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Layouts/slideLayout12.xml" ContentType="application/vnd.openxmlformats-officedocument.presentationml.slideLayout+xml"/>
  <Override PartName="/ppt/theme/themeOverride1.xml" ContentType="application/vnd.openxmlformats-officedocument.themeOverr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2.xml" ContentType="application/vnd.openxmlformats-officedocument.themeOverrid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Masters/slideMaster2.xml" ContentType="application/vnd.openxmlformats-officedocument.presentationml.slideMaster+xml"/>
  <Override PartName="/ppt/theme/theme2.xml" ContentType="application/vnd.openxmlformats-officedocument.theme+xml"/>
  <Override PartName="/ppt/slideLayouts/slideLayout23.xml" ContentType="application/vnd.openxmlformats-officedocument.presentationml.slideLayout+xml"/>
  <Override PartName="/ppt/theme/themeOverride3.xml" ContentType="application/vnd.openxmlformats-officedocument.themeOverrid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Override4.xml" ContentType="application/vnd.openxmlformats-officedocument.themeOverrid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Masters/slideMaster3.xml" ContentType="application/vnd.openxmlformats-officedocument.presentationml.slideMaster+xml"/>
  <Override PartName="/ppt/theme/theme3.xml" ContentType="application/vnd.openxmlformats-officedocument.theme+xml"/>
  <Override PartName="/ppt/slideLayouts/slideLayout34.xml" ContentType="application/vnd.openxmlformats-officedocument.presentationml.slideLayout+xml"/>
  <Override PartName="/ppt/theme/themeOverride5.xml" ContentType="application/vnd.openxmlformats-officedocument.themeOverrid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Override6.xml" ContentType="application/vnd.openxmlformats-officedocument.themeOverrid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Masters/slideMaster4.xml" ContentType="application/vnd.openxmlformats-officedocument.presentationml.slideMaster+xml"/>
  <Override PartName="/ppt/theme/theme4.xml" ContentType="application/vnd.openxmlformats-officedocument.theme+xml"/>
  <Override PartName="/ppt/slideLayouts/slideLayout45.xml" ContentType="application/vnd.openxmlformats-officedocument.presentationml.slideLayout+xml"/>
  <Override PartName="/ppt/theme/themeOverride7.xml" ContentType="application/vnd.openxmlformats-officedocument.themeOverrid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Override8.xml" ContentType="application/vnd.openxmlformats-officedocument.themeOverrid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Masters/slideMaster5.xml" ContentType="application/vnd.openxmlformats-officedocument.presentationml.slideMaster+xml"/>
  <Override PartName="/ppt/theme/theme5.xml" ContentType="application/vnd.openxmlformats-officedocument.theme+xml"/>
  <Override PartName="/ppt/slideLayouts/slideLayout56.xml" ContentType="application/vnd.openxmlformats-officedocument.presentationml.slideLayout+xml"/>
  <Override PartName="/ppt/theme/themeOverride9.xml" ContentType="application/vnd.openxmlformats-officedocument.themeOverrid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Override10.xml" ContentType="application/vnd.openxmlformats-officedocument.themeOverrid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Masters/slideMaster6.xml" ContentType="application/vnd.openxmlformats-officedocument.presentationml.slideMaster+xml"/>
  <Override PartName="/ppt/theme/theme6.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Slides/notesSlide1.xml" ContentType="application/vnd.openxmlformats-officedocument.presentationml.notes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heme/theme7.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96" r:id="rId6"/>
    <p:sldMasterId id="2147483708" r:id="rId7"/>
  </p:sldMasterIdLst>
  <p:notesMasterIdLst>
    <p:notesMasterId r:id="rId35"/>
  </p:notesMasterIdLst>
  <p:sldIdLst>
    <p:sldId id="287" r:id="rId8"/>
    <p:sldId id="285" r:id="rId9"/>
    <p:sldId id="298" r:id="rId10"/>
    <p:sldId id="286" r:id="rId11"/>
    <p:sldId id="294" r:id="rId12"/>
    <p:sldId id="295" r:id="rId13"/>
    <p:sldId id="299" r:id="rId14"/>
    <p:sldId id="300" r:id="rId15"/>
    <p:sldId id="260" r:id="rId16"/>
    <p:sldId id="265" r:id="rId17"/>
    <p:sldId id="301" r:id="rId18"/>
    <p:sldId id="263" r:id="rId19"/>
    <p:sldId id="302" r:id="rId20"/>
    <p:sldId id="303" r:id="rId21"/>
    <p:sldId id="304" r:id="rId22"/>
    <p:sldId id="266" r:id="rId23"/>
    <p:sldId id="272" r:id="rId24"/>
    <p:sldId id="289" r:id="rId25"/>
    <p:sldId id="290" r:id="rId26"/>
    <p:sldId id="325" r:id="rId27"/>
    <p:sldId id="274" r:id="rId28"/>
    <p:sldId id="278" r:id="rId29"/>
    <p:sldId id="261" r:id="rId30"/>
    <p:sldId id="267" r:id="rId31"/>
    <p:sldId id="328" r:id="rId32"/>
    <p:sldId id="329" r:id="rId33"/>
    <p:sldId id="324" r:id="rId34"/>
    <p:sldId id="330" r:id="rId36"/>
    <p:sldId id="331" r:id="rId37"/>
    <p:sldId id="332"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howGuides="1">
      <p:cViewPr varScale="1">
        <p:scale>
          <a:sx n="73" d="100"/>
          <a:sy n="73" d="100"/>
        </p:scale>
        <p:origin x="1296" y="90"/>
      </p:cViewPr>
      <p:guideLst>
        <p:guide orient="horz" pos="2200"/>
        <p:guide pos="2880"/>
      </p:guideLst>
    </p:cSldViewPr>
  </p:slideViewPr>
  <p:notesTextViewPr>
    <p:cViewPr>
      <p:scale>
        <a:sx n="100" d="100"/>
        <a:sy n="100" d="100"/>
      </p:scale>
      <p:origin x="0" y="0"/>
    </p:cViewPr>
  </p:notesTextViewPr>
  <p:sorterViewPr>
    <p:cViewPr>
      <p:scale>
        <a:sx n="100" d="100"/>
        <a:sy n="100" d="100"/>
      </p:scale>
      <p:origin x="0" y="-2394"/>
    </p:cViewPr>
  </p:sorterViewPr>
  <p:gridSpacing cx="76200" cy="76200"/>
</p:viewPr>
</file>

<file path=ppt/_rels/presentation.xml.rels><?xml version="1.0" encoding="UTF-8" standalone="yes"?>
<Relationships xmlns="http://schemas.openxmlformats.org/package/2006/relationships"><Relationship Id="rId39" Type="http://schemas.openxmlformats.org/officeDocument/2006/relationships/presProps" Target="presProps.xml"/><Relationship Id="rId26" Type="http://schemas.openxmlformats.org/officeDocument/2006/relationships/slide" Target="slides/slide19.xml"/><Relationship Id="rId18" Type="http://schemas.openxmlformats.org/officeDocument/2006/relationships/slide" Target="slides/slide11.xml"/><Relationship Id="rId13" Type="http://schemas.openxmlformats.org/officeDocument/2006/relationships/slide" Target="slides/slide6.xml"/><Relationship Id="rId34" Type="http://schemas.openxmlformats.org/officeDocument/2006/relationships/slide" Target="slides/slide27.xml"/><Relationship Id="rId21" Type="http://schemas.openxmlformats.org/officeDocument/2006/relationships/slide" Target="slides/slide14.xml"/><Relationship Id="rId42" Type="http://schemas.openxmlformats.org/officeDocument/2006/relationships/customXml" Target="../customXml/item1.xml"/><Relationship Id="rId7" Type="http://schemas.openxmlformats.org/officeDocument/2006/relationships/slideMaster" Target="slideMasters/slideMaster6.xml"/><Relationship Id="rId41" Type="http://schemas.openxmlformats.org/officeDocument/2006/relationships/tableStyles" Target="tableStyles.xml"/><Relationship Id="rId29" Type="http://schemas.openxmlformats.org/officeDocument/2006/relationships/slide" Target="slides/slide22.xml"/><Relationship Id="rId20" Type="http://schemas.openxmlformats.org/officeDocument/2006/relationships/slide" Target="slides/slide13.xml"/><Relationship Id="rId2" Type="http://schemas.openxmlformats.org/officeDocument/2006/relationships/theme" Target="theme/theme1.xml"/><Relationship Id="rId16" Type="http://schemas.openxmlformats.org/officeDocument/2006/relationships/slide" Target="slides/slide9.xml"/><Relationship Id="rId6" Type="http://schemas.openxmlformats.org/officeDocument/2006/relationships/slideMaster" Target="slideMasters/slideMaster5.xml"/><Relationship Id="rId40" Type="http://schemas.openxmlformats.org/officeDocument/2006/relationships/viewProps" Target="viewProps.xml"/><Relationship Id="rId37" Type="http://schemas.openxmlformats.org/officeDocument/2006/relationships/slide" Target="slides/slide29.xml"/><Relationship Id="rId32" Type="http://schemas.openxmlformats.org/officeDocument/2006/relationships/slide" Target="slides/slide25.xml"/><Relationship Id="rId24" Type="http://schemas.openxmlformats.org/officeDocument/2006/relationships/slide" Target="slides/slide17.xml"/><Relationship Id="rId11" Type="http://schemas.openxmlformats.org/officeDocument/2006/relationships/slide" Target="slides/slide4.xml"/><Relationship Id="rId1" Type="http://schemas.openxmlformats.org/officeDocument/2006/relationships/slideMaster" Target="slideMasters/slideMaster1.xml"/><Relationship Id="rId5" Type="http://schemas.openxmlformats.org/officeDocument/2006/relationships/slideMaster" Target="slideMasters/slideMaster4.xml"/><Relationship Id="rId36" Type="http://schemas.openxmlformats.org/officeDocument/2006/relationships/slide" Target="slides/slide28.xml"/><Relationship Id="rId28" Type="http://schemas.openxmlformats.org/officeDocument/2006/relationships/slide" Target="slides/slide21.xml"/><Relationship Id="rId23" Type="http://schemas.openxmlformats.org/officeDocument/2006/relationships/slide" Target="slides/slide16.xml"/><Relationship Id="rId15" Type="http://schemas.openxmlformats.org/officeDocument/2006/relationships/slide" Target="slides/slide8.xml"/><Relationship Id="rId31" Type="http://schemas.openxmlformats.org/officeDocument/2006/relationships/slide" Target="slides/slide24.xml"/><Relationship Id="rId19" Type="http://schemas.openxmlformats.org/officeDocument/2006/relationships/slide" Target="slides/slide12.xml"/><Relationship Id="rId10" Type="http://schemas.openxmlformats.org/officeDocument/2006/relationships/slide" Target="slides/slide3.xml"/><Relationship Id="rId44" Type="http://schemas.openxmlformats.org/officeDocument/2006/relationships/customXml" Target="../customXml/item3.xml"/><Relationship Id="rId9" Type="http://schemas.openxmlformats.org/officeDocument/2006/relationships/slide" Target="slides/slide2.xml"/><Relationship Id="rId4" Type="http://schemas.openxmlformats.org/officeDocument/2006/relationships/slideMaster" Target="slideMasters/slideMaster3.xml"/><Relationship Id="rId35" Type="http://schemas.openxmlformats.org/officeDocument/2006/relationships/notesMaster" Target="notesMasters/notesMaster1.xml"/><Relationship Id="rId30" Type="http://schemas.openxmlformats.org/officeDocument/2006/relationships/slide" Target="slides/slide23.xml"/><Relationship Id="rId27" Type="http://schemas.openxmlformats.org/officeDocument/2006/relationships/slide" Target="slides/slide20.xml"/><Relationship Id="rId22" Type="http://schemas.openxmlformats.org/officeDocument/2006/relationships/slide" Target="slides/slide15.xml"/><Relationship Id="rId14" Type="http://schemas.openxmlformats.org/officeDocument/2006/relationships/slide" Target="slides/slide7.xml"/><Relationship Id="rId43" Type="http://schemas.openxmlformats.org/officeDocument/2006/relationships/customXml" Target="../customXml/item2.xml"/><Relationship Id="rId8" Type="http://schemas.openxmlformats.org/officeDocument/2006/relationships/slide" Target="slides/slide1.xml"/><Relationship Id="rId3" Type="http://schemas.openxmlformats.org/officeDocument/2006/relationships/slideMaster" Target="slideMasters/slideMaster2.xml"/><Relationship Id="rId38" Type="http://schemas.openxmlformats.org/officeDocument/2006/relationships/slide" Target="slides/slide30.xml"/><Relationship Id="rId33" Type="http://schemas.openxmlformats.org/officeDocument/2006/relationships/slide" Target="slides/slide26.xml"/><Relationship Id="rId25" Type="http://schemas.openxmlformats.org/officeDocument/2006/relationships/slide" Target="slides/slide18.xml"/><Relationship Id="rId17" Type="http://schemas.openxmlformats.org/officeDocument/2006/relationships/slide" Target="slides/slide10.xml"/><Relationship Id="rId12"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30EB5E-8C8F-4C49-83E9-06623CAE7B4F}" type="datetimeFigureOut">
              <a:rPr lang="en-US" smtClean="0"/>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616B24-7836-4C86-AC0E-0F46885257F6}"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hemeOverride" Target="../theme/themeOverride5.xml"/><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themeOverride" Target="../theme/themeOverride7.xml"/><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themeOverride" Target="../theme/themeOverride8.xml"/><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themeOverride" Target="../theme/themeOverride9.xml"/><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solidFill>
                  <a:srgbClr val="DBF5F9">
                    <a:shade val="90000"/>
                  </a:srgbClr>
                </a:solidFill>
              </a:defRPr>
            </a:lvl1pPr>
          </a:lstStyle>
          <a:p>
            <a:pPr>
              <a:defRPr/>
            </a:pPr>
            <a:endParaRPr lang="en-US"/>
          </a:p>
        </p:txBody>
      </p:sp>
      <p:sp>
        <p:nvSpPr>
          <p:cNvPr id="5" name="Footer Placeholder 18"/>
          <p:cNvSpPr>
            <a:spLocks noGrp="1"/>
          </p:cNvSpPr>
          <p:nvPr>
            <p:ph type="ftr" sz="quarter" idx="11"/>
          </p:nvPr>
        </p:nvSpPr>
        <p:spPr/>
        <p:txBody>
          <a:bodyPr/>
          <a:lstStyle>
            <a:lvl1pPr>
              <a:defRPr>
                <a:solidFill>
                  <a:srgbClr val="DBF5F9">
                    <a:shade val="90000"/>
                  </a:srgbClr>
                </a:solidFill>
              </a:defRPr>
            </a:lvl1pPr>
          </a:lstStyle>
          <a:p>
            <a:pPr>
              <a:defRPr/>
            </a:pPr>
            <a:endParaRPr lang="en-US"/>
          </a:p>
        </p:txBody>
      </p:sp>
      <p:sp>
        <p:nvSpPr>
          <p:cNvPr id="6" name="Slide Number Placeholder 26"/>
          <p:cNvSpPr>
            <a:spLocks noGrp="1"/>
          </p:cNvSpPr>
          <p:nvPr>
            <p:ph type="sldNum" sz="quarter" idx="12"/>
          </p:nvPr>
        </p:nvSpPr>
        <p:spPr/>
        <p:txBody>
          <a:bodyPr/>
          <a:lstStyle>
            <a:lvl1pPr>
              <a:defRPr>
                <a:solidFill>
                  <a:srgbClr val="D1EAEE"/>
                </a:solidFill>
              </a:defRPr>
            </a:lvl1pPr>
          </a:lstStyle>
          <a:p>
            <a:pPr>
              <a:defRPr/>
            </a:pPr>
            <a:fld id="{034BF4AA-CBE5-4118-AD6F-47B98497BA02}" type="slidenum">
              <a:rPr lang="en-US" altLang="en-US"/>
            </a:fld>
            <a:endParaRPr lang="en-US"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FD2D49D4-3962-43F2-92D7-0FA9EF4A7912}" type="slidenum">
              <a:rPr lang="en-US" altLang="en-US"/>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lvl1pPr>
              <a:defRPr>
                <a:solidFill>
                  <a:srgbClr val="DBF5F9">
                    <a:shade val="90000"/>
                  </a:srgbClr>
                </a:solidFill>
              </a:defRPr>
            </a:lvl1pPr>
          </a:lstStyle>
          <a:p>
            <a:pPr>
              <a:defRPr/>
            </a:pPr>
            <a:endParaRPr lang="en-US"/>
          </a:p>
        </p:txBody>
      </p:sp>
      <p:sp>
        <p:nvSpPr>
          <p:cNvPr id="5" name="Footer Placeholder 4"/>
          <p:cNvSpPr>
            <a:spLocks noGrp="1"/>
          </p:cNvSpPr>
          <p:nvPr>
            <p:ph type="ftr" sz="quarter" idx="11"/>
          </p:nvPr>
        </p:nvSpPr>
        <p:spPr/>
        <p:txBody>
          <a:bodyPr/>
          <a:lstStyle>
            <a:lvl1pPr>
              <a:defRPr>
                <a:solidFill>
                  <a:srgbClr val="DBF5F9">
                    <a:shade val="90000"/>
                  </a:srgb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D1EAEE"/>
                </a:solidFill>
              </a:defRPr>
            </a:lvl1pPr>
          </a:lstStyle>
          <a:p>
            <a:pPr>
              <a:defRPr/>
            </a:pPr>
            <a:fld id="{5B9A1691-ABC1-42B6-8D76-F4B7E120ED7F}" type="slidenum">
              <a:rPr lang="en-US" altLang="en-US"/>
            </a:fld>
            <a:endParaRPr lang="en-US"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6346F63C-AC5E-483C-8A7D-CF627F06D1FE}" type="slidenum">
              <a:rPr lang="en-US" altLang="en-US"/>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endParaRPr lang="en-US" smtClean="0"/>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endParaRPr lang="en-US" smtClean="0"/>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A4CBEC61-ABFD-467D-B085-18CDEC00C462}" type="slidenum">
              <a:rPr lang="en-US" altLang="en-US"/>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AF208261-4335-4EA3-B571-797103CF15D6}" type="slidenum">
              <a:rPr lang="en-US" altLang="en-US"/>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5FA053D9-057A-4052-B26B-5515453BBEA1}" type="slidenum">
              <a:rPr lang="en-US" altLang="en-US"/>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endParaRPr lang="en-US" smtClean="0"/>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D4B3F5CB-B317-49AB-8708-411B3EA912F4}" type="slidenum">
              <a:rPr lang="en-US" altLang="en-US"/>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7" name="Freeform 6"/>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solidFill>
                <a:prstClr val="black"/>
              </a:solidFill>
              <a:latin typeface="Constantia" panose="02030602050306030303"/>
            </a:endParaRPr>
          </a:p>
        </p:txBody>
      </p:sp>
      <p:sp>
        <p:nvSpPr>
          <p:cNvPr id="8" name="Freeform 7"/>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solidFill>
                <a:prstClr val="black"/>
              </a:solidFill>
              <a:latin typeface="Constantia" panose="02030602050306030303"/>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endParaRPr lang="en-US" smtClean="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D307CABF-4F6E-48C8-AF4A-8440DD903EA1}" type="slidenum">
              <a:rPr lang="en-US" altLang="en-US"/>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62E309E3-8DD1-4922-B3D5-0681C842BA98}" type="slidenum">
              <a:rPr lang="en-US" altLang="en-US"/>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F017B64D-BD4B-4256-881B-62A4E0ADA10B}" type="slidenum">
              <a:rPr lang="en-US" altLang="en-US"/>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solidFill>
                  <a:srgbClr val="D1EAEE"/>
                </a:solidFill>
              </a:defRPr>
            </a:lvl1pPr>
          </a:lstStyle>
          <a:p>
            <a:pPr>
              <a:defRPr/>
            </a:pPr>
            <a:fld id="{765E053F-90F6-48FC-987E-7E10D1C76A7A}" type="slidenum">
              <a:rPr lang="en-US" altLang="en-US"/>
            </a:fld>
            <a:endParaRPr lang="en-US"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CAFC2E77-4215-430A-B50E-7E200C12D6B2}" type="slidenum">
              <a:rPr lang="en-US" altLang="en-US"/>
            </a:fld>
            <a:endParaRPr lang="en-US"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D1EAEE"/>
                </a:solidFill>
              </a:defRPr>
            </a:lvl1pPr>
          </a:lstStyle>
          <a:p>
            <a:pPr>
              <a:defRPr/>
            </a:pPr>
            <a:fld id="{5A74EDE7-7AAD-4A76-AC21-E6C692E6267B}" type="slidenum">
              <a:rPr lang="en-US" altLang="en-US"/>
            </a:fld>
            <a:endParaRPr lang="en-US"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4D8F346D-F69A-4797-8721-C773924C84A9}" type="slidenum">
              <a:rPr lang="en-US" altLang="en-US"/>
            </a:fld>
            <a:endParaRPr lang="en-US"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endParaRPr lang="en-US" smtClean="0"/>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endParaRPr lang="en-US" smtClean="0"/>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8B15B7F7-1C55-4CC5-A6AE-22F92B47E16C}" type="slidenum">
              <a:rPr lang="en-US" altLang="en-US"/>
            </a:fld>
            <a:endParaRPr lang="en-US"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03DF55EB-E50B-467C-9FFA-3EE97CB1805D}" type="slidenum">
              <a:rPr lang="en-US" altLang="en-US"/>
            </a:fld>
            <a:endParaRPr lang="en-US"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591D4E5E-0868-4277-BC30-E5ADF729B3B3}" type="slidenum">
              <a:rPr lang="en-US" altLang="en-US"/>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endParaRPr lang="en-US" smtClean="0"/>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FB5CDBFD-B3A2-4F77-BA35-73B6671DB691}" type="slidenum">
              <a:rPr lang="en-US" altLang="en-US"/>
            </a:fld>
            <a:endParaRPr lang="en-US"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Freeform 6"/>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cs typeface="+mn-cs"/>
            </a:endParaRPr>
          </a:p>
        </p:txBody>
      </p:sp>
      <p:sp>
        <p:nvSpPr>
          <p:cNvPr id="8" name="Freeform 7"/>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endParaRPr lang="en-US" smtClean="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C3BB9B09-B8FE-49F0-968A-E7C638623276}" type="slidenum">
              <a:rPr lang="en-US" altLang="en-US"/>
            </a:fld>
            <a:endParaRPr lang="en-US"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C872AB28-8E74-4C0E-BCB7-4E627C79A4EA}" type="slidenum">
              <a:rPr lang="en-US" altLang="en-US"/>
            </a:fld>
            <a:endParaRPr lang="en-US"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5A939C91-DE75-41AB-ABD6-2361BEB23687}" type="slidenum">
              <a:rPr lang="en-US" altLang="en-US"/>
            </a:fld>
            <a:endParaRPr lang="en-US"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solidFill>
                  <a:srgbClr val="DBF5F9">
                    <a:shade val="90000"/>
                  </a:srgbClr>
                </a:solidFill>
              </a:defRPr>
            </a:lvl1pPr>
          </a:lstStyle>
          <a:p>
            <a:pPr>
              <a:defRPr/>
            </a:pPr>
            <a:endParaRPr lang="en-US"/>
          </a:p>
        </p:txBody>
      </p:sp>
      <p:sp>
        <p:nvSpPr>
          <p:cNvPr id="5" name="Footer Placeholder 18"/>
          <p:cNvSpPr>
            <a:spLocks noGrp="1"/>
          </p:cNvSpPr>
          <p:nvPr>
            <p:ph type="ftr" sz="quarter" idx="11"/>
          </p:nvPr>
        </p:nvSpPr>
        <p:spPr/>
        <p:txBody>
          <a:bodyPr/>
          <a:lstStyle>
            <a:lvl1pPr>
              <a:defRPr>
                <a:solidFill>
                  <a:srgbClr val="DBF5F9">
                    <a:shade val="90000"/>
                  </a:srgbClr>
                </a:solidFill>
              </a:defRPr>
            </a:lvl1pPr>
          </a:lstStyle>
          <a:p>
            <a:pPr>
              <a:defRPr/>
            </a:pPr>
            <a:endParaRPr lang="en-US"/>
          </a:p>
        </p:txBody>
      </p:sp>
      <p:sp>
        <p:nvSpPr>
          <p:cNvPr id="6" name="Slide Number Placeholder 26"/>
          <p:cNvSpPr>
            <a:spLocks noGrp="1"/>
          </p:cNvSpPr>
          <p:nvPr>
            <p:ph type="sldNum" sz="quarter" idx="12"/>
          </p:nvPr>
        </p:nvSpPr>
        <p:spPr/>
        <p:txBody>
          <a:bodyPr/>
          <a:lstStyle>
            <a:lvl1pPr>
              <a:defRPr>
                <a:solidFill>
                  <a:srgbClr val="D1EAEE"/>
                </a:solidFill>
              </a:defRPr>
            </a:lvl1pPr>
          </a:lstStyle>
          <a:p>
            <a:pPr>
              <a:defRPr/>
            </a:pPr>
            <a:fld id="{6DC92D75-0308-4289-9E0C-19E52DD4B8D9}" type="slidenum">
              <a:rPr lang="en-US" altLang="en-US"/>
            </a:fld>
            <a:endParaRPr lang="en-US"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4018627C-9B89-4693-81CB-395652E1DE43}" type="slidenum">
              <a:rPr lang="en-US" altLang="en-US"/>
            </a:fld>
            <a:endParaRPr lang="en-US"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lvl1pPr>
              <a:defRPr>
                <a:solidFill>
                  <a:srgbClr val="DBF5F9">
                    <a:shade val="90000"/>
                  </a:srgbClr>
                </a:solidFill>
              </a:defRPr>
            </a:lvl1pPr>
          </a:lstStyle>
          <a:p>
            <a:pPr>
              <a:defRPr/>
            </a:pPr>
            <a:endParaRPr lang="en-US"/>
          </a:p>
        </p:txBody>
      </p:sp>
      <p:sp>
        <p:nvSpPr>
          <p:cNvPr id="5" name="Footer Placeholder 4"/>
          <p:cNvSpPr>
            <a:spLocks noGrp="1"/>
          </p:cNvSpPr>
          <p:nvPr>
            <p:ph type="ftr" sz="quarter" idx="11"/>
          </p:nvPr>
        </p:nvSpPr>
        <p:spPr/>
        <p:txBody>
          <a:bodyPr/>
          <a:lstStyle>
            <a:lvl1pPr>
              <a:defRPr>
                <a:solidFill>
                  <a:srgbClr val="DBF5F9">
                    <a:shade val="90000"/>
                  </a:srgb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D1EAEE"/>
                </a:solidFill>
              </a:defRPr>
            </a:lvl1pPr>
          </a:lstStyle>
          <a:p>
            <a:pPr>
              <a:defRPr/>
            </a:pPr>
            <a:fld id="{9B16EEFC-8835-443C-91F6-B43F2CD0DE63}" type="slidenum">
              <a:rPr lang="en-US" altLang="en-US"/>
            </a:fld>
            <a:endParaRPr lang="en-US"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B6867DCC-DA28-46FB-9BA9-9ED69894BBC4}" type="slidenum">
              <a:rPr lang="en-US" altLang="en-US"/>
            </a:fld>
            <a:endParaRPr lang="en-US"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endParaRPr lang="en-US" smtClean="0"/>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endParaRPr lang="en-US" smtClean="0"/>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4D82D9CD-A985-4409-AA4B-E6AE33C6BCFA}" type="slidenum">
              <a:rPr lang="en-US" altLang="en-US"/>
            </a:fld>
            <a:endParaRPr lang="en-US"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0595E8BE-37B1-4A1D-92C9-C66968FB1103}" type="slidenum">
              <a:rPr lang="en-US" altLang="en-US"/>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1C7DA84F-0268-42FE-84EE-ECEC022085C8}" type="slidenum">
              <a:rPr lang="en-US" altLang="en-US"/>
            </a:fld>
            <a:endParaRPr lang="en-US"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endParaRPr lang="en-US" smtClean="0"/>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5B910DB1-4D85-4B55-9AD4-FED82B06D6F4}" type="slidenum">
              <a:rPr lang="en-US" altLang="en-US"/>
            </a:fld>
            <a:endParaRPr lang="en-US"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7" name="Freeform 6"/>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solidFill>
                <a:prstClr val="black"/>
              </a:solidFill>
              <a:latin typeface="Constantia" panose="02030602050306030303"/>
            </a:endParaRPr>
          </a:p>
        </p:txBody>
      </p:sp>
      <p:sp>
        <p:nvSpPr>
          <p:cNvPr id="8" name="Freeform 7"/>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solidFill>
                <a:prstClr val="black"/>
              </a:solidFill>
              <a:latin typeface="Constantia" panose="02030602050306030303"/>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endParaRPr lang="en-US" smtClean="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C9C912B4-6DE9-4FAD-B9E0-86A4F696D338}" type="slidenum">
              <a:rPr lang="en-US" altLang="en-US"/>
            </a:fld>
            <a:endParaRPr lang="en-US"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DF4E7291-9F6E-4870-AD25-7DFA38E43529}" type="slidenum">
              <a:rPr lang="en-US" altLang="en-US"/>
            </a:fld>
            <a:endParaRPr lang="en-US"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B6F09F28-FAA5-482B-BE2A-FE926907F9B3}" type="slidenum">
              <a:rPr lang="en-US" altLang="en-US"/>
            </a:fld>
            <a:endParaRPr lang="en-US"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solidFill>
                  <a:srgbClr val="DBF5F9">
                    <a:shade val="90000"/>
                  </a:srgbClr>
                </a:solidFill>
              </a:defRPr>
            </a:lvl1pPr>
          </a:lstStyle>
          <a:p>
            <a:pPr>
              <a:defRPr/>
            </a:pPr>
            <a:endParaRPr lang="en-US"/>
          </a:p>
        </p:txBody>
      </p:sp>
      <p:sp>
        <p:nvSpPr>
          <p:cNvPr id="5" name="Footer Placeholder 18"/>
          <p:cNvSpPr>
            <a:spLocks noGrp="1"/>
          </p:cNvSpPr>
          <p:nvPr>
            <p:ph type="ftr" sz="quarter" idx="11"/>
          </p:nvPr>
        </p:nvSpPr>
        <p:spPr/>
        <p:txBody>
          <a:bodyPr/>
          <a:lstStyle>
            <a:lvl1pPr>
              <a:defRPr>
                <a:solidFill>
                  <a:srgbClr val="DBF5F9">
                    <a:shade val="90000"/>
                  </a:srgbClr>
                </a:solidFill>
              </a:defRPr>
            </a:lvl1pPr>
          </a:lstStyle>
          <a:p>
            <a:pPr>
              <a:defRPr/>
            </a:pPr>
            <a:endParaRPr lang="en-US"/>
          </a:p>
        </p:txBody>
      </p:sp>
      <p:sp>
        <p:nvSpPr>
          <p:cNvPr id="6" name="Slide Number Placeholder 26"/>
          <p:cNvSpPr>
            <a:spLocks noGrp="1"/>
          </p:cNvSpPr>
          <p:nvPr>
            <p:ph type="sldNum" sz="quarter" idx="12"/>
          </p:nvPr>
        </p:nvSpPr>
        <p:spPr/>
        <p:txBody>
          <a:bodyPr/>
          <a:lstStyle>
            <a:lvl1pPr>
              <a:defRPr>
                <a:solidFill>
                  <a:srgbClr val="D1EAEE"/>
                </a:solidFill>
              </a:defRPr>
            </a:lvl1pPr>
          </a:lstStyle>
          <a:p>
            <a:pPr>
              <a:defRPr/>
            </a:pPr>
            <a:fld id="{10DEF712-342B-47B4-867C-C520F877A578}" type="slidenum">
              <a:rPr lang="en-US" altLang="en-US"/>
            </a:fld>
            <a:endParaRPr lang="en-US"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A73CF30B-9564-4822-BC81-D8D1A6554375}" type="slidenum">
              <a:rPr lang="en-US" altLang="en-US"/>
            </a:fld>
            <a:endParaRPr lang="en-US"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lvl1pPr>
              <a:defRPr>
                <a:solidFill>
                  <a:srgbClr val="DBF5F9">
                    <a:shade val="90000"/>
                  </a:srgbClr>
                </a:solidFill>
              </a:defRPr>
            </a:lvl1pPr>
          </a:lstStyle>
          <a:p>
            <a:pPr>
              <a:defRPr/>
            </a:pPr>
            <a:endParaRPr lang="en-US"/>
          </a:p>
        </p:txBody>
      </p:sp>
      <p:sp>
        <p:nvSpPr>
          <p:cNvPr id="5" name="Footer Placeholder 4"/>
          <p:cNvSpPr>
            <a:spLocks noGrp="1"/>
          </p:cNvSpPr>
          <p:nvPr>
            <p:ph type="ftr" sz="quarter" idx="11"/>
          </p:nvPr>
        </p:nvSpPr>
        <p:spPr/>
        <p:txBody>
          <a:bodyPr/>
          <a:lstStyle>
            <a:lvl1pPr>
              <a:defRPr>
                <a:solidFill>
                  <a:srgbClr val="DBF5F9">
                    <a:shade val="90000"/>
                  </a:srgb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D1EAEE"/>
                </a:solidFill>
              </a:defRPr>
            </a:lvl1pPr>
          </a:lstStyle>
          <a:p>
            <a:pPr>
              <a:defRPr/>
            </a:pPr>
            <a:fld id="{68175F6F-7109-4F7C-B909-64530B8620C7}" type="slidenum">
              <a:rPr lang="en-US" altLang="en-US"/>
            </a:fld>
            <a:endParaRPr lang="en-US"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E3F773D5-FEF3-4391-A7E7-763A3418724B}" type="slidenum">
              <a:rPr lang="en-US" altLang="en-US"/>
            </a:fld>
            <a:endParaRPr lang="en-US"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endParaRPr lang="en-US" smtClean="0"/>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endParaRPr lang="en-US" smtClean="0"/>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D7CCE528-CD6E-4D33-9B35-B382FFCD24E5}" type="slidenum">
              <a:rPr lang="en-US" altLang="en-US"/>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3669EFE9-013A-4798-99C4-0CDBD756BC24}" type="slidenum">
              <a:rPr lang="en-US" altLang="en-US"/>
            </a:fld>
            <a:endParaRPr lang="en-US"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6118186A-8D07-442A-B007-D702843DEFEE}" type="slidenum">
              <a:rPr lang="en-US" altLang="en-US"/>
            </a:fld>
            <a:endParaRPr lang="en-US"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endParaRPr lang="en-US" smtClean="0"/>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718E7C64-E90B-4D77-8B58-DAF9E28CC68C}" type="slidenum">
              <a:rPr lang="en-US" altLang="en-US"/>
            </a:fld>
            <a:endParaRPr lang="en-US"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7" name="Freeform 6"/>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solidFill>
                <a:prstClr val="black"/>
              </a:solidFill>
              <a:latin typeface="Constantia" panose="02030602050306030303"/>
            </a:endParaRPr>
          </a:p>
        </p:txBody>
      </p:sp>
      <p:sp>
        <p:nvSpPr>
          <p:cNvPr id="8" name="Freeform 7"/>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solidFill>
                <a:prstClr val="black"/>
              </a:solidFill>
              <a:latin typeface="Constantia" panose="02030602050306030303"/>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endParaRPr lang="en-US" smtClean="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DE0B1410-8B69-44ED-932E-F33960F1DDFF}" type="slidenum">
              <a:rPr lang="en-US" altLang="en-US"/>
            </a:fld>
            <a:endParaRPr lang="en-US"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FFCFDB1C-18A6-4146-975A-BE1246E05471}" type="slidenum">
              <a:rPr lang="en-US" altLang="en-US"/>
            </a:fld>
            <a:endParaRPr lang="en-US"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148D9C5E-D104-4BEF-BB5E-F7107AAFCA4E}" type="slidenum">
              <a:rPr lang="en-US" altLang="en-US"/>
            </a:fld>
            <a:endParaRPr lang="en-US"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solidFill>
                  <a:srgbClr val="D1EAEE"/>
                </a:solidFill>
              </a:defRPr>
            </a:lvl1pPr>
          </a:lstStyle>
          <a:p>
            <a:fld id="{7E75FD22-9F3A-4E1D-87B7-46D78A70B9CF}" type="slidenum">
              <a:rPr lang="en-US" altLang="en-US"/>
            </a:fld>
            <a:endParaRPr lang="en-US"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1275F152-1102-4BC2-BFE6-5BBD2CBEF41B}" type="slidenum">
              <a:rPr lang="en-US" altLang="en-US"/>
            </a:fld>
            <a:endParaRPr lang="en-US"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D1EAEE"/>
                </a:solidFill>
              </a:defRPr>
            </a:lvl1pPr>
          </a:lstStyle>
          <a:p>
            <a:fld id="{04F5D2AB-1E6C-4936-BF83-2548BD3B7E34}" type="slidenum">
              <a:rPr lang="en-US" altLang="en-US"/>
            </a:fld>
            <a:endParaRPr lang="en-US"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fld id="{A7F2E110-2E1D-43F8-B151-D8195FCAAAEC}" type="slidenum">
              <a:rPr lang="en-US" altLang="en-US"/>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endParaRPr lang="en-US" smtClean="0"/>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endParaRPr lang="en-US" smtClean="0"/>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fld id="{7271D8C1-FE31-4F3B-847D-45CA1D8DA6E7}" type="slidenum">
              <a:rPr lang="en-US" altLang="en-US"/>
            </a:fld>
            <a:endParaRPr lang="en-US"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fld id="{E201F726-116C-46F7-B2BD-AFD3F66817D6}" type="slidenum">
              <a:rPr lang="en-US" altLang="en-US"/>
            </a:fld>
            <a:endParaRPr lang="en-US"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fld id="{9DD29BEB-921C-4480-A7FA-4ED7847FBAED}" type="slidenum">
              <a:rPr lang="en-US" altLang="en-US"/>
            </a:fld>
            <a:endParaRPr lang="en-US"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endParaRPr lang="en-US" smtClean="0"/>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fld id="{B11EC4F6-754F-4F5B-A932-4877F19A234B}" type="slidenum">
              <a:rPr lang="en-US" altLang="en-US"/>
            </a:fld>
            <a:endParaRPr lang="en-US"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6"/>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8" name="Freeform 7"/>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endParaRPr lang="en-US" smtClean="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fld id="{FE166D71-491B-4026-9B0B-93C0A49F2240}" type="slidenum">
              <a:rPr lang="en-US" altLang="en-US"/>
            </a:fld>
            <a:endParaRPr lang="en-US"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76E14773-A330-4B27-A498-7389A2A807D1}" type="slidenum">
              <a:rPr lang="en-US" altLang="en-US"/>
            </a:fld>
            <a:endParaRPr lang="en-US"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334B7FAC-5409-4264-AFD8-A66E77C2ECB4}" type="slidenum">
              <a:rPr lang="en-US" altLang="en-US"/>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2.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2.jpe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3" Type="http://schemas.openxmlformats.org/officeDocument/2006/relationships/theme" Target="../theme/theme4.xml"/><Relationship Id="rId12" Type="http://schemas.openxmlformats.org/officeDocument/2006/relationships/image" Target="../media/image2.jpeg"/><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3" Type="http://schemas.openxmlformats.org/officeDocument/2006/relationships/theme" Target="../theme/theme5.xml"/><Relationship Id="rId12" Type="http://schemas.openxmlformats.org/officeDocument/2006/relationships/image" Target="../media/image2.jpeg"/><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 Type="http://schemas.openxmlformats.org/officeDocument/2006/relationships/slideLayout" Target="../slideLayouts/slideLayout58.xml"/><Relationship Id="rId2" Type="http://schemas.openxmlformats.org/officeDocument/2006/relationships/slideLayout" Target="../slideLayouts/slideLayout57.xml"/><Relationship Id="rId13" Type="http://schemas.openxmlformats.org/officeDocument/2006/relationships/theme" Target="../theme/theme6.xml"/><Relationship Id="rId12" Type="http://schemas.openxmlformats.org/officeDocument/2006/relationships/image" Target="../media/image2.jpeg"/><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7" name="Freeform 6"/>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solidFill>
                <a:prstClr val="black"/>
              </a:solidFill>
              <a:latin typeface="Constantia" panose="02030602050306030303"/>
            </a:endParaRPr>
          </a:p>
        </p:txBody>
      </p:sp>
      <p:sp>
        <p:nvSpPr>
          <p:cNvPr id="8" name="Freeform 7"/>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solidFill>
                <a:prstClr val="black"/>
              </a:solidFill>
              <a:latin typeface="Constantia" panose="02030602050306030303"/>
            </a:endParaRPr>
          </a:p>
        </p:txBody>
      </p:sp>
      <p:sp>
        <p:nvSpPr>
          <p:cNvPr id="2052"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lstStyle/>
          <a:p>
            <a:pPr lvl="0"/>
            <a:r>
              <a:rPr lang="en-US" altLang="en-US" smtClean="0"/>
              <a:t>Click to edit Master title style</a:t>
            </a:r>
            <a:endParaRPr lang="en-US" altLang="en-US" smtClean="0"/>
          </a:p>
        </p:txBody>
      </p:sp>
      <p:sp>
        <p:nvSpPr>
          <p:cNvPr id="2053"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smtClean="0"/>
              <a:t>Click to edit Master text styles</a:t>
            </a:r>
            <a:endParaRPr lang="en-US" altLang="en-US" smtClean="0"/>
          </a:p>
          <a:p>
            <a:pPr lvl="1"/>
            <a:r>
              <a:rPr lang="en-US" altLang="en-US" smtClean="0"/>
              <a:t>Second level</a:t>
            </a:r>
            <a:endParaRPr lang="en-US" altLang="en-US" smtClean="0"/>
          </a:p>
          <a:p>
            <a:pPr lvl="2"/>
            <a:r>
              <a:rPr lang="en-US" altLang="en-US" smtClean="0"/>
              <a:t>Third level</a:t>
            </a:r>
            <a:endParaRPr lang="en-US" altLang="en-US" smtClean="0"/>
          </a:p>
          <a:p>
            <a:pPr lvl="3"/>
            <a:r>
              <a:rPr lang="en-US" altLang="en-US" smtClean="0"/>
              <a:t>Fourth level</a:t>
            </a:r>
            <a:endParaRPr lang="en-US" altLang="en-US" smtClean="0"/>
          </a:p>
          <a:p>
            <a:pPr lvl="4"/>
            <a:r>
              <a:rPr lang="en-US" altLang="en-US" smtClean="0"/>
              <a:t>Fifth level</a:t>
            </a:r>
            <a:endParaRPr lang="en-US" altLang="en-US" smtClean="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rgbClr val="04617B">
                    <a:shade val="90000"/>
                  </a:srgbClr>
                </a:solidFill>
                <a:cs typeface="+mn-cs"/>
              </a:defRPr>
            </a:lvl1pPr>
          </a:lstStyle>
          <a:p>
            <a:pPr>
              <a:defRPr/>
            </a:pP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rgbClr val="04617B">
                    <a:shade val="90000"/>
                  </a:srgbClr>
                </a:solidFill>
                <a:cs typeface="+mn-cs"/>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lstStyle>
            <a:lvl1pPr algn="r" eaLnBrk="1" hangingPunct="1">
              <a:defRPr sz="1200">
                <a:solidFill>
                  <a:srgbClr val="045C75"/>
                </a:solidFill>
              </a:defRPr>
            </a:lvl1pPr>
          </a:lstStyle>
          <a:p>
            <a:pPr>
              <a:defRPr/>
            </a:pPr>
            <a:fld id="{6A41EB21-0B7D-45D5-91D9-08471DA69FB7}" type="slidenum">
              <a:rPr lang="en-US" altLang="en-US"/>
            </a:fld>
            <a:endParaRPr lang="en-US" altLang="en-US"/>
          </a:p>
        </p:txBody>
      </p:sp>
      <p:grpSp>
        <p:nvGrpSpPr>
          <p:cNvPr id="2057" name="Group 1"/>
          <p:cNvGrpSpPr/>
          <p:nvPr/>
        </p:nvGrpSpPr>
        <p:grpSpPr bwMode="auto">
          <a:xfrm>
            <a:off x="-19050" y="203200"/>
            <a:ext cx="9180513" cy="647700"/>
            <a:chOff x="-19045" y="216550"/>
            <a:chExt cx="9180548" cy="649224"/>
          </a:xfrm>
        </p:grpSpPr>
        <p:sp>
          <p:nvSpPr>
            <p:cNvPr id="12" name="Freeform 11"/>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sp>
          <p:nvSpPr>
            <p:cNvPr id="13" name="Freeform 12"/>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anose="020F0502020204030204" pitchFamily="34" charset="0"/>
        </a:defRPr>
      </a:lvl2pPr>
      <a:lvl3pPr algn="l" rtl="0" eaLnBrk="0" fontAlgn="base" hangingPunct="0">
        <a:spcBef>
          <a:spcPct val="0"/>
        </a:spcBef>
        <a:spcAft>
          <a:spcPct val="0"/>
        </a:spcAft>
        <a:defRPr sz="5000">
          <a:solidFill>
            <a:schemeClr val="tx2"/>
          </a:solidFill>
          <a:latin typeface="Calibri" panose="020F0502020204030204" pitchFamily="34" charset="0"/>
        </a:defRPr>
      </a:lvl3pPr>
      <a:lvl4pPr algn="l" rtl="0" eaLnBrk="0" fontAlgn="base" hangingPunct="0">
        <a:spcBef>
          <a:spcPct val="0"/>
        </a:spcBef>
        <a:spcAft>
          <a:spcPct val="0"/>
        </a:spcAft>
        <a:defRPr sz="5000">
          <a:solidFill>
            <a:schemeClr val="tx2"/>
          </a:solidFill>
          <a:latin typeface="Calibri" panose="020F0502020204030204" pitchFamily="34" charset="0"/>
        </a:defRPr>
      </a:lvl4pPr>
      <a:lvl5pPr algn="l" rtl="0" eaLnBrk="0" fontAlgn="base" hangingPunct="0">
        <a:spcBef>
          <a:spcPct val="0"/>
        </a:spcBef>
        <a:spcAft>
          <a:spcPct val="0"/>
        </a:spcAft>
        <a:defRPr sz="5000">
          <a:solidFill>
            <a:schemeClr val="tx2"/>
          </a:solidFill>
          <a:latin typeface="Calibri" panose="020F0502020204030204" pitchFamily="34" charset="0"/>
        </a:defRPr>
      </a:lvl5pPr>
      <a:lvl6pPr marL="457200" algn="l" rtl="0" fontAlgn="base">
        <a:spcBef>
          <a:spcPct val="0"/>
        </a:spcBef>
        <a:spcAft>
          <a:spcPct val="0"/>
        </a:spcAft>
        <a:defRPr sz="5000">
          <a:solidFill>
            <a:schemeClr val="tx2"/>
          </a:solidFill>
          <a:latin typeface="Calibri" panose="020F0502020204030204" pitchFamily="34" charset="0"/>
        </a:defRPr>
      </a:lvl6pPr>
      <a:lvl7pPr marL="914400" algn="l" rtl="0" fontAlgn="base">
        <a:spcBef>
          <a:spcPct val="0"/>
        </a:spcBef>
        <a:spcAft>
          <a:spcPct val="0"/>
        </a:spcAft>
        <a:defRPr sz="5000">
          <a:solidFill>
            <a:schemeClr val="tx2"/>
          </a:solidFill>
          <a:latin typeface="Calibri" panose="020F0502020204030204" pitchFamily="34" charset="0"/>
        </a:defRPr>
      </a:lvl7pPr>
      <a:lvl8pPr marL="1371600" algn="l" rtl="0" fontAlgn="base">
        <a:spcBef>
          <a:spcPct val="0"/>
        </a:spcBef>
        <a:spcAft>
          <a:spcPct val="0"/>
        </a:spcAft>
        <a:defRPr sz="5000">
          <a:solidFill>
            <a:schemeClr val="tx2"/>
          </a:solidFill>
          <a:latin typeface="Calibri" panose="020F0502020204030204" pitchFamily="34" charset="0"/>
        </a:defRPr>
      </a:lvl8pPr>
      <a:lvl9pPr marL="1828800" algn="l" rtl="0" fontAlgn="base">
        <a:spcBef>
          <a:spcPct val="0"/>
        </a:spcBef>
        <a:spcAft>
          <a:spcPct val="0"/>
        </a:spcAft>
        <a:defRPr sz="5000">
          <a:solidFill>
            <a:schemeClr val="tx2"/>
          </a:solidFill>
          <a:latin typeface="Calibri" panose="020F0502020204030204"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40080" indent="-246380"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380"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405"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7" name="Freeform 6"/>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cs typeface="+mn-cs"/>
            </a:endParaRPr>
          </a:p>
        </p:txBody>
      </p:sp>
      <p:sp>
        <p:nvSpPr>
          <p:cNvPr id="8" name="Freeform 7"/>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cs typeface="+mn-cs"/>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lstStyle/>
          <a:p>
            <a:pPr lvl="0"/>
            <a:r>
              <a:rPr lang="en-US" altLang="en-US" smtClean="0"/>
              <a:t>Click to edit Master title style</a:t>
            </a:r>
            <a:endParaRPr lang="en-US" altLang="en-US" smtClean="0"/>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smtClean="0"/>
              <a:t>Click to edit Master text styles</a:t>
            </a:r>
            <a:endParaRPr lang="en-US" altLang="en-US" smtClean="0"/>
          </a:p>
          <a:p>
            <a:pPr lvl="1"/>
            <a:r>
              <a:rPr lang="en-US" altLang="en-US" smtClean="0"/>
              <a:t>Second level</a:t>
            </a:r>
            <a:endParaRPr lang="en-US" altLang="en-US" smtClean="0"/>
          </a:p>
          <a:p>
            <a:pPr lvl="2"/>
            <a:r>
              <a:rPr lang="en-US" altLang="en-US" smtClean="0"/>
              <a:t>Third level</a:t>
            </a:r>
            <a:endParaRPr lang="en-US" altLang="en-US" smtClean="0"/>
          </a:p>
          <a:p>
            <a:pPr lvl="3"/>
            <a:r>
              <a:rPr lang="en-US" altLang="en-US" smtClean="0"/>
              <a:t>Fourth level</a:t>
            </a:r>
            <a:endParaRPr lang="en-US" altLang="en-US" smtClean="0"/>
          </a:p>
          <a:p>
            <a:pPr lvl="4"/>
            <a:r>
              <a:rPr lang="en-US" altLang="en-US" smtClean="0"/>
              <a:t>Fifth level</a:t>
            </a:r>
            <a:endParaRPr lang="en-US" altLang="en-US" smtClean="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cs typeface="+mn-cs"/>
              </a:defRPr>
            </a:lvl1pPr>
          </a:lstStyle>
          <a:p>
            <a:pPr>
              <a:defRPr/>
            </a:pP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cs typeface="+mn-cs"/>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lstStyle>
            <a:lvl1pPr algn="r" eaLnBrk="1" hangingPunct="1">
              <a:defRPr sz="1200">
                <a:solidFill>
                  <a:srgbClr val="045C75"/>
                </a:solidFill>
              </a:defRPr>
            </a:lvl1pPr>
          </a:lstStyle>
          <a:p>
            <a:pPr>
              <a:defRPr/>
            </a:pPr>
            <a:fld id="{B2CB9EC4-7B61-4D45-8BEC-D447D2CAA9AF}" type="slidenum">
              <a:rPr lang="en-US" altLang="en-US"/>
            </a:fld>
            <a:endParaRPr lang="en-US" altLang="en-US"/>
          </a:p>
        </p:txBody>
      </p:sp>
      <p:grpSp>
        <p:nvGrpSpPr>
          <p:cNvPr id="1033" name="Group 1"/>
          <p:cNvGrpSpPr/>
          <p:nvPr/>
        </p:nvGrpSpPr>
        <p:grpSpPr bwMode="auto">
          <a:xfrm>
            <a:off x="-19050" y="203200"/>
            <a:ext cx="9180513" cy="647700"/>
            <a:chOff x="-19045" y="216550"/>
            <a:chExt cx="9180548" cy="649224"/>
          </a:xfrm>
        </p:grpSpPr>
        <p:sp>
          <p:nvSpPr>
            <p:cNvPr id="12" name="Freeform 11"/>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cs typeface="+mn-cs"/>
              </a:endParaRPr>
            </a:p>
          </p:txBody>
        </p:sp>
        <p:sp>
          <p:nvSpPr>
            <p:cNvPr id="13" name="Freeform 12"/>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cs typeface="+mn-cs"/>
              </a:endParaRPr>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anose="020F0502020204030204" pitchFamily="34" charset="0"/>
        </a:defRPr>
      </a:lvl2pPr>
      <a:lvl3pPr algn="l" rtl="0" eaLnBrk="0" fontAlgn="base" hangingPunct="0">
        <a:spcBef>
          <a:spcPct val="0"/>
        </a:spcBef>
        <a:spcAft>
          <a:spcPct val="0"/>
        </a:spcAft>
        <a:defRPr sz="5000">
          <a:solidFill>
            <a:schemeClr val="tx2"/>
          </a:solidFill>
          <a:latin typeface="Calibri" panose="020F0502020204030204" pitchFamily="34" charset="0"/>
        </a:defRPr>
      </a:lvl3pPr>
      <a:lvl4pPr algn="l" rtl="0" eaLnBrk="0" fontAlgn="base" hangingPunct="0">
        <a:spcBef>
          <a:spcPct val="0"/>
        </a:spcBef>
        <a:spcAft>
          <a:spcPct val="0"/>
        </a:spcAft>
        <a:defRPr sz="5000">
          <a:solidFill>
            <a:schemeClr val="tx2"/>
          </a:solidFill>
          <a:latin typeface="Calibri" panose="020F0502020204030204" pitchFamily="34" charset="0"/>
        </a:defRPr>
      </a:lvl4pPr>
      <a:lvl5pPr algn="l" rtl="0" eaLnBrk="0" fontAlgn="base" hangingPunct="0">
        <a:spcBef>
          <a:spcPct val="0"/>
        </a:spcBef>
        <a:spcAft>
          <a:spcPct val="0"/>
        </a:spcAft>
        <a:defRPr sz="5000">
          <a:solidFill>
            <a:schemeClr val="tx2"/>
          </a:solidFill>
          <a:latin typeface="Calibri" panose="020F0502020204030204" pitchFamily="34" charset="0"/>
        </a:defRPr>
      </a:lvl5pPr>
      <a:lvl6pPr marL="457200" algn="l" rtl="0" fontAlgn="base">
        <a:spcBef>
          <a:spcPct val="0"/>
        </a:spcBef>
        <a:spcAft>
          <a:spcPct val="0"/>
        </a:spcAft>
        <a:defRPr sz="5000">
          <a:solidFill>
            <a:schemeClr val="tx2"/>
          </a:solidFill>
          <a:latin typeface="Calibri" panose="020F0502020204030204" pitchFamily="34" charset="0"/>
        </a:defRPr>
      </a:lvl6pPr>
      <a:lvl7pPr marL="914400" algn="l" rtl="0" fontAlgn="base">
        <a:spcBef>
          <a:spcPct val="0"/>
        </a:spcBef>
        <a:spcAft>
          <a:spcPct val="0"/>
        </a:spcAft>
        <a:defRPr sz="5000">
          <a:solidFill>
            <a:schemeClr val="tx2"/>
          </a:solidFill>
          <a:latin typeface="Calibri" panose="020F0502020204030204" pitchFamily="34" charset="0"/>
        </a:defRPr>
      </a:lvl7pPr>
      <a:lvl8pPr marL="1371600" algn="l" rtl="0" fontAlgn="base">
        <a:spcBef>
          <a:spcPct val="0"/>
        </a:spcBef>
        <a:spcAft>
          <a:spcPct val="0"/>
        </a:spcAft>
        <a:defRPr sz="5000">
          <a:solidFill>
            <a:schemeClr val="tx2"/>
          </a:solidFill>
          <a:latin typeface="Calibri" panose="020F0502020204030204" pitchFamily="34" charset="0"/>
        </a:defRPr>
      </a:lvl8pPr>
      <a:lvl9pPr marL="1828800" algn="l" rtl="0" fontAlgn="base">
        <a:spcBef>
          <a:spcPct val="0"/>
        </a:spcBef>
        <a:spcAft>
          <a:spcPct val="0"/>
        </a:spcAft>
        <a:defRPr sz="5000">
          <a:solidFill>
            <a:schemeClr val="tx2"/>
          </a:solidFill>
          <a:latin typeface="Calibri" panose="020F0502020204030204"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40080" indent="-246380"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380"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405"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7" name="Freeform 6"/>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solidFill>
                <a:prstClr val="black"/>
              </a:solidFill>
              <a:latin typeface="Constantia" panose="02030602050306030303"/>
            </a:endParaRPr>
          </a:p>
        </p:txBody>
      </p:sp>
      <p:sp>
        <p:nvSpPr>
          <p:cNvPr id="8" name="Freeform 7"/>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solidFill>
                <a:prstClr val="black"/>
              </a:solidFill>
              <a:latin typeface="Constantia" panose="02030602050306030303"/>
            </a:endParaRPr>
          </a:p>
        </p:txBody>
      </p:sp>
      <p:sp>
        <p:nvSpPr>
          <p:cNvPr id="2052"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lstStyle/>
          <a:p>
            <a:pPr lvl="0"/>
            <a:r>
              <a:rPr lang="en-US" altLang="en-US" smtClean="0"/>
              <a:t>Click to edit Master title style</a:t>
            </a:r>
            <a:endParaRPr lang="en-US" altLang="en-US" smtClean="0"/>
          </a:p>
        </p:txBody>
      </p:sp>
      <p:sp>
        <p:nvSpPr>
          <p:cNvPr id="2053"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smtClean="0"/>
              <a:t>Click to edit Master text styles</a:t>
            </a:r>
            <a:endParaRPr lang="en-US" altLang="en-US" smtClean="0"/>
          </a:p>
          <a:p>
            <a:pPr lvl="1"/>
            <a:r>
              <a:rPr lang="en-US" altLang="en-US" smtClean="0"/>
              <a:t>Second level</a:t>
            </a:r>
            <a:endParaRPr lang="en-US" altLang="en-US" smtClean="0"/>
          </a:p>
          <a:p>
            <a:pPr lvl="2"/>
            <a:r>
              <a:rPr lang="en-US" altLang="en-US" smtClean="0"/>
              <a:t>Third level</a:t>
            </a:r>
            <a:endParaRPr lang="en-US" altLang="en-US" smtClean="0"/>
          </a:p>
          <a:p>
            <a:pPr lvl="3"/>
            <a:r>
              <a:rPr lang="en-US" altLang="en-US" smtClean="0"/>
              <a:t>Fourth level</a:t>
            </a:r>
            <a:endParaRPr lang="en-US" altLang="en-US" smtClean="0"/>
          </a:p>
          <a:p>
            <a:pPr lvl="4"/>
            <a:r>
              <a:rPr lang="en-US" altLang="en-US" smtClean="0"/>
              <a:t>Fifth level</a:t>
            </a:r>
            <a:endParaRPr lang="en-US" altLang="en-US" smtClean="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rgbClr val="04617B">
                    <a:shade val="90000"/>
                  </a:srgbClr>
                </a:solidFill>
                <a:cs typeface="+mn-cs"/>
              </a:defRPr>
            </a:lvl1pPr>
          </a:lstStyle>
          <a:p>
            <a:pPr>
              <a:defRPr/>
            </a:pP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rgbClr val="04617B">
                    <a:shade val="90000"/>
                  </a:srgbClr>
                </a:solidFill>
                <a:cs typeface="+mn-cs"/>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lstStyle>
            <a:lvl1pPr algn="r" eaLnBrk="1" hangingPunct="1">
              <a:defRPr sz="1200">
                <a:solidFill>
                  <a:srgbClr val="045C75"/>
                </a:solidFill>
              </a:defRPr>
            </a:lvl1pPr>
          </a:lstStyle>
          <a:p>
            <a:pPr>
              <a:defRPr/>
            </a:pPr>
            <a:fld id="{70EFA6BA-3249-4D1D-B09A-17B74617469E}" type="slidenum">
              <a:rPr lang="en-US" altLang="en-US"/>
            </a:fld>
            <a:endParaRPr lang="en-US" altLang="en-US"/>
          </a:p>
        </p:txBody>
      </p:sp>
      <p:grpSp>
        <p:nvGrpSpPr>
          <p:cNvPr id="2057" name="Group 1"/>
          <p:cNvGrpSpPr/>
          <p:nvPr/>
        </p:nvGrpSpPr>
        <p:grpSpPr bwMode="auto">
          <a:xfrm>
            <a:off x="-19050" y="203200"/>
            <a:ext cx="9180513" cy="647700"/>
            <a:chOff x="-19045" y="216550"/>
            <a:chExt cx="9180548" cy="649224"/>
          </a:xfrm>
        </p:grpSpPr>
        <p:sp>
          <p:nvSpPr>
            <p:cNvPr id="12" name="Freeform 11"/>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sp>
          <p:nvSpPr>
            <p:cNvPr id="13" name="Freeform 12"/>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anose="020F0502020204030204" pitchFamily="34" charset="0"/>
        </a:defRPr>
      </a:lvl2pPr>
      <a:lvl3pPr algn="l" rtl="0" eaLnBrk="0" fontAlgn="base" hangingPunct="0">
        <a:spcBef>
          <a:spcPct val="0"/>
        </a:spcBef>
        <a:spcAft>
          <a:spcPct val="0"/>
        </a:spcAft>
        <a:defRPr sz="5000">
          <a:solidFill>
            <a:schemeClr val="tx2"/>
          </a:solidFill>
          <a:latin typeface="Calibri" panose="020F0502020204030204" pitchFamily="34" charset="0"/>
        </a:defRPr>
      </a:lvl3pPr>
      <a:lvl4pPr algn="l" rtl="0" eaLnBrk="0" fontAlgn="base" hangingPunct="0">
        <a:spcBef>
          <a:spcPct val="0"/>
        </a:spcBef>
        <a:spcAft>
          <a:spcPct val="0"/>
        </a:spcAft>
        <a:defRPr sz="5000">
          <a:solidFill>
            <a:schemeClr val="tx2"/>
          </a:solidFill>
          <a:latin typeface="Calibri" panose="020F0502020204030204" pitchFamily="34" charset="0"/>
        </a:defRPr>
      </a:lvl4pPr>
      <a:lvl5pPr algn="l" rtl="0" eaLnBrk="0" fontAlgn="base" hangingPunct="0">
        <a:spcBef>
          <a:spcPct val="0"/>
        </a:spcBef>
        <a:spcAft>
          <a:spcPct val="0"/>
        </a:spcAft>
        <a:defRPr sz="5000">
          <a:solidFill>
            <a:schemeClr val="tx2"/>
          </a:solidFill>
          <a:latin typeface="Calibri" panose="020F0502020204030204" pitchFamily="34" charset="0"/>
        </a:defRPr>
      </a:lvl5pPr>
      <a:lvl6pPr marL="457200" algn="l" rtl="0" fontAlgn="base">
        <a:spcBef>
          <a:spcPct val="0"/>
        </a:spcBef>
        <a:spcAft>
          <a:spcPct val="0"/>
        </a:spcAft>
        <a:defRPr sz="5000">
          <a:solidFill>
            <a:schemeClr val="tx2"/>
          </a:solidFill>
          <a:latin typeface="Calibri" panose="020F0502020204030204" pitchFamily="34" charset="0"/>
        </a:defRPr>
      </a:lvl6pPr>
      <a:lvl7pPr marL="914400" algn="l" rtl="0" fontAlgn="base">
        <a:spcBef>
          <a:spcPct val="0"/>
        </a:spcBef>
        <a:spcAft>
          <a:spcPct val="0"/>
        </a:spcAft>
        <a:defRPr sz="5000">
          <a:solidFill>
            <a:schemeClr val="tx2"/>
          </a:solidFill>
          <a:latin typeface="Calibri" panose="020F0502020204030204" pitchFamily="34" charset="0"/>
        </a:defRPr>
      </a:lvl7pPr>
      <a:lvl8pPr marL="1371600" algn="l" rtl="0" fontAlgn="base">
        <a:spcBef>
          <a:spcPct val="0"/>
        </a:spcBef>
        <a:spcAft>
          <a:spcPct val="0"/>
        </a:spcAft>
        <a:defRPr sz="5000">
          <a:solidFill>
            <a:schemeClr val="tx2"/>
          </a:solidFill>
          <a:latin typeface="Calibri" panose="020F0502020204030204" pitchFamily="34" charset="0"/>
        </a:defRPr>
      </a:lvl8pPr>
      <a:lvl9pPr marL="1828800" algn="l" rtl="0" fontAlgn="base">
        <a:spcBef>
          <a:spcPct val="0"/>
        </a:spcBef>
        <a:spcAft>
          <a:spcPct val="0"/>
        </a:spcAft>
        <a:defRPr sz="5000">
          <a:solidFill>
            <a:schemeClr val="tx2"/>
          </a:solidFill>
          <a:latin typeface="Calibri" panose="020F0502020204030204"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40080" indent="-246380"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380"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405"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7" name="Freeform 6"/>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solidFill>
                <a:prstClr val="black"/>
              </a:solidFill>
              <a:latin typeface="Constantia" panose="02030602050306030303"/>
            </a:endParaRPr>
          </a:p>
        </p:txBody>
      </p:sp>
      <p:sp>
        <p:nvSpPr>
          <p:cNvPr id="8" name="Freeform 7"/>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solidFill>
                <a:prstClr val="black"/>
              </a:solidFill>
              <a:latin typeface="Constantia" panose="02030602050306030303"/>
            </a:endParaRPr>
          </a:p>
        </p:txBody>
      </p:sp>
      <p:sp>
        <p:nvSpPr>
          <p:cNvPr id="2052"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lstStyle/>
          <a:p>
            <a:pPr lvl="0"/>
            <a:r>
              <a:rPr lang="en-US" altLang="en-US" smtClean="0"/>
              <a:t>Click to edit Master title style</a:t>
            </a:r>
            <a:endParaRPr lang="en-US" altLang="en-US" smtClean="0"/>
          </a:p>
        </p:txBody>
      </p:sp>
      <p:sp>
        <p:nvSpPr>
          <p:cNvPr id="2053"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smtClean="0"/>
              <a:t>Click to edit Master text styles</a:t>
            </a:r>
            <a:endParaRPr lang="en-US" altLang="en-US" smtClean="0"/>
          </a:p>
          <a:p>
            <a:pPr lvl="1"/>
            <a:r>
              <a:rPr lang="en-US" altLang="en-US" smtClean="0"/>
              <a:t>Second level</a:t>
            </a:r>
            <a:endParaRPr lang="en-US" altLang="en-US" smtClean="0"/>
          </a:p>
          <a:p>
            <a:pPr lvl="2"/>
            <a:r>
              <a:rPr lang="en-US" altLang="en-US" smtClean="0"/>
              <a:t>Third level</a:t>
            </a:r>
            <a:endParaRPr lang="en-US" altLang="en-US" smtClean="0"/>
          </a:p>
          <a:p>
            <a:pPr lvl="3"/>
            <a:r>
              <a:rPr lang="en-US" altLang="en-US" smtClean="0"/>
              <a:t>Fourth level</a:t>
            </a:r>
            <a:endParaRPr lang="en-US" altLang="en-US" smtClean="0"/>
          </a:p>
          <a:p>
            <a:pPr lvl="4"/>
            <a:r>
              <a:rPr lang="en-US" altLang="en-US" smtClean="0"/>
              <a:t>Fifth level</a:t>
            </a:r>
            <a:endParaRPr lang="en-US" altLang="en-US" smtClean="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rgbClr val="04617B">
                    <a:shade val="90000"/>
                  </a:srgbClr>
                </a:solidFill>
                <a:cs typeface="+mn-cs"/>
              </a:defRPr>
            </a:lvl1pPr>
          </a:lstStyle>
          <a:p>
            <a:pPr>
              <a:defRPr/>
            </a:pP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rgbClr val="04617B">
                    <a:shade val="90000"/>
                  </a:srgbClr>
                </a:solidFill>
                <a:cs typeface="+mn-cs"/>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lstStyle>
            <a:lvl1pPr algn="r" eaLnBrk="1" hangingPunct="1">
              <a:defRPr sz="1200">
                <a:solidFill>
                  <a:srgbClr val="045C75"/>
                </a:solidFill>
              </a:defRPr>
            </a:lvl1pPr>
          </a:lstStyle>
          <a:p>
            <a:pPr>
              <a:defRPr/>
            </a:pPr>
            <a:fld id="{D819D132-EFC2-4287-9195-FD1FAD7A4C5F}" type="slidenum">
              <a:rPr lang="en-US" altLang="en-US"/>
            </a:fld>
            <a:endParaRPr lang="en-US" altLang="en-US"/>
          </a:p>
        </p:txBody>
      </p:sp>
      <p:grpSp>
        <p:nvGrpSpPr>
          <p:cNvPr id="2057" name="Group 1"/>
          <p:cNvGrpSpPr/>
          <p:nvPr/>
        </p:nvGrpSpPr>
        <p:grpSpPr bwMode="auto">
          <a:xfrm>
            <a:off x="-19050" y="203200"/>
            <a:ext cx="9180513" cy="647700"/>
            <a:chOff x="-19045" y="216550"/>
            <a:chExt cx="9180548" cy="649224"/>
          </a:xfrm>
        </p:grpSpPr>
        <p:sp>
          <p:nvSpPr>
            <p:cNvPr id="12" name="Freeform 11"/>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sp>
          <p:nvSpPr>
            <p:cNvPr id="13" name="Freeform 12"/>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anose="020F0502020204030204" pitchFamily="34" charset="0"/>
        </a:defRPr>
      </a:lvl2pPr>
      <a:lvl3pPr algn="l" rtl="0" eaLnBrk="0" fontAlgn="base" hangingPunct="0">
        <a:spcBef>
          <a:spcPct val="0"/>
        </a:spcBef>
        <a:spcAft>
          <a:spcPct val="0"/>
        </a:spcAft>
        <a:defRPr sz="5000">
          <a:solidFill>
            <a:schemeClr val="tx2"/>
          </a:solidFill>
          <a:latin typeface="Calibri" panose="020F0502020204030204" pitchFamily="34" charset="0"/>
        </a:defRPr>
      </a:lvl3pPr>
      <a:lvl4pPr algn="l" rtl="0" eaLnBrk="0" fontAlgn="base" hangingPunct="0">
        <a:spcBef>
          <a:spcPct val="0"/>
        </a:spcBef>
        <a:spcAft>
          <a:spcPct val="0"/>
        </a:spcAft>
        <a:defRPr sz="5000">
          <a:solidFill>
            <a:schemeClr val="tx2"/>
          </a:solidFill>
          <a:latin typeface="Calibri" panose="020F0502020204030204" pitchFamily="34" charset="0"/>
        </a:defRPr>
      </a:lvl4pPr>
      <a:lvl5pPr algn="l" rtl="0" eaLnBrk="0" fontAlgn="base" hangingPunct="0">
        <a:spcBef>
          <a:spcPct val="0"/>
        </a:spcBef>
        <a:spcAft>
          <a:spcPct val="0"/>
        </a:spcAft>
        <a:defRPr sz="5000">
          <a:solidFill>
            <a:schemeClr val="tx2"/>
          </a:solidFill>
          <a:latin typeface="Calibri" panose="020F0502020204030204" pitchFamily="34" charset="0"/>
        </a:defRPr>
      </a:lvl5pPr>
      <a:lvl6pPr marL="457200" algn="l" rtl="0" fontAlgn="base">
        <a:spcBef>
          <a:spcPct val="0"/>
        </a:spcBef>
        <a:spcAft>
          <a:spcPct val="0"/>
        </a:spcAft>
        <a:defRPr sz="5000">
          <a:solidFill>
            <a:schemeClr val="tx2"/>
          </a:solidFill>
          <a:latin typeface="Calibri" panose="020F0502020204030204" pitchFamily="34" charset="0"/>
        </a:defRPr>
      </a:lvl6pPr>
      <a:lvl7pPr marL="914400" algn="l" rtl="0" fontAlgn="base">
        <a:spcBef>
          <a:spcPct val="0"/>
        </a:spcBef>
        <a:spcAft>
          <a:spcPct val="0"/>
        </a:spcAft>
        <a:defRPr sz="5000">
          <a:solidFill>
            <a:schemeClr val="tx2"/>
          </a:solidFill>
          <a:latin typeface="Calibri" panose="020F0502020204030204" pitchFamily="34" charset="0"/>
        </a:defRPr>
      </a:lvl7pPr>
      <a:lvl8pPr marL="1371600" algn="l" rtl="0" fontAlgn="base">
        <a:spcBef>
          <a:spcPct val="0"/>
        </a:spcBef>
        <a:spcAft>
          <a:spcPct val="0"/>
        </a:spcAft>
        <a:defRPr sz="5000">
          <a:solidFill>
            <a:schemeClr val="tx2"/>
          </a:solidFill>
          <a:latin typeface="Calibri" panose="020F0502020204030204" pitchFamily="34" charset="0"/>
        </a:defRPr>
      </a:lvl8pPr>
      <a:lvl9pPr marL="1828800" algn="l" rtl="0" fontAlgn="base">
        <a:spcBef>
          <a:spcPct val="0"/>
        </a:spcBef>
        <a:spcAft>
          <a:spcPct val="0"/>
        </a:spcAft>
        <a:defRPr sz="5000">
          <a:solidFill>
            <a:schemeClr val="tx2"/>
          </a:solidFill>
          <a:latin typeface="Calibri" panose="020F0502020204030204"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40080" indent="-246380"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380"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405"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7" name="Freeform 6"/>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8" name="Freeform 7"/>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lstStyle/>
          <a:p>
            <a:pPr lvl="0"/>
            <a:r>
              <a:rPr lang="en-US" altLang="en-US" smtClean="0"/>
              <a:t>Click to edit Master title style</a:t>
            </a:r>
            <a:endParaRPr lang="en-US" altLang="en-US" smtClean="0"/>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smtClean="0"/>
              <a:t>Click to edit Master text styles</a:t>
            </a:r>
            <a:endParaRPr lang="en-US" altLang="en-US" smtClean="0"/>
          </a:p>
          <a:p>
            <a:pPr lvl="1"/>
            <a:r>
              <a:rPr lang="en-US" altLang="en-US" smtClean="0"/>
              <a:t>Second level</a:t>
            </a:r>
            <a:endParaRPr lang="en-US" altLang="en-US" smtClean="0"/>
          </a:p>
          <a:p>
            <a:pPr lvl="2"/>
            <a:r>
              <a:rPr lang="en-US" altLang="en-US" smtClean="0"/>
              <a:t>Third level</a:t>
            </a:r>
            <a:endParaRPr lang="en-US" altLang="en-US" smtClean="0"/>
          </a:p>
          <a:p>
            <a:pPr lvl="3"/>
            <a:r>
              <a:rPr lang="en-US" altLang="en-US" smtClean="0"/>
              <a:t>Fourth level</a:t>
            </a:r>
            <a:endParaRPr lang="en-US" altLang="en-US" smtClean="0"/>
          </a:p>
          <a:p>
            <a:pPr lvl="4"/>
            <a:r>
              <a:rPr lang="en-US" altLang="en-US" smtClean="0"/>
              <a:t>Fifth level</a:t>
            </a:r>
            <a:endParaRPr lang="en-US" altLang="en-US" smtClean="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cs typeface="+mn-cs"/>
              </a:defRPr>
            </a:lvl1pPr>
          </a:lstStyle>
          <a:p>
            <a:pPr>
              <a:defRPr/>
            </a:pP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cs typeface="+mn-cs"/>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lstStyle>
            <a:lvl1pPr algn="r">
              <a:defRPr sz="1200">
                <a:solidFill>
                  <a:srgbClr val="045C75"/>
                </a:solidFill>
              </a:defRPr>
            </a:lvl1pPr>
          </a:lstStyle>
          <a:p>
            <a:fld id="{FC6EDA64-00C4-40E1-AE59-9CD1EA2CBFBB}" type="slidenum">
              <a:rPr lang="en-US" altLang="en-US"/>
            </a:fld>
            <a:endParaRPr lang="en-US" altLang="en-US"/>
          </a:p>
        </p:txBody>
      </p:sp>
      <p:grpSp>
        <p:nvGrpSpPr>
          <p:cNvPr id="1033" name="Group 1"/>
          <p:cNvGrpSpPr/>
          <p:nvPr/>
        </p:nvGrpSpPr>
        <p:grpSpPr bwMode="auto">
          <a:xfrm>
            <a:off x="-19050" y="203200"/>
            <a:ext cx="9180513" cy="647700"/>
            <a:chOff x="-19045" y="216550"/>
            <a:chExt cx="9180548" cy="649224"/>
          </a:xfrm>
        </p:grpSpPr>
        <p:sp>
          <p:nvSpPr>
            <p:cNvPr id="12" name="Freeform 11"/>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0" hangingPunct="0">
                <a:defRPr/>
              </a:pPr>
              <a:endParaRPr lang="en-US">
                <a:cs typeface="+mn-cs"/>
              </a:endParaRPr>
            </a:p>
          </p:txBody>
        </p:sp>
        <p:sp>
          <p:nvSpPr>
            <p:cNvPr id="13" name="Freeform 12"/>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0" hangingPunct="0">
                <a:defRPr/>
              </a:pPr>
              <a:endParaRPr lang="en-US">
                <a:cs typeface="+mn-cs"/>
              </a:endParaRPr>
            </a:p>
          </p:txBody>
        </p:sp>
      </p:gr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anose="020F0502020204030204" pitchFamily="34" charset="0"/>
        </a:defRPr>
      </a:lvl2pPr>
      <a:lvl3pPr algn="l" rtl="0" eaLnBrk="0" fontAlgn="base" hangingPunct="0">
        <a:spcBef>
          <a:spcPct val="0"/>
        </a:spcBef>
        <a:spcAft>
          <a:spcPct val="0"/>
        </a:spcAft>
        <a:defRPr sz="5000">
          <a:solidFill>
            <a:schemeClr val="tx2"/>
          </a:solidFill>
          <a:latin typeface="Calibri" panose="020F0502020204030204" pitchFamily="34" charset="0"/>
        </a:defRPr>
      </a:lvl3pPr>
      <a:lvl4pPr algn="l" rtl="0" eaLnBrk="0" fontAlgn="base" hangingPunct="0">
        <a:spcBef>
          <a:spcPct val="0"/>
        </a:spcBef>
        <a:spcAft>
          <a:spcPct val="0"/>
        </a:spcAft>
        <a:defRPr sz="5000">
          <a:solidFill>
            <a:schemeClr val="tx2"/>
          </a:solidFill>
          <a:latin typeface="Calibri" panose="020F0502020204030204" pitchFamily="34" charset="0"/>
        </a:defRPr>
      </a:lvl4pPr>
      <a:lvl5pPr algn="l" rtl="0" eaLnBrk="0" fontAlgn="base" hangingPunct="0">
        <a:spcBef>
          <a:spcPct val="0"/>
        </a:spcBef>
        <a:spcAft>
          <a:spcPct val="0"/>
        </a:spcAft>
        <a:defRPr sz="5000">
          <a:solidFill>
            <a:schemeClr val="tx2"/>
          </a:solidFill>
          <a:latin typeface="Calibri" panose="020F0502020204030204" pitchFamily="34" charset="0"/>
        </a:defRPr>
      </a:lvl5pPr>
      <a:lvl6pPr marL="457200" algn="l" rtl="0" fontAlgn="base">
        <a:spcBef>
          <a:spcPct val="0"/>
        </a:spcBef>
        <a:spcAft>
          <a:spcPct val="0"/>
        </a:spcAft>
        <a:defRPr sz="5000">
          <a:solidFill>
            <a:schemeClr val="tx2"/>
          </a:solidFill>
          <a:latin typeface="Calibri" panose="020F0502020204030204" pitchFamily="34" charset="0"/>
        </a:defRPr>
      </a:lvl6pPr>
      <a:lvl7pPr marL="914400" algn="l" rtl="0" fontAlgn="base">
        <a:spcBef>
          <a:spcPct val="0"/>
        </a:spcBef>
        <a:spcAft>
          <a:spcPct val="0"/>
        </a:spcAft>
        <a:defRPr sz="5000">
          <a:solidFill>
            <a:schemeClr val="tx2"/>
          </a:solidFill>
          <a:latin typeface="Calibri" panose="020F0502020204030204" pitchFamily="34" charset="0"/>
        </a:defRPr>
      </a:lvl7pPr>
      <a:lvl8pPr marL="1371600" algn="l" rtl="0" fontAlgn="base">
        <a:spcBef>
          <a:spcPct val="0"/>
        </a:spcBef>
        <a:spcAft>
          <a:spcPct val="0"/>
        </a:spcAft>
        <a:defRPr sz="5000">
          <a:solidFill>
            <a:schemeClr val="tx2"/>
          </a:solidFill>
          <a:latin typeface="Calibri" panose="020F0502020204030204" pitchFamily="34" charset="0"/>
        </a:defRPr>
      </a:lvl8pPr>
      <a:lvl9pPr marL="1828800" algn="l" rtl="0" fontAlgn="base">
        <a:spcBef>
          <a:spcPct val="0"/>
        </a:spcBef>
        <a:spcAft>
          <a:spcPct val="0"/>
        </a:spcAft>
        <a:defRPr sz="5000">
          <a:solidFill>
            <a:schemeClr val="tx2"/>
          </a:solidFill>
          <a:latin typeface="Calibri" panose="020F0502020204030204"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40080" indent="-246380"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380"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405"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image" Target="../media/image5.jpe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jpeg"/><Relationship Id="rId1"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0.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3.jpeg"/><Relationship Id="rId1" Type="http://schemas.openxmlformats.org/officeDocument/2006/relationships/image" Target="../media/image12.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479425" y="304800"/>
            <a:ext cx="8131175" cy="1081405"/>
          </a:xfrm>
          <a:solidFill>
            <a:schemeClr val="bg1"/>
          </a:solidFill>
          <a:ln w="15875" cap="flat" algn="ctr">
            <a:solidFill>
              <a:srgbClr val="FEA022">
                <a:shade val="50000"/>
              </a:srgbClr>
            </a:solidFill>
          </a:ln>
        </p:spPr>
        <p:txBody>
          <a:bodyPr>
            <a:normAutofit/>
          </a:bodyPr>
          <a:lstStyle>
            <a:lvl1pPr algn="l" defTabSz="914400" rtl="0" eaLnBrk="1" latinLnBrk="0" hangingPunct="1">
              <a:spcBef>
                <a:spcPct val="0"/>
              </a:spcBef>
              <a:buNone/>
              <a:defRPr sz="40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algn="l" fontAlgn="auto">
              <a:spcAft>
                <a:spcPts val="0"/>
              </a:spcAft>
              <a:defRPr/>
            </a:pPr>
            <a:r>
              <a:rPr lang="en-US" sz="4100" b="1" dirty="0" smtClean="0">
                <a:solidFill>
                  <a:prstClr val="black"/>
                </a:solidFill>
                <a:latin typeface="Times New Roman" panose="02020603050405020304" pitchFamily="18" charset="0"/>
                <a:ea typeface="+mj-ea"/>
                <a:cs typeface="Times New Roman" panose="02020603050405020304" pitchFamily="18" charset="0"/>
              </a:rPr>
              <a:t>  </a:t>
            </a:r>
            <a:r>
              <a:rPr lang="en-US" sz="1800" b="1" dirty="0" smtClean="0">
                <a:solidFill>
                  <a:prstClr val="black"/>
                </a:solidFill>
                <a:latin typeface="Times New Roman" panose="02020603050405020304" pitchFamily="18" charset="0"/>
                <a:ea typeface="+mj-ea"/>
                <a:cs typeface="Times New Roman" panose="02020603050405020304" pitchFamily="18" charset="0"/>
              </a:rPr>
              <a:t>           </a:t>
            </a:r>
            <a:r>
              <a:rPr lang="en-US" sz="4100" b="1" dirty="0" smtClean="0">
                <a:solidFill>
                  <a:schemeClr val="accent1"/>
                </a:solidFill>
                <a:latin typeface="Times New Roman" panose="02020603050405020304" pitchFamily="18" charset="0"/>
                <a:ea typeface="+mj-ea"/>
                <a:cs typeface="Times New Roman" panose="02020603050405020304" pitchFamily="18" charset="0"/>
              </a:rPr>
              <a:t>                </a:t>
            </a:r>
            <a:endParaRPr lang="en-US" b="1" dirty="0">
              <a:solidFill>
                <a:schemeClr val="accent1"/>
              </a:solidFill>
              <a:latin typeface="Century Gothic" panose="020B0502020202020204"/>
            </a:endParaRPr>
          </a:p>
        </p:txBody>
      </p:sp>
      <p:pic>
        <p:nvPicPr>
          <p:cNvPr id="23555" name="Picture 1" descr="logo1 color1mediu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8265" y="-78740"/>
            <a:ext cx="1243965"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791200" y="6324600"/>
            <a:ext cx="3200400" cy="523875"/>
          </a:xfrm>
          <a:prstGeom prst="rect">
            <a:avLst/>
          </a:prstGeom>
        </p:spPr>
        <p:txBody>
          <a:bodyPr>
            <a:spAutoFit/>
          </a:bodyPr>
          <a:lstStyle/>
          <a:p>
            <a:pPr marL="69850" marR="0" lvl="0" indent="0" algn="r" defTabSz="914400" rtl="0" eaLnBrk="1" fontAlgn="base" latinLnBrk="0" hangingPunct="1">
              <a:lnSpc>
                <a:spcPct val="100000"/>
              </a:lnSpc>
              <a:spcBef>
                <a:spcPct val="0"/>
              </a:spcBef>
              <a:spcAft>
                <a:spcPct val="0"/>
              </a:spcAft>
              <a:buClr>
                <a:srgbClr val="94C600"/>
              </a:buClr>
              <a:buSzPct val="76000"/>
              <a:buFontTx/>
              <a:buNone/>
              <a:defRPr/>
            </a:pPr>
            <a:r>
              <a:rPr lang="en-US" sz="2800" b="1" kern="0" noProof="0" dirty="0" smtClean="0">
                <a:solidFill>
                  <a:schemeClr val="accent1"/>
                </a:solidFill>
                <a:latin typeface="Times New Roman" panose="02020603050405020304" pitchFamily="18" charset="0"/>
                <a:cs typeface="Times New Roman" panose="02020603050405020304" pitchFamily="18" charset="0"/>
              </a:rPr>
              <a:t>December 8</a:t>
            </a:r>
            <a:r>
              <a:rPr kumimoji="0" lang="en-US" sz="2800" b="1" i="0" u="none" strike="noStrike" kern="0" cap="none" spc="0" normalizeH="0" baseline="0" noProof="0" dirty="0" smtClean="0">
                <a:ln>
                  <a:noFill/>
                </a:ln>
                <a:solidFill>
                  <a:schemeClr val="accent1"/>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a:ln>
                  <a:noFill/>
                </a:ln>
                <a:solidFill>
                  <a:schemeClr val="accent1"/>
                </a:solidFill>
                <a:effectLst/>
                <a:uLnTx/>
                <a:uFillTx/>
                <a:latin typeface="Times New Roman" panose="02020603050405020304" pitchFamily="18" charset="0"/>
                <a:ea typeface="+mn-ea"/>
                <a:cs typeface="Times New Roman" panose="02020603050405020304" pitchFamily="18" charset="0"/>
              </a:rPr>
              <a:t>2023</a:t>
            </a:r>
            <a:endParaRPr kumimoji="0" lang="en-US" sz="2800" b="1" i="0" u="none" strike="noStrike" kern="0" cap="none" spc="0" normalizeH="0" baseline="0" noProof="0" dirty="0">
              <a:ln>
                <a:noFill/>
              </a:ln>
              <a:solidFill>
                <a:schemeClr val="accent1"/>
              </a:solidFill>
              <a:effectLst/>
              <a:uLnTx/>
              <a:uFillTx/>
              <a:latin typeface="Times New Roman" panose="02020603050405020304" pitchFamily="18" charset="0"/>
              <a:ea typeface="+mn-ea"/>
              <a:cs typeface="Times New Roman" panose="02020603050405020304" pitchFamily="18" charset="0"/>
            </a:endParaRPr>
          </a:p>
        </p:txBody>
      </p:sp>
      <p:sp>
        <p:nvSpPr>
          <p:cNvPr id="23562" name="Rectangle 5"/>
          <p:cNvSpPr>
            <a:spLocks noChangeArrowheads="1"/>
          </p:cNvSpPr>
          <p:nvPr/>
        </p:nvSpPr>
        <p:spPr bwMode="auto">
          <a:xfrm>
            <a:off x="883285" y="482600"/>
            <a:ext cx="7731760" cy="130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69850" marR="0" lvl="0" indent="0" algn="ctr" defTabSz="914400" rtl="0" eaLnBrk="1" fontAlgn="base" latinLnBrk="0" hangingPunct="1">
              <a:lnSpc>
                <a:spcPct val="100000"/>
              </a:lnSpc>
              <a:spcBef>
                <a:spcPct val="0"/>
              </a:spcBef>
              <a:spcAft>
                <a:spcPct val="0"/>
              </a:spcAft>
              <a:buClr>
                <a:srgbClr val="94C600"/>
              </a:buClr>
              <a:buSzPct val="76000"/>
              <a:buFontTx/>
              <a:buNone/>
              <a:defRPr/>
            </a:pPr>
            <a:r>
              <a:rPr lang="en-US" sz="2800" b="1" dirty="0" smtClean="0">
                <a:solidFill>
                  <a:schemeClr val="accent1"/>
                </a:solidFill>
                <a:latin typeface="Times New Roman" panose="02020603050405020304" pitchFamily="18" charset="0"/>
                <a:ea typeface="+mj-ea"/>
                <a:cs typeface="Times New Roman" panose="02020603050405020304" pitchFamily="18" charset="0"/>
                <a:sym typeface="+mn-ea"/>
              </a:rPr>
              <a:t>Women’s </a:t>
            </a:r>
            <a:r>
              <a:rPr lang="en-US" sz="2800" b="1" dirty="0">
                <a:solidFill>
                  <a:schemeClr val="accent1"/>
                </a:solidFill>
                <a:latin typeface="Times New Roman" panose="02020603050405020304" pitchFamily="18" charset="0"/>
                <a:ea typeface="+mj-ea"/>
                <a:cs typeface="Times New Roman" panose="02020603050405020304" pitchFamily="18" charset="0"/>
                <a:sym typeface="+mn-ea"/>
              </a:rPr>
              <a:t>Association of </a:t>
            </a:r>
            <a:r>
              <a:rPr lang="en-US" sz="2800" b="1" dirty="0" err="1">
                <a:solidFill>
                  <a:schemeClr val="accent1"/>
                </a:solidFill>
                <a:latin typeface="Times New Roman" panose="02020603050405020304" pitchFamily="18" charset="0"/>
                <a:ea typeface="+mj-ea"/>
                <a:cs typeface="Times New Roman" panose="02020603050405020304" pitchFamily="18" charset="0"/>
                <a:sym typeface="+mn-ea"/>
              </a:rPr>
              <a:t>Tigray</a:t>
            </a:r>
            <a:r>
              <a:rPr lang="en-US" sz="2800" b="1" dirty="0">
                <a:solidFill>
                  <a:schemeClr val="accent1"/>
                </a:solidFill>
                <a:latin typeface="Times New Roman" panose="02020603050405020304" pitchFamily="18" charset="0"/>
                <a:ea typeface="+mj-ea"/>
                <a:cs typeface="Times New Roman" panose="02020603050405020304" pitchFamily="18" charset="0"/>
                <a:sym typeface="+mn-ea"/>
              </a:rPr>
              <a:t> (WAT)</a:t>
            </a:r>
            <a:r>
              <a:rPr lang="en-US" sz="2800" b="1" dirty="0" smtClean="0">
                <a:solidFill>
                  <a:schemeClr val="accent1"/>
                </a:solidFill>
                <a:latin typeface="Times New Roman" panose="02020603050405020304" pitchFamily="18" charset="0"/>
                <a:ea typeface="+mj-ea"/>
                <a:cs typeface="Times New Roman" panose="02020603050405020304" pitchFamily="18" charset="0"/>
                <a:sym typeface="+mn-ea"/>
              </a:rPr>
              <a:t>   </a:t>
            </a:r>
            <a:endParaRPr kumimoji="0" lang="en-US" altLang="en-US" sz="2800" b="1" i="0" u="none" strike="noStrike" kern="0" cap="none" spc="0" normalizeH="0" baseline="0" noProof="0">
              <a:ln>
                <a:noFill/>
              </a:ln>
              <a:solidFill>
                <a:srgbClr val="0F6FC6"/>
              </a:solidFill>
              <a:effectLst/>
              <a:uLnTx/>
              <a:uFillTx/>
              <a:latin typeface="Times New Roman" panose="02020603050405020304" pitchFamily="18" charset="0"/>
              <a:ea typeface="+mn-ea"/>
              <a:cs typeface="Times New Roman" panose="02020603050405020304" pitchFamily="18" charset="0"/>
            </a:endParaRPr>
          </a:p>
          <a:p>
            <a:pPr marL="69850" marR="0" lvl="0" indent="0" algn="ctr" defTabSz="914400" rtl="0" eaLnBrk="1" fontAlgn="base" latinLnBrk="0" hangingPunct="1">
              <a:lnSpc>
                <a:spcPct val="100000"/>
              </a:lnSpc>
              <a:spcBef>
                <a:spcPct val="0"/>
              </a:spcBef>
              <a:spcAft>
                <a:spcPct val="0"/>
              </a:spcAft>
              <a:buClr>
                <a:srgbClr val="94C600"/>
              </a:buClr>
              <a:buSzPct val="76000"/>
              <a:buFontTx/>
              <a:buNone/>
              <a:defRPr/>
            </a:pPr>
            <a:r>
              <a:rPr kumimoji="0" lang="en-US" altLang="en-US" sz="2800" b="1" i="0" u="none" strike="noStrike" kern="0" cap="none" spc="0" normalizeH="0" baseline="0" noProof="0">
                <a:ln>
                  <a:noFill/>
                </a:ln>
                <a:solidFill>
                  <a:srgbClr val="0F6FC6"/>
                </a:solidFill>
                <a:effectLst/>
                <a:uLnTx/>
                <a:uFillTx/>
                <a:latin typeface="Times New Roman" panose="02020603050405020304" pitchFamily="18" charset="0"/>
                <a:ea typeface="+mn-ea"/>
                <a:cs typeface="Times New Roman" panose="02020603050405020304" pitchFamily="18" charset="0"/>
              </a:rPr>
              <a:t>Briefing </a:t>
            </a:r>
            <a:r>
              <a:rPr kumimoji="0" lang="en-US" altLang="en-US" sz="2800" b="1" i="0" u="none" strike="noStrike" kern="0" cap="none" spc="0" normalizeH="0" baseline="0" noProof="0" smtClean="0">
                <a:ln>
                  <a:noFill/>
                </a:ln>
                <a:solidFill>
                  <a:srgbClr val="0F6FC6"/>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0" cap="none" spc="0" normalizeH="0" baseline="0" noProof="0" dirty="0" smtClean="0">
                <a:ln>
                  <a:noFill/>
                </a:ln>
                <a:solidFill>
                  <a:srgbClr val="0F6FC6"/>
                </a:solidFill>
                <a:effectLst/>
                <a:uLnTx/>
                <a:uFillTx/>
                <a:latin typeface="Times New Roman" panose="02020603050405020304" pitchFamily="18" charset="0"/>
                <a:ea typeface="+mn-ea"/>
                <a:cs typeface="Times New Roman" panose="02020603050405020304" pitchFamily="18" charset="0"/>
              </a:rPr>
              <a:t>on Conflict Related Sexual Violence (CRSV) in Tigray</a:t>
            </a:r>
            <a:endParaRPr kumimoji="0" lang="en-US" altLang="en-US" sz="2800" b="1" i="0" u="none" strike="noStrike" kern="0" cap="none" spc="0" normalizeH="0" baseline="0" noProof="0" dirty="0">
              <a:ln>
                <a:noFill/>
              </a:ln>
              <a:solidFill>
                <a:srgbClr val="0F6FC6"/>
              </a:solidFill>
              <a:effectLst/>
              <a:uLnTx/>
              <a:uFillTx/>
              <a:latin typeface="Times New Roman" panose="02020603050405020304" pitchFamily="18" charset="0"/>
              <a:ea typeface="+mn-ea"/>
              <a:cs typeface="Times New Roman" panose="02020603050405020304" pitchFamily="18" charset="0"/>
            </a:endParaRPr>
          </a:p>
        </p:txBody>
      </p:sp>
      <p:pic>
        <p:nvPicPr>
          <p:cNvPr id="100" name="Content Placeholder 99"/>
          <p:cNvPicPr>
            <a:picLocks noChangeAspect="1"/>
          </p:cNvPicPr>
          <p:nvPr>
            <p:ph idx="1"/>
          </p:nvPr>
        </p:nvPicPr>
        <p:blipFill>
          <a:blip r:embed="rId2"/>
          <a:stretch>
            <a:fillRect/>
          </a:stretch>
        </p:blipFill>
        <p:spPr>
          <a:xfrm>
            <a:off x="1718945" y="2164715"/>
            <a:ext cx="5672455" cy="3780155"/>
          </a:xfrm>
          <a:prstGeom prst="rect">
            <a:avLst/>
          </a:prstGeom>
          <a:noFill/>
          <a:ln w="9525">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a:bodyPr>
          <a:lstStyle/>
          <a:p>
            <a:pPr algn="l"/>
            <a:r>
              <a:rPr lang="en-US" sz="3555" b="1" dirty="0" smtClean="0">
                <a:latin typeface="Times New Roman" panose="02020603050405020304" pitchFamily="18" charset="0"/>
                <a:cs typeface="Times New Roman" panose="02020603050405020304" pitchFamily="18" charset="0"/>
              </a:rPr>
              <a:t>Cont. ...</a:t>
            </a:r>
            <a:endParaRPr lang="en-US" sz="3555"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93370" y="838200"/>
            <a:ext cx="8393430" cy="5638800"/>
          </a:xfrm>
        </p:spPr>
        <p:txBody>
          <a:bodyPr>
            <a:noAutofit/>
          </a:bodyPr>
          <a:lstStyle/>
          <a:p>
            <a:pPr algn="just"/>
            <a:r>
              <a:rPr lang="en-GB" sz="2800" dirty="0" smtClean="0">
                <a:latin typeface="Times New Roman" panose="02020603050405020304" pitchFamily="18" charset="0"/>
                <a:cs typeface="Times New Roman" panose="02020603050405020304" pitchFamily="18" charset="0"/>
              </a:rPr>
              <a:t>Women </a:t>
            </a:r>
            <a:r>
              <a:rPr lang="en-US" altLang="en-GB" sz="2800" dirty="0" smtClean="0">
                <a:latin typeface="Times New Roman" panose="02020603050405020304" pitchFamily="18" charset="0"/>
                <a:cs typeface="Times New Roman" panose="02020603050405020304" pitchFamily="18" charset="0"/>
              </a:rPr>
              <a:t>(</a:t>
            </a:r>
            <a:r>
              <a:rPr lang="en-US" altLang="en-GB" sz="2800" dirty="0" smtClean="0">
                <a:solidFill>
                  <a:srgbClr val="FF0000"/>
                </a:solidFill>
                <a:latin typeface="Times New Roman" panose="02020603050405020304" pitchFamily="18" charset="0"/>
                <a:cs typeface="Times New Roman" panose="02020603050405020304" pitchFamily="18" charset="0"/>
              </a:rPr>
              <a:t>N</a:t>
            </a:r>
            <a:r>
              <a:rPr lang="en-GB" sz="2800" b="1" dirty="0">
                <a:solidFill>
                  <a:srgbClr val="FF0000"/>
                </a:solidFill>
                <a:latin typeface="Times New Roman" panose="02020603050405020304" pitchFamily="18" charset="0"/>
                <a:cs typeface="Times New Roman" panose="02020603050405020304" pitchFamily="18" charset="0"/>
              </a:rPr>
              <a:t>uns, wives of priests and sheiks</a:t>
            </a:r>
            <a:r>
              <a:rPr lang="en-GB" sz="2800" dirty="0">
                <a:solidFill>
                  <a:srgbClr val="FF0000"/>
                </a:solidFill>
                <a:latin typeface="Times New Roman" panose="02020603050405020304" pitchFamily="18" charset="0"/>
                <a:cs typeface="Times New Roman" panose="02020603050405020304" pitchFamily="18" charset="0"/>
              </a:rPr>
              <a:t>, </a:t>
            </a:r>
            <a:r>
              <a:rPr lang="en-GB" sz="2800" dirty="0" smtClean="0">
                <a:solidFill>
                  <a:srgbClr val="FF0000"/>
                </a:solidFill>
                <a:latin typeface="Times New Roman" panose="02020603050405020304" pitchFamily="18" charset="0"/>
                <a:cs typeface="Times New Roman" panose="02020603050405020304" pitchFamily="18" charset="0"/>
              </a:rPr>
              <a:t> </a:t>
            </a:r>
            <a:r>
              <a:rPr lang="en-GB" sz="2800" b="1" dirty="0" smtClean="0">
                <a:solidFill>
                  <a:srgbClr val="FF0000"/>
                </a:solidFill>
                <a:latin typeface="Times New Roman" panose="02020603050405020304" pitchFamily="18" charset="0"/>
                <a:cs typeface="Times New Roman" panose="02020603050405020304" pitchFamily="18" charset="0"/>
              </a:rPr>
              <a:t>grandmothers</a:t>
            </a:r>
            <a:r>
              <a:rPr lang="en-GB" sz="2800" dirty="0">
                <a:solidFill>
                  <a:srgbClr val="FF0000"/>
                </a:solidFill>
                <a:latin typeface="Times New Roman" panose="02020603050405020304" pitchFamily="18" charset="0"/>
                <a:cs typeface="Times New Roman" panose="02020603050405020304" pitchFamily="18" charset="0"/>
              </a:rPr>
              <a:t>) and </a:t>
            </a:r>
            <a:r>
              <a:rPr lang="en-GB" sz="2800" b="1" dirty="0">
                <a:solidFill>
                  <a:srgbClr val="FF0000"/>
                </a:solidFill>
                <a:latin typeface="Times New Roman" panose="02020603050405020304" pitchFamily="18" charset="0"/>
                <a:cs typeface="Times New Roman" panose="02020603050405020304" pitchFamily="18" charset="0"/>
              </a:rPr>
              <a:t>girls</a:t>
            </a:r>
            <a:r>
              <a:rPr lang="en-GB" sz="2800" dirty="0">
                <a:solidFill>
                  <a:srgbClr val="FF0000"/>
                </a:solidFill>
                <a:latin typeface="Times New Roman" panose="02020603050405020304" pitchFamily="18" charset="0"/>
                <a:cs typeface="Times New Roman" panose="02020603050405020304" pitchFamily="18" charset="0"/>
              </a:rPr>
              <a:t> as young as below ten were </a:t>
            </a:r>
            <a:r>
              <a:rPr lang="en-GB" sz="2800" b="1" dirty="0" smtClean="0">
                <a:solidFill>
                  <a:srgbClr val="FF0000"/>
                </a:solidFill>
                <a:latin typeface="Times New Roman" panose="02020603050405020304" pitchFamily="18" charset="0"/>
                <a:cs typeface="Times New Roman" panose="02020603050405020304" pitchFamily="18" charset="0"/>
              </a:rPr>
              <a:t>raped</a:t>
            </a:r>
            <a:endParaRPr lang="en-GB" sz="2800" b="1" dirty="0" smtClean="0">
              <a:solidFill>
                <a:srgbClr val="FF0000"/>
              </a:solidFill>
              <a:latin typeface="Times New Roman" panose="02020603050405020304" pitchFamily="18" charset="0"/>
              <a:cs typeface="Times New Roman" panose="02020603050405020304" pitchFamily="18" charset="0"/>
            </a:endParaRPr>
          </a:p>
          <a:p>
            <a:pPr algn="just"/>
            <a:r>
              <a:rPr lang="en-GB" sz="2800" dirty="0" smtClean="0">
                <a:latin typeface="Times New Roman" panose="02020603050405020304" pitchFamily="18" charset="0"/>
                <a:cs typeface="Times New Roman" panose="02020603050405020304" pitchFamily="18" charset="0"/>
                <a:sym typeface="+mn-ea"/>
              </a:rPr>
              <a:t>The way the sexual violence committed on </a:t>
            </a:r>
            <a:r>
              <a:rPr lang="en-GB" sz="2800" dirty="0" err="1" smtClean="0">
                <a:latin typeface="Times New Roman" panose="02020603050405020304" pitchFamily="18" charset="0"/>
                <a:cs typeface="Times New Roman" panose="02020603050405020304" pitchFamily="18" charset="0"/>
                <a:sym typeface="+mn-ea"/>
              </a:rPr>
              <a:t>Tigrean</a:t>
            </a:r>
            <a:r>
              <a:rPr lang="en-GB" sz="2800" dirty="0" smtClean="0">
                <a:latin typeface="Times New Roman" panose="02020603050405020304" pitchFamily="18" charset="0"/>
                <a:cs typeface="Times New Roman" panose="02020603050405020304" pitchFamily="18" charset="0"/>
                <a:sym typeface="+mn-ea"/>
              </a:rPr>
              <a:t> women  is very </a:t>
            </a:r>
            <a:r>
              <a:rPr lang="en-GB" sz="2800" b="1" dirty="0" smtClean="0">
                <a:solidFill>
                  <a:srgbClr val="FF0000"/>
                </a:solidFill>
                <a:latin typeface="Times New Roman" panose="02020603050405020304" pitchFamily="18" charset="0"/>
                <a:cs typeface="Times New Roman" panose="02020603050405020304" pitchFamily="18" charset="0"/>
                <a:sym typeface="+mn-ea"/>
              </a:rPr>
              <a:t>unusual</a:t>
            </a:r>
            <a:r>
              <a:rPr lang="en-GB" sz="2800" b="1" dirty="0">
                <a:solidFill>
                  <a:srgbClr val="FF0000"/>
                </a:solidFill>
                <a:latin typeface="Times New Roman" panose="02020603050405020304" pitchFamily="18" charset="0"/>
                <a:cs typeface="Times New Roman" panose="02020603050405020304" pitchFamily="18" charset="0"/>
                <a:sym typeface="+mn-ea"/>
              </a:rPr>
              <a:t>, </a:t>
            </a:r>
            <a:r>
              <a:rPr lang="en-GB" sz="2800" b="1" dirty="0" smtClean="0">
                <a:solidFill>
                  <a:srgbClr val="FF0000"/>
                </a:solidFill>
                <a:latin typeface="Times New Roman" panose="02020603050405020304" pitchFamily="18" charset="0"/>
                <a:cs typeface="Times New Roman" panose="02020603050405020304" pitchFamily="18" charset="0"/>
                <a:sym typeface="+mn-ea"/>
              </a:rPr>
              <a:t>shocking, </a:t>
            </a:r>
            <a:r>
              <a:rPr lang="en-GB" sz="2800" b="1" dirty="0">
                <a:solidFill>
                  <a:srgbClr val="FF0000"/>
                </a:solidFill>
                <a:latin typeface="Times New Roman" panose="02020603050405020304" pitchFamily="18" charset="0"/>
                <a:cs typeface="Times New Roman" panose="02020603050405020304" pitchFamily="18" charset="0"/>
                <a:sym typeface="+mn-ea"/>
              </a:rPr>
              <a:t>unethical</a:t>
            </a:r>
            <a:r>
              <a:rPr lang="en-GB" sz="2800" dirty="0">
                <a:solidFill>
                  <a:srgbClr val="FF0000"/>
                </a:solidFill>
                <a:latin typeface="Times New Roman" panose="02020603050405020304" pitchFamily="18" charset="0"/>
                <a:cs typeface="Times New Roman" panose="02020603050405020304" pitchFamily="18" charset="0"/>
                <a:sym typeface="+mn-ea"/>
              </a:rPr>
              <a:t> and </a:t>
            </a:r>
            <a:r>
              <a:rPr lang="en-GB" sz="2800" b="1" dirty="0" smtClean="0">
                <a:solidFill>
                  <a:srgbClr val="FF0000"/>
                </a:solidFill>
                <a:latin typeface="Times New Roman" panose="02020603050405020304" pitchFamily="18" charset="0"/>
                <a:cs typeface="Times New Roman" panose="02020603050405020304" pitchFamily="18" charset="0"/>
                <a:sym typeface="+mn-ea"/>
              </a:rPr>
              <a:t>inhumane</a:t>
            </a:r>
            <a:endParaRPr lang="en-GB" sz="2800" dirty="0" smtClean="0">
              <a:solidFill>
                <a:srgbClr val="FF0000"/>
              </a:solidFill>
              <a:latin typeface="Times New Roman" panose="02020603050405020304" pitchFamily="18" charset="0"/>
              <a:cs typeface="Times New Roman" panose="02020603050405020304" pitchFamily="18" charset="0"/>
              <a:sym typeface="+mn-ea"/>
            </a:endParaRPr>
          </a:p>
          <a:p>
            <a:pPr algn="just"/>
            <a:r>
              <a:rPr lang="en-GB" sz="2800" dirty="0" err="1" smtClean="0">
                <a:latin typeface="Times New Roman" panose="02020603050405020304" pitchFamily="18" charset="0"/>
                <a:cs typeface="Times New Roman" panose="02020603050405020304" pitchFamily="18" charset="0"/>
                <a:sym typeface="+mn-ea"/>
              </a:rPr>
              <a:t>Tigrain</a:t>
            </a:r>
            <a:r>
              <a:rPr lang="en-GB" sz="2800" dirty="0" smtClean="0">
                <a:latin typeface="Times New Roman" panose="02020603050405020304" pitchFamily="18" charset="0"/>
                <a:cs typeface="Times New Roman" panose="02020603050405020304" pitchFamily="18" charset="0"/>
                <a:sym typeface="+mn-ea"/>
              </a:rPr>
              <a:t> women</a:t>
            </a:r>
            <a:r>
              <a:rPr lang="en-US" altLang="en-GB" sz="2800" dirty="0" smtClean="0">
                <a:latin typeface="Times New Roman" panose="02020603050405020304" pitchFamily="18" charset="0"/>
                <a:cs typeface="Times New Roman" panose="02020603050405020304" pitchFamily="18" charset="0"/>
                <a:sym typeface="+mn-ea"/>
              </a:rPr>
              <a:t> and children</a:t>
            </a:r>
            <a:r>
              <a:rPr lang="en-GB" sz="2800" dirty="0" smtClean="0">
                <a:latin typeface="Times New Roman" panose="02020603050405020304" pitchFamily="18" charset="0"/>
                <a:cs typeface="Times New Roman" panose="02020603050405020304" pitchFamily="18" charset="0"/>
                <a:sym typeface="+mn-ea"/>
              </a:rPr>
              <a:t>, during the</a:t>
            </a:r>
            <a:r>
              <a:rPr lang="en-US" altLang="en-GB" sz="2800" dirty="0" smtClean="0">
                <a:latin typeface="Times New Roman" panose="02020603050405020304" pitchFamily="18" charset="0"/>
                <a:cs typeface="Times New Roman" panose="02020603050405020304" pitchFamily="18" charset="0"/>
                <a:sym typeface="+mn-ea"/>
              </a:rPr>
              <a:t>conflict </a:t>
            </a:r>
            <a:r>
              <a:rPr lang="en-GB" sz="2800" dirty="0" smtClean="0">
                <a:latin typeface="Times New Roman" panose="02020603050405020304" pitchFamily="18" charset="0"/>
                <a:cs typeface="Times New Roman" panose="02020603050405020304" pitchFamily="18" charset="0"/>
                <a:sym typeface="+mn-ea"/>
              </a:rPr>
              <a:t>and siege, were physically attacked, gang raped and subjected to sexual slavery</a:t>
            </a:r>
            <a:endParaRPr lang="en-GB" sz="2800" dirty="0" smtClean="0">
              <a:latin typeface="Times New Roman" panose="02020603050405020304" pitchFamily="18" charset="0"/>
              <a:cs typeface="Times New Roman" panose="02020603050405020304" pitchFamily="18" charset="0"/>
              <a:sym typeface="+mn-ea"/>
            </a:endParaRPr>
          </a:p>
          <a:p>
            <a:pPr algn="just"/>
            <a:r>
              <a:rPr lang="en-GB" sz="2800" dirty="0" smtClean="0">
                <a:latin typeface="Times New Roman" panose="02020603050405020304" pitchFamily="18" charset="0"/>
                <a:cs typeface="Times New Roman" panose="02020603050405020304" pitchFamily="18" charset="0"/>
                <a:sym typeface="+mn-ea"/>
              </a:rPr>
              <a:t>The violence includes ordering of </a:t>
            </a:r>
            <a:r>
              <a:rPr lang="en-GB" sz="2800" dirty="0">
                <a:solidFill>
                  <a:srgbClr val="FF0000"/>
                </a:solidFill>
                <a:latin typeface="Times New Roman" panose="02020603050405020304" pitchFamily="18" charset="0"/>
                <a:cs typeface="Times New Roman" panose="02020603050405020304" pitchFamily="18" charset="0"/>
                <a:sym typeface="+mn-ea"/>
              </a:rPr>
              <a:t>family members</a:t>
            </a:r>
            <a:r>
              <a:rPr lang="en-GB" sz="2800" dirty="0">
                <a:latin typeface="Times New Roman" panose="02020603050405020304" pitchFamily="18" charset="0"/>
                <a:cs typeface="Times New Roman" panose="02020603050405020304" pitchFamily="18" charset="0"/>
                <a:sym typeface="+mn-ea"/>
              </a:rPr>
              <a:t> to rape their own family (daughter, mother/grandmother</a:t>
            </a:r>
            <a:r>
              <a:rPr lang="en-GB" sz="2800" dirty="0" smtClean="0">
                <a:latin typeface="Times New Roman" panose="02020603050405020304" pitchFamily="18" charset="0"/>
                <a:cs typeface="Times New Roman" panose="02020603050405020304" pitchFamily="18" charset="0"/>
                <a:sym typeface="+mn-ea"/>
              </a:rPr>
              <a:t>) and killing them when they object</a:t>
            </a:r>
            <a:endParaRPr lang="en-GB" sz="2800" dirty="0" smtClean="0">
              <a:latin typeface="Times New Roman" panose="02020603050405020304" pitchFamily="18" charset="0"/>
              <a:cs typeface="Times New Roman" panose="02020603050405020304" pitchFamily="18" charset="0"/>
              <a:sym typeface="+mn-ea"/>
            </a:endParaRPr>
          </a:p>
          <a:p>
            <a:pPr marL="0" indent="0" algn="just">
              <a:buNone/>
            </a:pPr>
            <a:r>
              <a:rPr lang="en-GB" sz="2800" dirty="0" smtClean="0">
                <a:latin typeface="Times New Roman" panose="02020603050405020304" pitchFamily="18" charset="0"/>
                <a:cs typeface="Times New Roman" panose="02020603050405020304" pitchFamily="18" charset="0"/>
              </a:rPr>
              <a:t>   </a:t>
            </a:r>
            <a:endParaRPr lang="en-GB" sz="2100" dirty="0" smtClean="0">
              <a:solidFill>
                <a:schemeClr val="accent3"/>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b="1" dirty="0" smtClean="0">
                <a:latin typeface="Times New Roman" panose="02020603050405020304" pitchFamily="18" charset="0"/>
                <a:cs typeface="Times New Roman" panose="02020603050405020304" pitchFamily="18" charset="0"/>
              </a:rPr>
              <a:t>Con</a:t>
            </a:r>
            <a:endParaRPr lang="en-US" sz="32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30000"/>
          </a:bodyPr>
          <a:lstStyle/>
          <a:p>
            <a:pPr algn="just">
              <a:buClr>
                <a:srgbClr val="000000"/>
              </a:buClr>
            </a:pPr>
            <a:r>
              <a:rPr lang="en-GB" sz="8000" dirty="0" smtClean="0">
                <a:latin typeface="Times New Roman" panose="02020603050405020304" pitchFamily="18" charset="0"/>
                <a:cs typeface="Times New Roman" panose="02020603050405020304" pitchFamily="18" charset="0"/>
                <a:sym typeface="+mn-ea"/>
              </a:rPr>
              <a:t>Many were also raped </a:t>
            </a:r>
            <a:r>
              <a:rPr lang="en-GB" sz="8000" dirty="0">
                <a:solidFill>
                  <a:schemeClr val="tx1"/>
                </a:solidFill>
                <a:latin typeface="Times New Roman" panose="02020603050405020304" pitchFamily="18" charset="0"/>
                <a:cs typeface="Times New Roman" panose="02020603050405020304" pitchFamily="18" charset="0"/>
                <a:sym typeface="+mn-ea"/>
              </a:rPr>
              <a:t>in front of their own family </a:t>
            </a:r>
            <a:r>
              <a:rPr lang="en-GB" sz="8000" dirty="0">
                <a:latin typeface="Times New Roman" panose="02020603050405020304" pitchFamily="18" charset="0"/>
                <a:cs typeface="Times New Roman" panose="02020603050405020304" pitchFamily="18" charset="0"/>
                <a:sym typeface="+mn-ea"/>
              </a:rPr>
              <a:t>(</a:t>
            </a:r>
            <a:r>
              <a:rPr lang="en-GB" sz="8000" b="1" dirty="0">
                <a:solidFill>
                  <a:srgbClr val="FF0000"/>
                </a:solidFill>
                <a:latin typeface="Times New Roman" panose="02020603050405020304" pitchFamily="18" charset="0"/>
                <a:cs typeface="Times New Roman" panose="02020603050405020304" pitchFamily="18" charset="0"/>
                <a:sym typeface="+mn-ea"/>
              </a:rPr>
              <a:t>husband, mother</a:t>
            </a:r>
            <a:r>
              <a:rPr lang="en-GB" sz="8000" b="1" dirty="0" smtClean="0">
                <a:solidFill>
                  <a:srgbClr val="FF0000"/>
                </a:solidFill>
                <a:latin typeface="Times New Roman" panose="02020603050405020304" pitchFamily="18" charset="0"/>
                <a:cs typeface="Times New Roman" panose="02020603050405020304" pitchFamily="18" charset="0"/>
                <a:sym typeface="+mn-ea"/>
              </a:rPr>
              <a:t>, children, father</a:t>
            </a:r>
            <a:r>
              <a:rPr lang="en-GB" sz="8000" b="1" dirty="0">
                <a:solidFill>
                  <a:srgbClr val="FF0000"/>
                </a:solidFill>
                <a:latin typeface="Times New Roman" panose="02020603050405020304" pitchFamily="18" charset="0"/>
                <a:cs typeface="Times New Roman" panose="02020603050405020304" pitchFamily="18" charset="0"/>
                <a:sym typeface="+mn-ea"/>
              </a:rPr>
              <a:t>, brothers and sisters</a:t>
            </a:r>
            <a:r>
              <a:rPr lang="en-GB" sz="8000" dirty="0" smtClean="0">
                <a:latin typeface="Times New Roman" panose="02020603050405020304" pitchFamily="18" charset="0"/>
                <a:cs typeface="Times New Roman" panose="02020603050405020304" pitchFamily="18" charset="0"/>
                <a:sym typeface="+mn-ea"/>
              </a:rPr>
              <a:t>)</a:t>
            </a:r>
            <a:endParaRPr lang="en-GB" sz="8000" dirty="0" smtClean="0">
              <a:latin typeface="Times New Roman" panose="02020603050405020304" pitchFamily="18" charset="0"/>
              <a:cs typeface="Times New Roman" panose="02020603050405020304" pitchFamily="18" charset="0"/>
            </a:endParaRPr>
          </a:p>
          <a:p>
            <a:pPr algn="just">
              <a:buClr>
                <a:srgbClr val="000000"/>
              </a:buClr>
            </a:pPr>
            <a:r>
              <a:rPr lang="en-GB" sz="8000" dirty="0" smtClean="0">
                <a:latin typeface="Times New Roman" panose="02020603050405020304" pitchFamily="18" charset="0"/>
                <a:cs typeface="Times New Roman" panose="02020603050405020304" pitchFamily="18" charset="0"/>
              </a:rPr>
              <a:t>ICHREE’s latest report has also revealed that </a:t>
            </a:r>
            <a:r>
              <a:rPr lang="en-US" sz="8000" dirty="0">
                <a:latin typeface="Times New Roman" panose="02020603050405020304" pitchFamily="18" charset="0"/>
                <a:cs typeface="Times New Roman" panose="02020603050405020304" pitchFamily="18" charset="0"/>
              </a:rPr>
              <a:t>Family members of survivors, in particular very young children, were also subjected to </a:t>
            </a:r>
            <a:r>
              <a:rPr lang="en-US" sz="8000" b="1" dirty="0">
                <a:solidFill>
                  <a:srgbClr val="FF0000"/>
                </a:solidFill>
                <a:latin typeface="Times New Roman" panose="02020603050405020304" pitchFamily="18" charset="0"/>
                <a:cs typeface="Times New Roman" panose="02020603050405020304" pitchFamily="18" charset="0"/>
              </a:rPr>
              <a:t>sexual violence by being forced to witness by their mothers or other female relatives</a:t>
            </a:r>
            <a:endParaRPr lang="en-US" sz="8000" b="1" dirty="0" smtClean="0">
              <a:solidFill>
                <a:srgbClr val="FF0000"/>
              </a:solidFill>
              <a:latin typeface="Times New Roman" panose="02020603050405020304" pitchFamily="18" charset="0"/>
              <a:cs typeface="Times New Roman" panose="02020603050405020304" pitchFamily="18" charset="0"/>
            </a:endParaRPr>
          </a:p>
          <a:p>
            <a:pPr algn="just">
              <a:buClr>
                <a:srgbClr val="000000"/>
              </a:buClr>
            </a:pPr>
            <a:r>
              <a:rPr lang="en-GB" sz="8000" b="1" dirty="0" smtClean="0">
                <a:solidFill>
                  <a:srgbClr val="FF0000"/>
                </a:solidFill>
                <a:latin typeface="Times New Roman" panose="02020603050405020304" pitchFamily="18" charset="0"/>
                <a:cs typeface="Times New Roman" panose="02020603050405020304" pitchFamily="18" charset="0"/>
                <a:sym typeface="+mn-ea"/>
              </a:rPr>
              <a:t>The act of </a:t>
            </a:r>
            <a:r>
              <a:rPr lang="en-US" altLang="en-GB" sz="8000" b="1" dirty="0" smtClean="0">
                <a:solidFill>
                  <a:srgbClr val="FF0000"/>
                </a:solidFill>
                <a:latin typeface="Times New Roman" panose="02020603050405020304" pitchFamily="18" charset="0"/>
                <a:cs typeface="Times New Roman" panose="02020603050405020304" pitchFamily="18" charset="0"/>
                <a:sym typeface="+mn-ea"/>
              </a:rPr>
              <a:t>CRSV</a:t>
            </a:r>
            <a:r>
              <a:rPr lang="en-GB" sz="8000" dirty="0" smtClean="0">
                <a:latin typeface="Times New Roman" panose="02020603050405020304" pitchFamily="18" charset="0"/>
                <a:cs typeface="Times New Roman" panose="02020603050405020304" pitchFamily="18" charset="0"/>
                <a:sym typeface="+mn-ea"/>
              </a:rPr>
              <a:t>  still </a:t>
            </a:r>
            <a:r>
              <a:rPr lang="en-GB" sz="8000" dirty="0">
                <a:latin typeface="Times New Roman" panose="02020603050405020304" pitchFamily="18" charset="0"/>
                <a:cs typeface="Times New Roman" panose="02020603050405020304" pitchFamily="18" charset="0"/>
                <a:sym typeface="+mn-ea"/>
              </a:rPr>
              <a:t>is </a:t>
            </a:r>
            <a:r>
              <a:rPr lang="en-GB" sz="8000" dirty="0" smtClean="0">
                <a:latin typeface="Times New Roman" panose="02020603050405020304" pitchFamily="18" charset="0"/>
                <a:cs typeface="Times New Roman" panose="02020603050405020304" pitchFamily="18" charset="0"/>
                <a:sym typeface="+mn-ea"/>
              </a:rPr>
              <a:t>continuing even after the Pretoria deal. According to the latest report of ICHREE, </a:t>
            </a:r>
            <a:r>
              <a:rPr lang="en-US" sz="8000" dirty="0">
                <a:latin typeface="Times New Roman" panose="02020603050405020304" pitchFamily="18" charset="0"/>
                <a:cs typeface="Times New Roman" panose="02020603050405020304" pitchFamily="18" charset="0"/>
                <a:sym typeface="+mn-ea"/>
              </a:rPr>
              <a:t>Eritrean and </a:t>
            </a:r>
            <a:r>
              <a:rPr lang="en-US" sz="8000" dirty="0" err="1">
                <a:latin typeface="Times New Roman" panose="02020603050405020304" pitchFamily="18" charset="0"/>
                <a:cs typeface="Times New Roman" panose="02020603050405020304" pitchFamily="18" charset="0"/>
                <a:sym typeface="+mn-ea"/>
              </a:rPr>
              <a:t>Amhara</a:t>
            </a:r>
            <a:r>
              <a:rPr lang="en-US" sz="8000" dirty="0">
                <a:latin typeface="Times New Roman" panose="02020603050405020304" pitchFamily="18" charset="0"/>
                <a:cs typeface="Times New Roman" panose="02020603050405020304" pitchFamily="18" charset="0"/>
                <a:sym typeface="+mn-ea"/>
              </a:rPr>
              <a:t> forces committed Sexual violence after the signing of </a:t>
            </a:r>
            <a:r>
              <a:rPr lang="en-US" sz="8000" dirty="0" err="1">
                <a:latin typeface="Times New Roman" panose="02020603050405020304" pitchFamily="18" charset="0"/>
                <a:cs typeface="Times New Roman" panose="02020603050405020304" pitchFamily="18" charset="0"/>
                <a:sym typeface="+mn-ea"/>
              </a:rPr>
              <a:t>CoHA</a:t>
            </a:r>
            <a:r>
              <a:rPr lang="en-US" sz="8000" dirty="0">
                <a:latin typeface="Times New Roman" panose="02020603050405020304" pitchFamily="18" charset="0"/>
                <a:cs typeface="Times New Roman" panose="02020603050405020304" pitchFamily="18" charset="0"/>
                <a:sym typeface="+mn-ea"/>
              </a:rPr>
              <a:t> and its reported as recently as June 2023</a:t>
            </a:r>
            <a:endParaRPr lang="en-GB" sz="8000" dirty="0">
              <a:latin typeface="Times New Roman" panose="02020603050405020304" pitchFamily="18" charset="0"/>
              <a:cs typeface="Times New Roman" panose="02020603050405020304" pitchFamily="18" charset="0"/>
            </a:endParaRPr>
          </a:p>
          <a:p>
            <a:pPr lvl="1" algn="just">
              <a:buFont typeface="Wingdings" panose="05000000000000000000" pitchFamily="2" charset="2"/>
              <a:buChar char="v"/>
            </a:pPr>
            <a:endParaRPr lang="en-GB" dirty="0">
              <a:latin typeface="Times New Roman" panose="02020603050405020304" pitchFamily="18" charset="0"/>
              <a:cs typeface="Times New Roman" panose="02020603050405020304" pitchFamily="18" charset="0"/>
            </a:endParaRPr>
          </a:p>
          <a:p>
            <a:pPr marL="0" indent="0" algn="just">
              <a:buFont typeface="Wingdings" panose="05000000000000000000" pitchFamily="2" charset="2"/>
              <a:buNone/>
            </a:pPr>
            <a:endParaRPr lang="en-GB" dirty="0">
              <a:latin typeface="Times New Roman" panose="02020603050405020304" pitchFamily="18" charset="0"/>
              <a:cs typeface="Times New Roman" panose="02020603050405020304" pitchFamily="18" charset="0"/>
            </a:endParaRPr>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pPr algn="l"/>
            <a:r>
              <a:rPr lang="en-US" sz="4000" b="1" dirty="0" smtClean="0">
                <a:latin typeface="Times New Roman" panose="02020603050405020304" pitchFamily="18" charset="0"/>
                <a:cs typeface="Times New Roman" panose="02020603050405020304" pitchFamily="18" charset="0"/>
              </a:rPr>
              <a:t>Cont.</a:t>
            </a:r>
            <a:endParaRPr lang="en-US" sz="40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838200"/>
            <a:ext cx="8382000" cy="5791200"/>
          </a:xfrm>
        </p:spPr>
        <p:txBody>
          <a:bodyPr>
            <a:normAutofit fontScale="85000" lnSpcReduction="20000"/>
          </a:bodyPr>
          <a:lstStyle/>
          <a:p>
            <a:pPr marL="0" indent="0" algn="just">
              <a:buNone/>
            </a:pPr>
            <a:r>
              <a:rPr lang="en-GB" sz="3735" b="1" u="sng" dirty="0" smtClean="0">
                <a:latin typeface="Times New Roman" panose="02020603050405020304" pitchFamily="18" charset="0"/>
                <a:cs typeface="Times New Roman" panose="02020603050405020304" pitchFamily="18" charset="0"/>
              </a:rPr>
              <a:t>Features of </a:t>
            </a:r>
            <a:r>
              <a:rPr lang="en-US" altLang="en-GB" sz="3735" b="1" u="sng" dirty="0" smtClean="0">
                <a:latin typeface="Times New Roman" panose="02020603050405020304" pitchFamily="18" charset="0"/>
                <a:cs typeface="Times New Roman" panose="02020603050405020304" pitchFamily="18" charset="0"/>
              </a:rPr>
              <a:t>CRSV in Tigray</a:t>
            </a:r>
            <a:endParaRPr lang="en-US" altLang="en-GB" sz="3735" b="1" u="sng" dirty="0" smtClean="0">
              <a:latin typeface="Times New Roman" panose="02020603050405020304" pitchFamily="18" charset="0"/>
              <a:cs typeface="Times New Roman" panose="02020603050405020304" pitchFamily="18" charset="0"/>
            </a:endParaRPr>
          </a:p>
          <a:p>
            <a:pPr algn="just"/>
            <a:r>
              <a:rPr lang="en-US" sz="3295" dirty="0">
                <a:latin typeface="Times New Roman" panose="02020603050405020304" pitchFamily="18" charset="0"/>
                <a:cs typeface="Times New Roman" panose="02020603050405020304" pitchFamily="18" charset="0"/>
              </a:rPr>
              <a:t>It was perpetrated on a massive scale</a:t>
            </a:r>
            <a:r>
              <a:rPr lang="en-GB" sz="3295" dirty="0" smtClean="0">
                <a:latin typeface="Times New Roman" panose="02020603050405020304" pitchFamily="18" charset="0"/>
                <a:cs typeface="Times New Roman" panose="02020603050405020304" pitchFamily="18" charset="0"/>
              </a:rPr>
              <a:t> (raping many women and girls in a place at a time), </a:t>
            </a:r>
            <a:endParaRPr lang="en-GB" sz="3295" dirty="0" smtClean="0">
              <a:latin typeface="Times New Roman" panose="02020603050405020304" pitchFamily="18" charset="0"/>
              <a:cs typeface="Times New Roman" panose="02020603050405020304" pitchFamily="18" charset="0"/>
            </a:endParaRPr>
          </a:p>
          <a:p>
            <a:pPr algn="just"/>
            <a:r>
              <a:rPr lang="en-US" sz="3295" dirty="0" err="1">
                <a:latin typeface="Times New Roman" panose="02020603050405020304" pitchFamily="18" charset="0"/>
                <a:cs typeface="Times New Roman" panose="02020603050405020304" pitchFamily="18" charset="0"/>
              </a:rPr>
              <a:t>Tigrayan</a:t>
            </a:r>
            <a:r>
              <a:rPr lang="en-US" sz="3295" dirty="0">
                <a:latin typeface="Times New Roman" panose="02020603050405020304" pitchFamily="18" charset="0"/>
                <a:cs typeface="Times New Roman" panose="02020603050405020304" pitchFamily="18" charset="0"/>
              </a:rPr>
              <a:t> women of reproductive age were primarily </a:t>
            </a:r>
            <a:r>
              <a:rPr lang="en-US" sz="3295" dirty="0" smtClean="0">
                <a:latin typeface="Times New Roman" panose="02020603050405020304" pitchFamily="18" charset="0"/>
                <a:cs typeface="Times New Roman" panose="02020603050405020304" pitchFamily="18" charset="0"/>
              </a:rPr>
              <a:t>targeted  Rape </a:t>
            </a:r>
            <a:r>
              <a:rPr lang="en-US" sz="3295" dirty="0">
                <a:latin typeface="Times New Roman" panose="02020603050405020304" pitchFamily="18" charset="0"/>
                <a:cs typeface="Times New Roman" panose="02020603050405020304" pitchFamily="18" charset="0"/>
              </a:rPr>
              <a:t>and other forms of sexual violence were also </a:t>
            </a:r>
            <a:r>
              <a:rPr lang="en-US" sz="3295" dirty="0" smtClean="0">
                <a:latin typeface="Times New Roman" panose="02020603050405020304" pitchFamily="18" charset="0"/>
                <a:cs typeface="Times New Roman" panose="02020603050405020304" pitchFamily="18" charset="0"/>
              </a:rPr>
              <a:t>perpetrated that includes;</a:t>
            </a:r>
            <a:r>
              <a:rPr lang="en-GB" sz="3295" dirty="0" smtClean="0">
                <a:latin typeface="Times New Roman" panose="02020603050405020304" pitchFamily="18" charset="0"/>
                <a:cs typeface="Times New Roman" panose="02020603050405020304" pitchFamily="18" charset="0"/>
              </a:rPr>
              <a:t> </a:t>
            </a:r>
            <a:endParaRPr lang="en-GB" sz="3295" dirty="0" smtClean="0">
              <a:latin typeface="Times New Roman" panose="02020603050405020304" pitchFamily="18" charset="0"/>
              <a:cs typeface="Times New Roman" panose="02020603050405020304" pitchFamily="18" charset="0"/>
            </a:endParaRPr>
          </a:p>
          <a:p>
            <a:pPr lvl="1" algn="just">
              <a:buFontTx/>
              <a:buChar char="-"/>
            </a:pPr>
            <a:r>
              <a:rPr lang="en-GB" sz="2880" b="1" dirty="0" smtClean="0">
                <a:solidFill>
                  <a:srgbClr val="FF0000"/>
                </a:solidFill>
                <a:latin typeface="Times New Roman" panose="02020603050405020304" pitchFamily="18" charset="0"/>
                <a:cs typeface="Times New Roman" panose="02020603050405020304" pitchFamily="18" charset="0"/>
              </a:rPr>
              <a:t>pregnant and lactating </a:t>
            </a:r>
            <a:r>
              <a:rPr lang="en-GB" sz="2880" dirty="0" smtClean="0">
                <a:solidFill>
                  <a:srgbClr val="FF0000"/>
                </a:solidFill>
                <a:latin typeface="Times New Roman" panose="02020603050405020304" pitchFamily="18" charset="0"/>
                <a:cs typeface="Times New Roman" panose="02020603050405020304" pitchFamily="18" charset="0"/>
              </a:rPr>
              <a:t>women</a:t>
            </a:r>
            <a:endParaRPr lang="en-GB" sz="2880" dirty="0" smtClean="0">
              <a:solidFill>
                <a:srgbClr val="FF0000"/>
              </a:solidFill>
              <a:latin typeface="Times New Roman" panose="02020603050405020304" pitchFamily="18" charset="0"/>
              <a:cs typeface="Times New Roman" panose="02020603050405020304" pitchFamily="18" charset="0"/>
            </a:endParaRPr>
          </a:p>
          <a:p>
            <a:pPr lvl="1" algn="just">
              <a:buFontTx/>
              <a:buChar char="-"/>
            </a:pPr>
            <a:r>
              <a:rPr lang="en-GB" sz="2880" b="1" dirty="0" smtClean="0">
                <a:solidFill>
                  <a:srgbClr val="FF0000"/>
                </a:solidFill>
                <a:latin typeface="Times New Roman" panose="02020603050405020304" pitchFamily="18" charset="0"/>
                <a:cs typeface="Times New Roman" panose="02020603050405020304" pitchFamily="18" charset="0"/>
              </a:rPr>
              <a:t>Underage girls and elderly </a:t>
            </a:r>
            <a:r>
              <a:rPr lang="en-GB" sz="2880" dirty="0" smtClean="0">
                <a:solidFill>
                  <a:srgbClr val="FF0000"/>
                </a:solidFill>
                <a:latin typeface="Times New Roman" panose="02020603050405020304" pitchFamily="18" charset="0"/>
                <a:cs typeface="Times New Roman" panose="02020603050405020304" pitchFamily="18" charset="0"/>
              </a:rPr>
              <a:t>women</a:t>
            </a:r>
            <a:endParaRPr lang="en-GB" sz="2880" dirty="0" smtClean="0">
              <a:solidFill>
                <a:srgbClr val="FF0000"/>
              </a:solidFill>
              <a:latin typeface="Times New Roman" panose="02020603050405020304" pitchFamily="18" charset="0"/>
              <a:cs typeface="Times New Roman" panose="02020603050405020304" pitchFamily="18" charset="0"/>
            </a:endParaRPr>
          </a:p>
          <a:p>
            <a:pPr lvl="1" algn="just">
              <a:buFontTx/>
              <a:buChar char="-"/>
            </a:pPr>
            <a:r>
              <a:rPr lang="en-GB" sz="2880" b="1" dirty="0" smtClean="0">
                <a:solidFill>
                  <a:srgbClr val="FF0000"/>
                </a:solidFill>
                <a:latin typeface="Times New Roman" panose="02020603050405020304" pitchFamily="18" charset="0"/>
                <a:cs typeface="Times New Roman" panose="02020603050405020304" pitchFamily="18" charset="0"/>
              </a:rPr>
              <a:t>Women with disability</a:t>
            </a:r>
            <a:endParaRPr lang="en-GB" sz="2880" b="1" dirty="0" smtClean="0">
              <a:latin typeface="Times New Roman" panose="02020603050405020304" pitchFamily="18" charset="0"/>
              <a:cs typeface="Times New Roman" panose="02020603050405020304" pitchFamily="18" charset="0"/>
            </a:endParaRPr>
          </a:p>
          <a:p>
            <a:pPr algn="just"/>
            <a:r>
              <a:rPr lang="en-US" altLang="en-GB" sz="3295" dirty="0" smtClean="0">
                <a:latin typeface="Times New Roman" panose="02020603050405020304" pitchFamily="18" charset="0"/>
                <a:cs typeface="Times New Roman" panose="02020603050405020304" pitchFamily="18" charset="0"/>
              </a:rPr>
              <a:t>T</a:t>
            </a:r>
            <a:r>
              <a:rPr lang="en-GB" sz="3295" dirty="0" smtClean="0">
                <a:latin typeface="Times New Roman" panose="02020603050405020304" pitchFamily="18" charset="0"/>
                <a:cs typeface="Times New Roman" panose="02020603050405020304" pitchFamily="18" charset="0"/>
              </a:rPr>
              <a:t>he rape and gang rape was accompanied by burning body parts and/or reproductive organ and</a:t>
            </a:r>
            <a:r>
              <a:rPr lang="en-GB" sz="3295" b="1" dirty="0" smtClean="0">
                <a:solidFill>
                  <a:srgbClr val="FF0000"/>
                </a:solidFill>
                <a:latin typeface="Times New Roman" panose="02020603050405020304" pitchFamily="18" charset="0"/>
                <a:cs typeface="Times New Roman" panose="02020603050405020304" pitchFamily="18" charset="0"/>
              </a:rPr>
              <a:t> </a:t>
            </a:r>
            <a:r>
              <a:rPr lang="en-GB" sz="3295" b="1" dirty="0" smtClean="0">
                <a:solidFill>
                  <a:srgbClr val="FF0000"/>
                </a:solidFill>
                <a:latin typeface="Times New Roman" panose="02020603050405020304" pitchFamily="18" charset="0"/>
                <a:cs typeface="Times New Roman" panose="02020603050405020304" pitchFamily="18" charset="0"/>
              </a:rPr>
              <a:t>inserting objects to the womb that cause permanent </a:t>
            </a:r>
            <a:r>
              <a:rPr lang="en-GB" sz="3295" dirty="0" smtClean="0">
                <a:latin typeface="Times New Roman" panose="02020603050405020304" pitchFamily="18" charset="0"/>
                <a:cs typeface="Times New Roman" panose="02020603050405020304" pitchFamily="18" charset="0"/>
              </a:rPr>
              <a:t>health damage on the victims, </a:t>
            </a:r>
            <a:endParaRPr lang="en-GB" sz="3295" dirty="0" smtClean="0">
              <a:latin typeface="Times New Roman" panose="02020603050405020304" pitchFamily="18" charset="0"/>
              <a:cs typeface="Times New Roman" panose="02020603050405020304" pitchFamily="18" charset="0"/>
            </a:endParaRPr>
          </a:p>
          <a:p>
            <a:pPr algn="just">
              <a:buClr>
                <a:srgbClr val="000000"/>
              </a:buClr>
            </a:pPr>
            <a:r>
              <a:rPr lang="en-GB" sz="3295" b="1" dirty="0" smtClean="0">
                <a:solidFill>
                  <a:srgbClr val="FF0000"/>
                </a:solidFill>
                <a:latin typeface="Times New Roman" panose="02020603050405020304" pitchFamily="18" charset="0"/>
                <a:cs typeface="Times New Roman" panose="02020603050405020304" pitchFamily="18" charset="0"/>
              </a:rPr>
              <a:t>Forced </a:t>
            </a:r>
            <a:r>
              <a:rPr lang="en-GB" sz="3295" b="1" dirty="0">
                <a:solidFill>
                  <a:srgbClr val="FF0000"/>
                </a:solidFill>
                <a:latin typeface="Times New Roman" panose="02020603050405020304" pitchFamily="18" charset="0"/>
                <a:cs typeface="Times New Roman" panose="02020603050405020304" pitchFamily="18" charset="0"/>
              </a:rPr>
              <a:t>pregnancy</a:t>
            </a:r>
            <a:r>
              <a:rPr lang="en-GB" sz="3295" dirty="0">
                <a:latin typeface="Times New Roman" panose="02020603050405020304" pitchFamily="18" charset="0"/>
                <a:cs typeface="Times New Roman" panose="02020603050405020304" pitchFamily="18" charset="0"/>
              </a:rPr>
              <a:t> </a:t>
            </a:r>
            <a:r>
              <a:rPr lang="en-GB" sz="3295" dirty="0" smtClean="0">
                <a:latin typeface="Times New Roman" panose="02020603050405020304" pitchFamily="18" charset="0"/>
                <a:cs typeface="Times New Roman" panose="02020603050405020304" pitchFamily="18" charset="0"/>
              </a:rPr>
              <a:t>that leads to unknown father (children fathered by attackers)</a:t>
            </a:r>
            <a:endParaRPr lang="en-GB" sz="3295" dirty="0" smtClean="0">
              <a:latin typeface="Times New Roman" panose="02020603050405020304" pitchFamily="18" charset="0"/>
              <a:cs typeface="Times New Roman" panose="02020603050405020304" pitchFamily="18" charset="0"/>
            </a:endParaRPr>
          </a:p>
          <a:p>
            <a:endParaRPr lang="en-US" sz="3295" dirty="0">
              <a:latin typeface="Times New Roman" panose="02020603050405020304" pitchFamily="18" charset="0"/>
              <a:cs typeface="Times New Roman" panose="02020603050405020304" pitchFamily="18" charset="0"/>
            </a:endParaRPr>
          </a:p>
          <a:p>
            <a:endParaRPr lang="en-US" sz="3295"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pPr algn="l"/>
            <a:r>
              <a:rPr lang="en-US" sz="3200" b="1" dirty="0" smtClean="0">
                <a:latin typeface="Times New Roman" panose="02020603050405020304" pitchFamily="18" charset="0"/>
                <a:cs typeface="Times New Roman" panose="02020603050405020304" pitchFamily="18" charset="0"/>
              </a:rPr>
              <a:t>Case Stories</a:t>
            </a:r>
            <a:r>
              <a:rPr lang="en-US"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219200"/>
            <a:ext cx="8229600" cy="4906963"/>
          </a:xfrm>
        </p:spPr>
        <p:txBody>
          <a:bodyPr>
            <a:normAutofit fontScale="80000"/>
          </a:bodyPr>
          <a:lstStyle/>
          <a:p>
            <a:pPr marL="0" indent="0" algn="just">
              <a:buNone/>
            </a:pPr>
            <a:r>
              <a:rPr lang="en-US" sz="3095" b="1" dirty="0" smtClean="0">
                <a:solidFill>
                  <a:srgbClr val="FF0000"/>
                </a:solidFill>
                <a:latin typeface="Times New Roman" panose="02020603050405020304" pitchFamily="18" charset="0"/>
                <a:cs typeface="Times New Roman" panose="02020603050405020304" pitchFamily="18" charset="0"/>
              </a:rPr>
              <a:t>Story of </a:t>
            </a:r>
            <a:r>
              <a:rPr lang="en-US" sz="3095" b="1" dirty="0" err="1" smtClean="0">
                <a:solidFill>
                  <a:srgbClr val="FF0000"/>
                </a:solidFill>
                <a:latin typeface="Times New Roman" panose="02020603050405020304" pitchFamily="18" charset="0"/>
                <a:cs typeface="Times New Roman" panose="02020603050405020304" pitchFamily="18" charset="0"/>
              </a:rPr>
              <a:t>Hewan</a:t>
            </a:r>
            <a:r>
              <a:rPr lang="en-US" sz="3095" b="1" dirty="0" smtClean="0">
                <a:solidFill>
                  <a:srgbClr val="FF0000"/>
                </a:solidFill>
                <a:latin typeface="Times New Roman" panose="02020603050405020304" pitchFamily="18" charset="0"/>
                <a:cs typeface="Times New Roman" panose="02020603050405020304" pitchFamily="18" charset="0"/>
              </a:rPr>
              <a:t> 1</a:t>
            </a:r>
            <a:endParaRPr lang="en-US" sz="3095" b="1" dirty="0">
              <a:solidFill>
                <a:srgbClr val="FF0000"/>
              </a:solidFill>
              <a:latin typeface="Times New Roman" panose="02020603050405020304" pitchFamily="18" charset="0"/>
              <a:cs typeface="Times New Roman" panose="02020603050405020304" pitchFamily="18" charset="0"/>
            </a:endParaRPr>
          </a:p>
          <a:p>
            <a:pPr marL="457200" lvl="1" indent="0" algn="just">
              <a:buNone/>
            </a:pPr>
            <a:r>
              <a:rPr lang="en-US" sz="2705" dirty="0" smtClean="0">
                <a:latin typeface="Times New Roman" panose="02020603050405020304" pitchFamily="18" charset="0"/>
                <a:cs typeface="Times New Roman" panose="02020603050405020304" pitchFamily="18" charset="0"/>
              </a:rPr>
              <a:t>Three </a:t>
            </a:r>
            <a:r>
              <a:rPr lang="en-US" sz="2705" dirty="0">
                <a:latin typeface="Times New Roman" panose="02020603050405020304" pitchFamily="18" charset="0"/>
                <a:cs typeface="Times New Roman" panose="02020603050405020304" pitchFamily="18" charset="0"/>
              </a:rPr>
              <a:t>Eritrean soldiers have broken in to </a:t>
            </a:r>
            <a:r>
              <a:rPr lang="en-US" sz="2705" dirty="0" err="1" smtClean="0">
                <a:latin typeface="Times New Roman" panose="02020603050405020304" pitchFamily="18" charset="0"/>
                <a:cs typeface="Times New Roman" panose="02020603050405020304" pitchFamily="18" charset="0"/>
              </a:rPr>
              <a:t>Hewan</a:t>
            </a:r>
            <a:r>
              <a:rPr lang="en-US" sz="2705" dirty="0" smtClean="0">
                <a:latin typeface="Times New Roman" panose="02020603050405020304" pitchFamily="18" charset="0"/>
                <a:cs typeface="Times New Roman" panose="02020603050405020304" pitchFamily="18" charset="0"/>
              </a:rPr>
              <a:t> 1’s house</a:t>
            </a:r>
            <a:r>
              <a:rPr lang="en-US" sz="2705" dirty="0">
                <a:latin typeface="Times New Roman" panose="02020603050405020304" pitchFamily="18" charset="0"/>
                <a:cs typeface="Times New Roman" panose="02020603050405020304" pitchFamily="18" charset="0"/>
              </a:rPr>
              <a:t>. They tied her husband in a style they refer number 8 (kneeling him and </a:t>
            </a:r>
            <a:r>
              <a:rPr lang="en-US" sz="2705" dirty="0" err="1">
                <a:latin typeface="Times New Roman" panose="02020603050405020304" pitchFamily="18" charset="0"/>
                <a:cs typeface="Times New Roman" panose="02020603050405020304" pitchFamily="18" charset="0"/>
              </a:rPr>
              <a:t>tieing</a:t>
            </a:r>
            <a:r>
              <a:rPr lang="en-US" sz="2705" dirty="0">
                <a:latin typeface="Times New Roman" panose="02020603050405020304" pitchFamily="18" charset="0"/>
                <a:cs typeface="Times New Roman" panose="02020603050405020304" pitchFamily="18" charset="0"/>
              </a:rPr>
              <a:t> his hand backwards) and brutally raped her in front of him. Though both the survivor and her husband begged them to leave her, they rejected her. Two of the soldiers raped her at a time, through her vagina and anus and the remaining continues alone. They raped her in such a way throughout the afternoon. After they forced her husband to watch such an incident, they killed him while he was crying. They did not allow her to move and burry her husband’s body. Throughout the area around they killed many innocents and ordered not to burry the corpus otherwise, they would be killed.</a:t>
            </a:r>
            <a:endParaRPr lang="en-US" sz="2705" dirty="0">
              <a:latin typeface="Times New Roman" panose="02020603050405020304" pitchFamily="18" charset="0"/>
              <a:cs typeface="Times New Roman" panose="02020603050405020304" pitchFamily="18" charset="0"/>
            </a:endParaRPr>
          </a:p>
          <a:p>
            <a:endParaRPr lang="en-US" sz="3095"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pPr algn="l"/>
            <a:r>
              <a:rPr lang="en-US" sz="3555" b="1" dirty="0" smtClean="0">
                <a:latin typeface="Times New Roman" panose="02020603050405020304" pitchFamily="18" charset="0"/>
                <a:cs typeface="Times New Roman" panose="02020603050405020304" pitchFamily="18" charset="0"/>
                <a:sym typeface="+mn-ea"/>
              </a:rPr>
              <a:t>Case Stories</a:t>
            </a:r>
            <a:r>
              <a:rPr lang="en-US" sz="3555" dirty="0" smtClean="0">
                <a:latin typeface="Times New Roman" panose="02020603050405020304" pitchFamily="18" charset="0"/>
                <a:cs typeface="Times New Roman" panose="02020603050405020304" pitchFamily="18" charset="0"/>
                <a:sym typeface="+mn-ea"/>
              </a:rPr>
              <a:t> </a:t>
            </a:r>
            <a:endParaRPr lang="en-US" sz="3555" dirty="0"/>
          </a:p>
        </p:txBody>
      </p:sp>
      <p:sp>
        <p:nvSpPr>
          <p:cNvPr id="3" name="Content Placeholder 2"/>
          <p:cNvSpPr>
            <a:spLocks noGrp="1"/>
          </p:cNvSpPr>
          <p:nvPr>
            <p:ph idx="1"/>
          </p:nvPr>
        </p:nvSpPr>
        <p:spPr>
          <a:xfrm>
            <a:off x="457200" y="1427480"/>
            <a:ext cx="8229600" cy="4622800"/>
          </a:xfrm>
        </p:spPr>
        <p:txBody>
          <a:bodyPr>
            <a:normAutofit/>
          </a:bodyPr>
          <a:lstStyle/>
          <a:p>
            <a:pPr marL="0" indent="0">
              <a:buNone/>
            </a:pPr>
            <a:r>
              <a:rPr lang="en-US" sz="2500" b="1" dirty="0">
                <a:solidFill>
                  <a:srgbClr val="FF0000"/>
                </a:solidFill>
                <a:latin typeface="Times New Roman" panose="02020603050405020304" pitchFamily="18" charset="0"/>
                <a:cs typeface="Times New Roman" panose="02020603050405020304" pitchFamily="18" charset="0"/>
              </a:rPr>
              <a:t>Story of </a:t>
            </a:r>
            <a:r>
              <a:rPr lang="en-US" sz="2500" b="1" dirty="0" err="1">
                <a:solidFill>
                  <a:srgbClr val="FF0000"/>
                </a:solidFill>
                <a:latin typeface="Times New Roman" panose="02020603050405020304" pitchFamily="18" charset="0"/>
                <a:cs typeface="Times New Roman" panose="02020603050405020304" pitchFamily="18" charset="0"/>
              </a:rPr>
              <a:t>Hewan</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smtClean="0">
                <a:solidFill>
                  <a:srgbClr val="FF0000"/>
                </a:solidFill>
                <a:latin typeface="Times New Roman" panose="02020603050405020304" pitchFamily="18" charset="0"/>
                <a:cs typeface="Times New Roman" panose="02020603050405020304" pitchFamily="18" charset="0"/>
              </a:rPr>
              <a:t>2</a:t>
            </a:r>
            <a:endParaRPr lang="en-US" sz="2500" b="1" dirty="0" smtClean="0">
              <a:solidFill>
                <a:srgbClr val="FF0000"/>
              </a:solidFill>
              <a:latin typeface="Times New Roman" panose="02020603050405020304" pitchFamily="18" charset="0"/>
              <a:cs typeface="Times New Roman" panose="02020603050405020304" pitchFamily="18" charset="0"/>
            </a:endParaRPr>
          </a:p>
          <a:p>
            <a:pPr marL="457200" lvl="1" indent="0" algn="just">
              <a:buNone/>
            </a:pPr>
            <a:r>
              <a:rPr lang="en-GB" sz="2100" dirty="0" smtClean="0">
                <a:latin typeface="Times New Roman" panose="02020603050405020304" pitchFamily="18" charset="0"/>
                <a:cs typeface="Times New Roman" panose="02020603050405020304" pitchFamily="18" charset="0"/>
              </a:rPr>
              <a:t>Soldiers </a:t>
            </a:r>
            <a:r>
              <a:rPr lang="en-GB" sz="2100" dirty="0">
                <a:latin typeface="Times New Roman" panose="02020603050405020304" pitchFamily="18" charset="0"/>
                <a:cs typeface="Times New Roman" panose="02020603050405020304" pitchFamily="18" charset="0"/>
              </a:rPr>
              <a:t>were searching house to </a:t>
            </a:r>
            <a:r>
              <a:rPr lang="en-GB" sz="2100" dirty="0" smtClean="0">
                <a:latin typeface="Times New Roman" panose="02020603050405020304" pitchFamily="18" charset="0"/>
                <a:cs typeface="Times New Roman" panose="02020603050405020304" pitchFamily="18" charset="0"/>
              </a:rPr>
              <a:t>house in town X, </a:t>
            </a:r>
            <a:r>
              <a:rPr lang="en-GB" sz="2100" dirty="0">
                <a:latin typeface="Times New Roman" panose="02020603050405020304" pitchFamily="18" charset="0"/>
                <a:cs typeface="Times New Roman" panose="02020603050405020304" pitchFamily="18" charset="0"/>
              </a:rPr>
              <a:t>one soldier with water in a plastic container ordered an 11 years old child to help him carry the water and she carried the container and went with him. Then he took her to a compound and told her to bend down and then raped her. She bled as </a:t>
            </a:r>
            <a:r>
              <a:rPr lang="en-GB" sz="2100" dirty="0" smtClean="0">
                <a:latin typeface="Times New Roman" panose="02020603050405020304" pitchFamily="18" charset="0"/>
                <a:cs typeface="Times New Roman" panose="02020603050405020304" pitchFamily="18" charset="0"/>
              </a:rPr>
              <a:t>she </a:t>
            </a:r>
            <a:r>
              <a:rPr lang="en-GB" sz="2100" dirty="0">
                <a:latin typeface="Times New Roman" panose="02020603050405020304" pitchFamily="18" charset="0"/>
                <a:cs typeface="Times New Roman" panose="02020603050405020304" pitchFamily="18" charset="0"/>
              </a:rPr>
              <a:t>was a virgin 11-year-old child. </a:t>
            </a:r>
            <a:endParaRPr lang="en-US" sz="2100" b="1"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pPr algn="l"/>
            <a:r>
              <a:rPr lang="en-US" sz="3555" b="1" dirty="0" smtClean="0">
                <a:latin typeface="Times New Roman" panose="02020603050405020304" pitchFamily="18" charset="0"/>
                <a:cs typeface="Times New Roman" panose="02020603050405020304" pitchFamily="18" charset="0"/>
                <a:sym typeface="+mn-ea"/>
              </a:rPr>
              <a:t>Case Stories</a:t>
            </a:r>
            <a:r>
              <a:rPr lang="en-US" sz="3555" dirty="0" smtClean="0">
                <a:latin typeface="Times New Roman" panose="02020603050405020304" pitchFamily="18" charset="0"/>
                <a:cs typeface="Times New Roman" panose="02020603050405020304" pitchFamily="18" charset="0"/>
                <a:sym typeface="+mn-ea"/>
              </a:rPr>
              <a:t> </a:t>
            </a:r>
            <a:endParaRPr lang="en-US" sz="3555" dirty="0"/>
          </a:p>
        </p:txBody>
      </p:sp>
      <p:sp>
        <p:nvSpPr>
          <p:cNvPr id="3" name="Content Placeholder 2"/>
          <p:cNvSpPr>
            <a:spLocks noGrp="1"/>
          </p:cNvSpPr>
          <p:nvPr>
            <p:ph idx="1"/>
          </p:nvPr>
        </p:nvSpPr>
        <p:spPr>
          <a:xfrm>
            <a:off x="436245" y="990600"/>
            <a:ext cx="8250555" cy="5332730"/>
          </a:xfrm>
        </p:spPr>
        <p:txBody>
          <a:bodyPr>
            <a:normAutofit fontScale="25000" lnSpcReduction="20000"/>
          </a:bodyPr>
          <a:lstStyle/>
          <a:p>
            <a:pPr marL="0" indent="0" algn="just">
              <a:buNone/>
            </a:pPr>
            <a:r>
              <a:rPr lang="en-US" sz="9600" b="1" dirty="0">
                <a:solidFill>
                  <a:srgbClr val="FF0000"/>
                </a:solidFill>
                <a:latin typeface="Times New Roman" panose="02020603050405020304" pitchFamily="18" charset="0"/>
                <a:cs typeface="Times New Roman" panose="02020603050405020304" pitchFamily="18" charset="0"/>
              </a:rPr>
              <a:t>Story of </a:t>
            </a:r>
            <a:r>
              <a:rPr lang="en-US" sz="9600" b="1" dirty="0" err="1">
                <a:solidFill>
                  <a:srgbClr val="FF0000"/>
                </a:solidFill>
                <a:latin typeface="Times New Roman" panose="02020603050405020304" pitchFamily="18" charset="0"/>
                <a:cs typeface="Times New Roman" panose="02020603050405020304" pitchFamily="18" charset="0"/>
              </a:rPr>
              <a:t>Hewan</a:t>
            </a:r>
            <a:r>
              <a:rPr lang="en-US" sz="9600" b="1" dirty="0">
                <a:solidFill>
                  <a:srgbClr val="FF0000"/>
                </a:solidFill>
                <a:latin typeface="Times New Roman" panose="02020603050405020304" pitchFamily="18" charset="0"/>
                <a:cs typeface="Times New Roman" panose="02020603050405020304" pitchFamily="18" charset="0"/>
              </a:rPr>
              <a:t> </a:t>
            </a:r>
            <a:r>
              <a:rPr lang="en-US" sz="9600" b="1" dirty="0" smtClean="0">
                <a:solidFill>
                  <a:srgbClr val="FF0000"/>
                </a:solidFill>
                <a:latin typeface="Times New Roman" panose="02020603050405020304" pitchFamily="18" charset="0"/>
                <a:cs typeface="Times New Roman" panose="02020603050405020304" pitchFamily="18" charset="0"/>
              </a:rPr>
              <a:t>3</a:t>
            </a:r>
            <a:endParaRPr lang="en-US" sz="9600" b="1" dirty="0">
              <a:solidFill>
                <a:srgbClr val="FF0000"/>
              </a:solidFill>
              <a:latin typeface="Times New Roman" panose="02020603050405020304" pitchFamily="18" charset="0"/>
              <a:cs typeface="Times New Roman" panose="02020603050405020304" pitchFamily="18" charset="0"/>
            </a:endParaRPr>
          </a:p>
          <a:p>
            <a:pPr marL="0" indent="0" algn="just">
              <a:buNone/>
            </a:pPr>
            <a:endParaRPr lang="en-GB" i="1" dirty="0" smtClean="0"/>
          </a:p>
          <a:p>
            <a:pPr marL="457200" lvl="1" indent="0" algn="just">
              <a:buNone/>
            </a:pPr>
            <a:r>
              <a:rPr lang="en-GB" sz="8000" dirty="0" smtClean="0">
                <a:latin typeface="Times New Roman" panose="02020603050405020304" pitchFamily="18" charset="0"/>
                <a:cs typeface="Times New Roman" panose="02020603050405020304" pitchFamily="18" charset="0"/>
              </a:rPr>
              <a:t>The </a:t>
            </a:r>
            <a:r>
              <a:rPr lang="en-GB" sz="8000" dirty="0">
                <a:latin typeface="Times New Roman" panose="02020603050405020304" pitchFamily="18" charset="0"/>
                <a:cs typeface="Times New Roman" panose="02020603050405020304" pitchFamily="18" charset="0"/>
              </a:rPr>
              <a:t>survivor was </a:t>
            </a:r>
            <a:r>
              <a:rPr lang="en-GB" sz="8000" dirty="0" smtClean="0">
                <a:latin typeface="Times New Roman" panose="02020603050405020304" pitchFamily="18" charset="0"/>
                <a:cs typeface="Times New Roman" panose="02020603050405020304" pitchFamily="18" charset="0"/>
              </a:rPr>
              <a:t> </a:t>
            </a:r>
            <a:r>
              <a:rPr lang="en-GB" sz="8000" dirty="0">
                <a:latin typeface="Times New Roman" panose="02020603050405020304" pitchFamily="18" charset="0"/>
                <a:cs typeface="Times New Roman" panose="02020603050405020304" pitchFamily="18" charset="0"/>
              </a:rPr>
              <a:t>married </a:t>
            </a:r>
            <a:r>
              <a:rPr lang="en-GB" sz="8000" dirty="0" smtClean="0">
                <a:latin typeface="Times New Roman" panose="02020603050405020304" pitchFamily="18" charset="0"/>
                <a:cs typeface="Times New Roman" panose="02020603050405020304" pitchFamily="18" charset="0"/>
              </a:rPr>
              <a:t>woman from </a:t>
            </a:r>
            <a:r>
              <a:rPr lang="en-GB" sz="8000" dirty="0" err="1" smtClean="0">
                <a:latin typeface="Times New Roman" panose="02020603050405020304" pitchFamily="18" charset="0"/>
                <a:cs typeface="Times New Roman" panose="02020603050405020304" pitchFamily="18" charset="0"/>
              </a:rPr>
              <a:t>Irob</a:t>
            </a:r>
            <a:r>
              <a:rPr lang="en-GB" sz="8000" dirty="0" smtClean="0">
                <a:latin typeface="Times New Roman" panose="02020603050405020304" pitchFamily="18" charset="0"/>
                <a:cs typeface="Times New Roman" panose="02020603050405020304" pitchFamily="18" charset="0"/>
              </a:rPr>
              <a:t> ethnicity with a </a:t>
            </a:r>
            <a:r>
              <a:rPr lang="en-GB" sz="8000" dirty="0">
                <a:latin typeface="Times New Roman" panose="02020603050405020304" pitchFamily="18" charset="0"/>
                <a:cs typeface="Times New Roman" panose="02020603050405020304" pitchFamily="18" charset="0"/>
              </a:rPr>
              <a:t>16-month-old baby girl</a:t>
            </a:r>
            <a:r>
              <a:rPr lang="en-GB" sz="8000" dirty="0" smtClean="0">
                <a:latin typeface="Times New Roman" panose="02020603050405020304" pitchFamily="18" charset="0"/>
                <a:cs typeface="Times New Roman" panose="02020603050405020304" pitchFamily="18" charset="0"/>
              </a:rPr>
              <a:t> </a:t>
            </a:r>
            <a:r>
              <a:rPr lang="en-GB" sz="8000" dirty="0">
                <a:latin typeface="Times New Roman" panose="02020603050405020304" pitchFamily="18" charset="0"/>
                <a:cs typeface="Times New Roman" panose="02020603050405020304" pitchFamily="18" charset="0"/>
              </a:rPr>
              <a:t>from X town. </a:t>
            </a:r>
            <a:r>
              <a:rPr lang="en-GB" sz="8000" dirty="0" smtClean="0">
                <a:latin typeface="Times New Roman" panose="02020603050405020304" pitchFamily="18" charset="0"/>
                <a:cs typeface="Times New Roman" panose="02020603050405020304" pitchFamily="18" charset="0"/>
              </a:rPr>
              <a:t>One day, she together with her husband and brother reached at a </a:t>
            </a:r>
            <a:r>
              <a:rPr lang="en-GB" sz="8000" dirty="0">
                <a:latin typeface="Times New Roman" panose="02020603050405020304" pitchFamily="18" charset="0"/>
                <a:cs typeface="Times New Roman" panose="02020603050405020304" pitchFamily="18" charset="0"/>
              </a:rPr>
              <a:t>checkpoint </a:t>
            </a:r>
            <a:r>
              <a:rPr lang="en-GB" sz="8000" dirty="0" smtClean="0">
                <a:latin typeface="Times New Roman" panose="02020603050405020304" pitchFamily="18" charset="0"/>
                <a:cs typeface="Times New Roman" panose="02020603050405020304" pitchFamily="18" charset="0"/>
              </a:rPr>
              <a:t>while she was fleeing the war where </a:t>
            </a:r>
            <a:r>
              <a:rPr lang="en-GB" sz="8000" dirty="0">
                <a:latin typeface="Times New Roman" panose="02020603050405020304" pitchFamily="18" charset="0"/>
                <a:cs typeface="Times New Roman" panose="02020603050405020304" pitchFamily="18" charset="0"/>
              </a:rPr>
              <a:t>the Eritrean soldiers were in charge of verifying identity. Then the soldiers stopped </a:t>
            </a:r>
            <a:r>
              <a:rPr lang="en-GB" sz="8000" dirty="0" smtClean="0">
                <a:latin typeface="Times New Roman" panose="02020603050405020304" pitchFamily="18" charset="0"/>
                <a:cs typeface="Times New Roman" panose="02020603050405020304" pitchFamily="18" charset="0"/>
              </a:rPr>
              <a:t>them and </a:t>
            </a:r>
            <a:r>
              <a:rPr lang="en-GB" sz="8000" dirty="0">
                <a:latin typeface="Times New Roman" panose="02020603050405020304" pitchFamily="18" charset="0"/>
                <a:cs typeface="Times New Roman" panose="02020603050405020304" pitchFamily="18" charset="0"/>
              </a:rPr>
              <a:t>asked her husband and brother to go towards the bushes and they acted according to the orders. Immediately, she heard gunfire and her husband and her brother never showed up. The soldiers snatched the baby from her arms and put her away, in a place visible to the survivor. Then the soldiers tied her up and gang-raped her one by one for days. During that time, her child was crying a lot and the survivor asked them to allow her to breastfeed her child to which they replied negatively. Unfortunately, her child passed away out of hunger. Then after they left her there with the body, she managed to stand up any way and cried while holding the body of her little one. She carried her body and walked to the street and she found a man who could help her carry the body and reached Y, the town she intended to reach before the incident happened. She met her relatives there and they helped her bury her baby girl. </a:t>
            </a:r>
            <a:r>
              <a:rPr lang="en-GB" sz="8000" dirty="0" smtClean="0">
                <a:latin typeface="Times New Roman" panose="02020603050405020304" pitchFamily="18" charset="0"/>
                <a:cs typeface="Times New Roman" panose="02020603050405020304" pitchFamily="18" charset="0"/>
              </a:rPr>
              <a:t>And </a:t>
            </a:r>
            <a:r>
              <a:rPr lang="en-GB" sz="8000" dirty="0">
                <a:latin typeface="Times New Roman" panose="02020603050405020304" pitchFamily="18" charset="0"/>
                <a:cs typeface="Times New Roman" panose="02020603050405020304" pitchFamily="18" charset="0"/>
              </a:rPr>
              <a:t>now she is living a very hard life together with the mental illness that she </a:t>
            </a:r>
            <a:r>
              <a:rPr lang="en-GB" sz="8000" dirty="0" smtClean="0">
                <a:latin typeface="Times New Roman" panose="02020603050405020304" pitchFamily="18" charset="0"/>
                <a:cs typeface="Times New Roman" panose="02020603050405020304" pitchFamily="18" charset="0"/>
              </a:rPr>
              <a:t>as </a:t>
            </a:r>
            <a:r>
              <a:rPr lang="en-GB" sz="8000" dirty="0">
                <a:latin typeface="Times New Roman" panose="02020603050405020304" pitchFamily="18" charset="0"/>
                <a:cs typeface="Times New Roman" panose="02020603050405020304" pitchFamily="18" charset="0"/>
              </a:rPr>
              <a:t>developed after the incident</a:t>
            </a:r>
            <a:r>
              <a:rPr lang="en-GB" sz="8000" dirty="0" smtClean="0">
                <a:latin typeface="Times New Roman" panose="02020603050405020304" pitchFamily="18" charset="0"/>
                <a:cs typeface="Times New Roman" panose="02020603050405020304" pitchFamily="18" charset="0"/>
              </a:rPr>
              <a:t>.</a:t>
            </a:r>
            <a:endParaRPr lang="en-US" sz="8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pPr algn="l"/>
            <a:r>
              <a:rPr lang="en-US" sz="3555" b="1" dirty="0" smtClean="0">
                <a:latin typeface="Times New Roman" panose="02020603050405020304" pitchFamily="18" charset="0"/>
                <a:cs typeface="Times New Roman" panose="02020603050405020304" pitchFamily="18" charset="0"/>
              </a:rPr>
              <a:t>Cont.…</a:t>
            </a:r>
            <a:endParaRPr lang="en-US" sz="3555"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066800"/>
            <a:ext cx="8229600" cy="5059363"/>
          </a:xfrm>
        </p:spPr>
        <p:txBody>
          <a:bodyPr/>
          <a:lstStyle/>
          <a:p>
            <a:pPr marL="0" indent="0">
              <a:buNone/>
            </a:pPr>
            <a:r>
              <a:rPr lang="en-US" sz="2400" b="1" dirty="0" smtClean="0">
                <a:latin typeface="Times New Roman" panose="02020603050405020304" pitchFamily="18" charset="0"/>
                <a:cs typeface="Times New Roman" panose="02020603050405020304" pitchFamily="18" charset="0"/>
              </a:rPr>
              <a:t>Images of foreign objected inserted into the womb</a:t>
            </a:r>
            <a:endParaRPr lang="en-US" sz="2400" b="1" dirty="0">
              <a:latin typeface="Times New Roman" panose="02020603050405020304" pitchFamily="18" charset="0"/>
              <a:cs typeface="Times New Roman" panose="02020603050405020304" pitchFamily="18" charset="0"/>
            </a:endParaRPr>
          </a:p>
        </p:txBody>
      </p:sp>
      <p:pic>
        <p:nvPicPr>
          <p:cNvPr id="4"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343400" y="2172677"/>
            <a:ext cx="3429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09800"/>
            <a:ext cx="3733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pPr algn="l"/>
            <a:r>
              <a:rPr lang="en-US" sz="3555" b="1" dirty="0" smtClean="0">
                <a:latin typeface="Times New Roman" panose="02020603050405020304" pitchFamily="18" charset="0"/>
                <a:cs typeface="Times New Roman" panose="02020603050405020304" pitchFamily="18" charset="0"/>
              </a:rPr>
              <a:t>Cont.</a:t>
            </a:r>
            <a:endParaRPr lang="en-US" sz="3555" b="1" dirty="0">
              <a:latin typeface="Times New Roman" panose="02020603050405020304" pitchFamily="18" charset="0"/>
              <a:cs typeface="Times New Roman" panose="02020603050405020304" pitchFamily="18" charset="0"/>
            </a:endParaRPr>
          </a:p>
        </p:txBody>
      </p:sp>
      <p:pic>
        <p:nvPicPr>
          <p:cNvPr id="4" name="Picture 4"/>
          <p:cNvPicPr>
            <a:picLocks noGrp="1" noChangeAspect="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4038600" y="1417638"/>
            <a:ext cx="4114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09600" y="1417638"/>
            <a:ext cx="3429000" cy="54102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rmAutofit/>
          </a:bodyPr>
          <a:lstStyle/>
          <a:p>
            <a:pPr algn="l"/>
            <a:r>
              <a:rPr lang="en-US" sz="3200" b="1" dirty="0" smtClean="0">
                <a:latin typeface="Times New Roman" panose="02020603050405020304" pitchFamily="18" charset="0"/>
                <a:cs typeface="Times New Roman" panose="02020603050405020304" pitchFamily="18" charset="0"/>
              </a:rPr>
              <a:t>Cont.… </a:t>
            </a:r>
            <a:endParaRPr lang="en-US" sz="3200" b="1" dirty="0" smtClean="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43000" y="1066800"/>
            <a:ext cx="6858000" cy="55626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pPr algn="l"/>
            <a:r>
              <a:rPr lang="en-US" sz="3200" b="1" dirty="0" smtClean="0">
                <a:latin typeface="Times New Roman" panose="02020603050405020304" pitchFamily="18" charset="0"/>
                <a:cs typeface="Times New Roman" panose="02020603050405020304" pitchFamily="18" charset="0"/>
              </a:rPr>
              <a:t>Physical damage resulted from the CRSV</a:t>
            </a:r>
            <a:endParaRPr lang="en-US" sz="3200" b="1"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1"/>
          <a:stretch>
            <a:fillRect/>
          </a:stretch>
        </p:blipFill>
        <p:spPr>
          <a:xfrm>
            <a:off x="1066800" y="1295400"/>
            <a:ext cx="7315200" cy="4800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304800" y="152400"/>
            <a:ext cx="8534400" cy="762000"/>
          </a:xfrm>
          <a:solidFill>
            <a:schemeClr val="bg1"/>
          </a:solidFill>
          <a:ln w="15875" cap="flat" algn="ctr">
            <a:solidFill>
              <a:srgbClr val="FEA022">
                <a:shade val="50000"/>
              </a:srgbClr>
            </a:solidFill>
          </a:ln>
        </p:spPr>
        <p:txBody>
          <a:bodyPr>
            <a:normAutofit/>
          </a:bodyPr>
          <a:lstStyle>
            <a:lvl1pPr algn="l" defTabSz="914400" rtl="0" eaLnBrk="1" latinLnBrk="0" hangingPunct="1">
              <a:spcBef>
                <a:spcPct val="0"/>
              </a:spcBef>
              <a:buNone/>
              <a:defRPr sz="40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fontAlgn="auto">
              <a:spcAft>
                <a:spcPts val="0"/>
              </a:spcAft>
              <a:defRPr/>
            </a:pPr>
            <a:r>
              <a:rPr lang="en-US" dirty="0">
                <a:solidFill>
                  <a:sysClr val="window" lastClr="FFFFFF"/>
                </a:solidFill>
                <a:latin typeface="Century Gothic" panose="020B0502020202020204"/>
              </a:rPr>
              <a:t> </a:t>
            </a:r>
            <a:r>
              <a:rPr lang="en-US" sz="3200" b="1" dirty="0" smtClean="0">
                <a:solidFill>
                  <a:schemeClr val="tx1"/>
                </a:solidFill>
                <a:latin typeface="Times New Roman" panose="02020603050405020304" pitchFamily="18" charset="0"/>
                <a:cs typeface="Times New Roman" panose="02020603050405020304" pitchFamily="18" charset="0"/>
              </a:rPr>
              <a:t>Presentation Outline</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00354" name="Content Placeholder 2"/>
          <p:cNvSpPr>
            <a:spLocks noGrp="1"/>
          </p:cNvSpPr>
          <p:nvPr>
            <p:ph idx="1"/>
          </p:nvPr>
        </p:nvSpPr>
        <p:spPr>
          <a:xfrm>
            <a:off x="457200" y="1823085"/>
            <a:ext cx="8382000" cy="4806315"/>
          </a:xfrm>
        </p:spPr>
        <p:txBody>
          <a:bodyPr/>
          <a:lstStyle/>
          <a:p>
            <a:pPr marL="527050" indent="-457200" eaLnBrk="1" hangingPunct="1">
              <a:buClr>
                <a:srgbClr val="000000"/>
              </a:buClr>
              <a:buSzPct val="76000"/>
              <a:defRPr/>
            </a:pPr>
            <a:r>
              <a:rPr lang="en-US" sz="2800" dirty="0" smtClean="0">
                <a:latin typeface="Times New Roman" panose="02020603050405020304" pitchFamily="18" charset="0"/>
                <a:cs typeface="Times New Roman" panose="02020603050405020304" pitchFamily="18" charset="0"/>
              </a:rPr>
              <a:t>Introduction</a:t>
            </a:r>
            <a:endParaRPr lang="en-US" sz="2800" dirty="0" smtClean="0">
              <a:latin typeface="Times New Roman" panose="02020603050405020304" pitchFamily="18" charset="0"/>
              <a:cs typeface="Times New Roman" panose="02020603050405020304" pitchFamily="18" charset="0"/>
            </a:endParaRPr>
          </a:p>
          <a:p>
            <a:pPr marL="527050" indent="-457200" eaLnBrk="1" hangingPunct="1">
              <a:buClr>
                <a:srgbClr val="000000"/>
              </a:buClr>
              <a:buSzPct val="76000"/>
              <a:defRPr/>
            </a:pPr>
            <a:r>
              <a:rPr lang="en-US" sz="2800" dirty="0" smtClean="0">
                <a:solidFill>
                  <a:srgbClr val="000000"/>
                </a:solidFill>
                <a:latin typeface="Times New Roman" panose="02020603050405020304" pitchFamily="18" charset="0"/>
                <a:cs typeface="Times New Roman" panose="02020603050405020304" pitchFamily="18" charset="0"/>
              </a:rPr>
              <a:t>Over </a:t>
            </a:r>
            <a:r>
              <a:rPr lang="en-US" sz="2800" dirty="0">
                <a:solidFill>
                  <a:srgbClr val="000000"/>
                </a:solidFill>
                <a:latin typeface="Times New Roman" panose="02020603050405020304" pitchFamily="18" charset="0"/>
                <a:cs typeface="Times New Roman" panose="02020603050405020304" pitchFamily="18" charset="0"/>
              </a:rPr>
              <a:t>view of </a:t>
            </a:r>
            <a:r>
              <a:rPr lang="en-US" sz="2800" dirty="0" smtClean="0">
                <a:solidFill>
                  <a:srgbClr val="000000"/>
                </a:solidFill>
                <a:latin typeface="Times New Roman" panose="02020603050405020304" pitchFamily="18" charset="0"/>
                <a:cs typeface="Times New Roman" panose="02020603050405020304" pitchFamily="18" charset="0"/>
              </a:rPr>
              <a:t>WAT</a:t>
            </a:r>
            <a:endParaRPr lang="en-US" sz="2800" dirty="0" smtClean="0">
              <a:solidFill>
                <a:srgbClr val="000000"/>
              </a:solidFill>
              <a:latin typeface="Times New Roman" panose="02020603050405020304" pitchFamily="18" charset="0"/>
              <a:cs typeface="Times New Roman" panose="02020603050405020304" pitchFamily="18" charset="0"/>
            </a:endParaRPr>
          </a:p>
          <a:p>
            <a:pPr marL="527050" indent="-457200" eaLnBrk="1" hangingPunct="1">
              <a:buClr>
                <a:srgbClr val="000000"/>
              </a:buClr>
              <a:buSzPct val="76000"/>
              <a:defRPr/>
            </a:pPr>
            <a:r>
              <a:rPr lang="en-US" sz="2800" dirty="0">
                <a:solidFill>
                  <a:srgbClr val="000000"/>
                </a:solidFill>
                <a:latin typeface="Times New Roman" panose="02020603050405020304" pitchFamily="18" charset="0"/>
                <a:cs typeface="Times New Roman" panose="02020603050405020304" pitchFamily="18" charset="0"/>
              </a:rPr>
              <a:t> </a:t>
            </a:r>
            <a:r>
              <a:rPr lang="en-US" sz="2800" dirty="0" smtClean="0">
                <a:solidFill>
                  <a:prstClr val="black"/>
                </a:solidFill>
                <a:latin typeface="Times New Roman" panose="02020603050405020304" pitchFamily="18" charset="0"/>
                <a:ea typeface="+mj-ea"/>
                <a:cs typeface="Times New Roman" panose="02020603050405020304" pitchFamily="18" charset="0"/>
              </a:rPr>
              <a:t>Major </a:t>
            </a:r>
            <a:r>
              <a:rPr lang="en-US" sz="2800" dirty="0">
                <a:solidFill>
                  <a:prstClr val="black"/>
                </a:solidFill>
                <a:latin typeface="Times New Roman" panose="02020603050405020304" pitchFamily="18" charset="0"/>
                <a:ea typeface="+mj-ea"/>
                <a:cs typeface="Times New Roman" panose="02020603050405020304" pitchFamily="18" charset="0"/>
              </a:rPr>
              <a:t>interventions of WAT</a:t>
            </a:r>
            <a:endParaRPr lang="en-US" sz="2800" dirty="0" smtClean="0">
              <a:latin typeface="Times New Roman" panose="02020603050405020304" pitchFamily="18" charset="0"/>
              <a:cs typeface="Times New Roman" panose="02020603050405020304" pitchFamily="18" charset="0"/>
            </a:endParaRPr>
          </a:p>
          <a:p>
            <a:pPr marL="527050" indent="-457200" eaLnBrk="1" hangingPunct="1">
              <a:buClr>
                <a:srgbClr val="000000"/>
              </a:buClr>
              <a:buSzPct val="76000"/>
              <a:defRPr/>
            </a:pPr>
            <a:r>
              <a:rPr lang="en-US" sz="2800" dirty="0" smtClean="0">
                <a:solidFill>
                  <a:srgbClr val="000000"/>
                </a:solidFill>
                <a:latin typeface="Times New Roman" panose="02020603050405020304" pitchFamily="18" charset="0"/>
                <a:cs typeface="Times New Roman" panose="02020603050405020304" pitchFamily="18" charset="0"/>
              </a:rPr>
              <a:t> Briefing of war effects on </a:t>
            </a:r>
            <a:r>
              <a:rPr lang="en-US" sz="2800" dirty="0" err="1" smtClean="0">
                <a:solidFill>
                  <a:srgbClr val="000000"/>
                </a:solidFill>
                <a:latin typeface="Times New Roman" panose="02020603050405020304" pitchFamily="18" charset="0"/>
                <a:cs typeface="Times New Roman" panose="02020603050405020304" pitchFamily="18" charset="0"/>
              </a:rPr>
              <a:t>Tigriayan</a:t>
            </a:r>
            <a:r>
              <a:rPr lang="en-US" sz="2800" dirty="0" smtClean="0">
                <a:solidFill>
                  <a:srgbClr val="000000"/>
                </a:solidFill>
                <a:latin typeface="Times New Roman" panose="02020603050405020304" pitchFamily="18" charset="0"/>
                <a:cs typeface="Times New Roman" panose="02020603050405020304" pitchFamily="18" charset="0"/>
              </a:rPr>
              <a:t> women</a:t>
            </a:r>
            <a:endParaRPr lang="en-US" sz="2800" dirty="0" smtClean="0">
              <a:solidFill>
                <a:srgbClr val="FF0000"/>
              </a:solidFill>
              <a:latin typeface="Times New Roman" panose="02020603050405020304" pitchFamily="18" charset="0"/>
              <a:ea typeface="+mj-ea"/>
              <a:cs typeface="Times New Roman" panose="02020603050405020304" pitchFamily="18" charset="0"/>
            </a:endParaRPr>
          </a:p>
          <a:p>
            <a:pPr marL="527050" indent="-457200" eaLnBrk="1" hangingPunct="1">
              <a:buClr>
                <a:srgbClr val="000000"/>
              </a:buClr>
              <a:buSzPct val="76000"/>
              <a:defRPr/>
            </a:pP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Measures taken by WAT</a:t>
            </a:r>
            <a:endParaRPr lang="en-US" sz="2800" dirty="0" smtClean="0">
              <a:solidFill>
                <a:srgbClr val="000000"/>
              </a:solidFill>
              <a:latin typeface="Times New Roman" panose="02020603050405020304" pitchFamily="18" charset="0"/>
              <a:cs typeface="Times New Roman" panose="02020603050405020304" pitchFamily="18" charset="0"/>
            </a:endParaRPr>
          </a:p>
          <a:p>
            <a:pPr marL="527050" indent="-457200" eaLnBrk="1" hangingPunct="1">
              <a:buClr>
                <a:srgbClr val="000000"/>
              </a:buClr>
              <a:buSzPct val="76000"/>
              <a:defRPr/>
            </a:pP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Way forwards </a:t>
            </a:r>
            <a:endParaRPr lang="en-US" sz="2800" dirty="0" smtClean="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l"/>
            <a:r>
              <a:rPr lang="en-US" sz="2400" b="1" dirty="0">
                <a:latin typeface="Times New Roman" panose="02020603050405020304" pitchFamily="18" charset="0"/>
                <a:cs typeface="Times New Roman" panose="02020603050405020304" pitchFamily="18" charset="0"/>
                <a:sym typeface="+mn-ea"/>
              </a:rPr>
              <a:t>Physical and Sexual and reproductive health (SRH) Impacts</a:t>
            </a:r>
            <a:endParaRPr lang="en-US" sz="2400" b="1" dirty="0">
              <a:latin typeface="Times New Roman" panose="02020603050405020304" pitchFamily="18" charset="0"/>
              <a:cs typeface="Times New Roman" panose="02020603050405020304" pitchFamily="18" charset="0"/>
              <a:sym typeface="+mn-ea"/>
            </a:endParaRPr>
          </a:p>
        </p:txBody>
      </p:sp>
      <p:graphicFrame>
        <p:nvGraphicFramePr>
          <p:cNvPr id="6" name="Content Placeholder 5"/>
          <p:cNvGraphicFramePr>
            <a:graphicFrameLocks noGrp="1"/>
          </p:cNvGraphicFramePr>
          <p:nvPr>
            <p:ph sz="half" idx="1"/>
          </p:nvPr>
        </p:nvGraphicFramePr>
        <p:xfrm>
          <a:off x="457200" y="1272540"/>
          <a:ext cx="4038600" cy="5265420"/>
        </p:xfrm>
        <a:graphic>
          <a:graphicData uri="http://schemas.openxmlformats.org/drawingml/2006/table">
            <a:tbl>
              <a:tblPr firstRow="1" firstCol="1" bandRow="1">
                <a:tableStyleId>{5C22544A-7EE6-4342-B048-85BDC9FD1C3A}</a:tableStyleId>
              </a:tblPr>
              <a:tblGrid>
                <a:gridCol w="4038600"/>
              </a:tblGrid>
              <a:tr h="438785">
                <a:tc>
                  <a:txBody>
                    <a:bodyPr/>
                    <a:p>
                      <a:pPr marL="0" marR="0" algn="just">
                        <a:lnSpc>
                          <a:spcPct val="150000"/>
                        </a:lnSpc>
                        <a:spcBef>
                          <a:spcPts val="0"/>
                        </a:spcBef>
                        <a:spcAft>
                          <a:spcPts val="0"/>
                        </a:spcAft>
                      </a:pPr>
                      <a:r>
                        <a:rPr lang="en-GB" sz="1800" dirty="0">
                          <a:effectLst/>
                          <a:latin typeface="Times New Roman" panose="02020603050405020304" pitchFamily="18" charset="0"/>
                          <a:cs typeface="Times New Roman" panose="02020603050405020304" pitchFamily="18" charset="0"/>
                        </a:rPr>
                        <a:t>Immobility</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38785">
                <a:tc>
                  <a:txBody>
                    <a:bodyPr/>
                    <a:p>
                      <a:pPr marL="0" marR="0" algn="just">
                        <a:lnSpc>
                          <a:spcPct val="150000"/>
                        </a:lnSpc>
                        <a:spcBef>
                          <a:spcPts val="0"/>
                        </a:spcBef>
                        <a:spcAft>
                          <a:spcPts val="0"/>
                        </a:spcAft>
                      </a:pPr>
                      <a:r>
                        <a:rPr lang="en-GB" sz="1800" dirty="0">
                          <a:effectLst/>
                          <a:latin typeface="Times New Roman" panose="02020603050405020304" pitchFamily="18" charset="0"/>
                          <a:cs typeface="Times New Roman" panose="02020603050405020304" pitchFamily="18" charset="0"/>
                        </a:rPr>
                        <a:t>Bleeding</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38785">
                <a:tc>
                  <a:txBody>
                    <a:bodyPr/>
                    <a:p>
                      <a:pPr marL="0" marR="0" algn="just">
                        <a:lnSpc>
                          <a:spcPct val="150000"/>
                        </a:lnSpc>
                        <a:spcBef>
                          <a:spcPts val="0"/>
                        </a:spcBef>
                        <a:spcAft>
                          <a:spcPts val="0"/>
                        </a:spcAft>
                      </a:pPr>
                      <a:r>
                        <a:rPr lang="en-GB" sz="1800" dirty="0">
                          <a:effectLst/>
                          <a:latin typeface="Times New Roman" panose="02020603050405020304" pitchFamily="18" charset="0"/>
                          <a:cs typeface="Times New Roman" panose="02020603050405020304" pitchFamily="18" charset="0"/>
                        </a:rPr>
                        <a:t>Injury </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38785">
                <a:tc>
                  <a:txBody>
                    <a:bodyPr/>
                    <a:p>
                      <a:pPr marL="0" marR="0" algn="just">
                        <a:lnSpc>
                          <a:spcPct val="150000"/>
                        </a:lnSpc>
                        <a:spcBef>
                          <a:spcPts val="0"/>
                        </a:spcBef>
                        <a:spcAft>
                          <a:spcPts val="0"/>
                        </a:spcAft>
                      </a:pPr>
                      <a:r>
                        <a:rPr lang="en-GB" sz="1800">
                          <a:effectLst/>
                          <a:latin typeface="Times New Roman" panose="02020603050405020304" pitchFamily="18" charset="0"/>
                          <a:cs typeface="Times New Roman" panose="02020603050405020304" pitchFamily="18" charset="0"/>
                        </a:rPr>
                        <a:t>Physical disability</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38785">
                <a:tc>
                  <a:txBody>
                    <a:bodyPr/>
                    <a:p>
                      <a:pPr marL="0" marR="0" algn="just">
                        <a:lnSpc>
                          <a:spcPct val="150000"/>
                        </a:lnSpc>
                        <a:spcBef>
                          <a:spcPts val="0"/>
                        </a:spcBef>
                        <a:spcAft>
                          <a:spcPts val="0"/>
                        </a:spcAft>
                      </a:pPr>
                      <a:r>
                        <a:rPr lang="en-GB" sz="1800">
                          <a:effectLst/>
                          <a:latin typeface="Times New Roman" panose="02020603050405020304" pitchFamily="18" charset="0"/>
                          <a:cs typeface="Times New Roman" panose="02020603050405020304" pitchFamily="18" charset="0"/>
                        </a:rPr>
                        <a:t>Scars</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38785">
                <a:tc>
                  <a:txBody>
                    <a:bodyPr/>
                    <a:p>
                      <a:pPr marL="0" marR="0" algn="just">
                        <a:lnSpc>
                          <a:spcPct val="150000"/>
                        </a:lnSpc>
                        <a:spcBef>
                          <a:spcPts val="0"/>
                        </a:spcBef>
                        <a:spcAft>
                          <a:spcPts val="0"/>
                        </a:spcAft>
                      </a:pPr>
                      <a:r>
                        <a:rPr lang="en-GB" sz="1800">
                          <a:effectLst/>
                          <a:latin typeface="Times New Roman" panose="02020603050405020304" pitchFamily="18" charset="0"/>
                          <a:cs typeface="Times New Roman" panose="02020603050405020304" pitchFamily="18" charset="0"/>
                        </a:rPr>
                        <a:t>Burning</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38785">
                <a:tc>
                  <a:txBody>
                    <a:bodyPr/>
                    <a:p>
                      <a:pPr marL="0" marR="0" algn="just">
                        <a:lnSpc>
                          <a:spcPct val="150000"/>
                        </a:lnSpc>
                        <a:spcBef>
                          <a:spcPts val="0"/>
                        </a:spcBef>
                        <a:spcAft>
                          <a:spcPts val="0"/>
                        </a:spcAft>
                      </a:pPr>
                      <a:r>
                        <a:rPr lang="en-GB" sz="1800">
                          <a:effectLst/>
                          <a:latin typeface="Times New Roman" panose="02020603050405020304" pitchFamily="18" charset="0"/>
                          <a:cs typeface="Times New Roman" panose="02020603050405020304" pitchFamily="18" charset="0"/>
                        </a:rPr>
                        <a:t>Bone fracture or dislocation</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38785">
                <a:tc>
                  <a:txBody>
                    <a:bodyPr/>
                    <a:p>
                      <a:pPr marL="0" marR="0" algn="just">
                        <a:lnSpc>
                          <a:spcPct val="150000"/>
                        </a:lnSpc>
                        <a:spcBef>
                          <a:spcPts val="0"/>
                        </a:spcBef>
                        <a:spcAft>
                          <a:spcPts val="0"/>
                        </a:spcAft>
                      </a:pPr>
                      <a:r>
                        <a:rPr lang="en-GB" sz="1800" dirty="0">
                          <a:effectLst/>
                          <a:latin typeface="Times New Roman" panose="02020603050405020304" pitchFamily="18" charset="0"/>
                          <a:cs typeface="Times New Roman" panose="02020603050405020304" pitchFamily="18" charset="0"/>
                        </a:rPr>
                        <a:t>Back pain</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38785">
                <a:tc>
                  <a:txBody>
                    <a:bodyPr/>
                    <a:p>
                      <a:pPr marL="0" marR="0" algn="just">
                        <a:lnSpc>
                          <a:spcPct val="150000"/>
                        </a:lnSpc>
                        <a:spcBef>
                          <a:spcPts val="0"/>
                        </a:spcBef>
                        <a:spcAft>
                          <a:spcPts val="0"/>
                        </a:spcAft>
                      </a:pPr>
                      <a:r>
                        <a:rPr lang="en-GB" sz="1800">
                          <a:effectLst/>
                          <a:latin typeface="Times New Roman" panose="02020603050405020304" pitchFamily="18" charset="0"/>
                          <a:cs typeface="Times New Roman" panose="02020603050405020304" pitchFamily="18" charset="0"/>
                        </a:rPr>
                        <a:t>Sprain and ligament problems</a:t>
                      </a:r>
                      <a:endParaRPr lang="en-GB"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38785">
                <a:tc>
                  <a:txBody>
                    <a:bodyPr/>
                    <a:p>
                      <a:pPr marL="0" marR="0" algn="just">
                        <a:lnSpc>
                          <a:spcPct val="150000"/>
                        </a:lnSpc>
                        <a:spcBef>
                          <a:spcPts val="0"/>
                        </a:spcBef>
                        <a:spcAft>
                          <a:spcPts val="0"/>
                        </a:spcAft>
                      </a:pPr>
                      <a:r>
                        <a:rPr lang="en-GB" sz="1800" dirty="0">
                          <a:effectLst/>
                          <a:latin typeface="Times New Roman" panose="02020603050405020304" pitchFamily="18" charset="0"/>
                          <a:cs typeface="Times New Roman" panose="02020603050405020304" pitchFamily="18" charset="0"/>
                        </a:rPr>
                        <a:t>Teeth lose</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38785">
                <a:tc>
                  <a:txBody>
                    <a:bodyPr/>
                    <a:p>
                      <a:pPr marL="0" marR="0" algn="just">
                        <a:lnSpc>
                          <a:spcPct val="150000"/>
                        </a:lnSpc>
                        <a:spcBef>
                          <a:spcPts val="0"/>
                        </a:spcBef>
                        <a:spcAft>
                          <a:spcPts val="0"/>
                        </a:spcAft>
                      </a:pPr>
                      <a:r>
                        <a:rPr lang="en-GB" sz="1800" dirty="0">
                          <a:effectLst/>
                          <a:latin typeface="Times New Roman" panose="02020603050405020304" pitchFamily="18" charset="0"/>
                          <a:cs typeface="Times New Roman" panose="02020603050405020304" pitchFamily="18" charset="0"/>
                        </a:rPr>
                        <a:t>Losing sight</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38785">
                <a:tc>
                  <a:txBody>
                    <a:bodyPr/>
                    <a:p>
                      <a:pPr marL="0" marR="0" algn="just">
                        <a:lnSpc>
                          <a:spcPct val="150000"/>
                        </a:lnSpc>
                        <a:spcBef>
                          <a:spcPts val="0"/>
                        </a:spcBef>
                        <a:spcAft>
                          <a:spcPts val="0"/>
                        </a:spcAft>
                      </a:pPr>
                      <a:r>
                        <a:rPr lang="en-GB" sz="1800" dirty="0">
                          <a:effectLst/>
                          <a:latin typeface="Times New Roman" panose="02020603050405020304" pitchFamily="18" charset="0"/>
                          <a:cs typeface="Times New Roman" panose="02020603050405020304" pitchFamily="18" charset="0"/>
                        </a:rPr>
                        <a:t>Losing hearing</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graphicFrame>
        <p:nvGraphicFramePr>
          <p:cNvPr id="5" name="Content Placeholder 4"/>
          <p:cNvGraphicFramePr>
            <a:graphicFrameLocks noGrp="1"/>
          </p:cNvGraphicFramePr>
          <p:nvPr>
            <p:ph sz="half" idx="2"/>
          </p:nvPr>
        </p:nvGraphicFramePr>
        <p:xfrm>
          <a:off x="4648200" y="1273175"/>
          <a:ext cx="4038600" cy="4937760"/>
        </p:xfrm>
        <a:graphic>
          <a:graphicData uri="http://schemas.openxmlformats.org/drawingml/2006/table">
            <a:tbl>
              <a:tblPr firstRow="1" firstCol="1" bandRow="1">
                <a:tableStyleId>{5C22544A-7EE6-4342-B048-85BDC9FD1C3A}</a:tableStyleId>
              </a:tblPr>
              <a:tblGrid>
                <a:gridCol w="4038600"/>
              </a:tblGrid>
              <a:tr h="411480">
                <a:tc>
                  <a:txBody>
                    <a:bodyPr/>
                    <a:p>
                      <a:pPr marL="0" marR="0" algn="just">
                        <a:lnSpc>
                          <a:spcPct val="150000"/>
                        </a:lnSpc>
                        <a:spcBef>
                          <a:spcPts val="0"/>
                        </a:spcBef>
                        <a:spcAft>
                          <a:spcPts val="0"/>
                        </a:spcAft>
                      </a:pPr>
                      <a:r>
                        <a:rPr lang="en-GB" sz="1600" dirty="0">
                          <a:effectLst/>
                          <a:latin typeface="Times New Roman" panose="02020603050405020304" pitchFamily="18" charset="0"/>
                          <a:cs typeface="Times New Roman" panose="02020603050405020304" pitchFamily="18" charset="0"/>
                        </a:rPr>
                        <a:t>Incontinence or fistula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11480">
                <a:tc>
                  <a:txBody>
                    <a:bodyPr/>
                    <a:p>
                      <a:pPr marL="0" marR="0" algn="just">
                        <a:lnSpc>
                          <a:spcPct val="150000"/>
                        </a:lnSpc>
                        <a:spcBef>
                          <a:spcPts val="0"/>
                        </a:spcBef>
                        <a:spcAft>
                          <a:spcPts val="0"/>
                        </a:spcAft>
                      </a:pPr>
                      <a:r>
                        <a:rPr lang="en-GB" sz="1600" dirty="0">
                          <a:effectLst/>
                          <a:latin typeface="Times New Roman" panose="02020603050405020304" pitchFamily="18" charset="0"/>
                          <a:cs typeface="Times New Roman" panose="02020603050405020304" pitchFamily="18" charset="0"/>
                        </a:rPr>
                        <a:t>Genital, pelvic rectal, and oral injure,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11480">
                <a:tc>
                  <a:txBody>
                    <a:bodyPr/>
                    <a:p>
                      <a:pPr marL="0" marR="0" algn="just">
                        <a:lnSpc>
                          <a:spcPct val="150000"/>
                        </a:lnSpc>
                        <a:spcBef>
                          <a:spcPts val="0"/>
                        </a:spcBef>
                        <a:spcAft>
                          <a:spcPts val="0"/>
                        </a:spcAft>
                      </a:pPr>
                      <a:r>
                        <a:rPr lang="en-GB" sz="1600">
                          <a:effectLst/>
                          <a:latin typeface="Times New Roman" panose="02020603050405020304" pitchFamily="18" charset="0"/>
                          <a:cs typeface="Times New Roman" panose="02020603050405020304" pitchFamily="18" charset="0"/>
                        </a:rPr>
                        <a:t>Unwanted pregnancy</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11480">
                <a:tc>
                  <a:txBody>
                    <a:bodyPr/>
                    <a:p>
                      <a:pPr marL="0" marR="0" algn="just">
                        <a:lnSpc>
                          <a:spcPct val="150000"/>
                        </a:lnSpc>
                        <a:spcBef>
                          <a:spcPts val="0"/>
                        </a:spcBef>
                        <a:spcAft>
                          <a:spcPts val="0"/>
                        </a:spcAft>
                      </a:pPr>
                      <a:r>
                        <a:rPr lang="en-GB" sz="1600" dirty="0">
                          <a:effectLst/>
                          <a:latin typeface="Times New Roman" panose="02020603050405020304" pitchFamily="18" charset="0"/>
                          <a:cs typeface="Times New Roman" panose="02020603050405020304" pitchFamily="18" charset="0"/>
                        </a:rPr>
                        <a:t>Miscarriage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11480">
                <a:tc>
                  <a:txBody>
                    <a:bodyPr/>
                    <a:p>
                      <a:pPr marL="0" marR="0" algn="just">
                        <a:lnSpc>
                          <a:spcPct val="150000"/>
                        </a:lnSpc>
                        <a:spcBef>
                          <a:spcPts val="0"/>
                        </a:spcBef>
                        <a:spcAft>
                          <a:spcPts val="0"/>
                        </a:spcAft>
                      </a:pPr>
                      <a:r>
                        <a:rPr lang="en-GB" sz="1600">
                          <a:effectLst/>
                          <a:latin typeface="Times New Roman" panose="02020603050405020304" pitchFamily="18" charset="0"/>
                          <a:cs typeface="Times New Roman" panose="02020603050405020304" pitchFamily="18" charset="0"/>
                        </a:rPr>
                        <a:t>Complications from unsafe abortions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11480">
                <a:tc>
                  <a:txBody>
                    <a:bodyPr/>
                    <a:p>
                      <a:pPr marL="0" marR="0" algn="just">
                        <a:lnSpc>
                          <a:spcPct val="150000"/>
                        </a:lnSpc>
                        <a:spcBef>
                          <a:spcPts val="0"/>
                        </a:spcBef>
                        <a:spcAft>
                          <a:spcPts val="0"/>
                        </a:spcAft>
                      </a:pPr>
                      <a:r>
                        <a:rPr lang="en-GB" sz="1600">
                          <a:effectLst/>
                          <a:latin typeface="Times New Roman" panose="02020603050405020304" pitchFamily="18" charset="0"/>
                          <a:cs typeface="Times New Roman" panose="02020603050405020304" pitchFamily="18" charset="0"/>
                        </a:rPr>
                        <a:t>Menstrual disorder</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11480">
                <a:tc>
                  <a:txBody>
                    <a:bodyPr/>
                    <a:p>
                      <a:pPr marL="0" marR="0" algn="just">
                        <a:lnSpc>
                          <a:spcPct val="150000"/>
                        </a:lnSpc>
                        <a:spcBef>
                          <a:spcPts val="0"/>
                        </a:spcBef>
                        <a:spcAft>
                          <a:spcPts val="0"/>
                        </a:spcAft>
                      </a:pPr>
                      <a:r>
                        <a:rPr lang="en-GB" sz="1600">
                          <a:effectLst/>
                          <a:latin typeface="Times New Roman" panose="02020603050405020304" pitchFamily="18" charset="0"/>
                          <a:cs typeface="Times New Roman" panose="02020603050405020304" pitchFamily="18" charset="0"/>
                        </a:rPr>
                        <a:t>Pregnancy complications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11480">
                <a:tc>
                  <a:txBody>
                    <a:bodyPr/>
                    <a:p>
                      <a:pPr marL="0" marR="0" algn="just">
                        <a:lnSpc>
                          <a:spcPct val="150000"/>
                        </a:lnSpc>
                        <a:spcBef>
                          <a:spcPts val="0"/>
                        </a:spcBef>
                        <a:spcAft>
                          <a:spcPts val="0"/>
                        </a:spcAft>
                      </a:pPr>
                      <a:r>
                        <a:rPr lang="en-GB" sz="1600">
                          <a:effectLst/>
                          <a:latin typeface="Times New Roman" panose="02020603050405020304" pitchFamily="18" charset="0"/>
                          <a:cs typeface="Times New Roman" panose="02020603050405020304" pitchFamily="18" charset="0"/>
                        </a:rPr>
                        <a:t>Infertility</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11480">
                <a:tc>
                  <a:txBody>
                    <a:bodyPr/>
                    <a:p>
                      <a:pPr marL="0" marR="0" algn="just">
                        <a:lnSpc>
                          <a:spcPct val="150000"/>
                        </a:lnSpc>
                        <a:spcBef>
                          <a:spcPts val="0"/>
                        </a:spcBef>
                        <a:spcAft>
                          <a:spcPts val="0"/>
                        </a:spcAft>
                      </a:pPr>
                      <a:r>
                        <a:rPr lang="en-GB" sz="1600">
                          <a:effectLst/>
                          <a:latin typeface="Times New Roman" panose="02020603050405020304" pitchFamily="18" charset="0"/>
                          <a:cs typeface="Times New Roman" panose="02020603050405020304" pitchFamily="18" charset="0"/>
                        </a:rPr>
                        <a:t>Pelvic pain &amp; dysfunction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11480">
                <a:tc>
                  <a:txBody>
                    <a:bodyPr/>
                    <a:p>
                      <a:pPr marL="0" marR="0" algn="just">
                        <a:lnSpc>
                          <a:spcPct val="150000"/>
                        </a:lnSpc>
                        <a:spcBef>
                          <a:spcPts val="0"/>
                        </a:spcBef>
                        <a:spcAft>
                          <a:spcPts val="0"/>
                        </a:spcAft>
                      </a:pPr>
                      <a:r>
                        <a:rPr lang="en-GB" sz="1600">
                          <a:effectLst/>
                          <a:latin typeface="Times New Roman" panose="02020603050405020304" pitchFamily="18" charset="0"/>
                          <a:cs typeface="Times New Roman" panose="02020603050405020304" pitchFamily="18" charset="0"/>
                        </a:rPr>
                        <a:t>Sexually transmitted infections</a:t>
                      </a:r>
                      <a:r>
                        <a:rPr lang="en-US" altLang="en-GB" sz="1600">
                          <a:effectLst/>
                          <a:latin typeface="Times New Roman" panose="02020603050405020304" pitchFamily="18" charset="0"/>
                          <a:cs typeface="Times New Roman" panose="02020603050405020304" pitchFamily="18" charset="0"/>
                        </a:rPr>
                        <a:t> STI including HIV)</a:t>
                      </a:r>
                      <a:endParaRPr lang="en-US" altLang="en-GB"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11480">
                <a:tc>
                  <a:txBody>
                    <a:bodyPr/>
                    <a:p>
                      <a:pPr marL="0" marR="0" algn="just">
                        <a:lnSpc>
                          <a:spcPct val="150000"/>
                        </a:lnSpc>
                        <a:spcBef>
                          <a:spcPts val="0"/>
                        </a:spcBef>
                        <a:spcAft>
                          <a:spcPts val="0"/>
                        </a:spcAft>
                      </a:pPr>
                      <a:r>
                        <a:rPr lang="en-GB" sz="1600">
                          <a:effectLst/>
                          <a:latin typeface="Times New Roman" panose="02020603050405020304" pitchFamily="18" charset="0"/>
                          <a:cs typeface="Times New Roman" panose="02020603050405020304" pitchFamily="18" charset="0"/>
                        </a:rPr>
                        <a:t>Sexual dysfunction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411480">
                <a:tc>
                  <a:txBody>
                    <a:bodyPr/>
                    <a:p>
                      <a:pPr marL="0" marR="0" algn="just">
                        <a:lnSpc>
                          <a:spcPct val="150000"/>
                        </a:lnSpc>
                        <a:spcBef>
                          <a:spcPts val="0"/>
                        </a:spcBef>
                        <a:spcAft>
                          <a:spcPts val="0"/>
                        </a:spcAft>
                      </a:pPr>
                      <a:r>
                        <a:rPr lang="en-GB" sz="1600">
                          <a:effectLst/>
                          <a:latin typeface="Times New Roman" panose="02020603050405020304" pitchFamily="18" charset="0"/>
                          <a:cs typeface="Times New Roman" panose="02020603050405020304" pitchFamily="18" charset="0"/>
                        </a:rPr>
                        <a:t>Others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pPr algn="l"/>
            <a:endParaRPr lang="en-US" sz="3555"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685800"/>
            <a:ext cx="8077200" cy="5867400"/>
          </a:xfrm>
        </p:spPr>
        <p:txBody>
          <a:bodyPr>
            <a:normAutofit lnSpcReduction="10000"/>
          </a:bodyPr>
          <a:lstStyle/>
          <a:p>
            <a:pPr marL="0" indent="0">
              <a:buNone/>
              <a:defRPr/>
            </a:pPr>
            <a:r>
              <a:rPr lang="en-US" b="1" u="sng" dirty="0" smtClean="0">
                <a:solidFill>
                  <a:schemeClr val="tx1"/>
                </a:solidFill>
                <a:latin typeface="Times New Roman" panose="02020603050405020304" pitchFamily="18" charset="0"/>
                <a:cs typeface="Times New Roman" panose="02020603050405020304" pitchFamily="18" charset="0"/>
              </a:rPr>
              <a:t>Psychological problems  </a:t>
            </a:r>
            <a:endParaRPr lang="en-US" b="1" u="sng" dirty="0" smtClean="0">
              <a:solidFill>
                <a:schemeClr val="tx1"/>
              </a:solidFill>
              <a:latin typeface="Times New Roman" panose="02020603050405020304" pitchFamily="18" charset="0"/>
              <a:cs typeface="Times New Roman" panose="02020603050405020304" pitchFamily="18" charset="0"/>
            </a:endParaRPr>
          </a:p>
          <a:p>
            <a:pPr>
              <a:buFont typeface="Courier New" panose="02070309020205020404" pitchFamily="49" charset="0"/>
              <a:buChar char="o"/>
              <a:defRPr/>
            </a:pPr>
            <a:endParaRPr lang="en-US" sz="2800" dirty="0" smtClean="0">
              <a:latin typeface="Times New Roman" panose="02020603050405020304" pitchFamily="18" charset="0"/>
              <a:cs typeface="Times New Roman" panose="02020603050405020304" pitchFamily="18" charset="0"/>
            </a:endParaRPr>
          </a:p>
          <a:p>
            <a:pPr lvl="1">
              <a:buFont typeface="Arial" panose="020B0604020202020204" pitchFamily="34" charset="0"/>
              <a:buChar char="•"/>
              <a:defRPr/>
            </a:pPr>
            <a:r>
              <a:rPr lang="en-US" dirty="0" smtClean="0">
                <a:latin typeface="Times New Roman" panose="02020603050405020304" pitchFamily="18" charset="0"/>
                <a:cs typeface="Times New Roman" panose="02020603050405020304" pitchFamily="18" charset="0"/>
              </a:rPr>
              <a:t>Suicide exercise (them self and new born child)  </a:t>
            </a:r>
            <a:endParaRPr lang="en-US" dirty="0" smtClean="0">
              <a:latin typeface="Times New Roman" panose="02020603050405020304" pitchFamily="18" charset="0"/>
              <a:cs typeface="Times New Roman" panose="02020603050405020304" pitchFamily="18" charset="0"/>
            </a:endParaRPr>
          </a:p>
          <a:p>
            <a:pPr lvl="1">
              <a:buFont typeface="Arial" panose="020B0604020202020204" pitchFamily="34" charset="0"/>
              <a:buChar char="•"/>
              <a:defRPr/>
            </a:pPr>
            <a:r>
              <a:rPr lang="en-US" dirty="0" smtClean="0">
                <a:latin typeface="Times New Roman" panose="02020603050405020304" pitchFamily="18" charset="0"/>
                <a:cs typeface="Times New Roman" panose="02020603050405020304" pitchFamily="18" charset="0"/>
              </a:rPr>
              <a:t>Acute </a:t>
            </a:r>
            <a:r>
              <a:rPr lang="en-US" dirty="0">
                <a:latin typeface="Times New Roman" panose="02020603050405020304" pitchFamily="18" charset="0"/>
                <a:cs typeface="Times New Roman" panose="02020603050405020304" pitchFamily="18" charset="0"/>
              </a:rPr>
              <a:t>stress (PTSD)</a:t>
            </a:r>
            <a:endParaRPr lang="en-US"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defRPr/>
            </a:pPr>
            <a:r>
              <a:rPr lang="en-US" dirty="0" smtClean="0">
                <a:latin typeface="Times New Roman" panose="02020603050405020304" pitchFamily="18" charset="0"/>
                <a:cs typeface="Times New Roman" panose="02020603050405020304" pitchFamily="18" charset="0"/>
              </a:rPr>
              <a:t>Comorbid </a:t>
            </a:r>
            <a:r>
              <a:rPr lang="en-US" dirty="0">
                <a:latin typeface="Times New Roman" panose="02020603050405020304" pitchFamily="18" charset="0"/>
                <a:cs typeface="Times New Roman" panose="02020603050405020304" pitchFamily="18" charset="0"/>
              </a:rPr>
              <a:t>depression </a:t>
            </a:r>
            <a:endParaRPr lang="en-US"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defRPr/>
            </a:pPr>
            <a:r>
              <a:rPr lang="en-US" dirty="0" smtClean="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nxiety </a:t>
            </a:r>
            <a:endParaRPr lang="en-US"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defRPr/>
            </a:pPr>
            <a:r>
              <a:rPr lang="en-US" dirty="0" smtClean="0">
                <a:latin typeface="Times New Roman" panose="02020603050405020304" pitchFamily="18" charset="0"/>
                <a:cs typeface="Times New Roman" panose="02020603050405020304" pitchFamily="18" charset="0"/>
              </a:rPr>
              <a:t>Psychosis </a:t>
            </a:r>
            <a:r>
              <a:rPr lang="en-US" dirty="0">
                <a:latin typeface="Times New Roman" panose="02020603050405020304" pitchFamily="18" charset="0"/>
                <a:cs typeface="Times New Roman" panose="02020603050405020304" pitchFamily="18" charset="0"/>
              </a:rPr>
              <a:t>cases </a:t>
            </a:r>
            <a:endParaRPr lang="en-US" dirty="0" smtClean="0">
              <a:latin typeface="Times New Roman" panose="02020603050405020304" pitchFamily="18" charset="0"/>
              <a:cs typeface="Times New Roman" panose="02020603050405020304" pitchFamily="18" charset="0"/>
            </a:endParaRPr>
          </a:p>
          <a:p>
            <a:pPr lvl="1">
              <a:buFont typeface="Arial" panose="020B0604020202020204" pitchFamily="34" charset="0"/>
              <a:buChar char="•"/>
              <a:defRPr/>
            </a:pPr>
            <a:r>
              <a:rPr lang="en-US" dirty="0" smtClean="0">
                <a:latin typeface="Times New Roman" panose="02020603050405020304" pitchFamily="18" charset="0"/>
                <a:cs typeface="Times New Roman" panose="02020603050405020304" pitchFamily="18" charset="0"/>
              </a:rPr>
              <a:t>Fear </a:t>
            </a:r>
            <a:endParaRPr lang="en-US" dirty="0" smtClean="0">
              <a:latin typeface="Times New Roman" panose="02020603050405020304" pitchFamily="18" charset="0"/>
              <a:cs typeface="Times New Roman" panose="02020603050405020304" pitchFamily="18" charset="0"/>
            </a:endParaRPr>
          </a:p>
          <a:p>
            <a:pPr lvl="1">
              <a:buFont typeface="Arial" panose="020B0604020202020204" pitchFamily="34" charset="0"/>
              <a:buChar char="•"/>
              <a:defRPr/>
            </a:pPr>
            <a:r>
              <a:rPr lang="en-US" dirty="0" smtClean="0">
                <a:latin typeface="Times New Roman" panose="02020603050405020304" pitchFamily="18" charset="0"/>
                <a:cs typeface="Times New Roman" panose="02020603050405020304" pitchFamily="18" charset="0"/>
              </a:rPr>
              <a:t>Hopelessness</a:t>
            </a:r>
            <a:r>
              <a:rPr lang="en-US" dirty="0" smtClean="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pPr lvl="1">
              <a:buFont typeface="Arial" panose="020B0604020202020204" pitchFamily="34" charset="0"/>
              <a:buChar char="•"/>
              <a:defRPr/>
            </a:pP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pPr algn="l"/>
            <a:endParaRPr lang="en-US" sz="40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126490"/>
            <a:ext cx="8601075" cy="5426710"/>
          </a:xfrm>
        </p:spPr>
        <p:txBody>
          <a:bodyPr>
            <a:normAutofit lnSpcReduction="10000"/>
          </a:bodyPr>
          <a:lstStyle/>
          <a:p>
            <a:pPr marL="0" indent="0">
              <a:buNone/>
              <a:defRPr/>
            </a:pPr>
            <a:r>
              <a:rPr lang="en-US" b="1" u="sng" dirty="0" smtClean="0">
                <a:solidFill>
                  <a:schemeClr val="tx1"/>
                </a:solidFill>
                <a:latin typeface="Times New Roman" panose="02020603050405020304" pitchFamily="18" charset="0"/>
                <a:cs typeface="Times New Roman" panose="02020603050405020304" pitchFamily="18" charset="0"/>
              </a:rPr>
              <a:t>Socio economic problems  </a:t>
            </a:r>
            <a:endParaRPr lang="en-US" b="1" u="sng" dirty="0" smtClean="0">
              <a:solidFill>
                <a:srgbClr val="00B050"/>
              </a:solidFill>
              <a:latin typeface="Times New Roman" panose="02020603050405020304" pitchFamily="18" charset="0"/>
              <a:cs typeface="Times New Roman" panose="02020603050405020304" pitchFamily="18" charset="0"/>
            </a:endParaRPr>
          </a:p>
          <a:p>
            <a:pPr lvl="1">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Family separation</a:t>
            </a:r>
            <a:endParaRPr lang="en-US" dirty="0" smtClean="0">
              <a:latin typeface="Times New Roman" panose="02020603050405020304" pitchFamily="18" charset="0"/>
              <a:cs typeface="Times New Roman" panose="02020603050405020304" pitchFamily="18" charset="0"/>
            </a:endParaRPr>
          </a:p>
          <a:p>
            <a:pPr lvl="1">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Discrimination </a:t>
            </a:r>
            <a:endParaRPr lang="en-US" dirty="0" smtClean="0">
              <a:latin typeface="Times New Roman" panose="02020603050405020304" pitchFamily="18" charset="0"/>
              <a:cs typeface="Times New Roman" panose="02020603050405020304" pitchFamily="18" charset="0"/>
            </a:endParaRPr>
          </a:p>
          <a:p>
            <a:pPr lvl="1">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Social Stigma </a:t>
            </a:r>
            <a:endParaRPr lang="en-US" dirty="0" smtClean="0">
              <a:latin typeface="Times New Roman" panose="02020603050405020304" pitchFamily="18" charset="0"/>
              <a:cs typeface="Times New Roman" panose="02020603050405020304" pitchFamily="18" charset="0"/>
            </a:endParaRPr>
          </a:p>
          <a:p>
            <a:pPr lvl="1">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Begging on street (children and women) </a:t>
            </a:r>
            <a:endParaRPr lang="en-US" dirty="0" smtClean="0">
              <a:latin typeface="Times New Roman" panose="02020603050405020304" pitchFamily="18" charset="0"/>
              <a:cs typeface="Times New Roman" panose="02020603050405020304" pitchFamily="18" charset="0"/>
            </a:endParaRPr>
          </a:p>
          <a:p>
            <a:pPr lvl="1">
              <a:buFont typeface="Arial" panose="020B0604020202020204" pitchFamily="34" charset="0"/>
              <a:buChar char="•"/>
              <a:defRPr/>
            </a:pPr>
            <a:r>
              <a:rPr lang="en-US" dirty="0" smtClean="0">
                <a:latin typeface="Times New Roman" panose="02020603050405020304" pitchFamily="18" charset="0"/>
                <a:cs typeface="Times New Roman" panose="02020603050405020304" pitchFamily="18" charset="0"/>
              </a:rPr>
              <a:t> Under age prostitution taken as only option to    survive </a:t>
            </a:r>
            <a:endParaRPr lang="en-US" dirty="0" smtClean="0">
              <a:latin typeface="Times New Roman" panose="02020603050405020304" pitchFamily="18" charset="0"/>
              <a:cs typeface="Times New Roman" panose="02020603050405020304" pitchFamily="18" charset="0"/>
            </a:endParaRPr>
          </a:p>
          <a:p>
            <a:pPr lvl="1">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Lack of food and home materials</a:t>
            </a:r>
            <a:endParaRPr lang="en-US" dirty="0" smtClean="0">
              <a:latin typeface="Times New Roman" panose="02020603050405020304" pitchFamily="18" charset="0"/>
              <a:cs typeface="Times New Roman" panose="02020603050405020304" pitchFamily="18" charset="0"/>
            </a:endParaRPr>
          </a:p>
          <a:p>
            <a:pPr lvl="1">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 </a:t>
            </a:r>
            <a:r>
              <a:rPr lang="en-US" dirty="0" smtClean="0">
                <a:solidFill>
                  <a:prstClr val="black"/>
                </a:solidFill>
                <a:latin typeface="Times New Roman" panose="02020603050405020304" pitchFamily="18" charset="0"/>
                <a:cs typeface="Times New Roman" panose="02020603050405020304" pitchFamily="18" charset="0"/>
              </a:rPr>
              <a:t>Common </a:t>
            </a:r>
            <a:r>
              <a:rPr lang="en-US" dirty="0">
                <a:solidFill>
                  <a:prstClr val="black"/>
                </a:solidFill>
                <a:latin typeface="Times New Roman" panose="02020603050405020304" pitchFamily="18" charset="0"/>
                <a:cs typeface="Times New Roman" panose="02020603050405020304" pitchFamily="18" charset="0"/>
              </a:rPr>
              <a:t>problems </a:t>
            </a:r>
            <a:r>
              <a:rPr lang="en-US" dirty="0" smtClean="0">
                <a:solidFill>
                  <a:prstClr val="black"/>
                </a:solidFill>
                <a:latin typeface="Times New Roman" panose="02020603050405020304" pitchFamily="18" charset="0"/>
                <a:cs typeface="Times New Roman" panose="02020603050405020304" pitchFamily="18" charset="0"/>
              </a:rPr>
              <a:t>(lack of job, facility, basic services, etc.) </a:t>
            </a:r>
            <a:endParaRPr lang="en-US" dirty="0">
              <a:solidFill>
                <a:prstClr val="black"/>
              </a:solidFill>
              <a:latin typeface="Times New Roman" panose="02020603050405020304" pitchFamily="18" charset="0"/>
              <a:cs typeface="Times New Roman" panose="02020603050405020304" pitchFamily="18" charset="0"/>
            </a:endParaRPr>
          </a:p>
          <a:p>
            <a:pPr lvl="1">
              <a:buFont typeface="Arial" panose="020B0604020202020204" pitchFamily="34" charset="0"/>
              <a:buChar char="•"/>
              <a:defRPr/>
            </a:pPr>
            <a:r>
              <a:rPr lang="en-US" dirty="0" smtClean="0">
                <a:latin typeface="Times New Roman" panose="02020603050405020304" pitchFamily="18" charset="0"/>
                <a:cs typeface="Times New Roman" panose="02020603050405020304" pitchFamily="18" charset="0"/>
              </a:rPr>
              <a:t> Lack of legal </a:t>
            </a:r>
            <a:r>
              <a:rPr lang="en-US" dirty="0">
                <a:latin typeface="Times New Roman" panose="02020603050405020304" pitchFamily="18" charset="0"/>
                <a:cs typeface="Times New Roman" panose="02020603050405020304" pitchFamily="18" charset="0"/>
              </a:rPr>
              <a:t>p</a:t>
            </a:r>
            <a:r>
              <a:rPr lang="en-US" dirty="0" smtClean="0">
                <a:latin typeface="Times New Roman" panose="02020603050405020304" pitchFamily="18" charset="0"/>
                <a:cs typeface="Times New Roman" panose="02020603050405020304" pitchFamily="18" charset="0"/>
              </a:rPr>
              <a:t>rotection </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208280"/>
            <a:ext cx="8210550" cy="401320"/>
          </a:xfrm>
        </p:spPr>
        <p:txBody>
          <a:bodyPr>
            <a:normAutofit fontScale="90000"/>
          </a:bodyPr>
          <a:lstStyle/>
          <a:p>
            <a:pPr algn="l"/>
            <a:endParaRPr lang="en-US" sz="3555" b="1" dirty="0" smtClean="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04800" y="1125220"/>
            <a:ext cx="8610600" cy="5732780"/>
          </a:xfrm>
        </p:spPr>
        <p:txBody>
          <a:bodyPr>
            <a:normAutofit/>
          </a:bodyPr>
          <a:lstStyle/>
          <a:p>
            <a:pPr marL="0" indent="0">
              <a:buNone/>
            </a:pPr>
            <a:r>
              <a:rPr lang="en-US" b="1" dirty="0" smtClean="0">
                <a:solidFill>
                  <a:schemeClr val="tx1"/>
                </a:solidFill>
                <a:latin typeface="Times New Roman" panose="02020603050405020304" pitchFamily="18" charset="0"/>
                <a:cs typeface="Times New Roman" panose="02020603050405020304" pitchFamily="18" charset="0"/>
              </a:rPr>
              <a:t>Economic impact</a:t>
            </a:r>
            <a:endParaRPr lang="en-US" b="1" dirty="0" smtClean="0">
              <a:solidFill>
                <a:schemeClr val="tx1"/>
              </a:solidFill>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Large </a:t>
            </a:r>
            <a:r>
              <a:rPr lang="en-US" sz="2800" dirty="0">
                <a:latin typeface="Times New Roman" panose="02020603050405020304" pitchFamily="18" charset="0"/>
                <a:cs typeface="Times New Roman" panose="02020603050405020304" pitchFamily="18" charset="0"/>
              </a:rPr>
              <a:t>numbers of women have </a:t>
            </a:r>
            <a:r>
              <a:rPr lang="en-US" sz="2800" b="1" dirty="0" smtClean="0">
                <a:latin typeface="Times New Roman" panose="02020603050405020304" pitchFamily="18" charset="0"/>
                <a:cs typeface="Times New Roman" panose="02020603050405020304" pitchFamily="18" charset="0"/>
              </a:rPr>
              <a:t>no food </a:t>
            </a:r>
            <a:r>
              <a:rPr lang="en-US" sz="2800" dirty="0" smtClean="0">
                <a:latin typeface="Times New Roman" panose="02020603050405020304" pitchFamily="18" charset="0"/>
                <a:cs typeface="Times New Roman" panose="02020603050405020304" pitchFamily="18" charset="0"/>
              </a:rPr>
              <a:t>to </a:t>
            </a:r>
            <a:r>
              <a:rPr lang="en-US" sz="2800" dirty="0">
                <a:latin typeface="Times New Roman" panose="02020603050405020304" pitchFamily="18" charset="0"/>
                <a:cs typeface="Times New Roman" panose="02020603050405020304" pitchFamily="18" charset="0"/>
              </a:rPr>
              <a:t>eat </a:t>
            </a:r>
            <a:r>
              <a:rPr lang="en-US" sz="2800" dirty="0" smtClean="0">
                <a:latin typeface="Times New Roman" panose="02020603050405020304" pitchFamily="18" charset="0"/>
                <a:cs typeface="Times New Roman" panose="02020603050405020304" pitchFamily="18" charset="0"/>
              </a:rPr>
              <a:t>because it was either </a:t>
            </a:r>
            <a:r>
              <a:rPr lang="en-US" sz="2800" dirty="0">
                <a:latin typeface="Times New Roman" panose="02020603050405020304" pitchFamily="18" charset="0"/>
                <a:cs typeface="Times New Roman" panose="02020603050405020304" pitchFamily="18" charset="0"/>
              </a:rPr>
              <a:t>burnt or looted; </a:t>
            </a:r>
            <a:endParaRPr lang="en-US" sz="2800" dirty="0" smtClean="0">
              <a:latin typeface="Times New Roman" panose="02020603050405020304" pitchFamily="18" charset="0"/>
              <a:cs typeface="Times New Roman" panose="02020603050405020304" pitchFamily="18" charset="0"/>
            </a:endParaRPr>
          </a:p>
          <a:p>
            <a:pPr algn="just"/>
            <a:r>
              <a:rPr lang="en-US" sz="2800" b="1" dirty="0" smtClean="0">
                <a:latin typeface="Times New Roman" panose="02020603050405020304" pitchFamily="18" charset="0"/>
                <a:cs typeface="Times New Roman" panose="02020603050405020304" pitchFamily="18" charset="0"/>
              </a:rPr>
              <a:t>Household items </a:t>
            </a:r>
            <a:r>
              <a:rPr lang="en-US" sz="2800" dirty="0" smtClean="0">
                <a:latin typeface="Times New Roman" panose="02020603050405020304" pitchFamily="18" charset="0"/>
                <a:cs typeface="Times New Roman" panose="02020603050405020304" pitchFamily="18" charset="0"/>
              </a:rPr>
              <a:t>of all kinds were looted, destroyed.</a:t>
            </a:r>
            <a:endParaRPr lang="en-US" sz="2800" dirty="0" smtClean="0">
              <a:latin typeface="Times New Roman" panose="02020603050405020304" pitchFamily="18" charset="0"/>
              <a:cs typeface="Times New Roman" panose="02020603050405020304" pitchFamily="18" charset="0"/>
            </a:endParaRPr>
          </a:p>
          <a:p>
            <a:pPr algn="just"/>
            <a:r>
              <a:rPr lang="en-US" sz="2800" b="1" dirty="0" smtClean="0">
                <a:latin typeface="Times New Roman" panose="02020603050405020304" pitchFamily="18" charset="0"/>
                <a:cs typeface="Times New Roman" panose="02020603050405020304" pitchFamily="18" charset="0"/>
              </a:rPr>
              <a:t>Domestic animals </a:t>
            </a:r>
            <a:r>
              <a:rPr lang="en-US" sz="2800" dirty="0" smtClean="0">
                <a:latin typeface="Times New Roman" panose="02020603050405020304" pitchFamily="18" charset="0"/>
                <a:cs typeface="Times New Roman" panose="02020603050405020304" pitchFamily="18" charset="0"/>
              </a:rPr>
              <a:t>of all kinds were looted; chicken, goats and cattle of the rural community were thrashed</a:t>
            </a:r>
            <a:endParaRPr lang="en-US" sz="2800" dirty="0" smtClean="0">
              <a:latin typeface="Times New Roman" panose="02020603050405020304" pitchFamily="18" charset="0"/>
              <a:cs typeface="Times New Roman" panose="02020603050405020304" pitchFamily="18" charset="0"/>
            </a:endParaRPr>
          </a:p>
          <a:p>
            <a:pPr algn="just"/>
            <a:r>
              <a:rPr lang="en-US" sz="2800" b="1" dirty="0" smtClean="0">
                <a:latin typeface="Times New Roman" panose="02020603050405020304" pitchFamily="18" charset="0"/>
                <a:cs typeface="Times New Roman" panose="02020603050405020304" pitchFamily="18" charset="0"/>
              </a:rPr>
              <a:t>Farm tools &amp; animal </a:t>
            </a:r>
            <a:r>
              <a:rPr lang="en-US" sz="2800" dirty="0" smtClean="0">
                <a:latin typeface="Times New Roman" panose="02020603050405020304" pitchFamily="18" charset="0"/>
                <a:cs typeface="Times New Roman" panose="02020603050405020304" pitchFamily="18" charset="0"/>
              </a:rPr>
              <a:t>feed were destroyed &amp; fired.</a:t>
            </a:r>
            <a:endParaRPr lang="en-US" sz="2800" dirty="0" smtClean="0">
              <a:latin typeface="Times New Roman" panose="02020603050405020304" pitchFamily="18" charset="0"/>
              <a:cs typeface="Times New Roman" panose="02020603050405020304" pitchFamily="18" charset="0"/>
            </a:endParaRPr>
          </a:p>
          <a:p>
            <a:pPr marL="0" indent="0">
              <a:buNone/>
            </a:pP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pPr algn="l"/>
            <a:r>
              <a:rPr lang="en-US" sz="4000" b="1" dirty="0" smtClean="0">
                <a:latin typeface="Times New Roman" panose="02020603050405020304" pitchFamily="18" charset="0"/>
                <a:cs typeface="Times New Roman" panose="02020603050405020304" pitchFamily="18" charset="0"/>
              </a:rPr>
              <a:t>Cont.</a:t>
            </a:r>
            <a:endParaRPr lang="en-US" sz="40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322705"/>
            <a:ext cx="8229600" cy="5078095"/>
          </a:xfrm>
        </p:spPr>
        <p:txBody>
          <a:bodyPr>
            <a:normAutofit lnSpcReduction="10000"/>
          </a:bodyPr>
          <a:lstStyle/>
          <a:p>
            <a:pPr algn="just"/>
            <a:r>
              <a:rPr lang="en-US" sz="2800" b="1" dirty="0">
                <a:solidFill>
                  <a:schemeClr val="tx1"/>
                </a:solidFill>
                <a:latin typeface="Times New Roman" panose="02020603050405020304" pitchFamily="18" charset="0"/>
                <a:cs typeface="Times New Roman" panose="02020603050405020304" pitchFamily="18" charset="0"/>
              </a:rPr>
              <a:t>Food shortage </a:t>
            </a:r>
            <a:r>
              <a:rPr lang="en-US" sz="2800" dirty="0">
                <a:solidFill>
                  <a:schemeClr val="tx1"/>
                </a:solidFill>
                <a:latin typeface="Times New Roman" panose="02020603050405020304" pitchFamily="18" charset="0"/>
                <a:cs typeface="Times New Roman" panose="02020603050405020304" pitchFamily="18" charset="0"/>
              </a:rPr>
              <a:t>reached its peak leaving households to acute famine</a:t>
            </a:r>
            <a:endParaRPr lang="en-US" sz="2800" dirty="0" smtClean="0">
              <a:solidFill>
                <a:schemeClr val="tx1"/>
              </a:solidFill>
              <a:latin typeface="Times New Roman" panose="02020603050405020304" pitchFamily="18" charset="0"/>
              <a:cs typeface="Times New Roman" panose="02020603050405020304" pitchFamily="18" charset="0"/>
            </a:endParaRPr>
          </a:p>
          <a:p>
            <a:pPr algn="just"/>
            <a:r>
              <a:rPr lang="en-US" sz="2800" dirty="0" smtClean="0">
                <a:solidFill>
                  <a:schemeClr val="tx1"/>
                </a:solidFill>
                <a:latin typeface="Times New Roman" panose="02020603050405020304" pitchFamily="18" charset="0"/>
                <a:cs typeface="Times New Roman" panose="02020603050405020304" pitchFamily="18" charset="0"/>
              </a:rPr>
              <a:t>Children suffered from </a:t>
            </a:r>
            <a:r>
              <a:rPr lang="en-US" sz="2800" b="1" dirty="0" smtClean="0">
                <a:solidFill>
                  <a:schemeClr val="tx1"/>
                </a:solidFill>
                <a:latin typeface="Times New Roman" panose="02020603050405020304" pitchFamily="18" charset="0"/>
                <a:cs typeface="Times New Roman" panose="02020603050405020304" pitchFamily="18" charset="0"/>
              </a:rPr>
              <a:t>malnutrition</a:t>
            </a:r>
            <a:r>
              <a:rPr lang="en-US" sz="2800" dirty="0" smtClean="0">
                <a:solidFill>
                  <a:schemeClr val="tx1"/>
                </a:solidFill>
                <a:latin typeface="Times New Roman" panose="02020603050405020304" pitchFamily="18" charset="0"/>
                <a:cs typeface="Times New Roman" panose="02020603050405020304" pitchFamily="18" charset="0"/>
              </a:rPr>
              <a:t> and related health problems </a:t>
            </a:r>
            <a:endParaRPr lang="en-US" sz="2800" dirty="0" smtClean="0">
              <a:solidFill>
                <a:schemeClr val="tx1"/>
              </a:solidFill>
              <a:latin typeface="Times New Roman" panose="02020603050405020304" pitchFamily="18" charset="0"/>
              <a:cs typeface="Times New Roman" panose="02020603050405020304" pitchFamily="18" charset="0"/>
            </a:endParaRPr>
          </a:p>
          <a:p>
            <a:pPr algn="just"/>
            <a:r>
              <a:rPr lang="en-GB" sz="2800" dirty="0" smtClean="0">
                <a:solidFill>
                  <a:schemeClr val="tx1"/>
                </a:solidFill>
                <a:latin typeface="Times New Roman" panose="02020603050405020304" pitchFamily="18" charset="0"/>
                <a:cs typeface="Times New Roman" panose="02020603050405020304" pitchFamily="18" charset="0"/>
              </a:rPr>
              <a:t>Women </a:t>
            </a:r>
            <a:r>
              <a:rPr lang="en-GB" sz="2800" dirty="0">
                <a:solidFill>
                  <a:schemeClr val="tx1"/>
                </a:solidFill>
                <a:latin typeface="Times New Roman" panose="02020603050405020304" pitchFamily="18" charset="0"/>
                <a:cs typeface="Times New Roman" panose="02020603050405020304" pitchFamily="18" charset="0"/>
              </a:rPr>
              <a:t>who were bread-winners of the family were </a:t>
            </a:r>
            <a:r>
              <a:rPr lang="en-GB" sz="2800" b="1" dirty="0">
                <a:solidFill>
                  <a:schemeClr val="tx1"/>
                </a:solidFill>
                <a:latin typeface="Times New Roman" panose="02020603050405020304" pitchFamily="18" charset="0"/>
                <a:cs typeface="Times New Roman" panose="02020603050405020304" pitchFamily="18" charset="0"/>
              </a:rPr>
              <a:t>forced to look for food handouts</a:t>
            </a:r>
            <a:endParaRPr lang="en-GB" sz="2800" dirty="0" smtClean="0">
              <a:solidFill>
                <a:schemeClr val="tx1"/>
              </a:solidFill>
              <a:latin typeface="Times New Roman" panose="02020603050405020304" pitchFamily="18" charset="0"/>
              <a:cs typeface="Times New Roman" panose="02020603050405020304" pitchFamily="18" charset="0"/>
            </a:endParaRPr>
          </a:p>
          <a:p>
            <a:pPr algn="just"/>
            <a:r>
              <a:rPr lang="en-GB" sz="2800" b="1" dirty="0">
                <a:solidFill>
                  <a:schemeClr val="tx1"/>
                </a:solidFill>
                <a:latin typeface="Times New Roman" panose="02020603050405020304" pitchFamily="18" charset="0"/>
                <a:cs typeface="Times New Roman" panose="02020603050405020304" pitchFamily="18" charset="0"/>
              </a:rPr>
              <a:t>Emergency food aid was not available for many</a:t>
            </a:r>
            <a:r>
              <a:rPr lang="en-US" altLang="en-GB" sz="2800" b="1" dirty="0">
                <a:solidFill>
                  <a:schemeClr val="tx1"/>
                </a:solidFill>
                <a:latin typeface="Times New Roman" panose="02020603050405020304" pitchFamily="18" charset="0"/>
                <a:cs typeface="Times New Roman" panose="02020603050405020304" pitchFamily="18" charset="0"/>
              </a:rPr>
              <a:t> or </a:t>
            </a:r>
            <a:r>
              <a:rPr lang="en-GB" sz="2800" b="1" dirty="0">
                <a:solidFill>
                  <a:schemeClr val="tx1"/>
                </a:solidFill>
                <a:latin typeface="Times New Roman" panose="02020603050405020304" pitchFamily="18" charset="0"/>
                <a:cs typeface="Times New Roman" panose="02020603050405020304" pitchFamily="18" charset="0"/>
              </a:rPr>
              <a:t>it was not sufficient and, at this time, not at all  </a:t>
            </a:r>
            <a:endParaRPr lang="en-GB" sz="28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l"/>
            <a:r>
              <a:rPr lang="en-US" sz="3600">
                <a:latin typeface="Times New Roman" panose="02020603050405020304" pitchFamily="18" charset="0"/>
                <a:cs typeface="Times New Roman" panose="02020603050405020304" pitchFamily="18" charset="0"/>
              </a:rPr>
              <a:t>Measures Taken By WAT</a:t>
            </a:r>
            <a:endParaRPr lang="en-US" sz="360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417955"/>
            <a:ext cx="8229600" cy="5238115"/>
          </a:xfrm>
        </p:spPr>
        <p:txBody>
          <a:bodyPr>
            <a:normAutofit fontScale="80000"/>
          </a:bodyPr>
          <a:p>
            <a:pPr algn="just"/>
            <a:r>
              <a:rPr lang="en-US" altLang="en-US" sz="2750" dirty="0" smtClean="0">
                <a:solidFill>
                  <a:prstClr val="black"/>
                </a:solidFill>
                <a:latin typeface="Times New Roman" panose="02020603050405020304" pitchFamily="18" charset="0"/>
                <a:cs typeface="Times New Roman" panose="02020603050405020304" pitchFamily="18" charset="0"/>
                <a:sym typeface="+mn-ea"/>
              </a:rPr>
              <a:t>Providided </a:t>
            </a:r>
            <a:r>
              <a:rPr lang="en-US" altLang="en-US" sz="2750" dirty="0">
                <a:solidFill>
                  <a:prstClr val="black"/>
                </a:solidFill>
                <a:latin typeface="Times New Roman" panose="02020603050405020304" pitchFamily="18" charset="0"/>
                <a:cs typeface="Times New Roman" panose="02020603050405020304" pitchFamily="18" charset="0"/>
                <a:sym typeface="+mn-ea"/>
              </a:rPr>
              <a:t>comprehensive safehouse service to 2029 survivors during and after the conflict with the resource mobilized from Tegaru diaspora, UNFPA, ICRC and individuals in Tigray</a:t>
            </a:r>
            <a:endParaRPr lang="en-US" altLang="en-US" sz="2750" dirty="0">
              <a:solidFill>
                <a:prstClr val="black"/>
              </a:solidFill>
              <a:latin typeface="Times New Roman" panose="02020603050405020304" pitchFamily="18" charset="0"/>
              <a:cs typeface="Times New Roman" panose="02020603050405020304" pitchFamily="18" charset="0"/>
              <a:sym typeface="+mn-ea"/>
            </a:endParaRPr>
          </a:p>
          <a:p>
            <a:pPr algn="just"/>
            <a:r>
              <a:rPr lang="en-US" altLang="en-US" sz="2750" dirty="0">
                <a:solidFill>
                  <a:prstClr val="black"/>
                </a:solidFill>
                <a:latin typeface="Times New Roman" panose="02020603050405020304" pitchFamily="18" charset="0"/>
                <a:cs typeface="Times New Roman" panose="02020603050405020304" pitchFamily="18" charset="0"/>
                <a:sym typeface="+mn-ea"/>
              </a:rPr>
              <a:t>1038 survivors reintegrated </a:t>
            </a:r>
            <a:endParaRPr lang="en-US" altLang="en-US" sz="2750" dirty="0">
              <a:solidFill>
                <a:prstClr val="black"/>
              </a:solidFill>
              <a:latin typeface="Times New Roman" panose="02020603050405020304" pitchFamily="18" charset="0"/>
              <a:cs typeface="Times New Roman" panose="02020603050405020304" pitchFamily="18" charset="0"/>
              <a:sym typeface="+mn-ea"/>
            </a:endParaRPr>
          </a:p>
          <a:p>
            <a:pPr algn="just"/>
            <a:r>
              <a:rPr lang="en-US" altLang="en-US" sz="2750" dirty="0">
                <a:solidFill>
                  <a:prstClr val="black"/>
                </a:solidFill>
                <a:latin typeface="Times New Roman" panose="02020603050405020304" pitchFamily="18" charset="0"/>
                <a:cs typeface="Times New Roman" panose="02020603050405020304" pitchFamily="18" charset="0"/>
                <a:sym typeface="+mn-ea"/>
              </a:rPr>
              <a:t>Provided Business skill trainng to 788 survivors </a:t>
            </a:r>
            <a:endParaRPr lang="en-US" altLang="en-US" sz="2750" dirty="0">
              <a:solidFill>
                <a:prstClr val="black"/>
              </a:solidFill>
              <a:latin typeface="Times New Roman" panose="02020603050405020304" pitchFamily="18" charset="0"/>
              <a:cs typeface="Times New Roman" panose="02020603050405020304" pitchFamily="18" charset="0"/>
              <a:sym typeface="+mn-ea"/>
            </a:endParaRPr>
          </a:p>
          <a:p>
            <a:pPr algn="just"/>
            <a:r>
              <a:rPr lang="en-US" altLang="en-US" sz="2750" dirty="0">
                <a:solidFill>
                  <a:prstClr val="black"/>
                </a:solidFill>
                <a:latin typeface="Times New Roman" panose="02020603050405020304" pitchFamily="18" charset="0"/>
                <a:cs typeface="Times New Roman" panose="02020603050405020304" pitchFamily="18" charset="0"/>
                <a:sym typeface="+mn-ea"/>
              </a:rPr>
              <a:t>Able to provide startup capaital to 430 survivors after the training provided</a:t>
            </a:r>
            <a:endParaRPr lang="en-US" altLang="en-US" sz="2750" dirty="0">
              <a:solidFill>
                <a:prstClr val="black"/>
              </a:solidFill>
              <a:latin typeface="Times New Roman" panose="02020603050405020304" pitchFamily="18" charset="0"/>
              <a:cs typeface="Times New Roman" panose="02020603050405020304" pitchFamily="18" charset="0"/>
              <a:sym typeface="+mn-ea"/>
            </a:endParaRPr>
          </a:p>
          <a:p>
            <a:pPr algn="just"/>
            <a:r>
              <a:rPr lang="en-US" altLang="en-US" sz="2750" dirty="0">
                <a:solidFill>
                  <a:prstClr val="black"/>
                </a:solidFill>
                <a:latin typeface="Times New Roman" panose="02020603050405020304" pitchFamily="18" charset="0"/>
                <a:cs typeface="Times New Roman" panose="02020603050405020304" pitchFamily="18" charset="0"/>
                <a:sym typeface="+mn-ea"/>
              </a:rPr>
              <a:t>Provided health services to </a:t>
            </a:r>
            <a:r>
              <a:rPr lang="en-US" altLang="en-US" sz="2750" dirty="0">
                <a:solidFill>
                  <a:srgbClr val="000000"/>
                </a:solidFill>
                <a:latin typeface="Times New Roman" panose="02020603050405020304" pitchFamily="18" charset="0"/>
                <a:cs typeface="Times New Roman" panose="02020603050405020304" pitchFamily="18" charset="0"/>
                <a:sym typeface="Arial" panose="020B0604020202020204"/>
              </a:rPr>
              <a:t>45.5% of servivors through </a:t>
            </a:r>
            <a:r>
              <a:rPr lang="en-US" altLang="en-US" sz="2750" b="1" dirty="0" smtClean="0">
                <a:solidFill>
                  <a:srgbClr val="000000"/>
                </a:solidFill>
                <a:latin typeface="Times New Roman" panose="02020603050405020304" pitchFamily="18" charset="0"/>
                <a:cs typeface="Times New Roman" panose="02020603050405020304" pitchFamily="18" charset="0"/>
                <a:sym typeface="Arial" panose="020B0604020202020204"/>
              </a:rPr>
              <a:t>referral, (</a:t>
            </a:r>
            <a:r>
              <a:rPr lang="en-US" altLang="en-US" sz="2750" dirty="0" smtClean="0">
                <a:solidFill>
                  <a:srgbClr val="000000"/>
                </a:solidFill>
                <a:latin typeface="Times New Roman" panose="02020603050405020304" pitchFamily="18" charset="0"/>
                <a:cs typeface="Times New Roman" panose="02020603050405020304" pitchFamily="18" charset="0"/>
                <a:sym typeface="Arial" panose="020B0604020202020204"/>
              </a:rPr>
              <a:t>1.2%</a:t>
            </a:r>
            <a:r>
              <a:rPr lang="en-US" altLang="en-US" sz="2750" b="1" dirty="0" smtClean="0">
                <a:solidFill>
                  <a:srgbClr val="000000"/>
                </a:solidFill>
                <a:latin typeface="Times New Roman" panose="02020603050405020304" pitchFamily="18" charset="0"/>
                <a:cs typeface="Times New Roman" panose="02020603050405020304" pitchFamily="18" charset="0"/>
                <a:sym typeface="Arial" panose="020B0604020202020204"/>
              </a:rPr>
              <a:t> removed odd object, </a:t>
            </a:r>
            <a:r>
              <a:rPr lang="en-US" altLang="en-US" sz="2750" dirty="0" smtClean="0">
                <a:solidFill>
                  <a:srgbClr val="000000"/>
                </a:solidFill>
                <a:latin typeface="Times New Roman" panose="02020603050405020304" pitchFamily="18" charset="0"/>
                <a:cs typeface="Times New Roman" panose="02020603050405020304" pitchFamily="18" charset="0"/>
                <a:sym typeface="Arial" panose="020B0604020202020204"/>
              </a:rPr>
              <a:t>30% unwanted </a:t>
            </a:r>
            <a:r>
              <a:rPr lang="en-US" altLang="en-US" sz="2750" b="1" dirty="0" smtClean="0">
                <a:solidFill>
                  <a:srgbClr val="000000"/>
                </a:solidFill>
                <a:latin typeface="Times New Roman" panose="02020603050405020304" pitchFamily="18" charset="0"/>
                <a:cs typeface="Times New Roman" panose="02020603050405020304" pitchFamily="18" charset="0"/>
                <a:sym typeface="Arial" panose="020B0604020202020204"/>
              </a:rPr>
              <a:t>pregnancy, </a:t>
            </a:r>
            <a:r>
              <a:rPr lang="en-US" altLang="en-US" sz="2750" dirty="0" smtClean="0">
                <a:solidFill>
                  <a:srgbClr val="000000"/>
                </a:solidFill>
                <a:latin typeface="Times New Roman" panose="02020603050405020304" pitchFamily="18" charset="0"/>
                <a:cs typeface="Times New Roman" panose="02020603050405020304" pitchFamily="18" charset="0"/>
                <a:sym typeface="Arial" panose="020B0604020202020204"/>
              </a:rPr>
              <a:t>22.5% </a:t>
            </a:r>
            <a:r>
              <a:rPr lang="en-US" altLang="en-US" sz="2750" b="1" dirty="0">
                <a:solidFill>
                  <a:srgbClr val="000000"/>
                </a:solidFill>
                <a:latin typeface="Times New Roman" panose="02020603050405020304" pitchFamily="18" charset="0"/>
                <a:cs typeface="Times New Roman" panose="02020603050405020304" pitchFamily="18" charset="0"/>
                <a:sym typeface="Arial" panose="020B0604020202020204"/>
              </a:rPr>
              <a:t>HIV/AIDS </a:t>
            </a:r>
            <a:r>
              <a:rPr lang="en-US" altLang="en-US" sz="2750" b="1" dirty="0" smtClean="0">
                <a:solidFill>
                  <a:srgbClr val="000000"/>
                </a:solidFill>
                <a:latin typeface="Times New Roman" panose="02020603050405020304" pitchFamily="18" charset="0"/>
                <a:cs typeface="Times New Roman" panose="02020603050405020304" pitchFamily="18" charset="0"/>
                <a:sym typeface="Arial" panose="020B0604020202020204"/>
              </a:rPr>
              <a:t>(+</a:t>
            </a:r>
            <a:r>
              <a:rPr lang="en-US" altLang="en-US" sz="2750" b="1" dirty="0" err="1" smtClean="0">
                <a:solidFill>
                  <a:srgbClr val="000000"/>
                </a:solidFill>
                <a:latin typeface="Times New Roman" panose="02020603050405020304" pitchFamily="18" charset="0"/>
                <a:cs typeface="Times New Roman" panose="02020603050405020304" pitchFamily="18" charset="0"/>
                <a:sym typeface="Arial" panose="020B0604020202020204"/>
              </a:rPr>
              <a:t>ve</a:t>
            </a:r>
            <a:r>
              <a:rPr lang="en-US" altLang="en-US" sz="2750" b="1" dirty="0" smtClean="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750" dirty="0" smtClean="0">
                <a:solidFill>
                  <a:srgbClr val="000000"/>
                </a:solidFill>
                <a:latin typeface="Times New Roman" panose="02020603050405020304" pitchFamily="18" charset="0"/>
                <a:cs typeface="Times New Roman" panose="02020603050405020304" pitchFamily="18" charset="0"/>
                <a:sym typeface="Arial" panose="020B0604020202020204"/>
              </a:rPr>
              <a:t>1.7%</a:t>
            </a:r>
            <a:r>
              <a:rPr lang="en-US" altLang="en-US" sz="2750" b="1" dirty="0" smtClean="0">
                <a:solidFill>
                  <a:srgbClr val="000000"/>
                </a:solidFill>
                <a:latin typeface="Times New Roman" panose="02020603050405020304" pitchFamily="18" charset="0"/>
                <a:cs typeface="Times New Roman" panose="02020603050405020304" pitchFamily="18" charset="0"/>
                <a:sym typeface="Arial" panose="020B0604020202020204"/>
              </a:rPr>
              <a:t> malignant cancer, </a:t>
            </a:r>
            <a:r>
              <a:rPr lang="en-US" altLang="en-US" sz="2750" dirty="0" smtClean="0">
                <a:solidFill>
                  <a:srgbClr val="000000"/>
                </a:solidFill>
                <a:latin typeface="Times New Roman" panose="02020603050405020304" pitchFamily="18" charset="0"/>
                <a:cs typeface="Times New Roman" panose="02020603050405020304" pitchFamily="18" charset="0"/>
                <a:sym typeface="Arial" panose="020B0604020202020204"/>
              </a:rPr>
              <a:t>51% </a:t>
            </a:r>
            <a:r>
              <a:rPr lang="en-US" altLang="en-US" sz="2750" b="1" dirty="0" smtClean="0">
                <a:solidFill>
                  <a:srgbClr val="000000"/>
                </a:solidFill>
                <a:latin typeface="Times New Roman" panose="02020603050405020304" pitchFamily="18" charset="0"/>
                <a:cs typeface="Times New Roman" panose="02020603050405020304" pitchFamily="18" charset="0"/>
                <a:sym typeface="Arial" panose="020B0604020202020204"/>
              </a:rPr>
              <a:t>STI, </a:t>
            </a:r>
            <a:r>
              <a:rPr lang="en-US" altLang="en-US" sz="2750" dirty="0" smtClean="0">
                <a:solidFill>
                  <a:srgbClr val="000000"/>
                </a:solidFill>
                <a:latin typeface="Times New Roman" panose="02020603050405020304" pitchFamily="18" charset="0"/>
                <a:cs typeface="Times New Roman" panose="02020603050405020304" pitchFamily="18" charset="0"/>
                <a:sym typeface="Arial" panose="020B0604020202020204"/>
              </a:rPr>
              <a:t>19.5% </a:t>
            </a:r>
            <a:r>
              <a:rPr lang="en-US" altLang="en-US" sz="2750" b="1" dirty="0" smtClean="0">
                <a:solidFill>
                  <a:srgbClr val="000000"/>
                </a:solidFill>
                <a:latin typeface="Times New Roman" panose="02020603050405020304" pitchFamily="18" charset="0"/>
                <a:cs typeface="Times New Roman" panose="02020603050405020304" pitchFamily="18" charset="0"/>
                <a:sym typeface="Arial" panose="020B0604020202020204"/>
              </a:rPr>
              <a:t>vaginal bleeding, </a:t>
            </a:r>
            <a:r>
              <a:rPr lang="en-US" altLang="en-US" sz="2750" dirty="0" smtClean="0">
                <a:solidFill>
                  <a:srgbClr val="000000"/>
                </a:solidFill>
                <a:latin typeface="Times New Roman" panose="02020603050405020304" pitchFamily="18" charset="0"/>
                <a:cs typeface="Times New Roman" panose="02020603050405020304" pitchFamily="18" charset="0"/>
                <a:sym typeface="Arial" panose="020B0604020202020204"/>
              </a:rPr>
              <a:t>3% </a:t>
            </a:r>
            <a:r>
              <a:rPr lang="en-US" altLang="en-US" sz="2750" b="1" dirty="0" smtClean="0">
                <a:solidFill>
                  <a:srgbClr val="000000"/>
                </a:solidFill>
                <a:latin typeface="Times New Roman" panose="02020603050405020304" pitchFamily="18" charset="0"/>
                <a:cs typeface="Times New Roman" panose="02020603050405020304" pitchFamily="18" charset="0"/>
                <a:sym typeface="Arial" panose="020B0604020202020204"/>
              </a:rPr>
              <a:t>fistula, </a:t>
            </a:r>
            <a:r>
              <a:rPr lang="en-US" altLang="en-US" sz="2750" dirty="0" smtClean="0">
                <a:solidFill>
                  <a:srgbClr val="000000"/>
                </a:solidFill>
                <a:latin typeface="Times New Roman" panose="02020603050405020304" pitchFamily="18" charset="0"/>
                <a:cs typeface="Times New Roman" panose="02020603050405020304" pitchFamily="18" charset="0"/>
                <a:sym typeface="Arial" panose="020B0604020202020204"/>
              </a:rPr>
              <a:t>29% URTI)</a:t>
            </a:r>
            <a:endParaRPr lang="en-US" altLang="en-US" sz="2750" dirty="0" smtClean="0">
              <a:solidFill>
                <a:srgbClr val="000000"/>
              </a:solidFill>
              <a:latin typeface="Times New Roman" panose="02020603050405020304" pitchFamily="18" charset="0"/>
              <a:cs typeface="Times New Roman" panose="02020603050405020304" pitchFamily="18" charset="0"/>
              <a:sym typeface="Arial" panose="020B0604020202020204"/>
            </a:endParaRPr>
          </a:p>
          <a:p>
            <a:pPr algn="just"/>
            <a:r>
              <a:rPr lang="en-US" altLang="en-US" sz="2750" dirty="0" smtClean="0">
                <a:solidFill>
                  <a:prstClr val="black"/>
                </a:solidFill>
                <a:latin typeface="Times New Roman" panose="02020603050405020304" pitchFamily="18" charset="0"/>
                <a:cs typeface="Times New Roman" panose="02020603050405020304" pitchFamily="18" charset="0"/>
                <a:sym typeface="+mn-ea"/>
              </a:rPr>
              <a:t>Provided legal support to </a:t>
            </a:r>
            <a:r>
              <a:rPr lang="en-US" altLang="en-US" sz="2750" b="1" dirty="0" smtClean="0">
                <a:solidFill>
                  <a:prstClr val="black"/>
                </a:solidFill>
                <a:latin typeface="Times New Roman" panose="02020603050405020304" pitchFamily="18" charset="0"/>
                <a:cs typeface="Times New Roman" panose="02020603050405020304" pitchFamily="18" charset="0"/>
                <a:sym typeface="+mn-ea"/>
              </a:rPr>
              <a:t>27% </a:t>
            </a:r>
            <a:r>
              <a:rPr lang="en-US" altLang="en-US" sz="2750" b="1" dirty="0">
                <a:solidFill>
                  <a:prstClr val="black"/>
                </a:solidFill>
                <a:latin typeface="Times New Roman" panose="02020603050405020304" pitchFamily="18" charset="0"/>
                <a:cs typeface="Times New Roman" panose="02020603050405020304" pitchFamily="18" charset="0"/>
                <a:sym typeface="+mn-ea"/>
              </a:rPr>
              <a:t>cases treated at </a:t>
            </a:r>
            <a:r>
              <a:rPr lang="en-US" altLang="en-US" sz="2750" b="1" dirty="0">
                <a:solidFill>
                  <a:schemeClr val="tx1"/>
                </a:solidFill>
                <a:latin typeface="Times New Roman" panose="02020603050405020304" pitchFamily="18" charset="0"/>
                <a:cs typeface="Times New Roman" panose="02020603050405020304" pitchFamily="18" charset="0"/>
                <a:sym typeface="+mn-ea"/>
              </a:rPr>
              <a:t>police, </a:t>
            </a:r>
            <a:r>
              <a:rPr lang="en-US" altLang="en-US" sz="2750" b="1" dirty="0" smtClean="0">
                <a:solidFill>
                  <a:schemeClr val="tx1"/>
                </a:solidFill>
                <a:latin typeface="Times New Roman" panose="02020603050405020304" pitchFamily="18" charset="0"/>
                <a:cs typeface="Times New Roman" panose="02020603050405020304" pitchFamily="18" charset="0"/>
                <a:sym typeface="+mn-ea"/>
              </a:rPr>
              <a:t>2</a:t>
            </a:r>
            <a:r>
              <a:rPr lang="en-US" sz="2750" b="1" dirty="0" smtClean="0">
                <a:solidFill>
                  <a:schemeClr val="tx1"/>
                </a:solidFill>
                <a:latin typeface="Times New Roman" panose="02020603050405020304" pitchFamily="18" charset="0"/>
                <a:ea typeface="Times New Roman" panose="02020603050405020304" pitchFamily="18" charset="0"/>
                <a:sym typeface="+mn-ea"/>
              </a:rPr>
              <a:t>3.5%</a:t>
            </a:r>
            <a:r>
              <a:rPr lang="en-US" altLang="en-US" sz="2750" b="1" dirty="0" smtClean="0">
                <a:solidFill>
                  <a:schemeClr val="tx1"/>
                </a:solidFill>
                <a:latin typeface="Times New Roman" panose="02020603050405020304" pitchFamily="18" charset="0"/>
                <a:cs typeface="Times New Roman" panose="02020603050405020304" pitchFamily="18" charset="0"/>
                <a:sym typeface="+mn-ea"/>
              </a:rPr>
              <a:t> </a:t>
            </a:r>
            <a:r>
              <a:rPr lang="en-US" altLang="en-US" sz="2750" b="1" dirty="0">
                <a:solidFill>
                  <a:schemeClr val="tx1"/>
                </a:solidFill>
                <a:latin typeface="Times New Roman" panose="02020603050405020304" pitchFamily="18" charset="0"/>
                <a:cs typeface="Times New Roman" panose="02020603050405020304" pitchFamily="18" charset="0"/>
                <a:sym typeface="+mn-ea"/>
              </a:rPr>
              <a:t> at justice and </a:t>
            </a:r>
            <a:r>
              <a:rPr lang="en-US" altLang="en-US" sz="2750" b="1" dirty="0" smtClean="0">
                <a:solidFill>
                  <a:schemeClr val="tx1"/>
                </a:solidFill>
                <a:latin typeface="Times New Roman" panose="02020603050405020304" pitchFamily="18" charset="0"/>
                <a:sym typeface="+mn-ea"/>
              </a:rPr>
              <a:t>41.5</a:t>
            </a:r>
            <a:r>
              <a:rPr lang="en-US" sz="2750" b="1" dirty="0" smtClean="0">
                <a:solidFill>
                  <a:schemeClr val="tx1"/>
                </a:solidFill>
                <a:latin typeface="Times New Roman" panose="02020603050405020304" pitchFamily="18" charset="0"/>
                <a:ea typeface="Times New Roman" panose="02020603050405020304" pitchFamily="18" charset="0"/>
                <a:sym typeface="+mn-ea"/>
              </a:rPr>
              <a:t>% </a:t>
            </a:r>
            <a:r>
              <a:rPr lang="en-US" sz="2750" b="1" dirty="0">
                <a:solidFill>
                  <a:schemeClr val="tx1"/>
                </a:solidFill>
                <a:latin typeface="Times New Roman" panose="02020603050405020304" pitchFamily="18" charset="0"/>
                <a:ea typeface="Times New Roman" panose="02020603050405020304" pitchFamily="18" charset="0"/>
                <a:sym typeface="+mn-ea"/>
              </a:rPr>
              <a:t>at Court </a:t>
            </a:r>
            <a:endParaRPr lang="en-US" sz="2750" b="1" kern="1200" dirty="0" smtClean="0">
              <a:solidFill>
                <a:schemeClr val="tx1"/>
              </a:solidFill>
              <a:latin typeface="Times New Roman" panose="02020603050405020304" pitchFamily="18" charset="0"/>
              <a:ea typeface="Times New Roman" panose="02020603050405020304" pitchFamily="18" charset="0"/>
              <a:cs typeface="+mn-cs"/>
            </a:endParaRPr>
          </a:p>
          <a:p>
            <a:pPr algn="just"/>
            <a:endParaRPr lang="en-US" sz="3000" b="1" dirty="0" smtClean="0">
              <a:solidFill>
                <a:srgbClr val="00B050"/>
              </a:solidFill>
              <a:latin typeface="Times New Roman" panose="02020603050405020304" pitchFamily="18" charset="0"/>
              <a:cs typeface="Times New Roman" panose="02020603050405020304" pitchFamily="18" charset="0"/>
            </a:endParaRPr>
          </a:p>
          <a:p>
            <a:pPr algn="just"/>
            <a:endParaRPr lang="en-US" altLang="en-US" sz="2800" dirty="0">
              <a:solidFill>
                <a:prstClr val="black"/>
              </a:solidFill>
              <a:latin typeface="Times New Roman" panose="02020603050405020304" pitchFamily="18" charset="0"/>
              <a:cs typeface="Times New Roman" panose="02020603050405020304" pitchFamily="18" charset="0"/>
              <a:sym typeface="+mn-ea"/>
            </a:endParaRPr>
          </a:p>
          <a:p>
            <a:pPr marL="0" indent="0">
              <a:buNone/>
            </a:pPr>
            <a:endParaRPr lang="en-US" altLang="en-US" sz="2800" dirty="0">
              <a:solidFill>
                <a:prstClr val="black"/>
              </a:solidFill>
              <a:latin typeface="Times New Roman" panose="02020603050405020304" pitchFamily="18" charset="0"/>
              <a:cs typeface="Times New Roman" panose="02020603050405020304" pitchFamily="18" charset="0"/>
              <a:sym typeface="+mn-ea"/>
            </a:endParaRPr>
          </a:p>
          <a:p>
            <a:endParaRPr lang="en-US" altLang="en-US" sz="2800" dirty="0">
              <a:solidFill>
                <a:prstClr val="black"/>
              </a:solidFill>
              <a:latin typeface="Times New Roman" panose="02020603050405020304" pitchFamily="18" charset="0"/>
              <a:cs typeface="Times New Roman" panose="02020603050405020304" pitchFamily="18" charset="0"/>
              <a:sym typeface="+mn-ea"/>
            </a:endParaRPr>
          </a:p>
          <a:p>
            <a:endParaRPr lang="en-US" sz="2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title"/>
          </p:nvPr>
        </p:nvSpPr>
        <p:spPr/>
        <p:txBody>
          <a:bodyPr/>
          <a:p>
            <a:r>
              <a:rPr lang="en-US" sz="3600">
                <a:latin typeface="Times New Roman" panose="02020603050405020304" pitchFamily="18" charset="0"/>
                <a:cs typeface="Times New Roman" panose="02020603050405020304" pitchFamily="18" charset="0"/>
              </a:rPr>
              <a:t>WAT Managed Safe houses</a:t>
            </a:r>
            <a:endParaRPr lang="en-US" sz="3600">
              <a:latin typeface="Times New Roman" panose="02020603050405020304" pitchFamily="18" charset="0"/>
              <a:cs typeface="Times New Roman" panose="02020603050405020304" pitchFamily="18" charset="0"/>
            </a:endParaRPr>
          </a:p>
        </p:txBody>
      </p:sp>
      <p:pic>
        <p:nvPicPr>
          <p:cNvPr id="7" name="Content Placeholder 6" descr="C:\Users\user\Desktop\Documents to Betty\Medical photos of sur. 2022\Photo 6.jpg"/>
          <p:cNvPicPr>
            <a:picLocks noChangeAspect="1"/>
          </p:cNvPicPr>
          <p:nvPr>
            <p:ph sz="half" idx="2"/>
          </p:nvPr>
        </p:nvPicPr>
        <p:blipFill>
          <a:blip r:embed="rId1" cstate="print">
            <a:extLst>
              <a:ext uri="{28A0092B-C50C-407E-A947-70E740481C1C}">
                <a14:useLocalDpi xmlns:a14="http://schemas.microsoft.com/office/drawing/2010/main" val="0"/>
              </a:ext>
            </a:extLst>
          </a:blip>
          <a:srcRect/>
          <a:stretch>
            <a:fillRect/>
          </a:stretch>
        </p:blipFill>
        <p:spPr bwMode="auto">
          <a:xfrm>
            <a:off x="4573270" y="2414270"/>
            <a:ext cx="3968115" cy="2866390"/>
          </a:xfrm>
          <a:prstGeom prst="rect">
            <a:avLst/>
          </a:prstGeom>
          <a:noFill/>
          <a:ln>
            <a:noFill/>
          </a:ln>
        </p:spPr>
      </p:pic>
      <p:pic>
        <p:nvPicPr>
          <p:cNvPr id="5122" name="Picture 12" descr="DSC05924"/>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89965" y="2414270"/>
            <a:ext cx="3218815" cy="289687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1417320" y="1967230"/>
            <a:ext cx="3048000" cy="460375"/>
          </a:xfrm>
          <a:prstGeom prst="rect">
            <a:avLst/>
          </a:prstGeom>
          <a:noFill/>
        </p:spPr>
        <p:txBody>
          <a:bodyPr wrap="square" rtlCol="0">
            <a:spAutoFit/>
          </a:bodyPr>
          <a:p>
            <a:pPr algn="l"/>
            <a:r>
              <a:rPr lang="en-US" sz="2400">
                <a:latin typeface="Times New Roman" panose="02020603050405020304" pitchFamily="18" charset="0"/>
                <a:cs typeface="Times New Roman" panose="02020603050405020304" pitchFamily="18" charset="0"/>
              </a:rPr>
              <a:t>Mekele Safe house</a:t>
            </a:r>
            <a:endParaRPr lang="en-US" sz="2400">
              <a:latin typeface="Times New Roman" panose="02020603050405020304" pitchFamily="18" charset="0"/>
              <a:cs typeface="Times New Roman" panose="02020603050405020304" pitchFamily="18" charset="0"/>
            </a:endParaRPr>
          </a:p>
        </p:txBody>
      </p:sp>
      <p:sp>
        <p:nvSpPr>
          <p:cNvPr id="9" name="Text Box 8"/>
          <p:cNvSpPr txBox="1"/>
          <p:nvPr/>
        </p:nvSpPr>
        <p:spPr>
          <a:xfrm>
            <a:off x="5516245" y="1981835"/>
            <a:ext cx="3048000" cy="292100"/>
          </a:xfrm>
          <a:prstGeom prst="rect">
            <a:avLst/>
          </a:prstGeom>
          <a:noFill/>
        </p:spPr>
        <p:txBody>
          <a:bodyPr wrap="square" rtlCol="0">
            <a:noAutofit/>
          </a:bodyPr>
          <a:p>
            <a:r>
              <a:rPr lang="en-US" sz="2400">
                <a:latin typeface="Times New Roman" panose="02020603050405020304" pitchFamily="18" charset="0"/>
                <a:cs typeface="Times New Roman" panose="02020603050405020304" pitchFamily="18" charset="0"/>
              </a:rPr>
              <a:t>Adigrat Safehouse</a:t>
            </a:r>
            <a:endParaRPr lang="en-US" sz="2400">
              <a:latin typeface="Times New Roman" panose="02020603050405020304" pitchFamily="18"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274955"/>
            <a:ext cx="8229600" cy="569595"/>
          </a:xfrm>
        </p:spPr>
        <p:txBody>
          <a:bodyPr>
            <a:normAutofit fontScale="90000"/>
          </a:bodyPr>
          <a:p>
            <a:pPr algn="l"/>
            <a:r>
              <a:rPr lang="en-US" sz="3600">
                <a:latin typeface="Times New Roman" panose="02020603050405020304" pitchFamily="18" charset="0"/>
                <a:cs typeface="Times New Roman" panose="02020603050405020304" pitchFamily="18" charset="0"/>
                <a:sym typeface="+mn-ea"/>
              </a:rPr>
              <a:t>Major Challenges observed.</a:t>
            </a:r>
            <a:r>
              <a:rPr lang="en-US">
                <a:latin typeface="Times New Roman" panose="02020603050405020304" pitchFamily="18" charset="0"/>
                <a:cs typeface="Times New Roman" panose="02020603050405020304" pitchFamily="18" charset="0"/>
                <a:sym typeface="+mn-ea"/>
              </a:rPr>
              <a:t> </a:t>
            </a:r>
            <a:endParaRPr lang="en-US"/>
          </a:p>
        </p:txBody>
      </p:sp>
      <p:sp>
        <p:nvSpPr>
          <p:cNvPr id="3" name="Content Placeholder 2"/>
          <p:cNvSpPr>
            <a:spLocks noGrp="1"/>
          </p:cNvSpPr>
          <p:nvPr>
            <p:ph idx="1"/>
          </p:nvPr>
        </p:nvSpPr>
        <p:spPr>
          <a:xfrm>
            <a:off x="457200" y="916940"/>
            <a:ext cx="8229600" cy="5439410"/>
          </a:xfrm>
        </p:spPr>
        <p:txBody>
          <a:bodyPr>
            <a:noAutofit/>
          </a:bodyPr>
          <a:p>
            <a:pPr algn="just"/>
            <a:r>
              <a:rPr lang="en-US" sz="2200" b="1">
                <a:latin typeface="Times New Roman" panose="02020603050405020304" pitchFamily="18" charset="0"/>
                <a:cs typeface="Times New Roman" panose="02020603050405020304" pitchFamily="18" charset="0"/>
              </a:rPr>
              <a:t>Lack of access</a:t>
            </a:r>
            <a:r>
              <a:rPr lang="en-US" sz="2200">
                <a:latin typeface="Times New Roman" panose="02020603050405020304" pitchFamily="18" charset="0"/>
                <a:cs typeface="Times New Roman" panose="02020603050405020304" pitchFamily="18" charset="0"/>
              </a:rPr>
              <a:t> to critical support services such as healthcare and safe houses due to budget limitation</a:t>
            </a:r>
            <a:endParaRPr lang="en-US" sz="2200">
              <a:latin typeface="Times New Roman" panose="02020603050405020304" pitchFamily="18" charset="0"/>
              <a:cs typeface="Times New Roman" panose="02020603050405020304" pitchFamily="18" charset="0"/>
            </a:endParaRPr>
          </a:p>
          <a:p>
            <a:pPr algn="just"/>
            <a:r>
              <a:rPr lang="en-US" sz="2200" b="1">
                <a:latin typeface="Times New Roman" panose="02020603050405020304" pitchFamily="18" charset="0"/>
                <a:cs typeface="Times New Roman" panose="02020603050405020304" pitchFamily="18" charset="0"/>
              </a:rPr>
              <a:t>Fears of stigma </a:t>
            </a:r>
            <a:endParaRPr lang="en-US" sz="2200" b="1">
              <a:latin typeface="Times New Roman" panose="02020603050405020304" pitchFamily="18" charset="0"/>
              <a:cs typeface="Times New Roman" panose="02020603050405020304" pitchFamily="18" charset="0"/>
            </a:endParaRPr>
          </a:p>
          <a:p>
            <a:pPr lvl="1" algn="just"/>
            <a:r>
              <a:rPr lang="en-US" sz="2200">
                <a:latin typeface="Times New Roman" panose="02020603050405020304" pitchFamily="18" charset="0"/>
                <a:cs typeface="Times New Roman" panose="02020603050405020304" pitchFamily="18" charset="0"/>
              </a:rPr>
              <a:t>Victims not reporting cases to protect themselves from social stigma and the potential loss of a marriage </a:t>
            </a:r>
            <a:endParaRPr lang="en-US" sz="2200">
              <a:latin typeface="Times New Roman" panose="02020603050405020304" pitchFamily="18" charset="0"/>
              <a:cs typeface="Times New Roman" panose="02020603050405020304" pitchFamily="18" charset="0"/>
            </a:endParaRPr>
          </a:p>
          <a:p>
            <a:pPr lvl="1" algn="just"/>
            <a:r>
              <a:rPr lang="en-US" sz="2200">
                <a:latin typeface="Times New Roman" panose="02020603050405020304" pitchFamily="18" charset="0"/>
                <a:cs typeface="Times New Roman" panose="02020603050405020304" pitchFamily="18" charset="0"/>
                <a:sym typeface="+mn-ea"/>
              </a:rPr>
              <a:t>Children born of conflict-related rape. Several babies have been abandoned at the safehouses shortly after birth because their mother’s feared stigma and social rejection should they return to their communities</a:t>
            </a:r>
            <a:endParaRPr lang="en-US" sz="2200">
              <a:latin typeface="Times New Roman" panose="02020603050405020304" pitchFamily="18" charset="0"/>
              <a:cs typeface="Times New Roman" panose="02020603050405020304" pitchFamily="18" charset="0"/>
              <a:sym typeface="+mn-ea"/>
            </a:endParaRPr>
          </a:p>
          <a:p>
            <a:pPr lvl="1" algn="just"/>
            <a:r>
              <a:rPr lang="en-US" sz="2200">
                <a:latin typeface="Times New Roman" panose="02020603050405020304" pitchFamily="18" charset="0"/>
                <a:cs typeface="Times New Roman" panose="02020603050405020304" pitchFamily="18" charset="0"/>
                <a:sym typeface="+mn-ea"/>
              </a:rPr>
              <a:t>Fear to report the rape cases due to warnings recived by the perpetuaters </a:t>
            </a:r>
            <a:endParaRPr lang="en-US" sz="2200">
              <a:latin typeface="Times New Roman" panose="02020603050405020304" pitchFamily="18" charset="0"/>
              <a:cs typeface="Times New Roman" panose="02020603050405020304" pitchFamily="18" charset="0"/>
              <a:sym typeface="+mn-ea"/>
            </a:endParaRPr>
          </a:p>
          <a:p>
            <a:pPr lvl="0" algn="just"/>
            <a:r>
              <a:rPr lang="en-US" sz="2200">
                <a:latin typeface="Times New Roman" panose="02020603050405020304" pitchFamily="18" charset="0"/>
                <a:cs typeface="Times New Roman" panose="02020603050405020304" pitchFamily="18" charset="0"/>
                <a:sym typeface="+mn-ea"/>
              </a:rPr>
              <a:t>Access barriers for men and boys who have suffered sexual violence</a:t>
            </a:r>
            <a:endParaRPr lang="en-US" sz="2200">
              <a:latin typeface="Times New Roman" panose="02020603050405020304" pitchFamily="18" charset="0"/>
              <a:cs typeface="Times New Roman" panose="02020603050405020304" pitchFamily="18" charset="0"/>
              <a:sym typeface="+mn-ea"/>
            </a:endParaRPr>
          </a:p>
          <a:p>
            <a:pPr lvl="0" algn="just"/>
            <a:endParaRPr lang="en-US" sz="2200">
              <a:latin typeface="Times New Roman" panose="02020603050405020304" pitchFamily="18"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pPr algn="l"/>
            <a:r>
              <a:rPr lang="en-US" sz="3600">
                <a:latin typeface="Times New Roman" panose="02020603050405020304" pitchFamily="18" charset="0"/>
                <a:cs typeface="Times New Roman" panose="02020603050405020304" pitchFamily="18" charset="0"/>
                <a:sym typeface="+mn-ea"/>
              </a:rPr>
              <a:t>Major Challenges </a:t>
            </a:r>
            <a:endParaRPr lang="en-US" sz="3600"/>
          </a:p>
        </p:txBody>
      </p:sp>
      <p:sp>
        <p:nvSpPr>
          <p:cNvPr id="3" name="Content Placeholder 2"/>
          <p:cNvSpPr>
            <a:spLocks noGrp="1"/>
          </p:cNvSpPr>
          <p:nvPr>
            <p:ph idx="1"/>
          </p:nvPr>
        </p:nvSpPr>
        <p:spPr/>
        <p:txBody>
          <a:bodyPr>
            <a:normAutofit fontScale="70000"/>
          </a:bodyPr>
          <a:p>
            <a:pPr lvl="0" algn="just"/>
            <a:r>
              <a:rPr lang="en-US" b="1">
                <a:latin typeface="Times New Roman" panose="02020603050405020304" pitchFamily="18" charset="0"/>
                <a:cs typeface="Times New Roman" panose="02020603050405020304" pitchFamily="18" charset="0"/>
                <a:sym typeface="+mn-ea"/>
              </a:rPr>
              <a:t>Economic vulnerabilities</a:t>
            </a:r>
            <a:r>
              <a:rPr lang="en-US">
                <a:latin typeface="Times New Roman" panose="02020603050405020304" pitchFamily="18" charset="0"/>
                <a:cs typeface="Times New Roman" panose="02020603050405020304" pitchFamily="18" charset="0"/>
                <a:sym typeface="+mn-ea"/>
              </a:rPr>
              <a:t> frequently associated with loss of livelihood or ability to work due to physical or psychological injuries and an increasing number of female-headed households due to the conflict make the problem more complicated.</a:t>
            </a:r>
            <a:endParaRPr lang="en-US">
              <a:latin typeface="Times New Roman" panose="02020603050405020304" pitchFamily="18" charset="0"/>
              <a:cs typeface="Times New Roman" panose="02020603050405020304" pitchFamily="18" charset="0"/>
            </a:endParaRPr>
          </a:p>
          <a:p>
            <a:pPr algn="just"/>
            <a:r>
              <a:rPr lang="en-US" b="1">
                <a:latin typeface="Times New Roman" panose="02020603050405020304" pitchFamily="18" charset="0"/>
                <a:cs typeface="Times New Roman" panose="02020603050405020304" pitchFamily="18" charset="0"/>
                <a:sym typeface="+mn-ea"/>
              </a:rPr>
              <a:t>The longer-term psychological impacts </a:t>
            </a:r>
            <a:r>
              <a:rPr lang="en-US">
                <a:latin typeface="Times New Roman" panose="02020603050405020304" pitchFamily="18" charset="0"/>
                <a:cs typeface="Times New Roman" panose="02020603050405020304" pitchFamily="18" charset="0"/>
                <a:sym typeface="+mn-ea"/>
              </a:rPr>
              <a:t>on children who were themselves violated or who were forced to watch the violation of their parents or other family members remains to be seen. </a:t>
            </a:r>
            <a:endParaRPr lang="en-US">
              <a:latin typeface="Times New Roman" panose="02020603050405020304" pitchFamily="18" charset="0"/>
              <a:cs typeface="Times New Roman" panose="02020603050405020304" pitchFamily="18" charset="0"/>
            </a:endParaRPr>
          </a:p>
          <a:p>
            <a:pPr algn="just"/>
            <a:r>
              <a:rPr lang="en-US">
                <a:latin typeface="Times New Roman" panose="02020603050405020304" pitchFamily="18" charset="0"/>
                <a:cs typeface="Times New Roman" panose="02020603050405020304" pitchFamily="18" charset="0"/>
                <a:sym typeface="+mn-ea"/>
              </a:rPr>
              <a:t>Minimal effort to </a:t>
            </a:r>
            <a:r>
              <a:rPr lang="en-US" b="1">
                <a:latin typeface="Times New Roman" panose="02020603050405020304" pitchFamily="18" charset="0"/>
                <a:cs typeface="Times New Roman" panose="02020603050405020304" pitchFamily="18" charset="0"/>
                <a:sym typeface="+mn-ea"/>
              </a:rPr>
              <a:t>psychological support of service providers</a:t>
            </a:r>
            <a:r>
              <a:rPr lang="en-US">
                <a:latin typeface="Times New Roman" panose="02020603050405020304" pitchFamily="18" charset="0"/>
                <a:cs typeface="Times New Roman" panose="02020603050405020304" pitchFamily="18" charset="0"/>
                <a:sym typeface="+mn-ea"/>
              </a:rPr>
              <a:t> such as WAT staffs</a:t>
            </a:r>
            <a:endParaRPr lang="en-US">
              <a:latin typeface="Times New Roman" panose="02020603050405020304" pitchFamily="18" charset="0"/>
              <a:cs typeface="Times New Roman" panose="02020603050405020304" pitchFamily="18" charset="0"/>
            </a:endParaRPr>
          </a:p>
          <a:p>
            <a:pPr algn="just"/>
            <a:r>
              <a:rPr lang="en-US">
                <a:latin typeface="Times New Roman" panose="02020603050405020304" pitchFamily="18" charset="0"/>
                <a:cs typeface="Times New Roman" panose="02020603050405020304" pitchFamily="18" charset="0"/>
                <a:sym typeface="+mn-ea"/>
              </a:rPr>
              <a:t>Magnitude of the problem and having </a:t>
            </a:r>
            <a:r>
              <a:rPr lang="en-US" b="1">
                <a:latin typeface="Times New Roman" panose="02020603050405020304" pitchFamily="18" charset="0"/>
                <a:cs typeface="Times New Roman" panose="02020603050405020304" pitchFamily="18" charset="0"/>
                <a:sym typeface="+mn-ea"/>
              </a:rPr>
              <a:t>very limited resources</a:t>
            </a:r>
            <a:r>
              <a:rPr lang="en-US">
                <a:latin typeface="Times New Roman" panose="02020603050405020304" pitchFamily="18" charset="0"/>
                <a:cs typeface="Times New Roman" panose="02020603050405020304" pitchFamily="18" charset="0"/>
                <a:sym typeface="+mn-ea"/>
              </a:rPr>
              <a:t> to address the demand</a:t>
            </a:r>
            <a:endParaRPr lang="en-US">
              <a:latin typeface="Times New Roman" panose="02020603050405020304" pitchFamily="18" charset="0"/>
              <a:cs typeface="Times New Roman" panose="02020603050405020304" pitchFamily="18" charset="0"/>
            </a:endParaRPr>
          </a:p>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716280"/>
            <a:ext cx="8229600" cy="351155"/>
          </a:xfrm>
        </p:spPr>
        <p:txBody>
          <a:bodyPr>
            <a:normAutofit fontScale="90000"/>
          </a:bodyPr>
          <a:p>
            <a:pPr algn="l"/>
            <a:r>
              <a:rPr lang="en-US" sz="4000">
                <a:latin typeface="Times New Roman" panose="02020603050405020304" pitchFamily="18" charset="0"/>
                <a:cs typeface="Times New Roman" panose="02020603050405020304" pitchFamily="18" charset="0"/>
                <a:sym typeface="+mn-ea"/>
              </a:rPr>
              <a:t>Recommendations </a:t>
            </a:r>
            <a:br>
              <a:rPr lang="en-US" sz="4000">
                <a:latin typeface="Times New Roman" panose="02020603050405020304" pitchFamily="18" charset="0"/>
                <a:cs typeface="Times New Roman" panose="02020603050405020304" pitchFamily="18" charset="0"/>
              </a:rPr>
            </a:br>
            <a:endParaRPr lang="en-US" sz="400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212215"/>
            <a:ext cx="8229600" cy="4526280"/>
          </a:xfrm>
        </p:spPr>
        <p:txBody>
          <a:bodyPr>
            <a:normAutofit fontScale="60000"/>
          </a:bodyPr>
          <a:p>
            <a:pPr algn="just"/>
            <a:r>
              <a:rPr lang="en-US" sz="3335" b="1">
                <a:latin typeface="Times New Roman" panose="02020603050405020304" pitchFamily="18" charset="0"/>
                <a:cs typeface="Times New Roman" panose="02020603050405020304" pitchFamily="18" charset="0"/>
                <a:sym typeface="+mn-ea"/>
              </a:rPr>
              <a:t>Increase funding to support the scale-up of service-providing centers</a:t>
            </a:r>
            <a:r>
              <a:rPr lang="en-US" sz="3335">
                <a:latin typeface="Times New Roman" panose="02020603050405020304" pitchFamily="18" charset="0"/>
                <a:cs typeface="Times New Roman" panose="02020603050405020304" pitchFamily="18" charset="0"/>
                <a:sym typeface="+mn-ea"/>
              </a:rPr>
              <a:t> such as</a:t>
            </a:r>
            <a:r>
              <a:rPr lang="en-US" sz="3335" b="1">
                <a:latin typeface="Times New Roman" panose="02020603050405020304" pitchFamily="18" charset="0"/>
                <a:cs typeface="Times New Roman" panose="02020603050405020304" pitchFamily="18" charset="0"/>
                <a:sym typeface="+mn-ea"/>
              </a:rPr>
              <a:t> safehouses and OSCs </a:t>
            </a:r>
            <a:r>
              <a:rPr lang="en-US" sz="3335">
                <a:latin typeface="Times New Roman" panose="02020603050405020304" pitchFamily="18" charset="0"/>
                <a:cs typeface="Times New Roman" panose="02020603050405020304" pitchFamily="18" charset="0"/>
                <a:sym typeface="+mn-ea"/>
              </a:rPr>
              <a:t>to mitigate and address the impacts of CRSV </a:t>
            </a:r>
            <a:endParaRPr lang="en-US" sz="3335">
              <a:latin typeface="Times New Roman" panose="02020603050405020304" pitchFamily="18" charset="0"/>
              <a:cs typeface="Times New Roman" panose="02020603050405020304" pitchFamily="18" charset="0"/>
              <a:sym typeface="+mn-ea"/>
            </a:endParaRPr>
          </a:p>
          <a:p>
            <a:pPr algn="just"/>
            <a:r>
              <a:rPr lang="en-US" sz="3335" b="1">
                <a:latin typeface="Times New Roman" panose="02020603050405020304" pitchFamily="18" charset="0"/>
                <a:cs typeface="Times New Roman" panose="02020603050405020304" pitchFamily="18" charset="0"/>
                <a:sym typeface="+mn-ea"/>
              </a:rPr>
              <a:t>Increase funding for physical and psycological rehabilitation of survivors</a:t>
            </a:r>
            <a:r>
              <a:rPr lang="en-US" sz="3335">
                <a:latin typeface="Times New Roman" panose="02020603050405020304" pitchFamily="18" charset="0"/>
                <a:cs typeface="Times New Roman" panose="02020603050405020304" pitchFamily="18" charset="0"/>
                <a:sym typeface="+mn-ea"/>
              </a:rPr>
              <a:t> who have lost their body parts for those who need surgeries and restoration to regain their dignity, i.e., fistula and uterine prolapse surgeries. </a:t>
            </a:r>
            <a:endParaRPr lang="en-US" sz="3335">
              <a:latin typeface="Times New Roman" panose="02020603050405020304" pitchFamily="18" charset="0"/>
              <a:cs typeface="Times New Roman" panose="02020603050405020304" pitchFamily="18" charset="0"/>
            </a:endParaRPr>
          </a:p>
          <a:p>
            <a:pPr algn="just"/>
            <a:r>
              <a:rPr lang="en-US" sz="3335">
                <a:latin typeface="Times New Roman" panose="02020603050405020304" pitchFamily="18" charset="0"/>
                <a:cs typeface="Times New Roman" panose="02020603050405020304" pitchFamily="18" charset="0"/>
                <a:sym typeface="+mn-ea"/>
              </a:rPr>
              <a:t>Strengthen the ability of local organizations to provide essential psychosocial support to survivors of atrocities, including CRSV,</a:t>
            </a:r>
            <a:endParaRPr lang="en-US" sz="3335">
              <a:latin typeface="Times New Roman" panose="02020603050405020304" pitchFamily="18" charset="0"/>
              <a:cs typeface="Times New Roman" panose="02020603050405020304" pitchFamily="18" charset="0"/>
              <a:sym typeface="+mn-ea"/>
            </a:endParaRPr>
          </a:p>
          <a:p>
            <a:pPr algn="just"/>
            <a:r>
              <a:rPr lang="en-US" sz="3335" b="1">
                <a:latin typeface="Times New Roman" panose="02020603050405020304" pitchFamily="18" charset="0"/>
                <a:cs typeface="Times New Roman" panose="02020603050405020304" pitchFamily="18" charset="0"/>
              </a:rPr>
              <a:t>Psychosocial interventions</a:t>
            </a:r>
            <a:r>
              <a:rPr lang="en-US" sz="3335">
                <a:latin typeface="Times New Roman" panose="02020603050405020304" pitchFamily="18" charset="0"/>
                <a:cs typeface="Times New Roman" panose="02020603050405020304" pitchFamily="18" charset="0"/>
              </a:rPr>
              <a:t> that address impacts suffered by children forced to witness CRSV committed against their family members. </a:t>
            </a:r>
            <a:endParaRPr lang="en-US" sz="3335">
              <a:latin typeface="Times New Roman" panose="02020603050405020304" pitchFamily="18" charset="0"/>
              <a:cs typeface="Times New Roman" panose="02020603050405020304" pitchFamily="18" charset="0"/>
            </a:endParaRPr>
          </a:p>
          <a:p>
            <a:pPr algn="just"/>
            <a:r>
              <a:rPr lang="en-US" sz="3335" b="1">
                <a:latin typeface="Times New Roman" panose="02020603050405020304" pitchFamily="18" charset="0"/>
                <a:cs typeface="Times New Roman" panose="02020603050405020304" pitchFamily="18" charset="0"/>
              </a:rPr>
              <a:t>Children-focused Shelter</a:t>
            </a:r>
            <a:r>
              <a:rPr lang="en-US" sz="3335">
                <a:latin typeface="Times New Roman" panose="02020603050405020304" pitchFamily="18" charset="0"/>
                <a:cs typeface="Times New Roman" panose="02020603050405020304" pitchFamily="18" charset="0"/>
              </a:rPr>
              <a:t>, with comprehensive service provision and intervention that focused on the abandoned children due to stigma, </a:t>
            </a:r>
            <a:endParaRPr lang="en-US" sz="3335">
              <a:latin typeface="Times New Roman" panose="02020603050405020304" pitchFamily="18" charset="0"/>
              <a:cs typeface="Times New Roman" panose="02020603050405020304" pitchFamily="18" charset="0"/>
            </a:endParaRPr>
          </a:p>
          <a:p>
            <a:pPr algn="just"/>
            <a:endParaRPr lang="en-US" sz="3335">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Content Placeholder 2"/>
          <p:cNvSpPr>
            <a:spLocks noGrp="1"/>
          </p:cNvSpPr>
          <p:nvPr>
            <p:ph idx="1"/>
          </p:nvPr>
        </p:nvSpPr>
        <p:spPr>
          <a:xfrm>
            <a:off x="457200" y="1697355"/>
            <a:ext cx="8382000" cy="5084445"/>
          </a:xfrm>
        </p:spPr>
        <p:txBody>
          <a:bodyPr/>
          <a:lstStyle/>
          <a:p>
            <a:pPr eaLnBrk="1" hangingPunct="1">
              <a:buClrTx/>
              <a:buSzTx/>
              <a:defRPr/>
            </a:pPr>
            <a:r>
              <a:rPr lang="en-US" sz="2800" b="1" dirty="0" smtClean="0">
                <a:solidFill>
                  <a:prstClr val="black"/>
                </a:solidFill>
                <a:latin typeface="Times New Roman" panose="02020603050405020304" pitchFamily="18" charset="0"/>
                <a:cs typeface="Times New Roman" panose="02020603050405020304" pitchFamily="18" charset="0"/>
              </a:rPr>
              <a:t>Vision</a:t>
            </a:r>
            <a:endParaRPr lang="en-US" sz="2800" b="1" dirty="0" smtClean="0">
              <a:solidFill>
                <a:prstClr val="black"/>
              </a:solidFill>
              <a:latin typeface="Times New Roman" panose="02020603050405020304" pitchFamily="18" charset="0"/>
              <a:cs typeface="Times New Roman" panose="02020603050405020304" pitchFamily="18" charset="0"/>
            </a:endParaRPr>
          </a:p>
          <a:p>
            <a:pPr marL="0" indent="0" eaLnBrk="1" hangingPunct="1">
              <a:buClrTx/>
              <a:buSzTx/>
              <a:buNone/>
              <a:defRPr/>
            </a:pPr>
            <a:r>
              <a:rPr lang="en-US" sz="2800" dirty="0">
                <a:solidFill>
                  <a:prstClr val="black"/>
                </a:solidFill>
                <a:latin typeface="Times New Roman" panose="02020603050405020304" pitchFamily="18" charset="0"/>
                <a:cs typeface="Times New Roman" panose="02020603050405020304" pitchFamily="18" charset="0"/>
              </a:rPr>
              <a:t>Our vision is to create a prosperous society where complete gender equality is ensured.</a:t>
            </a:r>
            <a:endParaRPr lang="en-US" sz="2800" dirty="0">
              <a:solidFill>
                <a:prstClr val="black"/>
              </a:solidFill>
              <a:latin typeface="Times New Roman" panose="02020603050405020304" pitchFamily="18" charset="0"/>
              <a:cs typeface="Times New Roman" panose="02020603050405020304" pitchFamily="18" charset="0"/>
            </a:endParaRPr>
          </a:p>
          <a:p>
            <a:pPr eaLnBrk="1" hangingPunct="1">
              <a:buClrTx/>
              <a:buSzTx/>
              <a:defRPr/>
            </a:pPr>
            <a:r>
              <a:rPr lang="en-US" sz="2800" b="1" dirty="0">
                <a:solidFill>
                  <a:prstClr val="black"/>
                </a:solidFill>
                <a:latin typeface="Times New Roman" panose="02020603050405020304" pitchFamily="18" charset="0"/>
                <a:cs typeface="Times New Roman" panose="02020603050405020304" pitchFamily="18" charset="0"/>
              </a:rPr>
              <a:t>Mission</a:t>
            </a:r>
            <a:endParaRPr lang="en-US" sz="2800" b="1" dirty="0">
              <a:solidFill>
                <a:prstClr val="black"/>
              </a:solidFill>
              <a:latin typeface="Times New Roman" panose="02020603050405020304" pitchFamily="18" charset="0"/>
              <a:cs typeface="Times New Roman" panose="02020603050405020304" pitchFamily="18" charset="0"/>
            </a:endParaRPr>
          </a:p>
          <a:p>
            <a:pPr marL="0" indent="0" eaLnBrk="1" hangingPunct="1">
              <a:buClrTx/>
              <a:buSzTx/>
              <a:buNone/>
              <a:defRPr/>
            </a:pPr>
            <a:r>
              <a:rPr lang="en-US" sz="2800" dirty="0">
                <a:solidFill>
                  <a:prstClr val="black"/>
                </a:solidFill>
                <a:latin typeface="Times New Roman" panose="02020603050405020304" pitchFamily="18" charset="0"/>
                <a:cs typeface="Times New Roman" panose="02020603050405020304" pitchFamily="18" charset="0"/>
              </a:rPr>
              <a:t>WAT's mission is to empower women through direct participation in advocacy and development initiatives.</a:t>
            </a:r>
            <a:endParaRPr lang="en-US" sz="2800" b="1" dirty="0">
              <a:solidFill>
                <a:prstClr val="black"/>
              </a:solidFill>
              <a:latin typeface="Times New Roman" panose="02020603050405020304" pitchFamily="18" charset="0"/>
              <a:cs typeface="Times New Roman" panose="02020603050405020304" pitchFamily="18" charset="0"/>
            </a:endParaRPr>
          </a:p>
          <a:p>
            <a:pPr marL="0" indent="0" eaLnBrk="1" hangingPunct="1">
              <a:buClrTx/>
              <a:buSzTx/>
              <a:buNone/>
              <a:defRPr/>
            </a:pPr>
            <a:endParaRPr lang="en-US" sz="2800" b="1" dirty="0" smtClean="0">
              <a:solidFill>
                <a:prstClr val="black"/>
              </a:solidFill>
              <a:latin typeface="Times New Roman" panose="02020603050405020304" pitchFamily="18" charset="0"/>
              <a:cs typeface="Times New Roman" panose="02020603050405020304" pitchFamily="18" charset="0"/>
            </a:endParaRPr>
          </a:p>
        </p:txBody>
      </p:sp>
      <p:sp>
        <p:nvSpPr>
          <p:cNvPr id="4" name="Title 1"/>
          <p:cNvSpPr txBox="1">
            <a:spLocks noGrp="1"/>
          </p:cNvSpPr>
          <p:nvPr>
            <p:ph type="title"/>
          </p:nvPr>
        </p:nvSpPr>
        <p:spPr>
          <a:xfrm>
            <a:off x="0" y="0"/>
            <a:ext cx="9144000" cy="685800"/>
          </a:xfrm>
          <a:solidFill>
            <a:schemeClr val="bg1"/>
          </a:solidFill>
          <a:ln w="15875" cap="flat" algn="ctr">
            <a:solidFill>
              <a:srgbClr val="FEA022">
                <a:shade val="50000"/>
              </a:srgbClr>
            </a:solidFill>
          </a:ln>
        </p:spPr>
        <p:txBody>
          <a:bodyPr>
            <a:normAutofit/>
          </a:bodyPr>
          <a:lstStyle>
            <a:lvl1pPr algn="l" defTabSz="914400" rtl="0" eaLnBrk="1" latinLnBrk="0" hangingPunct="1">
              <a:spcBef>
                <a:spcPct val="0"/>
              </a:spcBef>
              <a:buNone/>
              <a:defRPr sz="40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fontAlgn="auto">
              <a:spcAft>
                <a:spcPts val="0"/>
              </a:spcAft>
              <a:defRPr/>
            </a:pPr>
            <a:r>
              <a:rPr lang="en-US" dirty="0">
                <a:solidFill>
                  <a:sysClr val="window" lastClr="FFFFFF"/>
                </a:solidFill>
                <a:latin typeface="Century Gothic" panose="020B0502020202020204"/>
              </a:rPr>
              <a:t> </a:t>
            </a:r>
            <a:r>
              <a:rPr lang="en-US" sz="3200" b="1" dirty="0" smtClean="0">
                <a:solidFill>
                  <a:schemeClr val="tx1"/>
                </a:solidFill>
                <a:latin typeface="Times New Roman" panose="02020603050405020304" pitchFamily="18" charset="0"/>
                <a:cs typeface="Times New Roman" panose="02020603050405020304" pitchFamily="18" charset="0"/>
              </a:rPr>
              <a:t>Women Association of Tigray (WAT)</a:t>
            </a:r>
            <a:endParaRPr lang="en-US" sz="32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457200" y="681355"/>
            <a:ext cx="8229600" cy="736600"/>
          </a:xfrm>
        </p:spPr>
        <p:txBody>
          <a:bodyPr/>
          <a:p>
            <a:pPr algn="l"/>
            <a:r>
              <a:rPr lang="en-US" sz="3600">
                <a:latin typeface="Times New Roman" panose="02020603050405020304" pitchFamily="18" charset="0"/>
                <a:cs typeface="Times New Roman" panose="02020603050405020304" pitchFamily="18" charset="0"/>
                <a:sym typeface="+mn-ea"/>
              </a:rPr>
              <a:t>Recommendations </a:t>
            </a:r>
            <a:endParaRPr lang="en-US" sz="3600">
              <a:latin typeface="Times New Roman" panose="02020603050405020304" pitchFamily="18" charset="0"/>
              <a:cs typeface="Times New Roman" panose="02020603050405020304" pitchFamily="18" charset="0"/>
              <a:sym typeface="+mn-ea"/>
            </a:endParaRPr>
          </a:p>
        </p:txBody>
      </p:sp>
      <p:sp>
        <p:nvSpPr>
          <p:cNvPr id="3" name="Content Placeholder 2"/>
          <p:cNvSpPr>
            <a:spLocks noGrp="1"/>
          </p:cNvSpPr>
          <p:nvPr>
            <p:ph idx="1"/>
          </p:nvPr>
        </p:nvSpPr>
        <p:spPr/>
        <p:txBody>
          <a:bodyPr>
            <a:normAutofit fontScale="70000"/>
          </a:bodyPr>
          <a:p>
            <a:pPr algn="just"/>
            <a:r>
              <a:rPr lang="en-US">
                <a:latin typeface="Times New Roman" panose="02020603050405020304" pitchFamily="18" charset="0"/>
                <a:cs typeface="Times New Roman" panose="02020603050405020304" pitchFamily="18" charset="0"/>
                <a:sym typeface="+mn-ea"/>
              </a:rPr>
              <a:t>Strengthen </a:t>
            </a:r>
            <a:r>
              <a:rPr lang="en-US" b="1">
                <a:latin typeface="Times New Roman" panose="02020603050405020304" pitchFamily="18" charset="0"/>
                <a:cs typeface="Times New Roman" panose="02020603050405020304" pitchFamily="18" charset="0"/>
                <a:sym typeface="+mn-ea"/>
              </a:rPr>
              <a:t>awareness of and response to CRSV at community leve</a:t>
            </a:r>
            <a:r>
              <a:rPr lang="en-US">
                <a:latin typeface="Times New Roman" panose="02020603050405020304" pitchFamily="18" charset="0"/>
                <a:cs typeface="Times New Roman" panose="02020603050405020304" pitchFamily="18" charset="0"/>
                <a:sym typeface="+mn-ea"/>
              </a:rPr>
              <a:t>l focusing on stigma</a:t>
            </a:r>
            <a:endParaRPr lang="en-US">
              <a:latin typeface="Times New Roman" panose="02020603050405020304" pitchFamily="18" charset="0"/>
              <a:cs typeface="Times New Roman" panose="02020603050405020304" pitchFamily="18" charset="0"/>
            </a:endParaRPr>
          </a:p>
          <a:p>
            <a:pPr algn="just"/>
            <a:r>
              <a:rPr lang="en-US">
                <a:latin typeface="Times New Roman" panose="02020603050405020304" pitchFamily="18" charset="0"/>
                <a:cs typeface="Times New Roman" panose="02020603050405020304" pitchFamily="18" charset="0"/>
                <a:sym typeface="+mn-ea"/>
              </a:rPr>
              <a:t>Fund programs providing</a:t>
            </a:r>
            <a:r>
              <a:rPr lang="en-US" b="1">
                <a:latin typeface="Times New Roman" panose="02020603050405020304" pitchFamily="18" charset="0"/>
                <a:cs typeface="Times New Roman" panose="02020603050405020304" pitchFamily="18" charset="0"/>
                <a:sym typeface="+mn-ea"/>
              </a:rPr>
              <a:t> livelihood training and support</a:t>
            </a:r>
            <a:r>
              <a:rPr lang="en-US">
                <a:latin typeface="Times New Roman" panose="02020603050405020304" pitchFamily="18" charset="0"/>
                <a:cs typeface="Times New Roman" panose="02020603050405020304" pitchFamily="18" charset="0"/>
                <a:sym typeface="+mn-ea"/>
              </a:rPr>
              <a:t>. </a:t>
            </a:r>
            <a:r>
              <a:rPr lang="en-US" b="1">
                <a:latin typeface="Times New Roman" panose="02020603050405020304" pitchFamily="18" charset="0"/>
                <a:cs typeface="Times New Roman" panose="02020603050405020304" pitchFamily="18" charset="0"/>
                <a:sym typeface="+mn-ea"/>
              </a:rPr>
              <a:t>Economic independence </a:t>
            </a:r>
            <a:r>
              <a:rPr lang="en-US">
                <a:latin typeface="Times New Roman" panose="02020603050405020304" pitchFamily="18" charset="0"/>
                <a:cs typeface="Times New Roman" panose="02020603050405020304" pitchFamily="18" charset="0"/>
                <a:sym typeface="+mn-ea"/>
              </a:rPr>
              <a:t>can help survivors of CRSV to combat stigma, reintegrate into society, and mitigate risks of further gender-based violence and sexual exploitation. </a:t>
            </a:r>
            <a:endParaRPr lang="en-US">
              <a:latin typeface="Times New Roman" panose="02020603050405020304" pitchFamily="18" charset="0"/>
              <a:cs typeface="Times New Roman" panose="02020603050405020304" pitchFamily="18" charset="0"/>
            </a:endParaRPr>
          </a:p>
          <a:p>
            <a:pPr algn="just"/>
            <a:r>
              <a:rPr lang="en-US">
                <a:latin typeface="Times New Roman" panose="02020603050405020304" pitchFamily="18" charset="0"/>
                <a:cs typeface="Times New Roman" panose="02020603050405020304" pitchFamily="18" charset="0"/>
                <a:sym typeface="+mn-ea"/>
              </a:rPr>
              <a:t>Programs that enable survivors’ self-sufficiency, including vocational training and micro-credit initiatives, can be an essential aspect of a holistic response to CRSV and longer-term recovery. </a:t>
            </a:r>
            <a:endParaRPr lang="en-US">
              <a:latin typeface="Times New Roman" panose="02020603050405020304" pitchFamily="18" charset="0"/>
              <a:cs typeface="Times New Roman" panose="02020603050405020304" pitchFamily="18" charset="0"/>
            </a:endParaRPr>
          </a:p>
          <a:p>
            <a:pPr algn="just"/>
            <a:r>
              <a:rPr lang="en-US">
                <a:latin typeface="Times New Roman" panose="02020603050405020304" pitchFamily="18" charset="0"/>
                <a:cs typeface="Times New Roman" panose="02020603050405020304" pitchFamily="18" charset="0"/>
                <a:sym typeface="+mn-ea"/>
              </a:rPr>
              <a:t>Ensure access to </a:t>
            </a:r>
            <a:r>
              <a:rPr lang="en-US" b="1">
                <a:latin typeface="Times New Roman" panose="02020603050405020304" pitchFamily="18" charset="0"/>
                <a:cs typeface="Times New Roman" panose="02020603050405020304" pitchFamily="18" charset="0"/>
                <a:sym typeface="+mn-ea"/>
              </a:rPr>
              <a:t>HIV-related healthcare support</a:t>
            </a:r>
            <a:endParaRPr lang="en-US" b="1">
              <a:latin typeface="Times New Roman" panose="02020603050405020304" pitchFamily="18" charset="0"/>
              <a:cs typeface="Times New Roman" panose="02020603050405020304" pitchFamily="18" charset="0"/>
            </a:endParaRPr>
          </a:p>
          <a:p>
            <a:pPr algn="just"/>
            <a:r>
              <a:rPr lang="en-US" b="1">
                <a:latin typeface="Times New Roman" panose="02020603050405020304" pitchFamily="18" charset="0"/>
                <a:cs typeface="Times New Roman" panose="02020603050405020304" pitchFamily="18" charset="0"/>
                <a:sym typeface="+mn-ea"/>
              </a:rPr>
              <a:t>psychological support of service providers</a:t>
            </a:r>
            <a:r>
              <a:rPr lang="en-US">
                <a:latin typeface="Times New Roman" panose="02020603050405020304" pitchFamily="18" charset="0"/>
                <a:cs typeface="Times New Roman" panose="02020603050405020304" pitchFamily="18" charset="0"/>
                <a:sym typeface="+mn-ea"/>
              </a:rPr>
              <a:t> </a:t>
            </a:r>
            <a:endParaRPr lang="en-US">
              <a:latin typeface="Times New Roman" panose="02020603050405020304" pitchFamily="18" charset="0"/>
              <a:cs typeface="Times New Roman" panose="02020603050405020304" pitchFamily="18" charset="0"/>
            </a:endParaRPr>
          </a:p>
          <a:p>
            <a:pPr algn="just"/>
            <a:r>
              <a:rPr lang="en-US" altLang="en-US" b="1" dirty="0">
                <a:latin typeface="Times New Roman" panose="02020603050405020304" pitchFamily="18" charset="0"/>
                <a:cs typeface="Times New Roman" panose="02020603050405020304" pitchFamily="18" charset="0"/>
                <a:sym typeface="+mn-ea"/>
              </a:rPr>
              <a:t>Transport</a:t>
            </a:r>
            <a:r>
              <a:rPr lang="en-US" altLang="en-US" dirty="0">
                <a:latin typeface="Times New Roman" panose="02020603050405020304" pitchFamily="18" charset="0"/>
                <a:cs typeface="Times New Roman" panose="02020603050405020304" pitchFamily="18" charset="0"/>
                <a:sym typeface="+mn-ea"/>
              </a:rPr>
              <a:t> access to </a:t>
            </a:r>
            <a:r>
              <a:rPr lang="en-US" altLang="en-US" dirty="0" smtClean="0">
                <a:latin typeface="Times New Roman" panose="02020603050405020304" pitchFamily="18" charset="0"/>
                <a:cs typeface="Times New Roman" panose="02020603050405020304" pitchFamily="18" charset="0"/>
                <a:sym typeface="+mn-ea"/>
              </a:rPr>
              <a:t>facilitate safe house service</a:t>
            </a:r>
            <a:endParaRPr lang="en-US" altLang="en-US" dirty="0" smtClean="0">
              <a:latin typeface="Times New Roman" panose="02020603050405020304" pitchFamily="18" charset="0"/>
              <a:cs typeface="Times New Roman" panose="02020603050405020304" pitchFamily="18" charset="0"/>
              <a:sym typeface="+mn-ea"/>
            </a:endParaRPr>
          </a:p>
          <a:p>
            <a:endParaRPr lang="en-US" altLang="en-US" dirty="0" smtClean="0">
              <a:solidFill>
                <a:schemeClr val="tx1"/>
              </a:solidFill>
              <a:latin typeface="Times New Roman" panose="02020603050405020304" pitchFamily="18" charset="0"/>
              <a:cs typeface="Times New Roman" panose="02020603050405020304" pitchFamily="18" charset="0"/>
            </a:endParaRPr>
          </a:p>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Content Placeholder 2"/>
          <p:cNvSpPr>
            <a:spLocks noGrp="1"/>
          </p:cNvSpPr>
          <p:nvPr>
            <p:ph idx="1"/>
          </p:nvPr>
        </p:nvSpPr>
        <p:spPr>
          <a:xfrm>
            <a:off x="457200" y="1214755"/>
            <a:ext cx="8382000" cy="5414645"/>
          </a:xfrm>
        </p:spPr>
        <p:txBody>
          <a:bodyPr/>
          <a:lstStyle/>
          <a:p>
            <a:pPr marL="69850" indent="0" algn="just" eaLnBrk="1" hangingPunct="1">
              <a:buClr>
                <a:srgbClr val="94C600"/>
              </a:buClr>
              <a:buSzPct val="76000"/>
              <a:buNone/>
              <a:defRPr/>
            </a:pPr>
            <a:r>
              <a:rPr lang="en-GB" sz="2800" dirty="0" smtClean="0">
                <a:solidFill>
                  <a:prstClr val="black"/>
                </a:solidFill>
                <a:latin typeface="Times New Roman" panose="02020603050405020304" pitchFamily="18" charset="0"/>
                <a:cs typeface="Times New Roman" panose="02020603050405020304" pitchFamily="18" charset="0"/>
              </a:rPr>
              <a:t>A </a:t>
            </a:r>
            <a:r>
              <a:rPr lang="en-GB" sz="2800" dirty="0">
                <a:solidFill>
                  <a:prstClr val="black"/>
                </a:solidFill>
                <a:latin typeface="Times New Roman" panose="02020603050405020304" pitchFamily="18" charset="0"/>
                <a:cs typeface="Times New Roman" panose="02020603050405020304" pitchFamily="18" charset="0"/>
              </a:rPr>
              <a:t>non-political, not-for-profit and independent gender based civil society organization</a:t>
            </a:r>
            <a:endParaRPr lang="en-GB" sz="2800" dirty="0">
              <a:solidFill>
                <a:prstClr val="black"/>
              </a:solidFill>
              <a:latin typeface="Times New Roman" panose="02020603050405020304" pitchFamily="18" charset="0"/>
              <a:cs typeface="Times New Roman" panose="02020603050405020304" pitchFamily="18" charset="0"/>
            </a:endParaRPr>
          </a:p>
          <a:p>
            <a:pPr marL="527050" indent="-457200" algn="just" eaLnBrk="1" hangingPunct="1">
              <a:buClr>
                <a:srgbClr val="000000"/>
              </a:buClr>
              <a:buSzPct val="76000"/>
              <a:buFont typeface="Arial" panose="020B0604020202020204" pitchFamily="34" charset="0"/>
              <a:buChar char="•"/>
              <a:defRPr/>
            </a:pPr>
            <a:r>
              <a:rPr lang="en-US" sz="2800" dirty="0" smtClean="0">
                <a:solidFill>
                  <a:schemeClr val="tx1"/>
                </a:solidFill>
                <a:latin typeface="Times New Roman" panose="02020603050405020304" pitchFamily="18" charset="0"/>
                <a:cs typeface="Times New Roman" panose="02020603050405020304" pitchFamily="18" charset="0"/>
              </a:rPr>
              <a:t>WAT is </a:t>
            </a:r>
            <a:r>
              <a:rPr lang="en-GB" sz="28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independent </a:t>
            </a:r>
            <a:r>
              <a:rPr lang="en-GB"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civil society organization dedicated to gender equality</a:t>
            </a:r>
            <a:r>
              <a:rPr lang="en-US" altLang="en-GB"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and </a:t>
            </a:r>
            <a:r>
              <a:rPr lang="en-GB"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established in </a:t>
            </a:r>
            <a:r>
              <a:rPr lang="en-GB" sz="28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1992G.C </a:t>
            </a:r>
            <a:endParaRPr lang="en-GB" sz="28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527050" indent="-457200" algn="just" eaLnBrk="1" hangingPunct="1">
              <a:buClr>
                <a:srgbClr val="000000"/>
              </a:buClr>
              <a:buSzPct val="76000"/>
              <a:buFont typeface="Arial" panose="020B0604020202020204" pitchFamily="34" charset="0"/>
              <a:buChar char="•"/>
              <a:defRPr/>
            </a:pPr>
            <a:r>
              <a:rPr lang="en-GB"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 Association has a </a:t>
            </a:r>
            <a:r>
              <a:rPr lang="en-GB"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well-stratified structure </a:t>
            </a:r>
            <a:r>
              <a:rPr lang="en-GB" sz="28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from headquarter, zonal</a:t>
            </a:r>
            <a:r>
              <a:rPr lang="en-GB"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woreda</a:t>
            </a:r>
            <a:r>
              <a:rPr lang="en-GB"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kebele</a:t>
            </a:r>
            <a:r>
              <a:rPr lang="en-GB"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and </a:t>
            </a:r>
            <a:r>
              <a:rPr lang="en-GB" sz="28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WDG level</a:t>
            </a:r>
            <a:endParaRPr lang="en-GB" sz="28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527050" indent="-457200" algn="just" eaLnBrk="1" hangingPunct="1">
              <a:buClr>
                <a:srgbClr val="000000"/>
              </a:buClr>
              <a:buSzPct val="76000"/>
              <a:buFont typeface="Arial" panose="020B0604020202020204" pitchFamily="34" charset="0"/>
              <a:buChar char="•"/>
              <a:defRPr/>
            </a:pPr>
            <a:r>
              <a:rPr lang="en-US" sz="2800" dirty="0" smtClean="0">
                <a:solidFill>
                  <a:schemeClr val="tx1"/>
                </a:solidFill>
                <a:latin typeface="Times New Roman" panose="02020603050405020304" pitchFamily="18" charset="0"/>
                <a:cs typeface="Times New Roman" panose="02020603050405020304" pitchFamily="18" charset="0"/>
              </a:rPr>
              <a:t>WAT works with different donors, different stakeholders and right holders.</a:t>
            </a:r>
            <a:endParaRPr lang="en-US" sz="2800" dirty="0" smtClean="0">
              <a:solidFill>
                <a:schemeClr val="tx1"/>
              </a:solidFill>
              <a:latin typeface="Times New Roman" panose="02020603050405020304" pitchFamily="18" charset="0"/>
              <a:cs typeface="Times New Roman" panose="02020603050405020304" pitchFamily="18" charset="0"/>
            </a:endParaRPr>
          </a:p>
          <a:p>
            <a:pPr marL="69850" indent="0" eaLnBrk="1" hangingPunct="1">
              <a:buClr>
                <a:srgbClr val="94C600"/>
              </a:buClr>
              <a:buSzPct val="76000"/>
              <a:buNone/>
              <a:defRPr/>
            </a:pPr>
            <a:r>
              <a:rPr lang="en-US" sz="3200" dirty="0" smtClean="0">
                <a:solidFill>
                  <a:schemeClr val="tx1"/>
                </a:solidFill>
                <a:latin typeface="Times New Roman" panose="02020603050405020304" pitchFamily="18" charset="0"/>
                <a:cs typeface="Times New Roman" panose="02020603050405020304" pitchFamily="18" charset="0"/>
              </a:rPr>
              <a:t> </a:t>
            </a:r>
            <a:endParaRPr lang="en-US" sz="3200" dirty="0" smtClean="0">
              <a:solidFill>
                <a:schemeClr val="tx1"/>
              </a:solidFill>
              <a:latin typeface="Times New Roman" panose="02020603050405020304" pitchFamily="18" charset="0"/>
              <a:cs typeface="Times New Roman" panose="02020603050405020304" pitchFamily="18" charset="0"/>
            </a:endParaRPr>
          </a:p>
        </p:txBody>
      </p:sp>
      <p:sp>
        <p:nvSpPr>
          <p:cNvPr id="4" name="Title 1"/>
          <p:cNvSpPr txBox="1">
            <a:spLocks noGrp="1"/>
          </p:cNvSpPr>
          <p:nvPr>
            <p:ph type="title"/>
          </p:nvPr>
        </p:nvSpPr>
        <p:spPr>
          <a:xfrm>
            <a:off x="76200" y="0"/>
            <a:ext cx="8991600" cy="914400"/>
          </a:xfrm>
          <a:solidFill>
            <a:schemeClr val="bg1"/>
          </a:solidFill>
          <a:ln w="15875" cap="flat" algn="ctr">
            <a:solidFill>
              <a:srgbClr val="FEA022">
                <a:shade val="50000"/>
              </a:srgbClr>
            </a:solidFill>
          </a:ln>
        </p:spPr>
        <p:txBody>
          <a:bodyPr>
            <a:normAutofit/>
          </a:bodyPr>
          <a:lstStyle>
            <a:lvl1pPr algn="l" defTabSz="914400" rtl="0" eaLnBrk="1" latinLnBrk="0" hangingPunct="1">
              <a:spcBef>
                <a:spcPct val="0"/>
              </a:spcBef>
              <a:buNone/>
              <a:defRPr sz="40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fontAlgn="auto">
              <a:spcAft>
                <a:spcPts val="0"/>
              </a:spcAft>
              <a:defRPr/>
            </a:pPr>
            <a:r>
              <a:rPr lang="en-US" dirty="0">
                <a:solidFill>
                  <a:sysClr val="window" lastClr="FFFFFF"/>
                </a:solidFill>
                <a:latin typeface="Century Gothic" panose="020B0502020202020204"/>
              </a:rPr>
              <a:t> </a:t>
            </a:r>
            <a:r>
              <a:rPr lang="en-US" sz="3200" b="1" dirty="0" smtClean="0">
                <a:solidFill>
                  <a:schemeClr val="tx1"/>
                </a:solidFill>
                <a:latin typeface="Times New Roman" panose="02020603050405020304" pitchFamily="18" charset="0"/>
                <a:cs typeface="Times New Roman" panose="02020603050405020304" pitchFamily="18" charset="0"/>
              </a:rPr>
              <a:t>Introduction</a:t>
            </a:r>
            <a:endParaRPr lang="en-US" sz="32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idx="1"/>
          </p:nvPr>
        </p:nvSpPr>
        <p:spPr>
          <a:xfrm>
            <a:off x="457200" y="1604645"/>
            <a:ext cx="8382000" cy="5100955"/>
          </a:xfrm>
        </p:spPr>
        <p:txBody>
          <a:bodyPr/>
          <a:lstStyle/>
          <a:p>
            <a:pPr algn="just" eaLnBrk="1" fontAlgn="auto" hangingPunct="1">
              <a:spcAft>
                <a:spcPts val="0"/>
              </a:spcAft>
              <a:buClr>
                <a:srgbClr val="000000"/>
              </a:buClr>
              <a:defRPr/>
            </a:pPr>
            <a:r>
              <a:rPr lang="en-US" sz="2800" dirty="0">
                <a:solidFill>
                  <a:schemeClr val="tx1"/>
                </a:solidFill>
                <a:latin typeface="Times New Roman" panose="02020603050405020304" pitchFamily="18" charset="0"/>
                <a:cs typeface="Times New Roman" panose="02020603050405020304" pitchFamily="18" charset="0"/>
              </a:rPr>
              <a:t>Focuses on preventing and </a:t>
            </a:r>
            <a:r>
              <a:rPr lang="en-US" sz="2800" b="1" dirty="0">
                <a:solidFill>
                  <a:schemeClr val="tx1"/>
                </a:solidFill>
                <a:latin typeface="Times New Roman" panose="02020603050405020304" pitchFamily="18" charset="0"/>
                <a:cs typeface="Times New Roman" panose="02020603050405020304" pitchFamily="18" charset="0"/>
              </a:rPr>
              <a:t>responding to GBV</a:t>
            </a:r>
            <a:r>
              <a:rPr lang="en-US" sz="2800" dirty="0">
                <a:solidFill>
                  <a:schemeClr val="tx1"/>
                </a:solidFill>
                <a:latin typeface="Times New Roman" panose="02020603050405020304" pitchFamily="18" charset="0"/>
                <a:cs typeface="Times New Roman" panose="02020603050405020304" pitchFamily="18" charset="0"/>
              </a:rPr>
              <a:t> and promote &amp; protect women’s human rights at all levels. </a:t>
            </a:r>
            <a:endParaRPr lang="en-US" sz="2800" dirty="0">
              <a:solidFill>
                <a:schemeClr val="tx1"/>
              </a:solidFill>
              <a:latin typeface="Times New Roman" panose="02020603050405020304" pitchFamily="18" charset="0"/>
              <a:cs typeface="Times New Roman" panose="02020603050405020304" pitchFamily="18" charset="0"/>
            </a:endParaRPr>
          </a:p>
          <a:p>
            <a:pPr algn="just" eaLnBrk="1" fontAlgn="auto" hangingPunct="1">
              <a:spcAft>
                <a:spcPts val="0"/>
              </a:spcAft>
              <a:buClr>
                <a:srgbClr val="000000"/>
              </a:buClr>
              <a:defRPr/>
            </a:pPr>
            <a:r>
              <a:rPr lang="en-US" altLang="en-GB" sz="2800" dirty="0">
                <a:solidFill>
                  <a:schemeClr val="tx1"/>
                </a:solidFill>
                <a:latin typeface="Times New Roman" panose="02020603050405020304" pitchFamily="18" charset="0"/>
                <a:cs typeface="Times New Roman" panose="02020603050405020304" pitchFamily="18" charset="0"/>
              </a:rPr>
              <a:t>In </a:t>
            </a:r>
            <a:r>
              <a:rPr lang="en-GB" sz="2800" dirty="0">
                <a:solidFill>
                  <a:schemeClr val="tx1"/>
                </a:solidFill>
                <a:latin typeface="Times New Roman" panose="02020603050405020304" pitchFamily="18" charset="0"/>
                <a:cs typeface="Times New Roman" panose="02020603050405020304" pitchFamily="18" charset="0"/>
              </a:rPr>
              <a:t>all development efforts in Tigray, WAT places a high priority on promoting women's empowerment.</a:t>
            </a:r>
            <a:endParaRPr lang="en-GB" sz="2800" dirty="0">
              <a:solidFill>
                <a:schemeClr val="tx1"/>
              </a:solidFill>
              <a:latin typeface="Times New Roman" panose="02020603050405020304" pitchFamily="18" charset="0"/>
              <a:cs typeface="Times New Roman" panose="02020603050405020304" pitchFamily="18" charset="0"/>
            </a:endParaRPr>
          </a:p>
          <a:p>
            <a:pPr algn="just" eaLnBrk="1" fontAlgn="auto" hangingPunct="1">
              <a:spcAft>
                <a:spcPts val="0"/>
              </a:spcAft>
              <a:buClr>
                <a:srgbClr val="000000"/>
              </a:buClr>
              <a:defRPr/>
            </a:pPr>
            <a:r>
              <a:rPr lang="en-GB" sz="2800" dirty="0" smtClean="0">
                <a:solidFill>
                  <a:schemeClr val="tx1"/>
                </a:solidFill>
                <a:latin typeface="Times New Roman" panose="02020603050405020304" pitchFamily="18" charset="0"/>
                <a:cs typeface="Times New Roman" panose="02020603050405020304" pitchFamily="18" charset="0"/>
              </a:rPr>
              <a:t> A </a:t>
            </a:r>
            <a:r>
              <a:rPr lang="en-GB" sz="2800" b="1" dirty="0">
                <a:solidFill>
                  <a:schemeClr val="tx1"/>
                </a:solidFill>
                <a:latin typeface="Times New Roman" panose="02020603050405020304" pitchFamily="18" charset="0"/>
                <a:cs typeface="Times New Roman" panose="02020603050405020304" pitchFamily="18" charset="0"/>
              </a:rPr>
              <a:t>pioneer</a:t>
            </a:r>
            <a:r>
              <a:rPr lang="en-GB" sz="2800" dirty="0">
                <a:solidFill>
                  <a:schemeClr val="tx1"/>
                </a:solidFill>
                <a:latin typeface="Times New Roman" panose="02020603050405020304" pitchFamily="18" charset="0"/>
                <a:cs typeface="Times New Roman" panose="02020603050405020304" pitchFamily="18" charset="0"/>
              </a:rPr>
              <a:t> women's rights organisations play a central role in spearheading change in support of gender equality in </a:t>
            </a:r>
            <a:r>
              <a:rPr lang="en-GB" sz="2800" dirty="0" smtClean="0">
                <a:solidFill>
                  <a:schemeClr val="tx1"/>
                </a:solidFill>
                <a:latin typeface="Times New Roman" panose="02020603050405020304" pitchFamily="18" charset="0"/>
                <a:cs typeface="Times New Roman" panose="02020603050405020304" pitchFamily="18" charset="0"/>
              </a:rPr>
              <a:t>Tigray</a:t>
            </a:r>
            <a:r>
              <a:rPr lang="en-US" altLang="en-GB" sz="2800" dirty="0" smtClean="0">
                <a:solidFill>
                  <a:schemeClr val="tx1"/>
                </a:solidFill>
                <a:latin typeface="Times New Roman" panose="02020603050405020304" pitchFamily="18" charset="0"/>
                <a:cs typeface="Times New Roman" panose="02020603050405020304" pitchFamily="18" charset="0"/>
              </a:rPr>
              <a:t>. </a:t>
            </a:r>
            <a:endParaRPr lang="en-GB" sz="2800" dirty="0">
              <a:solidFill>
                <a:schemeClr val="tx1"/>
              </a:solidFill>
              <a:latin typeface="Times New Roman" panose="02020603050405020304" pitchFamily="18" charset="0"/>
              <a:cs typeface="Times New Roman" panose="02020603050405020304" pitchFamily="18" charset="0"/>
            </a:endParaRPr>
          </a:p>
          <a:p>
            <a:pPr algn="just" eaLnBrk="1" fontAlgn="auto" hangingPunct="1">
              <a:spcAft>
                <a:spcPts val="0"/>
              </a:spcAft>
              <a:buClr>
                <a:srgbClr val="000000"/>
              </a:buClr>
              <a:defRPr/>
            </a:pPr>
            <a:endParaRPr lang="en-GB" altLang="en-US" sz="2800" dirty="0" smtClean="0">
              <a:solidFill>
                <a:schemeClr val="tx1"/>
              </a:solidFill>
              <a:latin typeface="Times New Roman" panose="02020603050405020304" pitchFamily="18" charset="0"/>
              <a:cs typeface="Times New Roman" panose="02020603050405020304" pitchFamily="18" charset="0"/>
            </a:endParaRPr>
          </a:p>
        </p:txBody>
      </p:sp>
      <p:sp>
        <p:nvSpPr>
          <p:cNvPr id="2560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smtClean="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25604" name="Rectangle 4"/>
          <p:cNvSpPr>
            <a:spLocks noChangeArrowheads="1"/>
          </p:cNvSpPr>
          <p:nvPr/>
        </p:nvSpPr>
        <p:spPr bwMode="auto">
          <a:xfrm>
            <a:off x="0" y="3248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smtClean="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25605" name="Rectangle 5"/>
          <p:cNvSpPr>
            <a:spLocks noChangeArrowheads="1"/>
          </p:cNvSpPr>
          <p:nvPr/>
        </p:nvSpPr>
        <p:spPr bwMode="auto">
          <a:xfrm>
            <a:off x="0" y="6038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smtClean="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10" name="Title 1"/>
          <p:cNvSpPr txBox="1"/>
          <p:nvPr/>
        </p:nvSpPr>
        <p:spPr bwMode="auto">
          <a:xfrm>
            <a:off x="457200" y="552450"/>
            <a:ext cx="8991600" cy="718820"/>
          </a:xfrm>
          <a:prstGeom prst="rect">
            <a:avLst/>
          </a:prstGeom>
          <a:solidFill>
            <a:schemeClr val="bg1"/>
          </a:solidFill>
          <a:ln w="15875" cap="flat" algn="ctr">
            <a:solidFill>
              <a:srgbClr val="FEA022">
                <a:shade val="50000"/>
              </a:srgbClr>
            </a:solidFill>
          </a:ln>
        </p:spPr>
        <p:txBody>
          <a:bodyPr lIns="0" rIns="0" bIns="0" anchor="b">
            <a:normAutofit fontScale="25000"/>
          </a:bodyPr>
          <a:lstStyle>
            <a:lvl1pPr algn="l" defTabSz="914400" rtl="0" eaLnBrk="1" fontAlgn="base" latinLnBrk="0" hangingPunct="1">
              <a:spcBef>
                <a:spcPct val="0"/>
              </a:spcBef>
              <a:spcAft>
                <a:spcPct val="0"/>
              </a:spcAft>
              <a:buNone/>
              <a:defRPr sz="4000" kern="1200">
                <a:solidFill>
                  <a:schemeClr val="lt1"/>
                </a:solidFill>
                <a:latin typeface="+mn-lt"/>
                <a:ea typeface="+mn-ea"/>
                <a:cs typeface="+mn-cs"/>
              </a:defRPr>
            </a:lvl1pPr>
            <a:lvl2pPr algn="l" rtl="0" eaLnBrk="1" fontAlgn="base" hangingPunct="1">
              <a:spcBef>
                <a:spcPct val="0"/>
              </a:spcBef>
              <a:spcAft>
                <a:spcPct val="0"/>
              </a:spcAft>
              <a:defRPr sz="5000">
                <a:solidFill>
                  <a:schemeClr val="lt1"/>
                </a:solidFill>
                <a:latin typeface="+mn-lt"/>
                <a:ea typeface="+mn-ea"/>
                <a:cs typeface="+mn-cs"/>
              </a:defRPr>
            </a:lvl2pPr>
            <a:lvl3pPr algn="l" rtl="0" eaLnBrk="1" fontAlgn="base" hangingPunct="1">
              <a:spcBef>
                <a:spcPct val="0"/>
              </a:spcBef>
              <a:spcAft>
                <a:spcPct val="0"/>
              </a:spcAft>
              <a:defRPr sz="5000">
                <a:solidFill>
                  <a:schemeClr val="lt1"/>
                </a:solidFill>
                <a:latin typeface="+mn-lt"/>
                <a:ea typeface="+mn-ea"/>
                <a:cs typeface="+mn-cs"/>
              </a:defRPr>
            </a:lvl3pPr>
            <a:lvl4pPr algn="l" rtl="0" eaLnBrk="1" fontAlgn="base" hangingPunct="1">
              <a:spcBef>
                <a:spcPct val="0"/>
              </a:spcBef>
              <a:spcAft>
                <a:spcPct val="0"/>
              </a:spcAft>
              <a:defRPr sz="5000">
                <a:solidFill>
                  <a:schemeClr val="lt1"/>
                </a:solidFill>
                <a:latin typeface="+mn-lt"/>
                <a:ea typeface="+mn-ea"/>
                <a:cs typeface="+mn-cs"/>
              </a:defRPr>
            </a:lvl4pPr>
            <a:lvl5pPr algn="l" rtl="0" eaLnBrk="1" fontAlgn="base" hangingPunct="1">
              <a:spcBef>
                <a:spcPct val="0"/>
              </a:spcBef>
              <a:spcAft>
                <a:spcPct val="0"/>
              </a:spcAft>
              <a:defRPr sz="5000">
                <a:solidFill>
                  <a:schemeClr val="lt1"/>
                </a:solidFill>
                <a:latin typeface="+mn-lt"/>
                <a:ea typeface="+mn-ea"/>
                <a:cs typeface="+mn-cs"/>
              </a:defRPr>
            </a:lvl5pPr>
            <a:lvl6pPr marL="457200" algn="l" rtl="0" eaLnBrk="1" fontAlgn="base" hangingPunct="1">
              <a:spcBef>
                <a:spcPct val="0"/>
              </a:spcBef>
              <a:spcAft>
                <a:spcPct val="0"/>
              </a:spcAft>
              <a:defRPr sz="5000">
                <a:solidFill>
                  <a:schemeClr val="lt1"/>
                </a:solidFill>
                <a:latin typeface="+mn-lt"/>
                <a:ea typeface="+mn-ea"/>
                <a:cs typeface="+mn-cs"/>
              </a:defRPr>
            </a:lvl6pPr>
            <a:lvl7pPr marL="914400" algn="l" rtl="0" eaLnBrk="1" fontAlgn="base" hangingPunct="1">
              <a:spcBef>
                <a:spcPct val="0"/>
              </a:spcBef>
              <a:spcAft>
                <a:spcPct val="0"/>
              </a:spcAft>
              <a:defRPr sz="5000">
                <a:solidFill>
                  <a:schemeClr val="lt1"/>
                </a:solidFill>
                <a:latin typeface="+mn-lt"/>
                <a:ea typeface="+mn-ea"/>
                <a:cs typeface="+mn-cs"/>
              </a:defRPr>
            </a:lvl7pPr>
            <a:lvl8pPr marL="1371600" algn="l" rtl="0" eaLnBrk="1" fontAlgn="base" hangingPunct="1">
              <a:spcBef>
                <a:spcPct val="0"/>
              </a:spcBef>
              <a:spcAft>
                <a:spcPct val="0"/>
              </a:spcAft>
              <a:defRPr sz="5000">
                <a:solidFill>
                  <a:schemeClr val="lt1"/>
                </a:solidFill>
                <a:latin typeface="+mn-lt"/>
                <a:ea typeface="+mn-ea"/>
                <a:cs typeface="+mn-cs"/>
              </a:defRPr>
            </a:lvl8pPr>
            <a:lvl9pPr marL="1828800" algn="l" rtl="0" eaLnBrk="1" fontAlgn="base" hangingPunct="1">
              <a:spcBef>
                <a:spcPct val="0"/>
              </a:spcBef>
              <a:spcAft>
                <a:spcPct val="0"/>
              </a:spcAft>
              <a:defRPr sz="50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14400" b="0" i="0" u="none" strike="noStrike" kern="1200" cap="none" spc="0" normalizeH="0" baseline="0" noProof="0" dirty="0" smtClean="0">
                <a:ln>
                  <a:noFill/>
                </a:ln>
                <a:solidFill>
                  <a:sysClr val="window" lastClr="FFFFFF"/>
                </a:solidFill>
                <a:effectLst/>
                <a:uLnTx/>
                <a:uFillTx/>
                <a:latin typeface="Times New Roman" panose="02020603050405020304" pitchFamily="18" charset="0"/>
                <a:ea typeface="+mn-ea"/>
                <a:cs typeface="Times New Roman" panose="02020603050405020304" pitchFamily="18" charset="0"/>
              </a:rPr>
              <a:t> </a:t>
            </a:r>
            <a:endParaRPr kumimoji="0" lang="en-US" sz="1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defRPr/>
            </a:pPr>
            <a:r>
              <a:rPr kumimoji="0" lang="en-US" sz="1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Overview of WAT</a:t>
            </a:r>
            <a:endParaRPr kumimoji="0" lang="en-US" sz="1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idx="1"/>
          </p:nvPr>
        </p:nvSpPr>
        <p:spPr>
          <a:xfrm>
            <a:off x="457200" y="1880870"/>
            <a:ext cx="8382000" cy="4824730"/>
          </a:xfrm>
        </p:spPr>
        <p:txBody>
          <a:bodyPr/>
          <a:lstStyle/>
          <a:p>
            <a:pPr eaLnBrk="1" hangingPunct="1">
              <a:buClr>
                <a:srgbClr val="000000"/>
              </a:buClr>
              <a:buSzPct val="70000"/>
            </a:pPr>
            <a:r>
              <a:rPr lang="en-US" altLang="en-GB" sz="2800" dirty="0" smtClean="0">
                <a:solidFill>
                  <a:srgbClr val="000000"/>
                </a:solidFill>
                <a:latin typeface="Times New Roman" panose="02020603050405020304" pitchFamily="18" charset="0"/>
                <a:cs typeface="Times New Roman" panose="02020603050405020304" pitchFamily="18" charset="0"/>
              </a:rPr>
              <a:t>WAT is l</a:t>
            </a:r>
            <a:r>
              <a:rPr lang="en-GB" altLang="en-US" sz="2800" dirty="0" smtClean="0">
                <a:solidFill>
                  <a:srgbClr val="000000"/>
                </a:solidFill>
                <a:latin typeface="Times New Roman" panose="02020603050405020304" pitchFamily="18" charset="0"/>
                <a:cs typeface="Times New Roman" panose="02020603050405020304" pitchFamily="18" charset="0"/>
              </a:rPr>
              <a:t>ed by the 13 Board of Directors elected every three years </a:t>
            </a:r>
            <a:endParaRPr lang="en-GB" altLang="en-US" sz="2800" dirty="0" smtClean="0">
              <a:solidFill>
                <a:srgbClr val="000000"/>
              </a:solidFill>
              <a:latin typeface="Times New Roman" panose="02020603050405020304" pitchFamily="18" charset="0"/>
              <a:cs typeface="Times New Roman" panose="02020603050405020304" pitchFamily="18" charset="0"/>
            </a:endParaRPr>
          </a:p>
          <a:p>
            <a:pPr eaLnBrk="1" hangingPunct="1">
              <a:buClr>
                <a:srgbClr val="000000"/>
              </a:buClr>
              <a:buSzPct val="70000"/>
            </a:pPr>
            <a:r>
              <a:rPr lang="en-GB" altLang="en-US" sz="2800" smtClean="0">
                <a:solidFill>
                  <a:srgbClr val="000000"/>
                </a:solidFill>
                <a:latin typeface="Times New Roman" panose="02020603050405020304" pitchFamily="18" charset="0"/>
                <a:cs typeface="Times New Roman" panose="02020603050405020304" pitchFamily="18" charset="0"/>
              </a:rPr>
              <a:t>Over 800,000 </a:t>
            </a:r>
            <a:r>
              <a:rPr lang="en-US" altLang="en-GB" sz="2800" smtClean="0">
                <a:solidFill>
                  <a:srgbClr val="000000"/>
                </a:solidFill>
                <a:latin typeface="Times New Roman" panose="02020603050405020304" pitchFamily="18" charset="0"/>
                <a:cs typeface="Times New Roman" panose="02020603050405020304" pitchFamily="18" charset="0"/>
              </a:rPr>
              <a:t>paying women </a:t>
            </a:r>
            <a:r>
              <a:rPr lang="en-GB" altLang="en-US" sz="2800" dirty="0" smtClean="0">
                <a:solidFill>
                  <a:srgbClr val="000000"/>
                </a:solidFill>
                <a:latin typeface="Times New Roman" panose="02020603050405020304" pitchFamily="18" charset="0"/>
                <a:cs typeface="Times New Roman" panose="02020603050405020304" pitchFamily="18" charset="0"/>
              </a:rPr>
              <a:t>members at the apex of its structure, </a:t>
            </a:r>
            <a:endParaRPr lang="en-GB" altLang="en-US" sz="2800" dirty="0" smtClean="0">
              <a:solidFill>
                <a:srgbClr val="000000"/>
              </a:solidFill>
              <a:latin typeface="Times New Roman" panose="02020603050405020304" pitchFamily="18" charset="0"/>
              <a:cs typeface="Times New Roman" panose="02020603050405020304" pitchFamily="18" charset="0"/>
            </a:endParaRPr>
          </a:p>
          <a:p>
            <a:pPr eaLnBrk="1" hangingPunct="1">
              <a:buClr>
                <a:srgbClr val="000000"/>
              </a:buClr>
              <a:buSzPct val="70000"/>
            </a:pPr>
            <a:r>
              <a:rPr lang="en-US" altLang="en-GB" sz="2800" dirty="0" smtClean="0">
                <a:solidFill>
                  <a:srgbClr val="000000"/>
                </a:solidFill>
                <a:latin typeface="Times New Roman" panose="02020603050405020304" pitchFamily="18" charset="0"/>
                <a:cs typeface="Times New Roman" panose="02020603050405020304" pitchFamily="18" charset="0"/>
              </a:rPr>
              <a:t>There are seven zones and 93 chairwomen in the woreda offices.</a:t>
            </a:r>
            <a:endParaRPr lang="en-US" altLang="en-GB" sz="2800" dirty="0" smtClean="0">
              <a:solidFill>
                <a:srgbClr val="000000"/>
              </a:solidFill>
              <a:latin typeface="Times New Roman" panose="02020603050405020304" pitchFamily="18" charset="0"/>
              <a:cs typeface="Times New Roman" panose="02020603050405020304" pitchFamily="18" charset="0"/>
            </a:endParaRPr>
          </a:p>
        </p:txBody>
      </p:sp>
      <p:sp>
        <p:nvSpPr>
          <p:cNvPr id="26627"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smtClean="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26628" name="Rectangle 4"/>
          <p:cNvSpPr>
            <a:spLocks noChangeArrowheads="1"/>
          </p:cNvSpPr>
          <p:nvPr/>
        </p:nvSpPr>
        <p:spPr bwMode="auto">
          <a:xfrm>
            <a:off x="0" y="3248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smtClean="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26629" name="Rectangle 5"/>
          <p:cNvSpPr>
            <a:spLocks noChangeArrowheads="1"/>
          </p:cNvSpPr>
          <p:nvPr/>
        </p:nvSpPr>
        <p:spPr bwMode="auto">
          <a:xfrm>
            <a:off x="0" y="6038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smtClean="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10" name="Title 1"/>
          <p:cNvSpPr txBox="1"/>
          <p:nvPr/>
        </p:nvSpPr>
        <p:spPr bwMode="auto">
          <a:xfrm>
            <a:off x="206375" y="152400"/>
            <a:ext cx="8599805" cy="1059180"/>
          </a:xfrm>
          <a:prstGeom prst="rect">
            <a:avLst/>
          </a:prstGeom>
          <a:solidFill>
            <a:schemeClr val="bg1"/>
          </a:solidFill>
          <a:ln w="15875" cap="flat" algn="ctr">
            <a:solidFill>
              <a:srgbClr val="FEA022">
                <a:shade val="50000"/>
              </a:srgbClr>
            </a:solidFill>
          </a:ln>
        </p:spPr>
        <p:txBody>
          <a:bodyPr lIns="0" rIns="0" bIns="0" anchor="b">
            <a:normAutofit fontScale="35000" lnSpcReduction="20000"/>
          </a:bodyPr>
          <a:lstStyle>
            <a:lvl1pPr algn="l" defTabSz="914400" rtl="0" eaLnBrk="1" fontAlgn="base" latinLnBrk="0" hangingPunct="1">
              <a:spcBef>
                <a:spcPct val="0"/>
              </a:spcBef>
              <a:spcAft>
                <a:spcPct val="0"/>
              </a:spcAft>
              <a:buNone/>
              <a:defRPr sz="4000" kern="1200">
                <a:solidFill>
                  <a:schemeClr val="lt1"/>
                </a:solidFill>
                <a:latin typeface="+mn-lt"/>
                <a:ea typeface="+mn-ea"/>
                <a:cs typeface="+mn-cs"/>
              </a:defRPr>
            </a:lvl1pPr>
            <a:lvl2pPr algn="l" rtl="0" eaLnBrk="1" fontAlgn="base" hangingPunct="1">
              <a:spcBef>
                <a:spcPct val="0"/>
              </a:spcBef>
              <a:spcAft>
                <a:spcPct val="0"/>
              </a:spcAft>
              <a:defRPr sz="5000">
                <a:solidFill>
                  <a:schemeClr val="lt1"/>
                </a:solidFill>
                <a:latin typeface="+mn-lt"/>
                <a:ea typeface="+mn-ea"/>
                <a:cs typeface="+mn-cs"/>
              </a:defRPr>
            </a:lvl2pPr>
            <a:lvl3pPr algn="l" rtl="0" eaLnBrk="1" fontAlgn="base" hangingPunct="1">
              <a:spcBef>
                <a:spcPct val="0"/>
              </a:spcBef>
              <a:spcAft>
                <a:spcPct val="0"/>
              </a:spcAft>
              <a:defRPr sz="5000">
                <a:solidFill>
                  <a:schemeClr val="lt1"/>
                </a:solidFill>
                <a:latin typeface="+mn-lt"/>
                <a:ea typeface="+mn-ea"/>
                <a:cs typeface="+mn-cs"/>
              </a:defRPr>
            </a:lvl3pPr>
            <a:lvl4pPr algn="l" rtl="0" eaLnBrk="1" fontAlgn="base" hangingPunct="1">
              <a:spcBef>
                <a:spcPct val="0"/>
              </a:spcBef>
              <a:spcAft>
                <a:spcPct val="0"/>
              </a:spcAft>
              <a:defRPr sz="5000">
                <a:solidFill>
                  <a:schemeClr val="lt1"/>
                </a:solidFill>
                <a:latin typeface="+mn-lt"/>
                <a:ea typeface="+mn-ea"/>
                <a:cs typeface="+mn-cs"/>
              </a:defRPr>
            </a:lvl4pPr>
            <a:lvl5pPr algn="l" rtl="0" eaLnBrk="1" fontAlgn="base" hangingPunct="1">
              <a:spcBef>
                <a:spcPct val="0"/>
              </a:spcBef>
              <a:spcAft>
                <a:spcPct val="0"/>
              </a:spcAft>
              <a:defRPr sz="5000">
                <a:solidFill>
                  <a:schemeClr val="lt1"/>
                </a:solidFill>
                <a:latin typeface="+mn-lt"/>
                <a:ea typeface="+mn-ea"/>
                <a:cs typeface="+mn-cs"/>
              </a:defRPr>
            </a:lvl5pPr>
            <a:lvl6pPr marL="457200" algn="l" rtl="0" eaLnBrk="1" fontAlgn="base" hangingPunct="1">
              <a:spcBef>
                <a:spcPct val="0"/>
              </a:spcBef>
              <a:spcAft>
                <a:spcPct val="0"/>
              </a:spcAft>
              <a:defRPr sz="5000">
                <a:solidFill>
                  <a:schemeClr val="lt1"/>
                </a:solidFill>
                <a:latin typeface="+mn-lt"/>
                <a:ea typeface="+mn-ea"/>
                <a:cs typeface="+mn-cs"/>
              </a:defRPr>
            </a:lvl6pPr>
            <a:lvl7pPr marL="914400" algn="l" rtl="0" eaLnBrk="1" fontAlgn="base" hangingPunct="1">
              <a:spcBef>
                <a:spcPct val="0"/>
              </a:spcBef>
              <a:spcAft>
                <a:spcPct val="0"/>
              </a:spcAft>
              <a:defRPr sz="5000">
                <a:solidFill>
                  <a:schemeClr val="lt1"/>
                </a:solidFill>
                <a:latin typeface="+mn-lt"/>
                <a:ea typeface="+mn-ea"/>
                <a:cs typeface="+mn-cs"/>
              </a:defRPr>
            </a:lvl7pPr>
            <a:lvl8pPr marL="1371600" algn="l" rtl="0" eaLnBrk="1" fontAlgn="base" hangingPunct="1">
              <a:spcBef>
                <a:spcPct val="0"/>
              </a:spcBef>
              <a:spcAft>
                <a:spcPct val="0"/>
              </a:spcAft>
              <a:defRPr sz="5000">
                <a:solidFill>
                  <a:schemeClr val="lt1"/>
                </a:solidFill>
                <a:latin typeface="+mn-lt"/>
                <a:ea typeface="+mn-ea"/>
                <a:cs typeface="+mn-cs"/>
              </a:defRPr>
            </a:lvl8pPr>
            <a:lvl9pPr marL="1828800" algn="l" rtl="0" eaLnBrk="1" fontAlgn="base" hangingPunct="1">
              <a:spcBef>
                <a:spcPct val="0"/>
              </a:spcBef>
              <a:spcAft>
                <a:spcPct val="0"/>
              </a:spcAft>
              <a:defRPr sz="50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4000" b="0" i="0" u="none" strike="noStrike" kern="1200" cap="none" spc="0" normalizeH="0" baseline="0" noProof="0" dirty="0" smtClean="0">
                <a:ln>
                  <a:noFill/>
                </a:ln>
                <a:solidFill>
                  <a:sysClr val="window" lastClr="FFFFFF"/>
                </a:solidFill>
                <a:effectLst/>
                <a:uLnTx/>
                <a:uFillTx/>
                <a:latin typeface="Century Gothic" panose="020B0502020202020204"/>
                <a:ea typeface="+mn-ea"/>
                <a:cs typeface="+mn-cs"/>
              </a:rPr>
              <a:t> </a:t>
            </a:r>
            <a:endParaRPr kumimoji="0" lang="en-US" sz="4800" b="0" i="0" u="none" strike="noStrike" kern="1200" cap="none" spc="0" normalizeH="0" baseline="0" noProof="0" dirty="0">
              <a:ln>
                <a:noFill/>
              </a:ln>
              <a:solidFill>
                <a:prstClr val="white"/>
              </a:solidFill>
              <a:effectLst/>
              <a:uLnTx/>
              <a:uFillTx/>
              <a:latin typeface="Constantia" panose="02030602050306030303"/>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defRPr/>
            </a:pPr>
            <a:r>
              <a:rPr kumimoji="0" lang="en-US" sz="16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0285"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Structure of WAT</a:t>
            </a:r>
            <a:endParaRPr kumimoji="0" lang="en-US" sz="10285"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Content Placeholder 2"/>
          <p:cNvSpPr>
            <a:spLocks noGrp="1"/>
          </p:cNvSpPr>
          <p:nvPr>
            <p:ph idx="1"/>
          </p:nvPr>
        </p:nvSpPr>
        <p:spPr>
          <a:xfrm>
            <a:off x="457200" y="1046480"/>
            <a:ext cx="8382000" cy="5582920"/>
          </a:xfrm>
        </p:spPr>
        <p:txBody>
          <a:bodyPr/>
          <a:lstStyle/>
          <a:p>
            <a:pPr algn="just" eaLnBrk="1" hangingPunct="1">
              <a:buClrTx/>
              <a:buSzTx/>
            </a:pPr>
            <a:r>
              <a:rPr lang="en-US" altLang="en-US" sz="2800" dirty="0" smtClean="0">
                <a:latin typeface="Times New Roman" panose="02020603050405020304" pitchFamily="18" charset="0"/>
                <a:cs typeface="Times New Roman" panose="02020603050405020304" pitchFamily="18" charset="0"/>
              </a:rPr>
              <a:t>Consultation &amp; lobbies with </a:t>
            </a:r>
            <a:r>
              <a:rPr lang="en-US" altLang="en-US" sz="2800" dirty="0" smtClean="0">
                <a:latin typeface="Times New Roman" panose="02020603050405020304" pitchFamily="18" charset="0"/>
                <a:cs typeface="Times New Roman" panose="02020603050405020304" pitchFamily="18" charset="0"/>
              </a:rPr>
              <a:t>duty bearers to promote women’s right &amp; their participation. </a:t>
            </a:r>
            <a:endParaRPr lang="en-US" altLang="en-US" sz="2800" dirty="0" smtClean="0">
              <a:latin typeface="Times New Roman" panose="02020603050405020304" pitchFamily="18" charset="0"/>
              <a:cs typeface="Times New Roman" panose="02020603050405020304" pitchFamily="18" charset="0"/>
            </a:endParaRPr>
          </a:p>
          <a:p>
            <a:pPr algn="just" eaLnBrk="1" hangingPunct="1">
              <a:buClrTx/>
              <a:buSzTx/>
            </a:pPr>
            <a:r>
              <a:rPr lang="en-US" altLang="en-US" sz="2800" dirty="0" smtClean="0">
                <a:latin typeface="Times New Roman" panose="02020603050405020304" pitchFamily="18" charset="0"/>
                <a:cs typeface="Times New Roman" panose="02020603050405020304" pitchFamily="18" charset="0"/>
                <a:sym typeface="+mn-ea"/>
              </a:rPr>
              <a:t>Sensitizing the society to prevent GBV and  HTP in Tigray</a:t>
            </a:r>
            <a:endParaRPr lang="en-US" altLang="en-US" sz="2800" dirty="0" smtClean="0">
              <a:latin typeface="Times New Roman" panose="02020603050405020304" pitchFamily="18" charset="0"/>
              <a:cs typeface="Times New Roman" panose="02020603050405020304" pitchFamily="18" charset="0"/>
            </a:endParaRPr>
          </a:p>
          <a:p>
            <a:pPr algn="just" eaLnBrk="1" hangingPunct="1">
              <a:buClrTx/>
              <a:buSzTx/>
            </a:pPr>
            <a:r>
              <a:rPr lang="en-US" altLang="en-US" sz="2800" dirty="0" smtClean="0">
                <a:latin typeface="Times New Roman" panose="02020603050405020304" pitchFamily="18" charset="0"/>
                <a:cs typeface="Times New Roman" panose="02020603050405020304" pitchFamily="18" charset="0"/>
              </a:rPr>
              <a:t>WAT fights against abuse and sexual harassment of women, and provides legal support to those affected</a:t>
            </a:r>
            <a:endParaRPr lang="en-US" altLang="en-US" sz="2800" dirty="0" smtClean="0">
              <a:latin typeface="Times New Roman" panose="02020603050405020304" pitchFamily="18" charset="0"/>
              <a:cs typeface="Times New Roman" panose="02020603050405020304" pitchFamily="18" charset="0"/>
            </a:endParaRPr>
          </a:p>
          <a:p>
            <a:pPr algn="just" eaLnBrk="1" hangingPunct="1">
              <a:buClrTx/>
              <a:buSzTx/>
            </a:pPr>
            <a:r>
              <a:rPr lang="en-US" altLang="en-US" sz="2800" dirty="0" smtClean="0">
                <a:latin typeface="Times New Roman" panose="02020603050405020304" pitchFamily="18" charset="0"/>
                <a:cs typeface="Times New Roman" panose="02020603050405020304" pitchFamily="18" charset="0"/>
              </a:rPr>
              <a:t>Ensure that women have equal opportunities to participate in politics and hold leadership positions</a:t>
            </a:r>
            <a:endParaRPr lang="en-US" altLang="en-US" sz="2800" dirty="0" smtClean="0">
              <a:latin typeface="Times New Roman" panose="02020603050405020304" pitchFamily="18" charset="0"/>
              <a:cs typeface="Times New Roman" panose="02020603050405020304" pitchFamily="18" charset="0"/>
            </a:endParaRPr>
          </a:p>
          <a:p>
            <a:pPr algn="just" eaLnBrk="1" hangingPunct="1">
              <a:buClrTx/>
              <a:buSzTx/>
            </a:pPr>
            <a:r>
              <a:rPr lang="en-US" altLang="en-US" sz="2800" dirty="0" smtClean="0">
                <a:latin typeface="Times New Roman" panose="02020603050405020304" pitchFamily="18" charset="0"/>
                <a:cs typeface="Times New Roman" panose="02020603050405020304" pitchFamily="18" charset="0"/>
              </a:rPr>
              <a:t>Undertaking research on issues related to GBV &amp; gender equality</a:t>
            </a:r>
            <a:endParaRPr lang="en-US" altLang="en-US" sz="2800" dirty="0" smtClean="0">
              <a:latin typeface="Times New Roman" panose="02020603050405020304" pitchFamily="18" charset="0"/>
              <a:cs typeface="Times New Roman" panose="02020603050405020304" pitchFamily="18" charset="0"/>
            </a:endParaRPr>
          </a:p>
          <a:p>
            <a:pPr marL="0" indent="0" algn="just" eaLnBrk="1" hangingPunct="1">
              <a:buClrTx/>
              <a:buSzTx/>
              <a:buNone/>
            </a:pPr>
            <a:endParaRPr lang="en-US" altLang="en-US" sz="2800" dirty="0" smtClean="0">
              <a:latin typeface="Times New Roman" panose="02020603050405020304" pitchFamily="18" charset="0"/>
              <a:cs typeface="Times New Roman" panose="02020603050405020304" pitchFamily="18" charset="0"/>
            </a:endParaRPr>
          </a:p>
        </p:txBody>
      </p:sp>
      <p:sp>
        <p:nvSpPr>
          <p:cNvPr id="4" name="Title 1"/>
          <p:cNvSpPr txBox="1">
            <a:spLocks noGrp="1"/>
          </p:cNvSpPr>
          <p:nvPr>
            <p:ph type="title"/>
          </p:nvPr>
        </p:nvSpPr>
        <p:spPr>
          <a:xfrm>
            <a:off x="304800" y="152400"/>
            <a:ext cx="8534400" cy="609600"/>
          </a:xfrm>
          <a:solidFill>
            <a:schemeClr val="bg1"/>
          </a:solidFill>
          <a:ln w="15875" cap="flat" algn="ctr">
            <a:solidFill>
              <a:srgbClr val="FEA022">
                <a:shade val="50000"/>
              </a:srgbClr>
            </a:solidFill>
          </a:ln>
        </p:spPr>
        <p:txBody>
          <a:bodyPr>
            <a:normAutofit fontScale="90000"/>
          </a:bodyPr>
          <a:lstStyle>
            <a:lvl1pPr algn="l" defTabSz="914400" rtl="0" eaLnBrk="1" latinLnBrk="0" hangingPunct="1">
              <a:spcBef>
                <a:spcPct val="0"/>
              </a:spcBef>
              <a:buNone/>
              <a:defRPr sz="40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fontAlgn="auto">
              <a:spcAft>
                <a:spcPts val="0"/>
              </a:spcAft>
              <a:defRPr/>
            </a:pPr>
            <a:r>
              <a:rPr lang="en-US" sz="4400" b="1" dirty="0">
                <a:solidFill>
                  <a:prstClr val="black"/>
                </a:solidFill>
                <a:latin typeface="Times New Roman" panose="02020603050405020304" pitchFamily="18" charset="0"/>
                <a:ea typeface="+mj-ea"/>
                <a:cs typeface="Times New Roman" panose="02020603050405020304" pitchFamily="18" charset="0"/>
              </a:rPr>
              <a:t> </a:t>
            </a:r>
            <a:r>
              <a:rPr lang="en-US" sz="3555" b="1" dirty="0">
                <a:solidFill>
                  <a:prstClr val="black"/>
                </a:solidFill>
                <a:latin typeface="Times New Roman" panose="02020603050405020304" pitchFamily="18" charset="0"/>
                <a:ea typeface="+mj-ea"/>
                <a:cs typeface="Times New Roman" panose="02020603050405020304" pitchFamily="18" charset="0"/>
              </a:rPr>
              <a:t>Major interventions of WAT</a:t>
            </a:r>
            <a:endParaRPr lang="en-US" sz="3555"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Content Placeholder 2"/>
          <p:cNvSpPr>
            <a:spLocks noGrp="1"/>
          </p:cNvSpPr>
          <p:nvPr>
            <p:ph idx="1"/>
          </p:nvPr>
        </p:nvSpPr>
        <p:spPr>
          <a:xfrm>
            <a:off x="457200" y="762000"/>
            <a:ext cx="8458200" cy="5867400"/>
          </a:xfrm>
        </p:spPr>
        <p:txBody>
          <a:bodyPr/>
          <a:lstStyle/>
          <a:p>
            <a:pPr marL="0" indent="0" eaLnBrk="1" hangingPunct="1">
              <a:buClrTx/>
              <a:buSzTx/>
              <a:buFont typeface="Wingdings" panose="05000000000000000000" pitchFamily="2" charset="2"/>
              <a:buNone/>
            </a:pPr>
            <a:endParaRPr lang="en-US" altLang="en-US" sz="3200" dirty="0" smtClean="0">
              <a:latin typeface="Times New Roman" panose="02020603050405020304" pitchFamily="18" charset="0"/>
              <a:cs typeface="Times New Roman" panose="02020603050405020304" pitchFamily="18" charset="0"/>
            </a:endParaRPr>
          </a:p>
          <a:p>
            <a:pPr algn="just" eaLnBrk="1" hangingPunct="1">
              <a:buClrTx/>
              <a:buSzPct val="70000"/>
            </a:pPr>
            <a:r>
              <a:rPr lang="en-US" altLang="en-US" sz="2800" dirty="0" smtClean="0">
                <a:latin typeface="Times New Roman" panose="02020603050405020304" pitchFamily="18" charset="0"/>
                <a:cs typeface="Times New Roman" panose="02020603050405020304" pitchFamily="18" charset="0"/>
              </a:rPr>
              <a:t>WAT collaborates with women's associations like WDG to promote women's rights and empowerment</a:t>
            </a:r>
            <a:endParaRPr lang="en-US" altLang="en-US" sz="2800" dirty="0" smtClean="0">
              <a:latin typeface="Times New Roman" panose="02020603050405020304" pitchFamily="18" charset="0"/>
              <a:cs typeface="Times New Roman" panose="02020603050405020304" pitchFamily="18" charset="0"/>
            </a:endParaRPr>
          </a:p>
          <a:p>
            <a:pPr algn="just" eaLnBrk="1" hangingPunct="1">
              <a:buClrTx/>
              <a:buSzPct val="70000"/>
            </a:pPr>
            <a:r>
              <a:rPr lang="en-US" altLang="en-US" sz="2800" dirty="0" smtClean="0">
                <a:latin typeface="Times New Roman" panose="02020603050405020304" pitchFamily="18" charset="0"/>
                <a:cs typeface="Times New Roman" panose="02020603050405020304" pitchFamily="18" charset="0"/>
              </a:rPr>
              <a:t>WAT is implementing various income generation schemes to establish business enterprises focused on women</a:t>
            </a:r>
            <a:endParaRPr lang="en-US" altLang="en-US" sz="2800" dirty="0" smtClean="0">
              <a:latin typeface="Times New Roman" panose="02020603050405020304" pitchFamily="18" charset="0"/>
              <a:cs typeface="Times New Roman" panose="02020603050405020304" pitchFamily="18" charset="0"/>
            </a:endParaRPr>
          </a:p>
          <a:p>
            <a:pPr algn="just" eaLnBrk="1" hangingPunct="1">
              <a:buClrTx/>
              <a:buSzPct val="70000"/>
            </a:pPr>
            <a:r>
              <a:rPr lang="en-US" altLang="en-US" sz="2800" dirty="0" smtClean="0">
                <a:latin typeface="Times New Roman" panose="02020603050405020304" pitchFamily="18" charset="0"/>
                <a:cs typeface="Times New Roman" panose="02020603050405020304" pitchFamily="18" charset="0"/>
              </a:rPr>
              <a:t>WAT is assists women in forming business associations and cooperatives</a:t>
            </a:r>
            <a:endParaRPr lang="en-US" altLang="en-US" sz="2800" dirty="0" smtClean="0">
              <a:latin typeface="Times New Roman" panose="02020603050405020304" pitchFamily="18" charset="0"/>
              <a:cs typeface="Times New Roman" panose="02020603050405020304" pitchFamily="18" charset="0"/>
            </a:endParaRPr>
          </a:p>
          <a:p>
            <a:pPr algn="just" eaLnBrk="1" hangingPunct="1">
              <a:buClrTx/>
              <a:buSzPct val="70000"/>
            </a:pPr>
            <a:r>
              <a:rPr lang="en-US" altLang="en-US" sz="2800" dirty="0" smtClean="0">
                <a:latin typeface="Times New Roman" panose="02020603050405020304" pitchFamily="18" charset="0"/>
                <a:cs typeface="Times New Roman" panose="02020603050405020304" pitchFamily="18" charset="0"/>
              </a:rPr>
              <a:t>Implement initiatives that aim to reduce poverty among women, with the active involvement of women of all ages</a:t>
            </a:r>
            <a:endParaRPr lang="en-US" altLang="en-US" sz="2800" dirty="0" smtClean="0">
              <a:latin typeface="Times New Roman" panose="02020603050405020304" pitchFamily="18" charset="0"/>
              <a:cs typeface="Times New Roman" panose="02020603050405020304" pitchFamily="18" charset="0"/>
            </a:endParaRPr>
          </a:p>
        </p:txBody>
      </p:sp>
      <p:sp>
        <p:nvSpPr>
          <p:cNvPr id="4" name="Title 1"/>
          <p:cNvSpPr txBox="1">
            <a:spLocks noGrp="1"/>
          </p:cNvSpPr>
          <p:nvPr>
            <p:ph type="title"/>
          </p:nvPr>
        </p:nvSpPr>
        <p:spPr>
          <a:xfrm>
            <a:off x="304800" y="152400"/>
            <a:ext cx="8534400" cy="609600"/>
          </a:xfrm>
          <a:solidFill>
            <a:schemeClr val="bg1"/>
          </a:solidFill>
          <a:ln w="15875" cap="flat" algn="ctr">
            <a:solidFill>
              <a:srgbClr val="FEA022">
                <a:shade val="50000"/>
              </a:srgbClr>
            </a:solidFill>
          </a:ln>
        </p:spPr>
        <p:txBody>
          <a:bodyPr>
            <a:normAutofit fontScale="90000"/>
          </a:bodyPr>
          <a:lstStyle>
            <a:lvl1pPr algn="l" defTabSz="914400" rtl="0" eaLnBrk="1" latinLnBrk="0" hangingPunct="1">
              <a:spcBef>
                <a:spcPct val="0"/>
              </a:spcBef>
              <a:buNone/>
              <a:defRPr sz="4000" kern="1200">
                <a:solidFill>
                  <a:schemeClr val="lt1"/>
                </a:solidFill>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pPr fontAlgn="auto">
              <a:spcAft>
                <a:spcPts val="0"/>
              </a:spcAft>
              <a:defRPr/>
            </a:pPr>
            <a:r>
              <a:rPr lang="en-US" dirty="0">
                <a:solidFill>
                  <a:sysClr val="window" lastClr="FFFFFF"/>
                </a:solidFill>
                <a:latin typeface="Century Gothic" panose="020B0502020202020204"/>
              </a:rPr>
              <a:t> </a:t>
            </a:r>
            <a:r>
              <a:rPr lang="en-US" sz="3555" b="1" dirty="0" smtClean="0">
                <a:solidFill>
                  <a:schemeClr val="tx1"/>
                </a:solidFill>
                <a:latin typeface="Times New Roman" panose="02020603050405020304" pitchFamily="18" charset="0"/>
                <a:cs typeface="Times New Roman" panose="02020603050405020304" pitchFamily="18" charset="0"/>
              </a:rPr>
              <a:t>Cont.…</a:t>
            </a:r>
            <a:endParaRPr lang="en-US" sz="3555"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tx1"/>
                </a:solidFill>
                <a:latin typeface="Times New Roman" panose="02020603050405020304" pitchFamily="18" charset="0"/>
                <a:cs typeface="Times New Roman" panose="02020603050405020304" pitchFamily="18" charset="0"/>
              </a:rPr>
              <a:t>Brief account of the Tigray war and its effects on </a:t>
            </a:r>
            <a:r>
              <a:rPr lang="en-US" sz="3200" b="1" dirty="0" err="1" smtClean="0">
                <a:solidFill>
                  <a:schemeClr val="tx1"/>
                </a:solidFill>
                <a:latin typeface="Times New Roman" panose="02020603050405020304" pitchFamily="18" charset="0"/>
                <a:cs typeface="Times New Roman" panose="02020603050405020304" pitchFamily="18" charset="0"/>
              </a:rPr>
              <a:t>Tegaru</a:t>
            </a:r>
            <a:r>
              <a:rPr lang="en-US" sz="3200" b="1" dirty="0" smtClean="0">
                <a:solidFill>
                  <a:schemeClr val="tx1"/>
                </a:solidFill>
                <a:latin typeface="Times New Roman" panose="02020603050405020304" pitchFamily="18" charset="0"/>
                <a:cs typeface="Times New Roman" panose="02020603050405020304" pitchFamily="18" charset="0"/>
              </a:rPr>
              <a:t> women</a:t>
            </a:r>
            <a:endParaRPr lang="en-US" sz="3200" b="1" dirty="0" smtClean="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89230" y="1417955"/>
            <a:ext cx="8497570" cy="5059045"/>
          </a:xfrm>
        </p:spPr>
        <p:txBody>
          <a:bodyPr>
            <a:noAutofit/>
          </a:bodyPr>
          <a:lstStyle/>
          <a:p>
            <a:pPr algn="just"/>
            <a:r>
              <a:rPr lang="en-US" sz="2800" dirty="0" smtClean="0">
                <a:latin typeface="Times New Roman" panose="02020603050405020304" pitchFamily="18" charset="0"/>
                <a:cs typeface="Times New Roman" panose="02020603050405020304" pitchFamily="18" charset="0"/>
              </a:rPr>
              <a:t>The outbreak of the conflict has resulted in </a:t>
            </a:r>
            <a:r>
              <a:rPr lang="en-US" sz="2800" b="1" dirty="0" smtClean="0">
                <a:solidFill>
                  <a:srgbClr val="FF0000"/>
                </a:solidFill>
                <a:latin typeface="Times New Roman" panose="02020603050405020304" pitchFamily="18" charset="0"/>
                <a:cs typeface="Times New Roman" panose="02020603050405020304" pitchFamily="18" charset="0"/>
              </a:rPr>
              <a:t>massive human</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and </a:t>
            </a:r>
            <a:r>
              <a:rPr lang="en-US" sz="2800" b="1" dirty="0" smtClean="0">
                <a:solidFill>
                  <a:srgbClr val="FF0000"/>
                </a:solidFill>
                <a:latin typeface="Times New Roman" panose="02020603050405020304" pitchFamily="18" charset="0"/>
                <a:cs typeface="Times New Roman" panose="02020603050405020304" pitchFamily="18" charset="0"/>
              </a:rPr>
              <a:t>material losses</a:t>
            </a:r>
            <a:r>
              <a:rPr lang="en-US" sz="2800" dirty="0" smtClean="0">
                <a:solidFill>
                  <a:srgbClr val="C00000"/>
                </a:solidFill>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over </a:t>
            </a:r>
            <a:r>
              <a:rPr lang="en-US" sz="2800" dirty="0" err="1" smtClean="0">
                <a:latin typeface="Times New Roman" panose="02020603050405020304" pitchFamily="18" charset="0"/>
                <a:cs typeface="Times New Roman" panose="02020603050405020304" pitchFamily="18" charset="0"/>
              </a:rPr>
              <a:t>Tigrayan</a:t>
            </a:r>
            <a:r>
              <a:rPr lang="en-US" sz="2800" dirty="0" smtClean="0">
                <a:latin typeface="Times New Roman" panose="02020603050405020304" pitchFamily="18" charset="0"/>
                <a:cs typeface="Times New Roman" panose="02020603050405020304" pitchFamily="18" charset="0"/>
              </a:rPr>
              <a:t> people</a:t>
            </a:r>
            <a:endParaRPr lang="en-US" sz="2800" dirty="0" smtClean="0">
              <a:latin typeface="Times New Roman" panose="02020603050405020304" pitchFamily="18" charset="0"/>
              <a:cs typeface="Times New Roman" panose="02020603050405020304" pitchFamily="18" charset="0"/>
            </a:endParaRPr>
          </a:p>
          <a:p>
            <a:pPr algn="just"/>
            <a:r>
              <a:rPr lang="en-US" sz="2800" dirty="0" err="1" smtClean="0">
                <a:latin typeface="Times New Roman" panose="02020603050405020304" pitchFamily="18" charset="0"/>
                <a:cs typeface="Times New Roman" panose="02020603050405020304" pitchFamily="18" charset="0"/>
              </a:rPr>
              <a:t>Tigreans</a:t>
            </a:r>
            <a:r>
              <a:rPr lang="en-US" sz="2800" dirty="0" smtClean="0">
                <a:latin typeface="Times New Roman" panose="02020603050405020304" pitchFamily="18" charset="0"/>
                <a:cs typeface="Times New Roman" panose="02020603050405020304" pitchFamily="18" charset="0"/>
              </a:rPr>
              <a:t> of all age groups were </a:t>
            </a:r>
            <a:r>
              <a:rPr lang="en-GB" sz="2800" b="1" dirty="0">
                <a:solidFill>
                  <a:srgbClr val="FF0000"/>
                </a:solidFill>
                <a:latin typeface="Times New Roman" panose="02020603050405020304" pitchFamily="18" charset="0"/>
                <a:cs typeface="Times New Roman" panose="02020603050405020304" pitchFamily="18" charset="0"/>
              </a:rPr>
              <a:t>i</a:t>
            </a:r>
            <a:r>
              <a:rPr lang="en-GB" sz="2800" b="1" dirty="0" smtClean="0">
                <a:solidFill>
                  <a:srgbClr val="FF0000"/>
                </a:solidFill>
                <a:latin typeface="Times New Roman" panose="02020603050405020304" pitchFamily="18" charset="0"/>
                <a:cs typeface="Times New Roman" panose="02020603050405020304" pitchFamily="18" charset="0"/>
              </a:rPr>
              <a:t>ndiscriminately </a:t>
            </a:r>
            <a:r>
              <a:rPr lang="en-GB" sz="2800" b="1" dirty="0">
                <a:solidFill>
                  <a:srgbClr val="FF0000"/>
                </a:solidFill>
                <a:latin typeface="Times New Roman" panose="02020603050405020304" pitchFamily="18" charset="0"/>
                <a:cs typeface="Times New Roman" panose="02020603050405020304" pitchFamily="18" charset="0"/>
              </a:rPr>
              <a:t>massacred </a:t>
            </a:r>
            <a:r>
              <a:rPr lang="en-GB" sz="2800" dirty="0" smtClean="0">
                <a:latin typeface="Times New Roman" panose="02020603050405020304" pitchFamily="18" charset="0"/>
                <a:cs typeface="Times New Roman" panose="02020603050405020304" pitchFamily="18" charset="0"/>
              </a:rPr>
              <a:t>in </a:t>
            </a:r>
            <a:r>
              <a:rPr lang="en-GB" sz="2800" dirty="0">
                <a:latin typeface="Times New Roman" panose="02020603050405020304" pitchFamily="18" charset="0"/>
                <a:cs typeface="Times New Roman" panose="02020603050405020304" pitchFamily="18" charset="0"/>
              </a:rPr>
              <a:t>mass </a:t>
            </a:r>
            <a:r>
              <a:rPr lang="en-GB" sz="2800" dirty="0" smtClean="0">
                <a:latin typeface="Times New Roman" panose="02020603050405020304" pitchFamily="18" charset="0"/>
                <a:cs typeface="Times New Roman" panose="02020603050405020304" pitchFamily="18" charset="0"/>
              </a:rPr>
              <a:t>and burned alive</a:t>
            </a:r>
            <a:endParaRPr lang="en-GB" sz="2800" dirty="0" smtClean="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Many  women were </a:t>
            </a:r>
            <a:r>
              <a:rPr lang="en-GB" sz="2800" dirty="0">
                <a:solidFill>
                  <a:prstClr val="black"/>
                </a:solidFill>
                <a:latin typeface="Times New Roman" panose="02020603050405020304" pitchFamily="18" charset="0"/>
                <a:cs typeface="Times New Roman" panose="02020603050405020304" pitchFamily="18" charset="0"/>
              </a:rPr>
              <a:t> turned to households heads</a:t>
            </a:r>
            <a:endParaRPr lang="en-GB" sz="2800" dirty="0">
              <a:solidFill>
                <a:prstClr val="black"/>
              </a:solidFill>
              <a:latin typeface="Times New Roman" panose="02020603050405020304" pitchFamily="18" charset="0"/>
              <a:cs typeface="Times New Roman" panose="02020603050405020304" pitchFamily="18" charset="0"/>
            </a:endParaRPr>
          </a:p>
          <a:p>
            <a:pPr algn="just"/>
            <a:r>
              <a:rPr lang="en-US" sz="2800" dirty="0" err="1" smtClean="0">
                <a:latin typeface="Times New Roman" panose="02020603050405020304" pitchFamily="18" charset="0"/>
                <a:cs typeface="Times New Roman" panose="02020603050405020304" pitchFamily="18" charset="0"/>
              </a:rPr>
              <a:t>Tegaru</a:t>
            </a:r>
            <a:r>
              <a:rPr lang="en-US" sz="2800" dirty="0" smtClean="0">
                <a:latin typeface="Times New Roman" panose="02020603050405020304" pitchFamily="18" charset="0"/>
                <a:cs typeface="Times New Roman" panose="02020603050405020304" pitchFamily="18" charset="0"/>
              </a:rPr>
              <a:t> women where masively become </a:t>
            </a:r>
            <a:r>
              <a:rPr lang="en-US" sz="2800" b="1" dirty="0" smtClean="0">
                <a:solidFill>
                  <a:srgbClr val="FF0000"/>
                </a:solidFill>
                <a:latin typeface="Times New Roman" panose="02020603050405020304" pitchFamily="18" charset="0"/>
                <a:cs typeface="Times New Roman" panose="02020603050405020304" pitchFamily="18" charset="0"/>
              </a:rPr>
              <a:t>victims and survivors of CRSV of all forms</a:t>
            </a:r>
            <a:endParaRPr lang="en-US" sz="2800" b="1" dirty="0" smtClean="0">
              <a:solidFill>
                <a:srgbClr val="FF0000"/>
              </a:solidFill>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Of all the atrocities faced by </a:t>
            </a:r>
            <a:r>
              <a:rPr lang="en-US" sz="2800" dirty="0" err="1" smtClean="0">
                <a:latin typeface="Times New Roman" panose="02020603050405020304" pitchFamily="18" charset="0"/>
                <a:cs typeface="Times New Roman" panose="02020603050405020304" pitchFamily="18" charset="0"/>
              </a:rPr>
              <a:t>Tegaru</a:t>
            </a:r>
            <a:r>
              <a:rPr lang="en-US" sz="2800" dirty="0" smtClean="0">
                <a:latin typeface="Times New Roman" panose="02020603050405020304" pitchFamily="18" charset="0"/>
                <a:cs typeface="Times New Roman" panose="02020603050405020304" pitchFamily="18" charset="0"/>
              </a:rPr>
              <a:t> women, </a:t>
            </a:r>
            <a:r>
              <a:rPr lang="en-US" sz="2800" b="1" dirty="0" smtClean="0">
                <a:solidFill>
                  <a:srgbClr val="FF0000"/>
                </a:solidFill>
                <a:latin typeface="Times New Roman" panose="02020603050405020304" pitchFamily="18" charset="0"/>
                <a:cs typeface="Times New Roman" panose="02020603050405020304" pitchFamily="18" charset="0"/>
              </a:rPr>
              <a:t>CRSV  was taken as ethnic cleansing strategy </a:t>
            </a:r>
            <a:r>
              <a:rPr lang="en-US" sz="2800" dirty="0" smtClean="0">
                <a:latin typeface="Times New Roman" panose="02020603050405020304" pitchFamily="18" charset="0"/>
                <a:cs typeface="Times New Roman" panose="02020603050405020304" pitchFamily="18" charset="0"/>
              </a:rPr>
              <a:t>of the invading forces</a:t>
            </a:r>
            <a:endParaRPr lang="en-US" sz="2800" dirty="0" smtClean="0">
              <a:latin typeface="Times New Roman" panose="02020603050405020304" pitchFamily="18" charset="0"/>
              <a:cs typeface="Times New Roman" panose="02020603050405020304" pitchFamily="18" charset="0"/>
            </a:endParaRPr>
          </a:p>
          <a:p>
            <a:pPr algn="just"/>
            <a:endParaRPr lang="en-US" sz="28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10.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5.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6.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7.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8.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9.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953D6983EF5F4EB0B6A5354F975E96" ma:contentTypeVersion="15" ma:contentTypeDescription="Create a new document." ma:contentTypeScope="" ma:versionID="fdd349fd2be1a7ac51179c360e637bbe">
  <xsd:schema xmlns:xsd="http://www.w3.org/2001/XMLSchema" xmlns:xs="http://www.w3.org/2001/XMLSchema" xmlns:p="http://schemas.microsoft.com/office/2006/metadata/properties" xmlns:ns2="d42e65b2-cf21-49c1-b27d-d23f90380c0e" xmlns:ns3="9c2e4527-2efa-4ade-b3d6-b2418af14986" targetNamespace="http://schemas.microsoft.com/office/2006/metadata/properties" ma:root="true" ma:fieldsID="dfb35be06575ebd7be704a4437b73690" ns2:_="" ns3:_="">
    <xsd:import namespace="d42e65b2-cf21-49c1-b27d-d23f90380c0e"/>
    <xsd:import namespace="9c2e4527-2efa-4ade-b3d6-b2418af14986"/>
    <xsd:element name="properties">
      <xsd:complexType>
        <xsd:sequence>
          <xsd:element name="documentManagement">
            <xsd:complexType>
              <xsd:all>
                <xsd:element ref="ns2:Contributor" minOccurs="0"/>
                <xsd:element ref="ns2:Category" minOccurs="0"/>
                <xsd:element ref="ns2:Doctype" minOccurs="0"/>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2e65b2-cf21-49c1-b27d-d23f90380c0e" elementFormDefault="qualified">
    <xsd:import namespace="http://schemas.microsoft.com/office/2006/documentManagement/types"/>
    <xsd:import namespace="http://schemas.microsoft.com/office/infopath/2007/PartnerControls"/>
    <xsd:element name="Contributor" ma:index="8" nillable="true" ma:displayName="Contributor" ma:description="Who submitted this document?&#10;Click and enter the contributor's name" ma:format="Dropdown" ma:internalName="Contributor">
      <xsd:simpleType>
        <xsd:restriction base="dms:Text">
          <xsd:maxLength value="255"/>
        </xsd:restriction>
      </xsd:simpleType>
    </xsd:element>
    <xsd:element name="Category" ma:index="9" nillable="true" ma:displayName="Category" ma:format="Dropdown" ma:internalName="Category">
      <xsd:simpleType>
        <xsd:union memberTypes="dms:Text">
          <xsd:simpleType>
            <xsd:restriction base="dms:Choice">
              <xsd:enumeration value="States"/>
              <xsd:enumeration value="NHRIs"/>
              <xsd:enumeration value="UN entities"/>
              <xsd:enumeration value="Regional mechanism"/>
              <xsd:enumeration value="National mechanism"/>
              <xsd:enumeration value="CSOs"/>
              <xsd:enumeration value="Private sector"/>
              <xsd:enumeration value="Academia"/>
              <xsd:enumeration value="Individuals"/>
            </xsd:restriction>
          </xsd:simpleType>
        </xsd:union>
      </xsd:simpleType>
    </xsd:element>
    <xsd:element name="Doctype" ma:index="10" nillable="true" ma:displayName="Doc type" ma:default="input" ma:format="Dropdown" ma:internalName="Doctype">
      <xsd:simpleType>
        <xsd:union memberTypes="dms:Text">
          <xsd:simpleType>
            <xsd:restriction base="dms:Choice">
              <xsd:enumeration value="note verbale"/>
              <xsd:enumeration value="cover letter"/>
              <xsd:enumeration value="input"/>
              <xsd:enumeration value="annex"/>
              <xsd:enumeration value="French translation"/>
              <xsd:enumeration value="Spanish translation"/>
              <xsd:enumeration value="Arabic translation"/>
              <xsd:enumeration value="Russian translation"/>
              <xsd:enumeration value="Chinese translation"/>
            </xsd:restriction>
          </xsd:simpleType>
        </xsd:un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c2e4527-2efa-4ade-b3d6-b2418af1498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ategory xmlns="d42e65b2-cf21-49c1-b27d-d23f90380c0e">CSOs</Category>
    <Doctype xmlns="d42e65b2-cf21-49c1-b27d-d23f90380c0e">input</Doctype>
    <Contributor xmlns="d42e65b2-cf21-49c1-b27d-d23f90380c0e">Women's Association of Tigray</Contributor>
  </documentManagement>
</p:properties>
</file>

<file path=customXml/itemProps1.xml><?xml version="1.0" encoding="utf-8"?>
<ds:datastoreItem xmlns:ds="http://schemas.openxmlformats.org/officeDocument/2006/customXml" ds:itemID="{33EFB86B-0611-4DCD-A056-4AFB9FA4B9CE}"/>
</file>

<file path=customXml/itemProps2.xml><?xml version="1.0" encoding="utf-8"?>
<ds:datastoreItem xmlns:ds="http://schemas.openxmlformats.org/officeDocument/2006/customXml" ds:itemID="{F6C58112-70AA-444F-AE61-90145CE8FE76}"/>
</file>

<file path=customXml/itemProps3.xml><?xml version="1.0" encoding="utf-8"?>
<ds:datastoreItem xmlns:ds="http://schemas.openxmlformats.org/officeDocument/2006/customXml" ds:itemID="{7C9EA863-0A5A-4DE7-B867-64B6FF8EB587}"/>
</file>

<file path=docProps/app.xml><?xml version="1.0" encoding="utf-8"?>
<Properties xmlns="http://schemas.openxmlformats.org/officeDocument/2006/extended-properties" xmlns:vt="http://schemas.openxmlformats.org/officeDocument/2006/docPropsVTypes">
  <TotalTime>0</TotalTime>
  <Words>11869</Words>
  <Application>WPS Presentation</Application>
  <PresentationFormat>On-screen Show (4:3)</PresentationFormat>
  <Paragraphs>273</Paragraphs>
  <Slides>30</Slides>
  <Notes>0</Notes>
  <HiddenSlides>0</HiddenSlides>
  <MMClips>0</MMClips>
  <ScaleCrop>false</ScaleCrop>
  <HeadingPairs>
    <vt:vector size="6" baseType="variant">
      <vt:variant>
        <vt:lpstr>已用的字体</vt:lpstr>
      </vt:variant>
      <vt:variant>
        <vt:i4>20</vt:i4>
      </vt:variant>
      <vt:variant>
        <vt:lpstr>主题</vt:lpstr>
      </vt:variant>
      <vt:variant>
        <vt:i4>6</vt:i4>
      </vt:variant>
      <vt:variant>
        <vt:lpstr>幻灯片标题</vt:lpstr>
      </vt:variant>
      <vt:variant>
        <vt:i4>30</vt:i4>
      </vt:variant>
    </vt:vector>
  </HeadingPairs>
  <TitlesOfParts>
    <vt:vector size="56" baseType="lpstr">
      <vt:lpstr>Arial</vt:lpstr>
      <vt:lpstr>SimSun</vt:lpstr>
      <vt:lpstr>Wingdings</vt:lpstr>
      <vt:lpstr>Calibri</vt:lpstr>
      <vt:lpstr>Arial</vt:lpstr>
      <vt:lpstr>Verdana</vt:lpstr>
      <vt:lpstr>Constantia</vt:lpstr>
      <vt:lpstr>Wingdings 2</vt:lpstr>
      <vt:lpstr>Wingdings 2</vt:lpstr>
      <vt:lpstr>Times New Roman</vt:lpstr>
      <vt:lpstr>Century Gothic</vt:lpstr>
      <vt:lpstr>Calibri</vt:lpstr>
      <vt:lpstr>Microsoft YaHei</vt:lpstr>
      <vt:lpstr>Arial Unicode MS</vt:lpstr>
      <vt:lpstr>Courier New</vt:lpstr>
      <vt:lpstr>Visual Geez Unicode</vt:lpstr>
      <vt:lpstr>Segoe Print</vt:lpstr>
      <vt:lpstr>Constantia</vt:lpstr>
      <vt:lpstr>Trebuchet MS</vt:lpstr>
      <vt:lpstr>Tw Cen MT</vt:lpstr>
      <vt:lpstr>Office Theme</vt:lpstr>
      <vt:lpstr>5_Flow</vt:lpstr>
      <vt:lpstr>Flow</vt:lpstr>
      <vt:lpstr>6_Flow</vt:lpstr>
      <vt:lpstr>8_Flow</vt:lpstr>
      <vt:lpstr>1_Flow</vt:lpstr>
      <vt:lpstr>               Women’s Association of Tigray                    </vt:lpstr>
      <vt:lpstr> Presentation Outline</vt:lpstr>
      <vt:lpstr> WAT</vt:lpstr>
      <vt:lpstr> Introduction</vt:lpstr>
      <vt:lpstr>PowerPoint 演示文稿</vt:lpstr>
      <vt:lpstr>PowerPoint 演示文稿</vt:lpstr>
      <vt:lpstr>Major interventions of WAT</vt:lpstr>
      <vt:lpstr> Cont.…</vt:lpstr>
      <vt:lpstr>Brief account of the Tigray war and its effects on Tegaru women</vt:lpstr>
      <vt:lpstr>Cont. ...</vt:lpstr>
      <vt:lpstr>Con</vt:lpstr>
      <vt:lpstr>Cont.</vt:lpstr>
      <vt:lpstr>Case Stories </vt:lpstr>
      <vt:lpstr>PowerPoint 演示文稿</vt:lpstr>
      <vt:lpstr>PowerPoint 演示文稿</vt:lpstr>
      <vt:lpstr>Cont.…</vt:lpstr>
      <vt:lpstr>Cont.</vt:lpstr>
      <vt:lpstr>Cont.… </vt:lpstr>
      <vt:lpstr>Physical damage resulted from the SGBV</vt:lpstr>
      <vt:lpstr>PowerPoint 演示文稿</vt:lpstr>
      <vt:lpstr>Cont.</vt:lpstr>
      <vt:lpstr>Cont.</vt:lpstr>
      <vt:lpstr>The Current Situation of Tigray women </vt:lpstr>
      <vt:lpstr>Cont.</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ዝተፈጠረ ኩነታት ከም መበገሲ እቲ ስልጠና</dc:title>
  <dc:creator>Lenovo</dc:creator>
  <cp:lastModifiedBy>Betty Kebede</cp:lastModifiedBy>
  <cp:revision>245</cp:revision>
  <dcterms:created xsi:type="dcterms:W3CDTF">2006-08-16T00:00:00Z</dcterms:created>
  <dcterms:modified xsi:type="dcterms:W3CDTF">2023-12-04T19:36:26Z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ECC158944BB7488DB1D1EBA1C8B4BEBE_13</vt:lpwstr>
  </property>
  <property fmtid="{D5CDD505-2E9C-101B-9397-08002B2CF9AE}" pid="3" name="KSOProductBuildVer">
    <vt:lpwstr>1033-12.2.0.13306</vt:lpwstr>
  </property>
  <property fmtid="{D5CDD505-2E9C-101B-9397-08002B2CF9AE}" pid="4" name="ContentTypeId">
    <vt:lpwstr>0x0101009D953D6983EF5F4EB0B6A5354F975E96</vt:lpwstr>
  </property>
</Properties>
</file>