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9CA4A6-857B-4AE2-85A0-774C8CED3A1F}" v="44" dt="2024-07-09T08:28:46.8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3114" autoAdjust="0"/>
  </p:normalViewPr>
  <p:slideViewPr>
    <p:cSldViewPr snapToGrid="0">
      <p:cViewPr varScale="1">
        <p:scale>
          <a:sx n="48" d="100"/>
          <a:sy n="48" d="100"/>
        </p:scale>
        <p:origin x="13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vonne Donders" userId="9d5587a5-e464-4adc-83f5-1bcc872a4308" providerId="ADAL" clId="{E89CA4A6-857B-4AE2-85A0-774C8CED3A1F}"/>
    <pc:docChg chg="undo custSel addSld delSld modSld sldOrd">
      <pc:chgData name="Yvonne Donders" userId="9d5587a5-e464-4adc-83f5-1bcc872a4308" providerId="ADAL" clId="{E89CA4A6-857B-4AE2-85A0-774C8CED3A1F}" dt="2024-07-09T08:29:39.773" v="794" actId="14100"/>
      <pc:docMkLst>
        <pc:docMk/>
      </pc:docMkLst>
      <pc:sldChg chg="modSp mod">
        <pc:chgData name="Yvonne Donders" userId="9d5587a5-e464-4adc-83f5-1bcc872a4308" providerId="ADAL" clId="{E89CA4A6-857B-4AE2-85A0-774C8CED3A1F}" dt="2024-07-06T11:04:40.606" v="13" actId="20577"/>
        <pc:sldMkLst>
          <pc:docMk/>
          <pc:sldMk cId="2768843105" sldId="256"/>
        </pc:sldMkLst>
        <pc:spChg chg="mod">
          <ac:chgData name="Yvonne Donders" userId="9d5587a5-e464-4adc-83f5-1bcc872a4308" providerId="ADAL" clId="{E89CA4A6-857B-4AE2-85A0-774C8CED3A1F}" dt="2024-07-06T11:04:40.606" v="13" actId="20577"/>
          <ac:spMkLst>
            <pc:docMk/>
            <pc:sldMk cId="2768843105" sldId="256"/>
            <ac:spMk id="2" creationId="{6C5277D0-ACE9-3C88-9954-022F3B9C2905}"/>
          </ac:spMkLst>
        </pc:spChg>
      </pc:sldChg>
      <pc:sldChg chg="modSp mod modAnim modNotesTx">
        <pc:chgData name="Yvonne Donders" userId="9d5587a5-e464-4adc-83f5-1bcc872a4308" providerId="ADAL" clId="{E89CA4A6-857B-4AE2-85A0-774C8CED3A1F}" dt="2024-07-09T08:28:10.078" v="784"/>
        <pc:sldMkLst>
          <pc:docMk/>
          <pc:sldMk cId="891826753" sldId="257"/>
        </pc:sldMkLst>
        <pc:spChg chg="mod">
          <ac:chgData name="Yvonne Donders" userId="9d5587a5-e464-4adc-83f5-1bcc872a4308" providerId="ADAL" clId="{E89CA4A6-857B-4AE2-85A0-774C8CED3A1F}" dt="2024-07-06T11:05:20.012" v="23" actId="20577"/>
          <ac:spMkLst>
            <pc:docMk/>
            <pc:sldMk cId="891826753" sldId="257"/>
            <ac:spMk id="3" creationId="{71E80195-39CE-2E22-3339-E974E413CD02}"/>
          </ac:spMkLst>
        </pc:spChg>
      </pc:sldChg>
      <pc:sldChg chg="ord modAnim modNotesTx">
        <pc:chgData name="Yvonne Donders" userId="9d5587a5-e464-4adc-83f5-1bcc872a4308" providerId="ADAL" clId="{E89CA4A6-857B-4AE2-85A0-774C8CED3A1F}" dt="2024-07-09T08:28:19.525" v="786"/>
        <pc:sldMkLst>
          <pc:docMk/>
          <pc:sldMk cId="231782392" sldId="258"/>
        </pc:sldMkLst>
      </pc:sldChg>
      <pc:sldChg chg="modSp modAnim modNotesTx">
        <pc:chgData name="Yvonne Donders" userId="9d5587a5-e464-4adc-83f5-1bcc872a4308" providerId="ADAL" clId="{E89CA4A6-857B-4AE2-85A0-774C8CED3A1F}" dt="2024-07-09T08:28:24.041" v="787"/>
        <pc:sldMkLst>
          <pc:docMk/>
          <pc:sldMk cId="1185389794" sldId="259"/>
        </pc:sldMkLst>
        <pc:spChg chg="mod">
          <ac:chgData name="Yvonne Donders" userId="9d5587a5-e464-4adc-83f5-1bcc872a4308" providerId="ADAL" clId="{E89CA4A6-857B-4AE2-85A0-774C8CED3A1F}" dt="2024-07-08T08:45:15.998" v="783" actId="20577"/>
          <ac:spMkLst>
            <pc:docMk/>
            <pc:sldMk cId="1185389794" sldId="259"/>
            <ac:spMk id="3" creationId="{BD628DE1-0CC5-AA17-2F26-EFB2A39FEC43}"/>
          </ac:spMkLst>
        </pc:spChg>
      </pc:sldChg>
      <pc:sldChg chg="modSp mod modAnim modNotesTx">
        <pc:chgData name="Yvonne Donders" userId="9d5587a5-e464-4adc-83f5-1bcc872a4308" providerId="ADAL" clId="{E89CA4A6-857B-4AE2-85A0-774C8CED3A1F}" dt="2024-07-09T08:29:39.773" v="794" actId="14100"/>
        <pc:sldMkLst>
          <pc:docMk/>
          <pc:sldMk cId="3223839031" sldId="260"/>
        </pc:sldMkLst>
        <pc:spChg chg="mod">
          <ac:chgData name="Yvonne Donders" userId="9d5587a5-e464-4adc-83f5-1bcc872a4308" providerId="ADAL" clId="{E89CA4A6-857B-4AE2-85A0-774C8CED3A1F}" dt="2024-07-08T08:45:10.918" v="782" actId="20577"/>
          <ac:spMkLst>
            <pc:docMk/>
            <pc:sldMk cId="3223839031" sldId="260"/>
            <ac:spMk id="2" creationId="{AAFC3D42-7D31-56D9-BB3F-6D97215FD355}"/>
          </ac:spMkLst>
        </pc:spChg>
        <pc:spChg chg="mod">
          <ac:chgData name="Yvonne Donders" userId="9d5587a5-e464-4adc-83f5-1bcc872a4308" providerId="ADAL" clId="{E89CA4A6-857B-4AE2-85A0-774C8CED3A1F}" dt="2024-07-09T08:29:39.773" v="794" actId="14100"/>
          <ac:spMkLst>
            <pc:docMk/>
            <pc:sldMk cId="3223839031" sldId="260"/>
            <ac:spMk id="3" creationId="{2A586A95-09C0-B5EE-3395-F6F90EC0DB83}"/>
          </ac:spMkLst>
        </pc:spChg>
      </pc:sldChg>
      <pc:sldChg chg="modSp mod modAnim modNotesTx">
        <pc:chgData name="Yvonne Donders" userId="9d5587a5-e464-4adc-83f5-1bcc872a4308" providerId="ADAL" clId="{E89CA4A6-857B-4AE2-85A0-774C8CED3A1F}" dt="2024-07-09T08:28:35.858" v="790"/>
        <pc:sldMkLst>
          <pc:docMk/>
          <pc:sldMk cId="770161188" sldId="261"/>
        </pc:sldMkLst>
        <pc:spChg chg="mod">
          <ac:chgData name="Yvonne Donders" userId="9d5587a5-e464-4adc-83f5-1bcc872a4308" providerId="ADAL" clId="{E89CA4A6-857B-4AE2-85A0-774C8CED3A1F}" dt="2024-07-08T08:45:07.101" v="781" actId="20577"/>
          <ac:spMkLst>
            <pc:docMk/>
            <pc:sldMk cId="770161188" sldId="261"/>
            <ac:spMk id="2" creationId="{33F1EB11-3019-7F0C-1292-85DC027F7274}"/>
          </ac:spMkLst>
        </pc:spChg>
        <pc:spChg chg="mod">
          <ac:chgData name="Yvonne Donders" userId="9d5587a5-e464-4adc-83f5-1bcc872a4308" providerId="ADAL" clId="{E89CA4A6-857B-4AE2-85A0-774C8CED3A1F}" dt="2024-07-07T20:03:12.607" v="592" actId="20577"/>
          <ac:spMkLst>
            <pc:docMk/>
            <pc:sldMk cId="770161188" sldId="261"/>
            <ac:spMk id="3" creationId="{B09F4F5C-EF24-EC5B-2836-1CC60893C1B2}"/>
          </ac:spMkLst>
        </pc:spChg>
      </pc:sldChg>
      <pc:sldChg chg="modSp add del mod modAnim modNotesTx">
        <pc:chgData name="Yvonne Donders" userId="9d5587a5-e464-4adc-83f5-1bcc872a4308" providerId="ADAL" clId="{E89CA4A6-857B-4AE2-85A0-774C8CED3A1F}" dt="2024-07-09T08:28:40.727" v="791"/>
        <pc:sldMkLst>
          <pc:docMk/>
          <pc:sldMk cId="2123686630" sldId="262"/>
        </pc:sldMkLst>
        <pc:spChg chg="mod">
          <ac:chgData name="Yvonne Donders" userId="9d5587a5-e464-4adc-83f5-1bcc872a4308" providerId="ADAL" clId="{E89CA4A6-857B-4AE2-85A0-774C8CED3A1F}" dt="2024-07-08T08:45:00.791" v="780" actId="20577"/>
          <ac:spMkLst>
            <pc:docMk/>
            <pc:sldMk cId="2123686630" sldId="262"/>
            <ac:spMk id="3" creationId="{BF5E6932-BBE8-82E1-C79D-57612B7003F1}"/>
          </ac:spMkLst>
        </pc:spChg>
      </pc:sldChg>
      <pc:sldChg chg="modSp add del mod ord modAnim modNotesTx">
        <pc:chgData name="Yvonne Donders" userId="9d5587a5-e464-4adc-83f5-1bcc872a4308" providerId="ADAL" clId="{E89CA4A6-857B-4AE2-85A0-774C8CED3A1F}" dt="2024-07-09T08:28:46.898" v="792"/>
        <pc:sldMkLst>
          <pc:docMk/>
          <pc:sldMk cId="2851682189" sldId="263"/>
        </pc:sldMkLst>
        <pc:spChg chg="mod">
          <ac:chgData name="Yvonne Donders" userId="9d5587a5-e464-4adc-83f5-1bcc872a4308" providerId="ADAL" clId="{E89CA4A6-857B-4AE2-85A0-774C8CED3A1F}" dt="2024-07-06T11:07:08.667" v="132" actId="20577"/>
          <ac:spMkLst>
            <pc:docMk/>
            <pc:sldMk cId="2851682189" sldId="263"/>
            <ac:spMk id="2" creationId="{D987FEBB-95EE-F8A4-2293-F898E8219EF4}"/>
          </ac:spMkLst>
        </pc:spChg>
        <pc:spChg chg="mod">
          <ac:chgData name="Yvonne Donders" userId="9d5587a5-e464-4adc-83f5-1bcc872a4308" providerId="ADAL" clId="{E89CA4A6-857B-4AE2-85A0-774C8CED3A1F}" dt="2024-07-06T11:11:19.440" v="274" actId="6549"/>
          <ac:spMkLst>
            <pc:docMk/>
            <pc:sldMk cId="2851682189" sldId="263"/>
            <ac:spMk id="3" creationId="{923D436D-CDB0-24AC-3914-14C4AD5391F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D316A-019F-4829-86DA-703A2C9937CA}" type="datetimeFigureOut">
              <a:rPr lang="nl-NL" smtClean="0"/>
              <a:t>9-7-2024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A5CCC-DA8C-4AC3-AFDF-42E4974398B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8599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A5CCC-DA8C-4AC3-AFDF-42E4974398B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3067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A5CCC-DA8C-4AC3-AFDF-42E4974398B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9534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A5CCC-DA8C-4AC3-AFDF-42E4974398BE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957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60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A5CCC-DA8C-4AC3-AFDF-42E4974398BE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8190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A5CCC-DA8C-4AC3-AFDF-42E4974398BE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352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A5CCC-DA8C-4AC3-AFDF-42E4974398BE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310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A5CCC-DA8C-4AC3-AFDF-42E4974398BE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0403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277D0-ACE9-3C88-9954-022F3B9C2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892" y="1251283"/>
            <a:ext cx="9076622" cy="2974207"/>
          </a:xfrm>
        </p:spPr>
        <p:txBody>
          <a:bodyPr/>
          <a:lstStyle/>
          <a:p>
            <a:r>
              <a:rPr lang="en-US" dirty="0"/>
              <a:t>Indigenous Peoples and UNDRIP in the work of the  </a:t>
            </a:r>
            <a:br>
              <a:rPr lang="en-US" dirty="0"/>
            </a:br>
            <a:r>
              <a:rPr lang="en-US" dirty="0"/>
              <a:t>Human Rights Committee</a:t>
            </a:r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2262C-FD7A-97F3-8EB2-64142CD4B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504623"/>
            <a:ext cx="7766936" cy="643109"/>
          </a:xfrm>
        </p:spPr>
        <p:txBody>
          <a:bodyPr>
            <a:normAutofit/>
          </a:bodyPr>
          <a:lstStyle/>
          <a:p>
            <a:r>
              <a:rPr lang="en-US" sz="3200" dirty="0"/>
              <a:t>Yvonne Donders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768843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517E4-4BC9-0B96-8CD7-0687ACF0D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30810" cy="1320800"/>
          </a:xfrm>
        </p:spPr>
        <p:txBody>
          <a:bodyPr>
            <a:normAutofit/>
          </a:bodyPr>
          <a:lstStyle/>
          <a:p>
            <a:r>
              <a:rPr lang="en-US" dirty="0"/>
              <a:t>International Covenant on Civil and Political Rights (1966)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80195-39CE-2E22-3339-E974E413C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400" dirty="0"/>
              <a:t>Article 17: right to respect for privacy, family and home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Article 25: right to political participation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Article 26: non-discrimination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Article 1: </a:t>
            </a:r>
            <a:r>
              <a:rPr lang="en-US" sz="2400" dirty="0">
                <a:solidFill>
                  <a:schemeClr val="accent5"/>
                </a:solidFill>
              </a:rPr>
              <a:t>right of peoples to self-determination</a:t>
            </a:r>
            <a:r>
              <a:rPr lang="en-US" sz="2400" dirty="0"/>
              <a:t>, to freely determine their political status and freely pursue their economic, social and cultural development 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Article 27: </a:t>
            </a:r>
            <a:r>
              <a:rPr lang="en-US" sz="2400" dirty="0">
                <a:solidFill>
                  <a:schemeClr val="accent5"/>
                </a:solidFill>
              </a:rPr>
              <a:t>right of members of minorities</a:t>
            </a:r>
            <a:r>
              <a:rPr lang="en-US" sz="2400" dirty="0"/>
              <a:t>, in </a:t>
            </a:r>
            <a:r>
              <a:rPr lang="en-US" sz="2400" dirty="0">
                <a:solidFill>
                  <a:schemeClr val="accent5"/>
                </a:solidFill>
              </a:rPr>
              <a:t>community with other members of their group</a:t>
            </a:r>
            <a:r>
              <a:rPr lang="en-US" sz="2400" dirty="0"/>
              <a:t>, to </a:t>
            </a:r>
            <a:r>
              <a:rPr lang="en-US" sz="2400" dirty="0">
                <a:solidFill>
                  <a:schemeClr val="accent5"/>
                </a:solidFill>
              </a:rPr>
              <a:t>enjoy their own culture</a:t>
            </a:r>
            <a:r>
              <a:rPr lang="en-US" sz="2400" dirty="0"/>
              <a:t>, to profess and </a:t>
            </a:r>
            <a:r>
              <a:rPr lang="en-US" sz="2400" dirty="0" err="1"/>
              <a:t>practise</a:t>
            </a:r>
            <a:r>
              <a:rPr lang="en-US" sz="2400" dirty="0"/>
              <a:t> their own religion, or to use their own language.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182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9121B-7E19-B359-12BB-3153EC89F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Rights Committee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E9FE3-620F-63ED-DE92-7529536D8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1916"/>
            <a:ext cx="8890178" cy="4937759"/>
          </a:xfrm>
        </p:spPr>
        <p:txBody>
          <a:bodyPr>
            <a:no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reporting procedure </a:t>
            </a:r>
          </a:p>
          <a:p>
            <a:pPr lvl="1"/>
            <a:r>
              <a:rPr lang="en-US" sz="2400" dirty="0"/>
              <a:t>State report, NGO and NHRI information, UN information</a:t>
            </a:r>
          </a:p>
          <a:p>
            <a:pPr lvl="1"/>
            <a:r>
              <a:rPr lang="en-US" sz="2400" dirty="0"/>
              <a:t>Dialogue with State party </a:t>
            </a:r>
          </a:p>
          <a:p>
            <a:pPr lvl="1"/>
            <a:r>
              <a:rPr lang="en-US" sz="2400" dirty="0"/>
              <a:t>Concluding Observations</a:t>
            </a:r>
          </a:p>
          <a:p>
            <a:endParaRPr lang="en-US" sz="1000" dirty="0"/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Communications (OP-1)</a:t>
            </a:r>
          </a:p>
          <a:p>
            <a:pPr lvl="1"/>
            <a:r>
              <a:rPr lang="en-US" sz="2400" dirty="0"/>
              <a:t>Written procedure</a:t>
            </a:r>
          </a:p>
          <a:p>
            <a:pPr lvl="1"/>
            <a:r>
              <a:rPr lang="en-US" sz="2400" dirty="0"/>
              <a:t>View</a:t>
            </a:r>
          </a:p>
          <a:p>
            <a:endParaRPr lang="en-US" sz="1000" dirty="0"/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Comments</a:t>
            </a:r>
          </a:p>
        </p:txBody>
      </p:sp>
    </p:spTree>
    <p:extLst>
      <p:ext uri="{BB962C8B-B14F-4D97-AF65-F5344CB8AC3E}">
        <p14:creationId xmlns:p14="http://schemas.microsoft.com/office/powerpoint/2010/main" val="23178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D713D-46B2-8866-BA5F-522B4831F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Earlier jurisprudence HRC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28DE1-0CC5-AA17-2F26-EFB2A39FE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9667"/>
            <a:ext cx="8596668" cy="4491695"/>
          </a:xfrm>
        </p:spPr>
        <p:txBody>
          <a:bodyPr>
            <a:normAutofit/>
          </a:bodyPr>
          <a:lstStyle/>
          <a:p>
            <a:r>
              <a:rPr lang="en-US" sz="2800" dirty="0"/>
              <a:t>Lubicon Lake </a:t>
            </a:r>
            <a:r>
              <a:rPr lang="en-US" sz="2800"/>
              <a:t>Band v. </a:t>
            </a:r>
            <a:r>
              <a:rPr lang="en-US" sz="2800" dirty="0"/>
              <a:t>Canada (1990) – article 1 excluded from communications procedure</a:t>
            </a:r>
          </a:p>
          <a:p>
            <a:endParaRPr lang="en-US" sz="1200" dirty="0"/>
          </a:p>
          <a:p>
            <a:r>
              <a:rPr lang="en-US" sz="2800" dirty="0"/>
              <a:t>Art. 27: </a:t>
            </a:r>
            <a:r>
              <a:rPr lang="en-US" sz="2800" dirty="0" err="1"/>
              <a:t>Kitok</a:t>
            </a:r>
            <a:r>
              <a:rPr lang="en-US" sz="2800" dirty="0"/>
              <a:t> v. Sweden (1988); </a:t>
            </a:r>
            <a:r>
              <a:rPr lang="en-US" sz="2800" dirty="0" err="1"/>
              <a:t>Länsman</a:t>
            </a:r>
            <a:r>
              <a:rPr lang="en-US" sz="2800" dirty="0"/>
              <a:t> v. Finland (1996); </a:t>
            </a:r>
            <a:r>
              <a:rPr lang="en-US" sz="2800" dirty="0" err="1"/>
              <a:t>PomaPoma</a:t>
            </a:r>
            <a:r>
              <a:rPr lang="en-US" sz="2800" dirty="0"/>
              <a:t> v. Peru (2006)</a:t>
            </a:r>
          </a:p>
          <a:p>
            <a:endParaRPr lang="en-US" sz="1200" dirty="0"/>
          </a:p>
          <a:p>
            <a:r>
              <a:rPr lang="en-US" sz="2800" dirty="0"/>
              <a:t>General Comment No. 23 (1994): culture may include a particular way of life associated with land and resources, especially in relation to indigenous peoples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538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C3D42-7D31-56D9-BB3F-6D97215FD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Political participation – art. 25 and art. 27</a:t>
            </a:r>
            <a:br>
              <a:rPr lang="en-US" dirty="0"/>
            </a:br>
            <a:r>
              <a:rPr lang="en-US" dirty="0" err="1"/>
              <a:t>Käkkäläjärvi</a:t>
            </a:r>
            <a:r>
              <a:rPr lang="en-US" dirty="0"/>
              <a:t> et al. v. Finland (December 2019)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86A95-09C0-B5EE-3395-F6F90EC0D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73356"/>
            <a:ext cx="8596668" cy="4075043"/>
          </a:xfrm>
        </p:spPr>
        <p:txBody>
          <a:bodyPr>
            <a:noAutofit/>
          </a:bodyPr>
          <a:lstStyle/>
          <a:p>
            <a:r>
              <a:rPr lang="en-US" sz="2400" dirty="0"/>
              <a:t>Art 1 inadmissible, but HRC may interpret art 1 in determining whether other rights have been violated</a:t>
            </a:r>
          </a:p>
          <a:p>
            <a:r>
              <a:rPr lang="en-US" sz="2400" dirty="0"/>
              <a:t>Article 27 ICCPR, </a:t>
            </a:r>
            <a:r>
              <a:rPr lang="en-US" sz="2400" dirty="0">
                <a:solidFill>
                  <a:schemeClr val="accent5"/>
                </a:solidFill>
              </a:rPr>
              <a:t>interpreted in the light of the UNDRIP and article 1 ICCPR</a:t>
            </a:r>
            <a:r>
              <a:rPr lang="en-US" sz="2400" dirty="0"/>
              <a:t>, enshrines an inalienable right of indigenous peoples to freely determine their political status and freely pursue their economic, social and cultural development (para. 9.8)</a:t>
            </a:r>
          </a:p>
          <a:p>
            <a:r>
              <a:rPr lang="en-US" sz="2400" dirty="0"/>
              <a:t>In the context of indigenous peoples’ rights, article 27 ICCPR has a </a:t>
            </a:r>
            <a:r>
              <a:rPr lang="en-US" sz="2400" dirty="0">
                <a:solidFill>
                  <a:schemeClr val="accent5"/>
                </a:solidFill>
              </a:rPr>
              <a:t>collective dimension</a:t>
            </a:r>
            <a:r>
              <a:rPr lang="en-US" sz="2400" dirty="0"/>
              <a:t> and some of those rights can only be </a:t>
            </a:r>
            <a:r>
              <a:rPr lang="en-US" sz="2400" dirty="0">
                <a:solidFill>
                  <a:schemeClr val="accent5"/>
                </a:solidFill>
              </a:rPr>
              <a:t>enjoyed in community with others </a:t>
            </a:r>
            <a:r>
              <a:rPr lang="en-US" sz="2400" dirty="0"/>
              <a:t>(para. 9.9)</a:t>
            </a:r>
          </a:p>
        </p:txBody>
      </p:sp>
    </p:spTree>
    <p:extLst>
      <p:ext uri="{BB962C8B-B14F-4D97-AF65-F5344CB8AC3E}">
        <p14:creationId xmlns:p14="http://schemas.microsoft.com/office/powerpoint/2010/main" val="322383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1EB11-3019-7F0C-1292-85DC027F7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Climate change – art. 6, 17 and 27 </a:t>
            </a:r>
            <a:br>
              <a:rPr lang="en-US" dirty="0"/>
            </a:br>
            <a:r>
              <a:rPr lang="en-US" dirty="0"/>
              <a:t>Billy v. Australia (July 2022)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F4F5C-EF24-EC5B-2836-1CC60893C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40835"/>
            <a:ext cx="8917240" cy="4439478"/>
          </a:xfrm>
        </p:spPr>
        <p:txBody>
          <a:bodyPr>
            <a:normAutofit/>
          </a:bodyPr>
          <a:lstStyle/>
          <a:p>
            <a:r>
              <a:rPr lang="en-US" sz="2000" dirty="0"/>
              <a:t>HRC: authors as members of peoples and longstanding inhabitants of traditional lands are extremely vulnerable to climate change that affects their lives, livelihood and culture</a:t>
            </a:r>
          </a:p>
          <a:p>
            <a:r>
              <a:rPr lang="en-US" sz="2000" dirty="0"/>
              <a:t>Violation art. 17 and art. 27; no violation of art. 6 (right to life); </a:t>
            </a:r>
          </a:p>
          <a:p>
            <a:r>
              <a:rPr lang="en-US" sz="2000" dirty="0"/>
              <a:t>“…article 27 of the Covenant, </a:t>
            </a:r>
            <a:r>
              <a:rPr lang="en-US" sz="2000" dirty="0">
                <a:solidFill>
                  <a:schemeClr val="accent5"/>
                </a:solidFill>
              </a:rPr>
              <a:t>interpreted in the light of the United Nations Declaration on the Rights of Indigenous Peoples</a:t>
            </a:r>
            <a:r>
              <a:rPr lang="en-US" sz="2000" dirty="0"/>
              <a:t>, enshrines the inalienable right of Indigenous Peoples to enjoy the territories and natural resources that they have traditionally used for their subsistence and cultural identity”</a:t>
            </a:r>
          </a:p>
          <a:p>
            <a:r>
              <a:rPr lang="en-US" sz="2000" dirty="0"/>
              <a:t>State party failed to adopt adaptation measures “to protect the authors’ </a:t>
            </a:r>
            <a:r>
              <a:rPr lang="en-US" sz="2000" dirty="0">
                <a:solidFill>
                  <a:schemeClr val="accent5"/>
                </a:solidFill>
              </a:rPr>
              <a:t>collective ability </a:t>
            </a:r>
            <a:r>
              <a:rPr lang="en-US" sz="2000" dirty="0">
                <a:solidFill>
                  <a:schemeClr val="tx1"/>
                </a:solidFill>
              </a:rPr>
              <a:t>to maintain their traditional way of life</a:t>
            </a:r>
            <a:r>
              <a:rPr lang="en-US" sz="2000" dirty="0"/>
              <a:t>, to transmit to their children and future generations their culture and traditions and use of land and sea resources”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016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7E2B9-8EFF-F806-3723-04D8BB691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424071"/>
            <a:ext cx="9369287" cy="1577007"/>
          </a:xfrm>
        </p:spPr>
        <p:txBody>
          <a:bodyPr>
            <a:normAutofit fontScale="90000"/>
          </a:bodyPr>
          <a:lstStyle/>
          <a:p>
            <a:r>
              <a:rPr lang="en-US" dirty="0"/>
              <a:t>Environmental damage – art. 17 and 27 </a:t>
            </a:r>
            <a:br>
              <a:rPr lang="en-US" dirty="0"/>
            </a:br>
            <a:r>
              <a:rPr lang="en-US" dirty="0"/>
              <a:t>Campo </a:t>
            </a:r>
            <a:r>
              <a:rPr lang="en-US" dirty="0" err="1"/>
              <a:t>Agua’ẽ</a:t>
            </a:r>
            <a:r>
              <a:rPr lang="en-US" dirty="0"/>
              <a:t> Indigenous community v. Paraguay (September 2022)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E6932-BBE8-82E1-C79D-57612B700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29" y="2213113"/>
            <a:ext cx="9369287" cy="4452730"/>
          </a:xfrm>
        </p:spPr>
        <p:txBody>
          <a:bodyPr>
            <a:noAutofit/>
          </a:bodyPr>
          <a:lstStyle/>
          <a:p>
            <a:r>
              <a:rPr lang="en-US" sz="2800" dirty="0"/>
              <a:t>Violation art 27 </a:t>
            </a:r>
            <a:r>
              <a:rPr lang="en-US" sz="2800" dirty="0">
                <a:solidFill>
                  <a:schemeClr val="accent5"/>
                </a:solidFill>
              </a:rPr>
              <a:t>interpreted in the light of the United Nations Declaration on the Rights of Indigenous Peoples</a:t>
            </a:r>
            <a:endParaRPr lang="en-US" sz="2800" dirty="0"/>
          </a:p>
          <a:p>
            <a:r>
              <a:rPr lang="en-US" sz="2800" dirty="0"/>
              <a:t>Effective participation, including </a:t>
            </a:r>
            <a:r>
              <a:rPr lang="en-US" sz="2800" dirty="0">
                <a:solidFill>
                  <a:schemeClr val="accent5"/>
                </a:solidFill>
              </a:rPr>
              <a:t>free, prior and informed consent</a:t>
            </a:r>
          </a:p>
          <a:p>
            <a:r>
              <a:rPr lang="en-US" sz="2800" dirty="0"/>
              <a:t>Not endanger </a:t>
            </a:r>
            <a:r>
              <a:rPr lang="en-US" sz="2800" dirty="0">
                <a:solidFill>
                  <a:schemeClr val="accent5"/>
                </a:solidFill>
              </a:rPr>
              <a:t>very survival </a:t>
            </a:r>
            <a:r>
              <a:rPr lang="en-US" sz="2800" dirty="0"/>
              <a:t>of community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Roy v. Australia (March 2023) </a:t>
            </a:r>
            <a:r>
              <a:rPr lang="en-US" sz="2800" dirty="0"/>
              <a:t>– effective participation of indigenous peoples in mechanism for determination of their rights to traditional territory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12368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FEBB-95EE-F8A4-2293-F898E8219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113183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State dialogue and </a:t>
            </a:r>
            <a:br>
              <a:rPr lang="en-US" dirty="0"/>
            </a:br>
            <a:r>
              <a:rPr lang="en-US" dirty="0"/>
              <a:t>Concluding Observations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D436D-CDB0-24AC-3914-14C4AD539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21565"/>
            <a:ext cx="9142527" cy="447923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Effective and meaningful participation + free, prior and informed consent</a:t>
            </a:r>
          </a:p>
          <a:p>
            <a:r>
              <a:rPr lang="en-US" sz="2800" dirty="0"/>
              <a:t>Freedom of expression and right to demonstrate</a:t>
            </a:r>
          </a:p>
          <a:p>
            <a:r>
              <a:rPr lang="en-US" sz="2800" dirty="0"/>
              <a:t>Protection of human rights defenders, including indigenous peoples’ rights defenders</a:t>
            </a:r>
          </a:p>
          <a:p>
            <a:r>
              <a:rPr lang="en-US" sz="2800" dirty="0"/>
              <a:t>Demarcation, access and use of land</a:t>
            </a:r>
          </a:p>
          <a:p>
            <a:r>
              <a:rPr lang="en-US" sz="2800" dirty="0"/>
              <a:t>Intersectional discrimination and violence (indigenous women)</a:t>
            </a:r>
          </a:p>
          <a:p>
            <a:r>
              <a:rPr lang="en-US" sz="2800" dirty="0"/>
              <a:t>References to regional courts; information from Special Rapporteurs, UN bodies, field offices, etc.</a:t>
            </a:r>
          </a:p>
          <a:p>
            <a:r>
              <a:rPr lang="en-US" sz="3000" i="1" dirty="0">
                <a:solidFill>
                  <a:schemeClr val="accent2"/>
                </a:solidFill>
              </a:rPr>
              <a:t>Cooperation is crucial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168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B8405D4127BD44B51716362485B4DD" ma:contentTypeVersion="15" ma:contentTypeDescription="Create a new document." ma:contentTypeScope="" ma:versionID="c784fac5fcd2893238409008ba698992">
  <xsd:schema xmlns:xsd="http://www.w3.org/2001/XMLSchema" xmlns:xs="http://www.w3.org/2001/XMLSchema" xmlns:p="http://schemas.microsoft.com/office/2006/metadata/properties" xmlns:ns2="da0e4704-0775-4695-8863-0eaf85aa4c88" xmlns:ns3="304475a1-6c54-4015-83e8-a6831e8ab09f" targetNamespace="http://schemas.microsoft.com/office/2006/metadata/properties" ma:root="true" ma:fieldsID="d58b1d4b2c99ffda59cebb15e07980d5" ns2:_="" ns3:_="">
    <xsd:import namespace="da0e4704-0775-4695-8863-0eaf85aa4c88"/>
    <xsd:import namespace="304475a1-6c54-4015-83e8-a6831e8ab0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e4704-0775-4695-8863-0eaf85aa4c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4475a1-6c54-4015-83e8-a6831e8ab09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7390075-e62e-4797-bf81-e0e6a09836bb}" ma:internalName="TaxCatchAll" ma:showField="CatchAllData" ma:web="304475a1-6c54-4015-83e8-a6831e8ab0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28F323-79F7-48B3-A8DC-F874F68F004E}"/>
</file>

<file path=customXml/itemProps2.xml><?xml version="1.0" encoding="utf-8"?>
<ds:datastoreItem xmlns:ds="http://schemas.openxmlformats.org/officeDocument/2006/customXml" ds:itemID="{52D7E08C-379E-4810-88B4-54A359D9F7F1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2026</TotalTime>
  <Words>651</Words>
  <Application>Microsoft Office PowerPoint</Application>
  <PresentationFormat>Widescreen</PresentationFormat>
  <Paragraphs>54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Indigenous Peoples and UNDRIP in the work of the   Human Rights Committee</vt:lpstr>
      <vt:lpstr>International Covenant on Civil and Political Rights (1966)</vt:lpstr>
      <vt:lpstr>Human Rights Committee</vt:lpstr>
      <vt:lpstr>Earlier jurisprudence HRC</vt:lpstr>
      <vt:lpstr>Political participation – art. 25 and art. 27 Käkkäläjärvi et al. v. Finland (December 2019)</vt:lpstr>
      <vt:lpstr>Climate change – art. 6, 17 and 27  Billy v. Australia (July 2022)</vt:lpstr>
      <vt:lpstr>Environmental damage – art. 17 and 27  Campo Agua’ẽ Indigenous community v. Paraguay (September 2022)</vt:lpstr>
      <vt:lpstr>Examples of State dialogue and  Concluding Observations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Indigenous Peoples  in the work of the   Human Rights Committee</dc:title>
  <dc:creator>Yvonne Donders</dc:creator>
  <cp:lastModifiedBy>Yvonne Donders</cp:lastModifiedBy>
  <cp:revision>1</cp:revision>
  <dcterms:created xsi:type="dcterms:W3CDTF">2024-07-06T10:22:51Z</dcterms:created>
  <dcterms:modified xsi:type="dcterms:W3CDTF">2024-07-09T08:29:40Z</dcterms:modified>
</cp:coreProperties>
</file>