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Raleway"/>
      <p:regular r:id="rId21"/>
      <p:bold r:id="rId22"/>
      <p:italic r:id="rId23"/>
      <p:boldItalic r:id="rId24"/>
    </p:embeddedFont>
    <p:embeddedFont>
      <p:font typeface="Lato"/>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9" name="Shape 729"/>
        <p:cNvGrpSpPr/>
        <p:nvPr/>
      </p:nvGrpSpPr>
      <p:grpSpPr>
        <a:xfrm>
          <a:off x="0" y="0"/>
          <a:ext cx="0" cy="0"/>
          <a:chOff x="0" y="0"/>
          <a:chExt cx="0" cy="0"/>
        </a:xfrm>
      </p:grpSpPr>
      <p:sp>
        <p:nvSpPr>
          <p:cNvPr id="730" name="Google Shape;730;g5fba4aa900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g5fba4aa900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1" name="Shape 741"/>
        <p:cNvGrpSpPr/>
        <p:nvPr/>
      </p:nvGrpSpPr>
      <p:grpSpPr>
        <a:xfrm>
          <a:off x="0" y="0"/>
          <a:ext cx="0" cy="0"/>
          <a:chOff x="0" y="0"/>
          <a:chExt cx="0" cy="0"/>
        </a:xfrm>
      </p:grpSpPr>
      <p:sp>
        <p:nvSpPr>
          <p:cNvPr id="742" name="Google Shape;74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3" name="Google Shape;74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3" name="Google Shape;753;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MX"/>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Google Shape;76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7" name="Google Shape;76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7" name="Shape 777"/>
        <p:cNvGrpSpPr/>
        <p:nvPr/>
      </p:nvGrpSpPr>
      <p:grpSpPr>
        <a:xfrm>
          <a:off x="0" y="0"/>
          <a:ext cx="0" cy="0"/>
          <a:chOff x="0" y="0"/>
          <a:chExt cx="0" cy="0"/>
        </a:xfrm>
      </p:grpSpPr>
      <p:sp>
        <p:nvSpPr>
          <p:cNvPr id="778" name="Google Shape;77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9" name="Google Shape;77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MX"/>
              <a:t>Incluir ciclo de vida desde la perspectiva de la viivenda</a:t>
            </a:r>
            <a:endParaRPr/>
          </a:p>
        </p:txBody>
      </p:sp>
      <p:sp>
        <p:nvSpPr>
          <p:cNvPr id="669" name="Google Shape;66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MX"/>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6" name="Google Shape;68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9" name="Google Shape;69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MX"/>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5" name="Google Shape;7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29" name="Shape 29"/>
        <p:cNvGrpSpPr/>
        <p:nvPr/>
      </p:nvGrpSpPr>
      <p:grpSpPr>
        <a:xfrm>
          <a:off x="0" y="0"/>
          <a:ext cx="0" cy="0"/>
          <a:chOff x="0" y="0"/>
          <a:chExt cx="0" cy="0"/>
        </a:xfrm>
      </p:grpSpPr>
      <p:sp>
        <p:nvSpPr>
          <p:cNvPr id="30" name="Google Shape;30;p2"/>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94" name="Shape 94"/>
        <p:cNvGrpSpPr/>
        <p:nvPr/>
      </p:nvGrpSpPr>
      <p:grpSpPr>
        <a:xfrm>
          <a:off x="0" y="0"/>
          <a:ext cx="0" cy="0"/>
          <a:chOff x="0" y="0"/>
          <a:chExt cx="0" cy="0"/>
        </a:xfrm>
      </p:grpSpPr>
      <p:sp>
        <p:nvSpPr>
          <p:cNvPr id="95" name="Google Shape;95;p11"/>
          <p:cNvSpPr txBox="1"/>
          <p:nvPr>
            <p:ph type="title"/>
          </p:nvPr>
        </p:nvSpPr>
        <p:spPr>
          <a:xfrm rot="-5400000">
            <a:off x="5304297" y="3058778"/>
            <a:ext cx="4681637" cy="782404"/>
          </a:xfrm>
          <a:prstGeom prst="rect">
            <a:avLst/>
          </a:prstGeom>
          <a:noFill/>
          <a:ln>
            <a:noFill/>
          </a:ln>
        </p:spPr>
        <p:txBody>
          <a:bodyPr anchorCtr="0" anchor="t" bIns="45700" lIns="45700" spcFirstLastPara="1" rIns="45700" wrap="square" tIns="0">
            <a:noAutofit/>
          </a:bodyPr>
          <a:lstStyle>
            <a:lvl1pPr lvl="0" algn="ctr">
              <a:lnSpc>
                <a:spcPct val="100000"/>
              </a:lnSpc>
              <a:spcBef>
                <a:spcPts val="0"/>
              </a:spcBef>
              <a:spcAft>
                <a:spcPts val="0"/>
              </a:spcAft>
              <a:buClr>
                <a:schemeClr val="dk2"/>
              </a:buClr>
              <a:buSzPts val="2000"/>
              <a:buFont typeface="Trebuchet MS"/>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1"/>
          <p:cNvSpPr/>
          <p:nvPr>
            <p:ph idx="2" type="pic"/>
          </p:nvPr>
        </p:nvSpPr>
        <p:spPr>
          <a:xfrm>
            <a:off x="538228" y="1143000"/>
            <a:ext cx="6096000" cy="4572000"/>
          </a:xfrm>
          <a:prstGeom prst="rect">
            <a:avLst/>
          </a:prstGeom>
          <a:solidFill>
            <a:srgbClr val="EAEAEA"/>
          </a:solidFill>
          <a:ln cap="flat" cmpd="sng" w="50800">
            <a:solidFill>
              <a:srgbClr val="FFFFFF"/>
            </a:solidFill>
            <a:prstDash val="solid"/>
            <a:miter lim="800000"/>
            <a:headEnd len="sm" w="sm" type="none"/>
            <a:tailEnd len="sm" w="sm" type="none"/>
          </a:ln>
          <a:effectLst>
            <a:outerShdw blurRad="57150" rotWithShape="0" algn="tl" dir="4800000" dist="31750">
              <a:srgbClr val="000000">
                <a:alpha val="24313"/>
              </a:srgbClr>
            </a:outerShdw>
          </a:effectLst>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3"/>
              </a:buClr>
              <a:buSzPts val="3200"/>
              <a:buFont typeface="Georgia"/>
              <a:buNone/>
              <a:defRPr b="0" i="0" sz="3200" u="none" cap="none" strike="noStrike">
                <a:solidFill>
                  <a:schemeClr val="dk1"/>
                </a:solidFill>
                <a:latin typeface="Georgia"/>
                <a:ea typeface="Georgia"/>
                <a:cs typeface="Georgia"/>
                <a:sym typeface="Georgia"/>
              </a:defRPr>
            </a:lvl1pPr>
            <a:lvl2pPr lvl="1" marR="0" rtl="0" algn="l">
              <a:lnSpc>
                <a:spcPct val="100000"/>
              </a:lnSpc>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lvl="2" marR="0" rtl="0" algn="l">
              <a:lnSpc>
                <a:spcPct val="100000"/>
              </a:lnSpc>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lvl="3" marR="0" rtl="0" algn="l">
              <a:lnSpc>
                <a:spcPct val="100000"/>
              </a:lnSpc>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lvl="4" marR="0" rtl="0" algn="l">
              <a:lnSpc>
                <a:spcPct val="100000"/>
              </a:lnSpc>
              <a:spcBef>
                <a:spcPts val="300"/>
              </a:spcBef>
              <a:spcAft>
                <a:spcPts val="0"/>
              </a:spcAft>
              <a:buClr>
                <a:schemeClr val="accent3"/>
              </a:buClr>
              <a:buSzPts val="2000"/>
              <a:buFont typeface="Georgia"/>
              <a:buChar char="▫"/>
              <a:defRPr b="0" i="0" sz="2000" u="none" cap="none" strike="noStrike">
                <a:solidFill>
                  <a:schemeClr val="accent3"/>
                </a:solidFill>
                <a:latin typeface="Georgia"/>
                <a:ea typeface="Georgia"/>
                <a:cs typeface="Georgia"/>
                <a:sym typeface="Georgia"/>
              </a:defRPr>
            </a:lvl5pPr>
            <a:lvl6pPr lvl="5" marR="0" rtl="0" algn="l">
              <a:lnSpc>
                <a:spcPct val="100000"/>
              </a:lnSpc>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lvl="6" marR="0" rtl="0" algn="l">
              <a:lnSpc>
                <a:spcPct val="100000"/>
              </a:lnSpc>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lvl="7" marR="0" rtl="0" algn="l">
              <a:lnSpc>
                <a:spcPct val="100000"/>
              </a:lnSpc>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lvl="8" marR="0" rtl="0" algn="l">
              <a:lnSpc>
                <a:spcPct val="100000"/>
              </a:lnSpc>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97" name="Google Shape;97;p11"/>
          <p:cNvSpPr txBox="1"/>
          <p:nvPr>
            <p:ph idx="1" type="body"/>
          </p:nvPr>
        </p:nvSpPr>
        <p:spPr>
          <a:xfrm>
            <a:off x="8117924" y="3274309"/>
            <a:ext cx="3454400" cy="2516489"/>
          </a:xfrm>
          <a:prstGeom prst="rect">
            <a:avLst/>
          </a:prstGeom>
          <a:noFill/>
          <a:ln>
            <a:noFill/>
          </a:ln>
        </p:spPr>
        <p:txBody>
          <a:bodyPr anchorCtr="0" anchor="t" bIns="45700" lIns="0" spcFirstLastPara="1" rIns="45700" wrap="square" tIns="0">
            <a:noAutofit/>
          </a:bodyPr>
          <a:lstStyle>
            <a:lvl1pPr indent="-228600" lvl="0" marL="457200" algn="l">
              <a:lnSpc>
                <a:spcPct val="100000"/>
              </a:lnSpc>
              <a:spcBef>
                <a:spcPts val="0"/>
              </a:spcBef>
              <a:spcAft>
                <a:spcPts val="0"/>
              </a:spcAft>
              <a:buSzPts val="1300"/>
              <a:buFont typeface="Georgia"/>
              <a:buNone/>
              <a:defRPr sz="1300"/>
            </a:lvl1pPr>
            <a:lvl2pPr indent="-228600" lvl="1" marL="914400" algn="l">
              <a:lnSpc>
                <a:spcPct val="100000"/>
              </a:lnSpc>
              <a:spcBef>
                <a:spcPts val="300"/>
              </a:spcBef>
              <a:spcAft>
                <a:spcPts val="0"/>
              </a:spcAft>
              <a:buSzPts val="1200"/>
              <a:buFont typeface="Georgia"/>
              <a:buNone/>
              <a:defRPr sz="1200"/>
            </a:lvl2pPr>
            <a:lvl3pPr indent="-228600" lvl="2" marL="1371600" algn="l">
              <a:lnSpc>
                <a:spcPct val="100000"/>
              </a:lnSpc>
              <a:spcBef>
                <a:spcPts val="300"/>
              </a:spcBef>
              <a:spcAft>
                <a:spcPts val="0"/>
              </a:spcAft>
              <a:buSzPts val="1000"/>
              <a:buFont typeface="Georgia"/>
              <a:buNone/>
              <a:defRPr sz="1000"/>
            </a:lvl3pPr>
            <a:lvl4pPr indent="-228600" lvl="3" marL="1828800" algn="l">
              <a:lnSpc>
                <a:spcPct val="100000"/>
              </a:lnSpc>
              <a:spcBef>
                <a:spcPts val="300"/>
              </a:spcBef>
              <a:spcAft>
                <a:spcPts val="0"/>
              </a:spcAft>
              <a:buSzPts val="900"/>
              <a:buFont typeface="Georgia"/>
              <a:buNone/>
              <a:defRPr sz="900"/>
            </a:lvl4pPr>
            <a:lvl5pPr indent="-228600" lvl="4" marL="2286000" algn="l">
              <a:lnSpc>
                <a:spcPct val="100000"/>
              </a:lnSpc>
              <a:spcBef>
                <a:spcPts val="300"/>
              </a:spcBef>
              <a:spcAft>
                <a:spcPts val="0"/>
              </a:spcAft>
              <a:buSzPts val="900"/>
              <a:buFont typeface="Georgia"/>
              <a:buNone/>
              <a:defRPr sz="9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98" name="Google Shape;98;p11"/>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1"/>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1"/>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101" name="Shape 101"/>
        <p:cNvGrpSpPr/>
        <p:nvPr/>
      </p:nvGrpSpPr>
      <p:grpSpPr>
        <a:xfrm>
          <a:off x="0" y="0"/>
          <a:ext cx="0" cy="0"/>
          <a:chOff x="0" y="0"/>
          <a:chExt cx="0" cy="0"/>
        </a:xfrm>
      </p:grpSpPr>
      <p:sp>
        <p:nvSpPr>
          <p:cNvPr id="102" name="Google Shape;102;p12"/>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 type="body"/>
          </p:nvPr>
        </p:nvSpPr>
        <p:spPr>
          <a:xfrm rot="5400000">
            <a:off x="3933444" y="-1074420"/>
            <a:ext cx="4325112" cy="1097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00"/>
              </a:spcBef>
              <a:spcAft>
                <a:spcPts val="0"/>
              </a:spcAft>
              <a:buSzPts val="1800"/>
              <a:buChar char="•"/>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104" name="Google Shape;104;p12"/>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2"/>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2"/>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107" name="Shape 107"/>
        <p:cNvGrpSpPr/>
        <p:nvPr/>
      </p:nvGrpSpPr>
      <p:grpSpPr>
        <a:xfrm>
          <a:off x="0" y="0"/>
          <a:ext cx="0" cy="0"/>
          <a:chOff x="0" y="0"/>
          <a:chExt cx="0" cy="0"/>
        </a:xfrm>
      </p:grpSpPr>
      <p:sp>
        <p:nvSpPr>
          <p:cNvPr id="108" name="Google Shape;108;p13"/>
          <p:cNvSpPr txBox="1"/>
          <p:nvPr>
            <p:ph type="title"/>
          </p:nvPr>
        </p:nvSpPr>
        <p:spPr>
          <a:xfrm rot="5400000">
            <a:off x="7569200" y="2616200"/>
            <a:ext cx="5486400" cy="2540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 type="body"/>
          </p:nvPr>
        </p:nvSpPr>
        <p:spPr>
          <a:xfrm rot="5400000">
            <a:off x="2032000" y="-279400"/>
            <a:ext cx="5486400" cy="8331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00"/>
              </a:spcBef>
              <a:spcAft>
                <a:spcPts val="0"/>
              </a:spcAft>
              <a:buSzPts val="1800"/>
              <a:buChar char="•"/>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110" name="Google Shape;110;p13"/>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3"/>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3"/>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133" name="Shape 133"/>
        <p:cNvGrpSpPr/>
        <p:nvPr/>
      </p:nvGrpSpPr>
      <p:grpSpPr>
        <a:xfrm>
          <a:off x="0" y="0"/>
          <a:ext cx="0" cy="0"/>
          <a:chOff x="0" y="0"/>
          <a:chExt cx="0" cy="0"/>
        </a:xfrm>
      </p:grpSpPr>
      <p:sp>
        <p:nvSpPr>
          <p:cNvPr id="134" name="Google Shape;134;p15"/>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15"/>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15"/>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En blanco">
  <p:cSld name="1_En blanco">
    <p:spTree>
      <p:nvGrpSpPr>
        <p:cNvPr id="137" name="Shape 137"/>
        <p:cNvGrpSpPr/>
        <p:nvPr/>
      </p:nvGrpSpPr>
      <p:grpSpPr>
        <a:xfrm>
          <a:off x="0" y="0"/>
          <a:ext cx="0" cy="0"/>
          <a:chOff x="0" y="0"/>
          <a:chExt cx="0" cy="0"/>
        </a:xfrm>
      </p:grpSpPr>
      <p:sp>
        <p:nvSpPr>
          <p:cNvPr id="138" name="Google Shape;138;p16"/>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16"/>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16"/>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41" name="Shape 141"/>
        <p:cNvGrpSpPr/>
        <p:nvPr/>
      </p:nvGrpSpPr>
      <p:grpSpPr>
        <a:xfrm>
          <a:off x="0" y="0"/>
          <a:ext cx="0" cy="0"/>
          <a:chOff x="0" y="0"/>
          <a:chExt cx="0" cy="0"/>
        </a:xfrm>
      </p:grpSpPr>
      <p:sp>
        <p:nvSpPr>
          <p:cNvPr id="142" name="Google Shape;142;p17"/>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 name="Google Shape;143;p17"/>
          <p:cNvSpPr txBox="1"/>
          <p:nvPr>
            <p:ph idx="1" type="body"/>
          </p:nvPr>
        </p:nvSpPr>
        <p:spPr>
          <a:xfrm>
            <a:off x="609600" y="2249424"/>
            <a:ext cx="10972800" cy="4325100"/>
          </a:xfrm>
          <a:prstGeom prst="rect">
            <a:avLst/>
          </a:prstGeom>
          <a:noFill/>
          <a:ln>
            <a:noFill/>
          </a:ln>
        </p:spPr>
        <p:txBody>
          <a:bodyPr anchorCtr="0" anchor="t" bIns="45700" lIns="91425" spcFirstLastPara="1" rIns="91425" wrap="square" tIns="45700">
            <a:noAutofit/>
          </a:bodyPr>
          <a:lstStyle>
            <a:lvl1pPr indent="-342900" lvl="0" marL="457200" rtl="0" algn="l">
              <a:spcBef>
                <a:spcPts val="300"/>
              </a:spcBef>
              <a:spcAft>
                <a:spcPts val="0"/>
              </a:spcAft>
              <a:buSzPts val="1800"/>
              <a:buChar char="•"/>
              <a:defRPr/>
            </a:lvl1pPr>
            <a:lvl2pPr indent="-342900" lvl="1" marL="914400" rtl="0" algn="l">
              <a:spcBef>
                <a:spcPts val="300"/>
              </a:spcBef>
              <a:spcAft>
                <a:spcPts val="0"/>
              </a:spcAft>
              <a:buSzPts val="1800"/>
              <a:buChar char="▫"/>
              <a:defRPr/>
            </a:lvl2pPr>
            <a:lvl3pPr indent="-342900" lvl="2" marL="1371600" rtl="0" algn="l">
              <a:spcBef>
                <a:spcPts val="300"/>
              </a:spcBef>
              <a:spcAft>
                <a:spcPts val="0"/>
              </a:spcAft>
              <a:buSzPts val="1800"/>
              <a:buChar char="●"/>
              <a:defRPr/>
            </a:lvl3pPr>
            <a:lvl4pPr indent="-342900" lvl="3" marL="1828800" rtl="0" algn="l">
              <a:spcBef>
                <a:spcPts val="300"/>
              </a:spcBef>
              <a:spcAft>
                <a:spcPts val="0"/>
              </a:spcAft>
              <a:buSzPts val="1800"/>
              <a:buChar char="●"/>
              <a:defRPr/>
            </a:lvl4pPr>
            <a:lvl5pPr indent="-342900" lvl="4" marL="2286000" rtl="0" algn="l">
              <a:spcBef>
                <a:spcPts val="300"/>
              </a:spcBef>
              <a:spcAft>
                <a:spcPts val="0"/>
              </a:spcAft>
              <a:buSzPts val="1800"/>
              <a:buChar char="▫"/>
              <a:defRPr/>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44" name="Google Shape;144;p17"/>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5" name="Google Shape;145;p17"/>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17"/>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showMasterSp="0" type="title">
  <p:cSld name="TITLE">
    <p:spTree>
      <p:nvGrpSpPr>
        <p:cNvPr id="147" name="Shape 147"/>
        <p:cNvGrpSpPr/>
        <p:nvPr/>
      </p:nvGrpSpPr>
      <p:grpSpPr>
        <a:xfrm>
          <a:off x="0" y="0"/>
          <a:ext cx="0" cy="0"/>
          <a:chOff x="0" y="0"/>
          <a:chExt cx="0" cy="0"/>
        </a:xfrm>
      </p:grpSpPr>
      <p:sp>
        <p:nvSpPr>
          <p:cNvPr id="148" name="Google Shape;148;p18"/>
          <p:cNvSpPr/>
          <p:nvPr/>
        </p:nvSpPr>
        <p:spPr>
          <a:xfrm flipH="1" rot="10800000">
            <a:off x="7213577" y="3809888"/>
            <a:ext cx="4978500" cy="9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49" name="Google Shape;149;p18"/>
          <p:cNvSpPr/>
          <p:nvPr/>
        </p:nvSpPr>
        <p:spPr>
          <a:xfrm flipH="1" rot="10800000">
            <a:off x="7213601" y="3897034"/>
            <a:ext cx="4978500" cy="192000"/>
          </a:xfrm>
          <a:prstGeom prst="rect">
            <a:avLst/>
          </a:prstGeom>
          <a:solidFill>
            <a:schemeClr val="accent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50" name="Google Shape;150;p18"/>
          <p:cNvSpPr/>
          <p:nvPr/>
        </p:nvSpPr>
        <p:spPr>
          <a:xfrm flipH="1" rot="10800000">
            <a:off x="7213601" y="4115311"/>
            <a:ext cx="4978500" cy="9000"/>
          </a:xfrm>
          <a:prstGeom prst="rect">
            <a:avLst/>
          </a:prstGeom>
          <a:solidFill>
            <a:schemeClr val="accent2">
              <a:alpha val="64709"/>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51" name="Google Shape;151;p18"/>
          <p:cNvSpPr/>
          <p:nvPr/>
        </p:nvSpPr>
        <p:spPr>
          <a:xfrm flipH="1" rot="10800000">
            <a:off x="7213600" y="4164391"/>
            <a:ext cx="2621400" cy="18300"/>
          </a:xfrm>
          <a:prstGeom prst="rect">
            <a:avLst/>
          </a:prstGeom>
          <a:solidFill>
            <a:schemeClr val="accent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52" name="Google Shape;152;p18"/>
          <p:cNvSpPr/>
          <p:nvPr/>
        </p:nvSpPr>
        <p:spPr>
          <a:xfrm flipH="1" rot="10800000">
            <a:off x="7213600" y="4199716"/>
            <a:ext cx="2621400" cy="9000"/>
          </a:xfrm>
          <a:prstGeom prst="rect">
            <a:avLst/>
          </a:prstGeom>
          <a:solidFill>
            <a:schemeClr val="accent2">
              <a:alpha val="64709"/>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53" name="Google Shape;153;p18"/>
          <p:cNvSpPr/>
          <p:nvPr/>
        </p:nvSpPr>
        <p:spPr>
          <a:xfrm>
            <a:off x="7213600" y="3962400"/>
            <a:ext cx="4084200" cy="273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54" name="Google Shape;154;p18"/>
          <p:cNvSpPr/>
          <p:nvPr/>
        </p:nvSpPr>
        <p:spPr>
          <a:xfrm>
            <a:off x="9835343" y="4060983"/>
            <a:ext cx="2133600" cy="366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55" name="Google Shape;155;p18"/>
          <p:cNvSpPr/>
          <p:nvPr/>
        </p:nvSpPr>
        <p:spPr>
          <a:xfrm>
            <a:off x="1" y="3649662"/>
            <a:ext cx="12192000" cy="244200"/>
          </a:xfrm>
          <a:prstGeom prst="rect">
            <a:avLst/>
          </a:prstGeom>
          <a:solidFill>
            <a:schemeClr val="accent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56" name="Google Shape;156;p18"/>
          <p:cNvSpPr/>
          <p:nvPr/>
        </p:nvSpPr>
        <p:spPr>
          <a:xfrm>
            <a:off x="1" y="3675528"/>
            <a:ext cx="12192000" cy="140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57" name="Google Shape;157;p18"/>
          <p:cNvSpPr/>
          <p:nvPr/>
        </p:nvSpPr>
        <p:spPr>
          <a:xfrm flipH="1" rot="10800000">
            <a:off x="8552068" y="3643122"/>
            <a:ext cx="3639900" cy="24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58" name="Google Shape;158;p18"/>
          <p:cNvSpPr/>
          <p:nvPr/>
        </p:nvSpPr>
        <p:spPr>
          <a:xfrm>
            <a:off x="0" y="0"/>
            <a:ext cx="12192000" cy="3701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159" name="Google Shape;159;p18"/>
          <p:cNvSpPr txBox="1"/>
          <p:nvPr>
            <p:ph type="ctrTitle"/>
          </p:nvPr>
        </p:nvSpPr>
        <p:spPr>
          <a:xfrm>
            <a:off x="609600" y="2401888"/>
            <a:ext cx="11277600" cy="14700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lt1"/>
              </a:buClr>
              <a:buSzPts val="4400"/>
              <a:buFont typeface="Trebuchet MS"/>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0" name="Google Shape;160;p18"/>
          <p:cNvSpPr txBox="1"/>
          <p:nvPr>
            <p:ph idx="1" type="subTitle"/>
          </p:nvPr>
        </p:nvSpPr>
        <p:spPr>
          <a:xfrm>
            <a:off x="609600" y="3899938"/>
            <a:ext cx="6603900" cy="1752600"/>
          </a:xfrm>
          <a:prstGeom prst="rect">
            <a:avLst/>
          </a:prstGeom>
          <a:noFill/>
          <a:ln>
            <a:noFill/>
          </a:ln>
        </p:spPr>
        <p:txBody>
          <a:bodyPr anchorCtr="0" anchor="t" bIns="45700" lIns="91425" spcFirstLastPara="1" rIns="91425" wrap="square" tIns="45700">
            <a:noAutofit/>
          </a:bodyPr>
          <a:lstStyle>
            <a:lvl1pPr lvl="0" rtl="0" algn="l">
              <a:spcBef>
                <a:spcPts val="300"/>
              </a:spcBef>
              <a:spcAft>
                <a:spcPts val="0"/>
              </a:spcAft>
              <a:buSzPts val="2400"/>
              <a:buNone/>
              <a:defRPr sz="2400">
                <a:solidFill>
                  <a:schemeClr val="dk2"/>
                </a:solidFill>
              </a:defRPr>
            </a:lvl1pPr>
            <a:lvl2pPr lvl="1" rtl="0" algn="ctr">
              <a:spcBef>
                <a:spcPts val="300"/>
              </a:spcBef>
              <a:spcAft>
                <a:spcPts val="0"/>
              </a:spcAft>
              <a:buSzPts val="1800"/>
              <a:buNone/>
              <a:defRPr/>
            </a:lvl2pPr>
            <a:lvl3pPr lvl="2" rtl="0" algn="ctr">
              <a:spcBef>
                <a:spcPts val="300"/>
              </a:spcBef>
              <a:spcAft>
                <a:spcPts val="0"/>
              </a:spcAft>
              <a:buSzPts val="1800"/>
              <a:buNone/>
              <a:defRPr/>
            </a:lvl3pPr>
            <a:lvl4pPr lvl="3" rtl="0" algn="ctr">
              <a:spcBef>
                <a:spcPts val="300"/>
              </a:spcBef>
              <a:spcAft>
                <a:spcPts val="0"/>
              </a:spcAft>
              <a:buSzPts val="1800"/>
              <a:buNone/>
              <a:defRPr/>
            </a:lvl4pPr>
            <a:lvl5pPr lvl="4" rtl="0" algn="ctr">
              <a:spcBef>
                <a:spcPts val="300"/>
              </a:spcBef>
              <a:spcAft>
                <a:spcPts val="0"/>
              </a:spcAft>
              <a:buSzPts val="1800"/>
              <a:buNone/>
              <a:defRPr/>
            </a:lvl5pPr>
            <a:lvl6pPr lvl="5" rtl="0" algn="ctr">
              <a:spcBef>
                <a:spcPts val="300"/>
              </a:spcBef>
              <a:spcAft>
                <a:spcPts val="0"/>
              </a:spcAft>
              <a:buSzPts val="1800"/>
              <a:buNone/>
              <a:defRPr/>
            </a:lvl6pPr>
            <a:lvl7pPr lvl="6" rtl="0" algn="ctr">
              <a:spcBef>
                <a:spcPts val="300"/>
              </a:spcBef>
              <a:spcAft>
                <a:spcPts val="0"/>
              </a:spcAft>
              <a:buSzPts val="1800"/>
              <a:buNone/>
              <a:defRPr/>
            </a:lvl7pPr>
            <a:lvl8pPr lvl="7" rtl="0" algn="ctr">
              <a:spcBef>
                <a:spcPts val="300"/>
              </a:spcBef>
              <a:spcAft>
                <a:spcPts val="0"/>
              </a:spcAft>
              <a:buSzPts val="1800"/>
              <a:buNone/>
              <a:defRPr/>
            </a:lvl8pPr>
            <a:lvl9pPr lvl="8" rtl="0" algn="ctr">
              <a:spcBef>
                <a:spcPts val="300"/>
              </a:spcBef>
              <a:spcAft>
                <a:spcPts val="0"/>
              </a:spcAft>
              <a:buSzPts val="1800"/>
              <a:buNone/>
              <a:defRPr/>
            </a:lvl9pPr>
          </a:lstStyle>
          <a:p/>
        </p:txBody>
      </p:sp>
      <p:sp>
        <p:nvSpPr>
          <p:cNvPr id="161" name="Google Shape;161;p18"/>
          <p:cNvSpPr txBox="1"/>
          <p:nvPr>
            <p:ph idx="10" type="dt"/>
          </p:nvPr>
        </p:nvSpPr>
        <p:spPr>
          <a:xfrm>
            <a:off x="8940800" y="4206240"/>
            <a:ext cx="12801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2" name="Google Shape;162;p18"/>
          <p:cNvSpPr txBox="1"/>
          <p:nvPr>
            <p:ph idx="11" type="ftr"/>
          </p:nvPr>
        </p:nvSpPr>
        <p:spPr>
          <a:xfrm>
            <a:off x="7213600" y="4205288"/>
            <a:ext cx="17271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3" name="Google Shape;163;p18"/>
          <p:cNvSpPr txBox="1"/>
          <p:nvPr>
            <p:ph idx="12" type="sldNum"/>
          </p:nvPr>
        </p:nvSpPr>
        <p:spPr>
          <a:xfrm>
            <a:off x="11093451" y="1136"/>
            <a:ext cx="9969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sz="1800">
                <a:solidFill>
                  <a:srgbClr val="FFFFFF"/>
                </a:solidFill>
                <a:latin typeface="Georgia"/>
                <a:ea typeface="Georgia"/>
                <a:cs typeface="Georgia"/>
                <a:sym typeface="Georgia"/>
              </a:defRPr>
            </a:lvl1pPr>
            <a:lvl2pPr indent="0" lvl="1" marL="0" rtl="0" algn="r">
              <a:spcBef>
                <a:spcPts val="0"/>
              </a:spcBef>
              <a:buNone/>
              <a:defRPr sz="1800">
                <a:solidFill>
                  <a:srgbClr val="FFFFFF"/>
                </a:solidFill>
                <a:latin typeface="Georgia"/>
                <a:ea typeface="Georgia"/>
                <a:cs typeface="Georgia"/>
                <a:sym typeface="Georgia"/>
              </a:defRPr>
            </a:lvl2pPr>
            <a:lvl3pPr indent="0" lvl="2" marL="0" rtl="0" algn="r">
              <a:spcBef>
                <a:spcPts val="0"/>
              </a:spcBef>
              <a:buNone/>
              <a:defRPr sz="1800">
                <a:solidFill>
                  <a:srgbClr val="FFFFFF"/>
                </a:solidFill>
                <a:latin typeface="Georgia"/>
                <a:ea typeface="Georgia"/>
                <a:cs typeface="Georgia"/>
                <a:sym typeface="Georgia"/>
              </a:defRPr>
            </a:lvl3pPr>
            <a:lvl4pPr indent="0" lvl="3" marL="0" rtl="0" algn="r">
              <a:spcBef>
                <a:spcPts val="0"/>
              </a:spcBef>
              <a:buNone/>
              <a:defRPr sz="1800">
                <a:solidFill>
                  <a:srgbClr val="FFFFFF"/>
                </a:solidFill>
                <a:latin typeface="Georgia"/>
                <a:ea typeface="Georgia"/>
                <a:cs typeface="Georgia"/>
                <a:sym typeface="Georgia"/>
              </a:defRPr>
            </a:lvl4pPr>
            <a:lvl5pPr indent="0" lvl="4" marL="0" rtl="0" algn="r">
              <a:spcBef>
                <a:spcPts val="0"/>
              </a:spcBef>
              <a:buNone/>
              <a:defRPr sz="1800">
                <a:solidFill>
                  <a:srgbClr val="FFFFFF"/>
                </a:solidFill>
                <a:latin typeface="Georgia"/>
                <a:ea typeface="Georgia"/>
                <a:cs typeface="Georgia"/>
                <a:sym typeface="Georgia"/>
              </a:defRPr>
            </a:lvl5pPr>
            <a:lvl6pPr indent="0" lvl="5" marL="0" rtl="0" algn="r">
              <a:spcBef>
                <a:spcPts val="0"/>
              </a:spcBef>
              <a:buNone/>
              <a:defRPr sz="1800">
                <a:solidFill>
                  <a:srgbClr val="FFFFFF"/>
                </a:solidFill>
                <a:latin typeface="Georgia"/>
                <a:ea typeface="Georgia"/>
                <a:cs typeface="Georgia"/>
                <a:sym typeface="Georgia"/>
              </a:defRPr>
            </a:lvl6pPr>
            <a:lvl7pPr indent="0" lvl="6" marL="0" rtl="0" algn="r">
              <a:spcBef>
                <a:spcPts val="0"/>
              </a:spcBef>
              <a:buNone/>
              <a:defRPr sz="1800">
                <a:solidFill>
                  <a:srgbClr val="FFFFFF"/>
                </a:solidFill>
                <a:latin typeface="Georgia"/>
                <a:ea typeface="Georgia"/>
                <a:cs typeface="Georgia"/>
                <a:sym typeface="Georgia"/>
              </a:defRPr>
            </a:lvl7pPr>
            <a:lvl8pPr indent="0" lvl="7" marL="0" rtl="0" algn="r">
              <a:spcBef>
                <a:spcPts val="0"/>
              </a:spcBef>
              <a:buNone/>
              <a:defRPr sz="1800">
                <a:solidFill>
                  <a:srgbClr val="FFFFFF"/>
                </a:solidFill>
                <a:latin typeface="Georgia"/>
                <a:ea typeface="Georgia"/>
                <a:cs typeface="Georgia"/>
                <a:sym typeface="Georgia"/>
              </a:defRPr>
            </a:lvl8pPr>
            <a:lvl9pPr indent="0" lvl="8" marL="0" rtl="0" algn="r">
              <a:spcBef>
                <a:spcPts val="0"/>
              </a:spcBef>
              <a:buNone/>
              <a:defRPr sz="1800">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164" name="Shape 164"/>
        <p:cNvGrpSpPr/>
        <p:nvPr/>
      </p:nvGrpSpPr>
      <p:grpSpPr>
        <a:xfrm>
          <a:off x="0" y="0"/>
          <a:ext cx="0" cy="0"/>
          <a:chOff x="0" y="0"/>
          <a:chExt cx="0" cy="0"/>
        </a:xfrm>
      </p:grpSpPr>
      <p:sp>
        <p:nvSpPr>
          <p:cNvPr id="165" name="Google Shape;165;p19"/>
          <p:cNvSpPr txBox="1"/>
          <p:nvPr>
            <p:ph type="title"/>
          </p:nvPr>
        </p:nvSpPr>
        <p:spPr>
          <a:xfrm>
            <a:off x="963084" y="1981201"/>
            <a:ext cx="10363200" cy="13620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rgbClr val="FFFFFF"/>
              </a:buClr>
              <a:buSzPts val="4300"/>
              <a:buFont typeface="Trebuchet MS"/>
              <a:buNone/>
              <a:defRPr b="1" sz="4300"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6" name="Google Shape;166;p19"/>
          <p:cNvSpPr txBox="1"/>
          <p:nvPr>
            <p:ph idx="1" type="body"/>
          </p:nvPr>
        </p:nvSpPr>
        <p:spPr>
          <a:xfrm>
            <a:off x="963084" y="3367088"/>
            <a:ext cx="10363200" cy="1509600"/>
          </a:xfrm>
          <a:prstGeom prst="rect">
            <a:avLst/>
          </a:prstGeom>
          <a:noFill/>
          <a:ln>
            <a:noFill/>
          </a:ln>
        </p:spPr>
        <p:txBody>
          <a:bodyPr anchorCtr="0" anchor="t" bIns="45700" lIns="91425" spcFirstLastPara="1" rIns="91425" wrap="square" tIns="45700">
            <a:noAutofit/>
          </a:bodyPr>
          <a:lstStyle>
            <a:lvl1pPr indent="-228600" lvl="0" marL="457200" rtl="0" algn="l">
              <a:spcBef>
                <a:spcPts val="300"/>
              </a:spcBef>
              <a:spcAft>
                <a:spcPts val="0"/>
              </a:spcAft>
              <a:buSzPts val="2100"/>
              <a:buNone/>
              <a:defRPr b="0" sz="2100">
                <a:solidFill>
                  <a:schemeClr val="dk2"/>
                </a:solidFill>
              </a:defRPr>
            </a:lvl1pPr>
            <a:lvl2pPr indent="-228600" lvl="1" marL="914400" rtl="0" algn="l">
              <a:spcBef>
                <a:spcPts val="300"/>
              </a:spcBef>
              <a:spcAft>
                <a:spcPts val="0"/>
              </a:spcAft>
              <a:buSzPts val="1800"/>
              <a:buNone/>
              <a:defRPr sz="1800">
                <a:solidFill>
                  <a:srgbClr val="889E88"/>
                </a:solidFill>
              </a:defRPr>
            </a:lvl2pPr>
            <a:lvl3pPr indent="-228600" lvl="2" marL="1371600" rtl="0" algn="l">
              <a:spcBef>
                <a:spcPts val="300"/>
              </a:spcBef>
              <a:spcAft>
                <a:spcPts val="0"/>
              </a:spcAft>
              <a:buSzPts val="1600"/>
              <a:buNone/>
              <a:defRPr sz="1600">
                <a:solidFill>
                  <a:srgbClr val="889E88"/>
                </a:solidFill>
              </a:defRPr>
            </a:lvl3pPr>
            <a:lvl4pPr indent="-228600" lvl="3" marL="1828800" rtl="0" algn="l">
              <a:spcBef>
                <a:spcPts val="300"/>
              </a:spcBef>
              <a:spcAft>
                <a:spcPts val="0"/>
              </a:spcAft>
              <a:buSzPts val="1400"/>
              <a:buNone/>
              <a:defRPr sz="1400">
                <a:solidFill>
                  <a:srgbClr val="889E88"/>
                </a:solidFill>
              </a:defRPr>
            </a:lvl4pPr>
            <a:lvl5pPr indent="-228600" lvl="4" marL="2286000" rtl="0" algn="l">
              <a:spcBef>
                <a:spcPts val="300"/>
              </a:spcBef>
              <a:spcAft>
                <a:spcPts val="0"/>
              </a:spcAft>
              <a:buSzPts val="1400"/>
              <a:buNone/>
              <a:defRPr sz="1400">
                <a:solidFill>
                  <a:srgbClr val="889E88"/>
                </a:solidFill>
              </a:defRPr>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67" name="Google Shape;167;p19"/>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8" name="Google Shape;168;p19"/>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19"/>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170" name="Shape 170"/>
        <p:cNvGrpSpPr/>
        <p:nvPr/>
      </p:nvGrpSpPr>
      <p:grpSpPr>
        <a:xfrm>
          <a:off x="0" y="0"/>
          <a:ext cx="0" cy="0"/>
          <a:chOff x="0" y="0"/>
          <a:chExt cx="0" cy="0"/>
        </a:xfrm>
      </p:grpSpPr>
      <p:sp>
        <p:nvSpPr>
          <p:cNvPr id="171" name="Google Shape;171;p20"/>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 name="Google Shape;172;p20"/>
          <p:cNvSpPr txBox="1"/>
          <p:nvPr>
            <p:ph idx="1" type="body"/>
          </p:nvPr>
        </p:nvSpPr>
        <p:spPr>
          <a:xfrm>
            <a:off x="609600" y="2249425"/>
            <a:ext cx="5384700" cy="4526100"/>
          </a:xfrm>
          <a:prstGeom prst="rect">
            <a:avLst/>
          </a:prstGeom>
          <a:noFill/>
          <a:ln>
            <a:noFill/>
          </a:ln>
        </p:spPr>
        <p:txBody>
          <a:bodyPr anchorCtr="0" anchor="t" bIns="45700" lIns="91425" spcFirstLastPara="1" rIns="91425" wrap="square" tIns="45700">
            <a:noAutofit/>
          </a:bodyPr>
          <a:lstStyle>
            <a:lvl1pPr indent="-355600" lvl="0" marL="457200" rtl="0" algn="l">
              <a:spcBef>
                <a:spcPts val="300"/>
              </a:spcBef>
              <a:spcAft>
                <a:spcPts val="0"/>
              </a:spcAft>
              <a:buSzPts val="2000"/>
              <a:buChar char="•"/>
              <a:defRPr sz="2000"/>
            </a:lvl1pPr>
            <a:lvl2pPr indent="-349250" lvl="1" marL="914400" rtl="0" algn="l">
              <a:spcBef>
                <a:spcPts val="300"/>
              </a:spcBef>
              <a:spcAft>
                <a:spcPts val="0"/>
              </a:spcAft>
              <a:buSzPts val="1900"/>
              <a:buChar char="▫"/>
              <a:defRPr sz="1900"/>
            </a:lvl2pPr>
            <a:lvl3pPr indent="-342900" lvl="2" marL="1371600" rtl="0" algn="l">
              <a:spcBef>
                <a:spcPts val="300"/>
              </a:spcBef>
              <a:spcAft>
                <a:spcPts val="0"/>
              </a:spcAft>
              <a:buSzPts val="1800"/>
              <a:buChar char="●"/>
              <a:defRPr sz="1800"/>
            </a:lvl3pPr>
            <a:lvl4pPr indent="-342900" lvl="3" marL="1828800" rtl="0" algn="l">
              <a:spcBef>
                <a:spcPts val="300"/>
              </a:spcBef>
              <a:spcAft>
                <a:spcPts val="0"/>
              </a:spcAft>
              <a:buSzPts val="1800"/>
              <a:buChar char="●"/>
              <a:defRPr sz="1800"/>
            </a:lvl4pPr>
            <a:lvl5pPr indent="-342900" lvl="4" marL="2286000" rtl="0" algn="l">
              <a:spcBef>
                <a:spcPts val="300"/>
              </a:spcBef>
              <a:spcAft>
                <a:spcPts val="0"/>
              </a:spcAft>
              <a:buSzPts val="1800"/>
              <a:buChar char="▫"/>
              <a:defRPr sz="1800"/>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73" name="Google Shape;173;p20"/>
          <p:cNvSpPr txBox="1"/>
          <p:nvPr>
            <p:ph idx="2" type="body"/>
          </p:nvPr>
        </p:nvSpPr>
        <p:spPr>
          <a:xfrm>
            <a:off x="6197600" y="2249425"/>
            <a:ext cx="5384700" cy="4526100"/>
          </a:xfrm>
          <a:prstGeom prst="rect">
            <a:avLst/>
          </a:prstGeom>
          <a:noFill/>
          <a:ln>
            <a:noFill/>
          </a:ln>
        </p:spPr>
        <p:txBody>
          <a:bodyPr anchorCtr="0" anchor="t" bIns="45700" lIns="91425" spcFirstLastPara="1" rIns="91425" wrap="square" tIns="45700">
            <a:noAutofit/>
          </a:bodyPr>
          <a:lstStyle>
            <a:lvl1pPr indent="-355600" lvl="0" marL="457200" rtl="0" algn="l">
              <a:spcBef>
                <a:spcPts val="300"/>
              </a:spcBef>
              <a:spcAft>
                <a:spcPts val="0"/>
              </a:spcAft>
              <a:buSzPts val="2000"/>
              <a:buChar char="•"/>
              <a:defRPr sz="2000"/>
            </a:lvl1pPr>
            <a:lvl2pPr indent="-349250" lvl="1" marL="914400" rtl="0" algn="l">
              <a:spcBef>
                <a:spcPts val="300"/>
              </a:spcBef>
              <a:spcAft>
                <a:spcPts val="0"/>
              </a:spcAft>
              <a:buSzPts val="1900"/>
              <a:buChar char="▫"/>
              <a:defRPr sz="1900"/>
            </a:lvl2pPr>
            <a:lvl3pPr indent="-342900" lvl="2" marL="1371600" rtl="0" algn="l">
              <a:spcBef>
                <a:spcPts val="300"/>
              </a:spcBef>
              <a:spcAft>
                <a:spcPts val="0"/>
              </a:spcAft>
              <a:buSzPts val="1800"/>
              <a:buChar char="●"/>
              <a:defRPr sz="1800"/>
            </a:lvl3pPr>
            <a:lvl4pPr indent="-342900" lvl="3" marL="1828800" rtl="0" algn="l">
              <a:spcBef>
                <a:spcPts val="300"/>
              </a:spcBef>
              <a:spcAft>
                <a:spcPts val="0"/>
              </a:spcAft>
              <a:buSzPts val="1800"/>
              <a:buChar char="●"/>
              <a:defRPr sz="1800"/>
            </a:lvl4pPr>
            <a:lvl5pPr indent="-342900" lvl="4" marL="2286000" rtl="0" algn="l">
              <a:spcBef>
                <a:spcPts val="300"/>
              </a:spcBef>
              <a:spcAft>
                <a:spcPts val="0"/>
              </a:spcAft>
              <a:buSzPts val="1800"/>
              <a:buChar char="▫"/>
              <a:defRPr sz="1800"/>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74" name="Google Shape;174;p20"/>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20"/>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6" name="Google Shape;176;p20"/>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177" name="Shape 177"/>
        <p:cNvGrpSpPr/>
        <p:nvPr/>
      </p:nvGrpSpPr>
      <p:grpSpPr>
        <a:xfrm>
          <a:off x="0" y="0"/>
          <a:ext cx="0" cy="0"/>
          <a:chOff x="0" y="0"/>
          <a:chExt cx="0" cy="0"/>
        </a:xfrm>
      </p:grpSpPr>
      <p:sp>
        <p:nvSpPr>
          <p:cNvPr id="178" name="Google Shape;178;p21"/>
          <p:cNvSpPr txBox="1"/>
          <p:nvPr>
            <p:ph type="title"/>
          </p:nvPr>
        </p:nvSpPr>
        <p:spPr>
          <a:xfrm>
            <a:off x="508000" y="1143000"/>
            <a:ext cx="11175900" cy="1069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2"/>
              </a:buClr>
              <a:buSzPts val="4000"/>
              <a:buFont typeface="Trebuchet MS"/>
              <a:buNone/>
              <a:defRPr b="0" i="0"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 name="Google Shape;179;p21"/>
          <p:cNvSpPr txBox="1"/>
          <p:nvPr>
            <p:ph idx="1" type="body"/>
          </p:nvPr>
        </p:nvSpPr>
        <p:spPr>
          <a:xfrm>
            <a:off x="508000" y="2244970"/>
            <a:ext cx="5388900" cy="457200"/>
          </a:xfrm>
          <a:prstGeom prst="rect">
            <a:avLst/>
          </a:prstGeom>
          <a:solidFill>
            <a:srgbClr val="93F030">
              <a:alpha val="24710"/>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rtl="0" algn="l">
              <a:spcBef>
                <a:spcPts val="300"/>
              </a:spcBef>
              <a:spcAft>
                <a:spcPts val="0"/>
              </a:spcAft>
              <a:buSzPts val="1900"/>
              <a:buNone/>
              <a:defRPr b="1" sz="1900">
                <a:solidFill>
                  <a:srgbClr val="417441"/>
                </a:solidFill>
              </a:defRPr>
            </a:lvl1pPr>
            <a:lvl2pPr indent="-228600" lvl="1" marL="914400" rtl="0" algn="l">
              <a:spcBef>
                <a:spcPts val="300"/>
              </a:spcBef>
              <a:spcAft>
                <a:spcPts val="0"/>
              </a:spcAft>
              <a:buSzPts val="2000"/>
              <a:buNone/>
              <a:defRPr b="1" sz="2000"/>
            </a:lvl2pPr>
            <a:lvl3pPr indent="-228600" lvl="2" marL="1371600" rtl="0" algn="l">
              <a:spcBef>
                <a:spcPts val="300"/>
              </a:spcBef>
              <a:spcAft>
                <a:spcPts val="0"/>
              </a:spcAft>
              <a:buSzPts val="1800"/>
              <a:buNone/>
              <a:defRPr b="1" sz="1800"/>
            </a:lvl3pPr>
            <a:lvl4pPr indent="-228600" lvl="3" marL="1828800" rtl="0" algn="l">
              <a:spcBef>
                <a:spcPts val="300"/>
              </a:spcBef>
              <a:spcAft>
                <a:spcPts val="0"/>
              </a:spcAft>
              <a:buSzPts val="1600"/>
              <a:buNone/>
              <a:defRPr b="1" sz="1600"/>
            </a:lvl4pPr>
            <a:lvl5pPr indent="-228600" lvl="4" marL="2286000" rtl="0" algn="l">
              <a:spcBef>
                <a:spcPts val="300"/>
              </a:spcBef>
              <a:spcAft>
                <a:spcPts val="0"/>
              </a:spcAft>
              <a:buSzPts val="1600"/>
              <a:buNone/>
              <a:defRPr b="1" sz="1600"/>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80" name="Google Shape;180;p21"/>
          <p:cNvSpPr txBox="1"/>
          <p:nvPr>
            <p:ph idx="2" type="body"/>
          </p:nvPr>
        </p:nvSpPr>
        <p:spPr>
          <a:xfrm>
            <a:off x="6294968" y="2244970"/>
            <a:ext cx="5388900" cy="457200"/>
          </a:xfrm>
          <a:prstGeom prst="rect">
            <a:avLst/>
          </a:prstGeom>
          <a:solidFill>
            <a:srgbClr val="93F030">
              <a:alpha val="24710"/>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rtl="0" algn="l">
              <a:spcBef>
                <a:spcPts val="300"/>
              </a:spcBef>
              <a:spcAft>
                <a:spcPts val="0"/>
              </a:spcAft>
              <a:buSzPts val="1900"/>
              <a:buNone/>
              <a:defRPr b="1" sz="1900">
                <a:solidFill>
                  <a:srgbClr val="417441"/>
                </a:solidFill>
              </a:defRPr>
            </a:lvl1pPr>
            <a:lvl2pPr indent="-228600" lvl="1" marL="914400" rtl="0" algn="l">
              <a:spcBef>
                <a:spcPts val="300"/>
              </a:spcBef>
              <a:spcAft>
                <a:spcPts val="0"/>
              </a:spcAft>
              <a:buSzPts val="2000"/>
              <a:buNone/>
              <a:defRPr b="1" sz="2000"/>
            </a:lvl2pPr>
            <a:lvl3pPr indent="-228600" lvl="2" marL="1371600" rtl="0" algn="l">
              <a:spcBef>
                <a:spcPts val="300"/>
              </a:spcBef>
              <a:spcAft>
                <a:spcPts val="0"/>
              </a:spcAft>
              <a:buSzPts val="1800"/>
              <a:buNone/>
              <a:defRPr b="1" sz="1800"/>
            </a:lvl3pPr>
            <a:lvl4pPr indent="-228600" lvl="3" marL="1828800" rtl="0" algn="l">
              <a:spcBef>
                <a:spcPts val="300"/>
              </a:spcBef>
              <a:spcAft>
                <a:spcPts val="0"/>
              </a:spcAft>
              <a:buSzPts val="1600"/>
              <a:buNone/>
              <a:defRPr b="1" sz="1600"/>
            </a:lvl4pPr>
            <a:lvl5pPr indent="-228600" lvl="4" marL="2286000" rtl="0" algn="l">
              <a:spcBef>
                <a:spcPts val="300"/>
              </a:spcBef>
              <a:spcAft>
                <a:spcPts val="0"/>
              </a:spcAft>
              <a:buSzPts val="1600"/>
              <a:buNone/>
              <a:defRPr b="1" sz="1600"/>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81" name="Google Shape;181;p21"/>
          <p:cNvSpPr txBox="1"/>
          <p:nvPr>
            <p:ph idx="3" type="body"/>
          </p:nvPr>
        </p:nvSpPr>
        <p:spPr>
          <a:xfrm>
            <a:off x="508000" y="2708519"/>
            <a:ext cx="5388900" cy="3886200"/>
          </a:xfrm>
          <a:prstGeom prst="rect">
            <a:avLst/>
          </a:prstGeom>
          <a:noFill/>
          <a:ln>
            <a:noFill/>
          </a:ln>
        </p:spPr>
        <p:txBody>
          <a:bodyPr anchorCtr="0" anchor="t" bIns="45700" lIns="91425" spcFirstLastPara="1" rIns="91425" wrap="square" tIns="45700">
            <a:noAutofit/>
          </a:bodyPr>
          <a:lstStyle>
            <a:lvl1pPr indent="-355600" lvl="0" marL="457200" rtl="0" algn="l">
              <a:spcBef>
                <a:spcPts val="300"/>
              </a:spcBef>
              <a:spcAft>
                <a:spcPts val="0"/>
              </a:spcAft>
              <a:buSzPts val="2000"/>
              <a:buChar char="•"/>
              <a:defRPr sz="2000"/>
            </a:lvl1pPr>
            <a:lvl2pPr indent="-355600" lvl="1" marL="914400" rtl="0" algn="l">
              <a:spcBef>
                <a:spcPts val="300"/>
              </a:spcBef>
              <a:spcAft>
                <a:spcPts val="0"/>
              </a:spcAft>
              <a:buSzPts val="2000"/>
              <a:buChar char="▫"/>
              <a:defRPr sz="2000"/>
            </a:lvl2pPr>
            <a:lvl3pPr indent="-342900" lvl="2" marL="1371600" rtl="0" algn="l">
              <a:spcBef>
                <a:spcPts val="300"/>
              </a:spcBef>
              <a:spcAft>
                <a:spcPts val="0"/>
              </a:spcAft>
              <a:buSzPts val="1800"/>
              <a:buChar char="●"/>
              <a:defRPr sz="1800"/>
            </a:lvl3pPr>
            <a:lvl4pPr indent="-330200" lvl="3" marL="1828800" rtl="0" algn="l">
              <a:spcBef>
                <a:spcPts val="300"/>
              </a:spcBef>
              <a:spcAft>
                <a:spcPts val="0"/>
              </a:spcAft>
              <a:buSzPts val="1600"/>
              <a:buChar char="●"/>
              <a:defRPr sz="1600"/>
            </a:lvl4pPr>
            <a:lvl5pPr indent="-330200" lvl="4" marL="2286000" rtl="0" algn="l">
              <a:spcBef>
                <a:spcPts val="300"/>
              </a:spcBef>
              <a:spcAft>
                <a:spcPts val="0"/>
              </a:spcAft>
              <a:buSzPts val="1600"/>
              <a:buChar char="▫"/>
              <a:defRPr sz="1600"/>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82" name="Google Shape;182;p21"/>
          <p:cNvSpPr txBox="1"/>
          <p:nvPr>
            <p:ph idx="4" type="body"/>
          </p:nvPr>
        </p:nvSpPr>
        <p:spPr>
          <a:xfrm>
            <a:off x="6291073" y="2708519"/>
            <a:ext cx="5388900" cy="3886200"/>
          </a:xfrm>
          <a:prstGeom prst="rect">
            <a:avLst/>
          </a:prstGeom>
          <a:noFill/>
          <a:ln>
            <a:noFill/>
          </a:ln>
        </p:spPr>
        <p:txBody>
          <a:bodyPr anchorCtr="0" anchor="t" bIns="45700" lIns="91425" spcFirstLastPara="1" rIns="91425" wrap="square" tIns="45700">
            <a:noAutofit/>
          </a:bodyPr>
          <a:lstStyle>
            <a:lvl1pPr indent="-355600" lvl="0" marL="457200" rtl="0" algn="l">
              <a:spcBef>
                <a:spcPts val="300"/>
              </a:spcBef>
              <a:spcAft>
                <a:spcPts val="0"/>
              </a:spcAft>
              <a:buSzPts val="2000"/>
              <a:buChar char="•"/>
              <a:defRPr sz="2000"/>
            </a:lvl1pPr>
            <a:lvl2pPr indent="-355600" lvl="1" marL="914400" rtl="0" algn="l">
              <a:spcBef>
                <a:spcPts val="300"/>
              </a:spcBef>
              <a:spcAft>
                <a:spcPts val="0"/>
              </a:spcAft>
              <a:buSzPts val="2000"/>
              <a:buChar char="▫"/>
              <a:defRPr sz="2000"/>
            </a:lvl2pPr>
            <a:lvl3pPr indent="-342900" lvl="2" marL="1371600" rtl="0" algn="l">
              <a:spcBef>
                <a:spcPts val="300"/>
              </a:spcBef>
              <a:spcAft>
                <a:spcPts val="0"/>
              </a:spcAft>
              <a:buSzPts val="1800"/>
              <a:buChar char="●"/>
              <a:defRPr sz="1800"/>
            </a:lvl3pPr>
            <a:lvl4pPr indent="-330200" lvl="3" marL="1828800" rtl="0" algn="l">
              <a:spcBef>
                <a:spcPts val="300"/>
              </a:spcBef>
              <a:spcAft>
                <a:spcPts val="0"/>
              </a:spcAft>
              <a:buSzPts val="1600"/>
              <a:buChar char="●"/>
              <a:defRPr sz="1600"/>
            </a:lvl4pPr>
            <a:lvl5pPr indent="-330200" lvl="4" marL="2286000" rtl="0" algn="l">
              <a:spcBef>
                <a:spcPts val="300"/>
              </a:spcBef>
              <a:spcAft>
                <a:spcPts val="0"/>
              </a:spcAft>
              <a:buSzPts val="1600"/>
              <a:buChar char="▫"/>
              <a:defRPr sz="1600"/>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83" name="Google Shape;183;p21"/>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4" name="Google Shape;184;p21"/>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185" name="Google Shape;185;p21"/>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En blanco">
  <p:cSld name="1_En blanco">
    <p:spTree>
      <p:nvGrpSpPr>
        <p:cNvPr id="33" name="Shape 33"/>
        <p:cNvGrpSpPr/>
        <p:nvPr/>
      </p:nvGrpSpPr>
      <p:grpSpPr>
        <a:xfrm>
          <a:off x="0" y="0"/>
          <a:ext cx="0" cy="0"/>
          <a:chOff x="0" y="0"/>
          <a:chExt cx="0" cy="0"/>
        </a:xfrm>
      </p:grpSpPr>
      <p:sp>
        <p:nvSpPr>
          <p:cNvPr id="34" name="Google Shape;34;p3"/>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186" name="Shape 186"/>
        <p:cNvGrpSpPr/>
        <p:nvPr/>
      </p:nvGrpSpPr>
      <p:grpSpPr>
        <a:xfrm>
          <a:off x="0" y="0"/>
          <a:ext cx="0" cy="0"/>
          <a:chOff x="0" y="0"/>
          <a:chExt cx="0" cy="0"/>
        </a:xfrm>
      </p:grpSpPr>
      <p:sp>
        <p:nvSpPr>
          <p:cNvPr id="187" name="Google Shape;187;p22"/>
          <p:cNvSpPr txBox="1"/>
          <p:nvPr>
            <p:ph type="title"/>
          </p:nvPr>
        </p:nvSpPr>
        <p:spPr>
          <a:xfrm>
            <a:off x="609600" y="1143000"/>
            <a:ext cx="10972800" cy="1069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2"/>
              </a:buClr>
              <a:buSzPts val="4000"/>
              <a:buFont typeface="Trebuchet MS"/>
              <a:buNone/>
              <a:defRPr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8" name="Google Shape;188;p22"/>
          <p:cNvSpPr txBox="1"/>
          <p:nvPr>
            <p:ph idx="10" type="dt"/>
          </p:nvPr>
        </p:nvSpPr>
        <p:spPr>
          <a:xfrm>
            <a:off x="8778240"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9" name="Google Shape;189;p22"/>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0" name="Google Shape;190;p22"/>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191" name="Shape 191"/>
        <p:cNvGrpSpPr/>
        <p:nvPr/>
      </p:nvGrpSpPr>
      <p:grpSpPr>
        <a:xfrm>
          <a:off x="0" y="0"/>
          <a:ext cx="0" cy="0"/>
          <a:chOff x="0" y="0"/>
          <a:chExt cx="0" cy="0"/>
        </a:xfrm>
      </p:grpSpPr>
      <p:sp>
        <p:nvSpPr>
          <p:cNvPr id="192" name="Google Shape;192;p23"/>
          <p:cNvSpPr txBox="1"/>
          <p:nvPr>
            <p:ph type="title"/>
          </p:nvPr>
        </p:nvSpPr>
        <p:spPr>
          <a:xfrm>
            <a:off x="7137995" y="1101970"/>
            <a:ext cx="4511100" cy="8778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2"/>
              </a:buClr>
              <a:buSzPts val="1800"/>
              <a:buFont typeface="Trebuchet MS"/>
              <a:buNone/>
              <a:defRPr b="1"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 name="Google Shape;193;p23"/>
          <p:cNvSpPr txBox="1"/>
          <p:nvPr>
            <p:ph idx="1" type="body"/>
          </p:nvPr>
        </p:nvSpPr>
        <p:spPr>
          <a:xfrm>
            <a:off x="7137995" y="2010727"/>
            <a:ext cx="4511100" cy="4617600"/>
          </a:xfrm>
          <a:prstGeom prst="rect">
            <a:avLst/>
          </a:prstGeom>
          <a:noFill/>
          <a:ln>
            <a:noFill/>
          </a:ln>
        </p:spPr>
        <p:txBody>
          <a:bodyPr anchorCtr="0" anchor="t" bIns="45700" lIns="91425" spcFirstLastPara="1" rIns="91425" wrap="square" tIns="45700">
            <a:noAutofit/>
          </a:bodyPr>
          <a:lstStyle>
            <a:lvl1pPr indent="-228600" lvl="0" marL="457200" rtl="0" algn="l">
              <a:spcBef>
                <a:spcPts val="300"/>
              </a:spcBef>
              <a:spcAft>
                <a:spcPts val="0"/>
              </a:spcAft>
              <a:buSzPts val="1400"/>
              <a:buNone/>
              <a:defRPr sz="1400"/>
            </a:lvl1pPr>
            <a:lvl2pPr indent="-228600" lvl="1" marL="914400" rtl="0" algn="l">
              <a:spcBef>
                <a:spcPts val="300"/>
              </a:spcBef>
              <a:spcAft>
                <a:spcPts val="0"/>
              </a:spcAft>
              <a:buSzPts val="1200"/>
              <a:buNone/>
              <a:defRPr sz="1200"/>
            </a:lvl2pPr>
            <a:lvl3pPr indent="-228600" lvl="2" marL="1371600" rtl="0" algn="l">
              <a:spcBef>
                <a:spcPts val="300"/>
              </a:spcBef>
              <a:spcAft>
                <a:spcPts val="0"/>
              </a:spcAft>
              <a:buSzPts val="1000"/>
              <a:buNone/>
              <a:defRPr sz="1000"/>
            </a:lvl3pPr>
            <a:lvl4pPr indent="-228600" lvl="3" marL="1828800" rtl="0" algn="l">
              <a:spcBef>
                <a:spcPts val="300"/>
              </a:spcBef>
              <a:spcAft>
                <a:spcPts val="0"/>
              </a:spcAft>
              <a:buSzPts val="900"/>
              <a:buNone/>
              <a:defRPr sz="900"/>
            </a:lvl4pPr>
            <a:lvl5pPr indent="-228600" lvl="4" marL="2286000" rtl="0" algn="l">
              <a:spcBef>
                <a:spcPts val="300"/>
              </a:spcBef>
              <a:spcAft>
                <a:spcPts val="0"/>
              </a:spcAft>
              <a:buSzPts val="900"/>
              <a:buNone/>
              <a:defRPr sz="900"/>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94" name="Google Shape;194;p23"/>
          <p:cNvSpPr txBox="1"/>
          <p:nvPr>
            <p:ph idx="2" type="body"/>
          </p:nvPr>
        </p:nvSpPr>
        <p:spPr>
          <a:xfrm>
            <a:off x="203200" y="776287"/>
            <a:ext cx="6803100" cy="5852100"/>
          </a:xfrm>
          <a:prstGeom prst="rect">
            <a:avLst/>
          </a:prstGeom>
          <a:noFill/>
          <a:ln>
            <a:noFill/>
          </a:ln>
        </p:spPr>
        <p:txBody>
          <a:bodyPr anchorCtr="0" anchor="t" bIns="45700" lIns="91425" spcFirstLastPara="1" rIns="91425" wrap="square" tIns="45700">
            <a:noAutofit/>
          </a:bodyPr>
          <a:lstStyle>
            <a:lvl1pPr indent="-431800" lvl="0" marL="457200" rtl="0" algn="l">
              <a:spcBef>
                <a:spcPts val="300"/>
              </a:spcBef>
              <a:spcAft>
                <a:spcPts val="0"/>
              </a:spcAft>
              <a:buSzPts val="3200"/>
              <a:buChar char="•"/>
              <a:defRPr sz="3200"/>
            </a:lvl1pPr>
            <a:lvl2pPr indent="-406400" lvl="1" marL="914400" rtl="0" algn="l">
              <a:spcBef>
                <a:spcPts val="300"/>
              </a:spcBef>
              <a:spcAft>
                <a:spcPts val="0"/>
              </a:spcAft>
              <a:buSzPts val="2800"/>
              <a:buChar char="▫"/>
              <a:defRPr sz="2800"/>
            </a:lvl2pPr>
            <a:lvl3pPr indent="-381000" lvl="2" marL="1371600" rtl="0" algn="l">
              <a:spcBef>
                <a:spcPts val="300"/>
              </a:spcBef>
              <a:spcAft>
                <a:spcPts val="0"/>
              </a:spcAft>
              <a:buSzPts val="2400"/>
              <a:buChar char="●"/>
              <a:defRPr sz="2400"/>
            </a:lvl3pPr>
            <a:lvl4pPr indent="-355600" lvl="3" marL="1828800" rtl="0" algn="l">
              <a:spcBef>
                <a:spcPts val="300"/>
              </a:spcBef>
              <a:spcAft>
                <a:spcPts val="0"/>
              </a:spcAft>
              <a:buSzPts val="2000"/>
              <a:buChar char="●"/>
              <a:defRPr sz="2000"/>
            </a:lvl4pPr>
            <a:lvl5pPr indent="-355600" lvl="4" marL="2286000" rtl="0" algn="l">
              <a:spcBef>
                <a:spcPts val="300"/>
              </a:spcBef>
              <a:spcAft>
                <a:spcPts val="0"/>
              </a:spcAft>
              <a:buSzPts val="2000"/>
              <a:buChar char="▫"/>
              <a:defRPr sz="2000"/>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95" name="Google Shape;195;p23"/>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6" name="Google Shape;196;p23"/>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7" name="Google Shape;197;p23"/>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198" name="Shape 198"/>
        <p:cNvGrpSpPr/>
        <p:nvPr/>
      </p:nvGrpSpPr>
      <p:grpSpPr>
        <a:xfrm>
          <a:off x="0" y="0"/>
          <a:ext cx="0" cy="0"/>
          <a:chOff x="0" y="0"/>
          <a:chExt cx="0" cy="0"/>
        </a:xfrm>
      </p:grpSpPr>
      <p:sp>
        <p:nvSpPr>
          <p:cNvPr id="199" name="Google Shape;199;p24"/>
          <p:cNvSpPr txBox="1"/>
          <p:nvPr>
            <p:ph type="title"/>
          </p:nvPr>
        </p:nvSpPr>
        <p:spPr>
          <a:xfrm rot="-5400000">
            <a:off x="5304363" y="3058848"/>
            <a:ext cx="4681500" cy="782400"/>
          </a:xfrm>
          <a:prstGeom prst="rect">
            <a:avLst/>
          </a:prstGeom>
          <a:noFill/>
          <a:ln>
            <a:noFill/>
          </a:ln>
        </p:spPr>
        <p:txBody>
          <a:bodyPr anchorCtr="0" anchor="t" bIns="45700" lIns="45700" spcFirstLastPara="1" rIns="45700" wrap="square" tIns="0">
            <a:noAutofit/>
          </a:bodyPr>
          <a:lstStyle>
            <a:lvl1pPr lvl="0" rtl="0" algn="ctr">
              <a:spcBef>
                <a:spcPts val="0"/>
              </a:spcBef>
              <a:spcAft>
                <a:spcPts val="0"/>
              </a:spcAft>
              <a:buClr>
                <a:schemeClr val="dk2"/>
              </a:buClr>
              <a:buSzPts val="2000"/>
              <a:buFont typeface="Trebuchet MS"/>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 name="Google Shape;200;p24"/>
          <p:cNvSpPr/>
          <p:nvPr>
            <p:ph idx="2" type="pic"/>
          </p:nvPr>
        </p:nvSpPr>
        <p:spPr>
          <a:xfrm>
            <a:off x="538228" y="1143000"/>
            <a:ext cx="6096000" cy="4572000"/>
          </a:xfrm>
          <a:prstGeom prst="rect">
            <a:avLst/>
          </a:prstGeom>
          <a:solidFill>
            <a:srgbClr val="EAEAEA"/>
          </a:solidFill>
          <a:ln cap="flat" cmpd="sng" w="50800">
            <a:solidFill>
              <a:srgbClr val="FFFFFF"/>
            </a:solidFill>
            <a:prstDash val="solid"/>
            <a:miter lim="800000"/>
            <a:headEnd len="sm" w="sm" type="none"/>
            <a:tailEnd len="sm" w="sm" type="none"/>
          </a:ln>
          <a:effectLst>
            <a:outerShdw blurRad="57150" rotWithShape="0" algn="tl" dir="4800000" dist="31750">
              <a:srgbClr val="000000">
                <a:alpha val="24710"/>
              </a:srgbClr>
            </a:outerShdw>
          </a:effectLst>
        </p:spPr>
        <p:txBody>
          <a:bodyPr anchorCtr="0" anchor="t" bIns="45700" lIns="91425" spcFirstLastPara="1" rIns="91425" wrap="square" tIns="45700">
            <a:noAutofit/>
          </a:bodyPr>
          <a:lstStyle>
            <a:lvl1pPr lvl="0" marR="0" rtl="0" algn="l">
              <a:spcBef>
                <a:spcPts val="300"/>
              </a:spcBef>
              <a:spcAft>
                <a:spcPts val="0"/>
              </a:spcAft>
              <a:buClr>
                <a:schemeClr val="accent3"/>
              </a:buClr>
              <a:buSzPts val="3200"/>
              <a:buFont typeface="Georgia"/>
              <a:buNone/>
              <a:defRPr b="0" i="0" sz="3200" u="none" cap="none" strike="noStrike">
                <a:solidFill>
                  <a:schemeClr val="dk1"/>
                </a:solidFill>
                <a:latin typeface="Georgia"/>
                <a:ea typeface="Georgia"/>
                <a:cs typeface="Georgia"/>
                <a:sym typeface="Georgia"/>
              </a:defRPr>
            </a:lvl1pPr>
            <a:lvl2pPr lvl="1" marR="0" rtl="0" algn="l">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lvl="2" marR="0" rtl="0" algn="l">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lvl="3" marR="0" rtl="0" algn="l">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lvl="4" marR="0" rtl="0" algn="l">
              <a:spcBef>
                <a:spcPts val="300"/>
              </a:spcBef>
              <a:spcAft>
                <a:spcPts val="0"/>
              </a:spcAft>
              <a:buClr>
                <a:schemeClr val="accent3"/>
              </a:buClr>
              <a:buSzPts val="2000"/>
              <a:buFont typeface="Georgia"/>
              <a:buChar char="▫"/>
              <a:defRPr b="0" i="0" sz="2000" u="none" cap="none" strike="noStrike">
                <a:solidFill>
                  <a:schemeClr val="accent3"/>
                </a:solidFill>
                <a:latin typeface="Georgia"/>
                <a:ea typeface="Georgia"/>
                <a:cs typeface="Georgia"/>
                <a:sym typeface="Georgia"/>
              </a:defRPr>
            </a:lvl5pPr>
            <a:lvl6pPr lvl="5" marR="0" rtl="0" algn="l">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lvl="6" marR="0" rtl="0" algn="l">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lvl="7" marR="0" rtl="0" algn="l">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lvl="8" marR="0" rtl="0" algn="l">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201" name="Google Shape;201;p24"/>
          <p:cNvSpPr txBox="1"/>
          <p:nvPr>
            <p:ph idx="1" type="body"/>
          </p:nvPr>
        </p:nvSpPr>
        <p:spPr>
          <a:xfrm>
            <a:off x="8117924" y="3274309"/>
            <a:ext cx="3454500" cy="2516400"/>
          </a:xfrm>
          <a:prstGeom prst="rect">
            <a:avLst/>
          </a:prstGeom>
          <a:noFill/>
          <a:ln>
            <a:noFill/>
          </a:ln>
        </p:spPr>
        <p:txBody>
          <a:bodyPr anchorCtr="0" anchor="t" bIns="45700" lIns="0" spcFirstLastPara="1" rIns="45700" wrap="square" tIns="0">
            <a:noAutofit/>
          </a:bodyPr>
          <a:lstStyle>
            <a:lvl1pPr indent="-228600" lvl="0" marL="457200" rtl="0" algn="l">
              <a:lnSpc>
                <a:spcPct val="100000"/>
              </a:lnSpc>
              <a:spcBef>
                <a:spcPts val="0"/>
              </a:spcBef>
              <a:spcAft>
                <a:spcPts val="0"/>
              </a:spcAft>
              <a:buSzPts val="1300"/>
              <a:buFont typeface="Georgia"/>
              <a:buNone/>
              <a:defRPr sz="1300"/>
            </a:lvl1pPr>
            <a:lvl2pPr indent="-228600" lvl="1" marL="914400" rtl="0" algn="l">
              <a:spcBef>
                <a:spcPts val="300"/>
              </a:spcBef>
              <a:spcAft>
                <a:spcPts val="0"/>
              </a:spcAft>
              <a:buSzPts val="1200"/>
              <a:buFont typeface="Georgia"/>
              <a:buNone/>
              <a:defRPr sz="1200"/>
            </a:lvl2pPr>
            <a:lvl3pPr indent="-228600" lvl="2" marL="1371600" rtl="0" algn="l">
              <a:spcBef>
                <a:spcPts val="300"/>
              </a:spcBef>
              <a:spcAft>
                <a:spcPts val="0"/>
              </a:spcAft>
              <a:buSzPts val="1000"/>
              <a:buFont typeface="Georgia"/>
              <a:buNone/>
              <a:defRPr sz="1000"/>
            </a:lvl3pPr>
            <a:lvl4pPr indent="-228600" lvl="3" marL="1828800" rtl="0" algn="l">
              <a:spcBef>
                <a:spcPts val="300"/>
              </a:spcBef>
              <a:spcAft>
                <a:spcPts val="0"/>
              </a:spcAft>
              <a:buSzPts val="900"/>
              <a:buFont typeface="Georgia"/>
              <a:buNone/>
              <a:defRPr sz="900"/>
            </a:lvl4pPr>
            <a:lvl5pPr indent="-228600" lvl="4" marL="2286000" rtl="0" algn="l">
              <a:spcBef>
                <a:spcPts val="300"/>
              </a:spcBef>
              <a:spcAft>
                <a:spcPts val="0"/>
              </a:spcAft>
              <a:buSzPts val="900"/>
              <a:buFont typeface="Georgia"/>
              <a:buNone/>
              <a:defRPr sz="900"/>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202" name="Google Shape;202;p24"/>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3" name="Google Shape;203;p24"/>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4" name="Google Shape;204;p24"/>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205" name="Shape 205"/>
        <p:cNvGrpSpPr/>
        <p:nvPr/>
      </p:nvGrpSpPr>
      <p:grpSpPr>
        <a:xfrm>
          <a:off x="0" y="0"/>
          <a:ext cx="0" cy="0"/>
          <a:chOff x="0" y="0"/>
          <a:chExt cx="0" cy="0"/>
        </a:xfrm>
      </p:grpSpPr>
      <p:sp>
        <p:nvSpPr>
          <p:cNvPr id="206" name="Google Shape;206;p25"/>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7" name="Google Shape;207;p25"/>
          <p:cNvSpPr txBox="1"/>
          <p:nvPr>
            <p:ph idx="1" type="body"/>
          </p:nvPr>
        </p:nvSpPr>
        <p:spPr>
          <a:xfrm rot="5400000">
            <a:off x="3933450" y="-1074426"/>
            <a:ext cx="4325100" cy="10972800"/>
          </a:xfrm>
          <a:prstGeom prst="rect">
            <a:avLst/>
          </a:prstGeom>
          <a:noFill/>
          <a:ln>
            <a:noFill/>
          </a:ln>
        </p:spPr>
        <p:txBody>
          <a:bodyPr anchorCtr="0" anchor="t" bIns="45700" lIns="91425" spcFirstLastPara="1" rIns="91425" wrap="square" tIns="45700">
            <a:noAutofit/>
          </a:bodyPr>
          <a:lstStyle>
            <a:lvl1pPr indent="-342900" lvl="0" marL="457200" rtl="0" algn="l">
              <a:spcBef>
                <a:spcPts val="300"/>
              </a:spcBef>
              <a:spcAft>
                <a:spcPts val="0"/>
              </a:spcAft>
              <a:buSzPts val="1800"/>
              <a:buChar char="•"/>
              <a:defRPr/>
            </a:lvl1pPr>
            <a:lvl2pPr indent="-342900" lvl="1" marL="914400" rtl="0" algn="l">
              <a:spcBef>
                <a:spcPts val="300"/>
              </a:spcBef>
              <a:spcAft>
                <a:spcPts val="0"/>
              </a:spcAft>
              <a:buSzPts val="1800"/>
              <a:buChar char="▫"/>
              <a:defRPr/>
            </a:lvl2pPr>
            <a:lvl3pPr indent="-342900" lvl="2" marL="1371600" rtl="0" algn="l">
              <a:spcBef>
                <a:spcPts val="300"/>
              </a:spcBef>
              <a:spcAft>
                <a:spcPts val="0"/>
              </a:spcAft>
              <a:buSzPts val="1800"/>
              <a:buChar char="●"/>
              <a:defRPr/>
            </a:lvl3pPr>
            <a:lvl4pPr indent="-342900" lvl="3" marL="1828800" rtl="0" algn="l">
              <a:spcBef>
                <a:spcPts val="300"/>
              </a:spcBef>
              <a:spcAft>
                <a:spcPts val="0"/>
              </a:spcAft>
              <a:buSzPts val="1800"/>
              <a:buChar char="●"/>
              <a:defRPr/>
            </a:lvl4pPr>
            <a:lvl5pPr indent="-342900" lvl="4" marL="2286000" rtl="0" algn="l">
              <a:spcBef>
                <a:spcPts val="300"/>
              </a:spcBef>
              <a:spcAft>
                <a:spcPts val="0"/>
              </a:spcAft>
              <a:buSzPts val="1800"/>
              <a:buChar char="▫"/>
              <a:defRPr/>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208" name="Google Shape;208;p25"/>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9" name="Google Shape;209;p25"/>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0" name="Google Shape;210;p25"/>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211" name="Shape 211"/>
        <p:cNvGrpSpPr/>
        <p:nvPr/>
      </p:nvGrpSpPr>
      <p:grpSpPr>
        <a:xfrm>
          <a:off x="0" y="0"/>
          <a:ext cx="0" cy="0"/>
          <a:chOff x="0" y="0"/>
          <a:chExt cx="0" cy="0"/>
        </a:xfrm>
      </p:grpSpPr>
      <p:sp>
        <p:nvSpPr>
          <p:cNvPr id="212" name="Google Shape;212;p26"/>
          <p:cNvSpPr txBox="1"/>
          <p:nvPr>
            <p:ph type="title"/>
          </p:nvPr>
        </p:nvSpPr>
        <p:spPr>
          <a:xfrm rot="5400000">
            <a:off x="7569150" y="2616150"/>
            <a:ext cx="5486400" cy="2540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3" name="Google Shape;213;p26"/>
          <p:cNvSpPr txBox="1"/>
          <p:nvPr>
            <p:ph idx="1" type="body"/>
          </p:nvPr>
        </p:nvSpPr>
        <p:spPr>
          <a:xfrm rot="5400000">
            <a:off x="2031950" y="-279450"/>
            <a:ext cx="5486400" cy="8331300"/>
          </a:xfrm>
          <a:prstGeom prst="rect">
            <a:avLst/>
          </a:prstGeom>
          <a:noFill/>
          <a:ln>
            <a:noFill/>
          </a:ln>
        </p:spPr>
        <p:txBody>
          <a:bodyPr anchorCtr="0" anchor="t" bIns="45700" lIns="91425" spcFirstLastPara="1" rIns="91425" wrap="square" tIns="45700">
            <a:noAutofit/>
          </a:bodyPr>
          <a:lstStyle>
            <a:lvl1pPr indent="-342900" lvl="0" marL="457200" rtl="0" algn="l">
              <a:spcBef>
                <a:spcPts val="300"/>
              </a:spcBef>
              <a:spcAft>
                <a:spcPts val="0"/>
              </a:spcAft>
              <a:buSzPts val="1800"/>
              <a:buChar char="•"/>
              <a:defRPr/>
            </a:lvl1pPr>
            <a:lvl2pPr indent="-342900" lvl="1" marL="914400" rtl="0" algn="l">
              <a:spcBef>
                <a:spcPts val="300"/>
              </a:spcBef>
              <a:spcAft>
                <a:spcPts val="0"/>
              </a:spcAft>
              <a:buSzPts val="1800"/>
              <a:buChar char="▫"/>
              <a:defRPr/>
            </a:lvl2pPr>
            <a:lvl3pPr indent="-342900" lvl="2" marL="1371600" rtl="0" algn="l">
              <a:spcBef>
                <a:spcPts val="300"/>
              </a:spcBef>
              <a:spcAft>
                <a:spcPts val="0"/>
              </a:spcAft>
              <a:buSzPts val="1800"/>
              <a:buChar char="●"/>
              <a:defRPr/>
            </a:lvl3pPr>
            <a:lvl4pPr indent="-342900" lvl="3" marL="1828800" rtl="0" algn="l">
              <a:spcBef>
                <a:spcPts val="300"/>
              </a:spcBef>
              <a:spcAft>
                <a:spcPts val="0"/>
              </a:spcAft>
              <a:buSzPts val="1800"/>
              <a:buChar char="●"/>
              <a:defRPr/>
            </a:lvl4pPr>
            <a:lvl5pPr indent="-342900" lvl="4" marL="2286000" rtl="0" algn="l">
              <a:spcBef>
                <a:spcPts val="300"/>
              </a:spcBef>
              <a:spcAft>
                <a:spcPts val="0"/>
              </a:spcAft>
              <a:buSzPts val="1800"/>
              <a:buChar char="▫"/>
              <a:defRPr/>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214" name="Google Shape;214;p26"/>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5" name="Google Shape;215;p26"/>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6" name="Google Shape;216;p26"/>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37" name="Shape 37"/>
        <p:cNvGrpSpPr/>
        <p:nvPr/>
      </p:nvGrpSpPr>
      <p:grpSpPr>
        <a:xfrm>
          <a:off x="0" y="0"/>
          <a:ext cx="0" cy="0"/>
          <a:chOff x="0" y="0"/>
          <a:chExt cx="0" cy="0"/>
        </a:xfrm>
      </p:grpSpPr>
      <p:sp>
        <p:nvSpPr>
          <p:cNvPr id="38" name="Google Shape;38;p4"/>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00"/>
              </a:spcBef>
              <a:spcAft>
                <a:spcPts val="0"/>
              </a:spcAft>
              <a:buSzPts val="1800"/>
              <a:buChar char="•"/>
              <a:defRPr/>
            </a:lvl1pPr>
            <a:lvl2pPr indent="-342900" lvl="1" marL="914400" algn="l">
              <a:lnSpc>
                <a:spcPct val="100000"/>
              </a:lnSpc>
              <a:spcBef>
                <a:spcPts val="300"/>
              </a:spcBef>
              <a:spcAft>
                <a:spcPts val="0"/>
              </a:spcAft>
              <a:buSzPts val="1800"/>
              <a:buChar char="▫"/>
              <a:defRPr/>
            </a:lvl2pPr>
            <a:lvl3pPr indent="-342900" lvl="2" marL="1371600" algn="l">
              <a:lnSpc>
                <a:spcPct val="100000"/>
              </a:lnSpc>
              <a:spcBef>
                <a:spcPts val="3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40" name="Google Shape;40;p4"/>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showMasterSp="0" type="title">
  <p:cSld name="TITLE">
    <p:spTree>
      <p:nvGrpSpPr>
        <p:cNvPr id="43" name="Shape 43"/>
        <p:cNvGrpSpPr/>
        <p:nvPr/>
      </p:nvGrpSpPr>
      <p:grpSpPr>
        <a:xfrm>
          <a:off x="0" y="0"/>
          <a:ext cx="0" cy="0"/>
          <a:chOff x="0" y="0"/>
          <a:chExt cx="0" cy="0"/>
        </a:xfrm>
      </p:grpSpPr>
      <p:sp>
        <p:nvSpPr>
          <p:cNvPr id="44" name="Google Shape;44;p5"/>
          <p:cNvSpPr/>
          <p:nvPr/>
        </p:nvSpPr>
        <p:spPr>
          <a:xfrm flipH="1" rot="10800000">
            <a:off x="7213577" y="3810001"/>
            <a:ext cx="4978425" cy="910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5" name="Google Shape;45;p5"/>
          <p:cNvSpPr/>
          <p:nvPr/>
        </p:nvSpPr>
        <p:spPr>
          <a:xfrm flipH="1" rot="10800000">
            <a:off x="7213601" y="3897010"/>
            <a:ext cx="4978401" cy="192024"/>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6" name="Google Shape;46;p5"/>
          <p:cNvSpPr/>
          <p:nvPr/>
        </p:nvSpPr>
        <p:spPr>
          <a:xfrm flipH="1" rot="10800000">
            <a:off x="7213601" y="4115167"/>
            <a:ext cx="4978401" cy="9144"/>
          </a:xfrm>
          <a:prstGeom prst="rect">
            <a:avLst/>
          </a:prstGeom>
          <a:solidFill>
            <a:schemeClr val="accent2">
              <a:alpha val="6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7" name="Google Shape;47;p5"/>
          <p:cNvSpPr/>
          <p:nvPr/>
        </p:nvSpPr>
        <p:spPr>
          <a:xfrm flipH="1" rot="10800000">
            <a:off x="7213600" y="4164403"/>
            <a:ext cx="2621280" cy="18288"/>
          </a:xfrm>
          <a:prstGeom prst="rect">
            <a:avLst/>
          </a:prstGeom>
          <a:solidFill>
            <a:schemeClr val="accent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8" name="Google Shape;48;p5"/>
          <p:cNvSpPr/>
          <p:nvPr/>
        </p:nvSpPr>
        <p:spPr>
          <a:xfrm flipH="1" rot="10800000">
            <a:off x="7213600" y="4199572"/>
            <a:ext cx="2621280" cy="9144"/>
          </a:xfrm>
          <a:prstGeom prst="rect">
            <a:avLst/>
          </a:prstGeom>
          <a:solidFill>
            <a:schemeClr val="accent2">
              <a:alpha val="6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9" name="Google Shape;49;p5"/>
          <p:cNvSpPr/>
          <p:nvPr/>
        </p:nvSpPr>
        <p:spPr>
          <a:xfrm>
            <a:off x="7213600" y="3962400"/>
            <a:ext cx="4084320" cy="2743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0" name="Google Shape;50;p5"/>
          <p:cNvSpPr/>
          <p:nvPr/>
        </p:nvSpPr>
        <p:spPr>
          <a:xfrm>
            <a:off x="9835343" y="4060983"/>
            <a:ext cx="2133600" cy="3657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1" name="Google Shape;51;p5"/>
          <p:cNvSpPr/>
          <p:nvPr/>
        </p:nvSpPr>
        <p:spPr>
          <a:xfrm>
            <a:off x="1" y="3649662"/>
            <a:ext cx="12192000" cy="244170"/>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2" name="Google Shape;52;p5"/>
          <p:cNvSpPr/>
          <p:nvPr/>
        </p:nvSpPr>
        <p:spPr>
          <a:xfrm>
            <a:off x="1" y="3675528"/>
            <a:ext cx="12192000" cy="14067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3" name="Google Shape;53;p5"/>
          <p:cNvSpPr/>
          <p:nvPr/>
        </p:nvSpPr>
        <p:spPr>
          <a:xfrm flipH="1" rot="10800000">
            <a:off x="8552068" y="3643090"/>
            <a:ext cx="3639933" cy="248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4" name="Google Shape;54;p5"/>
          <p:cNvSpPr/>
          <p:nvPr/>
        </p:nvSpPr>
        <p:spPr>
          <a:xfrm>
            <a:off x="0" y="0"/>
            <a:ext cx="12192000" cy="3701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5" name="Google Shape;55;p5"/>
          <p:cNvSpPr txBox="1"/>
          <p:nvPr>
            <p:ph type="ctrTitle"/>
          </p:nvPr>
        </p:nvSpPr>
        <p:spPr>
          <a:xfrm>
            <a:off x="609600" y="2401888"/>
            <a:ext cx="11277600" cy="14700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4400"/>
              <a:buFont typeface="Trebuchet MS"/>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subTitle"/>
          </p:nvPr>
        </p:nvSpPr>
        <p:spPr>
          <a:xfrm>
            <a:off x="609600" y="3899938"/>
            <a:ext cx="66040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2400"/>
              <a:buNone/>
              <a:defRPr sz="2400">
                <a:solidFill>
                  <a:schemeClr val="dk2"/>
                </a:solidFill>
              </a:defRPr>
            </a:lvl1pPr>
            <a:lvl2pPr lvl="1" algn="ctr">
              <a:lnSpc>
                <a:spcPct val="100000"/>
              </a:lnSpc>
              <a:spcBef>
                <a:spcPts val="300"/>
              </a:spcBef>
              <a:spcAft>
                <a:spcPts val="0"/>
              </a:spcAft>
              <a:buSzPts val="1800"/>
              <a:buNone/>
              <a:defRPr/>
            </a:lvl2pPr>
            <a:lvl3pPr lvl="2" algn="ctr">
              <a:lnSpc>
                <a:spcPct val="100000"/>
              </a:lnSpc>
              <a:spcBef>
                <a:spcPts val="300"/>
              </a:spcBef>
              <a:spcAft>
                <a:spcPts val="0"/>
              </a:spcAft>
              <a:buSzPts val="1800"/>
              <a:buNone/>
              <a:defRPr/>
            </a:lvl3pPr>
            <a:lvl4pPr lvl="3" algn="ctr">
              <a:lnSpc>
                <a:spcPct val="100000"/>
              </a:lnSpc>
              <a:spcBef>
                <a:spcPts val="300"/>
              </a:spcBef>
              <a:spcAft>
                <a:spcPts val="0"/>
              </a:spcAft>
              <a:buSzPts val="1800"/>
              <a:buNone/>
              <a:defRPr/>
            </a:lvl4pPr>
            <a:lvl5pPr lvl="4" algn="ctr">
              <a:lnSpc>
                <a:spcPct val="100000"/>
              </a:lnSpc>
              <a:spcBef>
                <a:spcPts val="300"/>
              </a:spcBef>
              <a:spcAft>
                <a:spcPts val="0"/>
              </a:spcAft>
              <a:buSzPts val="1800"/>
              <a:buNone/>
              <a:defRPr/>
            </a:lvl5pPr>
            <a:lvl6pPr lvl="5" algn="ctr">
              <a:lnSpc>
                <a:spcPct val="100000"/>
              </a:lnSpc>
              <a:spcBef>
                <a:spcPts val="300"/>
              </a:spcBef>
              <a:spcAft>
                <a:spcPts val="0"/>
              </a:spcAft>
              <a:buSzPts val="1800"/>
              <a:buNone/>
              <a:defRPr/>
            </a:lvl6pPr>
            <a:lvl7pPr lvl="6" algn="ctr">
              <a:lnSpc>
                <a:spcPct val="100000"/>
              </a:lnSpc>
              <a:spcBef>
                <a:spcPts val="300"/>
              </a:spcBef>
              <a:spcAft>
                <a:spcPts val="0"/>
              </a:spcAft>
              <a:buSzPts val="1800"/>
              <a:buNone/>
              <a:defRPr/>
            </a:lvl7pPr>
            <a:lvl8pPr lvl="7" algn="ctr">
              <a:lnSpc>
                <a:spcPct val="100000"/>
              </a:lnSpc>
              <a:spcBef>
                <a:spcPts val="300"/>
              </a:spcBef>
              <a:spcAft>
                <a:spcPts val="0"/>
              </a:spcAft>
              <a:buSzPts val="1800"/>
              <a:buNone/>
              <a:defRPr/>
            </a:lvl8pPr>
            <a:lvl9pPr lvl="8" algn="ctr">
              <a:lnSpc>
                <a:spcPct val="100000"/>
              </a:lnSpc>
              <a:spcBef>
                <a:spcPts val="300"/>
              </a:spcBef>
              <a:spcAft>
                <a:spcPts val="0"/>
              </a:spcAft>
              <a:buSzPts val="1800"/>
              <a:buNone/>
              <a:defRPr/>
            </a:lvl9pPr>
          </a:lstStyle>
          <a:p/>
        </p:txBody>
      </p:sp>
      <p:sp>
        <p:nvSpPr>
          <p:cNvPr id="57" name="Google Shape;57;p5"/>
          <p:cNvSpPr txBox="1"/>
          <p:nvPr>
            <p:ph idx="10" type="dt"/>
          </p:nvPr>
        </p:nvSpPr>
        <p:spPr>
          <a:xfrm>
            <a:off x="8940800" y="4206240"/>
            <a:ext cx="128016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7213600" y="4205288"/>
            <a:ext cx="172720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11093451" y="1136"/>
            <a:ext cx="996949"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60" name="Shape 60"/>
        <p:cNvGrpSpPr/>
        <p:nvPr/>
      </p:nvGrpSpPr>
      <p:grpSpPr>
        <a:xfrm>
          <a:off x="0" y="0"/>
          <a:ext cx="0" cy="0"/>
          <a:chOff x="0" y="0"/>
          <a:chExt cx="0" cy="0"/>
        </a:xfrm>
      </p:grpSpPr>
      <p:sp>
        <p:nvSpPr>
          <p:cNvPr id="61" name="Google Shape;61;p6"/>
          <p:cNvSpPr txBox="1"/>
          <p:nvPr>
            <p:ph type="title"/>
          </p:nvPr>
        </p:nvSpPr>
        <p:spPr>
          <a:xfrm>
            <a:off x="963084" y="1981201"/>
            <a:ext cx="10363200" cy="136207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FFFF"/>
              </a:buClr>
              <a:buSzPts val="4300"/>
              <a:buFont typeface="Trebuchet MS"/>
              <a:buNone/>
              <a:defRPr b="1" sz="430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963084" y="3367088"/>
            <a:ext cx="10363200" cy="150971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2100"/>
              <a:buNone/>
              <a:defRPr b="0" sz="2100">
                <a:solidFill>
                  <a:schemeClr val="dk2"/>
                </a:solidFill>
              </a:defRPr>
            </a:lvl1pPr>
            <a:lvl2pPr indent="-228600" lvl="1" marL="914400" algn="l">
              <a:lnSpc>
                <a:spcPct val="100000"/>
              </a:lnSpc>
              <a:spcBef>
                <a:spcPts val="300"/>
              </a:spcBef>
              <a:spcAft>
                <a:spcPts val="0"/>
              </a:spcAft>
              <a:buSzPts val="1800"/>
              <a:buNone/>
              <a:defRPr sz="1800">
                <a:solidFill>
                  <a:srgbClr val="889E88"/>
                </a:solidFill>
              </a:defRPr>
            </a:lvl2pPr>
            <a:lvl3pPr indent="-228600" lvl="2" marL="1371600" algn="l">
              <a:lnSpc>
                <a:spcPct val="100000"/>
              </a:lnSpc>
              <a:spcBef>
                <a:spcPts val="300"/>
              </a:spcBef>
              <a:spcAft>
                <a:spcPts val="0"/>
              </a:spcAft>
              <a:buSzPts val="1600"/>
              <a:buNone/>
              <a:defRPr sz="1600">
                <a:solidFill>
                  <a:srgbClr val="889E88"/>
                </a:solidFill>
              </a:defRPr>
            </a:lvl3pPr>
            <a:lvl4pPr indent="-228600" lvl="3" marL="1828800" algn="l">
              <a:lnSpc>
                <a:spcPct val="100000"/>
              </a:lnSpc>
              <a:spcBef>
                <a:spcPts val="300"/>
              </a:spcBef>
              <a:spcAft>
                <a:spcPts val="0"/>
              </a:spcAft>
              <a:buSzPts val="1400"/>
              <a:buNone/>
              <a:defRPr sz="1400">
                <a:solidFill>
                  <a:srgbClr val="889E88"/>
                </a:solidFill>
              </a:defRPr>
            </a:lvl4pPr>
            <a:lvl5pPr indent="-228600" lvl="4" marL="2286000" algn="l">
              <a:lnSpc>
                <a:spcPct val="100000"/>
              </a:lnSpc>
              <a:spcBef>
                <a:spcPts val="300"/>
              </a:spcBef>
              <a:spcAft>
                <a:spcPts val="0"/>
              </a:spcAft>
              <a:buSzPts val="1400"/>
              <a:buNone/>
              <a:defRPr sz="1400">
                <a:solidFill>
                  <a:srgbClr val="889E88"/>
                </a:solidFill>
              </a:defRPr>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63" name="Google Shape;63;p6"/>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66" name="Shape 66"/>
        <p:cNvGrpSpPr/>
        <p:nvPr/>
      </p:nvGrpSpPr>
      <p:grpSpPr>
        <a:xfrm>
          <a:off x="0" y="0"/>
          <a:ext cx="0" cy="0"/>
          <a:chOff x="0" y="0"/>
          <a:chExt cx="0" cy="0"/>
        </a:xfrm>
      </p:grpSpPr>
      <p:sp>
        <p:nvSpPr>
          <p:cNvPr id="67" name="Google Shape;67;p7"/>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
          <p:cNvSpPr txBox="1"/>
          <p:nvPr>
            <p:ph idx="1" type="body"/>
          </p:nvPr>
        </p:nvSpPr>
        <p:spPr>
          <a:xfrm>
            <a:off x="609600" y="2249425"/>
            <a:ext cx="5384800" cy="4525963"/>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300"/>
              </a:spcBef>
              <a:spcAft>
                <a:spcPts val="0"/>
              </a:spcAft>
              <a:buSzPts val="2000"/>
              <a:buChar char="•"/>
              <a:defRPr sz="2000"/>
            </a:lvl1pPr>
            <a:lvl2pPr indent="-349250" lvl="1" marL="914400" algn="l">
              <a:lnSpc>
                <a:spcPct val="100000"/>
              </a:lnSpc>
              <a:spcBef>
                <a:spcPts val="300"/>
              </a:spcBef>
              <a:spcAft>
                <a:spcPts val="0"/>
              </a:spcAft>
              <a:buSzPts val="1900"/>
              <a:buChar char="▫"/>
              <a:defRPr sz="1900"/>
            </a:lvl2pPr>
            <a:lvl3pPr indent="-342900" lvl="2" marL="1371600" algn="l">
              <a:lnSpc>
                <a:spcPct val="100000"/>
              </a:lnSpc>
              <a:spcBef>
                <a:spcPts val="300"/>
              </a:spcBef>
              <a:spcAft>
                <a:spcPts val="0"/>
              </a:spcAft>
              <a:buSzPts val="1800"/>
              <a:buChar char="●"/>
              <a:defRPr sz="1800"/>
            </a:lvl3pPr>
            <a:lvl4pPr indent="-342900" lvl="3" marL="1828800" algn="l">
              <a:lnSpc>
                <a:spcPct val="100000"/>
              </a:lnSpc>
              <a:spcBef>
                <a:spcPts val="300"/>
              </a:spcBef>
              <a:spcAft>
                <a:spcPts val="0"/>
              </a:spcAft>
              <a:buSzPts val="1800"/>
              <a:buChar char="●"/>
              <a:defRPr sz="1800"/>
            </a:lvl4pPr>
            <a:lvl5pPr indent="-342900" lvl="4" marL="2286000" algn="l">
              <a:lnSpc>
                <a:spcPct val="100000"/>
              </a:lnSpc>
              <a:spcBef>
                <a:spcPts val="300"/>
              </a:spcBef>
              <a:spcAft>
                <a:spcPts val="0"/>
              </a:spcAft>
              <a:buSzPts val="1800"/>
              <a:buChar char="▫"/>
              <a:defRPr sz="18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69" name="Google Shape;69;p7"/>
          <p:cNvSpPr txBox="1"/>
          <p:nvPr>
            <p:ph idx="2" type="body"/>
          </p:nvPr>
        </p:nvSpPr>
        <p:spPr>
          <a:xfrm>
            <a:off x="6197600" y="2249425"/>
            <a:ext cx="5384800" cy="4525963"/>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300"/>
              </a:spcBef>
              <a:spcAft>
                <a:spcPts val="0"/>
              </a:spcAft>
              <a:buSzPts val="2000"/>
              <a:buChar char="•"/>
              <a:defRPr sz="2000"/>
            </a:lvl1pPr>
            <a:lvl2pPr indent="-349250" lvl="1" marL="914400" algn="l">
              <a:lnSpc>
                <a:spcPct val="100000"/>
              </a:lnSpc>
              <a:spcBef>
                <a:spcPts val="300"/>
              </a:spcBef>
              <a:spcAft>
                <a:spcPts val="0"/>
              </a:spcAft>
              <a:buSzPts val="1900"/>
              <a:buChar char="▫"/>
              <a:defRPr sz="1900"/>
            </a:lvl2pPr>
            <a:lvl3pPr indent="-342900" lvl="2" marL="1371600" algn="l">
              <a:lnSpc>
                <a:spcPct val="100000"/>
              </a:lnSpc>
              <a:spcBef>
                <a:spcPts val="300"/>
              </a:spcBef>
              <a:spcAft>
                <a:spcPts val="0"/>
              </a:spcAft>
              <a:buSzPts val="1800"/>
              <a:buChar char="●"/>
              <a:defRPr sz="1800"/>
            </a:lvl3pPr>
            <a:lvl4pPr indent="-342900" lvl="3" marL="1828800" algn="l">
              <a:lnSpc>
                <a:spcPct val="100000"/>
              </a:lnSpc>
              <a:spcBef>
                <a:spcPts val="300"/>
              </a:spcBef>
              <a:spcAft>
                <a:spcPts val="0"/>
              </a:spcAft>
              <a:buSzPts val="1800"/>
              <a:buChar char="●"/>
              <a:defRPr sz="1800"/>
            </a:lvl4pPr>
            <a:lvl5pPr indent="-342900" lvl="4" marL="2286000" algn="l">
              <a:lnSpc>
                <a:spcPct val="100000"/>
              </a:lnSpc>
              <a:spcBef>
                <a:spcPts val="300"/>
              </a:spcBef>
              <a:spcAft>
                <a:spcPts val="0"/>
              </a:spcAft>
              <a:buSzPts val="1800"/>
              <a:buChar char="▫"/>
              <a:defRPr sz="18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70" name="Google Shape;70;p7"/>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73" name="Shape 73"/>
        <p:cNvGrpSpPr/>
        <p:nvPr/>
      </p:nvGrpSpPr>
      <p:grpSpPr>
        <a:xfrm>
          <a:off x="0" y="0"/>
          <a:ext cx="0" cy="0"/>
          <a:chOff x="0" y="0"/>
          <a:chExt cx="0" cy="0"/>
        </a:xfrm>
      </p:grpSpPr>
      <p:sp>
        <p:nvSpPr>
          <p:cNvPr id="74" name="Google Shape;74;p8"/>
          <p:cNvSpPr txBox="1"/>
          <p:nvPr>
            <p:ph type="title"/>
          </p:nvPr>
        </p:nvSpPr>
        <p:spPr>
          <a:xfrm>
            <a:off x="508000" y="1143000"/>
            <a:ext cx="11176000" cy="106984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4000"/>
              <a:buFont typeface="Trebuchet MS"/>
              <a:buNone/>
              <a:defRPr b="0" i="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8"/>
          <p:cNvSpPr txBox="1"/>
          <p:nvPr>
            <p:ph idx="1" type="body"/>
          </p:nvPr>
        </p:nvSpPr>
        <p:spPr>
          <a:xfrm>
            <a:off x="508000" y="2244970"/>
            <a:ext cx="5388864" cy="457200"/>
          </a:xfrm>
          <a:prstGeom prst="rect">
            <a:avLst/>
          </a:prstGeom>
          <a:solidFill>
            <a:srgbClr val="93F030">
              <a:alpha val="24313"/>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300"/>
              </a:spcBef>
              <a:spcAft>
                <a:spcPts val="0"/>
              </a:spcAft>
              <a:buSzPts val="1900"/>
              <a:buNone/>
              <a:defRPr b="1" sz="1900">
                <a:solidFill>
                  <a:srgbClr val="417441"/>
                </a:solidFill>
              </a:defRPr>
            </a:lvl1pPr>
            <a:lvl2pPr indent="-228600" lvl="1" marL="914400" algn="l">
              <a:lnSpc>
                <a:spcPct val="100000"/>
              </a:lnSpc>
              <a:spcBef>
                <a:spcPts val="300"/>
              </a:spcBef>
              <a:spcAft>
                <a:spcPts val="0"/>
              </a:spcAft>
              <a:buSzPts val="2000"/>
              <a:buNone/>
              <a:defRPr b="1" sz="2000"/>
            </a:lvl2pPr>
            <a:lvl3pPr indent="-228600" lvl="2" marL="1371600" algn="l">
              <a:lnSpc>
                <a:spcPct val="100000"/>
              </a:lnSpc>
              <a:spcBef>
                <a:spcPts val="300"/>
              </a:spcBef>
              <a:spcAft>
                <a:spcPts val="0"/>
              </a:spcAft>
              <a:buSzPts val="1800"/>
              <a:buNone/>
              <a:defRPr b="1" sz="1800"/>
            </a:lvl3pPr>
            <a:lvl4pPr indent="-228600" lvl="3" marL="1828800" algn="l">
              <a:lnSpc>
                <a:spcPct val="100000"/>
              </a:lnSpc>
              <a:spcBef>
                <a:spcPts val="300"/>
              </a:spcBef>
              <a:spcAft>
                <a:spcPts val="0"/>
              </a:spcAft>
              <a:buSzPts val="1600"/>
              <a:buNone/>
              <a:defRPr b="1" sz="1600"/>
            </a:lvl4pPr>
            <a:lvl5pPr indent="-228600" lvl="4" marL="2286000" algn="l">
              <a:lnSpc>
                <a:spcPct val="100000"/>
              </a:lnSpc>
              <a:spcBef>
                <a:spcPts val="300"/>
              </a:spcBef>
              <a:spcAft>
                <a:spcPts val="0"/>
              </a:spcAft>
              <a:buSzPts val="1600"/>
              <a:buNone/>
              <a:defRPr b="1" sz="16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76" name="Google Shape;76;p8"/>
          <p:cNvSpPr txBox="1"/>
          <p:nvPr>
            <p:ph idx="2" type="body"/>
          </p:nvPr>
        </p:nvSpPr>
        <p:spPr>
          <a:xfrm>
            <a:off x="6294968" y="2244970"/>
            <a:ext cx="5389033" cy="457200"/>
          </a:xfrm>
          <a:prstGeom prst="rect">
            <a:avLst/>
          </a:prstGeom>
          <a:solidFill>
            <a:srgbClr val="93F030">
              <a:alpha val="24313"/>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300"/>
              </a:spcBef>
              <a:spcAft>
                <a:spcPts val="0"/>
              </a:spcAft>
              <a:buSzPts val="1900"/>
              <a:buNone/>
              <a:defRPr b="1" sz="1900">
                <a:solidFill>
                  <a:srgbClr val="417441"/>
                </a:solidFill>
              </a:defRPr>
            </a:lvl1pPr>
            <a:lvl2pPr indent="-228600" lvl="1" marL="914400" algn="l">
              <a:lnSpc>
                <a:spcPct val="100000"/>
              </a:lnSpc>
              <a:spcBef>
                <a:spcPts val="300"/>
              </a:spcBef>
              <a:spcAft>
                <a:spcPts val="0"/>
              </a:spcAft>
              <a:buSzPts val="2000"/>
              <a:buNone/>
              <a:defRPr b="1" sz="2000"/>
            </a:lvl2pPr>
            <a:lvl3pPr indent="-228600" lvl="2" marL="1371600" algn="l">
              <a:lnSpc>
                <a:spcPct val="100000"/>
              </a:lnSpc>
              <a:spcBef>
                <a:spcPts val="300"/>
              </a:spcBef>
              <a:spcAft>
                <a:spcPts val="0"/>
              </a:spcAft>
              <a:buSzPts val="1800"/>
              <a:buNone/>
              <a:defRPr b="1" sz="1800"/>
            </a:lvl3pPr>
            <a:lvl4pPr indent="-228600" lvl="3" marL="1828800" algn="l">
              <a:lnSpc>
                <a:spcPct val="100000"/>
              </a:lnSpc>
              <a:spcBef>
                <a:spcPts val="300"/>
              </a:spcBef>
              <a:spcAft>
                <a:spcPts val="0"/>
              </a:spcAft>
              <a:buSzPts val="1600"/>
              <a:buNone/>
              <a:defRPr b="1" sz="1600"/>
            </a:lvl4pPr>
            <a:lvl5pPr indent="-228600" lvl="4" marL="2286000" algn="l">
              <a:lnSpc>
                <a:spcPct val="100000"/>
              </a:lnSpc>
              <a:spcBef>
                <a:spcPts val="300"/>
              </a:spcBef>
              <a:spcAft>
                <a:spcPts val="0"/>
              </a:spcAft>
              <a:buSzPts val="1600"/>
              <a:buNone/>
              <a:defRPr b="1" sz="16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77" name="Google Shape;77;p8"/>
          <p:cNvSpPr txBox="1"/>
          <p:nvPr>
            <p:ph idx="3" type="body"/>
          </p:nvPr>
        </p:nvSpPr>
        <p:spPr>
          <a:xfrm>
            <a:off x="508000" y="2708519"/>
            <a:ext cx="5388864" cy="38862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300"/>
              </a:spcBef>
              <a:spcAft>
                <a:spcPts val="0"/>
              </a:spcAft>
              <a:buSzPts val="2000"/>
              <a:buChar char="•"/>
              <a:defRPr sz="2000"/>
            </a:lvl1pPr>
            <a:lvl2pPr indent="-355600" lvl="1" marL="914400" algn="l">
              <a:lnSpc>
                <a:spcPct val="100000"/>
              </a:lnSpc>
              <a:spcBef>
                <a:spcPts val="300"/>
              </a:spcBef>
              <a:spcAft>
                <a:spcPts val="0"/>
              </a:spcAft>
              <a:buSzPts val="2000"/>
              <a:buChar char="▫"/>
              <a:defRPr sz="2000"/>
            </a:lvl2pPr>
            <a:lvl3pPr indent="-342900" lvl="2" marL="1371600" algn="l">
              <a:lnSpc>
                <a:spcPct val="100000"/>
              </a:lnSpc>
              <a:spcBef>
                <a:spcPts val="300"/>
              </a:spcBef>
              <a:spcAft>
                <a:spcPts val="0"/>
              </a:spcAft>
              <a:buSzPts val="1800"/>
              <a:buChar char="●"/>
              <a:defRPr sz="1800"/>
            </a:lvl3pPr>
            <a:lvl4pPr indent="-330200" lvl="3" marL="1828800" algn="l">
              <a:lnSpc>
                <a:spcPct val="100000"/>
              </a:lnSpc>
              <a:spcBef>
                <a:spcPts val="300"/>
              </a:spcBef>
              <a:spcAft>
                <a:spcPts val="0"/>
              </a:spcAft>
              <a:buSzPts val="1600"/>
              <a:buChar char="●"/>
              <a:defRPr sz="1600"/>
            </a:lvl4pPr>
            <a:lvl5pPr indent="-330200" lvl="4" marL="2286000" algn="l">
              <a:lnSpc>
                <a:spcPct val="100000"/>
              </a:lnSpc>
              <a:spcBef>
                <a:spcPts val="300"/>
              </a:spcBef>
              <a:spcAft>
                <a:spcPts val="0"/>
              </a:spcAft>
              <a:buSzPts val="1600"/>
              <a:buChar char="▫"/>
              <a:defRPr sz="16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78" name="Google Shape;78;p8"/>
          <p:cNvSpPr txBox="1"/>
          <p:nvPr>
            <p:ph idx="4" type="body"/>
          </p:nvPr>
        </p:nvSpPr>
        <p:spPr>
          <a:xfrm>
            <a:off x="6291073" y="2708519"/>
            <a:ext cx="5389033" cy="38862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300"/>
              </a:spcBef>
              <a:spcAft>
                <a:spcPts val="0"/>
              </a:spcAft>
              <a:buSzPts val="2000"/>
              <a:buChar char="•"/>
              <a:defRPr sz="2000"/>
            </a:lvl1pPr>
            <a:lvl2pPr indent="-355600" lvl="1" marL="914400" algn="l">
              <a:lnSpc>
                <a:spcPct val="100000"/>
              </a:lnSpc>
              <a:spcBef>
                <a:spcPts val="300"/>
              </a:spcBef>
              <a:spcAft>
                <a:spcPts val="0"/>
              </a:spcAft>
              <a:buSzPts val="2000"/>
              <a:buChar char="▫"/>
              <a:defRPr sz="2000"/>
            </a:lvl2pPr>
            <a:lvl3pPr indent="-342900" lvl="2" marL="1371600" algn="l">
              <a:lnSpc>
                <a:spcPct val="100000"/>
              </a:lnSpc>
              <a:spcBef>
                <a:spcPts val="300"/>
              </a:spcBef>
              <a:spcAft>
                <a:spcPts val="0"/>
              </a:spcAft>
              <a:buSzPts val="1800"/>
              <a:buChar char="●"/>
              <a:defRPr sz="1800"/>
            </a:lvl3pPr>
            <a:lvl4pPr indent="-330200" lvl="3" marL="1828800" algn="l">
              <a:lnSpc>
                <a:spcPct val="100000"/>
              </a:lnSpc>
              <a:spcBef>
                <a:spcPts val="300"/>
              </a:spcBef>
              <a:spcAft>
                <a:spcPts val="0"/>
              </a:spcAft>
              <a:buSzPts val="1600"/>
              <a:buChar char="●"/>
              <a:defRPr sz="1600"/>
            </a:lvl4pPr>
            <a:lvl5pPr indent="-330200" lvl="4" marL="2286000" algn="l">
              <a:lnSpc>
                <a:spcPct val="100000"/>
              </a:lnSpc>
              <a:spcBef>
                <a:spcPts val="300"/>
              </a:spcBef>
              <a:spcAft>
                <a:spcPts val="0"/>
              </a:spcAft>
              <a:buSzPts val="1600"/>
              <a:buChar char="▫"/>
              <a:defRPr sz="16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79" name="Google Shape;79;p8"/>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
        <p:nvSpPr>
          <p:cNvPr id="81" name="Google Shape;81;p8"/>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82" name="Shape 82"/>
        <p:cNvGrpSpPr/>
        <p:nvPr/>
      </p:nvGrpSpPr>
      <p:grpSpPr>
        <a:xfrm>
          <a:off x="0" y="0"/>
          <a:ext cx="0" cy="0"/>
          <a:chOff x="0" y="0"/>
          <a:chExt cx="0" cy="0"/>
        </a:xfrm>
      </p:grpSpPr>
      <p:sp>
        <p:nvSpPr>
          <p:cNvPr id="83" name="Google Shape;83;p9"/>
          <p:cNvSpPr txBox="1"/>
          <p:nvPr>
            <p:ph type="title"/>
          </p:nvPr>
        </p:nvSpPr>
        <p:spPr>
          <a:xfrm>
            <a:off x="609600" y="1143000"/>
            <a:ext cx="10972800" cy="106984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4000"/>
              <a:buFont typeface="Trebuchet MS"/>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0" type="dt"/>
          </p:nvPr>
        </p:nvSpPr>
        <p:spPr>
          <a:xfrm>
            <a:off x="8778240"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9"/>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9"/>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87" name="Shape 87"/>
        <p:cNvGrpSpPr/>
        <p:nvPr/>
      </p:nvGrpSpPr>
      <p:grpSpPr>
        <a:xfrm>
          <a:off x="0" y="0"/>
          <a:ext cx="0" cy="0"/>
          <a:chOff x="0" y="0"/>
          <a:chExt cx="0" cy="0"/>
        </a:xfrm>
      </p:grpSpPr>
      <p:sp>
        <p:nvSpPr>
          <p:cNvPr id="88" name="Google Shape;88;p10"/>
          <p:cNvSpPr txBox="1"/>
          <p:nvPr>
            <p:ph type="title"/>
          </p:nvPr>
        </p:nvSpPr>
        <p:spPr>
          <a:xfrm>
            <a:off x="7137995" y="1101970"/>
            <a:ext cx="4511040" cy="87782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1800"/>
              <a:buFont typeface="Trebuchet MS"/>
              <a:buNone/>
              <a:defRPr b="1"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0"/>
          <p:cNvSpPr txBox="1"/>
          <p:nvPr>
            <p:ph idx="1" type="body"/>
          </p:nvPr>
        </p:nvSpPr>
        <p:spPr>
          <a:xfrm>
            <a:off x="7137995" y="2010727"/>
            <a:ext cx="4511040" cy="46177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400"/>
              <a:buNone/>
              <a:defRPr sz="1400"/>
            </a:lvl1pPr>
            <a:lvl2pPr indent="-228600" lvl="1" marL="914400" algn="l">
              <a:lnSpc>
                <a:spcPct val="100000"/>
              </a:lnSpc>
              <a:spcBef>
                <a:spcPts val="300"/>
              </a:spcBef>
              <a:spcAft>
                <a:spcPts val="0"/>
              </a:spcAft>
              <a:buSzPts val="1200"/>
              <a:buNone/>
              <a:defRPr sz="1200"/>
            </a:lvl2pPr>
            <a:lvl3pPr indent="-228600" lvl="2" marL="1371600" algn="l">
              <a:lnSpc>
                <a:spcPct val="100000"/>
              </a:lnSpc>
              <a:spcBef>
                <a:spcPts val="300"/>
              </a:spcBef>
              <a:spcAft>
                <a:spcPts val="0"/>
              </a:spcAft>
              <a:buSzPts val="1000"/>
              <a:buNone/>
              <a:defRPr sz="1000"/>
            </a:lvl3pPr>
            <a:lvl4pPr indent="-228600" lvl="3" marL="1828800" algn="l">
              <a:lnSpc>
                <a:spcPct val="100000"/>
              </a:lnSpc>
              <a:spcBef>
                <a:spcPts val="300"/>
              </a:spcBef>
              <a:spcAft>
                <a:spcPts val="0"/>
              </a:spcAft>
              <a:buSzPts val="900"/>
              <a:buNone/>
              <a:defRPr sz="900"/>
            </a:lvl4pPr>
            <a:lvl5pPr indent="-228600" lvl="4" marL="2286000" algn="l">
              <a:lnSpc>
                <a:spcPct val="100000"/>
              </a:lnSpc>
              <a:spcBef>
                <a:spcPts val="300"/>
              </a:spcBef>
              <a:spcAft>
                <a:spcPts val="0"/>
              </a:spcAft>
              <a:buSzPts val="900"/>
              <a:buNone/>
              <a:defRPr sz="9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90" name="Google Shape;90;p10"/>
          <p:cNvSpPr txBox="1"/>
          <p:nvPr>
            <p:ph idx="2" type="body"/>
          </p:nvPr>
        </p:nvSpPr>
        <p:spPr>
          <a:xfrm>
            <a:off x="203200" y="776287"/>
            <a:ext cx="6803136" cy="585216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300"/>
              </a:spcBef>
              <a:spcAft>
                <a:spcPts val="0"/>
              </a:spcAft>
              <a:buSzPts val="3200"/>
              <a:buChar char="•"/>
              <a:defRPr sz="3200"/>
            </a:lvl1pPr>
            <a:lvl2pPr indent="-406400" lvl="1" marL="914400" algn="l">
              <a:lnSpc>
                <a:spcPct val="100000"/>
              </a:lnSpc>
              <a:spcBef>
                <a:spcPts val="300"/>
              </a:spcBef>
              <a:spcAft>
                <a:spcPts val="0"/>
              </a:spcAft>
              <a:buSzPts val="2800"/>
              <a:buChar char="▫"/>
              <a:defRPr sz="2800"/>
            </a:lvl2pPr>
            <a:lvl3pPr indent="-381000" lvl="2" marL="1371600" algn="l">
              <a:lnSpc>
                <a:spcPct val="100000"/>
              </a:lnSpc>
              <a:spcBef>
                <a:spcPts val="300"/>
              </a:spcBef>
              <a:spcAft>
                <a:spcPts val="0"/>
              </a:spcAft>
              <a:buSzPts val="2400"/>
              <a:buChar char="●"/>
              <a:defRPr sz="2400"/>
            </a:lvl3pPr>
            <a:lvl4pPr indent="-355600" lvl="3" marL="1828800" algn="l">
              <a:lnSpc>
                <a:spcPct val="100000"/>
              </a:lnSpc>
              <a:spcBef>
                <a:spcPts val="300"/>
              </a:spcBef>
              <a:spcAft>
                <a:spcPts val="0"/>
              </a:spcAft>
              <a:buSzPts val="2000"/>
              <a:buChar char="●"/>
              <a:defRPr sz="2000"/>
            </a:lvl4pPr>
            <a:lvl5pPr indent="-355600" lvl="4" marL="2286000" algn="l">
              <a:lnSpc>
                <a:spcPct val="100000"/>
              </a:lnSpc>
              <a:spcBef>
                <a:spcPts val="300"/>
              </a:spcBef>
              <a:spcAft>
                <a:spcPts val="0"/>
              </a:spcAft>
              <a:buSzPts val="2000"/>
              <a:buChar char="▫"/>
              <a:defRPr sz="2000"/>
            </a:lvl5pPr>
            <a:lvl6pPr indent="-342900" lvl="5" marL="2743200" algn="l">
              <a:lnSpc>
                <a:spcPct val="100000"/>
              </a:lnSpc>
              <a:spcBef>
                <a:spcPts val="300"/>
              </a:spcBef>
              <a:spcAft>
                <a:spcPts val="0"/>
              </a:spcAft>
              <a:buSzPts val="1800"/>
              <a:buChar char="▫"/>
              <a:defRPr/>
            </a:lvl6pPr>
            <a:lvl7pPr indent="-342900" lvl="6" marL="3200400" algn="l">
              <a:lnSpc>
                <a:spcPct val="100000"/>
              </a:lnSpc>
              <a:spcBef>
                <a:spcPts val="300"/>
              </a:spcBef>
              <a:spcAft>
                <a:spcPts val="0"/>
              </a:spcAft>
              <a:buSzPts val="180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00"/>
              </a:spcBef>
              <a:spcAft>
                <a:spcPts val="0"/>
              </a:spcAft>
              <a:buSzPts val="1800"/>
              <a:buChar char="◦"/>
              <a:defRPr/>
            </a:lvl9pPr>
          </a:lstStyle>
          <a:p/>
        </p:txBody>
      </p:sp>
      <p:sp>
        <p:nvSpPr>
          <p:cNvPr id="91" name="Google Shape;91;p10"/>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0"/>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0"/>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366819"/>
            <a:ext cx="12192000" cy="84407"/>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11" name="Google Shape;11;p1"/>
          <p:cNvSpPr/>
          <p:nvPr/>
        </p:nvSpPr>
        <p:spPr>
          <a:xfrm>
            <a:off x="0" y="-1"/>
            <a:ext cx="12192000" cy="3106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12" name="Google Shape;12;p1"/>
          <p:cNvSpPr/>
          <p:nvPr/>
        </p:nvSpPr>
        <p:spPr>
          <a:xfrm>
            <a:off x="1" y="308277"/>
            <a:ext cx="12192000" cy="9144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13" name="Google Shape;13;p1"/>
          <p:cNvSpPr/>
          <p:nvPr/>
        </p:nvSpPr>
        <p:spPr>
          <a:xfrm flipH="1" rot="10800000">
            <a:off x="7213577" y="360247"/>
            <a:ext cx="4978425" cy="910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14" name="Google Shape;14;p1"/>
          <p:cNvSpPr/>
          <p:nvPr/>
        </p:nvSpPr>
        <p:spPr>
          <a:xfrm flipH="1" rot="10800000">
            <a:off x="7213601" y="440113"/>
            <a:ext cx="4978401" cy="180035"/>
          </a:xfrm>
          <a:prstGeom prst="rect">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15" name="Google Shape;15;p1"/>
          <p:cNvSpPr/>
          <p:nvPr/>
        </p:nvSpPr>
        <p:spPr>
          <a:xfrm>
            <a:off x="7209785" y="497504"/>
            <a:ext cx="4084320" cy="2743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16" name="Google Shape;16;p1"/>
          <p:cNvSpPr/>
          <p:nvPr/>
        </p:nvSpPr>
        <p:spPr>
          <a:xfrm>
            <a:off x="9831528" y="588943"/>
            <a:ext cx="2133600" cy="3657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17" name="Google Shape;17;p1"/>
          <p:cNvSpPr/>
          <p:nvPr/>
        </p:nvSpPr>
        <p:spPr>
          <a:xfrm>
            <a:off x="12113288" y="-2001"/>
            <a:ext cx="76835" cy="621792"/>
          </a:xfrm>
          <a:prstGeom prst="rect">
            <a:avLst/>
          </a:prstGeom>
          <a:solidFill>
            <a:srgbClr val="FFFFFF">
              <a:alpha val="6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18" name="Google Shape;18;p1"/>
          <p:cNvSpPr/>
          <p:nvPr/>
        </p:nvSpPr>
        <p:spPr>
          <a:xfrm>
            <a:off x="12059308" y="-2001"/>
            <a:ext cx="36576" cy="621792"/>
          </a:xfrm>
          <a:prstGeom prst="rect">
            <a:avLst/>
          </a:prstGeom>
          <a:solidFill>
            <a:srgbClr val="FFFFFF">
              <a:alpha val="6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19" name="Google Shape;19;p1"/>
          <p:cNvSpPr/>
          <p:nvPr/>
        </p:nvSpPr>
        <p:spPr>
          <a:xfrm>
            <a:off x="12033904" y="-2001"/>
            <a:ext cx="12192" cy="621792"/>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20" name="Google Shape;20;p1"/>
          <p:cNvSpPr/>
          <p:nvPr/>
        </p:nvSpPr>
        <p:spPr>
          <a:xfrm>
            <a:off x="11967231" y="-2001"/>
            <a:ext cx="36576" cy="621792"/>
          </a:xfrm>
          <a:prstGeom prst="rect">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21" name="Google Shape;21;p1"/>
          <p:cNvSpPr/>
          <p:nvPr/>
        </p:nvSpPr>
        <p:spPr>
          <a:xfrm>
            <a:off x="11887569" y="380"/>
            <a:ext cx="73152" cy="585216"/>
          </a:xfrm>
          <a:prstGeom prst="rect">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22" name="Google Shape;22;p1"/>
          <p:cNvSpPr/>
          <p:nvPr/>
        </p:nvSpPr>
        <p:spPr>
          <a:xfrm>
            <a:off x="11831300" y="380"/>
            <a:ext cx="12192" cy="585216"/>
          </a:xfrm>
          <a:prstGeom prst="rect">
            <a:avLst/>
          </a:prstGeom>
          <a:solidFill>
            <a:srgbClr val="FFFFFF">
              <a:alpha val="2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23" name="Google Shape;23;p1"/>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2"/>
              </a:buClr>
              <a:buSzPts val="4000"/>
              <a:buFont typeface="Trebuchet MS"/>
              <a:buNone/>
              <a:defRPr b="0" i="0" sz="4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1"/>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300"/>
              </a:spcBef>
              <a:spcAft>
                <a:spcPts val="0"/>
              </a:spcAft>
              <a:buClr>
                <a:schemeClr val="accent3"/>
              </a:buClr>
              <a:buSzPts val="2800"/>
              <a:buFont typeface="Georgia"/>
              <a:buChar char="•"/>
              <a:defRPr b="0" i="0" sz="2800" u="none" cap="none" strike="noStrike">
                <a:solidFill>
                  <a:schemeClr val="dk1"/>
                </a:solidFill>
                <a:latin typeface="Georgia"/>
                <a:ea typeface="Georgia"/>
                <a:cs typeface="Georgia"/>
                <a:sym typeface="Georgia"/>
              </a:defRPr>
            </a:lvl1pPr>
            <a:lvl2pPr indent="-393700" lvl="1" marL="914400" marR="0" rtl="0" algn="l">
              <a:lnSpc>
                <a:spcPct val="100000"/>
              </a:lnSpc>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indent="-381000" lvl="2" marL="1371600" marR="0" rtl="0" algn="l">
              <a:lnSpc>
                <a:spcPct val="100000"/>
              </a:lnSpc>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indent="-368300" lvl="3" marL="1828800" marR="0" rtl="0" algn="l">
              <a:lnSpc>
                <a:spcPct val="100000"/>
              </a:lnSpc>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indent="-355600" lvl="4" marL="2286000" marR="0" rtl="0" algn="l">
              <a:lnSpc>
                <a:spcPct val="100000"/>
              </a:lnSpc>
              <a:spcBef>
                <a:spcPts val="300"/>
              </a:spcBef>
              <a:spcAft>
                <a:spcPts val="0"/>
              </a:spcAft>
              <a:buClr>
                <a:schemeClr val="accent3"/>
              </a:buClr>
              <a:buSzPts val="2000"/>
              <a:buFont typeface="Georgia"/>
              <a:buChar char="▫"/>
              <a:defRPr b="0" i="0" sz="2000" u="none" cap="none" strike="noStrike">
                <a:solidFill>
                  <a:schemeClr val="accent3"/>
                </a:solidFill>
                <a:latin typeface="Georgia"/>
                <a:ea typeface="Georgia"/>
                <a:cs typeface="Georgia"/>
                <a:sym typeface="Georgia"/>
              </a:defRPr>
            </a:lvl5pPr>
            <a:lvl6pPr indent="-342900" lvl="5" marL="2743200" marR="0" rtl="0" algn="l">
              <a:lnSpc>
                <a:spcPct val="100000"/>
              </a:lnSpc>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indent="-330200" lvl="6" marL="3200400" marR="0" rtl="0" algn="l">
              <a:lnSpc>
                <a:spcPct val="100000"/>
              </a:lnSpc>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indent="-323850" lvl="7" marL="3657600" marR="0" rtl="0" algn="l">
              <a:lnSpc>
                <a:spcPct val="100000"/>
              </a:lnSpc>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indent="-317500" lvl="8" marL="4114800" marR="0" rtl="0" algn="l">
              <a:lnSpc>
                <a:spcPct val="100000"/>
              </a:lnSpc>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25" name="Google Shape;25;p1"/>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accent2"/>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26" name="Google Shape;26;p1"/>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accent2"/>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27" name="Google Shape;27;p1"/>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pic>
        <p:nvPicPr>
          <p:cNvPr id="28" name="Google Shape;28;p1"/>
          <p:cNvPicPr preferRelativeResize="0"/>
          <p:nvPr/>
        </p:nvPicPr>
        <p:blipFill rotWithShape="1">
          <a:blip r:embed="rId1">
            <a:alphaModFix/>
          </a:blip>
          <a:srcRect b="0" l="0" r="0" t="0"/>
          <a:stretch/>
        </p:blipFill>
        <p:spPr>
          <a:xfrm>
            <a:off x="90331" y="6028618"/>
            <a:ext cx="1598769" cy="7506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 name="Shape 113"/>
        <p:cNvGrpSpPr/>
        <p:nvPr/>
      </p:nvGrpSpPr>
      <p:grpSpPr>
        <a:xfrm>
          <a:off x="0" y="0"/>
          <a:ext cx="0" cy="0"/>
          <a:chOff x="0" y="0"/>
          <a:chExt cx="0" cy="0"/>
        </a:xfrm>
      </p:grpSpPr>
      <p:sp>
        <p:nvSpPr>
          <p:cNvPr id="114" name="Google Shape;114;p14"/>
          <p:cNvSpPr/>
          <p:nvPr/>
        </p:nvSpPr>
        <p:spPr>
          <a:xfrm>
            <a:off x="1" y="366819"/>
            <a:ext cx="12192000" cy="84300"/>
          </a:xfrm>
          <a:prstGeom prst="rect">
            <a:avLst/>
          </a:prstGeom>
          <a:solidFill>
            <a:schemeClr val="accent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15" name="Google Shape;115;p14"/>
          <p:cNvSpPr/>
          <p:nvPr/>
        </p:nvSpPr>
        <p:spPr>
          <a:xfrm>
            <a:off x="0" y="-1"/>
            <a:ext cx="12192000" cy="310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16" name="Google Shape;116;p14"/>
          <p:cNvSpPr/>
          <p:nvPr/>
        </p:nvSpPr>
        <p:spPr>
          <a:xfrm>
            <a:off x="1" y="308277"/>
            <a:ext cx="121920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17" name="Google Shape;117;p14"/>
          <p:cNvSpPr/>
          <p:nvPr/>
        </p:nvSpPr>
        <p:spPr>
          <a:xfrm flipH="1" rot="10800000">
            <a:off x="7213577" y="360134"/>
            <a:ext cx="4978500" cy="9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18" name="Google Shape;118;p14"/>
          <p:cNvSpPr/>
          <p:nvPr/>
        </p:nvSpPr>
        <p:spPr>
          <a:xfrm flipH="1" rot="10800000">
            <a:off x="7213601" y="440148"/>
            <a:ext cx="4978500" cy="180000"/>
          </a:xfrm>
          <a:prstGeom prst="rect">
            <a:avLst/>
          </a:prstGeom>
          <a:solidFill>
            <a:schemeClr val="accent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19" name="Google Shape;119;p14"/>
          <p:cNvSpPr/>
          <p:nvPr/>
        </p:nvSpPr>
        <p:spPr>
          <a:xfrm>
            <a:off x="7209785" y="497504"/>
            <a:ext cx="4084200" cy="273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20" name="Google Shape;120;p14"/>
          <p:cNvSpPr/>
          <p:nvPr/>
        </p:nvSpPr>
        <p:spPr>
          <a:xfrm>
            <a:off x="9831528" y="588943"/>
            <a:ext cx="2133600" cy="366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21" name="Google Shape;121;p14"/>
          <p:cNvSpPr/>
          <p:nvPr/>
        </p:nvSpPr>
        <p:spPr>
          <a:xfrm>
            <a:off x="12113288" y="-2001"/>
            <a:ext cx="76800" cy="621900"/>
          </a:xfrm>
          <a:prstGeom prst="rect">
            <a:avLst/>
          </a:prstGeom>
          <a:solidFill>
            <a:srgbClr val="FFFFFF">
              <a:alpha val="6470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22" name="Google Shape;122;p14"/>
          <p:cNvSpPr/>
          <p:nvPr/>
        </p:nvSpPr>
        <p:spPr>
          <a:xfrm>
            <a:off x="12059308" y="-2001"/>
            <a:ext cx="36600" cy="621900"/>
          </a:xfrm>
          <a:prstGeom prst="rect">
            <a:avLst/>
          </a:prstGeom>
          <a:solidFill>
            <a:srgbClr val="FFFFFF">
              <a:alpha val="6470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23" name="Google Shape;123;p14"/>
          <p:cNvSpPr/>
          <p:nvPr/>
        </p:nvSpPr>
        <p:spPr>
          <a:xfrm>
            <a:off x="12033904" y="-2001"/>
            <a:ext cx="12300" cy="621900"/>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24" name="Google Shape;124;p14"/>
          <p:cNvSpPr/>
          <p:nvPr/>
        </p:nvSpPr>
        <p:spPr>
          <a:xfrm>
            <a:off x="11967231" y="-2001"/>
            <a:ext cx="36600" cy="621900"/>
          </a:xfrm>
          <a:prstGeom prst="rect">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25" name="Google Shape;125;p14"/>
          <p:cNvSpPr/>
          <p:nvPr/>
        </p:nvSpPr>
        <p:spPr>
          <a:xfrm>
            <a:off x="11887569" y="380"/>
            <a:ext cx="73200" cy="585300"/>
          </a:xfrm>
          <a:prstGeom prst="rect">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26" name="Google Shape;126;p14"/>
          <p:cNvSpPr/>
          <p:nvPr/>
        </p:nvSpPr>
        <p:spPr>
          <a:xfrm>
            <a:off x="11831300" y="380"/>
            <a:ext cx="12300" cy="585300"/>
          </a:xfrm>
          <a:prstGeom prst="rect">
            <a:avLst/>
          </a:pr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eorgia"/>
              <a:ea typeface="Georgia"/>
              <a:cs typeface="Georgia"/>
              <a:sym typeface="Georgia"/>
            </a:endParaRPr>
          </a:p>
        </p:txBody>
      </p:sp>
      <p:sp>
        <p:nvSpPr>
          <p:cNvPr id="127" name="Google Shape;127;p14"/>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000"/>
              <a:buFont typeface="Trebuchet MS"/>
              <a:buNone/>
              <a:defRPr b="0" i="0" sz="4000" u="none" cap="none" strike="noStrik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8" name="Google Shape;128;p14"/>
          <p:cNvSpPr txBox="1"/>
          <p:nvPr>
            <p:ph idx="1" type="body"/>
          </p:nvPr>
        </p:nvSpPr>
        <p:spPr>
          <a:xfrm>
            <a:off x="609600" y="2249424"/>
            <a:ext cx="10972800" cy="43251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300"/>
              </a:spcBef>
              <a:spcAft>
                <a:spcPts val="0"/>
              </a:spcAft>
              <a:buClr>
                <a:schemeClr val="accent3"/>
              </a:buClr>
              <a:buSzPts val="2800"/>
              <a:buFont typeface="Georgia"/>
              <a:buChar char="•"/>
              <a:defRPr b="0" i="0" sz="2800" u="none" cap="none" strike="noStrike">
                <a:solidFill>
                  <a:schemeClr val="dk1"/>
                </a:solidFill>
                <a:latin typeface="Georgia"/>
                <a:ea typeface="Georgia"/>
                <a:cs typeface="Georgia"/>
                <a:sym typeface="Georgia"/>
              </a:defRPr>
            </a:lvl1pPr>
            <a:lvl2pPr indent="-393700" lvl="1" marL="914400" marR="0" rtl="0" algn="l">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indent="-381000" lvl="2" marL="1371600" marR="0" rtl="0" algn="l">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indent="-368300" lvl="3" marL="1828800" marR="0" rtl="0" algn="l">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indent="-355600" lvl="4" marL="2286000" marR="0" rtl="0" algn="l">
              <a:spcBef>
                <a:spcPts val="300"/>
              </a:spcBef>
              <a:spcAft>
                <a:spcPts val="0"/>
              </a:spcAft>
              <a:buClr>
                <a:schemeClr val="accent3"/>
              </a:buClr>
              <a:buSzPts val="2000"/>
              <a:buFont typeface="Georgia"/>
              <a:buChar char="▫"/>
              <a:defRPr b="0" i="0" sz="2000" u="none" cap="none" strike="noStrike">
                <a:solidFill>
                  <a:schemeClr val="accent3"/>
                </a:solidFill>
                <a:latin typeface="Georgia"/>
                <a:ea typeface="Georgia"/>
                <a:cs typeface="Georgia"/>
                <a:sym typeface="Georgia"/>
              </a:defRPr>
            </a:lvl5pPr>
            <a:lvl6pPr indent="-342900" lvl="5" marL="2743200" marR="0" rtl="0" algn="l">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indent="-330200" lvl="6" marL="3200400" marR="0" rtl="0" algn="l">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indent="-323850" lvl="7" marL="3657600" marR="0" rtl="0" algn="l">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indent="-317500" lvl="8" marL="4114800" marR="0" rtl="0" algn="l">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129" name="Google Shape;129;p14"/>
          <p:cNvSpPr txBox="1"/>
          <p:nvPr>
            <p:ph idx="10" type="dt"/>
          </p:nvPr>
        </p:nvSpPr>
        <p:spPr>
          <a:xfrm>
            <a:off x="8782048" y="612648"/>
            <a:ext cx="12765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800" u="none" cap="none" strike="noStrike">
                <a:solidFill>
                  <a:schemeClr val="accent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0" name="Google Shape;130;p14"/>
          <p:cNvSpPr txBox="1"/>
          <p:nvPr>
            <p:ph idx="11" type="ftr"/>
          </p:nvPr>
        </p:nvSpPr>
        <p:spPr>
          <a:xfrm>
            <a:off x="7010400" y="612648"/>
            <a:ext cx="17679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800" u="none" cap="none" strike="noStrike">
                <a:solidFill>
                  <a:schemeClr val="accent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1" name="Google Shape;131;p14"/>
          <p:cNvSpPr txBox="1"/>
          <p:nvPr>
            <p:ph idx="12" type="sldNum"/>
          </p:nvPr>
        </p:nvSpPr>
        <p:spPr>
          <a:xfrm>
            <a:off x="10899648" y="2272"/>
            <a:ext cx="1016100" cy="36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800" u="none" cap="none" strike="noStrike">
                <a:solidFill>
                  <a:srgbClr val="FFFFFF"/>
                </a:solidFill>
                <a:latin typeface="Georgia"/>
                <a:ea typeface="Georgia"/>
                <a:cs typeface="Georgia"/>
                <a:sym typeface="Georgia"/>
              </a:defRPr>
            </a:lvl1pPr>
            <a:lvl2pPr indent="0" lvl="1" marL="0" marR="0" rtl="0" algn="r">
              <a:spcBef>
                <a:spcPts val="0"/>
              </a:spcBef>
              <a:buNone/>
              <a:defRPr b="0" i="0" sz="1800" u="none" cap="none" strike="noStrike">
                <a:solidFill>
                  <a:srgbClr val="FFFFFF"/>
                </a:solidFill>
                <a:latin typeface="Georgia"/>
                <a:ea typeface="Georgia"/>
                <a:cs typeface="Georgia"/>
                <a:sym typeface="Georgia"/>
              </a:defRPr>
            </a:lvl2pPr>
            <a:lvl3pPr indent="0" lvl="2" marL="0" marR="0" rtl="0" algn="r">
              <a:spcBef>
                <a:spcPts val="0"/>
              </a:spcBef>
              <a:buNone/>
              <a:defRPr b="0" i="0" sz="1800" u="none" cap="none" strike="noStrike">
                <a:solidFill>
                  <a:srgbClr val="FFFFFF"/>
                </a:solidFill>
                <a:latin typeface="Georgia"/>
                <a:ea typeface="Georgia"/>
                <a:cs typeface="Georgia"/>
                <a:sym typeface="Georgia"/>
              </a:defRPr>
            </a:lvl3pPr>
            <a:lvl4pPr indent="0" lvl="3" marL="0" marR="0" rtl="0" algn="r">
              <a:spcBef>
                <a:spcPts val="0"/>
              </a:spcBef>
              <a:buNone/>
              <a:defRPr b="0" i="0" sz="1800" u="none" cap="none" strike="noStrike">
                <a:solidFill>
                  <a:srgbClr val="FFFFFF"/>
                </a:solidFill>
                <a:latin typeface="Georgia"/>
                <a:ea typeface="Georgia"/>
                <a:cs typeface="Georgia"/>
                <a:sym typeface="Georgia"/>
              </a:defRPr>
            </a:lvl4pPr>
            <a:lvl5pPr indent="0" lvl="4" marL="0" marR="0" rtl="0" algn="r">
              <a:spcBef>
                <a:spcPts val="0"/>
              </a:spcBef>
              <a:buNone/>
              <a:defRPr b="0" i="0" sz="1800" u="none" cap="none" strike="noStrike">
                <a:solidFill>
                  <a:srgbClr val="FFFFFF"/>
                </a:solidFill>
                <a:latin typeface="Georgia"/>
                <a:ea typeface="Georgia"/>
                <a:cs typeface="Georgia"/>
                <a:sym typeface="Georgia"/>
              </a:defRPr>
            </a:lvl5pPr>
            <a:lvl6pPr indent="0" lvl="5" marL="0" marR="0" rtl="0" algn="r">
              <a:spcBef>
                <a:spcPts val="0"/>
              </a:spcBef>
              <a:buNone/>
              <a:defRPr b="0" i="0" sz="1800" u="none" cap="none" strike="noStrike">
                <a:solidFill>
                  <a:srgbClr val="FFFFFF"/>
                </a:solidFill>
                <a:latin typeface="Georgia"/>
                <a:ea typeface="Georgia"/>
                <a:cs typeface="Georgia"/>
                <a:sym typeface="Georgia"/>
              </a:defRPr>
            </a:lvl6pPr>
            <a:lvl7pPr indent="0" lvl="6" marL="0" marR="0" rtl="0" algn="r">
              <a:spcBef>
                <a:spcPts val="0"/>
              </a:spcBef>
              <a:buNone/>
              <a:defRPr b="0" i="0" sz="1800" u="none" cap="none" strike="noStrike">
                <a:solidFill>
                  <a:srgbClr val="FFFFFF"/>
                </a:solidFill>
                <a:latin typeface="Georgia"/>
                <a:ea typeface="Georgia"/>
                <a:cs typeface="Georgia"/>
                <a:sym typeface="Georgia"/>
              </a:defRPr>
            </a:lvl7pPr>
            <a:lvl8pPr indent="0" lvl="7" marL="0" marR="0" rtl="0" algn="r">
              <a:spcBef>
                <a:spcPts val="0"/>
              </a:spcBef>
              <a:buNone/>
              <a:defRPr b="0" i="0" sz="1800" u="none" cap="none" strike="noStrike">
                <a:solidFill>
                  <a:srgbClr val="FFFFFF"/>
                </a:solidFill>
                <a:latin typeface="Georgia"/>
                <a:ea typeface="Georgia"/>
                <a:cs typeface="Georgia"/>
                <a:sym typeface="Georgia"/>
              </a:defRPr>
            </a:lvl8pPr>
            <a:lvl9pPr indent="0" lvl="8" marL="0" marR="0" rtl="0" algn="r">
              <a:spcBef>
                <a:spcPts val="0"/>
              </a:spcBef>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s-MX"/>
              <a:t>‹#›</a:t>
            </a:fld>
            <a:endParaRPr/>
          </a:p>
        </p:txBody>
      </p:sp>
      <p:pic>
        <p:nvPicPr>
          <p:cNvPr id="132" name="Google Shape;132;p14"/>
          <p:cNvPicPr preferRelativeResize="0"/>
          <p:nvPr/>
        </p:nvPicPr>
        <p:blipFill rotWithShape="1">
          <a:blip r:embed="rId1">
            <a:alphaModFix/>
          </a:blip>
          <a:srcRect b="0" l="0" r="0" t="0"/>
          <a:stretch/>
        </p:blipFill>
        <p:spPr>
          <a:xfrm>
            <a:off x="90331" y="6028618"/>
            <a:ext cx="1598769" cy="7506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4.png"/><Relationship Id="rId4" Type="http://schemas.openxmlformats.org/officeDocument/2006/relationships/hyperlink" Target="https://www.epa.gov/energy/greenhouse-gas-equivalencies-calculator" TargetMode="External"/><Relationship Id="rId5"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29.png"/><Relationship Id="rId5"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hyperlink" Target="https://www.saint-gobain.com.mx/sustentabilidad" TargetMode="External"/><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5.png"/><Relationship Id="rId13" Type="http://schemas.openxmlformats.org/officeDocument/2006/relationships/image" Target="../media/image11.png"/><Relationship Id="rId12"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8.png"/><Relationship Id="rId4" Type="http://schemas.openxmlformats.org/officeDocument/2006/relationships/image" Target="../media/image7.png"/><Relationship Id="rId9" Type="http://schemas.openxmlformats.org/officeDocument/2006/relationships/image" Target="../media/image19.png"/><Relationship Id="rId15" Type="http://schemas.openxmlformats.org/officeDocument/2006/relationships/image" Target="../media/image40.png"/><Relationship Id="rId14" Type="http://schemas.openxmlformats.org/officeDocument/2006/relationships/image" Target="../media/image13.png"/><Relationship Id="rId5" Type="http://schemas.openxmlformats.org/officeDocument/2006/relationships/image" Target="../media/image2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18.png"/><Relationship Id="rId13" Type="http://schemas.openxmlformats.org/officeDocument/2006/relationships/image" Target="../media/image20.png"/><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8.png"/><Relationship Id="rId4" Type="http://schemas.openxmlformats.org/officeDocument/2006/relationships/image" Target="../media/image7.png"/><Relationship Id="rId9" Type="http://schemas.openxmlformats.org/officeDocument/2006/relationships/image" Target="../media/image17.png"/><Relationship Id="rId15" Type="http://schemas.openxmlformats.org/officeDocument/2006/relationships/image" Target="../media/image43.png"/><Relationship Id="rId14" Type="http://schemas.openxmlformats.org/officeDocument/2006/relationships/image" Target="../media/image35.png"/><Relationship Id="rId5" Type="http://schemas.openxmlformats.org/officeDocument/2006/relationships/image" Target="../media/image2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49.png"/><Relationship Id="rId6" Type="http://schemas.openxmlformats.org/officeDocument/2006/relationships/hyperlink" Target="https://gramaconsultores.wordpress.com/2014/01/22/energia-incorporad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26.png"/><Relationship Id="rId5"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image" Target="../media/image46.png"/><Relationship Id="rId6" Type="http://schemas.openxmlformats.org/officeDocument/2006/relationships/image" Target="../media/image28.png"/><Relationship Id="rId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7"/>
          <p:cNvSpPr/>
          <p:nvPr/>
        </p:nvSpPr>
        <p:spPr>
          <a:xfrm>
            <a:off x="1" y="296213"/>
            <a:ext cx="12192000" cy="32444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222" name="Google Shape;222;p27"/>
          <p:cNvSpPr txBox="1"/>
          <p:nvPr/>
        </p:nvSpPr>
        <p:spPr>
          <a:xfrm>
            <a:off x="232025" y="564697"/>
            <a:ext cx="7454700" cy="308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lang="es-MX" sz="4800">
                <a:solidFill>
                  <a:schemeClr val="lt1"/>
                </a:solidFill>
              </a:rPr>
              <a:t>LOS MATERIALES LOCALES Y LAS IMPLICACIONES CON EL CAMBIO CLIMÁTICO</a:t>
            </a:r>
            <a:endParaRPr b="0" i="0" sz="1400" u="none" cap="none" strike="noStrike">
              <a:solidFill>
                <a:schemeClr val="lt1"/>
              </a:solidFill>
              <a:latin typeface="Arial"/>
              <a:ea typeface="Arial"/>
              <a:cs typeface="Arial"/>
              <a:sym typeface="Arial"/>
            </a:endParaRPr>
          </a:p>
        </p:txBody>
      </p:sp>
      <p:pic>
        <p:nvPicPr>
          <p:cNvPr id="223" name="Google Shape;223;p27"/>
          <p:cNvPicPr preferRelativeResize="0"/>
          <p:nvPr/>
        </p:nvPicPr>
        <p:blipFill rotWithShape="1">
          <a:blip r:embed="rId3">
            <a:alphaModFix/>
          </a:blip>
          <a:srcRect b="0" l="0" r="0" t="0"/>
          <a:stretch/>
        </p:blipFill>
        <p:spPr>
          <a:xfrm>
            <a:off x="103031" y="5612080"/>
            <a:ext cx="2458528" cy="1154309"/>
          </a:xfrm>
          <a:prstGeom prst="rect">
            <a:avLst/>
          </a:prstGeom>
          <a:noFill/>
          <a:ln>
            <a:noFill/>
          </a:ln>
        </p:spPr>
      </p:pic>
      <p:sp>
        <p:nvSpPr>
          <p:cNvPr id="224" name="Google Shape;224;p27"/>
          <p:cNvSpPr txBox="1"/>
          <p:nvPr/>
        </p:nvSpPr>
        <p:spPr>
          <a:xfrm>
            <a:off x="1758665" y="4154775"/>
            <a:ext cx="8674672" cy="1752600"/>
          </a:xfrm>
          <a:prstGeom prst="rect">
            <a:avLst/>
          </a:prstGeom>
          <a:noFill/>
          <a:ln>
            <a:noFill/>
          </a:ln>
        </p:spPr>
        <p:txBody>
          <a:bodyPr anchorCtr="0" anchor="t" bIns="45700" lIns="91425" spcFirstLastPara="1" rIns="91425" wrap="square" tIns="45700">
            <a:noAutofit/>
          </a:bodyPr>
          <a:lstStyle/>
          <a:p>
            <a:pPr indent="0" lvl="0" marL="109728" marR="0" rtl="0" algn="ctr">
              <a:lnSpc>
                <a:spcPct val="100000"/>
              </a:lnSpc>
              <a:spcBef>
                <a:spcPts val="0"/>
              </a:spcBef>
              <a:spcAft>
                <a:spcPts val="0"/>
              </a:spcAft>
              <a:buClr>
                <a:schemeClr val="accent3"/>
              </a:buClr>
              <a:buSzPts val="2000"/>
              <a:buFont typeface="Georgia"/>
              <a:buNone/>
            </a:pPr>
            <a:r>
              <a:rPr b="1" i="0" lang="es-MX" sz="2000" u="none" cap="none" strike="noStrike">
                <a:solidFill>
                  <a:schemeClr val="dk1"/>
                </a:solidFill>
                <a:latin typeface="Arial"/>
                <a:ea typeface="Arial"/>
                <a:cs typeface="Arial"/>
                <a:sym typeface="Arial"/>
              </a:rPr>
              <a:t>IV ENCUENTRO REGIONAL DEL GRUPO DE TRABAJO</a:t>
            </a:r>
            <a:endParaRPr b="0" i="0" sz="1400" u="none" cap="none" strike="noStrike">
              <a:solidFill>
                <a:srgbClr val="000000"/>
              </a:solidFill>
              <a:latin typeface="Arial"/>
              <a:ea typeface="Arial"/>
              <a:cs typeface="Arial"/>
              <a:sym typeface="Arial"/>
            </a:endParaRPr>
          </a:p>
          <a:p>
            <a:pPr indent="0" lvl="0" marL="109728" marR="0" rtl="0" algn="ctr">
              <a:lnSpc>
                <a:spcPct val="100000"/>
              </a:lnSpc>
              <a:spcBef>
                <a:spcPts val="300"/>
              </a:spcBef>
              <a:spcAft>
                <a:spcPts val="0"/>
              </a:spcAft>
              <a:buClr>
                <a:schemeClr val="accent3"/>
              </a:buClr>
              <a:buSzPts val="2000"/>
              <a:buFont typeface="Georgia"/>
              <a:buNone/>
            </a:pPr>
            <a:r>
              <a:rPr b="1" i="0" lang="es-MX" sz="2000" u="none" cap="none" strike="noStrike">
                <a:solidFill>
                  <a:schemeClr val="dk1"/>
                </a:solidFill>
                <a:latin typeface="Arial"/>
                <a:ea typeface="Arial"/>
                <a:cs typeface="Arial"/>
                <a:sym typeface="Arial"/>
              </a:rPr>
              <a:t>DE PRODUCCIÓN Y GESTIÓN SOCIAL DEL HÁBITAT</a:t>
            </a:r>
            <a:endParaRPr b="0" i="0" sz="1400" u="none" cap="none" strike="noStrike">
              <a:solidFill>
                <a:srgbClr val="000000"/>
              </a:solidFill>
              <a:latin typeface="Arial"/>
              <a:ea typeface="Arial"/>
              <a:cs typeface="Arial"/>
              <a:sym typeface="Arial"/>
            </a:endParaRPr>
          </a:p>
          <a:p>
            <a:pPr indent="0" lvl="0" marL="109728" marR="0" rtl="0" algn="ctr">
              <a:lnSpc>
                <a:spcPct val="100000"/>
              </a:lnSpc>
              <a:spcBef>
                <a:spcPts val="300"/>
              </a:spcBef>
              <a:spcAft>
                <a:spcPts val="0"/>
              </a:spcAft>
              <a:buClr>
                <a:schemeClr val="accent3"/>
              </a:buClr>
              <a:buSzPts val="1800"/>
              <a:buFont typeface="Georgia"/>
              <a:buNone/>
            </a:pPr>
            <a:r>
              <a:rPr b="0" i="0" lang="es-MX" sz="1800" u="none" cap="none" strike="noStrike">
                <a:solidFill>
                  <a:schemeClr val="dk1"/>
                </a:solidFill>
                <a:latin typeface="Arial"/>
                <a:ea typeface="Arial"/>
                <a:cs typeface="Arial"/>
                <a:sym typeface="Arial"/>
              </a:rPr>
              <a:t>Tequisquiapan, Querétaro, México.</a:t>
            </a:r>
            <a:endParaRPr b="0" i="0" sz="1400" u="none" cap="none" strike="noStrike">
              <a:solidFill>
                <a:srgbClr val="000000"/>
              </a:solidFill>
              <a:latin typeface="Arial"/>
              <a:ea typeface="Arial"/>
              <a:cs typeface="Arial"/>
              <a:sym typeface="Arial"/>
            </a:endParaRPr>
          </a:p>
          <a:p>
            <a:pPr indent="0" lvl="0" marL="109728" marR="0" rtl="0" algn="ctr">
              <a:lnSpc>
                <a:spcPct val="100000"/>
              </a:lnSpc>
              <a:spcBef>
                <a:spcPts val="300"/>
              </a:spcBef>
              <a:spcAft>
                <a:spcPts val="0"/>
              </a:spcAft>
              <a:buClr>
                <a:schemeClr val="accent3"/>
              </a:buClr>
              <a:buSzPts val="1800"/>
              <a:buFont typeface="Georgia"/>
              <a:buNone/>
            </a:pPr>
            <a:r>
              <a:rPr b="0" i="0" lang="es-MX" sz="1800" u="none" cap="none" strike="noStrike">
                <a:solidFill>
                  <a:schemeClr val="dk1"/>
                </a:solidFill>
                <a:latin typeface="Arial"/>
                <a:ea typeface="Arial"/>
                <a:cs typeface="Arial"/>
                <a:sym typeface="Arial"/>
              </a:rPr>
              <a:t>19, 20 y 21 de agosto de 2019</a:t>
            </a:r>
            <a:endParaRPr b="0" i="0" sz="1800" u="none" cap="none" strike="noStrike">
              <a:solidFill>
                <a:schemeClr val="dk1"/>
              </a:solidFill>
              <a:latin typeface="Arial"/>
              <a:ea typeface="Arial"/>
              <a:cs typeface="Arial"/>
              <a:sym typeface="Arial"/>
            </a:endParaRPr>
          </a:p>
        </p:txBody>
      </p:sp>
      <p:sp>
        <p:nvSpPr>
          <p:cNvPr id="225" name="Google Shape;225;p27"/>
          <p:cNvSpPr txBox="1"/>
          <p:nvPr/>
        </p:nvSpPr>
        <p:spPr>
          <a:xfrm>
            <a:off x="8075054" y="6484783"/>
            <a:ext cx="4116946" cy="36933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Arial"/>
                <a:ea typeface="Arial"/>
                <a:cs typeface="Arial"/>
                <a:sym typeface="Arial"/>
              </a:rPr>
              <a:t>Autores: Páez, N. &amp; Favaro, A., 2019</a:t>
            </a:r>
            <a:endParaRPr b="0" i="0" sz="1800" u="none" cap="none" strike="noStrike">
              <a:solidFill>
                <a:schemeClr val="dk1"/>
              </a:solidFill>
              <a:latin typeface="Arial"/>
              <a:ea typeface="Arial"/>
              <a:cs typeface="Arial"/>
              <a:sym typeface="Arial"/>
            </a:endParaRPr>
          </a:p>
        </p:txBody>
      </p:sp>
      <p:pic>
        <p:nvPicPr>
          <p:cNvPr id="226" name="Google Shape;226;p27"/>
          <p:cNvPicPr preferRelativeResize="0"/>
          <p:nvPr/>
        </p:nvPicPr>
        <p:blipFill>
          <a:blip r:embed="rId4">
            <a:alphaModFix/>
          </a:blip>
          <a:stretch>
            <a:fillRect/>
          </a:stretch>
        </p:blipFill>
        <p:spPr>
          <a:xfrm>
            <a:off x="7691276" y="348575"/>
            <a:ext cx="3947025" cy="3080450"/>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2" name="Shape 732"/>
        <p:cNvGrpSpPr/>
        <p:nvPr/>
      </p:nvGrpSpPr>
      <p:grpSpPr>
        <a:xfrm>
          <a:off x="0" y="0"/>
          <a:ext cx="0" cy="0"/>
          <a:chOff x="0" y="0"/>
          <a:chExt cx="0" cy="0"/>
        </a:xfrm>
      </p:grpSpPr>
      <p:pic>
        <p:nvPicPr>
          <p:cNvPr id="733" name="Google Shape;733;p36" title="Gráfico"/>
          <p:cNvPicPr preferRelativeResize="0"/>
          <p:nvPr/>
        </p:nvPicPr>
        <p:blipFill>
          <a:blip r:embed="rId3">
            <a:alphaModFix/>
          </a:blip>
          <a:stretch>
            <a:fillRect/>
          </a:stretch>
        </p:blipFill>
        <p:spPr>
          <a:xfrm>
            <a:off x="7584275" y="971050"/>
            <a:ext cx="4607799" cy="4154650"/>
          </a:xfrm>
          <a:prstGeom prst="rect">
            <a:avLst/>
          </a:prstGeom>
          <a:noFill/>
          <a:ln>
            <a:noFill/>
          </a:ln>
        </p:spPr>
      </p:pic>
      <p:sp>
        <p:nvSpPr>
          <p:cNvPr id="734" name="Google Shape;734;p36"/>
          <p:cNvSpPr txBox="1"/>
          <p:nvPr/>
        </p:nvSpPr>
        <p:spPr>
          <a:xfrm>
            <a:off x="4464175" y="1200450"/>
            <a:ext cx="3311100" cy="45885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chemeClr val="accent3"/>
              </a:buClr>
              <a:buSzPts val="1100"/>
              <a:buFont typeface="Noto Sans Symbols"/>
              <a:buChar char="❖"/>
            </a:pPr>
            <a:r>
              <a:rPr lang="es-MX" sz="1100">
                <a:solidFill>
                  <a:srgbClr val="006600"/>
                </a:solidFill>
              </a:rPr>
              <a:t>En México, l</a:t>
            </a:r>
            <a:r>
              <a:rPr lang="es-MX" sz="1100">
                <a:solidFill>
                  <a:srgbClr val="006600"/>
                </a:solidFill>
                <a:latin typeface="Arial"/>
                <a:ea typeface="Arial"/>
                <a:cs typeface="Arial"/>
                <a:sym typeface="Arial"/>
              </a:rPr>
              <a:t>as casas en tierra pasaron de 3,100,000 a 1,730,000 entre el 1990 y el 2010.*</a:t>
            </a:r>
            <a:endParaRPr/>
          </a:p>
          <a:p>
            <a:pPr indent="-171450" lvl="0" marL="171450" marR="0" rtl="0" algn="l">
              <a:lnSpc>
                <a:spcPct val="115000"/>
              </a:lnSpc>
              <a:spcBef>
                <a:spcPts val="1200"/>
              </a:spcBef>
              <a:spcAft>
                <a:spcPts val="0"/>
              </a:spcAft>
              <a:buClr>
                <a:schemeClr val="accent3"/>
              </a:buClr>
              <a:buSzPts val="1100"/>
              <a:buFont typeface="Noto Sans Symbols"/>
              <a:buChar char="❖"/>
            </a:pPr>
            <a:r>
              <a:rPr lang="es-MX" sz="1100">
                <a:solidFill>
                  <a:srgbClr val="006600"/>
                </a:solidFill>
                <a:latin typeface="Arial"/>
                <a:ea typeface="Arial"/>
                <a:cs typeface="Arial"/>
                <a:sym typeface="Arial"/>
              </a:rPr>
              <a:t>Una casa de adobe ahorra 5.2 t/CO2 eq (Chel and Tiwari 2009).</a:t>
            </a:r>
            <a:endParaRPr/>
          </a:p>
          <a:p>
            <a:pPr indent="-171450" lvl="0" marL="171450" marR="0" rtl="0" algn="l">
              <a:lnSpc>
                <a:spcPct val="115000"/>
              </a:lnSpc>
              <a:spcBef>
                <a:spcPts val="1200"/>
              </a:spcBef>
              <a:spcAft>
                <a:spcPts val="0"/>
              </a:spcAft>
              <a:buClr>
                <a:schemeClr val="accent3"/>
              </a:buClr>
              <a:buSzPts val="1100"/>
              <a:buFont typeface="Noto Sans Symbols"/>
              <a:buChar char="❖"/>
            </a:pPr>
            <a:r>
              <a:rPr lang="es-MX" sz="1100">
                <a:solidFill>
                  <a:srgbClr val="006600"/>
                </a:solidFill>
                <a:latin typeface="Arial"/>
                <a:ea typeface="Arial"/>
                <a:cs typeface="Arial"/>
                <a:sym typeface="Arial"/>
              </a:rPr>
              <a:t>Se perdió la posibilidad de no emitir </a:t>
            </a:r>
            <a:r>
              <a:rPr lang="es-MX" sz="1100">
                <a:solidFill>
                  <a:srgbClr val="006600"/>
                </a:solidFill>
              </a:rPr>
              <a:t>49,700,000</a:t>
            </a:r>
            <a:r>
              <a:rPr lang="es-MX" sz="1100">
                <a:solidFill>
                  <a:srgbClr val="006600"/>
                </a:solidFill>
                <a:latin typeface="Arial"/>
                <a:ea typeface="Arial"/>
                <a:cs typeface="Arial"/>
                <a:sym typeface="Arial"/>
              </a:rPr>
              <a:t> t/CO2 eq en los 20 años.</a:t>
            </a:r>
            <a:endParaRPr/>
          </a:p>
          <a:p>
            <a:pPr indent="-171450" lvl="0" marL="171450" marR="0" rtl="0" algn="l">
              <a:lnSpc>
                <a:spcPct val="115000"/>
              </a:lnSpc>
              <a:spcBef>
                <a:spcPts val="1200"/>
              </a:spcBef>
              <a:spcAft>
                <a:spcPts val="0"/>
              </a:spcAft>
              <a:buClr>
                <a:schemeClr val="accent3"/>
              </a:buClr>
              <a:buSzPts val="1100"/>
              <a:buFont typeface="Noto Sans Symbols"/>
              <a:buChar char="❖"/>
            </a:pPr>
            <a:r>
              <a:rPr lang="es-MX" sz="1100">
                <a:solidFill>
                  <a:srgbClr val="006600"/>
                </a:solidFill>
                <a:latin typeface="Arial"/>
                <a:ea typeface="Arial"/>
                <a:cs typeface="Arial"/>
                <a:sym typeface="Arial"/>
              </a:rPr>
              <a:t>En 20 años se construyeron alrededor</a:t>
            </a:r>
            <a:r>
              <a:rPr lang="es-MX" sz="1100">
                <a:solidFill>
                  <a:srgbClr val="006600"/>
                </a:solidFill>
              </a:rPr>
              <a:t> de</a:t>
            </a:r>
            <a:r>
              <a:rPr lang="es-MX" sz="1100">
                <a:solidFill>
                  <a:srgbClr val="006600"/>
                </a:solidFill>
                <a:latin typeface="Arial"/>
                <a:ea typeface="Arial"/>
                <a:cs typeface="Arial"/>
                <a:sym typeface="Arial"/>
              </a:rPr>
              <a:t> 12,000,000 de viviendas.*</a:t>
            </a:r>
            <a:endParaRPr/>
          </a:p>
          <a:p>
            <a:pPr indent="-171450" lvl="0" marL="171450" marR="0" rtl="0" algn="l">
              <a:lnSpc>
                <a:spcPct val="115000"/>
              </a:lnSpc>
              <a:spcBef>
                <a:spcPts val="1200"/>
              </a:spcBef>
              <a:spcAft>
                <a:spcPts val="0"/>
              </a:spcAft>
              <a:buClr>
                <a:schemeClr val="accent3"/>
              </a:buClr>
              <a:buSzPts val="1100"/>
              <a:buFont typeface="Noto Sans Symbols"/>
              <a:buChar char="❖"/>
            </a:pPr>
            <a:r>
              <a:rPr lang="es-MX" sz="1100">
                <a:solidFill>
                  <a:srgbClr val="006600"/>
                </a:solidFill>
                <a:latin typeface="Arial"/>
                <a:ea typeface="Arial"/>
                <a:cs typeface="Arial"/>
                <a:sym typeface="Arial"/>
              </a:rPr>
              <a:t>Si el 5% de las vivienda construidas con materiales convencionales en los 20 años hubieran sido</a:t>
            </a:r>
            <a:r>
              <a:rPr lang="es-MX" sz="1100">
                <a:solidFill>
                  <a:srgbClr val="006600"/>
                </a:solidFill>
              </a:rPr>
              <a:t> </a:t>
            </a:r>
            <a:r>
              <a:rPr lang="es-MX" sz="1100">
                <a:solidFill>
                  <a:srgbClr val="006600"/>
                </a:solidFill>
                <a:latin typeface="Arial"/>
                <a:ea typeface="Arial"/>
                <a:cs typeface="Arial"/>
                <a:sym typeface="Arial"/>
              </a:rPr>
              <a:t>en tierra, se hubiera habido una reducción de emisiones de CO2 de </a:t>
            </a:r>
            <a:r>
              <a:rPr lang="es-MX" sz="1100">
                <a:solidFill>
                  <a:srgbClr val="006600"/>
                </a:solidFill>
              </a:rPr>
              <a:t>32,700,000</a:t>
            </a:r>
            <a:r>
              <a:rPr lang="es-MX" sz="1100">
                <a:solidFill>
                  <a:srgbClr val="006600"/>
                </a:solidFill>
                <a:latin typeface="Arial"/>
                <a:ea typeface="Arial"/>
                <a:cs typeface="Arial"/>
                <a:sym typeface="Arial"/>
              </a:rPr>
              <a:t> t/CO2 eq en los 20 años</a:t>
            </a:r>
            <a:r>
              <a:rPr lang="es-MX" sz="1100">
                <a:solidFill>
                  <a:srgbClr val="006600"/>
                </a:solidFill>
              </a:rPr>
              <a:t>.</a:t>
            </a:r>
            <a:endParaRPr/>
          </a:p>
          <a:p>
            <a:pPr indent="-171450" lvl="0" marL="171450" marR="0" rtl="0" algn="l">
              <a:lnSpc>
                <a:spcPct val="115000"/>
              </a:lnSpc>
              <a:spcBef>
                <a:spcPts val="1200"/>
              </a:spcBef>
              <a:spcAft>
                <a:spcPts val="0"/>
              </a:spcAft>
              <a:buClr>
                <a:schemeClr val="accent3"/>
              </a:buClr>
              <a:buSzPts val="1100"/>
              <a:buFont typeface="Noto Sans Symbols"/>
              <a:buChar char="❖"/>
            </a:pPr>
            <a:r>
              <a:rPr lang="es-MX" sz="1100">
                <a:solidFill>
                  <a:srgbClr val="006600"/>
                </a:solidFill>
              </a:rPr>
              <a:t>49,70</a:t>
            </a:r>
            <a:r>
              <a:rPr lang="es-MX" sz="1100">
                <a:solidFill>
                  <a:srgbClr val="006600"/>
                </a:solidFill>
                <a:latin typeface="Arial"/>
                <a:ea typeface="Arial"/>
                <a:cs typeface="Arial"/>
                <a:sym typeface="Arial"/>
              </a:rPr>
              <a:t>0,000+</a:t>
            </a:r>
            <a:r>
              <a:rPr lang="es-MX" sz="1100">
                <a:solidFill>
                  <a:srgbClr val="006600"/>
                </a:solidFill>
              </a:rPr>
              <a:t>32,70</a:t>
            </a:r>
            <a:r>
              <a:rPr lang="es-MX" sz="1100">
                <a:solidFill>
                  <a:srgbClr val="006600"/>
                </a:solidFill>
                <a:latin typeface="Arial"/>
                <a:ea typeface="Arial"/>
                <a:cs typeface="Arial"/>
                <a:sym typeface="Arial"/>
              </a:rPr>
              <a:t>0,000= </a:t>
            </a:r>
            <a:r>
              <a:rPr lang="es-MX" sz="1100">
                <a:solidFill>
                  <a:srgbClr val="006600"/>
                </a:solidFill>
              </a:rPr>
              <a:t>82</a:t>
            </a:r>
            <a:r>
              <a:rPr lang="es-MX" sz="1100">
                <a:solidFill>
                  <a:srgbClr val="006600"/>
                </a:solidFill>
                <a:latin typeface="Arial"/>
                <a:ea typeface="Arial"/>
                <a:cs typeface="Arial"/>
                <a:sym typeface="Arial"/>
              </a:rPr>
              <a:t>,</a:t>
            </a:r>
            <a:r>
              <a:rPr lang="es-MX" sz="1100">
                <a:solidFill>
                  <a:srgbClr val="006600"/>
                </a:solidFill>
              </a:rPr>
              <a:t>4</a:t>
            </a:r>
            <a:r>
              <a:rPr lang="es-MX" sz="1100">
                <a:solidFill>
                  <a:srgbClr val="006600"/>
                </a:solidFill>
                <a:latin typeface="Arial"/>
                <a:ea typeface="Arial"/>
                <a:cs typeface="Arial"/>
                <a:sym typeface="Arial"/>
              </a:rPr>
              <a:t>00,000 t/CO2 eq</a:t>
            </a:r>
            <a:endParaRPr sz="1100">
              <a:solidFill>
                <a:srgbClr val="006600"/>
              </a:solidFill>
              <a:latin typeface="Arial"/>
              <a:ea typeface="Arial"/>
              <a:cs typeface="Arial"/>
              <a:sym typeface="Arial"/>
            </a:endParaRPr>
          </a:p>
        </p:txBody>
      </p:sp>
      <p:sp>
        <p:nvSpPr>
          <p:cNvPr id="735" name="Google Shape;735;p36"/>
          <p:cNvSpPr/>
          <p:nvPr/>
        </p:nvSpPr>
        <p:spPr>
          <a:xfrm>
            <a:off x="142874" y="586347"/>
            <a:ext cx="120492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2400">
                <a:solidFill>
                  <a:schemeClr val="dk2"/>
                </a:solidFill>
                <a:latin typeface="Arial"/>
                <a:ea typeface="Arial"/>
                <a:cs typeface="Arial"/>
                <a:sym typeface="Arial"/>
              </a:rPr>
              <a:t>¿</a:t>
            </a:r>
            <a:r>
              <a:rPr b="1" lang="es-MX" sz="2400">
                <a:solidFill>
                  <a:schemeClr val="dk2"/>
                </a:solidFill>
              </a:rPr>
              <a:t>A </a:t>
            </a:r>
            <a:r>
              <a:rPr b="1" lang="es-MX" sz="2400">
                <a:solidFill>
                  <a:schemeClr val="dk2"/>
                </a:solidFill>
              </a:rPr>
              <a:t>cuánto</a:t>
            </a:r>
            <a:r>
              <a:rPr b="1" lang="es-MX" sz="2400">
                <a:solidFill>
                  <a:schemeClr val="dk2"/>
                </a:solidFill>
              </a:rPr>
              <a:t> </a:t>
            </a:r>
            <a:r>
              <a:rPr b="1" lang="es-MX" sz="2400">
                <a:solidFill>
                  <a:schemeClr val="dk2"/>
                </a:solidFill>
              </a:rPr>
              <a:t>corresponde</a:t>
            </a:r>
            <a:r>
              <a:rPr b="1" lang="es-MX" sz="2400">
                <a:solidFill>
                  <a:schemeClr val="dk2"/>
                </a:solidFill>
              </a:rPr>
              <a:t> el ahorro de CO2 de un edificio en tierra</a:t>
            </a:r>
            <a:r>
              <a:rPr b="1" lang="es-MX" sz="2400">
                <a:solidFill>
                  <a:schemeClr val="dk2"/>
                </a:solidFill>
                <a:latin typeface="Arial"/>
                <a:ea typeface="Arial"/>
                <a:cs typeface="Arial"/>
                <a:sym typeface="Arial"/>
              </a:rPr>
              <a:t>?</a:t>
            </a:r>
            <a:endParaRPr b="1" sz="2400">
              <a:solidFill>
                <a:schemeClr val="dk2"/>
              </a:solidFill>
              <a:latin typeface="Arial"/>
              <a:ea typeface="Arial"/>
              <a:cs typeface="Arial"/>
              <a:sym typeface="Arial"/>
            </a:endParaRPr>
          </a:p>
        </p:txBody>
      </p:sp>
      <p:sp>
        <p:nvSpPr>
          <p:cNvPr id="736" name="Google Shape;736;p36"/>
          <p:cNvSpPr txBox="1"/>
          <p:nvPr/>
        </p:nvSpPr>
        <p:spPr>
          <a:xfrm>
            <a:off x="2158800" y="4862150"/>
            <a:ext cx="7874400" cy="1187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chemeClr val="accent3"/>
              </a:buClr>
              <a:buSzPts val="1200"/>
              <a:buFont typeface="Georgia"/>
              <a:buNone/>
            </a:pPr>
            <a:r>
              <a:rPr b="1" lang="es-MX" sz="1800">
                <a:solidFill>
                  <a:srgbClr val="3C78D8"/>
                </a:solidFill>
              </a:rPr>
              <a:t>El total es</a:t>
            </a:r>
            <a:r>
              <a:rPr b="1" lang="es-MX" sz="1800">
                <a:solidFill>
                  <a:srgbClr val="3C78D8"/>
                </a:solidFill>
                <a:latin typeface="Arial"/>
                <a:ea typeface="Arial"/>
                <a:cs typeface="Arial"/>
                <a:sym typeface="Arial"/>
              </a:rPr>
              <a:t> equivalente a la </a:t>
            </a:r>
            <a:r>
              <a:rPr b="1" lang="es-MX" sz="1800">
                <a:solidFill>
                  <a:srgbClr val="3C78D8"/>
                </a:solidFill>
              </a:rPr>
              <a:t>absorción</a:t>
            </a:r>
            <a:r>
              <a:rPr b="1" lang="es-MX" sz="1800">
                <a:solidFill>
                  <a:srgbClr val="3C78D8"/>
                </a:solidFill>
                <a:latin typeface="Arial"/>
                <a:ea typeface="Arial"/>
                <a:cs typeface="Arial"/>
                <a:sym typeface="Arial"/>
              </a:rPr>
              <a:t> de CO2, en 1</a:t>
            </a:r>
            <a:r>
              <a:rPr b="1" lang="es-MX" sz="1800">
                <a:solidFill>
                  <a:srgbClr val="3C78D8"/>
                </a:solidFill>
              </a:rPr>
              <a:t> año, </a:t>
            </a:r>
            <a:r>
              <a:rPr b="1" lang="es-MX" sz="1800">
                <a:solidFill>
                  <a:srgbClr val="3C78D8"/>
                </a:solidFill>
                <a:latin typeface="Arial"/>
                <a:ea typeface="Arial"/>
                <a:cs typeface="Arial"/>
                <a:sym typeface="Arial"/>
              </a:rPr>
              <a:t>de un bosque</a:t>
            </a:r>
            <a:r>
              <a:rPr b="1" lang="es-MX" sz="1800">
                <a:solidFill>
                  <a:srgbClr val="3C78D8"/>
                </a:solidFill>
              </a:rPr>
              <a:t> con </a:t>
            </a:r>
            <a:r>
              <a:rPr b="1" lang="es-MX" sz="1800">
                <a:solidFill>
                  <a:srgbClr val="3C78D8"/>
                </a:solidFill>
                <a:latin typeface="Arial"/>
                <a:ea typeface="Arial"/>
                <a:cs typeface="Arial"/>
                <a:sym typeface="Arial"/>
              </a:rPr>
              <a:t>la superficie grande como </a:t>
            </a:r>
            <a:r>
              <a:rPr b="1" lang="es-MX" sz="1800">
                <a:solidFill>
                  <a:srgbClr val="3C78D8"/>
                </a:solidFill>
              </a:rPr>
              <a:t>la India</a:t>
            </a:r>
            <a:r>
              <a:rPr b="1" lang="es-MX" sz="1800">
                <a:solidFill>
                  <a:srgbClr val="3C78D8"/>
                </a:solidFill>
                <a:latin typeface="Arial"/>
                <a:ea typeface="Arial"/>
                <a:cs typeface="Arial"/>
                <a:sym typeface="Arial"/>
              </a:rPr>
              <a:t> (</a:t>
            </a:r>
            <a:r>
              <a:rPr b="1" lang="es-MX" sz="1800">
                <a:solidFill>
                  <a:srgbClr val="3C78D8"/>
                </a:solidFill>
              </a:rPr>
              <a:t>3,926,367</a:t>
            </a:r>
            <a:r>
              <a:rPr b="1" lang="es-MX" sz="1800">
                <a:solidFill>
                  <a:srgbClr val="3C78D8"/>
                </a:solidFill>
                <a:latin typeface="Arial"/>
                <a:ea typeface="Arial"/>
                <a:cs typeface="Arial"/>
                <a:sym typeface="Arial"/>
              </a:rPr>
              <a:t> km2)**</a:t>
            </a:r>
            <a:endParaRPr sz="1800">
              <a:solidFill>
                <a:srgbClr val="3C78D8"/>
              </a:solidFill>
            </a:endParaRPr>
          </a:p>
        </p:txBody>
      </p:sp>
      <p:sp>
        <p:nvSpPr>
          <p:cNvPr id="737" name="Google Shape;737;p36"/>
          <p:cNvSpPr txBox="1"/>
          <p:nvPr/>
        </p:nvSpPr>
        <p:spPr>
          <a:xfrm>
            <a:off x="2709900" y="6049250"/>
            <a:ext cx="9288900" cy="62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s-MX" sz="900"/>
              <a:t>*Datos del censo de México INEGI del 1990 al 2010.</a:t>
            </a:r>
            <a:endParaRPr sz="900"/>
          </a:p>
          <a:p>
            <a:pPr indent="0" lvl="0" marL="0" marR="0" rtl="0" algn="l">
              <a:lnSpc>
                <a:spcPct val="115000"/>
              </a:lnSpc>
              <a:spcBef>
                <a:spcPts val="1200"/>
              </a:spcBef>
              <a:spcAft>
                <a:spcPts val="1200"/>
              </a:spcAft>
              <a:buNone/>
            </a:pPr>
            <a:r>
              <a:rPr lang="es-MX" sz="900"/>
              <a:t>**Se ha usado la calculadora del EPA: </a:t>
            </a:r>
            <a:r>
              <a:rPr lang="es-MX" sz="900">
                <a:uFill>
                  <a:noFill/>
                </a:uFill>
                <a:hlinkClick r:id="rId4"/>
              </a:rPr>
              <a:t>https://www.epa.gov/energy/greenhouse-gas-equivalencies-calculator</a:t>
            </a:r>
            <a:r>
              <a:rPr lang="es-MX" sz="900"/>
              <a:t>. Se ha utilizado los acres de bosque de U.S. en 1 año.</a:t>
            </a:r>
            <a:endParaRPr sz="900"/>
          </a:p>
        </p:txBody>
      </p:sp>
      <p:sp>
        <p:nvSpPr>
          <p:cNvPr id="738" name="Google Shape;738;p36"/>
          <p:cNvSpPr txBox="1"/>
          <p:nvPr/>
        </p:nvSpPr>
        <p:spPr>
          <a:xfrm>
            <a:off x="802900" y="4815038"/>
            <a:ext cx="2634300" cy="2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MX" sz="900">
                <a:latin typeface="Georgia"/>
                <a:ea typeface="Georgia"/>
                <a:cs typeface="Georgia"/>
                <a:sym typeface="Georgia"/>
              </a:rPr>
              <a:t>Imagen de Google maps</a:t>
            </a:r>
            <a:endParaRPr sz="900">
              <a:latin typeface="Georgia"/>
              <a:ea typeface="Georgia"/>
              <a:cs typeface="Georgia"/>
              <a:sym typeface="Georgia"/>
            </a:endParaRPr>
          </a:p>
        </p:txBody>
      </p:sp>
      <p:sp>
        <p:nvSpPr>
          <p:cNvPr id="739" name="Google Shape;739;p36"/>
          <p:cNvSpPr txBox="1"/>
          <p:nvPr/>
        </p:nvSpPr>
        <p:spPr>
          <a:xfrm>
            <a:off x="9212100" y="4916788"/>
            <a:ext cx="2634300" cy="212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MX" sz="900">
                <a:latin typeface="Georgia"/>
                <a:ea typeface="Georgia"/>
                <a:cs typeface="Georgia"/>
                <a:sym typeface="Georgia"/>
              </a:rPr>
              <a:t>Fuente: elaboración propia.</a:t>
            </a:r>
            <a:endParaRPr sz="900">
              <a:latin typeface="Georgia"/>
              <a:ea typeface="Georgia"/>
              <a:cs typeface="Georgia"/>
              <a:sym typeface="Georgia"/>
            </a:endParaRPr>
          </a:p>
        </p:txBody>
      </p:sp>
      <p:pic>
        <p:nvPicPr>
          <p:cNvPr id="740" name="Google Shape;740;p36"/>
          <p:cNvPicPr preferRelativeResize="0"/>
          <p:nvPr/>
        </p:nvPicPr>
        <p:blipFill>
          <a:blip r:embed="rId5">
            <a:alphaModFix/>
          </a:blip>
          <a:stretch>
            <a:fillRect/>
          </a:stretch>
        </p:blipFill>
        <p:spPr>
          <a:xfrm>
            <a:off x="581434" y="1200450"/>
            <a:ext cx="3539066" cy="3661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sp>
        <p:nvSpPr>
          <p:cNvPr id="745" name="Google Shape;745;p37"/>
          <p:cNvSpPr txBox="1"/>
          <p:nvPr/>
        </p:nvSpPr>
        <p:spPr>
          <a:xfrm>
            <a:off x="3710824" y="1252487"/>
            <a:ext cx="7947775" cy="4776838"/>
          </a:xfrm>
          <a:prstGeom prst="rect">
            <a:avLst/>
          </a:prstGeom>
          <a:noFill/>
          <a:ln>
            <a:noFill/>
          </a:ln>
        </p:spPr>
        <p:txBody>
          <a:bodyPr anchorCtr="0" anchor="t" bIns="91425" lIns="91425" spcFirstLastPara="1" rIns="91425" wrap="square" tIns="91425">
            <a:noAutofit/>
          </a:bodyPr>
          <a:lstStyle/>
          <a:p>
            <a:pPr indent="-304800" lvl="0" marL="457200" marR="0" rtl="0" algn="just">
              <a:lnSpc>
                <a:spcPct val="150000"/>
              </a:lnSpc>
              <a:spcBef>
                <a:spcPts val="1000"/>
              </a:spcBef>
              <a:spcAft>
                <a:spcPts val="0"/>
              </a:spcAft>
              <a:buClr>
                <a:schemeClr val="accent3"/>
              </a:buClr>
              <a:buSzPts val="1200"/>
              <a:buFont typeface="Georgia"/>
              <a:buChar char="●"/>
            </a:pPr>
            <a:r>
              <a:rPr b="1" i="0" lang="es-MX" sz="1400" u="none" cap="none" strike="noStrike">
                <a:solidFill>
                  <a:schemeClr val="accent1"/>
                </a:solidFill>
                <a:latin typeface="Arial"/>
                <a:ea typeface="Arial"/>
                <a:cs typeface="Arial"/>
                <a:sym typeface="Arial"/>
              </a:rPr>
              <a:t>ODG 11.C </a:t>
            </a:r>
            <a:r>
              <a:rPr b="0" i="0" lang="es-MX" sz="1100" u="none" cap="none" strike="noStrike">
                <a:solidFill>
                  <a:srgbClr val="006600"/>
                </a:solidFill>
                <a:latin typeface="Arial"/>
                <a:ea typeface="Arial"/>
                <a:cs typeface="Arial"/>
                <a:sym typeface="Arial"/>
              </a:rPr>
              <a:t>Proporcionar apoyo a los países menos adelantados, incluso mediante asistencia financiera y técnica, para que puedan construir edificios sostenibles y resilientes utilizando materiales locales.</a:t>
            </a:r>
            <a:endParaRPr b="0" i="0" sz="1400" u="none" cap="none" strike="noStrike">
              <a:solidFill>
                <a:srgbClr val="000000"/>
              </a:solidFill>
              <a:latin typeface="Arial"/>
              <a:ea typeface="Arial"/>
              <a:cs typeface="Arial"/>
              <a:sym typeface="Arial"/>
            </a:endParaRPr>
          </a:p>
          <a:p>
            <a:pPr indent="0" lvl="0" marL="152400" marR="0" rtl="0" algn="just">
              <a:lnSpc>
                <a:spcPct val="150000"/>
              </a:lnSpc>
              <a:spcBef>
                <a:spcPts val="1000"/>
              </a:spcBef>
              <a:spcAft>
                <a:spcPts val="0"/>
              </a:spcAft>
              <a:buClr>
                <a:schemeClr val="accent3"/>
              </a:buClr>
              <a:buSzPts val="1200"/>
              <a:buFont typeface="Georgia"/>
              <a:buNone/>
            </a:pPr>
            <a:r>
              <a:t/>
            </a:r>
            <a:endParaRPr b="0" i="0" sz="1100" u="none" cap="none" strike="noStrike">
              <a:solidFill>
                <a:srgbClr val="006600"/>
              </a:solidFill>
              <a:latin typeface="Arial"/>
              <a:ea typeface="Arial"/>
              <a:cs typeface="Arial"/>
              <a:sym typeface="Arial"/>
            </a:endParaRPr>
          </a:p>
          <a:p>
            <a:pPr indent="-304800" lvl="0" marL="457200" marR="0" rtl="0" algn="just">
              <a:lnSpc>
                <a:spcPct val="150000"/>
              </a:lnSpc>
              <a:spcBef>
                <a:spcPts val="1000"/>
              </a:spcBef>
              <a:spcAft>
                <a:spcPts val="0"/>
              </a:spcAft>
              <a:buClr>
                <a:schemeClr val="accent3"/>
              </a:buClr>
              <a:buSzPts val="1200"/>
              <a:buFont typeface="Georgia"/>
              <a:buChar char="●"/>
            </a:pPr>
            <a:r>
              <a:rPr b="1" i="0" lang="es-MX" sz="1400" u="none" cap="none" strike="noStrike">
                <a:solidFill>
                  <a:schemeClr val="accent1"/>
                </a:solidFill>
                <a:latin typeface="Arial"/>
                <a:ea typeface="Arial"/>
                <a:cs typeface="Arial"/>
                <a:sym typeface="Arial"/>
              </a:rPr>
              <a:t>NUA 70</a:t>
            </a:r>
            <a:r>
              <a:rPr b="1" i="0" lang="es-MX" sz="1100" u="none" cap="none" strike="noStrike">
                <a:solidFill>
                  <a:schemeClr val="accent1"/>
                </a:solidFill>
                <a:latin typeface="Arial"/>
                <a:ea typeface="Arial"/>
                <a:cs typeface="Arial"/>
                <a:sym typeface="Arial"/>
              </a:rPr>
              <a:t>. </a:t>
            </a:r>
            <a:r>
              <a:rPr b="0" i="0" lang="es-MX" sz="1100" u="none" cap="none" strike="noStrike">
                <a:solidFill>
                  <a:srgbClr val="006600"/>
                </a:solidFill>
                <a:latin typeface="Arial"/>
                <a:ea typeface="Arial"/>
                <a:cs typeface="Arial"/>
                <a:sym typeface="Arial"/>
              </a:rPr>
              <a:t>Nos comprometemos a apoyar la prestación local de bienes y servicios básicos y a aprovechar la proximidad de los recursos, reconociendo que la utilización intensa de fuentes distantes de energía, agua, alimentos y materiales puede plantear problemas de sostenibilidad, como la vulnerabilidad a las alteraciones en el suministro de servicios, y que el proveimiento local puede facilitar el acceso de los habitantes a los recursos.</a:t>
            </a:r>
            <a:endParaRPr b="0" i="0" sz="1400" u="none" cap="none" strike="noStrike">
              <a:solidFill>
                <a:srgbClr val="000000"/>
              </a:solidFill>
              <a:latin typeface="Arial"/>
              <a:ea typeface="Arial"/>
              <a:cs typeface="Arial"/>
              <a:sym typeface="Arial"/>
            </a:endParaRPr>
          </a:p>
          <a:p>
            <a:pPr indent="0" lvl="0" marL="457200" marR="0" rtl="0" algn="just">
              <a:lnSpc>
                <a:spcPct val="150000"/>
              </a:lnSpc>
              <a:spcBef>
                <a:spcPts val="1000"/>
              </a:spcBef>
              <a:spcAft>
                <a:spcPts val="0"/>
              </a:spcAft>
              <a:buClr>
                <a:schemeClr val="accent3"/>
              </a:buClr>
              <a:buSzPts val="1400"/>
              <a:buFont typeface="Georgia"/>
              <a:buNone/>
            </a:pPr>
            <a:r>
              <a:rPr b="1" i="0" lang="es-MX" sz="1400" u="none" cap="none" strike="noStrike">
                <a:solidFill>
                  <a:schemeClr val="accent1"/>
                </a:solidFill>
                <a:latin typeface="Arial"/>
                <a:ea typeface="Arial"/>
                <a:cs typeface="Arial"/>
                <a:sym typeface="Arial"/>
              </a:rPr>
              <a:t>NUA 76. </a:t>
            </a:r>
            <a:r>
              <a:rPr b="0" i="0" lang="es-MX" sz="1100" u="none" cap="none" strike="noStrike">
                <a:solidFill>
                  <a:srgbClr val="006600"/>
                </a:solidFill>
                <a:latin typeface="Arial"/>
                <a:ea typeface="Arial"/>
                <a:cs typeface="Arial"/>
                <a:sym typeface="Arial"/>
              </a:rPr>
              <a:t>Nos comprometemos a hacer un uso sostenible de los recursos naturales y centrar la atención en la eficiencia de los recursos de materias primas y materiales de construcción, como el cemento, los metales, la madera, los minerales y la tierra. Nos comprometemos a establecer unas instalaciones seguras de reciclaje y recuperación de materiales, fomentar la creación de edificios sostenibles y resilientes y dar prioridad a la utilización de materiales locales, no tóxicos y reciclados y pinturas y revestimientos libres de aditivos de plomo. </a:t>
            </a:r>
            <a:endParaRPr b="0" i="0" sz="1400" u="none" cap="none" strike="noStrike">
              <a:solidFill>
                <a:srgbClr val="000000"/>
              </a:solidFill>
              <a:latin typeface="Arial"/>
              <a:ea typeface="Arial"/>
              <a:cs typeface="Arial"/>
              <a:sym typeface="Arial"/>
            </a:endParaRPr>
          </a:p>
          <a:p>
            <a:pPr indent="0" lvl="0" marL="457200" marR="0" rtl="0" algn="just">
              <a:lnSpc>
                <a:spcPct val="150000"/>
              </a:lnSpc>
              <a:spcBef>
                <a:spcPts val="1000"/>
              </a:spcBef>
              <a:spcAft>
                <a:spcPts val="0"/>
              </a:spcAft>
              <a:buClr>
                <a:schemeClr val="accent3"/>
              </a:buClr>
              <a:buSzPts val="1100"/>
              <a:buFont typeface="Georgia"/>
              <a:buNone/>
            </a:pPr>
            <a:r>
              <a:t/>
            </a:r>
            <a:endParaRPr b="0" i="0" sz="1100" u="none" cap="none" strike="noStrike">
              <a:solidFill>
                <a:srgbClr val="006600"/>
              </a:solidFill>
              <a:latin typeface="Arial"/>
              <a:ea typeface="Arial"/>
              <a:cs typeface="Arial"/>
              <a:sym typeface="Arial"/>
            </a:endParaRPr>
          </a:p>
          <a:p>
            <a:pPr indent="-304800" lvl="0" marL="457200" marR="0" rtl="0" algn="just">
              <a:lnSpc>
                <a:spcPct val="150000"/>
              </a:lnSpc>
              <a:spcBef>
                <a:spcPts val="1000"/>
              </a:spcBef>
              <a:spcAft>
                <a:spcPts val="0"/>
              </a:spcAft>
              <a:buClr>
                <a:schemeClr val="accent3"/>
              </a:buClr>
              <a:buSzPts val="1200"/>
              <a:buFont typeface="Georgia"/>
              <a:buChar char="●"/>
            </a:pPr>
            <a:r>
              <a:rPr b="1" i="0" lang="es-MX" sz="1400" u="none" cap="none" strike="noStrike">
                <a:solidFill>
                  <a:schemeClr val="accent1"/>
                </a:solidFill>
                <a:latin typeface="Arial"/>
                <a:ea typeface="Arial"/>
                <a:cs typeface="Arial"/>
                <a:sym typeface="Arial"/>
              </a:rPr>
              <a:t>LEY CC </a:t>
            </a:r>
            <a:r>
              <a:rPr b="0" i="0" lang="es-MX" sz="1100" u="none" cap="none" strike="noStrike">
                <a:solidFill>
                  <a:srgbClr val="006600"/>
                </a:solidFill>
                <a:latin typeface="Arial"/>
                <a:ea typeface="Arial"/>
                <a:cs typeface="Arial"/>
                <a:sym typeface="Arial"/>
              </a:rPr>
              <a:t>i) Expedir disposiciones jurídicas y elaborar políticas para la construcción de edificaciones sustentables, incluyendo el uso de materiales ecológicos y la eficiencia y sustentabilidad energética.</a:t>
            </a:r>
            <a:endParaRPr b="0" i="0" sz="1400" u="none" cap="none" strike="noStrike">
              <a:solidFill>
                <a:srgbClr val="000000"/>
              </a:solidFill>
              <a:latin typeface="Arial"/>
              <a:ea typeface="Arial"/>
              <a:cs typeface="Arial"/>
              <a:sym typeface="Arial"/>
            </a:endParaRPr>
          </a:p>
        </p:txBody>
      </p:sp>
      <p:pic>
        <p:nvPicPr>
          <p:cNvPr id="746" name="Google Shape;746;p37"/>
          <p:cNvPicPr preferRelativeResize="0"/>
          <p:nvPr/>
        </p:nvPicPr>
        <p:blipFill rotWithShape="1">
          <a:blip r:embed="rId3">
            <a:alphaModFix/>
          </a:blip>
          <a:srcRect b="0" l="0" r="0" t="0"/>
          <a:stretch/>
        </p:blipFill>
        <p:spPr>
          <a:xfrm>
            <a:off x="2008871" y="1241762"/>
            <a:ext cx="1637241" cy="1358810"/>
          </a:xfrm>
          <a:prstGeom prst="rect">
            <a:avLst/>
          </a:prstGeom>
          <a:noFill/>
          <a:ln>
            <a:noFill/>
          </a:ln>
        </p:spPr>
      </p:pic>
      <p:pic>
        <p:nvPicPr>
          <p:cNvPr id="747" name="Google Shape;747;p37"/>
          <p:cNvPicPr preferRelativeResize="0"/>
          <p:nvPr/>
        </p:nvPicPr>
        <p:blipFill rotWithShape="1">
          <a:blip r:embed="rId4">
            <a:alphaModFix/>
          </a:blip>
          <a:srcRect b="0" l="0" r="0" t="0"/>
          <a:stretch/>
        </p:blipFill>
        <p:spPr>
          <a:xfrm>
            <a:off x="1944159" y="3005723"/>
            <a:ext cx="1766665" cy="1156702"/>
          </a:xfrm>
          <a:prstGeom prst="rect">
            <a:avLst/>
          </a:prstGeom>
          <a:noFill/>
          <a:ln>
            <a:noFill/>
          </a:ln>
        </p:spPr>
      </p:pic>
      <p:pic>
        <p:nvPicPr>
          <p:cNvPr id="748" name="Google Shape;748;p37"/>
          <p:cNvPicPr preferRelativeResize="0"/>
          <p:nvPr/>
        </p:nvPicPr>
        <p:blipFill rotWithShape="1">
          <a:blip r:embed="rId5">
            <a:alphaModFix/>
          </a:blip>
          <a:srcRect b="0" l="0" r="0" t="0"/>
          <a:stretch/>
        </p:blipFill>
        <p:spPr>
          <a:xfrm>
            <a:off x="729500" y="5282918"/>
            <a:ext cx="3133724" cy="576290"/>
          </a:xfrm>
          <a:prstGeom prst="rect">
            <a:avLst/>
          </a:prstGeom>
          <a:noFill/>
          <a:ln>
            <a:noFill/>
          </a:ln>
        </p:spPr>
      </p:pic>
      <p:sp>
        <p:nvSpPr>
          <p:cNvPr id="749" name="Google Shape;749;p37"/>
          <p:cNvSpPr/>
          <p:nvPr/>
        </p:nvSpPr>
        <p:spPr>
          <a:xfrm>
            <a:off x="111826" y="627650"/>
            <a:ext cx="11923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Del marco legislativo internacional a lo Local</a:t>
            </a:r>
            <a:endParaRPr b="1" i="0" sz="240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Google Shape;755;p38"/>
          <p:cNvSpPr/>
          <p:nvPr/>
        </p:nvSpPr>
        <p:spPr>
          <a:xfrm>
            <a:off x="111826" y="627650"/>
            <a:ext cx="11923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¿Cual son las implicaciones espaciales y temporales del cambio de cultura?</a:t>
            </a:r>
            <a:endParaRPr b="1" i="0" sz="2400" u="none" cap="none" strike="noStrike">
              <a:solidFill>
                <a:schemeClr val="dk2"/>
              </a:solidFill>
              <a:latin typeface="Arial"/>
              <a:ea typeface="Arial"/>
              <a:cs typeface="Arial"/>
              <a:sym typeface="Arial"/>
            </a:endParaRPr>
          </a:p>
        </p:txBody>
      </p:sp>
      <p:sp>
        <p:nvSpPr>
          <p:cNvPr id="756" name="Google Shape;756;p38"/>
          <p:cNvSpPr txBox="1"/>
          <p:nvPr/>
        </p:nvSpPr>
        <p:spPr>
          <a:xfrm>
            <a:off x="268600" y="1132000"/>
            <a:ext cx="3784800" cy="46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¿Que es el metabolismo urbano?</a:t>
            </a:r>
            <a:endParaRPr b="1" i="0" sz="2400" u="none" cap="none" strike="noStrike">
              <a:solidFill>
                <a:schemeClr val="dk2"/>
              </a:solidFill>
              <a:latin typeface="Arial"/>
              <a:ea typeface="Arial"/>
              <a:cs typeface="Arial"/>
              <a:sym typeface="Arial"/>
            </a:endParaRPr>
          </a:p>
        </p:txBody>
      </p:sp>
      <p:sp>
        <p:nvSpPr>
          <p:cNvPr id="757" name="Google Shape;757;p38"/>
          <p:cNvSpPr txBox="1"/>
          <p:nvPr/>
        </p:nvSpPr>
        <p:spPr>
          <a:xfrm>
            <a:off x="340225" y="1844325"/>
            <a:ext cx="3713100" cy="20517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100"/>
              <a:buFont typeface="Arial"/>
              <a:buNone/>
            </a:pPr>
            <a:r>
              <a:rPr b="0" i="0" lang="es-MX" sz="1100" u="none" cap="none" strike="noStrike">
                <a:solidFill>
                  <a:srgbClr val="006600"/>
                </a:solidFill>
                <a:latin typeface="Arial"/>
                <a:ea typeface="Arial"/>
                <a:cs typeface="Arial"/>
                <a:sym typeface="Arial"/>
              </a:rPr>
              <a:t>Este tipo de análisis incluye ciudades como sistemas abiertos, entornos construidos que exigen intercambios de materia (bióticos, abióticos) y de energía (renovables o no renovables) con sus zonas interiores y más allá. Dichos intercambios ocurren de dos maneras: como flujos de materiales y como energía desde fuera del sistema urbano y viceversa</a:t>
            </a:r>
            <a:endParaRPr b="0" i="0" sz="1400" u="none" cap="none" strike="noStrike">
              <a:solidFill>
                <a:srgbClr val="000000"/>
              </a:solidFill>
              <a:latin typeface="Georgia"/>
              <a:ea typeface="Georgia"/>
              <a:cs typeface="Georgia"/>
              <a:sym typeface="Georgia"/>
            </a:endParaRPr>
          </a:p>
        </p:txBody>
      </p:sp>
      <p:pic>
        <p:nvPicPr>
          <p:cNvPr id="758" name="Google Shape;758;p38"/>
          <p:cNvPicPr preferRelativeResize="0"/>
          <p:nvPr/>
        </p:nvPicPr>
        <p:blipFill rotWithShape="1">
          <a:blip r:embed="rId3">
            <a:alphaModFix/>
          </a:blip>
          <a:srcRect b="0" l="0" r="0" t="0"/>
          <a:stretch/>
        </p:blipFill>
        <p:spPr>
          <a:xfrm>
            <a:off x="7510700" y="1227950"/>
            <a:ext cx="3953806" cy="3767825"/>
          </a:xfrm>
          <a:prstGeom prst="rect">
            <a:avLst/>
          </a:prstGeom>
          <a:noFill/>
          <a:ln>
            <a:noFill/>
          </a:ln>
        </p:spPr>
      </p:pic>
      <p:pic>
        <p:nvPicPr>
          <p:cNvPr id="759" name="Google Shape;759;p38"/>
          <p:cNvPicPr preferRelativeResize="0"/>
          <p:nvPr/>
        </p:nvPicPr>
        <p:blipFill rotWithShape="1">
          <a:blip r:embed="rId4">
            <a:alphaModFix/>
          </a:blip>
          <a:srcRect b="32252" l="0" r="0" t="0"/>
          <a:stretch/>
        </p:blipFill>
        <p:spPr>
          <a:xfrm>
            <a:off x="4118975" y="1227950"/>
            <a:ext cx="3173850" cy="4646075"/>
          </a:xfrm>
          <a:prstGeom prst="rect">
            <a:avLst/>
          </a:prstGeom>
          <a:noFill/>
          <a:ln>
            <a:noFill/>
          </a:ln>
        </p:spPr>
      </p:pic>
      <p:pic>
        <p:nvPicPr>
          <p:cNvPr id="760" name="Google Shape;760;p38"/>
          <p:cNvPicPr preferRelativeResize="0"/>
          <p:nvPr/>
        </p:nvPicPr>
        <p:blipFill rotWithShape="1">
          <a:blip r:embed="rId4">
            <a:alphaModFix/>
          </a:blip>
          <a:srcRect b="0" l="0" r="0" t="67361"/>
          <a:stretch/>
        </p:blipFill>
        <p:spPr>
          <a:xfrm>
            <a:off x="427450" y="3975107"/>
            <a:ext cx="3173850" cy="2238300"/>
          </a:xfrm>
          <a:prstGeom prst="rect">
            <a:avLst/>
          </a:prstGeom>
          <a:noFill/>
          <a:ln>
            <a:noFill/>
          </a:ln>
        </p:spPr>
      </p:pic>
      <p:sp>
        <p:nvSpPr>
          <p:cNvPr id="761" name="Google Shape;761;p38"/>
          <p:cNvSpPr txBox="1"/>
          <p:nvPr/>
        </p:nvSpPr>
        <p:spPr>
          <a:xfrm>
            <a:off x="3601300" y="5645425"/>
            <a:ext cx="3691500" cy="821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1000"/>
              </a:spcBef>
              <a:spcAft>
                <a:spcPts val="0"/>
              </a:spcAft>
              <a:buClr>
                <a:srgbClr val="000000"/>
              </a:buClr>
              <a:buSzPts val="900"/>
              <a:buFont typeface="Arial"/>
              <a:buNone/>
            </a:pPr>
            <a:r>
              <a:rPr lang="es-MX" sz="1000">
                <a:latin typeface="Open Sans"/>
                <a:ea typeface="Open Sans"/>
                <a:cs typeface="Open Sans"/>
                <a:sym typeface="Open Sans"/>
              </a:rPr>
              <a:t>Distribución espacial de los materiales de construcción (concreto, ladrillos, adobe) en la ciudad de Chiclayo. (Mesta et al 2018)</a:t>
            </a:r>
            <a:endParaRPr b="0" i="0" sz="900" u="none" cap="none" strike="noStrike">
              <a:solidFill>
                <a:srgbClr val="000000"/>
              </a:solidFill>
              <a:latin typeface="Arial"/>
              <a:ea typeface="Arial"/>
              <a:cs typeface="Arial"/>
              <a:sym typeface="Arial"/>
            </a:endParaRPr>
          </a:p>
        </p:txBody>
      </p:sp>
      <p:sp>
        <p:nvSpPr>
          <p:cNvPr id="762" name="Google Shape;762;p38"/>
          <p:cNvSpPr txBox="1"/>
          <p:nvPr/>
        </p:nvSpPr>
        <p:spPr>
          <a:xfrm>
            <a:off x="7431000" y="4843375"/>
            <a:ext cx="4279500" cy="964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1000"/>
              </a:spcBef>
              <a:spcAft>
                <a:spcPts val="0"/>
              </a:spcAft>
              <a:buClr>
                <a:srgbClr val="000000"/>
              </a:buClr>
              <a:buSzPts val="1100"/>
              <a:buFont typeface="Arial"/>
              <a:buNone/>
            </a:pPr>
            <a:r>
              <a:rPr lang="es-MX" sz="1000">
                <a:latin typeface="Open Sans"/>
                <a:ea typeface="Open Sans"/>
                <a:cs typeface="Open Sans"/>
                <a:sym typeface="Open Sans"/>
              </a:rPr>
              <a:t>Acumulación del material a lo largo del tiempo. (a) tipología de construcción y (b) material de construcción. (Mesta et al 2018)</a:t>
            </a:r>
            <a:endParaRPr b="0" i="0" sz="1400" u="none" cap="none" strike="noStrike">
              <a:solidFill>
                <a:srgbClr val="000000"/>
              </a:solidFill>
              <a:latin typeface="Arial"/>
              <a:ea typeface="Arial"/>
              <a:cs typeface="Arial"/>
              <a:sym typeface="Arial"/>
            </a:endParaRPr>
          </a:p>
        </p:txBody>
      </p:sp>
      <p:sp>
        <p:nvSpPr>
          <p:cNvPr id="763" name="Google Shape;763;p38"/>
          <p:cNvSpPr txBox="1"/>
          <p:nvPr/>
        </p:nvSpPr>
        <p:spPr>
          <a:xfrm>
            <a:off x="7431000" y="5569225"/>
            <a:ext cx="4279500" cy="9687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100"/>
              <a:buFont typeface="Arial"/>
              <a:buNone/>
            </a:pPr>
            <a:r>
              <a:rPr b="0" i="0" lang="es-MX" sz="1100" u="none" cap="none" strike="noStrike">
                <a:solidFill>
                  <a:srgbClr val="006600"/>
                </a:solidFill>
                <a:latin typeface="Arial"/>
                <a:ea typeface="Arial"/>
                <a:cs typeface="Arial"/>
                <a:sym typeface="Arial"/>
              </a:rPr>
              <a:t>Amann et al. (2002) muestra que </a:t>
            </a:r>
            <a:r>
              <a:rPr b="0" i="0" lang="es-MX" sz="1100" u="none" cap="none" strike="noStrike">
                <a:solidFill>
                  <a:schemeClr val="accent1"/>
                </a:solidFill>
                <a:latin typeface="Arial"/>
                <a:ea typeface="Arial"/>
                <a:cs typeface="Arial"/>
                <a:sym typeface="Arial"/>
              </a:rPr>
              <a:t>las culturas indígenas utilizan </a:t>
            </a:r>
            <a:r>
              <a:rPr b="1" i="0" lang="es-MX" sz="1100" u="none" cap="none" strike="noStrike">
                <a:solidFill>
                  <a:schemeClr val="accent1"/>
                </a:solidFill>
                <a:latin typeface="Arial"/>
                <a:ea typeface="Arial"/>
                <a:cs typeface="Arial"/>
                <a:sym typeface="Arial"/>
              </a:rPr>
              <a:t>197 veces menos energía</a:t>
            </a:r>
            <a:r>
              <a:rPr b="1" i="0" lang="es-MX" sz="1100" u="none" cap="none" strike="noStrike">
                <a:solidFill>
                  <a:srgbClr val="006600"/>
                </a:solidFill>
                <a:latin typeface="Arial"/>
                <a:ea typeface="Arial"/>
                <a:cs typeface="Arial"/>
                <a:sym typeface="Arial"/>
              </a:rPr>
              <a:t> </a:t>
            </a:r>
            <a:r>
              <a:rPr b="0" i="0" lang="es-MX" sz="1100" u="none" cap="none" strike="noStrike">
                <a:solidFill>
                  <a:srgbClr val="006600"/>
                </a:solidFill>
                <a:latin typeface="Arial"/>
                <a:ea typeface="Arial"/>
                <a:cs typeface="Arial"/>
                <a:sym typeface="Arial"/>
              </a:rPr>
              <a:t>que la ciudad administrativa más grande de Puerto Nariño, en la Amazonia colombiana.</a:t>
            </a:r>
            <a:endParaRPr b="0" i="0" sz="1400" u="none" cap="none" strike="noStrike">
              <a:solidFill>
                <a:srgbClr val="000000"/>
              </a:solidFill>
              <a:latin typeface="Arial"/>
              <a:ea typeface="Arial"/>
              <a:cs typeface="Arial"/>
              <a:sym typeface="Arial"/>
            </a:endParaRPr>
          </a:p>
        </p:txBody>
      </p:sp>
      <p:sp>
        <p:nvSpPr>
          <p:cNvPr id="764" name="Google Shape;764;p38"/>
          <p:cNvSpPr txBox="1"/>
          <p:nvPr/>
        </p:nvSpPr>
        <p:spPr>
          <a:xfrm>
            <a:off x="1400550" y="6476100"/>
            <a:ext cx="4359900" cy="5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MX" sz="800"/>
              <a:t>Mesta, C., R. Kahhat and S. Santa Cruz (2018). "Geospatial Characterization of Material Stock in the Residential Sector of a Latin‐American City." Journal of Industrial Ecology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pic>
        <p:nvPicPr>
          <p:cNvPr id="769" name="Google Shape;769;p39"/>
          <p:cNvPicPr preferRelativeResize="0"/>
          <p:nvPr/>
        </p:nvPicPr>
        <p:blipFill rotWithShape="1">
          <a:blip r:embed="rId3">
            <a:alphaModFix/>
          </a:blip>
          <a:srcRect b="0" l="0" r="0" t="0"/>
          <a:stretch/>
        </p:blipFill>
        <p:spPr>
          <a:xfrm>
            <a:off x="80948" y="1038099"/>
            <a:ext cx="6750925" cy="3515800"/>
          </a:xfrm>
          <a:prstGeom prst="rect">
            <a:avLst/>
          </a:prstGeom>
          <a:noFill/>
          <a:ln>
            <a:noFill/>
          </a:ln>
        </p:spPr>
      </p:pic>
      <p:sp>
        <p:nvSpPr>
          <p:cNvPr id="770" name="Google Shape;770;p39"/>
          <p:cNvSpPr txBox="1"/>
          <p:nvPr/>
        </p:nvSpPr>
        <p:spPr>
          <a:xfrm>
            <a:off x="6965425" y="1297125"/>
            <a:ext cx="4765500" cy="3256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6600"/>
              </a:buClr>
              <a:buSzPts val="1100"/>
              <a:buFont typeface="Arial"/>
              <a:buNone/>
            </a:pPr>
            <a:r>
              <a:rPr b="1" i="0" lang="es-MX" sz="1100" u="none" cap="none" strike="noStrike">
                <a:solidFill>
                  <a:srgbClr val="006600"/>
                </a:solidFill>
                <a:latin typeface="Arial"/>
                <a:ea typeface="Arial"/>
                <a:cs typeface="Arial"/>
                <a:sym typeface="Arial"/>
              </a:rPr>
              <a:t>Ventajas Socio-Económicas:</a:t>
            </a:r>
            <a:endParaRPr b="1" i="0" sz="1100" u="none" cap="none" strike="noStrike">
              <a:solidFill>
                <a:srgbClr val="006600"/>
              </a:solidFill>
              <a:latin typeface="Arial"/>
              <a:ea typeface="Arial"/>
              <a:cs typeface="Arial"/>
              <a:sym typeface="Arial"/>
            </a:endParaRPr>
          </a:p>
          <a:p>
            <a:pPr indent="-228600" lvl="0" marL="457200" marR="0" rtl="0" algn="just">
              <a:lnSpc>
                <a:spcPct val="150000"/>
              </a:lnSpc>
              <a:spcBef>
                <a:spcPts val="0"/>
              </a:spcBef>
              <a:spcAft>
                <a:spcPts val="0"/>
              </a:spcAft>
              <a:buClr>
                <a:schemeClr val="dk1"/>
              </a:buClr>
              <a:buSzPts val="1000"/>
              <a:buFont typeface="Lato"/>
              <a:buNone/>
            </a:pPr>
            <a:r>
              <a:t/>
            </a:r>
            <a:endParaRPr b="0" i="0" sz="1100" u="none" cap="none" strike="noStrike">
              <a:solidFill>
                <a:srgbClr val="006600"/>
              </a:solidFill>
              <a:latin typeface="Arial"/>
              <a:ea typeface="Arial"/>
              <a:cs typeface="Arial"/>
              <a:sym typeface="Arial"/>
            </a:endParaRPr>
          </a:p>
          <a:p>
            <a:pPr indent="-285750" lvl="0" marL="457200" marR="0" rtl="0" algn="just">
              <a:lnSpc>
                <a:spcPct val="150000"/>
              </a:lnSpc>
              <a:spcBef>
                <a:spcPts val="0"/>
              </a:spcBef>
              <a:spcAft>
                <a:spcPts val="0"/>
              </a:spcAft>
              <a:buClr>
                <a:schemeClr val="accent1"/>
              </a:buClr>
              <a:buSzPts val="900"/>
              <a:buFont typeface="Lato"/>
              <a:buChar char="●"/>
            </a:pPr>
            <a:r>
              <a:rPr lang="es-MX" sz="1100">
                <a:solidFill>
                  <a:srgbClr val="006600"/>
                </a:solidFill>
              </a:rPr>
              <a:t>Dependiendo del </a:t>
            </a:r>
            <a:r>
              <a:rPr lang="es-MX" sz="1100">
                <a:solidFill>
                  <a:srgbClr val="006600"/>
                </a:solidFill>
              </a:rPr>
              <a:t>contexto</a:t>
            </a:r>
            <a:r>
              <a:rPr lang="es-MX" sz="1100">
                <a:solidFill>
                  <a:srgbClr val="006600"/>
                </a:solidFill>
              </a:rPr>
              <a:t>, el c</a:t>
            </a:r>
            <a:r>
              <a:rPr b="0" i="0" lang="es-MX" sz="1100" u="none" cap="none" strike="noStrike">
                <a:solidFill>
                  <a:srgbClr val="006600"/>
                </a:solidFill>
                <a:latin typeface="Arial"/>
                <a:ea typeface="Arial"/>
                <a:cs typeface="Arial"/>
                <a:sym typeface="Arial"/>
              </a:rPr>
              <a:t>oste de los materiales locales es menor entre el 30% y el 60% (Adegun 2017).</a:t>
            </a:r>
            <a:endParaRPr b="0" i="0" sz="1100" u="none" cap="none" strike="noStrike">
              <a:solidFill>
                <a:srgbClr val="006600"/>
              </a:solidFill>
              <a:latin typeface="Arial"/>
              <a:ea typeface="Arial"/>
              <a:cs typeface="Arial"/>
              <a:sym typeface="Arial"/>
            </a:endParaRPr>
          </a:p>
          <a:p>
            <a:pPr indent="-285750" lvl="0" marL="457200" marR="0" rtl="0" algn="just">
              <a:lnSpc>
                <a:spcPct val="150000"/>
              </a:lnSpc>
              <a:spcBef>
                <a:spcPts val="0"/>
              </a:spcBef>
              <a:spcAft>
                <a:spcPts val="0"/>
              </a:spcAft>
              <a:buClr>
                <a:schemeClr val="accent1"/>
              </a:buClr>
              <a:buSzPts val="900"/>
              <a:buFont typeface="Lato"/>
              <a:buChar char="●"/>
            </a:pPr>
            <a:r>
              <a:rPr b="0" i="0" lang="es-MX" sz="1100" u="none" cap="none" strike="noStrike">
                <a:solidFill>
                  <a:srgbClr val="006600"/>
                </a:solidFill>
                <a:latin typeface="Arial"/>
                <a:ea typeface="Arial"/>
                <a:cs typeface="Arial"/>
                <a:sym typeface="Arial"/>
              </a:rPr>
              <a:t>A lo largo del ciclo de vida es más económico</a:t>
            </a:r>
            <a:endParaRPr b="0" i="0" sz="1100" u="none" cap="none" strike="noStrike">
              <a:solidFill>
                <a:srgbClr val="006600"/>
              </a:solidFill>
              <a:latin typeface="Arial"/>
              <a:ea typeface="Arial"/>
              <a:cs typeface="Arial"/>
              <a:sym typeface="Arial"/>
            </a:endParaRPr>
          </a:p>
          <a:p>
            <a:pPr indent="-285750" lvl="0" marL="457200" marR="0" rtl="0" algn="just">
              <a:lnSpc>
                <a:spcPct val="150000"/>
              </a:lnSpc>
              <a:spcBef>
                <a:spcPts val="0"/>
              </a:spcBef>
              <a:spcAft>
                <a:spcPts val="0"/>
              </a:spcAft>
              <a:buClr>
                <a:schemeClr val="accent1"/>
              </a:buClr>
              <a:buSzPts val="900"/>
              <a:buFont typeface="Lato"/>
              <a:buChar char="●"/>
            </a:pPr>
            <a:r>
              <a:rPr b="0" i="0" lang="es-MX" sz="1100" u="none" cap="none" strike="noStrike">
                <a:solidFill>
                  <a:srgbClr val="006600"/>
                </a:solidFill>
                <a:latin typeface="Arial"/>
                <a:ea typeface="Arial"/>
                <a:cs typeface="Arial"/>
                <a:sym typeface="Arial"/>
              </a:rPr>
              <a:t>Fortalece la economía local y el desarrollo endógeno y la economía circular. La proporción de dinero invertido directamente en la localidad (mano de obra y uso de material local) oscila entre 26% y 35% de la inversión total (11% a 20% para tecnologías convencionales) (CRATerre-ENSAG 2005)</a:t>
            </a:r>
            <a:endParaRPr b="0" i="0" sz="1100" u="none" cap="none" strike="noStrike">
              <a:solidFill>
                <a:srgbClr val="006600"/>
              </a:solidFill>
              <a:latin typeface="Arial"/>
              <a:ea typeface="Arial"/>
              <a:cs typeface="Arial"/>
              <a:sym typeface="Arial"/>
            </a:endParaRPr>
          </a:p>
          <a:p>
            <a:pPr indent="-285750" lvl="0" marL="457200" marR="0" rtl="0" algn="just">
              <a:lnSpc>
                <a:spcPct val="150000"/>
              </a:lnSpc>
              <a:spcBef>
                <a:spcPts val="0"/>
              </a:spcBef>
              <a:spcAft>
                <a:spcPts val="0"/>
              </a:spcAft>
              <a:buClr>
                <a:schemeClr val="accent1"/>
              </a:buClr>
              <a:buSzPts val="900"/>
              <a:buFont typeface="Lato"/>
              <a:buChar char="●"/>
            </a:pPr>
            <a:r>
              <a:rPr b="0" i="0" lang="es-MX" sz="1100" u="none" cap="none" strike="noStrike">
                <a:solidFill>
                  <a:srgbClr val="006600"/>
                </a:solidFill>
                <a:latin typeface="Arial"/>
                <a:ea typeface="Arial"/>
                <a:cs typeface="Arial"/>
                <a:sym typeface="Arial"/>
              </a:rPr>
              <a:t>Necesita de mano de obra intensiva y semi calificada.</a:t>
            </a:r>
            <a:endParaRPr b="0" i="0" sz="1100" u="none" cap="none" strike="noStrike">
              <a:solidFill>
                <a:srgbClr val="006600"/>
              </a:solidFill>
              <a:latin typeface="Arial"/>
              <a:ea typeface="Arial"/>
              <a:cs typeface="Arial"/>
              <a:sym typeface="Arial"/>
            </a:endParaRPr>
          </a:p>
          <a:p>
            <a:pPr indent="-285750" lvl="0" marL="457200" rtl="0" algn="just">
              <a:lnSpc>
                <a:spcPct val="150000"/>
              </a:lnSpc>
              <a:spcBef>
                <a:spcPts val="0"/>
              </a:spcBef>
              <a:spcAft>
                <a:spcPts val="0"/>
              </a:spcAft>
              <a:buClr>
                <a:schemeClr val="accent1"/>
              </a:buClr>
              <a:buSzPts val="900"/>
              <a:buChar char="●"/>
            </a:pPr>
            <a:r>
              <a:rPr lang="es-MX" sz="1100">
                <a:solidFill>
                  <a:schemeClr val="dk1"/>
                </a:solidFill>
              </a:rPr>
              <a:t>Crea autonomía y no dependencia</a:t>
            </a:r>
            <a:endParaRPr sz="1100">
              <a:solidFill>
                <a:srgbClr val="006600"/>
              </a:solidFill>
            </a:endParaRPr>
          </a:p>
          <a:p>
            <a:pPr indent="-285750" lvl="0" marL="457200" marR="0" rtl="0" algn="just">
              <a:lnSpc>
                <a:spcPct val="150000"/>
              </a:lnSpc>
              <a:spcBef>
                <a:spcPts val="0"/>
              </a:spcBef>
              <a:spcAft>
                <a:spcPts val="0"/>
              </a:spcAft>
              <a:buClr>
                <a:schemeClr val="accent1"/>
              </a:buClr>
              <a:buSzPts val="900"/>
              <a:buFont typeface="Arial"/>
              <a:buChar char="●"/>
            </a:pPr>
            <a:r>
              <a:rPr b="0" i="0" lang="es-MX" sz="1100" u="none" cap="none" strike="noStrike">
                <a:solidFill>
                  <a:srgbClr val="006600"/>
                </a:solidFill>
                <a:latin typeface="Arial"/>
                <a:ea typeface="Arial"/>
                <a:cs typeface="Arial"/>
                <a:sym typeface="Arial"/>
              </a:rPr>
              <a:t>Reconstruye y construye  el tejido social y comunitario</a:t>
            </a:r>
            <a:endParaRPr sz="1100">
              <a:solidFill>
                <a:srgbClr val="006600"/>
              </a:solidFill>
            </a:endParaRPr>
          </a:p>
          <a:p>
            <a:pPr indent="0" lvl="0" marL="0" marR="0" rtl="0" algn="just">
              <a:lnSpc>
                <a:spcPct val="150000"/>
              </a:lnSpc>
              <a:spcBef>
                <a:spcPts val="0"/>
              </a:spcBef>
              <a:spcAft>
                <a:spcPts val="0"/>
              </a:spcAft>
              <a:buClr>
                <a:schemeClr val="dk1"/>
              </a:buClr>
              <a:buSzPts val="1000"/>
              <a:buFont typeface="Georgia"/>
              <a:buNone/>
            </a:pPr>
            <a:r>
              <a:t/>
            </a:r>
            <a:endParaRPr b="0" i="0" sz="1000" u="none" cap="none" strike="noStrike">
              <a:solidFill>
                <a:schemeClr val="dk1"/>
              </a:solidFill>
              <a:latin typeface="Lato"/>
              <a:ea typeface="Lato"/>
              <a:cs typeface="Lato"/>
              <a:sym typeface="Lato"/>
            </a:endParaRPr>
          </a:p>
        </p:txBody>
      </p:sp>
      <p:sp>
        <p:nvSpPr>
          <p:cNvPr id="771" name="Google Shape;771;p39"/>
          <p:cNvSpPr txBox="1"/>
          <p:nvPr/>
        </p:nvSpPr>
        <p:spPr>
          <a:xfrm>
            <a:off x="1428800" y="5013375"/>
            <a:ext cx="3863400" cy="1170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accent6"/>
              </a:buClr>
              <a:buSzPts val="1100"/>
              <a:buFont typeface="Arial"/>
              <a:buNone/>
            </a:pPr>
            <a:r>
              <a:rPr b="0" i="0" lang="es-MX" sz="1100" u="none" cap="none" strike="noStrike">
                <a:solidFill>
                  <a:schemeClr val="accent6"/>
                </a:solidFill>
                <a:latin typeface="Arial"/>
                <a:ea typeface="Arial"/>
                <a:cs typeface="Arial"/>
                <a:sym typeface="Arial"/>
              </a:rPr>
              <a:t>Sorprendentemente, si bien el uso de la tierra como material de construcción concierne principalmente a grupos de bajos ingresos en países en desarrollo, se asocia principalmente con viviendas de ingresos medios a altos en países industrializados como Francia o Estados Unidos (Adam and Agib 2001).</a:t>
            </a:r>
            <a:endParaRPr b="0" i="0" sz="1100" u="none" cap="none" strike="noStrike">
              <a:solidFill>
                <a:schemeClr val="accent6"/>
              </a:solidFill>
              <a:latin typeface="Arial"/>
              <a:ea typeface="Arial"/>
              <a:cs typeface="Arial"/>
              <a:sym typeface="Arial"/>
            </a:endParaRPr>
          </a:p>
        </p:txBody>
      </p:sp>
      <p:sp>
        <p:nvSpPr>
          <p:cNvPr id="772" name="Google Shape;772;p39"/>
          <p:cNvSpPr/>
          <p:nvPr/>
        </p:nvSpPr>
        <p:spPr>
          <a:xfrm>
            <a:off x="142875" y="542325"/>
            <a:ext cx="11746800" cy="50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¿Materiales Locales para pobres? ó ¿Para salir de la Pobreza?</a:t>
            </a:r>
            <a:endParaRPr b="1" i="0" sz="2400" u="none" cap="none" strike="noStrike">
              <a:solidFill>
                <a:schemeClr val="dk2"/>
              </a:solidFill>
              <a:latin typeface="Arial"/>
              <a:ea typeface="Arial"/>
              <a:cs typeface="Arial"/>
              <a:sym typeface="Arial"/>
            </a:endParaRPr>
          </a:p>
        </p:txBody>
      </p:sp>
      <p:pic>
        <p:nvPicPr>
          <p:cNvPr id="773" name="Google Shape;773;p39"/>
          <p:cNvPicPr preferRelativeResize="0"/>
          <p:nvPr/>
        </p:nvPicPr>
        <p:blipFill rotWithShape="1">
          <a:blip r:embed="rId4">
            <a:alphaModFix/>
          </a:blip>
          <a:srcRect b="0" l="0" r="0" t="0"/>
          <a:stretch/>
        </p:blipFill>
        <p:spPr>
          <a:xfrm>
            <a:off x="5465048" y="5013376"/>
            <a:ext cx="1366837" cy="1037974"/>
          </a:xfrm>
          <a:prstGeom prst="rect">
            <a:avLst/>
          </a:prstGeom>
          <a:noFill/>
          <a:ln>
            <a:noFill/>
          </a:ln>
        </p:spPr>
      </p:pic>
      <p:sp>
        <p:nvSpPr>
          <p:cNvPr id="774" name="Google Shape;774;p39"/>
          <p:cNvSpPr txBox="1"/>
          <p:nvPr/>
        </p:nvSpPr>
        <p:spPr>
          <a:xfrm>
            <a:off x="280025" y="4509077"/>
            <a:ext cx="4981200" cy="504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lang="es-MX" sz="1000">
                <a:latin typeface="Open Sans"/>
                <a:ea typeface="Open Sans"/>
                <a:cs typeface="Open Sans"/>
                <a:sym typeface="Open Sans"/>
              </a:rPr>
              <a:t>Comparación de costos utilizando diferentes materiales para una casa de dos dormitorios de 70 m2 de una sola planta con paredes de 150 mm (Adegun 2017)</a:t>
            </a:r>
            <a:endParaRPr b="0" i="0" sz="1100" u="none" cap="none" strike="noStrike">
              <a:solidFill>
                <a:srgbClr val="006600"/>
              </a:solidFill>
              <a:latin typeface="Arial"/>
              <a:ea typeface="Arial"/>
              <a:cs typeface="Arial"/>
              <a:sym typeface="Arial"/>
            </a:endParaRPr>
          </a:p>
        </p:txBody>
      </p:sp>
      <p:sp>
        <p:nvSpPr>
          <p:cNvPr id="775" name="Google Shape;775;p39"/>
          <p:cNvSpPr txBox="1"/>
          <p:nvPr/>
        </p:nvSpPr>
        <p:spPr>
          <a:xfrm>
            <a:off x="7004725" y="5003623"/>
            <a:ext cx="4624800" cy="10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MX" sz="1100">
                <a:solidFill>
                  <a:schemeClr val="accent6"/>
                </a:solidFill>
              </a:rPr>
              <a:t>La mitad más pobre de la población mundial, 3.500 millones de personas, es responsable de solo el 10 por ciento de las emisiones de carbono, mientras que el 10 por ciento más rico es responsable del 50%. Una persona en el 1 por ciento más rico usa 175 veces más carbono que uno en el 10 por ciento inferior</a:t>
            </a:r>
            <a:endParaRPr/>
          </a:p>
        </p:txBody>
      </p:sp>
      <p:sp>
        <p:nvSpPr>
          <p:cNvPr id="776" name="Google Shape;776;p39"/>
          <p:cNvSpPr txBox="1"/>
          <p:nvPr/>
        </p:nvSpPr>
        <p:spPr>
          <a:xfrm>
            <a:off x="1752600" y="6305550"/>
            <a:ext cx="9992100" cy="50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s-MX" sz="800"/>
              <a:t>Adegun, O. B. and Y. M. D. Adedeji (2017). "Review of economic and environmental benefits of earthen materials for housing in Africa." Frontiers of Architectural Research.</a:t>
            </a:r>
            <a:endParaRPr sz="800"/>
          </a:p>
          <a:p>
            <a:pPr indent="0" lvl="0" marL="0" marR="0" rtl="0" algn="l">
              <a:lnSpc>
                <a:spcPct val="100000"/>
              </a:lnSpc>
              <a:spcBef>
                <a:spcPts val="0"/>
              </a:spcBef>
              <a:spcAft>
                <a:spcPts val="0"/>
              </a:spcAft>
              <a:buNone/>
            </a:pPr>
            <a:r>
              <a:rPr lang="es-MX" sz="800"/>
              <a:t>Adam, E. and A. Agib (2001). Compressed stabilised earth block manufacture in Sudan. Paris, France, UNESCO</a:t>
            </a:r>
            <a:endParaRPr sz="800"/>
          </a:p>
          <a:p>
            <a:pPr indent="0" lvl="0" marL="0" marR="0" rtl="0" algn="l">
              <a:lnSpc>
                <a:spcPct val="100000"/>
              </a:lnSpc>
              <a:spcBef>
                <a:spcPts val="0"/>
              </a:spcBef>
              <a:spcAft>
                <a:spcPts val="0"/>
              </a:spcAft>
              <a:buNone/>
            </a:pPr>
            <a:r>
              <a:rPr lang="es-MX" sz="800"/>
              <a:t>CRAterre-ENSAG (2005). Earth Architecture in Uganda: Pilot Project in Bushennyi 2002–2004. Grenoble, France, CRATerre Editions.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0" name="Shape 780"/>
        <p:cNvGrpSpPr/>
        <p:nvPr/>
      </p:nvGrpSpPr>
      <p:grpSpPr>
        <a:xfrm>
          <a:off x="0" y="0"/>
          <a:ext cx="0" cy="0"/>
          <a:chOff x="0" y="0"/>
          <a:chExt cx="0" cy="0"/>
        </a:xfrm>
      </p:grpSpPr>
      <p:sp>
        <p:nvSpPr>
          <p:cNvPr id="781" name="Google Shape;781;p40"/>
          <p:cNvSpPr txBox="1"/>
          <p:nvPr>
            <p:ph type="title"/>
          </p:nvPr>
        </p:nvSpPr>
        <p:spPr>
          <a:xfrm>
            <a:off x="3848450" y="5599771"/>
            <a:ext cx="8229600" cy="1066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chemeClr val="dk2"/>
              </a:buClr>
              <a:buSzPts val="4000"/>
              <a:buFont typeface="Trebuchet MS"/>
              <a:buNone/>
            </a:pPr>
            <a:r>
              <a:rPr b="1" lang="es-MX"/>
              <a:t>Gracias por su atención</a:t>
            </a:r>
            <a:endParaRPr b="1"/>
          </a:p>
        </p:txBody>
      </p:sp>
      <p:sp>
        <p:nvSpPr>
          <p:cNvPr id="782" name="Google Shape;782;p40"/>
          <p:cNvSpPr txBox="1"/>
          <p:nvPr/>
        </p:nvSpPr>
        <p:spPr>
          <a:xfrm>
            <a:off x="2927400" y="3897925"/>
            <a:ext cx="6337200" cy="1163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600"/>
              </a:spcBef>
              <a:spcAft>
                <a:spcPts val="0"/>
              </a:spcAft>
              <a:buClr>
                <a:schemeClr val="dk1"/>
              </a:buClr>
              <a:buSzPts val="1200"/>
              <a:buFont typeface="Raleway"/>
              <a:buNone/>
            </a:pPr>
            <a:r>
              <a:rPr b="1" i="0" lang="es-MX" sz="1200" u="none" cap="none" strike="noStrike">
                <a:solidFill>
                  <a:schemeClr val="dk1"/>
                </a:solidFill>
                <a:latin typeface="Raleway"/>
                <a:ea typeface="Raleway"/>
                <a:cs typeface="Raleway"/>
                <a:sym typeface="Raleway"/>
              </a:rPr>
              <a:t>“Un material no es interesante por lo que es, sino para lo que puede hacer para la sociedad”</a:t>
            </a:r>
            <a:endParaRPr b="1" sz="1000">
              <a:solidFill>
                <a:schemeClr val="dk1"/>
              </a:solidFill>
              <a:latin typeface="Raleway"/>
              <a:ea typeface="Raleway"/>
              <a:cs typeface="Raleway"/>
              <a:sym typeface="Raleway"/>
            </a:endParaRPr>
          </a:p>
          <a:p>
            <a:pPr indent="0" lvl="0" marL="0" marR="0" rtl="0" algn="ctr">
              <a:lnSpc>
                <a:spcPct val="100000"/>
              </a:lnSpc>
              <a:spcBef>
                <a:spcPts val="600"/>
              </a:spcBef>
              <a:spcAft>
                <a:spcPts val="0"/>
              </a:spcAft>
              <a:buClr>
                <a:schemeClr val="dk1"/>
              </a:buClr>
              <a:buSzPts val="1200"/>
              <a:buFont typeface="Raleway"/>
              <a:buNone/>
            </a:pPr>
            <a:r>
              <a:rPr b="0" i="0" lang="es-MX" sz="1000" u="none" cap="none" strike="noStrike">
                <a:solidFill>
                  <a:schemeClr val="dk1"/>
                </a:solidFill>
                <a:latin typeface="Raleway"/>
                <a:ea typeface="Raleway"/>
                <a:cs typeface="Raleway"/>
                <a:sym typeface="Raleway"/>
              </a:rPr>
              <a:t>(John F.C. Turner, arquitecto)</a:t>
            </a:r>
            <a:endParaRPr b="0" i="1" sz="1000" u="none" cap="none" strike="noStrike">
              <a:solidFill>
                <a:schemeClr val="dk1"/>
              </a:solidFill>
              <a:latin typeface="Open Sans"/>
              <a:ea typeface="Open Sans"/>
              <a:cs typeface="Open Sans"/>
              <a:sym typeface="Open Sans"/>
            </a:endParaRPr>
          </a:p>
        </p:txBody>
      </p:sp>
      <p:sp>
        <p:nvSpPr>
          <p:cNvPr id="783" name="Google Shape;783;p40"/>
          <p:cNvSpPr txBox="1"/>
          <p:nvPr/>
        </p:nvSpPr>
        <p:spPr>
          <a:xfrm>
            <a:off x="2927400" y="2851663"/>
            <a:ext cx="6337200" cy="116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Raleway"/>
              <a:buNone/>
            </a:pPr>
            <a:r>
              <a:rPr b="1" i="0" lang="es-MX" sz="1200" u="none" cap="none" strike="noStrike">
                <a:solidFill>
                  <a:schemeClr val="dk1"/>
                </a:solidFill>
                <a:latin typeface="Raleway"/>
                <a:ea typeface="Raleway"/>
                <a:cs typeface="Raleway"/>
                <a:sym typeface="Raleway"/>
              </a:rPr>
              <a:t>"Esta crisis debería ser un catalizador para mejorar las condiciones económicas, sociales, de acceso a los alimentos, la salud, el techo y el trabajo decente"</a:t>
            </a:r>
            <a:endParaRPr b="1" i="0" sz="12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chemeClr val="dk1"/>
              </a:buClr>
              <a:buSzPts val="1000"/>
              <a:buFont typeface="Raleway"/>
              <a:buNone/>
            </a:pPr>
            <a:r>
              <a:rPr b="0" i="0" lang="es-MX" sz="1000" u="none" cap="none" strike="noStrike">
                <a:solidFill>
                  <a:schemeClr val="dk1"/>
                </a:solidFill>
                <a:latin typeface="Raleway"/>
                <a:ea typeface="Raleway"/>
                <a:cs typeface="Raleway"/>
                <a:sym typeface="Raleway"/>
              </a:rPr>
              <a:t>(Philip Alston, relator especial de las Naciones Unidas sobre la pobreza extrema y los derechos humanos)</a:t>
            </a:r>
            <a:endParaRPr b="0" i="0" sz="1000" u="none" cap="none" strike="noStrike">
              <a:solidFill>
                <a:schemeClr val="dk1"/>
              </a:solidFill>
              <a:latin typeface="Georgia"/>
              <a:ea typeface="Georgia"/>
              <a:cs typeface="Georgia"/>
              <a:sym typeface="Georgia"/>
            </a:endParaRPr>
          </a:p>
        </p:txBody>
      </p:sp>
      <p:sp>
        <p:nvSpPr>
          <p:cNvPr id="784" name="Google Shape;784;p40"/>
          <p:cNvSpPr txBox="1"/>
          <p:nvPr/>
        </p:nvSpPr>
        <p:spPr>
          <a:xfrm>
            <a:off x="2927400" y="1432863"/>
            <a:ext cx="6337200" cy="1163700"/>
          </a:xfrm>
          <a:prstGeom prst="rect">
            <a:avLst/>
          </a:prstGeom>
          <a:noFill/>
          <a:ln>
            <a:noFill/>
          </a:ln>
        </p:spPr>
        <p:txBody>
          <a:bodyPr anchorCtr="0" anchor="ctr" bIns="91425" lIns="91425" spcFirstLastPara="1" rIns="91425" wrap="square" tIns="91425">
            <a:noAutofit/>
          </a:bodyPr>
          <a:lstStyle/>
          <a:p>
            <a:pPr indent="0" lvl="0" marL="0" marR="0" rtl="0" algn="ctr">
              <a:lnSpc>
                <a:spcPct val="117391"/>
              </a:lnSpc>
              <a:spcBef>
                <a:spcPts val="100"/>
              </a:spcBef>
              <a:spcAft>
                <a:spcPts val="0"/>
              </a:spcAft>
              <a:buClr>
                <a:srgbClr val="000000"/>
              </a:buClr>
              <a:buSzPts val="1200"/>
              <a:buFont typeface="Arial"/>
              <a:buNone/>
            </a:pPr>
            <a:r>
              <a:rPr b="1" i="0" lang="es-MX" sz="1200" u="none" cap="none" strike="noStrike">
                <a:solidFill>
                  <a:schemeClr val="dk1"/>
                </a:solidFill>
                <a:latin typeface="Raleway"/>
                <a:ea typeface="Raleway"/>
                <a:cs typeface="Raleway"/>
                <a:sym typeface="Raleway"/>
              </a:rPr>
              <a:t>“El cambio climático es el síntoma pero la enfermedad es el capitalismo”</a:t>
            </a:r>
            <a:endParaRPr sz="2400">
              <a:solidFill>
                <a:srgbClr val="CF5E0A"/>
              </a:solidFill>
              <a:highlight>
                <a:srgbClr val="FFFFFF"/>
              </a:highlight>
            </a:endParaRPr>
          </a:p>
          <a:p>
            <a:pPr indent="0" lvl="0" marL="0" marR="0" rtl="0" algn="ctr">
              <a:lnSpc>
                <a:spcPct val="117391"/>
              </a:lnSpc>
              <a:spcBef>
                <a:spcPts val="500"/>
              </a:spcBef>
              <a:spcAft>
                <a:spcPts val="500"/>
              </a:spcAft>
              <a:buClr>
                <a:srgbClr val="000000"/>
              </a:buClr>
              <a:buSzPts val="1200"/>
              <a:buFont typeface="Arial"/>
              <a:buNone/>
            </a:pPr>
            <a:r>
              <a:rPr b="0" i="0" lang="es-MX" sz="1000" u="none" cap="none" strike="noStrike">
                <a:solidFill>
                  <a:schemeClr val="dk1"/>
                </a:solidFill>
                <a:latin typeface="Raleway"/>
                <a:ea typeface="Raleway"/>
                <a:cs typeface="Raleway"/>
                <a:sym typeface="Raleway"/>
              </a:rPr>
              <a:t>(Jorge Riechman, Profesor de Filosofía moral en la Universidad Autónoma de Madrid)</a:t>
            </a:r>
            <a:endParaRPr b="0" i="0" sz="2400" u="none" cap="none" strike="noStrike">
              <a:solidFill>
                <a:srgbClr val="CF5E0A"/>
              </a:solidFill>
              <a:highlight>
                <a:srgbClr val="FFFFFF"/>
              </a:highlight>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8"/>
          <p:cNvSpPr/>
          <p:nvPr/>
        </p:nvSpPr>
        <p:spPr>
          <a:xfrm>
            <a:off x="3091400" y="1092575"/>
            <a:ext cx="31434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¿Por qué nos importa hablar sobre la Vivienda?</a:t>
            </a:r>
            <a:endParaRPr b="0" i="0" sz="1400" u="none" cap="none" strike="noStrike">
              <a:solidFill>
                <a:schemeClr val="dk2"/>
              </a:solidFill>
              <a:latin typeface="Arial"/>
              <a:ea typeface="Arial"/>
              <a:cs typeface="Arial"/>
              <a:sym typeface="Arial"/>
            </a:endParaRPr>
          </a:p>
        </p:txBody>
      </p:sp>
      <p:grpSp>
        <p:nvGrpSpPr>
          <p:cNvPr id="233" name="Google Shape;233;p28"/>
          <p:cNvGrpSpPr/>
          <p:nvPr/>
        </p:nvGrpSpPr>
        <p:grpSpPr>
          <a:xfrm>
            <a:off x="394650" y="-393440"/>
            <a:ext cx="11450375" cy="7558500"/>
            <a:chOff x="-834075" y="-1129589"/>
            <a:chExt cx="11450375" cy="7558500"/>
          </a:xfrm>
        </p:grpSpPr>
        <p:sp>
          <p:nvSpPr>
            <p:cNvPr id="234" name="Google Shape;234;p28"/>
            <p:cNvSpPr txBox="1"/>
            <p:nvPr/>
          </p:nvSpPr>
          <p:spPr>
            <a:xfrm>
              <a:off x="8012900" y="160251"/>
              <a:ext cx="2603400" cy="18228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Son los </a:t>
              </a:r>
              <a:r>
                <a:rPr b="1" i="0" lang="es-MX" sz="1000" u="none" cap="none" strike="noStrike">
                  <a:solidFill>
                    <a:srgbClr val="006600"/>
                  </a:solidFill>
                  <a:latin typeface="Arial"/>
                  <a:ea typeface="Arial"/>
                  <a:cs typeface="Arial"/>
                  <a:sym typeface="Arial"/>
                </a:rPr>
                <a:t>cambios en las condiciones ambientales </a:t>
              </a:r>
              <a:r>
                <a:rPr b="0" i="0" lang="es-MX" sz="1000" u="none" cap="none" strike="noStrike">
                  <a:solidFill>
                    <a:srgbClr val="006600"/>
                  </a:solidFill>
                  <a:latin typeface="Arial"/>
                  <a:ea typeface="Arial"/>
                  <a:cs typeface="Arial"/>
                  <a:sym typeface="Arial"/>
                </a:rPr>
                <a:t>ocasionadas por la acción del hombre o la naturaleza </a:t>
              </a:r>
              <a:r>
                <a:rPr b="1" i="0" lang="es-MX" sz="1000" u="none" cap="none" strike="noStrike">
                  <a:solidFill>
                    <a:srgbClr val="006600"/>
                  </a:solidFill>
                  <a:latin typeface="Arial"/>
                  <a:ea typeface="Arial"/>
                  <a:cs typeface="Arial"/>
                  <a:sym typeface="Arial"/>
                </a:rPr>
                <a:t>que impactan las funciones sociales y económicas </a:t>
              </a:r>
              <a:r>
                <a:rPr b="0" i="0" lang="es-MX" sz="1000" u="none" cap="none" strike="noStrike">
                  <a:solidFill>
                    <a:srgbClr val="006600"/>
                  </a:solidFill>
                  <a:latin typeface="Arial"/>
                  <a:ea typeface="Arial"/>
                  <a:cs typeface="Arial"/>
                  <a:sym typeface="Arial"/>
                </a:rPr>
                <a:t>en el medio ambiente, impactos que generan consecuencias. Por ejemplo: </a:t>
              </a:r>
              <a:endParaRPr b="0" i="0" sz="1000" u="none" cap="none" strike="noStrike">
                <a:solidFill>
                  <a:srgbClr val="006600"/>
                </a:solidFill>
                <a:latin typeface="Arial"/>
                <a:ea typeface="Arial"/>
                <a:cs typeface="Arial"/>
                <a:sym typeface="Arial"/>
              </a:endParaRPr>
            </a:p>
            <a:p>
              <a:pPr indent="0" lvl="0" marL="0" marR="0" rtl="0" algn="just">
                <a:lnSpc>
                  <a:spcPct val="100000"/>
                </a:lnSpc>
                <a:spcBef>
                  <a:spcPts val="315"/>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Las </a:t>
              </a:r>
              <a:r>
                <a:rPr b="1" i="0" lang="es-MX" sz="1000" u="none" cap="none" strike="noStrike">
                  <a:solidFill>
                    <a:schemeClr val="accent1"/>
                  </a:solidFill>
                  <a:latin typeface="Arial"/>
                  <a:ea typeface="Arial"/>
                  <a:cs typeface="Arial"/>
                  <a:sym typeface="Arial"/>
                </a:rPr>
                <a:t>emisiones de GEI</a:t>
              </a:r>
              <a:r>
                <a:rPr b="1" i="0" lang="es-MX" sz="1000" u="none" cap="none" strike="noStrike">
                  <a:solidFill>
                    <a:srgbClr val="000000"/>
                  </a:solidFill>
                  <a:latin typeface="Arial"/>
                  <a:ea typeface="Arial"/>
                  <a:cs typeface="Arial"/>
                  <a:sym typeface="Arial"/>
                </a:rPr>
                <a:t> </a:t>
              </a:r>
              <a:r>
                <a:rPr b="0" i="0" lang="es-MX" sz="1000" u="none" cap="none" strike="noStrike">
                  <a:solidFill>
                    <a:srgbClr val="006600"/>
                  </a:solidFill>
                  <a:latin typeface="Arial"/>
                  <a:ea typeface="Arial"/>
                  <a:cs typeface="Arial"/>
                  <a:sym typeface="Arial"/>
                </a:rPr>
                <a:t>(1er efecto) que causan el </a:t>
              </a:r>
              <a:r>
                <a:rPr b="1" i="0" lang="es-MX" sz="1000" u="none" cap="none" strike="noStrike">
                  <a:solidFill>
                    <a:schemeClr val="accent1"/>
                  </a:solidFill>
                  <a:latin typeface="Arial"/>
                  <a:ea typeface="Arial"/>
                  <a:cs typeface="Arial"/>
                  <a:sym typeface="Arial"/>
                </a:rPr>
                <a:t>calentamiento global</a:t>
              </a:r>
              <a:r>
                <a:rPr b="0" i="0" lang="es-MX" sz="1000" u="none" cap="none" strike="noStrike">
                  <a:solidFill>
                    <a:schemeClr val="accent1"/>
                  </a:solidFill>
                  <a:latin typeface="Arial"/>
                  <a:ea typeface="Arial"/>
                  <a:cs typeface="Arial"/>
                  <a:sym typeface="Arial"/>
                </a:rPr>
                <a:t>,</a:t>
              </a:r>
              <a:r>
                <a:rPr b="0" i="0" lang="es-MX" sz="1000" u="none" cap="none" strike="noStrike">
                  <a:solidFill>
                    <a:srgbClr val="000000"/>
                  </a:solidFill>
                  <a:latin typeface="Arial"/>
                  <a:ea typeface="Arial"/>
                  <a:cs typeface="Arial"/>
                  <a:sym typeface="Arial"/>
                </a:rPr>
                <a:t> </a:t>
              </a:r>
              <a:r>
                <a:rPr b="0" i="0" lang="es-MX" sz="1000" u="none" cap="none" strike="noStrike">
                  <a:solidFill>
                    <a:srgbClr val="006600"/>
                  </a:solidFill>
                  <a:latin typeface="Arial"/>
                  <a:ea typeface="Arial"/>
                  <a:cs typeface="Arial"/>
                  <a:sym typeface="Arial"/>
                </a:rPr>
                <a:t>lo que provoca el aumento en la temperatura (2do efecto), lo que conduce a un </a:t>
              </a:r>
              <a:r>
                <a:rPr b="1" i="0" lang="es-MX" sz="1000" u="none" cap="none" strike="noStrike">
                  <a:solidFill>
                    <a:schemeClr val="accent1"/>
                  </a:solidFill>
                  <a:latin typeface="Arial"/>
                  <a:ea typeface="Arial"/>
                  <a:cs typeface="Arial"/>
                  <a:sym typeface="Arial"/>
                </a:rPr>
                <a:t>aumento del nivel del mar</a:t>
              </a:r>
              <a:r>
                <a:rPr b="1" i="0" lang="es-MX" sz="1000" u="none" cap="none" strike="noStrike">
                  <a:solidFill>
                    <a:srgbClr val="000000"/>
                  </a:solidFill>
                  <a:latin typeface="Arial"/>
                  <a:ea typeface="Arial"/>
                  <a:cs typeface="Arial"/>
                  <a:sym typeface="Arial"/>
                </a:rPr>
                <a:t> </a:t>
              </a:r>
              <a:r>
                <a:rPr b="0" i="0" lang="es-MX" sz="1000" u="none" cap="none" strike="noStrike">
                  <a:solidFill>
                    <a:srgbClr val="006600"/>
                  </a:solidFill>
                  <a:latin typeface="Arial"/>
                  <a:ea typeface="Arial"/>
                  <a:cs typeface="Arial"/>
                  <a:sym typeface="Arial"/>
                </a:rPr>
                <a:t>(3er efecto) y finalmente la </a:t>
              </a:r>
              <a:r>
                <a:rPr b="1" i="0" lang="es-MX" sz="1000" u="none" cap="none" strike="noStrike">
                  <a:solidFill>
                    <a:schemeClr val="accent1"/>
                  </a:solidFill>
                  <a:latin typeface="Arial"/>
                  <a:ea typeface="Arial"/>
                  <a:cs typeface="Arial"/>
                  <a:sym typeface="Arial"/>
                </a:rPr>
                <a:t>pérdida de la biodiversidad.</a:t>
              </a:r>
              <a:endParaRPr b="1" i="0" sz="1000" u="none" cap="none" strike="noStrike">
                <a:solidFill>
                  <a:schemeClr val="accent1"/>
                </a:solidFill>
                <a:latin typeface="Arial"/>
                <a:ea typeface="Arial"/>
                <a:cs typeface="Arial"/>
                <a:sym typeface="Arial"/>
              </a:endParaRPr>
            </a:p>
          </p:txBody>
        </p:sp>
        <p:sp>
          <p:nvSpPr>
            <p:cNvPr id="235" name="Google Shape;235;p28"/>
            <p:cNvSpPr/>
            <p:nvPr/>
          </p:nvSpPr>
          <p:spPr>
            <a:xfrm>
              <a:off x="6146721" y="2767310"/>
              <a:ext cx="2663537" cy="15608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8"/>
            <p:cNvSpPr txBox="1"/>
            <p:nvPr/>
          </p:nvSpPr>
          <p:spPr>
            <a:xfrm>
              <a:off x="8012900" y="2469051"/>
              <a:ext cx="2603400" cy="15609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Las </a:t>
              </a:r>
              <a:r>
                <a:rPr b="1" i="0" lang="es-MX" sz="1000" u="none" cap="none" strike="noStrike">
                  <a:solidFill>
                    <a:srgbClr val="006600"/>
                  </a:solidFill>
                  <a:latin typeface="Arial"/>
                  <a:ea typeface="Arial"/>
                  <a:cs typeface="Arial"/>
                  <a:sym typeface="Arial"/>
                </a:rPr>
                <a:t>Presiones Ambientales (PA) </a:t>
              </a:r>
              <a:r>
                <a:rPr b="0" i="0" lang="es-MX" sz="1000" u="none" cap="none" strike="noStrike">
                  <a:solidFill>
                    <a:srgbClr val="006600"/>
                  </a:solidFill>
                  <a:latin typeface="Arial"/>
                  <a:ea typeface="Arial"/>
                  <a:cs typeface="Arial"/>
                  <a:sym typeface="Arial"/>
                </a:rPr>
                <a:t>se refieren a desarrollos en </a:t>
              </a:r>
              <a:r>
                <a:rPr b="1" i="0" lang="es-MX" sz="1000" u="none" cap="none" strike="noStrike">
                  <a:solidFill>
                    <a:schemeClr val="accent1"/>
                  </a:solidFill>
                  <a:latin typeface="Arial"/>
                  <a:ea typeface="Arial"/>
                  <a:cs typeface="Arial"/>
                  <a:sym typeface="Arial"/>
                </a:rPr>
                <a:t>el uso de recursos naturales</a:t>
              </a:r>
              <a:r>
                <a:rPr b="1" i="0" lang="es-MX" sz="1000" u="none" cap="none" strike="noStrike">
                  <a:solidFill>
                    <a:srgbClr val="000000"/>
                  </a:solidFill>
                  <a:latin typeface="Arial"/>
                  <a:ea typeface="Arial"/>
                  <a:cs typeface="Arial"/>
                  <a:sym typeface="Arial"/>
                </a:rPr>
                <a:t> </a:t>
              </a:r>
              <a:r>
                <a:rPr b="0" i="0" lang="es-MX" sz="1000" u="none" cap="none" strike="noStrike">
                  <a:solidFill>
                    <a:srgbClr val="006600"/>
                  </a:solidFill>
                  <a:latin typeface="Arial"/>
                  <a:ea typeface="Arial"/>
                  <a:cs typeface="Arial"/>
                  <a:sym typeface="Arial"/>
                </a:rPr>
                <a:t>(materiales, energía, agua, tierra) como insumos a las actividades humanas,</a:t>
              </a:r>
              <a:r>
                <a:rPr b="0" i="0" lang="es-MX" sz="1000" u="none" cap="none" strike="noStrike">
                  <a:solidFill>
                    <a:srgbClr val="000000"/>
                  </a:solidFill>
                  <a:latin typeface="Arial"/>
                  <a:ea typeface="Arial"/>
                  <a:cs typeface="Arial"/>
                  <a:sym typeface="Arial"/>
                </a:rPr>
                <a:t> </a:t>
              </a:r>
              <a:r>
                <a:rPr b="1" i="0" lang="es-MX" sz="1000" u="none" cap="none" strike="noStrike">
                  <a:solidFill>
                    <a:schemeClr val="accent1"/>
                  </a:solidFill>
                  <a:latin typeface="Arial"/>
                  <a:ea typeface="Arial"/>
                  <a:cs typeface="Arial"/>
                  <a:sym typeface="Arial"/>
                </a:rPr>
                <a:t>así como la liberación de sustancias</a:t>
              </a:r>
              <a:r>
                <a:rPr b="1" i="0" lang="es-MX" sz="1000" u="none" cap="none" strike="noStrike">
                  <a:solidFill>
                    <a:srgbClr val="006600"/>
                  </a:solidFill>
                  <a:latin typeface="Arial"/>
                  <a:ea typeface="Arial"/>
                  <a:cs typeface="Arial"/>
                  <a:sym typeface="Arial"/>
                </a:rPr>
                <a:t> </a:t>
              </a:r>
              <a:r>
                <a:rPr b="0" i="0" lang="es-MX" sz="1000" u="none" cap="none" strike="noStrike">
                  <a:solidFill>
                    <a:srgbClr val="006600"/>
                  </a:solidFill>
                  <a:latin typeface="Arial"/>
                  <a:ea typeface="Arial"/>
                  <a:cs typeface="Arial"/>
                  <a:sym typeface="Arial"/>
                </a:rPr>
                <a:t>en el lado de salida (residuos, emisiones de GEI, contaminación de aire y agua). Los cuáles</a:t>
              </a:r>
              <a:r>
                <a:rPr b="0" i="0" lang="es-MX" sz="1000" u="none" cap="none" strike="noStrike">
                  <a:solidFill>
                    <a:srgbClr val="000000"/>
                  </a:solidFill>
                  <a:latin typeface="Arial"/>
                  <a:ea typeface="Arial"/>
                  <a:cs typeface="Arial"/>
                  <a:sym typeface="Arial"/>
                </a:rPr>
                <a:t> </a:t>
              </a:r>
              <a:r>
                <a:rPr b="1" i="0" lang="es-MX" sz="1000" u="none" cap="none" strike="noStrike">
                  <a:solidFill>
                    <a:schemeClr val="accent1"/>
                  </a:solidFill>
                  <a:latin typeface="Arial"/>
                  <a:ea typeface="Arial"/>
                  <a:cs typeface="Arial"/>
                  <a:sym typeface="Arial"/>
                </a:rPr>
                <a:t>causan cambios en condiciones ambientales</a:t>
              </a:r>
              <a:endParaRPr b="1" i="0" sz="1000" u="none" cap="none" strike="noStrike">
                <a:solidFill>
                  <a:schemeClr val="accent1"/>
                </a:solidFill>
                <a:latin typeface="Arial"/>
                <a:ea typeface="Arial"/>
                <a:cs typeface="Arial"/>
                <a:sym typeface="Arial"/>
              </a:endParaRPr>
            </a:p>
          </p:txBody>
        </p:sp>
        <p:sp>
          <p:nvSpPr>
            <p:cNvPr id="237" name="Google Shape;237;p28"/>
            <p:cNvSpPr/>
            <p:nvPr/>
          </p:nvSpPr>
          <p:spPr>
            <a:xfrm rot="3266655">
              <a:off x="2162405" y="-59392"/>
              <a:ext cx="5418105" cy="5418105"/>
            </a:xfrm>
            <a:custGeom>
              <a:rect b="b" l="l" r="r" t="t"/>
              <a:pathLst>
                <a:path extrusionOk="0" h="120000" w="120000">
                  <a:moveTo>
                    <a:pt x="114192" y="47390"/>
                  </a:moveTo>
                  <a:cubicBezTo>
                    <a:pt x="115176" y="51618"/>
                    <a:pt x="115661" y="55946"/>
                    <a:pt x="115639" y="60287"/>
                  </a:cubicBezTo>
                  <a:lnTo>
                    <a:pt x="119965" y="60711"/>
                  </a:lnTo>
                  <a:lnTo>
                    <a:pt x="112464" y="65145"/>
                  </a:lnTo>
                  <a:lnTo>
                    <a:pt x="105467" y="59289"/>
                  </a:lnTo>
                  <a:lnTo>
                    <a:pt x="109791" y="59713"/>
                  </a:lnTo>
                  <a:cubicBezTo>
                    <a:pt x="109770" y="56010"/>
                    <a:pt x="109336" y="52322"/>
                    <a:pt x="108497" y="48715"/>
                  </a:cubicBezTo>
                  <a:close/>
                </a:path>
              </a:pathLst>
            </a:custGeom>
            <a:solidFill>
              <a:schemeClr val="accent1"/>
            </a:solidFill>
            <a:ln cap="flat" cmpd="sng" w="31750">
              <a:solidFill>
                <a:schemeClr val="lt1"/>
              </a:solidFill>
              <a:prstDash val="solid"/>
              <a:round/>
              <a:headEnd len="sm" w="sm" type="none"/>
              <a:tailEnd len="sm" w="sm" type="none"/>
            </a:ln>
            <a:effectLst>
              <a:outerShdw blurRad="51500" rotWithShape="0" dir="5400000" dist="254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8"/>
            <p:cNvSpPr txBox="1"/>
            <p:nvPr/>
          </p:nvSpPr>
          <p:spPr>
            <a:xfrm>
              <a:off x="2971100" y="5145351"/>
              <a:ext cx="3800400" cy="7914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El sector en su conjunto, entre </a:t>
              </a:r>
              <a:r>
                <a:rPr b="1" i="0" lang="es-MX" sz="1000" u="none" cap="none" strike="noStrike">
                  <a:solidFill>
                    <a:srgbClr val="006600"/>
                  </a:solidFill>
                  <a:latin typeface="Arial"/>
                  <a:ea typeface="Arial"/>
                  <a:cs typeface="Arial"/>
                  <a:sym typeface="Arial"/>
                </a:rPr>
                <a:t>obras y operación de edificios</a:t>
              </a:r>
              <a:r>
                <a:rPr b="0" i="0" lang="es-MX" sz="1000" u="none" cap="none" strike="noStrike">
                  <a:solidFill>
                    <a:srgbClr val="006600"/>
                  </a:solidFill>
                  <a:latin typeface="Arial"/>
                  <a:ea typeface="Arial"/>
                  <a:cs typeface="Arial"/>
                  <a:sym typeface="Arial"/>
                </a:rPr>
                <a:t>, es una de las fuentes de contaminación más importantes a nivel mundial, ya</a:t>
              </a:r>
              <a:r>
                <a:rPr b="0" i="0" lang="es-MX" sz="1000" u="none" cap="none" strike="noStrike">
                  <a:solidFill>
                    <a:schemeClr val="dk1"/>
                  </a:solidFill>
                  <a:latin typeface="Arial"/>
                  <a:ea typeface="Arial"/>
                  <a:cs typeface="Arial"/>
                  <a:sym typeface="Arial"/>
                </a:rPr>
                <a:t> </a:t>
              </a:r>
              <a:r>
                <a:rPr b="1" i="0" lang="es-MX" sz="1000" u="none" cap="none" strike="noStrike">
                  <a:solidFill>
                    <a:schemeClr val="accent1"/>
                  </a:solidFill>
                  <a:latin typeface="Arial"/>
                  <a:ea typeface="Arial"/>
                  <a:cs typeface="Arial"/>
                  <a:sym typeface="Arial"/>
                </a:rPr>
                <a:t>que consume el 36% de la energía global </a:t>
              </a:r>
              <a:r>
                <a:rPr b="0" i="0" lang="es-MX" sz="1000" u="none" cap="none" strike="noStrike">
                  <a:solidFill>
                    <a:schemeClr val="dk1"/>
                  </a:solidFill>
                  <a:latin typeface="Arial"/>
                  <a:ea typeface="Arial"/>
                  <a:cs typeface="Arial"/>
                  <a:sym typeface="Arial"/>
                </a:rPr>
                <a:t>y </a:t>
              </a:r>
              <a:r>
                <a:rPr b="1" i="0" lang="es-MX" sz="1000" u="none" cap="none" strike="noStrike">
                  <a:solidFill>
                    <a:schemeClr val="accent1"/>
                  </a:solidFill>
                  <a:latin typeface="Arial"/>
                  <a:ea typeface="Arial"/>
                  <a:cs typeface="Arial"/>
                  <a:sym typeface="Arial"/>
                </a:rPr>
                <a:t>produce el 39% de las emisiones de CO2. La industria del cemento aporta el 8% de las emisiones globales de CO2</a:t>
              </a:r>
              <a:endParaRPr b="0" i="0" sz="1000" u="none" cap="none" strike="noStrike">
                <a:solidFill>
                  <a:srgbClr val="000000"/>
                </a:solidFill>
                <a:latin typeface="Arial"/>
                <a:ea typeface="Arial"/>
                <a:cs typeface="Arial"/>
                <a:sym typeface="Arial"/>
              </a:endParaRPr>
            </a:p>
            <a:p>
              <a:pPr indent="0" lvl="0" marL="0" marR="0" rtl="0" algn="r">
                <a:lnSpc>
                  <a:spcPct val="100000"/>
                </a:lnSpc>
                <a:spcBef>
                  <a:spcPts val="315"/>
                </a:spcBef>
                <a:spcAft>
                  <a:spcPts val="0"/>
                </a:spcAft>
                <a:buClr>
                  <a:srgbClr val="000000"/>
                </a:buClr>
                <a:buSzPts val="900"/>
                <a:buFont typeface="Arial"/>
                <a:buNone/>
              </a:pPr>
              <a:r>
                <a:rPr b="0" i="0" lang="es-MX" sz="900" u="none" cap="none" strike="noStrike">
                  <a:solidFill>
                    <a:srgbClr val="00B0F0"/>
                  </a:solidFill>
                  <a:latin typeface="Arial"/>
                  <a:ea typeface="Arial"/>
                  <a:cs typeface="Arial"/>
                  <a:sym typeface="Arial"/>
                </a:rPr>
                <a:t>.</a:t>
              </a:r>
              <a:endParaRPr b="0" i="0" sz="900" u="none" cap="none" strike="noStrike">
                <a:solidFill>
                  <a:schemeClr val="dk1"/>
                </a:solidFill>
                <a:latin typeface="Arial"/>
                <a:ea typeface="Arial"/>
                <a:cs typeface="Arial"/>
                <a:sym typeface="Arial"/>
              </a:endParaRPr>
            </a:p>
          </p:txBody>
        </p:sp>
        <p:sp>
          <p:nvSpPr>
            <p:cNvPr id="239" name="Google Shape;239;p28"/>
            <p:cNvSpPr/>
            <p:nvPr/>
          </p:nvSpPr>
          <p:spPr>
            <a:xfrm>
              <a:off x="1092239" y="2380414"/>
              <a:ext cx="2466647" cy="173817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8"/>
            <p:cNvSpPr txBox="1"/>
            <p:nvPr/>
          </p:nvSpPr>
          <p:spPr>
            <a:xfrm>
              <a:off x="-834075" y="2360751"/>
              <a:ext cx="2339100" cy="17382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(1)    Incrementar su resiliencia</a:t>
              </a:r>
              <a:endParaRPr b="0" i="0" sz="1000" u="none" cap="none" strike="noStrike">
                <a:solidFill>
                  <a:srgbClr val="006600"/>
                </a:solidFill>
                <a:latin typeface="Arial"/>
                <a:ea typeface="Arial"/>
                <a:cs typeface="Arial"/>
                <a:sym typeface="Arial"/>
              </a:endParaRPr>
            </a:p>
            <a:p>
              <a:pPr indent="0" lvl="0" marL="0" marR="0" rtl="0" algn="just">
                <a:lnSpc>
                  <a:spcPct val="100000"/>
                </a:lnSpc>
                <a:spcBef>
                  <a:spcPts val="315"/>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(2) Frenar la expansión urbana en ciudades</a:t>
              </a:r>
              <a:endParaRPr b="0" i="0" sz="1000" u="none" cap="none" strike="noStrike">
                <a:solidFill>
                  <a:srgbClr val="006600"/>
                </a:solidFill>
                <a:latin typeface="Arial"/>
                <a:ea typeface="Arial"/>
                <a:cs typeface="Arial"/>
                <a:sym typeface="Arial"/>
              </a:endParaRPr>
            </a:p>
            <a:p>
              <a:pPr indent="0" lvl="0" marL="0" marR="0" rtl="0" algn="just">
                <a:lnSpc>
                  <a:spcPct val="100000"/>
                </a:lnSpc>
                <a:spcBef>
                  <a:spcPts val="315"/>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(3) </a:t>
              </a:r>
              <a:r>
                <a:rPr b="1" i="0" lang="es-MX" sz="1000" u="none" cap="none" strike="noStrike">
                  <a:solidFill>
                    <a:srgbClr val="006600"/>
                  </a:solidFill>
                  <a:latin typeface="Arial"/>
                  <a:ea typeface="Arial"/>
                  <a:cs typeface="Arial"/>
                  <a:sym typeface="Arial"/>
                </a:rPr>
                <a:t>Optimizar el ciclo de vida de la vivienda. </a:t>
              </a:r>
              <a:r>
                <a:rPr b="0" i="0" lang="es-MX" sz="1000" u="none" cap="none" strike="noStrike">
                  <a:solidFill>
                    <a:srgbClr val="006600"/>
                  </a:solidFill>
                  <a:latin typeface="Arial"/>
                  <a:ea typeface="Arial"/>
                  <a:cs typeface="Arial"/>
                  <a:sym typeface="Arial"/>
                </a:rPr>
                <a:t>Las emisiones GEI arrojadas en la atmósfera por la producción y consumo de la vivienda ponen en riesgo los compromisos sobre el cambio climático adquiridos.</a:t>
              </a:r>
              <a:endParaRPr b="0" i="0" sz="1000" u="none" cap="none" strike="noStrike">
                <a:solidFill>
                  <a:srgbClr val="006600"/>
                </a:solidFill>
                <a:latin typeface="Arial"/>
                <a:ea typeface="Arial"/>
                <a:cs typeface="Arial"/>
                <a:sym typeface="Arial"/>
              </a:endParaRPr>
            </a:p>
            <a:p>
              <a:pPr indent="0" lvl="0" marL="0" marR="0" rtl="0" algn="just">
                <a:lnSpc>
                  <a:spcPct val="100000"/>
                </a:lnSpc>
                <a:spcBef>
                  <a:spcPts val="315"/>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(4) </a:t>
              </a:r>
              <a:r>
                <a:rPr b="1" i="0" lang="es-MX" sz="1000" u="none" cap="none" strike="noStrike">
                  <a:solidFill>
                    <a:srgbClr val="006600"/>
                  </a:solidFill>
                  <a:latin typeface="Arial"/>
                  <a:ea typeface="Arial"/>
                  <a:cs typeface="Arial"/>
                  <a:sym typeface="Arial"/>
                </a:rPr>
                <a:t>Transitar hacia un modelo circular de producción y consumo</a:t>
              </a:r>
              <a:endParaRPr b="1" i="0" sz="1000" u="none" cap="none" strike="noStrike">
                <a:solidFill>
                  <a:srgbClr val="006600"/>
                </a:solidFill>
                <a:latin typeface="Arial"/>
                <a:ea typeface="Arial"/>
                <a:cs typeface="Arial"/>
                <a:sym typeface="Arial"/>
              </a:endParaRPr>
            </a:p>
          </p:txBody>
        </p:sp>
        <p:sp>
          <p:nvSpPr>
            <p:cNvPr id="241" name="Google Shape;241;p28"/>
            <p:cNvSpPr txBox="1"/>
            <p:nvPr/>
          </p:nvSpPr>
          <p:spPr>
            <a:xfrm>
              <a:off x="-379775" y="421226"/>
              <a:ext cx="2259000" cy="10707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El </a:t>
              </a:r>
              <a:r>
                <a:rPr b="1" i="0" lang="es-MX" sz="1000" u="none" cap="none" strike="noStrike">
                  <a:solidFill>
                    <a:srgbClr val="006600"/>
                  </a:solidFill>
                  <a:latin typeface="Arial"/>
                  <a:ea typeface="Arial"/>
                  <a:cs typeface="Arial"/>
                  <a:sym typeface="Arial"/>
                </a:rPr>
                <a:t>derecho a una vivienda adecuada</a:t>
              </a:r>
              <a:r>
                <a:rPr b="0" i="0" lang="es-MX" sz="1000" u="none" cap="none" strike="noStrike">
                  <a:solidFill>
                    <a:srgbClr val="006600"/>
                  </a:solidFill>
                  <a:latin typeface="Arial"/>
                  <a:ea typeface="Arial"/>
                  <a:cs typeface="Arial"/>
                  <a:sym typeface="Arial"/>
                </a:rPr>
                <a:t> es un derecho humano reconocido en la normativa internacional de los derechos humanos como elemento integrante del </a:t>
              </a:r>
              <a:r>
                <a:rPr b="1" i="0" lang="es-MX" sz="1000" u="none" cap="none" strike="noStrike">
                  <a:solidFill>
                    <a:srgbClr val="006600"/>
                  </a:solidFill>
                  <a:latin typeface="Arial"/>
                  <a:ea typeface="Arial"/>
                  <a:cs typeface="Arial"/>
                  <a:sym typeface="Arial"/>
                </a:rPr>
                <a:t>derecho a un nivel de vida adecuado. </a:t>
              </a:r>
              <a:r>
                <a:rPr b="0" i="0" lang="es-MX" sz="1000" u="none" cap="none" strike="noStrike">
                  <a:solidFill>
                    <a:srgbClr val="006600"/>
                  </a:solidFill>
                  <a:latin typeface="Arial"/>
                  <a:ea typeface="Arial"/>
                  <a:cs typeface="Arial"/>
                  <a:sym typeface="Arial"/>
                </a:rPr>
                <a:t>(2019)</a:t>
              </a:r>
              <a:endParaRPr b="0" i="0" sz="1000" u="none" cap="none" strike="noStrike">
                <a:solidFill>
                  <a:srgbClr val="006600"/>
                </a:solidFill>
                <a:latin typeface="Arial"/>
                <a:ea typeface="Arial"/>
                <a:cs typeface="Arial"/>
                <a:sym typeface="Arial"/>
              </a:endParaRPr>
            </a:p>
          </p:txBody>
        </p:sp>
      </p:grpSp>
      <p:sp>
        <p:nvSpPr>
          <p:cNvPr id="242" name="Google Shape;242;p28"/>
          <p:cNvSpPr/>
          <p:nvPr/>
        </p:nvSpPr>
        <p:spPr>
          <a:xfrm>
            <a:off x="6456275" y="1222050"/>
            <a:ext cx="24975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¿Qué es el Impacto Ambiental (IA)?</a:t>
            </a:r>
            <a:endParaRPr b="1" i="0" sz="2400" u="none" cap="none" strike="noStrike">
              <a:solidFill>
                <a:schemeClr val="dk2"/>
              </a:solidFill>
              <a:latin typeface="Arial"/>
              <a:ea typeface="Arial"/>
              <a:cs typeface="Arial"/>
              <a:sym typeface="Arial"/>
            </a:endParaRPr>
          </a:p>
        </p:txBody>
      </p:sp>
      <p:sp>
        <p:nvSpPr>
          <p:cNvPr id="243" name="Google Shape;243;p28"/>
          <p:cNvSpPr/>
          <p:nvPr/>
        </p:nvSpPr>
        <p:spPr>
          <a:xfrm>
            <a:off x="2627375" y="3269825"/>
            <a:ext cx="2339100" cy="156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38761D"/>
                </a:solidFill>
                <a:latin typeface="Arial"/>
                <a:ea typeface="Arial"/>
                <a:cs typeface="Arial"/>
                <a:sym typeface="Arial"/>
              </a:rPr>
              <a:t>¿Cómo reducir el (IA) de las Viviendas?</a:t>
            </a:r>
            <a:endParaRPr b="1" i="0" sz="2400" u="none" cap="none" strike="noStrike">
              <a:solidFill>
                <a:srgbClr val="38761D"/>
              </a:solidFill>
              <a:latin typeface="Arial"/>
              <a:ea typeface="Arial"/>
              <a:cs typeface="Arial"/>
              <a:sym typeface="Arial"/>
            </a:endParaRPr>
          </a:p>
        </p:txBody>
      </p:sp>
      <p:sp>
        <p:nvSpPr>
          <p:cNvPr id="244" name="Google Shape;244;p28"/>
          <p:cNvSpPr/>
          <p:nvPr/>
        </p:nvSpPr>
        <p:spPr>
          <a:xfrm>
            <a:off x="4880388" y="5000988"/>
            <a:ext cx="2497500" cy="791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¿Qué genera la construcción?</a:t>
            </a:r>
            <a:endParaRPr b="1" i="0" sz="2000" u="none" cap="none" strike="noStrike">
              <a:solidFill>
                <a:schemeClr val="dk2"/>
              </a:solidFill>
              <a:latin typeface="Arial"/>
              <a:ea typeface="Arial"/>
              <a:cs typeface="Arial"/>
              <a:sym typeface="Arial"/>
            </a:endParaRPr>
          </a:p>
        </p:txBody>
      </p:sp>
      <p:pic>
        <p:nvPicPr>
          <p:cNvPr id="245" name="Google Shape;245;p28"/>
          <p:cNvPicPr preferRelativeResize="0"/>
          <p:nvPr/>
        </p:nvPicPr>
        <p:blipFill rotWithShape="1">
          <a:blip r:embed="rId3">
            <a:alphaModFix/>
          </a:blip>
          <a:srcRect b="0" l="0" r="0" t="0"/>
          <a:stretch/>
        </p:blipFill>
        <p:spPr>
          <a:xfrm>
            <a:off x="4966480" y="2299487"/>
            <a:ext cx="2259022" cy="2259022"/>
          </a:xfrm>
          <a:prstGeom prst="rect">
            <a:avLst/>
          </a:prstGeom>
          <a:noFill/>
          <a:ln>
            <a:noFill/>
          </a:ln>
        </p:spPr>
      </p:pic>
      <p:sp>
        <p:nvSpPr>
          <p:cNvPr id="246" name="Google Shape;246;p28"/>
          <p:cNvSpPr/>
          <p:nvPr/>
        </p:nvSpPr>
        <p:spPr>
          <a:xfrm>
            <a:off x="0" y="773375"/>
            <a:ext cx="634500" cy="319200"/>
          </a:xfrm>
          <a:prstGeom prst="homePlate">
            <a:avLst>
              <a:gd fmla="val 50000" name="adj"/>
            </a:avLst>
          </a:prstGeom>
          <a:solidFill>
            <a:schemeClr val="accent1"/>
          </a:solidFill>
          <a:ln cap="flat" cmpd="sng" w="19050">
            <a:solidFill>
              <a:srgbClr val="BA4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pic>
        <p:nvPicPr>
          <p:cNvPr id="247" name="Google Shape;247;p28"/>
          <p:cNvPicPr preferRelativeResize="0"/>
          <p:nvPr/>
        </p:nvPicPr>
        <p:blipFill rotWithShape="1">
          <a:blip r:embed="rId4">
            <a:alphaModFix/>
          </a:blip>
          <a:srcRect b="10" l="10112" r="0" t="0"/>
          <a:stretch/>
        </p:blipFill>
        <p:spPr>
          <a:xfrm>
            <a:off x="10789575" y="2821199"/>
            <a:ext cx="1055450" cy="138125"/>
          </a:xfrm>
          <a:prstGeom prst="rect">
            <a:avLst/>
          </a:prstGeom>
          <a:noFill/>
          <a:ln>
            <a:noFill/>
          </a:ln>
        </p:spPr>
      </p:pic>
      <p:pic>
        <p:nvPicPr>
          <p:cNvPr id="248" name="Google Shape;248;p28"/>
          <p:cNvPicPr preferRelativeResize="0"/>
          <p:nvPr/>
        </p:nvPicPr>
        <p:blipFill rotWithShape="1">
          <a:blip r:embed="rId5">
            <a:alphaModFix/>
          </a:blip>
          <a:srcRect b="0" l="45554" r="0" t="0"/>
          <a:stretch/>
        </p:blipFill>
        <p:spPr>
          <a:xfrm>
            <a:off x="1868439" y="4895600"/>
            <a:ext cx="905050" cy="351100"/>
          </a:xfrm>
          <a:prstGeom prst="rect">
            <a:avLst/>
          </a:prstGeom>
          <a:noFill/>
          <a:ln>
            <a:noFill/>
          </a:ln>
        </p:spPr>
      </p:pic>
      <p:pic>
        <p:nvPicPr>
          <p:cNvPr id="249" name="Google Shape;249;p28"/>
          <p:cNvPicPr preferRelativeResize="0"/>
          <p:nvPr/>
        </p:nvPicPr>
        <p:blipFill rotWithShape="1">
          <a:blip r:embed="rId6">
            <a:alphaModFix/>
          </a:blip>
          <a:srcRect b="0" l="0" r="0" t="0"/>
          <a:stretch/>
        </p:blipFill>
        <p:spPr>
          <a:xfrm>
            <a:off x="7708931" y="6514036"/>
            <a:ext cx="431869" cy="254874"/>
          </a:xfrm>
          <a:prstGeom prst="rect">
            <a:avLst/>
          </a:prstGeom>
          <a:noFill/>
          <a:ln>
            <a:noFill/>
          </a:ln>
        </p:spPr>
      </p:pic>
      <p:sp>
        <p:nvSpPr>
          <p:cNvPr id="250" name="Google Shape;250;p28"/>
          <p:cNvSpPr/>
          <p:nvPr/>
        </p:nvSpPr>
        <p:spPr>
          <a:xfrm>
            <a:off x="7125419" y="3454478"/>
            <a:ext cx="2396873" cy="15696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¿Qué es la Presión Ambiental (PA)?</a:t>
            </a:r>
            <a:endParaRPr b="1" i="0" sz="2000" u="none" cap="none" strike="noStrike">
              <a:solidFill>
                <a:schemeClr val="dk2"/>
              </a:solidFill>
              <a:latin typeface="Arial"/>
              <a:ea typeface="Arial"/>
              <a:cs typeface="Arial"/>
              <a:sym typeface="Arial"/>
            </a:endParaRPr>
          </a:p>
        </p:txBody>
      </p:sp>
      <p:sp>
        <p:nvSpPr>
          <p:cNvPr id="251" name="Google Shape;251;p28"/>
          <p:cNvSpPr txBox="1"/>
          <p:nvPr/>
        </p:nvSpPr>
        <p:spPr>
          <a:xfrm>
            <a:off x="8195293" y="6277199"/>
            <a:ext cx="3292200" cy="5391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s-MX" sz="700" u="none" cap="none" strike="noStrike">
                <a:solidFill>
                  <a:srgbClr val="000000"/>
                </a:solidFill>
                <a:latin typeface="Arial"/>
                <a:ea typeface="Arial"/>
                <a:cs typeface="Arial"/>
                <a:sym typeface="Arial"/>
              </a:rPr>
              <a:t>European Union 2013 Assessing environmental impacts of Research and Innovation Policy</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s-MX" sz="700" u="none" cap="none" strike="noStrike">
                <a:solidFill>
                  <a:srgbClr val="000000"/>
                </a:solidFill>
                <a:latin typeface="Arial"/>
                <a:ea typeface="Arial"/>
                <a:cs typeface="Arial"/>
                <a:sym typeface="Arial"/>
              </a:rPr>
              <a:t>UN Environment 2017 Global Status Report</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s-MX" sz="700" u="none" cap="none" strike="noStrike">
                <a:solidFill>
                  <a:srgbClr val="000000"/>
                </a:solidFill>
                <a:latin typeface="Arial"/>
                <a:ea typeface="Arial"/>
                <a:cs typeface="Arial"/>
                <a:sym typeface="Arial"/>
              </a:rPr>
              <a:t>ONU-Habitat 2018 Vivienda y ODG in México</a:t>
            </a:r>
            <a:endParaRPr b="0" i="0" sz="700" u="none" cap="none" strike="noStrike">
              <a:solidFill>
                <a:srgbClr val="000000"/>
              </a:solidFill>
              <a:latin typeface="Arial"/>
              <a:ea typeface="Arial"/>
              <a:cs typeface="Arial"/>
              <a:sym typeface="Arial"/>
            </a:endParaRPr>
          </a:p>
        </p:txBody>
      </p:sp>
      <p:pic>
        <p:nvPicPr>
          <p:cNvPr id="252" name="Google Shape;252;p28"/>
          <p:cNvPicPr preferRelativeResize="0"/>
          <p:nvPr/>
        </p:nvPicPr>
        <p:blipFill rotWithShape="1">
          <a:blip r:embed="rId5">
            <a:alphaModFix/>
          </a:blip>
          <a:srcRect b="0" l="45554" r="0" t="0"/>
          <a:stretch/>
        </p:blipFill>
        <p:spPr>
          <a:xfrm>
            <a:off x="2186353" y="2140475"/>
            <a:ext cx="905050" cy="351100"/>
          </a:xfrm>
          <a:prstGeom prst="rect">
            <a:avLst/>
          </a:prstGeom>
          <a:noFill/>
          <a:ln>
            <a:noFill/>
          </a:ln>
        </p:spPr>
      </p:pic>
      <p:pic>
        <p:nvPicPr>
          <p:cNvPr id="253" name="Google Shape;253;p28"/>
          <p:cNvPicPr preferRelativeResize="0"/>
          <p:nvPr/>
        </p:nvPicPr>
        <p:blipFill rotWithShape="1">
          <a:blip r:embed="rId4">
            <a:alphaModFix/>
          </a:blip>
          <a:srcRect b="10" l="10112" r="0" t="0"/>
          <a:stretch/>
        </p:blipFill>
        <p:spPr>
          <a:xfrm>
            <a:off x="10789575" y="4558503"/>
            <a:ext cx="1055450" cy="138125"/>
          </a:xfrm>
          <a:prstGeom prst="rect">
            <a:avLst/>
          </a:prstGeom>
          <a:noFill/>
          <a:ln>
            <a:noFill/>
          </a:ln>
        </p:spPr>
      </p:pic>
      <p:sp>
        <p:nvSpPr>
          <p:cNvPr id="254" name="Google Shape;254;p28"/>
          <p:cNvSpPr/>
          <p:nvPr/>
        </p:nvSpPr>
        <p:spPr>
          <a:xfrm rot="-405237">
            <a:off x="3391190" y="719927"/>
            <a:ext cx="5418100" cy="5418100"/>
          </a:xfrm>
          <a:custGeom>
            <a:rect b="b" l="l" r="r" t="t"/>
            <a:pathLst>
              <a:path extrusionOk="0" h="120000" w="120000">
                <a:moveTo>
                  <a:pt x="113898" y="46186"/>
                </a:moveTo>
                <a:cubicBezTo>
                  <a:pt x="115078" y="50793"/>
                  <a:pt x="115664" y="55531"/>
                  <a:pt x="115639" y="60287"/>
                </a:cubicBezTo>
                <a:lnTo>
                  <a:pt x="119965" y="60711"/>
                </a:lnTo>
                <a:lnTo>
                  <a:pt x="112464" y="65145"/>
                </a:lnTo>
                <a:lnTo>
                  <a:pt x="105467" y="59289"/>
                </a:lnTo>
                <a:lnTo>
                  <a:pt x="109791" y="59713"/>
                </a:lnTo>
                <a:cubicBezTo>
                  <a:pt x="109768" y="55640"/>
                  <a:pt x="109245" y="51584"/>
                  <a:pt x="108233" y="47638"/>
                </a:cubicBezTo>
                <a:close/>
              </a:path>
            </a:pathLst>
          </a:custGeom>
          <a:solidFill>
            <a:schemeClr val="accent1"/>
          </a:solidFill>
          <a:ln cap="flat" cmpd="sng" w="31750">
            <a:solidFill>
              <a:schemeClr val="lt1"/>
            </a:solidFill>
            <a:prstDash val="solid"/>
            <a:round/>
            <a:headEnd len="sm" w="sm" type="none"/>
            <a:tailEnd len="sm" w="sm" type="none"/>
          </a:ln>
          <a:effectLst>
            <a:outerShdw blurRad="51500" rotWithShape="0" dir="5400000" dist="254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8"/>
          <p:cNvSpPr/>
          <p:nvPr/>
        </p:nvSpPr>
        <p:spPr>
          <a:xfrm rot="-9620886">
            <a:off x="3390957" y="676358"/>
            <a:ext cx="5418299" cy="5418299"/>
          </a:xfrm>
          <a:custGeom>
            <a:rect b="b" l="l" r="r" t="t"/>
            <a:pathLst>
              <a:path extrusionOk="0" h="120000" w="120000">
                <a:moveTo>
                  <a:pt x="114061" y="46842"/>
                </a:moveTo>
                <a:cubicBezTo>
                  <a:pt x="115133" y="51242"/>
                  <a:pt x="115662" y="55757"/>
                  <a:pt x="115639" y="60287"/>
                </a:cubicBezTo>
                <a:lnTo>
                  <a:pt x="119965" y="60711"/>
                </a:lnTo>
                <a:lnTo>
                  <a:pt x="112464" y="65145"/>
                </a:lnTo>
                <a:lnTo>
                  <a:pt x="105467" y="59289"/>
                </a:lnTo>
                <a:lnTo>
                  <a:pt x="109791" y="59713"/>
                </a:lnTo>
                <a:cubicBezTo>
                  <a:pt x="109769" y="55842"/>
                  <a:pt x="109295" y="51986"/>
                  <a:pt x="108380" y="48224"/>
                </a:cubicBezTo>
                <a:close/>
              </a:path>
            </a:pathLst>
          </a:custGeom>
          <a:solidFill>
            <a:schemeClr val="accent1"/>
          </a:solidFill>
          <a:ln cap="flat" cmpd="sng" w="31750">
            <a:solidFill>
              <a:schemeClr val="lt1"/>
            </a:solidFill>
            <a:prstDash val="solid"/>
            <a:round/>
            <a:headEnd len="sm" w="sm" type="none"/>
            <a:tailEnd len="sm" w="sm" type="none"/>
          </a:ln>
          <a:effectLst>
            <a:outerShdw blurRad="51500" rotWithShape="0" dir="5400000" dist="254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8"/>
          <p:cNvSpPr/>
          <p:nvPr/>
        </p:nvSpPr>
        <p:spPr>
          <a:xfrm rot="-4640797">
            <a:off x="3391091" y="720038"/>
            <a:ext cx="5417884" cy="5417884"/>
          </a:xfrm>
          <a:custGeom>
            <a:rect b="b" l="l" r="r" t="t"/>
            <a:pathLst>
              <a:path extrusionOk="0" h="120000" w="120000">
                <a:moveTo>
                  <a:pt x="113591" y="45039"/>
                </a:moveTo>
                <a:lnTo>
                  <a:pt x="113591" y="45039"/>
                </a:lnTo>
                <a:cubicBezTo>
                  <a:pt x="114976" y="50003"/>
                  <a:pt x="115666" y="55134"/>
                  <a:pt x="115639" y="60287"/>
                </a:cubicBezTo>
                <a:lnTo>
                  <a:pt x="119965" y="60711"/>
                </a:lnTo>
                <a:lnTo>
                  <a:pt x="112464" y="65145"/>
                </a:lnTo>
                <a:lnTo>
                  <a:pt x="105467" y="59289"/>
                </a:lnTo>
                <a:lnTo>
                  <a:pt x="109791" y="59713"/>
                </a:lnTo>
                <a:cubicBezTo>
                  <a:pt x="109766" y="55284"/>
                  <a:pt x="109149" y="50878"/>
                  <a:pt x="107959" y="46612"/>
                </a:cubicBezTo>
                <a:close/>
              </a:path>
            </a:pathLst>
          </a:custGeom>
          <a:solidFill>
            <a:schemeClr val="accent1"/>
          </a:solidFill>
          <a:ln cap="flat" cmpd="sng" w="31750">
            <a:solidFill>
              <a:schemeClr val="lt1"/>
            </a:solidFill>
            <a:prstDash val="solid"/>
            <a:round/>
            <a:headEnd len="sm" w="sm" type="none"/>
            <a:tailEnd len="sm" w="sm" type="none"/>
          </a:ln>
          <a:effectLst>
            <a:outerShdw blurRad="51500" rotWithShape="0" dir="5400000" dist="254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8"/>
          <p:cNvSpPr/>
          <p:nvPr/>
        </p:nvSpPr>
        <p:spPr>
          <a:xfrm rot="8100000">
            <a:off x="3391329" y="720053"/>
            <a:ext cx="5417852" cy="5417852"/>
          </a:xfrm>
          <a:custGeom>
            <a:rect b="b" l="l" r="r" t="t"/>
            <a:pathLst>
              <a:path extrusionOk="0" h="120000" w="120000">
                <a:moveTo>
                  <a:pt x="113880" y="46118"/>
                </a:moveTo>
                <a:lnTo>
                  <a:pt x="113880" y="46118"/>
                </a:lnTo>
                <a:cubicBezTo>
                  <a:pt x="115073" y="50746"/>
                  <a:pt x="115664" y="55508"/>
                  <a:pt x="115639" y="60287"/>
                </a:cubicBezTo>
                <a:lnTo>
                  <a:pt x="119965" y="60711"/>
                </a:lnTo>
                <a:lnTo>
                  <a:pt x="112464" y="65145"/>
                </a:lnTo>
                <a:lnTo>
                  <a:pt x="105467" y="59289"/>
                </a:lnTo>
                <a:lnTo>
                  <a:pt x="109791" y="59713"/>
                </a:lnTo>
                <a:cubicBezTo>
                  <a:pt x="109768" y="55618"/>
                  <a:pt x="109239" y="51542"/>
                  <a:pt x="108217" y="47577"/>
                </a:cubicBezTo>
                <a:close/>
              </a:path>
            </a:pathLst>
          </a:custGeom>
          <a:solidFill>
            <a:schemeClr val="accent1"/>
          </a:solidFill>
          <a:ln cap="flat" cmpd="sng" w="31750">
            <a:solidFill>
              <a:schemeClr val="lt1"/>
            </a:solidFill>
            <a:prstDash val="solid"/>
            <a:round/>
            <a:headEnd len="sm" w="sm" type="none"/>
            <a:tailEnd len="sm" w="sm" type="none"/>
          </a:ln>
          <a:effectLst>
            <a:outerShdw blurRad="51500" rotWithShape="0" dir="5400000" dist="254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Google Shape;263;p29"/>
          <p:cNvPicPr preferRelativeResize="0"/>
          <p:nvPr/>
        </p:nvPicPr>
        <p:blipFill rotWithShape="1">
          <a:blip r:embed="rId3">
            <a:alphaModFix/>
          </a:blip>
          <a:srcRect b="0" l="0" r="6729" t="5493"/>
          <a:stretch/>
        </p:blipFill>
        <p:spPr>
          <a:xfrm>
            <a:off x="3120849" y="2732225"/>
            <a:ext cx="5254249" cy="3975825"/>
          </a:xfrm>
          <a:prstGeom prst="rect">
            <a:avLst/>
          </a:prstGeom>
          <a:noFill/>
          <a:ln>
            <a:noFill/>
          </a:ln>
        </p:spPr>
      </p:pic>
      <p:sp>
        <p:nvSpPr>
          <p:cNvPr id="264" name="Google Shape;264;p29"/>
          <p:cNvSpPr/>
          <p:nvPr/>
        </p:nvSpPr>
        <p:spPr>
          <a:xfrm>
            <a:off x="190550" y="2732225"/>
            <a:ext cx="2930400" cy="1068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¿Qué es el Análisis del Ciclo de Vida (ACV)?</a:t>
            </a:r>
            <a:endParaRPr b="1" i="0" sz="2400" u="none" cap="none" strike="noStrike">
              <a:solidFill>
                <a:schemeClr val="dk2"/>
              </a:solidFill>
              <a:latin typeface="Arial"/>
              <a:ea typeface="Arial"/>
              <a:cs typeface="Arial"/>
              <a:sym typeface="Arial"/>
            </a:endParaRPr>
          </a:p>
        </p:txBody>
      </p:sp>
      <p:sp>
        <p:nvSpPr>
          <p:cNvPr id="265" name="Google Shape;265;p29"/>
          <p:cNvSpPr/>
          <p:nvPr/>
        </p:nvSpPr>
        <p:spPr>
          <a:xfrm>
            <a:off x="190550" y="3941750"/>
            <a:ext cx="2930400" cy="21543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Es una serie de etapas que van desde </a:t>
            </a:r>
            <a:r>
              <a:rPr b="1" i="0" lang="es-MX" sz="1000" u="none" cap="none" strike="noStrike">
                <a:solidFill>
                  <a:schemeClr val="dk2"/>
                </a:solidFill>
                <a:latin typeface="Arial"/>
                <a:ea typeface="Arial"/>
                <a:cs typeface="Arial"/>
                <a:sym typeface="Arial"/>
              </a:rPr>
              <a:t>"extracción de materias primas, a través del diseño y la formulación, el procesamiento, la fabricación, el embalaje, la distribución, el uso, la reutilización, el reciclaje y, en última instancia, la eliminación de residuos". </a:t>
            </a:r>
            <a:endParaRPr b="1" i="0" sz="10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rgbClr val="0066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La incidencia de las fases:</a:t>
            </a:r>
            <a:endParaRPr b="0" i="0" sz="1000" u="none" cap="none" strike="noStrike">
              <a:solidFill>
                <a:schemeClr val="dk1"/>
              </a:solidFill>
              <a:latin typeface="Arial"/>
              <a:ea typeface="Arial"/>
              <a:cs typeface="Arial"/>
              <a:sym typeface="Arial"/>
            </a:endParaRPr>
          </a:p>
          <a:p>
            <a:pPr indent="-292100" lvl="0" marL="457200" marR="0" rtl="0" algn="just">
              <a:lnSpc>
                <a:spcPct val="100000"/>
              </a:lnSpc>
              <a:spcBef>
                <a:spcPts val="0"/>
              </a:spcBef>
              <a:spcAft>
                <a:spcPts val="0"/>
              </a:spcAft>
              <a:buClr>
                <a:schemeClr val="dk1"/>
              </a:buClr>
              <a:buSzPts val="1000"/>
              <a:buFont typeface="Arial"/>
              <a:buChar char="-"/>
            </a:pPr>
            <a:r>
              <a:rPr b="0" i="0" lang="es-MX" sz="1000" u="none" cap="none" strike="noStrike">
                <a:solidFill>
                  <a:schemeClr val="dk1"/>
                </a:solidFill>
                <a:latin typeface="Arial"/>
                <a:ea typeface="Arial"/>
                <a:cs typeface="Arial"/>
                <a:sym typeface="Arial"/>
              </a:rPr>
              <a:t>Fase operativa: 80% y 90%</a:t>
            </a:r>
            <a:endParaRPr b="0" i="0" sz="1000" u="none" cap="none" strike="noStrike">
              <a:solidFill>
                <a:schemeClr val="dk1"/>
              </a:solidFill>
              <a:latin typeface="Arial"/>
              <a:ea typeface="Arial"/>
              <a:cs typeface="Arial"/>
              <a:sym typeface="Arial"/>
            </a:endParaRPr>
          </a:p>
          <a:p>
            <a:pPr indent="-292100" lvl="0" marL="457200" marR="0" rtl="0" algn="just">
              <a:lnSpc>
                <a:spcPct val="100000"/>
              </a:lnSpc>
              <a:spcBef>
                <a:spcPts val="0"/>
              </a:spcBef>
              <a:spcAft>
                <a:spcPts val="0"/>
              </a:spcAft>
              <a:buClr>
                <a:schemeClr val="dk1"/>
              </a:buClr>
              <a:buSzPts val="1000"/>
              <a:buFont typeface="Arial"/>
              <a:buChar char="-"/>
            </a:pPr>
            <a:r>
              <a:rPr b="0" i="0" lang="es-MX" sz="1000" u="none" cap="none" strike="noStrike">
                <a:solidFill>
                  <a:schemeClr val="dk1"/>
                </a:solidFill>
                <a:latin typeface="Arial"/>
                <a:ea typeface="Arial"/>
                <a:cs typeface="Arial"/>
                <a:sym typeface="Arial"/>
              </a:rPr>
              <a:t>Fase Inicial: 20% y 10%</a:t>
            </a:r>
            <a:endParaRPr b="0" i="0" sz="1000" u="none" cap="none" strike="noStrike">
              <a:solidFill>
                <a:schemeClr val="dk1"/>
              </a:solidFill>
              <a:latin typeface="Arial"/>
              <a:ea typeface="Arial"/>
              <a:cs typeface="Arial"/>
              <a:sym typeface="Arial"/>
            </a:endParaRPr>
          </a:p>
          <a:p>
            <a:pPr indent="-292100" lvl="0" marL="457200" marR="0" rtl="0" algn="just">
              <a:lnSpc>
                <a:spcPct val="100000"/>
              </a:lnSpc>
              <a:spcBef>
                <a:spcPts val="0"/>
              </a:spcBef>
              <a:spcAft>
                <a:spcPts val="0"/>
              </a:spcAft>
              <a:buClr>
                <a:schemeClr val="dk1"/>
              </a:buClr>
              <a:buSzPts val="1000"/>
              <a:buFont typeface="Arial"/>
              <a:buChar char="-"/>
            </a:pPr>
            <a:r>
              <a:rPr b="0" i="0" lang="es-MX" sz="1000" u="none" cap="none" strike="noStrike">
                <a:solidFill>
                  <a:schemeClr val="dk1"/>
                </a:solidFill>
                <a:latin typeface="Arial"/>
                <a:ea typeface="Arial"/>
                <a:cs typeface="Arial"/>
                <a:sym typeface="Arial"/>
              </a:rPr>
              <a:t>Demolición: 5%</a:t>
            </a:r>
            <a:endParaRPr b="0" i="0" sz="1000" u="none" cap="none" strike="noStrike">
              <a:solidFill>
                <a:schemeClr val="dk1"/>
              </a:solidFill>
              <a:latin typeface="Arial"/>
              <a:ea typeface="Arial"/>
              <a:cs typeface="Arial"/>
              <a:sym typeface="Arial"/>
            </a:endParaRPr>
          </a:p>
          <a:p>
            <a:pPr indent="-292100" lvl="0" marL="457200" marR="0" rtl="0" algn="just">
              <a:lnSpc>
                <a:spcPct val="100000"/>
              </a:lnSpc>
              <a:spcBef>
                <a:spcPts val="0"/>
              </a:spcBef>
              <a:spcAft>
                <a:spcPts val="0"/>
              </a:spcAft>
              <a:buClr>
                <a:schemeClr val="dk1"/>
              </a:buClr>
              <a:buSzPts val="1000"/>
              <a:buFont typeface="Arial"/>
              <a:buChar char="-"/>
            </a:pPr>
            <a:r>
              <a:rPr b="0" i="0" lang="es-MX" sz="1000" u="none" cap="none" strike="noStrike">
                <a:solidFill>
                  <a:schemeClr val="dk1"/>
                </a:solidFill>
                <a:latin typeface="Arial"/>
                <a:ea typeface="Arial"/>
                <a:cs typeface="Arial"/>
                <a:sym typeface="Arial"/>
              </a:rPr>
              <a:t>Transporte: 1%</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El principal gasto energético es la calefacción</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El segundo es el </a:t>
            </a:r>
            <a:r>
              <a:rPr b="1" i="0" lang="es-MX" sz="1000" u="none" cap="none" strike="noStrike">
                <a:solidFill>
                  <a:schemeClr val="accent1"/>
                </a:solidFill>
                <a:latin typeface="Arial"/>
                <a:ea typeface="Arial"/>
                <a:cs typeface="Arial"/>
                <a:sym typeface="Arial"/>
              </a:rPr>
              <a:t>Material de Construcción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rgbClr val="006600"/>
              </a:solidFill>
              <a:latin typeface="Arial"/>
              <a:ea typeface="Arial"/>
              <a:cs typeface="Arial"/>
              <a:sym typeface="Arial"/>
            </a:endParaRPr>
          </a:p>
        </p:txBody>
      </p:sp>
      <p:sp>
        <p:nvSpPr>
          <p:cNvPr id="266" name="Google Shape;266;p29"/>
          <p:cNvSpPr/>
          <p:nvPr/>
        </p:nvSpPr>
        <p:spPr>
          <a:xfrm>
            <a:off x="190550" y="474125"/>
            <a:ext cx="4534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¿Qué son los GEI?</a:t>
            </a:r>
            <a:endParaRPr b="0" i="0" sz="1400" u="none" cap="none" strike="noStrike">
              <a:solidFill>
                <a:schemeClr val="dk2"/>
              </a:solidFill>
              <a:latin typeface="Arial"/>
              <a:ea typeface="Arial"/>
              <a:cs typeface="Arial"/>
              <a:sym typeface="Arial"/>
            </a:endParaRPr>
          </a:p>
        </p:txBody>
      </p:sp>
      <p:sp>
        <p:nvSpPr>
          <p:cNvPr id="267" name="Google Shape;267;p29"/>
          <p:cNvSpPr/>
          <p:nvPr/>
        </p:nvSpPr>
        <p:spPr>
          <a:xfrm>
            <a:off x="190550" y="963433"/>
            <a:ext cx="4609500" cy="17379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Los gases de efecto invernadero (GEI), son aquellos</a:t>
            </a:r>
            <a:r>
              <a:rPr b="1" i="0" lang="es-MX" sz="1000" u="none" cap="none" strike="noStrike">
                <a:solidFill>
                  <a:srgbClr val="006600"/>
                </a:solidFill>
                <a:latin typeface="Arial"/>
                <a:ea typeface="Arial"/>
                <a:cs typeface="Arial"/>
                <a:sym typeface="Arial"/>
              </a:rPr>
              <a:t> gases que se acumulan en la atmósfera terrestre y que son capaces de absorber la radiación infrarroja del Sol, aumentando y reteniendo el calor en la atmósfera.</a:t>
            </a:r>
            <a:r>
              <a:rPr b="0" i="0" lang="es-MX" sz="1000" u="none" cap="none" strike="noStrike">
                <a:solidFill>
                  <a:srgbClr val="006600"/>
                </a:solidFill>
                <a:latin typeface="Arial"/>
                <a:ea typeface="Arial"/>
                <a:cs typeface="Arial"/>
                <a:sym typeface="Arial"/>
              </a:rPr>
              <a:t> </a:t>
            </a:r>
            <a:endParaRPr b="0" i="0" sz="1400" u="none" cap="none" strike="noStrike">
              <a:solidFill>
                <a:srgbClr val="0066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Es decir, son los gases presentes en la atmósfera que dan lugar al efecto invernadero.</a:t>
            </a:r>
            <a:endParaRPr b="0" i="0" sz="1400" u="none" cap="none" strike="noStrike">
              <a:solidFill>
                <a:srgbClr val="0066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66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Los GEI más importantes son: vapor de agua, dióxido de carbono (CO2) metano (CH4), óxido nitroso (N2O) clorofluorcarbonos (CFC) y ozono (O3), y el Hexafloruro de azufre (SF6). Éste es el GEI con mayor potencial de calentamiento: 22.000 frente al Co2 que es 1. Pero </a:t>
            </a:r>
            <a:r>
              <a:rPr b="1" i="0" lang="es-MX" sz="1000" u="none" cap="none" strike="noStrike">
                <a:solidFill>
                  <a:srgbClr val="006600"/>
                </a:solidFill>
                <a:latin typeface="Arial"/>
                <a:ea typeface="Arial"/>
                <a:cs typeface="Arial"/>
                <a:sym typeface="Arial"/>
              </a:rPr>
              <a:t>el más conocido es el CO2</a:t>
            </a:r>
            <a:r>
              <a:rPr b="0" i="0" lang="es-MX" sz="1000" u="none" cap="none" strike="noStrike">
                <a:solidFill>
                  <a:srgbClr val="006600"/>
                </a:solidFill>
                <a:latin typeface="Arial"/>
                <a:ea typeface="Arial"/>
                <a:cs typeface="Arial"/>
                <a:sym typeface="Arial"/>
              </a:rPr>
              <a:t>, porque su contribución en el efecto invernadero es mayor que la del resto cuando nos ceñimos a gases emitidos directamente por la actividad humana.</a:t>
            </a:r>
            <a:endParaRPr b="0" i="0" sz="1000" u="none" cap="none" strike="noStrike">
              <a:solidFill>
                <a:srgbClr val="006600"/>
              </a:solidFill>
              <a:latin typeface="Arial"/>
              <a:ea typeface="Arial"/>
              <a:cs typeface="Arial"/>
              <a:sym typeface="Arial"/>
            </a:endParaRPr>
          </a:p>
        </p:txBody>
      </p:sp>
      <p:sp>
        <p:nvSpPr>
          <p:cNvPr id="268" name="Google Shape;268;p29"/>
          <p:cNvSpPr/>
          <p:nvPr/>
        </p:nvSpPr>
        <p:spPr>
          <a:xfrm>
            <a:off x="8339275" y="2200925"/>
            <a:ext cx="36585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¿Por qué emplearlos?</a:t>
            </a:r>
            <a:endParaRPr b="1" i="0" sz="2400" u="none" cap="none" strike="noStrike">
              <a:solidFill>
                <a:schemeClr val="dk2"/>
              </a:solidFill>
              <a:latin typeface="Arial"/>
              <a:ea typeface="Arial"/>
              <a:cs typeface="Arial"/>
              <a:sym typeface="Arial"/>
            </a:endParaRPr>
          </a:p>
        </p:txBody>
      </p:sp>
      <p:sp>
        <p:nvSpPr>
          <p:cNvPr id="269" name="Google Shape;269;p29"/>
          <p:cNvSpPr/>
          <p:nvPr/>
        </p:nvSpPr>
        <p:spPr>
          <a:xfrm>
            <a:off x="8339400" y="2751188"/>
            <a:ext cx="3658500" cy="10281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El uso de materiales locales permite reducir considerablemente los costos de una vivienda y además son producidas localmente, con recursos naturales, mano de obra semi -calificada y pocas necesidades de transporte, la construcción de tierra contemporánea para viviendas urbanas de bajo costo (Zami and Lee 2010).</a:t>
            </a:r>
            <a:endParaRPr b="0" i="0" sz="1400" u="none" cap="none" strike="noStrike">
              <a:solidFill>
                <a:srgbClr val="000000"/>
              </a:solidFill>
              <a:latin typeface="Arial"/>
              <a:ea typeface="Arial"/>
              <a:cs typeface="Arial"/>
              <a:sym typeface="Arial"/>
            </a:endParaRPr>
          </a:p>
        </p:txBody>
      </p:sp>
      <p:sp>
        <p:nvSpPr>
          <p:cNvPr id="270" name="Google Shape;270;p29"/>
          <p:cNvSpPr/>
          <p:nvPr/>
        </p:nvSpPr>
        <p:spPr>
          <a:xfrm>
            <a:off x="8339400" y="550325"/>
            <a:ext cx="3658500" cy="83095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¿Qué son los Materiales Locales?</a:t>
            </a:r>
            <a:endParaRPr b="1" i="0" sz="2400" u="none" cap="none" strike="noStrike">
              <a:solidFill>
                <a:schemeClr val="dk2"/>
              </a:solidFill>
              <a:latin typeface="Arial"/>
              <a:ea typeface="Arial"/>
              <a:cs typeface="Arial"/>
              <a:sym typeface="Arial"/>
            </a:endParaRPr>
          </a:p>
        </p:txBody>
      </p:sp>
      <p:sp>
        <p:nvSpPr>
          <p:cNvPr id="271" name="Google Shape;271;p29"/>
          <p:cNvSpPr/>
          <p:nvPr/>
        </p:nvSpPr>
        <p:spPr>
          <a:xfrm>
            <a:off x="8339400" y="1324025"/>
            <a:ext cx="3658500" cy="8073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Son los materiales de origen local, que se encuentran en el mismo lugar de la construcción o el transporte de los materiales es mínimo (de acuerdo al contexto). Ejemplo de materiales: </a:t>
            </a:r>
            <a:r>
              <a:rPr b="1" i="0" lang="es-MX" sz="1000" u="none" cap="none" strike="noStrike">
                <a:solidFill>
                  <a:schemeClr val="accent1"/>
                </a:solidFill>
                <a:latin typeface="Arial"/>
                <a:ea typeface="Arial"/>
                <a:cs typeface="Arial"/>
                <a:sym typeface="Arial"/>
              </a:rPr>
              <a:t>bambú, madera, tierra, piedras</a:t>
            </a:r>
            <a:r>
              <a:rPr b="0" i="0" lang="es-MX" sz="1000" u="none" cap="none" strike="noStrike">
                <a:solidFill>
                  <a:srgbClr val="006600"/>
                </a:solidFill>
                <a:latin typeface="Arial"/>
                <a:ea typeface="Arial"/>
                <a:cs typeface="Arial"/>
                <a:sym typeface="Arial"/>
              </a:rPr>
              <a:t>, entre otros. </a:t>
            </a:r>
            <a:endParaRPr b="0" i="0" sz="1000" u="none" cap="none" strike="noStrike">
              <a:solidFill>
                <a:srgbClr val="006600"/>
              </a:solidFill>
              <a:latin typeface="Arial"/>
              <a:ea typeface="Arial"/>
              <a:cs typeface="Arial"/>
              <a:sym typeface="Arial"/>
            </a:endParaRPr>
          </a:p>
        </p:txBody>
      </p:sp>
      <p:sp>
        <p:nvSpPr>
          <p:cNvPr id="272" name="Google Shape;272;p29"/>
          <p:cNvSpPr/>
          <p:nvPr/>
        </p:nvSpPr>
        <p:spPr>
          <a:xfrm>
            <a:off x="8339425" y="3837950"/>
            <a:ext cx="36585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Propiedades del Adobe</a:t>
            </a:r>
            <a:endParaRPr b="1" i="0" sz="2400" u="none" cap="none" strike="noStrike">
              <a:solidFill>
                <a:schemeClr val="dk2"/>
              </a:solidFill>
              <a:latin typeface="Arial"/>
              <a:ea typeface="Arial"/>
              <a:cs typeface="Arial"/>
              <a:sym typeface="Arial"/>
            </a:endParaRPr>
          </a:p>
        </p:txBody>
      </p:sp>
      <p:sp>
        <p:nvSpPr>
          <p:cNvPr id="273" name="Google Shape;273;p29"/>
          <p:cNvSpPr/>
          <p:nvPr/>
        </p:nvSpPr>
        <p:spPr>
          <a:xfrm>
            <a:off x="8339400" y="4273250"/>
            <a:ext cx="3658500" cy="21543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El adobe se ha vuelto cada vez más popular por su economicidad y respeto al medio ambiente, cada vez siempre más usado en arquitecturas contemporáneas sostenibles. Numerosas son las ventajas en el uso de este material, como: </a:t>
            </a:r>
            <a:r>
              <a:rPr b="1" i="0" lang="es-MX" sz="1000" u="none" cap="none" strike="noStrike">
                <a:solidFill>
                  <a:schemeClr val="accent1"/>
                </a:solidFill>
                <a:latin typeface="Arial"/>
                <a:ea typeface="Arial"/>
                <a:cs typeface="Arial"/>
                <a:sym typeface="Arial"/>
              </a:rPr>
              <a:t>eficiencia energética y costo</a:t>
            </a:r>
            <a:r>
              <a:rPr b="0" i="0" lang="es-MX" sz="1000" u="none" cap="none" strike="noStrike">
                <a:solidFill>
                  <a:srgbClr val="006600"/>
                </a:solidFill>
                <a:latin typeface="Arial"/>
                <a:ea typeface="Arial"/>
                <a:cs typeface="Arial"/>
                <a:sym typeface="Arial"/>
              </a:rPr>
              <a:t>, </a:t>
            </a:r>
            <a:r>
              <a:rPr b="1" i="0" lang="es-MX" sz="1000" u="none" cap="none" strike="noStrike">
                <a:solidFill>
                  <a:schemeClr val="accent1"/>
                </a:solidFill>
                <a:latin typeface="Arial"/>
                <a:ea typeface="Arial"/>
                <a:cs typeface="Arial"/>
                <a:sym typeface="Arial"/>
              </a:rPr>
              <a:t>alta masa térmica</a:t>
            </a:r>
            <a:r>
              <a:rPr b="0" i="0" lang="es-MX" sz="1000" u="none" cap="none" strike="noStrike">
                <a:solidFill>
                  <a:srgbClr val="006600"/>
                </a:solidFill>
                <a:latin typeface="Arial"/>
                <a:ea typeface="Arial"/>
                <a:cs typeface="Arial"/>
                <a:sym typeface="Arial"/>
              </a:rPr>
              <a:t>, </a:t>
            </a:r>
            <a:r>
              <a:rPr b="1" i="0" lang="es-MX" sz="1000" u="none" cap="none" strike="noStrike">
                <a:solidFill>
                  <a:schemeClr val="accent1"/>
                </a:solidFill>
                <a:latin typeface="Arial"/>
                <a:ea typeface="Arial"/>
                <a:cs typeface="Arial"/>
                <a:sym typeface="Arial"/>
              </a:rPr>
              <a:t>aislamiento acústico</a:t>
            </a:r>
            <a:r>
              <a:rPr b="0" i="0" lang="es-MX" sz="1000" u="none" cap="none" strike="noStrike">
                <a:solidFill>
                  <a:srgbClr val="006600"/>
                </a:solidFill>
                <a:latin typeface="Arial"/>
                <a:ea typeface="Arial"/>
                <a:cs typeface="Arial"/>
                <a:sym typeface="Arial"/>
              </a:rPr>
              <a:t>, </a:t>
            </a:r>
            <a:r>
              <a:rPr b="1" i="0" lang="es-MX" sz="1000" u="none" cap="none" strike="noStrike">
                <a:solidFill>
                  <a:schemeClr val="accent1"/>
                </a:solidFill>
                <a:latin typeface="Arial"/>
                <a:ea typeface="Arial"/>
                <a:cs typeface="Arial"/>
                <a:sym typeface="Arial"/>
              </a:rPr>
              <a:t>biodegradabilidad</a:t>
            </a:r>
            <a:r>
              <a:rPr b="0" i="0" lang="es-MX" sz="1000" u="none" cap="none" strike="noStrike">
                <a:solidFill>
                  <a:srgbClr val="006600"/>
                </a:solidFill>
                <a:latin typeface="Arial"/>
                <a:ea typeface="Arial"/>
                <a:cs typeface="Arial"/>
                <a:sym typeface="Arial"/>
              </a:rPr>
              <a:t> y re-uso </a:t>
            </a:r>
            <a:r>
              <a:rPr b="1" i="0" lang="es-MX" sz="1000" u="none" cap="none" strike="noStrike">
                <a:solidFill>
                  <a:schemeClr val="accent1"/>
                </a:solidFill>
                <a:latin typeface="Arial"/>
                <a:ea typeface="Arial"/>
                <a:cs typeface="Arial"/>
                <a:sym typeface="Arial"/>
              </a:rPr>
              <a:t>sin generar residuos </a:t>
            </a:r>
            <a:r>
              <a:rPr b="0" i="0" lang="es-MX" sz="1000" u="none" cap="none" strike="noStrike">
                <a:solidFill>
                  <a:srgbClr val="006600"/>
                </a:solidFill>
                <a:latin typeface="Arial"/>
                <a:ea typeface="Arial"/>
                <a:cs typeface="Arial"/>
                <a:sym typeface="Arial"/>
              </a:rPr>
              <a:t>peligrosos.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66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Por otra parte tiene sus debilidades, que incluyen: baja capacidad de carga, vulnerabilidad a las vibraciones sísmicas y una baja resistencia a la humedad, sin embargo se han logrado mitigar en gran medida con </a:t>
            </a:r>
            <a:r>
              <a:rPr b="1" i="0" lang="es-MX" sz="1000" u="none" cap="none" strike="noStrike">
                <a:solidFill>
                  <a:schemeClr val="accent1"/>
                </a:solidFill>
                <a:latin typeface="Arial"/>
                <a:ea typeface="Arial"/>
                <a:cs typeface="Arial"/>
                <a:sym typeface="Arial"/>
              </a:rPr>
              <a:t>nuevas técnicas constructivas. </a:t>
            </a:r>
            <a:endParaRPr b="1" i="0" sz="1000" u="none" cap="none" strike="noStrike">
              <a:solidFill>
                <a:schemeClr val="accent1"/>
              </a:solidFill>
              <a:latin typeface="Arial"/>
              <a:ea typeface="Arial"/>
              <a:cs typeface="Arial"/>
              <a:sym typeface="Arial"/>
            </a:endParaRPr>
          </a:p>
        </p:txBody>
      </p:sp>
      <p:sp>
        <p:nvSpPr>
          <p:cNvPr id="274" name="Google Shape;274;p29"/>
          <p:cNvSpPr txBox="1"/>
          <p:nvPr/>
        </p:nvSpPr>
        <p:spPr>
          <a:xfrm>
            <a:off x="7811100" y="6572250"/>
            <a:ext cx="4186800" cy="23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161616"/>
                </a:solidFill>
                <a:latin typeface="Arial"/>
                <a:ea typeface="Arial"/>
                <a:cs typeface="Arial"/>
                <a:sym typeface="Arial"/>
              </a:rPr>
              <a:t>Imagen: Saint-Gobain/Sustentabilidad </a:t>
            </a:r>
            <a:r>
              <a:rPr b="0" i="0" lang="es-MX" sz="800" u="sng" cap="none" strike="noStrike">
                <a:solidFill>
                  <a:schemeClr val="hlink"/>
                </a:solidFill>
                <a:latin typeface="Arial"/>
                <a:ea typeface="Arial"/>
                <a:cs typeface="Arial"/>
                <a:sym typeface="Arial"/>
                <a:hlinkClick r:id="rId4"/>
              </a:rPr>
              <a:t>https://www.saint-gobain.com.mx/sustentabilidad</a:t>
            </a:r>
            <a:endParaRPr b="0" i="0" sz="800" u="none" cap="none" strike="noStrike">
              <a:solidFill>
                <a:srgbClr val="000000"/>
              </a:solidFill>
              <a:latin typeface="Arial"/>
              <a:ea typeface="Arial"/>
              <a:cs typeface="Arial"/>
              <a:sym typeface="Arial"/>
            </a:endParaRPr>
          </a:p>
        </p:txBody>
      </p:sp>
      <p:pic>
        <p:nvPicPr>
          <p:cNvPr id="275" name="Google Shape;275;p29"/>
          <p:cNvPicPr preferRelativeResize="0"/>
          <p:nvPr/>
        </p:nvPicPr>
        <p:blipFill rotWithShape="1">
          <a:blip r:embed="rId5">
            <a:alphaModFix/>
          </a:blip>
          <a:srcRect b="0" l="9857" r="10777" t="13726"/>
          <a:stretch/>
        </p:blipFill>
        <p:spPr>
          <a:xfrm>
            <a:off x="4880904" y="626525"/>
            <a:ext cx="3377521" cy="2258100"/>
          </a:xfrm>
          <a:prstGeom prst="rect">
            <a:avLst/>
          </a:prstGeom>
          <a:noFill/>
          <a:ln>
            <a:noFill/>
          </a:ln>
        </p:spPr>
      </p:pic>
      <p:sp>
        <p:nvSpPr>
          <p:cNvPr id="276" name="Google Shape;276;p29"/>
          <p:cNvSpPr txBox="1"/>
          <p:nvPr/>
        </p:nvSpPr>
        <p:spPr>
          <a:xfrm>
            <a:off x="6044850" y="2592325"/>
            <a:ext cx="2692500" cy="17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6600"/>
                </a:solidFill>
                <a:latin typeface="Georgia"/>
                <a:ea typeface="Georgia"/>
                <a:cs typeface="Georgia"/>
                <a:sym typeface="Georgia"/>
              </a:rPr>
              <a:t>Foto de: Comunal: Taller de Arquitectura</a:t>
            </a:r>
            <a:endParaRPr b="0" i="0" sz="900" u="none" cap="none" strike="noStrike">
              <a:solidFill>
                <a:srgbClr val="006600"/>
              </a:solidFill>
              <a:latin typeface="Georgia"/>
              <a:ea typeface="Georgia"/>
              <a:cs typeface="Georgia"/>
              <a:sym typeface="Georgia"/>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0"/>
          <p:cNvSpPr/>
          <p:nvPr/>
        </p:nvSpPr>
        <p:spPr>
          <a:xfrm>
            <a:off x="67950" y="585025"/>
            <a:ext cx="12091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Ciclo de vida e Impactos en Materiales de Construcción</a:t>
            </a:r>
            <a:endParaRPr b="1" i="0" sz="2400" u="none" cap="none" strike="noStrike">
              <a:solidFill>
                <a:schemeClr val="dk2"/>
              </a:solidFill>
              <a:latin typeface="Arial"/>
              <a:ea typeface="Arial"/>
              <a:cs typeface="Arial"/>
              <a:sym typeface="Arial"/>
            </a:endParaRPr>
          </a:p>
        </p:txBody>
      </p:sp>
      <p:pic>
        <p:nvPicPr>
          <p:cNvPr id="282" name="Google Shape;282;p30"/>
          <p:cNvPicPr preferRelativeResize="0"/>
          <p:nvPr/>
        </p:nvPicPr>
        <p:blipFill rotWithShape="1">
          <a:blip r:embed="rId3">
            <a:alphaModFix/>
          </a:blip>
          <a:srcRect b="0" l="0" r="0" t="0"/>
          <a:stretch/>
        </p:blipFill>
        <p:spPr>
          <a:xfrm>
            <a:off x="5621338" y="13852525"/>
            <a:ext cx="3216275" cy="2373313"/>
          </a:xfrm>
          <a:prstGeom prst="rect">
            <a:avLst/>
          </a:prstGeom>
          <a:noFill/>
          <a:ln>
            <a:noFill/>
          </a:ln>
        </p:spPr>
      </p:pic>
      <p:grpSp>
        <p:nvGrpSpPr>
          <p:cNvPr id="283" name="Google Shape;283;p30"/>
          <p:cNvGrpSpPr/>
          <p:nvPr/>
        </p:nvGrpSpPr>
        <p:grpSpPr>
          <a:xfrm>
            <a:off x="4049958" y="10922579"/>
            <a:ext cx="5935982" cy="6815906"/>
            <a:chOff x="-48967" y="-1898071"/>
            <a:chExt cx="5935982" cy="6815906"/>
          </a:xfrm>
        </p:grpSpPr>
        <p:sp>
          <p:nvSpPr>
            <p:cNvPr id="284" name="Google Shape;284;p30"/>
            <p:cNvSpPr/>
            <p:nvPr/>
          </p:nvSpPr>
          <p:spPr>
            <a:xfrm>
              <a:off x="2786027" y="1827"/>
              <a:ext cx="952569" cy="619170"/>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0"/>
            <p:cNvSpPr txBox="1"/>
            <p:nvPr/>
          </p:nvSpPr>
          <p:spPr>
            <a:xfrm>
              <a:off x="2816252" y="32052"/>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Extracción de materias primas</a:t>
              </a:r>
              <a:endParaRPr b="0" i="0" sz="1400" u="none" cap="none" strike="noStrike">
                <a:solidFill>
                  <a:srgbClr val="000000"/>
                </a:solidFill>
                <a:latin typeface="Arial"/>
                <a:ea typeface="Arial"/>
                <a:cs typeface="Arial"/>
                <a:sym typeface="Arial"/>
              </a:endParaRPr>
            </a:p>
          </p:txBody>
        </p:sp>
        <p:sp>
          <p:nvSpPr>
            <p:cNvPr id="286" name="Google Shape;286;p30"/>
            <p:cNvSpPr/>
            <p:nvPr/>
          </p:nvSpPr>
          <p:spPr>
            <a:xfrm>
              <a:off x="1113893" y="311412"/>
              <a:ext cx="4296837" cy="4296837"/>
            </a:xfrm>
            <a:custGeom>
              <a:rect b="b" l="l" r="r" t="t"/>
              <a:pathLst>
                <a:path extrusionOk="0" h="120000" w="120000">
                  <a:moveTo>
                    <a:pt x="77102" y="2489"/>
                  </a:moveTo>
                  <a:lnTo>
                    <a:pt x="77102" y="2489"/>
                  </a:lnTo>
                  <a:cubicBezTo>
                    <a:pt x="80900" y="3619"/>
                    <a:pt x="84577" y="5122"/>
                    <a:pt x="88079" y="6976"/>
                  </a:cubicBezTo>
                </a:path>
              </a:pathLst>
            </a:custGeom>
            <a:noFill/>
            <a:ln cap="flat" cmpd="sng" w="9525">
              <a:solidFill>
                <a:srgbClr val="8BC6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0"/>
            <p:cNvSpPr/>
            <p:nvPr/>
          </p:nvSpPr>
          <p:spPr>
            <a:xfrm>
              <a:off x="4305189" y="631084"/>
              <a:ext cx="952569" cy="619170"/>
            </a:xfrm>
            <a:prstGeom prst="roundRect">
              <a:avLst>
                <a:gd fmla="val 16667" name="adj"/>
              </a:avLst>
            </a:prstGeom>
            <a:solidFill>
              <a:srgbClr val="88BE5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0"/>
            <p:cNvSpPr txBox="1"/>
            <p:nvPr/>
          </p:nvSpPr>
          <p:spPr>
            <a:xfrm>
              <a:off x="4335414" y="661309"/>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1. Molienda y clasificación</a:t>
              </a:r>
              <a:endParaRPr b="0" i="0" sz="1400" u="none" cap="none" strike="noStrike">
                <a:solidFill>
                  <a:srgbClr val="000000"/>
                </a:solidFill>
                <a:latin typeface="Arial"/>
                <a:ea typeface="Arial"/>
                <a:cs typeface="Arial"/>
                <a:sym typeface="Arial"/>
              </a:endParaRPr>
            </a:p>
          </p:txBody>
        </p:sp>
        <p:sp>
          <p:nvSpPr>
            <p:cNvPr id="289" name="Google Shape;289;p30"/>
            <p:cNvSpPr/>
            <p:nvPr/>
          </p:nvSpPr>
          <p:spPr>
            <a:xfrm>
              <a:off x="1113893" y="311412"/>
              <a:ext cx="4296837" cy="4296837"/>
            </a:xfrm>
            <a:custGeom>
              <a:rect b="b" l="l" r="r" t="t"/>
              <a:pathLst>
                <a:path extrusionOk="0" h="120000" w="120000">
                  <a:moveTo>
                    <a:pt x="112420" y="30808"/>
                  </a:moveTo>
                  <a:lnTo>
                    <a:pt x="112420" y="30808"/>
                  </a:lnTo>
                  <a:cubicBezTo>
                    <a:pt x="115086" y="35596"/>
                    <a:pt x="117084" y="40727"/>
                    <a:pt x="118358" y="46058"/>
                  </a:cubicBezTo>
                </a:path>
              </a:pathLst>
            </a:custGeom>
            <a:noFill/>
            <a:ln cap="flat" cmpd="sng" w="9525">
              <a:solidFill>
                <a:srgbClr val="8FC85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0"/>
            <p:cNvSpPr/>
            <p:nvPr/>
          </p:nvSpPr>
          <p:spPr>
            <a:xfrm>
              <a:off x="4934446" y="2150246"/>
              <a:ext cx="952569" cy="619170"/>
            </a:xfrm>
            <a:prstGeom prst="roundRect">
              <a:avLst>
                <a:gd fmla="val 16667" name="adj"/>
              </a:avLst>
            </a:prstGeom>
            <a:solidFill>
              <a:srgbClr val="90C460"/>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0"/>
            <p:cNvSpPr txBox="1"/>
            <p:nvPr/>
          </p:nvSpPr>
          <p:spPr>
            <a:xfrm>
              <a:off x="4964671" y="2180471"/>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2. Expandido</a:t>
              </a:r>
              <a:endParaRPr b="0" i="0" sz="1400" u="none" cap="none" strike="noStrike">
                <a:solidFill>
                  <a:srgbClr val="000000"/>
                </a:solidFill>
                <a:latin typeface="Arial"/>
                <a:ea typeface="Arial"/>
                <a:cs typeface="Arial"/>
                <a:sym typeface="Arial"/>
              </a:endParaRPr>
            </a:p>
          </p:txBody>
        </p:sp>
        <p:sp>
          <p:nvSpPr>
            <p:cNvPr id="292" name="Google Shape;292;p30"/>
            <p:cNvSpPr/>
            <p:nvPr/>
          </p:nvSpPr>
          <p:spPr>
            <a:xfrm>
              <a:off x="1113893" y="311412"/>
              <a:ext cx="4296837" cy="4296837"/>
            </a:xfrm>
            <a:custGeom>
              <a:rect b="b" l="l" r="r" t="t"/>
              <a:pathLst>
                <a:path extrusionOk="0" h="120000" w="120000">
                  <a:moveTo>
                    <a:pt x="118358" y="73942"/>
                  </a:moveTo>
                  <a:lnTo>
                    <a:pt x="118358" y="73942"/>
                  </a:lnTo>
                  <a:cubicBezTo>
                    <a:pt x="117084" y="79273"/>
                    <a:pt x="115087" y="84403"/>
                    <a:pt x="112420" y="89192"/>
                  </a:cubicBezTo>
                </a:path>
              </a:pathLst>
            </a:custGeom>
            <a:noFill/>
            <a:ln cap="flat" cmpd="sng" w="9525">
              <a:solidFill>
                <a:srgbClr val="96CC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0"/>
            <p:cNvSpPr/>
            <p:nvPr/>
          </p:nvSpPr>
          <p:spPr>
            <a:xfrm>
              <a:off x="4305189" y="3669407"/>
              <a:ext cx="952569" cy="619170"/>
            </a:xfrm>
            <a:prstGeom prst="roundRect">
              <a:avLst>
                <a:gd fmla="val 16667" name="adj"/>
              </a:avLst>
            </a:prstGeom>
            <a:solidFill>
              <a:srgbClr val="98C96D"/>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0"/>
            <p:cNvSpPr txBox="1"/>
            <p:nvPr/>
          </p:nvSpPr>
          <p:spPr>
            <a:xfrm>
              <a:off x="4335414" y="3699632"/>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3. Siliconado</a:t>
              </a:r>
              <a:endParaRPr b="0" i="0" sz="1400" u="none" cap="none" strike="noStrike">
                <a:solidFill>
                  <a:srgbClr val="000000"/>
                </a:solidFill>
                <a:latin typeface="Arial"/>
                <a:ea typeface="Arial"/>
                <a:cs typeface="Arial"/>
                <a:sym typeface="Arial"/>
              </a:endParaRPr>
            </a:p>
          </p:txBody>
        </p:sp>
        <p:sp>
          <p:nvSpPr>
            <p:cNvPr id="295" name="Google Shape;295;p30"/>
            <p:cNvSpPr/>
            <p:nvPr/>
          </p:nvSpPr>
          <p:spPr>
            <a:xfrm>
              <a:off x="1113893" y="311412"/>
              <a:ext cx="4296837" cy="4296837"/>
            </a:xfrm>
            <a:custGeom>
              <a:rect b="b" l="l" r="r" t="t"/>
              <a:pathLst>
                <a:path extrusionOk="0" h="120000" w="120000">
                  <a:moveTo>
                    <a:pt x="88080" y="113024"/>
                  </a:moveTo>
                  <a:lnTo>
                    <a:pt x="88080" y="113024"/>
                  </a:lnTo>
                  <a:cubicBezTo>
                    <a:pt x="84578" y="114879"/>
                    <a:pt x="80901" y="116382"/>
                    <a:pt x="77103" y="117511"/>
                  </a:cubicBezTo>
                </a:path>
              </a:pathLst>
            </a:custGeom>
            <a:noFill/>
            <a:ln cap="flat" cmpd="sng" w="9525">
              <a:solidFill>
                <a:srgbClr val="9ECF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0"/>
            <p:cNvSpPr/>
            <p:nvPr/>
          </p:nvSpPr>
          <p:spPr>
            <a:xfrm>
              <a:off x="2786027" y="4298665"/>
              <a:ext cx="952569" cy="619170"/>
            </a:xfrm>
            <a:prstGeom prst="roundRect">
              <a:avLst>
                <a:gd fmla="val 16667" name="adj"/>
              </a:avLst>
            </a:prstGeom>
            <a:solidFill>
              <a:srgbClr val="A0CE79"/>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0"/>
            <p:cNvSpPr txBox="1"/>
            <p:nvPr/>
          </p:nvSpPr>
          <p:spPr>
            <a:xfrm>
              <a:off x="2816252" y="4328890"/>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4. Empaque</a:t>
              </a:r>
              <a:endParaRPr b="0" i="0" sz="1400" u="none" cap="none" strike="noStrike">
                <a:solidFill>
                  <a:srgbClr val="000000"/>
                </a:solidFill>
                <a:latin typeface="Arial"/>
                <a:ea typeface="Arial"/>
                <a:cs typeface="Arial"/>
                <a:sym typeface="Arial"/>
              </a:endParaRPr>
            </a:p>
          </p:txBody>
        </p:sp>
        <p:sp>
          <p:nvSpPr>
            <p:cNvPr id="298" name="Google Shape;298;p30"/>
            <p:cNvSpPr/>
            <p:nvPr/>
          </p:nvSpPr>
          <p:spPr>
            <a:xfrm>
              <a:off x="1113893" y="311412"/>
              <a:ext cx="4296837" cy="4296837"/>
            </a:xfrm>
            <a:custGeom>
              <a:rect b="b" l="l" r="r" t="t"/>
              <a:pathLst>
                <a:path extrusionOk="0" h="120000" w="120000">
                  <a:moveTo>
                    <a:pt x="42898" y="117511"/>
                  </a:moveTo>
                  <a:lnTo>
                    <a:pt x="42898" y="117511"/>
                  </a:lnTo>
                  <a:cubicBezTo>
                    <a:pt x="39100" y="116381"/>
                    <a:pt x="35423" y="114878"/>
                    <a:pt x="31921" y="113024"/>
                  </a:cubicBezTo>
                </a:path>
              </a:pathLst>
            </a:custGeom>
            <a:noFill/>
            <a:ln cap="flat" cmpd="sng" w="9525">
              <a:solidFill>
                <a:srgbClr val="A4D3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0"/>
            <p:cNvSpPr/>
            <p:nvPr/>
          </p:nvSpPr>
          <p:spPr>
            <a:xfrm>
              <a:off x="1266866" y="3669407"/>
              <a:ext cx="952569" cy="619170"/>
            </a:xfrm>
            <a:prstGeom prst="roundRect">
              <a:avLst>
                <a:gd fmla="val 16667" name="adj"/>
              </a:avLst>
            </a:prstGeom>
            <a:solidFill>
              <a:srgbClr val="A8D38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30"/>
            <p:cNvSpPr txBox="1"/>
            <p:nvPr/>
          </p:nvSpPr>
          <p:spPr>
            <a:xfrm>
              <a:off x="1297091" y="3699632"/>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5. Producto terminado</a:t>
              </a:r>
              <a:endParaRPr b="0" i="0" sz="1400" u="none" cap="none" strike="noStrike">
                <a:solidFill>
                  <a:srgbClr val="000000"/>
                </a:solidFill>
                <a:latin typeface="Arial"/>
                <a:ea typeface="Arial"/>
                <a:cs typeface="Arial"/>
                <a:sym typeface="Arial"/>
              </a:endParaRPr>
            </a:p>
          </p:txBody>
        </p:sp>
        <p:sp>
          <p:nvSpPr>
            <p:cNvPr id="301" name="Google Shape;301;p30"/>
            <p:cNvSpPr/>
            <p:nvPr/>
          </p:nvSpPr>
          <p:spPr>
            <a:xfrm>
              <a:off x="1113893" y="311412"/>
              <a:ext cx="4296837" cy="4296837"/>
            </a:xfrm>
            <a:custGeom>
              <a:rect b="b" l="l" r="r" t="t"/>
              <a:pathLst>
                <a:path extrusionOk="0" h="120000" w="120000">
                  <a:moveTo>
                    <a:pt x="7580" y="89192"/>
                  </a:moveTo>
                  <a:lnTo>
                    <a:pt x="7580" y="89192"/>
                  </a:lnTo>
                  <a:cubicBezTo>
                    <a:pt x="4914" y="84404"/>
                    <a:pt x="2916" y="79273"/>
                    <a:pt x="1642" y="73942"/>
                  </a:cubicBezTo>
                </a:path>
              </a:pathLst>
            </a:custGeom>
            <a:noFill/>
            <a:ln cap="flat" cmpd="sng" w="9525">
              <a:solidFill>
                <a:srgbClr val="ACD7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0"/>
            <p:cNvSpPr/>
            <p:nvPr/>
          </p:nvSpPr>
          <p:spPr>
            <a:xfrm>
              <a:off x="637608" y="2150246"/>
              <a:ext cx="952569" cy="619170"/>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30"/>
            <p:cNvSpPr txBox="1"/>
            <p:nvPr/>
          </p:nvSpPr>
          <p:spPr>
            <a:xfrm>
              <a:off x="667833" y="2180471"/>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Uso</a:t>
              </a:r>
              <a:endParaRPr b="0" i="0" sz="1400" u="none" cap="none" strike="noStrike">
                <a:solidFill>
                  <a:srgbClr val="000000"/>
                </a:solidFill>
                <a:latin typeface="Arial"/>
                <a:ea typeface="Arial"/>
                <a:cs typeface="Arial"/>
                <a:sym typeface="Arial"/>
              </a:endParaRPr>
            </a:p>
          </p:txBody>
        </p:sp>
        <p:sp>
          <p:nvSpPr>
            <p:cNvPr id="304" name="Google Shape;304;p30"/>
            <p:cNvSpPr/>
            <p:nvPr/>
          </p:nvSpPr>
          <p:spPr>
            <a:xfrm>
              <a:off x="-9064" y="-1898071"/>
              <a:ext cx="4296837" cy="4296837"/>
            </a:xfrm>
            <a:custGeom>
              <a:rect b="b" l="l" r="r" t="t"/>
              <a:pathLst>
                <a:path extrusionOk="0" h="120000" w="120000">
                  <a:moveTo>
                    <a:pt x="26883" y="110033"/>
                  </a:moveTo>
                  <a:lnTo>
                    <a:pt x="26883" y="110033"/>
                  </a:lnTo>
                  <a:cubicBezTo>
                    <a:pt x="21836" y="106693"/>
                    <a:pt x="17324" y="102608"/>
                    <a:pt x="13500" y="97918"/>
                  </a:cubicBezTo>
                </a:path>
              </a:pathLst>
            </a:custGeom>
            <a:noFill/>
            <a:ln cap="flat" cmpd="sng" w="9525">
              <a:solidFill>
                <a:srgbClr val="B3DA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0"/>
            <p:cNvSpPr/>
            <p:nvPr/>
          </p:nvSpPr>
          <p:spPr>
            <a:xfrm>
              <a:off x="0" y="817783"/>
              <a:ext cx="952569" cy="619170"/>
            </a:xfrm>
            <a:prstGeom prst="roundRect">
              <a:avLst>
                <a:gd fmla="val 16667" name="adj"/>
              </a:avLst>
            </a:prstGeom>
            <a:solidFill>
              <a:srgbClr val="A69E9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0"/>
            <p:cNvSpPr txBox="1"/>
            <p:nvPr/>
          </p:nvSpPr>
          <p:spPr>
            <a:xfrm>
              <a:off x="30225" y="848008"/>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Disposición final</a:t>
              </a:r>
              <a:endParaRPr b="0" i="0" sz="1400" u="none" cap="none" strike="noStrike">
                <a:solidFill>
                  <a:srgbClr val="000000"/>
                </a:solidFill>
                <a:latin typeface="Arial"/>
                <a:ea typeface="Arial"/>
                <a:cs typeface="Arial"/>
                <a:sym typeface="Arial"/>
              </a:endParaRPr>
            </a:p>
          </p:txBody>
        </p:sp>
        <p:sp>
          <p:nvSpPr>
            <p:cNvPr id="307" name="Google Shape;307;p30"/>
            <p:cNvSpPr/>
            <p:nvPr/>
          </p:nvSpPr>
          <p:spPr>
            <a:xfrm>
              <a:off x="-48967" y="252212"/>
              <a:ext cx="4296837" cy="4296837"/>
            </a:xfrm>
            <a:custGeom>
              <a:rect b="b" l="l" r="r" t="t"/>
              <a:pathLst>
                <a:path extrusionOk="0" h="120000" w="120000">
                  <a:moveTo>
                    <a:pt x="29204" y="8506"/>
                  </a:moveTo>
                  <a:lnTo>
                    <a:pt x="29204" y="8506"/>
                  </a:lnTo>
                  <a:cubicBezTo>
                    <a:pt x="40649" y="1661"/>
                    <a:pt x="54048" y="-1175"/>
                    <a:pt x="67285" y="444"/>
                  </a:cubicBezTo>
                </a:path>
              </a:pathLst>
            </a:custGeom>
            <a:noFill/>
            <a:ln cap="flat" cmpd="sng" w="9525">
              <a:solidFill>
                <a:srgbClr val="BADE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30"/>
          <p:cNvSpPr/>
          <p:nvPr/>
        </p:nvSpPr>
        <p:spPr>
          <a:xfrm>
            <a:off x="5026025" y="12988925"/>
            <a:ext cx="1666875" cy="5730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pic>
        <p:nvPicPr>
          <p:cNvPr id="309" name="Google Shape;309;p30"/>
          <p:cNvPicPr preferRelativeResize="0"/>
          <p:nvPr/>
        </p:nvPicPr>
        <p:blipFill rotWithShape="1">
          <a:blip r:embed="rId4">
            <a:alphaModFix/>
          </a:blip>
          <a:srcRect b="0" l="0" r="0" t="0"/>
          <a:stretch/>
        </p:blipFill>
        <p:spPr>
          <a:xfrm flipH="1">
            <a:off x="8158163" y="12909550"/>
            <a:ext cx="231775" cy="215900"/>
          </a:xfrm>
          <a:prstGeom prst="rect">
            <a:avLst/>
          </a:prstGeom>
          <a:noFill/>
          <a:ln>
            <a:noFill/>
          </a:ln>
        </p:spPr>
      </p:pic>
      <p:pic>
        <p:nvPicPr>
          <p:cNvPr id="310" name="Google Shape;310;p30"/>
          <p:cNvPicPr preferRelativeResize="0"/>
          <p:nvPr/>
        </p:nvPicPr>
        <p:blipFill rotWithShape="1">
          <a:blip r:embed="rId4">
            <a:alphaModFix/>
          </a:blip>
          <a:srcRect b="0" l="0" r="0" t="0"/>
          <a:stretch/>
        </p:blipFill>
        <p:spPr>
          <a:xfrm flipH="1">
            <a:off x="9366250" y="13512800"/>
            <a:ext cx="231775" cy="215900"/>
          </a:xfrm>
          <a:prstGeom prst="rect">
            <a:avLst/>
          </a:prstGeom>
          <a:noFill/>
          <a:ln>
            <a:noFill/>
          </a:ln>
        </p:spPr>
      </p:pic>
      <p:pic>
        <p:nvPicPr>
          <p:cNvPr id="311" name="Google Shape;311;p30"/>
          <p:cNvPicPr preferRelativeResize="0"/>
          <p:nvPr/>
        </p:nvPicPr>
        <p:blipFill rotWithShape="1">
          <a:blip r:embed="rId4">
            <a:alphaModFix/>
          </a:blip>
          <a:srcRect b="0" l="0" r="0" t="0"/>
          <a:stretch/>
        </p:blipFill>
        <p:spPr>
          <a:xfrm flipH="1">
            <a:off x="9986963" y="15000288"/>
            <a:ext cx="231775" cy="214312"/>
          </a:xfrm>
          <a:prstGeom prst="rect">
            <a:avLst/>
          </a:prstGeom>
          <a:noFill/>
          <a:ln>
            <a:noFill/>
          </a:ln>
        </p:spPr>
      </p:pic>
      <p:pic>
        <p:nvPicPr>
          <p:cNvPr id="312" name="Google Shape;312;p30"/>
          <p:cNvPicPr preferRelativeResize="0"/>
          <p:nvPr/>
        </p:nvPicPr>
        <p:blipFill rotWithShape="1">
          <a:blip r:embed="rId4">
            <a:alphaModFix/>
          </a:blip>
          <a:srcRect b="0" l="0" r="0" t="0"/>
          <a:stretch/>
        </p:blipFill>
        <p:spPr>
          <a:xfrm flipH="1">
            <a:off x="4995863" y="16009938"/>
            <a:ext cx="231775" cy="214312"/>
          </a:xfrm>
          <a:prstGeom prst="rect">
            <a:avLst/>
          </a:prstGeom>
          <a:noFill/>
          <a:ln>
            <a:noFill/>
          </a:ln>
        </p:spPr>
      </p:pic>
      <p:pic>
        <p:nvPicPr>
          <p:cNvPr id="313" name="Google Shape;313;p30"/>
          <p:cNvPicPr preferRelativeResize="0"/>
          <p:nvPr/>
        </p:nvPicPr>
        <p:blipFill rotWithShape="1">
          <a:blip r:embed="rId4">
            <a:alphaModFix/>
          </a:blip>
          <a:srcRect b="0" l="0" r="0" t="0"/>
          <a:stretch/>
        </p:blipFill>
        <p:spPr>
          <a:xfrm flipH="1">
            <a:off x="4273550" y="14593888"/>
            <a:ext cx="231775" cy="215900"/>
          </a:xfrm>
          <a:prstGeom prst="rect">
            <a:avLst/>
          </a:prstGeom>
          <a:noFill/>
          <a:ln>
            <a:noFill/>
          </a:ln>
        </p:spPr>
      </p:pic>
      <p:pic>
        <p:nvPicPr>
          <p:cNvPr id="314" name="Google Shape;314;p30"/>
          <p:cNvPicPr preferRelativeResize="0"/>
          <p:nvPr/>
        </p:nvPicPr>
        <p:blipFill rotWithShape="1">
          <a:blip r:embed="rId5">
            <a:alphaModFix/>
          </a:blip>
          <a:srcRect b="0" l="0" r="0" t="0"/>
          <a:stretch/>
        </p:blipFill>
        <p:spPr>
          <a:xfrm>
            <a:off x="9983788" y="15240000"/>
            <a:ext cx="250825" cy="242888"/>
          </a:xfrm>
          <a:prstGeom prst="rect">
            <a:avLst/>
          </a:prstGeom>
          <a:noFill/>
          <a:ln>
            <a:noFill/>
          </a:ln>
        </p:spPr>
      </p:pic>
      <p:pic>
        <p:nvPicPr>
          <p:cNvPr id="315" name="Google Shape;315;p30"/>
          <p:cNvPicPr preferRelativeResize="0"/>
          <p:nvPr/>
        </p:nvPicPr>
        <p:blipFill rotWithShape="1">
          <a:blip r:embed="rId6">
            <a:alphaModFix/>
          </a:blip>
          <a:srcRect b="0" l="0" r="0" t="0"/>
          <a:stretch/>
        </p:blipFill>
        <p:spPr>
          <a:xfrm>
            <a:off x="9845675" y="14738350"/>
            <a:ext cx="255588" cy="252413"/>
          </a:xfrm>
          <a:prstGeom prst="rect">
            <a:avLst/>
          </a:prstGeom>
          <a:noFill/>
          <a:ln>
            <a:noFill/>
          </a:ln>
        </p:spPr>
      </p:pic>
      <p:pic>
        <p:nvPicPr>
          <p:cNvPr id="316" name="Google Shape;316;p30"/>
          <p:cNvPicPr preferRelativeResize="0"/>
          <p:nvPr/>
        </p:nvPicPr>
        <p:blipFill rotWithShape="1">
          <a:blip r:embed="rId6">
            <a:alphaModFix/>
          </a:blip>
          <a:srcRect b="0" l="0" r="0" t="0"/>
          <a:stretch/>
        </p:blipFill>
        <p:spPr>
          <a:xfrm>
            <a:off x="9326563" y="16590963"/>
            <a:ext cx="255587" cy="252412"/>
          </a:xfrm>
          <a:prstGeom prst="rect">
            <a:avLst/>
          </a:prstGeom>
          <a:noFill/>
          <a:ln>
            <a:noFill/>
          </a:ln>
        </p:spPr>
      </p:pic>
      <p:pic>
        <p:nvPicPr>
          <p:cNvPr id="317" name="Google Shape;317;p30"/>
          <p:cNvPicPr preferRelativeResize="0"/>
          <p:nvPr/>
        </p:nvPicPr>
        <p:blipFill rotWithShape="1">
          <a:blip r:embed="rId6">
            <a:alphaModFix/>
          </a:blip>
          <a:srcRect b="0" l="0" r="0" t="0"/>
          <a:stretch/>
        </p:blipFill>
        <p:spPr>
          <a:xfrm>
            <a:off x="6881813" y="16898938"/>
            <a:ext cx="254000" cy="252412"/>
          </a:xfrm>
          <a:prstGeom prst="rect">
            <a:avLst/>
          </a:prstGeom>
          <a:noFill/>
          <a:ln>
            <a:noFill/>
          </a:ln>
        </p:spPr>
      </p:pic>
      <p:pic>
        <p:nvPicPr>
          <p:cNvPr id="318" name="Google Shape;318;p30"/>
          <p:cNvPicPr preferRelativeResize="0"/>
          <p:nvPr/>
        </p:nvPicPr>
        <p:blipFill rotWithShape="1">
          <a:blip r:embed="rId7">
            <a:alphaModFix/>
          </a:blip>
          <a:srcRect b="0" l="0" r="0" t="0"/>
          <a:stretch/>
        </p:blipFill>
        <p:spPr>
          <a:xfrm>
            <a:off x="9153525" y="16425863"/>
            <a:ext cx="233363" cy="263525"/>
          </a:xfrm>
          <a:prstGeom prst="rect">
            <a:avLst/>
          </a:prstGeom>
          <a:noFill/>
          <a:ln>
            <a:noFill/>
          </a:ln>
        </p:spPr>
      </p:pic>
      <p:sp>
        <p:nvSpPr>
          <p:cNvPr id="319" name="Google Shape;319;p30"/>
          <p:cNvSpPr/>
          <p:nvPr/>
        </p:nvSpPr>
        <p:spPr>
          <a:xfrm>
            <a:off x="4633913" y="14590713"/>
            <a:ext cx="215900" cy="46037"/>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320" name="Google Shape;320;p30"/>
          <p:cNvSpPr/>
          <p:nvPr/>
        </p:nvSpPr>
        <p:spPr>
          <a:xfrm>
            <a:off x="4786313" y="14743113"/>
            <a:ext cx="215900" cy="46037"/>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321" name="Google Shape;321;p30"/>
          <p:cNvSpPr/>
          <p:nvPr/>
        </p:nvSpPr>
        <p:spPr>
          <a:xfrm>
            <a:off x="5256213" y="15984538"/>
            <a:ext cx="242887" cy="52387"/>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322" name="Google Shape;322;p30"/>
          <p:cNvSpPr/>
          <p:nvPr/>
        </p:nvSpPr>
        <p:spPr>
          <a:xfrm>
            <a:off x="5322888" y="16162338"/>
            <a:ext cx="241300" cy="52387"/>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323" name="Google Shape;323;p30"/>
          <p:cNvSpPr/>
          <p:nvPr/>
        </p:nvSpPr>
        <p:spPr>
          <a:xfrm>
            <a:off x="8027988" y="13142913"/>
            <a:ext cx="60325" cy="182562"/>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324" name="Google Shape;324;p30"/>
          <p:cNvSpPr/>
          <p:nvPr/>
        </p:nvSpPr>
        <p:spPr>
          <a:xfrm>
            <a:off x="8208963" y="13222288"/>
            <a:ext cx="46037" cy="173037"/>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325" name="Google Shape;325;p30"/>
          <p:cNvSpPr txBox="1"/>
          <p:nvPr/>
        </p:nvSpPr>
        <p:spPr>
          <a:xfrm>
            <a:off x="6737350" y="13373100"/>
            <a:ext cx="1084263" cy="2333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452E1E"/>
                </a:solidFill>
                <a:latin typeface="Georgia"/>
                <a:ea typeface="Georgia"/>
                <a:cs typeface="Georgia"/>
                <a:sym typeface="Georgia"/>
              </a:rPr>
              <a:t>Limites del </a:t>
            </a:r>
            <a:r>
              <a:rPr b="0" i="0" lang="es-MX" sz="800" u="none" cap="none" strike="noStrike">
                <a:solidFill>
                  <a:srgbClr val="452E1E"/>
                </a:solidFill>
                <a:latin typeface="Georgia"/>
                <a:ea typeface="Georgia"/>
                <a:cs typeface="Georgia"/>
                <a:sym typeface="Georgia"/>
              </a:rPr>
              <a:t>Sistema</a:t>
            </a:r>
            <a:endParaRPr b="0" i="0" sz="900" u="none" cap="none" strike="noStrike">
              <a:solidFill>
                <a:srgbClr val="452E1E"/>
              </a:solidFill>
              <a:latin typeface="Georgia"/>
              <a:ea typeface="Georgia"/>
              <a:cs typeface="Georgia"/>
              <a:sym typeface="Georgia"/>
            </a:endParaRPr>
          </a:p>
        </p:txBody>
      </p:sp>
      <p:sp>
        <p:nvSpPr>
          <p:cNvPr id="326" name="Google Shape;326;p30"/>
          <p:cNvSpPr txBox="1"/>
          <p:nvPr/>
        </p:nvSpPr>
        <p:spPr>
          <a:xfrm>
            <a:off x="4403725" y="15535275"/>
            <a:ext cx="1084263" cy="2333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452E1E"/>
                </a:solidFill>
                <a:latin typeface="Georgia"/>
                <a:ea typeface="Georgia"/>
                <a:cs typeface="Georgia"/>
                <a:sym typeface="Georgia"/>
              </a:rPr>
              <a:t>Limites del Sistema</a:t>
            </a:r>
            <a:endParaRPr b="0" i="0" sz="1400" u="none" cap="none" strike="noStrike">
              <a:solidFill>
                <a:srgbClr val="000000"/>
              </a:solidFill>
              <a:latin typeface="Arial"/>
              <a:ea typeface="Arial"/>
              <a:cs typeface="Arial"/>
              <a:sym typeface="Arial"/>
            </a:endParaRPr>
          </a:p>
        </p:txBody>
      </p:sp>
      <p:sp>
        <p:nvSpPr>
          <p:cNvPr id="327" name="Google Shape;327;p30"/>
          <p:cNvSpPr txBox="1"/>
          <p:nvPr/>
        </p:nvSpPr>
        <p:spPr>
          <a:xfrm>
            <a:off x="5562600" y="16176625"/>
            <a:ext cx="3357563" cy="3746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MX" sz="900" u="none" cap="none" strike="noStrike">
                <a:solidFill>
                  <a:srgbClr val="452E1E"/>
                </a:solidFill>
                <a:latin typeface="Georgia"/>
                <a:ea typeface="Georgia"/>
                <a:cs typeface="Georgia"/>
                <a:sym typeface="Georgia"/>
              </a:rPr>
              <a:t>Materiales: </a:t>
            </a:r>
            <a:r>
              <a:rPr b="0" i="0" lang="es-MX" sz="900" u="none" cap="none" strike="noStrike">
                <a:solidFill>
                  <a:srgbClr val="452E1E"/>
                </a:solidFill>
                <a:latin typeface="Georgia"/>
                <a:ea typeface="Georgia"/>
                <a:cs typeface="Georgia"/>
                <a:sym typeface="Georgia"/>
              </a:rPr>
              <a:t>Block cemento hueco, Aislante Perlita Mineral expandida con silicón (termosil)</a:t>
            </a:r>
            <a:endParaRPr b="0" i="0" sz="1400" u="none" cap="none" strike="noStrike">
              <a:solidFill>
                <a:srgbClr val="000000"/>
              </a:solidFill>
              <a:latin typeface="Arial"/>
              <a:ea typeface="Arial"/>
              <a:cs typeface="Arial"/>
              <a:sym typeface="Arial"/>
            </a:endParaRPr>
          </a:p>
        </p:txBody>
      </p:sp>
      <p:sp>
        <p:nvSpPr>
          <p:cNvPr id="328" name="Google Shape;328;p30"/>
          <p:cNvSpPr/>
          <p:nvPr/>
        </p:nvSpPr>
        <p:spPr>
          <a:xfrm>
            <a:off x="53221" y="1393882"/>
            <a:ext cx="3975044"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MX" sz="1800" u="none" cap="none" strike="noStrike">
                <a:solidFill>
                  <a:srgbClr val="FF6600"/>
                </a:solidFill>
                <a:latin typeface="Arial"/>
                <a:ea typeface="Arial"/>
                <a:cs typeface="Arial"/>
                <a:sym typeface="Arial"/>
              </a:rPr>
              <a:t>Block Cemento hueco con aislante EPS</a:t>
            </a:r>
            <a:endParaRPr b="0" i="0" sz="1400" u="none" cap="none" strike="noStrike">
              <a:solidFill>
                <a:srgbClr val="000000"/>
              </a:solidFill>
              <a:latin typeface="Arial"/>
              <a:ea typeface="Arial"/>
              <a:cs typeface="Arial"/>
              <a:sym typeface="Arial"/>
            </a:endParaRPr>
          </a:p>
        </p:txBody>
      </p:sp>
      <p:sp>
        <p:nvSpPr>
          <p:cNvPr id="329" name="Google Shape;329;p30"/>
          <p:cNvSpPr/>
          <p:nvPr/>
        </p:nvSpPr>
        <p:spPr>
          <a:xfrm>
            <a:off x="4089783" y="1400872"/>
            <a:ext cx="4033053"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MX" sz="1800" u="none" cap="none" strike="noStrike">
                <a:solidFill>
                  <a:srgbClr val="FF6600"/>
                </a:solidFill>
                <a:latin typeface="Arial"/>
                <a:ea typeface="Arial"/>
                <a:cs typeface="Arial"/>
                <a:sym typeface="Arial"/>
              </a:rPr>
              <a:t>Block Cemento con perlita mineral</a:t>
            </a:r>
            <a:endParaRPr b="0" i="0" sz="1400" u="none" cap="none" strike="noStrike">
              <a:solidFill>
                <a:srgbClr val="000000"/>
              </a:solidFill>
              <a:latin typeface="Arial"/>
              <a:ea typeface="Arial"/>
              <a:cs typeface="Arial"/>
              <a:sym typeface="Arial"/>
            </a:endParaRPr>
          </a:p>
        </p:txBody>
      </p:sp>
      <p:grpSp>
        <p:nvGrpSpPr>
          <p:cNvPr id="330" name="Google Shape;330;p30"/>
          <p:cNvGrpSpPr/>
          <p:nvPr/>
        </p:nvGrpSpPr>
        <p:grpSpPr>
          <a:xfrm>
            <a:off x="3997934" y="1760566"/>
            <a:ext cx="4138763" cy="3941905"/>
            <a:chOff x="3922073" y="1723004"/>
            <a:chExt cx="4138763" cy="3941905"/>
          </a:xfrm>
        </p:grpSpPr>
        <p:pic>
          <p:nvPicPr>
            <p:cNvPr id="331" name="Google Shape;331;p30"/>
            <p:cNvPicPr preferRelativeResize="0"/>
            <p:nvPr/>
          </p:nvPicPr>
          <p:blipFill rotWithShape="1">
            <a:blip r:embed="rId3">
              <a:alphaModFix/>
            </a:blip>
            <a:srcRect b="0" l="0" r="0" t="0"/>
            <a:stretch/>
          </p:blipFill>
          <p:spPr>
            <a:xfrm>
              <a:off x="4852351" y="2891168"/>
              <a:ext cx="2283462" cy="1630427"/>
            </a:xfrm>
            <a:prstGeom prst="rect">
              <a:avLst/>
            </a:prstGeom>
            <a:noFill/>
            <a:ln>
              <a:noFill/>
            </a:ln>
          </p:spPr>
        </p:pic>
        <p:grpSp>
          <p:nvGrpSpPr>
            <p:cNvPr id="332" name="Google Shape;332;p30"/>
            <p:cNvGrpSpPr/>
            <p:nvPr/>
          </p:nvGrpSpPr>
          <p:grpSpPr>
            <a:xfrm>
              <a:off x="3922073" y="1723004"/>
              <a:ext cx="4138763" cy="3776928"/>
              <a:chOff x="-197180" y="-336511"/>
              <a:chExt cx="4138763" cy="3776928"/>
            </a:xfrm>
          </p:grpSpPr>
          <p:sp>
            <p:nvSpPr>
              <p:cNvPr id="333" name="Google Shape;333;p30"/>
              <p:cNvSpPr/>
              <p:nvPr/>
            </p:nvSpPr>
            <p:spPr>
              <a:xfrm>
                <a:off x="1216032" y="0"/>
                <a:ext cx="1005454" cy="433330"/>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0"/>
              <p:cNvSpPr txBox="1"/>
              <p:nvPr/>
            </p:nvSpPr>
            <p:spPr>
              <a:xfrm>
                <a:off x="1237185" y="21153"/>
                <a:ext cx="963148" cy="39102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Extracción de materias primas</a:t>
                </a:r>
                <a:endParaRPr b="0" i="0" sz="1400" u="none" cap="none" strike="noStrike">
                  <a:solidFill>
                    <a:srgbClr val="000000"/>
                  </a:solidFill>
                  <a:latin typeface="Arial"/>
                  <a:ea typeface="Arial"/>
                  <a:cs typeface="Arial"/>
                  <a:sym typeface="Arial"/>
                </a:endParaRPr>
              </a:p>
            </p:txBody>
          </p:sp>
          <p:sp>
            <p:nvSpPr>
              <p:cNvPr id="335" name="Google Shape;335;p30"/>
              <p:cNvSpPr/>
              <p:nvPr/>
            </p:nvSpPr>
            <p:spPr>
              <a:xfrm>
                <a:off x="409913" y="188630"/>
                <a:ext cx="3006064" cy="3006064"/>
              </a:xfrm>
              <a:custGeom>
                <a:rect b="b" l="l" r="r" t="t"/>
                <a:pathLst>
                  <a:path extrusionOk="0" h="120000" w="120000">
                    <a:moveTo>
                      <a:pt x="76730" y="2380"/>
                    </a:moveTo>
                    <a:lnTo>
                      <a:pt x="76730" y="2380"/>
                    </a:lnTo>
                    <a:cubicBezTo>
                      <a:pt x="81149" y="3663"/>
                      <a:pt x="85405" y="5450"/>
                      <a:pt x="89416" y="7706"/>
                    </a:cubicBezTo>
                  </a:path>
                </a:pathLst>
              </a:custGeom>
              <a:noFill/>
              <a:ln cap="flat" cmpd="sng" w="9525">
                <a:solidFill>
                  <a:srgbClr val="8BC6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0"/>
              <p:cNvSpPr/>
              <p:nvPr/>
            </p:nvSpPr>
            <p:spPr>
              <a:xfrm>
                <a:off x="2528355" y="441250"/>
                <a:ext cx="985394" cy="433330"/>
              </a:xfrm>
              <a:prstGeom prst="roundRect">
                <a:avLst>
                  <a:gd fmla="val 16667" name="adj"/>
                </a:avLst>
              </a:prstGeom>
              <a:solidFill>
                <a:srgbClr val="88BE5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30"/>
              <p:cNvSpPr txBox="1"/>
              <p:nvPr/>
            </p:nvSpPr>
            <p:spPr>
              <a:xfrm>
                <a:off x="2549508" y="462403"/>
                <a:ext cx="943088" cy="39102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1. Molienda y clasificación</a:t>
                </a:r>
                <a:endParaRPr b="0" i="0" sz="1400" u="none" cap="none" strike="noStrike">
                  <a:solidFill>
                    <a:srgbClr val="000000"/>
                  </a:solidFill>
                  <a:latin typeface="Arial"/>
                  <a:ea typeface="Arial"/>
                  <a:cs typeface="Arial"/>
                  <a:sym typeface="Arial"/>
                </a:endParaRPr>
              </a:p>
            </p:txBody>
          </p:sp>
          <p:sp>
            <p:nvSpPr>
              <p:cNvPr id="338" name="Google Shape;338;p30"/>
              <p:cNvSpPr/>
              <p:nvPr/>
            </p:nvSpPr>
            <p:spPr>
              <a:xfrm>
                <a:off x="455215" y="217688"/>
                <a:ext cx="3006064" cy="3006064"/>
              </a:xfrm>
              <a:custGeom>
                <a:rect b="b" l="l" r="r" t="t"/>
                <a:pathLst>
                  <a:path extrusionOk="0" h="120000" w="120000">
                    <a:moveTo>
                      <a:pt x="112421" y="30810"/>
                    </a:moveTo>
                    <a:lnTo>
                      <a:pt x="112421" y="30810"/>
                    </a:lnTo>
                    <a:cubicBezTo>
                      <a:pt x="115087" y="35597"/>
                      <a:pt x="117084" y="40727"/>
                      <a:pt x="118357" y="46056"/>
                    </a:cubicBezTo>
                  </a:path>
                </a:pathLst>
              </a:custGeom>
              <a:noFill/>
              <a:ln cap="flat" cmpd="sng" w="9525">
                <a:solidFill>
                  <a:srgbClr val="8FC85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0"/>
              <p:cNvSpPr/>
              <p:nvPr/>
            </p:nvSpPr>
            <p:spPr>
              <a:xfrm>
                <a:off x="2980976" y="1504055"/>
                <a:ext cx="960607" cy="433330"/>
              </a:xfrm>
              <a:prstGeom prst="roundRect">
                <a:avLst>
                  <a:gd fmla="val 16667" name="adj"/>
                </a:avLst>
              </a:prstGeom>
              <a:solidFill>
                <a:srgbClr val="90C460"/>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30"/>
              <p:cNvSpPr txBox="1"/>
              <p:nvPr/>
            </p:nvSpPr>
            <p:spPr>
              <a:xfrm>
                <a:off x="3002129" y="1525208"/>
                <a:ext cx="918301" cy="39102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2. Expandido</a:t>
                </a:r>
                <a:endParaRPr b="0" i="0" sz="1400" u="none" cap="none" strike="noStrike">
                  <a:solidFill>
                    <a:srgbClr val="000000"/>
                  </a:solidFill>
                  <a:latin typeface="Arial"/>
                  <a:ea typeface="Arial"/>
                  <a:cs typeface="Arial"/>
                  <a:sym typeface="Arial"/>
                </a:endParaRPr>
              </a:p>
            </p:txBody>
          </p:sp>
          <p:sp>
            <p:nvSpPr>
              <p:cNvPr id="341" name="Google Shape;341;p30"/>
              <p:cNvSpPr/>
              <p:nvPr/>
            </p:nvSpPr>
            <p:spPr>
              <a:xfrm>
                <a:off x="455215" y="217688"/>
                <a:ext cx="3006064" cy="3006064"/>
              </a:xfrm>
              <a:custGeom>
                <a:rect b="b" l="l" r="r" t="t"/>
                <a:pathLst>
                  <a:path extrusionOk="0" h="120000" w="120000">
                    <a:moveTo>
                      <a:pt x="118357" y="73944"/>
                    </a:moveTo>
                    <a:lnTo>
                      <a:pt x="118357" y="73944"/>
                    </a:lnTo>
                    <a:cubicBezTo>
                      <a:pt x="117084" y="79273"/>
                      <a:pt x="115086" y="84403"/>
                      <a:pt x="112421" y="89190"/>
                    </a:cubicBezTo>
                  </a:path>
                </a:pathLst>
              </a:custGeom>
              <a:noFill/>
              <a:ln cap="flat" cmpd="sng" w="9525">
                <a:solidFill>
                  <a:srgbClr val="96CC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30"/>
              <p:cNvSpPr/>
              <p:nvPr/>
            </p:nvSpPr>
            <p:spPr>
              <a:xfrm>
                <a:off x="2555814" y="2566859"/>
                <a:ext cx="930474" cy="433330"/>
              </a:xfrm>
              <a:prstGeom prst="roundRect">
                <a:avLst>
                  <a:gd fmla="val 16667" name="adj"/>
                </a:avLst>
              </a:prstGeom>
              <a:solidFill>
                <a:srgbClr val="98C96D"/>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0"/>
              <p:cNvSpPr txBox="1"/>
              <p:nvPr/>
            </p:nvSpPr>
            <p:spPr>
              <a:xfrm>
                <a:off x="2576967" y="2588012"/>
                <a:ext cx="888168" cy="39102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3. Siliconado</a:t>
                </a:r>
                <a:endParaRPr b="0" i="0" sz="1400" u="none" cap="none" strike="noStrike">
                  <a:solidFill>
                    <a:srgbClr val="000000"/>
                  </a:solidFill>
                  <a:latin typeface="Arial"/>
                  <a:ea typeface="Arial"/>
                  <a:cs typeface="Arial"/>
                  <a:sym typeface="Arial"/>
                </a:endParaRPr>
              </a:p>
            </p:txBody>
          </p:sp>
          <p:sp>
            <p:nvSpPr>
              <p:cNvPr id="344" name="Google Shape;344;p30"/>
              <p:cNvSpPr/>
              <p:nvPr/>
            </p:nvSpPr>
            <p:spPr>
              <a:xfrm>
                <a:off x="455215" y="217688"/>
                <a:ext cx="3006064" cy="3006064"/>
              </a:xfrm>
              <a:custGeom>
                <a:rect b="b" l="l" r="r" t="t"/>
                <a:pathLst>
                  <a:path extrusionOk="0" h="120000" w="120000">
                    <a:moveTo>
                      <a:pt x="89277" y="112372"/>
                    </a:moveTo>
                    <a:cubicBezTo>
                      <a:pt x="87034" y="113626"/>
                      <a:pt x="84713" y="114734"/>
                      <a:pt x="82328" y="115690"/>
                    </a:cubicBezTo>
                  </a:path>
                </a:pathLst>
              </a:custGeom>
              <a:noFill/>
              <a:ln cap="flat" cmpd="sng" w="9525">
                <a:solidFill>
                  <a:srgbClr val="9ECF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0"/>
              <p:cNvSpPr/>
              <p:nvPr/>
            </p:nvSpPr>
            <p:spPr>
              <a:xfrm>
                <a:off x="1458944" y="3007087"/>
                <a:ext cx="998607" cy="433330"/>
              </a:xfrm>
              <a:prstGeom prst="roundRect">
                <a:avLst>
                  <a:gd fmla="val 16667" name="adj"/>
                </a:avLst>
              </a:prstGeom>
              <a:solidFill>
                <a:srgbClr val="A0CE79"/>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0"/>
              <p:cNvSpPr txBox="1"/>
              <p:nvPr/>
            </p:nvSpPr>
            <p:spPr>
              <a:xfrm>
                <a:off x="1480097" y="3028240"/>
                <a:ext cx="956301" cy="39102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4. Empaque</a:t>
                </a:r>
                <a:endParaRPr b="0" i="0" sz="1400" u="none" cap="none" strike="noStrike">
                  <a:solidFill>
                    <a:srgbClr val="000000"/>
                  </a:solidFill>
                  <a:latin typeface="Arial"/>
                  <a:ea typeface="Arial"/>
                  <a:cs typeface="Arial"/>
                  <a:sym typeface="Arial"/>
                </a:endParaRPr>
              </a:p>
            </p:txBody>
          </p:sp>
          <p:sp>
            <p:nvSpPr>
              <p:cNvPr id="347" name="Google Shape;347;p30"/>
              <p:cNvSpPr/>
              <p:nvPr/>
            </p:nvSpPr>
            <p:spPr>
              <a:xfrm>
                <a:off x="101368" y="139385"/>
                <a:ext cx="3006064" cy="3006064"/>
              </a:xfrm>
              <a:custGeom>
                <a:rect b="b" l="l" r="r" t="t"/>
                <a:pathLst>
                  <a:path extrusionOk="0" h="120000" w="120000">
                    <a:moveTo>
                      <a:pt x="50455" y="119236"/>
                    </a:moveTo>
                    <a:lnTo>
                      <a:pt x="50455" y="119236"/>
                    </a:lnTo>
                    <a:cubicBezTo>
                      <a:pt x="46704" y="118632"/>
                      <a:pt x="43019" y="117672"/>
                      <a:pt x="39449" y="116371"/>
                    </a:cubicBezTo>
                  </a:path>
                </a:pathLst>
              </a:custGeom>
              <a:noFill/>
              <a:ln cap="flat" cmpd="sng" w="9525">
                <a:solidFill>
                  <a:srgbClr val="A4D3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0"/>
              <p:cNvSpPr/>
              <p:nvPr/>
            </p:nvSpPr>
            <p:spPr>
              <a:xfrm>
                <a:off x="365494" y="2586087"/>
                <a:ext cx="793541" cy="433330"/>
              </a:xfrm>
              <a:prstGeom prst="roundRect">
                <a:avLst>
                  <a:gd fmla="val 16667" name="adj"/>
                </a:avLst>
              </a:prstGeom>
              <a:solidFill>
                <a:srgbClr val="A8D38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0"/>
              <p:cNvSpPr txBox="1"/>
              <p:nvPr/>
            </p:nvSpPr>
            <p:spPr>
              <a:xfrm>
                <a:off x="386647" y="2607240"/>
                <a:ext cx="751235" cy="39102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5. Producto terminado</a:t>
                </a:r>
                <a:endParaRPr b="0" i="0" sz="1400" u="none" cap="none" strike="noStrike">
                  <a:solidFill>
                    <a:srgbClr val="000000"/>
                  </a:solidFill>
                  <a:latin typeface="Arial"/>
                  <a:ea typeface="Arial"/>
                  <a:cs typeface="Arial"/>
                  <a:sym typeface="Arial"/>
                </a:endParaRPr>
              </a:p>
            </p:txBody>
          </p:sp>
          <p:sp>
            <p:nvSpPr>
              <p:cNvPr id="350" name="Google Shape;350;p30"/>
              <p:cNvSpPr/>
              <p:nvPr/>
            </p:nvSpPr>
            <p:spPr>
              <a:xfrm>
                <a:off x="334417" y="233928"/>
                <a:ext cx="3006064" cy="3006064"/>
              </a:xfrm>
              <a:custGeom>
                <a:rect b="b" l="l" r="r" t="t"/>
                <a:pathLst>
                  <a:path extrusionOk="0" h="120000" w="120000">
                    <a:moveTo>
                      <a:pt x="7579" y="89190"/>
                    </a:moveTo>
                    <a:lnTo>
                      <a:pt x="7579" y="89190"/>
                    </a:lnTo>
                    <a:cubicBezTo>
                      <a:pt x="4840" y="84271"/>
                      <a:pt x="2806" y="78990"/>
                      <a:pt x="1539" y="73504"/>
                    </a:cubicBezTo>
                  </a:path>
                </a:pathLst>
              </a:custGeom>
              <a:noFill/>
              <a:ln cap="flat" cmpd="sng" w="9525">
                <a:solidFill>
                  <a:srgbClr val="ACD7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0"/>
              <p:cNvSpPr/>
              <p:nvPr/>
            </p:nvSpPr>
            <p:spPr>
              <a:xfrm>
                <a:off x="0" y="1505483"/>
                <a:ext cx="666662" cy="433330"/>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0"/>
              <p:cNvSpPr txBox="1"/>
              <p:nvPr/>
            </p:nvSpPr>
            <p:spPr>
              <a:xfrm>
                <a:off x="21153" y="1526636"/>
                <a:ext cx="624356" cy="39102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Uso</a:t>
                </a:r>
                <a:endParaRPr b="0" i="0" sz="1400" u="none" cap="none" strike="noStrike">
                  <a:solidFill>
                    <a:srgbClr val="000000"/>
                  </a:solidFill>
                  <a:latin typeface="Arial"/>
                  <a:ea typeface="Arial"/>
                  <a:cs typeface="Arial"/>
                  <a:sym typeface="Arial"/>
                </a:endParaRPr>
              </a:p>
            </p:txBody>
          </p:sp>
          <p:sp>
            <p:nvSpPr>
              <p:cNvPr id="353" name="Google Shape;353;p30"/>
              <p:cNvSpPr/>
              <p:nvPr/>
            </p:nvSpPr>
            <p:spPr>
              <a:xfrm>
                <a:off x="308929" y="-336511"/>
                <a:ext cx="3006064" cy="3006064"/>
              </a:xfrm>
              <a:custGeom>
                <a:rect b="b" l="l" r="r" t="t"/>
                <a:pathLst>
                  <a:path extrusionOk="0" h="120000" w="120000">
                    <a:moveTo>
                      <a:pt x="774" y="69606"/>
                    </a:moveTo>
                    <a:lnTo>
                      <a:pt x="774" y="69606"/>
                    </a:lnTo>
                    <a:cubicBezTo>
                      <a:pt x="128" y="65622"/>
                      <a:pt x="-115" y="61583"/>
                      <a:pt x="50" y="57550"/>
                    </a:cubicBezTo>
                  </a:path>
                </a:pathLst>
              </a:custGeom>
              <a:noFill/>
              <a:ln cap="flat" cmpd="sng" w="9525">
                <a:solidFill>
                  <a:srgbClr val="B3DA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30"/>
              <p:cNvSpPr/>
              <p:nvPr/>
            </p:nvSpPr>
            <p:spPr>
              <a:xfrm>
                <a:off x="0" y="571865"/>
                <a:ext cx="860561" cy="433330"/>
              </a:xfrm>
              <a:prstGeom prst="roundRect">
                <a:avLst>
                  <a:gd fmla="val 16667" name="adj"/>
                </a:avLst>
              </a:prstGeom>
              <a:solidFill>
                <a:srgbClr val="A69E9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30"/>
              <p:cNvSpPr txBox="1"/>
              <p:nvPr/>
            </p:nvSpPr>
            <p:spPr>
              <a:xfrm>
                <a:off x="21153" y="593018"/>
                <a:ext cx="818255" cy="39102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Disposición final</a:t>
                </a:r>
                <a:endParaRPr b="0" i="0" sz="1400" u="none" cap="none" strike="noStrike">
                  <a:solidFill>
                    <a:srgbClr val="000000"/>
                  </a:solidFill>
                  <a:latin typeface="Arial"/>
                  <a:ea typeface="Arial"/>
                  <a:cs typeface="Arial"/>
                  <a:sym typeface="Arial"/>
                </a:endParaRPr>
              </a:p>
            </p:txBody>
          </p:sp>
          <p:sp>
            <p:nvSpPr>
              <p:cNvPr id="356" name="Google Shape;356;p30"/>
              <p:cNvSpPr/>
              <p:nvPr/>
            </p:nvSpPr>
            <p:spPr>
              <a:xfrm>
                <a:off x="-197180" y="388127"/>
                <a:ext cx="3006064" cy="3006064"/>
              </a:xfrm>
              <a:custGeom>
                <a:rect b="b" l="l" r="r" t="t"/>
                <a:pathLst>
                  <a:path extrusionOk="0" h="120000" w="120000">
                    <a:moveTo>
                      <a:pt x="35953" y="5030"/>
                    </a:moveTo>
                    <a:lnTo>
                      <a:pt x="35953" y="5030"/>
                    </a:lnTo>
                    <a:cubicBezTo>
                      <a:pt x="40822" y="2900"/>
                      <a:pt x="45952" y="1426"/>
                      <a:pt x="51209" y="648"/>
                    </a:cubicBezTo>
                  </a:path>
                </a:pathLst>
              </a:custGeom>
              <a:noFill/>
              <a:ln cap="flat" cmpd="sng" w="9525">
                <a:solidFill>
                  <a:srgbClr val="BADE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7" name="Google Shape;357;p30"/>
            <p:cNvPicPr preferRelativeResize="0"/>
            <p:nvPr/>
          </p:nvPicPr>
          <p:blipFill rotWithShape="1">
            <a:blip r:embed="rId4">
              <a:alphaModFix/>
            </a:blip>
            <a:srcRect b="0" l="0" r="0" t="0"/>
            <a:stretch/>
          </p:blipFill>
          <p:spPr>
            <a:xfrm flipH="1">
              <a:off x="7644156" y="2724817"/>
              <a:ext cx="222162" cy="220316"/>
            </a:xfrm>
            <a:prstGeom prst="rect">
              <a:avLst/>
            </a:prstGeom>
            <a:noFill/>
            <a:ln>
              <a:noFill/>
            </a:ln>
          </p:spPr>
        </p:pic>
        <p:pic>
          <p:nvPicPr>
            <p:cNvPr id="358" name="Google Shape;358;p30"/>
            <p:cNvPicPr preferRelativeResize="0"/>
            <p:nvPr/>
          </p:nvPicPr>
          <p:blipFill rotWithShape="1">
            <a:blip r:embed="rId4">
              <a:alphaModFix/>
            </a:blip>
            <a:srcRect b="0" l="0" r="0" t="0"/>
            <a:stretch/>
          </p:blipFill>
          <p:spPr>
            <a:xfrm flipH="1">
              <a:off x="7788005" y="3984204"/>
              <a:ext cx="222162" cy="219433"/>
            </a:xfrm>
            <a:prstGeom prst="rect">
              <a:avLst/>
            </a:prstGeom>
            <a:noFill/>
            <a:ln>
              <a:noFill/>
            </a:ln>
          </p:spPr>
        </p:pic>
        <p:pic>
          <p:nvPicPr>
            <p:cNvPr id="359" name="Google Shape;359;p30"/>
            <p:cNvPicPr preferRelativeResize="0"/>
            <p:nvPr/>
          </p:nvPicPr>
          <p:blipFill rotWithShape="1">
            <a:blip r:embed="rId5">
              <a:alphaModFix/>
            </a:blip>
            <a:srcRect b="0" l="0" r="0" t="0"/>
            <a:stretch/>
          </p:blipFill>
          <p:spPr>
            <a:xfrm>
              <a:off x="7582277" y="3999431"/>
              <a:ext cx="207242" cy="214099"/>
            </a:xfrm>
            <a:prstGeom prst="rect">
              <a:avLst/>
            </a:prstGeom>
            <a:noFill/>
            <a:ln>
              <a:noFill/>
            </a:ln>
          </p:spPr>
        </p:pic>
        <p:sp>
          <p:nvSpPr>
            <p:cNvPr id="360" name="Google Shape;360;p30"/>
            <p:cNvSpPr/>
            <p:nvPr/>
          </p:nvSpPr>
          <p:spPr>
            <a:xfrm>
              <a:off x="4475297" y="2319992"/>
              <a:ext cx="754109" cy="31413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361" name="Google Shape;361;p30"/>
            <p:cNvSpPr/>
            <p:nvPr/>
          </p:nvSpPr>
          <p:spPr>
            <a:xfrm>
              <a:off x="6524851" y="2258292"/>
              <a:ext cx="57781" cy="1660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362" name="Google Shape;362;p30"/>
            <p:cNvSpPr/>
            <p:nvPr/>
          </p:nvSpPr>
          <p:spPr>
            <a:xfrm>
              <a:off x="4342114" y="3309554"/>
              <a:ext cx="254441" cy="678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pic>
          <p:nvPicPr>
            <p:cNvPr id="363" name="Google Shape;363;p30"/>
            <p:cNvPicPr preferRelativeResize="0"/>
            <p:nvPr/>
          </p:nvPicPr>
          <p:blipFill rotWithShape="1">
            <a:blip r:embed="rId4">
              <a:alphaModFix/>
            </a:blip>
            <a:srcRect b="0" l="0" r="0" t="0"/>
            <a:stretch/>
          </p:blipFill>
          <p:spPr>
            <a:xfrm flipH="1">
              <a:off x="6529770" y="2093266"/>
              <a:ext cx="222162" cy="219433"/>
            </a:xfrm>
            <a:prstGeom prst="rect">
              <a:avLst/>
            </a:prstGeom>
            <a:noFill/>
            <a:ln>
              <a:noFill/>
            </a:ln>
          </p:spPr>
        </p:pic>
        <p:pic>
          <p:nvPicPr>
            <p:cNvPr id="364" name="Google Shape;364;p30"/>
            <p:cNvPicPr preferRelativeResize="0"/>
            <p:nvPr/>
          </p:nvPicPr>
          <p:blipFill rotWithShape="1">
            <a:blip r:embed="rId4">
              <a:alphaModFix/>
            </a:blip>
            <a:srcRect b="0" l="0" r="0" t="0"/>
            <a:stretch/>
          </p:blipFill>
          <p:spPr>
            <a:xfrm flipH="1">
              <a:off x="4321302" y="4303142"/>
              <a:ext cx="222162" cy="219433"/>
            </a:xfrm>
            <a:prstGeom prst="rect">
              <a:avLst/>
            </a:prstGeom>
            <a:noFill/>
            <a:ln>
              <a:noFill/>
            </a:ln>
          </p:spPr>
        </p:pic>
        <p:pic>
          <p:nvPicPr>
            <p:cNvPr id="365" name="Google Shape;365;p30"/>
            <p:cNvPicPr preferRelativeResize="0"/>
            <p:nvPr/>
          </p:nvPicPr>
          <p:blipFill rotWithShape="1">
            <a:blip r:embed="rId4">
              <a:alphaModFix/>
            </a:blip>
            <a:srcRect b="0" l="0" r="0" t="0"/>
            <a:stretch/>
          </p:blipFill>
          <p:spPr>
            <a:xfrm flipH="1">
              <a:off x="4183373" y="3328375"/>
              <a:ext cx="222162" cy="219433"/>
            </a:xfrm>
            <a:prstGeom prst="rect">
              <a:avLst/>
            </a:prstGeom>
            <a:noFill/>
            <a:ln>
              <a:noFill/>
            </a:ln>
          </p:spPr>
        </p:pic>
        <p:pic>
          <p:nvPicPr>
            <p:cNvPr id="366" name="Google Shape;366;p30"/>
            <p:cNvPicPr preferRelativeResize="0"/>
            <p:nvPr/>
          </p:nvPicPr>
          <p:blipFill rotWithShape="1">
            <a:blip r:embed="rId6">
              <a:alphaModFix/>
            </a:blip>
            <a:srcRect b="0" l="0" r="0" t="0"/>
            <a:stretch/>
          </p:blipFill>
          <p:spPr>
            <a:xfrm>
              <a:off x="7789519" y="3351524"/>
              <a:ext cx="244409" cy="257333"/>
            </a:xfrm>
            <a:prstGeom prst="rect">
              <a:avLst/>
            </a:prstGeom>
            <a:noFill/>
            <a:ln>
              <a:noFill/>
            </a:ln>
          </p:spPr>
        </p:pic>
        <p:pic>
          <p:nvPicPr>
            <p:cNvPr id="367" name="Google Shape;367;p30"/>
            <p:cNvPicPr preferRelativeResize="0"/>
            <p:nvPr/>
          </p:nvPicPr>
          <p:blipFill rotWithShape="1">
            <a:blip r:embed="rId6">
              <a:alphaModFix/>
            </a:blip>
            <a:srcRect b="0" l="0" r="0" t="0"/>
            <a:stretch/>
          </p:blipFill>
          <p:spPr>
            <a:xfrm>
              <a:off x="7369442" y="4984458"/>
              <a:ext cx="244409" cy="257333"/>
            </a:xfrm>
            <a:prstGeom prst="rect">
              <a:avLst/>
            </a:prstGeom>
            <a:noFill/>
            <a:ln>
              <a:noFill/>
            </a:ln>
          </p:spPr>
        </p:pic>
        <p:pic>
          <p:nvPicPr>
            <p:cNvPr id="368" name="Google Shape;368;p30"/>
            <p:cNvPicPr preferRelativeResize="0"/>
            <p:nvPr/>
          </p:nvPicPr>
          <p:blipFill rotWithShape="1">
            <a:blip r:embed="rId6">
              <a:alphaModFix/>
            </a:blip>
            <a:srcRect b="0" l="0" r="0" t="0"/>
            <a:stretch/>
          </p:blipFill>
          <p:spPr>
            <a:xfrm>
              <a:off x="6431536" y="5407576"/>
              <a:ext cx="244409" cy="257333"/>
            </a:xfrm>
            <a:prstGeom prst="rect">
              <a:avLst/>
            </a:prstGeom>
            <a:noFill/>
            <a:ln>
              <a:noFill/>
            </a:ln>
          </p:spPr>
        </p:pic>
        <p:pic>
          <p:nvPicPr>
            <p:cNvPr id="369" name="Google Shape;369;p30"/>
            <p:cNvPicPr preferRelativeResize="0"/>
            <p:nvPr/>
          </p:nvPicPr>
          <p:blipFill rotWithShape="1">
            <a:blip r:embed="rId7">
              <a:alphaModFix/>
            </a:blip>
            <a:srcRect b="0" l="0" r="0" t="0"/>
            <a:stretch/>
          </p:blipFill>
          <p:spPr>
            <a:xfrm>
              <a:off x="7349840" y="4511330"/>
              <a:ext cx="264011" cy="268658"/>
            </a:xfrm>
            <a:prstGeom prst="rect">
              <a:avLst/>
            </a:prstGeom>
            <a:noFill/>
            <a:ln>
              <a:noFill/>
            </a:ln>
          </p:spPr>
        </p:pic>
        <p:sp>
          <p:nvSpPr>
            <p:cNvPr id="370" name="Google Shape;370;p30"/>
            <p:cNvSpPr/>
            <p:nvPr/>
          </p:nvSpPr>
          <p:spPr>
            <a:xfrm>
              <a:off x="4596555" y="4292675"/>
              <a:ext cx="178489" cy="466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371" name="Google Shape;371;p30"/>
            <p:cNvSpPr/>
            <p:nvPr/>
          </p:nvSpPr>
          <p:spPr>
            <a:xfrm>
              <a:off x="4595114" y="4421661"/>
              <a:ext cx="178489" cy="466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grpSp>
      <p:sp>
        <p:nvSpPr>
          <p:cNvPr id="372" name="Google Shape;372;p30"/>
          <p:cNvSpPr/>
          <p:nvPr/>
        </p:nvSpPr>
        <p:spPr>
          <a:xfrm>
            <a:off x="8158163" y="1400872"/>
            <a:ext cx="3986880"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MX" sz="1800" u="none" cap="none" strike="noStrike">
                <a:solidFill>
                  <a:srgbClr val="FF6600"/>
                </a:solidFill>
                <a:latin typeface="Arial"/>
                <a:ea typeface="Arial"/>
                <a:cs typeface="Arial"/>
                <a:sym typeface="Arial"/>
              </a:rPr>
              <a:t>Block Concreto celular</a:t>
            </a:r>
            <a:endParaRPr b="0" i="0" sz="1400" u="none" cap="none" strike="noStrike">
              <a:solidFill>
                <a:srgbClr val="000000"/>
              </a:solidFill>
              <a:latin typeface="Arial"/>
              <a:ea typeface="Arial"/>
              <a:cs typeface="Arial"/>
              <a:sym typeface="Arial"/>
            </a:endParaRPr>
          </a:p>
        </p:txBody>
      </p:sp>
      <p:pic>
        <p:nvPicPr>
          <p:cNvPr id="373" name="Google Shape;373;p30"/>
          <p:cNvPicPr preferRelativeResize="0"/>
          <p:nvPr/>
        </p:nvPicPr>
        <p:blipFill rotWithShape="1">
          <a:blip r:embed="rId8">
            <a:alphaModFix/>
          </a:blip>
          <a:srcRect b="0" l="0" r="0" t="0"/>
          <a:stretch/>
        </p:blipFill>
        <p:spPr>
          <a:xfrm>
            <a:off x="910824" y="963285"/>
            <a:ext cx="10262896" cy="332436"/>
          </a:xfrm>
          <a:prstGeom prst="rect">
            <a:avLst/>
          </a:prstGeom>
          <a:noFill/>
          <a:ln>
            <a:noFill/>
          </a:ln>
        </p:spPr>
      </p:pic>
      <p:sp>
        <p:nvSpPr>
          <p:cNvPr id="374" name="Google Shape;374;p30"/>
          <p:cNvSpPr/>
          <p:nvPr/>
        </p:nvSpPr>
        <p:spPr>
          <a:xfrm>
            <a:off x="4090463" y="1400872"/>
            <a:ext cx="4046755" cy="4652436"/>
          </a:xfrm>
          <a:prstGeom prst="rect">
            <a:avLst/>
          </a:prstGeom>
          <a:noFill/>
          <a:ln cap="flat" cmpd="sng" w="19050">
            <a:solidFill>
              <a:srgbClr val="BA4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375" name="Google Shape;375;p30"/>
          <p:cNvSpPr/>
          <p:nvPr/>
        </p:nvSpPr>
        <p:spPr>
          <a:xfrm>
            <a:off x="53220" y="1399633"/>
            <a:ext cx="4004402" cy="4652436"/>
          </a:xfrm>
          <a:prstGeom prst="rect">
            <a:avLst/>
          </a:prstGeom>
          <a:noFill/>
          <a:ln cap="flat" cmpd="sng" w="19050">
            <a:solidFill>
              <a:srgbClr val="BA4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376" name="Google Shape;376;p30"/>
          <p:cNvSpPr/>
          <p:nvPr/>
        </p:nvSpPr>
        <p:spPr>
          <a:xfrm>
            <a:off x="8165428" y="1400546"/>
            <a:ext cx="3979615" cy="4652436"/>
          </a:xfrm>
          <a:prstGeom prst="rect">
            <a:avLst/>
          </a:prstGeom>
          <a:noFill/>
          <a:ln cap="flat" cmpd="sng" w="19050">
            <a:solidFill>
              <a:srgbClr val="BA4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grpSp>
        <p:nvGrpSpPr>
          <p:cNvPr id="377" name="Google Shape;377;p30"/>
          <p:cNvGrpSpPr/>
          <p:nvPr/>
        </p:nvGrpSpPr>
        <p:grpSpPr>
          <a:xfrm>
            <a:off x="-309375" y="1403284"/>
            <a:ext cx="4282246" cy="4298776"/>
            <a:chOff x="-309375" y="1403284"/>
            <a:chExt cx="4282246" cy="4298776"/>
          </a:xfrm>
        </p:grpSpPr>
        <p:pic>
          <p:nvPicPr>
            <p:cNvPr id="378" name="Google Shape;378;p30"/>
            <p:cNvPicPr preferRelativeResize="0"/>
            <p:nvPr/>
          </p:nvPicPr>
          <p:blipFill rotWithShape="1">
            <a:blip r:embed="rId9">
              <a:alphaModFix/>
            </a:blip>
            <a:srcRect b="0" l="0" r="0" t="0"/>
            <a:stretch/>
          </p:blipFill>
          <p:spPr>
            <a:xfrm>
              <a:off x="2381941" y="5258798"/>
              <a:ext cx="300579" cy="266522"/>
            </a:xfrm>
            <a:prstGeom prst="rect">
              <a:avLst/>
            </a:prstGeom>
            <a:noFill/>
            <a:ln>
              <a:noFill/>
            </a:ln>
          </p:spPr>
        </p:pic>
        <p:pic>
          <p:nvPicPr>
            <p:cNvPr id="379" name="Google Shape;379;p30"/>
            <p:cNvPicPr preferRelativeResize="0"/>
            <p:nvPr/>
          </p:nvPicPr>
          <p:blipFill rotWithShape="1">
            <a:blip r:embed="rId9">
              <a:alphaModFix/>
            </a:blip>
            <a:srcRect b="0" l="0" r="0" t="0"/>
            <a:stretch/>
          </p:blipFill>
          <p:spPr>
            <a:xfrm>
              <a:off x="3501821" y="4830596"/>
              <a:ext cx="300579" cy="263967"/>
            </a:xfrm>
            <a:prstGeom prst="rect">
              <a:avLst/>
            </a:prstGeom>
            <a:noFill/>
            <a:ln>
              <a:noFill/>
            </a:ln>
          </p:spPr>
        </p:pic>
        <p:pic>
          <p:nvPicPr>
            <p:cNvPr id="380" name="Google Shape;380;p30"/>
            <p:cNvPicPr preferRelativeResize="0"/>
            <p:nvPr/>
          </p:nvPicPr>
          <p:blipFill rotWithShape="1">
            <a:blip r:embed="rId10">
              <a:alphaModFix/>
            </a:blip>
            <a:srcRect b="0" l="0" r="0" t="0"/>
            <a:stretch/>
          </p:blipFill>
          <p:spPr>
            <a:xfrm>
              <a:off x="754265" y="2914516"/>
              <a:ext cx="2308112" cy="1575223"/>
            </a:xfrm>
            <a:prstGeom prst="rect">
              <a:avLst/>
            </a:prstGeom>
            <a:noFill/>
            <a:ln>
              <a:noFill/>
            </a:ln>
          </p:spPr>
        </p:pic>
        <p:grpSp>
          <p:nvGrpSpPr>
            <p:cNvPr id="381" name="Google Shape;381;p30"/>
            <p:cNvGrpSpPr/>
            <p:nvPr/>
          </p:nvGrpSpPr>
          <p:grpSpPr>
            <a:xfrm>
              <a:off x="-309375" y="1403284"/>
              <a:ext cx="4282246" cy="4065509"/>
              <a:chOff x="-391812" y="-677893"/>
              <a:chExt cx="4282246" cy="4065509"/>
            </a:xfrm>
          </p:grpSpPr>
          <p:sp>
            <p:nvSpPr>
              <p:cNvPr id="382" name="Google Shape;382;p30"/>
              <p:cNvSpPr/>
              <p:nvPr/>
            </p:nvSpPr>
            <p:spPr>
              <a:xfrm>
                <a:off x="1183822" y="0"/>
                <a:ext cx="821523" cy="426646"/>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0"/>
              <p:cNvSpPr txBox="1"/>
              <p:nvPr/>
            </p:nvSpPr>
            <p:spPr>
              <a:xfrm>
                <a:off x="1204649" y="20827"/>
                <a:ext cx="779869" cy="38499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Extracción de materias primas</a:t>
                </a:r>
                <a:endParaRPr b="0" i="0" sz="1400" u="none" cap="none" strike="noStrike">
                  <a:solidFill>
                    <a:srgbClr val="000000"/>
                  </a:solidFill>
                  <a:latin typeface="Arial"/>
                  <a:ea typeface="Arial"/>
                  <a:cs typeface="Arial"/>
                  <a:sym typeface="Arial"/>
                </a:endParaRPr>
              </a:p>
            </p:txBody>
          </p:sp>
          <p:sp>
            <p:nvSpPr>
              <p:cNvPr id="384" name="Google Shape;384;p30"/>
              <p:cNvSpPr/>
              <p:nvPr/>
            </p:nvSpPr>
            <p:spPr>
              <a:xfrm>
                <a:off x="309651" y="188962"/>
                <a:ext cx="2958766" cy="2958766"/>
              </a:xfrm>
              <a:custGeom>
                <a:rect b="b" l="l" r="r" t="t"/>
                <a:pathLst>
                  <a:path extrusionOk="0" h="120000" w="120000">
                    <a:moveTo>
                      <a:pt x="73902" y="1633"/>
                    </a:moveTo>
                    <a:cubicBezTo>
                      <a:pt x="79061" y="2862"/>
                      <a:pt x="84033" y="4769"/>
                      <a:pt x="88691" y="7304"/>
                    </a:cubicBezTo>
                  </a:path>
                </a:pathLst>
              </a:custGeom>
              <a:noFill/>
              <a:ln cap="flat" cmpd="sng" w="9525">
                <a:solidFill>
                  <a:srgbClr val="8BC6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30"/>
              <p:cNvSpPr/>
              <p:nvPr/>
            </p:nvSpPr>
            <p:spPr>
              <a:xfrm>
                <a:off x="2419510" y="435504"/>
                <a:ext cx="914283" cy="426646"/>
              </a:xfrm>
              <a:prstGeom prst="roundRect">
                <a:avLst>
                  <a:gd fmla="val 16667" name="adj"/>
                </a:avLst>
              </a:prstGeom>
              <a:solidFill>
                <a:srgbClr val="88BE5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0"/>
              <p:cNvSpPr txBox="1"/>
              <p:nvPr/>
            </p:nvSpPr>
            <p:spPr>
              <a:xfrm>
                <a:off x="2440337" y="456331"/>
                <a:ext cx="872629" cy="38499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1. Recepción de materia prima</a:t>
                </a:r>
                <a:endParaRPr b="0" i="0" sz="1400" u="none" cap="none" strike="noStrike">
                  <a:solidFill>
                    <a:srgbClr val="000000"/>
                  </a:solidFill>
                  <a:latin typeface="Arial"/>
                  <a:ea typeface="Arial"/>
                  <a:cs typeface="Arial"/>
                  <a:sym typeface="Arial"/>
                </a:endParaRPr>
              </a:p>
            </p:txBody>
          </p:sp>
          <p:sp>
            <p:nvSpPr>
              <p:cNvPr id="387" name="Google Shape;387;p30"/>
              <p:cNvSpPr/>
              <p:nvPr/>
            </p:nvSpPr>
            <p:spPr>
              <a:xfrm>
                <a:off x="351187" y="215526"/>
                <a:ext cx="2958766" cy="2958766"/>
              </a:xfrm>
              <a:custGeom>
                <a:rect b="b" l="l" r="r" t="t"/>
                <a:pathLst>
                  <a:path extrusionOk="0" h="120000" w="120000">
                    <a:moveTo>
                      <a:pt x="112422" y="30812"/>
                    </a:moveTo>
                    <a:lnTo>
                      <a:pt x="112422" y="30812"/>
                    </a:lnTo>
                    <a:cubicBezTo>
                      <a:pt x="115087" y="35598"/>
                      <a:pt x="117084" y="40726"/>
                      <a:pt x="118357" y="46054"/>
                    </a:cubicBezTo>
                  </a:path>
                </a:pathLst>
              </a:custGeom>
              <a:noFill/>
              <a:ln cap="flat" cmpd="sng" w="9525">
                <a:solidFill>
                  <a:srgbClr val="8FC85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30"/>
              <p:cNvSpPr/>
              <p:nvPr/>
            </p:nvSpPr>
            <p:spPr>
              <a:xfrm>
                <a:off x="2729471" y="1481586"/>
                <a:ext cx="1160963" cy="426646"/>
              </a:xfrm>
              <a:prstGeom prst="roundRect">
                <a:avLst>
                  <a:gd fmla="val 16667" name="adj"/>
                </a:avLst>
              </a:prstGeom>
              <a:solidFill>
                <a:srgbClr val="90C460"/>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0"/>
              <p:cNvSpPr txBox="1"/>
              <p:nvPr/>
            </p:nvSpPr>
            <p:spPr>
              <a:xfrm>
                <a:off x="2750298" y="1502413"/>
                <a:ext cx="1119309" cy="38499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2. Pre-expansor (espumar los granulados de EPS)</a:t>
                </a:r>
                <a:endParaRPr b="0" i="0" sz="800" u="none" cap="none" strike="noStrike">
                  <a:solidFill>
                    <a:schemeClr val="dk2"/>
                  </a:solidFill>
                  <a:latin typeface="Georgia"/>
                  <a:ea typeface="Georgia"/>
                  <a:cs typeface="Georgia"/>
                  <a:sym typeface="Georgia"/>
                </a:endParaRPr>
              </a:p>
            </p:txBody>
          </p:sp>
          <p:sp>
            <p:nvSpPr>
              <p:cNvPr id="390" name="Google Shape;390;p30"/>
              <p:cNvSpPr/>
              <p:nvPr/>
            </p:nvSpPr>
            <p:spPr>
              <a:xfrm>
                <a:off x="351187" y="215526"/>
                <a:ext cx="2958766" cy="2958766"/>
              </a:xfrm>
              <a:custGeom>
                <a:rect b="b" l="l" r="r" t="t"/>
                <a:pathLst>
                  <a:path extrusionOk="0" h="120000" w="120000">
                    <a:moveTo>
                      <a:pt x="118357" y="73945"/>
                    </a:moveTo>
                    <a:lnTo>
                      <a:pt x="118357" y="73945"/>
                    </a:lnTo>
                    <a:cubicBezTo>
                      <a:pt x="117084" y="79273"/>
                      <a:pt x="115087" y="84401"/>
                      <a:pt x="112422" y="89187"/>
                    </a:cubicBezTo>
                  </a:path>
                </a:pathLst>
              </a:custGeom>
              <a:noFill/>
              <a:ln cap="flat" cmpd="sng" w="9525">
                <a:solidFill>
                  <a:srgbClr val="96CC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0"/>
              <p:cNvSpPr/>
              <p:nvPr/>
            </p:nvSpPr>
            <p:spPr>
              <a:xfrm>
                <a:off x="2324004" y="2527668"/>
                <a:ext cx="1105296" cy="426646"/>
              </a:xfrm>
              <a:prstGeom prst="roundRect">
                <a:avLst>
                  <a:gd fmla="val 16667" name="adj"/>
                </a:avLst>
              </a:prstGeom>
              <a:solidFill>
                <a:srgbClr val="98C96D"/>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0"/>
              <p:cNvSpPr txBox="1"/>
              <p:nvPr/>
            </p:nvSpPr>
            <p:spPr>
              <a:xfrm>
                <a:off x="2344831" y="2548495"/>
                <a:ext cx="1063642" cy="38499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3. Moldeo de blocks</a:t>
                </a:r>
                <a:endParaRPr b="0" i="0" sz="1400" u="none" cap="none" strike="noStrike">
                  <a:solidFill>
                    <a:srgbClr val="000000"/>
                  </a:solidFill>
                  <a:latin typeface="Arial"/>
                  <a:ea typeface="Arial"/>
                  <a:cs typeface="Arial"/>
                  <a:sym typeface="Arial"/>
                </a:endParaRPr>
              </a:p>
            </p:txBody>
          </p:sp>
          <p:sp>
            <p:nvSpPr>
              <p:cNvPr id="393" name="Google Shape;393;p30"/>
              <p:cNvSpPr/>
              <p:nvPr/>
            </p:nvSpPr>
            <p:spPr>
              <a:xfrm>
                <a:off x="351187" y="215526"/>
                <a:ext cx="2958766" cy="2958766"/>
              </a:xfrm>
              <a:custGeom>
                <a:rect b="b" l="l" r="r" t="t"/>
                <a:pathLst>
                  <a:path extrusionOk="0" h="120000" w="120000">
                    <a:moveTo>
                      <a:pt x="89127" y="112456"/>
                    </a:moveTo>
                    <a:lnTo>
                      <a:pt x="89127" y="112456"/>
                    </a:lnTo>
                    <a:cubicBezTo>
                      <a:pt x="86733" y="113785"/>
                      <a:pt x="84251" y="114949"/>
                      <a:pt x="81698" y="115939"/>
                    </a:cubicBezTo>
                  </a:path>
                </a:pathLst>
              </a:custGeom>
              <a:noFill/>
              <a:ln cap="flat" cmpd="sng" w="9525">
                <a:solidFill>
                  <a:srgbClr val="9ECF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0"/>
              <p:cNvSpPr/>
              <p:nvPr/>
            </p:nvSpPr>
            <p:spPr>
              <a:xfrm>
                <a:off x="1358824" y="2960970"/>
                <a:ext cx="943492" cy="426646"/>
              </a:xfrm>
              <a:prstGeom prst="roundRect">
                <a:avLst>
                  <a:gd fmla="val 16667" name="adj"/>
                </a:avLst>
              </a:prstGeom>
              <a:solidFill>
                <a:srgbClr val="A0CE79"/>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0"/>
              <p:cNvSpPr txBox="1"/>
              <p:nvPr/>
            </p:nvSpPr>
            <p:spPr>
              <a:xfrm>
                <a:off x="1379651" y="2981797"/>
                <a:ext cx="901838" cy="38499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4. Corte de placas</a:t>
                </a:r>
                <a:endParaRPr b="0" i="0" sz="1400" u="none" cap="none" strike="noStrike">
                  <a:solidFill>
                    <a:srgbClr val="000000"/>
                  </a:solidFill>
                  <a:latin typeface="Arial"/>
                  <a:ea typeface="Arial"/>
                  <a:cs typeface="Arial"/>
                  <a:sym typeface="Arial"/>
                </a:endParaRPr>
              </a:p>
            </p:txBody>
          </p:sp>
          <p:sp>
            <p:nvSpPr>
              <p:cNvPr id="396" name="Google Shape;396;p30"/>
              <p:cNvSpPr/>
              <p:nvPr/>
            </p:nvSpPr>
            <p:spPr>
              <a:xfrm>
                <a:off x="351187" y="215526"/>
                <a:ext cx="2958766" cy="2958766"/>
              </a:xfrm>
              <a:custGeom>
                <a:rect b="b" l="l" r="r" t="t"/>
                <a:pathLst>
                  <a:path extrusionOk="0" h="120000" w="120000">
                    <a:moveTo>
                      <a:pt x="38303" y="115940"/>
                    </a:moveTo>
                    <a:lnTo>
                      <a:pt x="38303" y="115940"/>
                    </a:lnTo>
                    <a:cubicBezTo>
                      <a:pt x="35750" y="114950"/>
                      <a:pt x="33268" y="113786"/>
                      <a:pt x="30874" y="112457"/>
                    </a:cubicBezTo>
                  </a:path>
                </a:pathLst>
              </a:custGeom>
              <a:noFill/>
              <a:ln cap="flat" cmpd="sng" w="9525">
                <a:solidFill>
                  <a:srgbClr val="A4D3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0"/>
              <p:cNvSpPr/>
              <p:nvPr/>
            </p:nvSpPr>
            <p:spPr>
              <a:xfrm>
                <a:off x="343736" y="2527668"/>
                <a:ext cx="881503" cy="426646"/>
              </a:xfrm>
              <a:prstGeom prst="roundRect">
                <a:avLst>
                  <a:gd fmla="val 16667" name="adj"/>
                </a:avLst>
              </a:prstGeom>
              <a:solidFill>
                <a:srgbClr val="A8D38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0"/>
              <p:cNvSpPr txBox="1"/>
              <p:nvPr/>
            </p:nvSpPr>
            <p:spPr>
              <a:xfrm>
                <a:off x="364563" y="2548495"/>
                <a:ext cx="839849" cy="38499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5. Empaquetado</a:t>
                </a:r>
                <a:endParaRPr b="0" i="0" sz="1400" u="none" cap="none" strike="noStrike">
                  <a:solidFill>
                    <a:srgbClr val="000000"/>
                  </a:solidFill>
                  <a:latin typeface="Arial"/>
                  <a:ea typeface="Arial"/>
                  <a:cs typeface="Arial"/>
                  <a:sym typeface="Arial"/>
                </a:endParaRPr>
              </a:p>
            </p:txBody>
          </p:sp>
          <p:sp>
            <p:nvSpPr>
              <p:cNvPr id="399" name="Google Shape;399;p30"/>
              <p:cNvSpPr/>
              <p:nvPr/>
            </p:nvSpPr>
            <p:spPr>
              <a:xfrm>
                <a:off x="351187" y="215526"/>
                <a:ext cx="2958766" cy="2958766"/>
              </a:xfrm>
              <a:custGeom>
                <a:rect b="b" l="l" r="r" t="t"/>
                <a:pathLst>
                  <a:path extrusionOk="0" h="120000" w="120000">
                    <a:moveTo>
                      <a:pt x="7578" y="89188"/>
                    </a:moveTo>
                    <a:lnTo>
                      <a:pt x="7578" y="89188"/>
                    </a:lnTo>
                    <a:cubicBezTo>
                      <a:pt x="4913" y="84402"/>
                      <a:pt x="2916" y="79274"/>
                      <a:pt x="1643" y="73946"/>
                    </a:cubicBezTo>
                  </a:path>
                </a:pathLst>
              </a:custGeom>
              <a:noFill/>
              <a:ln cap="flat" cmpd="sng" w="9525">
                <a:solidFill>
                  <a:srgbClr val="ACD7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0"/>
              <p:cNvSpPr/>
              <p:nvPr/>
            </p:nvSpPr>
            <p:spPr>
              <a:xfrm>
                <a:off x="22997" y="1481586"/>
                <a:ext cx="656379" cy="426646"/>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0"/>
              <p:cNvSpPr txBox="1"/>
              <p:nvPr/>
            </p:nvSpPr>
            <p:spPr>
              <a:xfrm>
                <a:off x="43824" y="1502413"/>
                <a:ext cx="614725" cy="38499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Uso</a:t>
                </a:r>
                <a:endParaRPr b="0" i="0" sz="1400" u="none" cap="none" strike="noStrike">
                  <a:solidFill>
                    <a:srgbClr val="000000"/>
                  </a:solidFill>
                  <a:latin typeface="Arial"/>
                  <a:ea typeface="Arial"/>
                  <a:cs typeface="Arial"/>
                  <a:sym typeface="Arial"/>
                </a:endParaRPr>
              </a:p>
            </p:txBody>
          </p:sp>
          <p:sp>
            <p:nvSpPr>
              <p:cNvPr id="402" name="Google Shape;402;p30"/>
              <p:cNvSpPr/>
              <p:nvPr/>
            </p:nvSpPr>
            <p:spPr>
              <a:xfrm>
                <a:off x="201054" y="-677893"/>
                <a:ext cx="2958766" cy="2958766"/>
              </a:xfrm>
              <a:custGeom>
                <a:rect b="b" l="l" r="r" t="t"/>
                <a:pathLst>
                  <a:path extrusionOk="0" h="120000" w="120000">
                    <a:moveTo>
                      <a:pt x="4606" y="83053"/>
                    </a:moveTo>
                    <a:lnTo>
                      <a:pt x="4606" y="83053"/>
                    </a:lnTo>
                    <a:cubicBezTo>
                      <a:pt x="2659" y="78375"/>
                      <a:pt x="1313" y="73470"/>
                      <a:pt x="599" y="68453"/>
                    </a:cubicBezTo>
                  </a:path>
                </a:pathLst>
              </a:custGeom>
              <a:noFill/>
              <a:ln cap="flat" cmpd="sng" w="9525">
                <a:solidFill>
                  <a:srgbClr val="B3DA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30"/>
              <p:cNvSpPr/>
              <p:nvPr/>
            </p:nvSpPr>
            <p:spPr>
              <a:xfrm>
                <a:off x="0" y="460684"/>
                <a:ext cx="656379" cy="426646"/>
              </a:xfrm>
              <a:prstGeom prst="roundRect">
                <a:avLst>
                  <a:gd fmla="val 16667" name="adj"/>
                </a:avLst>
              </a:prstGeom>
              <a:solidFill>
                <a:srgbClr val="A69E9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30"/>
              <p:cNvSpPr txBox="1"/>
              <p:nvPr/>
            </p:nvSpPr>
            <p:spPr>
              <a:xfrm>
                <a:off x="20827" y="481511"/>
                <a:ext cx="614725" cy="38499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Disposición final</a:t>
                </a:r>
                <a:endParaRPr b="0" i="0" sz="1400" u="none" cap="none" strike="noStrike">
                  <a:solidFill>
                    <a:srgbClr val="000000"/>
                  </a:solidFill>
                  <a:latin typeface="Arial"/>
                  <a:ea typeface="Arial"/>
                  <a:cs typeface="Arial"/>
                  <a:sym typeface="Arial"/>
                </a:endParaRPr>
              </a:p>
            </p:txBody>
          </p:sp>
          <p:sp>
            <p:nvSpPr>
              <p:cNvPr id="405" name="Google Shape;405;p30"/>
              <p:cNvSpPr/>
              <p:nvPr/>
            </p:nvSpPr>
            <p:spPr>
              <a:xfrm>
                <a:off x="-391812" y="338074"/>
                <a:ext cx="2958766" cy="2958766"/>
              </a:xfrm>
              <a:custGeom>
                <a:rect b="b" l="l" r="r" t="t"/>
                <a:pathLst>
                  <a:path extrusionOk="0" h="120000" w="120000">
                    <a:moveTo>
                      <a:pt x="41361" y="2968"/>
                    </a:moveTo>
                    <a:lnTo>
                      <a:pt x="41361" y="2968"/>
                    </a:lnTo>
                    <a:cubicBezTo>
                      <a:pt x="46823" y="1183"/>
                      <a:pt x="52514" y="192"/>
                      <a:pt x="58258" y="25"/>
                    </a:cubicBezTo>
                  </a:path>
                </a:pathLst>
              </a:custGeom>
              <a:noFill/>
              <a:ln cap="flat" cmpd="sng" w="9525">
                <a:solidFill>
                  <a:srgbClr val="BADE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06" name="Google Shape;406;p30"/>
            <p:cNvPicPr preferRelativeResize="0"/>
            <p:nvPr/>
          </p:nvPicPr>
          <p:blipFill rotWithShape="1">
            <a:blip r:embed="rId5">
              <a:alphaModFix/>
            </a:blip>
            <a:srcRect b="0" l="0" r="0" t="0"/>
            <a:stretch/>
          </p:blipFill>
          <p:spPr>
            <a:xfrm>
              <a:off x="3640502" y="3976380"/>
              <a:ext cx="236909" cy="220015"/>
            </a:xfrm>
            <a:prstGeom prst="rect">
              <a:avLst/>
            </a:prstGeom>
            <a:noFill/>
            <a:ln>
              <a:noFill/>
            </a:ln>
          </p:spPr>
        </p:pic>
        <p:sp>
          <p:nvSpPr>
            <p:cNvPr id="407" name="Google Shape;407;p30"/>
            <p:cNvSpPr/>
            <p:nvPr/>
          </p:nvSpPr>
          <p:spPr>
            <a:xfrm>
              <a:off x="417611" y="2207384"/>
              <a:ext cx="814473" cy="2995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pic>
          <p:nvPicPr>
            <p:cNvPr id="408" name="Google Shape;408;p30"/>
            <p:cNvPicPr preferRelativeResize="0"/>
            <p:nvPr/>
          </p:nvPicPr>
          <p:blipFill rotWithShape="1">
            <a:blip r:embed="rId5">
              <a:alphaModFix/>
            </a:blip>
            <a:srcRect b="0" l="0" r="0" t="0"/>
            <a:stretch/>
          </p:blipFill>
          <p:spPr>
            <a:xfrm>
              <a:off x="2152398" y="5461786"/>
              <a:ext cx="229543" cy="239168"/>
            </a:xfrm>
            <a:prstGeom prst="rect">
              <a:avLst/>
            </a:prstGeom>
            <a:noFill/>
            <a:ln>
              <a:noFill/>
            </a:ln>
          </p:spPr>
        </p:pic>
        <p:pic>
          <p:nvPicPr>
            <p:cNvPr id="409" name="Google Shape;409;p30"/>
            <p:cNvPicPr preferRelativeResize="0"/>
            <p:nvPr/>
          </p:nvPicPr>
          <p:blipFill rotWithShape="1">
            <a:blip r:embed="rId7">
              <a:alphaModFix/>
            </a:blip>
            <a:srcRect b="0" l="0" r="0" t="0"/>
            <a:stretch/>
          </p:blipFill>
          <p:spPr>
            <a:xfrm>
              <a:off x="3277198" y="2731711"/>
              <a:ext cx="276977" cy="259143"/>
            </a:xfrm>
            <a:prstGeom prst="rect">
              <a:avLst/>
            </a:prstGeom>
            <a:noFill/>
            <a:ln>
              <a:noFill/>
            </a:ln>
          </p:spPr>
        </p:pic>
        <p:pic>
          <p:nvPicPr>
            <p:cNvPr id="410" name="Google Shape;410;p30"/>
            <p:cNvPicPr preferRelativeResize="0"/>
            <p:nvPr/>
          </p:nvPicPr>
          <p:blipFill rotWithShape="1">
            <a:blip r:embed="rId11">
              <a:alphaModFix/>
            </a:blip>
            <a:srcRect b="0" l="0" r="0" t="0"/>
            <a:stretch/>
          </p:blipFill>
          <p:spPr>
            <a:xfrm>
              <a:off x="1897737" y="5439796"/>
              <a:ext cx="242672" cy="262264"/>
            </a:xfrm>
            <a:prstGeom prst="rect">
              <a:avLst/>
            </a:prstGeom>
            <a:noFill/>
            <a:ln>
              <a:noFill/>
            </a:ln>
          </p:spPr>
        </p:pic>
        <p:pic>
          <p:nvPicPr>
            <p:cNvPr id="411" name="Google Shape;411;p30"/>
            <p:cNvPicPr preferRelativeResize="0"/>
            <p:nvPr/>
          </p:nvPicPr>
          <p:blipFill rotWithShape="1">
            <a:blip r:embed="rId12">
              <a:alphaModFix/>
            </a:blip>
            <a:srcRect b="0" l="0" r="0" t="0"/>
            <a:stretch/>
          </p:blipFill>
          <p:spPr>
            <a:xfrm>
              <a:off x="3501975" y="3336199"/>
              <a:ext cx="212695" cy="235725"/>
            </a:xfrm>
            <a:prstGeom prst="rect">
              <a:avLst/>
            </a:prstGeom>
            <a:noFill/>
            <a:ln>
              <a:noFill/>
            </a:ln>
          </p:spPr>
        </p:pic>
        <p:pic>
          <p:nvPicPr>
            <p:cNvPr id="412" name="Google Shape;412;p30"/>
            <p:cNvPicPr preferRelativeResize="0"/>
            <p:nvPr/>
          </p:nvPicPr>
          <p:blipFill rotWithShape="1">
            <a:blip r:embed="rId13">
              <a:alphaModFix/>
            </a:blip>
            <a:srcRect b="0" l="0" r="0" t="0"/>
            <a:stretch/>
          </p:blipFill>
          <p:spPr>
            <a:xfrm>
              <a:off x="3519166" y="4512684"/>
              <a:ext cx="242672" cy="265386"/>
            </a:xfrm>
            <a:prstGeom prst="rect">
              <a:avLst/>
            </a:prstGeom>
            <a:noFill/>
            <a:ln>
              <a:noFill/>
            </a:ln>
          </p:spPr>
        </p:pic>
        <p:sp>
          <p:nvSpPr>
            <p:cNvPr id="413" name="Google Shape;413;p30"/>
            <p:cNvSpPr/>
            <p:nvPr/>
          </p:nvSpPr>
          <p:spPr>
            <a:xfrm>
              <a:off x="352716" y="3338789"/>
              <a:ext cx="107132" cy="449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14" name="Google Shape;414;p30"/>
            <p:cNvSpPr/>
            <p:nvPr/>
          </p:nvSpPr>
          <p:spPr>
            <a:xfrm>
              <a:off x="311347" y="3231681"/>
              <a:ext cx="107132" cy="449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15" name="Google Shape;415;p30"/>
            <p:cNvSpPr/>
            <p:nvPr/>
          </p:nvSpPr>
          <p:spPr>
            <a:xfrm>
              <a:off x="2328577" y="2204996"/>
              <a:ext cx="49364" cy="1944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16" name="Google Shape;416;p30"/>
            <p:cNvSpPr/>
            <p:nvPr/>
          </p:nvSpPr>
          <p:spPr>
            <a:xfrm>
              <a:off x="2465615" y="2312448"/>
              <a:ext cx="49364" cy="1944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17" name="Google Shape;417;p30"/>
            <p:cNvSpPr txBox="1"/>
            <p:nvPr/>
          </p:nvSpPr>
          <p:spPr>
            <a:xfrm>
              <a:off x="-12397" y="3990544"/>
              <a:ext cx="832279" cy="1692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0" i="0" lang="es-MX" sz="500" u="none" cap="none" strike="noStrike">
                  <a:solidFill>
                    <a:srgbClr val="006600"/>
                  </a:solidFill>
                  <a:latin typeface="Georgia"/>
                  <a:ea typeface="Georgia"/>
                  <a:cs typeface="Georgia"/>
                  <a:sym typeface="Georgia"/>
                </a:rPr>
                <a:t>LIMITE DEL SISTEMA</a:t>
              </a:r>
              <a:endParaRPr b="0" i="0" sz="1400" u="none" cap="none" strike="noStrike">
                <a:solidFill>
                  <a:srgbClr val="000000"/>
                </a:solidFill>
                <a:latin typeface="Arial"/>
                <a:ea typeface="Arial"/>
                <a:cs typeface="Arial"/>
                <a:sym typeface="Arial"/>
              </a:endParaRPr>
            </a:p>
          </p:txBody>
        </p:sp>
        <p:sp>
          <p:nvSpPr>
            <p:cNvPr id="418" name="Google Shape;418;p30"/>
            <p:cNvSpPr txBox="1"/>
            <p:nvPr/>
          </p:nvSpPr>
          <p:spPr>
            <a:xfrm>
              <a:off x="1545662" y="2516070"/>
              <a:ext cx="832279" cy="1692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0" i="0" lang="es-MX" sz="500" u="none" cap="none" strike="noStrike">
                  <a:solidFill>
                    <a:srgbClr val="006600"/>
                  </a:solidFill>
                  <a:latin typeface="Georgia"/>
                  <a:ea typeface="Georgia"/>
                  <a:cs typeface="Georgia"/>
                  <a:sym typeface="Georgia"/>
                </a:rPr>
                <a:t>LIMITE DEL SISTEMA</a:t>
              </a:r>
              <a:endParaRPr b="0" i="0" sz="1400" u="none" cap="none" strike="noStrike">
                <a:solidFill>
                  <a:srgbClr val="000000"/>
                </a:solidFill>
                <a:latin typeface="Arial"/>
                <a:ea typeface="Arial"/>
                <a:cs typeface="Arial"/>
                <a:sym typeface="Arial"/>
              </a:endParaRPr>
            </a:p>
          </p:txBody>
        </p:sp>
        <p:sp>
          <p:nvSpPr>
            <p:cNvPr id="419" name="Google Shape;419;p30"/>
            <p:cNvSpPr/>
            <p:nvPr/>
          </p:nvSpPr>
          <p:spPr>
            <a:xfrm>
              <a:off x="567862" y="4370508"/>
              <a:ext cx="132823"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20" name="Google Shape;420;p30"/>
            <p:cNvSpPr/>
            <p:nvPr/>
          </p:nvSpPr>
          <p:spPr>
            <a:xfrm>
              <a:off x="512228" y="4237353"/>
              <a:ext cx="132823"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pic>
          <p:nvPicPr>
            <p:cNvPr id="421" name="Google Shape;421;p30"/>
            <p:cNvPicPr preferRelativeResize="0"/>
            <p:nvPr/>
          </p:nvPicPr>
          <p:blipFill rotWithShape="1">
            <a:blip r:embed="rId4">
              <a:alphaModFix/>
            </a:blip>
            <a:srcRect b="0" l="0" r="0" t="0"/>
            <a:stretch/>
          </p:blipFill>
          <p:spPr>
            <a:xfrm flipH="1">
              <a:off x="267983" y="4302163"/>
              <a:ext cx="222162" cy="219433"/>
            </a:xfrm>
            <a:prstGeom prst="rect">
              <a:avLst/>
            </a:prstGeom>
            <a:noFill/>
            <a:ln>
              <a:noFill/>
            </a:ln>
          </p:spPr>
        </p:pic>
        <p:pic>
          <p:nvPicPr>
            <p:cNvPr id="422" name="Google Shape;422;p30"/>
            <p:cNvPicPr preferRelativeResize="0"/>
            <p:nvPr/>
          </p:nvPicPr>
          <p:blipFill rotWithShape="1">
            <a:blip r:embed="rId4">
              <a:alphaModFix/>
            </a:blip>
            <a:srcRect b="0" l="0" r="0" t="0"/>
            <a:stretch/>
          </p:blipFill>
          <p:spPr>
            <a:xfrm flipH="1">
              <a:off x="89185" y="3246743"/>
              <a:ext cx="222162" cy="219433"/>
            </a:xfrm>
            <a:prstGeom prst="rect">
              <a:avLst/>
            </a:prstGeom>
            <a:noFill/>
            <a:ln>
              <a:noFill/>
            </a:ln>
          </p:spPr>
        </p:pic>
        <p:pic>
          <p:nvPicPr>
            <p:cNvPr id="423" name="Google Shape;423;p30"/>
            <p:cNvPicPr preferRelativeResize="0"/>
            <p:nvPr/>
          </p:nvPicPr>
          <p:blipFill rotWithShape="1">
            <a:blip r:embed="rId4">
              <a:alphaModFix/>
            </a:blip>
            <a:srcRect b="0" l="0" r="0" t="0"/>
            <a:stretch/>
          </p:blipFill>
          <p:spPr>
            <a:xfrm flipH="1">
              <a:off x="2353259" y="2114161"/>
              <a:ext cx="222162" cy="219433"/>
            </a:xfrm>
            <a:prstGeom prst="rect">
              <a:avLst/>
            </a:prstGeom>
            <a:noFill/>
            <a:ln>
              <a:noFill/>
            </a:ln>
          </p:spPr>
        </p:pic>
        <p:pic>
          <p:nvPicPr>
            <p:cNvPr id="424" name="Google Shape;424;p30"/>
            <p:cNvPicPr preferRelativeResize="0"/>
            <p:nvPr/>
          </p:nvPicPr>
          <p:blipFill rotWithShape="1">
            <a:blip r:embed="rId4">
              <a:alphaModFix/>
            </a:blip>
            <a:srcRect b="0" l="0" r="0" t="0"/>
            <a:stretch/>
          </p:blipFill>
          <p:spPr>
            <a:xfrm flipH="1">
              <a:off x="3453349" y="2537987"/>
              <a:ext cx="222162" cy="219433"/>
            </a:xfrm>
            <a:prstGeom prst="rect">
              <a:avLst/>
            </a:prstGeom>
            <a:noFill/>
            <a:ln>
              <a:noFill/>
            </a:ln>
          </p:spPr>
        </p:pic>
        <p:pic>
          <p:nvPicPr>
            <p:cNvPr id="425" name="Google Shape;425;p30"/>
            <p:cNvPicPr preferRelativeResize="0"/>
            <p:nvPr/>
          </p:nvPicPr>
          <p:blipFill rotWithShape="1">
            <a:blip r:embed="rId4">
              <a:alphaModFix/>
            </a:blip>
            <a:srcRect b="0" l="0" r="0" t="0"/>
            <a:stretch/>
          </p:blipFill>
          <p:spPr>
            <a:xfrm flipH="1">
              <a:off x="3715283" y="3346152"/>
              <a:ext cx="222162" cy="219433"/>
            </a:xfrm>
            <a:prstGeom prst="rect">
              <a:avLst/>
            </a:prstGeom>
            <a:noFill/>
            <a:ln>
              <a:noFill/>
            </a:ln>
          </p:spPr>
        </p:pic>
      </p:grpSp>
      <p:sp>
        <p:nvSpPr>
          <p:cNvPr id="426" name="Google Shape;426;p30"/>
          <p:cNvSpPr txBox="1"/>
          <p:nvPr/>
        </p:nvSpPr>
        <p:spPr>
          <a:xfrm>
            <a:off x="5626119" y="2532237"/>
            <a:ext cx="832279" cy="1692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0" i="0" lang="es-MX" sz="500" u="none" cap="none" strike="noStrike">
                <a:solidFill>
                  <a:srgbClr val="006600"/>
                </a:solidFill>
                <a:latin typeface="Georgia"/>
                <a:ea typeface="Georgia"/>
                <a:cs typeface="Georgia"/>
                <a:sym typeface="Georgia"/>
              </a:rPr>
              <a:t>LIMITE DEL SISTEMA</a:t>
            </a:r>
            <a:endParaRPr b="0" i="0" sz="1400" u="none" cap="none" strike="noStrike">
              <a:solidFill>
                <a:srgbClr val="000000"/>
              </a:solidFill>
              <a:latin typeface="Arial"/>
              <a:ea typeface="Arial"/>
              <a:cs typeface="Arial"/>
              <a:sym typeface="Arial"/>
            </a:endParaRPr>
          </a:p>
        </p:txBody>
      </p:sp>
      <p:sp>
        <p:nvSpPr>
          <p:cNvPr id="427" name="Google Shape;427;p30"/>
          <p:cNvSpPr txBox="1"/>
          <p:nvPr/>
        </p:nvSpPr>
        <p:spPr>
          <a:xfrm>
            <a:off x="4045744" y="4005087"/>
            <a:ext cx="832279" cy="1692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0" i="0" lang="es-MX" sz="500" u="none" cap="none" strike="noStrike">
                <a:solidFill>
                  <a:srgbClr val="006600"/>
                </a:solidFill>
                <a:latin typeface="Georgia"/>
                <a:ea typeface="Georgia"/>
                <a:cs typeface="Georgia"/>
                <a:sym typeface="Georgia"/>
              </a:rPr>
              <a:t>LIMITE DEL SISTEMA</a:t>
            </a:r>
            <a:endParaRPr b="0" i="0" sz="1400" u="none" cap="none" strike="noStrike">
              <a:solidFill>
                <a:srgbClr val="000000"/>
              </a:solidFill>
              <a:latin typeface="Arial"/>
              <a:ea typeface="Arial"/>
              <a:cs typeface="Arial"/>
              <a:sym typeface="Arial"/>
            </a:endParaRPr>
          </a:p>
        </p:txBody>
      </p:sp>
      <p:grpSp>
        <p:nvGrpSpPr>
          <p:cNvPr id="428" name="Google Shape;428;p30"/>
          <p:cNvGrpSpPr/>
          <p:nvPr/>
        </p:nvGrpSpPr>
        <p:grpSpPr>
          <a:xfrm>
            <a:off x="8263431" y="1895038"/>
            <a:ext cx="3881611" cy="3638908"/>
            <a:chOff x="8263431" y="1895038"/>
            <a:chExt cx="3881611" cy="3638908"/>
          </a:xfrm>
        </p:grpSpPr>
        <p:pic>
          <p:nvPicPr>
            <p:cNvPr id="429" name="Google Shape;429;p30"/>
            <p:cNvPicPr preferRelativeResize="0"/>
            <p:nvPr/>
          </p:nvPicPr>
          <p:blipFill rotWithShape="1">
            <a:blip r:embed="rId14">
              <a:alphaModFix/>
            </a:blip>
            <a:srcRect b="0" l="0" r="0" t="0"/>
            <a:stretch/>
          </p:blipFill>
          <p:spPr>
            <a:xfrm>
              <a:off x="8920162" y="2950714"/>
              <a:ext cx="2343693" cy="1442653"/>
            </a:xfrm>
            <a:prstGeom prst="rect">
              <a:avLst/>
            </a:prstGeom>
            <a:noFill/>
            <a:ln>
              <a:noFill/>
            </a:ln>
          </p:spPr>
        </p:pic>
        <p:pic>
          <p:nvPicPr>
            <p:cNvPr id="430" name="Google Shape;430;p30"/>
            <p:cNvPicPr preferRelativeResize="0"/>
            <p:nvPr/>
          </p:nvPicPr>
          <p:blipFill rotWithShape="1">
            <a:blip r:embed="rId9">
              <a:alphaModFix/>
            </a:blip>
            <a:srcRect b="0" l="0" r="0" t="0"/>
            <a:stretch/>
          </p:blipFill>
          <p:spPr>
            <a:xfrm>
              <a:off x="11877166" y="4204315"/>
              <a:ext cx="267877" cy="217196"/>
            </a:xfrm>
            <a:prstGeom prst="rect">
              <a:avLst/>
            </a:prstGeom>
            <a:noFill/>
            <a:ln>
              <a:noFill/>
            </a:ln>
          </p:spPr>
        </p:pic>
        <p:pic>
          <p:nvPicPr>
            <p:cNvPr id="431" name="Google Shape;431;p30"/>
            <p:cNvPicPr preferRelativeResize="0"/>
            <p:nvPr/>
          </p:nvPicPr>
          <p:blipFill rotWithShape="1">
            <a:blip r:embed="rId9">
              <a:alphaModFix/>
            </a:blip>
            <a:srcRect b="0" l="0" r="0" t="0"/>
            <a:stretch/>
          </p:blipFill>
          <p:spPr>
            <a:xfrm>
              <a:off x="11641232" y="2648822"/>
              <a:ext cx="267877" cy="217196"/>
            </a:xfrm>
            <a:prstGeom prst="rect">
              <a:avLst/>
            </a:prstGeom>
            <a:noFill/>
            <a:ln>
              <a:noFill/>
            </a:ln>
          </p:spPr>
        </p:pic>
        <p:pic>
          <p:nvPicPr>
            <p:cNvPr id="432" name="Google Shape;432;p30"/>
            <p:cNvPicPr preferRelativeResize="0"/>
            <p:nvPr/>
          </p:nvPicPr>
          <p:blipFill rotWithShape="1">
            <a:blip r:embed="rId9">
              <a:alphaModFix/>
            </a:blip>
            <a:srcRect b="0" l="0" r="0" t="0"/>
            <a:stretch/>
          </p:blipFill>
          <p:spPr>
            <a:xfrm>
              <a:off x="11119950" y="4841900"/>
              <a:ext cx="267877" cy="217196"/>
            </a:xfrm>
            <a:prstGeom prst="rect">
              <a:avLst/>
            </a:prstGeom>
            <a:noFill/>
            <a:ln>
              <a:noFill/>
            </a:ln>
          </p:spPr>
        </p:pic>
        <p:grpSp>
          <p:nvGrpSpPr>
            <p:cNvPr id="433" name="Google Shape;433;p30"/>
            <p:cNvGrpSpPr/>
            <p:nvPr/>
          </p:nvGrpSpPr>
          <p:grpSpPr>
            <a:xfrm>
              <a:off x="8263431" y="1895038"/>
              <a:ext cx="3692520" cy="3441358"/>
              <a:chOff x="0" y="-58123"/>
              <a:chExt cx="3692520" cy="3441358"/>
            </a:xfrm>
          </p:grpSpPr>
          <p:sp>
            <p:nvSpPr>
              <p:cNvPr id="434" name="Google Shape;434;p30"/>
              <p:cNvSpPr/>
              <p:nvPr/>
            </p:nvSpPr>
            <p:spPr>
              <a:xfrm>
                <a:off x="1063132" y="20690"/>
                <a:ext cx="966971" cy="519430"/>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0"/>
              <p:cNvSpPr txBox="1"/>
              <p:nvPr/>
            </p:nvSpPr>
            <p:spPr>
              <a:xfrm>
                <a:off x="1088488" y="46046"/>
                <a:ext cx="916259" cy="4687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Extracción de materias primas</a:t>
                </a:r>
                <a:endParaRPr b="0" i="0" sz="1400" u="none" cap="none" strike="noStrike">
                  <a:solidFill>
                    <a:srgbClr val="000000"/>
                  </a:solidFill>
                  <a:latin typeface="Arial"/>
                  <a:ea typeface="Arial"/>
                  <a:cs typeface="Arial"/>
                  <a:sym typeface="Arial"/>
                </a:endParaRPr>
              </a:p>
            </p:txBody>
          </p:sp>
          <p:sp>
            <p:nvSpPr>
              <p:cNvPr id="436" name="Google Shape;436;p30"/>
              <p:cNvSpPr/>
              <p:nvPr/>
            </p:nvSpPr>
            <p:spPr>
              <a:xfrm>
                <a:off x="281979" y="237750"/>
                <a:ext cx="2965911" cy="2965911"/>
              </a:xfrm>
              <a:custGeom>
                <a:rect b="b" l="l" r="r" t="t"/>
                <a:pathLst>
                  <a:path extrusionOk="0" h="120000" w="120000">
                    <a:moveTo>
                      <a:pt x="76926" y="2437"/>
                    </a:moveTo>
                    <a:lnTo>
                      <a:pt x="76926" y="2437"/>
                    </a:lnTo>
                    <a:cubicBezTo>
                      <a:pt x="83177" y="4275"/>
                      <a:pt x="89086" y="7119"/>
                      <a:pt x="94423" y="10856"/>
                    </a:cubicBezTo>
                  </a:path>
                </a:pathLst>
              </a:custGeom>
              <a:noFill/>
              <a:ln cap="flat" cmpd="sng" w="9525">
                <a:solidFill>
                  <a:srgbClr val="8BC6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0"/>
              <p:cNvSpPr/>
              <p:nvPr/>
            </p:nvSpPr>
            <p:spPr>
              <a:xfrm>
                <a:off x="2607043" y="603100"/>
                <a:ext cx="799123" cy="519430"/>
              </a:xfrm>
              <a:prstGeom prst="roundRect">
                <a:avLst>
                  <a:gd fmla="val 16667" name="adj"/>
                </a:avLst>
              </a:prstGeom>
              <a:solidFill>
                <a:srgbClr val="8ABF5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0"/>
              <p:cNvSpPr txBox="1"/>
              <p:nvPr/>
            </p:nvSpPr>
            <p:spPr>
              <a:xfrm>
                <a:off x="2632399" y="628456"/>
                <a:ext cx="748411" cy="4687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1. Mezclado</a:t>
                </a:r>
                <a:endParaRPr b="0" i="0" sz="1400" u="none" cap="none" strike="noStrike">
                  <a:solidFill>
                    <a:srgbClr val="000000"/>
                  </a:solidFill>
                  <a:latin typeface="Arial"/>
                  <a:ea typeface="Arial"/>
                  <a:cs typeface="Arial"/>
                  <a:sym typeface="Arial"/>
                </a:endParaRPr>
              </a:p>
            </p:txBody>
          </p:sp>
          <p:sp>
            <p:nvSpPr>
              <p:cNvPr id="439" name="Google Shape;439;p30"/>
              <p:cNvSpPr/>
              <p:nvPr/>
            </p:nvSpPr>
            <p:spPr>
              <a:xfrm>
                <a:off x="364228" y="304467"/>
                <a:ext cx="2965911" cy="2965911"/>
              </a:xfrm>
              <a:custGeom>
                <a:rect b="b" l="l" r="r" t="t"/>
                <a:pathLst>
                  <a:path extrusionOk="0" h="120000" w="120000">
                    <a:moveTo>
                      <a:pt x="116078" y="38663"/>
                    </a:moveTo>
                    <a:lnTo>
                      <a:pt x="116078" y="38663"/>
                    </a:lnTo>
                    <a:cubicBezTo>
                      <a:pt x="118285" y="44462"/>
                      <a:pt x="119578" y="50569"/>
                      <a:pt x="119913" y="56765"/>
                    </a:cubicBezTo>
                  </a:path>
                </a:pathLst>
              </a:custGeom>
              <a:noFill/>
              <a:ln cap="flat" cmpd="sng" w="9525">
                <a:solidFill>
                  <a:srgbClr val="91C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30"/>
              <p:cNvSpPr/>
              <p:nvPr/>
            </p:nvSpPr>
            <p:spPr>
              <a:xfrm>
                <a:off x="2893397" y="1857697"/>
                <a:ext cx="799123" cy="519430"/>
              </a:xfrm>
              <a:prstGeom prst="roundRect">
                <a:avLst>
                  <a:gd fmla="val 16667" name="adj"/>
                </a:avLst>
              </a:prstGeom>
              <a:solidFill>
                <a:srgbClr val="93C66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0"/>
              <p:cNvSpPr txBox="1"/>
              <p:nvPr/>
            </p:nvSpPr>
            <p:spPr>
              <a:xfrm>
                <a:off x="2918753" y="1883053"/>
                <a:ext cx="748411" cy="4687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2. Corte</a:t>
                </a:r>
                <a:endParaRPr b="0" i="0" sz="1400" u="none" cap="none" strike="noStrike">
                  <a:solidFill>
                    <a:srgbClr val="000000"/>
                  </a:solidFill>
                  <a:latin typeface="Arial"/>
                  <a:ea typeface="Arial"/>
                  <a:cs typeface="Arial"/>
                  <a:sym typeface="Arial"/>
                </a:endParaRPr>
              </a:p>
            </p:txBody>
          </p:sp>
          <p:sp>
            <p:nvSpPr>
              <p:cNvPr id="442" name="Google Shape;442;p30"/>
              <p:cNvSpPr/>
              <p:nvPr/>
            </p:nvSpPr>
            <p:spPr>
              <a:xfrm>
                <a:off x="364228" y="304467"/>
                <a:ext cx="2965911" cy="2965911"/>
              </a:xfrm>
              <a:custGeom>
                <a:rect b="b" l="l" r="r" t="t"/>
                <a:pathLst>
                  <a:path extrusionOk="0" h="120000" w="120000">
                    <a:moveTo>
                      <a:pt x="112966" y="88188"/>
                    </a:moveTo>
                    <a:cubicBezTo>
                      <a:pt x="110679" y="92485"/>
                      <a:pt x="107878" y="96487"/>
                      <a:pt x="104625" y="100107"/>
                    </a:cubicBezTo>
                  </a:path>
                </a:pathLst>
              </a:custGeom>
              <a:noFill/>
              <a:ln cap="flat" cmpd="sng" w="9525">
                <a:solidFill>
                  <a:srgbClr val="99CD6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0"/>
              <p:cNvSpPr/>
              <p:nvPr/>
            </p:nvSpPr>
            <p:spPr>
              <a:xfrm>
                <a:off x="2091052" y="2863805"/>
                <a:ext cx="799123" cy="519430"/>
              </a:xfrm>
              <a:prstGeom prst="roundRect">
                <a:avLst>
                  <a:gd fmla="val 16667" name="adj"/>
                </a:avLst>
              </a:prstGeom>
              <a:solidFill>
                <a:srgbClr val="9CCB7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0"/>
              <p:cNvSpPr txBox="1"/>
              <p:nvPr/>
            </p:nvSpPr>
            <p:spPr>
              <a:xfrm>
                <a:off x="2116408" y="2889161"/>
                <a:ext cx="748411" cy="4687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3. Autoclave</a:t>
                </a:r>
                <a:endParaRPr b="0" i="0" sz="1400" u="none" cap="none" strike="noStrike">
                  <a:solidFill>
                    <a:srgbClr val="000000"/>
                  </a:solidFill>
                  <a:latin typeface="Arial"/>
                  <a:ea typeface="Arial"/>
                  <a:cs typeface="Arial"/>
                  <a:sym typeface="Arial"/>
                </a:endParaRPr>
              </a:p>
            </p:txBody>
          </p:sp>
          <p:sp>
            <p:nvSpPr>
              <p:cNvPr id="445" name="Google Shape;445;p30"/>
              <p:cNvSpPr/>
              <p:nvPr/>
            </p:nvSpPr>
            <p:spPr>
              <a:xfrm>
                <a:off x="364228" y="304467"/>
                <a:ext cx="2965911" cy="2965911"/>
              </a:xfrm>
              <a:custGeom>
                <a:rect b="b" l="l" r="r" t="t"/>
                <a:pathLst>
                  <a:path extrusionOk="0" h="120000" w="120000">
                    <a:moveTo>
                      <a:pt x="65955" y="119704"/>
                    </a:moveTo>
                    <a:lnTo>
                      <a:pt x="65955" y="119704"/>
                    </a:lnTo>
                    <a:cubicBezTo>
                      <a:pt x="61995" y="120099"/>
                      <a:pt x="58005" y="120099"/>
                      <a:pt x="54044" y="119704"/>
                    </a:cubicBezTo>
                  </a:path>
                </a:pathLst>
              </a:custGeom>
              <a:noFill/>
              <a:ln cap="flat" cmpd="sng" w="9525">
                <a:solidFill>
                  <a:srgbClr val="A1D1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0"/>
              <p:cNvSpPr/>
              <p:nvPr/>
            </p:nvSpPr>
            <p:spPr>
              <a:xfrm>
                <a:off x="804191" y="2863805"/>
                <a:ext cx="799123" cy="519430"/>
              </a:xfrm>
              <a:prstGeom prst="roundRect">
                <a:avLst>
                  <a:gd fmla="val 16667" name="adj"/>
                </a:avLst>
              </a:prstGeom>
              <a:solidFill>
                <a:srgbClr val="A6D182"/>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0"/>
              <p:cNvSpPr txBox="1"/>
              <p:nvPr/>
            </p:nvSpPr>
            <p:spPr>
              <a:xfrm>
                <a:off x="829547" y="2889161"/>
                <a:ext cx="748411" cy="4687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1"/>
                    </a:solidFill>
                    <a:latin typeface="Georgia"/>
                    <a:ea typeface="Georgia"/>
                    <a:cs typeface="Georgia"/>
                    <a:sym typeface="Georgia"/>
                  </a:rPr>
                  <a:t>4. Producto terminado</a:t>
                </a:r>
                <a:endParaRPr b="0" i="0" sz="1400" u="none" cap="none" strike="noStrike">
                  <a:solidFill>
                    <a:srgbClr val="000000"/>
                  </a:solidFill>
                  <a:latin typeface="Arial"/>
                  <a:ea typeface="Arial"/>
                  <a:cs typeface="Arial"/>
                  <a:sym typeface="Arial"/>
                </a:endParaRPr>
              </a:p>
            </p:txBody>
          </p:sp>
          <p:sp>
            <p:nvSpPr>
              <p:cNvPr id="448" name="Google Shape;448;p30"/>
              <p:cNvSpPr/>
              <p:nvPr/>
            </p:nvSpPr>
            <p:spPr>
              <a:xfrm>
                <a:off x="364228" y="304467"/>
                <a:ext cx="2965911" cy="2965911"/>
              </a:xfrm>
              <a:custGeom>
                <a:rect b="b" l="l" r="r" t="t"/>
                <a:pathLst>
                  <a:path extrusionOk="0" h="120000" w="120000">
                    <a:moveTo>
                      <a:pt x="15375" y="100108"/>
                    </a:moveTo>
                    <a:lnTo>
                      <a:pt x="15375" y="100108"/>
                    </a:lnTo>
                    <a:cubicBezTo>
                      <a:pt x="12121" y="96488"/>
                      <a:pt x="9320" y="92485"/>
                      <a:pt x="7034" y="88189"/>
                    </a:cubicBezTo>
                  </a:path>
                </a:pathLst>
              </a:custGeom>
              <a:noFill/>
              <a:ln cap="flat" cmpd="sng" w="9525">
                <a:solidFill>
                  <a:srgbClr val="A9D68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0"/>
              <p:cNvSpPr/>
              <p:nvPr/>
            </p:nvSpPr>
            <p:spPr>
              <a:xfrm>
                <a:off x="1847" y="1857697"/>
                <a:ext cx="799123" cy="519430"/>
              </a:xfrm>
              <a:prstGeom prst="roundRect">
                <a:avLst>
                  <a:gd fmla="val 16667" name="adj"/>
                </a:avLst>
              </a:prstGeom>
              <a:solidFill>
                <a:srgbClr val="68452D"/>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0"/>
              <p:cNvSpPr txBox="1"/>
              <p:nvPr/>
            </p:nvSpPr>
            <p:spPr>
              <a:xfrm>
                <a:off x="27203" y="1883053"/>
                <a:ext cx="748411" cy="4687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Uso</a:t>
                </a:r>
                <a:endParaRPr b="0" i="0" sz="1400" u="none" cap="none" strike="noStrike">
                  <a:solidFill>
                    <a:srgbClr val="000000"/>
                  </a:solidFill>
                  <a:latin typeface="Arial"/>
                  <a:ea typeface="Arial"/>
                  <a:cs typeface="Arial"/>
                  <a:sym typeface="Arial"/>
                </a:endParaRPr>
              </a:p>
            </p:txBody>
          </p:sp>
          <p:sp>
            <p:nvSpPr>
              <p:cNvPr id="451" name="Google Shape;451;p30"/>
              <p:cNvSpPr/>
              <p:nvPr/>
            </p:nvSpPr>
            <p:spPr>
              <a:xfrm>
                <a:off x="301312" y="-58123"/>
                <a:ext cx="2965911" cy="2965911"/>
              </a:xfrm>
              <a:custGeom>
                <a:rect b="b" l="l" r="r" t="t"/>
                <a:pathLst>
                  <a:path extrusionOk="0" h="120000" w="120000">
                    <a:moveTo>
                      <a:pt x="1559" y="73591"/>
                    </a:moveTo>
                    <a:cubicBezTo>
                      <a:pt x="631" y="69598"/>
                      <a:pt x="114" y="65521"/>
                      <a:pt x="16" y="61423"/>
                    </a:cubicBezTo>
                  </a:path>
                </a:pathLst>
              </a:custGeom>
              <a:noFill/>
              <a:ln cap="flat" cmpd="sng" w="9525">
                <a:solidFill>
                  <a:srgbClr val="B2DA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0"/>
              <p:cNvSpPr/>
              <p:nvPr/>
            </p:nvSpPr>
            <p:spPr>
              <a:xfrm>
                <a:off x="0" y="840175"/>
                <a:ext cx="799123" cy="519430"/>
              </a:xfrm>
              <a:prstGeom prst="roundRect">
                <a:avLst>
                  <a:gd fmla="val 16667" name="adj"/>
                </a:avLst>
              </a:prstGeom>
              <a:solidFill>
                <a:srgbClr val="A69E9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0"/>
              <p:cNvSpPr txBox="1"/>
              <p:nvPr/>
            </p:nvSpPr>
            <p:spPr>
              <a:xfrm>
                <a:off x="25356" y="865531"/>
                <a:ext cx="748411" cy="4687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Disposición final</a:t>
                </a:r>
                <a:endParaRPr b="0" i="0" sz="1400" u="none" cap="none" strike="noStrike">
                  <a:solidFill>
                    <a:srgbClr val="000000"/>
                  </a:solidFill>
                  <a:latin typeface="Arial"/>
                  <a:ea typeface="Arial"/>
                  <a:cs typeface="Arial"/>
                  <a:sym typeface="Arial"/>
                </a:endParaRPr>
              </a:p>
            </p:txBody>
          </p:sp>
          <p:sp>
            <p:nvSpPr>
              <p:cNvPr id="454" name="Google Shape;454;p30"/>
              <p:cNvSpPr/>
              <p:nvPr/>
            </p:nvSpPr>
            <p:spPr>
              <a:xfrm>
                <a:off x="184777" y="336948"/>
                <a:ext cx="2965911" cy="2965911"/>
              </a:xfrm>
              <a:custGeom>
                <a:rect b="b" l="l" r="r" t="t"/>
                <a:pathLst>
                  <a:path extrusionOk="0" h="120000" w="120000">
                    <a:moveTo>
                      <a:pt x="18494" y="16672"/>
                    </a:moveTo>
                    <a:lnTo>
                      <a:pt x="18494" y="16672"/>
                    </a:lnTo>
                    <a:cubicBezTo>
                      <a:pt x="22237" y="13086"/>
                      <a:pt x="26429" y="10001"/>
                      <a:pt x="30965" y="7492"/>
                    </a:cubicBezTo>
                  </a:path>
                </a:pathLst>
              </a:custGeom>
              <a:noFill/>
              <a:ln cap="flat" cmpd="sng" w="9525">
                <a:solidFill>
                  <a:srgbClr val="BADE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55" name="Google Shape;455;p30"/>
            <p:cNvPicPr preferRelativeResize="0"/>
            <p:nvPr/>
          </p:nvPicPr>
          <p:blipFill rotWithShape="1">
            <a:blip r:embed="rId5">
              <a:alphaModFix/>
            </a:blip>
            <a:srcRect b="0" l="0" r="0" t="0"/>
            <a:stretch/>
          </p:blipFill>
          <p:spPr>
            <a:xfrm>
              <a:off x="10782506" y="5334082"/>
              <a:ext cx="206118" cy="199864"/>
            </a:xfrm>
            <a:prstGeom prst="rect">
              <a:avLst/>
            </a:prstGeom>
            <a:noFill/>
            <a:ln>
              <a:noFill/>
            </a:ln>
          </p:spPr>
        </p:pic>
        <p:pic>
          <p:nvPicPr>
            <p:cNvPr id="456" name="Google Shape;456;p30"/>
            <p:cNvPicPr preferRelativeResize="0"/>
            <p:nvPr/>
          </p:nvPicPr>
          <p:blipFill rotWithShape="1">
            <a:blip r:embed="rId4">
              <a:alphaModFix/>
            </a:blip>
            <a:srcRect b="0" l="0" r="0" t="0"/>
            <a:stretch/>
          </p:blipFill>
          <p:spPr>
            <a:xfrm flipH="1">
              <a:off x="10652880" y="2060108"/>
              <a:ext cx="232172" cy="219956"/>
            </a:xfrm>
            <a:prstGeom prst="rect">
              <a:avLst/>
            </a:prstGeom>
            <a:noFill/>
            <a:ln>
              <a:noFill/>
            </a:ln>
          </p:spPr>
        </p:pic>
        <p:pic>
          <p:nvPicPr>
            <p:cNvPr id="457" name="Google Shape;457;p30"/>
            <p:cNvPicPr preferRelativeResize="0"/>
            <p:nvPr/>
          </p:nvPicPr>
          <p:blipFill rotWithShape="1">
            <a:blip r:embed="rId6">
              <a:alphaModFix/>
            </a:blip>
            <a:srcRect b="0" l="0" r="0" t="0"/>
            <a:stretch/>
          </p:blipFill>
          <p:spPr>
            <a:xfrm>
              <a:off x="11387827" y="2340911"/>
              <a:ext cx="255422" cy="252417"/>
            </a:xfrm>
            <a:prstGeom prst="rect">
              <a:avLst/>
            </a:prstGeom>
            <a:noFill/>
            <a:ln>
              <a:noFill/>
            </a:ln>
          </p:spPr>
        </p:pic>
        <p:pic>
          <p:nvPicPr>
            <p:cNvPr id="458" name="Google Shape;458;p30"/>
            <p:cNvPicPr preferRelativeResize="0"/>
            <p:nvPr/>
          </p:nvPicPr>
          <p:blipFill rotWithShape="1">
            <a:blip r:embed="rId5">
              <a:alphaModFix/>
            </a:blip>
            <a:srcRect b="0" l="0" r="0" t="0"/>
            <a:stretch/>
          </p:blipFill>
          <p:spPr>
            <a:xfrm>
              <a:off x="11656315" y="2399486"/>
              <a:ext cx="237710" cy="231500"/>
            </a:xfrm>
            <a:prstGeom prst="rect">
              <a:avLst/>
            </a:prstGeom>
            <a:noFill/>
            <a:ln>
              <a:noFill/>
            </a:ln>
          </p:spPr>
        </p:pic>
        <p:pic>
          <p:nvPicPr>
            <p:cNvPr id="459" name="Google Shape;459;p30"/>
            <p:cNvPicPr preferRelativeResize="0"/>
            <p:nvPr/>
          </p:nvPicPr>
          <p:blipFill rotWithShape="1">
            <a:blip r:embed="rId7">
              <a:alphaModFix/>
            </a:blip>
            <a:srcRect b="0" l="0" r="0" t="0"/>
            <a:stretch/>
          </p:blipFill>
          <p:spPr>
            <a:xfrm>
              <a:off x="11567238" y="2834975"/>
              <a:ext cx="234077" cy="263526"/>
            </a:xfrm>
            <a:prstGeom prst="rect">
              <a:avLst/>
            </a:prstGeom>
            <a:noFill/>
            <a:ln>
              <a:noFill/>
            </a:ln>
          </p:spPr>
        </p:pic>
        <p:pic>
          <p:nvPicPr>
            <p:cNvPr id="460" name="Google Shape;460;p30"/>
            <p:cNvPicPr preferRelativeResize="0"/>
            <p:nvPr/>
          </p:nvPicPr>
          <p:blipFill rotWithShape="1">
            <a:blip r:embed="rId15">
              <a:alphaModFix/>
            </a:blip>
            <a:srcRect b="0" l="0" r="0" t="0"/>
            <a:stretch/>
          </p:blipFill>
          <p:spPr>
            <a:xfrm>
              <a:off x="10563610" y="5306659"/>
              <a:ext cx="218896" cy="216321"/>
            </a:xfrm>
            <a:prstGeom prst="rect">
              <a:avLst/>
            </a:prstGeom>
            <a:noFill/>
            <a:ln>
              <a:noFill/>
            </a:ln>
          </p:spPr>
        </p:pic>
        <p:pic>
          <p:nvPicPr>
            <p:cNvPr id="461" name="Google Shape;461;p30"/>
            <p:cNvPicPr preferRelativeResize="0"/>
            <p:nvPr/>
          </p:nvPicPr>
          <p:blipFill rotWithShape="1">
            <a:blip r:embed="rId7">
              <a:alphaModFix/>
            </a:blip>
            <a:srcRect b="0" l="0" r="0" t="0"/>
            <a:stretch/>
          </p:blipFill>
          <p:spPr>
            <a:xfrm>
              <a:off x="11047195" y="5059096"/>
              <a:ext cx="216661" cy="243918"/>
            </a:xfrm>
            <a:prstGeom prst="rect">
              <a:avLst/>
            </a:prstGeom>
            <a:noFill/>
            <a:ln>
              <a:noFill/>
            </a:ln>
          </p:spPr>
        </p:pic>
        <p:pic>
          <p:nvPicPr>
            <p:cNvPr id="462" name="Google Shape;462;p30"/>
            <p:cNvPicPr preferRelativeResize="0"/>
            <p:nvPr/>
          </p:nvPicPr>
          <p:blipFill rotWithShape="1">
            <a:blip r:embed="rId4">
              <a:alphaModFix/>
            </a:blip>
            <a:srcRect b="0" l="0" r="0" t="0"/>
            <a:stretch/>
          </p:blipFill>
          <p:spPr>
            <a:xfrm flipH="1">
              <a:off x="8297934" y="3549490"/>
              <a:ext cx="232172" cy="217839"/>
            </a:xfrm>
            <a:prstGeom prst="rect">
              <a:avLst/>
            </a:prstGeom>
            <a:noFill/>
            <a:ln>
              <a:noFill/>
            </a:ln>
          </p:spPr>
        </p:pic>
        <p:pic>
          <p:nvPicPr>
            <p:cNvPr id="463" name="Google Shape;463;p30"/>
            <p:cNvPicPr preferRelativeResize="0"/>
            <p:nvPr/>
          </p:nvPicPr>
          <p:blipFill rotWithShape="1">
            <a:blip r:embed="rId4">
              <a:alphaModFix/>
            </a:blip>
            <a:srcRect b="0" l="0" r="0" t="0"/>
            <a:stretch/>
          </p:blipFill>
          <p:spPr>
            <a:xfrm flipH="1">
              <a:off x="8597624" y="4611520"/>
              <a:ext cx="232172" cy="217839"/>
            </a:xfrm>
            <a:prstGeom prst="rect">
              <a:avLst/>
            </a:prstGeom>
            <a:noFill/>
            <a:ln>
              <a:noFill/>
            </a:ln>
          </p:spPr>
        </p:pic>
        <p:pic>
          <p:nvPicPr>
            <p:cNvPr id="464" name="Google Shape;464;p30"/>
            <p:cNvPicPr preferRelativeResize="0"/>
            <p:nvPr/>
          </p:nvPicPr>
          <p:blipFill rotWithShape="1">
            <a:blip r:embed="rId5">
              <a:alphaModFix/>
            </a:blip>
            <a:srcRect b="0" l="0" r="0" t="0"/>
            <a:stretch/>
          </p:blipFill>
          <p:spPr>
            <a:xfrm>
              <a:off x="11700048" y="4347625"/>
              <a:ext cx="209061" cy="202717"/>
            </a:xfrm>
            <a:prstGeom prst="rect">
              <a:avLst/>
            </a:prstGeom>
            <a:noFill/>
            <a:ln>
              <a:noFill/>
            </a:ln>
          </p:spPr>
        </p:pic>
        <p:pic>
          <p:nvPicPr>
            <p:cNvPr id="465" name="Google Shape;465;p30"/>
            <p:cNvPicPr preferRelativeResize="0"/>
            <p:nvPr/>
          </p:nvPicPr>
          <p:blipFill rotWithShape="1">
            <a:blip r:embed="rId6">
              <a:alphaModFix/>
            </a:blip>
            <a:srcRect b="0" l="0" r="0" t="0"/>
            <a:stretch/>
          </p:blipFill>
          <p:spPr>
            <a:xfrm>
              <a:off x="11759187" y="3641120"/>
              <a:ext cx="255422" cy="252417"/>
            </a:xfrm>
            <a:prstGeom prst="rect">
              <a:avLst/>
            </a:prstGeom>
            <a:noFill/>
            <a:ln>
              <a:noFill/>
            </a:ln>
          </p:spPr>
        </p:pic>
        <p:pic>
          <p:nvPicPr>
            <p:cNvPr id="466" name="Google Shape;466;p30"/>
            <p:cNvPicPr preferRelativeResize="0"/>
            <p:nvPr/>
          </p:nvPicPr>
          <p:blipFill rotWithShape="1">
            <a:blip r:embed="rId7">
              <a:alphaModFix/>
            </a:blip>
            <a:srcRect b="0" l="0" r="0" t="0"/>
            <a:stretch/>
          </p:blipFill>
          <p:spPr>
            <a:xfrm>
              <a:off x="11887887" y="3847584"/>
              <a:ext cx="221754" cy="249653"/>
            </a:xfrm>
            <a:prstGeom prst="rect">
              <a:avLst/>
            </a:prstGeom>
            <a:noFill/>
            <a:ln>
              <a:noFill/>
            </a:ln>
          </p:spPr>
        </p:pic>
        <p:sp>
          <p:nvSpPr>
            <p:cNvPr id="467" name="Google Shape;467;p30"/>
            <p:cNvSpPr/>
            <p:nvPr/>
          </p:nvSpPr>
          <p:spPr>
            <a:xfrm>
              <a:off x="8530106" y="2245884"/>
              <a:ext cx="661987" cy="514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68" name="Google Shape;468;p30"/>
            <p:cNvSpPr/>
            <p:nvPr/>
          </p:nvSpPr>
          <p:spPr>
            <a:xfrm>
              <a:off x="10576790" y="2245743"/>
              <a:ext cx="45719" cy="1226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69" name="Google Shape;469;p30"/>
            <p:cNvSpPr/>
            <p:nvPr/>
          </p:nvSpPr>
          <p:spPr>
            <a:xfrm>
              <a:off x="10704636" y="2312456"/>
              <a:ext cx="45719" cy="1226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70" name="Google Shape;470;p30"/>
            <p:cNvSpPr/>
            <p:nvPr/>
          </p:nvSpPr>
          <p:spPr>
            <a:xfrm>
              <a:off x="8530106" y="3555154"/>
              <a:ext cx="155333"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71" name="Google Shape;471;p30"/>
            <p:cNvSpPr/>
            <p:nvPr/>
          </p:nvSpPr>
          <p:spPr>
            <a:xfrm>
              <a:off x="8837613" y="4554708"/>
              <a:ext cx="136252"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472" name="Google Shape;472;p30"/>
            <p:cNvSpPr/>
            <p:nvPr/>
          </p:nvSpPr>
          <p:spPr>
            <a:xfrm>
              <a:off x="8895127" y="4655352"/>
              <a:ext cx="136252"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grpSp>
      <p:sp>
        <p:nvSpPr>
          <p:cNvPr id="473" name="Google Shape;473;p30"/>
          <p:cNvSpPr txBox="1"/>
          <p:nvPr/>
        </p:nvSpPr>
        <p:spPr>
          <a:xfrm>
            <a:off x="9556771" y="2524960"/>
            <a:ext cx="885036" cy="172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0" i="0" lang="es-MX" sz="500" u="none" cap="none" strike="noStrike">
                <a:solidFill>
                  <a:srgbClr val="006600"/>
                </a:solidFill>
                <a:latin typeface="Georgia"/>
                <a:ea typeface="Georgia"/>
                <a:cs typeface="Georgia"/>
                <a:sym typeface="Georgia"/>
              </a:rPr>
              <a:t>LIMITE DEL SISTEMA</a:t>
            </a:r>
            <a:endParaRPr b="0" i="0" sz="1400" u="none" cap="none" strike="noStrike">
              <a:solidFill>
                <a:srgbClr val="000000"/>
              </a:solidFill>
              <a:latin typeface="Arial"/>
              <a:ea typeface="Arial"/>
              <a:cs typeface="Arial"/>
              <a:sym typeface="Arial"/>
            </a:endParaRPr>
          </a:p>
        </p:txBody>
      </p:sp>
      <p:sp>
        <p:nvSpPr>
          <p:cNvPr id="474" name="Google Shape;474;p30"/>
          <p:cNvSpPr txBox="1"/>
          <p:nvPr/>
        </p:nvSpPr>
        <p:spPr>
          <a:xfrm>
            <a:off x="8163457" y="4334744"/>
            <a:ext cx="832279" cy="1692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0" i="0" lang="es-MX" sz="500" u="none" cap="none" strike="noStrike">
                <a:solidFill>
                  <a:srgbClr val="006600"/>
                </a:solidFill>
                <a:latin typeface="Georgia"/>
                <a:ea typeface="Georgia"/>
                <a:cs typeface="Georgia"/>
                <a:sym typeface="Georgia"/>
              </a:rPr>
              <a:t>LIMITE DEL SISTEMA</a:t>
            </a:r>
            <a:endParaRPr b="0" i="0" sz="1400" u="none" cap="none" strike="noStrike">
              <a:solidFill>
                <a:srgbClr val="000000"/>
              </a:solidFill>
              <a:latin typeface="Arial"/>
              <a:ea typeface="Arial"/>
              <a:cs typeface="Arial"/>
              <a:sym typeface="Arial"/>
            </a:endParaRPr>
          </a:p>
        </p:txBody>
      </p:sp>
      <p:sp>
        <p:nvSpPr>
          <p:cNvPr id="475" name="Google Shape;475;p30"/>
          <p:cNvSpPr txBox="1"/>
          <p:nvPr/>
        </p:nvSpPr>
        <p:spPr>
          <a:xfrm>
            <a:off x="54680" y="5733393"/>
            <a:ext cx="4002941" cy="2308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MX" sz="900" u="none" cap="none" strike="noStrike">
                <a:solidFill>
                  <a:srgbClr val="452E1E"/>
                </a:solidFill>
                <a:latin typeface="Arial"/>
                <a:ea typeface="Arial"/>
                <a:cs typeface="Arial"/>
                <a:sym typeface="Arial"/>
              </a:rPr>
              <a:t>MATERIALES: </a:t>
            </a:r>
            <a:r>
              <a:rPr b="0" i="0" lang="es-MX" sz="900" u="none" cap="none" strike="noStrike">
                <a:solidFill>
                  <a:srgbClr val="452E1E"/>
                </a:solidFill>
                <a:latin typeface="Arial"/>
                <a:ea typeface="Arial"/>
                <a:cs typeface="Arial"/>
                <a:sym typeface="Arial"/>
              </a:rPr>
              <a:t>BLOCK CEMENTO, PLACA AISLANTE EPS, MOTERO, MALLA</a:t>
            </a:r>
            <a:endParaRPr b="0" i="0" sz="900" u="none" cap="none" strike="noStrike">
              <a:solidFill>
                <a:srgbClr val="452E1E"/>
              </a:solidFill>
              <a:latin typeface="Arial"/>
              <a:ea typeface="Arial"/>
              <a:cs typeface="Arial"/>
              <a:sym typeface="Arial"/>
            </a:endParaRPr>
          </a:p>
        </p:txBody>
      </p:sp>
      <p:sp>
        <p:nvSpPr>
          <p:cNvPr id="476" name="Google Shape;476;p30"/>
          <p:cNvSpPr txBox="1"/>
          <p:nvPr/>
        </p:nvSpPr>
        <p:spPr>
          <a:xfrm>
            <a:off x="4090463" y="5720737"/>
            <a:ext cx="4032373"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MX" sz="900" u="none" cap="none" strike="noStrike">
                <a:solidFill>
                  <a:srgbClr val="452E1E"/>
                </a:solidFill>
                <a:latin typeface="Arial"/>
                <a:ea typeface="Arial"/>
                <a:cs typeface="Arial"/>
                <a:sym typeface="Arial"/>
              </a:rPr>
              <a:t>MATERIALES: </a:t>
            </a:r>
            <a:r>
              <a:rPr b="0" i="0" lang="es-MX" sz="900" u="none" cap="none" strike="noStrike">
                <a:solidFill>
                  <a:srgbClr val="452E1E"/>
                </a:solidFill>
                <a:latin typeface="Arial"/>
                <a:ea typeface="Arial"/>
                <a:cs typeface="Arial"/>
                <a:sym typeface="Arial"/>
              </a:rPr>
              <a:t>BLOCK CEMENTO HUECO, AISLANTE PERLITA MINERAL EXPANDIDA CON SILICON</a:t>
            </a:r>
            <a:endParaRPr b="0" i="0" sz="900" u="none" cap="none" strike="noStrike">
              <a:solidFill>
                <a:srgbClr val="452E1E"/>
              </a:solidFill>
              <a:latin typeface="Arial"/>
              <a:ea typeface="Arial"/>
              <a:cs typeface="Arial"/>
              <a:sym typeface="Arial"/>
            </a:endParaRPr>
          </a:p>
        </p:txBody>
      </p:sp>
      <p:sp>
        <p:nvSpPr>
          <p:cNvPr id="477" name="Google Shape;477;p30"/>
          <p:cNvSpPr txBox="1"/>
          <p:nvPr/>
        </p:nvSpPr>
        <p:spPr>
          <a:xfrm>
            <a:off x="8165428" y="5828643"/>
            <a:ext cx="3944213" cy="2308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MX" sz="900" u="none" cap="none" strike="noStrike">
                <a:solidFill>
                  <a:srgbClr val="452E1E"/>
                </a:solidFill>
                <a:latin typeface="Arial"/>
                <a:ea typeface="Arial"/>
                <a:cs typeface="Arial"/>
                <a:sym typeface="Arial"/>
              </a:rPr>
              <a:t>MATERIALES: </a:t>
            </a:r>
            <a:r>
              <a:rPr b="0" i="0" lang="es-MX" sz="900" u="none" cap="none" strike="noStrike">
                <a:solidFill>
                  <a:srgbClr val="452E1E"/>
                </a:solidFill>
                <a:latin typeface="Arial"/>
                <a:ea typeface="Arial"/>
                <a:cs typeface="Arial"/>
                <a:sym typeface="Arial"/>
              </a:rPr>
              <a:t>ARENA, CEMENTO, CAL, YESO, ALUMINIO, AGUA</a:t>
            </a:r>
            <a:endParaRPr b="0" i="0" sz="1400" u="none" cap="none" strike="noStrike">
              <a:solidFill>
                <a:srgbClr val="000000"/>
              </a:solidFill>
              <a:latin typeface="Arial"/>
              <a:ea typeface="Arial"/>
              <a:cs typeface="Arial"/>
              <a:sym typeface="Arial"/>
            </a:endParaRPr>
          </a:p>
        </p:txBody>
      </p:sp>
      <p:sp>
        <p:nvSpPr>
          <p:cNvPr id="478" name="Google Shape;478;p30"/>
          <p:cNvSpPr txBox="1"/>
          <p:nvPr/>
        </p:nvSpPr>
        <p:spPr>
          <a:xfrm>
            <a:off x="6770000" y="5899002"/>
            <a:ext cx="5424300" cy="58806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1200"/>
              </a:spcBef>
              <a:spcAft>
                <a:spcPts val="0"/>
              </a:spcAft>
              <a:buNone/>
            </a:pPr>
            <a:r>
              <a:rPr b="0" i="0" lang="es-MX" sz="900" u="none" cap="none" strike="noStrike">
                <a:solidFill>
                  <a:srgbClr val="000000"/>
                </a:solidFill>
                <a:latin typeface="Arial"/>
                <a:ea typeface="Arial"/>
                <a:cs typeface="Arial"/>
                <a:sym typeface="Arial"/>
              </a:rPr>
              <a:t>Elaboración propia a partir de: UNAM, Instituto de ingeniería 2016 “Evaluación De La Huella De Carbono Con Enfoque De Análisis De Ciclo De Vida Para 12 Sistemas Constructivos”.</a:t>
            </a:r>
            <a:endParaRPr b="0" i="0" sz="9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31"/>
          <p:cNvSpPr/>
          <p:nvPr/>
        </p:nvSpPr>
        <p:spPr>
          <a:xfrm>
            <a:off x="86200" y="554000"/>
            <a:ext cx="120810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6F6F6F"/>
                </a:solidFill>
                <a:latin typeface="Arial"/>
                <a:ea typeface="Arial"/>
                <a:cs typeface="Arial"/>
                <a:sym typeface="Arial"/>
              </a:rPr>
              <a:t>Ciclo de vida e Impactos en Materiales de Construcción</a:t>
            </a:r>
            <a:endParaRPr b="1" i="0" sz="2400" u="none" cap="none" strike="noStrike">
              <a:solidFill>
                <a:srgbClr val="6F6F6F"/>
              </a:solidFill>
              <a:latin typeface="Arial"/>
              <a:ea typeface="Arial"/>
              <a:cs typeface="Arial"/>
              <a:sym typeface="Arial"/>
            </a:endParaRPr>
          </a:p>
        </p:txBody>
      </p:sp>
      <p:pic>
        <p:nvPicPr>
          <p:cNvPr id="484" name="Google Shape;484;p31"/>
          <p:cNvPicPr preferRelativeResize="0"/>
          <p:nvPr/>
        </p:nvPicPr>
        <p:blipFill rotWithShape="1">
          <a:blip r:embed="rId3">
            <a:alphaModFix/>
          </a:blip>
          <a:srcRect b="0" l="0" r="0" t="0"/>
          <a:stretch/>
        </p:blipFill>
        <p:spPr>
          <a:xfrm>
            <a:off x="5621338" y="13852525"/>
            <a:ext cx="3216275" cy="2373313"/>
          </a:xfrm>
          <a:prstGeom prst="rect">
            <a:avLst/>
          </a:prstGeom>
          <a:noFill/>
          <a:ln>
            <a:noFill/>
          </a:ln>
        </p:spPr>
      </p:pic>
      <p:grpSp>
        <p:nvGrpSpPr>
          <p:cNvPr id="485" name="Google Shape;485;p31"/>
          <p:cNvGrpSpPr/>
          <p:nvPr/>
        </p:nvGrpSpPr>
        <p:grpSpPr>
          <a:xfrm>
            <a:off x="4049958" y="10922579"/>
            <a:ext cx="5935982" cy="6815906"/>
            <a:chOff x="-48967" y="-1898071"/>
            <a:chExt cx="5935982" cy="6815906"/>
          </a:xfrm>
        </p:grpSpPr>
        <p:sp>
          <p:nvSpPr>
            <p:cNvPr id="486" name="Google Shape;486;p31"/>
            <p:cNvSpPr/>
            <p:nvPr/>
          </p:nvSpPr>
          <p:spPr>
            <a:xfrm>
              <a:off x="2786027" y="1827"/>
              <a:ext cx="952569" cy="619170"/>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1"/>
            <p:cNvSpPr txBox="1"/>
            <p:nvPr/>
          </p:nvSpPr>
          <p:spPr>
            <a:xfrm>
              <a:off x="2816252" y="32052"/>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Extracción de materias primas</a:t>
              </a:r>
              <a:endParaRPr b="0" i="0" sz="1400" u="none" cap="none" strike="noStrike">
                <a:solidFill>
                  <a:srgbClr val="000000"/>
                </a:solidFill>
                <a:latin typeface="Arial"/>
                <a:ea typeface="Arial"/>
                <a:cs typeface="Arial"/>
                <a:sym typeface="Arial"/>
              </a:endParaRPr>
            </a:p>
          </p:txBody>
        </p:sp>
        <p:sp>
          <p:nvSpPr>
            <p:cNvPr id="488" name="Google Shape;488;p31"/>
            <p:cNvSpPr/>
            <p:nvPr/>
          </p:nvSpPr>
          <p:spPr>
            <a:xfrm>
              <a:off x="1113893" y="311412"/>
              <a:ext cx="4296837" cy="4296837"/>
            </a:xfrm>
            <a:custGeom>
              <a:rect b="b" l="l" r="r" t="t"/>
              <a:pathLst>
                <a:path extrusionOk="0" h="120000" w="120000">
                  <a:moveTo>
                    <a:pt x="77102" y="2489"/>
                  </a:moveTo>
                  <a:lnTo>
                    <a:pt x="77102" y="2489"/>
                  </a:lnTo>
                  <a:cubicBezTo>
                    <a:pt x="80900" y="3619"/>
                    <a:pt x="84577" y="5122"/>
                    <a:pt x="88079" y="6976"/>
                  </a:cubicBezTo>
                </a:path>
              </a:pathLst>
            </a:custGeom>
            <a:noFill/>
            <a:ln cap="flat" cmpd="sng" w="9525">
              <a:solidFill>
                <a:srgbClr val="8BC6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1"/>
            <p:cNvSpPr/>
            <p:nvPr/>
          </p:nvSpPr>
          <p:spPr>
            <a:xfrm>
              <a:off x="4305189" y="631084"/>
              <a:ext cx="952569" cy="619170"/>
            </a:xfrm>
            <a:prstGeom prst="roundRect">
              <a:avLst>
                <a:gd fmla="val 16667" name="adj"/>
              </a:avLst>
            </a:prstGeom>
            <a:solidFill>
              <a:srgbClr val="88BE5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1"/>
            <p:cNvSpPr txBox="1"/>
            <p:nvPr/>
          </p:nvSpPr>
          <p:spPr>
            <a:xfrm>
              <a:off x="4335414" y="661309"/>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1. Molienda y clasificación</a:t>
              </a:r>
              <a:endParaRPr b="0" i="0" sz="1400" u="none" cap="none" strike="noStrike">
                <a:solidFill>
                  <a:srgbClr val="000000"/>
                </a:solidFill>
                <a:latin typeface="Arial"/>
                <a:ea typeface="Arial"/>
                <a:cs typeface="Arial"/>
                <a:sym typeface="Arial"/>
              </a:endParaRPr>
            </a:p>
          </p:txBody>
        </p:sp>
        <p:sp>
          <p:nvSpPr>
            <p:cNvPr id="491" name="Google Shape;491;p31"/>
            <p:cNvSpPr/>
            <p:nvPr/>
          </p:nvSpPr>
          <p:spPr>
            <a:xfrm>
              <a:off x="1113893" y="311412"/>
              <a:ext cx="4296837" cy="4296837"/>
            </a:xfrm>
            <a:custGeom>
              <a:rect b="b" l="l" r="r" t="t"/>
              <a:pathLst>
                <a:path extrusionOk="0" h="120000" w="120000">
                  <a:moveTo>
                    <a:pt x="112420" y="30808"/>
                  </a:moveTo>
                  <a:lnTo>
                    <a:pt x="112420" y="30808"/>
                  </a:lnTo>
                  <a:cubicBezTo>
                    <a:pt x="115086" y="35596"/>
                    <a:pt x="117084" y="40727"/>
                    <a:pt x="118358" y="46058"/>
                  </a:cubicBezTo>
                </a:path>
              </a:pathLst>
            </a:custGeom>
            <a:noFill/>
            <a:ln cap="flat" cmpd="sng" w="9525">
              <a:solidFill>
                <a:srgbClr val="8FC85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1"/>
            <p:cNvSpPr/>
            <p:nvPr/>
          </p:nvSpPr>
          <p:spPr>
            <a:xfrm>
              <a:off x="4934446" y="2150246"/>
              <a:ext cx="952569" cy="619170"/>
            </a:xfrm>
            <a:prstGeom prst="roundRect">
              <a:avLst>
                <a:gd fmla="val 16667" name="adj"/>
              </a:avLst>
            </a:prstGeom>
            <a:solidFill>
              <a:srgbClr val="90C460"/>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1"/>
            <p:cNvSpPr txBox="1"/>
            <p:nvPr/>
          </p:nvSpPr>
          <p:spPr>
            <a:xfrm>
              <a:off x="4964671" y="2180471"/>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2. Expandido</a:t>
              </a:r>
              <a:endParaRPr b="0" i="0" sz="1400" u="none" cap="none" strike="noStrike">
                <a:solidFill>
                  <a:srgbClr val="000000"/>
                </a:solidFill>
                <a:latin typeface="Arial"/>
                <a:ea typeface="Arial"/>
                <a:cs typeface="Arial"/>
                <a:sym typeface="Arial"/>
              </a:endParaRPr>
            </a:p>
          </p:txBody>
        </p:sp>
        <p:sp>
          <p:nvSpPr>
            <p:cNvPr id="494" name="Google Shape;494;p31"/>
            <p:cNvSpPr/>
            <p:nvPr/>
          </p:nvSpPr>
          <p:spPr>
            <a:xfrm>
              <a:off x="1113893" y="311412"/>
              <a:ext cx="4296837" cy="4296837"/>
            </a:xfrm>
            <a:custGeom>
              <a:rect b="b" l="l" r="r" t="t"/>
              <a:pathLst>
                <a:path extrusionOk="0" h="120000" w="120000">
                  <a:moveTo>
                    <a:pt x="118358" y="73942"/>
                  </a:moveTo>
                  <a:lnTo>
                    <a:pt x="118358" y="73942"/>
                  </a:lnTo>
                  <a:cubicBezTo>
                    <a:pt x="117084" y="79273"/>
                    <a:pt x="115087" y="84403"/>
                    <a:pt x="112420" y="89192"/>
                  </a:cubicBezTo>
                </a:path>
              </a:pathLst>
            </a:custGeom>
            <a:noFill/>
            <a:ln cap="flat" cmpd="sng" w="9525">
              <a:solidFill>
                <a:srgbClr val="96CC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1"/>
            <p:cNvSpPr/>
            <p:nvPr/>
          </p:nvSpPr>
          <p:spPr>
            <a:xfrm>
              <a:off x="4305189" y="3669407"/>
              <a:ext cx="952569" cy="619170"/>
            </a:xfrm>
            <a:prstGeom prst="roundRect">
              <a:avLst>
                <a:gd fmla="val 16667" name="adj"/>
              </a:avLst>
            </a:prstGeom>
            <a:solidFill>
              <a:srgbClr val="98C96D"/>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31"/>
            <p:cNvSpPr txBox="1"/>
            <p:nvPr/>
          </p:nvSpPr>
          <p:spPr>
            <a:xfrm>
              <a:off x="4335414" y="3699632"/>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3. Siliconado</a:t>
              </a:r>
              <a:endParaRPr b="0" i="0" sz="1400" u="none" cap="none" strike="noStrike">
                <a:solidFill>
                  <a:srgbClr val="000000"/>
                </a:solidFill>
                <a:latin typeface="Arial"/>
                <a:ea typeface="Arial"/>
                <a:cs typeface="Arial"/>
                <a:sym typeface="Arial"/>
              </a:endParaRPr>
            </a:p>
          </p:txBody>
        </p:sp>
        <p:sp>
          <p:nvSpPr>
            <p:cNvPr id="497" name="Google Shape;497;p31"/>
            <p:cNvSpPr/>
            <p:nvPr/>
          </p:nvSpPr>
          <p:spPr>
            <a:xfrm>
              <a:off x="1113893" y="311412"/>
              <a:ext cx="4296837" cy="4296837"/>
            </a:xfrm>
            <a:custGeom>
              <a:rect b="b" l="l" r="r" t="t"/>
              <a:pathLst>
                <a:path extrusionOk="0" h="120000" w="120000">
                  <a:moveTo>
                    <a:pt x="88080" y="113024"/>
                  </a:moveTo>
                  <a:lnTo>
                    <a:pt x="88080" y="113024"/>
                  </a:lnTo>
                  <a:cubicBezTo>
                    <a:pt x="84578" y="114879"/>
                    <a:pt x="80901" y="116382"/>
                    <a:pt x="77103" y="117511"/>
                  </a:cubicBezTo>
                </a:path>
              </a:pathLst>
            </a:custGeom>
            <a:noFill/>
            <a:ln cap="flat" cmpd="sng" w="9525">
              <a:solidFill>
                <a:srgbClr val="9ECF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1"/>
            <p:cNvSpPr/>
            <p:nvPr/>
          </p:nvSpPr>
          <p:spPr>
            <a:xfrm>
              <a:off x="2786027" y="4298665"/>
              <a:ext cx="952569" cy="619170"/>
            </a:xfrm>
            <a:prstGeom prst="roundRect">
              <a:avLst>
                <a:gd fmla="val 16667" name="adj"/>
              </a:avLst>
            </a:prstGeom>
            <a:solidFill>
              <a:srgbClr val="A0CE79"/>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1"/>
            <p:cNvSpPr txBox="1"/>
            <p:nvPr/>
          </p:nvSpPr>
          <p:spPr>
            <a:xfrm>
              <a:off x="2816252" y="4328890"/>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4. Empaque</a:t>
              </a:r>
              <a:endParaRPr b="0" i="0" sz="1400" u="none" cap="none" strike="noStrike">
                <a:solidFill>
                  <a:srgbClr val="000000"/>
                </a:solidFill>
                <a:latin typeface="Arial"/>
                <a:ea typeface="Arial"/>
                <a:cs typeface="Arial"/>
                <a:sym typeface="Arial"/>
              </a:endParaRPr>
            </a:p>
          </p:txBody>
        </p:sp>
        <p:sp>
          <p:nvSpPr>
            <p:cNvPr id="500" name="Google Shape;500;p31"/>
            <p:cNvSpPr/>
            <p:nvPr/>
          </p:nvSpPr>
          <p:spPr>
            <a:xfrm>
              <a:off x="1113893" y="311412"/>
              <a:ext cx="4296837" cy="4296837"/>
            </a:xfrm>
            <a:custGeom>
              <a:rect b="b" l="l" r="r" t="t"/>
              <a:pathLst>
                <a:path extrusionOk="0" h="120000" w="120000">
                  <a:moveTo>
                    <a:pt x="42898" y="117511"/>
                  </a:moveTo>
                  <a:lnTo>
                    <a:pt x="42898" y="117511"/>
                  </a:lnTo>
                  <a:cubicBezTo>
                    <a:pt x="39100" y="116381"/>
                    <a:pt x="35423" y="114878"/>
                    <a:pt x="31921" y="113024"/>
                  </a:cubicBezTo>
                </a:path>
              </a:pathLst>
            </a:custGeom>
            <a:noFill/>
            <a:ln cap="flat" cmpd="sng" w="9525">
              <a:solidFill>
                <a:srgbClr val="A4D3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1"/>
            <p:cNvSpPr/>
            <p:nvPr/>
          </p:nvSpPr>
          <p:spPr>
            <a:xfrm>
              <a:off x="1266866" y="3669407"/>
              <a:ext cx="952569" cy="619170"/>
            </a:xfrm>
            <a:prstGeom prst="roundRect">
              <a:avLst>
                <a:gd fmla="val 16667" name="adj"/>
              </a:avLst>
            </a:prstGeom>
            <a:solidFill>
              <a:srgbClr val="A8D38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31"/>
            <p:cNvSpPr txBox="1"/>
            <p:nvPr/>
          </p:nvSpPr>
          <p:spPr>
            <a:xfrm>
              <a:off x="1297091" y="3699632"/>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5. Producto terminado</a:t>
              </a:r>
              <a:endParaRPr b="0" i="0" sz="1400" u="none" cap="none" strike="noStrike">
                <a:solidFill>
                  <a:srgbClr val="000000"/>
                </a:solidFill>
                <a:latin typeface="Arial"/>
                <a:ea typeface="Arial"/>
                <a:cs typeface="Arial"/>
                <a:sym typeface="Arial"/>
              </a:endParaRPr>
            </a:p>
          </p:txBody>
        </p:sp>
        <p:sp>
          <p:nvSpPr>
            <p:cNvPr id="503" name="Google Shape;503;p31"/>
            <p:cNvSpPr/>
            <p:nvPr/>
          </p:nvSpPr>
          <p:spPr>
            <a:xfrm>
              <a:off x="1113893" y="311412"/>
              <a:ext cx="4296837" cy="4296837"/>
            </a:xfrm>
            <a:custGeom>
              <a:rect b="b" l="l" r="r" t="t"/>
              <a:pathLst>
                <a:path extrusionOk="0" h="120000" w="120000">
                  <a:moveTo>
                    <a:pt x="7580" y="89192"/>
                  </a:moveTo>
                  <a:lnTo>
                    <a:pt x="7580" y="89192"/>
                  </a:lnTo>
                  <a:cubicBezTo>
                    <a:pt x="4914" y="84404"/>
                    <a:pt x="2916" y="79273"/>
                    <a:pt x="1642" y="73942"/>
                  </a:cubicBezTo>
                </a:path>
              </a:pathLst>
            </a:custGeom>
            <a:noFill/>
            <a:ln cap="flat" cmpd="sng" w="9525">
              <a:solidFill>
                <a:srgbClr val="ACD7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1"/>
            <p:cNvSpPr/>
            <p:nvPr/>
          </p:nvSpPr>
          <p:spPr>
            <a:xfrm>
              <a:off x="637608" y="2150246"/>
              <a:ext cx="952569" cy="619170"/>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31"/>
            <p:cNvSpPr txBox="1"/>
            <p:nvPr/>
          </p:nvSpPr>
          <p:spPr>
            <a:xfrm>
              <a:off x="667833" y="2180471"/>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Uso</a:t>
              </a:r>
              <a:endParaRPr b="0" i="0" sz="1400" u="none" cap="none" strike="noStrike">
                <a:solidFill>
                  <a:srgbClr val="000000"/>
                </a:solidFill>
                <a:latin typeface="Arial"/>
                <a:ea typeface="Arial"/>
                <a:cs typeface="Arial"/>
                <a:sym typeface="Arial"/>
              </a:endParaRPr>
            </a:p>
          </p:txBody>
        </p:sp>
        <p:sp>
          <p:nvSpPr>
            <p:cNvPr id="506" name="Google Shape;506;p31"/>
            <p:cNvSpPr/>
            <p:nvPr/>
          </p:nvSpPr>
          <p:spPr>
            <a:xfrm>
              <a:off x="-9064" y="-1898071"/>
              <a:ext cx="4296837" cy="4296837"/>
            </a:xfrm>
            <a:custGeom>
              <a:rect b="b" l="l" r="r" t="t"/>
              <a:pathLst>
                <a:path extrusionOk="0" h="120000" w="120000">
                  <a:moveTo>
                    <a:pt x="26883" y="110033"/>
                  </a:moveTo>
                  <a:lnTo>
                    <a:pt x="26883" y="110033"/>
                  </a:lnTo>
                  <a:cubicBezTo>
                    <a:pt x="21836" y="106693"/>
                    <a:pt x="17324" y="102608"/>
                    <a:pt x="13500" y="97918"/>
                  </a:cubicBezTo>
                </a:path>
              </a:pathLst>
            </a:custGeom>
            <a:noFill/>
            <a:ln cap="flat" cmpd="sng" w="9525">
              <a:solidFill>
                <a:srgbClr val="B3DA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1"/>
            <p:cNvSpPr/>
            <p:nvPr/>
          </p:nvSpPr>
          <p:spPr>
            <a:xfrm>
              <a:off x="0" y="817783"/>
              <a:ext cx="952569" cy="619170"/>
            </a:xfrm>
            <a:prstGeom prst="roundRect">
              <a:avLst>
                <a:gd fmla="val 16667" name="adj"/>
              </a:avLst>
            </a:prstGeom>
            <a:solidFill>
              <a:srgbClr val="A69E9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1"/>
            <p:cNvSpPr txBox="1"/>
            <p:nvPr/>
          </p:nvSpPr>
          <p:spPr>
            <a:xfrm>
              <a:off x="30225" y="848008"/>
              <a:ext cx="892119" cy="55872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Georgia"/>
                  <a:ea typeface="Georgia"/>
                  <a:cs typeface="Georgia"/>
                  <a:sym typeface="Georgia"/>
                </a:rPr>
                <a:t>Disposición final</a:t>
              </a:r>
              <a:endParaRPr b="0" i="0" sz="1400" u="none" cap="none" strike="noStrike">
                <a:solidFill>
                  <a:srgbClr val="000000"/>
                </a:solidFill>
                <a:latin typeface="Arial"/>
                <a:ea typeface="Arial"/>
                <a:cs typeface="Arial"/>
                <a:sym typeface="Arial"/>
              </a:endParaRPr>
            </a:p>
          </p:txBody>
        </p:sp>
        <p:sp>
          <p:nvSpPr>
            <p:cNvPr id="509" name="Google Shape;509;p31"/>
            <p:cNvSpPr/>
            <p:nvPr/>
          </p:nvSpPr>
          <p:spPr>
            <a:xfrm>
              <a:off x="-48967" y="252212"/>
              <a:ext cx="4296837" cy="4296837"/>
            </a:xfrm>
            <a:custGeom>
              <a:rect b="b" l="l" r="r" t="t"/>
              <a:pathLst>
                <a:path extrusionOk="0" h="120000" w="120000">
                  <a:moveTo>
                    <a:pt x="29204" y="8506"/>
                  </a:moveTo>
                  <a:lnTo>
                    <a:pt x="29204" y="8506"/>
                  </a:lnTo>
                  <a:cubicBezTo>
                    <a:pt x="40649" y="1661"/>
                    <a:pt x="54048" y="-1175"/>
                    <a:pt x="67285" y="444"/>
                  </a:cubicBezTo>
                </a:path>
              </a:pathLst>
            </a:custGeom>
            <a:noFill/>
            <a:ln cap="flat" cmpd="sng" w="9525">
              <a:solidFill>
                <a:srgbClr val="BADE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0" name="Google Shape;510;p31"/>
          <p:cNvSpPr/>
          <p:nvPr/>
        </p:nvSpPr>
        <p:spPr>
          <a:xfrm>
            <a:off x="5026025" y="12988925"/>
            <a:ext cx="1666875" cy="5730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pic>
        <p:nvPicPr>
          <p:cNvPr id="511" name="Google Shape;511;p31"/>
          <p:cNvPicPr preferRelativeResize="0"/>
          <p:nvPr/>
        </p:nvPicPr>
        <p:blipFill rotWithShape="1">
          <a:blip r:embed="rId4">
            <a:alphaModFix/>
          </a:blip>
          <a:srcRect b="0" l="0" r="0" t="0"/>
          <a:stretch/>
        </p:blipFill>
        <p:spPr>
          <a:xfrm flipH="1">
            <a:off x="8158163" y="12909550"/>
            <a:ext cx="231775" cy="215900"/>
          </a:xfrm>
          <a:prstGeom prst="rect">
            <a:avLst/>
          </a:prstGeom>
          <a:noFill/>
          <a:ln>
            <a:noFill/>
          </a:ln>
        </p:spPr>
      </p:pic>
      <p:pic>
        <p:nvPicPr>
          <p:cNvPr id="512" name="Google Shape;512;p31"/>
          <p:cNvPicPr preferRelativeResize="0"/>
          <p:nvPr/>
        </p:nvPicPr>
        <p:blipFill rotWithShape="1">
          <a:blip r:embed="rId4">
            <a:alphaModFix/>
          </a:blip>
          <a:srcRect b="0" l="0" r="0" t="0"/>
          <a:stretch/>
        </p:blipFill>
        <p:spPr>
          <a:xfrm flipH="1">
            <a:off x="9366250" y="13512800"/>
            <a:ext cx="231775" cy="215900"/>
          </a:xfrm>
          <a:prstGeom prst="rect">
            <a:avLst/>
          </a:prstGeom>
          <a:noFill/>
          <a:ln>
            <a:noFill/>
          </a:ln>
        </p:spPr>
      </p:pic>
      <p:pic>
        <p:nvPicPr>
          <p:cNvPr id="513" name="Google Shape;513;p31"/>
          <p:cNvPicPr preferRelativeResize="0"/>
          <p:nvPr/>
        </p:nvPicPr>
        <p:blipFill rotWithShape="1">
          <a:blip r:embed="rId4">
            <a:alphaModFix/>
          </a:blip>
          <a:srcRect b="0" l="0" r="0" t="0"/>
          <a:stretch/>
        </p:blipFill>
        <p:spPr>
          <a:xfrm flipH="1">
            <a:off x="9986963" y="15000288"/>
            <a:ext cx="231775" cy="214312"/>
          </a:xfrm>
          <a:prstGeom prst="rect">
            <a:avLst/>
          </a:prstGeom>
          <a:noFill/>
          <a:ln>
            <a:noFill/>
          </a:ln>
        </p:spPr>
      </p:pic>
      <p:pic>
        <p:nvPicPr>
          <p:cNvPr id="514" name="Google Shape;514;p31"/>
          <p:cNvPicPr preferRelativeResize="0"/>
          <p:nvPr/>
        </p:nvPicPr>
        <p:blipFill rotWithShape="1">
          <a:blip r:embed="rId4">
            <a:alphaModFix/>
          </a:blip>
          <a:srcRect b="0" l="0" r="0" t="0"/>
          <a:stretch/>
        </p:blipFill>
        <p:spPr>
          <a:xfrm flipH="1">
            <a:off x="4995863" y="16009938"/>
            <a:ext cx="231775" cy="214312"/>
          </a:xfrm>
          <a:prstGeom prst="rect">
            <a:avLst/>
          </a:prstGeom>
          <a:noFill/>
          <a:ln>
            <a:noFill/>
          </a:ln>
        </p:spPr>
      </p:pic>
      <p:pic>
        <p:nvPicPr>
          <p:cNvPr id="515" name="Google Shape;515;p31"/>
          <p:cNvPicPr preferRelativeResize="0"/>
          <p:nvPr/>
        </p:nvPicPr>
        <p:blipFill rotWithShape="1">
          <a:blip r:embed="rId4">
            <a:alphaModFix/>
          </a:blip>
          <a:srcRect b="0" l="0" r="0" t="0"/>
          <a:stretch/>
        </p:blipFill>
        <p:spPr>
          <a:xfrm flipH="1">
            <a:off x="4273550" y="14593888"/>
            <a:ext cx="231775" cy="215900"/>
          </a:xfrm>
          <a:prstGeom prst="rect">
            <a:avLst/>
          </a:prstGeom>
          <a:noFill/>
          <a:ln>
            <a:noFill/>
          </a:ln>
        </p:spPr>
      </p:pic>
      <p:pic>
        <p:nvPicPr>
          <p:cNvPr id="516" name="Google Shape;516;p31"/>
          <p:cNvPicPr preferRelativeResize="0"/>
          <p:nvPr/>
        </p:nvPicPr>
        <p:blipFill rotWithShape="1">
          <a:blip r:embed="rId5">
            <a:alphaModFix/>
          </a:blip>
          <a:srcRect b="0" l="0" r="0" t="0"/>
          <a:stretch/>
        </p:blipFill>
        <p:spPr>
          <a:xfrm>
            <a:off x="9983788" y="15240000"/>
            <a:ext cx="250825" cy="242888"/>
          </a:xfrm>
          <a:prstGeom prst="rect">
            <a:avLst/>
          </a:prstGeom>
          <a:noFill/>
          <a:ln>
            <a:noFill/>
          </a:ln>
        </p:spPr>
      </p:pic>
      <p:pic>
        <p:nvPicPr>
          <p:cNvPr id="517" name="Google Shape;517;p31"/>
          <p:cNvPicPr preferRelativeResize="0"/>
          <p:nvPr/>
        </p:nvPicPr>
        <p:blipFill rotWithShape="1">
          <a:blip r:embed="rId6">
            <a:alphaModFix/>
          </a:blip>
          <a:srcRect b="0" l="0" r="0" t="0"/>
          <a:stretch/>
        </p:blipFill>
        <p:spPr>
          <a:xfrm>
            <a:off x="9845675" y="14738350"/>
            <a:ext cx="255588" cy="252413"/>
          </a:xfrm>
          <a:prstGeom prst="rect">
            <a:avLst/>
          </a:prstGeom>
          <a:noFill/>
          <a:ln>
            <a:noFill/>
          </a:ln>
        </p:spPr>
      </p:pic>
      <p:pic>
        <p:nvPicPr>
          <p:cNvPr id="518" name="Google Shape;518;p31"/>
          <p:cNvPicPr preferRelativeResize="0"/>
          <p:nvPr/>
        </p:nvPicPr>
        <p:blipFill rotWithShape="1">
          <a:blip r:embed="rId6">
            <a:alphaModFix/>
          </a:blip>
          <a:srcRect b="0" l="0" r="0" t="0"/>
          <a:stretch/>
        </p:blipFill>
        <p:spPr>
          <a:xfrm>
            <a:off x="9326563" y="16590963"/>
            <a:ext cx="255587" cy="252412"/>
          </a:xfrm>
          <a:prstGeom prst="rect">
            <a:avLst/>
          </a:prstGeom>
          <a:noFill/>
          <a:ln>
            <a:noFill/>
          </a:ln>
        </p:spPr>
      </p:pic>
      <p:pic>
        <p:nvPicPr>
          <p:cNvPr id="519" name="Google Shape;519;p31"/>
          <p:cNvPicPr preferRelativeResize="0"/>
          <p:nvPr/>
        </p:nvPicPr>
        <p:blipFill rotWithShape="1">
          <a:blip r:embed="rId6">
            <a:alphaModFix/>
          </a:blip>
          <a:srcRect b="0" l="0" r="0" t="0"/>
          <a:stretch/>
        </p:blipFill>
        <p:spPr>
          <a:xfrm>
            <a:off x="6881813" y="16898938"/>
            <a:ext cx="254000" cy="252412"/>
          </a:xfrm>
          <a:prstGeom prst="rect">
            <a:avLst/>
          </a:prstGeom>
          <a:noFill/>
          <a:ln>
            <a:noFill/>
          </a:ln>
        </p:spPr>
      </p:pic>
      <p:pic>
        <p:nvPicPr>
          <p:cNvPr id="520" name="Google Shape;520;p31"/>
          <p:cNvPicPr preferRelativeResize="0"/>
          <p:nvPr/>
        </p:nvPicPr>
        <p:blipFill rotWithShape="1">
          <a:blip r:embed="rId7">
            <a:alphaModFix/>
          </a:blip>
          <a:srcRect b="0" l="0" r="0" t="0"/>
          <a:stretch/>
        </p:blipFill>
        <p:spPr>
          <a:xfrm>
            <a:off x="9153525" y="16425863"/>
            <a:ext cx="233363" cy="263525"/>
          </a:xfrm>
          <a:prstGeom prst="rect">
            <a:avLst/>
          </a:prstGeom>
          <a:noFill/>
          <a:ln>
            <a:noFill/>
          </a:ln>
        </p:spPr>
      </p:pic>
      <p:sp>
        <p:nvSpPr>
          <p:cNvPr id="521" name="Google Shape;521;p31"/>
          <p:cNvSpPr/>
          <p:nvPr/>
        </p:nvSpPr>
        <p:spPr>
          <a:xfrm>
            <a:off x="4633913" y="14590713"/>
            <a:ext cx="215900" cy="46037"/>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522" name="Google Shape;522;p31"/>
          <p:cNvSpPr/>
          <p:nvPr/>
        </p:nvSpPr>
        <p:spPr>
          <a:xfrm>
            <a:off x="4786313" y="14743113"/>
            <a:ext cx="215900" cy="46037"/>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523" name="Google Shape;523;p31"/>
          <p:cNvSpPr/>
          <p:nvPr/>
        </p:nvSpPr>
        <p:spPr>
          <a:xfrm>
            <a:off x="5256213" y="15984538"/>
            <a:ext cx="242887" cy="52387"/>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524" name="Google Shape;524;p31"/>
          <p:cNvSpPr/>
          <p:nvPr/>
        </p:nvSpPr>
        <p:spPr>
          <a:xfrm>
            <a:off x="5322888" y="16162338"/>
            <a:ext cx="241300" cy="52387"/>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525" name="Google Shape;525;p31"/>
          <p:cNvSpPr/>
          <p:nvPr/>
        </p:nvSpPr>
        <p:spPr>
          <a:xfrm>
            <a:off x="8027988" y="13142913"/>
            <a:ext cx="60325" cy="182562"/>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526" name="Google Shape;526;p31"/>
          <p:cNvSpPr/>
          <p:nvPr/>
        </p:nvSpPr>
        <p:spPr>
          <a:xfrm>
            <a:off x="8208963" y="13222288"/>
            <a:ext cx="46037" cy="173037"/>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Georgia"/>
              <a:ea typeface="Georgia"/>
              <a:cs typeface="Georgia"/>
              <a:sym typeface="Georgia"/>
            </a:endParaRPr>
          </a:p>
        </p:txBody>
      </p:sp>
      <p:sp>
        <p:nvSpPr>
          <p:cNvPr id="527" name="Google Shape;527;p31"/>
          <p:cNvSpPr txBox="1"/>
          <p:nvPr/>
        </p:nvSpPr>
        <p:spPr>
          <a:xfrm>
            <a:off x="6737350" y="13373100"/>
            <a:ext cx="1084263" cy="2333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452E1E"/>
                </a:solidFill>
                <a:latin typeface="Georgia"/>
                <a:ea typeface="Georgia"/>
                <a:cs typeface="Georgia"/>
                <a:sym typeface="Georgia"/>
              </a:rPr>
              <a:t>Limites del </a:t>
            </a:r>
            <a:r>
              <a:rPr b="0" i="0" lang="es-MX" sz="800" u="none" cap="none" strike="noStrike">
                <a:solidFill>
                  <a:srgbClr val="452E1E"/>
                </a:solidFill>
                <a:latin typeface="Georgia"/>
                <a:ea typeface="Georgia"/>
                <a:cs typeface="Georgia"/>
                <a:sym typeface="Georgia"/>
              </a:rPr>
              <a:t>Sistema</a:t>
            </a:r>
            <a:endParaRPr b="0" i="0" sz="900" u="none" cap="none" strike="noStrike">
              <a:solidFill>
                <a:srgbClr val="452E1E"/>
              </a:solidFill>
              <a:latin typeface="Georgia"/>
              <a:ea typeface="Georgia"/>
              <a:cs typeface="Georgia"/>
              <a:sym typeface="Georgia"/>
            </a:endParaRPr>
          </a:p>
        </p:txBody>
      </p:sp>
      <p:sp>
        <p:nvSpPr>
          <p:cNvPr id="528" name="Google Shape;528;p31"/>
          <p:cNvSpPr txBox="1"/>
          <p:nvPr/>
        </p:nvSpPr>
        <p:spPr>
          <a:xfrm>
            <a:off x="4403725" y="15535275"/>
            <a:ext cx="1084263" cy="2333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452E1E"/>
                </a:solidFill>
                <a:latin typeface="Georgia"/>
                <a:ea typeface="Georgia"/>
                <a:cs typeface="Georgia"/>
                <a:sym typeface="Georgia"/>
              </a:rPr>
              <a:t>Limites del Sistema</a:t>
            </a:r>
            <a:endParaRPr b="0" i="0" sz="1400" u="none" cap="none" strike="noStrike">
              <a:solidFill>
                <a:srgbClr val="000000"/>
              </a:solidFill>
              <a:latin typeface="Arial"/>
              <a:ea typeface="Arial"/>
              <a:cs typeface="Arial"/>
              <a:sym typeface="Arial"/>
            </a:endParaRPr>
          </a:p>
        </p:txBody>
      </p:sp>
      <p:sp>
        <p:nvSpPr>
          <p:cNvPr id="529" name="Google Shape;529;p31"/>
          <p:cNvSpPr txBox="1"/>
          <p:nvPr/>
        </p:nvSpPr>
        <p:spPr>
          <a:xfrm>
            <a:off x="5562600" y="16176625"/>
            <a:ext cx="3357563" cy="3746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MX" sz="900" u="none" cap="none" strike="noStrike">
                <a:solidFill>
                  <a:srgbClr val="452E1E"/>
                </a:solidFill>
                <a:latin typeface="Georgia"/>
                <a:ea typeface="Georgia"/>
                <a:cs typeface="Georgia"/>
                <a:sym typeface="Georgia"/>
              </a:rPr>
              <a:t>Materiales: </a:t>
            </a:r>
            <a:r>
              <a:rPr b="0" i="0" lang="es-MX" sz="900" u="none" cap="none" strike="noStrike">
                <a:solidFill>
                  <a:srgbClr val="452E1E"/>
                </a:solidFill>
                <a:latin typeface="Georgia"/>
                <a:ea typeface="Georgia"/>
                <a:cs typeface="Georgia"/>
                <a:sym typeface="Georgia"/>
              </a:rPr>
              <a:t>Block cemento hueco, Aislante Perlita Mineral expandida con silicón (termosil)</a:t>
            </a:r>
            <a:endParaRPr b="0" i="0" sz="1400" u="none" cap="none" strike="noStrike">
              <a:solidFill>
                <a:srgbClr val="000000"/>
              </a:solidFill>
              <a:latin typeface="Arial"/>
              <a:ea typeface="Arial"/>
              <a:cs typeface="Arial"/>
              <a:sym typeface="Arial"/>
            </a:endParaRPr>
          </a:p>
        </p:txBody>
      </p:sp>
      <p:pic>
        <p:nvPicPr>
          <p:cNvPr id="530" name="Google Shape;530;p31"/>
          <p:cNvPicPr preferRelativeResize="0"/>
          <p:nvPr/>
        </p:nvPicPr>
        <p:blipFill rotWithShape="1">
          <a:blip r:embed="rId8">
            <a:alphaModFix/>
          </a:blip>
          <a:srcRect b="0" l="0" r="0" t="0"/>
          <a:stretch/>
        </p:blipFill>
        <p:spPr>
          <a:xfrm>
            <a:off x="995261" y="976025"/>
            <a:ext cx="10262896" cy="332436"/>
          </a:xfrm>
          <a:prstGeom prst="rect">
            <a:avLst/>
          </a:prstGeom>
          <a:noFill/>
          <a:ln>
            <a:noFill/>
          </a:ln>
        </p:spPr>
      </p:pic>
      <p:sp>
        <p:nvSpPr>
          <p:cNvPr id="531" name="Google Shape;531;p31"/>
          <p:cNvSpPr/>
          <p:nvPr/>
        </p:nvSpPr>
        <p:spPr>
          <a:xfrm>
            <a:off x="4090463" y="1400872"/>
            <a:ext cx="4046755" cy="4652436"/>
          </a:xfrm>
          <a:prstGeom prst="rect">
            <a:avLst/>
          </a:prstGeom>
          <a:noFill/>
          <a:ln cap="flat" cmpd="sng" w="19050">
            <a:solidFill>
              <a:srgbClr val="BA4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32" name="Google Shape;532;p31"/>
          <p:cNvSpPr/>
          <p:nvPr/>
        </p:nvSpPr>
        <p:spPr>
          <a:xfrm>
            <a:off x="53220" y="1399633"/>
            <a:ext cx="4004402" cy="4652436"/>
          </a:xfrm>
          <a:prstGeom prst="rect">
            <a:avLst/>
          </a:prstGeom>
          <a:noFill/>
          <a:ln cap="flat" cmpd="sng" w="19050">
            <a:solidFill>
              <a:srgbClr val="BA4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33" name="Google Shape;533;p31"/>
          <p:cNvSpPr/>
          <p:nvPr/>
        </p:nvSpPr>
        <p:spPr>
          <a:xfrm>
            <a:off x="8165428" y="1400546"/>
            <a:ext cx="3979615" cy="4652436"/>
          </a:xfrm>
          <a:prstGeom prst="rect">
            <a:avLst/>
          </a:prstGeom>
          <a:noFill/>
          <a:ln cap="flat" cmpd="sng" w="19050">
            <a:solidFill>
              <a:srgbClr val="BA4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34" name="Google Shape;534;p31"/>
          <p:cNvSpPr/>
          <p:nvPr/>
        </p:nvSpPr>
        <p:spPr>
          <a:xfrm>
            <a:off x="53220" y="1421208"/>
            <a:ext cx="4004402"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MX" sz="1800" u="none" cap="none" strike="noStrike">
                <a:solidFill>
                  <a:srgbClr val="FF6600"/>
                </a:solidFill>
                <a:latin typeface="Arial"/>
                <a:ea typeface="Arial"/>
                <a:cs typeface="Arial"/>
                <a:sym typeface="Arial"/>
              </a:rPr>
              <a:t>Block Ladrillo cerámico</a:t>
            </a:r>
            <a:endParaRPr b="0" i="0" sz="1400" u="none" cap="none" strike="noStrike">
              <a:solidFill>
                <a:srgbClr val="000000"/>
              </a:solidFill>
              <a:latin typeface="Arial"/>
              <a:ea typeface="Arial"/>
              <a:cs typeface="Arial"/>
              <a:sym typeface="Arial"/>
            </a:endParaRPr>
          </a:p>
        </p:txBody>
      </p:sp>
      <p:pic>
        <p:nvPicPr>
          <p:cNvPr id="535" name="Google Shape;535;p31"/>
          <p:cNvPicPr preferRelativeResize="0"/>
          <p:nvPr/>
        </p:nvPicPr>
        <p:blipFill rotWithShape="1">
          <a:blip r:embed="rId9">
            <a:alphaModFix/>
          </a:blip>
          <a:srcRect b="37080" l="2498" r="46969" t="2942"/>
          <a:stretch/>
        </p:blipFill>
        <p:spPr>
          <a:xfrm>
            <a:off x="3109088" y="5742021"/>
            <a:ext cx="625359" cy="318387"/>
          </a:xfrm>
          <a:prstGeom prst="rect">
            <a:avLst/>
          </a:prstGeom>
          <a:noFill/>
          <a:ln>
            <a:noFill/>
          </a:ln>
        </p:spPr>
      </p:pic>
      <p:pic>
        <p:nvPicPr>
          <p:cNvPr id="536" name="Google Shape;536;p31"/>
          <p:cNvPicPr preferRelativeResize="0"/>
          <p:nvPr/>
        </p:nvPicPr>
        <p:blipFill rotWithShape="1">
          <a:blip r:embed="rId10">
            <a:alphaModFix/>
          </a:blip>
          <a:srcRect b="37304" l="62444" r="10368" t="4299"/>
          <a:stretch/>
        </p:blipFill>
        <p:spPr>
          <a:xfrm>
            <a:off x="3704029" y="5742021"/>
            <a:ext cx="337550" cy="302335"/>
          </a:xfrm>
          <a:prstGeom prst="rect">
            <a:avLst/>
          </a:prstGeom>
          <a:noFill/>
          <a:ln>
            <a:noFill/>
          </a:ln>
        </p:spPr>
      </p:pic>
      <p:grpSp>
        <p:nvGrpSpPr>
          <p:cNvPr id="537" name="Google Shape;537;p31"/>
          <p:cNvGrpSpPr/>
          <p:nvPr/>
        </p:nvGrpSpPr>
        <p:grpSpPr>
          <a:xfrm>
            <a:off x="-586722" y="720974"/>
            <a:ext cx="4529001" cy="5110189"/>
            <a:chOff x="-586722" y="720974"/>
            <a:chExt cx="4529001" cy="5110189"/>
          </a:xfrm>
        </p:grpSpPr>
        <p:pic>
          <p:nvPicPr>
            <p:cNvPr id="538" name="Google Shape;538;p31"/>
            <p:cNvPicPr preferRelativeResize="0"/>
            <p:nvPr/>
          </p:nvPicPr>
          <p:blipFill rotWithShape="1">
            <a:blip r:embed="rId11">
              <a:alphaModFix/>
            </a:blip>
            <a:srcRect b="0" l="0" r="0" t="0"/>
            <a:stretch/>
          </p:blipFill>
          <p:spPr>
            <a:xfrm>
              <a:off x="871265" y="2673236"/>
              <a:ext cx="2214208" cy="1853941"/>
            </a:xfrm>
            <a:prstGeom prst="rect">
              <a:avLst/>
            </a:prstGeom>
            <a:noFill/>
            <a:ln>
              <a:noFill/>
            </a:ln>
          </p:spPr>
        </p:pic>
        <p:pic>
          <p:nvPicPr>
            <p:cNvPr id="539" name="Google Shape;539;p31"/>
            <p:cNvPicPr preferRelativeResize="0"/>
            <p:nvPr/>
          </p:nvPicPr>
          <p:blipFill rotWithShape="1">
            <a:blip r:embed="rId12">
              <a:alphaModFix/>
            </a:blip>
            <a:srcRect b="0" l="0" r="0" t="0"/>
            <a:stretch/>
          </p:blipFill>
          <p:spPr>
            <a:xfrm>
              <a:off x="728700" y="2347120"/>
              <a:ext cx="267877" cy="217196"/>
            </a:xfrm>
            <a:prstGeom prst="rect">
              <a:avLst/>
            </a:prstGeom>
            <a:noFill/>
            <a:ln>
              <a:noFill/>
            </a:ln>
          </p:spPr>
        </p:pic>
        <p:grpSp>
          <p:nvGrpSpPr>
            <p:cNvPr id="540" name="Google Shape;540;p31"/>
            <p:cNvGrpSpPr/>
            <p:nvPr/>
          </p:nvGrpSpPr>
          <p:grpSpPr>
            <a:xfrm>
              <a:off x="-586722" y="720974"/>
              <a:ext cx="4529001" cy="5110189"/>
              <a:chOff x="-676817" y="-1299665"/>
              <a:chExt cx="4529001" cy="5110189"/>
            </a:xfrm>
          </p:grpSpPr>
          <p:sp>
            <p:nvSpPr>
              <p:cNvPr id="541" name="Google Shape;541;p31"/>
              <p:cNvSpPr/>
              <p:nvPr/>
            </p:nvSpPr>
            <p:spPr>
              <a:xfrm>
                <a:off x="1454032" y="0"/>
                <a:ext cx="840287" cy="349974"/>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1"/>
              <p:cNvSpPr txBox="1"/>
              <p:nvPr/>
            </p:nvSpPr>
            <p:spPr>
              <a:xfrm>
                <a:off x="1471116" y="17084"/>
                <a:ext cx="806119" cy="31580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Extracción de materias primas</a:t>
                </a:r>
                <a:endParaRPr b="0" i="0" sz="1400" u="none" cap="none" strike="noStrike">
                  <a:solidFill>
                    <a:srgbClr val="000000"/>
                  </a:solidFill>
                  <a:latin typeface="Arial"/>
                  <a:ea typeface="Arial"/>
                  <a:cs typeface="Arial"/>
                  <a:sym typeface="Arial"/>
                </a:endParaRPr>
              </a:p>
            </p:txBody>
          </p:sp>
          <p:sp>
            <p:nvSpPr>
              <p:cNvPr id="543" name="Google Shape;543;p31"/>
              <p:cNvSpPr/>
              <p:nvPr/>
            </p:nvSpPr>
            <p:spPr>
              <a:xfrm>
                <a:off x="496053" y="173433"/>
                <a:ext cx="2916383" cy="2916383"/>
              </a:xfrm>
              <a:custGeom>
                <a:rect b="b" l="l" r="r" t="t"/>
                <a:pathLst>
                  <a:path extrusionOk="0" h="120000" w="120000">
                    <a:moveTo>
                      <a:pt x="78782" y="3015"/>
                    </a:moveTo>
                    <a:lnTo>
                      <a:pt x="78782" y="3015"/>
                    </a:lnTo>
                    <a:cubicBezTo>
                      <a:pt x="83575" y="4595"/>
                      <a:pt x="88150" y="6773"/>
                      <a:pt x="92398" y="9498"/>
                    </a:cubicBezTo>
                  </a:path>
                </a:pathLst>
              </a:custGeom>
              <a:noFill/>
              <a:ln cap="flat" cmpd="sng" w="9525">
                <a:solidFill>
                  <a:srgbClr val="8BC6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1"/>
              <p:cNvSpPr/>
              <p:nvPr/>
            </p:nvSpPr>
            <p:spPr>
              <a:xfrm>
                <a:off x="2548801" y="473781"/>
                <a:ext cx="965050" cy="349974"/>
              </a:xfrm>
              <a:prstGeom prst="roundRect">
                <a:avLst>
                  <a:gd fmla="val 16667" name="adj"/>
                </a:avLst>
              </a:prstGeom>
              <a:solidFill>
                <a:srgbClr val="86BD5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31"/>
              <p:cNvSpPr txBox="1"/>
              <p:nvPr/>
            </p:nvSpPr>
            <p:spPr>
              <a:xfrm>
                <a:off x="2565885" y="490865"/>
                <a:ext cx="930882" cy="31580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1. Preparación de arcilla</a:t>
                </a:r>
                <a:endParaRPr b="0" i="0" sz="1400" u="none" cap="none" strike="noStrike">
                  <a:solidFill>
                    <a:srgbClr val="000000"/>
                  </a:solidFill>
                  <a:latin typeface="Arial"/>
                  <a:ea typeface="Arial"/>
                  <a:cs typeface="Arial"/>
                  <a:sym typeface="Arial"/>
                </a:endParaRPr>
              </a:p>
            </p:txBody>
          </p:sp>
          <p:sp>
            <p:nvSpPr>
              <p:cNvPr id="546" name="Google Shape;546;p31"/>
              <p:cNvSpPr/>
              <p:nvPr/>
            </p:nvSpPr>
            <p:spPr>
              <a:xfrm>
                <a:off x="511277" y="195948"/>
                <a:ext cx="2916383" cy="2916383"/>
              </a:xfrm>
              <a:custGeom>
                <a:rect b="b" l="l" r="r" t="t"/>
                <a:pathLst>
                  <a:path extrusionOk="0" h="120000" w="120000">
                    <a:moveTo>
                      <a:pt x="110883" y="28205"/>
                    </a:moveTo>
                    <a:lnTo>
                      <a:pt x="110883" y="28205"/>
                    </a:lnTo>
                    <a:cubicBezTo>
                      <a:pt x="112395" y="30625"/>
                      <a:pt x="113733" y="33150"/>
                      <a:pt x="114886" y="35760"/>
                    </a:cubicBezTo>
                  </a:path>
                </a:pathLst>
              </a:custGeom>
              <a:noFill/>
              <a:ln cap="flat" cmpd="sng" w="9525">
                <a:solidFill>
                  <a:srgbClr val="8EC75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31"/>
              <p:cNvSpPr/>
              <p:nvPr/>
            </p:nvSpPr>
            <p:spPr>
              <a:xfrm>
                <a:off x="2911368" y="1128851"/>
                <a:ext cx="940816" cy="349974"/>
              </a:xfrm>
              <a:prstGeom prst="roundRect">
                <a:avLst>
                  <a:gd fmla="val 16667" name="adj"/>
                </a:avLst>
              </a:prstGeom>
              <a:solidFill>
                <a:srgbClr val="8CC15B"/>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31"/>
              <p:cNvSpPr txBox="1"/>
              <p:nvPr/>
            </p:nvSpPr>
            <p:spPr>
              <a:xfrm>
                <a:off x="2928452" y="1145935"/>
                <a:ext cx="906648" cy="31580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2. Reposo de la mezcla</a:t>
                </a:r>
                <a:endParaRPr b="0" i="0" sz="1400" u="none" cap="none" strike="noStrike">
                  <a:solidFill>
                    <a:srgbClr val="000000"/>
                  </a:solidFill>
                  <a:latin typeface="Arial"/>
                  <a:ea typeface="Arial"/>
                  <a:cs typeface="Arial"/>
                  <a:sym typeface="Arial"/>
                </a:endParaRPr>
              </a:p>
            </p:txBody>
          </p:sp>
          <p:sp>
            <p:nvSpPr>
              <p:cNvPr id="549" name="Google Shape;549;p31"/>
              <p:cNvSpPr/>
              <p:nvPr/>
            </p:nvSpPr>
            <p:spPr>
              <a:xfrm>
                <a:off x="499995" y="144226"/>
                <a:ext cx="2916383" cy="2916383"/>
              </a:xfrm>
              <a:custGeom>
                <a:rect b="b" l="l" r="r" t="t"/>
                <a:pathLst>
                  <a:path extrusionOk="0" h="120000" w="120000">
                    <a:moveTo>
                      <a:pt x="119980" y="58458"/>
                    </a:moveTo>
                    <a:lnTo>
                      <a:pt x="119980" y="58458"/>
                    </a:lnTo>
                    <a:cubicBezTo>
                      <a:pt x="120072" y="62031"/>
                      <a:pt x="119844" y="65604"/>
                      <a:pt x="119300" y="69137"/>
                    </a:cubicBezTo>
                  </a:path>
                </a:pathLst>
              </a:custGeom>
              <a:noFill/>
              <a:ln cap="flat" cmpd="sng" w="9525">
                <a:solidFill>
                  <a:srgbClr val="94CA5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31"/>
              <p:cNvSpPr/>
              <p:nvPr/>
            </p:nvSpPr>
            <p:spPr>
              <a:xfrm>
                <a:off x="2868030" y="1909295"/>
                <a:ext cx="941214" cy="349974"/>
              </a:xfrm>
              <a:prstGeom prst="roundRect">
                <a:avLst>
                  <a:gd fmla="val 16667" name="adj"/>
                </a:avLst>
              </a:prstGeom>
              <a:solidFill>
                <a:srgbClr val="93C66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31"/>
              <p:cNvSpPr txBox="1"/>
              <p:nvPr/>
            </p:nvSpPr>
            <p:spPr>
              <a:xfrm>
                <a:off x="2885114" y="1926379"/>
                <a:ext cx="907046" cy="31580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3. Acarreo de mezcla</a:t>
                </a:r>
                <a:endParaRPr b="0" i="0" sz="1400" u="none" cap="none" strike="noStrike">
                  <a:solidFill>
                    <a:srgbClr val="000000"/>
                  </a:solidFill>
                  <a:latin typeface="Arial"/>
                  <a:ea typeface="Arial"/>
                  <a:cs typeface="Arial"/>
                  <a:sym typeface="Arial"/>
                </a:endParaRPr>
              </a:p>
            </p:txBody>
          </p:sp>
          <p:sp>
            <p:nvSpPr>
              <p:cNvPr id="552" name="Google Shape;552;p31"/>
              <p:cNvSpPr/>
              <p:nvPr/>
            </p:nvSpPr>
            <p:spPr>
              <a:xfrm>
                <a:off x="355582" y="894141"/>
                <a:ext cx="2916383" cy="2916383"/>
              </a:xfrm>
              <a:custGeom>
                <a:rect b="b" l="l" r="r" t="t"/>
                <a:pathLst>
                  <a:path extrusionOk="0" h="120000" w="120000">
                    <a:moveTo>
                      <a:pt x="119974" y="58224"/>
                    </a:moveTo>
                    <a:lnTo>
                      <a:pt x="119974" y="58224"/>
                    </a:lnTo>
                    <a:cubicBezTo>
                      <a:pt x="120035" y="60283"/>
                      <a:pt x="119990" y="62344"/>
                      <a:pt x="119839" y="64399"/>
                    </a:cubicBezTo>
                  </a:path>
                </a:pathLst>
              </a:custGeom>
              <a:noFill/>
              <a:ln cap="flat" cmpd="sng" w="9525">
                <a:solidFill>
                  <a:srgbClr val="99CD6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1"/>
              <p:cNvSpPr/>
              <p:nvPr/>
            </p:nvSpPr>
            <p:spPr>
              <a:xfrm>
                <a:off x="2631096" y="2508991"/>
                <a:ext cx="993991" cy="349974"/>
              </a:xfrm>
              <a:prstGeom prst="roundRect">
                <a:avLst>
                  <a:gd fmla="val 16667" name="adj"/>
                </a:avLst>
              </a:prstGeom>
              <a:solidFill>
                <a:srgbClr val="99C96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1"/>
              <p:cNvSpPr txBox="1"/>
              <p:nvPr/>
            </p:nvSpPr>
            <p:spPr>
              <a:xfrm>
                <a:off x="2648180" y="2526075"/>
                <a:ext cx="959823" cy="31580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4. Colocación de mezclas en moldes</a:t>
                </a:r>
                <a:endParaRPr b="0" i="0" sz="1400" u="none" cap="none" strike="noStrike">
                  <a:solidFill>
                    <a:srgbClr val="000000"/>
                  </a:solidFill>
                  <a:latin typeface="Arial"/>
                  <a:ea typeface="Arial"/>
                  <a:cs typeface="Arial"/>
                  <a:sym typeface="Arial"/>
                </a:endParaRPr>
              </a:p>
            </p:txBody>
          </p:sp>
          <p:sp>
            <p:nvSpPr>
              <p:cNvPr id="555" name="Google Shape;555;p31"/>
              <p:cNvSpPr/>
              <p:nvPr/>
            </p:nvSpPr>
            <p:spPr>
              <a:xfrm>
                <a:off x="824229" y="101554"/>
                <a:ext cx="2916383" cy="2916383"/>
              </a:xfrm>
              <a:custGeom>
                <a:rect b="b" l="l" r="r" t="t"/>
                <a:pathLst>
                  <a:path extrusionOk="0" h="120000" w="120000">
                    <a:moveTo>
                      <a:pt x="82459" y="115638"/>
                    </a:moveTo>
                    <a:lnTo>
                      <a:pt x="82459" y="115638"/>
                    </a:lnTo>
                    <a:cubicBezTo>
                      <a:pt x="77509" y="117636"/>
                      <a:pt x="72314" y="118965"/>
                      <a:pt x="67013" y="119589"/>
                    </a:cubicBezTo>
                  </a:path>
                </a:pathLst>
              </a:custGeom>
              <a:noFill/>
              <a:ln cap="flat" cmpd="sng" w="9525">
                <a:solidFill>
                  <a:srgbClr val="9ED07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1"/>
              <p:cNvSpPr/>
              <p:nvPr/>
            </p:nvSpPr>
            <p:spPr>
              <a:xfrm>
                <a:off x="1605221" y="2891809"/>
                <a:ext cx="720214" cy="349974"/>
              </a:xfrm>
              <a:prstGeom prst="roundRect">
                <a:avLst>
                  <a:gd fmla="val 16667" name="adj"/>
                </a:avLst>
              </a:prstGeom>
              <a:solidFill>
                <a:srgbClr val="9FCE77"/>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31"/>
              <p:cNvSpPr txBox="1"/>
              <p:nvPr/>
            </p:nvSpPr>
            <p:spPr>
              <a:xfrm>
                <a:off x="1622305" y="2908893"/>
                <a:ext cx="686046" cy="31580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5. Secado al sol</a:t>
                </a:r>
                <a:endParaRPr b="0" i="0" sz="1400" u="none" cap="none" strike="noStrike">
                  <a:solidFill>
                    <a:srgbClr val="000000"/>
                  </a:solidFill>
                  <a:latin typeface="Arial"/>
                  <a:ea typeface="Arial"/>
                  <a:cs typeface="Arial"/>
                  <a:sym typeface="Arial"/>
                </a:endParaRPr>
              </a:p>
            </p:txBody>
          </p:sp>
          <p:sp>
            <p:nvSpPr>
              <p:cNvPr id="558" name="Google Shape;558;p31"/>
              <p:cNvSpPr/>
              <p:nvPr/>
            </p:nvSpPr>
            <p:spPr>
              <a:xfrm>
                <a:off x="137714" y="107966"/>
                <a:ext cx="2916383" cy="2916383"/>
              </a:xfrm>
              <a:custGeom>
                <a:rect b="b" l="l" r="r" t="t"/>
                <a:pathLst>
                  <a:path extrusionOk="0" h="120000" w="120000">
                    <a:moveTo>
                      <a:pt x="57484" y="119947"/>
                    </a:moveTo>
                    <a:lnTo>
                      <a:pt x="57484" y="119947"/>
                    </a:lnTo>
                    <a:cubicBezTo>
                      <a:pt x="54574" y="119825"/>
                      <a:pt x="51676" y="119491"/>
                      <a:pt x="48814" y="118948"/>
                    </a:cubicBezTo>
                  </a:path>
                </a:pathLst>
              </a:custGeom>
              <a:noFill/>
              <a:ln cap="flat" cmpd="sng" w="9525">
                <a:solidFill>
                  <a:srgbClr val="A4D37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31"/>
              <p:cNvSpPr/>
              <p:nvPr/>
            </p:nvSpPr>
            <p:spPr>
              <a:xfrm>
                <a:off x="661716" y="2634004"/>
                <a:ext cx="654295" cy="349974"/>
              </a:xfrm>
              <a:prstGeom prst="roundRect">
                <a:avLst>
                  <a:gd fmla="val 16667" name="adj"/>
                </a:avLst>
              </a:prstGeom>
              <a:solidFill>
                <a:srgbClr val="BCE295"/>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31"/>
              <p:cNvSpPr txBox="1"/>
              <p:nvPr/>
            </p:nvSpPr>
            <p:spPr>
              <a:xfrm>
                <a:off x="678800" y="2651088"/>
                <a:ext cx="620127" cy="31580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6. Secado al horno</a:t>
                </a:r>
                <a:endParaRPr b="0" i="0" sz="1400" u="none" cap="none" strike="noStrike">
                  <a:solidFill>
                    <a:srgbClr val="000000"/>
                  </a:solidFill>
                  <a:latin typeface="Arial"/>
                  <a:ea typeface="Arial"/>
                  <a:cs typeface="Arial"/>
                  <a:sym typeface="Arial"/>
                </a:endParaRPr>
              </a:p>
            </p:txBody>
          </p:sp>
          <p:sp>
            <p:nvSpPr>
              <p:cNvPr id="561" name="Google Shape;561;p31"/>
              <p:cNvSpPr/>
              <p:nvPr/>
            </p:nvSpPr>
            <p:spPr>
              <a:xfrm>
                <a:off x="297509" y="67454"/>
                <a:ext cx="2916383" cy="2916383"/>
              </a:xfrm>
              <a:custGeom>
                <a:rect b="b" l="l" r="r" t="t"/>
                <a:pathLst>
                  <a:path extrusionOk="0" h="120000" w="120000">
                    <a:moveTo>
                      <a:pt x="18106" y="102952"/>
                    </a:moveTo>
                    <a:lnTo>
                      <a:pt x="18106" y="102952"/>
                    </a:lnTo>
                    <a:cubicBezTo>
                      <a:pt x="15265" y="100181"/>
                      <a:pt x="12707" y="97136"/>
                      <a:pt x="10467" y="93860"/>
                    </a:cubicBezTo>
                  </a:path>
                </a:pathLst>
              </a:custGeom>
              <a:noFill/>
              <a:ln cap="flat" cmpd="sng" w="9525">
                <a:solidFill>
                  <a:srgbClr val="A9D68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31"/>
              <p:cNvSpPr/>
              <p:nvPr/>
            </p:nvSpPr>
            <p:spPr>
              <a:xfrm>
                <a:off x="0" y="1917923"/>
                <a:ext cx="872135" cy="349974"/>
              </a:xfrm>
              <a:prstGeom prst="roundRect">
                <a:avLst>
                  <a:gd fmla="val 16667" name="adj"/>
                </a:avLst>
              </a:prstGeom>
              <a:solidFill>
                <a:srgbClr val="D2ECB7"/>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31"/>
              <p:cNvSpPr txBox="1"/>
              <p:nvPr/>
            </p:nvSpPr>
            <p:spPr>
              <a:xfrm>
                <a:off x="17084" y="1935007"/>
                <a:ext cx="837967" cy="31580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7. Producto terminado</a:t>
                </a:r>
                <a:endParaRPr b="0" i="0" sz="1400" u="none" cap="none" strike="noStrike">
                  <a:solidFill>
                    <a:srgbClr val="000000"/>
                  </a:solidFill>
                  <a:latin typeface="Arial"/>
                  <a:ea typeface="Arial"/>
                  <a:cs typeface="Arial"/>
                  <a:sym typeface="Arial"/>
                </a:endParaRPr>
              </a:p>
            </p:txBody>
          </p:sp>
          <p:sp>
            <p:nvSpPr>
              <p:cNvPr id="564" name="Google Shape;564;p31"/>
              <p:cNvSpPr/>
              <p:nvPr/>
            </p:nvSpPr>
            <p:spPr>
              <a:xfrm>
                <a:off x="341796" y="73990"/>
                <a:ext cx="2916383" cy="2916383"/>
              </a:xfrm>
              <a:custGeom>
                <a:rect b="b" l="l" r="r" t="t"/>
                <a:pathLst>
                  <a:path extrusionOk="0" h="120000" w="120000">
                    <a:moveTo>
                      <a:pt x="1088" y="71374"/>
                    </a:moveTo>
                    <a:lnTo>
                      <a:pt x="1088" y="71374"/>
                    </a:lnTo>
                    <a:cubicBezTo>
                      <a:pt x="202" y="66785"/>
                      <a:pt x="-145" y="62108"/>
                      <a:pt x="55" y="57439"/>
                    </a:cubicBezTo>
                  </a:path>
                </a:pathLst>
              </a:custGeom>
              <a:noFill/>
              <a:ln cap="flat" cmpd="sng" w="9525">
                <a:solidFill>
                  <a:srgbClr val="AFD88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31"/>
              <p:cNvSpPr/>
              <p:nvPr/>
            </p:nvSpPr>
            <p:spPr>
              <a:xfrm>
                <a:off x="39297" y="1008083"/>
                <a:ext cx="706323" cy="349974"/>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31"/>
              <p:cNvSpPr txBox="1"/>
              <p:nvPr/>
            </p:nvSpPr>
            <p:spPr>
              <a:xfrm>
                <a:off x="56381" y="1025167"/>
                <a:ext cx="672155" cy="31580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Uso</a:t>
                </a:r>
                <a:endParaRPr b="0" i="0" sz="1400" u="none" cap="none" strike="noStrike">
                  <a:solidFill>
                    <a:srgbClr val="000000"/>
                  </a:solidFill>
                  <a:latin typeface="Arial"/>
                  <a:ea typeface="Arial"/>
                  <a:cs typeface="Arial"/>
                  <a:sym typeface="Arial"/>
                </a:endParaRPr>
              </a:p>
            </p:txBody>
          </p:sp>
          <p:sp>
            <p:nvSpPr>
              <p:cNvPr id="567" name="Google Shape;567;p31"/>
              <p:cNvSpPr/>
              <p:nvPr/>
            </p:nvSpPr>
            <p:spPr>
              <a:xfrm>
                <a:off x="181016" y="-1299665"/>
                <a:ext cx="2916383" cy="2916383"/>
              </a:xfrm>
              <a:custGeom>
                <a:rect b="b" l="l" r="r" t="t"/>
                <a:pathLst>
                  <a:path extrusionOk="0" h="120000" w="120000">
                    <a:moveTo>
                      <a:pt x="8580" y="90918"/>
                    </a:moveTo>
                    <a:cubicBezTo>
                      <a:pt x="6057" y="86722"/>
                      <a:pt x="4057" y="82234"/>
                      <a:pt x="2625" y="77552"/>
                    </a:cubicBezTo>
                  </a:path>
                </a:pathLst>
              </a:custGeom>
              <a:noFill/>
              <a:ln cap="flat" cmpd="sng" w="9525">
                <a:solidFill>
                  <a:srgbClr val="B4DB9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31"/>
              <p:cNvSpPr/>
              <p:nvPr/>
            </p:nvSpPr>
            <p:spPr>
              <a:xfrm>
                <a:off x="0" y="121526"/>
                <a:ext cx="691667" cy="349974"/>
              </a:xfrm>
              <a:prstGeom prst="roundRect">
                <a:avLst>
                  <a:gd fmla="val 16667" name="adj"/>
                </a:avLst>
              </a:prstGeom>
              <a:solidFill>
                <a:srgbClr val="A69E9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31"/>
              <p:cNvSpPr txBox="1"/>
              <p:nvPr/>
            </p:nvSpPr>
            <p:spPr>
              <a:xfrm>
                <a:off x="17084" y="138610"/>
                <a:ext cx="657499" cy="31580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Disposición final</a:t>
                </a:r>
                <a:endParaRPr b="0" i="0" sz="1400" u="none" cap="none" strike="noStrike">
                  <a:solidFill>
                    <a:srgbClr val="000000"/>
                  </a:solidFill>
                  <a:latin typeface="Arial"/>
                  <a:ea typeface="Arial"/>
                  <a:cs typeface="Arial"/>
                  <a:sym typeface="Arial"/>
                </a:endParaRPr>
              </a:p>
            </p:txBody>
          </p:sp>
          <p:sp>
            <p:nvSpPr>
              <p:cNvPr id="570" name="Google Shape;570;p31"/>
              <p:cNvSpPr/>
              <p:nvPr/>
            </p:nvSpPr>
            <p:spPr>
              <a:xfrm>
                <a:off x="-676817" y="95936"/>
                <a:ext cx="2916383" cy="2916383"/>
              </a:xfrm>
              <a:custGeom>
                <a:rect b="b" l="l" r="r" t="t"/>
                <a:pathLst>
                  <a:path extrusionOk="0" h="120000" w="120000">
                    <a:moveTo>
                      <a:pt x="56602" y="96"/>
                    </a:moveTo>
                    <a:lnTo>
                      <a:pt x="56602" y="96"/>
                    </a:lnTo>
                    <a:cubicBezTo>
                      <a:pt x="64720" y="-364"/>
                      <a:pt x="72847" y="830"/>
                      <a:pt x="80489" y="3607"/>
                    </a:cubicBezTo>
                  </a:path>
                </a:pathLst>
              </a:custGeom>
              <a:noFill/>
              <a:ln cap="flat" cmpd="sng" w="9525">
                <a:solidFill>
                  <a:srgbClr val="BADE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1" name="Google Shape;571;p31"/>
            <p:cNvSpPr/>
            <p:nvPr/>
          </p:nvSpPr>
          <p:spPr>
            <a:xfrm>
              <a:off x="802257" y="1992702"/>
              <a:ext cx="690114" cy="2501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pic>
          <p:nvPicPr>
            <p:cNvPr id="572" name="Google Shape;572;p31"/>
            <p:cNvPicPr preferRelativeResize="0"/>
            <p:nvPr/>
          </p:nvPicPr>
          <p:blipFill rotWithShape="1">
            <a:blip r:embed="rId13">
              <a:alphaModFix/>
            </a:blip>
            <a:srcRect b="0" l="0" r="0" t="0"/>
            <a:stretch/>
          </p:blipFill>
          <p:spPr>
            <a:xfrm>
              <a:off x="2148848" y="1804913"/>
              <a:ext cx="222293" cy="222293"/>
            </a:xfrm>
            <a:prstGeom prst="rect">
              <a:avLst/>
            </a:prstGeom>
            <a:noFill/>
            <a:ln>
              <a:noFill/>
            </a:ln>
          </p:spPr>
        </p:pic>
        <p:pic>
          <p:nvPicPr>
            <p:cNvPr id="573" name="Google Shape;573;p31"/>
            <p:cNvPicPr preferRelativeResize="0"/>
            <p:nvPr/>
          </p:nvPicPr>
          <p:blipFill rotWithShape="1">
            <a:blip r:embed="rId4">
              <a:alphaModFix/>
            </a:blip>
            <a:srcRect b="0" l="0" r="0" t="0"/>
            <a:stretch/>
          </p:blipFill>
          <p:spPr>
            <a:xfrm flipH="1">
              <a:off x="2586061" y="2063195"/>
              <a:ext cx="232172" cy="217839"/>
            </a:xfrm>
            <a:prstGeom prst="rect">
              <a:avLst/>
            </a:prstGeom>
            <a:noFill/>
            <a:ln>
              <a:noFill/>
            </a:ln>
          </p:spPr>
        </p:pic>
        <p:pic>
          <p:nvPicPr>
            <p:cNvPr id="574" name="Google Shape;574;p31"/>
            <p:cNvPicPr preferRelativeResize="0"/>
            <p:nvPr/>
          </p:nvPicPr>
          <p:blipFill rotWithShape="1">
            <a:blip r:embed="rId4">
              <a:alphaModFix/>
            </a:blip>
            <a:srcRect b="0" l="0" r="0" t="0"/>
            <a:stretch/>
          </p:blipFill>
          <p:spPr>
            <a:xfrm flipH="1">
              <a:off x="757646" y="4999778"/>
              <a:ext cx="220943" cy="206092"/>
            </a:xfrm>
            <a:prstGeom prst="rect">
              <a:avLst/>
            </a:prstGeom>
            <a:noFill/>
            <a:ln>
              <a:noFill/>
            </a:ln>
          </p:spPr>
        </p:pic>
        <p:pic>
          <p:nvPicPr>
            <p:cNvPr id="575" name="Google Shape;575;p31"/>
            <p:cNvPicPr preferRelativeResize="0"/>
            <p:nvPr/>
          </p:nvPicPr>
          <p:blipFill rotWithShape="1">
            <a:blip r:embed="rId5">
              <a:alphaModFix/>
            </a:blip>
            <a:srcRect b="0" l="0" r="0" t="0"/>
            <a:stretch/>
          </p:blipFill>
          <p:spPr>
            <a:xfrm>
              <a:off x="992598" y="5008403"/>
              <a:ext cx="213830" cy="206092"/>
            </a:xfrm>
            <a:prstGeom prst="rect">
              <a:avLst/>
            </a:prstGeom>
            <a:noFill/>
            <a:ln>
              <a:noFill/>
            </a:ln>
          </p:spPr>
        </p:pic>
        <p:pic>
          <p:nvPicPr>
            <p:cNvPr id="576" name="Google Shape;576;p31"/>
            <p:cNvPicPr preferRelativeResize="0"/>
            <p:nvPr/>
          </p:nvPicPr>
          <p:blipFill rotWithShape="1">
            <a:blip r:embed="rId4">
              <a:alphaModFix/>
            </a:blip>
            <a:srcRect b="0" l="0" r="0" t="0"/>
            <a:stretch/>
          </p:blipFill>
          <p:spPr>
            <a:xfrm flipH="1">
              <a:off x="73947" y="2673236"/>
              <a:ext cx="232172" cy="214908"/>
            </a:xfrm>
            <a:prstGeom prst="rect">
              <a:avLst/>
            </a:prstGeom>
            <a:noFill/>
            <a:ln>
              <a:noFill/>
            </a:ln>
          </p:spPr>
        </p:pic>
        <p:pic>
          <p:nvPicPr>
            <p:cNvPr id="577" name="Google Shape;577;p31"/>
            <p:cNvPicPr preferRelativeResize="0"/>
            <p:nvPr/>
          </p:nvPicPr>
          <p:blipFill rotWithShape="1">
            <a:blip r:embed="rId7">
              <a:alphaModFix/>
            </a:blip>
            <a:srcRect b="0" l="0" r="0" t="0"/>
            <a:stretch/>
          </p:blipFill>
          <p:spPr>
            <a:xfrm>
              <a:off x="3421768" y="2673236"/>
              <a:ext cx="234077" cy="265724"/>
            </a:xfrm>
            <a:prstGeom prst="rect">
              <a:avLst/>
            </a:prstGeom>
            <a:noFill/>
            <a:ln>
              <a:noFill/>
            </a:ln>
          </p:spPr>
        </p:pic>
        <p:sp>
          <p:nvSpPr>
            <p:cNvPr id="578" name="Google Shape;578;p31"/>
            <p:cNvSpPr/>
            <p:nvPr/>
          </p:nvSpPr>
          <p:spPr>
            <a:xfrm>
              <a:off x="2586061" y="2250805"/>
              <a:ext cx="45719" cy="9744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79" name="Google Shape;579;p31"/>
            <p:cNvSpPr/>
            <p:nvPr/>
          </p:nvSpPr>
          <p:spPr>
            <a:xfrm>
              <a:off x="2695331" y="2308319"/>
              <a:ext cx="45719" cy="9744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80" name="Google Shape;580;p31"/>
            <p:cNvSpPr/>
            <p:nvPr/>
          </p:nvSpPr>
          <p:spPr>
            <a:xfrm>
              <a:off x="343610" y="2763438"/>
              <a:ext cx="110602"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81" name="Google Shape;581;p31"/>
            <p:cNvSpPr/>
            <p:nvPr/>
          </p:nvSpPr>
          <p:spPr>
            <a:xfrm>
              <a:off x="401124" y="2855456"/>
              <a:ext cx="110602"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pic>
          <p:nvPicPr>
            <p:cNvPr id="582" name="Google Shape;582;p31"/>
            <p:cNvPicPr preferRelativeResize="0"/>
            <p:nvPr/>
          </p:nvPicPr>
          <p:blipFill rotWithShape="1">
            <a:blip r:embed="rId4">
              <a:alphaModFix/>
            </a:blip>
            <a:srcRect b="0" l="0" r="0" t="0"/>
            <a:stretch/>
          </p:blipFill>
          <p:spPr>
            <a:xfrm flipH="1">
              <a:off x="116264" y="3588932"/>
              <a:ext cx="232172" cy="214908"/>
            </a:xfrm>
            <a:prstGeom prst="rect">
              <a:avLst/>
            </a:prstGeom>
            <a:noFill/>
            <a:ln>
              <a:noFill/>
            </a:ln>
          </p:spPr>
        </p:pic>
        <p:sp>
          <p:nvSpPr>
            <p:cNvPr id="583" name="Google Shape;583;p31"/>
            <p:cNvSpPr/>
            <p:nvPr/>
          </p:nvSpPr>
          <p:spPr>
            <a:xfrm>
              <a:off x="392498" y="3623170"/>
              <a:ext cx="110602"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584" name="Google Shape;584;p31"/>
            <p:cNvSpPr/>
            <p:nvPr/>
          </p:nvSpPr>
          <p:spPr>
            <a:xfrm>
              <a:off x="389630" y="3732440"/>
              <a:ext cx="110602"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grpSp>
      <p:sp>
        <p:nvSpPr>
          <p:cNvPr id="585" name="Google Shape;585;p31"/>
          <p:cNvSpPr/>
          <p:nvPr/>
        </p:nvSpPr>
        <p:spPr>
          <a:xfrm>
            <a:off x="4116171" y="1421208"/>
            <a:ext cx="397214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MX" sz="1800" u="none" cap="none" strike="noStrike">
                <a:solidFill>
                  <a:srgbClr val="FF6600"/>
                </a:solidFill>
                <a:latin typeface="Arial"/>
                <a:ea typeface="Arial"/>
                <a:cs typeface="Arial"/>
                <a:sym typeface="Arial"/>
              </a:rPr>
              <a:t>Block Adobe industrializado</a:t>
            </a:r>
            <a:endParaRPr b="0" i="0" sz="1400" u="none" cap="none" strike="noStrike">
              <a:solidFill>
                <a:srgbClr val="000000"/>
              </a:solidFill>
              <a:latin typeface="Arial"/>
              <a:ea typeface="Arial"/>
              <a:cs typeface="Arial"/>
              <a:sym typeface="Arial"/>
            </a:endParaRPr>
          </a:p>
        </p:txBody>
      </p:sp>
      <p:grpSp>
        <p:nvGrpSpPr>
          <p:cNvPr id="586" name="Google Shape;586;p31"/>
          <p:cNvGrpSpPr/>
          <p:nvPr/>
        </p:nvGrpSpPr>
        <p:grpSpPr>
          <a:xfrm>
            <a:off x="3728052" y="1089677"/>
            <a:ext cx="4369642" cy="4327711"/>
            <a:chOff x="3728052" y="1089677"/>
            <a:chExt cx="4369642" cy="4327711"/>
          </a:xfrm>
        </p:grpSpPr>
        <p:pic>
          <p:nvPicPr>
            <p:cNvPr id="587" name="Google Shape;587;p31"/>
            <p:cNvPicPr preferRelativeResize="0"/>
            <p:nvPr/>
          </p:nvPicPr>
          <p:blipFill rotWithShape="1">
            <a:blip r:embed="rId14">
              <a:alphaModFix/>
            </a:blip>
            <a:srcRect b="0" l="0" r="0" t="0"/>
            <a:stretch/>
          </p:blipFill>
          <p:spPr>
            <a:xfrm>
              <a:off x="4849813" y="2699114"/>
              <a:ext cx="2616032" cy="1708983"/>
            </a:xfrm>
            <a:prstGeom prst="rect">
              <a:avLst/>
            </a:prstGeom>
            <a:noFill/>
            <a:ln>
              <a:noFill/>
            </a:ln>
          </p:spPr>
        </p:pic>
        <p:grpSp>
          <p:nvGrpSpPr>
            <p:cNvPr id="588" name="Google Shape;588;p31"/>
            <p:cNvGrpSpPr/>
            <p:nvPr/>
          </p:nvGrpSpPr>
          <p:grpSpPr>
            <a:xfrm>
              <a:off x="3728052" y="1089677"/>
              <a:ext cx="4369642" cy="4327711"/>
              <a:chOff x="-429880" y="-1082437"/>
              <a:chExt cx="4369642" cy="4327711"/>
            </a:xfrm>
          </p:grpSpPr>
          <p:sp>
            <p:nvSpPr>
              <p:cNvPr id="589" name="Google Shape;589;p31"/>
              <p:cNvSpPr/>
              <p:nvPr/>
            </p:nvSpPr>
            <p:spPr>
              <a:xfrm>
                <a:off x="1414532" y="0"/>
                <a:ext cx="949106" cy="347871"/>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31"/>
              <p:cNvSpPr txBox="1"/>
              <p:nvPr/>
            </p:nvSpPr>
            <p:spPr>
              <a:xfrm>
                <a:off x="1431514" y="16982"/>
                <a:ext cx="915142" cy="31390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Extracción de materias primas</a:t>
                </a:r>
                <a:endParaRPr b="0" i="0" sz="1400" u="none" cap="none" strike="noStrike">
                  <a:solidFill>
                    <a:srgbClr val="000000"/>
                  </a:solidFill>
                  <a:latin typeface="Arial"/>
                  <a:ea typeface="Arial"/>
                  <a:cs typeface="Arial"/>
                  <a:sym typeface="Arial"/>
                </a:endParaRPr>
              </a:p>
            </p:txBody>
          </p:sp>
          <p:sp>
            <p:nvSpPr>
              <p:cNvPr id="591" name="Google Shape;591;p31"/>
              <p:cNvSpPr/>
              <p:nvPr/>
            </p:nvSpPr>
            <p:spPr>
              <a:xfrm>
                <a:off x="882500" y="227890"/>
                <a:ext cx="2896061" cy="2896061"/>
              </a:xfrm>
              <a:custGeom>
                <a:rect b="b" l="l" r="r" t="t"/>
                <a:pathLst>
                  <a:path extrusionOk="0" h="120000" w="120000">
                    <a:moveTo>
                      <a:pt x="65719" y="273"/>
                    </a:moveTo>
                    <a:lnTo>
                      <a:pt x="65719" y="273"/>
                    </a:lnTo>
                    <a:cubicBezTo>
                      <a:pt x="70100" y="693"/>
                      <a:pt x="74421" y="1593"/>
                      <a:pt x="78605" y="2957"/>
                    </a:cubicBezTo>
                  </a:path>
                </a:pathLst>
              </a:custGeom>
              <a:noFill/>
              <a:ln cap="flat" cmpd="sng" w="9525">
                <a:solidFill>
                  <a:srgbClr val="8BC6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1"/>
              <p:cNvSpPr/>
              <p:nvPr/>
            </p:nvSpPr>
            <p:spPr>
              <a:xfrm>
                <a:off x="2613098" y="335467"/>
                <a:ext cx="940709" cy="347871"/>
              </a:xfrm>
              <a:prstGeom prst="roundRect">
                <a:avLst>
                  <a:gd fmla="val 16667" name="adj"/>
                </a:avLst>
              </a:prstGeom>
              <a:solidFill>
                <a:srgbClr val="86BD5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31"/>
              <p:cNvSpPr txBox="1"/>
              <p:nvPr/>
            </p:nvSpPr>
            <p:spPr>
              <a:xfrm>
                <a:off x="2630080" y="352449"/>
                <a:ext cx="906745" cy="31390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1. Preparación de arcilla</a:t>
                </a:r>
                <a:endParaRPr b="0" i="0" sz="1400" u="none" cap="none" strike="noStrike">
                  <a:solidFill>
                    <a:srgbClr val="000000"/>
                  </a:solidFill>
                  <a:latin typeface="Arial"/>
                  <a:ea typeface="Arial"/>
                  <a:cs typeface="Arial"/>
                  <a:sym typeface="Arial"/>
                </a:endParaRPr>
              </a:p>
            </p:txBody>
          </p:sp>
          <p:sp>
            <p:nvSpPr>
              <p:cNvPr id="594" name="Google Shape;594;p31"/>
              <p:cNvSpPr/>
              <p:nvPr/>
            </p:nvSpPr>
            <p:spPr>
              <a:xfrm>
                <a:off x="628666" y="107103"/>
                <a:ext cx="2896061" cy="2896061"/>
              </a:xfrm>
              <a:custGeom>
                <a:rect b="b" l="l" r="r" t="t"/>
                <a:pathLst>
                  <a:path extrusionOk="0" h="120000" w="120000">
                    <a:moveTo>
                      <a:pt x="109185" y="25637"/>
                    </a:moveTo>
                    <a:lnTo>
                      <a:pt x="109185" y="25637"/>
                    </a:lnTo>
                    <a:cubicBezTo>
                      <a:pt x="110434" y="27424"/>
                      <a:pt x="111584" y="29279"/>
                      <a:pt x="112631" y="31191"/>
                    </a:cubicBezTo>
                  </a:path>
                </a:pathLst>
              </a:custGeom>
              <a:noFill/>
              <a:ln cap="flat" cmpd="sng" w="9525">
                <a:solidFill>
                  <a:srgbClr val="8EC75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31"/>
              <p:cNvSpPr/>
              <p:nvPr/>
            </p:nvSpPr>
            <p:spPr>
              <a:xfrm>
                <a:off x="2954188" y="906344"/>
                <a:ext cx="985574" cy="347871"/>
              </a:xfrm>
              <a:prstGeom prst="roundRect">
                <a:avLst>
                  <a:gd fmla="val 16667" name="adj"/>
                </a:avLst>
              </a:prstGeom>
              <a:solidFill>
                <a:srgbClr val="8CC15B"/>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31"/>
              <p:cNvSpPr txBox="1"/>
              <p:nvPr/>
            </p:nvSpPr>
            <p:spPr>
              <a:xfrm>
                <a:off x="2971170" y="923326"/>
                <a:ext cx="951610" cy="31390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2. Reposo de la mezcla</a:t>
                </a:r>
                <a:endParaRPr b="0" i="0" sz="1400" u="none" cap="none" strike="noStrike">
                  <a:solidFill>
                    <a:srgbClr val="000000"/>
                  </a:solidFill>
                  <a:latin typeface="Arial"/>
                  <a:ea typeface="Arial"/>
                  <a:cs typeface="Arial"/>
                  <a:sym typeface="Arial"/>
                </a:endParaRPr>
              </a:p>
            </p:txBody>
          </p:sp>
          <p:sp>
            <p:nvSpPr>
              <p:cNvPr id="597" name="Google Shape;597;p31"/>
              <p:cNvSpPr/>
              <p:nvPr/>
            </p:nvSpPr>
            <p:spPr>
              <a:xfrm>
                <a:off x="604533" y="-136103"/>
                <a:ext cx="2896061" cy="2896061"/>
              </a:xfrm>
              <a:custGeom>
                <a:rect b="b" l="l" r="r" t="t"/>
                <a:pathLst>
                  <a:path extrusionOk="0" h="120000" w="120000">
                    <a:moveTo>
                      <a:pt x="119970" y="61897"/>
                    </a:moveTo>
                    <a:cubicBezTo>
                      <a:pt x="119833" y="66227"/>
                      <a:pt x="119227" y="70530"/>
                      <a:pt x="118164" y="74729"/>
                    </a:cubicBezTo>
                  </a:path>
                </a:pathLst>
              </a:custGeom>
              <a:noFill/>
              <a:ln cap="flat" cmpd="sng" w="9525">
                <a:solidFill>
                  <a:srgbClr val="94CA5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1"/>
              <p:cNvSpPr/>
              <p:nvPr/>
            </p:nvSpPr>
            <p:spPr>
              <a:xfrm>
                <a:off x="2954181" y="1766769"/>
                <a:ext cx="890797" cy="347871"/>
              </a:xfrm>
              <a:prstGeom prst="roundRect">
                <a:avLst>
                  <a:gd fmla="val 16667" name="adj"/>
                </a:avLst>
              </a:prstGeom>
              <a:solidFill>
                <a:srgbClr val="93C66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31"/>
              <p:cNvSpPr txBox="1"/>
              <p:nvPr/>
            </p:nvSpPr>
            <p:spPr>
              <a:xfrm>
                <a:off x="2971163" y="1783751"/>
                <a:ext cx="856833" cy="31390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3. Acarreo de mezcla</a:t>
                </a:r>
                <a:endParaRPr b="0" i="0" sz="1400" u="none" cap="none" strike="noStrike">
                  <a:solidFill>
                    <a:srgbClr val="000000"/>
                  </a:solidFill>
                  <a:latin typeface="Arial"/>
                  <a:ea typeface="Arial"/>
                  <a:cs typeface="Arial"/>
                  <a:sym typeface="Arial"/>
                </a:endParaRPr>
              </a:p>
            </p:txBody>
          </p:sp>
          <p:sp>
            <p:nvSpPr>
              <p:cNvPr id="600" name="Google Shape;600;p31"/>
              <p:cNvSpPr/>
              <p:nvPr/>
            </p:nvSpPr>
            <p:spPr>
              <a:xfrm>
                <a:off x="495004" y="322773"/>
                <a:ext cx="2896061" cy="2896061"/>
              </a:xfrm>
              <a:custGeom>
                <a:rect b="b" l="l" r="r" t="t"/>
                <a:pathLst>
                  <a:path extrusionOk="0" h="120000" w="120000">
                    <a:moveTo>
                      <a:pt x="117366" y="77582"/>
                    </a:moveTo>
                    <a:lnTo>
                      <a:pt x="117366" y="77582"/>
                    </a:lnTo>
                    <a:cubicBezTo>
                      <a:pt x="116346" y="80911"/>
                      <a:pt x="115037" y="84145"/>
                      <a:pt x="113456" y="87248"/>
                    </a:cubicBezTo>
                  </a:path>
                </a:pathLst>
              </a:custGeom>
              <a:noFill/>
              <a:ln cap="flat" cmpd="sng" w="9525">
                <a:solidFill>
                  <a:srgbClr val="99CD6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31"/>
              <p:cNvSpPr/>
              <p:nvPr/>
            </p:nvSpPr>
            <p:spPr>
              <a:xfrm>
                <a:off x="2549413" y="2501660"/>
                <a:ext cx="996882" cy="347871"/>
              </a:xfrm>
              <a:prstGeom prst="roundRect">
                <a:avLst>
                  <a:gd fmla="val 16667" name="adj"/>
                </a:avLst>
              </a:prstGeom>
              <a:solidFill>
                <a:srgbClr val="99C96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31"/>
              <p:cNvSpPr txBox="1"/>
              <p:nvPr/>
            </p:nvSpPr>
            <p:spPr>
              <a:xfrm>
                <a:off x="2566395" y="2518642"/>
                <a:ext cx="962918" cy="31390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4. Colocación de mezclas en moldes</a:t>
                </a:r>
                <a:endParaRPr b="0" i="0" sz="1400" u="none" cap="none" strike="noStrike">
                  <a:solidFill>
                    <a:srgbClr val="000000"/>
                  </a:solidFill>
                  <a:latin typeface="Arial"/>
                  <a:ea typeface="Arial"/>
                  <a:cs typeface="Arial"/>
                  <a:sym typeface="Arial"/>
                </a:endParaRPr>
              </a:p>
            </p:txBody>
          </p:sp>
          <p:sp>
            <p:nvSpPr>
              <p:cNvPr id="603" name="Google Shape;603;p31"/>
              <p:cNvSpPr/>
              <p:nvPr/>
            </p:nvSpPr>
            <p:spPr>
              <a:xfrm>
                <a:off x="722974" y="120545"/>
                <a:ext cx="2896061" cy="2896061"/>
              </a:xfrm>
              <a:custGeom>
                <a:rect b="b" l="l" r="r" t="t"/>
                <a:pathLst>
                  <a:path extrusionOk="0" h="120000" w="120000">
                    <a:moveTo>
                      <a:pt x="84944" y="114569"/>
                    </a:moveTo>
                    <a:cubicBezTo>
                      <a:pt x="81848" y="115984"/>
                      <a:pt x="78638" y="117133"/>
                      <a:pt x="75348" y="118004"/>
                    </a:cubicBezTo>
                  </a:path>
                </a:pathLst>
              </a:custGeom>
              <a:noFill/>
              <a:ln cap="flat" cmpd="sng" w="9525">
                <a:solidFill>
                  <a:srgbClr val="9ED07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31"/>
              <p:cNvSpPr/>
              <p:nvPr/>
            </p:nvSpPr>
            <p:spPr>
              <a:xfrm>
                <a:off x="1677837" y="2897403"/>
                <a:ext cx="784081" cy="347871"/>
              </a:xfrm>
              <a:prstGeom prst="roundRect">
                <a:avLst>
                  <a:gd fmla="val 16667" name="adj"/>
                </a:avLst>
              </a:prstGeom>
              <a:solidFill>
                <a:srgbClr val="9FCE77"/>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31"/>
              <p:cNvSpPr txBox="1"/>
              <p:nvPr/>
            </p:nvSpPr>
            <p:spPr>
              <a:xfrm>
                <a:off x="1694819" y="2914385"/>
                <a:ext cx="750117" cy="31390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5. Secado al sol</a:t>
                </a:r>
                <a:endParaRPr b="0" i="0" sz="1400" u="none" cap="none" strike="noStrike">
                  <a:solidFill>
                    <a:srgbClr val="000000"/>
                  </a:solidFill>
                  <a:latin typeface="Arial"/>
                  <a:ea typeface="Arial"/>
                  <a:cs typeface="Arial"/>
                  <a:sym typeface="Arial"/>
                </a:endParaRPr>
              </a:p>
            </p:txBody>
          </p:sp>
          <p:sp>
            <p:nvSpPr>
              <p:cNvPr id="606" name="Google Shape;606;p31"/>
              <p:cNvSpPr/>
              <p:nvPr/>
            </p:nvSpPr>
            <p:spPr>
              <a:xfrm>
                <a:off x="539061" y="184192"/>
                <a:ext cx="2896061" cy="2896061"/>
              </a:xfrm>
              <a:custGeom>
                <a:rect b="b" l="l" r="r" t="t"/>
                <a:pathLst>
                  <a:path extrusionOk="0" h="120000" w="120000">
                    <a:moveTo>
                      <a:pt x="45075" y="118114"/>
                    </a:moveTo>
                    <a:cubicBezTo>
                      <a:pt x="42969" y="117573"/>
                      <a:pt x="40893" y="116918"/>
                      <a:pt x="38858" y="116152"/>
                    </a:cubicBezTo>
                  </a:path>
                </a:pathLst>
              </a:custGeom>
              <a:noFill/>
              <a:ln cap="flat" cmpd="sng" w="9525">
                <a:solidFill>
                  <a:srgbClr val="A4D37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31"/>
              <p:cNvSpPr/>
              <p:nvPr/>
            </p:nvSpPr>
            <p:spPr>
              <a:xfrm>
                <a:off x="744273" y="2620183"/>
                <a:ext cx="736401" cy="347871"/>
              </a:xfrm>
              <a:prstGeom prst="roundRect">
                <a:avLst>
                  <a:gd fmla="val 16667" name="adj"/>
                </a:avLst>
              </a:prstGeom>
              <a:solidFill>
                <a:srgbClr val="BCE295"/>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31"/>
              <p:cNvSpPr txBox="1"/>
              <p:nvPr/>
            </p:nvSpPr>
            <p:spPr>
              <a:xfrm>
                <a:off x="761255" y="2637165"/>
                <a:ext cx="702437" cy="31390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6. Secado al horno</a:t>
                </a:r>
                <a:endParaRPr b="0" i="0" sz="1400" u="none" cap="none" strike="noStrike">
                  <a:solidFill>
                    <a:srgbClr val="000000"/>
                  </a:solidFill>
                  <a:latin typeface="Arial"/>
                  <a:ea typeface="Arial"/>
                  <a:cs typeface="Arial"/>
                  <a:sym typeface="Arial"/>
                </a:endParaRPr>
              </a:p>
            </p:txBody>
          </p:sp>
          <p:sp>
            <p:nvSpPr>
              <p:cNvPr id="609" name="Google Shape;609;p31"/>
              <p:cNvSpPr/>
              <p:nvPr/>
            </p:nvSpPr>
            <p:spPr>
              <a:xfrm>
                <a:off x="198589" y="-76864"/>
                <a:ext cx="2896061" cy="2896061"/>
              </a:xfrm>
              <a:custGeom>
                <a:rect b="b" l="l" r="r" t="t"/>
                <a:pathLst>
                  <a:path extrusionOk="0" h="120000" w="120000">
                    <a:moveTo>
                      <a:pt x="25628" y="109179"/>
                    </a:moveTo>
                    <a:cubicBezTo>
                      <a:pt x="21669" y="106412"/>
                      <a:pt x="18058" y="103177"/>
                      <a:pt x="14875" y="99544"/>
                    </a:cubicBezTo>
                  </a:path>
                </a:pathLst>
              </a:custGeom>
              <a:noFill/>
              <a:ln cap="flat" cmpd="sng" w="9525">
                <a:solidFill>
                  <a:srgbClr val="A9D68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31"/>
              <p:cNvSpPr/>
              <p:nvPr/>
            </p:nvSpPr>
            <p:spPr>
              <a:xfrm>
                <a:off x="4755" y="1888111"/>
                <a:ext cx="839532" cy="347871"/>
              </a:xfrm>
              <a:prstGeom prst="roundRect">
                <a:avLst>
                  <a:gd fmla="val 16667" name="adj"/>
                </a:avLst>
              </a:prstGeom>
              <a:solidFill>
                <a:srgbClr val="D2ECB7"/>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31"/>
              <p:cNvSpPr txBox="1"/>
              <p:nvPr/>
            </p:nvSpPr>
            <p:spPr>
              <a:xfrm>
                <a:off x="21737" y="1905093"/>
                <a:ext cx="805568" cy="31390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7. Producto terminado</a:t>
                </a:r>
                <a:endParaRPr b="0" i="0" sz="1400" u="none" cap="none" strike="noStrike">
                  <a:solidFill>
                    <a:srgbClr val="000000"/>
                  </a:solidFill>
                  <a:latin typeface="Arial"/>
                  <a:ea typeface="Arial"/>
                  <a:cs typeface="Arial"/>
                  <a:sym typeface="Arial"/>
                </a:endParaRPr>
              </a:p>
            </p:txBody>
          </p:sp>
          <p:sp>
            <p:nvSpPr>
              <p:cNvPr id="612" name="Google Shape;612;p31"/>
              <p:cNvSpPr/>
              <p:nvPr/>
            </p:nvSpPr>
            <p:spPr>
              <a:xfrm>
                <a:off x="317914" y="3824"/>
                <a:ext cx="2896061" cy="2896061"/>
              </a:xfrm>
              <a:custGeom>
                <a:rect b="b" l="l" r="r" t="t"/>
                <a:pathLst>
                  <a:path extrusionOk="0" h="120000" w="120000">
                    <a:moveTo>
                      <a:pt x="1721" y="74268"/>
                    </a:moveTo>
                    <a:lnTo>
                      <a:pt x="1721" y="74268"/>
                    </a:lnTo>
                    <a:cubicBezTo>
                      <a:pt x="772" y="70394"/>
                      <a:pt x="213" y="66434"/>
                      <a:pt x="50" y="62449"/>
                    </a:cubicBezTo>
                  </a:path>
                </a:pathLst>
              </a:custGeom>
              <a:noFill/>
              <a:ln cap="flat" cmpd="sng" w="9525">
                <a:solidFill>
                  <a:srgbClr val="AFD88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31"/>
              <p:cNvSpPr/>
              <p:nvPr/>
            </p:nvSpPr>
            <p:spPr>
              <a:xfrm>
                <a:off x="0" y="1067646"/>
                <a:ext cx="699521" cy="347871"/>
              </a:xfrm>
              <a:prstGeom prst="roundRect">
                <a:avLst>
                  <a:gd fmla="val 16667" name="adj"/>
                </a:avLst>
              </a:prstGeom>
              <a:solidFill>
                <a:srgbClr val="A69E9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31"/>
              <p:cNvSpPr txBox="1"/>
              <p:nvPr/>
            </p:nvSpPr>
            <p:spPr>
              <a:xfrm>
                <a:off x="16982" y="1084628"/>
                <a:ext cx="665557" cy="31390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Uso</a:t>
                </a:r>
                <a:endParaRPr b="0" i="0" sz="1400" u="none" cap="none" strike="noStrike">
                  <a:solidFill>
                    <a:srgbClr val="000000"/>
                  </a:solidFill>
                  <a:latin typeface="Arial"/>
                  <a:ea typeface="Arial"/>
                  <a:cs typeface="Arial"/>
                  <a:sym typeface="Arial"/>
                </a:endParaRPr>
              </a:p>
            </p:txBody>
          </p:sp>
          <p:sp>
            <p:nvSpPr>
              <p:cNvPr id="615" name="Google Shape;615;p31"/>
              <p:cNvSpPr/>
              <p:nvPr/>
            </p:nvSpPr>
            <p:spPr>
              <a:xfrm>
                <a:off x="219444" y="-1082437"/>
                <a:ext cx="2896061" cy="2896061"/>
              </a:xfrm>
              <a:custGeom>
                <a:rect b="b" l="l" r="r" t="t"/>
                <a:pathLst>
                  <a:path extrusionOk="0" h="120000" w="120000">
                    <a:moveTo>
                      <a:pt x="5905" y="85956"/>
                    </a:moveTo>
                    <a:lnTo>
                      <a:pt x="5905" y="85956"/>
                    </a:lnTo>
                    <a:cubicBezTo>
                      <a:pt x="4368" y="82753"/>
                      <a:pt x="3119" y="79421"/>
                      <a:pt x="2172" y="75997"/>
                    </a:cubicBezTo>
                  </a:path>
                </a:pathLst>
              </a:custGeom>
              <a:noFill/>
              <a:ln cap="flat" cmpd="sng" w="9525">
                <a:solidFill>
                  <a:srgbClr val="B4DB9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31"/>
              <p:cNvSpPr/>
              <p:nvPr/>
            </p:nvSpPr>
            <p:spPr>
              <a:xfrm>
                <a:off x="0" y="321093"/>
                <a:ext cx="721576" cy="347871"/>
              </a:xfrm>
              <a:prstGeom prst="roundRect">
                <a:avLst>
                  <a:gd fmla="val 16667" name="adj"/>
                </a:avLst>
              </a:prstGeom>
              <a:solidFill>
                <a:srgbClr val="A69E9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31"/>
              <p:cNvSpPr txBox="1"/>
              <p:nvPr/>
            </p:nvSpPr>
            <p:spPr>
              <a:xfrm>
                <a:off x="16982" y="338075"/>
                <a:ext cx="687612" cy="31390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Disposición final</a:t>
                </a:r>
                <a:endParaRPr b="0" i="0" sz="1400" u="none" cap="none" strike="noStrike">
                  <a:solidFill>
                    <a:srgbClr val="000000"/>
                  </a:solidFill>
                  <a:latin typeface="Arial"/>
                  <a:ea typeface="Arial"/>
                  <a:cs typeface="Arial"/>
                  <a:sym typeface="Arial"/>
                </a:endParaRPr>
              </a:p>
            </p:txBody>
          </p:sp>
          <p:sp>
            <p:nvSpPr>
              <p:cNvPr id="618" name="Google Shape;618;p31"/>
              <p:cNvSpPr/>
              <p:nvPr/>
            </p:nvSpPr>
            <p:spPr>
              <a:xfrm>
                <a:off x="-429880" y="224641"/>
                <a:ext cx="2896061" cy="2896061"/>
              </a:xfrm>
              <a:custGeom>
                <a:rect b="b" l="l" r="r" t="t"/>
                <a:pathLst>
                  <a:path extrusionOk="0" h="120000" w="120000">
                    <a:moveTo>
                      <a:pt x="45715" y="1725"/>
                    </a:moveTo>
                    <a:lnTo>
                      <a:pt x="45715" y="1725"/>
                    </a:lnTo>
                    <a:cubicBezTo>
                      <a:pt x="53335" y="-143"/>
                      <a:pt x="61247" y="-498"/>
                      <a:pt x="69004" y="679"/>
                    </a:cubicBezTo>
                  </a:path>
                </a:pathLst>
              </a:custGeom>
              <a:noFill/>
              <a:ln cap="flat" cmpd="sng" w="9525">
                <a:solidFill>
                  <a:srgbClr val="BADE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19" name="Google Shape;619;p31"/>
            <p:cNvPicPr preferRelativeResize="0"/>
            <p:nvPr/>
          </p:nvPicPr>
          <p:blipFill rotWithShape="1">
            <a:blip r:embed="rId13">
              <a:alphaModFix/>
            </a:blip>
            <a:srcRect b="0" l="0" r="0" t="0"/>
            <a:stretch/>
          </p:blipFill>
          <p:spPr>
            <a:xfrm>
              <a:off x="6070711" y="1917541"/>
              <a:ext cx="222293" cy="222293"/>
            </a:xfrm>
            <a:prstGeom prst="rect">
              <a:avLst/>
            </a:prstGeom>
            <a:noFill/>
            <a:ln>
              <a:noFill/>
            </a:ln>
          </p:spPr>
        </p:pic>
        <p:pic>
          <p:nvPicPr>
            <p:cNvPr id="620" name="Google Shape;620;p31"/>
            <p:cNvPicPr preferRelativeResize="0"/>
            <p:nvPr/>
          </p:nvPicPr>
          <p:blipFill rotWithShape="1">
            <a:blip r:embed="rId4">
              <a:alphaModFix/>
            </a:blip>
            <a:srcRect b="0" l="0" r="0" t="0"/>
            <a:stretch/>
          </p:blipFill>
          <p:spPr>
            <a:xfrm flipH="1">
              <a:off x="6649641" y="2101709"/>
              <a:ext cx="232172" cy="217839"/>
            </a:xfrm>
            <a:prstGeom prst="rect">
              <a:avLst/>
            </a:prstGeom>
            <a:noFill/>
            <a:ln>
              <a:noFill/>
            </a:ln>
          </p:spPr>
        </p:pic>
        <p:pic>
          <p:nvPicPr>
            <p:cNvPr id="621" name="Google Shape;621;p31"/>
            <p:cNvPicPr preferRelativeResize="0"/>
            <p:nvPr/>
          </p:nvPicPr>
          <p:blipFill rotWithShape="1">
            <a:blip r:embed="rId4">
              <a:alphaModFix/>
            </a:blip>
            <a:srcRect b="0" l="0" r="0" t="0"/>
            <a:stretch/>
          </p:blipFill>
          <p:spPr>
            <a:xfrm flipH="1">
              <a:off x="4139754" y="2938960"/>
              <a:ext cx="232172" cy="217839"/>
            </a:xfrm>
            <a:prstGeom prst="rect">
              <a:avLst/>
            </a:prstGeom>
            <a:noFill/>
            <a:ln>
              <a:noFill/>
            </a:ln>
          </p:spPr>
        </p:pic>
        <p:pic>
          <p:nvPicPr>
            <p:cNvPr id="622" name="Google Shape;622;p31"/>
            <p:cNvPicPr preferRelativeResize="0"/>
            <p:nvPr/>
          </p:nvPicPr>
          <p:blipFill rotWithShape="1">
            <a:blip r:embed="rId4">
              <a:alphaModFix/>
            </a:blip>
            <a:srcRect b="0" l="0" r="0" t="0"/>
            <a:stretch/>
          </p:blipFill>
          <p:spPr>
            <a:xfrm flipH="1">
              <a:off x="5039613" y="5146529"/>
              <a:ext cx="191877" cy="180032"/>
            </a:xfrm>
            <a:prstGeom prst="rect">
              <a:avLst/>
            </a:prstGeom>
            <a:noFill/>
            <a:ln>
              <a:noFill/>
            </a:ln>
          </p:spPr>
        </p:pic>
        <p:pic>
          <p:nvPicPr>
            <p:cNvPr id="623" name="Google Shape;623;p31"/>
            <p:cNvPicPr preferRelativeResize="0"/>
            <p:nvPr/>
          </p:nvPicPr>
          <p:blipFill rotWithShape="1">
            <a:blip r:embed="rId5">
              <a:alphaModFix/>
            </a:blip>
            <a:srcRect b="0" l="0" r="0" t="0"/>
            <a:stretch/>
          </p:blipFill>
          <p:spPr>
            <a:xfrm>
              <a:off x="5252993" y="5152919"/>
              <a:ext cx="194391" cy="187356"/>
            </a:xfrm>
            <a:prstGeom prst="rect">
              <a:avLst/>
            </a:prstGeom>
            <a:noFill/>
            <a:ln>
              <a:noFill/>
            </a:ln>
          </p:spPr>
        </p:pic>
        <p:pic>
          <p:nvPicPr>
            <p:cNvPr id="624" name="Google Shape;624;p31"/>
            <p:cNvPicPr preferRelativeResize="0"/>
            <p:nvPr/>
          </p:nvPicPr>
          <p:blipFill rotWithShape="1">
            <a:blip r:embed="rId7">
              <a:alphaModFix/>
            </a:blip>
            <a:srcRect b="0" l="0" r="0" t="0"/>
            <a:stretch/>
          </p:blipFill>
          <p:spPr>
            <a:xfrm>
              <a:off x="7577155" y="2673236"/>
              <a:ext cx="234077" cy="265724"/>
            </a:xfrm>
            <a:prstGeom prst="rect">
              <a:avLst/>
            </a:prstGeom>
            <a:noFill/>
            <a:ln>
              <a:noFill/>
            </a:ln>
          </p:spPr>
        </p:pic>
        <p:sp>
          <p:nvSpPr>
            <p:cNvPr id="625" name="Google Shape;625;p31"/>
            <p:cNvSpPr/>
            <p:nvPr/>
          </p:nvSpPr>
          <p:spPr>
            <a:xfrm>
              <a:off x="4633913" y="2172114"/>
              <a:ext cx="854075" cy="2836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626" name="Google Shape;626;p31"/>
            <p:cNvSpPr/>
            <p:nvPr/>
          </p:nvSpPr>
          <p:spPr>
            <a:xfrm>
              <a:off x="6692900" y="2357039"/>
              <a:ext cx="45719" cy="986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627" name="Google Shape;627;p31"/>
            <p:cNvSpPr/>
            <p:nvPr/>
          </p:nvSpPr>
          <p:spPr>
            <a:xfrm>
              <a:off x="6784918" y="2388675"/>
              <a:ext cx="45719" cy="986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sp>
          <p:nvSpPr>
            <p:cNvPr id="628" name="Google Shape;628;p31"/>
            <p:cNvSpPr/>
            <p:nvPr/>
          </p:nvSpPr>
          <p:spPr>
            <a:xfrm>
              <a:off x="4420977" y="3030627"/>
              <a:ext cx="101600"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grpSp>
      <p:sp>
        <p:nvSpPr>
          <p:cNvPr id="629" name="Google Shape;629;p31"/>
          <p:cNvSpPr/>
          <p:nvPr/>
        </p:nvSpPr>
        <p:spPr>
          <a:xfrm>
            <a:off x="8208963" y="1421208"/>
            <a:ext cx="3936080"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MX" sz="1800" u="none" cap="none" strike="noStrike">
                <a:solidFill>
                  <a:srgbClr val="FF6600"/>
                </a:solidFill>
                <a:latin typeface="Arial"/>
                <a:ea typeface="Arial"/>
                <a:cs typeface="Arial"/>
                <a:sym typeface="Arial"/>
              </a:rPr>
              <a:t>Block Adobe artesanal</a:t>
            </a:r>
            <a:endParaRPr b="0" i="0" sz="1400" u="none" cap="none" strike="noStrike">
              <a:solidFill>
                <a:srgbClr val="000000"/>
              </a:solidFill>
              <a:latin typeface="Arial"/>
              <a:ea typeface="Arial"/>
              <a:cs typeface="Arial"/>
              <a:sym typeface="Arial"/>
            </a:endParaRPr>
          </a:p>
        </p:txBody>
      </p:sp>
      <p:grpSp>
        <p:nvGrpSpPr>
          <p:cNvPr id="630" name="Google Shape;630;p31"/>
          <p:cNvGrpSpPr/>
          <p:nvPr/>
        </p:nvGrpSpPr>
        <p:grpSpPr>
          <a:xfrm>
            <a:off x="7788149" y="1252054"/>
            <a:ext cx="4345984" cy="4267165"/>
            <a:chOff x="7788149" y="1252054"/>
            <a:chExt cx="4345984" cy="4267165"/>
          </a:xfrm>
        </p:grpSpPr>
        <p:pic>
          <p:nvPicPr>
            <p:cNvPr id="631" name="Google Shape;631;p31"/>
            <p:cNvPicPr preferRelativeResize="0"/>
            <p:nvPr/>
          </p:nvPicPr>
          <p:blipFill rotWithShape="1">
            <a:blip r:embed="rId15">
              <a:alphaModFix/>
            </a:blip>
            <a:srcRect b="0" l="0" r="0" t="0"/>
            <a:stretch/>
          </p:blipFill>
          <p:spPr>
            <a:xfrm>
              <a:off x="8787246" y="2841710"/>
              <a:ext cx="2609524" cy="1654357"/>
            </a:xfrm>
            <a:prstGeom prst="rect">
              <a:avLst/>
            </a:prstGeom>
            <a:noFill/>
            <a:ln>
              <a:noFill/>
            </a:ln>
          </p:spPr>
        </p:pic>
        <p:grpSp>
          <p:nvGrpSpPr>
            <p:cNvPr id="632" name="Google Shape;632;p31"/>
            <p:cNvGrpSpPr/>
            <p:nvPr/>
          </p:nvGrpSpPr>
          <p:grpSpPr>
            <a:xfrm>
              <a:off x="7788149" y="1252054"/>
              <a:ext cx="4308208" cy="4267165"/>
              <a:chOff x="-417557" y="-807413"/>
              <a:chExt cx="4308208" cy="4267165"/>
            </a:xfrm>
          </p:grpSpPr>
          <p:sp>
            <p:nvSpPr>
              <p:cNvPr id="633" name="Google Shape;633;p31"/>
              <p:cNvSpPr/>
              <p:nvPr/>
            </p:nvSpPr>
            <p:spPr>
              <a:xfrm>
                <a:off x="1501150" y="1685"/>
                <a:ext cx="889555" cy="409268"/>
              </a:xfrm>
              <a:prstGeom prst="roundRect">
                <a:avLst>
                  <a:gd fmla="val 16667" name="adj"/>
                </a:avLst>
              </a:prstGeom>
              <a:solidFill>
                <a:srgbClr val="452E1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1"/>
              <p:cNvSpPr txBox="1"/>
              <p:nvPr/>
            </p:nvSpPr>
            <p:spPr>
              <a:xfrm>
                <a:off x="1521129" y="21664"/>
                <a:ext cx="849597" cy="3693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Extracción de materias primas</a:t>
                </a:r>
                <a:endParaRPr b="0" i="0" sz="1400" u="none" cap="none" strike="noStrike">
                  <a:solidFill>
                    <a:srgbClr val="000000"/>
                  </a:solidFill>
                  <a:latin typeface="Arial"/>
                  <a:ea typeface="Arial"/>
                  <a:cs typeface="Arial"/>
                  <a:sym typeface="Arial"/>
                </a:endParaRPr>
              </a:p>
            </p:txBody>
          </p:sp>
          <p:sp>
            <p:nvSpPr>
              <p:cNvPr id="635" name="Google Shape;635;p31"/>
              <p:cNvSpPr/>
              <p:nvPr/>
            </p:nvSpPr>
            <p:spPr>
              <a:xfrm>
                <a:off x="374133" y="206320"/>
                <a:ext cx="3143589" cy="3143589"/>
              </a:xfrm>
              <a:custGeom>
                <a:rect b="b" l="l" r="r" t="t"/>
                <a:pathLst>
                  <a:path extrusionOk="0" h="120000" w="120000">
                    <a:moveTo>
                      <a:pt x="78953" y="3072"/>
                    </a:moveTo>
                    <a:lnTo>
                      <a:pt x="78953" y="3072"/>
                    </a:lnTo>
                    <a:cubicBezTo>
                      <a:pt x="80921" y="3727"/>
                      <a:pt x="82854" y="4484"/>
                      <a:pt x="84744" y="5340"/>
                    </a:cubicBezTo>
                  </a:path>
                </a:pathLst>
              </a:custGeom>
              <a:noFill/>
              <a:ln cap="flat" cmpd="sng" w="9525">
                <a:solidFill>
                  <a:srgbClr val="8BC6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31"/>
              <p:cNvSpPr/>
              <p:nvPr/>
            </p:nvSpPr>
            <p:spPr>
              <a:xfrm>
                <a:off x="2548062" y="369415"/>
                <a:ext cx="816390" cy="409268"/>
              </a:xfrm>
              <a:prstGeom prst="roundRect">
                <a:avLst>
                  <a:gd fmla="val 16667" name="adj"/>
                </a:avLst>
              </a:prstGeom>
              <a:solidFill>
                <a:srgbClr val="87BE52"/>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31"/>
              <p:cNvSpPr txBox="1"/>
              <p:nvPr/>
            </p:nvSpPr>
            <p:spPr>
              <a:xfrm>
                <a:off x="2568041" y="389394"/>
                <a:ext cx="776432" cy="3693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1. Mezclar materiales en seco</a:t>
                </a:r>
                <a:endParaRPr b="0" i="0" sz="1400" u="none" cap="none" strike="noStrike">
                  <a:solidFill>
                    <a:srgbClr val="000000"/>
                  </a:solidFill>
                  <a:latin typeface="Arial"/>
                  <a:ea typeface="Arial"/>
                  <a:cs typeface="Arial"/>
                  <a:sym typeface="Arial"/>
                </a:endParaRPr>
              </a:p>
            </p:txBody>
          </p:sp>
          <p:sp>
            <p:nvSpPr>
              <p:cNvPr id="638" name="Google Shape;638;p31"/>
              <p:cNvSpPr/>
              <p:nvPr/>
            </p:nvSpPr>
            <p:spPr>
              <a:xfrm>
                <a:off x="374133" y="206320"/>
                <a:ext cx="3143589" cy="3143589"/>
              </a:xfrm>
              <a:custGeom>
                <a:rect b="b" l="l" r="r" t="t"/>
                <a:pathLst>
                  <a:path extrusionOk="0" h="120000" w="120000">
                    <a:moveTo>
                      <a:pt x="109059" y="25456"/>
                    </a:moveTo>
                    <a:lnTo>
                      <a:pt x="109059" y="25456"/>
                    </a:lnTo>
                    <a:cubicBezTo>
                      <a:pt x="111700" y="29207"/>
                      <a:pt x="113903" y="33249"/>
                      <a:pt x="115623" y="37503"/>
                    </a:cubicBezTo>
                  </a:path>
                </a:pathLst>
              </a:custGeom>
              <a:noFill/>
              <a:ln cap="flat" cmpd="sng" w="9525">
                <a:solidFill>
                  <a:srgbClr val="8EC85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31"/>
              <p:cNvSpPr/>
              <p:nvPr/>
            </p:nvSpPr>
            <p:spPr>
              <a:xfrm>
                <a:off x="3097035" y="1300541"/>
                <a:ext cx="793616" cy="409268"/>
              </a:xfrm>
              <a:prstGeom prst="roundRect">
                <a:avLst>
                  <a:gd fmla="val 16667" name="adj"/>
                </a:avLst>
              </a:prstGeom>
              <a:solidFill>
                <a:srgbClr val="8EC25D"/>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1"/>
              <p:cNvSpPr txBox="1"/>
              <p:nvPr/>
            </p:nvSpPr>
            <p:spPr>
              <a:xfrm>
                <a:off x="3117014" y="1320520"/>
                <a:ext cx="753658" cy="3693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2. Preparación de Barro</a:t>
                </a:r>
                <a:endParaRPr b="0" i="0" sz="1400" u="none" cap="none" strike="noStrike">
                  <a:solidFill>
                    <a:srgbClr val="000000"/>
                  </a:solidFill>
                  <a:latin typeface="Arial"/>
                  <a:ea typeface="Arial"/>
                  <a:cs typeface="Arial"/>
                  <a:sym typeface="Arial"/>
                </a:endParaRPr>
              </a:p>
            </p:txBody>
          </p:sp>
          <p:sp>
            <p:nvSpPr>
              <p:cNvPr id="641" name="Google Shape;641;p31"/>
              <p:cNvSpPr/>
              <p:nvPr/>
            </p:nvSpPr>
            <p:spPr>
              <a:xfrm>
                <a:off x="374133" y="206320"/>
                <a:ext cx="3143589" cy="3143589"/>
              </a:xfrm>
              <a:custGeom>
                <a:rect b="b" l="l" r="r" t="t"/>
                <a:pathLst>
                  <a:path extrusionOk="0" h="120000" w="120000">
                    <a:moveTo>
                      <a:pt x="119951" y="62421"/>
                    </a:moveTo>
                    <a:lnTo>
                      <a:pt x="119951" y="62421"/>
                    </a:lnTo>
                    <a:cubicBezTo>
                      <a:pt x="119745" y="67516"/>
                      <a:pt x="118891" y="72564"/>
                      <a:pt x="117408" y="77443"/>
                    </a:cubicBezTo>
                  </a:path>
                </a:pathLst>
              </a:custGeom>
              <a:noFill/>
              <a:ln cap="flat" cmpd="sng" w="9525">
                <a:solidFill>
                  <a:srgbClr val="95CB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31"/>
              <p:cNvSpPr/>
              <p:nvPr/>
            </p:nvSpPr>
            <p:spPr>
              <a:xfrm>
                <a:off x="2802894" y="2359377"/>
                <a:ext cx="1008495" cy="409268"/>
              </a:xfrm>
              <a:prstGeom prst="roundRect">
                <a:avLst>
                  <a:gd fmla="val 16667" name="adj"/>
                </a:avLst>
              </a:prstGeom>
              <a:solidFill>
                <a:srgbClr val="95C76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31"/>
              <p:cNvSpPr txBox="1"/>
              <p:nvPr/>
            </p:nvSpPr>
            <p:spPr>
              <a:xfrm>
                <a:off x="2822873" y="2379356"/>
                <a:ext cx="968537" cy="3693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3. Acarreo de mezcla</a:t>
                </a:r>
                <a:endParaRPr b="0" i="0" sz="1400" u="none" cap="none" strike="noStrike">
                  <a:solidFill>
                    <a:srgbClr val="000000"/>
                  </a:solidFill>
                  <a:latin typeface="Arial"/>
                  <a:ea typeface="Arial"/>
                  <a:cs typeface="Arial"/>
                  <a:sym typeface="Arial"/>
                </a:endParaRPr>
              </a:p>
            </p:txBody>
          </p:sp>
          <p:sp>
            <p:nvSpPr>
              <p:cNvPr id="644" name="Google Shape;644;p31"/>
              <p:cNvSpPr/>
              <p:nvPr/>
            </p:nvSpPr>
            <p:spPr>
              <a:xfrm>
                <a:off x="374133" y="206320"/>
                <a:ext cx="3143589" cy="3143589"/>
              </a:xfrm>
              <a:custGeom>
                <a:rect b="b" l="l" r="r" t="t"/>
                <a:pathLst>
                  <a:path extrusionOk="0" h="120000" w="120000">
                    <a:moveTo>
                      <a:pt x="104552" y="100189"/>
                    </a:moveTo>
                    <a:lnTo>
                      <a:pt x="104552" y="100189"/>
                    </a:lnTo>
                    <a:cubicBezTo>
                      <a:pt x="102445" y="102525"/>
                      <a:pt x="100158" y="104691"/>
                      <a:pt x="97711" y="106668"/>
                    </a:cubicBezTo>
                  </a:path>
                </a:pathLst>
              </a:custGeom>
              <a:noFill/>
              <a:ln cap="flat" cmpd="sng" w="9525">
                <a:solidFill>
                  <a:srgbClr val="9BCF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31"/>
              <p:cNvSpPr/>
              <p:nvPr/>
            </p:nvSpPr>
            <p:spPr>
              <a:xfrm>
                <a:off x="2019704" y="3050484"/>
                <a:ext cx="927617" cy="409268"/>
              </a:xfrm>
              <a:prstGeom prst="roundRect">
                <a:avLst>
                  <a:gd fmla="val 16667" name="adj"/>
                </a:avLst>
              </a:prstGeom>
              <a:solidFill>
                <a:srgbClr val="9CCB7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1"/>
              <p:cNvSpPr txBox="1"/>
              <p:nvPr/>
            </p:nvSpPr>
            <p:spPr>
              <a:xfrm>
                <a:off x="2039683" y="3070463"/>
                <a:ext cx="887659" cy="3693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4. Colocación de mezclas en moldes</a:t>
                </a:r>
                <a:endParaRPr b="0" i="0" sz="1400" u="none" cap="none" strike="noStrike">
                  <a:solidFill>
                    <a:srgbClr val="000000"/>
                  </a:solidFill>
                  <a:latin typeface="Arial"/>
                  <a:ea typeface="Arial"/>
                  <a:cs typeface="Arial"/>
                  <a:sym typeface="Arial"/>
                </a:endParaRPr>
              </a:p>
            </p:txBody>
          </p:sp>
          <p:sp>
            <p:nvSpPr>
              <p:cNvPr id="647" name="Google Shape;647;p31"/>
              <p:cNvSpPr/>
              <p:nvPr/>
            </p:nvSpPr>
            <p:spPr>
              <a:xfrm>
                <a:off x="432548" y="204662"/>
                <a:ext cx="3143589" cy="3143589"/>
              </a:xfrm>
              <a:custGeom>
                <a:rect b="b" l="l" r="r" t="t"/>
                <a:pathLst>
                  <a:path extrusionOk="0" h="120000" w="120000">
                    <a:moveTo>
                      <a:pt x="58154" y="119972"/>
                    </a:moveTo>
                    <a:lnTo>
                      <a:pt x="58154" y="119972"/>
                    </a:lnTo>
                    <a:cubicBezTo>
                      <a:pt x="55715" y="119897"/>
                      <a:pt x="53283" y="119673"/>
                      <a:pt x="50871" y="119302"/>
                    </a:cubicBezTo>
                  </a:path>
                </a:pathLst>
              </a:custGeom>
              <a:noFill/>
              <a:ln cap="flat" cmpd="sng" w="9525">
                <a:solidFill>
                  <a:srgbClr val="A1D1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31"/>
              <p:cNvSpPr/>
              <p:nvPr/>
            </p:nvSpPr>
            <p:spPr>
              <a:xfrm>
                <a:off x="850408" y="2982502"/>
                <a:ext cx="852041" cy="409268"/>
              </a:xfrm>
              <a:prstGeom prst="roundRect">
                <a:avLst>
                  <a:gd fmla="val 16667" name="adj"/>
                </a:avLst>
              </a:prstGeom>
              <a:solidFill>
                <a:srgbClr val="A3D07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31"/>
              <p:cNvSpPr txBox="1"/>
              <p:nvPr/>
            </p:nvSpPr>
            <p:spPr>
              <a:xfrm>
                <a:off x="870387" y="3002481"/>
                <a:ext cx="812083" cy="3693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5. Secado al sol</a:t>
                </a:r>
                <a:endParaRPr b="0" i="0" sz="1400" u="none" cap="none" strike="noStrike">
                  <a:solidFill>
                    <a:srgbClr val="000000"/>
                  </a:solidFill>
                  <a:latin typeface="Arial"/>
                  <a:ea typeface="Arial"/>
                  <a:cs typeface="Arial"/>
                  <a:sym typeface="Arial"/>
                </a:endParaRPr>
              </a:p>
            </p:txBody>
          </p:sp>
          <p:sp>
            <p:nvSpPr>
              <p:cNvPr id="650" name="Google Shape;650;p31"/>
              <p:cNvSpPr/>
              <p:nvPr/>
            </p:nvSpPr>
            <p:spPr>
              <a:xfrm>
                <a:off x="266093" y="110675"/>
                <a:ext cx="3143589" cy="3143589"/>
              </a:xfrm>
              <a:custGeom>
                <a:rect b="b" l="l" r="r" t="t"/>
                <a:pathLst>
                  <a:path extrusionOk="0" h="120000" w="120000">
                    <a:moveTo>
                      <a:pt x="23204" y="107393"/>
                    </a:moveTo>
                    <a:lnTo>
                      <a:pt x="23204" y="107393"/>
                    </a:lnTo>
                    <a:cubicBezTo>
                      <a:pt x="20180" y="105045"/>
                      <a:pt x="17388" y="102413"/>
                      <a:pt x="14865" y="99534"/>
                    </a:cubicBezTo>
                  </a:path>
                </a:pathLst>
              </a:custGeom>
              <a:noFill/>
              <a:ln cap="flat" cmpd="sng" w="9525">
                <a:solidFill>
                  <a:srgbClr val="A7D5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31"/>
              <p:cNvSpPr/>
              <p:nvPr/>
            </p:nvSpPr>
            <p:spPr>
              <a:xfrm>
                <a:off x="0" y="2231967"/>
                <a:ext cx="963727" cy="409268"/>
              </a:xfrm>
              <a:prstGeom prst="roundRect">
                <a:avLst>
                  <a:gd fmla="val 16667" name="adj"/>
                </a:avLst>
              </a:prstGeom>
              <a:solidFill>
                <a:srgbClr val="D2ECB7"/>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31"/>
              <p:cNvSpPr txBox="1"/>
              <p:nvPr/>
            </p:nvSpPr>
            <p:spPr>
              <a:xfrm>
                <a:off x="19979" y="2251946"/>
                <a:ext cx="923769" cy="3693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dk2"/>
                    </a:solidFill>
                    <a:latin typeface="Georgia"/>
                    <a:ea typeface="Georgia"/>
                    <a:cs typeface="Georgia"/>
                    <a:sym typeface="Georgia"/>
                  </a:rPr>
                  <a:t>6. Producto terminado</a:t>
                </a:r>
                <a:endParaRPr b="0" i="0" sz="1400" u="none" cap="none" strike="noStrike">
                  <a:solidFill>
                    <a:srgbClr val="000000"/>
                  </a:solidFill>
                  <a:latin typeface="Arial"/>
                  <a:ea typeface="Arial"/>
                  <a:cs typeface="Arial"/>
                  <a:sym typeface="Arial"/>
                </a:endParaRPr>
              </a:p>
            </p:txBody>
          </p:sp>
          <p:sp>
            <p:nvSpPr>
              <p:cNvPr id="653" name="Google Shape;653;p31"/>
              <p:cNvSpPr/>
              <p:nvPr/>
            </p:nvSpPr>
            <p:spPr>
              <a:xfrm>
                <a:off x="291683" y="71486"/>
                <a:ext cx="3143589" cy="3143589"/>
              </a:xfrm>
              <a:custGeom>
                <a:rect b="b" l="l" r="r" t="t"/>
                <a:pathLst>
                  <a:path extrusionOk="0" h="120000" w="120000">
                    <a:moveTo>
                      <a:pt x="2956" y="78601"/>
                    </a:moveTo>
                    <a:cubicBezTo>
                      <a:pt x="1667" y="74647"/>
                      <a:pt x="792" y="70570"/>
                      <a:pt x="346" y="66436"/>
                    </a:cubicBezTo>
                  </a:path>
                </a:pathLst>
              </a:custGeom>
              <a:noFill/>
              <a:ln cap="flat" cmpd="sng" w="9525">
                <a:solidFill>
                  <a:srgbClr val="ADD88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31"/>
              <p:cNvSpPr/>
              <p:nvPr/>
            </p:nvSpPr>
            <p:spPr>
              <a:xfrm>
                <a:off x="0" y="1294981"/>
                <a:ext cx="629644" cy="409268"/>
              </a:xfrm>
              <a:prstGeom prst="roundRect">
                <a:avLst>
                  <a:gd fmla="val 16667" name="adj"/>
                </a:avLst>
              </a:prstGeom>
              <a:solidFill>
                <a:srgbClr val="A69E9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1"/>
              <p:cNvSpPr txBox="1"/>
              <p:nvPr/>
            </p:nvSpPr>
            <p:spPr>
              <a:xfrm>
                <a:off x="19979" y="1314960"/>
                <a:ext cx="589686" cy="3693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Uso</a:t>
                </a:r>
                <a:endParaRPr b="0" i="0" sz="1400" u="none" cap="none" strike="noStrike">
                  <a:solidFill>
                    <a:srgbClr val="000000"/>
                  </a:solidFill>
                  <a:latin typeface="Arial"/>
                  <a:ea typeface="Arial"/>
                  <a:cs typeface="Arial"/>
                  <a:sym typeface="Arial"/>
                </a:endParaRPr>
              </a:p>
            </p:txBody>
          </p:sp>
          <p:sp>
            <p:nvSpPr>
              <p:cNvPr id="656" name="Google Shape;656;p31"/>
              <p:cNvSpPr/>
              <p:nvPr/>
            </p:nvSpPr>
            <p:spPr>
              <a:xfrm>
                <a:off x="271052" y="-807413"/>
                <a:ext cx="3143589" cy="3143589"/>
              </a:xfrm>
              <a:custGeom>
                <a:rect b="b" l="l" r="r" t="t"/>
                <a:pathLst>
                  <a:path extrusionOk="0" h="120000" w="120000">
                    <a:moveTo>
                      <a:pt x="2215" y="76152"/>
                    </a:moveTo>
                    <a:cubicBezTo>
                      <a:pt x="1044" y="71963"/>
                      <a:pt x="332" y="67659"/>
                      <a:pt x="92" y="63316"/>
                    </a:cubicBezTo>
                  </a:path>
                </a:pathLst>
              </a:custGeom>
              <a:noFill/>
              <a:ln cap="flat" cmpd="sng" w="9525">
                <a:solidFill>
                  <a:srgbClr val="B4DB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31"/>
              <p:cNvSpPr/>
              <p:nvPr/>
            </p:nvSpPr>
            <p:spPr>
              <a:xfrm>
                <a:off x="19789" y="329211"/>
                <a:ext cx="794743" cy="409268"/>
              </a:xfrm>
              <a:prstGeom prst="roundRect">
                <a:avLst>
                  <a:gd fmla="val 16667" name="adj"/>
                </a:avLst>
              </a:prstGeom>
              <a:solidFill>
                <a:srgbClr val="A69E9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31"/>
              <p:cNvSpPr txBox="1"/>
              <p:nvPr/>
            </p:nvSpPr>
            <p:spPr>
              <a:xfrm>
                <a:off x="39768" y="349190"/>
                <a:ext cx="754785" cy="3693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800"/>
                  <a:buFont typeface="Arial"/>
                  <a:buNone/>
                </a:pPr>
                <a:r>
                  <a:rPr b="0" i="0" lang="es-MX" sz="800" u="none" cap="none" strike="noStrike">
                    <a:solidFill>
                      <a:schemeClr val="lt1"/>
                    </a:solidFill>
                    <a:latin typeface="Georgia"/>
                    <a:ea typeface="Georgia"/>
                    <a:cs typeface="Georgia"/>
                    <a:sym typeface="Georgia"/>
                  </a:rPr>
                  <a:t>Disposición final</a:t>
                </a:r>
                <a:endParaRPr b="0" i="0" sz="1400" u="none" cap="none" strike="noStrike">
                  <a:solidFill>
                    <a:srgbClr val="000000"/>
                  </a:solidFill>
                  <a:latin typeface="Arial"/>
                  <a:ea typeface="Arial"/>
                  <a:cs typeface="Arial"/>
                  <a:sym typeface="Arial"/>
                </a:endParaRPr>
              </a:p>
            </p:txBody>
          </p:sp>
          <p:sp>
            <p:nvSpPr>
              <p:cNvPr id="659" name="Google Shape;659;p31"/>
              <p:cNvSpPr/>
              <p:nvPr/>
            </p:nvSpPr>
            <p:spPr>
              <a:xfrm>
                <a:off x="-417557" y="231801"/>
                <a:ext cx="3143589" cy="3143589"/>
              </a:xfrm>
              <a:custGeom>
                <a:rect b="b" l="l" r="r" t="t"/>
                <a:pathLst>
                  <a:path extrusionOk="0" h="120000" w="120000">
                    <a:moveTo>
                      <a:pt x="45726" y="1723"/>
                    </a:moveTo>
                    <a:lnTo>
                      <a:pt x="45726" y="1723"/>
                    </a:lnTo>
                    <a:cubicBezTo>
                      <a:pt x="52524" y="58"/>
                      <a:pt x="59561" y="-405"/>
                      <a:pt x="66518" y="355"/>
                    </a:cubicBezTo>
                  </a:path>
                </a:pathLst>
              </a:custGeom>
              <a:noFill/>
              <a:ln cap="flat" cmpd="sng" w="9525">
                <a:solidFill>
                  <a:srgbClr val="BADE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60" name="Google Shape;660;p31"/>
            <p:cNvPicPr preferRelativeResize="0"/>
            <p:nvPr/>
          </p:nvPicPr>
          <p:blipFill rotWithShape="1">
            <a:blip r:embed="rId7">
              <a:alphaModFix/>
            </a:blip>
            <a:srcRect b="0" l="0" r="0" t="0"/>
            <a:stretch/>
          </p:blipFill>
          <p:spPr>
            <a:xfrm>
              <a:off x="11900056" y="3613146"/>
              <a:ext cx="234077" cy="263526"/>
            </a:xfrm>
            <a:prstGeom prst="rect">
              <a:avLst/>
            </a:prstGeom>
            <a:noFill/>
            <a:ln>
              <a:noFill/>
            </a:ln>
          </p:spPr>
        </p:pic>
        <p:sp>
          <p:nvSpPr>
            <p:cNvPr id="661" name="Google Shape;661;p31"/>
            <p:cNvSpPr/>
            <p:nvPr/>
          </p:nvSpPr>
          <p:spPr>
            <a:xfrm>
              <a:off x="8920163" y="2117785"/>
              <a:ext cx="677862" cy="28859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eorgia"/>
                <a:ea typeface="Georgia"/>
                <a:cs typeface="Georgia"/>
                <a:sym typeface="Georgia"/>
              </a:endParaRPr>
            </a:p>
          </p:txBody>
        </p:sp>
      </p:grpSp>
      <p:sp>
        <p:nvSpPr>
          <p:cNvPr id="662" name="Google Shape;662;p31"/>
          <p:cNvSpPr txBox="1"/>
          <p:nvPr/>
        </p:nvSpPr>
        <p:spPr>
          <a:xfrm>
            <a:off x="8208963" y="5797342"/>
            <a:ext cx="3925170" cy="2308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MX" sz="900" u="none" cap="none" strike="noStrike">
                <a:solidFill>
                  <a:srgbClr val="452E1E"/>
                </a:solidFill>
                <a:latin typeface="Arial"/>
                <a:ea typeface="Arial"/>
                <a:cs typeface="Arial"/>
                <a:sym typeface="Arial"/>
              </a:rPr>
              <a:t>MATERIALES: </a:t>
            </a:r>
            <a:r>
              <a:rPr b="0" i="0" lang="es-MX" sz="900" u="none" cap="none" strike="noStrike">
                <a:solidFill>
                  <a:srgbClr val="452E1E"/>
                </a:solidFill>
                <a:latin typeface="Arial"/>
                <a:ea typeface="Arial"/>
                <a:cs typeface="Arial"/>
                <a:sym typeface="Arial"/>
              </a:rPr>
              <a:t>TIERRA, ARCILLA, PAJA Y AGUA</a:t>
            </a:r>
            <a:endParaRPr b="0" i="0" sz="900" u="none" cap="none" strike="noStrike">
              <a:solidFill>
                <a:srgbClr val="452E1E"/>
              </a:solidFill>
              <a:latin typeface="Arial"/>
              <a:ea typeface="Arial"/>
              <a:cs typeface="Arial"/>
              <a:sym typeface="Arial"/>
            </a:endParaRPr>
          </a:p>
        </p:txBody>
      </p:sp>
      <p:sp>
        <p:nvSpPr>
          <p:cNvPr id="663" name="Google Shape;663;p31"/>
          <p:cNvSpPr txBox="1"/>
          <p:nvPr/>
        </p:nvSpPr>
        <p:spPr>
          <a:xfrm>
            <a:off x="4116171" y="5683042"/>
            <a:ext cx="4021047"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MX" sz="900" u="none" cap="none" strike="noStrike">
                <a:solidFill>
                  <a:srgbClr val="452E1E"/>
                </a:solidFill>
                <a:latin typeface="Arial"/>
                <a:ea typeface="Arial"/>
                <a:cs typeface="Arial"/>
                <a:sym typeface="Arial"/>
              </a:rPr>
              <a:t>MATERIALES: </a:t>
            </a:r>
            <a:r>
              <a:rPr b="0" i="0" lang="es-MX" sz="900" u="none" cap="none" strike="noStrike">
                <a:solidFill>
                  <a:srgbClr val="452E1E"/>
                </a:solidFill>
                <a:latin typeface="Arial"/>
                <a:ea typeface="Arial"/>
                <a:cs typeface="Arial"/>
                <a:sym typeface="Arial"/>
              </a:rPr>
              <a:t>TEPETATE DE BANCO, ARENA DE MINA, CALHIDRA, CEMENTO Y AGUA</a:t>
            </a:r>
            <a:endParaRPr b="0" i="0" sz="900" u="none" cap="none" strike="noStrike">
              <a:solidFill>
                <a:srgbClr val="452E1E"/>
              </a:solidFill>
              <a:latin typeface="Arial"/>
              <a:ea typeface="Arial"/>
              <a:cs typeface="Arial"/>
              <a:sym typeface="Arial"/>
            </a:endParaRPr>
          </a:p>
        </p:txBody>
      </p:sp>
      <p:sp>
        <p:nvSpPr>
          <p:cNvPr id="664" name="Google Shape;664;p31"/>
          <p:cNvSpPr txBox="1"/>
          <p:nvPr/>
        </p:nvSpPr>
        <p:spPr>
          <a:xfrm>
            <a:off x="156205" y="5680699"/>
            <a:ext cx="3108613"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MX" sz="900" u="none" cap="none" strike="noStrike">
                <a:solidFill>
                  <a:srgbClr val="452E1E"/>
                </a:solidFill>
                <a:latin typeface="Arial"/>
                <a:ea typeface="Arial"/>
                <a:cs typeface="Arial"/>
                <a:sym typeface="Arial"/>
              </a:rPr>
              <a:t>MATERIALES: </a:t>
            </a:r>
            <a:r>
              <a:rPr b="0" i="0" lang="es-MX" sz="900" u="none" cap="none" strike="noStrike">
                <a:solidFill>
                  <a:srgbClr val="452E1E"/>
                </a:solidFill>
                <a:latin typeface="Arial"/>
                <a:ea typeface="Arial"/>
                <a:cs typeface="Arial"/>
                <a:sym typeface="Arial"/>
              </a:rPr>
              <a:t>ARCILLA GENÉRICA, ARCILLA HONEY, ARCILLA AHUACATLÁN, PAPEL Y AGUA</a:t>
            </a:r>
            <a:endParaRPr b="0" i="0" sz="900" u="none" cap="none" strike="noStrike">
              <a:solidFill>
                <a:srgbClr val="452E1E"/>
              </a:solidFill>
              <a:latin typeface="Arial"/>
              <a:ea typeface="Arial"/>
              <a:cs typeface="Arial"/>
              <a:sym typeface="Arial"/>
            </a:endParaRPr>
          </a:p>
        </p:txBody>
      </p:sp>
      <p:sp>
        <p:nvSpPr>
          <p:cNvPr id="665" name="Google Shape;665;p31"/>
          <p:cNvSpPr txBox="1"/>
          <p:nvPr/>
        </p:nvSpPr>
        <p:spPr>
          <a:xfrm>
            <a:off x="6770000" y="5899002"/>
            <a:ext cx="5424300" cy="58806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1200"/>
              </a:spcBef>
              <a:spcAft>
                <a:spcPts val="0"/>
              </a:spcAft>
              <a:buNone/>
            </a:pPr>
            <a:r>
              <a:rPr b="0" i="0" lang="es-MX" sz="900" u="none" cap="none" strike="noStrike">
                <a:solidFill>
                  <a:srgbClr val="000000"/>
                </a:solidFill>
                <a:latin typeface="Arial"/>
                <a:ea typeface="Arial"/>
                <a:cs typeface="Arial"/>
                <a:sym typeface="Arial"/>
              </a:rPr>
              <a:t>Elaboración propia a partir de: UNAM, Instituto de ingeniería 2016 “Evaluación De La Huella De Carbono Con Enfoque De Análisis De Ciclo De Vida Para 12 Sistemas Constructivos”.</a:t>
            </a:r>
            <a:endParaRPr b="0" i="0" sz="9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0" name="Shape 670"/>
        <p:cNvGrpSpPr/>
        <p:nvPr/>
      </p:nvGrpSpPr>
      <p:grpSpPr>
        <a:xfrm>
          <a:off x="0" y="0"/>
          <a:ext cx="0" cy="0"/>
          <a:chOff x="0" y="0"/>
          <a:chExt cx="0" cy="0"/>
        </a:xfrm>
      </p:grpSpPr>
      <p:sp>
        <p:nvSpPr>
          <p:cNvPr id="671" name="Google Shape;671;p32"/>
          <p:cNvSpPr/>
          <p:nvPr/>
        </p:nvSpPr>
        <p:spPr>
          <a:xfrm>
            <a:off x="72525" y="482950"/>
            <a:ext cx="2965800" cy="1050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¿Cómo contabilizar el (IA) en una Vivienda?</a:t>
            </a:r>
            <a:endParaRPr b="0" i="0" sz="1400" u="none" cap="none" strike="noStrike">
              <a:solidFill>
                <a:schemeClr val="dk2"/>
              </a:solidFill>
              <a:latin typeface="Arial"/>
              <a:ea typeface="Arial"/>
              <a:cs typeface="Arial"/>
              <a:sym typeface="Arial"/>
            </a:endParaRPr>
          </a:p>
        </p:txBody>
      </p:sp>
      <p:sp>
        <p:nvSpPr>
          <p:cNvPr id="672" name="Google Shape;672;p32"/>
          <p:cNvSpPr/>
          <p:nvPr/>
        </p:nvSpPr>
        <p:spPr>
          <a:xfrm>
            <a:off x="72525" y="1658350"/>
            <a:ext cx="2965800" cy="8310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Los principales impactos que se mide son: el Global Warming Potential (GWP) calculado en emisiones de GEI es decir </a:t>
            </a:r>
            <a:r>
              <a:rPr b="1" i="0" lang="es-MX" sz="1000" u="none" cap="none" strike="noStrike">
                <a:solidFill>
                  <a:schemeClr val="accent1"/>
                </a:solidFill>
                <a:latin typeface="Arial"/>
                <a:ea typeface="Arial"/>
                <a:cs typeface="Arial"/>
                <a:sym typeface="Arial"/>
              </a:rPr>
              <a:t>kilogramos de CO2 equivalente (kg CO2 eq) </a:t>
            </a:r>
            <a:r>
              <a:rPr b="0" i="0" lang="es-MX" sz="1000" u="none" cap="none" strike="noStrike">
                <a:solidFill>
                  <a:srgbClr val="006600"/>
                </a:solidFill>
                <a:latin typeface="Arial"/>
                <a:ea typeface="Arial"/>
                <a:cs typeface="Arial"/>
                <a:sym typeface="Arial"/>
              </a:rPr>
              <a:t>y la huella energética en </a:t>
            </a:r>
            <a:r>
              <a:rPr b="1" i="0" lang="es-MX" sz="1000" u="none" cap="none" strike="noStrike">
                <a:solidFill>
                  <a:schemeClr val="accent1"/>
                </a:solidFill>
                <a:latin typeface="Arial"/>
                <a:ea typeface="Arial"/>
                <a:cs typeface="Arial"/>
                <a:sym typeface="Arial"/>
              </a:rPr>
              <a:t>kilowatt hora (kWh).</a:t>
            </a:r>
            <a:endParaRPr b="0" i="0" sz="1400" u="none" cap="none" strike="noStrike">
              <a:solidFill>
                <a:srgbClr val="000000"/>
              </a:solidFill>
              <a:latin typeface="Arial"/>
              <a:ea typeface="Arial"/>
              <a:cs typeface="Arial"/>
              <a:sym typeface="Arial"/>
            </a:endParaRPr>
          </a:p>
        </p:txBody>
      </p:sp>
      <p:sp>
        <p:nvSpPr>
          <p:cNvPr id="673" name="Google Shape;673;p32"/>
          <p:cNvSpPr/>
          <p:nvPr/>
        </p:nvSpPr>
        <p:spPr>
          <a:xfrm>
            <a:off x="6967350" y="3162022"/>
            <a:ext cx="5153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chemeClr val="dk2"/>
                </a:solidFill>
                <a:latin typeface="Arial"/>
                <a:ea typeface="Arial"/>
                <a:cs typeface="Arial"/>
                <a:sym typeface="Arial"/>
              </a:rPr>
              <a:t>EMISIONES CO</a:t>
            </a:r>
            <a:r>
              <a:rPr b="1" baseline="-25000" i="0" lang="es-MX" sz="1600" u="none" cap="none" strike="noStrike">
                <a:solidFill>
                  <a:schemeClr val="dk2"/>
                </a:solidFill>
                <a:latin typeface="Arial"/>
                <a:ea typeface="Arial"/>
                <a:cs typeface="Arial"/>
                <a:sym typeface="Arial"/>
              </a:rPr>
              <a:t>2</a:t>
            </a:r>
            <a:r>
              <a:rPr b="1" i="0" lang="es-MX" sz="1600" u="none" cap="none" strike="noStrike">
                <a:solidFill>
                  <a:schemeClr val="dk2"/>
                </a:solidFill>
                <a:latin typeface="Arial"/>
                <a:ea typeface="Arial"/>
                <a:cs typeface="Arial"/>
                <a:sym typeface="Arial"/>
              </a:rPr>
              <a:t> x 1 m</a:t>
            </a:r>
            <a:r>
              <a:rPr b="1" baseline="30000" i="0" lang="es-MX" sz="1600" u="none" cap="none" strike="noStrike">
                <a:solidFill>
                  <a:schemeClr val="dk2"/>
                </a:solidFill>
                <a:latin typeface="Arial"/>
                <a:ea typeface="Arial"/>
                <a:cs typeface="Arial"/>
                <a:sym typeface="Arial"/>
              </a:rPr>
              <a:t>2</a:t>
            </a:r>
            <a:r>
              <a:rPr b="1" i="0" lang="es-MX" sz="1600" u="none" cap="none" strike="noStrike">
                <a:solidFill>
                  <a:schemeClr val="dk2"/>
                </a:solidFill>
                <a:latin typeface="Arial"/>
                <a:ea typeface="Arial"/>
                <a:cs typeface="Arial"/>
                <a:sym typeface="Arial"/>
              </a:rPr>
              <a:t> DE CADA MATERIAL</a:t>
            </a:r>
            <a:endParaRPr b="0" i="0" sz="1400" u="none" cap="none" strike="noStrike">
              <a:solidFill>
                <a:schemeClr val="dk2"/>
              </a:solidFill>
              <a:latin typeface="Arial"/>
              <a:ea typeface="Arial"/>
              <a:cs typeface="Arial"/>
              <a:sym typeface="Arial"/>
            </a:endParaRPr>
          </a:p>
        </p:txBody>
      </p:sp>
      <p:pic>
        <p:nvPicPr>
          <p:cNvPr id="674" name="Google Shape;674;p32"/>
          <p:cNvPicPr preferRelativeResize="0"/>
          <p:nvPr/>
        </p:nvPicPr>
        <p:blipFill rotWithShape="1">
          <a:blip r:embed="rId3">
            <a:alphaModFix/>
          </a:blip>
          <a:srcRect b="0" l="0" r="0" t="0"/>
          <a:stretch/>
        </p:blipFill>
        <p:spPr>
          <a:xfrm>
            <a:off x="7386616" y="958134"/>
            <a:ext cx="4314556" cy="2092295"/>
          </a:xfrm>
          <a:prstGeom prst="rect">
            <a:avLst/>
          </a:prstGeom>
          <a:noFill/>
          <a:ln>
            <a:noFill/>
          </a:ln>
        </p:spPr>
      </p:pic>
      <p:pic>
        <p:nvPicPr>
          <p:cNvPr id="675" name="Google Shape;675;p32"/>
          <p:cNvPicPr preferRelativeResize="0"/>
          <p:nvPr/>
        </p:nvPicPr>
        <p:blipFill rotWithShape="1">
          <a:blip r:embed="rId4">
            <a:alphaModFix/>
          </a:blip>
          <a:srcRect b="0" l="0" r="0" t="0"/>
          <a:stretch/>
        </p:blipFill>
        <p:spPr>
          <a:xfrm>
            <a:off x="6967362" y="3448829"/>
            <a:ext cx="5153025" cy="2883862"/>
          </a:xfrm>
          <a:prstGeom prst="rect">
            <a:avLst/>
          </a:prstGeom>
          <a:noFill/>
          <a:ln>
            <a:noFill/>
          </a:ln>
        </p:spPr>
      </p:pic>
      <p:sp>
        <p:nvSpPr>
          <p:cNvPr id="676" name="Google Shape;676;p32"/>
          <p:cNvSpPr/>
          <p:nvPr/>
        </p:nvSpPr>
        <p:spPr>
          <a:xfrm>
            <a:off x="3267049" y="482943"/>
            <a:ext cx="31182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¿Qué es la Energía Incorporada (EI)?</a:t>
            </a:r>
            <a:endParaRPr b="1" i="0" sz="2400" u="none" cap="none" strike="noStrike">
              <a:solidFill>
                <a:schemeClr val="dk2"/>
              </a:solidFill>
              <a:latin typeface="Arial"/>
              <a:ea typeface="Arial"/>
              <a:cs typeface="Arial"/>
              <a:sym typeface="Arial"/>
            </a:endParaRPr>
          </a:p>
        </p:txBody>
      </p:sp>
      <p:pic>
        <p:nvPicPr>
          <p:cNvPr id="677" name="Google Shape;677;p32"/>
          <p:cNvPicPr preferRelativeResize="0"/>
          <p:nvPr/>
        </p:nvPicPr>
        <p:blipFill rotWithShape="1">
          <a:blip r:embed="rId5">
            <a:alphaModFix/>
          </a:blip>
          <a:srcRect b="0" l="0" r="0" t="0"/>
          <a:stretch/>
        </p:blipFill>
        <p:spPr>
          <a:xfrm>
            <a:off x="72525" y="2810650"/>
            <a:ext cx="5019600" cy="3077700"/>
          </a:xfrm>
          <a:prstGeom prst="rect">
            <a:avLst/>
          </a:prstGeom>
          <a:noFill/>
          <a:ln>
            <a:noFill/>
          </a:ln>
        </p:spPr>
      </p:pic>
      <p:sp>
        <p:nvSpPr>
          <p:cNvPr id="678" name="Google Shape;678;p32"/>
          <p:cNvSpPr txBox="1"/>
          <p:nvPr/>
        </p:nvSpPr>
        <p:spPr>
          <a:xfrm>
            <a:off x="72525" y="5766725"/>
            <a:ext cx="5589900" cy="243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79" name="Google Shape;679;p32"/>
          <p:cNvSpPr/>
          <p:nvPr/>
        </p:nvSpPr>
        <p:spPr>
          <a:xfrm>
            <a:off x="3267050" y="1313950"/>
            <a:ext cx="3542100" cy="11907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La </a:t>
            </a:r>
            <a:r>
              <a:rPr b="1" i="0" lang="es-MX" sz="1000" u="none" cap="none" strike="noStrike">
                <a:solidFill>
                  <a:srgbClr val="006600"/>
                </a:solidFill>
                <a:latin typeface="Arial"/>
                <a:ea typeface="Arial"/>
                <a:cs typeface="Arial"/>
                <a:sym typeface="Arial"/>
              </a:rPr>
              <a:t>suma de toda la energía necesaria para fabricar un bien</a:t>
            </a:r>
            <a:r>
              <a:rPr b="0" i="0" lang="es-MX" sz="1000" u="none" cap="none" strike="noStrike">
                <a:solidFill>
                  <a:srgbClr val="006600"/>
                </a:solidFill>
                <a:latin typeface="Arial"/>
                <a:ea typeface="Arial"/>
                <a:cs typeface="Arial"/>
                <a:sym typeface="Arial"/>
              </a:rPr>
              <a:t>, puede incluir o no la energía de la materia prima y generalmente se expresa en términos de energía primaria.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66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La investigación ha demostrado que la energía incorporada puede ser el equivalente a muchos años de energía operativa (vivienda ya en uso).</a:t>
            </a:r>
            <a:endParaRPr b="0" i="0" sz="900" u="none" cap="none" strike="noStrike">
              <a:solidFill>
                <a:srgbClr val="006600"/>
              </a:solidFill>
              <a:latin typeface="Georgia"/>
              <a:ea typeface="Georgia"/>
              <a:cs typeface="Georgia"/>
              <a:sym typeface="Georgia"/>
            </a:endParaRPr>
          </a:p>
        </p:txBody>
      </p:sp>
      <p:sp>
        <p:nvSpPr>
          <p:cNvPr id="680" name="Google Shape;680;p32"/>
          <p:cNvSpPr/>
          <p:nvPr/>
        </p:nvSpPr>
        <p:spPr>
          <a:xfrm>
            <a:off x="5014466" y="2481570"/>
            <a:ext cx="1717200" cy="31572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rgbClr val="006600"/>
                </a:solidFill>
                <a:latin typeface="Arial"/>
                <a:ea typeface="Arial"/>
                <a:cs typeface="Arial"/>
                <a:sym typeface="Arial"/>
              </a:rPr>
              <a:t>Considerar la energía incorporada depende del lugar de origen del material y si emplea o no material reciclado.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6600"/>
              </a:solidFill>
              <a:latin typeface="Arial"/>
              <a:ea typeface="Arial"/>
              <a:cs typeface="Arial"/>
              <a:sym typeface="Arial"/>
            </a:endParaRPr>
          </a:p>
          <a:p>
            <a:pPr indent="-171450" lvl="0" marL="171450" marR="0" rtl="0" algn="just">
              <a:lnSpc>
                <a:spcPct val="100000"/>
              </a:lnSpc>
              <a:spcBef>
                <a:spcPts val="0"/>
              </a:spcBef>
              <a:spcAft>
                <a:spcPts val="0"/>
              </a:spcAft>
              <a:buClr>
                <a:srgbClr val="006600"/>
              </a:buClr>
              <a:buSzPts val="1000"/>
              <a:buFont typeface="Noto Sans Symbols"/>
              <a:buChar char="⮚"/>
            </a:pPr>
            <a:r>
              <a:rPr b="0" i="0" lang="es-MX" sz="1000" u="none" cap="none" strike="noStrike">
                <a:solidFill>
                  <a:srgbClr val="006600"/>
                </a:solidFill>
                <a:latin typeface="Arial"/>
                <a:ea typeface="Arial"/>
                <a:cs typeface="Arial"/>
                <a:sym typeface="Arial"/>
              </a:rPr>
              <a:t>La energía incorporada real de un material fabricado y utilizado en China será muy diferente si el mismo material es transportado por mar hasta México.</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600"/>
              </a:spcBef>
              <a:spcAft>
                <a:spcPts val="0"/>
              </a:spcAft>
              <a:buClr>
                <a:srgbClr val="006600"/>
              </a:buClr>
              <a:buSzPts val="1000"/>
              <a:buFont typeface="Noto Sans Symbols"/>
              <a:buChar char="⮚"/>
            </a:pPr>
            <a:r>
              <a:rPr b="0" i="0" lang="es-MX" sz="1000" u="none" cap="none" strike="noStrike">
                <a:solidFill>
                  <a:srgbClr val="006600"/>
                </a:solidFill>
                <a:latin typeface="Arial"/>
                <a:ea typeface="Arial"/>
                <a:cs typeface="Arial"/>
                <a:sym typeface="Arial"/>
              </a:rPr>
              <a:t>Aluminio a partir de una fuente de reciclado contendrá menos de 10 % de la energía incorporada al aluminio fabricada a partir de materias primas.</a:t>
            </a:r>
            <a:endParaRPr b="0" i="0" sz="1400" u="none" cap="none" strike="noStrike">
              <a:solidFill>
                <a:srgbClr val="000000"/>
              </a:solidFill>
              <a:latin typeface="Arial"/>
              <a:ea typeface="Arial"/>
              <a:cs typeface="Arial"/>
              <a:sym typeface="Arial"/>
            </a:endParaRPr>
          </a:p>
        </p:txBody>
      </p:sp>
      <p:sp>
        <p:nvSpPr>
          <p:cNvPr id="681" name="Google Shape;681;p32"/>
          <p:cNvSpPr/>
          <p:nvPr/>
        </p:nvSpPr>
        <p:spPr>
          <a:xfrm>
            <a:off x="6967350" y="661675"/>
            <a:ext cx="5153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chemeClr val="dk2"/>
                </a:solidFill>
                <a:latin typeface="Arial"/>
                <a:ea typeface="Arial"/>
                <a:cs typeface="Arial"/>
                <a:sym typeface="Arial"/>
              </a:rPr>
              <a:t>EMISIONES CO</a:t>
            </a:r>
            <a:r>
              <a:rPr b="1" baseline="-25000" i="0" lang="es-MX" sz="1600" u="none" cap="none" strike="noStrike">
                <a:solidFill>
                  <a:schemeClr val="dk2"/>
                </a:solidFill>
                <a:latin typeface="Arial"/>
                <a:ea typeface="Arial"/>
                <a:cs typeface="Arial"/>
                <a:sym typeface="Arial"/>
              </a:rPr>
              <a:t>2</a:t>
            </a:r>
            <a:r>
              <a:rPr b="1" i="0" lang="es-MX" sz="1600" u="none" cap="none" strike="noStrike">
                <a:solidFill>
                  <a:schemeClr val="dk2"/>
                </a:solidFill>
                <a:latin typeface="Arial"/>
                <a:ea typeface="Arial"/>
                <a:cs typeface="Arial"/>
                <a:sym typeface="Arial"/>
              </a:rPr>
              <a:t> x 1 Kg DE CADA MATERIAL</a:t>
            </a:r>
            <a:endParaRPr b="0" i="0" sz="1400" u="none" cap="none" strike="noStrike">
              <a:solidFill>
                <a:schemeClr val="dk2"/>
              </a:solidFill>
              <a:latin typeface="Arial"/>
              <a:ea typeface="Arial"/>
              <a:cs typeface="Arial"/>
              <a:sym typeface="Arial"/>
            </a:endParaRPr>
          </a:p>
        </p:txBody>
      </p:sp>
      <p:sp>
        <p:nvSpPr>
          <p:cNvPr id="682" name="Google Shape;682;p32"/>
          <p:cNvSpPr txBox="1"/>
          <p:nvPr/>
        </p:nvSpPr>
        <p:spPr>
          <a:xfrm>
            <a:off x="748689" y="5753344"/>
            <a:ext cx="4289411" cy="5127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Elaboración propia a partir de:  </a:t>
            </a:r>
            <a:r>
              <a:rPr b="0" i="0" lang="es-MX" sz="900" u="sng" cap="none" strike="noStrike">
                <a:solidFill>
                  <a:schemeClr val="hlink"/>
                </a:solidFill>
                <a:latin typeface="Arial"/>
                <a:ea typeface="Arial"/>
                <a:cs typeface="Arial"/>
                <a:sym typeface="Arial"/>
                <a:hlinkClick r:id="rId6"/>
              </a:rPr>
              <a:t>https://gramaconsultores.wordpress.com/2014/01/22/energia-incorporada/</a:t>
            </a:r>
            <a:endParaRPr b="0" i="0" sz="900" u="none" cap="none" strike="noStrike">
              <a:solidFill>
                <a:srgbClr val="000000"/>
              </a:solidFill>
              <a:latin typeface="Arial"/>
              <a:ea typeface="Arial"/>
              <a:cs typeface="Arial"/>
              <a:sym typeface="Arial"/>
            </a:endParaRPr>
          </a:p>
        </p:txBody>
      </p:sp>
      <p:sp>
        <p:nvSpPr>
          <p:cNvPr id="683" name="Google Shape;683;p32"/>
          <p:cNvSpPr txBox="1"/>
          <p:nvPr/>
        </p:nvSpPr>
        <p:spPr>
          <a:xfrm>
            <a:off x="6883455" y="6125577"/>
            <a:ext cx="4769043" cy="401068"/>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120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Elaboración propia a partir de: UNAM, Instituto de ingeniería 2016 “Evaluación De La Huella De Carbono Con Enfoque De Análisis De Ciclo De Vida Para 12 Sistemas Constructivos”.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33"/>
          <p:cNvSpPr/>
          <p:nvPr/>
        </p:nvSpPr>
        <p:spPr>
          <a:xfrm>
            <a:off x="97000" y="550775"/>
            <a:ext cx="11893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Energía de una vivienda en todo su Ciclo de Vida</a:t>
            </a:r>
            <a:endParaRPr b="1" i="0" sz="2400" u="none" cap="none" strike="noStrike">
              <a:solidFill>
                <a:schemeClr val="dk2"/>
              </a:solidFill>
              <a:latin typeface="Arial"/>
              <a:ea typeface="Arial"/>
              <a:cs typeface="Arial"/>
              <a:sym typeface="Arial"/>
            </a:endParaRPr>
          </a:p>
        </p:txBody>
      </p:sp>
      <p:sp>
        <p:nvSpPr>
          <p:cNvPr id="689" name="Google Shape;689;p33"/>
          <p:cNvSpPr/>
          <p:nvPr/>
        </p:nvSpPr>
        <p:spPr>
          <a:xfrm>
            <a:off x="9717331" y="1012450"/>
            <a:ext cx="2119500" cy="4784100"/>
          </a:xfrm>
          <a:prstGeom prst="rect">
            <a:avLst/>
          </a:prstGeom>
          <a:noFill/>
          <a:ln>
            <a:noFill/>
          </a:ln>
        </p:spPr>
        <p:txBody>
          <a:bodyPr anchorCtr="0" anchor="ctr" bIns="11425" lIns="11425" spcFirstLastPara="1" rIns="11425" wrap="square" tIns="11425">
            <a:noAutofit/>
          </a:bodyPr>
          <a:lstStyle/>
          <a:p>
            <a:pPr indent="0" lvl="0" marL="0" marR="0" rtl="0" algn="ctr">
              <a:lnSpc>
                <a:spcPct val="150000"/>
              </a:lnSpc>
              <a:spcBef>
                <a:spcPts val="0"/>
              </a:spcBef>
              <a:spcAft>
                <a:spcPts val="0"/>
              </a:spcAft>
              <a:buClr>
                <a:srgbClr val="000000"/>
              </a:buClr>
              <a:buSzPts val="1800"/>
              <a:buFont typeface="Arial"/>
              <a:buNone/>
            </a:pPr>
            <a:r>
              <a:rPr b="1" i="0" lang="es-MX" sz="1800" u="none" cap="none" strike="noStrike">
                <a:solidFill>
                  <a:schemeClr val="dk2"/>
                </a:solidFill>
                <a:latin typeface="Arial"/>
                <a:ea typeface="Arial"/>
                <a:cs typeface="Arial"/>
                <a:sym typeface="Arial"/>
              </a:rPr>
              <a:t>Casa en Adobe </a:t>
            </a:r>
            <a:endParaRPr b="1" i="0" sz="1800" u="none" cap="none" strike="noStrike">
              <a:solidFill>
                <a:schemeClr val="dk2"/>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050"/>
              <a:buFont typeface="Arial"/>
              <a:buNone/>
            </a:pPr>
            <a:r>
              <a:rPr b="0" i="0" lang="es-MX" sz="1050" u="none" cap="none" strike="noStrike">
                <a:solidFill>
                  <a:schemeClr val="dk1"/>
                </a:solidFill>
                <a:latin typeface="Arial"/>
                <a:ea typeface="Arial"/>
                <a:cs typeface="Arial"/>
                <a:sym typeface="Arial"/>
              </a:rPr>
              <a:t>(Chel and Tiwari 2009)</a:t>
            </a:r>
            <a:endParaRPr b="0" i="0" sz="105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050"/>
              <a:buFont typeface="Arial"/>
              <a:buNone/>
            </a:pPr>
            <a:r>
              <a:rPr b="0" i="0" lang="es-MX" sz="1050" u="none" cap="none" strike="noStrike">
                <a:solidFill>
                  <a:schemeClr val="dk1"/>
                </a:solidFill>
                <a:latin typeface="Arial"/>
                <a:ea typeface="Arial"/>
                <a:cs typeface="Arial"/>
                <a:sym typeface="Arial"/>
              </a:rPr>
              <a:t>Tiene -38% de Energía Incorporada y -18% de ahorro de energía para calefacción y refrigeración anual. Un ahorro en emisiones de 5,2 tCO2eq/año [86 árboles/año	  ]</a:t>
            </a:r>
            <a:endParaRPr b="0" i="0" sz="105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050"/>
              <a:buFont typeface="Arial"/>
              <a:buNone/>
            </a:pPr>
            <a:r>
              <a:rPr b="0" i="0" lang="es-MX" sz="1050" u="none" cap="none" strike="noStrike">
                <a:solidFill>
                  <a:schemeClr val="dk1"/>
                </a:solidFill>
                <a:latin typeface="Arial"/>
                <a:ea typeface="Arial"/>
                <a:cs typeface="Arial"/>
                <a:sym typeface="Arial"/>
              </a:rPr>
              <a:t>(Shukla et al. 2009)</a:t>
            </a:r>
            <a:endParaRPr b="0" i="0" sz="105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050"/>
              <a:buFont typeface="Arial"/>
              <a:buNone/>
            </a:pPr>
            <a:r>
              <a:rPr b="0" i="0" lang="es-MX" sz="1050" u="none" cap="none" strike="noStrike">
                <a:solidFill>
                  <a:schemeClr val="dk1"/>
                </a:solidFill>
                <a:latin typeface="Arial"/>
                <a:ea typeface="Arial"/>
                <a:cs typeface="Arial"/>
                <a:sym typeface="Arial"/>
              </a:rPr>
              <a:t>tiene aproximadamente un -34% de energía incorporada que una construida con material convencional y puede reducir hasta 101 tCO2eq/año [1,670 árboles/año     ], con un EPBT de 1.54 años!</a:t>
            </a:r>
            <a:endParaRPr b="0" i="0" sz="1050" u="none" cap="none" strike="noStrike">
              <a:solidFill>
                <a:schemeClr val="dk1"/>
              </a:solidFill>
              <a:latin typeface="Arial"/>
              <a:ea typeface="Arial"/>
              <a:cs typeface="Arial"/>
              <a:sym typeface="Arial"/>
            </a:endParaRPr>
          </a:p>
        </p:txBody>
      </p:sp>
      <p:pic>
        <p:nvPicPr>
          <p:cNvPr id="690" name="Google Shape;690;p33"/>
          <p:cNvPicPr preferRelativeResize="0"/>
          <p:nvPr/>
        </p:nvPicPr>
        <p:blipFill rotWithShape="1">
          <a:blip r:embed="rId3">
            <a:alphaModFix/>
          </a:blip>
          <a:srcRect b="64091" l="0" r="67927" t="0"/>
          <a:stretch/>
        </p:blipFill>
        <p:spPr>
          <a:xfrm>
            <a:off x="10357842" y="3075823"/>
            <a:ext cx="343568" cy="222430"/>
          </a:xfrm>
          <a:prstGeom prst="rect">
            <a:avLst/>
          </a:prstGeom>
          <a:noFill/>
          <a:ln>
            <a:noFill/>
          </a:ln>
        </p:spPr>
      </p:pic>
      <p:sp>
        <p:nvSpPr>
          <p:cNvPr id="691" name="Google Shape;691;p33"/>
          <p:cNvSpPr txBox="1"/>
          <p:nvPr/>
        </p:nvSpPr>
        <p:spPr>
          <a:xfrm>
            <a:off x="1693550" y="5739455"/>
            <a:ext cx="3996600" cy="945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1200"/>
              </a:spcBef>
              <a:spcAft>
                <a:spcPts val="0"/>
              </a:spcAft>
              <a:buClr>
                <a:srgbClr val="000000"/>
              </a:buClr>
              <a:buSzPts val="800"/>
              <a:buFont typeface="Arial"/>
              <a:buNone/>
            </a:pPr>
            <a:r>
              <a:rPr b="0" i="0" lang="es-MX" sz="800" u="none" cap="none" strike="noStrike">
                <a:solidFill>
                  <a:srgbClr val="000000"/>
                </a:solidFill>
                <a:latin typeface="Arial"/>
                <a:ea typeface="Arial"/>
                <a:cs typeface="Arial"/>
                <a:sym typeface="Arial"/>
              </a:rPr>
              <a:t>Henry A, NG Elambo, JHM Tah, OE Fabrice, and B Manjia M. "Embodied Energy and Co2 Analyses of Mud-Brick and Cement-Block Houses.</a:t>
            </a:r>
            <a:r>
              <a:rPr b="0" i="1" lang="es-MX" sz="800" u="none" cap="none" strike="noStrike">
                <a:solidFill>
                  <a:srgbClr val="000000"/>
                </a:solidFill>
                <a:latin typeface="Arial"/>
                <a:ea typeface="Arial"/>
                <a:cs typeface="Arial"/>
                <a:sym typeface="Arial"/>
              </a:rPr>
              <a:t>AIMS’s Energy</a:t>
            </a:r>
            <a:endParaRPr b="0" i="0" sz="8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800"/>
              <a:buFont typeface="Arial"/>
              <a:buNone/>
            </a:pPr>
            <a:r>
              <a:rPr b="0" i="0" lang="es-MX" sz="800" u="none" cap="none" strike="noStrike">
                <a:solidFill>
                  <a:srgbClr val="000000"/>
                </a:solidFill>
                <a:latin typeface="Arial"/>
                <a:ea typeface="Arial"/>
                <a:cs typeface="Arial"/>
                <a:sym typeface="Arial"/>
              </a:rPr>
              <a:t>Chel A, and GN Tiwari. (2009)"Thermal Performance and Embodied Energy Analysis of a Passive House–Case Study of Vault Roof Mud-House in India."  </a:t>
            </a:r>
            <a:r>
              <a:rPr b="0" i="1" lang="es-MX" sz="800" u="none" cap="none" strike="noStrike">
                <a:solidFill>
                  <a:srgbClr val="000000"/>
                </a:solidFill>
                <a:latin typeface="Arial"/>
                <a:ea typeface="Arial"/>
                <a:cs typeface="Arial"/>
                <a:sym typeface="Arial"/>
              </a:rPr>
              <a:t>Applied Energy</a:t>
            </a:r>
            <a:r>
              <a:rPr b="0" i="0" lang="es-MX" sz="800" u="none" cap="none" strike="noStrike">
                <a:solidFill>
                  <a:srgbClr val="000000"/>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692" name="Google Shape;692;p33"/>
          <p:cNvSpPr txBox="1"/>
          <p:nvPr/>
        </p:nvSpPr>
        <p:spPr>
          <a:xfrm>
            <a:off x="5811300" y="5739455"/>
            <a:ext cx="3726300" cy="945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1200"/>
              </a:spcBef>
              <a:spcAft>
                <a:spcPts val="0"/>
              </a:spcAft>
              <a:buClr>
                <a:srgbClr val="000000"/>
              </a:buClr>
              <a:buSzPts val="800"/>
              <a:buFont typeface="Arial"/>
              <a:buNone/>
            </a:pPr>
            <a:r>
              <a:rPr b="0" i="0" lang="es-MX" sz="800" u="none" cap="none" strike="noStrike">
                <a:solidFill>
                  <a:srgbClr val="000000"/>
                </a:solidFill>
                <a:latin typeface="Arial"/>
                <a:ea typeface="Arial"/>
                <a:cs typeface="Arial"/>
                <a:sym typeface="Arial"/>
              </a:rPr>
              <a:t>Reddy, BVV and KS Jagadish (2003) "Embodied Energy of Common and Alternative Building Materials and Technologies." </a:t>
            </a:r>
            <a:r>
              <a:rPr b="0" i="1" lang="es-MX" sz="800" u="none" cap="none" strike="noStrike">
                <a:solidFill>
                  <a:srgbClr val="000000"/>
                </a:solidFill>
                <a:latin typeface="Arial"/>
                <a:ea typeface="Arial"/>
                <a:cs typeface="Arial"/>
                <a:sym typeface="Arial"/>
              </a:rPr>
              <a:t>Energy and buildings </a:t>
            </a:r>
            <a:endParaRPr b="0" i="0" sz="8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800"/>
              <a:buFont typeface="Arial"/>
              <a:buNone/>
            </a:pPr>
            <a:r>
              <a:rPr b="0" i="0" lang="es-MX" sz="800" u="none" cap="none" strike="noStrike">
                <a:solidFill>
                  <a:srgbClr val="000000"/>
                </a:solidFill>
                <a:latin typeface="Arial"/>
                <a:ea typeface="Arial"/>
                <a:cs typeface="Arial"/>
                <a:sym typeface="Arial"/>
              </a:rPr>
              <a:t>Shukla  A, GN Tiwari and MS Sodha (2009) "Embodied Energy Analysis of Adobe House." </a:t>
            </a:r>
            <a:r>
              <a:rPr b="0" i="1" lang="es-MX" sz="800" u="none" cap="none" strike="noStrike">
                <a:solidFill>
                  <a:srgbClr val="000000"/>
                </a:solidFill>
                <a:latin typeface="Arial"/>
                <a:ea typeface="Arial"/>
                <a:cs typeface="Arial"/>
                <a:sym typeface="Arial"/>
              </a:rPr>
              <a:t>Renewable Energy</a:t>
            </a:r>
            <a:endParaRPr b="0" i="0" sz="1400" u="none" cap="none" strike="noStrike">
              <a:solidFill>
                <a:srgbClr val="000000"/>
              </a:solidFill>
              <a:latin typeface="Arial"/>
              <a:ea typeface="Arial"/>
              <a:cs typeface="Arial"/>
              <a:sym typeface="Arial"/>
            </a:endParaRPr>
          </a:p>
        </p:txBody>
      </p:sp>
      <p:sp>
        <p:nvSpPr>
          <p:cNvPr id="693" name="Google Shape;693;p33"/>
          <p:cNvSpPr txBox="1"/>
          <p:nvPr/>
        </p:nvSpPr>
        <p:spPr>
          <a:xfrm>
            <a:off x="9537600" y="5733894"/>
            <a:ext cx="2654400" cy="95146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1200"/>
              </a:spcBef>
              <a:spcAft>
                <a:spcPts val="0"/>
              </a:spcAft>
              <a:buClr>
                <a:srgbClr val="000000"/>
              </a:buClr>
              <a:buSzPts val="800"/>
              <a:buFont typeface="Arial"/>
              <a:buNone/>
            </a:pPr>
            <a:r>
              <a:rPr b="0" i="0" lang="es-MX" sz="800" u="none" cap="none" strike="noStrike">
                <a:solidFill>
                  <a:srgbClr val="000000"/>
                </a:solidFill>
                <a:latin typeface="Arial"/>
                <a:ea typeface="Arial"/>
                <a:cs typeface="Arial"/>
                <a:sym typeface="Arial"/>
              </a:rPr>
              <a:t>Morel JC, A Mesbah, M Oggero, and P Walker (2001) "Building Houses with Local Materials: Means to Drastically Reduce the Environmental Impact of Construction.". </a:t>
            </a:r>
            <a:r>
              <a:rPr b="0" i="1" lang="es-MX" sz="800" u="none" cap="none" strike="noStrike">
                <a:solidFill>
                  <a:srgbClr val="000000"/>
                </a:solidFill>
                <a:latin typeface="Arial"/>
                <a:ea typeface="Arial"/>
                <a:cs typeface="Arial"/>
                <a:sym typeface="Arial"/>
              </a:rPr>
              <a:t>Building and Environment</a:t>
            </a:r>
            <a:endParaRPr b="0" i="0" sz="1400" u="none" cap="none" strike="noStrike">
              <a:solidFill>
                <a:srgbClr val="000000"/>
              </a:solidFill>
              <a:latin typeface="Arial"/>
              <a:ea typeface="Arial"/>
              <a:cs typeface="Arial"/>
              <a:sym typeface="Arial"/>
            </a:endParaRPr>
          </a:p>
        </p:txBody>
      </p:sp>
      <p:pic>
        <p:nvPicPr>
          <p:cNvPr id="694" name="Google Shape;694;p33"/>
          <p:cNvPicPr preferRelativeResize="0"/>
          <p:nvPr/>
        </p:nvPicPr>
        <p:blipFill rotWithShape="1">
          <a:blip r:embed="rId3">
            <a:alphaModFix/>
          </a:blip>
          <a:srcRect b="64089" l="0" r="67927" t="0"/>
          <a:stretch/>
        </p:blipFill>
        <p:spPr>
          <a:xfrm>
            <a:off x="10357842" y="4976648"/>
            <a:ext cx="343568" cy="222430"/>
          </a:xfrm>
          <a:prstGeom prst="rect">
            <a:avLst/>
          </a:prstGeom>
          <a:noFill/>
          <a:ln>
            <a:noFill/>
          </a:ln>
        </p:spPr>
      </p:pic>
      <p:pic>
        <p:nvPicPr>
          <p:cNvPr id="695" name="Google Shape;695;p33"/>
          <p:cNvPicPr preferRelativeResize="0"/>
          <p:nvPr/>
        </p:nvPicPr>
        <p:blipFill rotWithShape="1">
          <a:blip r:embed="rId4">
            <a:alphaModFix/>
          </a:blip>
          <a:srcRect b="0" l="0" r="0" t="0"/>
          <a:stretch/>
        </p:blipFill>
        <p:spPr>
          <a:xfrm>
            <a:off x="1580314" y="1012450"/>
            <a:ext cx="7957261" cy="4721444"/>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0" name="Shape 700"/>
        <p:cNvGrpSpPr/>
        <p:nvPr/>
      </p:nvGrpSpPr>
      <p:grpSpPr>
        <a:xfrm>
          <a:off x="0" y="0"/>
          <a:ext cx="0" cy="0"/>
          <a:chOff x="0" y="0"/>
          <a:chExt cx="0" cy="0"/>
        </a:xfrm>
      </p:grpSpPr>
      <p:pic>
        <p:nvPicPr>
          <p:cNvPr id="701" name="Google Shape;701;p34"/>
          <p:cNvPicPr preferRelativeResize="0"/>
          <p:nvPr/>
        </p:nvPicPr>
        <p:blipFill rotWithShape="1">
          <a:blip r:embed="rId3">
            <a:alphaModFix/>
          </a:blip>
          <a:srcRect b="0" l="0" r="0" t="0"/>
          <a:stretch/>
        </p:blipFill>
        <p:spPr>
          <a:xfrm>
            <a:off x="6647700" y="1116575"/>
            <a:ext cx="4458600" cy="3548015"/>
          </a:xfrm>
          <a:prstGeom prst="rect">
            <a:avLst/>
          </a:prstGeom>
          <a:noFill/>
          <a:ln>
            <a:noFill/>
          </a:ln>
        </p:spPr>
      </p:pic>
      <p:sp>
        <p:nvSpPr>
          <p:cNvPr id="702" name="Google Shape;702;p34"/>
          <p:cNvSpPr txBox="1"/>
          <p:nvPr/>
        </p:nvSpPr>
        <p:spPr>
          <a:xfrm>
            <a:off x="6322425" y="4316875"/>
            <a:ext cx="5124000" cy="8574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900"/>
              <a:buFont typeface="Arial"/>
              <a:buNone/>
            </a:pPr>
            <a:r>
              <a:rPr b="0" i="0" lang="es-MX" sz="1000" u="none" cap="none" strike="noStrike">
                <a:solidFill>
                  <a:srgbClr val="000000"/>
                </a:solidFill>
                <a:latin typeface="Open Sans"/>
                <a:ea typeface="Open Sans"/>
                <a:cs typeface="Open Sans"/>
                <a:sym typeface="Open Sans"/>
              </a:rPr>
              <a:t>Uso de energía de </a:t>
            </a:r>
            <a:r>
              <a:rPr lang="es-MX" sz="1000">
                <a:latin typeface="Open Sans"/>
                <a:ea typeface="Open Sans"/>
                <a:cs typeface="Open Sans"/>
                <a:sym typeface="Open Sans"/>
              </a:rPr>
              <a:t>refrigeración</a:t>
            </a:r>
            <a:r>
              <a:rPr b="0" i="0" lang="es-MX" sz="1000" u="none" cap="none" strike="noStrike">
                <a:solidFill>
                  <a:srgbClr val="000000"/>
                </a:solidFill>
                <a:latin typeface="Open Sans"/>
                <a:ea typeface="Open Sans"/>
                <a:cs typeface="Open Sans"/>
                <a:sym typeface="Open Sans"/>
              </a:rPr>
              <a:t>, para mantener la temperatura interna a 26°C, como función del día del año para viviendas de adobe y bloques de ladrillo </a:t>
            </a:r>
            <a:endParaRPr b="0" i="0" sz="1000" u="none" cap="none" strike="noStrike">
              <a:solidFill>
                <a:srgbClr val="000000"/>
              </a:solidFill>
              <a:latin typeface="Arial"/>
              <a:ea typeface="Arial"/>
              <a:cs typeface="Arial"/>
              <a:sym typeface="Arial"/>
            </a:endParaRPr>
          </a:p>
        </p:txBody>
      </p:sp>
      <p:sp>
        <p:nvSpPr>
          <p:cNvPr id="703" name="Google Shape;703;p34"/>
          <p:cNvSpPr txBox="1"/>
          <p:nvPr/>
        </p:nvSpPr>
        <p:spPr>
          <a:xfrm>
            <a:off x="6322425" y="5112425"/>
            <a:ext cx="5124000" cy="1116600"/>
          </a:xfrm>
          <a:prstGeom prst="rect">
            <a:avLst/>
          </a:prstGeom>
          <a:noFill/>
          <a:ln>
            <a:noFill/>
          </a:ln>
        </p:spPr>
        <p:txBody>
          <a:bodyPr anchorCtr="0" anchor="ctr"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100"/>
              <a:buFont typeface="Arial"/>
              <a:buNone/>
            </a:pPr>
            <a:r>
              <a:rPr b="0" i="0" lang="es-MX" sz="1100" u="none" cap="none" strike="noStrike">
                <a:solidFill>
                  <a:srgbClr val="006600"/>
                </a:solidFill>
                <a:latin typeface="Arial"/>
                <a:ea typeface="Arial"/>
                <a:cs typeface="Arial"/>
                <a:sym typeface="Arial"/>
              </a:rPr>
              <a:t>El estudio muestra que para mantener la temperatura a 26°C</a:t>
            </a:r>
            <a:r>
              <a:rPr b="0" i="0" lang="es-MX" sz="1100" u="none" cap="none" strike="noStrike">
                <a:solidFill>
                  <a:schemeClr val="accent1"/>
                </a:solidFill>
                <a:latin typeface="Arial"/>
                <a:ea typeface="Arial"/>
                <a:cs typeface="Arial"/>
                <a:sym typeface="Arial"/>
              </a:rPr>
              <a:t> son necesarios </a:t>
            </a:r>
            <a:r>
              <a:rPr b="1" i="0" lang="es-MX" sz="1100" u="none" cap="none" strike="noStrike">
                <a:solidFill>
                  <a:schemeClr val="accent1"/>
                </a:solidFill>
                <a:latin typeface="Arial"/>
                <a:ea typeface="Arial"/>
                <a:cs typeface="Arial"/>
                <a:sym typeface="Arial"/>
              </a:rPr>
              <a:t>10,376$</a:t>
            </a:r>
            <a:r>
              <a:rPr b="1" lang="es-MX" sz="1100">
                <a:solidFill>
                  <a:schemeClr val="accent1"/>
                </a:solidFill>
              </a:rPr>
              <a:t>USD</a:t>
            </a:r>
            <a:r>
              <a:rPr b="0" i="0" lang="es-MX" sz="1100" u="none" cap="none" strike="noStrike">
                <a:solidFill>
                  <a:schemeClr val="accent1"/>
                </a:solidFill>
                <a:latin typeface="Arial"/>
                <a:ea typeface="Arial"/>
                <a:cs typeface="Arial"/>
                <a:sym typeface="Arial"/>
              </a:rPr>
              <a:t> para una casa de adobe y</a:t>
            </a:r>
            <a:r>
              <a:rPr b="1" i="0" lang="es-MX" sz="1100" u="none" cap="none" strike="noStrike">
                <a:solidFill>
                  <a:schemeClr val="accent1"/>
                </a:solidFill>
                <a:latin typeface="Arial"/>
                <a:ea typeface="Arial"/>
                <a:cs typeface="Arial"/>
                <a:sym typeface="Arial"/>
              </a:rPr>
              <a:t> 57,083$</a:t>
            </a:r>
            <a:r>
              <a:rPr b="1" lang="es-MX" sz="1100">
                <a:solidFill>
                  <a:schemeClr val="accent1"/>
                </a:solidFill>
              </a:rPr>
              <a:t>USD</a:t>
            </a:r>
            <a:r>
              <a:rPr b="1" i="0" lang="es-MX" sz="1100" u="none" cap="none" strike="noStrike">
                <a:solidFill>
                  <a:schemeClr val="accent1"/>
                </a:solidFill>
                <a:latin typeface="Arial"/>
                <a:ea typeface="Arial"/>
                <a:cs typeface="Arial"/>
                <a:sym typeface="Arial"/>
              </a:rPr>
              <a:t> </a:t>
            </a:r>
            <a:r>
              <a:rPr b="0" i="0" lang="es-MX" sz="1100" u="none" cap="none" strike="noStrike">
                <a:solidFill>
                  <a:schemeClr val="accent1"/>
                </a:solidFill>
                <a:latin typeface="Arial"/>
                <a:ea typeface="Arial"/>
                <a:cs typeface="Arial"/>
                <a:sym typeface="Arial"/>
              </a:rPr>
              <a:t>para una casa de concreto</a:t>
            </a:r>
            <a:r>
              <a:rPr b="0" i="0" lang="es-MX" sz="1100" u="none" cap="none" strike="noStrike">
                <a:solidFill>
                  <a:srgbClr val="006600"/>
                </a:solidFill>
                <a:latin typeface="Arial"/>
                <a:ea typeface="Arial"/>
                <a:cs typeface="Arial"/>
                <a:sym typeface="Arial"/>
              </a:rPr>
              <a:t> (para un periodo de 15 años) </a:t>
            </a:r>
            <a:r>
              <a:rPr b="0" i="0" lang="es-MX" sz="1100" u="none" cap="none" strike="noStrike">
                <a:solidFill>
                  <a:schemeClr val="dk1"/>
                </a:solidFill>
                <a:latin typeface="Arial"/>
                <a:ea typeface="Arial"/>
                <a:cs typeface="Arial"/>
                <a:sym typeface="Arial"/>
              </a:rPr>
              <a:t>(Porta-Gandara 2002)</a:t>
            </a:r>
            <a:r>
              <a:rPr b="0" i="0" lang="es-MX" sz="1100" u="none" cap="none" strike="noStrike">
                <a:solidFill>
                  <a:srgbClr val="0066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04" name="Google Shape;704;p34"/>
          <p:cNvSpPr txBox="1"/>
          <p:nvPr/>
        </p:nvSpPr>
        <p:spPr>
          <a:xfrm>
            <a:off x="586601" y="4769362"/>
            <a:ext cx="5313868" cy="1252500"/>
          </a:xfrm>
          <a:prstGeom prst="rect">
            <a:avLst/>
          </a:prstGeom>
          <a:noFill/>
          <a:ln>
            <a:noFill/>
          </a:ln>
        </p:spPr>
        <p:txBody>
          <a:bodyPr anchorCtr="0" anchor="ctr"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100"/>
              <a:buFont typeface="Arial"/>
              <a:buNone/>
            </a:pPr>
            <a:r>
              <a:rPr b="0" i="0" lang="es-MX" sz="1100" u="none" cap="none" strike="noStrike">
                <a:solidFill>
                  <a:srgbClr val="006600"/>
                </a:solidFill>
                <a:latin typeface="Arial"/>
                <a:ea typeface="Arial"/>
                <a:cs typeface="Arial"/>
                <a:sym typeface="Arial"/>
              </a:rPr>
              <a:t>Cooperación Comunitaria produjo un análisis comparativo de emisiones de CO2 con enfoque en el transporte de materiales entre las</a:t>
            </a:r>
            <a:r>
              <a:rPr b="0" i="0" lang="es-MX" sz="1100" u="none" cap="none" strike="noStrike">
                <a:solidFill>
                  <a:schemeClr val="accent1"/>
                </a:solidFill>
                <a:latin typeface="Arial"/>
                <a:ea typeface="Arial"/>
                <a:cs typeface="Arial"/>
                <a:sym typeface="Arial"/>
              </a:rPr>
              <a:t> viviendas producidas por las constructoras (2,652 kg CO2eq)</a:t>
            </a:r>
            <a:r>
              <a:rPr b="0" i="0" lang="es-MX" sz="1100" u="none" cap="none" strike="noStrike">
                <a:solidFill>
                  <a:srgbClr val="006600"/>
                </a:solidFill>
                <a:latin typeface="Arial"/>
                <a:ea typeface="Arial"/>
                <a:cs typeface="Arial"/>
                <a:sym typeface="Arial"/>
              </a:rPr>
              <a:t> [43.9 árboles        ] y la </a:t>
            </a:r>
            <a:r>
              <a:rPr b="0" i="0" lang="es-MX" sz="1100" u="none" cap="none" strike="noStrike">
                <a:solidFill>
                  <a:schemeClr val="accent1"/>
                </a:solidFill>
                <a:latin typeface="Arial"/>
                <a:ea typeface="Arial"/>
                <a:cs typeface="Arial"/>
                <a:sym typeface="Arial"/>
              </a:rPr>
              <a:t>auto-construida por los habitantes con el uso de material local (1,687 kg CO2eq)</a:t>
            </a:r>
            <a:r>
              <a:rPr b="0" i="0" lang="es-MX" sz="1100" u="none" cap="none" strike="noStrike">
                <a:solidFill>
                  <a:srgbClr val="006600"/>
                </a:solidFill>
                <a:latin typeface="Arial"/>
                <a:ea typeface="Arial"/>
                <a:cs typeface="Arial"/>
                <a:sym typeface="Arial"/>
              </a:rPr>
              <a:t> [27.9 árboles         ].</a:t>
            </a:r>
            <a:endParaRPr b="0" i="0" sz="1400" u="none" cap="none" strike="noStrike">
              <a:solidFill>
                <a:srgbClr val="000000"/>
              </a:solidFill>
              <a:latin typeface="Arial"/>
              <a:ea typeface="Arial"/>
              <a:cs typeface="Arial"/>
              <a:sym typeface="Arial"/>
            </a:endParaRPr>
          </a:p>
        </p:txBody>
      </p:sp>
      <p:sp>
        <p:nvSpPr>
          <p:cNvPr id="705" name="Google Shape;705;p34"/>
          <p:cNvSpPr txBox="1"/>
          <p:nvPr/>
        </p:nvSpPr>
        <p:spPr>
          <a:xfrm>
            <a:off x="598931" y="3550798"/>
            <a:ext cx="5301537" cy="1219619"/>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100"/>
              <a:buFont typeface="Arial"/>
              <a:buNone/>
            </a:pPr>
            <a:r>
              <a:rPr b="0" i="0" lang="es-MX" sz="1100" u="none" cap="none" strike="noStrike">
                <a:solidFill>
                  <a:srgbClr val="006600"/>
                </a:solidFill>
                <a:latin typeface="Arial"/>
                <a:ea typeface="Arial"/>
                <a:cs typeface="Arial"/>
                <a:sym typeface="Arial"/>
              </a:rPr>
              <a:t>Observa que </a:t>
            </a:r>
            <a:r>
              <a:rPr b="1" i="0" lang="es-MX" sz="1100" u="none" cap="none" strike="noStrike">
                <a:solidFill>
                  <a:schemeClr val="accent1"/>
                </a:solidFill>
                <a:latin typeface="Arial"/>
                <a:ea typeface="Arial"/>
                <a:cs typeface="Arial"/>
                <a:sym typeface="Arial"/>
              </a:rPr>
              <a:t>1 kg de adobe </a:t>
            </a:r>
            <a:r>
              <a:rPr b="0" i="0" lang="es-MX" sz="1100" u="none" cap="none" strike="noStrike">
                <a:solidFill>
                  <a:srgbClr val="006600"/>
                </a:solidFill>
                <a:latin typeface="Arial"/>
                <a:ea typeface="Arial"/>
                <a:cs typeface="Arial"/>
                <a:sym typeface="Arial"/>
              </a:rPr>
              <a:t>producido localmente y uno producido en fábrica y transportado en el sitio de construcción, hay una energía incorporada que aumenta </a:t>
            </a:r>
            <a:r>
              <a:rPr b="1" i="0" lang="es-MX" sz="1100" u="none" cap="none" strike="noStrike">
                <a:solidFill>
                  <a:schemeClr val="accent1"/>
                </a:solidFill>
                <a:latin typeface="Arial"/>
                <a:ea typeface="Arial"/>
                <a:cs typeface="Arial"/>
                <a:sym typeface="Arial"/>
              </a:rPr>
              <a:t>5.15 veces </a:t>
            </a:r>
            <a:r>
              <a:rPr b="0" i="0" lang="es-MX" sz="1100" u="none" cap="none" strike="noStrike">
                <a:solidFill>
                  <a:srgbClr val="006600"/>
                </a:solidFill>
                <a:latin typeface="Arial"/>
                <a:ea typeface="Arial"/>
                <a:cs typeface="Arial"/>
                <a:sym typeface="Arial"/>
              </a:rPr>
              <a:t>(de 0.033 a 0.170MJ/kg) y las emisiones de CO2 que aumentan de </a:t>
            </a:r>
            <a:r>
              <a:rPr b="1" i="0" lang="es-MX" sz="1100" u="none" cap="none" strike="noStrike">
                <a:solidFill>
                  <a:schemeClr val="accent1"/>
                </a:solidFill>
                <a:latin typeface="Arial"/>
                <a:ea typeface="Arial"/>
                <a:cs typeface="Arial"/>
                <a:sym typeface="Arial"/>
              </a:rPr>
              <a:t>7.3 veces</a:t>
            </a:r>
            <a:r>
              <a:rPr b="0" i="0" lang="es-MX" sz="1100" u="none" cap="none" strike="noStrike">
                <a:solidFill>
                  <a:srgbClr val="0066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706" name="Google Shape;706;p34"/>
          <p:cNvPicPr preferRelativeResize="0"/>
          <p:nvPr/>
        </p:nvPicPr>
        <p:blipFill rotWithShape="1">
          <a:blip r:embed="rId4">
            <a:alphaModFix/>
          </a:blip>
          <a:srcRect b="15569" l="0" r="0" t="0"/>
          <a:stretch/>
        </p:blipFill>
        <p:spPr>
          <a:xfrm>
            <a:off x="902225" y="1116575"/>
            <a:ext cx="4702200" cy="2180554"/>
          </a:xfrm>
          <a:prstGeom prst="rect">
            <a:avLst/>
          </a:prstGeom>
          <a:noFill/>
          <a:ln>
            <a:noFill/>
          </a:ln>
        </p:spPr>
      </p:pic>
      <p:sp>
        <p:nvSpPr>
          <p:cNvPr id="707" name="Google Shape;707;p34"/>
          <p:cNvSpPr txBox="1"/>
          <p:nvPr/>
        </p:nvSpPr>
        <p:spPr>
          <a:xfrm>
            <a:off x="1753325" y="3260383"/>
            <a:ext cx="3000000" cy="488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es-MX" sz="1000" u="none" cap="none" strike="noStrike">
                <a:solidFill>
                  <a:srgbClr val="000000"/>
                </a:solidFill>
                <a:latin typeface="Open Sans"/>
                <a:ea typeface="Open Sans"/>
                <a:cs typeface="Open Sans"/>
                <a:sym typeface="Open Sans"/>
              </a:rPr>
              <a:t>Emisiones de CO2 según la tipología de transporte. Fuente: (Nielsen 2008).</a:t>
            </a:r>
            <a:endParaRPr b="0" i="0" sz="1000" u="none" cap="none" strike="noStrike">
              <a:solidFill>
                <a:srgbClr val="000000"/>
              </a:solidFill>
              <a:latin typeface="Arial"/>
              <a:ea typeface="Arial"/>
              <a:cs typeface="Arial"/>
              <a:sym typeface="Arial"/>
            </a:endParaRPr>
          </a:p>
        </p:txBody>
      </p:sp>
      <p:sp>
        <p:nvSpPr>
          <p:cNvPr id="708" name="Google Shape;708;p34"/>
          <p:cNvSpPr/>
          <p:nvPr/>
        </p:nvSpPr>
        <p:spPr>
          <a:xfrm>
            <a:off x="111826" y="627650"/>
            <a:ext cx="5984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¿Cómo incide el transporte?</a:t>
            </a:r>
            <a:endParaRPr b="1" i="0" sz="2400" u="none" cap="none" strike="noStrike">
              <a:solidFill>
                <a:schemeClr val="dk2"/>
              </a:solidFill>
              <a:latin typeface="Arial"/>
              <a:ea typeface="Arial"/>
              <a:cs typeface="Arial"/>
              <a:sym typeface="Arial"/>
            </a:endParaRPr>
          </a:p>
        </p:txBody>
      </p:sp>
      <p:sp>
        <p:nvSpPr>
          <p:cNvPr id="709" name="Google Shape;709;p34"/>
          <p:cNvSpPr/>
          <p:nvPr/>
        </p:nvSpPr>
        <p:spPr>
          <a:xfrm>
            <a:off x="6203625" y="627650"/>
            <a:ext cx="56856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¿Cuales los beneficios térmicos?</a:t>
            </a:r>
            <a:endParaRPr b="1" i="0" sz="2400" u="none" cap="none" strike="noStrike">
              <a:solidFill>
                <a:schemeClr val="dk2"/>
              </a:solidFill>
              <a:latin typeface="Arial"/>
              <a:ea typeface="Arial"/>
              <a:cs typeface="Arial"/>
              <a:sym typeface="Arial"/>
            </a:endParaRPr>
          </a:p>
        </p:txBody>
      </p:sp>
      <p:pic>
        <p:nvPicPr>
          <p:cNvPr id="710" name="Google Shape;710;p34"/>
          <p:cNvPicPr preferRelativeResize="0"/>
          <p:nvPr/>
        </p:nvPicPr>
        <p:blipFill rotWithShape="1">
          <a:blip r:embed="rId5">
            <a:alphaModFix/>
          </a:blip>
          <a:srcRect b="64091" l="0" r="67927" t="0"/>
          <a:stretch/>
        </p:blipFill>
        <p:spPr>
          <a:xfrm>
            <a:off x="3566503" y="5338280"/>
            <a:ext cx="343568" cy="222430"/>
          </a:xfrm>
          <a:prstGeom prst="rect">
            <a:avLst/>
          </a:prstGeom>
          <a:noFill/>
          <a:ln>
            <a:noFill/>
          </a:ln>
        </p:spPr>
      </p:pic>
      <p:pic>
        <p:nvPicPr>
          <p:cNvPr id="711" name="Google Shape;711;p34"/>
          <p:cNvPicPr preferRelativeResize="0"/>
          <p:nvPr/>
        </p:nvPicPr>
        <p:blipFill rotWithShape="1">
          <a:blip r:embed="rId5">
            <a:alphaModFix/>
          </a:blip>
          <a:srcRect b="64091" l="0" r="67927" t="0"/>
          <a:stretch/>
        </p:blipFill>
        <p:spPr>
          <a:xfrm>
            <a:off x="5030075" y="5683774"/>
            <a:ext cx="343568" cy="222430"/>
          </a:xfrm>
          <a:prstGeom prst="rect">
            <a:avLst/>
          </a:prstGeom>
          <a:noFill/>
          <a:ln>
            <a:noFill/>
          </a:ln>
        </p:spPr>
      </p:pic>
      <p:sp>
        <p:nvSpPr>
          <p:cNvPr id="712" name="Google Shape;712;p34"/>
          <p:cNvSpPr txBox="1"/>
          <p:nvPr/>
        </p:nvSpPr>
        <p:spPr>
          <a:xfrm>
            <a:off x="2324625" y="6152825"/>
            <a:ext cx="8365800" cy="571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1200"/>
              </a:spcBef>
              <a:spcAft>
                <a:spcPts val="0"/>
              </a:spcAft>
              <a:buClr>
                <a:srgbClr val="000000"/>
              </a:buClr>
              <a:buSzPts val="800"/>
              <a:buFont typeface="Arial"/>
              <a:buNone/>
            </a:pPr>
            <a:r>
              <a:rPr lang="es-MX" sz="800"/>
              <a:t>Nielsen, C. V. (2008). Carbon footprint of concrete buildings seen in the life cycle perspective. Concrete Technology Forum. NRMCA. Denver.</a:t>
            </a:r>
            <a:endParaRPr sz="800"/>
          </a:p>
          <a:p>
            <a:pPr indent="0" lvl="0" marL="0" marR="0" rtl="0" algn="just">
              <a:lnSpc>
                <a:spcPct val="100000"/>
              </a:lnSpc>
              <a:spcBef>
                <a:spcPts val="1200"/>
              </a:spcBef>
              <a:spcAft>
                <a:spcPts val="0"/>
              </a:spcAft>
              <a:buClr>
                <a:srgbClr val="000000"/>
              </a:buClr>
              <a:buSzPts val="800"/>
              <a:buFont typeface="Arial"/>
              <a:buNone/>
            </a:pPr>
            <a:r>
              <a:rPr lang="es-MX" sz="800"/>
              <a:t>Porta-Gándara, M. Á., E. Rubio and J. L. Fernández (2002). "Economic feasibility of passive ambient comfort in Baja California dwellings." Building and environment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35"/>
          <p:cNvSpPr/>
          <p:nvPr/>
        </p:nvSpPr>
        <p:spPr>
          <a:xfrm>
            <a:off x="4795650" y="671450"/>
            <a:ext cx="6883800" cy="529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a:t>
            </a:r>
            <a:r>
              <a:rPr b="1" lang="es-MX" sz="2400">
                <a:solidFill>
                  <a:schemeClr val="dk2"/>
                </a:solidFill>
              </a:rPr>
              <a:t>Tecnología</a:t>
            </a:r>
            <a:r>
              <a:rPr b="1" lang="es-MX" sz="2400">
                <a:solidFill>
                  <a:schemeClr val="dk2"/>
                </a:solidFill>
              </a:rPr>
              <a:t> como medio o como fin</a:t>
            </a:r>
            <a:r>
              <a:rPr b="1" i="0" lang="es-MX" sz="2400" u="none" cap="none" strike="noStrike">
                <a:solidFill>
                  <a:schemeClr val="dk2"/>
                </a:solidFill>
                <a:latin typeface="Arial"/>
                <a:ea typeface="Arial"/>
                <a:cs typeface="Arial"/>
                <a:sym typeface="Arial"/>
              </a:rPr>
              <a:t>?</a:t>
            </a:r>
            <a:endParaRPr b="1" i="0" sz="2400" u="none" cap="none" strike="noStrike">
              <a:solidFill>
                <a:schemeClr val="dk2"/>
              </a:solidFill>
              <a:latin typeface="Arial"/>
              <a:ea typeface="Arial"/>
              <a:cs typeface="Arial"/>
              <a:sym typeface="Arial"/>
            </a:endParaRPr>
          </a:p>
        </p:txBody>
      </p:sp>
      <p:sp>
        <p:nvSpPr>
          <p:cNvPr id="718" name="Google Shape;718;p35"/>
          <p:cNvSpPr/>
          <p:nvPr/>
        </p:nvSpPr>
        <p:spPr>
          <a:xfrm>
            <a:off x="4795650" y="1502450"/>
            <a:ext cx="4684500" cy="1057800"/>
          </a:xfrm>
          <a:prstGeom prst="rect">
            <a:avLst/>
          </a:prstGeom>
          <a:noFill/>
          <a:ln>
            <a:noFill/>
          </a:ln>
        </p:spPr>
        <p:txBody>
          <a:bodyPr anchorCtr="0" anchor="ctr" bIns="11425" lIns="11425" spcFirstLastPara="1" rIns="11425" wrap="square" tIns="1142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66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rPr lang="es-MX" sz="1100">
                <a:solidFill>
                  <a:srgbClr val="006600"/>
                </a:solidFill>
              </a:rPr>
              <a:t>U</a:t>
            </a:r>
            <a:r>
              <a:rPr b="0" i="0" lang="es-MX" sz="1100" u="none" cap="none" strike="noStrike">
                <a:solidFill>
                  <a:srgbClr val="006600"/>
                </a:solidFill>
                <a:latin typeface="Arial"/>
                <a:ea typeface="Arial"/>
                <a:cs typeface="Arial"/>
                <a:sym typeface="Arial"/>
              </a:rPr>
              <a:t>na </a:t>
            </a:r>
            <a:r>
              <a:rPr b="1" i="0" lang="es-MX" sz="1100" u="none" cap="none" strike="noStrike">
                <a:solidFill>
                  <a:schemeClr val="accent1"/>
                </a:solidFill>
                <a:latin typeface="Arial"/>
                <a:ea typeface="Arial"/>
                <a:cs typeface="Arial"/>
                <a:sym typeface="Arial"/>
              </a:rPr>
              <a:t>tecnología</a:t>
            </a:r>
            <a:r>
              <a:rPr b="1" i="0" lang="es-MX" sz="1400" u="none" cap="none" strike="noStrike">
                <a:solidFill>
                  <a:schemeClr val="accent1"/>
                </a:solidFill>
                <a:latin typeface="Arial"/>
                <a:ea typeface="Arial"/>
                <a:cs typeface="Arial"/>
                <a:sym typeface="Arial"/>
              </a:rPr>
              <a:t> </a:t>
            </a:r>
            <a:r>
              <a:rPr b="1" i="0" lang="es-MX" sz="1100" u="none" cap="none" strike="noStrike">
                <a:solidFill>
                  <a:schemeClr val="accent1"/>
                </a:solidFill>
                <a:latin typeface="Arial"/>
                <a:ea typeface="Arial"/>
                <a:cs typeface="Arial"/>
                <a:sym typeface="Arial"/>
              </a:rPr>
              <a:t>será apropiada </a:t>
            </a:r>
            <a:r>
              <a:rPr i="0" lang="es-MX" sz="1100" u="none" cap="none" strike="noStrike">
                <a:solidFill>
                  <a:schemeClr val="dk2"/>
                </a:solidFill>
              </a:rPr>
              <a:t>debe entenderse desde </a:t>
            </a:r>
            <a:r>
              <a:rPr lang="es-MX" sz="1100">
                <a:solidFill>
                  <a:schemeClr val="dk2"/>
                </a:solidFill>
              </a:rPr>
              <a:t>dónde</a:t>
            </a:r>
            <a:r>
              <a:rPr i="0" lang="es-MX" sz="1100" u="none" cap="none" strike="noStrike">
                <a:solidFill>
                  <a:schemeClr val="dk2"/>
                </a:solidFill>
              </a:rPr>
              <a:t> y para que</a:t>
            </a:r>
            <a:r>
              <a:rPr lang="es-MX" sz="1100">
                <a:solidFill>
                  <a:schemeClr val="dk2"/>
                </a:solidFill>
              </a:rPr>
              <a:t>, </a:t>
            </a:r>
            <a:r>
              <a:rPr b="0" i="0" lang="es-MX" sz="1100" u="none" cap="none" strike="noStrike">
                <a:solidFill>
                  <a:srgbClr val="006600"/>
                </a:solidFill>
                <a:latin typeface="Arial"/>
                <a:ea typeface="Arial"/>
                <a:cs typeface="Arial"/>
                <a:sym typeface="Arial"/>
              </a:rPr>
              <a:t>en la medida que </a:t>
            </a:r>
            <a:r>
              <a:rPr b="1" i="0" lang="es-MX" sz="1100" u="none" cap="none" strike="noStrike">
                <a:solidFill>
                  <a:srgbClr val="006600"/>
                </a:solidFill>
                <a:latin typeface="Arial"/>
                <a:ea typeface="Arial"/>
                <a:cs typeface="Arial"/>
                <a:sym typeface="Arial"/>
              </a:rPr>
              <a:t>de respuesta integral a los problemas </a:t>
            </a:r>
            <a:r>
              <a:rPr b="0" i="0" lang="es-MX" sz="1100" u="none" cap="none" strike="noStrike">
                <a:solidFill>
                  <a:srgbClr val="006600"/>
                </a:solidFill>
                <a:latin typeface="Arial"/>
                <a:ea typeface="Arial"/>
                <a:cs typeface="Arial"/>
                <a:sym typeface="Arial"/>
              </a:rPr>
              <a:t>específicos que la originaron y </a:t>
            </a:r>
            <a:r>
              <a:rPr b="1" i="0" lang="es-MX" sz="1100" u="none" cap="none" strike="noStrike">
                <a:solidFill>
                  <a:srgbClr val="006600"/>
                </a:solidFill>
                <a:latin typeface="Arial"/>
                <a:ea typeface="Arial"/>
                <a:cs typeface="Arial"/>
                <a:sym typeface="Arial"/>
              </a:rPr>
              <a:t>contribuya a disminuir </a:t>
            </a:r>
            <a:r>
              <a:rPr b="0" i="0" lang="es-MX" sz="1100" u="none" cap="none" strike="noStrike">
                <a:solidFill>
                  <a:srgbClr val="006600"/>
                </a:solidFill>
                <a:latin typeface="Arial"/>
                <a:ea typeface="Arial"/>
                <a:cs typeface="Arial"/>
                <a:sym typeface="Arial"/>
              </a:rPr>
              <a:t>otros problemas del contexto y no a incrementarlos; para identificar una tecnología apropiada y apropiable debe: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6600"/>
              </a:solidFill>
              <a:latin typeface="Arial"/>
              <a:ea typeface="Arial"/>
              <a:cs typeface="Arial"/>
              <a:sym typeface="Arial"/>
            </a:endParaRPr>
          </a:p>
        </p:txBody>
      </p:sp>
      <p:sp>
        <p:nvSpPr>
          <p:cNvPr id="719" name="Google Shape;719;p35"/>
          <p:cNvSpPr txBox="1"/>
          <p:nvPr/>
        </p:nvSpPr>
        <p:spPr>
          <a:xfrm>
            <a:off x="323225" y="512025"/>
            <a:ext cx="4584300" cy="68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chemeClr val="dk2"/>
                </a:solidFill>
                <a:latin typeface="Arial"/>
                <a:ea typeface="Arial"/>
                <a:cs typeface="Arial"/>
                <a:sym typeface="Arial"/>
              </a:rPr>
              <a:t>¿Casas pasivas o auto-suficientes?</a:t>
            </a:r>
            <a:endParaRPr b="1" i="0" sz="2400" u="none" cap="none" strike="noStrike">
              <a:solidFill>
                <a:schemeClr val="dk2"/>
              </a:solidFill>
              <a:latin typeface="Arial"/>
              <a:ea typeface="Arial"/>
              <a:cs typeface="Arial"/>
              <a:sym typeface="Arial"/>
            </a:endParaRPr>
          </a:p>
        </p:txBody>
      </p:sp>
      <p:sp>
        <p:nvSpPr>
          <p:cNvPr id="720" name="Google Shape;720;p35"/>
          <p:cNvSpPr txBox="1"/>
          <p:nvPr/>
        </p:nvSpPr>
        <p:spPr>
          <a:xfrm>
            <a:off x="187325" y="4763650"/>
            <a:ext cx="4684500" cy="968700"/>
          </a:xfrm>
          <a:prstGeom prst="rect">
            <a:avLst/>
          </a:prstGeom>
          <a:noFill/>
          <a:ln>
            <a:noFill/>
          </a:ln>
        </p:spPr>
        <p:txBody>
          <a:bodyPr anchorCtr="0" anchor="ctr"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100"/>
              <a:buFont typeface="Arial"/>
              <a:buNone/>
            </a:pPr>
            <a:r>
              <a:rPr b="0" i="0" lang="es-MX" sz="1100" u="none" cap="none" strike="noStrike">
                <a:solidFill>
                  <a:srgbClr val="006600"/>
                </a:solidFill>
                <a:latin typeface="Arial"/>
                <a:ea typeface="Arial"/>
                <a:cs typeface="Arial"/>
                <a:sym typeface="Arial"/>
              </a:rPr>
              <a:t>La </a:t>
            </a:r>
            <a:r>
              <a:rPr b="0" i="0" lang="es-MX" sz="1100" u="none" cap="none" strike="noStrike">
                <a:solidFill>
                  <a:schemeClr val="accent1"/>
                </a:solidFill>
                <a:latin typeface="Arial"/>
                <a:ea typeface="Arial"/>
                <a:cs typeface="Arial"/>
                <a:sym typeface="Arial"/>
              </a:rPr>
              <a:t>sostenibilidad</a:t>
            </a:r>
            <a:r>
              <a:rPr b="0" i="0" lang="es-MX" sz="1100" u="none" cap="none" strike="noStrike">
                <a:solidFill>
                  <a:srgbClr val="006600"/>
                </a:solidFill>
                <a:latin typeface="Arial"/>
                <a:ea typeface="Arial"/>
                <a:cs typeface="Arial"/>
                <a:sym typeface="Arial"/>
              </a:rPr>
              <a:t> es mucho más que la simple construcción de un edificio de baja energía: “</a:t>
            </a:r>
            <a:r>
              <a:rPr b="1" i="0" lang="es-MX" sz="1100" u="none" cap="none" strike="noStrike">
                <a:solidFill>
                  <a:srgbClr val="006600"/>
                </a:solidFill>
              </a:rPr>
              <a:t>es un proceso holístico que busca restaurar y mantener la armonía entre los entornos naturales y construidos, al tiempo que crea asentamientos que afirman la dignidad humana y fomentan la equidad económica</a:t>
            </a:r>
            <a:r>
              <a:rPr b="0" i="0" lang="es-MX" sz="1100" u="none" cap="none" strike="noStrike">
                <a:solidFill>
                  <a:srgbClr val="006600"/>
                </a:solidFill>
                <a:latin typeface="Arial"/>
                <a:ea typeface="Arial"/>
                <a:cs typeface="Arial"/>
                <a:sym typeface="Arial"/>
              </a:rPr>
              <a:t>” (Du Plessis 2002).</a:t>
            </a:r>
            <a:endParaRPr b="0" i="0" sz="1000" u="none" cap="none" strike="noStrike">
              <a:solidFill>
                <a:srgbClr val="000000"/>
              </a:solidFill>
              <a:latin typeface="Open Sans"/>
              <a:ea typeface="Open Sans"/>
              <a:cs typeface="Open Sans"/>
              <a:sym typeface="Open Sans"/>
            </a:endParaRPr>
          </a:p>
        </p:txBody>
      </p:sp>
      <p:pic>
        <p:nvPicPr>
          <p:cNvPr id="721" name="Google Shape;721;p35"/>
          <p:cNvPicPr preferRelativeResize="0"/>
          <p:nvPr/>
        </p:nvPicPr>
        <p:blipFill rotWithShape="1">
          <a:blip r:embed="rId3">
            <a:alphaModFix/>
          </a:blip>
          <a:srcRect b="0" l="0" r="0" t="0"/>
          <a:stretch/>
        </p:blipFill>
        <p:spPr>
          <a:xfrm>
            <a:off x="287700" y="1394050"/>
            <a:ext cx="4248150" cy="2945644"/>
          </a:xfrm>
          <a:prstGeom prst="rect">
            <a:avLst/>
          </a:prstGeom>
          <a:noFill/>
          <a:ln>
            <a:noFill/>
          </a:ln>
        </p:spPr>
      </p:pic>
      <p:sp>
        <p:nvSpPr>
          <p:cNvPr id="722" name="Google Shape;722;p35"/>
          <p:cNvSpPr txBox="1"/>
          <p:nvPr/>
        </p:nvSpPr>
        <p:spPr>
          <a:xfrm>
            <a:off x="187325" y="4212775"/>
            <a:ext cx="4684500" cy="37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s-MX" sz="1000">
                <a:latin typeface="Open Sans"/>
                <a:ea typeface="Open Sans"/>
                <a:cs typeface="Open Sans"/>
                <a:sym typeface="Open Sans"/>
              </a:rPr>
              <a:t>Ciclo de vida contra la energía incorporada (Sartori and Hestnes 2007</a:t>
            </a:r>
            <a:r>
              <a:rPr b="0" i="0" lang="es-MX" sz="1000" u="none" cap="none" strike="noStrike">
                <a:solidFill>
                  <a:srgbClr val="A69E9A"/>
                </a:solidFill>
                <a:latin typeface="Arial"/>
                <a:ea typeface="Arial"/>
                <a:cs typeface="Arial"/>
                <a:sym typeface="Arial"/>
              </a:rPr>
              <a:t>)</a:t>
            </a:r>
            <a:endParaRPr b="0" i="0" sz="1000" u="none" cap="none" strike="noStrike">
              <a:solidFill>
                <a:srgbClr val="A69E9A"/>
              </a:solidFill>
              <a:latin typeface="Arial"/>
              <a:ea typeface="Arial"/>
              <a:cs typeface="Arial"/>
              <a:sym typeface="Arial"/>
            </a:endParaRPr>
          </a:p>
        </p:txBody>
      </p:sp>
      <p:pic>
        <p:nvPicPr>
          <p:cNvPr id="723" name="Google Shape;723;p35"/>
          <p:cNvPicPr preferRelativeResize="0"/>
          <p:nvPr/>
        </p:nvPicPr>
        <p:blipFill rotWithShape="1">
          <a:blip r:embed="rId4">
            <a:alphaModFix/>
          </a:blip>
          <a:srcRect b="0" l="4489" r="0" t="3679"/>
          <a:stretch/>
        </p:blipFill>
        <p:spPr>
          <a:xfrm>
            <a:off x="4935425" y="3753925"/>
            <a:ext cx="2971600" cy="3034500"/>
          </a:xfrm>
          <a:prstGeom prst="rect">
            <a:avLst/>
          </a:prstGeom>
          <a:noFill/>
          <a:ln>
            <a:noFill/>
          </a:ln>
        </p:spPr>
      </p:pic>
      <p:pic>
        <p:nvPicPr>
          <p:cNvPr id="724" name="Google Shape;724;p35"/>
          <p:cNvPicPr preferRelativeResize="0"/>
          <p:nvPr/>
        </p:nvPicPr>
        <p:blipFill>
          <a:blip r:embed="rId5">
            <a:alphaModFix/>
          </a:blip>
          <a:stretch>
            <a:fillRect/>
          </a:stretch>
        </p:blipFill>
        <p:spPr>
          <a:xfrm>
            <a:off x="5100450" y="2561688"/>
            <a:ext cx="4248150" cy="1152525"/>
          </a:xfrm>
          <a:prstGeom prst="rect">
            <a:avLst/>
          </a:prstGeom>
          <a:noFill/>
          <a:ln>
            <a:noFill/>
          </a:ln>
        </p:spPr>
      </p:pic>
      <p:pic>
        <p:nvPicPr>
          <p:cNvPr id="725" name="Google Shape;725;p35"/>
          <p:cNvPicPr preferRelativeResize="0"/>
          <p:nvPr/>
        </p:nvPicPr>
        <p:blipFill>
          <a:blip r:embed="rId6">
            <a:alphaModFix/>
          </a:blip>
          <a:stretch>
            <a:fillRect/>
          </a:stretch>
        </p:blipFill>
        <p:spPr>
          <a:xfrm>
            <a:off x="9588250" y="1508650"/>
            <a:ext cx="2243575" cy="2445500"/>
          </a:xfrm>
          <a:prstGeom prst="rect">
            <a:avLst/>
          </a:prstGeom>
          <a:noFill/>
          <a:ln>
            <a:noFill/>
          </a:ln>
        </p:spPr>
      </p:pic>
      <p:pic>
        <p:nvPicPr>
          <p:cNvPr id="726" name="Google Shape;726;p35"/>
          <p:cNvPicPr preferRelativeResize="0"/>
          <p:nvPr/>
        </p:nvPicPr>
        <p:blipFill>
          <a:blip r:embed="rId7">
            <a:alphaModFix/>
          </a:blip>
          <a:stretch>
            <a:fillRect/>
          </a:stretch>
        </p:blipFill>
        <p:spPr>
          <a:xfrm>
            <a:off x="9588250" y="4153100"/>
            <a:ext cx="2243571" cy="2494600"/>
          </a:xfrm>
          <a:prstGeom prst="rect">
            <a:avLst/>
          </a:prstGeom>
          <a:noFill/>
          <a:ln>
            <a:noFill/>
          </a:ln>
        </p:spPr>
      </p:pic>
      <p:sp>
        <p:nvSpPr>
          <p:cNvPr id="727" name="Google Shape;727;p35"/>
          <p:cNvSpPr txBox="1"/>
          <p:nvPr/>
        </p:nvSpPr>
        <p:spPr>
          <a:xfrm>
            <a:off x="7788950" y="4325275"/>
            <a:ext cx="1691100" cy="175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s-MX" sz="1000">
                <a:latin typeface="Open Sans"/>
                <a:ea typeface="Open Sans"/>
                <a:cs typeface="Open Sans"/>
                <a:sym typeface="Open Sans"/>
              </a:rPr>
              <a:t>- </a:t>
            </a:r>
            <a:r>
              <a:rPr lang="es-MX" sz="1000">
                <a:latin typeface="Open Sans"/>
                <a:ea typeface="Open Sans"/>
                <a:cs typeface="Open Sans"/>
                <a:sym typeface="Open Sans"/>
              </a:rPr>
              <a:t>A la hizquierda) Componentes de la tecnologia. </a:t>
            </a:r>
            <a:endParaRPr sz="1000">
              <a:latin typeface="Open Sans"/>
              <a:ea typeface="Open Sans"/>
              <a:cs typeface="Open Sans"/>
              <a:sym typeface="Open Sans"/>
            </a:endParaRPr>
          </a:p>
          <a:p>
            <a:pPr indent="0" lvl="0" marL="0" marR="0" rtl="0" algn="l">
              <a:lnSpc>
                <a:spcPct val="100000"/>
              </a:lnSpc>
              <a:spcBef>
                <a:spcPts val="0"/>
              </a:spcBef>
              <a:spcAft>
                <a:spcPts val="0"/>
              </a:spcAft>
              <a:buNone/>
            </a:pPr>
            <a:r>
              <a:rPr lang="es-MX" sz="1000">
                <a:latin typeface="Open Sans"/>
                <a:ea typeface="Open Sans"/>
                <a:cs typeface="Open Sans"/>
                <a:sym typeface="Open Sans"/>
              </a:rPr>
              <a:t>A la derecha) diferencia entre tecnologia capital intensiva y operaio intensiva (Massuh, Acerca de las tecnologias apropiadas y apropiables para la vivienda popular)</a:t>
            </a:r>
            <a:endParaRPr>
              <a:latin typeface="Georgia"/>
              <a:ea typeface="Georgia"/>
              <a:cs typeface="Georgia"/>
              <a:sym typeface="Georgia"/>
            </a:endParaRPr>
          </a:p>
        </p:txBody>
      </p:sp>
      <p:sp>
        <p:nvSpPr>
          <p:cNvPr id="728" name="Google Shape;728;p35"/>
          <p:cNvSpPr txBox="1"/>
          <p:nvPr/>
        </p:nvSpPr>
        <p:spPr>
          <a:xfrm>
            <a:off x="1613650" y="5730900"/>
            <a:ext cx="3182100" cy="1152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1200"/>
              </a:spcBef>
              <a:spcAft>
                <a:spcPts val="0"/>
              </a:spcAft>
              <a:buNone/>
            </a:pPr>
            <a:r>
              <a:rPr lang="es-MX" sz="800"/>
              <a:t>Sartori, I. and A. G. Hestnes (2007). "Energy use in the life cycle of conventional and low-energy buildings: A review article." Energy and buildings</a:t>
            </a:r>
            <a:endParaRPr sz="800"/>
          </a:p>
          <a:p>
            <a:pPr indent="0" lvl="0" marL="0" marR="0" rtl="0" algn="just">
              <a:lnSpc>
                <a:spcPct val="100000"/>
              </a:lnSpc>
              <a:spcBef>
                <a:spcPts val="1200"/>
              </a:spcBef>
              <a:spcAft>
                <a:spcPts val="0"/>
              </a:spcAft>
              <a:buNone/>
            </a:pPr>
            <a:r>
              <a:rPr lang="es-MX" sz="800"/>
              <a:t>Du Plessis, C. (2002). Agenda 21 for Sustainable Construction in Developing Countries. Pretoria, Sur Africa, CIB &amp; UNEP-IETC</a:t>
            </a:r>
            <a:r>
              <a:rPr lang="es-MX"/>
              <a: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Urbano">
  <a:themeElements>
    <a:clrScheme name="Personalizado 1">
      <a:dk1>
        <a:srgbClr val="006600"/>
      </a:dk1>
      <a:lt1>
        <a:srgbClr val="FFFFFF"/>
      </a:lt1>
      <a:dk2>
        <a:srgbClr val="008000"/>
      </a:dk2>
      <a:lt2>
        <a:srgbClr val="DEDEDE"/>
      </a:lt2>
      <a:accent1>
        <a:srgbClr val="FF6600"/>
      </a:accent1>
      <a:accent2>
        <a:srgbClr val="92D050"/>
      </a:accent2>
      <a:accent3>
        <a:srgbClr val="FFC000"/>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rbano">
  <a:themeElements>
    <a:clrScheme name="Personalizado 1">
      <a:dk1>
        <a:srgbClr val="006600"/>
      </a:dk1>
      <a:lt1>
        <a:srgbClr val="FFFFFF"/>
      </a:lt1>
      <a:dk2>
        <a:srgbClr val="008000"/>
      </a:dk2>
      <a:lt2>
        <a:srgbClr val="DEDEDE"/>
      </a:lt2>
      <a:accent1>
        <a:srgbClr val="FF6600"/>
      </a:accent1>
      <a:accent2>
        <a:srgbClr val="92D050"/>
      </a:accent2>
      <a:accent3>
        <a:srgbClr val="FFC000"/>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