
<file path=[Content_Types].xml><?xml version="1.0" encoding="utf-8"?>
<Types xmlns="http://schemas.openxmlformats.org/package/2006/content-types"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8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38175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7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440" autoAdjust="0"/>
    <p:restoredTop sz="94682" autoAdjust="0"/>
  </p:normalViewPr>
  <p:slideViewPr>
    <p:cSldViewPr>
      <p:cViewPr varScale="1">
        <p:scale>
          <a:sx n="133" d="100"/>
          <a:sy n="133" d="100"/>
        </p:scale>
        <p:origin x="-84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4" d="100"/>
          <a:sy n="154" d="100"/>
        </p:scale>
        <p:origin x="-4536" y="-102"/>
      </p:cViewPr>
      <p:guideLst>
        <p:guide orient="horz" pos="2736"/>
        <p:guide pos="20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65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094" tIns="43047" rIns="86094" bIns="43047" numCol="1" anchor="t" anchorCtr="0" compatLnSpc="1">
            <a:prstTxWarp prst="textNoShape">
              <a:avLst/>
            </a:prstTxWarp>
          </a:bodyPr>
          <a:lstStyle>
            <a:lvl1pPr defTabSz="860851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14738" y="0"/>
            <a:ext cx="2765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094" tIns="43047" rIns="86094" bIns="43047" numCol="1" anchor="t" anchorCtr="0" compatLnSpc="1">
            <a:prstTxWarp prst="textNoShape">
              <a:avLst/>
            </a:prstTxWarp>
          </a:bodyPr>
          <a:lstStyle>
            <a:lvl1pPr algn="r" defTabSz="860851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8175" y="4125913"/>
            <a:ext cx="5105400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094" tIns="43047" rIns="86094" bIns="430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65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094" tIns="43047" rIns="86094" bIns="43047" numCol="1" anchor="b" anchorCtr="0" compatLnSpc="1">
            <a:prstTxWarp prst="textNoShape">
              <a:avLst/>
            </a:prstTxWarp>
          </a:bodyPr>
          <a:lstStyle>
            <a:lvl1pPr defTabSz="860851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14738" y="8250238"/>
            <a:ext cx="2765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094" tIns="43047" rIns="86094" bIns="43047" numCol="1" anchor="b" anchorCtr="0" compatLnSpc="1">
            <a:prstTxWarp prst="textNoShape">
              <a:avLst/>
            </a:prstTxWarp>
          </a:bodyPr>
          <a:lstStyle>
            <a:lvl1pPr algn="r" defTabSz="860851">
              <a:defRPr sz="1100"/>
            </a:lvl1pPr>
          </a:lstStyle>
          <a:p>
            <a:pPr>
              <a:defRPr/>
            </a:pPr>
            <a:fld id="{5053CC08-7C13-40B2-921C-8E2C5BF6E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02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88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588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588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588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588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A329D5-4985-4071-B0E0-F3AFE2D9C5F3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49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2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Facilitator’s Guide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</a:t>
            </a:r>
            <a:r>
              <a:rPr lang="en-US" altLang="zh-CN" b="0"/>
              <a:t> 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62668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Facilitator’s Guide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Chapter 1</a:t>
            </a:r>
            <a:r>
              <a:rPr lang="en-US" altLang="zh-CN" b="0"/>
              <a:t> 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9530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5938838" y="692150"/>
            <a:ext cx="13700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800"/>
              <a:t>in cooperation</a:t>
            </a:r>
            <a:br>
              <a:rPr lang="en-US" sz="800"/>
            </a:br>
            <a:r>
              <a:rPr lang="en-US" sz="800"/>
              <a:t>with the</a:t>
            </a:r>
            <a:endParaRPr lang="en-US" sz="800" i="1"/>
          </a:p>
        </p:txBody>
      </p:sp>
      <p:pic>
        <p:nvPicPr>
          <p:cNvPr id="1027" name="Picture 16" descr="Office_logo_EN_blue_LARGE_300dpi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5888"/>
            <a:ext cx="29527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1475"/>
            <a:ext cx="12319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308725"/>
            <a:ext cx="24622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Facilitator’s Guide</a:t>
            </a:r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Chapter 1</a:t>
            </a:r>
            <a:r>
              <a:rPr lang="en-US" altLang="zh-CN" b="0"/>
              <a:t> </a:t>
            </a:r>
            <a:endParaRPr lang="en-US" b="0">
              <a:ea typeface="+mn-ea"/>
            </a:endParaRPr>
          </a:p>
        </p:txBody>
      </p:sp>
      <p:sp>
        <p:nvSpPr>
          <p:cNvPr id="2052" name="Segnaposto numero diapositiva 5"/>
          <p:cNvSpPr>
            <a:spLocks/>
          </p:cNvSpPr>
          <p:nvPr/>
        </p:nvSpPr>
        <p:spPr bwMode="auto">
          <a:xfrm>
            <a:off x="6300788" y="4941888"/>
            <a:ext cx="215423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it-IT" sz="1400">
              <a:latin typeface="Garamond" pitchFamily="18" charset="0"/>
            </a:endParaRPr>
          </a:p>
        </p:txBody>
      </p:sp>
      <p:sp>
        <p:nvSpPr>
          <p:cNvPr id="2053" name="Rectangle 9"/>
          <p:cNvSpPr>
            <a:spLocks noChangeArrowheads="1"/>
          </p:cNvSpPr>
          <p:nvPr userDrawn="1"/>
        </p:nvSpPr>
        <p:spPr bwMode="auto">
          <a:xfrm>
            <a:off x="468313" y="260350"/>
            <a:ext cx="8207375" cy="144463"/>
          </a:xfrm>
          <a:prstGeom prst="rect">
            <a:avLst/>
          </a:prstGeom>
          <a:solidFill>
            <a:srgbClr val="006F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10"/>
          <p:cNvSpPr>
            <a:spLocks noChangeArrowheads="1"/>
          </p:cNvSpPr>
          <p:nvPr userDrawn="1"/>
        </p:nvSpPr>
        <p:spPr bwMode="auto">
          <a:xfrm>
            <a:off x="468313" y="260350"/>
            <a:ext cx="719137" cy="1152525"/>
          </a:xfrm>
          <a:prstGeom prst="rect">
            <a:avLst/>
          </a:prstGeom>
          <a:solidFill>
            <a:srgbClr val="006F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FB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FB7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FB7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FB7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FB7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FB7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FB7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FB7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FB7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006FB7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79500" indent="-2778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617663" indent="-358775" algn="l" rtl="0" eaLnBrk="0" fontAlgn="base" hangingPunct="0">
        <a:spcBef>
          <a:spcPct val="20000"/>
        </a:spcBef>
        <a:spcAft>
          <a:spcPct val="0"/>
        </a:spcAft>
        <a:buFont typeface="Garamond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3pPr>
      <a:lvl4pPr marL="2025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aramond" pitchFamily="18" charset="0"/>
          <a:cs typeface="+mn-cs"/>
        </a:defRPr>
      </a:lvl4pPr>
      <a:lvl5pPr marL="2433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  <a:cs typeface="+mn-cs"/>
        </a:defRPr>
      </a:lvl5pPr>
      <a:lvl6pPr marL="28908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  <a:cs typeface="+mn-cs"/>
        </a:defRPr>
      </a:lvl6pPr>
      <a:lvl7pPr marL="33480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  <a:cs typeface="+mn-cs"/>
        </a:defRPr>
      </a:lvl7pPr>
      <a:lvl8pPr marL="38052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  <a:cs typeface="+mn-cs"/>
        </a:defRPr>
      </a:lvl8pPr>
      <a:lvl9pPr marL="42624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2794000"/>
            <a:ext cx="8569325" cy="16430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1074738" eaLnBrk="1" hangingPunct="1"/>
            <a:r>
              <a:rPr lang="en-GB" altLang="zh-CN" b="1" dirty="0" smtClean="0">
                <a:solidFill>
                  <a:srgbClr val="808080"/>
                </a:solidFill>
                <a:ea typeface="宋体" pitchFamily="2" charset="-122"/>
              </a:rPr>
              <a:t>	</a:t>
            </a:r>
            <a:r>
              <a:rPr lang="en-GB" altLang="zh-CN" sz="3600" b="1" dirty="0" smtClean="0">
                <a:ea typeface="宋体" pitchFamily="2" charset="-122"/>
              </a:rPr>
              <a:t>Opening the </a:t>
            </a:r>
            <a:r>
              <a:rPr lang="en-GB" altLang="zh-CN" sz="3600" b="1" dirty="0" smtClean="0">
                <a:ea typeface="宋体" pitchFamily="2" charset="-122"/>
              </a:rPr>
              <a:t>course</a:t>
            </a:r>
            <a:r>
              <a:rPr lang="en-GB" altLang="zh-CN" sz="3600" b="1" dirty="0" smtClean="0">
                <a:ea typeface="宋体" pitchFamily="2" charset="-122"/>
              </a:rPr>
              <a:t/>
            </a:r>
            <a:br>
              <a:rPr lang="en-GB" altLang="zh-CN" sz="3600" b="1" dirty="0" smtClean="0">
                <a:ea typeface="宋体" pitchFamily="2" charset="-122"/>
              </a:rPr>
            </a:br>
            <a:r>
              <a:rPr lang="en-GB" altLang="zh-CN" sz="3600" dirty="0" smtClean="0">
                <a:ea typeface="宋体" pitchFamily="2" charset="-122"/>
              </a:rPr>
              <a:t>	</a:t>
            </a:r>
            <a:r>
              <a:rPr lang="en-GB" altLang="zh-CN" sz="3600" dirty="0" smtClean="0">
                <a:solidFill>
                  <a:srgbClr val="006FB7"/>
                </a:solidFill>
                <a:ea typeface="宋体" pitchFamily="2" charset="-122"/>
              </a:rPr>
              <a:t>Introductory </a:t>
            </a:r>
            <a:r>
              <a:rPr lang="en-GB" altLang="zh-CN" sz="3600" dirty="0" smtClean="0">
                <a:solidFill>
                  <a:srgbClr val="006FB7"/>
                </a:solidFill>
                <a:ea typeface="宋体" pitchFamily="2" charset="-122"/>
              </a:rPr>
              <a:t>session</a:t>
            </a:r>
            <a:endParaRPr lang="en-US" sz="2800" i="1" dirty="0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123" name="Rectangle 58"/>
          <p:cNvSpPr>
            <a:spLocks noChangeArrowheads="1"/>
          </p:cNvSpPr>
          <p:nvPr/>
        </p:nvSpPr>
        <p:spPr bwMode="auto">
          <a:xfrm>
            <a:off x="468313" y="6453188"/>
            <a:ext cx="8207375" cy="144462"/>
          </a:xfrm>
          <a:prstGeom prst="rect">
            <a:avLst/>
          </a:prstGeom>
          <a:solidFill>
            <a:srgbClr val="006F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4" name="Rectangle 59"/>
          <p:cNvSpPr>
            <a:spLocks noChangeArrowheads="1"/>
          </p:cNvSpPr>
          <p:nvPr/>
        </p:nvSpPr>
        <p:spPr bwMode="auto">
          <a:xfrm>
            <a:off x="468313" y="5876925"/>
            <a:ext cx="719137" cy="647700"/>
          </a:xfrm>
          <a:prstGeom prst="rect">
            <a:avLst/>
          </a:prstGeom>
          <a:solidFill>
            <a:srgbClr val="006F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Text Box 66"/>
          <p:cNvSpPr txBox="1">
            <a:spLocks noChangeArrowheads="1"/>
          </p:cNvSpPr>
          <p:nvPr/>
        </p:nvSpPr>
        <p:spPr bwMode="auto">
          <a:xfrm>
            <a:off x="1331913" y="5734050"/>
            <a:ext cx="303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i="1">
                <a:ea typeface="宋体" pitchFamily="2" charset="-122"/>
              </a:rPr>
              <a:t>Facilitator’s Guide</a:t>
            </a:r>
            <a:endParaRPr 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mtClean="0"/>
              <a:t>Facilitator’s Guide</a:t>
            </a:r>
            <a:endParaRPr lang="en-US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 smtClean="0"/>
              <a:t>Introductory </a:t>
            </a:r>
            <a:r>
              <a:rPr lang="en-US" altLang="zh-CN" dirty="0" smtClean="0"/>
              <a:t>session</a:t>
            </a:r>
            <a:endParaRPr lang="en-US" b="0" dirty="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404813"/>
            <a:ext cx="7499350" cy="101282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zh-CN" smtClean="0">
                <a:ea typeface="宋体" pitchFamily="2" charset="-122"/>
              </a:rPr>
              <a:t>Learning objectives</a:t>
            </a:r>
            <a:endParaRPr lang="en-US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628800"/>
            <a:ext cx="8229600" cy="439194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75" indent="-358775" eaLnBrk="1" hangingPunct="1">
              <a:spcBef>
                <a:spcPts val="2400"/>
              </a:spcBef>
              <a:buFontTx/>
              <a:buAutoNum type="arabicPeriod"/>
            </a:pPr>
            <a:r>
              <a:rPr lang="en-GB" altLang="zh-CN" sz="2600" dirty="0" smtClean="0">
                <a:latin typeface="Arial" charset="0"/>
                <a:ea typeface="宋体" pitchFamily="2" charset="-122"/>
              </a:rPr>
              <a:t>To convey knowledge about international human rights standards relevant to the work of the </a:t>
            </a:r>
            <a:r>
              <a:rPr lang="en-GB" altLang="zh-CN" sz="2600" dirty="0" smtClean="0">
                <a:latin typeface="Arial" charset="0"/>
                <a:ea typeface="宋体" pitchFamily="2" charset="-122"/>
              </a:rPr>
              <a:t>participants</a:t>
            </a:r>
            <a:endParaRPr lang="en-GB" altLang="zh-CN" sz="2600" dirty="0" smtClean="0">
              <a:latin typeface="Arial" charset="0"/>
              <a:ea typeface="宋体" pitchFamily="2" charset="-122"/>
            </a:endParaRPr>
          </a:p>
          <a:p>
            <a:pPr marL="358775" indent="-358775" eaLnBrk="1" hangingPunct="1">
              <a:spcBef>
                <a:spcPts val="2400"/>
              </a:spcBef>
              <a:buFontTx/>
              <a:buAutoNum type="arabicPeriod"/>
            </a:pPr>
            <a:r>
              <a:rPr lang="en-GB" altLang="zh-CN" sz="2600" dirty="0" smtClean="0">
                <a:latin typeface="Arial" charset="0"/>
                <a:ea typeface="宋体" pitchFamily="2" charset="-122"/>
              </a:rPr>
              <a:t>To encourage the development of the skills necessary </a:t>
            </a:r>
            <a:r>
              <a:rPr lang="en-GB" altLang="zh-CN" sz="2600" dirty="0" smtClean="0">
                <a:latin typeface="Arial" charset="0"/>
                <a:ea typeface="宋体" pitchFamily="2" charset="-122"/>
              </a:rPr>
              <a:t>to transform </a:t>
            </a:r>
            <a:r>
              <a:rPr lang="en-GB" altLang="zh-CN" sz="2600" dirty="0" smtClean="0">
                <a:latin typeface="Arial" charset="0"/>
                <a:ea typeface="宋体" pitchFamily="2" charset="-122"/>
              </a:rPr>
              <a:t>this knowledge into practical and critical analytical </a:t>
            </a:r>
            <a:r>
              <a:rPr lang="en-GB" altLang="zh-CN" sz="2600" dirty="0" smtClean="0">
                <a:latin typeface="Arial" charset="0"/>
                <a:ea typeface="宋体" pitchFamily="2" charset="-122"/>
              </a:rPr>
              <a:t>capacity</a:t>
            </a:r>
            <a:endParaRPr lang="en-GB" altLang="zh-CN" sz="2600" dirty="0" smtClean="0">
              <a:latin typeface="Arial" charset="0"/>
              <a:ea typeface="宋体" pitchFamily="2" charset="-122"/>
            </a:endParaRPr>
          </a:p>
          <a:p>
            <a:pPr marL="358775" indent="-358775" eaLnBrk="1" hangingPunct="1">
              <a:spcBef>
                <a:spcPts val="2400"/>
              </a:spcBef>
              <a:buFontTx/>
              <a:buAutoNum type="arabicPeriod"/>
            </a:pPr>
            <a:r>
              <a:rPr lang="en-GB" altLang="zh-CN" sz="2600" dirty="0" smtClean="0">
                <a:latin typeface="Arial" charset="0"/>
                <a:ea typeface="宋体" pitchFamily="2" charset="-122"/>
              </a:rPr>
              <a:t>To </a:t>
            </a:r>
            <a:r>
              <a:rPr lang="en-GB" altLang="zh-CN" sz="2600" dirty="0" smtClean="0">
                <a:latin typeface="Arial" charset="0"/>
                <a:ea typeface="宋体" pitchFamily="2" charset="-122"/>
              </a:rPr>
              <a:t>make </a:t>
            </a:r>
            <a:r>
              <a:rPr lang="en-GB" altLang="zh-CN" sz="2600" dirty="0" smtClean="0">
                <a:latin typeface="Arial" charset="0"/>
                <a:ea typeface="宋体" pitchFamily="2" charset="-122"/>
              </a:rPr>
              <a:t>the participants </a:t>
            </a:r>
            <a:r>
              <a:rPr lang="en-GB" altLang="zh-CN" sz="2600" dirty="0">
                <a:latin typeface="Arial" charset="0"/>
                <a:ea typeface="宋体" pitchFamily="2" charset="-122"/>
              </a:rPr>
              <a:t>aware </a:t>
            </a:r>
            <a:r>
              <a:rPr lang="en-GB" altLang="zh-CN" sz="2600" dirty="0" smtClean="0">
                <a:latin typeface="Arial" charset="0"/>
                <a:ea typeface="宋体" pitchFamily="2" charset="-122"/>
              </a:rPr>
              <a:t>of their </a:t>
            </a:r>
            <a:r>
              <a:rPr lang="en-GB" altLang="zh-CN" sz="2600" dirty="0" smtClean="0">
                <a:latin typeface="Arial" charset="0"/>
                <a:ea typeface="宋体" pitchFamily="2" charset="-122"/>
              </a:rPr>
              <a:t>fundamental role in promoting and protecting human rights in the exercise of their professional </a:t>
            </a:r>
            <a:r>
              <a:rPr lang="en-GB" altLang="zh-CN" sz="2600" dirty="0" smtClean="0">
                <a:latin typeface="Arial" charset="0"/>
                <a:ea typeface="宋体" pitchFamily="2" charset="-122"/>
              </a:rPr>
              <a:t>responsibilities</a:t>
            </a:r>
            <a:endParaRPr lang="en-GB" altLang="zh-CN" sz="2600" dirty="0" smtClean="0">
              <a:latin typeface="Arial" charset="0"/>
              <a:ea typeface="宋体" pitchFamily="2" charset="-122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6434138" y="6308725"/>
            <a:ext cx="23256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GB" altLang="zh-CN" sz="1200">
                <a:ea typeface="宋体" pitchFamily="2" charset="-122"/>
              </a:rPr>
              <a:t>Computer slide No. </a:t>
            </a:r>
            <a:r>
              <a:rPr lang="it-IT" sz="1200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mtClean="0"/>
              <a:t>Facilitator’s Guide</a:t>
            </a:r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404813"/>
            <a:ext cx="7499350" cy="115252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Topics covered by the course </a:t>
            </a:r>
            <a:r>
              <a:rPr lang="en-US" altLang="zh-CN" dirty="0" smtClean="0">
                <a:ea typeface="宋体" pitchFamily="2" charset="-122"/>
              </a:rPr>
              <a:t>on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the </a:t>
            </a:r>
            <a:r>
              <a:rPr lang="en-US" altLang="zh-CN" dirty="0" smtClean="0">
                <a:ea typeface="宋体" pitchFamily="2" charset="-122"/>
              </a:rPr>
              <a:t>administration of justice I</a:t>
            </a:r>
            <a:endParaRPr lang="en-US" dirty="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434138" y="6308725"/>
            <a:ext cx="23256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GB" altLang="zh-CN" sz="1200">
                <a:ea typeface="宋体" pitchFamily="2" charset="-122"/>
              </a:rPr>
              <a:t>Computer slide No. </a:t>
            </a:r>
            <a:r>
              <a:rPr lang="it-IT" sz="1200" b="1"/>
              <a:t>2</a:t>
            </a: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 smtClean="0"/>
              <a:t>Introductory </a:t>
            </a:r>
            <a:r>
              <a:rPr lang="en-US" altLang="zh-CN" dirty="0" smtClean="0"/>
              <a:t>session</a:t>
            </a:r>
            <a:endParaRPr lang="en-US" b="0" dirty="0" smtClean="0"/>
          </a:p>
        </p:txBody>
      </p:sp>
      <p:sp>
        <p:nvSpPr>
          <p:cNvPr id="7174" name="Rectangle 3"/>
          <p:cNvSpPr txBox="1">
            <a:spLocks noChangeArrowheads="1"/>
          </p:cNvSpPr>
          <p:nvPr/>
        </p:nvSpPr>
        <p:spPr bwMode="auto">
          <a:xfrm>
            <a:off x="395288" y="1557338"/>
            <a:ext cx="8229600" cy="467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3238" indent="-503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6FB7"/>
              </a:buClr>
              <a:buFontTx/>
              <a:buAutoNum type="arabicPeriod"/>
            </a:pPr>
            <a:r>
              <a:rPr lang="en-US" altLang="zh-CN" sz="2600" dirty="0" smtClean="0">
                <a:ea typeface="宋体" pitchFamily="2" charset="-122"/>
              </a:rPr>
              <a:t>International human </a:t>
            </a:r>
            <a:r>
              <a:rPr lang="en-US" altLang="zh-CN" sz="2600" dirty="0">
                <a:ea typeface="宋体" pitchFamily="2" charset="-122"/>
              </a:rPr>
              <a:t>rights </a:t>
            </a:r>
            <a:r>
              <a:rPr lang="en-US" altLang="zh-CN" sz="2600" dirty="0" smtClean="0">
                <a:ea typeface="宋体" pitchFamily="2" charset="-122"/>
              </a:rPr>
              <a:t>law and </a:t>
            </a:r>
            <a:r>
              <a:rPr lang="en-US" altLang="zh-CN" sz="2600" dirty="0">
                <a:ea typeface="宋体" pitchFamily="2" charset="-122"/>
              </a:rPr>
              <a:t>the role of the legal professions: A general </a:t>
            </a:r>
            <a:r>
              <a:rPr lang="en-US" altLang="zh-CN" sz="2600" dirty="0" smtClean="0">
                <a:ea typeface="宋体" pitchFamily="2" charset="-122"/>
              </a:rPr>
              <a:t>introduction</a:t>
            </a:r>
            <a:endParaRPr lang="en-US" altLang="zh-CN" sz="2600" dirty="0">
              <a:ea typeface="宋体" pitchFamily="2" charset="-122"/>
            </a:endParaRPr>
          </a:p>
          <a:p>
            <a:pPr eaLnBrk="1" hangingPunct="1">
              <a:spcBef>
                <a:spcPts val="1200"/>
              </a:spcBef>
              <a:buClr>
                <a:srgbClr val="006FB7"/>
              </a:buClr>
              <a:buFontTx/>
              <a:buAutoNum type="arabicPeriod"/>
            </a:pPr>
            <a:r>
              <a:rPr lang="en-US" altLang="zh-CN" sz="2600" dirty="0">
                <a:ea typeface="宋体" pitchFamily="2" charset="-122"/>
              </a:rPr>
              <a:t>The major international human rights instruments and the </a:t>
            </a:r>
            <a:r>
              <a:rPr lang="en-US" altLang="zh-CN" sz="2600" dirty="0" smtClean="0">
                <a:ea typeface="宋体" pitchFamily="2" charset="-122"/>
              </a:rPr>
              <a:t>mechanisms </a:t>
            </a:r>
            <a:r>
              <a:rPr lang="en-US" altLang="zh-CN" sz="2600" dirty="0">
                <a:ea typeface="宋体" pitchFamily="2" charset="-122"/>
              </a:rPr>
              <a:t>for their </a:t>
            </a:r>
            <a:r>
              <a:rPr lang="en-US" altLang="zh-CN" sz="2600" dirty="0" smtClean="0">
                <a:ea typeface="宋体" pitchFamily="2" charset="-122"/>
              </a:rPr>
              <a:t>implementation</a:t>
            </a:r>
            <a:endParaRPr lang="en-US" altLang="zh-CN" sz="2600" dirty="0">
              <a:ea typeface="宋体" pitchFamily="2" charset="-122"/>
            </a:endParaRPr>
          </a:p>
          <a:p>
            <a:pPr eaLnBrk="1" hangingPunct="1">
              <a:spcBef>
                <a:spcPts val="1200"/>
              </a:spcBef>
              <a:buClr>
                <a:srgbClr val="006FB7"/>
              </a:buClr>
              <a:buFontTx/>
              <a:buAutoNum type="arabicPeriod"/>
            </a:pPr>
            <a:r>
              <a:rPr lang="en-US" altLang="zh-CN" sz="2600" dirty="0">
                <a:ea typeface="宋体" pitchFamily="2" charset="-122"/>
              </a:rPr>
              <a:t>The major regional human rights instruments and the </a:t>
            </a:r>
            <a:r>
              <a:rPr lang="en-US" altLang="zh-CN" sz="2600" dirty="0" smtClean="0">
                <a:ea typeface="宋体" pitchFamily="2" charset="-122"/>
              </a:rPr>
              <a:t>mechanisms </a:t>
            </a:r>
            <a:r>
              <a:rPr lang="en-US" altLang="zh-CN" sz="2600" dirty="0">
                <a:ea typeface="宋体" pitchFamily="2" charset="-122"/>
              </a:rPr>
              <a:t>for their </a:t>
            </a:r>
            <a:r>
              <a:rPr lang="en-US" altLang="zh-CN" sz="2600" dirty="0" smtClean="0">
                <a:ea typeface="宋体" pitchFamily="2" charset="-122"/>
              </a:rPr>
              <a:t>implementation</a:t>
            </a:r>
            <a:endParaRPr lang="en-US" altLang="zh-CN" sz="2600" dirty="0">
              <a:ea typeface="宋体" pitchFamily="2" charset="-122"/>
            </a:endParaRPr>
          </a:p>
          <a:p>
            <a:pPr eaLnBrk="1" hangingPunct="1">
              <a:spcBef>
                <a:spcPts val="1200"/>
              </a:spcBef>
              <a:buClr>
                <a:srgbClr val="006FB7"/>
              </a:buClr>
              <a:buFontTx/>
              <a:buAutoNum type="arabicPeriod"/>
            </a:pPr>
            <a:r>
              <a:rPr lang="en-US" altLang="zh-CN" sz="2600" dirty="0">
                <a:ea typeface="宋体" pitchFamily="2" charset="-122"/>
              </a:rPr>
              <a:t>The independence and impartiality of judges, prosecutors and </a:t>
            </a:r>
            <a:r>
              <a:rPr lang="en-US" altLang="zh-CN" sz="2600" dirty="0" smtClean="0">
                <a:ea typeface="宋体" pitchFamily="2" charset="-122"/>
              </a:rPr>
              <a:t>lawyers</a:t>
            </a:r>
            <a:endParaRPr lang="en-US" altLang="zh-CN" sz="2600" dirty="0">
              <a:ea typeface="宋体" pitchFamily="2" charset="-122"/>
            </a:endParaRPr>
          </a:p>
          <a:p>
            <a:pPr eaLnBrk="1" hangingPunct="1">
              <a:spcBef>
                <a:spcPts val="1200"/>
              </a:spcBef>
              <a:buClr>
                <a:srgbClr val="006FB7"/>
              </a:buClr>
              <a:buFontTx/>
              <a:buAutoNum type="arabicPeriod"/>
            </a:pPr>
            <a:r>
              <a:rPr lang="en-US" altLang="zh-CN" sz="2600" dirty="0">
                <a:ea typeface="宋体" pitchFamily="2" charset="-122"/>
              </a:rPr>
              <a:t>Human rights and arrest, pretrial and administrative </a:t>
            </a:r>
            <a:r>
              <a:rPr lang="en-US" altLang="zh-CN" sz="2600" dirty="0" smtClean="0">
                <a:ea typeface="宋体" pitchFamily="2" charset="-122"/>
              </a:rPr>
              <a:t>detention</a:t>
            </a:r>
            <a:endParaRPr lang="en-US" altLang="zh-CN" sz="26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mtClean="0"/>
              <a:t>Facilitator’s Guide</a:t>
            </a:r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404813"/>
            <a:ext cx="7499350" cy="12954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Topics covered by the course </a:t>
            </a:r>
            <a:r>
              <a:rPr lang="en-US" altLang="zh-CN" dirty="0" smtClean="0">
                <a:ea typeface="宋体" pitchFamily="2" charset="-122"/>
              </a:rPr>
              <a:t>on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the </a:t>
            </a:r>
            <a:r>
              <a:rPr lang="en-US" altLang="zh-CN" dirty="0" smtClean="0">
                <a:ea typeface="宋体" pitchFamily="2" charset="-122"/>
              </a:rPr>
              <a:t>administration of justice II</a:t>
            </a:r>
            <a:endParaRPr lang="en-US" dirty="0" smtClean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434138" y="6308725"/>
            <a:ext cx="23256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GB" altLang="zh-CN" sz="1200">
                <a:ea typeface="宋体" pitchFamily="2" charset="-122"/>
              </a:rPr>
              <a:t>Computer slide No. </a:t>
            </a:r>
            <a:r>
              <a:rPr lang="it-IT" sz="1200" b="1"/>
              <a:t>3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 smtClean="0"/>
              <a:t>Introductory </a:t>
            </a:r>
            <a:r>
              <a:rPr lang="en-US" altLang="zh-CN" dirty="0" smtClean="0"/>
              <a:t>session</a:t>
            </a:r>
            <a:endParaRPr lang="en-US" b="0" dirty="0" smtClean="0"/>
          </a:p>
        </p:txBody>
      </p:sp>
      <p:sp>
        <p:nvSpPr>
          <p:cNvPr id="8198" name="Rectangle 3"/>
          <p:cNvSpPr txBox="1">
            <a:spLocks noChangeArrowheads="1"/>
          </p:cNvSpPr>
          <p:nvPr/>
        </p:nvSpPr>
        <p:spPr bwMode="auto">
          <a:xfrm>
            <a:off x="395288" y="1557338"/>
            <a:ext cx="8229600" cy="467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3238" indent="-503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6FB7"/>
              </a:buClr>
              <a:buFont typeface="Arial" charset="0"/>
              <a:buAutoNum type="arabicPeriod" startAt="6"/>
            </a:pPr>
            <a:r>
              <a:rPr lang="en-US" altLang="zh-CN" sz="2600" dirty="0">
                <a:ea typeface="宋体" pitchFamily="2" charset="-122"/>
              </a:rPr>
              <a:t>The right to a fair trial: Part I – from investigation</a:t>
            </a:r>
            <a:br>
              <a:rPr lang="en-US" altLang="zh-CN" sz="2600" dirty="0">
                <a:ea typeface="宋体" pitchFamily="2" charset="-122"/>
              </a:rPr>
            </a:br>
            <a:r>
              <a:rPr lang="en-US" altLang="zh-CN" sz="2600" dirty="0">
                <a:ea typeface="宋体" pitchFamily="2" charset="-122"/>
              </a:rPr>
              <a:t>to </a:t>
            </a:r>
            <a:r>
              <a:rPr lang="en-US" altLang="zh-CN" sz="2600" dirty="0" smtClean="0">
                <a:ea typeface="宋体" pitchFamily="2" charset="-122"/>
              </a:rPr>
              <a:t>trial</a:t>
            </a:r>
            <a:endParaRPr lang="en-US" altLang="zh-CN" sz="2600" dirty="0">
              <a:ea typeface="宋体" pitchFamily="2" charset="-122"/>
            </a:endParaRPr>
          </a:p>
          <a:p>
            <a:pPr eaLnBrk="1" hangingPunct="1">
              <a:spcBef>
                <a:spcPts val="1200"/>
              </a:spcBef>
              <a:buClr>
                <a:srgbClr val="006FB7"/>
              </a:buClr>
              <a:buFont typeface="Arial" charset="0"/>
              <a:buAutoNum type="arabicPeriod" startAt="6"/>
            </a:pPr>
            <a:r>
              <a:rPr lang="en-US" altLang="zh-CN" sz="2600" dirty="0">
                <a:ea typeface="宋体" pitchFamily="2" charset="-122"/>
              </a:rPr>
              <a:t>The right to a fair trial: Part II – from trial to final </a:t>
            </a:r>
            <a:r>
              <a:rPr lang="en-US" altLang="zh-CN" sz="2600" dirty="0" err="1" smtClean="0">
                <a:ea typeface="宋体" pitchFamily="2" charset="-122"/>
              </a:rPr>
              <a:t>judgement</a:t>
            </a:r>
            <a:endParaRPr lang="en-US" altLang="zh-CN" sz="2600" dirty="0">
              <a:ea typeface="宋体" pitchFamily="2" charset="-122"/>
            </a:endParaRPr>
          </a:p>
          <a:p>
            <a:pPr eaLnBrk="1" hangingPunct="1">
              <a:spcBef>
                <a:spcPts val="1200"/>
              </a:spcBef>
              <a:buClr>
                <a:srgbClr val="006FB7"/>
              </a:buClr>
              <a:buFont typeface="Arial" charset="0"/>
              <a:buAutoNum type="arabicPeriod" startAt="6"/>
            </a:pPr>
            <a:r>
              <a:rPr lang="en-US" altLang="zh-CN" sz="2600" dirty="0">
                <a:ea typeface="宋体" pitchFamily="2" charset="-122"/>
              </a:rPr>
              <a:t>International legal standards for the protection of persons deprived of their </a:t>
            </a:r>
            <a:r>
              <a:rPr lang="en-US" altLang="zh-CN" sz="2600" dirty="0" smtClean="0">
                <a:ea typeface="宋体" pitchFamily="2" charset="-122"/>
              </a:rPr>
              <a:t>liberty</a:t>
            </a:r>
            <a:endParaRPr lang="en-US" altLang="zh-CN" sz="2600" dirty="0">
              <a:ea typeface="宋体" pitchFamily="2" charset="-122"/>
            </a:endParaRPr>
          </a:p>
          <a:p>
            <a:pPr eaLnBrk="1" hangingPunct="1">
              <a:spcBef>
                <a:spcPts val="1200"/>
              </a:spcBef>
              <a:buClr>
                <a:srgbClr val="006FB7"/>
              </a:buClr>
              <a:buFont typeface="Arial" charset="0"/>
              <a:buAutoNum type="arabicPeriod" startAt="6"/>
            </a:pPr>
            <a:r>
              <a:rPr lang="en-US" altLang="zh-CN" sz="2600" dirty="0">
                <a:ea typeface="宋体" pitchFamily="2" charset="-122"/>
              </a:rPr>
              <a:t>The use of non-custodial measures in the justice </a:t>
            </a:r>
            <a:r>
              <a:rPr lang="en-US" altLang="zh-CN" sz="2600" dirty="0" smtClean="0">
                <a:ea typeface="宋体" pitchFamily="2" charset="-122"/>
              </a:rPr>
              <a:t>system</a:t>
            </a:r>
            <a:endParaRPr lang="en-US" altLang="zh-CN" sz="2600" dirty="0">
              <a:ea typeface="宋体" pitchFamily="2" charset="-122"/>
            </a:endParaRPr>
          </a:p>
          <a:p>
            <a:pPr eaLnBrk="1" hangingPunct="1">
              <a:spcBef>
                <a:spcPts val="1200"/>
              </a:spcBef>
              <a:buClr>
                <a:srgbClr val="006FB7"/>
              </a:buClr>
              <a:buFont typeface="Arial" charset="0"/>
              <a:buAutoNum type="arabicPeriod" startAt="6"/>
            </a:pPr>
            <a:r>
              <a:rPr lang="en-US" altLang="zh-CN" sz="2600" dirty="0">
                <a:ea typeface="宋体" pitchFamily="2" charset="-122"/>
              </a:rPr>
              <a:t>The rights of the child in the administration of </a:t>
            </a:r>
            <a:r>
              <a:rPr lang="en-US" altLang="zh-CN" sz="2600" dirty="0" smtClean="0">
                <a:ea typeface="宋体" pitchFamily="2" charset="-122"/>
              </a:rPr>
              <a:t>justice</a:t>
            </a:r>
            <a:endParaRPr lang="en-US" altLang="zh-CN" sz="2600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mtClean="0"/>
              <a:t>Facilitator’s Guide</a:t>
            </a:r>
            <a:endParaRPr lang="en-US" smtClean="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434138" y="6308725"/>
            <a:ext cx="23256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GB" altLang="zh-CN" sz="1200">
                <a:ea typeface="宋体" pitchFamily="2" charset="-122"/>
              </a:rPr>
              <a:t>Computer slide No. </a:t>
            </a:r>
            <a:r>
              <a:rPr lang="it-IT" sz="1200" b="1"/>
              <a:t>4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 smtClean="0"/>
              <a:t>Introductory </a:t>
            </a:r>
            <a:r>
              <a:rPr lang="en-US" altLang="zh-CN" dirty="0" smtClean="0"/>
              <a:t>session</a:t>
            </a:r>
            <a:endParaRPr lang="en-US" b="0" dirty="0" smtClean="0"/>
          </a:p>
        </p:txBody>
      </p:sp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1187450" y="404813"/>
            <a:ext cx="749935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6FB7"/>
                </a:solidFill>
                <a:ea typeface="宋体" pitchFamily="2" charset="-122"/>
              </a:rPr>
              <a:t>Topics covered by the course </a:t>
            </a:r>
            <a:r>
              <a:rPr lang="en-US" altLang="zh-CN" sz="3200" b="1" dirty="0" smtClean="0">
                <a:solidFill>
                  <a:srgbClr val="006FB7"/>
                </a:solidFill>
                <a:ea typeface="宋体" pitchFamily="2" charset="-122"/>
              </a:rPr>
              <a:t>on</a:t>
            </a:r>
            <a:br>
              <a:rPr lang="en-US" altLang="zh-CN" sz="3200" b="1" dirty="0" smtClean="0">
                <a:solidFill>
                  <a:srgbClr val="006FB7"/>
                </a:solidFill>
                <a:ea typeface="宋体" pitchFamily="2" charset="-122"/>
              </a:rPr>
            </a:br>
            <a:r>
              <a:rPr lang="en-US" altLang="zh-CN" sz="3200" b="1" dirty="0" smtClean="0">
                <a:solidFill>
                  <a:srgbClr val="006FB7"/>
                </a:solidFill>
                <a:ea typeface="宋体" pitchFamily="2" charset="-122"/>
              </a:rPr>
              <a:t>the </a:t>
            </a:r>
            <a:r>
              <a:rPr lang="en-US" altLang="zh-CN" sz="3200" b="1" dirty="0">
                <a:solidFill>
                  <a:srgbClr val="006FB7"/>
                </a:solidFill>
                <a:ea typeface="宋体" pitchFamily="2" charset="-122"/>
              </a:rPr>
              <a:t>administration of justice III</a:t>
            </a:r>
            <a:endParaRPr lang="en-US" sz="3200" b="1" dirty="0">
              <a:solidFill>
                <a:srgbClr val="006FB7"/>
              </a:solidFill>
            </a:endParaRPr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395288" y="1557338"/>
            <a:ext cx="8229600" cy="467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3238" indent="-503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00"/>
              </a:spcBef>
              <a:buClr>
                <a:srgbClr val="006FB7"/>
              </a:buClr>
              <a:buFont typeface="Arial" charset="0"/>
              <a:buAutoNum type="arabicPeriod" startAt="11"/>
            </a:pPr>
            <a:r>
              <a:rPr lang="en-US" altLang="zh-CN" sz="2300" dirty="0">
                <a:ea typeface="宋体" pitchFamily="2" charset="-122"/>
              </a:rPr>
              <a:t>Women’s rights in the administration of </a:t>
            </a:r>
            <a:r>
              <a:rPr lang="en-US" altLang="zh-CN" sz="2300" dirty="0" smtClean="0">
                <a:ea typeface="宋体" pitchFamily="2" charset="-122"/>
              </a:rPr>
              <a:t>justice</a:t>
            </a:r>
            <a:endParaRPr lang="en-US" altLang="zh-CN" sz="2300" dirty="0">
              <a:ea typeface="宋体" pitchFamily="2" charset="-122"/>
            </a:endParaRPr>
          </a:p>
          <a:p>
            <a:pPr eaLnBrk="1" hangingPunct="1">
              <a:spcBef>
                <a:spcPts val="1100"/>
              </a:spcBef>
              <a:buClr>
                <a:srgbClr val="006FB7"/>
              </a:buClr>
              <a:buFont typeface="Arial" charset="0"/>
              <a:buAutoNum type="arabicPeriod" startAt="11"/>
            </a:pPr>
            <a:r>
              <a:rPr lang="en-US" altLang="zh-CN" sz="2300" dirty="0">
                <a:ea typeface="宋体" pitchFamily="2" charset="-122"/>
              </a:rPr>
              <a:t>Some other key rights: The freedoms of thought, conscience, religion, opinion, expression, association and </a:t>
            </a:r>
            <a:r>
              <a:rPr lang="en-US" altLang="zh-CN" sz="2300" dirty="0" smtClean="0">
                <a:ea typeface="宋体" pitchFamily="2" charset="-122"/>
              </a:rPr>
              <a:t>assembly</a:t>
            </a:r>
            <a:endParaRPr lang="en-US" altLang="zh-CN" sz="2300" dirty="0">
              <a:ea typeface="宋体" pitchFamily="2" charset="-122"/>
            </a:endParaRPr>
          </a:p>
          <a:p>
            <a:pPr eaLnBrk="1" hangingPunct="1">
              <a:spcBef>
                <a:spcPts val="1100"/>
              </a:spcBef>
              <a:buClr>
                <a:srgbClr val="006FB7"/>
              </a:buClr>
              <a:buFont typeface="Arial" charset="0"/>
              <a:buAutoNum type="arabicPeriod" startAt="11"/>
            </a:pPr>
            <a:r>
              <a:rPr lang="en-US" altLang="zh-CN" sz="2300" dirty="0">
                <a:ea typeface="宋体" pitchFamily="2" charset="-122"/>
              </a:rPr>
              <a:t>The right to equality and non-discrimination in the administration of </a:t>
            </a:r>
            <a:r>
              <a:rPr lang="en-US" altLang="zh-CN" sz="2300" dirty="0" smtClean="0">
                <a:ea typeface="宋体" pitchFamily="2" charset="-122"/>
              </a:rPr>
              <a:t>justice</a:t>
            </a:r>
            <a:endParaRPr lang="en-US" altLang="zh-CN" sz="2300" dirty="0">
              <a:ea typeface="宋体" pitchFamily="2" charset="-122"/>
            </a:endParaRPr>
          </a:p>
          <a:p>
            <a:pPr eaLnBrk="1" hangingPunct="1">
              <a:spcBef>
                <a:spcPts val="1100"/>
              </a:spcBef>
              <a:buClr>
                <a:srgbClr val="006FB7"/>
              </a:buClr>
              <a:buFont typeface="Arial" charset="0"/>
              <a:buAutoNum type="arabicPeriod" startAt="11"/>
            </a:pPr>
            <a:r>
              <a:rPr lang="en-US" altLang="zh-CN" sz="2300" dirty="0">
                <a:ea typeface="宋体" pitchFamily="2" charset="-122"/>
              </a:rPr>
              <a:t>The role of the courts in protecting economic, social and cultural </a:t>
            </a:r>
            <a:r>
              <a:rPr lang="en-US" altLang="zh-CN" sz="2300" dirty="0" smtClean="0">
                <a:ea typeface="宋体" pitchFamily="2" charset="-122"/>
              </a:rPr>
              <a:t>rights</a:t>
            </a:r>
            <a:endParaRPr lang="en-US" altLang="zh-CN" sz="2300" dirty="0">
              <a:ea typeface="宋体" pitchFamily="2" charset="-122"/>
            </a:endParaRPr>
          </a:p>
          <a:p>
            <a:pPr eaLnBrk="1" hangingPunct="1">
              <a:spcBef>
                <a:spcPts val="1100"/>
              </a:spcBef>
              <a:buClr>
                <a:srgbClr val="006FB7"/>
              </a:buClr>
              <a:buFont typeface="Arial" charset="0"/>
              <a:buAutoNum type="arabicPeriod" startAt="11"/>
            </a:pPr>
            <a:r>
              <a:rPr lang="en-US" altLang="zh-CN" sz="2300" dirty="0">
                <a:ea typeface="宋体" pitchFamily="2" charset="-122"/>
              </a:rPr>
              <a:t>Protection and redress for victims of crime and abuses of </a:t>
            </a:r>
            <a:r>
              <a:rPr lang="en-US" altLang="zh-CN" sz="2300" dirty="0" smtClean="0">
                <a:ea typeface="宋体" pitchFamily="2" charset="-122"/>
              </a:rPr>
              <a:t>power</a:t>
            </a:r>
            <a:endParaRPr lang="en-US" altLang="zh-CN" sz="2300" dirty="0">
              <a:ea typeface="宋体" pitchFamily="2" charset="-122"/>
            </a:endParaRPr>
          </a:p>
          <a:p>
            <a:pPr eaLnBrk="1" hangingPunct="1">
              <a:spcBef>
                <a:spcPts val="1100"/>
              </a:spcBef>
              <a:buClr>
                <a:srgbClr val="006FB7"/>
              </a:buClr>
              <a:buFont typeface="Arial" charset="0"/>
              <a:buAutoNum type="arabicPeriod" startAt="11"/>
            </a:pPr>
            <a:r>
              <a:rPr lang="en-US" altLang="zh-CN" sz="2300" dirty="0">
                <a:ea typeface="宋体" pitchFamily="2" charset="-122"/>
              </a:rPr>
              <a:t>The administration of justice during states of </a:t>
            </a:r>
            <a:r>
              <a:rPr lang="en-US" altLang="zh-CN" sz="2300" dirty="0" smtClean="0">
                <a:ea typeface="宋体" pitchFamily="2" charset="-122"/>
              </a:rPr>
              <a:t>emergency</a:t>
            </a:r>
            <a:endParaRPr lang="en-US" altLang="zh-CN" sz="2300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mtClean="0"/>
              <a:t>Facilitator’s Guide</a:t>
            </a:r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404813"/>
            <a:ext cx="7499350" cy="101282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Methodology used during this course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434138" y="6308725"/>
            <a:ext cx="23256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GB" altLang="zh-CN" sz="1200">
                <a:ea typeface="宋体" pitchFamily="2" charset="-122"/>
              </a:rPr>
              <a:t>Computer slide No. </a:t>
            </a:r>
            <a:r>
              <a:rPr lang="it-IT" sz="1200" b="1"/>
              <a:t>5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 smtClean="0"/>
              <a:t>Introductory </a:t>
            </a:r>
            <a:r>
              <a:rPr lang="en-US" altLang="zh-CN" dirty="0" smtClean="0"/>
              <a:t>session</a:t>
            </a:r>
            <a:endParaRPr lang="en-US" b="0" dirty="0" smtClean="0"/>
          </a:p>
        </p:txBody>
      </p:sp>
      <p:sp>
        <p:nvSpPr>
          <p:cNvPr id="10246" name="Rectangle 3"/>
          <p:cNvSpPr txBox="1">
            <a:spLocks noChangeArrowheads="1"/>
          </p:cNvSpPr>
          <p:nvPr/>
        </p:nvSpPr>
        <p:spPr bwMode="auto">
          <a:xfrm>
            <a:off x="395288" y="1989138"/>
            <a:ext cx="8229600" cy="3384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400"/>
              </a:spcBef>
              <a:buClr>
                <a:srgbClr val="006FB7"/>
              </a:buClr>
              <a:buFontTx/>
              <a:buChar char="•"/>
            </a:pPr>
            <a:r>
              <a:rPr lang="en-US" altLang="zh-CN" sz="2800" dirty="0">
                <a:ea typeface="宋体" pitchFamily="2" charset="-122"/>
              </a:rPr>
              <a:t>Collegial presentations given by professionals to </a:t>
            </a:r>
            <a:r>
              <a:rPr lang="en-US" altLang="zh-CN" sz="2800" dirty="0" smtClean="0">
                <a:ea typeface="宋体" pitchFamily="2" charset="-122"/>
              </a:rPr>
              <a:t>professionals</a:t>
            </a:r>
            <a:endParaRPr lang="en-US" altLang="zh-CN" sz="2800" dirty="0">
              <a:ea typeface="宋体" pitchFamily="2" charset="-122"/>
            </a:endParaRPr>
          </a:p>
          <a:p>
            <a:pPr eaLnBrk="1" hangingPunct="1">
              <a:spcBef>
                <a:spcPts val="2400"/>
              </a:spcBef>
              <a:buClr>
                <a:srgbClr val="006FB7"/>
              </a:buClr>
              <a:buFontTx/>
              <a:buChar char="•"/>
            </a:pPr>
            <a:r>
              <a:rPr lang="en-US" altLang="zh-CN" sz="2800" dirty="0">
                <a:ea typeface="宋体" pitchFamily="2" charset="-122"/>
              </a:rPr>
              <a:t>Interactive training techniques, which require active participation by </a:t>
            </a:r>
            <a:r>
              <a:rPr lang="en-US" altLang="zh-CN" sz="2800" dirty="0" smtClean="0">
                <a:ea typeface="宋体" pitchFamily="2" charset="-122"/>
              </a:rPr>
              <a:t>all</a:t>
            </a:r>
            <a:endParaRPr lang="en-US" altLang="zh-CN" sz="2800" dirty="0">
              <a:ea typeface="宋体" pitchFamily="2" charset="-122"/>
            </a:endParaRPr>
          </a:p>
          <a:p>
            <a:pPr eaLnBrk="1" hangingPunct="1">
              <a:spcBef>
                <a:spcPts val="2400"/>
              </a:spcBef>
              <a:buClr>
                <a:srgbClr val="006FB7"/>
              </a:buClr>
              <a:buFontTx/>
              <a:buChar char="•"/>
            </a:pPr>
            <a:r>
              <a:rPr lang="en-US" altLang="zh-CN" sz="2800" dirty="0">
                <a:ea typeface="宋体" pitchFamily="2" charset="-122"/>
              </a:rPr>
              <a:t>An evaluation component </a:t>
            </a:r>
            <a:r>
              <a:rPr lang="en-US" altLang="zh-CN" sz="2800" dirty="0" smtClean="0">
                <a:ea typeface="宋体" pitchFamily="2" charset="-122"/>
              </a:rPr>
              <a:t>built in throughout </a:t>
            </a:r>
            <a:r>
              <a:rPr lang="en-US" altLang="zh-CN" sz="2800" dirty="0">
                <a:ea typeface="宋体" pitchFamily="2" charset="-122"/>
              </a:rPr>
              <a:t>the </a:t>
            </a:r>
            <a:r>
              <a:rPr lang="en-US" altLang="zh-CN" sz="2800" dirty="0" smtClean="0">
                <a:ea typeface="宋体" pitchFamily="2" charset="-122"/>
              </a:rPr>
              <a:t>course</a:t>
            </a:r>
            <a:endParaRPr lang="en-US" altLang="zh-CN" sz="28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mtClean="0"/>
              <a:t>Facilitator’s Guide</a:t>
            </a:r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404813"/>
            <a:ext cx="7499350" cy="101282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Introductory questions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434138" y="6308725"/>
            <a:ext cx="23256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GB" altLang="zh-CN" sz="1200">
                <a:ea typeface="宋体" pitchFamily="2" charset="-122"/>
              </a:rPr>
              <a:t>Computer slide No. </a:t>
            </a:r>
            <a:r>
              <a:rPr lang="it-IT" sz="1200" b="1"/>
              <a:t>6</a:t>
            </a: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 smtClean="0"/>
              <a:t>Introductory </a:t>
            </a:r>
            <a:r>
              <a:rPr lang="en-US" altLang="zh-CN" dirty="0" smtClean="0"/>
              <a:t>session</a:t>
            </a:r>
            <a:endParaRPr lang="en-US" b="0" dirty="0" smtClean="0"/>
          </a:p>
        </p:txBody>
      </p:sp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395288" y="1989138"/>
            <a:ext cx="8229600" cy="3311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400"/>
              </a:spcBef>
              <a:buClr>
                <a:srgbClr val="006FB7"/>
              </a:buClr>
              <a:buFontTx/>
              <a:buAutoNum type="arabicPeriod"/>
            </a:pPr>
            <a:r>
              <a:rPr lang="en-US" altLang="zh-CN" sz="2800" dirty="0">
                <a:ea typeface="宋体" pitchFamily="2" charset="-122"/>
              </a:rPr>
              <a:t>Why do you want to participate in this course?</a:t>
            </a:r>
          </a:p>
          <a:p>
            <a:pPr eaLnBrk="1" hangingPunct="1">
              <a:spcBef>
                <a:spcPts val="2400"/>
              </a:spcBef>
              <a:buClr>
                <a:srgbClr val="006FB7"/>
              </a:buClr>
              <a:buFontTx/>
              <a:buAutoNum type="arabicPeriod"/>
            </a:pPr>
            <a:r>
              <a:rPr lang="en-US" altLang="zh-CN" sz="2800" dirty="0">
                <a:ea typeface="宋体" pitchFamily="2" charset="-122"/>
              </a:rPr>
              <a:t>What do you expect from the course?</a:t>
            </a:r>
          </a:p>
          <a:p>
            <a:pPr eaLnBrk="1" hangingPunct="1">
              <a:spcBef>
                <a:spcPts val="2400"/>
              </a:spcBef>
              <a:buClr>
                <a:srgbClr val="006FB7"/>
              </a:buClr>
              <a:buFontTx/>
              <a:buAutoNum type="arabicPeriod"/>
            </a:pPr>
            <a:r>
              <a:rPr lang="en-US" altLang="zh-CN" sz="2800" dirty="0">
                <a:ea typeface="宋体" pitchFamily="2" charset="-122"/>
              </a:rPr>
              <a:t>What can you bring to the course?</a:t>
            </a:r>
          </a:p>
          <a:p>
            <a:pPr eaLnBrk="1" hangingPunct="1">
              <a:spcBef>
                <a:spcPts val="2400"/>
              </a:spcBef>
              <a:buClr>
                <a:srgbClr val="006FB7"/>
              </a:buClr>
              <a:buFontTx/>
              <a:buAutoNum type="arabicPeriod"/>
            </a:pPr>
            <a:r>
              <a:rPr lang="en-US" altLang="zh-CN" sz="2800" dirty="0">
                <a:ea typeface="宋体" pitchFamily="2" charset="-122"/>
              </a:rPr>
              <a:t>Can you relate a recent human rights event</a:t>
            </a:r>
            <a:r>
              <a:rPr lang="en-US" altLang="zh-CN" sz="2800" dirty="0" smtClean="0">
                <a:ea typeface="宋体" pitchFamily="2" charset="-122"/>
              </a:rPr>
              <a:t>/ element </a:t>
            </a:r>
            <a:r>
              <a:rPr lang="en-US" altLang="zh-CN" sz="2800" dirty="0">
                <a:ea typeface="宋体" pitchFamily="2" charset="-122"/>
              </a:rPr>
              <a:t>from your own legal experience?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anca2">
  <a:themeElements>
    <a:clrScheme name="bianc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anca2">
      <a:majorFont>
        <a:latin typeface="Arial"/>
        <a:ea typeface=""/>
        <a:cs typeface="Arial"/>
      </a:majorFont>
      <a:minorFont>
        <a:latin typeface="Albertus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anc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anc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anc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anc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anc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anc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anc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anc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anc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anc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anc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anc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onte">
  <a:themeElements>
    <a:clrScheme name="Fron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onte">
      <a:majorFont>
        <a:latin typeface="Arial"/>
        <a:ea typeface=""/>
        <a:cs typeface="Arial"/>
      </a:majorFont>
      <a:minorFont>
        <a:latin typeface="Futura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on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5CFE91-574C-40E4-BCBB-559D89A98CE9}"/>
</file>

<file path=customXml/itemProps2.xml><?xml version="1.0" encoding="utf-8"?>
<ds:datastoreItem xmlns:ds="http://schemas.openxmlformats.org/officeDocument/2006/customXml" ds:itemID="{62F3DE92-13C0-488A-AA9D-843030FDB911}"/>
</file>

<file path=customXml/itemProps3.xml><?xml version="1.0" encoding="utf-8"?>
<ds:datastoreItem xmlns:ds="http://schemas.openxmlformats.org/officeDocument/2006/customXml" ds:itemID="{0080FAD0-5C75-4834-8433-403F0ED7B7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347</Words>
  <Application>Microsoft Office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bianca2</vt:lpstr>
      <vt:lpstr>Fronte</vt:lpstr>
      <vt:lpstr> Opening the course  Introductory session</vt:lpstr>
      <vt:lpstr>Learning objectives</vt:lpstr>
      <vt:lpstr>Topics covered by the course on the administration of justice I</vt:lpstr>
      <vt:lpstr>Topics covered by the course on the administration of justice II</vt:lpstr>
      <vt:lpstr>PowerPoint Presentation</vt:lpstr>
      <vt:lpstr>Methodology used during this course</vt:lpstr>
      <vt:lpstr>Introductory questions</vt:lpstr>
    </vt:vector>
  </TitlesOfParts>
  <Company>ITC of the ILO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Annex CHAPTER 1</dc:title>
  <dc:creator>bissaca</dc:creator>
  <cp:lastModifiedBy>Paola Bissaca</cp:lastModifiedBy>
  <cp:revision>110</cp:revision>
  <cp:lastPrinted>2011-11-17T10:30:19Z</cp:lastPrinted>
  <dcterms:created xsi:type="dcterms:W3CDTF">2011-10-11T09:08:06Z</dcterms:created>
  <dcterms:modified xsi:type="dcterms:W3CDTF">2012-01-06T12:42:07Z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994000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