
<file path=[Content_Types].xml><?xml version="1.0" encoding="utf-8"?>
<Types xmlns="http://schemas.openxmlformats.org/package/2006/content-types">
  <Override PartName="/ppt/slides/slide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30"/>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383338"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26" d="100"/>
          <a:sy n="126" d="100"/>
        </p:scale>
        <p:origin x="-102" y="-14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defTabSz="860912">
              <a:defRPr sz="1100"/>
            </a:lvl1pPr>
          </a:lstStyle>
          <a:p>
            <a:pPr>
              <a:defRPr/>
            </a:pPr>
            <a:endParaRPr lang="en-US"/>
          </a:p>
        </p:txBody>
      </p:sp>
      <p:sp>
        <p:nvSpPr>
          <p:cNvPr id="62467" name="Rectangle 3"/>
          <p:cNvSpPr>
            <a:spLocks noGrp="1" noChangeArrowheads="1"/>
          </p:cNvSpPr>
          <p:nvPr>
            <p:ph type="dt" idx="1"/>
          </p:nvPr>
        </p:nvSpPr>
        <p:spPr bwMode="auto">
          <a:xfrm>
            <a:off x="3616325"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algn="r" defTabSz="860912">
              <a:defRPr sz="11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019175" y="650875"/>
            <a:ext cx="4344988"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6988"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defTabSz="860912">
              <a:defRPr sz="1100"/>
            </a:lvl1pPr>
          </a:lstStyle>
          <a:p>
            <a:pPr>
              <a:defRPr/>
            </a:pPr>
            <a:endParaRPr lang="en-US"/>
          </a:p>
        </p:txBody>
      </p:sp>
      <p:sp>
        <p:nvSpPr>
          <p:cNvPr id="62471" name="Rectangle 7"/>
          <p:cNvSpPr>
            <a:spLocks noGrp="1" noChangeArrowheads="1"/>
          </p:cNvSpPr>
          <p:nvPr>
            <p:ph type="sldNum" sz="quarter" idx="5"/>
          </p:nvPr>
        </p:nvSpPr>
        <p:spPr bwMode="auto">
          <a:xfrm>
            <a:off x="3616325"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algn="r" defTabSz="860912">
              <a:defRPr sz="1100"/>
            </a:lvl1pPr>
          </a:lstStyle>
          <a:p>
            <a:pPr>
              <a:defRPr/>
            </a:pPr>
            <a:fld id="{7853966D-0886-4D4E-98FB-72EF75BA9B4F}" type="slidenum">
              <a:rPr lang="en-US"/>
              <a:pPr>
                <a:defRPr/>
              </a:pPr>
              <a:t>‹#›</a:t>
            </a:fld>
            <a:endParaRPr lang="en-US"/>
          </a:p>
        </p:txBody>
      </p:sp>
    </p:spTree>
    <p:extLst>
      <p:ext uri="{BB962C8B-B14F-4D97-AF65-F5344CB8AC3E}">
        <p14:creationId xmlns:p14="http://schemas.microsoft.com/office/powerpoint/2010/main" val="3845767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30A46B04-0B6C-44DD-96A9-B04CA7AEE835}" type="slidenum">
              <a:rPr lang="en-US" smtClean="0"/>
              <a:pPr eaLnBrk="1" hangingPunct="1"/>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69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a:t>Chapter 9</a:t>
            </a:r>
            <a:endParaRPr lang="en-US" b="0"/>
          </a:p>
        </p:txBody>
      </p:sp>
    </p:spTree>
    <p:extLst>
      <p:ext uri="{BB962C8B-B14F-4D97-AF65-F5344CB8AC3E}">
        <p14:creationId xmlns:p14="http://schemas.microsoft.com/office/powerpoint/2010/main" val="68514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a:t>Chapter 9</a:t>
            </a:r>
            <a:endParaRPr lang="en-US" b="0"/>
          </a:p>
        </p:txBody>
      </p:sp>
    </p:spTree>
    <p:extLst>
      <p:ext uri="{BB962C8B-B14F-4D97-AF65-F5344CB8AC3E}">
        <p14:creationId xmlns:p14="http://schemas.microsoft.com/office/powerpoint/2010/main" val="78095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en-US" altLang="zh-CN"/>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dirty="0" smtClean="0">
                <a:ea typeface="宋体" pitchFamily="2" charset="-122"/>
              </a:defRPr>
            </a:lvl1pPr>
          </a:lstStyle>
          <a:p>
            <a:pPr>
              <a:defRPr/>
            </a:pPr>
            <a:r>
              <a:rPr lang="en-US" altLang="zh-CN"/>
              <a:t>Chapter 9</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9</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The use of non-custodial </a:t>
            </a:r>
            <a:r>
              <a:rPr lang="en-US" altLang="zh-CN" sz="3600" dirty="0" smtClean="0">
                <a:solidFill>
                  <a:srgbClr val="006FB7"/>
                </a:solidFill>
                <a:ea typeface="宋体" pitchFamily="2" charset="-122"/>
              </a:rPr>
              <a:t>measures</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in </a:t>
            </a:r>
            <a:r>
              <a:rPr lang="en-US" altLang="zh-CN" sz="3600" dirty="0">
                <a:solidFill>
                  <a:srgbClr val="006FB7"/>
                </a:solidFill>
                <a:ea typeface="宋体" pitchFamily="2" charset="-122"/>
              </a:rPr>
              <a:t>the administration of justice</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smtClean="0">
                <a:solidFill>
                  <a:srgbClr val="006FB7"/>
                </a:solidFill>
                <a:ea typeface="宋体" pitchFamily="2" charset="-122"/>
              </a:rPr>
              <a:t/>
            </a:r>
            <a:br>
              <a:rPr lang="en-US" altLang="zh-CN" sz="3600" dirty="0" smtClean="0">
                <a:solidFill>
                  <a:srgbClr val="006FB7"/>
                </a:solidFill>
                <a:ea typeface="宋体" pitchFamily="2" charset="-122"/>
              </a:rPr>
            </a:br>
            <a:endParaRPr lang="en-US" altLang="zh-CN" sz="3600" dirty="0" smtClean="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43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General principles III</a:t>
            </a:r>
            <a:endParaRPr lang="en-US" sz="3200" b="1">
              <a:solidFill>
                <a:srgbClr val="006FB7"/>
              </a:solidFill>
            </a:endParaRPr>
          </a:p>
        </p:txBody>
      </p:sp>
      <p:sp>
        <p:nvSpPr>
          <p:cNvPr id="14341" name="Rectangle 3"/>
          <p:cNvSpPr txBox="1">
            <a:spLocks noChangeArrowheads="1"/>
          </p:cNvSpPr>
          <p:nvPr/>
        </p:nvSpPr>
        <p:spPr bwMode="auto">
          <a:xfrm>
            <a:off x="395288" y="1773238"/>
            <a:ext cx="82296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pPr>
            <a:r>
              <a:rPr lang="en-US" altLang="zh-CN" sz="2800" b="1" dirty="0">
                <a:solidFill>
                  <a:srgbClr val="006FB7"/>
                </a:solidFill>
                <a:ea typeface="宋体" pitchFamily="2" charset="-122"/>
              </a:rPr>
              <a:t>The scope of non-custodial measures (1)</a:t>
            </a:r>
          </a:p>
          <a:p>
            <a:pPr eaLnBrk="1" hangingPunct="1">
              <a:spcBef>
                <a:spcPts val="1800"/>
              </a:spcBef>
              <a:buClr>
                <a:srgbClr val="006FB7"/>
              </a:buClr>
            </a:pPr>
            <a:r>
              <a:rPr lang="en-US" altLang="zh-CN" sz="2800" dirty="0">
                <a:ea typeface="宋体" pitchFamily="2" charset="-122"/>
              </a:rPr>
              <a:t>The flexibility inherent in non-custodial measures implies that they can be used at any time of the proceedings.</a:t>
            </a:r>
          </a:p>
          <a:p>
            <a:pPr eaLnBrk="1" hangingPunct="1">
              <a:spcBef>
                <a:spcPts val="1800"/>
              </a:spcBef>
              <a:buClr>
                <a:srgbClr val="006FB7"/>
              </a:buClr>
            </a:pPr>
            <a:r>
              <a:rPr lang="en-US" altLang="zh-CN" sz="2800" dirty="0">
                <a:ea typeface="宋体" pitchFamily="2" charset="-122"/>
              </a:rPr>
              <a:t>Non-custodial measures must be applied fairly and objectively; they must not involve discrimination. Differences in treatment are </a:t>
            </a:r>
            <a:r>
              <a:rPr lang="en-US" altLang="zh-CN" sz="2800" dirty="0">
                <a:ea typeface="宋体" pitchFamily="2" charset="-122"/>
              </a:rPr>
              <a:t>lawful only if </a:t>
            </a:r>
            <a:r>
              <a:rPr lang="en-US" altLang="zh-CN" sz="2800" dirty="0">
                <a:ea typeface="宋体" pitchFamily="2" charset="-122"/>
              </a:rPr>
              <a:t>they have a reasonable and objective justification.</a:t>
            </a:r>
          </a:p>
        </p:txBody>
      </p:sp>
      <p:sp>
        <p:nvSpPr>
          <p:cNvPr id="143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536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General principles IV</a:t>
            </a:r>
            <a:endParaRPr lang="en-US" sz="3200" b="1">
              <a:solidFill>
                <a:srgbClr val="006FB7"/>
              </a:solidFill>
            </a:endParaRPr>
          </a:p>
        </p:txBody>
      </p:sp>
      <p:sp>
        <p:nvSpPr>
          <p:cNvPr id="15365" name="Rectangle 3"/>
          <p:cNvSpPr txBox="1">
            <a:spLocks noChangeArrowheads="1"/>
          </p:cNvSpPr>
          <p:nvPr/>
        </p:nvSpPr>
        <p:spPr bwMode="auto">
          <a:xfrm>
            <a:off x="395288" y="1916113"/>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pPr>
            <a:r>
              <a:rPr lang="en-US" altLang="zh-CN" sz="2800" b="1">
                <a:solidFill>
                  <a:srgbClr val="006FB7"/>
                </a:solidFill>
                <a:ea typeface="宋体" pitchFamily="2" charset="-122"/>
              </a:rPr>
              <a:t>The scope of non-custodial measures (2)</a:t>
            </a:r>
          </a:p>
          <a:p>
            <a:pPr eaLnBrk="1" hangingPunct="1">
              <a:spcBef>
                <a:spcPts val="1800"/>
              </a:spcBef>
              <a:buClr>
                <a:srgbClr val="006FB7"/>
              </a:buClr>
            </a:pPr>
            <a:r>
              <a:rPr lang="en-US" altLang="zh-CN" sz="2800">
                <a:ea typeface="宋体" pitchFamily="2" charset="-122"/>
              </a:rPr>
              <a:t>Authorities must also ensure consistent sentencing when resorting to non-custodial measures.</a:t>
            </a:r>
          </a:p>
          <a:p>
            <a:pPr eaLnBrk="1" hangingPunct="1">
              <a:spcBef>
                <a:spcPts val="1800"/>
              </a:spcBef>
              <a:buClr>
                <a:srgbClr val="006FB7"/>
              </a:buClr>
            </a:pPr>
            <a:r>
              <a:rPr lang="en-US" altLang="zh-CN" sz="2800">
                <a:ea typeface="宋体" pitchFamily="2" charset="-122"/>
              </a:rPr>
              <a:t>Non-custodial measures should be used in accordance with the principle of minimum intervention; all excessive measures must be avoided.</a:t>
            </a:r>
          </a:p>
        </p:txBody>
      </p:sp>
      <p:sp>
        <p:nvSpPr>
          <p:cNvPr id="153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638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General principles V</a:t>
            </a:r>
            <a:endParaRPr lang="en-US" sz="3200" b="1">
              <a:solidFill>
                <a:srgbClr val="006FB7"/>
              </a:solidFill>
            </a:endParaRPr>
          </a:p>
        </p:txBody>
      </p:sp>
      <p:sp>
        <p:nvSpPr>
          <p:cNvPr id="5" name="Rectangle 3"/>
          <p:cNvSpPr txBox="1">
            <a:spLocks noChangeArrowheads="1"/>
          </p:cNvSpPr>
          <p:nvPr/>
        </p:nvSpPr>
        <p:spPr bwMode="auto">
          <a:xfrm>
            <a:off x="395288" y="1700213"/>
            <a:ext cx="8364537"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800" b="1" dirty="0" smtClean="0">
                <a:solidFill>
                  <a:srgbClr val="006FB7"/>
                </a:solidFill>
                <a:ea typeface="宋体" pitchFamily="2" charset="-122"/>
              </a:rPr>
              <a:t>The scope of non-custodial measures (3)</a:t>
            </a:r>
          </a:p>
          <a:p>
            <a:pPr marL="0" indent="0" eaLnBrk="1" hangingPunct="1">
              <a:spcBef>
                <a:spcPts val="1200"/>
              </a:spcBef>
              <a:buClr>
                <a:srgbClr val="006FB7"/>
              </a:buClr>
              <a:defRPr/>
            </a:pPr>
            <a:r>
              <a:rPr lang="en-US" altLang="zh-CN" sz="2800" dirty="0" smtClean="0">
                <a:ea typeface="宋体" pitchFamily="2" charset="-122"/>
              </a:rPr>
              <a:t>When resorting to non-custodial measures, the competent authorities must </a:t>
            </a:r>
            <a:r>
              <a:rPr lang="en-US" altLang="zh-CN" sz="2800" dirty="0" smtClean="0">
                <a:ea typeface="宋体" pitchFamily="2" charset="-122"/>
              </a:rPr>
              <a:t>consider:</a:t>
            </a:r>
            <a:endParaRPr lang="en-US" altLang="zh-CN" sz="2800" dirty="0" smtClean="0">
              <a:ea typeface="宋体" pitchFamily="2" charset="-122"/>
            </a:endParaRPr>
          </a:p>
          <a:p>
            <a:pPr eaLnBrk="1" hangingPunct="1">
              <a:spcBef>
                <a:spcPts val="1200"/>
              </a:spcBef>
              <a:buClr>
                <a:srgbClr val="006FB7"/>
              </a:buClr>
              <a:buFontTx/>
              <a:buChar char="•"/>
              <a:defRPr/>
            </a:pPr>
            <a:r>
              <a:rPr lang="en-US" altLang="zh-CN" sz="2800" dirty="0" smtClean="0">
                <a:ea typeface="宋体" pitchFamily="2" charset="-122"/>
              </a:rPr>
              <a:t>The nature and gravity of the offence</a:t>
            </a:r>
          </a:p>
          <a:p>
            <a:pPr eaLnBrk="1" hangingPunct="1">
              <a:spcBef>
                <a:spcPts val="1200"/>
              </a:spcBef>
              <a:buClr>
                <a:srgbClr val="006FB7"/>
              </a:buClr>
              <a:buFontTx/>
              <a:buChar char="•"/>
              <a:defRPr/>
            </a:pPr>
            <a:r>
              <a:rPr lang="en-US" altLang="zh-CN" sz="2800" dirty="0" smtClean="0">
                <a:ea typeface="宋体" pitchFamily="2" charset="-122"/>
              </a:rPr>
              <a:t>The personality and background of the offender</a:t>
            </a:r>
          </a:p>
          <a:p>
            <a:pPr eaLnBrk="1" hangingPunct="1">
              <a:spcBef>
                <a:spcPts val="1200"/>
              </a:spcBef>
              <a:buClr>
                <a:srgbClr val="006FB7"/>
              </a:buClr>
              <a:buFontTx/>
              <a:buChar char="•"/>
              <a:defRPr/>
            </a:pPr>
            <a:r>
              <a:rPr lang="en-US" altLang="zh-CN" sz="2800" dirty="0" smtClean="0">
                <a:ea typeface="宋体" pitchFamily="2" charset="-122"/>
              </a:rPr>
              <a:t>The protection of society (the prevention of crime)</a:t>
            </a:r>
          </a:p>
          <a:p>
            <a:pPr eaLnBrk="1" hangingPunct="1">
              <a:spcBef>
                <a:spcPts val="1200"/>
              </a:spcBef>
              <a:buClr>
                <a:srgbClr val="006FB7"/>
              </a:buClr>
              <a:buFontTx/>
              <a:buChar char="•"/>
              <a:defRPr/>
            </a:pPr>
            <a:r>
              <a:rPr lang="en-US" altLang="zh-CN" sz="2800" dirty="0" smtClean="0">
                <a:ea typeface="宋体" pitchFamily="2" charset="-122"/>
              </a:rPr>
              <a:t>The avoidance of unnecessary use of imprisonment </a:t>
            </a:r>
          </a:p>
        </p:txBody>
      </p:sp>
      <p:sp>
        <p:nvSpPr>
          <p:cNvPr id="163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74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General principles VI</a:t>
            </a:r>
            <a:endParaRPr lang="en-US" sz="3200" b="1">
              <a:solidFill>
                <a:srgbClr val="006FB7"/>
              </a:solidFill>
            </a:endParaRPr>
          </a:p>
        </p:txBody>
      </p:sp>
      <p:sp>
        <p:nvSpPr>
          <p:cNvPr id="5" name="Rectangle 3"/>
          <p:cNvSpPr txBox="1">
            <a:spLocks noChangeArrowheads="1"/>
          </p:cNvSpPr>
          <p:nvPr/>
        </p:nvSpPr>
        <p:spPr bwMode="auto">
          <a:xfrm>
            <a:off x="395288" y="1484313"/>
            <a:ext cx="8229600" cy="468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400" b="1" dirty="0" smtClean="0">
                <a:solidFill>
                  <a:srgbClr val="006FB7"/>
                </a:solidFill>
                <a:ea typeface="宋体" pitchFamily="2" charset="-122"/>
              </a:rPr>
              <a:t>Legal safeguards (1)</a:t>
            </a:r>
          </a:p>
          <a:p>
            <a:pPr marL="0" indent="0" eaLnBrk="1" hangingPunct="1">
              <a:spcBef>
                <a:spcPts val="1200"/>
              </a:spcBef>
              <a:buClr>
                <a:srgbClr val="006FB7"/>
              </a:buClr>
              <a:defRPr/>
            </a:pPr>
            <a:r>
              <a:rPr lang="en-US" altLang="zh-CN" sz="2400" dirty="0" smtClean="0">
                <a:ea typeface="宋体" pitchFamily="2" charset="-122"/>
              </a:rPr>
              <a:t>The principle of legality must be fully respected in the resort to non-custodial measures, that is, resort to, and implementation of, such measures must be in accordance with the law.</a:t>
            </a:r>
          </a:p>
          <a:p>
            <a:pPr marL="0" indent="0" eaLnBrk="1" hangingPunct="1">
              <a:spcBef>
                <a:spcPts val="1200"/>
              </a:spcBef>
              <a:buClr>
                <a:srgbClr val="006FB7"/>
              </a:buClr>
              <a:defRPr/>
            </a:pPr>
            <a:r>
              <a:rPr lang="en-US" altLang="zh-CN" sz="2400" dirty="0" smtClean="0">
                <a:ea typeface="宋体" pitchFamily="2" charset="-122"/>
              </a:rPr>
              <a:t>Non-custodial measures shall be based on the following criteria:</a:t>
            </a:r>
          </a:p>
          <a:p>
            <a:pPr eaLnBrk="1" hangingPunct="1">
              <a:spcBef>
                <a:spcPts val="600"/>
              </a:spcBef>
              <a:buClr>
                <a:srgbClr val="006FB7"/>
              </a:buClr>
              <a:buFontTx/>
              <a:buChar char="•"/>
              <a:defRPr/>
            </a:pPr>
            <a:r>
              <a:rPr lang="en-US" altLang="zh-CN" sz="2400" dirty="0" smtClean="0">
                <a:ea typeface="宋体" pitchFamily="2" charset="-122"/>
              </a:rPr>
              <a:t>The nature and gravity of the offence</a:t>
            </a:r>
          </a:p>
          <a:p>
            <a:pPr eaLnBrk="1" hangingPunct="1">
              <a:spcBef>
                <a:spcPts val="600"/>
              </a:spcBef>
              <a:buClr>
                <a:srgbClr val="006FB7"/>
              </a:buClr>
              <a:buFontTx/>
              <a:buChar char="•"/>
              <a:defRPr/>
            </a:pPr>
            <a:r>
              <a:rPr lang="en-US" altLang="zh-CN" sz="2400" dirty="0" smtClean="0">
                <a:ea typeface="宋体" pitchFamily="2" charset="-122"/>
              </a:rPr>
              <a:t>The personality and background of the offender </a:t>
            </a:r>
          </a:p>
          <a:p>
            <a:pPr eaLnBrk="1" hangingPunct="1">
              <a:spcBef>
                <a:spcPts val="600"/>
              </a:spcBef>
              <a:buClr>
                <a:srgbClr val="006FB7"/>
              </a:buClr>
              <a:buFontTx/>
              <a:buChar char="•"/>
              <a:defRPr/>
            </a:pPr>
            <a:r>
              <a:rPr lang="en-US" altLang="zh-CN" sz="2400" dirty="0" smtClean="0">
                <a:ea typeface="宋体" pitchFamily="2" charset="-122"/>
              </a:rPr>
              <a:t>The purposes of sentencing</a:t>
            </a:r>
          </a:p>
          <a:p>
            <a:pPr eaLnBrk="1" hangingPunct="1">
              <a:spcBef>
                <a:spcPts val="600"/>
              </a:spcBef>
              <a:buClr>
                <a:srgbClr val="006FB7"/>
              </a:buClr>
              <a:buFontTx/>
              <a:buChar char="•"/>
              <a:defRPr/>
            </a:pPr>
            <a:r>
              <a:rPr lang="en-US" altLang="zh-CN" sz="2400" dirty="0" smtClean="0">
                <a:ea typeface="宋体" pitchFamily="2" charset="-122"/>
              </a:rPr>
              <a:t>The rights of victims</a:t>
            </a:r>
          </a:p>
        </p:txBody>
      </p:sp>
      <p:sp>
        <p:nvSpPr>
          <p:cNvPr id="174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84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General principles VII</a:t>
            </a:r>
            <a:endParaRPr lang="en-US" sz="3200" b="1">
              <a:solidFill>
                <a:srgbClr val="006FB7"/>
              </a:solidFill>
            </a:endParaRPr>
          </a:p>
        </p:txBody>
      </p:sp>
      <p:sp>
        <p:nvSpPr>
          <p:cNvPr id="18437"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300"/>
              </a:lnSpc>
              <a:spcBef>
                <a:spcPts val="1200"/>
              </a:spcBef>
              <a:buClr>
                <a:srgbClr val="006FB7"/>
              </a:buClr>
            </a:pPr>
            <a:r>
              <a:rPr lang="en-US" altLang="zh-CN" sz="2800" b="1" dirty="0">
                <a:solidFill>
                  <a:srgbClr val="006FB7"/>
                </a:solidFill>
                <a:ea typeface="宋体" pitchFamily="2" charset="-122"/>
              </a:rPr>
              <a:t>Legal safeguards (2)</a:t>
            </a:r>
          </a:p>
          <a:p>
            <a:pPr eaLnBrk="1" hangingPunct="1">
              <a:lnSpc>
                <a:spcPts val="3300"/>
              </a:lnSpc>
              <a:spcBef>
                <a:spcPts val="1200"/>
              </a:spcBef>
              <a:buClr>
                <a:srgbClr val="006FB7"/>
              </a:buClr>
            </a:pPr>
            <a:r>
              <a:rPr lang="en-US" altLang="zh-CN" sz="2800" dirty="0">
                <a:ea typeface="宋体" pitchFamily="2" charset="-122"/>
              </a:rPr>
              <a:t>The use of non-custodial measures requires the consent of the </a:t>
            </a:r>
            <a:r>
              <a:rPr lang="en-US" altLang="zh-CN" sz="2800" dirty="0" smtClean="0">
                <a:ea typeface="宋体" pitchFamily="2" charset="-122"/>
              </a:rPr>
              <a:t>offender.</a:t>
            </a:r>
            <a:endParaRPr lang="en-US" altLang="zh-CN" sz="2800" dirty="0">
              <a:ea typeface="宋体" pitchFamily="2" charset="-122"/>
            </a:endParaRPr>
          </a:p>
          <a:p>
            <a:pPr eaLnBrk="1" hangingPunct="1">
              <a:lnSpc>
                <a:spcPts val="3300"/>
              </a:lnSpc>
              <a:spcBef>
                <a:spcPts val="1200"/>
              </a:spcBef>
              <a:buClr>
                <a:srgbClr val="006FB7"/>
              </a:buClr>
            </a:pPr>
            <a:r>
              <a:rPr lang="en-US" altLang="zh-CN" sz="2800" dirty="0">
                <a:ea typeface="宋体" pitchFamily="2" charset="-122"/>
              </a:rPr>
              <a:t>The offender has a right to appeal to a judicial or other competent and independent authority against the imposition of non-custodial measures.</a:t>
            </a:r>
          </a:p>
          <a:p>
            <a:pPr eaLnBrk="1" hangingPunct="1">
              <a:lnSpc>
                <a:spcPts val="3300"/>
              </a:lnSpc>
              <a:spcBef>
                <a:spcPts val="1200"/>
              </a:spcBef>
              <a:buClr>
                <a:srgbClr val="006FB7"/>
              </a:buClr>
            </a:pPr>
            <a:r>
              <a:rPr lang="en-US" altLang="zh-CN" sz="2800" dirty="0">
                <a:ea typeface="宋体" pitchFamily="2" charset="-122"/>
              </a:rPr>
              <a:t>The dignity of an offender subjected to</a:t>
            </a:r>
            <a:br>
              <a:rPr lang="en-US" altLang="zh-CN" sz="2800" dirty="0">
                <a:ea typeface="宋体" pitchFamily="2" charset="-122"/>
              </a:rPr>
            </a:br>
            <a:r>
              <a:rPr lang="en-US" altLang="zh-CN" sz="2800" dirty="0">
                <a:ea typeface="宋体" pitchFamily="2" charset="-122"/>
              </a:rPr>
              <a:t>non-custodial measures must be respected at all times and so must his or her other rights and freedoms.</a:t>
            </a:r>
          </a:p>
        </p:txBody>
      </p:sp>
      <p:sp>
        <p:nvSpPr>
          <p:cNvPr id="184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946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General principles VIII</a:t>
            </a:r>
            <a:endParaRPr lang="en-US" sz="3200" b="1">
              <a:solidFill>
                <a:srgbClr val="006FB7"/>
              </a:solidFill>
            </a:endParaRPr>
          </a:p>
        </p:txBody>
      </p:sp>
      <p:sp>
        <p:nvSpPr>
          <p:cNvPr id="19461" name="Rectangle 3"/>
          <p:cNvSpPr txBox="1">
            <a:spLocks noChangeArrowheads="1"/>
          </p:cNvSpPr>
          <p:nvPr/>
        </p:nvSpPr>
        <p:spPr bwMode="auto">
          <a:xfrm>
            <a:off x="395288" y="1917700"/>
            <a:ext cx="8229600" cy="381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b="1">
                <a:solidFill>
                  <a:srgbClr val="006FB7"/>
                </a:solidFill>
                <a:ea typeface="宋体" pitchFamily="2" charset="-122"/>
              </a:rPr>
              <a:t>Legal safeguards (3)</a:t>
            </a:r>
          </a:p>
          <a:p>
            <a:pPr eaLnBrk="1" hangingPunct="1">
              <a:spcBef>
                <a:spcPts val="2400"/>
              </a:spcBef>
              <a:buClr>
                <a:srgbClr val="006FB7"/>
              </a:buClr>
            </a:pPr>
            <a:r>
              <a:rPr lang="en-US" altLang="zh-CN" sz="2800">
                <a:ea typeface="宋体" pitchFamily="2" charset="-122"/>
              </a:rPr>
              <a:t>The severity of the implementation of the</a:t>
            </a:r>
            <a:br>
              <a:rPr lang="en-US" altLang="zh-CN" sz="2800">
                <a:ea typeface="宋体" pitchFamily="2" charset="-122"/>
              </a:rPr>
            </a:br>
            <a:r>
              <a:rPr lang="en-US" altLang="zh-CN" sz="2800">
                <a:ea typeface="宋体" pitchFamily="2" charset="-122"/>
              </a:rPr>
              <a:t>non-custodial measure must not go beyond that authorized in the original decision.</a:t>
            </a:r>
          </a:p>
          <a:p>
            <a:pPr eaLnBrk="1" hangingPunct="1">
              <a:spcBef>
                <a:spcPts val="2400"/>
              </a:spcBef>
              <a:buClr>
                <a:srgbClr val="006FB7"/>
              </a:buClr>
            </a:pPr>
            <a:r>
              <a:rPr lang="en-US" altLang="zh-CN" sz="2800">
                <a:ea typeface="宋体" pitchFamily="2" charset="-122"/>
              </a:rPr>
              <a:t>The right to privacy of the offender and his or her family must be guaranteed in the course of the application of the non-custodial measures.</a:t>
            </a:r>
          </a:p>
        </p:txBody>
      </p:sp>
      <p:sp>
        <p:nvSpPr>
          <p:cNvPr id="1946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048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use of non-custodial measures</a:t>
            </a:r>
            <a:endParaRPr lang="en-US" sz="3200" b="1">
              <a:solidFill>
                <a:srgbClr val="006FB7"/>
              </a:solidFill>
            </a:endParaRPr>
          </a:p>
        </p:txBody>
      </p:sp>
      <p:sp>
        <p:nvSpPr>
          <p:cNvPr id="20485" name="Rectangle 3"/>
          <p:cNvSpPr txBox="1">
            <a:spLocks noChangeArrowheads="1"/>
          </p:cNvSpPr>
          <p:nvPr/>
        </p:nvSpPr>
        <p:spPr bwMode="auto">
          <a:xfrm>
            <a:off x="395288" y="2492375"/>
            <a:ext cx="8229600" cy="2520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dirty="0">
                <a:ea typeface="宋体" pitchFamily="2" charset="-122"/>
              </a:rPr>
              <a:t>Non-custodial measures are flexible tools that can be used at the </a:t>
            </a:r>
            <a:r>
              <a:rPr lang="en-US" altLang="zh-CN" sz="2800" i="1" dirty="0">
                <a:ea typeface="宋体" pitchFamily="2" charset="-122"/>
              </a:rPr>
              <a:t>pretrial</a:t>
            </a:r>
            <a:r>
              <a:rPr lang="en-US" altLang="zh-CN" sz="2800" dirty="0">
                <a:ea typeface="宋体" pitchFamily="2" charset="-122"/>
              </a:rPr>
              <a:t> stage, the </a:t>
            </a:r>
            <a:r>
              <a:rPr lang="en-US" altLang="zh-CN" sz="2800" i="1" dirty="0">
                <a:ea typeface="宋体" pitchFamily="2" charset="-122"/>
              </a:rPr>
              <a:t>trial</a:t>
            </a:r>
            <a:r>
              <a:rPr lang="en-US" altLang="zh-CN" sz="2800" dirty="0">
                <a:ea typeface="宋体" pitchFamily="2" charset="-122"/>
              </a:rPr>
              <a:t> and </a:t>
            </a:r>
            <a:r>
              <a:rPr lang="en-US" altLang="zh-CN" sz="2800" i="1" dirty="0">
                <a:ea typeface="宋体" pitchFamily="2" charset="-122"/>
              </a:rPr>
              <a:t>sentencing</a:t>
            </a:r>
            <a:r>
              <a:rPr lang="en-US" altLang="zh-CN" sz="2800" dirty="0">
                <a:ea typeface="宋体" pitchFamily="2" charset="-122"/>
              </a:rPr>
              <a:t> </a:t>
            </a:r>
            <a:r>
              <a:rPr lang="en-US" altLang="zh-CN" sz="2800" dirty="0" smtClean="0">
                <a:ea typeface="宋体" pitchFamily="2" charset="-122"/>
              </a:rPr>
              <a:t>stages </a:t>
            </a:r>
            <a:r>
              <a:rPr lang="en-US" altLang="zh-CN" sz="2800" dirty="0">
                <a:ea typeface="宋体" pitchFamily="2" charset="-122"/>
              </a:rPr>
              <a:t>or at the </a:t>
            </a:r>
            <a:r>
              <a:rPr lang="en-US" altLang="zh-CN" sz="2800" i="1" dirty="0">
                <a:ea typeface="宋体" pitchFamily="2" charset="-122"/>
              </a:rPr>
              <a:t>post-sentencing</a:t>
            </a:r>
            <a:r>
              <a:rPr lang="en-US" altLang="zh-CN" sz="2800" dirty="0">
                <a:ea typeface="宋体" pitchFamily="2" charset="-122"/>
              </a:rPr>
              <a:t> stage. They should always be considered in the light of the principle of minimum intervention.</a:t>
            </a:r>
            <a:endParaRPr lang="en-US" sz="2800" dirty="0"/>
          </a:p>
        </p:txBody>
      </p:sp>
      <p:sp>
        <p:nvSpPr>
          <p:cNvPr id="2048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150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Non-custodial measures </a:t>
            </a:r>
            <a:r>
              <a:rPr lang="en-US" altLang="zh-CN" sz="3200" b="1" dirty="0" smtClean="0">
                <a:solidFill>
                  <a:srgbClr val="006FB7"/>
                </a:solidFill>
                <a:ea typeface="宋体" pitchFamily="2" charset="-122"/>
              </a:rPr>
              <a:t>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pretrial stage</a:t>
            </a:r>
            <a:endParaRPr lang="en-US" sz="3200" b="1" dirty="0">
              <a:solidFill>
                <a:srgbClr val="006FB7"/>
              </a:solidFill>
            </a:endParaRPr>
          </a:p>
        </p:txBody>
      </p:sp>
      <p:sp>
        <p:nvSpPr>
          <p:cNvPr id="5" name="Rectangle 3"/>
          <p:cNvSpPr txBox="1">
            <a:spLocks noChangeArrowheads="1"/>
          </p:cNvSpPr>
          <p:nvPr/>
        </p:nvSpPr>
        <p:spPr bwMode="auto">
          <a:xfrm>
            <a:off x="395288" y="1628775"/>
            <a:ext cx="8229600"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200"/>
              </a:lnSpc>
              <a:spcBef>
                <a:spcPts val="1200"/>
              </a:spcBef>
              <a:buClr>
                <a:srgbClr val="006FB7"/>
              </a:buClr>
              <a:defRPr/>
            </a:pPr>
            <a:r>
              <a:rPr lang="en-US" altLang="zh-CN" sz="2800" dirty="0" smtClean="0">
                <a:ea typeface="宋体" pitchFamily="2" charset="-122"/>
              </a:rPr>
              <a:t>At the pretrial stage, the interest of the offender in seeing the proceedings abandoned has to be weighed </a:t>
            </a:r>
            <a:r>
              <a:rPr lang="en-US" altLang="zh-CN" sz="2800" dirty="0" smtClean="0">
                <a:ea typeface="宋体" pitchFamily="2" charset="-122"/>
              </a:rPr>
              <a:t>against:</a:t>
            </a:r>
            <a:endParaRPr lang="en-US" altLang="zh-CN" sz="2800" dirty="0" smtClean="0">
              <a:ea typeface="宋体" pitchFamily="2" charset="-122"/>
            </a:endParaRPr>
          </a:p>
          <a:p>
            <a:pPr eaLnBrk="1" hangingPunct="1">
              <a:lnSpc>
                <a:spcPts val="3200"/>
              </a:lnSpc>
              <a:spcBef>
                <a:spcPts val="1200"/>
              </a:spcBef>
              <a:buClr>
                <a:srgbClr val="006FB7"/>
              </a:buClr>
              <a:buFontTx/>
              <a:buChar char="•"/>
              <a:defRPr/>
            </a:pPr>
            <a:r>
              <a:rPr lang="en-US" altLang="zh-CN" sz="2800" dirty="0" smtClean="0">
                <a:ea typeface="宋体" pitchFamily="2" charset="-122"/>
              </a:rPr>
              <a:t>The protection of society</a:t>
            </a:r>
          </a:p>
          <a:p>
            <a:pPr eaLnBrk="1" hangingPunct="1">
              <a:lnSpc>
                <a:spcPts val="3200"/>
              </a:lnSpc>
              <a:spcBef>
                <a:spcPts val="1200"/>
              </a:spcBef>
              <a:buClr>
                <a:srgbClr val="006FB7"/>
              </a:buClr>
              <a:buFontTx/>
              <a:buChar char="•"/>
              <a:defRPr/>
            </a:pPr>
            <a:r>
              <a:rPr lang="en-US" altLang="zh-CN" sz="2800" dirty="0" smtClean="0">
                <a:ea typeface="宋体" pitchFamily="2" charset="-122"/>
              </a:rPr>
              <a:t>Crime prevention/the promotion of respect for the law</a:t>
            </a:r>
          </a:p>
          <a:p>
            <a:pPr eaLnBrk="1" hangingPunct="1">
              <a:lnSpc>
                <a:spcPts val="3200"/>
              </a:lnSpc>
              <a:spcBef>
                <a:spcPts val="1200"/>
              </a:spcBef>
              <a:buClr>
                <a:srgbClr val="006FB7"/>
              </a:buClr>
              <a:buFontTx/>
              <a:buChar char="•"/>
              <a:defRPr/>
            </a:pPr>
            <a:r>
              <a:rPr lang="en-US" altLang="zh-CN" sz="2800" dirty="0" smtClean="0">
                <a:ea typeface="宋体" pitchFamily="2" charset="-122"/>
              </a:rPr>
              <a:t>The rights of victims</a:t>
            </a:r>
          </a:p>
          <a:p>
            <a:pPr marL="0" indent="0" eaLnBrk="1" hangingPunct="1">
              <a:lnSpc>
                <a:spcPts val="3200"/>
              </a:lnSpc>
              <a:spcBef>
                <a:spcPts val="1200"/>
              </a:spcBef>
              <a:buClr>
                <a:srgbClr val="006FB7"/>
              </a:buClr>
              <a:defRPr/>
            </a:pPr>
            <a:r>
              <a:rPr lang="en-US" altLang="zh-CN" sz="2800" dirty="0" smtClean="0">
                <a:ea typeface="宋体" pitchFamily="2" charset="-122"/>
              </a:rPr>
              <a:t>A common non-custodial measure at this stage is the abandonment of proceedings.</a:t>
            </a:r>
          </a:p>
        </p:txBody>
      </p:sp>
      <p:sp>
        <p:nvSpPr>
          <p:cNvPr id="2151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253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Non-custodial measures at the trial and sentencing stages I</a:t>
            </a:r>
            <a:endParaRPr lang="en-US" sz="3200" b="1">
              <a:solidFill>
                <a:srgbClr val="006FB7"/>
              </a:solidFill>
            </a:endParaRPr>
          </a:p>
        </p:txBody>
      </p:sp>
      <p:sp>
        <p:nvSpPr>
          <p:cNvPr id="5" name="Rectangle 3"/>
          <p:cNvSpPr txBox="1">
            <a:spLocks noChangeArrowheads="1"/>
          </p:cNvSpPr>
          <p:nvPr/>
        </p:nvSpPr>
        <p:spPr bwMode="auto">
          <a:xfrm>
            <a:off x="395288" y="1987550"/>
            <a:ext cx="8229600" cy="3673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800"/>
              </a:spcBef>
              <a:buClr>
                <a:srgbClr val="006FB7"/>
              </a:buClr>
              <a:defRPr/>
            </a:pPr>
            <a:r>
              <a:rPr lang="en-US" altLang="zh-CN" sz="2800" dirty="0" smtClean="0">
                <a:ea typeface="宋体" pitchFamily="2" charset="-122"/>
              </a:rPr>
              <a:t>At the trial and sentencing stages, the resort to non-custodial measures should </a:t>
            </a:r>
            <a:r>
              <a:rPr lang="en-US" altLang="zh-CN" sz="2800" dirty="0" smtClean="0">
                <a:ea typeface="宋体" pitchFamily="2" charset="-122"/>
              </a:rPr>
              <a:t>consider:</a:t>
            </a:r>
            <a:endParaRPr lang="en-US" altLang="zh-CN" sz="2800" dirty="0" smtClean="0">
              <a:ea typeface="宋体" pitchFamily="2" charset="-122"/>
            </a:endParaRPr>
          </a:p>
          <a:p>
            <a:pPr eaLnBrk="1" hangingPunct="1">
              <a:spcBef>
                <a:spcPts val="1800"/>
              </a:spcBef>
              <a:buClr>
                <a:srgbClr val="006FB7"/>
              </a:buClr>
              <a:buFontTx/>
              <a:buChar char="•"/>
              <a:defRPr/>
            </a:pPr>
            <a:r>
              <a:rPr lang="en-US" altLang="zh-CN" sz="2800" dirty="0" smtClean="0">
                <a:ea typeface="宋体" pitchFamily="2" charset="-122"/>
              </a:rPr>
              <a:t>The rehabilitative needs of the offender</a:t>
            </a:r>
          </a:p>
          <a:p>
            <a:pPr eaLnBrk="1" hangingPunct="1">
              <a:spcBef>
                <a:spcPts val="1800"/>
              </a:spcBef>
              <a:buClr>
                <a:srgbClr val="006FB7"/>
              </a:buClr>
              <a:buFontTx/>
              <a:buChar char="•"/>
              <a:defRPr/>
            </a:pPr>
            <a:r>
              <a:rPr lang="en-US" altLang="zh-CN" sz="2800" dirty="0" smtClean="0">
                <a:ea typeface="宋体" pitchFamily="2" charset="-122"/>
              </a:rPr>
              <a:t>The protection of society</a:t>
            </a:r>
          </a:p>
          <a:p>
            <a:pPr eaLnBrk="1" hangingPunct="1">
              <a:spcBef>
                <a:spcPts val="1800"/>
              </a:spcBef>
              <a:buClr>
                <a:srgbClr val="006FB7"/>
              </a:buClr>
              <a:buFontTx/>
              <a:buChar char="•"/>
              <a:defRPr/>
            </a:pPr>
            <a:r>
              <a:rPr lang="en-US" altLang="zh-CN" sz="2800" dirty="0" smtClean="0">
                <a:ea typeface="宋体" pitchFamily="2" charset="-122"/>
              </a:rPr>
              <a:t>The interests of the victims</a:t>
            </a:r>
          </a:p>
          <a:p>
            <a:pPr marL="0" indent="0" eaLnBrk="1" hangingPunct="1">
              <a:spcBef>
                <a:spcPts val="1800"/>
              </a:spcBef>
              <a:buClr>
                <a:srgbClr val="006FB7"/>
              </a:buClr>
              <a:defRPr/>
            </a:pPr>
            <a:r>
              <a:rPr lang="en-US" altLang="zh-CN" sz="2800" dirty="0" smtClean="0">
                <a:ea typeface="宋体" pitchFamily="2" charset="-122"/>
              </a:rPr>
              <a:t>Victims should be consulted whenever appropriate.</a:t>
            </a:r>
          </a:p>
        </p:txBody>
      </p:sp>
      <p:sp>
        <p:nvSpPr>
          <p:cNvPr id="2253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355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Non-custodial measures at the trial and sentencing stages II</a:t>
            </a:r>
            <a:endParaRPr lang="en-US" sz="3200" b="1">
              <a:solidFill>
                <a:srgbClr val="006FB7"/>
              </a:solidFill>
            </a:endParaRPr>
          </a:p>
        </p:txBody>
      </p:sp>
      <p:sp>
        <p:nvSpPr>
          <p:cNvPr id="5" name="Rectangle 3"/>
          <p:cNvSpPr txBox="1">
            <a:spLocks noChangeArrowheads="1"/>
          </p:cNvSpPr>
          <p:nvPr/>
        </p:nvSpPr>
        <p:spPr bwMode="auto">
          <a:xfrm>
            <a:off x="395288" y="1628775"/>
            <a:ext cx="8229600"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800"/>
              </a:lnSpc>
              <a:spcBef>
                <a:spcPts val="1200"/>
              </a:spcBef>
              <a:buClr>
                <a:srgbClr val="006FB7"/>
              </a:buClr>
              <a:defRPr/>
            </a:pPr>
            <a:r>
              <a:rPr lang="en-US" altLang="zh-CN" sz="2400" dirty="0" smtClean="0">
                <a:ea typeface="宋体" pitchFamily="2" charset="-122"/>
              </a:rPr>
              <a:t>Rule 8.2 of the United Nations Standard Minimum Rules for Non-custodial Measures mentions the following possible non-custodial sentencing dispositions, among others:</a:t>
            </a:r>
          </a:p>
          <a:p>
            <a:pPr eaLnBrk="1" hangingPunct="1">
              <a:lnSpc>
                <a:spcPts val="2800"/>
              </a:lnSpc>
              <a:spcBef>
                <a:spcPts val="600"/>
              </a:spcBef>
              <a:buClr>
                <a:srgbClr val="006FB7"/>
              </a:buClr>
              <a:buFontTx/>
              <a:buChar char="•"/>
              <a:defRPr/>
            </a:pPr>
            <a:r>
              <a:rPr lang="en-US" altLang="zh-CN" sz="2400" dirty="0" smtClean="0">
                <a:ea typeface="宋体" pitchFamily="2" charset="-122"/>
              </a:rPr>
              <a:t>Verbal sanctions, such as admonition, reprimand and warning</a:t>
            </a:r>
          </a:p>
          <a:p>
            <a:pPr eaLnBrk="1" hangingPunct="1">
              <a:lnSpc>
                <a:spcPts val="2800"/>
              </a:lnSpc>
              <a:spcBef>
                <a:spcPts val="600"/>
              </a:spcBef>
              <a:buClr>
                <a:srgbClr val="006FB7"/>
              </a:buClr>
              <a:buFontTx/>
              <a:buChar char="•"/>
              <a:defRPr/>
            </a:pPr>
            <a:r>
              <a:rPr lang="en-US" altLang="zh-CN" sz="2400" dirty="0" smtClean="0">
                <a:ea typeface="宋体" pitchFamily="2" charset="-122"/>
              </a:rPr>
              <a:t>Conditional discharge</a:t>
            </a:r>
          </a:p>
          <a:p>
            <a:pPr eaLnBrk="1" hangingPunct="1">
              <a:lnSpc>
                <a:spcPts val="2800"/>
              </a:lnSpc>
              <a:spcBef>
                <a:spcPts val="600"/>
              </a:spcBef>
              <a:buClr>
                <a:srgbClr val="006FB7"/>
              </a:buClr>
              <a:buFontTx/>
              <a:buChar char="•"/>
              <a:defRPr/>
            </a:pPr>
            <a:r>
              <a:rPr lang="en-US" altLang="zh-CN" sz="2400" dirty="0" smtClean="0">
                <a:ea typeface="宋体" pitchFamily="2" charset="-122"/>
              </a:rPr>
              <a:t>Status penalties</a:t>
            </a:r>
          </a:p>
          <a:p>
            <a:pPr eaLnBrk="1" hangingPunct="1">
              <a:lnSpc>
                <a:spcPts val="2800"/>
              </a:lnSpc>
              <a:spcBef>
                <a:spcPts val="600"/>
              </a:spcBef>
              <a:buClr>
                <a:srgbClr val="006FB7"/>
              </a:buClr>
              <a:buFontTx/>
              <a:buChar char="•"/>
              <a:defRPr/>
            </a:pPr>
            <a:r>
              <a:rPr lang="en-US" altLang="zh-CN" sz="2400" dirty="0" smtClean="0">
                <a:ea typeface="宋体" pitchFamily="2" charset="-122"/>
              </a:rPr>
              <a:t>Economic sanctions and monetary penalties, such as fines and day-fines</a:t>
            </a:r>
          </a:p>
          <a:p>
            <a:pPr eaLnBrk="1" hangingPunct="1">
              <a:lnSpc>
                <a:spcPts val="2800"/>
              </a:lnSpc>
              <a:spcBef>
                <a:spcPts val="600"/>
              </a:spcBef>
              <a:buClr>
                <a:srgbClr val="006FB7"/>
              </a:buClr>
              <a:buFontTx/>
              <a:buChar char="•"/>
              <a:defRPr/>
            </a:pPr>
            <a:r>
              <a:rPr lang="en-US" altLang="zh-CN" sz="2400" dirty="0" smtClean="0">
                <a:ea typeface="宋体" pitchFamily="2" charset="-122"/>
              </a:rPr>
              <a:t>Confiscation or an expropriation order </a:t>
            </a:r>
          </a:p>
          <a:p>
            <a:pPr eaLnBrk="1" hangingPunct="1">
              <a:lnSpc>
                <a:spcPts val="2800"/>
              </a:lnSpc>
              <a:spcBef>
                <a:spcPts val="600"/>
              </a:spcBef>
              <a:buClr>
                <a:srgbClr val="006FB7"/>
              </a:buClr>
              <a:buFontTx/>
              <a:buChar char="•"/>
              <a:defRPr/>
            </a:pPr>
            <a:r>
              <a:rPr lang="en-US" altLang="zh-CN" sz="2400" dirty="0" smtClean="0">
                <a:ea typeface="宋体" pitchFamily="2" charset="-122"/>
              </a:rPr>
              <a:t>Restitution to the victim or a compensation order</a:t>
            </a:r>
          </a:p>
        </p:txBody>
      </p:sp>
      <p:sp>
        <p:nvSpPr>
          <p:cNvPr id="2355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61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a:t>
            </a:r>
            <a:endParaRPr lang="en-US" sz="3200" b="1">
              <a:solidFill>
                <a:srgbClr val="006FB7"/>
              </a:solidFill>
            </a:endParaRPr>
          </a:p>
        </p:txBody>
      </p:sp>
      <p:sp>
        <p:nvSpPr>
          <p:cNvPr id="6149"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a:ea typeface="宋体" pitchFamily="2" charset="-122"/>
              </a:rPr>
              <a:t>To familiarize the participants with the existing international standards that promote the use of non-custodial measures </a:t>
            </a:r>
          </a:p>
          <a:p>
            <a:pPr eaLnBrk="1" hangingPunct="1">
              <a:spcBef>
                <a:spcPts val="1200"/>
              </a:spcBef>
              <a:buClr>
                <a:srgbClr val="006FB7"/>
              </a:buClr>
              <a:buFontTx/>
              <a:buChar char="•"/>
            </a:pPr>
            <a:r>
              <a:rPr lang="en-US" altLang="zh-CN" sz="2800">
                <a:ea typeface="宋体" pitchFamily="2" charset="-122"/>
              </a:rPr>
              <a:t>To explain the aim of non-custodial measures and their use at the various stages of the administration of justice</a:t>
            </a:r>
          </a:p>
          <a:p>
            <a:pPr eaLnBrk="1" hangingPunct="1">
              <a:spcBef>
                <a:spcPts val="1200"/>
              </a:spcBef>
              <a:buClr>
                <a:srgbClr val="006FB7"/>
              </a:buClr>
              <a:buFontTx/>
              <a:buChar char="•"/>
            </a:pPr>
            <a:r>
              <a:rPr lang="en-US" altLang="zh-CN" sz="2800">
                <a:ea typeface="宋体" pitchFamily="2" charset="-122"/>
              </a:rPr>
              <a:t>To help the participants identify what kinds of non-custodial measures may be useful in the context of their professional responsibilities</a:t>
            </a: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458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2458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Non-custodial measures at the trial and sentencing stages III</a:t>
            </a:r>
            <a:endParaRPr lang="en-US" sz="3200" b="1">
              <a:solidFill>
                <a:srgbClr val="006FB7"/>
              </a:solidFill>
            </a:endParaRPr>
          </a:p>
        </p:txBody>
      </p:sp>
      <p:sp>
        <p:nvSpPr>
          <p:cNvPr id="8"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800"/>
              </a:lnSpc>
              <a:spcBef>
                <a:spcPts val="1200"/>
              </a:spcBef>
              <a:buClr>
                <a:srgbClr val="006FB7"/>
              </a:buClr>
              <a:defRPr/>
            </a:pPr>
            <a:r>
              <a:rPr lang="en-US" altLang="zh-CN" sz="2400" dirty="0" smtClean="0">
                <a:ea typeface="宋体" pitchFamily="2" charset="-122"/>
              </a:rPr>
              <a:t>Rule 8.2 of the United Nations Standard Minimum Rules for Non-custodial Measures further mentions the following possible non-custodial sentencing dispositions:</a:t>
            </a:r>
          </a:p>
          <a:p>
            <a:pPr marL="360000" indent="-360000" eaLnBrk="1" hangingPunct="1">
              <a:lnSpc>
                <a:spcPts val="2800"/>
              </a:lnSpc>
              <a:spcBef>
                <a:spcPts val="800"/>
              </a:spcBef>
              <a:buClr>
                <a:srgbClr val="006FB7"/>
              </a:buClr>
              <a:buFont typeface="Arial" pitchFamily="34" charset="0"/>
              <a:buChar char="•"/>
              <a:defRPr/>
            </a:pPr>
            <a:r>
              <a:rPr lang="en-US" altLang="zh-CN" sz="2400" dirty="0" smtClean="0">
                <a:ea typeface="宋体" pitchFamily="2" charset="-122"/>
              </a:rPr>
              <a:t>Suspended or deferred sentence</a:t>
            </a:r>
          </a:p>
          <a:p>
            <a:pPr marL="360000" indent="-360000" eaLnBrk="1" hangingPunct="1">
              <a:lnSpc>
                <a:spcPts val="2800"/>
              </a:lnSpc>
              <a:spcBef>
                <a:spcPts val="800"/>
              </a:spcBef>
              <a:buClr>
                <a:srgbClr val="006FB7"/>
              </a:buClr>
              <a:buFont typeface="Arial" pitchFamily="34" charset="0"/>
              <a:buChar char="•"/>
              <a:defRPr/>
            </a:pPr>
            <a:r>
              <a:rPr lang="en-US" altLang="zh-CN" sz="2400" dirty="0" smtClean="0">
                <a:ea typeface="宋体" pitchFamily="2" charset="-122"/>
              </a:rPr>
              <a:t>Probation and judicial supervision</a:t>
            </a:r>
          </a:p>
          <a:p>
            <a:pPr marL="360000" indent="-360000" eaLnBrk="1" hangingPunct="1">
              <a:lnSpc>
                <a:spcPts val="2800"/>
              </a:lnSpc>
              <a:spcBef>
                <a:spcPts val="800"/>
              </a:spcBef>
              <a:buClr>
                <a:srgbClr val="006FB7"/>
              </a:buClr>
              <a:buFont typeface="Arial" pitchFamily="34" charset="0"/>
              <a:buChar char="•"/>
              <a:defRPr/>
            </a:pPr>
            <a:r>
              <a:rPr lang="en-US" altLang="zh-CN" sz="2400" dirty="0" smtClean="0">
                <a:ea typeface="宋体" pitchFamily="2" charset="-122"/>
              </a:rPr>
              <a:t>A community service order</a:t>
            </a:r>
          </a:p>
          <a:p>
            <a:pPr marL="360000" indent="-360000" eaLnBrk="1" hangingPunct="1">
              <a:lnSpc>
                <a:spcPts val="2800"/>
              </a:lnSpc>
              <a:spcBef>
                <a:spcPts val="800"/>
              </a:spcBef>
              <a:buClr>
                <a:srgbClr val="006FB7"/>
              </a:buClr>
              <a:buFont typeface="Arial" pitchFamily="34" charset="0"/>
              <a:buChar char="•"/>
              <a:defRPr/>
            </a:pPr>
            <a:r>
              <a:rPr lang="en-US" altLang="zh-CN" sz="2400" dirty="0" smtClean="0">
                <a:ea typeface="宋体" pitchFamily="2" charset="-122"/>
              </a:rPr>
              <a:t>Referral to an attendance </a:t>
            </a:r>
            <a:r>
              <a:rPr lang="en-US" altLang="zh-CN" sz="2400" dirty="0" err="1" smtClean="0">
                <a:ea typeface="宋体" pitchFamily="2" charset="-122"/>
              </a:rPr>
              <a:t>centre</a:t>
            </a:r>
            <a:endParaRPr lang="en-US" altLang="zh-CN" sz="2400" dirty="0" smtClean="0">
              <a:ea typeface="宋体" pitchFamily="2" charset="-122"/>
            </a:endParaRPr>
          </a:p>
          <a:p>
            <a:pPr marL="360000" indent="-360000" eaLnBrk="1" hangingPunct="1">
              <a:lnSpc>
                <a:spcPts val="2800"/>
              </a:lnSpc>
              <a:spcBef>
                <a:spcPts val="800"/>
              </a:spcBef>
              <a:buClr>
                <a:srgbClr val="006FB7"/>
              </a:buClr>
              <a:buFont typeface="Arial" pitchFamily="34" charset="0"/>
              <a:buChar char="•"/>
              <a:defRPr/>
            </a:pPr>
            <a:r>
              <a:rPr lang="en-US" altLang="zh-CN" sz="2400" dirty="0" smtClean="0">
                <a:ea typeface="宋体" pitchFamily="2" charset="-122"/>
              </a:rPr>
              <a:t>House arrest</a:t>
            </a:r>
          </a:p>
          <a:p>
            <a:pPr marL="360000" indent="-360000" eaLnBrk="1" hangingPunct="1">
              <a:lnSpc>
                <a:spcPts val="2800"/>
              </a:lnSpc>
              <a:spcBef>
                <a:spcPts val="800"/>
              </a:spcBef>
              <a:buClr>
                <a:srgbClr val="006FB7"/>
              </a:buClr>
              <a:buFont typeface="Arial" pitchFamily="34" charset="0"/>
              <a:buChar char="•"/>
              <a:defRPr/>
            </a:pPr>
            <a:r>
              <a:rPr lang="en-US" altLang="zh-CN" sz="2400" dirty="0" smtClean="0">
                <a:ea typeface="宋体" pitchFamily="2" charset="-122"/>
              </a:rPr>
              <a:t>Any other mode of non-institutional treatment </a:t>
            </a:r>
          </a:p>
          <a:p>
            <a:pPr marL="360000" indent="-360000" eaLnBrk="1" hangingPunct="1">
              <a:lnSpc>
                <a:spcPts val="2800"/>
              </a:lnSpc>
              <a:spcBef>
                <a:spcPts val="800"/>
              </a:spcBef>
              <a:buClr>
                <a:srgbClr val="006FB7"/>
              </a:buClr>
              <a:buFont typeface="Arial" pitchFamily="34" charset="0"/>
              <a:buChar char="•"/>
              <a:defRPr/>
            </a:pPr>
            <a:r>
              <a:rPr lang="en-US" altLang="zh-CN" sz="2400" dirty="0" smtClean="0">
                <a:ea typeface="宋体" pitchFamily="2" charset="-122"/>
              </a:rPr>
              <a:t>Some combination of the above measures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560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Non-custodial measures at the</a:t>
            </a:r>
            <a:br>
              <a:rPr lang="en-US" altLang="zh-CN" sz="3200" b="1">
                <a:solidFill>
                  <a:srgbClr val="006FB7"/>
                </a:solidFill>
                <a:ea typeface="宋体" pitchFamily="2" charset="-122"/>
              </a:rPr>
            </a:br>
            <a:r>
              <a:rPr lang="en-US" altLang="zh-CN" sz="3200" b="1">
                <a:solidFill>
                  <a:srgbClr val="006FB7"/>
                </a:solidFill>
                <a:ea typeface="宋体" pitchFamily="2" charset="-122"/>
              </a:rPr>
              <a:t>post-sentencing stage I</a:t>
            </a:r>
            <a:endParaRPr lang="en-US" sz="3200" b="1">
              <a:solidFill>
                <a:srgbClr val="006FB7"/>
              </a:solidFill>
            </a:endParaRPr>
          </a:p>
        </p:txBody>
      </p:sp>
      <p:sp>
        <p:nvSpPr>
          <p:cNvPr id="25605" name="Rectangle 3"/>
          <p:cNvSpPr txBox="1">
            <a:spLocks noChangeArrowheads="1"/>
          </p:cNvSpPr>
          <p:nvPr/>
        </p:nvSpPr>
        <p:spPr bwMode="auto">
          <a:xfrm>
            <a:off x="395288" y="2420938"/>
            <a:ext cx="8229600" cy="2520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a:ea typeface="宋体" pitchFamily="2" charset="-122"/>
              </a:rPr>
              <a:t>At the post-sentencing stage the authorities should have a wide range of non-custodial measures at their disposal in order ensure the earliest possible release of the offender for the purpose of facilitating his or her reintegration into society.</a:t>
            </a:r>
            <a:endParaRPr lang="en-US" sz="2800"/>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662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Non-custodial measures at the</a:t>
            </a:r>
            <a:br>
              <a:rPr lang="en-US" altLang="zh-CN" sz="3200" b="1">
                <a:solidFill>
                  <a:srgbClr val="006FB7"/>
                </a:solidFill>
                <a:ea typeface="宋体" pitchFamily="2" charset="-122"/>
              </a:rPr>
            </a:br>
            <a:r>
              <a:rPr lang="en-US" altLang="zh-CN" sz="3200" b="1">
                <a:solidFill>
                  <a:srgbClr val="006FB7"/>
                </a:solidFill>
                <a:ea typeface="宋体" pitchFamily="2" charset="-122"/>
              </a:rPr>
              <a:t>post-sentencing stage II</a:t>
            </a:r>
            <a:endParaRPr lang="en-US" sz="3200" b="1">
              <a:solidFill>
                <a:srgbClr val="006FB7"/>
              </a:solidFill>
            </a:endParaRPr>
          </a:p>
        </p:txBody>
      </p:sp>
      <p:sp>
        <p:nvSpPr>
          <p:cNvPr id="5" name="Rectangle 3"/>
          <p:cNvSpPr txBox="1">
            <a:spLocks noChangeArrowheads="1"/>
          </p:cNvSpPr>
          <p:nvPr/>
        </p:nvSpPr>
        <p:spPr bwMode="auto">
          <a:xfrm>
            <a:off x="395288" y="1773238"/>
            <a:ext cx="8229600" cy="4319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800" dirty="0" smtClean="0">
                <a:ea typeface="宋体" pitchFamily="2" charset="-122"/>
              </a:rPr>
              <a:t>According to Rule 9.2 of the United Nations Standard Minimum Rules for Non-custodial Measures, such dispositions may include:</a:t>
            </a:r>
          </a:p>
          <a:p>
            <a:pPr eaLnBrk="1" hangingPunct="1">
              <a:spcBef>
                <a:spcPts val="1200"/>
              </a:spcBef>
              <a:buClr>
                <a:srgbClr val="006FB7"/>
              </a:buClr>
              <a:buFontTx/>
              <a:buChar char="•"/>
              <a:defRPr/>
            </a:pPr>
            <a:r>
              <a:rPr lang="en-US" altLang="zh-CN" sz="2800" dirty="0" smtClean="0">
                <a:ea typeface="宋体" pitchFamily="2" charset="-122"/>
              </a:rPr>
              <a:t>Furlough and </a:t>
            </a:r>
            <a:r>
              <a:rPr lang="en-US" altLang="zh-CN" sz="2800" dirty="0" smtClean="0">
                <a:ea typeface="宋体" pitchFamily="2" charset="-122"/>
              </a:rPr>
              <a:t>halfway </a:t>
            </a:r>
            <a:r>
              <a:rPr lang="en-US" altLang="zh-CN" sz="2800" dirty="0" smtClean="0">
                <a:ea typeface="宋体" pitchFamily="2" charset="-122"/>
              </a:rPr>
              <a:t>houses</a:t>
            </a:r>
          </a:p>
          <a:p>
            <a:pPr eaLnBrk="1" hangingPunct="1">
              <a:spcBef>
                <a:spcPts val="1200"/>
              </a:spcBef>
              <a:buClr>
                <a:srgbClr val="006FB7"/>
              </a:buClr>
              <a:buFontTx/>
              <a:buChar char="•"/>
              <a:defRPr/>
            </a:pPr>
            <a:r>
              <a:rPr lang="en-US" altLang="zh-CN" sz="2800" dirty="0" smtClean="0">
                <a:ea typeface="宋体" pitchFamily="2" charset="-122"/>
              </a:rPr>
              <a:t>Work or education release</a:t>
            </a:r>
          </a:p>
          <a:p>
            <a:pPr eaLnBrk="1" hangingPunct="1">
              <a:spcBef>
                <a:spcPts val="1200"/>
              </a:spcBef>
              <a:buClr>
                <a:srgbClr val="006FB7"/>
              </a:buClr>
              <a:buFontTx/>
              <a:buChar char="•"/>
              <a:defRPr/>
            </a:pPr>
            <a:r>
              <a:rPr lang="en-US" altLang="zh-CN" sz="2800" dirty="0" smtClean="0">
                <a:ea typeface="宋体" pitchFamily="2" charset="-122"/>
              </a:rPr>
              <a:t>Various forms of parole</a:t>
            </a:r>
          </a:p>
          <a:p>
            <a:pPr eaLnBrk="1" hangingPunct="1">
              <a:spcBef>
                <a:spcPts val="1200"/>
              </a:spcBef>
              <a:buClr>
                <a:srgbClr val="006FB7"/>
              </a:buClr>
              <a:buFontTx/>
              <a:buChar char="•"/>
              <a:defRPr/>
            </a:pPr>
            <a:r>
              <a:rPr lang="en-US" altLang="zh-CN" sz="2800" dirty="0" smtClean="0">
                <a:ea typeface="宋体" pitchFamily="2" charset="-122"/>
              </a:rPr>
              <a:t>Remission</a:t>
            </a:r>
          </a:p>
          <a:p>
            <a:pPr eaLnBrk="1" hangingPunct="1">
              <a:spcBef>
                <a:spcPts val="1200"/>
              </a:spcBef>
              <a:buClr>
                <a:srgbClr val="006FB7"/>
              </a:buClr>
              <a:buFontTx/>
              <a:buChar char="•"/>
              <a:defRPr/>
            </a:pPr>
            <a:r>
              <a:rPr lang="en-US" altLang="zh-CN" sz="2800" dirty="0" smtClean="0">
                <a:ea typeface="宋体" pitchFamily="2" charset="-122"/>
              </a:rPr>
              <a:t>Pardon</a:t>
            </a:r>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765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Implementation of non-custodial measures I</a:t>
            </a:r>
            <a:endParaRPr lang="en-US" sz="3200" b="1">
              <a:solidFill>
                <a:srgbClr val="006FB7"/>
              </a:solidFill>
            </a:endParaRPr>
          </a:p>
        </p:txBody>
      </p:sp>
      <p:sp>
        <p:nvSpPr>
          <p:cNvPr id="27653" name="Rectangle 3"/>
          <p:cNvSpPr txBox="1">
            <a:spLocks noChangeArrowheads="1"/>
          </p:cNvSpPr>
          <p:nvPr/>
        </p:nvSpPr>
        <p:spPr bwMode="auto">
          <a:xfrm>
            <a:off x="395288" y="1700213"/>
            <a:ext cx="8229600"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pPr>
            <a:r>
              <a:rPr lang="en-US" altLang="zh-CN" sz="2800" b="1" dirty="0">
                <a:solidFill>
                  <a:srgbClr val="006FB7"/>
                </a:solidFill>
                <a:ea typeface="宋体" pitchFamily="2" charset="-122"/>
              </a:rPr>
              <a:t>Supervision (1)</a:t>
            </a:r>
          </a:p>
          <a:p>
            <a:pPr eaLnBrk="1" hangingPunct="1">
              <a:spcBef>
                <a:spcPts val="1800"/>
              </a:spcBef>
              <a:buClr>
                <a:srgbClr val="006FB7"/>
              </a:buClr>
            </a:pPr>
            <a:r>
              <a:rPr lang="en-US" altLang="zh-CN" sz="2800" dirty="0">
                <a:ea typeface="宋体" pitchFamily="2" charset="-122"/>
              </a:rPr>
              <a:t>The supervision of non-custodial measures is aimed at reducing </a:t>
            </a:r>
            <a:r>
              <a:rPr lang="en-US" altLang="zh-CN" sz="2800" dirty="0" smtClean="0">
                <a:ea typeface="宋体" pitchFamily="2" charset="-122"/>
              </a:rPr>
              <a:t>reoffending </a:t>
            </a:r>
            <a:r>
              <a:rPr lang="en-US" altLang="zh-CN" sz="2800" dirty="0">
                <a:ea typeface="宋体" pitchFamily="2" charset="-122"/>
              </a:rPr>
              <a:t>and helping the offender’s social reintegration. The need for supervision depends on the nature of the</a:t>
            </a:r>
            <a:br>
              <a:rPr lang="en-US" altLang="zh-CN" sz="2800" dirty="0">
                <a:ea typeface="宋体" pitchFamily="2" charset="-122"/>
              </a:rPr>
            </a:br>
            <a:r>
              <a:rPr lang="en-US" altLang="zh-CN" sz="2800" dirty="0">
                <a:ea typeface="宋体" pitchFamily="2" charset="-122"/>
              </a:rPr>
              <a:t>non-custodial measure concerned.</a:t>
            </a:r>
          </a:p>
          <a:p>
            <a:pPr eaLnBrk="1" hangingPunct="1">
              <a:spcBef>
                <a:spcPts val="1800"/>
              </a:spcBef>
              <a:buClr>
                <a:srgbClr val="006FB7"/>
              </a:buClr>
            </a:pPr>
            <a:r>
              <a:rPr lang="en-US" altLang="zh-CN" sz="2800" dirty="0">
                <a:ea typeface="宋体" pitchFamily="2" charset="-122"/>
              </a:rPr>
              <a:t>The supervision shall be carried out by competent authorities in accordance with conditions prescribed by law.</a:t>
            </a:r>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867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Implementation of non-custodial measures II</a:t>
            </a:r>
            <a:endParaRPr lang="en-US" sz="3200" b="1">
              <a:solidFill>
                <a:srgbClr val="006FB7"/>
              </a:solidFill>
            </a:endParaRPr>
          </a:p>
        </p:txBody>
      </p:sp>
      <p:sp>
        <p:nvSpPr>
          <p:cNvPr id="28677" name="Rectangle 3"/>
          <p:cNvSpPr txBox="1">
            <a:spLocks noChangeArrowheads="1"/>
          </p:cNvSpPr>
          <p:nvPr/>
        </p:nvSpPr>
        <p:spPr bwMode="auto">
          <a:xfrm>
            <a:off x="395288" y="1844675"/>
            <a:ext cx="8229600" cy="3673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b="1">
                <a:solidFill>
                  <a:srgbClr val="006FB7"/>
                </a:solidFill>
                <a:ea typeface="宋体" pitchFamily="2" charset="-122"/>
              </a:rPr>
              <a:t>Supervision (2)</a:t>
            </a:r>
          </a:p>
          <a:p>
            <a:pPr eaLnBrk="1" hangingPunct="1">
              <a:spcBef>
                <a:spcPts val="2400"/>
              </a:spcBef>
              <a:buClr>
                <a:srgbClr val="006FB7"/>
              </a:buClr>
            </a:pPr>
            <a:r>
              <a:rPr lang="en-US" altLang="zh-CN" sz="2800">
                <a:ea typeface="宋体" pitchFamily="2" charset="-122"/>
              </a:rPr>
              <a:t>The supervision has to be adjusted to the needs of the offender and depends, for its success, on his or her consent, participation and cooperation. It should be reviewed periodically.</a:t>
            </a:r>
          </a:p>
          <a:p>
            <a:pPr eaLnBrk="1" hangingPunct="1">
              <a:spcBef>
                <a:spcPts val="2400"/>
              </a:spcBef>
              <a:buClr>
                <a:srgbClr val="006FB7"/>
              </a:buClr>
            </a:pPr>
            <a:r>
              <a:rPr lang="en-US" altLang="zh-CN" sz="2800">
                <a:ea typeface="宋体" pitchFamily="2" charset="-122"/>
              </a:rPr>
              <a:t>Supervision can be accompanied by psychological, social and material assistance.</a:t>
            </a:r>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2970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Implementation of non-custodial measures III</a:t>
            </a:r>
            <a:endParaRPr lang="en-US" sz="3200" b="1">
              <a:solidFill>
                <a:srgbClr val="006FB7"/>
              </a:solidFill>
            </a:endParaRPr>
          </a:p>
        </p:txBody>
      </p:sp>
      <p:sp>
        <p:nvSpPr>
          <p:cNvPr id="29701" name="Rectangle 3"/>
          <p:cNvSpPr txBox="1">
            <a:spLocks noChangeArrowheads="1"/>
          </p:cNvSpPr>
          <p:nvPr/>
        </p:nvSpPr>
        <p:spPr bwMode="auto">
          <a:xfrm>
            <a:off x="395288" y="2132013"/>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b="1">
                <a:solidFill>
                  <a:srgbClr val="006FB7"/>
                </a:solidFill>
                <a:ea typeface="宋体" pitchFamily="2" charset="-122"/>
              </a:rPr>
              <a:t>Duration</a:t>
            </a:r>
          </a:p>
          <a:p>
            <a:pPr eaLnBrk="1" hangingPunct="1">
              <a:spcBef>
                <a:spcPts val="2400"/>
              </a:spcBef>
              <a:buClr>
                <a:srgbClr val="006FB7"/>
              </a:buClr>
            </a:pPr>
            <a:r>
              <a:rPr lang="en-US" altLang="zh-CN" sz="2800">
                <a:ea typeface="宋体" pitchFamily="2" charset="-122"/>
              </a:rPr>
              <a:t>The duration of the non-custodial measures shall be established by the competent authority in accordance with the law; the measure can be terminated early and may also be prolonged if necessary in the interests of the offender.</a:t>
            </a:r>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3072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Implementation of non-custodial measures IV</a:t>
            </a:r>
            <a:endParaRPr lang="en-US" sz="3200" b="1">
              <a:solidFill>
                <a:srgbClr val="006FB7"/>
              </a:solidFill>
            </a:endParaRPr>
          </a:p>
        </p:txBody>
      </p:sp>
      <p:sp>
        <p:nvSpPr>
          <p:cNvPr id="30725" name="Rectangle 3"/>
          <p:cNvSpPr txBox="1">
            <a:spLocks noChangeArrowheads="1"/>
          </p:cNvSpPr>
          <p:nvPr/>
        </p:nvSpPr>
        <p:spPr bwMode="auto">
          <a:xfrm>
            <a:off x="395288" y="1555750"/>
            <a:ext cx="8229600" cy="4681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300"/>
              </a:lnSpc>
              <a:spcBef>
                <a:spcPts val="1200"/>
              </a:spcBef>
              <a:buClr>
                <a:srgbClr val="006FB7"/>
              </a:buClr>
            </a:pPr>
            <a:r>
              <a:rPr lang="en-US" altLang="zh-CN" sz="2800" b="1">
                <a:solidFill>
                  <a:srgbClr val="006FB7"/>
                </a:solidFill>
                <a:ea typeface="宋体" pitchFamily="2" charset="-122"/>
              </a:rPr>
              <a:t>Conditions (1)</a:t>
            </a:r>
          </a:p>
          <a:p>
            <a:pPr eaLnBrk="1" hangingPunct="1">
              <a:lnSpc>
                <a:spcPts val="3300"/>
              </a:lnSpc>
              <a:spcBef>
                <a:spcPts val="1200"/>
              </a:spcBef>
              <a:buClr>
                <a:srgbClr val="006FB7"/>
              </a:buClr>
            </a:pPr>
            <a:r>
              <a:rPr lang="en-US" altLang="zh-CN" sz="2800">
                <a:ea typeface="宋体" pitchFamily="2" charset="-122"/>
              </a:rPr>
              <a:t>The conditions attached to non-custodial measures shall take account of the needs of society as well as the needs and rights of the offender and victim. The conditions shall be realistic and precise and shall be explained to the offender both orally and in writing.</a:t>
            </a:r>
          </a:p>
          <a:p>
            <a:pPr eaLnBrk="1" hangingPunct="1">
              <a:lnSpc>
                <a:spcPts val="3300"/>
              </a:lnSpc>
              <a:spcBef>
                <a:spcPts val="1200"/>
              </a:spcBef>
              <a:buClr>
                <a:srgbClr val="006FB7"/>
              </a:buClr>
            </a:pPr>
            <a:r>
              <a:rPr lang="en-US" altLang="zh-CN" sz="2800">
                <a:ea typeface="宋体" pitchFamily="2" charset="-122"/>
              </a:rPr>
              <a:t>It may be necessary to develop special treatment schemes to deal with the needs and problems of particularly difficult categories of offenders.</a:t>
            </a:r>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317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Implementation of non-custodial measures V</a:t>
            </a:r>
            <a:endParaRPr lang="en-US" sz="3200" b="1">
              <a:solidFill>
                <a:srgbClr val="006FB7"/>
              </a:solidFill>
            </a:endParaRPr>
          </a:p>
        </p:txBody>
      </p:sp>
      <p:sp>
        <p:nvSpPr>
          <p:cNvPr id="31749" name="Rectangle 3"/>
          <p:cNvSpPr txBox="1">
            <a:spLocks noChangeArrowheads="1"/>
          </p:cNvSpPr>
          <p:nvPr/>
        </p:nvSpPr>
        <p:spPr bwMode="auto">
          <a:xfrm>
            <a:off x="395288" y="2276475"/>
            <a:ext cx="8229600" cy="273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b="1">
                <a:solidFill>
                  <a:srgbClr val="006FB7"/>
                </a:solidFill>
                <a:ea typeface="宋体" pitchFamily="2" charset="-122"/>
              </a:rPr>
              <a:t>Conditions (2)</a:t>
            </a:r>
          </a:p>
          <a:p>
            <a:pPr eaLnBrk="1" hangingPunct="1">
              <a:spcBef>
                <a:spcPts val="2400"/>
              </a:spcBef>
              <a:buClr>
                <a:srgbClr val="006FB7"/>
              </a:buClr>
            </a:pPr>
            <a:r>
              <a:rPr lang="en-US" altLang="zh-CN" sz="2800">
                <a:ea typeface="宋体" pitchFamily="2" charset="-122"/>
              </a:rPr>
              <a:t>In case of breach of the conditions of non-custodial measures, the measures may be modified or revoked. However, such a breach should not automatically lead to a deprivation of liberty.</a:t>
            </a:r>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71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II</a:t>
            </a:r>
            <a:endParaRPr lang="en-US" sz="3200" b="1">
              <a:solidFill>
                <a:srgbClr val="006FB7"/>
              </a:solidFill>
            </a:endParaRPr>
          </a:p>
        </p:txBody>
      </p:sp>
      <p:sp>
        <p:nvSpPr>
          <p:cNvPr id="7173" name="Rectangle 3"/>
          <p:cNvSpPr txBox="1">
            <a:spLocks noChangeArrowheads="1"/>
          </p:cNvSpPr>
          <p:nvPr/>
        </p:nvSpPr>
        <p:spPr bwMode="auto">
          <a:xfrm>
            <a:off x="395288" y="2060575"/>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To acquaint the participants with the legal protection linked to the use of non-custodial measures </a:t>
            </a:r>
          </a:p>
          <a:p>
            <a:pPr eaLnBrk="1" hangingPunct="1">
              <a:spcBef>
                <a:spcPts val="2400"/>
              </a:spcBef>
              <a:buClr>
                <a:srgbClr val="006FB7"/>
              </a:buClr>
              <a:buFontTx/>
              <a:buChar char="•"/>
            </a:pPr>
            <a:r>
              <a:rPr lang="en-US" altLang="zh-CN" sz="2800">
                <a:ea typeface="宋体" pitchFamily="2" charset="-122"/>
              </a:rPr>
              <a:t>To familiarize the participants with the consequences of non-compliance with the dispositions of non-custodial measures</a:t>
            </a: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81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a:t>
            </a:r>
            <a:endParaRPr lang="en-US" sz="3200" b="1">
              <a:solidFill>
                <a:srgbClr val="006FB7"/>
              </a:solidFill>
            </a:endParaRPr>
          </a:p>
        </p:txBody>
      </p:sp>
      <p:sp>
        <p:nvSpPr>
          <p:cNvPr id="8197" name="Rectangle 3"/>
          <p:cNvSpPr txBox="1">
            <a:spLocks noChangeArrowheads="1"/>
          </p:cNvSpPr>
          <p:nvPr/>
        </p:nvSpPr>
        <p:spPr bwMode="auto">
          <a:xfrm>
            <a:off x="395288" y="1917700"/>
            <a:ext cx="8229600" cy="381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a:ea typeface="宋体" pitchFamily="2" charset="-122"/>
              </a:rPr>
              <a:t>What alternatives to imprisonment exist in the country where you work, and in regard to what kinds of criminal offences?</a:t>
            </a:r>
          </a:p>
          <a:p>
            <a:pPr eaLnBrk="1" hangingPunct="1">
              <a:spcBef>
                <a:spcPts val="1200"/>
              </a:spcBef>
              <a:buClr>
                <a:srgbClr val="006FB7"/>
              </a:buClr>
              <a:buFontTx/>
              <a:buChar char="•"/>
            </a:pPr>
            <a:r>
              <a:rPr lang="en-US" altLang="zh-CN" sz="2800">
                <a:ea typeface="宋体" pitchFamily="2" charset="-122"/>
              </a:rPr>
              <a:t>Have you, in your role as judge, prosecutor or lawyer, advised, or resorted to, the use of</a:t>
            </a:r>
            <a:br>
              <a:rPr lang="en-US" altLang="zh-CN" sz="2800">
                <a:ea typeface="宋体" pitchFamily="2" charset="-122"/>
              </a:rPr>
            </a:br>
            <a:r>
              <a:rPr lang="en-US" altLang="zh-CN" sz="2800">
                <a:ea typeface="宋体" pitchFamily="2" charset="-122"/>
              </a:rPr>
              <a:t>non-custodial measures?</a:t>
            </a:r>
          </a:p>
          <a:p>
            <a:pPr eaLnBrk="1" hangingPunct="1">
              <a:spcBef>
                <a:spcPts val="1200"/>
              </a:spcBef>
              <a:buClr>
                <a:srgbClr val="006FB7"/>
              </a:buClr>
              <a:buFontTx/>
              <a:buChar char="•"/>
            </a:pPr>
            <a:r>
              <a:rPr lang="en-US" altLang="zh-CN" sz="2800">
                <a:ea typeface="宋体" pitchFamily="2" charset="-122"/>
              </a:rPr>
              <a:t>In what situations do you think that it would be particularly useful to do so?</a:t>
            </a: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92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II</a:t>
            </a:r>
            <a:endParaRPr lang="en-US" sz="3200" b="1">
              <a:solidFill>
                <a:srgbClr val="006FB7"/>
              </a:solidFill>
            </a:endParaRPr>
          </a:p>
        </p:txBody>
      </p:sp>
      <p:sp>
        <p:nvSpPr>
          <p:cNvPr id="9221" name="Rectangle 3"/>
          <p:cNvSpPr txBox="1">
            <a:spLocks noChangeArrowheads="1"/>
          </p:cNvSpPr>
          <p:nvPr/>
        </p:nvSpPr>
        <p:spPr bwMode="auto">
          <a:xfrm>
            <a:off x="395288" y="1628775"/>
            <a:ext cx="8229600" cy="4319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a:ea typeface="宋体" pitchFamily="2" charset="-122"/>
              </a:rPr>
              <a:t>Are there special groups of people that are more likely to benefit from the use of non-custodial measures than others?</a:t>
            </a:r>
          </a:p>
          <a:p>
            <a:pPr eaLnBrk="1" hangingPunct="1">
              <a:spcBef>
                <a:spcPts val="1800"/>
              </a:spcBef>
              <a:buClr>
                <a:srgbClr val="006FB7"/>
              </a:buClr>
              <a:buFontTx/>
              <a:buChar char="•"/>
            </a:pPr>
            <a:r>
              <a:rPr lang="en-US" altLang="zh-CN" sz="2800">
                <a:ea typeface="宋体" pitchFamily="2" charset="-122"/>
              </a:rPr>
              <a:t>If so, identify these groups and explain why they are more likely to benefit from alternatives to imprisonment</a:t>
            </a:r>
          </a:p>
          <a:p>
            <a:pPr eaLnBrk="1" hangingPunct="1">
              <a:spcBef>
                <a:spcPts val="1800"/>
              </a:spcBef>
              <a:buClr>
                <a:srgbClr val="006FB7"/>
              </a:buClr>
              <a:buFontTx/>
              <a:buChar char="•"/>
            </a:pPr>
            <a:r>
              <a:rPr lang="en-US" altLang="zh-CN" sz="2800">
                <a:ea typeface="宋体" pitchFamily="2" charset="-122"/>
              </a:rPr>
              <a:t>What legal safeguards exist in the country where you work with regard to the imposition of</a:t>
            </a:r>
            <a:br>
              <a:rPr lang="en-US" altLang="zh-CN" sz="2800">
                <a:ea typeface="宋体" pitchFamily="2" charset="-122"/>
              </a:rPr>
            </a:br>
            <a:r>
              <a:rPr lang="en-US" altLang="zh-CN" sz="2800">
                <a:ea typeface="宋体" pitchFamily="2" charset="-122"/>
              </a:rPr>
              <a:t>non-custodial measures?</a:t>
            </a:r>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02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III</a:t>
            </a:r>
            <a:endParaRPr lang="en-US" sz="3200" b="1">
              <a:solidFill>
                <a:srgbClr val="006FB7"/>
              </a:solidFill>
            </a:endParaRPr>
          </a:p>
        </p:txBody>
      </p:sp>
      <p:sp>
        <p:nvSpPr>
          <p:cNvPr id="10245" name="Rectangle 3"/>
          <p:cNvSpPr txBox="1">
            <a:spLocks noChangeArrowheads="1"/>
          </p:cNvSpPr>
          <p:nvPr/>
        </p:nvSpPr>
        <p:spPr bwMode="auto">
          <a:xfrm>
            <a:off x="395288" y="1987550"/>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What are the sanctions for violations of the conditions attached to non-custodial measures in the country where you work?</a:t>
            </a:r>
          </a:p>
          <a:p>
            <a:pPr eaLnBrk="1" hangingPunct="1">
              <a:spcBef>
                <a:spcPts val="2400"/>
              </a:spcBef>
              <a:buClr>
                <a:srgbClr val="006FB7"/>
              </a:buClr>
              <a:buFontTx/>
              <a:buChar char="•"/>
            </a:pPr>
            <a:r>
              <a:rPr lang="en-US" altLang="zh-CN" sz="2800">
                <a:ea typeface="宋体" pitchFamily="2" charset="-122"/>
              </a:rPr>
              <a:t>How do you think that the use of non-custodial measures might be further developed in the country where you work?</a:t>
            </a:r>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126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Relevant legal standards and rules</a:t>
            </a:r>
            <a:endParaRPr lang="en-US" sz="3200" b="1">
              <a:solidFill>
                <a:srgbClr val="006FB7"/>
              </a:solidFill>
            </a:endParaRPr>
          </a:p>
        </p:txBody>
      </p:sp>
      <p:sp>
        <p:nvSpPr>
          <p:cNvPr id="11269" name="Rectangle 3"/>
          <p:cNvSpPr txBox="1">
            <a:spLocks noChangeArrowheads="1"/>
          </p:cNvSpPr>
          <p:nvPr/>
        </p:nvSpPr>
        <p:spPr bwMode="auto">
          <a:xfrm>
            <a:off x="395288" y="2132013"/>
            <a:ext cx="8229600" cy="2376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The United Nations Standard Minimum Rules for Non-custodial Measures (Tokyo Rules), 1990</a:t>
            </a:r>
          </a:p>
          <a:p>
            <a:pPr eaLnBrk="1" hangingPunct="1">
              <a:spcBef>
                <a:spcPts val="2400"/>
              </a:spcBef>
              <a:buClr>
                <a:srgbClr val="006FB7"/>
              </a:buClr>
              <a:buFontTx/>
              <a:buChar char="•"/>
            </a:pPr>
            <a:r>
              <a:rPr lang="en-US" altLang="zh-CN" sz="2800">
                <a:ea typeface="宋体" pitchFamily="2" charset="-122"/>
              </a:rPr>
              <a:t>The International Covenant on Civil and Political Rights, 1966 </a:t>
            </a:r>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229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General principles I</a:t>
            </a:r>
            <a:endParaRPr lang="en-US" sz="3200" b="1">
              <a:solidFill>
                <a:srgbClr val="006FB7"/>
              </a:solidFill>
            </a:endParaRPr>
          </a:p>
        </p:txBody>
      </p:sp>
      <p:sp>
        <p:nvSpPr>
          <p:cNvPr id="5"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000" b="1" dirty="0" smtClean="0">
                <a:solidFill>
                  <a:srgbClr val="006FB7"/>
                </a:solidFill>
                <a:ea typeface="宋体" pitchFamily="2" charset="-122"/>
              </a:rPr>
              <a:t>The fundamental aims of non-custodial measures (1)</a:t>
            </a:r>
          </a:p>
          <a:p>
            <a:pPr marL="0" indent="0" eaLnBrk="1" hangingPunct="1">
              <a:spcBef>
                <a:spcPts val="600"/>
              </a:spcBef>
              <a:buClr>
                <a:srgbClr val="006FB7"/>
              </a:buClr>
              <a:defRPr/>
            </a:pPr>
            <a:r>
              <a:rPr lang="en-US" altLang="zh-CN" sz="2000" dirty="0" smtClean="0">
                <a:ea typeface="宋体" pitchFamily="2" charset="-122"/>
              </a:rPr>
              <a:t>The primary purposes of non-custodial alternatives to imprisonment are:</a:t>
            </a:r>
          </a:p>
          <a:p>
            <a:pPr eaLnBrk="1" hangingPunct="1">
              <a:spcBef>
                <a:spcPts val="300"/>
              </a:spcBef>
              <a:buClr>
                <a:srgbClr val="006FB7"/>
              </a:buClr>
              <a:buFontTx/>
              <a:buChar char="•"/>
              <a:defRPr/>
            </a:pPr>
            <a:r>
              <a:rPr lang="en-US" altLang="zh-CN" sz="2000" dirty="0" smtClean="0">
                <a:ea typeface="宋体" pitchFamily="2" charset="-122"/>
              </a:rPr>
              <a:t>To enable the individualization of penal sanctions to the needs of the offender, thereby making the sanctions more effective, with a view to the rehabilitation of the offenders and to facilitate their reintegration into </a:t>
            </a:r>
            <a:r>
              <a:rPr lang="en-US" altLang="zh-CN" sz="2000" dirty="0" smtClean="0">
                <a:ea typeface="宋体" pitchFamily="2" charset="-122"/>
              </a:rPr>
              <a:t>society</a:t>
            </a:r>
            <a:endParaRPr lang="en-US" altLang="zh-CN" sz="2000" dirty="0" smtClean="0">
              <a:ea typeface="宋体" pitchFamily="2" charset="-122"/>
            </a:endParaRPr>
          </a:p>
          <a:p>
            <a:pPr eaLnBrk="1" hangingPunct="1">
              <a:spcBef>
                <a:spcPts val="300"/>
              </a:spcBef>
              <a:buClr>
                <a:srgbClr val="006FB7"/>
              </a:buClr>
              <a:buFontTx/>
              <a:buChar char="•"/>
              <a:defRPr/>
            </a:pPr>
            <a:r>
              <a:rPr lang="en-US" altLang="zh-CN" sz="2000" dirty="0" smtClean="0">
                <a:ea typeface="宋体" pitchFamily="2" charset="-122"/>
              </a:rPr>
              <a:t>To promote greater community involvement in the management of criminal justice, specifically in the treatment of offenders, as well as to promote among offenders a sense of responsibility towards </a:t>
            </a:r>
            <a:r>
              <a:rPr lang="en-US" altLang="zh-CN" sz="2000" dirty="0" smtClean="0">
                <a:ea typeface="宋体" pitchFamily="2" charset="-122"/>
              </a:rPr>
              <a:t>society</a:t>
            </a:r>
          </a:p>
          <a:p>
            <a:pPr eaLnBrk="1" hangingPunct="1">
              <a:spcBef>
                <a:spcPts val="300"/>
              </a:spcBef>
              <a:buClr>
                <a:srgbClr val="006FB7"/>
              </a:buClr>
              <a:buFontTx/>
              <a:buChar char="•"/>
              <a:defRPr/>
            </a:pPr>
            <a:r>
              <a:rPr lang="en-US" altLang="zh-CN" sz="2000" dirty="0" smtClean="0">
                <a:ea typeface="宋体" pitchFamily="2" charset="-122"/>
              </a:rPr>
              <a:t>To </a:t>
            </a:r>
            <a:r>
              <a:rPr lang="en-US" altLang="zh-CN" sz="2000" dirty="0" smtClean="0">
                <a:ea typeface="宋体" pitchFamily="2" charset="-122"/>
              </a:rPr>
              <a:t>contribute to preserving the exceptional character of pretrial </a:t>
            </a:r>
            <a:r>
              <a:rPr lang="en-US" altLang="zh-CN" sz="2000" dirty="0" smtClean="0">
                <a:ea typeface="宋体" pitchFamily="2" charset="-122"/>
              </a:rPr>
              <a:t>detention</a:t>
            </a:r>
            <a:endParaRPr lang="en-US" altLang="zh-CN" sz="2000" dirty="0" smtClean="0">
              <a:ea typeface="宋体" pitchFamily="2" charset="-122"/>
            </a:endParaRPr>
          </a:p>
          <a:p>
            <a:pPr marL="0" indent="0" eaLnBrk="1" hangingPunct="1">
              <a:spcBef>
                <a:spcPts val="600"/>
              </a:spcBef>
              <a:buClr>
                <a:srgbClr val="006FB7"/>
              </a:buClr>
              <a:defRPr/>
            </a:pPr>
            <a:r>
              <a:rPr lang="en-US" altLang="zh-CN" sz="2000" dirty="0" smtClean="0">
                <a:ea typeface="宋体" pitchFamily="2" charset="-122"/>
              </a:rPr>
              <a:t>Non-custodial measures are also less expensive for society in general than deprivations of liberty.</a:t>
            </a:r>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a:t>Chapter 9</a:t>
            </a:r>
            <a:endParaRPr lang="en-US" b="0"/>
          </a:p>
        </p:txBody>
      </p:sp>
      <p:sp>
        <p:nvSpPr>
          <p:cNvPr id="1331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General principles II</a:t>
            </a:r>
            <a:endParaRPr lang="en-US" sz="3200" b="1">
              <a:solidFill>
                <a:srgbClr val="006FB7"/>
              </a:solidFill>
            </a:endParaRPr>
          </a:p>
        </p:txBody>
      </p:sp>
      <p:sp>
        <p:nvSpPr>
          <p:cNvPr id="13317" name="Rectangle 3"/>
          <p:cNvSpPr txBox="1">
            <a:spLocks noChangeArrowheads="1"/>
          </p:cNvSpPr>
          <p:nvPr/>
        </p:nvSpPr>
        <p:spPr bwMode="auto">
          <a:xfrm>
            <a:off x="395288" y="1484313"/>
            <a:ext cx="8229600"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200"/>
              </a:lnSpc>
              <a:spcBef>
                <a:spcPts val="1200"/>
              </a:spcBef>
              <a:buClr>
                <a:srgbClr val="006FB7"/>
              </a:buClr>
            </a:pPr>
            <a:r>
              <a:rPr lang="en-US" altLang="zh-CN" sz="2800" b="1" dirty="0">
                <a:solidFill>
                  <a:srgbClr val="006FB7"/>
                </a:solidFill>
                <a:ea typeface="宋体" pitchFamily="2" charset="-122"/>
              </a:rPr>
              <a:t>The fundamental aims of non-custodial measures (2)</a:t>
            </a:r>
          </a:p>
          <a:p>
            <a:pPr eaLnBrk="1" hangingPunct="1">
              <a:lnSpc>
                <a:spcPts val="3200"/>
              </a:lnSpc>
              <a:spcBef>
                <a:spcPts val="1200"/>
              </a:spcBef>
              <a:buClr>
                <a:srgbClr val="006FB7"/>
              </a:buClr>
            </a:pPr>
            <a:r>
              <a:rPr lang="en-US" altLang="zh-CN" sz="2800" dirty="0">
                <a:ea typeface="宋体" pitchFamily="2" charset="-122"/>
              </a:rPr>
              <a:t>Individualized penal sanctions involving non-custodial measures must be considered in the light of the general aim of the criminal justice system, which is to reduce </a:t>
            </a:r>
            <a:r>
              <a:rPr lang="en-US" altLang="zh-CN" sz="2800" dirty="0" smtClean="0">
                <a:ea typeface="宋体" pitchFamily="2" charset="-122"/>
              </a:rPr>
              <a:t>delinquency, </a:t>
            </a:r>
            <a:r>
              <a:rPr lang="en-US" altLang="zh-CN" sz="2800" dirty="0">
                <a:ea typeface="宋体" pitchFamily="2" charset="-122"/>
              </a:rPr>
              <a:t>and the need to recognize the needs and interests of the victims of crime.</a:t>
            </a:r>
          </a:p>
          <a:p>
            <a:pPr eaLnBrk="1" hangingPunct="1">
              <a:lnSpc>
                <a:spcPts val="3200"/>
              </a:lnSpc>
              <a:spcBef>
                <a:spcPts val="1200"/>
              </a:spcBef>
              <a:buClr>
                <a:srgbClr val="006FB7"/>
              </a:buClr>
            </a:pPr>
            <a:r>
              <a:rPr lang="en-US" altLang="zh-CN" sz="2800" dirty="0">
                <a:ea typeface="宋体" pitchFamily="2" charset="-122"/>
              </a:rPr>
              <a:t>The use of non-custodial measures must respect internationally recognized human rights.</a:t>
            </a:r>
          </a:p>
        </p:txBody>
      </p:sp>
      <p:sp>
        <p:nvSpPr>
          <p:cNvPr id="133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AB39D3A-03FF-4355-BCD6-5B75DF221D24}"/>
</file>

<file path=customXml/itemProps2.xml><?xml version="1.0" encoding="utf-8"?>
<ds:datastoreItem xmlns:ds="http://schemas.openxmlformats.org/officeDocument/2006/customXml" ds:itemID="{900168B4-4E8B-469D-B9CB-2E9952F92700}"/>
</file>

<file path=customXml/itemProps3.xml><?xml version="1.0" encoding="utf-8"?>
<ds:datastoreItem xmlns:ds="http://schemas.openxmlformats.org/officeDocument/2006/customXml" ds:itemID="{A5E27F2A-29C1-4D0B-AA6B-346B4C955FDA}"/>
</file>

<file path=docProps/app.xml><?xml version="1.0" encoding="utf-8"?>
<Properties xmlns="http://schemas.openxmlformats.org/officeDocument/2006/extended-properties" xmlns:vt="http://schemas.openxmlformats.org/officeDocument/2006/docPropsVTypes">
  <Template/>
  <TotalTime>747</TotalTime>
  <Words>1600</Words>
  <Application>Microsoft Office PowerPoint</Application>
  <PresentationFormat>On-screen Show (4:3)</PresentationFormat>
  <Paragraphs>203</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bianca2</vt:lpstr>
      <vt:lpstr>Fronte</vt:lpstr>
      <vt:lpstr> Chapter 9  The use of non-custodial measures  in the administration of justice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124</cp:revision>
  <cp:lastPrinted>2011-11-28T15:29:45Z</cp:lastPrinted>
  <dcterms:created xsi:type="dcterms:W3CDTF">2011-10-11T09:08:06Z</dcterms:created>
  <dcterms:modified xsi:type="dcterms:W3CDTF">2012-01-10T08:42:31Z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993800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