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42"/>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38175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28" d="100"/>
          <a:sy n="128" d="100"/>
        </p:scale>
        <p:origin x="-108" y="-13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defTabSz="860851">
              <a:defRPr sz="1100"/>
            </a:lvl1pPr>
          </a:lstStyle>
          <a:p>
            <a:pPr>
              <a:defRPr/>
            </a:pPr>
            <a:endParaRPr lang="en-US"/>
          </a:p>
        </p:txBody>
      </p:sp>
      <p:sp>
        <p:nvSpPr>
          <p:cNvPr id="62467" name="Rectangle 3"/>
          <p:cNvSpPr>
            <a:spLocks noGrp="1" noChangeArrowheads="1"/>
          </p:cNvSpPr>
          <p:nvPr>
            <p:ph type="dt" idx="1"/>
          </p:nvPr>
        </p:nvSpPr>
        <p:spPr bwMode="auto">
          <a:xfrm>
            <a:off x="3614738"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algn="r" defTabSz="860851">
              <a:defRPr sz="11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019175"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540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defTabSz="860851">
              <a:defRPr sz="1100"/>
            </a:lvl1pPr>
          </a:lstStyle>
          <a:p>
            <a:pPr>
              <a:defRPr/>
            </a:pPr>
            <a:endParaRPr lang="en-US"/>
          </a:p>
        </p:txBody>
      </p:sp>
      <p:sp>
        <p:nvSpPr>
          <p:cNvPr id="62471" name="Rectangle 7"/>
          <p:cNvSpPr>
            <a:spLocks noGrp="1" noChangeArrowheads="1"/>
          </p:cNvSpPr>
          <p:nvPr>
            <p:ph type="sldNum" sz="quarter" idx="5"/>
          </p:nvPr>
        </p:nvSpPr>
        <p:spPr bwMode="auto">
          <a:xfrm>
            <a:off x="3614738"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algn="r" defTabSz="860851">
              <a:defRPr sz="1100"/>
            </a:lvl1pPr>
          </a:lstStyle>
          <a:p>
            <a:pPr>
              <a:defRPr/>
            </a:pPr>
            <a:fld id="{989EF998-2EB4-47FC-AC6C-F2106C3BDEA5}" type="slidenum">
              <a:rPr lang="en-US"/>
              <a:pPr>
                <a:defRPr/>
              </a:pPr>
              <a:t>‹#›</a:t>
            </a:fld>
            <a:endParaRPr lang="en-US"/>
          </a:p>
        </p:txBody>
      </p:sp>
    </p:spTree>
    <p:extLst>
      <p:ext uri="{BB962C8B-B14F-4D97-AF65-F5344CB8AC3E}">
        <p14:creationId xmlns:p14="http://schemas.microsoft.com/office/powerpoint/2010/main" val="92874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06C56078-0F25-4AD3-83E6-C75119A656CD}" type="slidenum">
              <a:rPr lang="en-US" smtClean="0"/>
              <a:pPr eaLnBrk="1" hangingPunct="1"/>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89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28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8</a:t>
            </a:r>
            <a:endParaRPr lang="en-US" b="0"/>
          </a:p>
        </p:txBody>
      </p:sp>
    </p:spTree>
    <p:extLst>
      <p:ext uri="{BB962C8B-B14F-4D97-AF65-F5344CB8AC3E}">
        <p14:creationId xmlns:p14="http://schemas.microsoft.com/office/powerpoint/2010/main" val="307538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8</a:t>
            </a:r>
            <a:endParaRPr lang="en-US" b="0"/>
          </a:p>
        </p:txBody>
      </p:sp>
    </p:spTree>
    <p:extLst>
      <p:ext uri="{BB962C8B-B14F-4D97-AF65-F5344CB8AC3E}">
        <p14:creationId xmlns:p14="http://schemas.microsoft.com/office/powerpoint/2010/main" val="2766366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en-US" altLang="zh-CN"/>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a:t>Chapter 8</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8</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International legal standards </a:t>
            </a:r>
            <a:r>
              <a:rPr lang="en-US" altLang="zh-CN" sz="3600" dirty="0" smtClean="0">
                <a:solidFill>
                  <a:srgbClr val="006FB7"/>
                </a:solidFill>
                <a:ea typeface="宋体" pitchFamily="2" charset="-122"/>
              </a:rPr>
              <a:t>for</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the </a:t>
            </a:r>
            <a:r>
              <a:rPr lang="en-US" altLang="zh-CN" sz="3600" dirty="0">
                <a:solidFill>
                  <a:srgbClr val="006FB7"/>
                </a:solidFill>
                <a:ea typeface="宋体" pitchFamily="2" charset="-122"/>
              </a:rPr>
              <a:t>protection of persons </a:t>
            </a:r>
            <a:r>
              <a:rPr lang="en-US" altLang="zh-CN" sz="3600" dirty="0" smtClean="0">
                <a:solidFill>
                  <a:srgbClr val="006FB7"/>
                </a:solidFill>
                <a:ea typeface="宋体" pitchFamily="2" charset="-122"/>
              </a:rPr>
              <a:t>deprived</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of </a:t>
            </a:r>
            <a:r>
              <a:rPr lang="en-US" altLang="zh-CN" sz="3600" dirty="0">
                <a:solidFill>
                  <a:srgbClr val="006FB7"/>
                </a:solidFill>
                <a:ea typeface="宋体" pitchFamily="2" charset="-122"/>
              </a:rPr>
              <a:t>their liberty</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4341" name="Rectangle 3"/>
          <p:cNvSpPr txBox="1">
            <a:spLocks noChangeArrowheads="1"/>
          </p:cNvSpPr>
          <p:nvPr/>
        </p:nvSpPr>
        <p:spPr bwMode="auto">
          <a:xfrm>
            <a:off x="395288" y="1557338"/>
            <a:ext cx="8229600" cy="4535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700" b="1" dirty="0" smtClean="0">
                <a:solidFill>
                  <a:srgbClr val="006FB7"/>
                </a:solidFill>
                <a:ea typeface="宋体" pitchFamily="2" charset="-122"/>
              </a:rPr>
              <a:t>Key legal texts III</a:t>
            </a:r>
          </a:p>
          <a:p>
            <a:pPr marL="0" indent="0" eaLnBrk="1" hangingPunct="1">
              <a:spcBef>
                <a:spcPts val="1200"/>
              </a:spcBef>
              <a:buClr>
                <a:srgbClr val="006FB7"/>
              </a:buClr>
              <a:defRPr/>
            </a:pPr>
            <a:r>
              <a:rPr lang="en-US" altLang="zh-CN" sz="2700" dirty="0" smtClean="0">
                <a:ea typeface="宋体" pitchFamily="2" charset="-122"/>
              </a:rPr>
              <a:t>The African Charter on Human and Peoples’ Rights, article 5:</a:t>
            </a:r>
          </a:p>
          <a:p>
            <a:pPr marL="360000" indent="0" eaLnBrk="1" hangingPunct="1">
              <a:spcBef>
                <a:spcPts val="1200"/>
              </a:spcBef>
              <a:buClr>
                <a:srgbClr val="006FB7"/>
              </a:buClr>
              <a:defRPr/>
            </a:pPr>
            <a:r>
              <a:rPr lang="en-US" altLang="zh-CN" sz="2700" dirty="0" smtClean="0">
                <a:ea typeface="宋体" pitchFamily="2" charset="-122"/>
              </a:rPr>
              <a:t>Every individual shall have the right to the respect of the dignity inherent in a human being and to the recognition of his legal status. All forms of exploitation and degradation of man particularly slavery, slave trade, torture, cruel, inhuman or degrading punishment and treatment shall be prohibited.</a:t>
            </a:r>
          </a:p>
        </p:txBody>
      </p:sp>
      <p:sp>
        <p:nvSpPr>
          <p:cNvPr id="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1434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5365" name="Rectangle 3"/>
          <p:cNvSpPr txBox="1">
            <a:spLocks noChangeArrowheads="1"/>
          </p:cNvSpPr>
          <p:nvPr/>
        </p:nvSpPr>
        <p:spPr bwMode="auto">
          <a:xfrm>
            <a:off x="395288" y="1484313"/>
            <a:ext cx="8229600"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700" b="1" dirty="0" smtClean="0">
                <a:solidFill>
                  <a:srgbClr val="006FB7"/>
                </a:solidFill>
                <a:ea typeface="宋体" pitchFamily="2" charset="-122"/>
              </a:rPr>
              <a:t>Key legal texts IV</a:t>
            </a:r>
          </a:p>
          <a:p>
            <a:pPr marL="0" indent="0" eaLnBrk="1" hangingPunct="1">
              <a:spcBef>
                <a:spcPts val="1200"/>
              </a:spcBef>
              <a:buClr>
                <a:srgbClr val="006FB7"/>
              </a:buClr>
              <a:defRPr/>
            </a:pPr>
            <a:r>
              <a:rPr lang="en-US" altLang="zh-CN" sz="2700" dirty="0" smtClean="0">
                <a:ea typeface="宋体" pitchFamily="2" charset="-122"/>
              </a:rPr>
              <a:t>The American Convention on Human Rights,</a:t>
            </a:r>
            <a:br>
              <a:rPr lang="en-US" altLang="zh-CN" sz="2700" dirty="0" smtClean="0">
                <a:ea typeface="宋体" pitchFamily="2" charset="-122"/>
              </a:rPr>
            </a:br>
            <a:r>
              <a:rPr lang="en-US" altLang="zh-CN" sz="2700" dirty="0" smtClean="0">
                <a:ea typeface="宋体" pitchFamily="2" charset="-122"/>
              </a:rPr>
              <a:t>article </a:t>
            </a:r>
            <a:r>
              <a:rPr lang="en-US" altLang="zh-CN" sz="2700" dirty="0" smtClean="0">
                <a:ea typeface="宋体" pitchFamily="2" charset="-122"/>
              </a:rPr>
              <a:t>5:</a:t>
            </a:r>
            <a:endParaRPr lang="en-US" altLang="zh-CN" sz="2700" dirty="0" smtClean="0">
              <a:ea typeface="宋体" pitchFamily="2" charset="-122"/>
            </a:endParaRPr>
          </a:p>
          <a:p>
            <a:pPr marL="360000" indent="-360000" eaLnBrk="1" hangingPunct="1">
              <a:spcBef>
                <a:spcPts val="1200"/>
              </a:spcBef>
              <a:buClr>
                <a:srgbClr val="006FB7"/>
              </a:buClr>
              <a:buFont typeface="+mj-lt"/>
              <a:buAutoNum type="arabicPeriod"/>
              <a:defRPr/>
            </a:pPr>
            <a:r>
              <a:rPr lang="en-US" altLang="zh-CN" sz="2700" dirty="0" smtClean="0">
                <a:ea typeface="宋体" pitchFamily="2" charset="-122"/>
              </a:rPr>
              <a:t>Every person has the right to have his physical, mental, and moral integrity respected.</a:t>
            </a:r>
          </a:p>
          <a:p>
            <a:pPr marL="360000" indent="-360000" eaLnBrk="1" hangingPunct="1">
              <a:spcBef>
                <a:spcPts val="1200"/>
              </a:spcBef>
              <a:buClr>
                <a:srgbClr val="006FB7"/>
              </a:buClr>
              <a:buFont typeface="+mj-lt"/>
              <a:buAutoNum type="arabicPeriod"/>
              <a:defRPr/>
            </a:pPr>
            <a:r>
              <a:rPr lang="en-US" altLang="zh-CN" sz="2700" dirty="0" smtClean="0">
                <a:ea typeface="宋体" pitchFamily="2" charset="-122"/>
              </a:rPr>
              <a:t>No one shall be subjected to torture or to cruel, inhuman, or degrading punishment or treatment. All persons deprived of their liberty shall be treated with respect for the inherent dignity of the human person.</a:t>
            </a:r>
          </a:p>
        </p:txBody>
      </p:sp>
      <p:sp>
        <p:nvSpPr>
          <p:cNvPr id="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1536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6389" name="Rectangle 3"/>
          <p:cNvSpPr txBox="1">
            <a:spLocks noChangeArrowheads="1"/>
          </p:cNvSpPr>
          <p:nvPr/>
        </p:nvSpPr>
        <p:spPr bwMode="auto">
          <a:xfrm>
            <a:off x="395288" y="2132013"/>
            <a:ext cx="8229600" cy="2952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800" b="1" dirty="0" smtClean="0">
                <a:solidFill>
                  <a:srgbClr val="006FB7"/>
                </a:solidFill>
                <a:ea typeface="宋体" pitchFamily="2" charset="-122"/>
              </a:rPr>
              <a:t>Key legal texts V</a:t>
            </a:r>
          </a:p>
          <a:p>
            <a:pPr marL="0" indent="0" eaLnBrk="1" hangingPunct="1">
              <a:spcBef>
                <a:spcPts val="2400"/>
              </a:spcBef>
              <a:buClr>
                <a:srgbClr val="006FB7"/>
              </a:buClr>
              <a:defRPr/>
            </a:pPr>
            <a:r>
              <a:rPr lang="en-US" altLang="zh-CN" sz="2800" dirty="0" smtClean="0">
                <a:ea typeface="宋体" pitchFamily="2" charset="-122"/>
              </a:rPr>
              <a:t>The European Convention on Human Rights, article 3:</a:t>
            </a:r>
          </a:p>
          <a:p>
            <a:pPr marL="360000" indent="0" eaLnBrk="1" hangingPunct="1">
              <a:spcBef>
                <a:spcPts val="2400"/>
              </a:spcBef>
              <a:buClr>
                <a:srgbClr val="006FB7"/>
              </a:buClr>
              <a:defRPr/>
            </a:pPr>
            <a:r>
              <a:rPr lang="en-US" altLang="zh-CN" sz="2800" dirty="0" smtClean="0">
                <a:ea typeface="宋体" pitchFamily="2" charset="-122"/>
              </a:rPr>
              <a:t>No one shall be subjected to torture or to inhuman or degrading treatment or punishment.</a:t>
            </a:r>
          </a:p>
        </p:txBody>
      </p:sp>
      <p:sp>
        <p:nvSpPr>
          <p:cNvPr id="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1639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7413" name="Rectangle 3"/>
          <p:cNvSpPr txBox="1">
            <a:spLocks noChangeArrowheads="1"/>
          </p:cNvSpPr>
          <p:nvPr/>
        </p:nvSpPr>
        <p:spPr bwMode="auto">
          <a:xfrm>
            <a:off x="395288" y="1555750"/>
            <a:ext cx="8229600" cy="446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500"/>
              </a:lnSpc>
              <a:spcBef>
                <a:spcPts val="1200"/>
              </a:spcBef>
              <a:buClr>
                <a:srgbClr val="006FB7"/>
              </a:buClr>
              <a:defRPr/>
            </a:pPr>
            <a:r>
              <a:rPr lang="en-US" altLang="zh-CN" sz="2200" b="1" dirty="0" smtClean="0">
                <a:solidFill>
                  <a:srgbClr val="006FB7"/>
                </a:solidFill>
                <a:ea typeface="宋体" pitchFamily="2" charset="-122"/>
              </a:rPr>
              <a:t>The legal responsibilities of States</a:t>
            </a:r>
          </a:p>
          <a:p>
            <a:pPr marL="0" indent="0" eaLnBrk="1" hangingPunct="1">
              <a:lnSpc>
                <a:spcPts val="2500"/>
              </a:lnSpc>
              <a:spcBef>
                <a:spcPts val="1200"/>
              </a:spcBef>
              <a:buClr>
                <a:srgbClr val="006FB7"/>
              </a:buClr>
              <a:defRPr/>
            </a:pPr>
            <a:r>
              <a:rPr lang="en-US" altLang="zh-CN" sz="2200" dirty="0" smtClean="0">
                <a:ea typeface="宋体" pitchFamily="2" charset="-122"/>
              </a:rPr>
              <a:t>States have a legal duty under international law to:</a:t>
            </a:r>
          </a:p>
          <a:p>
            <a:pPr eaLnBrk="1" hangingPunct="1">
              <a:lnSpc>
                <a:spcPts val="2500"/>
              </a:lnSpc>
              <a:spcBef>
                <a:spcPts val="1200"/>
              </a:spcBef>
              <a:buClr>
                <a:srgbClr val="006FB7"/>
              </a:buClr>
              <a:buFontTx/>
              <a:buChar char="•"/>
              <a:defRPr/>
            </a:pPr>
            <a:r>
              <a:rPr lang="en-US" altLang="zh-CN" sz="2200" dirty="0" smtClean="0">
                <a:ea typeface="宋体" pitchFamily="2" charset="-122"/>
              </a:rPr>
              <a:t>Use effective legislative, administrative, judicial and other means to </a:t>
            </a:r>
            <a:r>
              <a:rPr lang="en-US" altLang="zh-CN" sz="2200" i="1" dirty="0" smtClean="0">
                <a:ea typeface="宋体" pitchFamily="2" charset="-122"/>
              </a:rPr>
              <a:t>prevent</a:t>
            </a:r>
            <a:r>
              <a:rPr lang="en-US" altLang="zh-CN" sz="2200" dirty="0" smtClean="0">
                <a:ea typeface="宋体" pitchFamily="2" charset="-122"/>
              </a:rPr>
              <a:t> acts of torture and other forms of </a:t>
            </a:r>
            <a:r>
              <a:rPr lang="en-US" altLang="zh-CN" sz="2200" dirty="0" smtClean="0">
                <a:ea typeface="宋体" pitchFamily="2" charset="-122"/>
              </a:rPr>
              <a:t>ill-treatment</a:t>
            </a:r>
            <a:endParaRPr lang="en-US" altLang="zh-CN" sz="2200" dirty="0" smtClean="0">
              <a:ea typeface="宋体" pitchFamily="2" charset="-122"/>
            </a:endParaRPr>
          </a:p>
          <a:p>
            <a:pPr eaLnBrk="1" hangingPunct="1">
              <a:lnSpc>
                <a:spcPts val="2500"/>
              </a:lnSpc>
              <a:spcBef>
                <a:spcPts val="1200"/>
              </a:spcBef>
              <a:buClr>
                <a:srgbClr val="006FB7"/>
              </a:buClr>
              <a:buFontTx/>
              <a:buChar char="•"/>
              <a:defRPr/>
            </a:pPr>
            <a:r>
              <a:rPr lang="en-US" altLang="zh-CN" sz="2200" i="1" dirty="0" smtClean="0">
                <a:ea typeface="宋体" pitchFamily="2" charset="-122"/>
              </a:rPr>
              <a:t>Promptly and effectively investigate </a:t>
            </a:r>
            <a:r>
              <a:rPr lang="en-US" altLang="zh-CN" sz="2200" dirty="0" smtClean="0">
                <a:ea typeface="宋体" pitchFamily="2" charset="-122"/>
              </a:rPr>
              <a:t>alleged instances of torture and other forms of ill-treatment and provide </a:t>
            </a:r>
            <a:r>
              <a:rPr lang="en-US" altLang="zh-CN" sz="2200" i="1" dirty="0" smtClean="0">
                <a:ea typeface="宋体" pitchFamily="2" charset="-122"/>
              </a:rPr>
              <a:t>effective remedies </a:t>
            </a:r>
            <a:r>
              <a:rPr lang="en-US" altLang="zh-CN" sz="2200" dirty="0" smtClean="0">
                <a:ea typeface="宋体" pitchFamily="2" charset="-122"/>
              </a:rPr>
              <a:t>to alleged victims of such </a:t>
            </a:r>
            <a:r>
              <a:rPr lang="en-US" altLang="zh-CN" sz="2200" dirty="0" smtClean="0">
                <a:ea typeface="宋体" pitchFamily="2" charset="-122"/>
              </a:rPr>
              <a:t>treatment</a:t>
            </a:r>
            <a:endParaRPr lang="en-US" altLang="zh-CN" sz="2200" dirty="0" smtClean="0">
              <a:ea typeface="宋体" pitchFamily="2" charset="-122"/>
            </a:endParaRPr>
          </a:p>
          <a:p>
            <a:pPr eaLnBrk="1" hangingPunct="1">
              <a:lnSpc>
                <a:spcPts val="2500"/>
              </a:lnSpc>
              <a:spcBef>
                <a:spcPts val="1200"/>
              </a:spcBef>
              <a:buClr>
                <a:srgbClr val="006FB7"/>
              </a:buClr>
              <a:buFontTx/>
              <a:buChar char="•"/>
              <a:defRPr/>
            </a:pPr>
            <a:r>
              <a:rPr lang="en-US" altLang="zh-CN" sz="2200" dirty="0" smtClean="0">
                <a:ea typeface="宋体" pitchFamily="2" charset="-122"/>
              </a:rPr>
              <a:t>Not grant immunity to perpetrators of torture or other forms of ill-treatment; such immunity is incompatible with a State’s legal duty to prevent, investigate and remedy human rights </a:t>
            </a:r>
            <a:r>
              <a:rPr lang="en-US" altLang="zh-CN" sz="2200" dirty="0" smtClean="0">
                <a:ea typeface="宋体" pitchFamily="2" charset="-122"/>
              </a:rPr>
              <a:t>violations</a:t>
            </a:r>
            <a:endParaRPr lang="en-US" altLang="zh-CN" sz="2200" dirty="0" smtClean="0">
              <a:ea typeface="宋体" pitchFamily="2" charset="-122"/>
            </a:endParaRPr>
          </a:p>
        </p:txBody>
      </p:sp>
      <p:sp>
        <p:nvSpPr>
          <p:cNvPr id="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1741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8436" name="Rectangle 3"/>
          <p:cNvSpPr txBox="1">
            <a:spLocks noChangeArrowheads="1"/>
          </p:cNvSpPr>
          <p:nvPr/>
        </p:nvSpPr>
        <p:spPr bwMode="auto">
          <a:xfrm>
            <a:off x="395288" y="1987550"/>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b="1">
                <a:solidFill>
                  <a:srgbClr val="006FB7"/>
                </a:solidFill>
                <a:ea typeface="宋体" pitchFamily="2" charset="-122"/>
              </a:rPr>
              <a:t>What it means I</a:t>
            </a:r>
          </a:p>
          <a:p>
            <a:pPr eaLnBrk="1" hangingPunct="1">
              <a:spcBef>
                <a:spcPts val="2400"/>
              </a:spcBef>
              <a:buClr>
                <a:srgbClr val="006FB7"/>
              </a:buClr>
            </a:pPr>
            <a:r>
              <a:rPr lang="en-US" altLang="zh-CN" sz="2800">
                <a:ea typeface="宋体" pitchFamily="2" charset="-122"/>
              </a:rPr>
              <a:t>Every person has the right not to be subjected to torture, or to cruel, inhuman and degrading treatment or punishment. This right must be guaranteed </a:t>
            </a:r>
            <a:r>
              <a:rPr lang="en-US" altLang="zh-CN" sz="2800" i="1">
                <a:ea typeface="宋体" pitchFamily="2" charset="-122"/>
              </a:rPr>
              <a:t>at all times</a:t>
            </a:r>
            <a:r>
              <a:rPr lang="en-US" altLang="zh-CN" sz="2800">
                <a:ea typeface="宋体" pitchFamily="2" charset="-122"/>
              </a:rPr>
              <a:t>. It cannot be derogated from even in public emergencies threatening the life of the nation.</a:t>
            </a:r>
            <a:endParaRPr lang="en-US" sz="2800"/>
          </a:p>
        </p:txBody>
      </p:sp>
      <p:sp>
        <p:nvSpPr>
          <p:cNvPr id="18437"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1843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9460" name="Rectangle 3"/>
          <p:cNvSpPr txBox="1">
            <a:spLocks noChangeArrowheads="1"/>
          </p:cNvSpPr>
          <p:nvPr/>
        </p:nvSpPr>
        <p:spPr bwMode="auto">
          <a:xfrm>
            <a:off x="395288" y="1484313"/>
            <a:ext cx="8229600"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600" b="1">
                <a:solidFill>
                  <a:srgbClr val="006FB7"/>
                </a:solidFill>
                <a:ea typeface="宋体" pitchFamily="2" charset="-122"/>
              </a:rPr>
              <a:t>What it means II</a:t>
            </a:r>
          </a:p>
          <a:p>
            <a:pPr eaLnBrk="1" hangingPunct="1">
              <a:spcBef>
                <a:spcPts val="1200"/>
              </a:spcBef>
              <a:buClr>
                <a:srgbClr val="006FB7"/>
              </a:buClr>
            </a:pPr>
            <a:r>
              <a:rPr lang="en-US" altLang="zh-CN" sz="2600">
                <a:ea typeface="宋体" pitchFamily="2" charset="-122"/>
              </a:rPr>
              <a:t>It can generally be said that torture is a particularly severe form of ill-treatment aimed at obtaining either confessions or information from a person or punishing or intimidating him or her. It is committed by a public official, or at the instigation of or with the consent or acquiescence of such an official or other person acting in an official capacity.</a:t>
            </a:r>
          </a:p>
          <a:p>
            <a:pPr eaLnBrk="1" hangingPunct="1">
              <a:spcBef>
                <a:spcPts val="1200"/>
              </a:spcBef>
              <a:buClr>
                <a:srgbClr val="006FB7"/>
              </a:buClr>
            </a:pPr>
            <a:r>
              <a:rPr lang="en-US" altLang="zh-CN" sz="2600">
                <a:ea typeface="宋体" pitchFamily="2" charset="-122"/>
              </a:rPr>
              <a:t>Sexual abuse in the form of rape, committed by public officials, has been considered to constitute a form of torture.</a:t>
            </a:r>
          </a:p>
        </p:txBody>
      </p:sp>
      <p:sp>
        <p:nvSpPr>
          <p:cNvPr id="19461"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1946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0484"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b="1">
                <a:solidFill>
                  <a:srgbClr val="006FB7"/>
                </a:solidFill>
                <a:ea typeface="宋体" pitchFamily="2" charset="-122"/>
              </a:rPr>
              <a:t>What it means III</a:t>
            </a:r>
          </a:p>
          <a:p>
            <a:pPr eaLnBrk="1" hangingPunct="1">
              <a:spcBef>
                <a:spcPts val="2400"/>
              </a:spcBef>
              <a:buClr>
                <a:srgbClr val="006FB7"/>
              </a:buClr>
            </a:pPr>
            <a:r>
              <a:rPr lang="en-US" altLang="zh-CN" sz="2800">
                <a:ea typeface="宋体" pitchFamily="2" charset="-122"/>
              </a:rPr>
              <a:t>The right to freedom from ill-treatment comprises a prohibition on corporal punishment and, as a minimum, medical and scientific experimentation that has not been freely consented to.</a:t>
            </a:r>
          </a:p>
          <a:p>
            <a:pPr eaLnBrk="1" hangingPunct="1">
              <a:spcBef>
                <a:spcPts val="2400"/>
              </a:spcBef>
              <a:buClr>
                <a:srgbClr val="006FB7"/>
              </a:buClr>
            </a:pPr>
            <a:r>
              <a:rPr lang="en-US" altLang="zh-CN" sz="2800">
                <a:ea typeface="宋体" pitchFamily="2" charset="-122"/>
              </a:rPr>
              <a:t>All persons deprived of their liberty must be treated with respect for the inherent dignity of the human person. </a:t>
            </a:r>
          </a:p>
        </p:txBody>
      </p:sp>
      <p:sp>
        <p:nvSpPr>
          <p:cNvPr id="2048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2048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1508"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What it means IV</a:t>
            </a:r>
          </a:p>
          <a:p>
            <a:pPr eaLnBrk="1" hangingPunct="1">
              <a:spcBef>
                <a:spcPts val="1200"/>
              </a:spcBef>
              <a:buClr>
                <a:srgbClr val="006FB7"/>
              </a:buClr>
            </a:pPr>
            <a:r>
              <a:rPr lang="en-US" altLang="zh-CN" sz="2800">
                <a:ea typeface="宋体" pitchFamily="2" charset="-122"/>
              </a:rPr>
              <a:t>Law enforcement officials and medical personnel are strictly forbidden from resorting to torture and other forms of ill-treatment at any time.</a:t>
            </a:r>
          </a:p>
          <a:p>
            <a:pPr eaLnBrk="1" hangingPunct="1">
              <a:spcBef>
                <a:spcPts val="1200"/>
              </a:spcBef>
              <a:buClr>
                <a:srgbClr val="006FB7"/>
              </a:buClr>
            </a:pPr>
            <a:r>
              <a:rPr lang="en-US" altLang="zh-CN" sz="2800">
                <a:ea typeface="宋体" pitchFamily="2" charset="-122"/>
              </a:rPr>
              <a:t>Confessions obtained by torture and other forms of unlawful treatment must be disregarded by prosecutors and judges. Prosecutors and judges have a duty to take all necessary steps to ensure that those responsible for using such methods are brought to justice.</a:t>
            </a:r>
          </a:p>
        </p:txBody>
      </p:sp>
      <p:sp>
        <p:nvSpPr>
          <p:cNvPr id="21509"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2151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2532" name="Rectangle 3"/>
          <p:cNvSpPr txBox="1">
            <a:spLocks noChangeArrowheads="1"/>
          </p:cNvSpPr>
          <p:nvPr/>
        </p:nvSpPr>
        <p:spPr bwMode="auto">
          <a:xfrm>
            <a:off x="395288" y="2060575"/>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b="1">
                <a:solidFill>
                  <a:srgbClr val="006FB7"/>
                </a:solidFill>
                <a:ea typeface="宋体" pitchFamily="2" charset="-122"/>
              </a:rPr>
              <a:t>What it means V</a:t>
            </a:r>
          </a:p>
          <a:p>
            <a:pPr eaLnBrk="1" hangingPunct="1">
              <a:spcBef>
                <a:spcPts val="2400"/>
              </a:spcBef>
              <a:buClr>
                <a:srgbClr val="006FB7"/>
              </a:buClr>
            </a:pPr>
            <a:r>
              <a:rPr lang="en-US" altLang="zh-CN" sz="2800">
                <a:ea typeface="宋体" pitchFamily="2" charset="-122"/>
              </a:rPr>
              <a:t>In order to be able to contribute to ensuring the full exercise of the right to freedom from torture and other forms of ill-treatment, judges, prosecutors and lawyers must be allowed to pursue their work efficiently and independently.</a:t>
            </a:r>
          </a:p>
        </p:txBody>
      </p:sp>
      <p:sp>
        <p:nvSpPr>
          <p:cNvPr id="22533"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2253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3556" name="Rectangle 3"/>
          <p:cNvSpPr txBox="1">
            <a:spLocks noChangeArrowheads="1"/>
          </p:cNvSpPr>
          <p:nvPr/>
        </p:nvSpPr>
        <p:spPr bwMode="auto">
          <a:xfrm>
            <a:off x="395288" y="1916113"/>
            <a:ext cx="8229600" cy="388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a:ea typeface="宋体" pitchFamily="2" charset="-122"/>
              </a:rPr>
              <a:t>All persons deprived of their liberty are to be held in officially recognized places of detention.</a:t>
            </a:r>
          </a:p>
          <a:p>
            <a:pPr eaLnBrk="1" hangingPunct="1">
              <a:spcBef>
                <a:spcPts val="2400"/>
              </a:spcBef>
              <a:buClr>
                <a:srgbClr val="006FB7"/>
              </a:buClr>
            </a:pPr>
            <a:r>
              <a:rPr lang="en-US" altLang="zh-CN" sz="2800">
                <a:ea typeface="宋体" pitchFamily="2" charset="-122"/>
              </a:rPr>
              <a:t>Registers must be kept at every place of detention with detailed and reliable information on the name of the detained persons, the reasons why they are there, the time of arrival, departure and transfer, as well as the names of the persons responsible for their detention and imprisonment.</a:t>
            </a:r>
          </a:p>
        </p:txBody>
      </p:sp>
      <p:sp>
        <p:nvSpPr>
          <p:cNvPr id="23557"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2355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Legal requirements as to places of detention and registration of detainees and prisoners I</a:t>
            </a:r>
            <a:endParaRPr lang="en-US" sz="2600" b="1">
              <a:solidFill>
                <a:srgbClr val="006F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61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 I</a:t>
            </a:r>
            <a:endParaRPr lang="en-US" sz="3200" b="1">
              <a:solidFill>
                <a:srgbClr val="006FB7"/>
              </a:solidFill>
            </a:endParaRPr>
          </a:p>
        </p:txBody>
      </p:sp>
      <p:sp>
        <p:nvSpPr>
          <p:cNvPr id="6149" name="Rectangle 3"/>
          <p:cNvSpPr txBox="1">
            <a:spLocks noChangeArrowheads="1"/>
          </p:cNvSpPr>
          <p:nvPr/>
        </p:nvSpPr>
        <p:spPr bwMode="auto">
          <a:xfrm>
            <a:off x="395288" y="2205038"/>
            <a:ext cx="8229600" cy="273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To familiarize the participants with some of the most important international legal standards concerning the treatment of persons deprived of their liberty, including the legal duty of States to prevent, punish and remedy the violation of these standards</a:t>
            </a:r>
            <a:endParaRPr lang="en-US" sz="2800"/>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4580" name="Rectangle 3"/>
          <p:cNvSpPr txBox="1">
            <a:spLocks noChangeArrowheads="1"/>
          </p:cNvSpPr>
          <p:nvPr/>
        </p:nvSpPr>
        <p:spPr bwMode="auto">
          <a:xfrm>
            <a:off x="395288" y="2347913"/>
            <a:ext cx="8229600" cy="2089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a:ea typeface="宋体" pitchFamily="2" charset="-122"/>
              </a:rPr>
              <a:t>Registers must be readily available at all times to all persons concerned, such as legal counsel and family members to whom the relevant records should also be communicated ex officio.</a:t>
            </a:r>
            <a:endParaRPr lang="en-US" sz="2800"/>
          </a:p>
        </p:txBody>
      </p:sp>
      <p:sp>
        <p:nvSpPr>
          <p:cNvPr id="24581"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2458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Legal requirements as to places of detention and registration of detainees and prisoners II</a:t>
            </a:r>
            <a:endParaRPr lang="en-US" sz="2600" b="1">
              <a:solidFill>
                <a:srgbClr val="006F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560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Basic principles governing detention and imprisonment I</a:t>
            </a:r>
            <a:endParaRPr lang="en-US" sz="3200" b="1">
              <a:solidFill>
                <a:srgbClr val="006FB7"/>
              </a:solidFill>
            </a:endParaRPr>
          </a:p>
        </p:txBody>
      </p:sp>
      <p:sp>
        <p:nvSpPr>
          <p:cNvPr id="25605" name="Rectangle 3"/>
          <p:cNvSpPr txBox="1">
            <a:spLocks noChangeArrowheads="1"/>
          </p:cNvSpPr>
          <p:nvPr/>
        </p:nvSpPr>
        <p:spPr bwMode="auto">
          <a:xfrm>
            <a:off x="395288" y="2060575"/>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a:ea typeface="宋体" pitchFamily="2" charset="-122"/>
              </a:rPr>
              <a:t>All persons deprived of their liberty have the right to be treated with humanity and respect for their dignity. This is a fundamental rule which must be guaranteed at all times regardless of the material resources available in the States.</a:t>
            </a:r>
          </a:p>
          <a:p>
            <a:pPr eaLnBrk="1" hangingPunct="1">
              <a:spcBef>
                <a:spcPts val="2400"/>
              </a:spcBef>
              <a:buClr>
                <a:srgbClr val="006FB7"/>
              </a:buClr>
            </a:pPr>
            <a:r>
              <a:rPr lang="en-US" altLang="zh-CN" sz="2800">
                <a:ea typeface="宋体" pitchFamily="2" charset="-122"/>
              </a:rPr>
              <a:t>Every detained or imprisoned person has the right not to be subjected to discrimination.</a:t>
            </a:r>
          </a:p>
        </p:txBody>
      </p:sp>
      <p:sp>
        <p:nvSpPr>
          <p:cNvPr id="2560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altLang="zh-CN" sz="1200" b="1">
                <a:ea typeface="宋体" pitchFamily="2" charset="-122"/>
              </a:rPr>
              <a:t>20</a:t>
            </a:r>
            <a:endParaRPr lang="it-IT" sz="12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662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Basic principles governing detention and imprisonment II</a:t>
            </a:r>
            <a:endParaRPr lang="en-US" sz="3200" b="1">
              <a:solidFill>
                <a:srgbClr val="006FB7"/>
              </a:solidFill>
            </a:endParaRPr>
          </a:p>
        </p:txBody>
      </p:sp>
      <p:sp>
        <p:nvSpPr>
          <p:cNvPr id="26629" name="Rectangle 3"/>
          <p:cNvSpPr txBox="1">
            <a:spLocks noChangeArrowheads="1"/>
          </p:cNvSpPr>
          <p:nvPr/>
        </p:nvSpPr>
        <p:spPr bwMode="auto">
          <a:xfrm>
            <a:off x="395288" y="1628775"/>
            <a:ext cx="8229600"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200"/>
              </a:lnSpc>
              <a:spcBef>
                <a:spcPts val="1200"/>
              </a:spcBef>
              <a:buClr>
                <a:srgbClr val="006FB7"/>
              </a:buClr>
            </a:pPr>
            <a:r>
              <a:rPr lang="en-US" altLang="zh-CN" sz="2800" dirty="0">
                <a:ea typeface="宋体" pitchFamily="2" charset="-122"/>
              </a:rPr>
              <a:t>Except in truly exceptional circumstances, pretrial detainees </a:t>
            </a:r>
            <a:r>
              <a:rPr lang="en-US" altLang="zh-CN" sz="2800" dirty="0" smtClean="0">
                <a:ea typeface="宋体" pitchFamily="2" charset="-122"/>
              </a:rPr>
              <a:t>on </a:t>
            </a:r>
            <a:r>
              <a:rPr lang="en-US" altLang="zh-CN" sz="2800" dirty="0">
                <a:ea typeface="宋体" pitchFamily="2" charset="-122"/>
              </a:rPr>
              <a:t>remand shall be separated from convicted persons.</a:t>
            </a:r>
          </a:p>
          <a:p>
            <a:pPr eaLnBrk="1" hangingPunct="1">
              <a:lnSpc>
                <a:spcPts val="3200"/>
              </a:lnSpc>
              <a:spcBef>
                <a:spcPts val="1200"/>
              </a:spcBef>
              <a:buClr>
                <a:srgbClr val="006FB7"/>
              </a:buClr>
            </a:pPr>
            <a:r>
              <a:rPr lang="en-US" altLang="zh-CN" sz="2800" dirty="0">
                <a:ea typeface="宋体" pitchFamily="2" charset="-122"/>
              </a:rPr>
              <a:t>Those remanded in custody have a right to be presumed innocent until proved guilty and therefore also the right to be given more </a:t>
            </a:r>
            <a:r>
              <a:rPr lang="en-US" altLang="zh-CN" sz="2800" dirty="0" err="1">
                <a:ea typeface="宋体" pitchFamily="2" charset="-122"/>
              </a:rPr>
              <a:t>favourable</a:t>
            </a:r>
            <a:r>
              <a:rPr lang="en-US" altLang="zh-CN" sz="2800" dirty="0">
                <a:ea typeface="宋体" pitchFamily="2" charset="-122"/>
              </a:rPr>
              <a:t> treatment than convicted prisoners.</a:t>
            </a:r>
          </a:p>
          <a:p>
            <a:pPr eaLnBrk="1" hangingPunct="1">
              <a:lnSpc>
                <a:spcPts val="3200"/>
              </a:lnSpc>
              <a:spcBef>
                <a:spcPts val="1200"/>
              </a:spcBef>
              <a:buClr>
                <a:srgbClr val="006FB7"/>
              </a:buClr>
            </a:pPr>
            <a:r>
              <a:rPr lang="en-US" altLang="zh-CN" sz="2800" dirty="0">
                <a:ea typeface="宋体" pitchFamily="2" charset="-122"/>
              </a:rPr>
              <a:t>States have a duty to provide convicted prisoners with teaching and training aimed at their reformation and social rehabilitation.</a:t>
            </a:r>
          </a:p>
        </p:txBody>
      </p:sp>
      <p:sp>
        <p:nvSpPr>
          <p:cNvPr id="2663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765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Accommodation and separation of categories</a:t>
            </a:r>
            <a:endParaRPr lang="en-US" sz="3200" b="1">
              <a:solidFill>
                <a:srgbClr val="006FB7"/>
              </a:solidFill>
            </a:endParaRPr>
          </a:p>
        </p:txBody>
      </p:sp>
      <p:sp>
        <p:nvSpPr>
          <p:cNvPr id="27653" name="Rectangle 3"/>
          <p:cNvSpPr txBox="1">
            <a:spLocks noChangeArrowheads="1"/>
          </p:cNvSpPr>
          <p:nvPr/>
        </p:nvSpPr>
        <p:spPr bwMode="auto">
          <a:xfrm>
            <a:off x="395288" y="1484313"/>
            <a:ext cx="8229600"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400" dirty="0">
                <a:ea typeface="宋体" pitchFamily="2" charset="-122"/>
              </a:rPr>
              <a:t>In general, the accommodation of detainees and prisoners must be such as to respect their dignity, security and good health, with adequate sleeping, living, working and sanitary conditions.</a:t>
            </a:r>
          </a:p>
          <a:p>
            <a:pPr eaLnBrk="1" hangingPunct="1">
              <a:spcBef>
                <a:spcPts val="1200"/>
              </a:spcBef>
              <a:buClr>
                <a:srgbClr val="006FB7"/>
              </a:buClr>
            </a:pPr>
            <a:r>
              <a:rPr lang="en-US" altLang="zh-CN" sz="2400" dirty="0">
                <a:ea typeface="宋体" pitchFamily="2" charset="-122"/>
              </a:rPr>
              <a:t>Children/minors who are deprived of their liberty shall be separated from adults, unless such separation is not in their best interests; they shall be brought to justice promptly.</a:t>
            </a:r>
          </a:p>
          <a:p>
            <a:pPr eaLnBrk="1" hangingPunct="1">
              <a:spcBef>
                <a:spcPts val="1200"/>
              </a:spcBef>
              <a:buClr>
                <a:srgbClr val="006FB7"/>
              </a:buClr>
            </a:pPr>
            <a:r>
              <a:rPr lang="en-US" altLang="zh-CN" sz="2400" dirty="0">
                <a:ea typeface="宋体" pitchFamily="2" charset="-122"/>
              </a:rPr>
              <a:t>To the extent </a:t>
            </a:r>
            <a:r>
              <a:rPr lang="en-US" altLang="zh-CN" sz="2400" dirty="0" smtClean="0">
                <a:ea typeface="宋体" pitchFamily="2" charset="-122"/>
              </a:rPr>
              <a:t>possible, </a:t>
            </a:r>
            <a:r>
              <a:rPr lang="en-US" altLang="zh-CN" sz="2400" dirty="0">
                <a:ea typeface="宋体" pitchFamily="2" charset="-122"/>
              </a:rPr>
              <a:t>men and women shall be held in separate institutions. In an institution which receives both men and women, the whole of the premises allocated to women shall be entirely separate from the part allocated to men.</a:t>
            </a:r>
          </a:p>
        </p:txBody>
      </p:sp>
      <p:sp>
        <p:nvSpPr>
          <p:cNvPr id="2765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867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Personal hygiene, food, health and medical services I</a:t>
            </a:r>
            <a:endParaRPr lang="en-US" sz="3200" b="1">
              <a:solidFill>
                <a:srgbClr val="006FB7"/>
              </a:solidFill>
            </a:endParaRPr>
          </a:p>
        </p:txBody>
      </p:sp>
      <p:sp>
        <p:nvSpPr>
          <p:cNvPr id="28677" name="Rectangle 3"/>
          <p:cNvSpPr txBox="1">
            <a:spLocks noChangeArrowheads="1"/>
          </p:cNvSpPr>
          <p:nvPr/>
        </p:nvSpPr>
        <p:spPr bwMode="auto">
          <a:xfrm>
            <a:off x="395288" y="1773238"/>
            <a:ext cx="8229600" cy="4319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dirty="0">
                <a:ea typeface="宋体" pitchFamily="2" charset="-122"/>
              </a:rPr>
              <a:t>Every person deprived of his or her liberty has the right and duty to keep clean and the right to be warm and in good health. To this end, he or she shall be provided with the necessary equipment, clothing and bedding, as well as adequate </a:t>
            </a:r>
            <a:r>
              <a:rPr lang="en-US" altLang="zh-CN" sz="2800" dirty="0" smtClean="0">
                <a:ea typeface="宋体" pitchFamily="2" charset="-122"/>
              </a:rPr>
              <a:t>food, </a:t>
            </a:r>
            <a:r>
              <a:rPr lang="en-US" altLang="zh-CN" sz="2800" dirty="0">
                <a:ea typeface="宋体" pitchFamily="2" charset="-122"/>
              </a:rPr>
              <a:t>and medical supplies </a:t>
            </a:r>
            <a:r>
              <a:rPr lang="en-US" altLang="zh-CN" sz="2800" dirty="0" smtClean="0">
                <a:ea typeface="宋体" pitchFamily="2" charset="-122"/>
              </a:rPr>
              <a:t>and dental </a:t>
            </a:r>
            <a:r>
              <a:rPr lang="en-US" altLang="zh-CN" sz="2800" dirty="0">
                <a:ea typeface="宋体" pitchFamily="2" charset="-122"/>
              </a:rPr>
              <a:t>services.</a:t>
            </a:r>
          </a:p>
          <a:p>
            <a:pPr eaLnBrk="1" hangingPunct="1">
              <a:spcBef>
                <a:spcPts val="2400"/>
              </a:spcBef>
              <a:buClr>
                <a:srgbClr val="006FB7"/>
              </a:buClr>
            </a:pPr>
            <a:r>
              <a:rPr lang="en-US" altLang="zh-CN" sz="2800" dirty="0">
                <a:ea typeface="宋体" pitchFamily="2" charset="-122"/>
              </a:rPr>
              <a:t>Every person deprived of his or her liberty has the right to a cell of adequate size and to enjoy daylight.</a:t>
            </a:r>
          </a:p>
        </p:txBody>
      </p:sp>
      <p:sp>
        <p:nvSpPr>
          <p:cNvPr id="2867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2970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Personal hygiene, food, health and medical services II</a:t>
            </a:r>
            <a:endParaRPr lang="en-US" sz="3200" b="1">
              <a:solidFill>
                <a:srgbClr val="006FB7"/>
              </a:solidFill>
            </a:endParaRPr>
          </a:p>
        </p:txBody>
      </p:sp>
      <p:sp>
        <p:nvSpPr>
          <p:cNvPr id="29701" name="Rectangle 3"/>
          <p:cNvSpPr txBox="1">
            <a:spLocks noChangeArrowheads="1"/>
          </p:cNvSpPr>
          <p:nvPr/>
        </p:nvSpPr>
        <p:spPr bwMode="auto">
          <a:xfrm>
            <a:off x="395288" y="2132013"/>
            <a:ext cx="8229600" cy="2449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a:ea typeface="宋体" pitchFamily="2" charset="-122"/>
              </a:rPr>
              <a:t>When dealing with detainees or prisoners on hunger strike, the prison authorities must take care not to adopt an inflexible punitive approach, but to explore avenues for dialogue and be guided by a sense of humanity.</a:t>
            </a:r>
            <a:endParaRPr lang="en-US" sz="2800"/>
          </a:p>
        </p:txBody>
      </p:sp>
      <p:sp>
        <p:nvSpPr>
          <p:cNvPr id="2970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072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Personal hygiene, food, health and medical services III</a:t>
            </a:r>
            <a:endParaRPr lang="en-US" sz="3200" b="1">
              <a:solidFill>
                <a:srgbClr val="006FB7"/>
              </a:solidFill>
            </a:endParaRPr>
          </a:p>
        </p:txBody>
      </p:sp>
      <p:sp>
        <p:nvSpPr>
          <p:cNvPr id="30725" name="Rectangle 3"/>
          <p:cNvSpPr txBox="1">
            <a:spLocks noChangeArrowheads="1"/>
          </p:cNvSpPr>
          <p:nvPr/>
        </p:nvSpPr>
        <p:spPr bwMode="auto">
          <a:xfrm>
            <a:off x="395288" y="2060575"/>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a:ea typeface="宋体" pitchFamily="2" charset="-122"/>
              </a:rPr>
              <a:t>A person in police custody shall be allowed to be examined by a physician of his or her own choice. Medical examinations shall be conducted in private unless the doctor requests otherwise, and the result of the medical examinations shall be recorded by the doctor and made available to the detainee and his or her lawyer.</a:t>
            </a:r>
            <a:endParaRPr lang="en-US" sz="2800"/>
          </a:p>
        </p:txBody>
      </p:sp>
      <p:sp>
        <p:nvSpPr>
          <p:cNvPr id="3072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17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Religion</a:t>
            </a:r>
            <a:endParaRPr lang="en-US" sz="3200" b="1">
              <a:solidFill>
                <a:srgbClr val="006FB7"/>
              </a:solidFill>
            </a:endParaRPr>
          </a:p>
        </p:txBody>
      </p:sp>
      <p:sp>
        <p:nvSpPr>
          <p:cNvPr id="31749" name="Rectangle 3"/>
          <p:cNvSpPr txBox="1">
            <a:spLocks noChangeArrowheads="1"/>
          </p:cNvSpPr>
          <p:nvPr/>
        </p:nvSpPr>
        <p:spPr bwMode="auto">
          <a:xfrm>
            <a:off x="395288" y="1987550"/>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dirty="0">
                <a:ea typeface="宋体" pitchFamily="2" charset="-122"/>
              </a:rPr>
              <a:t>Every person deprived of his or her freedom has the right not to be discriminated against on the basis of religion. To the extent </a:t>
            </a:r>
            <a:r>
              <a:rPr lang="en-US" altLang="zh-CN" sz="2800" dirty="0" smtClean="0">
                <a:ea typeface="宋体" pitchFamily="2" charset="-122"/>
              </a:rPr>
              <a:t>possible, </a:t>
            </a:r>
            <a:r>
              <a:rPr lang="en-US" altLang="zh-CN" sz="2800" dirty="0">
                <a:ea typeface="宋体" pitchFamily="2" charset="-122"/>
              </a:rPr>
              <a:t>the religious beliefs and cultural precepts of the detainees and prisoners shall be respected, including the holding of regular services and the organization of pastoral visits.</a:t>
            </a:r>
            <a:endParaRPr lang="en-US" sz="2800" dirty="0"/>
          </a:p>
        </p:txBody>
      </p:sp>
      <p:sp>
        <p:nvSpPr>
          <p:cNvPr id="317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27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Recreational activities</a:t>
            </a:r>
            <a:endParaRPr lang="en-US" sz="3200" b="1">
              <a:solidFill>
                <a:srgbClr val="006FB7"/>
              </a:solidFill>
            </a:endParaRPr>
          </a:p>
        </p:txBody>
      </p:sp>
      <p:sp>
        <p:nvSpPr>
          <p:cNvPr id="32773" name="Rectangle 3"/>
          <p:cNvSpPr txBox="1">
            <a:spLocks noChangeArrowheads="1"/>
          </p:cNvSpPr>
          <p:nvPr/>
        </p:nvSpPr>
        <p:spPr bwMode="auto">
          <a:xfrm>
            <a:off x="395288" y="1917700"/>
            <a:ext cx="8229600" cy="403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a:ea typeface="宋体" pitchFamily="2" charset="-122"/>
              </a:rPr>
              <a:t>Every person deprived of his or her liberty has the right to exercise outdoors for a </a:t>
            </a:r>
            <a:r>
              <a:rPr lang="en-US" altLang="zh-CN" sz="2800" i="1">
                <a:ea typeface="宋体" pitchFamily="2" charset="-122"/>
              </a:rPr>
              <a:t>minimum</a:t>
            </a:r>
            <a:r>
              <a:rPr lang="en-US" altLang="zh-CN" sz="2800">
                <a:ea typeface="宋体" pitchFamily="2" charset="-122"/>
              </a:rPr>
              <a:t> of one hour daily in conditions that respect his or her right to privacy. Certain categories of prisoners may require special recreational training.</a:t>
            </a:r>
          </a:p>
          <a:p>
            <a:pPr eaLnBrk="1" hangingPunct="1">
              <a:spcBef>
                <a:spcPts val="2400"/>
              </a:spcBef>
              <a:buClr>
                <a:srgbClr val="006FB7"/>
              </a:buClr>
            </a:pPr>
            <a:r>
              <a:rPr lang="en-US" altLang="zh-CN" sz="2800">
                <a:ea typeface="宋体" pitchFamily="2" charset="-122"/>
              </a:rPr>
              <a:t>Detainees and prisoners shall have reasonable access to educational, cultural and informational material.</a:t>
            </a:r>
          </a:p>
        </p:txBody>
      </p:sp>
      <p:sp>
        <p:nvSpPr>
          <p:cNvPr id="327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37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Solitary confinement</a:t>
            </a:r>
            <a:endParaRPr lang="en-US" sz="3200" b="1">
              <a:solidFill>
                <a:srgbClr val="006FB7"/>
              </a:solidFill>
            </a:endParaRPr>
          </a:p>
        </p:txBody>
      </p:sp>
      <p:sp>
        <p:nvSpPr>
          <p:cNvPr id="33797" name="Rectangle 3"/>
          <p:cNvSpPr txBox="1">
            <a:spLocks noChangeArrowheads="1"/>
          </p:cNvSpPr>
          <p:nvPr/>
        </p:nvSpPr>
        <p:spPr bwMode="auto">
          <a:xfrm>
            <a:off x="395288" y="1916113"/>
            <a:ext cx="8364537" cy="4033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500" dirty="0">
                <a:ea typeface="宋体" pitchFamily="2" charset="-122"/>
              </a:rPr>
              <a:t>Although not unlawful as such, the use of solitary confinement should be limited to exceptional circumstances, in particular during pretrial detention.</a:t>
            </a:r>
            <a:br>
              <a:rPr lang="en-US" altLang="zh-CN" sz="2500" dirty="0">
                <a:ea typeface="宋体" pitchFamily="2" charset="-122"/>
              </a:rPr>
            </a:br>
            <a:r>
              <a:rPr lang="en-US" altLang="zh-CN" sz="2500" dirty="0">
                <a:ea typeface="宋体" pitchFamily="2" charset="-122"/>
              </a:rPr>
              <a:t>The lawfulness of solitary confinement depends on an assessment of its </a:t>
            </a:r>
            <a:r>
              <a:rPr lang="en-US" altLang="zh-CN" sz="2500" i="1" dirty="0">
                <a:ea typeface="宋体" pitchFamily="2" charset="-122"/>
              </a:rPr>
              <a:t>purpose</a:t>
            </a:r>
            <a:r>
              <a:rPr lang="en-US" altLang="zh-CN" sz="2500" dirty="0">
                <a:ea typeface="宋体" pitchFamily="2" charset="-122"/>
              </a:rPr>
              <a:t>, </a:t>
            </a:r>
            <a:r>
              <a:rPr lang="en-US" altLang="zh-CN" sz="2500" i="1" dirty="0">
                <a:ea typeface="宋体" pitchFamily="2" charset="-122"/>
              </a:rPr>
              <a:t>length</a:t>
            </a:r>
            <a:r>
              <a:rPr lang="en-US" altLang="zh-CN" sz="2500" dirty="0">
                <a:ea typeface="宋体" pitchFamily="2" charset="-122"/>
              </a:rPr>
              <a:t> and </a:t>
            </a:r>
            <a:r>
              <a:rPr lang="en-US" altLang="zh-CN" sz="2500" i="1" dirty="0">
                <a:ea typeface="宋体" pitchFamily="2" charset="-122"/>
              </a:rPr>
              <a:t>conditions</a:t>
            </a:r>
            <a:r>
              <a:rPr lang="en-US" altLang="zh-CN" sz="2500" dirty="0">
                <a:ea typeface="宋体" pitchFamily="2" charset="-122"/>
              </a:rPr>
              <a:t>.</a:t>
            </a:r>
          </a:p>
          <a:p>
            <a:pPr eaLnBrk="1" hangingPunct="1">
              <a:spcBef>
                <a:spcPts val="1200"/>
              </a:spcBef>
              <a:buClr>
                <a:srgbClr val="006FB7"/>
              </a:buClr>
            </a:pPr>
            <a:r>
              <a:rPr lang="en-US" altLang="zh-CN" sz="2500" dirty="0">
                <a:ea typeface="宋体" pitchFamily="2" charset="-122"/>
              </a:rPr>
              <a:t>Solitary confinement should </a:t>
            </a:r>
            <a:r>
              <a:rPr lang="en-US" altLang="zh-CN" sz="2500" dirty="0" smtClean="0">
                <a:ea typeface="宋体" pitchFamily="2" charset="-122"/>
              </a:rPr>
              <a:t>be </a:t>
            </a:r>
            <a:r>
              <a:rPr lang="en-US" altLang="zh-CN" sz="2500" dirty="0">
                <a:ea typeface="宋体" pitchFamily="2" charset="-122"/>
              </a:rPr>
              <a:t>used </a:t>
            </a:r>
            <a:r>
              <a:rPr lang="en-US" altLang="zh-CN" sz="2500" dirty="0">
                <a:ea typeface="宋体" pitchFamily="2" charset="-122"/>
              </a:rPr>
              <a:t>only when </a:t>
            </a:r>
            <a:r>
              <a:rPr lang="en-US" altLang="zh-CN" sz="2500" dirty="0">
                <a:ea typeface="宋体" pitchFamily="2" charset="-122"/>
              </a:rPr>
              <a:t>the security or well-being of persons or property are in danger, and should be subject to regular judicial supervision.</a:t>
            </a:r>
          </a:p>
          <a:p>
            <a:pPr eaLnBrk="1" hangingPunct="1">
              <a:spcBef>
                <a:spcPts val="1200"/>
              </a:spcBef>
              <a:buClr>
                <a:srgbClr val="006FB7"/>
              </a:buClr>
            </a:pPr>
            <a:r>
              <a:rPr lang="en-US" altLang="zh-CN" sz="2500" dirty="0">
                <a:ea typeface="宋体" pitchFamily="2" charset="-122"/>
              </a:rPr>
              <a:t>Solitary confinement should not be used as a punishment.</a:t>
            </a:r>
          </a:p>
        </p:txBody>
      </p:sp>
      <p:sp>
        <p:nvSpPr>
          <p:cNvPr id="337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71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 II</a:t>
            </a:r>
            <a:endParaRPr lang="en-US" sz="3200" b="1">
              <a:solidFill>
                <a:srgbClr val="006FB7"/>
              </a:solidFill>
            </a:endParaRPr>
          </a:p>
        </p:txBody>
      </p:sp>
      <p:sp>
        <p:nvSpPr>
          <p:cNvPr id="7173" name="Rectangle 3"/>
          <p:cNvSpPr txBox="1">
            <a:spLocks noChangeArrowheads="1"/>
          </p:cNvSpPr>
          <p:nvPr/>
        </p:nvSpPr>
        <p:spPr bwMode="auto">
          <a:xfrm>
            <a:off x="395288" y="1987550"/>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To illustrate how multiple legal rules are enforced in practice in order to protect the rights of persons deprived of their liberty</a:t>
            </a:r>
          </a:p>
          <a:p>
            <a:pPr eaLnBrk="1" hangingPunct="1">
              <a:spcBef>
                <a:spcPts val="2400"/>
              </a:spcBef>
              <a:buClr>
                <a:srgbClr val="006FB7"/>
              </a:buClr>
              <a:buFontTx/>
              <a:buChar char="•"/>
            </a:pPr>
            <a:r>
              <a:rPr lang="en-US" altLang="zh-CN" sz="2800">
                <a:ea typeface="宋体" pitchFamily="2" charset="-122"/>
              </a:rPr>
              <a:t>To explain what steps, measures and/or actions judges, prosecutors and lawyers must take in order to safeguard the rights of persons deprived of their liberty</a:t>
            </a:r>
          </a:p>
        </p:txBody>
      </p:sp>
      <p:sp>
        <p:nvSpPr>
          <p:cNvPr id="71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48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Incommunicado detention</a:t>
            </a:r>
            <a:endParaRPr lang="en-US" sz="3200" b="1">
              <a:solidFill>
                <a:srgbClr val="006FB7"/>
              </a:solidFill>
            </a:endParaRPr>
          </a:p>
        </p:txBody>
      </p:sp>
      <p:sp>
        <p:nvSpPr>
          <p:cNvPr id="34821" name="Rectangle 3"/>
          <p:cNvSpPr txBox="1">
            <a:spLocks noChangeArrowheads="1"/>
          </p:cNvSpPr>
          <p:nvPr/>
        </p:nvSpPr>
        <p:spPr bwMode="auto">
          <a:xfrm>
            <a:off x="395288" y="1987550"/>
            <a:ext cx="8229600" cy="3386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dirty="0">
                <a:ea typeface="宋体" pitchFamily="2" charset="-122"/>
              </a:rPr>
              <a:t>It is unlawful to prevent people held incommunicado from challenging the legality of their detention or from effectively </a:t>
            </a:r>
            <a:r>
              <a:rPr lang="en-US" altLang="zh-CN" sz="2800" dirty="0" smtClean="0">
                <a:ea typeface="宋体" pitchFamily="2" charset="-122"/>
              </a:rPr>
              <a:t>preparing </a:t>
            </a:r>
            <a:r>
              <a:rPr lang="en-US" altLang="zh-CN" sz="2800" dirty="0">
                <a:ea typeface="宋体" pitchFamily="2" charset="-122"/>
              </a:rPr>
              <a:t>their </a:t>
            </a:r>
            <a:r>
              <a:rPr lang="en-US" altLang="zh-CN" sz="2800" dirty="0" err="1">
                <a:ea typeface="宋体" pitchFamily="2" charset="-122"/>
              </a:rPr>
              <a:t>defence</a:t>
            </a:r>
            <a:r>
              <a:rPr lang="en-US" altLang="zh-CN" sz="2800" dirty="0">
                <a:ea typeface="宋体" pitchFamily="2" charset="-122"/>
              </a:rPr>
              <a:t>. Prompt judicial intervention to examine the lawfulness of a deprivation of liberty is instrumental to ensuring respect for a detained person’s physical and mental integrity.</a:t>
            </a:r>
            <a:endParaRPr lang="en-US" sz="2800" dirty="0"/>
          </a:p>
        </p:txBody>
      </p:sp>
      <p:sp>
        <p:nvSpPr>
          <p:cNvPr id="348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584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Contact with the outside </a:t>
            </a:r>
            <a:r>
              <a:rPr lang="en-US" altLang="zh-CN" sz="3200" b="1" dirty="0" smtClean="0">
                <a:solidFill>
                  <a:srgbClr val="006FB7"/>
                </a:solidFill>
                <a:ea typeface="宋体" pitchFamily="2" charset="-122"/>
              </a:rPr>
              <a:t>world</a:t>
            </a:r>
            <a:endParaRPr lang="en-US" sz="3200" b="1" dirty="0">
              <a:solidFill>
                <a:srgbClr val="006FB7"/>
              </a:solidFill>
            </a:endParaRPr>
          </a:p>
        </p:txBody>
      </p:sp>
      <p:sp>
        <p:nvSpPr>
          <p:cNvPr id="35845" name="Rectangle 3"/>
          <p:cNvSpPr txBox="1">
            <a:spLocks noChangeArrowheads="1"/>
          </p:cNvSpPr>
          <p:nvPr/>
        </p:nvSpPr>
        <p:spPr bwMode="auto">
          <a:xfrm>
            <a:off x="395288" y="1700213"/>
            <a:ext cx="8229600" cy="424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dirty="0">
                <a:solidFill>
                  <a:srgbClr val="006FB7"/>
                </a:solidFill>
                <a:ea typeface="宋体" pitchFamily="2" charset="-122"/>
              </a:rPr>
              <a:t>Visits and correspondence with </a:t>
            </a:r>
            <a:r>
              <a:rPr lang="en-US" altLang="zh-CN" sz="2800" b="1" dirty="0" smtClean="0">
                <a:solidFill>
                  <a:srgbClr val="006FB7"/>
                </a:solidFill>
                <a:ea typeface="宋体" pitchFamily="2" charset="-122"/>
              </a:rPr>
              <a:t>family </a:t>
            </a:r>
            <a:r>
              <a:rPr lang="en-US" altLang="zh-CN" sz="2800" b="1" dirty="0">
                <a:solidFill>
                  <a:srgbClr val="006FB7"/>
                </a:solidFill>
                <a:ea typeface="宋体" pitchFamily="2" charset="-122"/>
              </a:rPr>
              <a:t>and friends I</a:t>
            </a:r>
          </a:p>
          <a:p>
            <a:pPr eaLnBrk="1" hangingPunct="1">
              <a:spcBef>
                <a:spcPts val="1200"/>
              </a:spcBef>
              <a:buClr>
                <a:srgbClr val="006FB7"/>
              </a:buClr>
            </a:pPr>
            <a:r>
              <a:rPr lang="en-US" altLang="zh-CN" sz="2800" dirty="0">
                <a:ea typeface="宋体" pitchFamily="2" charset="-122"/>
              </a:rPr>
              <a:t>Persons deprived of their liberty have the right to enjoy the same human rights as persons in freedom, subject only to those restrictions that are an unavoidable consequence of the confinement.</a:t>
            </a:r>
          </a:p>
          <a:p>
            <a:pPr eaLnBrk="1" hangingPunct="1">
              <a:spcBef>
                <a:spcPts val="1200"/>
              </a:spcBef>
              <a:buClr>
                <a:srgbClr val="006FB7"/>
              </a:buClr>
            </a:pPr>
            <a:r>
              <a:rPr lang="en-US" altLang="zh-CN" sz="2800" dirty="0">
                <a:ea typeface="宋体" pitchFamily="2" charset="-122"/>
              </a:rPr>
              <a:t>Detainees and prisoners have the right to contact their families and friends without delay on arrest and detention.</a:t>
            </a:r>
          </a:p>
        </p:txBody>
      </p:sp>
      <p:sp>
        <p:nvSpPr>
          <p:cNvPr id="358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686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
        <p:nvSpPr>
          <p:cNvPr id="368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Contact with the outside </a:t>
            </a:r>
            <a:r>
              <a:rPr lang="en-US" altLang="zh-CN" sz="3200" b="1" dirty="0" smtClean="0">
                <a:solidFill>
                  <a:srgbClr val="006FB7"/>
                </a:solidFill>
                <a:ea typeface="宋体" pitchFamily="2" charset="-122"/>
              </a:rPr>
              <a:t>world</a:t>
            </a:r>
            <a:endParaRPr lang="en-US" sz="3200" b="1" dirty="0">
              <a:solidFill>
                <a:srgbClr val="006FB7"/>
              </a:solidFill>
            </a:endParaRPr>
          </a:p>
        </p:txBody>
      </p:sp>
      <p:sp>
        <p:nvSpPr>
          <p:cNvPr id="36870" name="Rectangle 3"/>
          <p:cNvSpPr txBox="1">
            <a:spLocks noChangeArrowheads="1"/>
          </p:cNvSpPr>
          <p:nvPr/>
        </p:nvSpPr>
        <p:spPr bwMode="auto">
          <a:xfrm>
            <a:off x="395288" y="1557338"/>
            <a:ext cx="8229600"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000"/>
              </a:lnSpc>
              <a:spcBef>
                <a:spcPts val="1200"/>
              </a:spcBef>
              <a:buClr>
                <a:srgbClr val="006FB7"/>
              </a:buClr>
            </a:pPr>
            <a:r>
              <a:rPr lang="en-US" altLang="zh-CN" sz="2600" b="1" dirty="0">
                <a:solidFill>
                  <a:srgbClr val="006FB7"/>
                </a:solidFill>
                <a:ea typeface="宋体" pitchFamily="2" charset="-122"/>
              </a:rPr>
              <a:t>Visits and correspondence with </a:t>
            </a:r>
            <a:r>
              <a:rPr lang="en-US" altLang="zh-CN" sz="2600" b="1" dirty="0" smtClean="0">
                <a:solidFill>
                  <a:srgbClr val="006FB7"/>
                </a:solidFill>
                <a:ea typeface="宋体" pitchFamily="2" charset="-122"/>
              </a:rPr>
              <a:t>family and</a:t>
            </a:r>
            <a:br>
              <a:rPr lang="en-US" altLang="zh-CN" sz="2600" b="1" dirty="0" smtClean="0">
                <a:solidFill>
                  <a:srgbClr val="006FB7"/>
                </a:solidFill>
                <a:ea typeface="宋体" pitchFamily="2" charset="-122"/>
              </a:rPr>
            </a:br>
            <a:r>
              <a:rPr lang="en-US" altLang="zh-CN" sz="2600" b="1" dirty="0" smtClean="0">
                <a:solidFill>
                  <a:srgbClr val="006FB7"/>
                </a:solidFill>
                <a:ea typeface="宋体" pitchFamily="2" charset="-122"/>
              </a:rPr>
              <a:t>friends </a:t>
            </a:r>
            <a:r>
              <a:rPr lang="en-US" altLang="zh-CN" sz="2600" b="1" dirty="0">
                <a:solidFill>
                  <a:srgbClr val="006FB7"/>
                </a:solidFill>
                <a:ea typeface="宋体" pitchFamily="2" charset="-122"/>
              </a:rPr>
              <a:t>II</a:t>
            </a:r>
          </a:p>
          <a:p>
            <a:pPr eaLnBrk="1" hangingPunct="1">
              <a:lnSpc>
                <a:spcPts val="3000"/>
              </a:lnSpc>
              <a:spcBef>
                <a:spcPts val="1200"/>
              </a:spcBef>
              <a:buClr>
                <a:srgbClr val="006FB7"/>
              </a:buClr>
            </a:pPr>
            <a:r>
              <a:rPr lang="en-US" altLang="zh-CN" sz="2600" dirty="0">
                <a:ea typeface="宋体" pitchFamily="2" charset="-122"/>
              </a:rPr>
              <a:t>Throughout their deprivation of liberty, detainees and prisoners have the right to maintain contact with families and friends through visits and correspondence at regular intervals. Any interference with this right must be based on law, imposed for legitimate purposes and be necessary in a democratic society.</a:t>
            </a:r>
          </a:p>
          <a:p>
            <a:pPr eaLnBrk="1" hangingPunct="1">
              <a:lnSpc>
                <a:spcPts val="3000"/>
              </a:lnSpc>
              <a:spcBef>
                <a:spcPts val="1200"/>
              </a:spcBef>
              <a:buClr>
                <a:srgbClr val="006FB7"/>
              </a:buClr>
            </a:pPr>
            <a:r>
              <a:rPr lang="en-US" altLang="zh-CN" sz="2600" dirty="0">
                <a:ea typeface="宋体" pitchFamily="2" charset="-122"/>
              </a:rPr>
              <a:t>In organizing family visits, prison authorities must ensure that the rights and freedoms of the visiting persons are respected.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789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
        <p:nvSpPr>
          <p:cNvPr id="378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Contact with the outside </a:t>
            </a:r>
            <a:r>
              <a:rPr lang="en-US" altLang="zh-CN" sz="3200" b="1" dirty="0" smtClean="0">
                <a:solidFill>
                  <a:srgbClr val="006FB7"/>
                </a:solidFill>
                <a:ea typeface="宋体" pitchFamily="2" charset="-122"/>
              </a:rPr>
              <a:t>world</a:t>
            </a:r>
            <a:endParaRPr lang="en-US" sz="3200" b="1" dirty="0">
              <a:solidFill>
                <a:srgbClr val="006FB7"/>
              </a:solidFill>
            </a:endParaRPr>
          </a:p>
        </p:txBody>
      </p:sp>
      <p:sp>
        <p:nvSpPr>
          <p:cNvPr id="37894" name="Rectangle 3"/>
          <p:cNvSpPr txBox="1">
            <a:spLocks noChangeArrowheads="1"/>
          </p:cNvSpPr>
          <p:nvPr/>
        </p:nvSpPr>
        <p:spPr bwMode="auto">
          <a:xfrm>
            <a:off x="395288" y="1628775"/>
            <a:ext cx="8229600"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Visits and correspondence with lawyers </a:t>
            </a:r>
          </a:p>
          <a:p>
            <a:pPr eaLnBrk="1" hangingPunct="1">
              <a:spcBef>
                <a:spcPts val="1200"/>
              </a:spcBef>
              <a:buClr>
                <a:srgbClr val="006FB7"/>
              </a:buClr>
            </a:pPr>
            <a:r>
              <a:rPr lang="en-US" altLang="zh-CN" sz="2800">
                <a:ea typeface="宋体" pitchFamily="2" charset="-122"/>
              </a:rPr>
              <a:t>Persons deprived of their liberty have a right to be regularly visited by, and consult and communicate with, their lawyers through correspondence that shall be transmitted without delay, preserving the full confidentiality of the lawyer-client relationship. During visits by their lawyers, detainees and prisoners shall be able to discuss with each other within sight but not within the hearing of law enforcement officials.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891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3891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Contact with the outside </a:t>
            </a:r>
            <a:r>
              <a:rPr lang="en-US" altLang="zh-CN" sz="3200" b="1" dirty="0" smtClean="0">
                <a:solidFill>
                  <a:srgbClr val="006FB7"/>
                </a:solidFill>
                <a:ea typeface="宋体" pitchFamily="2" charset="-122"/>
              </a:rPr>
              <a:t>world</a:t>
            </a:r>
            <a:endParaRPr lang="en-US" sz="3200" b="1" dirty="0">
              <a:solidFill>
                <a:srgbClr val="006FB7"/>
              </a:solidFill>
            </a:endParaRPr>
          </a:p>
        </p:txBody>
      </p:sp>
      <p:sp>
        <p:nvSpPr>
          <p:cNvPr id="38918" name="Rectangle 3"/>
          <p:cNvSpPr txBox="1">
            <a:spLocks noChangeArrowheads="1"/>
          </p:cNvSpPr>
          <p:nvPr/>
        </p:nvSpPr>
        <p:spPr bwMode="auto">
          <a:xfrm>
            <a:off x="395288" y="1916113"/>
            <a:ext cx="8229600" cy="3744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Correspondence for the purpose of bringing complaints</a:t>
            </a:r>
          </a:p>
          <a:p>
            <a:pPr eaLnBrk="1" hangingPunct="1">
              <a:spcBef>
                <a:spcPts val="1200"/>
              </a:spcBef>
              <a:buClr>
                <a:srgbClr val="006FB7"/>
              </a:buClr>
            </a:pPr>
            <a:r>
              <a:rPr lang="en-US" altLang="zh-CN" sz="2800">
                <a:ea typeface="宋体" pitchFamily="2" charset="-122"/>
              </a:rPr>
              <a:t>In order to help ensure their right to personal security, all persons deprived of their liberty have a right to unhindered communication for the purpose of bringing complaints concerning, in particular, allegedly unsatisfactory conditions of detention, torture and other forms of ill-treatment.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3994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Inspection of places of detention</a:t>
            </a:r>
            <a:endParaRPr lang="en-US" sz="3200" b="1">
              <a:solidFill>
                <a:srgbClr val="006FB7"/>
              </a:solidFill>
            </a:endParaRPr>
          </a:p>
        </p:txBody>
      </p:sp>
      <p:sp>
        <p:nvSpPr>
          <p:cNvPr id="39941" name="Rectangle 3"/>
          <p:cNvSpPr txBox="1">
            <a:spLocks noChangeArrowheads="1"/>
          </p:cNvSpPr>
          <p:nvPr/>
        </p:nvSpPr>
        <p:spPr bwMode="auto">
          <a:xfrm>
            <a:off x="395288" y="1844675"/>
            <a:ext cx="8229600" cy="403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a:ea typeface="宋体" pitchFamily="2" charset="-122"/>
              </a:rPr>
              <a:t>The regular inspection of all places of detention by independent teams is an effective measure to prevent the occurrence of torture and other forms of ill-treatment and should be organized systematically in all countries. To maximize the effect of such visits, the team members must have uninhibited and confidential access to all detainees and prisoners, and make a public report on their findings.</a:t>
            </a:r>
            <a:endParaRPr lang="en-US" sz="2800"/>
          </a:p>
        </p:txBody>
      </p:sp>
      <p:sp>
        <p:nvSpPr>
          <p:cNvPr id="399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09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4096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Complaints procedures and effective remedies</a:t>
            </a:r>
          </a:p>
        </p:txBody>
      </p:sp>
      <p:sp>
        <p:nvSpPr>
          <p:cNvPr id="40965" name="Rectangle 3"/>
          <p:cNvSpPr txBox="1">
            <a:spLocks noChangeArrowheads="1"/>
          </p:cNvSpPr>
          <p:nvPr/>
        </p:nvSpPr>
        <p:spPr bwMode="auto">
          <a:xfrm>
            <a:off x="395288" y="1700808"/>
            <a:ext cx="8229600" cy="42479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600" dirty="0">
                <a:ea typeface="宋体" pitchFamily="2" charset="-122"/>
              </a:rPr>
              <a:t>Persons deprived of their liberty have a right to an effective remedy for alleged violations of their human rights, including, in particular, the right to freedom from torture and other forms of ill-treatment, and must to this effect have unhindered access to effective complaints procedures which should result in prompt, serious and objective investigations </a:t>
            </a:r>
            <a:r>
              <a:rPr lang="en-US" altLang="zh-CN" sz="2600" dirty="0" smtClean="0">
                <a:ea typeface="宋体" pitchFamily="2" charset="-122"/>
              </a:rPr>
              <a:t>by </a:t>
            </a:r>
            <a:r>
              <a:rPr lang="en-US" altLang="zh-CN" sz="2600" dirty="0">
                <a:ea typeface="宋体" pitchFamily="2" charset="-122"/>
              </a:rPr>
              <a:t>the authorities.</a:t>
            </a:r>
          </a:p>
          <a:p>
            <a:pPr eaLnBrk="1" hangingPunct="1">
              <a:spcBef>
                <a:spcPts val="1200"/>
              </a:spcBef>
              <a:buClr>
                <a:srgbClr val="006FB7"/>
              </a:buClr>
            </a:pPr>
            <a:r>
              <a:rPr lang="en-US" altLang="zh-CN" sz="2600" dirty="0">
                <a:ea typeface="宋体" pitchFamily="2" charset="-122"/>
              </a:rPr>
              <a:t>Proven cases of torture or other forms of ill-treatment must be properly punished and appropriate compensation granted to the victim.</a:t>
            </a:r>
          </a:p>
        </p:txBody>
      </p:sp>
      <p:sp>
        <p:nvSpPr>
          <p:cNvPr id="409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19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4198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Effective complaints procedures = effective prevention</a:t>
            </a:r>
            <a:endParaRPr lang="en-US" sz="3200" b="1">
              <a:solidFill>
                <a:srgbClr val="006FB7"/>
              </a:solidFill>
            </a:endParaRPr>
          </a:p>
        </p:txBody>
      </p:sp>
      <p:sp>
        <p:nvSpPr>
          <p:cNvPr id="41989" name="Rectangle 3"/>
          <p:cNvSpPr txBox="1">
            <a:spLocks noChangeArrowheads="1"/>
          </p:cNvSpPr>
          <p:nvPr/>
        </p:nvSpPr>
        <p:spPr bwMode="auto">
          <a:xfrm>
            <a:off x="395288" y="2205038"/>
            <a:ext cx="8229600" cy="3527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a:ea typeface="宋体" pitchFamily="2" charset="-122"/>
              </a:rPr>
              <a:t>The existence of effective complaints procedures and the consistent and vigorous investigation of the grievances of persons deprived of their liberty, including prosecution, provide a strong deterrent effect on the incidence of all forms of torture, and cruel, inhuman and degrading treatment and punishment.</a:t>
            </a:r>
            <a:endParaRPr lang="en-US" sz="2800"/>
          </a:p>
        </p:txBody>
      </p:sp>
      <p:sp>
        <p:nvSpPr>
          <p:cNvPr id="419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30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4301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role of judges, prosecutors and lawyers</a:t>
            </a:r>
            <a:endParaRPr lang="en-US" sz="3200" b="1">
              <a:solidFill>
                <a:srgbClr val="006FB7"/>
              </a:solidFill>
            </a:endParaRPr>
          </a:p>
        </p:txBody>
      </p:sp>
      <p:sp>
        <p:nvSpPr>
          <p:cNvPr id="43013" name="Rectangle 3"/>
          <p:cNvSpPr txBox="1">
            <a:spLocks noChangeArrowheads="1"/>
          </p:cNvSpPr>
          <p:nvPr/>
        </p:nvSpPr>
        <p:spPr bwMode="auto">
          <a:xfrm>
            <a:off x="395288" y="2276475"/>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a:ea typeface="宋体" pitchFamily="2" charset="-122"/>
              </a:rPr>
              <a:t>Judges, prosecutors and lawyers have a key role to play in the protection of the human rights of persons deprived of their liberty and must be allowed to carry out their respective legal responsibilities with true independence and impartiality.</a:t>
            </a:r>
            <a:endParaRPr lang="en-US" sz="2800"/>
          </a:p>
        </p:txBody>
      </p:sp>
      <p:sp>
        <p:nvSpPr>
          <p:cNvPr id="430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40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440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Pregnant women and mothers caring for newborn children in detention</a:t>
            </a:r>
            <a:endParaRPr lang="en-US" sz="3200" b="1">
              <a:solidFill>
                <a:srgbClr val="006FB7"/>
              </a:solidFill>
            </a:endParaRPr>
          </a:p>
        </p:txBody>
      </p:sp>
      <p:sp>
        <p:nvSpPr>
          <p:cNvPr id="44037" name="Rectangle 3"/>
          <p:cNvSpPr txBox="1">
            <a:spLocks noChangeArrowheads="1"/>
          </p:cNvSpPr>
          <p:nvPr/>
        </p:nvSpPr>
        <p:spPr bwMode="auto">
          <a:xfrm>
            <a:off x="395288" y="2276475"/>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dirty="0">
                <a:ea typeface="宋体" pitchFamily="2" charset="-122"/>
              </a:rPr>
              <a:t>Pregnant women who are deprived of their liberty should receive humane treatment and respect for their inherent dignity at all times, in particular during </a:t>
            </a:r>
            <a:r>
              <a:rPr lang="en-US" altLang="zh-CN" sz="2800" dirty="0">
                <a:ea typeface="宋体" pitchFamily="2" charset="-122"/>
              </a:rPr>
              <a:t>childbirth </a:t>
            </a:r>
            <a:r>
              <a:rPr lang="en-US" altLang="zh-CN" sz="2800" dirty="0">
                <a:ea typeface="宋体" pitchFamily="2" charset="-122"/>
              </a:rPr>
              <a:t>and while caring for their newborn children. States shall provide special facilities to ensure this, and medical and health care for such mothers and their babies.</a:t>
            </a:r>
            <a:endParaRPr lang="en-US" sz="2800" dirty="0"/>
          </a:p>
        </p:txBody>
      </p:sp>
      <p:sp>
        <p:nvSpPr>
          <p:cNvPr id="440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81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a:t>
            </a:r>
            <a:endParaRPr lang="en-US" sz="3200" b="1">
              <a:solidFill>
                <a:srgbClr val="006FB7"/>
              </a:solidFill>
            </a:endParaRPr>
          </a:p>
        </p:txBody>
      </p:sp>
      <p:sp>
        <p:nvSpPr>
          <p:cNvPr id="8197" name="Rectangle 3"/>
          <p:cNvSpPr txBox="1">
            <a:spLocks noChangeArrowheads="1"/>
          </p:cNvSpPr>
          <p:nvPr/>
        </p:nvSpPr>
        <p:spPr bwMode="auto">
          <a:xfrm>
            <a:off x="395288" y="1844675"/>
            <a:ext cx="8229600" cy="3744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Have you ever encountered any persons deprived of their liberty who have complained about ill-treatment?</a:t>
            </a:r>
          </a:p>
          <a:p>
            <a:pPr eaLnBrk="1" hangingPunct="1">
              <a:spcBef>
                <a:spcPts val="2400"/>
              </a:spcBef>
              <a:buClr>
                <a:srgbClr val="006FB7"/>
              </a:buClr>
              <a:buFontTx/>
              <a:buChar char="•"/>
            </a:pPr>
            <a:r>
              <a:rPr lang="en-US" altLang="zh-CN" sz="2800" dirty="0">
                <a:ea typeface="宋体" pitchFamily="2" charset="-122"/>
              </a:rPr>
              <a:t>If so, when and how was the alleged ill-treatment carried out and for what purpose?</a:t>
            </a:r>
          </a:p>
          <a:p>
            <a:pPr eaLnBrk="1" hangingPunct="1">
              <a:spcBef>
                <a:spcPts val="2400"/>
              </a:spcBef>
              <a:buClr>
                <a:srgbClr val="006FB7"/>
              </a:buClr>
              <a:buFontTx/>
              <a:buChar char="•"/>
            </a:pPr>
            <a:r>
              <a:rPr lang="en-US" altLang="zh-CN" sz="2800" dirty="0">
                <a:ea typeface="宋体" pitchFamily="2" charset="-122"/>
              </a:rPr>
              <a:t>What measures were taken to remedy the </a:t>
            </a:r>
            <a:r>
              <a:rPr lang="en-US" altLang="zh-CN" sz="2800" dirty="0" smtClean="0">
                <a:ea typeface="宋体" pitchFamily="2" charset="-122"/>
              </a:rPr>
              <a:t>situation and </a:t>
            </a:r>
            <a:r>
              <a:rPr lang="en-US" altLang="zh-CN" sz="2800" dirty="0">
                <a:ea typeface="宋体" pitchFamily="2" charset="-122"/>
              </a:rPr>
              <a:t>what effect did they have, if any?</a:t>
            </a:r>
          </a:p>
        </p:txBody>
      </p:sp>
      <p:sp>
        <p:nvSpPr>
          <p:cNvPr id="81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92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II</a:t>
            </a:r>
            <a:endParaRPr lang="en-US" sz="3200" b="1">
              <a:solidFill>
                <a:srgbClr val="006FB7"/>
              </a:solidFill>
            </a:endParaRPr>
          </a:p>
        </p:txBody>
      </p:sp>
      <p:sp>
        <p:nvSpPr>
          <p:cNvPr id="9221" name="Rectangle 3"/>
          <p:cNvSpPr txBox="1">
            <a:spLocks noChangeArrowheads="1"/>
          </p:cNvSpPr>
          <p:nvPr/>
        </p:nvSpPr>
        <p:spPr bwMode="auto">
          <a:xfrm>
            <a:off x="395288" y="1987550"/>
            <a:ext cx="8229600" cy="3457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What are the rules in your county with regard to the recognition of places of detention and the registration of persons deprived of their liberty?</a:t>
            </a:r>
          </a:p>
          <a:p>
            <a:pPr eaLnBrk="1" hangingPunct="1">
              <a:spcBef>
                <a:spcPts val="2400"/>
              </a:spcBef>
              <a:buClr>
                <a:srgbClr val="006FB7"/>
              </a:buClr>
              <a:buFontTx/>
              <a:buChar char="•"/>
            </a:pPr>
            <a:r>
              <a:rPr lang="en-US" altLang="zh-CN" sz="2800" dirty="0">
                <a:ea typeface="宋体" pitchFamily="2" charset="-122"/>
              </a:rPr>
              <a:t>What are the rules in your country with regard to solitary confinement? E.g., for what reasons, for how </a:t>
            </a:r>
            <a:r>
              <a:rPr lang="en-US" altLang="zh-CN" sz="2800" dirty="0" smtClean="0">
                <a:ea typeface="宋体" pitchFamily="2" charset="-122"/>
              </a:rPr>
              <a:t>long </a:t>
            </a:r>
            <a:r>
              <a:rPr lang="en-US" altLang="zh-CN" sz="2800" dirty="0">
                <a:ea typeface="宋体" pitchFamily="2" charset="-122"/>
              </a:rPr>
              <a:t>and in what conditions can it be imposed?</a:t>
            </a:r>
          </a:p>
        </p:txBody>
      </p:sp>
      <p:sp>
        <p:nvSpPr>
          <p:cNvPr id="92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024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III</a:t>
            </a:r>
            <a:endParaRPr lang="en-US" sz="3200" b="1">
              <a:solidFill>
                <a:srgbClr val="006FB7"/>
              </a:solidFill>
            </a:endParaRPr>
          </a:p>
        </p:txBody>
      </p:sp>
      <p:sp>
        <p:nvSpPr>
          <p:cNvPr id="10245" name="Rectangle 3"/>
          <p:cNvSpPr txBox="1">
            <a:spLocks noChangeArrowheads="1"/>
          </p:cNvSpPr>
          <p:nvPr/>
        </p:nvSpPr>
        <p:spPr bwMode="auto">
          <a:xfrm>
            <a:off x="395288" y="1484313"/>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600">
                <a:ea typeface="宋体" pitchFamily="2" charset="-122"/>
              </a:rPr>
              <a:t>Is incommunicado detention permitted under the laws of your country and, if so, for how long? What legal remedies are at the disposal of the person subjected to such detention? How do the authorities ensure that no physical or mental abuses of the detainee or prisoner occur while held incommunicado?</a:t>
            </a:r>
          </a:p>
          <a:p>
            <a:pPr eaLnBrk="1" hangingPunct="1">
              <a:spcBef>
                <a:spcPts val="1200"/>
              </a:spcBef>
              <a:buClr>
                <a:srgbClr val="006FB7"/>
              </a:buClr>
              <a:buFontTx/>
              <a:buChar char="•"/>
            </a:pPr>
            <a:r>
              <a:rPr lang="en-US" altLang="zh-CN" sz="2600">
                <a:ea typeface="宋体" pitchFamily="2" charset="-122"/>
              </a:rPr>
              <a:t>As lawyers, have you ever encountered any problems in having free and confidential contacts with your detained or imprisoned clients? If so, what did you do about it?</a:t>
            </a:r>
          </a:p>
        </p:txBody>
      </p:sp>
      <p:sp>
        <p:nvSpPr>
          <p:cNvPr id="102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126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IV</a:t>
            </a:r>
            <a:endParaRPr lang="en-US" sz="3200" b="1">
              <a:solidFill>
                <a:srgbClr val="006FB7"/>
              </a:solidFill>
            </a:endParaRPr>
          </a:p>
        </p:txBody>
      </p:sp>
      <p:sp>
        <p:nvSpPr>
          <p:cNvPr id="11269" name="Rectangle 3"/>
          <p:cNvSpPr txBox="1">
            <a:spLocks noChangeArrowheads="1"/>
          </p:cNvSpPr>
          <p:nvPr/>
        </p:nvSpPr>
        <p:spPr bwMode="auto">
          <a:xfrm>
            <a:off x="395288" y="1844675"/>
            <a:ext cx="8229600" cy="403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800">
                <a:ea typeface="宋体" pitchFamily="2" charset="-122"/>
              </a:rPr>
              <a:t>Are there any special problems in your country with regard to the conditions of detention for children and women?</a:t>
            </a:r>
          </a:p>
          <a:p>
            <a:pPr eaLnBrk="1" hangingPunct="1">
              <a:spcBef>
                <a:spcPts val="1800"/>
              </a:spcBef>
              <a:buClr>
                <a:srgbClr val="006FB7"/>
              </a:buClr>
              <a:buFontTx/>
              <a:buChar char="•"/>
            </a:pPr>
            <a:r>
              <a:rPr lang="en-US" altLang="zh-CN" sz="2800">
                <a:ea typeface="宋体" pitchFamily="2" charset="-122"/>
              </a:rPr>
              <a:t>If so, what are they and what measures, if any, have been taken to remedy the situation?</a:t>
            </a:r>
          </a:p>
          <a:p>
            <a:pPr eaLnBrk="1" hangingPunct="1">
              <a:spcBef>
                <a:spcPts val="1800"/>
              </a:spcBef>
              <a:buClr>
                <a:srgbClr val="006FB7"/>
              </a:buClr>
              <a:buFontTx/>
              <a:buChar char="•"/>
            </a:pPr>
            <a:r>
              <a:rPr lang="en-US" altLang="zh-CN" sz="2800">
                <a:ea typeface="宋体" pitchFamily="2" charset="-122"/>
              </a:rPr>
              <a:t>What are the formal complaints procedures in your country for alleged ill-treatment of detainees and prisoners?</a:t>
            </a:r>
          </a:p>
        </p:txBody>
      </p:sp>
      <p:sp>
        <p:nvSpPr>
          <p:cNvPr id="112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229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
        <p:nvSpPr>
          <p:cNvPr id="12293" name="Rectangle 3"/>
          <p:cNvSpPr txBox="1">
            <a:spLocks noChangeArrowheads="1"/>
          </p:cNvSpPr>
          <p:nvPr/>
        </p:nvSpPr>
        <p:spPr bwMode="auto">
          <a:xfrm>
            <a:off x="395288" y="1844675"/>
            <a:ext cx="8229600" cy="388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800" b="1" dirty="0" smtClean="0">
                <a:solidFill>
                  <a:srgbClr val="006FB7"/>
                </a:solidFill>
                <a:ea typeface="宋体" pitchFamily="2" charset="-122"/>
              </a:rPr>
              <a:t>Key legal texts I</a:t>
            </a:r>
          </a:p>
          <a:p>
            <a:pPr marL="0" indent="0" eaLnBrk="1" hangingPunct="1">
              <a:spcBef>
                <a:spcPts val="1200"/>
              </a:spcBef>
              <a:buClr>
                <a:srgbClr val="006FB7"/>
              </a:buClr>
              <a:defRPr/>
            </a:pPr>
            <a:r>
              <a:rPr lang="en-US" altLang="zh-CN" sz="2800" dirty="0" smtClean="0">
                <a:ea typeface="宋体" pitchFamily="2" charset="-122"/>
              </a:rPr>
              <a:t>The International Covenant on Civil and Political Rights, article 7:</a:t>
            </a:r>
          </a:p>
          <a:p>
            <a:pPr marL="360000" indent="0" eaLnBrk="1" hangingPunct="1">
              <a:spcBef>
                <a:spcPts val="1200"/>
              </a:spcBef>
              <a:buClr>
                <a:srgbClr val="006FB7"/>
              </a:buClr>
              <a:defRPr/>
            </a:pPr>
            <a:r>
              <a:rPr lang="en-US" altLang="zh-CN" sz="2800" dirty="0" smtClean="0">
                <a:ea typeface="宋体" pitchFamily="2" charset="-122"/>
              </a:rPr>
              <a:t>No one shall be subjected to torture or to cruel, inhuman or degrading treatment or punishment. In particular, no one shall be subjected without his free consent to medical or scientific experimentation.</a:t>
            </a:r>
          </a:p>
        </p:txBody>
      </p:sp>
      <p:sp>
        <p:nvSpPr>
          <p:cNvPr id="122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8</a:t>
            </a:r>
            <a:endParaRPr lang="en-US" b="0" smtClean="0"/>
          </a:p>
        </p:txBody>
      </p:sp>
      <p:sp>
        <p:nvSpPr>
          <p:cNvPr id="13317"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000" b="1" dirty="0" smtClean="0">
                <a:solidFill>
                  <a:srgbClr val="006FB7"/>
                </a:solidFill>
                <a:ea typeface="宋体" pitchFamily="2" charset="-122"/>
              </a:rPr>
              <a:t>Key legal texts II</a:t>
            </a:r>
          </a:p>
          <a:p>
            <a:pPr marL="0" indent="0" eaLnBrk="1" hangingPunct="1">
              <a:spcBef>
                <a:spcPts val="1200"/>
              </a:spcBef>
              <a:buClr>
                <a:srgbClr val="006FB7"/>
              </a:buClr>
              <a:defRPr/>
            </a:pPr>
            <a:r>
              <a:rPr lang="en-US" altLang="zh-CN" sz="2000" dirty="0" smtClean="0">
                <a:ea typeface="宋体" pitchFamily="2" charset="-122"/>
              </a:rPr>
              <a:t>The Convention against Torture and Other Cruel, Inhuman or Degrading Treatment or Punishment, article 1 (1):</a:t>
            </a:r>
          </a:p>
          <a:p>
            <a:pPr marL="360000" indent="0" eaLnBrk="1" hangingPunct="1">
              <a:spcBef>
                <a:spcPts val="1200"/>
              </a:spcBef>
              <a:buClr>
                <a:srgbClr val="006FB7"/>
              </a:buClr>
              <a:defRPr/>
            </a:pPr>
            <a:r>
              <a:rPr lang="en-US" altLang="zh-CN" sz="2000" dirty="0" smtClean="0">
                <a:ea typeface="宋体" pitchFamily="2" charset="-122"/>
              </a:rPr>
              <a:t>For the purposes of this Convention, the term “torture” means any act by which severe pain or suffering, whether physical or mental, is intentionally inflicted on a person for such purposes as obtaining from him or a third person information or a confession, punishing him for an act he or a third person has committed or is suspected of having committed, or intimidating or coercing him or a third person, or for any reason based on discrimination of any kind, when such pain or suffering is inflicted by or at the instigation of or with the consent or acquiescence of a public official or other person acting in an official capacity. It does not include pain or suffering arising only from, inherent in or incidental to lawful sanctions.</a:t>
            </a:r>
          </a:p>
        </p:txBody>
      </p:sp>
      <p:sp>
        <p:nvSpPr>
          <p:cNvPr id="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1331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600" b="1">
                <a:solidFill>
                  <a:srgbClr val="006FB7"/>
                </a:solidFill>
                <a:ea typeface="宋体" pitchFamily="2" charset="-122"/>
              </a:rPr>
              <a:t>The prohibition of torture, and cruel, inhuman and degrading treatment or punishment</a:t>
            </a:r>
            <a:endParaRPr lang="en-US" sz="2600" b="1">
              <a:solidFill>
                <a:srgbClr val="006FB7"/>
              </a:solidFill>
            </a:endParaRP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18D494-3B40-4C68-B8B1-ACC3E70598F8}"/>
</file>

<file path=customXml/itemProps2.xml><?xml version="1.0" encoding="utf-8"?>
<ds:datastoreItem xmlns:ds="http://schemas.openxmlformats.org/officeDocument/2006/customXml" ds:itemID="{61532A3D-1F04-4F19-A91D-8872C7CDBE28}"/>
</file>

<file path=customXml/itemProps3.xml><?xml version="1.0" encoding="utf-8"?>
<ds:datastoreItem xmlns:ds="http://schemas.openxmlformats.org/officeDocument/2006/customXml" ds:itemID="{136D960E-6450-4B35-8158-E3CAE7D0F658}"/>
</file>

<file path=docProps/app.xml><?xml version="1.0" encoding="utf-8"?>
<Properties xmlns="http://schemas.openxmlformats.org/officeDocument/2006/extended-properties" xmlns:vt="http://schemas.openxmlformats.org/officeDocument/2006/docPropsVTypes">
  <Template/>
  <TotalTime>727</TotalTime>
  <Words>2903</Words>
  <Application>Microsoft Office PowerPoint</Application>
  <PresentationFormat>On-screen Show (4:3)</PresentationFormat>
  <Paragraphs>240</Paragraphs>
  <Slides>39</Slides>
  <Notes>1</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bianca2</vt:lpstr>
      <vt:lpstr>Fronte</vt:lpstr>
      <vt:lpstr> Chapter 8  International legal standards for  the protection of persons deprived  of their liberty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129</cp:revision>
  <cp:lastPrinted>2011-11-17T10:30:19Z</cp:lastPrinted>
  <dcterms:created xsi:type="dcterms:W3CDTF">2011-10-11T09:08:06Z</dcterms:created>
  <dcterms:modified xsi:type="dcterms:W3CDTF">2012-01-10T08:08:19Z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993600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