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p:scale>
          <a:sx n="125" d="100"/>
          <a:sy n="125" d="100"/>
        </p:scale>
        <p:origin x="-198" y="-1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C2F3D9F5-3F72-402A-87B2-BE1E8765FC14}" type="slidenum">
              <a:rPr lang="en-US"/>
              <a:pPr>
                <a:defRPr/>
              </a:pPr>
              <a:t>‹#›</a:t>
            </a:fld>
            <a:endParaRPr lang="en-US"/>
          </a:p>
        </p:txBody>
      </p:sp>
    </p:spTree>
    <p:extLst>
      <p:ext uri="{BB962C8B-B14F-4D97-AF65-F5344CB8AC3E}">
        <p14:creationId xmlns:p14="http://schemas.microsoft.com/office/powerpoint/2010/main" val="1808817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09E59C68-DF4A-453E-92CE-7A6294BF824E}" type="slidenum">
              <a:rPr lang="en-US" smtClean="0"/>
              <a:pPr eaLnBrk="1" hangingPunct="1"/>
              <a:t>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4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61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4</a:t>
            </a:r>
            <a:r>
              <a:rPr lang="en-US" altLang="zh-CN" b="0"/>
              <a:t> </a:t>
            </a:r>
            <a:endParaRPr lang="en-US" b="0"/>
          </a:p>
        </p:txBody>
      </p:sp>
    </p:spTree>
    <p:extLst>
      <p:ext uri="{BB962C8B-B14F-4D97-AF65-F5344CB8AC3E}">
        <p14:creationId xmlns:p14="http://schemas.microsoft.com/office/powerpoint/2010/main" val="172922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4</a:t>
            </a:r>
            <a:endParaRPr lang="en-US" b="0"/>
          </a:p>
        </p:txBody>
      </p:sp>
    </p:spTree>
    <p:extLst>
      <p:ext uri="{BB962C8B-B14F-4D97-AF65-F5344CB8AC3E}">
        <p14:creationId xmlns:p14="http://schemas.microsoft.com/office/powerpoint/2010/main" val="3893438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a:t>Chapter 1</a:t>
            </a:r>
            <a:r>
              <a:rPr lang="en-US" altLang="zh-CN" b="0"/>
              <a:t> </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5</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Human rights and arrest</a:t>
            </a:r>
            <a:r>
              <a:rPr lang="en-US" altLang="zh-CN" sz="3600" dirty="0" smtClean="0">
                <a:solidFill>
                  <a:srgbClr val="006FB7"/>
                </a:solidFill>
                <a:ea typeface="宋体" pitchFamily="2" charset="-122"/>
              </a:rPr>
              <a:t>,</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pretrial </a:t>
            </a:r>
            <a:r>
              <a:rPr lang="en-US" altLang="zh-CN" sz="3600" dirty="0">
                <a:solidFill>
                  <a:srgbClr val="006FB7"/>
                </a:solidFill>
                <a:ea typeface="宋体" pitchFamily="2" charset="-122"/>
              </a:rPr>
              <a:t>detention </a:t>
            </a:r>
            <a:r>
              <a:rPr lang="en-US" altLang="zh-CN" sz="3600" dirty="0" smtClean="0">
                <a:solidFill>
                  <a:srgbClr val="006FB7"/>
                </a:solidFill>
                <a:ea typeface="宋体" pitchFamily="2" charset="-122"/>
              </a:rPr>
              <a:t>and administrative</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detention</a:t>
            </a: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43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notion of the liberty and </a:t>
            </a:r>
            <a:r>
              <a:rPr lang="en-GB" altLang="zh-CN" sz="3200" b="1" dirty="0" smtClean="0">
                <a:solidFill>
                  <a:srgbClr val="006FB7"/>
                </a:solidFill>
                <a:ea typeface="宋体" pitchFamily="2" charset="-122"/>
              </a:rPr>
              <a:t>security </a:t>
            </a:r>
            <a:r>
              <a:rPr lang="en-GB" altLang="zh-CN" sz="3200" b="1" dirty="0">
                <a:solidFill>
                  <a:srgbClr val="006FB7"/>
                </a:solidFill>
                <a:ea typeface="宋体" pitchFamily="2" charset="-122"/>
              </a:rPr>
              <a:t>of the </a:t>
            </a:r>
            <a:r>
              <a:rPr lang="en-GB" altLang="zh-CN" sz="3200" b="1" dirty="0" smtClean="0">
                <a:solidFill>
                  <a:srgbClr val="006FB7"/>
                </a:solidFill>
                <a:ea typeface="宋体" pitchFamily="2" charset="-122"/>
              </a:rPr>
              <a:t>person </a:t>
            </a:r>
            <a:r>
              <a:rPr lang="en-GB" altLang="zh-CN" sz="3200" b="1" dirty="0">
                <a:solidFill>
                  <a:srgbClr val="006FB7"/>
                </a:solidFill>
                <a:ea typeface="宋体" pitchFamily="2" charset="-122"/>
              </a:rPr>
              <a:t>I</a:t>
            </a:r>
            <a:endParaRPr lang="en-US" sz="3200" b="1" dirty="0">
              <a:solidFill>
                <a:srgbClr val="006FB7"/>
              </a:solidFill>
            </a:endParaRPr>
          </a:p>
        </p:txBody>
      </p:sp>
      <p:sp>
        <p:nvSpPr>
          <p:cNvPr id="14342" name="Rectangle 3"/>
          <p:cNvSpPr txBox="1">
            <a:spLocks noChangeArrowheads="1"/>
          </p:cNvSpPr>
          <p:nvPr/>
        </p:nvSpPr>
        <p:spPr bwMode="auto">
          <a:xfrm>
            <a:off x="395288" y="2060575"/>
            <a:ext cx="8229600" cy="3168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All human beings have the right to liberty and security. </a:t>
            </a:r>
          </a:p>
          <a:p>
            <a:pPr eaLnBrk="1" hangingPunct="1">
              <a:spcBef>
                <a:spcPts val="2400"/>
              </a:spcBef>
              <a:buClr>
                <a:srgbClr val="006FB7"/>
              </a:buClr>
            </a:pPr>
            <a:r>
              <a:rPr lang="en-GB" altLang="zh-CN" sz="2800">
                <a:ea typeface="宋体" pitchFamily="2" charset="-122"/>
              </a:rPr>
              <a:t>Irrespective of their treaty obligations, all States are bound by international law to respect and ensure everybody’s right to liberty and the security of the person (</a:t>
            </a:r>
            <a:r>
              <a:rPr lang="en-GB" altLang="zh-CN" sz="2800" i="1">
                <a:ea typeface="宋体" pitchFamily="2" charset="-122"/>
              </a:rPr>
              <a:t>universal legal responsibility</a:t>
            </a:r>
            <a:r>
              <a:rPr lang="en-GB" altLang="zh-CN" sz="2800">
                <a:ea typeface="宋体"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5365" name="Rectangle 3"/>
          <p:cNvSpPr txBox="1">
            <a:spLocks noChangeArrowheads="1"/>
          </p:cNvSpPr>
          <p:nvPr/>
        </p:nvSpPr>
        <p:spPr bwMode="auto">
          <a:xfrm>
            <a:off x="395288" y="2060575"/>
            <a:ext cx="8229600" cy="273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The notion of security also covers threats to the personal security of non-detained persons. States cannot be passive in the face of such threats but are under a legal obligation to take reasonable and appropriate measures to protect the liberty and security of the person.</a:t>
            </a:r>
          </a:p>
        </p:txBody>
      </p:sp>
      <p:sp>
        <p:nvSpPr>
          <p:cNvPr id="1536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The notion of the liberty and </a:t>
            </a:r>
            <a:r>
              <a:rPr lang="en-GB" altLang="zh-CN" sz="3200" b="1" dirty="0" smtClean="0">
                <a:solidFill>
                  <a:srgbClr val="006FB7"/>
                </a:solidFill>
                <a:ea typeface="宋体" pitchFamily="2" charset="-122"/>
              </a:rPr>
              <a:t>security </a:t>
            </a:r>
            <a:r>
              <a:rPr lang="en-GB" altLang="zh-CN" sz="3200" b="1" dirty="0">
                <a:solidFill>
                  <a:srgbClr val="006FB7"/>
                </a:solidFill>
                <a:ea typeface="宋体" pitchFamily="2" charset="-122"/>
              </a:rPr>
              <a:t>of the </a:t>
            </a:r>
            <a:r>
              <a:rPr lang="en-GB" altLang="zh-CN" sz="3200" b="1" dirty="0" smtClean="0">
                <a:solidFill>
                  <a:srgbClr val="006FB7"/>
                </a:solidFill>
                <a:ea typeface="宋体" pitchFamily="2" charset="-122"/>
              </a:rPr>
              <a:t>person </a:t>
            </a:r>
            <a:r>
              <a:rPr lang="en-GB" altLang="zh-CN" sz="3200" b="1" dirty="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8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6389"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
        <p:nvSpPr>
          <p:cNvPr id="16390" name="Rectangle 3"/>
          <p:cNvSpPr txBox="1">
            <a:spLocks noChangeArrowheads="1"/>
          </p:cNvSpPr>
          <p:nvPr/>
        </p:nvSpPr>
        <p:spPr bwMode="auto">
          <a:xfrm>
            <a:off x="395288" y="1773238"/>
            <a:ext cx="8229600"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Key legal texts I</a:t>
            </a:r>
          </a:p>
          <a:p>
            <a:pPr eaLnBrk="1" hangingPunct="1">
              <a:spcBef>
                <a:spcPts val="2400"/>
              </a:spcBef>
              <a:buClr>
                <a:srgbClr val="006FB7"/>
              </a:buClr>
            </a:pPr>
            <a:r>
              <a:rPr lang="en-GB" altLang="zh-CN" sz="2800">
                <a:ea typeface="宋体" pitchFamily="2" charset="-122"/>
              </a:rPr>
              <a:t>International Covenant on Civil and Political Rights, article 9 (1): </a:t>
            </a:r>
          </a:p>
          <a:p>
            <a:pPr eaLnBrk="1" hangingPunct="1">
              <a:spcBef>
                <a:spcPts val="2400"/>
              </a:spcBef>
              <a:buClr>
                <a:srgbClr val="006FB7"/>
              </a:buClr>
            </a:pPr>
            <a:r>
              <a:rPr lang="en-GB" altLang="zh-CN" sz="2800">
                <a:ea typeface="宋体" pitchFamily="2" charset="-122"/>
              </a:rPr>
              <a:t>Everyone has the right to liberty and security of person. No one shall be subjected to arbitrary arrest or detention. No one shall be deprived of his liberty except on such grounds and in accordance with such procedure as are established by law.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74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17414" name="Rectangle 3"/>
          <p:cNvSpPr txBox="1">
            <a:spLocks noChangeArrowheads="1"/>
          </p:cNvSpPr>
          <p:nvPr/>
        </p:nvSpPr>
        <p:spPr bwMode="auto">
          <a:xfrm>
            <a:off x="395288" y="1773238"/>
            <a:ext cx="8229600"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Key legal texts II</a:t>
            </a:r>
          </a:p>
          <a:p>
            <a:pPr eaLnBrk="1" hangingPunct="1">
              <a:spcBef>
                <a:spcPts val="2400"/>
              </a:spcBef>
              <a:buClr>
                <a:srgbClr val="006FB7"/>
              </a:buClr>
            </a:pPr>
            <a:r>
              <a:rPr lang="en-GB" altLang="zh-CN" sz="2800">
                <a:ea typeface="宋体" pitchFamily="2" charset="-122"/>
              </a:rPr>
              <a:t>African Charter on Human and Peoples’ Rights, article 6:</a:t>
            </a:r>
          </a:p>
          <a:p>
            <a:pPr eaLnBrk="1" hangingPunct="1">
              <a:spcBef>
                <a:spcPts val="2400"/>
              </a:spcBef>
              <a:buClr>
                <a:srgbClr val="006FB7"/>
              </a:buClr>
            </a:pPr>
            <a:r>
              <a:rPr lang="en-GB" altLang="zh-CN" sz="2800">
                <a:ea typeface="宋体" pitchFamily="2" charset="-122"/>
              </a:rPr>
              <a:t>Every individual shall have the right to liberty and to the security of his person. No one may be deprived of his freedom except for reasons and conditions previously laid down by law. In particular, no one may be arbitrarily arrested or detained.</a:t>
            </a:r>
          </a:p>
        </p:txBody>
      </p:sp>
      <p:sp>
        <p:nvSpPr>
          <p:cNvPr id="17415"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Facilitator’s Guide</a:t>
            </a:r>
            <a:endParaRPr lang="en-US" smtClean="0"/>
          </a:p>
        </p:txBody>
      </p:sp>
      <p:sp>
        <p:nvSpPr>
          <p:cNvPr id="1843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7" name="Rectangle 3"/>
          <p:cNvSpPr txBox="1">
            <a:spLocks noChangeArrowheads="1"/>
          </p:cNvSpPr>
          <p:nvPr/>
        </p:nvSpPr>
        <p:spPr bwMode="auto">
          <a:xfrm>
            <a:off x="395288" y="1700337"/>
            <a:ext cx="8229600" cy="4464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900"/>
              </a:lnSpc>
              <a:spcBef>
                <a:spcPts val="1000"/>
              </a:spcBef>
              <a:buClr>
                <a:srgbClr val="006FB7"/>
              </a:buClr>
              <a:defRPr/>
            </a:pPr>
            <a:r>
              <a:rPr lang="en-GB" altLang="zh-CN" sz="2500" b="1" dirty="0">
                <a:solidFill>
                  <a:srgbClr val="006FB7"/>
                </a:solidFill>
                <a:ea typeface="宋体" pitchFamily="2" charset="-122"/>
              </a:rPr>
              <a:t>Key legal texts </a:t>
            </a:r>
            <a:r>
              <a:rPr lang="en-GB" altLang="zh-CN" sz="2500" b="1" dirty="0" smtClean="0">
                <a:solidFill>
                  <a:srgbClr val="006FB7"/>
                </a:solidFill>
                <a:ea typeface="宋体" pitchFamily="2" charset="-122"/>
              </a:rPr>
              <a:t>III</a:t>
            </a:r>
          </a:p>
          <a:p>
            <a:pPr marL="0" indent="0" eaLnBrk="1" hangingPunct="1">
              <a:lnSpc>
                <a:spcPts val="2900"/>
              </a:lnSpc>
              <a:spcBef>
                <a:spcPts val="1000"/>
              </a:spcBef>
              <a:buClr>
                <a:srgbClr val="006FB7"/>
              </a:buClr>
              <a:defRPr/>
            </a:pPr>
            <a:r>
              <a:rPr lang="en-GB" altLang="zh-CN" sz="2500" dirty="0" smtClean="0">
                <a:ea typeface="宋体" pitchFamily="2" charset="-122"/>
              </a:rPr>
              <a:t>American </a:t>
            </a:r>
            <a:r>
              <a:rPr lang="en-GB" altLang="zh-CN" sz="2500" dirty="0">
                <a:ea typeface="宋体" pitchFamily="2" charset="-122"/>
              </a:rPr>
              <a:t>Convention on Human Rights</a:t>
            </a:r>
            <a:r>
              <a:rPr lang="en-GB" altLang="zh-CN" sz="2500" dirty="0" smtClean="0">
                <a:ea typeface="宋体" pitchFamily="2" charset="-122"/>
              </a:rPr>
              <a:t>, article 7:</a:t>
            </a:r>
            <a:endParaRPr lang="en-GB" altLang="zh-CN" sz="2500" dirty="0" smtClean="0">
              <a:ea typeface="宋体" pitchFamily="2" charset="-122"/>
            </a:endParaRPr>
          </a:p>
          <a:p>
            <a:pPr marL="360000" indent="-360000" eaLnBrk="1" hangingPunct="1">
              <a:lnSpc>
                <a:spcPts val="2900"/>
              </a:lnSpc>
              <a:spcBef>
                <a:spcPts val="1000"/>
              </a:spcBef>
              <a:buClr>
                <a:srgbClr val="006FB7"/>
              </a:buClr>
              <a:buFont typeface="+mj-lt"/>
              <a:buAutoNum type="arabicPeriod"/>
              <a:defRPr/>
            </a:pPr>
            <a:r>
              <a:rPr lang="en-GB" altLang="zh-CN" sz="2500" dirty="0" smtClean="0">
                <a:ea typeface="宋体" pitchFamily="2" charset="-122"/>
              </a:rPr>
              <a:t>Every </a:t>
            </a:r>
            <a:r>
              <a:rPr lang="en-GB" altLang="zh-CN" sz="2500" dirty="0">
                <a:ea typeface="宋体" pitchFamily="2" charset="-122"/>
              </a:rPr>
              <a:t>person has the right to personal liberty and security.</a:t>
            </a:r>
          </a:p>
          <a:p>
            <a:pPr marL="360000" indent="-360000" eaLnBrk="1" hangingPunct="1">
              <a:lnSpc>
                <a:spcPts val="2900"/>
              </a:lnSpc>
              <a:spcBef>
                <a:spcPts val="1000"/>
              </a:spcBef>
              <a:buClr>
                <a:srgbClr val="006FB7"/>
              </a:buClr>
              <a:buFont typeface="+mj-lt"/>
              <a:buAutoNum type="arabicPeriod"/>
              <a:defRPr/>
            </a:pPr>
            <a:r>
              <a:rPr lang="en-GB" altLang="zh-CN" sz="2500" dirty="0" smtClean="0">
                <a:ea typeface="宋体" pitchFamily="2" charset="-122"/>
              </a:rPr>
              <a:t>No </a:t>
            </a:r>
            <a:r>
              <a:rPr lang="en-GB" altLang="zh-CN" sz="2500" dirty="0">
                <a:ea typeface="宋体" pitchFamily="2" charset="-122"/>
              </a:rPr>
              <a:t>one shall be deprived of his physical liberty except for the reasons and under the conditions established beforehand by the constitution of the State Party concerned or by a law established pursuant thereto. </a:t>
            </a:r>
          </a:p>
          <a:p>
            <a:pPr marL="360000" indent="-360000" eaLnBrk="1" hangingPunct="1">
              <a:lnSpc>
                <a:spcPts val="2900"/>
              </a:lnSpc>
              <a:spcBef>
                <a:spcPts val="1000"/>
              </a:spcBef>
              <a:buClr>
                <a:srgbClr val="006FB7"/>
              </a:buClr>
              <a:buFont typeface="+mj-lt"/>
              <a:buAutoNum type="arabicPeriod"/>
              <a:defRPr/>
            </a:pPr>
            <a:r>
              <a:rPr lang="en-GB" altLang="zh-CN" sz="2500" dirty="0" smtClean="0">
                <a:ea typeface="宋体" pitchFamily="2" charset="-122"/>
              </a:rPr>
              <a:t>No </a:t>
            </a:r>
            <a:r>
              <a:rPr lang="en-GB" altLang="zh-CN" sz="2500" dirty="0">
                <a:ea typeface="宋体" pitchFamily="2" charset="-122"/>
              </a:rPr>
              <a:t>one shall be subject to arbitrary arrest or imprisonment</a:t>
            </a:r>
            <a:r>
              <a:rPr lang="en-GB" altLang="zh-CN" sz="2500" dirty="0" smtClean="0">
                <a:ea typeface="宋体" pitchFamily="2" charset="-122"/>
              </a:rPr>
              <a:t>.</a:t>
            </a:r>
          </a:p>
        </p:txBody>
      </p:sp>
      <p:sp>
        <p:nvSpPr>
          <p:cNvPr id="1843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8439"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9461" name="Rectangle 2"/>
          <p:cNvSpPr txBox="1">
            <a:spLocks noChangeArrowheads="1"/>
          </p:cNvSpPr>
          <p:nvPr/>
        </p:nvSpPr>
        <p:spPr bwMode="auto">
          <a:xfrm>
            <a:off x="1187450" y="38735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10" name="Rectangle 3"/>
          <p:cNvSpPr txBox="1">
            <a:spLocks noChangeArrowheads="1"/>
          </p:cNvSpPr>
          <p:nvPr/>
        </p:nvSpPr>
        <p:spPr bwMode="auto">
          <a:xfrm>
            <a:off x="395288" y="1412875"/>
            <a:ext cx="8229600" cy="4824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600"/>
              </a:lnSpc>
              <a:spcBef>
                <a:spcPts val="600"/>
              </a:spcBef>
              <a:buClr>
                <a:srgbClr val="006FB7"/>
              </a:buClr>
              <a:defRPr/>
            </a:pPr>
            <a:r>
              <a:rPr lang="en-GB" altLang="zh-CN" sz="2400" b="1" dirty="0">
                <a:solidFill>
                  <a:srgbClr val="006FB7"/>
                </a:solidFill>
                <a:ea typeface="宋体" pitchFamily="2" charset="-122"/>
              </a:rPr>
              <a:t>Key legal texts IV </a:t>
            </a:r>
            <a:endParaRPr lang="en-GB" altLang="zh-CN" sz="2400" b="1" dirty="0" smtClean="0">
              <a:solidFill>
                <a:srgbClr val="006FB7"/>
              </a:solidFill>
              <a:ea typeface="宋体" pitchFamily="2" charset="-122"/>
            </a:endParaRPr>
          </a:p>
          <a:p>
            <a:pPr marL="0" indent="0" eaLnBrk="1" hangingPunct="1">
              <a:lnSpc>
                <a:spcPts val="2600"/>
              </a:lnSpc>
              <a:spcBef>
                <a:spcPts val="800"/>
              </a:spcBef>
              <a:buClr>
                <a:srgbClr val="006FB7"/>
              </a:buClr>
              <a:defRPr/>
            </a:pPr>
            <a:r>
              <a:rPr lang="en-GB" altLang="zh-CN" sz="2400" dirty="0" smtClean="0">
                <a:ea typeface="宋体" pitchFamily="2" charset="-122"/>
              </a:rPr>
              <a:t>European </a:t>
            </a:r>
            <a:r>
              <a:rPr lang="en-GB" altLang="zh-CN" sz="2400" dirty="0">
                <a:ea typeface="宋体" pitchFamily="2" charset="-122"/>
              </a:rPr>
              <a:t>Convention on Human Rights</a:t>
            </a:r>
            <a:r>
              <a:rPr lang="en-GB" altLang="zh-CN" sz="2400" dirty="0" smtClean="0">
                <a:ea typeface="宋体" pitchFamily="2" charset="-122"/>
              </a:rPr>
              <a:t>,</a:t>
            </a:r>
            <a:br>
              <a:rPr lang="en-GB" altLang="zh-CN" sz="2400" dirty="0" smtClean="0">
                <a:ea typeface="宋体" pitchFamily="2" charset="-122"/>
              </a:rPr>
            </a:br>
            <a:r>
              <a:rPr lang="en-GB" altLang="zh-CN" sz="2400" dirty="0" smtClean="0">
                <a:ea typeface="宋体" pitchFamily="2" charset="-122"/>
              </a:rPr>
              <a:t>article </a:t>
            </a:r>
            <a:r>
              <a:rPr lang="en-GB" altLang="zh-CN" sz="2400" dirty="0">
                <a:ea typeface="宋体" pitchFamily="2" charset="-122"/>
              </a:rPr>
              <a:t>5 (1)(a)–(b</a:t>
            </a:r>
            <a:r>
              <a:rPr lang="en-GB" altLang="zh-CN" sz="2400" dirty="0" smtClean="0">
                <a:ea typeface="宋体" pitchFamily="2" charset="-122"/>
              </a:rPr>
              <a:t>):</a:t>
            </a:r>
          </a:p>
          <a:p>
            <a:pPr marL="360000" indent="-360000" eaLnBrk="1" hangingPunct="1">
              <a:lnSpc>
                <a:spcPts val="2600"/>
              </a:lnSpc>
              <a:spcBef>
                <a:spcPts val="800"/>
              </a:spcBef>
              <a:buClr>
                <a:srgbClr val="006FB7"/>
              </a:buClr>
              <a:buFont typeface="+mj-lt"/>
              <a:buAutoNum type="arabicPeriod"/>
              <a:defRPr/>
            </a:pPr>
            <a:r>
              <a:rPr lang="en-GB" altLang="zh-CN" sz="2400" dirty="0" smtClean="0">
                <a:ea typeface="宋体" pitchFamily="2" charset="-122"/>
              </a:rPr>
              <a:t>Everyone </a:t>
            </a:r>
            <a:r>
              <a:rPr lang="en-GB" altLang="zh-CN" sz="2400" dirty="0">
                <a:ea typeface="宋体" pitchFamily="2" charset="-122"/>
              </a:rPr>
              <a:t>has the right to liberty and security of person. No one shall be deprived of his liberty save in the following cases and in accordance with a procedure prescribed by law:</a:t>
            </a:r>
          </a:p>
          <a:p>
            <a:pPr marL="0" indent="0" eaLnBrk="1" hangingPunct="1">
              <a:lnSpc>
                <a:spcPts val="2600"/>
              </a:lnSpc>
              <a:spcBef>
                <a:spcPts val="600"/>
              </a:spcBef>
              <a:buClr>
                <a:srgbClr val="006FB7"/>
              </a:buClr>
              <a:tabLst>
                <a:tab pos="360000" algn="l"/>
              </a:tabLst>
              <a:defRPr/>
            </a:pPr>
            <a:r>
              <a:rPr lang="en-GB" altLang="zh-CN" sz="2400" dirty="0" smtClean="0">
                <a:ea typeface="宋体" pitchFamily="2" charset="-122"/>
              </a:rPr>
              <a:t>	</a:t>
            </a:r>
            <a:r>
              <a:rPr lang="en-GB" altLang="zh-CN" sz="2400" dirty="0" smtClean="0">
                <a:solidFill>
                  <a:srgbClr val="006FB7"/>
                </a:solidFill>
                <a:ea typeface="宋体" pitchFamily="2" charset="-122"/>
              </a:rPr>
              <a:t>(a)</a:t>
            </a:r>
            <a:r>
              <a:rPr lang="en-GB" altLang="zh-CN" sz="2400" dirty="0" smtClean="0">
                <a:ea typeface="宋体" pitchFamily="2" charset="-122"/>
              </a:rPr>
              <a:t>	The </a:t>
            </a:r>
            <a:r>
              <a:rPr lang="en-GB" altLang="zh-CN" sz="2400" dirty="0">
                <a:ea typeface="宋体" pitchFamily="2" charset="-122"/>
              </a:rPr>
              <a:t>lawful detention of a person after </a:t>
            </a:r>
            <a:r>
              <a:rPr lang="en-GB" altLang="zh-CN" sz="2400" dirty="0" smtClean="0">
                <a:ea typeface="宋体" pitchFamily="2" charset="-122"/>
              </a:rPr>
              <a:t>conviction</a:t>
            </a:r>
            <a:br>
              <a:rPr lang="en-GB" altLang="zh-CN" sz="2400" dirty="0" smtClean="0">
                <a:ea typeface="宋体" pitchFamily="2" charset="-122"/>
              </a:rPr>
            </a:br>
            <a:r>
              <a:rPr lang="en-GB" altLang="zh-CN" sz="2400" dirty="0" smtClean="0">
                <a:ea typeface="宋体" pitchFamily="2" charset="-122"/>
              </a:rPr>
              <a:t>		by </a:t>
            </a:r>
            <a:r>
              <a:rPr lang="en-GB" altLang="zh-CN" sz="2400" dirty="0">
                <a:ea typeface="宋体" pitchFamily="2" charset="-122"/>
              </a:rPr>
              <a:t>a competent court;</a:t>
            </a:r>
          </a:p>
          <a:p>
            <a:pPr marL="0" indent="0" eaLnBrk="1" hangingPunct="1">
              <a:lnSpc>
                <a:spcPts val="2600"/>
              </a:lnSpc>
              <a:spcBef>
                <a:spcPts val="600"/>
              </a:spcBef>
              <a:buClr>
                <a:srgbClr val="006FB7"/>
              </a:buClr>
              <a:tabLst>
                <a:tab pos="360000" algn="l"/>
              </a:tabLst>
              <a:defRPr/>
            </a:pPr>
            <a:r>
              <a:rPr lang="en-GB" altLang="zh-CN" sz="2400" dirty="0" smtClean="0">
                <a:solidFill>
                  <a:srgbClr val="006FB7"/>
                </a:solidFill>
                <a:ea typeface="宋体" pitchFamily="2" charset="-122"/>
              </a:rPr>
              <a:t>	(b)</a:t>
            </a:r>
            <a:r>
              <a:rPr lang="en-GB" altLang="zh-CN" sz="2400" dirty="0" smtClean="0">
                <a:ea typeface="宋体" pitchFamily="2" charset="-122"/>
              </a:rPr>
              <a:t>	The </a:t>
            </a:r>
            <a:r>
              <a:rPr lang="en-GB" altLang="zh-CN" sz="2400" dirty="0">
                <a:ea typeface="宋体" pitchFamily="2" charset="-122"/>
              </a:rPr>
              <a:t>lawful arrest or detention of a person </a:t>
            </a:r>
            <a:r>
              <a:rPr lang="en-GB" altLang="zh-CN" sz="2400" dirty="0" smtClean="0">
                <a:ea typeface="宋体" pitchFamily="2" charset="-122"/>
              </a:rPr>
              <a:t>for</a:t>
            </a:r>
            <a:br>
              <a:rPr lang="en-GB" altLang="zh-CN" sz="2400" dirty="0" smtClean="0">
                <a:ea typeface="宋体" pitchFamily="2" charset="-122"/>
              </a:rPr>
            </a:br>
            <a:r>
              <a:rPr lang="en-GB" altLang="zh-CN" sz="2400" dirty="0" smtClean="0">
                <a:ea typeface="宋体" pitchFamily="2" charset="-122"/>
              </a:rPr>
              <a:t>		non-compliance </a:t>
            </a:r>
            <a:r>
              <a:rPr lang="en-GB" altLang="zh-CN" sz="2400" dirty="0">
                <a:ea typeface="宋体" pitchFamily="2" charset="-122"/>
              </a:rPr>
              <a:t>with the lawful order of a court </a:t>
            </a:r>
            <a:r>
              <a:rPr lang="en-GB" altLang="zh-CN" sz="2400" dirty="0" smtClean="0">
                <a:ea typeface="宋体" pitchFamily="2" charset="-122"/>
              </a:rPr>
              <a:t>or</a:t>
            </a:r>
            <a:br>
              <a:rPr lang="en-GB" altLang="zh-CN" sz="2400" dirty="0" smtClean="0">
                <a:ea typeface="宋体" pitchFamily="2" charset="-122"/>
              </a:rPr>
            </a:br>
            <a:r>
              <a:rPr lang="en-GB" altLang="zh-CN" sz="2400" dirty="0" smtClean="0">
                <a:ea typeface="宋体" pitchFamily="2" charset="-122"/>
              </a:rPr>
              <a:t>		in </a:t>
            </a:r>
            <a:r>
              <a:rPr lang="en-GB" altLang="zh-CN" sz="2400" dirty="0">
                <a:ea typeface="宋体" pitchFamily="2" charset="-122"/>
              </a:rPr>
              <a:t>order to secure the fulfilment of any </a:t>
            </a:r>
            <a:r>
              <a:rPr lang="en-GB" altLang="zh-CN" sz="2400" dirty="0" smtClean="0">
                <a:ea typeface="宋体" pitchFamily="2" charset="-122"/>
              </a:rPr>
              <a:t>obligation</a:t>
            </a:r>
            <a:br>
              <a:rPr lang="en-GB" altLang="zh-CN" sz="2400" dirty="0" smtClean="0">
                <a:ea typeface="宋体" pitchFamily="2" charset="-122"/>
              </a:rPr>
            </a:br>
            <a:r>
              <a:rPr lang="en-GB" altLang="zh-CN" sz="2400" dirty="0" smtClean="0">
                <a:ea typeface="宋体" pitchFamily="2" charset="-122"/>
              </a:rPr>
              <a:t>		prescribed </a:t>
            </a:r>
            <a:r>
              <a:rPr lang="en-GB" altLang="zh-CN" sz="2400" dirty="0">
                <a:ea typeface="宋体" pitchFamily="2" charset="-122"/>
              </a:rPr>
              <a:t>by law[.] </a:t>
            </a:r>
            <a:endParaRPr lang="en-GB" altLang="zh-CN" sz="2400" dirty="0" smtClean="0">
              <a:ea typeface="宋体" pitchFamily="2" charset="-122"/>
            </a:endParaRPr>
          </a:p>
        </p:txBody>
      </p:sp>
      <p:sp>
        <p:nvSpPr>
          <p:cNvPr id="19463"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Facilitator’s Guide</a:t>
            </a:r>
            <a:endParaRPr lang="en-US" smtClean="0"/>
          </a:p>
        </p:txBody>
      </p:sp>
      <p:sp>
        <p:nvSpPr>
          <p:cNvPr id="20483"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mtClean="0"/>
              <a:t>Chapter 5 </a:t>
            </a:r>
            <a:endParaRPr lang="en-US" smtClean="0"/>
          </a:p>
        </p:txBody>
      </p:sp>
      <p:sp>
        <p:nvSpPr>
          <p:cNvPr id="204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8"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400"/>
              </a:lnSpc>
              <a:spcBef>
                <a:spcPts val="600"/>
              </a:spcBef>
              <a:buClr>
                <a:srgbClr val="006FB7"/>
              </a:buClr>
              <a:defRPr/>
            </a:pPr>
            <a:r>
              <a:rPr lang="en-GB" altLang="zh-CN" sz="2400" b="1" dirty="0">
                <a:solidFill>
                  <a:srgbClr val="006FB7"/>
                </a:solidFill>
                <a:ea typeface="宋体" pitchFamily="2" charset="-122"/>
              </a:rPr>
              <a:t>Key legal texts V </a:t>
            </a:r>
            <a:endParaRPr lang="en-GB" altLang="zh-CN" sz="2400" b="1" dirty="0" smtClean="0">
              <a:solidFill>
                <a:srgbClr val="006FB7"/>
              </a:solidFill>
              <a:ea typeface="宋体" pitchFamily="2" charset="-122"/>
            </a:endParaRPr>
          </a:p>
          <a:p>
            <a:pPr marL="0" indent="0" eaLnBrk="1" hangingPunct="1">
              <a:lnSpc>
                <a:spcPts val="2400"/>
              </a:lnSpc>
              <a:spcBef>
                <a:spcPts val="600"/>
              </a:spcBef>
              <a:buClr>
                <a:srgbClr val="006FB7"/>
              </a:buClr>
              <a:defRPr/>
            </a:pPr>
            <a:r>
              <a:rPr lang="en-GB" altLang="zh-CN" sz="2400" dirty="0" smtClean="0">
                <a:ea typeface="宋体" pitchFamily="2" charset="-122"/>
              </a:rPr>
              <a:t>The </a:t>
            </a:r>
            <a:r>
              <a:rPr lang="en-GB" altLang="zh-CN" sz="2400" dirty="0">
                <a:ea typeface="宋体" pitchFamily="2" charset="-122"/>
              </a:rPr>
              <a:t>European Convention on Human </a:t>
            </a:r>
            <a:r>
              <a:rPr lang="en-GB" altLang="zh-CN" sz="2400" dirty="0" smtClean="0">
                <a:ea typeface="宋体" pitchFamily="2" charset="-122"/>
              </a:rPr>
              <a:t>Rights,</a:t>
            </a:r>
            <a:br>
              <a:rPr lang="en-GB" altLang="zh-CN" sz="2400" dirty="0" smtClean="0">
                <a:ea typeface="宋体" pitchFamily="2" charset="-122"/>
              </a:rPr>
            </a:br>
            <a:r>
              <a:rPr lang="en-GB" altLang="zh-CN" sz="2400" dirty="0" smtClean="0">
                <a:ea typeface="宋体" pitchFamily="2" charset="-122"/>
              </a:rPr>
              <a:t>article </a:t>
            </a:r>
            <a:r>
              <a:rPr lang="en-GB" altLang="zh-CN" sz="2400" dirty="0">
                <a:ea typeface="宋体" pitchFamily="2" charset="-122"/>
              </a:rPr>
              <a:t>5 (1) (c</a:t>
            </a:r>
            <a:r>
              <a:rPr lang="en-GB" altLang="zh-CN" sz="2400" dirty="0" smtClean="0">
                <a:ea typeface="宋体" pitchFamily="2" charset="-122"/>
              </a:rPr>
              <a:t>):</a:t>
            </a:r>
          </a:p>
          <a:p>
            <a:pPr marL="360000" indent="-360000" eaLnBrk="1" hangingPunct="1">
              <a:lnSpc>
                <a:spcPts val="2400"/>
              </a:lnSpc>
              <a:spcBef>
                <a:spcPts val="600"/>
              </a:spcBef>
              <a:buClr>
                <a:srgbClr val="006FB7"/>
              </a:buClr>
              <a:buFont typeface="+mj-lt"/>
              <a:buAutoNum type="arabicPeriod"/>
              <a:defRPr/>
            </a:pPr>
            <a:r>
              <a:rPr lang="en-GB" altLang="zh-CN" sz="2400" dirty="0" smtClean="0">
                <a:ea typeface="宋体" pitchFamily="2" charset="-122"/>
              </a:rPr>
              <a:t>Everyone </a:t>
            </a:r>
            <a:r>
              <a:rPr lang="en-GB" altLang="zh-CN" sz="2400" dirty="0">
                <a:ea typeface="宋体" pitchFamily="2" charset="-122"/>
              </a:rPr>
              <a:t>has the right to liberty and security of person. No one shall be deprived of his liberty save in the following cases and in accordance with a procedure prescribed by law</a:t>
            </a:r>
            <a:r>
              <a:rPr lang="en-GB" altLang="zh-CN" sz="2400" dirty="0" smtClean="0">
                <a:ea typeface="宋体" pitchFamily="2" charset="-122"/>
              </a:rPr>
              <a:t>:</a:t>
            </a:r>
            <a:br>
              <a:rPr lang="en-GB" altLang="zh-CN" sz="2400" dirty="0" smtClean="0">
                <a:ea typeface="宋体" pitchFamily="2" charset="-122"/>
              </a:rPr>
            </a:br>
            <a:r>
              <a:rPr lang="en-GB" altLang="zh-CN" sz="2400" dirty="0" smtClean="0">
                <a:ea typeface="宋体" pitchFamily="2" charset="-122"/>
              </a:rPr>
              <a:t>[ </a:t>
            </a:r>
            <a:r>
              <a:rPr lang="en-GB" altLang="zh-CN" sz="2400" dirty="0">
                <a:ea typeface="宋体" pitchFamily="2" charset="-122"/>
              </a:rPr>
              <a:t>. . . ] </a:t>
            </a:r>
          </a:p>
          <a:p>
            <a:pPr marL="0" indent="0" eaLnBrk="1" hangingPunct="1">
              <a:lnSpc>
                <a:spcPts val="2400"/>
              </a:lnSpc>
              <a:spcBef>
                <a:spcPts val="600"/>
              </a:spcBef>
              <a:buClr>
                <a:srgbClr val="006FB7"/>
              </a:buClr>
              <a:tabLst>
                <a:tab pos="360000" algn="l"/>
              </a:tabLst>
              <a:defRPr/>
            </a:pPr>
            <a:r>
              <a:rPr lang="en-GB" altLang="zh-CN" sz="2400" dirty="0" smtClean="0">
                <a:ea typeface="宋体" pitchFamily="2" charset="-122"/>
              </a:rPr>
              <a:t>	</a:t>
            </a:r>
            <a:r>
              <a:rPr lang="en-GB" altLang="zh-CN" sz="2400" dirty="0" smtClean="0">
                <a:solidFill>
                  <a:srgbClr val="006FB7"/>
                </a:solidFill>
                <a:ea typeface="宋体" pitchFamily="2" charset="-122"/>
              </a:rPr>
              <a:t>(c)</a:t>
            </a:r>
            <a:r>
              <a:rPr lang="en-GB" altLang="zh-CN" sz="2400" dirty="0" smtClean="0">
                <a:ea typeface="宋体" pitchFamily="2" charset="-122"/>
              </a:rPr>
              <a:t>	The </a:t>
            </a:r>
            <a:r>
              <a:rPr lang="en-GB" altLang="zh-CN" sz="2400" dirty="0">
                <a:ea typeface="宋体" pitchFamily="2" charset="-122"/>
              </a:rPr>
              <a:t>lawful arrest or detention of a person effected </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for </a:t>
            </a:r>
            <a:r>
              <a:rPr lang="en-GB" altLang="zh-CN" sz="2400" dirty="0">
                <a:ea typeface="宋体" pitchFamily="2" charset="-122"/>
              </a:rPr>
              <a:t>the purpose of bringing him before the </a:t>
            </a:r>
            <a:r>
              <a:rPr lang="en-GB" altLang="zh-CN" sz="2400" dirty="0" smtClean="0">
                <a:ea typeface="宋体" pitchFamily="2" charset="-122"/>
              </a:rPr>
              <a:t>competent</a:t>
            </a:r>
            <a:br>
              <a:rPr lang="en-GB" altLang="zh-CN" sz="2400" dirty="0" smtClean="0">
                <a:ea typeface="宋体" pitchFamily="2" charset="-122"/>
              </a:rPr>
            </a:br>
            <a:r>
              <a:rPr lang="en-GB" altLang="zh-CN" sz="2400" dirty="0" smtClean="0">
                <a:ea typeface="宋体" pitchFamily="2" charset="-122"/>
              </a:rPr>
              <a:t>		legal </a:t>
            </a:r>
            <a:r>
              <a:rPr lang="en-GB" altLang="zh-CN" sz="2400" dirty="0">
                <a:ea typeface="宋体" pitchFamily="2" charset="-122"/>
              </a:rPr>
              <a:t>authority on reasonable suspicion of </a:t>
            </a:r>
            <a:r>
              <a:rPr lang="en-GB" altLang="zh-CN" sz="2400" dirty="0" smtClean="0">
                <a:ea typeface="宋体" pitchFamily="2" charset="-122"/>
              </a:rPr>
              <a:t>having</a:t>
            </a:r>
            <a:br>
              <a:rPr lang="en-GB" altLang="zh-CN" sz="2400" dirty="0" smtClean="0">
                <a:ea typeface="宋体" pitchFamily="2" charset="-122"/>
              </a:rPr>
            </a:br>
            <a:r>
              <a:rPr lang="en-GB" altLang="zh-CN" sz="2400" dirty="0" smtClean="0">
                <a:ea typeface="宋体" pitchFamily="2" charset="-122"/>
              </a:rPr>
              <a:t>		committed </a:t>
            </a:r>
            <a:r>
              <a:rPr lang="en-GB" altLang="zh-CN" sz="2400" dirty="0">
                <a:ea typeface="宋体" pitchFamily="2" charset="-122"/>
              </a:rPr>
              <a:t>an offence or when it is reasonably </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considered </a:t>
            </a:r>
            <a:r>
              <a:rPr lang="en-GB" altLang="zh-CN" sz="2400" dirty="0">
                <a:ea typeface="宋体" pitchFamily="2" charset="-122"/>
              </a:rPr>
              <a:t>necessary to prevent his committing </a:t>
            </a:r>
            <a:r>
              <a:rPr lang="en-GB" altLang="zh-CN" sz="2400" dirty="0" smtClean="0">
                <a:ea typeface="宋体" pitchFamily="2" charset="-122"/>
              </a:rPr>
              <a:t>an</a:t>
            </a:r>
            <a:br>
              <a:rPr lang="en-GB" altLang="zh-CN" sz="2400" dirty="0" smtClean="0">
                <a:ea typeface="宋体" pitchFamily="2" charset="-122"/>
              </a:rPr>
            </a:br>
            <a:r>
              <a:rPr lang="en-GB" altLang="zh-CN" sz="2400" dirty="0" smtClean="0">
                <a:ea typeface="宋体" pitchFamily="2" charset="-122"/>
              </a:rPr>
              <a:t>		offence </a:t>
            </a:r>
            <a:r>
              <a:rPr lang="en-GB" altLang="zh-CN" sz="2400" dirty="0">
                <a:ea typeface="宋体" pitchFamily="2" charset="-122"/>
              </a:rPr>
              <a:t>or fleeing after having done so</a:t>
            </a:r>
            <a:r>
              <a:rPr lang="en-GB" altLang="zh-CN" sz="2400" dirty="0" smtClean="0">
                <a:ea typeface="宋体" pitchFamily="2" charset="-122"/>
              </a:rPr>
              <a:t>[.]</a:t>
            </a:r>
          </a:p>
        </p:txBody>
      </p:sp>
      <p:sp>
        <p:nvSpPr>
          <p:cNvPr id="20487"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0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2150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1510"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endParaRPr lang="en-GB" altLang="zh-CN" sz="2800">
              <a:ea typeface="宋体" pitchFamily="2" charset="-122"/>
            </a:endParaRPr>
          </a:p>
        </p:txBody>
      </p:sp>
      <p:sp>
        <p:nvSpPr>
          <p:cNvPr id="8" name="Rectangle 3"/>
          <p:cNvSpPr txBox="1">
            <a:spLocks noChangeArrowheads="1"/>
          </p:cNvSpPr>
          <p:nvPr/>
        </p:nvSpPr>
        <p:spPr bwMode="auto">
          <a:xfrm>
            <a:off x="395288" y="1628775"/>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600"/>
              </a:lnSpc>
              <a:spcBef>
                <a:spcPts val="1200"/>
              </a:spcBef>
              <a:buClr>
                <a:srgbClr val="006FB7"/>
              </a:buClr>
              <a:defRP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VI</a:t>
            </a:r>
          </a:p>
          <a:p>
            <a:pPr marL="0" indent="0" eaLnBrk="1" hangingPunct="1">
              <a:lnSpc>
                <a:spcPts val="2600"/>
              </a:lnSpc>
              <a:spcBef>
                <a:spcPts val="1200"/>
              </a:spcBef>
              <a:buClr>
                <a:srgbClr val="006FB7"/>
              </a:buClr>
              <a:defRPr/>
            </a:pPr>
            <a:r>
              <a:rPr lang="en-US" altLang="zh-CN" sz="2400" dirty="0" smtClean="0">
                <a:ea typeface="宋体" pitchFamily="2" charset="-122"/>
              </a:rPr>
              <a:t>European </a:t>
            </a:r>
            <a:r>
              <a:rPr lang="en-US" altLang="zh-CN" sz="2400" dirty="0">
                <a:ea typeface="宋体" pitchFamily="2" charset="-122"/>
              </a:rPr>
              <a:t>Convention on Human Rights</a:t>
            </a:r>
            <a:r>
              <a:rPr lang="en-US" altLang="zh-CN" sz="2400" dirty="0" smtClean="0">
                <a:ea typeface="宋体" pitchFamily="2" charset="-122"/>
              </a:rPr>
              <a:t>, article </a:t>
            </a:r>
            <a:r>
              <a:rPr lang="en-US" altLang="zh-CN" sz="2400" dirty="0">
                <a:ea typeface="宋体" pitchFamily="2" charset="-122"/>
              </a:rPr>
              <a:t>5 (1) (d):</a:t>
            </a:r>
            <a:endParaRPr lang="en-GB" altLang="zh-CN" sz="2400" dirty="0" smtClean="0">
              <a:ea typeface="宋体" pitchFamily="2" charset="-122"/>
            </a:endParaRPr>
          </a:p>
          <a:p>
            <a:pPr marL="360000" indent="-360000" eaLnBrk="1" hangingPunct="1">
              <a:lnSpc>
                <a:spcPts val="2600"/>
              </a:lnSpc>
              <a:spcBef>
                <a:spcPts val="1200"/>
              </a:spcBef>
              <a:buClr>
                <a:srgbClr val="006FB7"/>
              </a:buClr>
              <a:buFont typeface="+mj-lt"/>
              <a:buAutoNum type="arabicPeriod"/>
              <a:defRPr/>
            </a:pPr>
            <a:r>
              <a:rPr lang="en-US" altLang="zh-CN" sz="2400" dirty="0">
                <a:ea typeface="宋体" pitchFamily="2" charset="-122"/>
              </a:rPr>
              <a:t>Everyone has the right to liberty and security of person. No one shall be deprived of his liberty save in the following cases and in accordance with a procedure prescribed by law:</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a:t>
            </a:r>
            <a:r>
              <a:rPr lang="en-GB" altLang="zh-CN" sz="2400" dirty="0">
                <a:ea typeface="宋体" pitchFamily="2" charset="-122"/>
              </a:rPr>
              <a:t>. . . ] </a:t>
            </a:r>
          </a:p>
          <a:p>
            <a:pPr marL="0" indent="0" eaLnBrk="1" hangingPunct="1">
              <a:lnSpc>
                <a:spcPts val="2600"/>
              </a:lnSpc>
              <a:spcBef>
                <a:spcPts val="1200"/>
              </a:spcBef>
              <a:buClr>
                <a:srgbClr val="006FB7"/>
              </a:buClr>
              <a:tabLst>
                <a:tab pos="360000" algn="l"/>
              </a:tabLst>
              <a:defRPr/>
            </a:pPr>
            <a:r>
              <a:rPr lang="en-GB" altLang="zh-CN" sz="2400" dirty="0" smtClean="0">
                <a:ea typeface="宋体" pitchFamily="2" charset="-122"/>
              </a:rPr>
              <a:t>	</a:t>
            </a:r>
            <a:r>
              <a:rPr lang="en-GB" altLang="zh-CN" sz="2400" dirty="0" smtClean="0">
                <a:solidFill>
                  <a:srgbClr val="006FB7"/>
                </a:solidFill>
                <a:ea typeface="宋体" pitchFamily="2" charset="-122"/>
              </a:rPr>
              <a:t>(d)</a:t>
            </a:r>
            <a:r>
              <a:rPr lang="en-GB" altLang="zh-CN" sz="2400" dirty="0" smtClean="0">
                <a:ea typeface="宋体" pitchFamily="2" charset="-122"/>
              </a:rPr>
              <a:t>	</a:t>
            </a:r>
            <a:r>
              <a:rPr lang="en-US" altLang="zh-CN" sz="2400" dirty="0">
                <a:ea typeface="宋体" pitchFamily="2" charset="-122"/>
              </a:rPr>
              <a:t>The detention of a minor by lawful order for the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purpose </a:t>
            </a:r>
            <a:r>
              <a:rPr lang="en-US" altLang="zh-CN" sz="2400" dirty="0">
                <a:ea typeface="宋体" pitchFamily="2" charset="-122"/>
              </a:rPr>
              <a:t>of educational supervision or his lawful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detention </a:t>
            </a:r>
            <a:r>
              <a:rPr lang="en-US" altLang="zh-CN" sz="2400" dirty="0">
                <a:ea typeface="宋体" pitchFamily="2" charset="-122"/>
              </a:rPr>
              <a:t>for the purpose of bringing him before </a:t>
            </a:r>
            <a:r>
              <a:rPr lang="en-US" altLang="zh-CN" sz="2400" dirty="0" smtClean="0">
                <a:ea typeface="宋体" pitchFamily="2" charset="-122"/>
              </a:rPr>
              <a:t>the</a:t>
            </a:r>
            <a:br>
              <a:rPr lang="en-US" altLang="zh-CN" sz="2400" dirty="0" smtClean="0">
                <a:ea typeface="宋体" pitchFamily="2" charset="-122"/>
              </a:rPr>
            </a:br>
            <a:r>
              <a:rPr lang="en-US" altLang="zh-CN" sz="2400" dirty="0" smtClean="0">
                <a:ea typeface="宋体" pitchFamily="2" charset="-122"/>
              </a:rPr>
              <a:t>		competent </a:t>
            </a:r>
            <a:r>
              <a:rPr lang="en-US" altLang="zh-CN" sz="2400" dirty="0">
                <a:ea typeface="宋体" pitchFamily="2" charset="-122"/>
              </a:rPr>
              <a:t>legal authority[.]</a:t>
            </a:r>
            <a:endParaRPr lang="en-GB" altLang="zh-CN" sz="2400" dirty="0" smtClean="0">
              <a:ea typeface="宋体" pitchFamily="2" charset="-122"/>
            </a:endParaRPr>
          </a:p>
        </p:txBody>
      </p:sp>
      <p:sp>
        <p:nvSpPr>
          <p:cNvPr id="21512"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225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7"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600"/>
              </a:lnSpc>
              <a:spcBef>
                <a:spcPts val="1200"/>
              </a:spcBef>
              <a:buClr>
                <a:srgbClr val="006FB7"/>
              </a:buClr>
              <a:defRP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VII</a:t>
            </a:r>
          </a:p>
          <a:p>
            <a:pPr marL="0" indent="0" eaLnBrk="1" hangingPunct="1">
              <a:lnSpc>
                <a:spcPts val="2600"/>
              </a:lnSpc>
              <a:spcBef>
                <a:spcPts val="1200"/>
              </a:spcBef>
              <a:buClr>
                <a:srgbClr val="006FB7"/>
              </a:buClr>
              <a:defRPr/>
            </a:pPr>
            <a:r>
              <a:rPr lang="en-US" altLang="zh-CN" sz="2400" dirty="0" smtClean="0">
                <a:ea typeface="宋体" pitchFamily="2" charset="-122"/>
              </a:rPr>
              <a:t>European </a:t>
            </a:r>
            <a:r>
              <a:rPr lang="en-US" altLang="zh-CN" sz="2400" dirty="0">
                <a:ea typeface="宋体" pitchFamily="2" charset="-122"/>
              </a:rPr>
              <a:t>Convention on Human Rights</a:t>
            </a:r>
            <a:r>
              <a:rPr lang="en-US" altLang="zh-CN" sz="2400" dirty="0" smtClean="0">
                <a:ea typeface="宋体" pitchFamily="2" charset="-122"/>
              </a:rPr>
              <a:t>, article </a:t>
            </a:r>
            <a:r>
              <a:rPr lang="en-US" altLang="zh-CN" sz="2400" dirty="0">
                <a:ea typeface="宋体" pitchFamily="2" charset="-122"/>
              </a:rPr>
              <a:t>5 (1) (e):</a:t>
            </a:r>
            <a:endParaRPr lang="en-GB" altLang="zh-CN" sz="2400" dirty="0" smtClean="0">
              <a:ea typeface="宋体" pitchFamily="2" charset="-122"/>
            </a:endParaRPr>
          </a:p>
          <a:p>
            <a:pPr marL="360000" indent="-360000" eaLnBrk="1" hangingPunct="1">
              <a:lnSpc>
                <a:spcPts val="2600"/>
              </a:lnSpc>
              <a:spcBef>
                <a:spcPts val="1200"/>
              </a:spcBef>
              <a:buClr>
                <a:srgbClr val="006FB7"/>
              </a:buClr>
              <a:buFont typeface="+mj-lt"/>
              <a:buAutoNum type="arabicPeriod"/>
              <a:defRPr/>
            </a:pPr>
            <a:r>
              <a:rPr lang="en-US" altLang="zh-CN" sz="2400" dirty="0">
                <a:ea typeface="宋体" pitchFamily="2" charset="-122"/>
              </a:rPr>
              <a:t>Everyone has the right to liberty and security of person. No one shall be deprived of his liberty save in the following cases and in accordance with a procedure prescribed by law:</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a:t>
            </a:r>
            <a:r>
              <a:rPr lang="en-GB" altLang="zh-CN" sz="2400" dirty="0">
                <a:ea typeface="宋体" pitchFamily="2" charset="-122"/>
              </a:rPr>
              <a:t>. . . ] </a:t>
            </a:r>
          </a:p>
          <a:p>
            <a:pPr marL="0" indent="0" eaLnBrk="1" hangingPunct="1">
              <a:lnSpc>
                <a:spcPts val="2600"/>
              </a:lnSpc>
              <a:spcBef>
                <a:spcPts val="1200"/>
              </a:spcBef>
              <a:buClr>
                <a:srgbClr val="006FB7"/>
              </a:buClr>
              <a:tabLst>
                <a:tab pos="360000" algn="l"/>
              </a:tabLst>
              <a:defRPr/>
            </a:pPr>
            <a:r>
              <a:rPr lang="en-GB" altLang="zh-CN" sz="2400" dirty="0" smtClean="0">
                <a:ea typeface="宋体" pitchFamily="2" charset="-122"/>
              </a:rPr>
              <a:t>	</a:t>
            </a:r>
            <a:r>
              <a:rPr lang="en-GB" altLang="zh-CN" sz="2400" dirty="0" smtClean="0">
                <a:solidFill>
                  <a:srgbClr val="006FB7"/>
                </a:solidFill>
                <a:ea typeface="宋体" pitchFamily="2" charset="-122"/>
              </a:rPr>
              <a:t>(e)</a:t>
            </a:r>
            <a:r>
              <a:rPr lang="en-GB" altLang="zh-CN" sz="2400" dirty="0" smtClean="0">
                <a:ea typeface="宋体" pitchFamily="2" charset="-122"/>
              </a:rPr>
              <a:t>	</a:t>
            </a:r>
            <a:r>
              <a:rPr lang="en-US" altLang="zh-CN" sz="2400" dirty="0">
                <a:ea typeface="宋体" pitchFamily="2" charset="-122"/>
              </a:rPr>
              <a:t>The lawful detention of persons for the prevention </a:t>
            </a:r>
            <a:r>
              <a:rPr lang="en-US" altLang="zh-CN" sz="2400" dirty="0" smtClean="0">
                <a:ea typeface="宋体" pitchFamily="2" charset="-122"/>
              </a:rPr>
              <a:t>of</a:t>
            </a:r>
            <a:br>
              <a:rPr lang="en-US" altLang="zh-CN" sz="2400" dirty="0" smtClean="0">
                <a:ea typeface="宋体" pitchFamily="2" charset="-122"/>
              </a:rPr>
            </a:br>
            <a:r>
              <a:rPr lang="en-US" altLang="zh-CN" sz="2400" dirty="0" smtClean="0">
                <a:ea typeface="宋体" pitchFamily="2" charset="-122"/>
              </a:rPr>
              <a:t>		the </a:t>
            </a:r>
            <a:r>
              <a:rPr lang="en-US" altLang="zh-CN" sz="2400" dirty="0">
                <a:ea typeface="宋体" pitchFamily="2" charset="-122"/>
              </a:rPr>
              <a:t>spreading of infectious diseases, of persons of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unsound </a:t>
            </a:r>
            <a:r>
              <a:rPr lang="en-US" altLang="zh-CN" sz="2400" dirty="0">
                <a:ea typeface="宋体" pitchFamily="2" charset="-122"/>
              </a:rPr>
              <a:t>mind, alcoholics or drug addicts, or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vagrants</a:t>
            </a:r>
            <a:r>
              <a:rPr lang="en-US" altLang="zh-CN" sz="2400" dirty="0">
                <a:ea typeface="宋体" pitchFamily="2" charset="-122"/>
              </a:rPr>
              <a:t>[.]</a:t>
            </a:r>
            <a:endParaRPr lang="en-GB" altLang="zh-CN" sz="2400" dirty="0" smtClean="0">
              <a:ea typeface="宋体" pitchFamily="2" charset="-122"/>
            </a:endParaRPr>
          </a:p>
        </p:txBody>
      </p:sp>
      <p:sp>
        <p:nvSpPr>
          <p:cNvPr id="22535"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23557" name="Rectangle 2"/>
          <p:cNvSpPr txBox="1">
            <a:spLocks noChangeArrowheads="1"/>
          </p:cNvSpPr>
          <p:nvPr/>
        </p:nvSpPr>
        <p:spPr bwMode="auto">
          <a:xfrm>
            <a:off x="1187450" y="393700"/>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3558" name="Rectangle 3"/>
          <p:cNvSpPr txBox="1">
            <a:spLocks noChangeArrowheads="1"/>
          </p:cNvSpPr>
          <p:nvPr/>
        </p:nvSpPr>
        <p:spPr bwMode="auto">
          <a:xfrm>
            <a:off x="395288" y="1773238"/>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endParaRPr lang="en-GB" altLang="zh-CN" sz="2800">
              <a:ea typeface="宋体" pitchFamily="2" charset="-122"/>
            </a:endParaRPr>
          </a:p>
        </p:txBody>
      </p:sp>
      <p:sp>
        <p:nvSpPr>
          <p:cNvPr id="23559"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10" name="Rectangle 3"/>
          <p:cNvSpPr txBox="1">
            <a:spLocks noChangeArrowheads="1"/>
          </p:cNvSpPr>
          <p:nvPr/>
        </p:nvSpPr>
        <p:spPr bwMode="auto">
          <a:xfrm>
            <a:off x="395288" y="1773238"/>
            <a:ext cx="8229600" cy="4319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600"/>
              </a:lnSpc>
              <a:spcBef>
                <a:spcPts val="1200"/>
              </a:spcBef>
              <a:buClr>
                <a:srgbClr val="006FB7"/>
              </a:buClr>
              <a:defRP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VIII</a:t>
            </a:r>
          </a:p>
          <a:p>
            <a:pPr marL="0" indent="0" eaLnBrk="1" hangingPunct="1">
              <a:lnSpc>
                <a:spcPts val="2600"/>
              </a:lnSpc>
              <a:spcBef>
                <a:spcPts val="1200"/>
              </a:spcBef>
              <a:buClr>
                <a:srgbClr val="006FB7"/>
              </a:buClr>
              <a:defRPr/>
            </a:pPr>
            <a:r>
              <a:rPr lang="en-US" altLang="zh-CN" sz="2400" dirty="0" smtClean="0">
                <a:ea typeface="宋体" pitchFamily="2" charset="-122"/>
              </a:rPr>
              <a:t>European </a:t>
            </a:r>
            <a:r>
              <a:rPr lang="en-US" altLang="zh-CN" sz="2400" dirty="0">
                <a:ea typeface="宋体" pitchFamily="2" charset="-122"/>
              </a:rPr>
              <a:t>Convention on Human </a:t>
            </a:r>
            <a:r>
              <a:rPr lang="en-US" altLang="zh-CN" sz="2400" dirty="0" smtClean="0">
                <a:ea typeface="宋体" pitchFamily="2" charset="-122"/>
              </a:rPr>
              <a:t>Rights, article </a:t>
            </a:r>
            <a:r>
              <a:rPr lang="en-US" altLang="zh-CN" sz="2400" dirty="0">
                <a:ea typeface="宋体" pitchFamily="2" charset="-122"/>
              </a:rPr>
              <a:t>5 (1) (f):</a:t>
            </a:r>
            <a:endParaRPr lang="en-GB" altLang="zh-CN" sz="2400" dirty="0" smtClean="0">
              <a:ea typeface="宋体" pitchFamily="2" charset="-122"/>
            </a:endParaRPr>
          </a:p>
          <a:p>
            <a:pPr marL="360000" indent="-360000" eaLnBrk="1" hangingPunct="1">
              <a:lnSpc>
                <a:spcPts val="2600"/>
              </a:lnSpc>
              <a:spcBef>
                <a:spcPts val="1200"/>
              </a:spcBef>
              <a:buClr>
                <a:srgbClr val="006FB7"/>
              </a:buClr>
              <a:buFont typeface="+mj-lt"/>
              <a:buAutoNum type="arabicPeriod"/>
              <a:defRPr/>
            </a:pPr>
            <a:r>
              <a:rPr lang="en-US" altLang="zh-CN" sz="2400" dirty="0">
                <a:ea typeface="宋体" pitchFamily="2" charset="-122"/>
              </a:rPr>
              <a:t>Everyone has the right to liberty and security of person. No one shall be deprived of his liberty save in the following cases and in accordance with a procedure prescribed by law:</a:t>
            </a:r>
            <a:r>
              <a:rPr lang="en-GB" altLang="zh-CN" sz="2400" dirty="0" smtClean="0">
                <a:ea typeface="宋体" pitchFamily="2" charset="-122"/>
              </a:rPr>
              <a:t/>
            </a:r>
            <a:br>
              <a:rPr lang="en-GB" altLang="zh-CN" sz="2400" dirty="0" smtClean="0">
                <a:ea typeface="宋体" pitchFamily="2" charset="-122"/>
              </a:rPr>
            </a:br>
            <a:r>
              <a:rPr lang="en-GB" altLang="zh-CN" sz="2400" dirty="0" smtClean="0">
                <a:ea typeface="宋体" pitchFamily="2" charset="-122"/>
              </a:rPr>
              <a:t>[ . . . ] </a:t>
            </a:r>
          </a:p>
          <a:p>
            <a:pPr marL="0" indent="0" eaLnBrk="1" hangingPunct="1">
              <a:lnSpc>
                <a:spcPts val="2600"/>
              </a:lnSpc>
              <a:spcBef>
                <a:spcPts val="1200"/>
              </a:spcBef>
              <a:buClr>
                <a:srgbClr val="006FB7"/>
              </a:buClr>
              <a:tabLst>
                <a:tab pos="360000" algn="l"/>
              </a:tabLst>
              <a:defRPr/>
            </a:pPr>
            <a:r>
              <a:rPr lang="en-GB" altLang="zh-CN" sz="2400" dirty="0" smtClean="0">
                <a:ea typeface="宋体" pitchFamily="2" charset="-122"/>
              </a:rPr>
              <a:t>	</a:t>
            </a:r>
            <a:r>
              <a:rPr lang="en-GB" altLang="zh-CN" sz="2400" dirty="0" smtClean="0">
                <a:solidFill>
                  <a:srgbClr val="006FB7"/>
                </a:solidFill>
                <a:ea typeface="宋体" pitchFamily="2" charset="-122"/>
              </a:rPr>
              <a:t>(f)</a:t>
            </a:r>
            <a:r>
              <a:rPr lang="en-GB" altLang="zh-CN" sz="2400" dirty="0" smtClean="0">
                <a:ea typeface="宋体" pitchFamily="2" charset="-122"/>
              </a:rPr>
              <a:t>	</a:t>
            </a:r>
            <a:r>
              <a:rPr lang="en-US" altLang="zh-CN" sz="2400" dirty="0">
                <a:ea typeface="宋体" pitchFamily="2" charset="-122"/>
              </a:rPr>
              <a:t>The lawful arrest or detention of a person to </a:t>
            </a:r>
            <a:r>
              <a:rPr lang="en-US" altLang="zh-CN" sz="2400" dirty="0" smtClean="0">
                <a:ea typeface="宋体" pitchFamily="2" charset="-122"/>
              </a:rPr>
              <a:t>prevent</a:t>
            </a:r>
            <a:br>
              <a:rPr lang="en-US" altLang="zh-CN" sz="2400" dirty="0" smtClean="0">
                <a:ea typeface="宋体" pitchFamily="2" charset="-122"/>
              </a:rPr>
            </a:br>
            <a:r>
              <a:rPr lang="en-US" altLang="zh-CN" sz="2400" dirty="0" smtClean="0">
                <a:ea typeface="宋体" pitchFamily="2" charset="-122"/>
              </a:rPr>
              <a:t>		his </a:t>
            </a:r>
            <a:r>
              <a:rPr lang="en-US" altLang="zh-CN" sz="2400" dirty="0">
                <a:ea typeface="宋体" pitchFamily="2" charset="-122"/>
              </a:rPr>
              <a:t>effecting an unauthorized entry into the country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or </a:t>
            </a:r>
            <a:r>
              <a:rPr lang="en-US" altLang="zh-CN" sz="2400" dirty="0">
                <a:ea typeface="宋体" pitchFamily="2" charset="-122"/>
              </a:rPr>
              <a:t>of a person against whom action is being taken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with </a:t>
            </a:r>
            <a:r>
              <a:rPr lang="en-US" altLang="zh-CN" sz="2400" dirty="0">
                <a:ea typeface="宋体" pitchFamily="2" charset="-122"/>
              </a:rPr>
              <a:t>a view to deportation or extradition.</a:t>
            </a:r>
            <a:endParaRPr lang="en-GB" altLang="zh-CN" sz="2400" dirty="0" smtClean="0">
              <a:ea typeface="宋体" pitchFamily="2" charset="-122"/>
            </a:endParaRPr>
          </a:p>
        </p:txBody>
      </p:sp>
      <p:sp>
        <p:nvSpPr>
          <p:cNvPr id="23561"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6148" name="Rectangle 2"/>
          <p:cNvSpPr>
            <a:spLocks noGrp="1" noChangeArrowheads="1"/>
          </p:cNvSpPr>
          <p:nvPr>
            <p:ph type="title" idx="4294967295"/>
          </p:nvPr>
        </p:nvSpPr>
        <p:spPr bwMode="auto">
          <a:xfrm>
            <a:off x="1187450" y="404813"/>
            <a:ext cx="7499350" cy="11525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Learning objectives I</a:t>
            </a:r>
            <a:endParaRPr lang="en-US" smtClean="0"/>
          </a:p>
        </p:txBody>
      </p:sp>
      <p:sp>
        <p:nvSpPr>
          <p:cNvPr id="6149" name="Rectangle 3"/>
          <p:cNvSpPr>
            <a:spLocks noGrp="1" noChangeArrowheads="1"/>
          </p:cNvSpPr>
          <p:nvPr>
            <p:ph type="body" idx="4294967295"/>
          </p:nvPr>
        </p:nvSpPr>
        <p:spPr bwMode="auto">
          <a:xfrm>
            <a:off x="395288" y="2276475"/>
            <a:ext cx="8229600" cy="280828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eaLnBrk="1" hangingPunct="1">
              <a:spcBef>
                <a:spcPts val="2400"/>
              </a:spcBef>
            </a:pPr>
            <a:r>
              <a:rPr lang="en-GB" altLang="zh-CN" smtClean="0">
                <a:latin typeface="Arial" charset="0"/>
                <a:ea typeface="宋体" pitchFamily="2" charset="-122"/>
              </a:rPr>
              <a:t>To familiarize the participants with the existing international legal standards regarding the right to the liberty and security of the person and which protect human rights both in connection with, as well as during, arrest, pretrial and administrative detention </a:t>
            </a:r>
            <a:endParaRPr lang="en-US" smtClean="0">
              <a:latin typeface="Arial" charset="0"/>
            </a:endParaRP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245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24582"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sz="3200" b="1">
              <a:solidFill>
                <a:srgbClr val="006FB7"/>
              </a:solidFill>
            </a:endParaRPr>
          </a:p>
        </p:txBody>
      </p:sp>
      <p:sp>
        <p:nvSpPr>
          <p:cNvPr id="9" name="Rectangle 3"/>
          <p:cNvSpPr txBox="1">
            <a:spLocks noChangeArrowheads="1"/>
          </p:cNvSpPr>
          <p:nvPr/>
        </p:nvSpPr>
        <p:spPr bwMode="auto">
          <a:xfrm>
            <a:off x="395288" y="1484313"/>
            <a:ext cx="8497192"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1900"/>
              </a:lnSpc>
              <a:spcBef>
                <a:spcPts val="2400"/>
              </a:spcBef>
              <a:buClr>
                <a:srgbClr val="006FB7"/>
              </a:buClr>
              <a:defRPr/>
            </a:pPr>
            <a:r>
              <a:rPr lang="en-GB" altLang="zh-CN" sz="1600" b="1" dirty="0">
                <a:solidFill>
                  <a:srgbClr val="006FB7"/>
                </a:solidFill>
                <a:ea typeface="宋体" pitchFamily="2" charset="-122"/>
              </a:rPr>
              <a:t>Key legal texts </a:t>
            </a:r>
            <a:r>
              <a:rPr lang="en-GB" altLang="zh-CN" sz="1600" b="1" dirty="0" smtClean="0">
                <a:solidFill>
                  <a:srgbClr val="006FB7"/>
                </a:solidFill>
                <a:ea typeface="宋体" pitchFamily="2" charset="-122"/>
              </a:rPr>
              <a:t>IX</a:t>
            </a:r>
          </a:p>
          <a:p>
            <a:pPr eaLnBrk="1" hangingPunct="1">
              <a:lnSpc>
                <a:spcPts val="1900"/>
              </a:lnSpc>
              <a:spcBef>
                <a:spcPts val="1200"/>
              </a:spcBef>
              <a:buClr>
                <a:srgbClr val="006FB7"/>
              </a:buClr>
              <a:defRPr/>
            </a:pPr>
            <a:r>
              <a:rPr lang="en-GB" altLang="zh-CN" sz="1600" dirty="0" smtClean="0">
                <a:ea typeface="宋体" pitchFamily="2" charset="-122"/>
              </a:rPr>
              <a:t>Other legal instruments relevant to the deprivation of liberty are:</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International Convention on the Protection of the Rights of All Migrant Workers and Members of Their Families, 1990, articles 16 and 17 </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Body of Principles for the Protection of All Persons under any Form of Detention or Imprisonment (General Assembly, 1988)</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Standard Minimum Rules for the Treatment of Prisoners, 1955</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Declaration on the Protection of All Persons from Enforced Disappearance (General Assembly, 1992)</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Principles on the Effective Prevention and Investigation of Extra-legal, Arbitrary and Summary Executions (Economic and Social Council resolution 1989/65)</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United Nations Standard Minimum Rules for Non-custodial Measures</a:t>
            </a:r>
            <a:br>
              <a:rPr lang="en-GB" altLang="zh-CN" sz="1600" dirty="0" smtClean="0">
                <a:ea typeface="宋体" pitchFamily="2" charset="-122"/>
              </a:rPr>
            </a:br>
            <a:r>
              <a:rPr lang="en-GB" altLang="zh-CN" sz="1600" dirty="0" smtClean="0">
                <a:ea typeface="宋体" pitchFamily="2" charset="-122"/>
              </a:rPr>
              <a:t>(the Tokyo Rules) (General Assembly, 1990)</a:t>
            </a: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Principles and guidelines on the right to a fair trial and legal assistance in </a:t>
            </a:r>
            <a:r>
              <a:rPr lang="en-GB" altLang="zh-CN" sz="1600" dirty="0">
                <a:ea typeface="宋体" pitchFamily="2" charset="-122"/>
              </a:rPr>
              <a:t>Africa, 2003</a:t>
            </a:r>
            <a:endParaRPr lang="en-GB" altLang="zh-CN" sz="1600" dirty="0" smtClean="0">
              <a:ea typeface="宋体" pitchFamily="2" charset="-122"/>
            </a:endParaRPr>
          </a:p>
          <a:p>
            <a:pPr marL="180000" indent="-180000" eaLnBrk="1" hangingPunct="1">
              <a:lnSpc>
                <a:spcPts val="1900"/>
              </a:lnSpc>
              <a:spcBef>
                <a:spcPts val="600"/>
              </a:spcBef>
              <a:buClr>
                <a:srgbClr val="006FB7"/>
              </a:buClr>
              <a:buFont typeface="Arial" pitchFamily="34" charset="0"/>
              <a:buChar char="•"/>
              <a:defRPr/>
            </a:pPr>
            <a:r>
              <a:rPr lang="en-GB" altLang="zh-CN" sz="1600" dirty="0" smtClean="0">
                <a:ea typeface="宋体" pitchFamily="2" charset="-122"/>
              </a:rPr>
              <a:t>The Guidelines on human rights and the fight against terrorism (Committee of Ministers of the Council of Europe, 2002) </a:t>
            </a:r>
          </a:p>
        </p:txBody>
      </p:sp>
      <p:sp>
        <p:nvSpPr>
          <p:cNvPr id="24584" name="Rectangle 2"/>
          <p:cNvSpPr txBox="1">
            <a:spLocks noChangeArrowheads="1"/>
          </p:cNvSpPr>
          <p:nvPr/>
        </p:nvSpPr>
        <p:spPr bwMode="auto">
          <a:xfrm>
            <a:off x="1187450" y="404813"/>
            <a:ext cx="7499350"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br>
              <a:rPr lang="en-GB" altLang="zh-CN" sz="3200" b="1">
                <a:solidFill>
                  <a:srgbClr val="006FB7"/>
                </a:solidFill>
                <a:ea typeface="宋体" pitchFamily="2" charset="-122"/>
              </a:rPr>
            </a:br>
            <a:endParaRPr lang="en-US" sz="3200" b="1">
              <a:solidFill>
                <a:srgbClr val="006F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
        <p:nvSpPr>
          <p:cNvPr id="2560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25605" name="Rectangle 2"/>
          <p:cNvSpPr txBox="1">
            <a:spLocks noChangeArrowheads="1"/>
          </p:cNvSpPr>
          <p:nvPr/>
        </p:nvSpPr>
        <p:spPr bwMode="auto">
          <a:xfrm>
            <a:off x="1187450" y="403225"/>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arrest and detention</a:t>
            </a:r>
            <a:endParaRPr lang="en-US" sz="3200" b="1">
              <a:solidFill>
                <a:srgbClr val="006FB7"/>
              </a:solidFill>
            </a:endParaRPr>
          </a:p>
        </p:txBody>
      </p:sp>
      <p:sp>
        <p:nvSpPr>
          <p:cNvPr id="8" name="Rectangle 3"/>
          <p:cNvSpPr txBox="1">
            <a:spLocks noChangeArrowheads="1"/>
          </p:cNvSpPr>
          <p:nvPr/>
        </p:nvSpPr>
        <p:spPr bwMode="auto">
          <a:xfrm>
            <a:off x="395288" y="1557338"/>
            <a:ext cx="8229600" cy="4535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defRPr/>
            </a:pPr>
            <a:r>
              <a:rPr lang="en-GB" altLang="zh-CN" sz="2800" b="1" dirty="0" smtClean="0">
                <a:solidFill>
                  <a:srgbClr val="006FB7"/>
                </a:solidFill>
                <a:ea typeface="宋体" pitchFamily="2" charset="-122"/>
              </a:rPr>
              <a:t>What it means </a:t>
            </a:r>
          </a:p>
          <a:p>
            <a:pPr eaLnBrk="1" hangingPunct="1">
              <a:spcBef>
                <a:spcPts val="600"/>
              </a:spcBef>
              <a:buClr>
                <a:srgbClr val="006FB7"/>
              </a:buClr>
              <a:defRPr/>
            </a:pPr>
            <a:r>
              <a:rPr lang="en-GB" altLang="zh-CN" sz="2800" dirty="0" smtClean="0">
                <a:ea typeface="宋体" pitchFamily="2" charset="-122"/>
              </a:rPr>
              <a:t>To be lawful under international human rights law, arrests and detentions must:</a:t>
            </a:r>
          </a:p>
          <a:p>
            <a:pPr marL="360000" indent="-360000" eaLnBrk="1" hangingPunct="1">
              <a:spcBef>
                <a:spcPts val="600"/>
              </a:spcBef>
              <a:buClr>
                <a:srgbClr val="006FB7"/>
              </a:buClr>
              <a:buFont typeface="Arial" pitchFamily="34" charset="0"/>
              <a:buChar char="•"/>
              <a:defRPr/>
            </a:pPr>
            <a:r>
              <a:rPr lang="en-GB" altLang="zh-CN" sz="2800" dirty="0" smtClean="0">
                <a:ea typeface="宋体" pitchFamily="2" charset="-122"/>
              </a:rPr>
              <a:t>Be carried out in accordance with both formal and substantive rules of domestic and international law</a:t>
            </a:r>
          </a:p>
          <a:p>
            <a:pPr marL="360000" indent="-360000" eaLnBrk="1" hangingPunct="1">
              <a:spcBef>
                <a:spcPts val="600"/>
              </a:spcBef>
              <a:buClr>
                <a:srgbClr val="006FB7"/>
              </a:buClr>
              <a:buFont typeface="Arial" pitchFamily="34" charset="0"/>
              <a:buChar char="•"/>
              <a:defRPr/>
            </a:pPr>
            <a:r>
              <a:rPr lang="en-GB" altLang="zh-CN" sz="2800" dirty="0" smtClean="0">
                <a:ea typeface="宋体" pitchFamily="2" charset="-122"/>
              </a:rPr>
              <a:t>Be free from arbitrariness in that the laws and their application must be appropriate, just, foreseeable/predictable and comply with due process of law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2662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2662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Arbitrary detention</a:t>
            </a:r>
            <a:endParaRPr lang="en-US" sz="3200" b="1">
              <a:solidFill>
                <a:srgbClr val="006FB7"/>
              </a:solidFill>
            </a:endParaRPr>
          </a:p>
        </p:txBody>
      </p:sp>
      <p:sp>
        <p:nvSpPr>
          <p:cNvPr id="26630" name="Rectangle 3"/>
          <p:cNvSpPr txBox="1">
            <a:spLocks noChangeArrowheads="1"/>
          </p:cNvSpPr>
          <p:nvPr/>
        </p:nvSpPr>
        <p:spPr bwMode="auto">
          <a:xfrm>
            <a:off x="395288" y="1628775"/>
            <a:ext cx="8229600" cy="4535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600" b="1">
                <a:solidFill>
                  <a:srgbClr val="006FB7"/>
                </a:solidFill>
                <a:ea typeface="宋体" pitchFamily="2" charset="-122"/>
              </a:rPr>
              <a:t>What it means I</a:t>
            </a:r>
          </a:p>
          <a:p>
            <a:pPr eaLnBrk="1" hangingPunct="1">
              <a:spcBef>
                <a:spcPts val="600"/>
              </a:spcBef>
              <a:buClr>
                <a:srgbClr val="006FB7"/>
              </a:buClr>
            </a:pPr>
            <a:r>
              <a:rPr lang="en-GB" altLang="zh-CN" sz="2600">
                <a:ea typeface="宋体" pitchFamily="2" charset="-122"/>
              </a:rPr>
              <a:t>According to the Human Rights Committee, “arbitrariness” is not to be equated with “against the law”, but must be interpreted more broadly to include elements of inappropriateness, injustice and lack of predictability. This means that remand in custody pursuant to lawful arrest must be not only lawful but reasonable in all the circumstances. Further, remand in custody must be for compelling reasons, for example, to prevent flight, interference with evidence or the recurrence of crime.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2765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276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Arbitrary detention </a:t>
            </a:r>
            <a:endParaRPr lang="en-US" sz="3200" b="1">
              <a:solidFill>
                <a:srgbClr val="006FB7"/>
              </a:solidFill>
            </a:endParaRPr>
          </a:p>
        </p:txBody>
      </p:sp>
      <p:sp>
        <p:nvSpPr>
          <p:cNvPr id="7" name="Rectangle 3"/>
          <p:cNvSpPr txBox="1">
            <a:spLocks noChangeArrowheads="1"/>
          </p:cNvSpPr>
          <p:nvPr/>
        </p:nvSpPr>
        <p:spPr bwMode="auto">
          <a:xfrm>
            <a:off x="395288" y="1555775"/>
            <a:ext cx="8364537" cy="468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200"/>
              </a:lnSpc>
              <a:spcBef>
                <a:spcPts val="1200"/>
              </a:spcBef>
              <a:buClr>
                <a:srgbClr val="006FB7"/>
              </a:buClr>
              <a:defRPr/>
            </a:pPr>
            <a:r>
              <a:rPr lang="en-GB" altLang="zh-CN" sz="1900" b="1" dirty="0" smtClean="0">
                <a:solidFill>
                  <a:srgbClr val="006FB7"/>
                </a:solidFill>
                <a:ea typeface="宋体" pitchFamily="2" charset="-122"/>
              </a:rPr>
              <a:t>What it means II</a:t>
            </a:r>
          </a:p>
          <a:p>
            <a:pPr eaLnBrk="1" hangingPunct="1">
              <a:lnSpc>
                <a:spcPts val="2200"/>
              </a:lnSpc>
              <a:spcBef>
                <a:spcPts val="1200"/>
              </a:spcBef>
              <a:buClr>
                <a:srgbClr val="006FB7"/>
              </a:buClr>
              <a:defRPr/>
            </a:pPr>
            <a:r>
              <a:rPr lang="en-GB" altLang="zh-CN" sz="1900" dirty="0" smtClean="0">
                <a:ea typeface="宋体" pitchFamily="2" charset="-122"/>
              </a:rPr>
              <a:t>The United Nations Working Group on Arbitrary Detention regards deprivation of liberty as arbitrary in the following cases:</a:t>
            </a:r>
          </a:p>
          <a:p>
            <a:pPr marL="358775" indent="-358775" eaLnBrk="1" hangingPunct="1">
              <a:lnSpc>
                <a:spcPts val="2200"/>
              </a:lnSpc>
              <a:spcBef>
                <a:spcPts val="1200"/>
              </a:spcBef>
              <a:buClr>
                <a:srgbClr val="006FB7"/>
              </a:buClr>
              <a:buFont typeface="+mj-lt"/>
              <a:buAutoNum type="arabicPeriod"/>
              <a:defRPr/>
            </a:pPr>
            <a:r>
              <a:rPr lang="en-GB" altLang="zh-CN" sz="1900" dirty="0" smtClean="0">
                <a:ea typeface="宋体" pitchFamily="2" charset="-122"/>
              </a:rPr>
              <a:t>When it manifestly cannot be justified on any legal basis (such as continued detention after the sentence has been served or despite an applicable amnesty act</a:t>
            </a:r>
            <a:r>
              <a:rPr lang="en-GB" altLang="zh-CN" sz="1900" dirty="0" smtClean="0">
                <a:ea typeface="宋体" pitchFamily="2" charset="-122"/>
              </a:rPr>
              <a:t>)</a:t>
            </a:r>
            <a:endParaRPr lang="en-GB" altLang="zh-CN" sz="1900" dirty="0" smtClean="0">
              <a:ea typeface="宋体" pitchFamily="2" charset="-122"/>
            </a:endParaRPr>
          </a:p>
          <a:p>
            <a:pPr marL="358775" indent="-358775" eaLnBrk="1" hangingPunct="1">
              <a:lnSpc>
                <a:spcPts val="2200"/>
              </a:lnSpc>
              <a:spcBef>
                <a:spcPts val="1200"/>
              </a:spcBef>
              <a:buClr>
                <a:srgbClr val="006FB7"/>
              </a:buClr>
              <a:buFont typeface="+mj-lt"/>
              <a:buAutoNum type="arabicPeriod"/>
              <a:defRPr/>
            </a:pPr>
            <a:r>
              <a:rPr lang="en-GB" altLang="zh-CN" sz="1900" dirty="0" smtClean="0">
                <a:ea typeface="宋体" pitchFamily="2" charset="-122"/>
              </a:rPr>
              <a:t>When the deprivation of liberty is the result of a judgement or sentence for the exercise of the rights and freedoms proclaimed in articles 7, 13, 14, 18, 19, 20 and 21 of the Universal Declaration of Human </a:t>
            </a:r>
            <a:r>
              <a:rPr lang="en-GB" altLang="zh-CN" sz="1900" dirty="0" smtClean="0">
                <a:ea typeface="宋体" pitchFamily="2" charset="-122"/>
              </a:rPr>
              <a:t>Rights</a:t>
            </a:r>
            <a:endParaRPr lang="en-GB" altLang="zh-CN" sz="1900" dirty="0" smtClean="0">
              <a:ea typeface="宋体" pitchFamily="2" charset="-122"/>
            </a:endParaRPr>
          </a:p>
          <a:p>
            <a:pPr marL="358775" indent="-358775" eaLnBrk="1" hangingPunct="1">
              <a:lnSpc>
                <a:spcPts val="2200"/>
              </a:lnSpc>
              <a:spcBef>
                <a:spcPts val="1200"/>
              </a:spcBef>
              <a:buClr>
                <a:srgbClr val="006FB7"/>
              </a:buClr>
              <a:buFont typeface="+mj-lt"/>
              <a:buAutoNum type="arabicPeriod"/>
              <a:defRPr/>
            </a:pPr>
            <a:r>
              <a:rPr lang="en-GB" altLang="zh-CN" sz="1900" dirty="0" smtClean="0">
                <a:ea typeface="宋体" pitchFamily="2" charset="-122"/>
              </a:rPr>
              <a:t>When the complete or partial non-observance of international standards relating to the right to a fair trial, as set forth in the Universal Declaration of Human Rights and in the relevant international instruments accepted by the States concerned, is of such gravity as to confer on the deprivation of liberty, of whatever kind, an arbitrary </a:t>
            </a:r>
            <a:r>
              <a:rPr lang="en-GB" altLang="zh-CN" sz="1900" dirty="0" smtClean="0">
                <a:ea typeface="宋体" pitchFamily="2" charset="-122"/>
              </a:rPr>
              <a:t>character</a:t>
            </a:r>
            <a:endParaRPr lang="en-GB" altLang="zh-CN" sz="1900" dirty="0" smtClean="0">
              <a:ea typeface="宋体"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2867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286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600" b="1">
                <a:solidFill>
                  <a:srgbClr val="006FB7"/>
                </a:solidFill>
                <a:ea typeface="宋体" pitchFamily="2" charset="-122"/>
              </a:rPr>
              <a:t>Unacknowledged detentions, abductions and enforced or involuntary disappearances I</a:t>
            </a:r>
            <a:endParaRPr lang="en-US" sz="2600" b="1">
              <a:solidFill>
                <a:srgbClr val="006FB7"/>
              </a:solidFill>
            </a:endParaRPr>
          </a:p>
        </p:txBody>
      </p:sp>
      <p:sp>
        <p:nvSpPr>
          <p:cNvPr id="28678"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300"/>
              </a:lnSpc>
              <a:spcBef>
                <a:spcPts val="1200"/>
              </a:spcBef>
              <a:buClr>
                <a:srgbClr val="006FB7"/>
              </a:buClr>
            </a:pPr>
            <a:r>
              <a:rPr lang="en-GB" altLang="zh-CN" sz="2000">
                <a:ea typeface="宋体" pitchFamily="2" charset="-122"/>
              </a:rPr>
              <a:t>International law prohibits </a:t>
            </a:r>
            <a:r>
              <a:rPr lang="en-GB" altLang="zh-CN" sz="2000" i="1">
                <a:ea typeface="宋体" pitchFamily="2" charset="-122"/>
              </a:rPr>
              <a:t>at all times </a:t>
            </a:r>
            <a:r>
              <a:rPr lang="en-GB" altLang="zh-CN" sz="2000">
                <a:ea typeface="宋体" pitchFamily="2" charset="-122"/>
              </a:rPr>
              <a:t>unacknowledged arrests and detentions, abductions and enforced or involuntary disappearances. States are accountable for all persons in their custody. The date and time of the detention and the location of all detainees must in particular be available to families, lawyers and all competent judicial and other authorities at all times in official registers, the accuracy of which should not be open to doubt.</a:t>
            </a:r>
          </a:p>
          <a:p>
            <a:pPr eaLnBrk="1" hangingPunct="1">
              <a:lnSpc>
                <a:spcPts val="2300"/>
              </a:lnSpc>
              <a:spcBef>
                <a:spcPts val="1200"/>
              </a:spcBef>
              <a:buClr>
                <a:srgbClr val="006FB7"/>
              </a:buClr>
            </a:pPr>
            <a:r>
              <a:rPr lang="en-GB" altLang="zh-CN" sz="2000">
                <a:ea typeface="宋体" pitchFamily="2" charset="-122"/>
              </a:rPr>
              <a:t>Enforced disappearance means the arrest, detention or abduction of persons or any other deprivation of their liberty by officials of different branches or levels of Government, or by organized groups or private individuals acting on behalf of, or with the support, direct or indirect, consent or acquiescence of the Government, followed by a refusal to disclose the fate or whereabouts of the persons concerned or a refusal to acknowledge the deprivation of their liberty, which places such persons outside the protection of the law.</a:t>
            </a:r>
            <a:endParaRPr lang="en-GB" altLang="zh-CN" sz="2800">
              <a:ea typeface="宋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2970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297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600" b="1">
                <a:solidFill>
                  <a:srgbClr val="006FB7"/>
                </a:solidFill>
                <a:ea typeface="宋体" pitchFamily="2" charset="-122"/>
              </a:rPr>
              <a:t>Unacknowledged detentions, abductions and enforced or involuntary disappearances II</a:t>
            </a:r>
            <a:endParaRPr lang="en-US" sz="2600" b="1">
              <a:solidFill>
                <a:srgbClr val="006FB7"/>
              </a:solidFill>
            </a:endParaRPr>
          </a:p>
        </p:txBody>
      </p:sp>
      <p:sp>
        <p:nvSpPr>
          <p:cNvPr id="29702" name="Rectangle 3"/>
          <p:cNvSpPr txBox="1">
            <a:spLocks noChangeArrowheads="1"/>
          </p:cNvSpPr>
          <p:nvPr/>
        </p:nvSpPr>
        <p:spPr bwMode="auto">
          <a:xfrm>
            <a:off x="395288" y="2062163"/>
            <a:ext cx="8229600" cy="388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Enforced or involuntary disappearances, abductions and unacknowledged detentions constitute particularly serious violations of fundamental human rights, including the right to liberty and security.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07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5</a:t>
            </a:r>
          </a:p>
        </p:txBody>
      </p:sp>
      <p:sp>
        <p:nvSpPr>
          <p:cNvPr id="307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grounds of arrest and detention I</a:t>
            </a:r>
            <a:endParaRPr lang="en-US" sz="3200" b="1">
              <a:solidFill>
                <a:srgbClr val="006FB7"/>
              </a:solidFill>
            </a:endParaRPr>
          </a:p>
        </p:txBody>
      </p:sp>
      <p:sp>
        <p:nvSpPr>
          <p:cNvPr id="30726" name="Rectangle 3"/>
          <p:cNvSpPr txBox="1">
            <a:spLocks noChangeArrowheads="1"/>
          </p:cNvSpPr>
          <p:nvPr/>
        </p:nvSpPr>
        <p:spPr bwMode="auto">
          <a:xfrm>
            <a:off x="395288" y="1989138"/>
            <a:ext cx="8229600" cy="3455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As a general principle </a:t>
            </a:r>
            <a:r>
              <a:rPr lang="en-GB" altLang="zh-CN" sz="2800" i="1">
                <a:ea typeface="宋体" pitchFamily="2" charset="-122"/>
              </a:rPr>
              <a:t>liberty is the rule and detention the exception</a:t>
            </a:r>
            <a:r>
              <a:rPr lang="en-GB" altLang="zh-CN" sz="2800">
                <a:ea typeface="宋体" pitchFamily="2" charset="-122"/>
              </a:rPr>
              <a:t>.</a:t>
            </a:r>
          </a:p>
          <a:p>
            <a:pPr eaLnBrk="1" hangingPunct="1">
              <a:spcBef>
                <a:spcPts val="2400"/>
              </a:spcBef>
              <a:buClr>
                <a:srgbClr val="006FB7"/>
              </a:buClr>
            </a:pPr>
            <a:r>
              <a:rPr lang="en-GB" altLang="zh-CN" sz="2800">
                <a:ea typeface="宋体" pitchFamily="2" charset="-122"/>
              </a:rPr>
              <a:t>A person’s deprivation of liberty must at all times be objectively justified in that the reasonableness of the grounds of detention must be assessed from the point of view of an objective observer and based on facts and not just subjective suspicion.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17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6</a:t>
            </a:r>
          </a:p>
        </p:txBody>
      </p:sp>
      <p:sp>
        <p:nvSpPr>
          <p:cNvPr id="317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Lawful grounds of arrest and detention II</a:t>
            </a:r>
            <a:endParaRPr lang="en-US" sz="3200" b="1">
              <a:solidFill>
                <a:srgbClr val="006FB7"/>
              </a:solidFill>
            </a:endParaRPr>
          </a:p>
        </p:txBody>
      </p:sp>
      <p:sp>
        <p:nvSpPr>
          <p:cNvPr id="6" name="Rectangle 3"/>
          <p:cNvSpPr txBox="1">
            <a:spLocks noChangeArrowheads="1"/>
          </p:cNvSpPr>
          <p:nvPr/>
        </p:nvSpPr>
        <p:spPr bwMode="auto">
          <a:xfrm>
            <a:off x="395288" y="1989262"/>
            <a:ext cx="8291512" cy="38160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600" dirty="0" smtClean="0">
                <a:ea typeface="宋体" pitchFamily="2" charset="-122"/>
              </a:rPr>
              <a:t>The most common grounds for a lawful judicial deprivation of liberty are:</a:t>
            </a:r>
          </a:p>
          <a:p>
            <a:pPr marL="360000" indent="-360000" eaLnBrk="1" hangingPunct="1">
              <a:spcBef>
                <a:spcPts val="1200"/>
              </a:spcBef>
              <a:buClr>
                <a:srgbClr val="006FB7"/>
              </a:buClr>
              <a:buFont typeface="Arial" pitchFamily="34" charset="0"/>
              <a:buChar char="•"/>
              <a:defRPr/>
            </a:pPr>
            <a:r>
              <a:rPr lang="en-GB" altLang="zh-CN" sz="2600" dirty="0" smtClean="0">
                <a:ea typeface="宋体" pitchFamily="2" charset="-122"/>
              </a:rPr>
              <a:t>After conviction by a competent, independent and impartial court of </a:t>
            </a:r>
            <a:r>
              <a:rPr lang="en-GB" altLang="zh-CN" sz="2600" dirty="0" smtClean="0">
                <a:ea typeface="宋体" pitchFamily="2" charset="-122"/>
              </a:rPr>
              <a:t>law</a:t>
            </a:r>
            <a:endParaRPr lang="en-GB" altLang="zh-CN" sz="2600" dirty="0" smtClean="0">
              <a:ea typeface="宋体" pitchFamily="2" charset="-122"/>
            </a:endParaRPr>
          </a:p>
          <a:p>
            <a:pPr marL="360000" indent="-360000" eaLnBrk="1" hangingPunct="1">
              <a:spcBef>
                <a:spcPts val="1200"/>
              </a:spcBef>
              <a:buClr>
                <a:srgbClr val="006FB7"/>
              </a:buClr>
              <a:buFont typeface="Arial" pitchFamily="34" charset="0"/>
              <a:buChar char="•"/>
              <a:defRPr/>
            </a:pPr>
            <a:r>
              <a:rPr lang="en-GB" altLang="zh-CN" sz="2600" dirty="0" smtClean="0">
                <a:ea typeface="宋体" pitchFamily="2" charset="-122"/>
              </a:rPr>
              <a:t>On reasonable suspicion of having committed an offence or in order to prevent </a:t>
            </a:r>
            <a:r>
              <a:rPr lang="en-GB" altLang="zh-CN" sz="2600" dirty="0">
                <a:ea typeface="宋体" pitchFamily="2" charset="-122"/>
              </a:rPr>
              <a:t>a </a:t>
            </a:r>
            <a:r>
              <a:rPr lang="en-GB" altLang="zh-CN" sz="2600" dirty="0" smtClean="0">
                <a:ea typeface="宋体" pitchFamily="2" charset="-122"/>
              </a:rPr>
              <a:t>person from </a:t>
            </a:r>
            <a:r>
              <a:rPr lang="en-GB" altLang="zh-CN" sz="2600" dirty="0" smtClean="0">
                <a:ea typeface="宋体" pitchFamily="2" charset="-122"/>
              </a:rPr>
              <a:t>doing </a:t>
            </a:r>
            <a:r>
              <a:rPr lang="en-GB" altLang="zh-CN" sz="2600" dirty="0" smtClean="0">
                <a:ea typeface="宋体" pitchFamily="2" charset="-122"/>
              </a:rPr>
              <a:t>so</a:t>
            </a:r>
            <a:endParaRPr lang="en-GB" altLang="zh-CN" sz="2600" dirty="0" smtClean="0">
              <a:ea typeface="宋体" pitchFamily="2" charset="-122"/>
            </a:endParaRPr>
          </a:p>
          <a:p>
            <a:pPr marL="360000" indent="-360000" eaLnBrk="1" hangingPunct="1">
              <a:spcBef>
                <a:spcPts val="1200"/>
              </a:spcBef>
              <a:buClr>
                <a:srgbClr val="006FB7"/>
              </a:buClr>
              <a:buFont typeface="Arial" pitchFamily="34" charset="0"/>
              <a:buChar char="•"/>
              <a:defRPr/>
            </a:pPr>
            <a:r>
              <a:rPr lang="en-GB" altLang="zh-CN" sz="2600" dirty="0" smtClean="0">
                <a:ea typeface="宋体" pitchFamily="2" charset="-122"/>
              </a:rPr>
              <a:t>In order to prevent a person from fleeing after having committed a </a:t>
            </a:r>
            <a:r>
              <a:rPr lang="en-GB" altLang="zh-CN" sz="2600" dirty="0" smtClean="0">
                <a:ea typeface="宋体" pitchFamily="2" charset="-122"/>
              </a:rPr>
              <a:t>crime</a:t>
            </a:r>
            <a:endParaRPr lang="en-GB" altLang="zh-CN" sz="2600" dirty="0" smtClean="0">
              <a:ea typeface="宋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Administrative detention I</a:t>
            </a:r>
            <a:endParaRPr lang="en-US" sz="3200" b="1">
              <a:solidFill>
                <a:srgbClr val="006FB7"/>
              </a:solidFill>
            </a:endParaRPr>
          </a:p>
        </p:txBody>
      </p:sp>
      <p:sp>
        <p:nvSpPr>
          <p:cNvPr id="32773" name="Rectangle 3"/>
          <p:cNvSpPr txBox="1">
            <a:spLocks noChangeArrowheads="1"/>
          </p:cNvSpPr>
          <p:nvPr/>
        </p:nvSpPr>
        <p:spPr bwMode="auto">
          <a:xfrm>
            <a:off x="395288" y="1989138"/>
            <a:ext cx="8229600" cy="388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The basic legal standards regulating arrest and detention are also applicable to </a:t>
            </a:r>
            <a:r>
              <a:rPr lang="en-GB" altLang="zh-CN" sz="2800" i="1">
                <a:ea typeface="宋体" pitchFamily="2" charset="-122"/>
              </a:rPr>
              <a:t>administrative detention</a:t>
            </a:r>
            <a:r>
              <a:rPr lang="en-GB" altLang="zh-CN" sz="2800">
                <a:ea typeface="宋体" pitchFamily="2" charset="-122"/>
              </a:rPr>
              <a:t>, that is, detention by the Executive for reasons unrelated to criminal activities, such as, for instance, detention for educational supervision, reasons of mental health, for the purpose of deportation and extradition, and in order to protect </a:t>
            </a:r>
            <a:r>
              <a:rPr lang="en-GB" altLang="zh-CN" sz="2800" i="1">
                <a:ea typeface="宋体" pitchFamily="2" charset="-122"/>
              </a:rPr>
              <a:t>ordre public</a:t>
            </a:r>
            <a:r>
              <a:rPr lang="en-GB" altLang="zh-CN" sz="2800">
                <a:ea typeface="宋体" pitchFamily="2" charset="-122"/>
              </a:rPr>
              <a:t>. </a:t>
            </a:r>
          </a:p>
        </p:txBody>
      </p:sp>
      <p:sp>
        <p:nvSpPr>
          <p:cNvPr id="3277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Administrative detention II</a:t>
            </a:r>
            <a:endParaRPr lang="en-US" sz="3200" b="1">
              <a:solidFill>
                <a:srgbClr val="006FB7"/>
              </a:solidFill>
            </a:endParaRPr>
          </a:p>
        </p:txBody>
      </p:sp>
      <p:sp>
        <p:nvSpPr>
          <p:cNvPr id="33797" name="Rectangle 3"/>
          <p:cNvSpPr txBox="1">
            <a:spLocks noChangeArrowheads="1"/>
          </p:cNvSpPr>
          <p:nvPr/>
        </p:nvSpPr>
        <p:spPr bwMode="auto">
          <a:xfrm>
            <a:off x="395288" y="2062163"/>
            <a:ext cx="8229600" cy="302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a:ea typeface="宋体" pitchFamily="2" charset="-122"/>
              </a:rPr>
              <a:t>The international law of human rights provides important judicial guarantees also with respect to administrative detention. The domestic law must provide for the possibility of challenging the lawfulness of such detentions before an ordinary court of law applying due process guarantees.</a:t>
            </a:r>
          </a:p>
        </p:txBody>
      </p:sp>
      <p:sp>
        <p:nvSpPr>
          <p:cNvPr id="3379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17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71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II</a:t>
            </a:r>
            <a:endParaRPr lang="en-US" sz="3200" b="1">
              <a:solidFill>
                <a:srgbClr val="006FB7"/>
              </a:solidFill>
            </a:endParaRPr>
          </a:p>
        </p:txBody>
      </p:sp>
      <p:sp>
        <p:nvSpPr>
          <p:cNvPr id="7174" name="Rectangle 3"/>
          <p:cNvSpPr txBox="1">
            <a:spLocks noChangeArrowheads="1"/>
          </p:cNvSpPr>
          <p:nvPr/>
        </p:nvSpPr>
        <p:spPr bwMode="auto">
          <a:xfrm>
            <a:off x="395288" y="1844675"/>
            <a:ext cx="8229600" cy="395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GB" altLang="zh-CN" sz="2800">
                <a:ea typeface="宋体" pitchFamily="2" charset="-122"/>
              </a:rPr>
              <a:t>To illustrate how the various legal guarantees are enforced in practice in order to protect the rights of detained persons and their legal counsel </a:t>
            </a:r>
          </a:p>
          <a:p>
            <a:pPr eaLnBrk="1" hangingPunct="1">
              <a:spcBef>
                <a:spcPts val="2400"/>
              </a:spcBef>
              <a:buClr>
                <a:srgbClr val="006FB7"/>
              </a:buClr>
              <a:buFontTx/>
              <a:buChar char="•"/>
            </a:pPr>
            <a:r>
              <a:rPr lang="en-GB" altLang="zh-CN" sz="2800">
                <a:ea typeface="宋体" pitchFamily="2" charset="-122"/>
              </a:rPr>
              <a:t>To explain what legal measures, and/or actions, judges, prosecutors and lawyers must take in order to safeguard the rights of persons arrested or detained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48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400" b="1">
                <a:solidFill>
                  <a:srgbClr val="006FB7"/>
                </a:solidFill>
                <a:ea typeface="宋体" pitchFamily="2" charset="-122"/>
              </a:rPr>
              <a:t>The right to be informed of reasons for arrest and detention and of any charges against oneself</a:t>
            </a:r>
            <a:endParaRPr lang="en-US" sz="2400" b="1">
              <a:solidFill>
                <a:srgbClr val="006FB7"/>
              </a:solidFill>
            </a:endParaRPr>
          </a:p>
        </p:txBody>
      </p:sp>
      <p:sp>
        <p:nvSpPr>
          <p:cNvPr id="34821" name="Rectangle 3"/>
          <p:cNvSpPr txBox="1">
            <a:spLocks noChangeArrowheads="1"/>
          </p:cNvSpPr>
          <p:nvPr/>
        </p:nvSpPr>
        <p:spPr bwMode="auto">
          <a:xfrm>
            <a:off x="395288" y="1484313"/>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100" b="1">
                <a:solidFill>
                  <a:srgbClr val="006FB7"/>
                </a:solidFill>
                <a:ea typeface="宋体" pitchFamily="2" charset="-122"/>
              </a:rPr>
              <a:t>Key legal provisions I</a:t>
            </a:r>
          </a:p>
          <a:p>
            <a:pPr eaLnBrk="1" hangingPunct="1">
              <a:spcBef>
                <a:spcPts val="1200"/>
              </a:spcBef>
              <a:buClr>
                <a:srgbClr val="006FB7"/>
              </a:buClr>
            </a:pPr>
            <a:r>
              <a:rPr lang="en-GB" altLang="zh-CN" sz="2100">
                <a:ea typeface="宋体" pitchFamily="2" charset="-122"/>
              </a:rPr>
              <a:t>International Covenant on Civil and Political Rights, article 9 (2):</a:t>
            </a:r>
          </a:p>
          <a:p>
            <a:pPr eaLnBrk="1" hangingPunct="1">
              <a:spcBef>
                <a:spcPts val="1200"/>
              </a:spcBef>
              <a:buClr>
                <a:srgbClr val="006FB7"/>
              </a:buClr>
            </a:pPr>
            <a:r>
              <a:rPr lang="en-GB" altLang="zh-CN" sz="2100">
                <a:ea typeface="宋体" pitchFamily="2" charset="-122"/>
              </a:rPr>
              <a:t>Anyone who is arrested shall be informed, at the time of arrest, of the reasons for his arrest and shall be promptly informed of any charges against him.</a:t>
            </a:r>
          </a:p>
          <a:p>
            <a:pPr eaLnBrk="1" hangingPunct="1">
              <a:spcBef>
                <a:spcPts val="1200"/>
              </a:spcBef>
              <a:buClr>
                <a:srgbClr val="006FB7"/>
              </a:buClr>
            </a:pPr>
            <a:r>
              <a:rPr lang="en-GB" altLang="zh-CN" sz="2100">
                <a:ea typeface="宋体" pitchFamily="2" charset="-122"/>
              </a:rPr>
              <a:t>International Convention on the Protection of the Rights of All Migrant Workers and Members of Their Families, article 16 (5):</a:t>
            </a:r>
          </a:p>
          <a:p>
            <a:pPr eaLnBrk="1" hangingPunct="1">
              <a:spcBef>
                <a:spcPts val="1200"/>
              </a:spcBef>
              <a:buClr>
                <a:srgbClr val="006FB7"/>
              </a:buClr>
            </a:pPr>
            <a:r>
              <a:rPr lang="en-GB" altLang="zh-CN" sz="2100">
                <a:ea typeface="宋体" pitchFamily="2" charset="-122"/>
              </a:rPr>
              <a:t>Migrant workers and members of their families who are arrested shall be informed at the time of arrest as far as possible in a language they understand of the reasons for their arrest and they shall be promptly informed in a language they understand of any charges against them.</a:t>
            </a:r>
          </a:p>
        </p:txBody>
      </p:sp>
      <p:sp>
        <p:nvSpPr>
          <p:cNvPr id="3482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2</a:t>
            </a:r>
            <a:r>
              <a:rPr lang="it-IT" sz="1200" b="1"/>
              <a:t>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584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30</a:t>
            </a:r>
            <a:endParaRPr lang="it-IT" sz="1200" b="1"/>
          </a:p>
        </p:txBody>
      </p:sp>
      <p:sp>
        <p:nvSpPr>
          <p:cNvPr id="358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400" b="1">
                <a:solidFill>
                  <a:srgbClr val="006FB7"/>
                </a:solidFill>
                <a:ea typeface="宋体" pitchFamily="2" charset="-122"/>
              </a:rPr>
              <a:t>The right to be informed of reasons for arrest and detention and of any charges against oneself</a:t>
            </a:r>
            <a:endParaRPr lang="en-US" sz="2400" b="1">
              <a:solidFill>
                <a:srgbClr val="006FB7"/>
              </a:solidFill>
            </a:endParaRPr>
          </a:p>
        </p:txBody>
      </p:sp>
      <p:sp>
        <p:nvSpPr>
          <p:cNvPr id="35846"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100" b="1" dirty="0">
                <a:solidFill>
                  <a:srgbClr val="006FB7"/>
                </a:solidFill>
                <a:ea typeface="宋体" pitchFamily="2" charset="-122"/>
              </a:rPr>
              <a:t>Key legal provisions II</a:t>
            </a:r>
          </a:p>
          <a:p>
            <a:pPr eaLnBrk="1" hangingPunct="1">
              <a:spcBef>
                <a:spcPts val="1200"/>
              </a:spcBef>
              <a:buClr>
                <a:srgbClr val="006FB7"/>
              </a:buClr>
            </a:pPr>
            <a:r>
              <a:rPr lang="en-GB" altLang="zh-CN" sz="1600" dirty="0">
                <a:ea typeface="宋体" pitchFamily="2" charset="-122"/>
              </a:rPr>
              <a:t>International Convention on the Protection of the Rights of All Migrant Workers and Members of Their Families, article 16 (7):</a:t>
            </a:r>
          </a:p>
          <a:p>
            <a:pPr eaLnBrk="1" hangingPunct="1">
              <a:spcBef>
                <a:spcPts val="1200"/>
              </a:spcBef>
              <a:buClr>
                <a:srgbClr val="006FB7"/>
              </a:buClr>
            </a:pPr>
            <a:r>
              <a:rPr lang="en-GB" altLang="zh-CN" sz="1600" dirty="0">
                <a:ea typeface="宋体" pitchFamily="2" charset="-122"/>
              </a:rPr>
              <a:t>When a migrant worker or a member of his or her family is arrested or committed to prison or custody pending trial or is detained in any other manner: </a:t>
            </a:r>
          </a:p>
          <a:p>
            <a:pPr eaLnBrk="1" hangingPunct="1">
              <a:spcBef>
                <a:spcPts val="600"/>
              </a:spcBef>
              <a:buClr>
                <a:srgbClr val="006FB7"/>
              </a:buClr>
              <a:tabLst>
                <a:tab pos="360000" algn="l"/>
              </a:tabLst>
            </a:pPr>
            <a:r>
              <a:rPr lang="en-GB" altLang="zh-CN" sz="1600" dirty="0">
                <a:solidFill>
                  <a:srgbClr val="006FB7"/>
                </a:solidFill>
                <a:ea typeface="宋体" pitchFamily="2" charset="-122"/>
              </a:rPr>
              <a:t>(a)</a:t>
            </a:r>
            <a:r>
              <a:rPr lang="en-GB" altLang="zh-CN" sz="1600" dirty="0">
                <a:ea typeface="宋体" pitchFamily="2" charset="-122"/>
              </a:rPr>
              <a:t>	The consular or diplomatic authorities of his or her State of origin or of a State</a:t>
            </a:r>
            <a:br>
              <a:rPr lang="en-GB" altLang="zh-CN" sz="1600" dirty="0">
                <a:ea typeface="宋体" pitchFamily="2" charset="-122"/>
              </a:rPr>
            </a:br>
            <a:r>
              <a:rPr lang="en-GB" altLang="zh-CN" sz="1600" dirty="0">
                <a:ea typeface="宋体" pitchFamily="2" charset="-122"/>
              </a:rPr>
              <a:t>	representing the interests of that State shall, if he or she so requests, be informed</a:t>
            </a:r>
            <a:br>
              <a:rPr lang="en-GB" altLang="zh-CN" sz="1600" dirty="0">
                <a:ea typeface="宋体" pitchFamily="2" charset="-122"/>
              </a:rPr>
            </a:br>
            <a:r>
              <a:rPr lang="en-GB" altLang="zh-CN" sz="1600" dirty="0">
                <a:ea typeface="宋体" pitchFamily="2" charset="-122"/>
              </a:rPr>
              <a:t>	without delay of his or her arrest or detention and of the reasons therefor;</a:t>
            </a:r>
          </a:p>
          <a:p>
            <a:pPr eaLnBrk="1" hangingPunct="1">
              <a:spcBef>
                <a:spcPts val="600"/>
              </a:spcBef>
              <a:buClr>
                <a:srgbClr val="006FB7"/>
              </a:buClr>
              <a:tabLst>
                <a:tab pos="360000" algn="l"/>
              </a:tabLst>
            </a:pPr>
            <a:r>
              <a:rPr lang="en-GB" altLang="zh-CN" sz="1600" dirty="0">
                <a:solidFill>
                  <a:srgbClr val="006FB7"/>
                </a:solidFill>
                <a:ea typeface="宋体" pitchFamily="2" charset="-122"/>
              </a:rPr>
              <a:t>(b)</a:t>
            </a:r>
            <a:r>
              <a:rPr lang="en-GB" altLang="zh-CN" sz="1600" dirty="0">
                <a:ea typeface="宋体" pitchFamily="2" charset="-122"/>
              </a:rPr>
              <a:t>	The person concerned shall have the right to communicate with the said authorities. </a:t>
            </a:r>
            <a:br>
              <a:rPr lang="en-GB" altLang="zh-CN" sz="1600" dirty="0">
                <a:ea typeface="宋体" pitchFamily="2" charset="-122"/>
              </a:rPr>
            </a:br>
            <a:r>
              <a:rPr lang="en-GB" altLang="zh-CN" sz="1600" dirty="0">
                <a:ea typeface="宋体" pitchFamily="2" charset="-122"/>
              </a:rPr>
              <a:t>	Any communication by the person concerned to the said authorities shall be</a:t>
            </a:r>
            <a:br>
              <a:rPr lang="en-GB" altLang="zh-CN" sz="1600" dirty="0">
                <a:ea typeface="宋体" pitchFamily="2" charset="-122"/>
              </a:rPr>
            </a:br>
            <a:r>
              <a:rPr lang="en-GB" altLang="zh-CN" sz="1600" dirty="0">
                <a:ea typeface="宋体" pitchFamily="2" charset="-122"/>
              </a:rPr>
              <a:t>	forwarded without delay, and he or she shall also have the right to receive </a:t>
            </a:r>
            <a:br>
              <a:rPr lang="en-GB" altLang="zh-CN" sz="1600" dirty="0">
                <a:ea typeface="宋体" pitchFamily="2" charset="-122"/>
              </a:rPr>
            </a:br>
            <a:r>
              <a:rPr lang="en-GB" altLang="zh-CN" sz="1600" dirty="0">
                <a:ea typeface="宋体" pitchFamily="2" charset="-122"/>
              </a:rPr>
              <a:t>	communications sent by the said authorities without delay;</a:t>
            </a:r>
          </a:p>
          <a:p>
            <a:pPr eaLnBrk="1" hangingPunct="1">
              <a:spcBef>
                <a:spcPts val="600"/>
              </a:spcBef>
              <a:buClr>
                <a:srgbClr val="006FB7"/>
              </a:buClr>
              <a:tabLst>
                <a:tab pos="360000" algn="l"/>
              </a:tabLst>
            </a:pPr>
            <a:r>
              <a:rPr lang="en-GB" altLang="zh-CN" sz="1600" dirty="0">
                <a:solidFill>
                  <a:srgbClr val="006FB7"/>
                </a:solidFill>
                <a:ea typeface="宋体" pitchFamily="2" charset="-122"/>
              </a:rPr>
              <a:t>(c)</a:t>
            </a:r>
            <a:r>
              <a:rPr lang="en-GB" altLang="zh-CN" sz="1600" dirty="0">
                <a:ea typeface="宋体" pitchFamily="2" charset="-122"/>
              </a:rPr>
              <a:t>	The person concerned shall be informed without delay of this right and of rights</a:t>
            </a:r>
            <a:br>
              <a:rPr lang="en-GB" altLang="zh-CN" sz="1600" dirty="0">
                <a:ea typeface="宋体" pitchFamily="2" charset="-122"/>
              </a:rPr>
            </a:br>
            <a:r>
              <a:rPr lang="en-GB" altLang="zh-CN" sz="1600" dirty="0">
                <a:ea typeface="宋体" pitchFamily="2" charset="-122"/>
              </a:rPr>
              <a:t>	deriving from relevant treaties, if any, applicable between the States concerned, to </a:t>
            </a:r>
            <a:br>
              <a:rPr lang="en-GB" altLang="zh-CN" sz="1600" dirty="0">
                <a:ea typeface="宋体" pitchFamily="2" charset="-122"/>
              </a:rPr>
            </a:br>
            <a:r>
              <a:rPr lang="en-GB" altLang="zh-CN" sz="1600" dirty="0">
                <a:ea typeface="宋体" pitchFamily="2" charset="-122"/>
              </a:rPr>
              <a:t>	correspond and to meet with representatives of the said authorities and to make</a:t>
            </a:r>
            <a:br>
              <a:rPr lang="en-GB" altLang="zh-CN" sz="1600" dirty="0">
                <a:ea typeface="宋体" pitchFamily="2" charset="-122"/>
              </a:rPr>
            </a:br>
            <a:r>
              <a:rPr lang="en-GB" altLang="zh-CN" sz="1600" dirty="0">
                <a:ea typeface="宋体" pitchFamily="2" charset="-122"/>
              </a:rPr>
              <a:t>	arrangements with them for his or her legal representation.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68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31</a:t>
            </a:r>
            <a:endParaRPr lang="it-IT" sz="1200" b="1"/>
          </a:p>
        </p:txBody>
      </p:sp>
      <p:sp>
        <p:nvSpPr>
          <p:cNvPr id="368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400" b="1">
                <a:solidFill>
                  <a:srgbClr val="006FB7"/>
                </a:solidFill>
                <a:ea typeface="宋体" pitchFamily="2" charset="-122"/>
              </a:rPr>
              <a:t>The right to be informed of reasons for arrest and detention and of any charges against oneself</a:t>
            </a:r>
            <a:endParaRPr lang="en-US" sz="2400" b="1">
              <a:solidFill>
                <a:srgbClr val="006FB7"/>
              </a:solidFill>
            </a:endParaRPr>
          </a:p>
        </p:txBody>
      </p:sp>
      <p:sp>
        <p:nvSpPr>
          <p:cNvPr id="36870" name="Rectangle 3"/>
          <p:cNvSpPr txBox="1">
            <a:spLocks noChangeArrowheads="1"/>
          </p:cNvSpPr>
          <p:nvPr/>
        </p:nvSpPr>
        <p:spPr bwMode="auto">
          <a:xfrm>
            <a:off x="395288" y="1772791"/>
            <a:ext cx="8229600" cy="43205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GB" altLang="zh-CN" sz="2500" b="1" dirty="0" smtClean="0">
                <a:solidFill>
                  <a:srgbClr val="006FB7"/>
                </a:solidFill>
                <a:ea typeface="宋体" pitchFamily="2" charset="-122"/>
              </a:rPr>
              <a:t>Key legal provisions III</a:t>
            </a:r>
          </a:p>
          <a:p>
            <a:pPr eaLnBrk="1" hangingPunct="1">
              <a:spcBef>
                <a:spcPts val="1200"/>
              </a:spcBef>
              <a:buClr>
                <a:srgbClr val="006FB7"/>
              </a:buClr>
              <a:defRPr/>
            </a:pPr>
            <a:r>
              <a:rPr lang="en-GB" altLang="zh-CN" sz="2500" dirty="0" smtClean="0">
                <a:ea typeface="宋体" pitchFamily="2" charset="-122"/>
              </a:rPr>
              <a:t>American Convention on Human Rights, article 7 (4</a:t>
            </a:r>
            <a:r>
              <a:rPr lang="en-GB" altLang="zh-CN" sz="2500" dirty="0" smtClean="0">
                <a:ea typeface="宋体" pitchFamily="2" charset="-122"/>
              </a:rPr>
              <a:t>):</a:t>
            </a:r>
          </a:p>
          <a:p>
            <a:pPr eaLnBrk="1" hangingPunct="1">
              <a:spcBef>
                <a:spcPts val="1200"/>
              </a:spcBef>
              <a:buClr>
                <a:srgbClr val="006FB7"/>
              </a:buClr>
              <a:defRPr/>
            </a:pPr>
            <a:r>
              <a:rPr lang="en-GB" altLang="zh-CN" sz="2500" dirty="0" smtClean="0">
                <a:ea typeface="宋体" pitchFamily="2" charset="-122"/>
              </a:rPr>
              <a:t>Anyone </a:t>
            </a:r>
            <a:r>
              <a:rPr lang="en-GB" altLang="zh-CN" sz="2500" dirty="0" smtClean="0">
                <a:ea typeface="宋体" pitchFamily="2" charset="-122"/>
              </a:rPr>
              <a:t>who is detained shall be informed of the reasons for his detention and shall be promptly notified of the charge or charges against him.</a:t>
            </a:r>
          </a:p>
          <a:p>
            <a:pPr eaLnBrk="1" hangingPunct="1">
              <a:spcBef>
                <a:spcPts val="1200"/>
              </a:spcBef>
              <a:buClr>
                <a:srgbClr val="006FB7"/>
              </a:buClr>
              <a:defRPr/>
            </a:pPr>
            <a:r>
              <a:rPr lang="en-GB" altLang="zh-CN" sz="2500" dirty="0" smtClean="0">
                <a:ea typeface="宋体" pitchFamily="2" charset="-122"/>
              </a:rPr>
              <a:t>European Convention on Human Rights, article 5 (2):</a:t>
            </a:r>
          </a:p>
          <a:p>
            <a:pPr eaLnBrk="1" hangingPunct="1">
              <a:spcBef>
                <a:spcPts val="1200"/>
              </a:spcBef>
              <a:buClr>
                <a:srgbClr val="006FB7"/>
              </a:buClr>
              <a:defRPr/>
            </a:pPr>
            <a:r>
              <a:rPr lang="en-GB" altLang="zh-CN" sz="2500" dirty="0" smtClean="0">
                <a:ea typeface="宋体" pitchFamily="2" charset="-122"/>
              </a:rPr>
              <a:t>Everyone who is arrested shall be informed promptly, in a language which he understands, of the reasons for his arrest and of any charge against him.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78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32</a:t>
            </a:r>
            <a:endParaRPr lang="it-IT" sz="1200" b="1"/>
          </a:p>
        </p:txBody>
      </p:sp>
      <p:sp>
        <p:nvSpPr>
          <p:cNvPr id="378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2400" b="1">
                <a:solidFill>
                  <a:srgbClr val="006FB7"/>
                </a:solidFill>
                <a:ea typeface="宋体" pitchFamily="2" charset="-122"/>
              </a:rPr>
              <a:t>The right to be informed of reasons for arrest and detention and of any charges against oneself</a:t>
            </a:r>
            <a:endParaRPr lang="en-US" sz="2400" b="1">
              <a:solidFill>
                <a:srgbClr val="006FB7"/>
              </a:solidFill>
            </a:endParaRPr>
          </a:p>
        </p:txBody>
      </p:sp>
      <p:sp>
        <p:nvSpPr>
          <p:cNvPr id="37894" name="Rectangle 3"/>
          <p:cNvSpPr txBox="1">
            <a:spLocks noChangeArrowheads="1"/>
          </p:cNvSpPr>
          <p:nvPr/>
        </p:nvSpPr>
        <p:spPr bwMode="auto">
          <a:xfrm>
            <a:off x="395288" y="1844675"/>
            <a:ext cx="8229600" cy="388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What it means</a:t>
            </a:r>
          </a:p>
          <a:p>
            <a:pPr eaLnBrk="1" hangingPunct="1">
              <a:spcBef>
                <a:spcPts val="1200"/>
              </a:spcBef>
              <a:buClr>
                <a:srgbClr val="006FB7"/>
              </a:buClr>
            </a:pPr>
            <a:r>
              <a:rPr lang="en-GB" altLang="zh-CN" sz="2800">
                <a:ea typeface="宋体" pitchFamily="2" charset="-122"/>
              </a:rPr>
              <a:t>A person deprived of his or her liberty must be </a:t>
            </a:r>
            <a:r>
              <a:rPr lang="en-GB" altLang="zh-CN" sz="2800" i="1">
                <a:ea typeface="宋体" pitchFamily="2" charset="-122"/>
              </a:rPr>
              <a:t>promptly</a:t>
            </a:r>
            <a:r>
              <a:rPr lang="en-GB" altLang="zh-CN" sz="2800">
                <a:ea typeface="宋体" pitchFamily="2" charset="-122"/>
              </a:rPr>
              <a:t> informed of the reasons for this arrest and detention </a:t>
            </a:r>
            <a:r>
              <a:rPr lang="en-GB" altLang="zh-CN" sz="2800" i="1">
                <a:ea typeface="宋体" pitchFamily="2" charset="-122"/>
              </a:rPr>
              <a:t>in a language which he or she understands</a:t>
            </a:r>
            <a:r>
              <a:rPr lang="en-GB" altLang="zh-CN" sz="2800">
                <a:ea typeface="宋体" pitchFamily="2" charset="-122"/>
              </a:rPr>
              <a:t> and in </a:t>
            </a:r>
            <a:r>
              <a:rPr lang="en-GB" altLang="zh-CN" sz="2800" i="1">
                <a:ea typeface="宋体" pitchFamily="2" charset="-122"/>
              </a:rPr>
              <a:t>sufficient detail </a:t>
            </a:r>
            <a:r>
              <a:rPr lang="en-GB" altLang="zh-CN" sz="2800">
                <a:ea typeface="宋体" pitchFamily="2" charset="-122"/>
              </a:rPr>
              <a:t>so as to be enabled to request a prompt decision by a judicial authority on the lawfulness of the deprivation of liberty.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891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promptly brought before a judge or other judicial officer</a:t>
            </a:r>
            <a:endParaRPr lang="en-US" sz="3200" b="1">
              <a:solidFill>
                <a:srgbClr val="006FB7"/>
              </a:solidFill>
            </a:endParaRPr>
          </a:p>
        </p:txBody>
      </p:sp>
      <p:sp>
        <p:nvSpPr>
          <p:cNvPr id="38917" name="Rectangle 3"/>
          <p:cNvSpPr txBox="1">
            <a:spLocks noChangeArrowheads="1"/>
          </p:cNvSpPr>
          <p:nvPr/>
        </p:nvSpPr>
        <p:spPr bwMode="auto">
          <a:xfrm>
            <a:off x="395288" y="1557338"/>
            <a:ext cx="8229600"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spcBef>
                <a:spcPts val="600"/>
              </a:spcBef>
              <a:buClr>
                <a:srgbClr val="006FB7"/>
              </a:buClr>
            </a:pPr>
            <a:r>
              <a:rPr lang="en-GB" altLang="zh-CN" b="1" dirty="0">
                <a:solidFill>
                  <a:srgbClr val="006FB7"/>
                </a:solidFill>
                <a:ea typeface="宋体" pitchFamily="2" charset="-122"/>
              </a:rPr>
              <a:t>Key legal texts I</a:t>
            </a:r>
          </a:p>
          <a:p>
            <a:pPr eaLnBrk="1" hangingPunct="1">
              <a:lnSpc>
                <a:spcPts val="2000"/>
              </a:lnSpc>
              <a:spcBef>
                <a:spcPts val="600"/>
              </a:spcBef>
              <a:buClr>
                <a:srgbClr val="006FB7"/>
              </a:buClr>
            </a:pPr>
            <a:r>
              <a:rPr lang="en-GB" altLang="zh-CN" dirty="0">
                <a:ea typeface="宋体" pitchFamily="2" charset="-122"/>
              </a:rPr>
              <a:t>International Covenant on Civil and Political Rights, article 9 (3):</a:t>
            </a:r>
          </a:p>
          <a:p>
            <a:pPr eaLnBrk="1" hangingPunct="1">
              <a:lnSpc>
                <a:spcPts val="2000"/>
              </a:lnSpc>
              <a:spcBef>
                <a:spcPts val="600"/>
              </a:spcBef>
              <a:buClr>
                <a:srgbClr val="006FB7"/>
              </a:buClr>
            </a:pPr>
            <a:r>
              <a:rPr lang="en-GB" altLang="zh-CN" dirty="0">
                <a:ea typeface="宋体" pitchFamily="2" charset="-122"/>
              </a:rPr>
              <a:t>Anyone arrested or detained on a criminal charge shall be brought promptly before a judge or other officer authorized by law to exercise judicial power and shall be entitled to trial within a reasonable time or to release. It shall not be the general rule that persons awaiting trial shall be detained in custody, but release may be subject to guarantees to appear for trial, at any other stage of the judicial proceedings, and, should occasion arise, for execution of the </a:t>
            </a:r>
            <a:r>
              <a:rPr lang="en-GB" altLang="zh-CN" dirty="0" smtClean="0">
                <a:ea typeface="宋体" pitchFamily="2" charset="-122"/>
              </a:rPr>
              <a:t>judgement</a:t>
            </a:r>
            <a:r>
              <a:rPr lang="en-GB" altLang="zh-CN" dirty="0">
                <a:ea typeface="宋体" pitchFamily="2" charset="-122"/>
              </a:rPr>
              <a:t>.</a:t>
            </a:r>
          </a:p>
          <a:p>
            <a:pPr eaLnBrk="1" hangingPunct="1">
              <a:lnSpc>
                <a:spcPts val="2000"/>
              </a:lnSpc>
              <a:spcBef>
                <a:spcPts val="600"/>
              </a:spcBef>
              <a:buClr>
                <a:srgbClr val="006FB7"/>
              </a:buClr>
            </a:pPr>
            <a:r>
              <a:rPr lang="en-GB" altLang="zh-CN" dirty="0">
                <a:ea typeface="宋体" pitchFamily="2" charset="-122"/>
              </a:rPr>
              <a:t>International Convention on the Protection of the Rights of All Migrant Workers and Members of Their Families, article 16 (6):</a:t>
            </a:r>
          </a:p>
          <a:p>
            <a:pPr eaLnBrk="1" hangingPunct="1">
              <a:lnSpc>
                <a:spcPts val="2000"/>
              </a:lnSpc>
              <a:spcBef>
                <a:spcPts val="600"/>
              </a:spcBef>
              <a:buClr>
                <a:srgbClr val="006FB7"/>
              </a:buClr>
            </a:pPr>
            <a:r>
              <a:rPr lang="en-GB" altLang="zh-CN" dirty="0">
                <a:ea typeface="宋体" pitchFamily="2" charset="-122"/>
              </a:rPr>
              <a:t>Migrant workers and members of their families who are arrested or detained on a criminal charge shall be brought promptly before a judge or other officer authorized by law to exercise judicial power and shall be entitled to trial within a reasonable time or to release. It shall not be the general rule that while awaiting trial they shall be detained in custody, but release may be subject to guarantees to appear for trial, at any other stage of the judicial proceedings and, should the occasion arise, for the execution of the judgement.</a:t>
            </a:r>
          </a:p>
        </p:txBody>
      </p:sp>
      <p:sp>
        <p:nvSpPr>
          <p:cNvPr id="3891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33</a:t>
            </a:r>
            <a:endParaRPr lang="it-IT" sz="12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399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promptly brought before a judge or other judicial officer</a:t>
            </a:r>
            <a:endParaRPr lang="en-US" sz="3200" b="1">
              <a:solidFill>
                <a:srgbClr val="006FB7"/>
              </a:solidFill>
            </a:endParaRPr>
          </a:p>
        </p:txBody>
      </p:sp>
      <p:sp>
        <p:nvSpPr>
          <p:cNvPr id="39941" name="Rectangle 3"/>
          <p:cNvSpPr txBox="1">
            <a:spLocks noChangeArrowheads="1"/>
          </p:cNvSpPr>
          <p:nvPr/>
        </p:nvSpPr>
        <p:spPr bwMode="auto">
          <a:xfrm>
            <a:off x="395288" y="16287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700" b="1">
                <a:solidFill>
                  <a:srgbClr val="006FB7"/>
                </a:solidFill>
                <a:ea typeface="宋体" pitchFamily="2" charset="-122"/>
              </a:rPr>
              <a:t>Key legal texts II</a:t>
            </a:r>
          </a:p>
          <a:p>
            <a:pPr eaLnBrk="1" hangingPunct="1">
              <a:spcBef>
                <a:spcPts val="1200"/>
              </a:spcBef>
              <a:buClr>
                <a:srgbClr val="006FB7"/>
              </a:buClr>
            </a:pPr>
            <a:r>
              <a:rPr lang="en-GB" altLang="zh-CN" sz="2700">
                <a:ea typeface="宋体" pitchFamily="2" charset="-122"/>
              </a:rPr>
              <a:t>American Convention on Human Rights, article 7 (5):</a:t>
            </a:r>
          </a:p>
          <a:p>
            <a:pPr eaLnBrk="1" hangingPunct="1">
              <a:spcBef>
                <a:spcPts val="1200"/>
              </a:spcBef>
              <a:buClr>
                <a:srgbClr val="006FB7"/>
              </a:buClr>
            </a:pPr>
            <a:r>
              <a:rPr lang="en-GB" altLang="zh-CN" sz="2700">
                <a:ea typeface="宋体" pitchFamily="2" charset="-122"/>
              </a:rPr>
              <a:t>Any person detained shall be brought promptly before a judge or other officer authorized by law to exercise judicial power and shall be entitled to trial within a reasonable time or to be released without prejudice to the continuation of the proceedings. His release may be subject to guarantees to assure his appearance for trial.</a:t>
            </a:r>
          </a:p>
        </p:txBody>
      </p:sp>
      <p:sp>
        <p:nvSpPr>
          <p:cNvPr id="3994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34</a:t>
            </a:r>
            <a:endParaRPr lang="it-IT" sz="12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096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promptly brought before a judge or other judicial officer</a:t>
            </a:r>
            <a:endParaRPr lang="en-US" sz="3200" b="1">
              <a:solidFill>
                <a:srgbClr val="006FB7"/>
              </a:solidFill>
            </a:endParaRPr>
          </a:p>
        </p:txBody>
      </p:sp>
      <p:sp>
        <p:nvSpPr>
          <p:cNvPr id="4096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35</a:t>
            </a:r>
            <a:endParaRPr lang="it-IT" sz="1200" b="1"/>
          </a:p>
        </p:txBody>
      </p:sp>
      <p:sp>
        <p:nvSpPr>
          <p:cNvPr id="40966" name="Rectangle 3"/>
          <p:cNvSpPr txBox="1">
            <a:spLocks noChangeArrowheads="1"/>
          </p:cNvSpPr>
          <p:nvPr/>
        </p:nvSpPr>
        <p:spPr bwMode="auto">
          <a:xfrm>
            <a:off x="395288" y="1628775"/>
            <a:ext cx="8229600" cy="417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700" b="1">
                <a:solidFill>
                  <a:srgbClr val="006FB7"/>
                </a:solidFill>
                <a:ea typeface="宋体" pitchFamily="2" charset="-122"/>
              </a:rPr>
              <a:t>Key legal texts III</a:t>
            </a:r>
          </a:p>
          <a:p>
            <a:pPr eaLnBrk="1" hangingPunct="1">
              <a:spcBef>
                <a:spcPts val="1200"/>
              </a:spcBef>
              <a:buClr>
                <a:srgbClr val="006FB7"/>
              </a:buClr>
            </a:pPr>
            <a:r>
              <a:rPr lang="en-GB" altLang="zh-CN" sz="2700">
                <a:ea typeface="宋体" pitchFamily="2" charset="-122"/>
              </a:rPr>
              <a:t>European Convention on Human Rights, article 5 (3):</a:t>
            </a:r>
          </a:p>
          <a:p>
            <a:pPr eaLnBrk="1" hangingPunct="1">
              <a:spcBef>
                <a:spcPts val="1200"/>
              </a:spcBef>
              <a:buClr>
                <a:srgbClr val="006FB7"/>
              </a:buClr>
            </a:pPr>
            <a:r>
              <a:rPr lang="en-GB" altLang="zh-CN" sz="2700">
                <a:ea typeface="宋体" pitchFamily="2" charset="-122"/>
              </a:rPr>
              <a:t>Everyone arrested or detained in accordance with the provisions of paragraph 1 (c) of this article shall be brought promptly before a judge or other officer authorized by law to exercise judicial power and shall be entitled to trial within a reasonable time or to release pending trial. Release may be conditioned by guarantees to appear for trial.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198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be promptly brought before a judge or other judicial officer</a:t>
            </a:r>
            <a:endParaRPr lang="en-US" sz="3200" b="1">
              <a:solidFill>
                <a:srgbClr val="006FB7"/>
              </a:solidFill>
            </a:endParaRPr>
          </a:p>
        </p:txBody>
      </p:sp>
      <p:sp>
        <p:nvSpPr>
          <p:cNvPr id="41989" name="Rectangle 3"/>
          <p:cNvSpPr txBox="1">
            <a:spLocks noChangeArrowheads="1"/>
          </p:cNvSpPr>
          <p:nvPr/>
        </p:nvSpPr>
        <p:spPr bwMode="auto">
          <a:xfrm>
            <a:off x="395288" y="1844675"/>
            <a:ext cx="8229600" cy="381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a:solidFill>
                  <a:srgbClr val="006FB7"/>
                </a:solidFill>
                <a:ea typeface="宋体" pitchFamily="2" charset="-122"/>
              </a:rPr>
              <a:t>What it means</a:t>
            </a:r>
          </a:p>
          <a:p>
            <a:pPr eaLnBrk="1" hangingPunct="1">
              <a:spcBef>
                <a:spcPts val="1200"/>
              </a:spcBef>
              <a:buClr>
                <a:srgbClr val="006FB7"/>
              </a:buClr>
            </a:pPr>
            <a:r>
              <a:rPr lang="en-GB" altLang="zh-CN" sz="2800">
                <a:ea typeface="宋体" pitchFamily="2" charset="-122"/>
              </a:rPr>
              <a:t>A person arrested or detained on a criminal charge must be promptly brought before a judge or other officer, who is independent and impartial and who has the power to make a binding order for release. </a:t>
            </a:r>
          </a:p>
          <a:p>
            <a:pPr eaLnBrk="1" hangingPunct="1">
              <a:spcBef>
                <a:spcPts val="1200"/>
              </a:spcBef>
              <a:buClr>
                <a:srgbClr val="006FB7"/>
              </a:buClr>
            </a:pPr>
            <a:r>
              <a:rPr lang="en-GB" altLang="zh-CN" sz="2800">
                <a:ea typeface="宋体" pitchFamily="2" charset="-122"/>
              </a:rPr>
              <a:t>The term “promptly” must be interpreted strictly and cannot be deprived of its essence even in a crisis.</a:t>
            </a:r>
          </a:p>
        </p:txBody>
      </p:sp>
      <p:sp>
        <p:nvSpPr>
          <p:cNvPr id="4199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a:t>
            </a:r>
            <a:r>
              <a:rPr lang="it-IT" sz="1200" b="1"/>
              <a:t>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30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trial within a reasonable time or to release pending trial</a:t>
            </a:r>
            <a:endParaRPr lang="en-US" sz="3200" b="1">
              <a:solidFill>
                <a:srgbClr val="006FB7"/>
              </a:solidFill>
            </a:endParaRPr>
          </a:p>
        </p:txBody>
      </p:sp>
      <p:sp>
        <p:nvSpPr>
          <p:cNvPr id="5" name="Rectangle 3"/>
          <p:cNvSpPr txBox="1">
            <a:spLocks noChangeArrowheads="1"/>
          </p:cNvSpPr>
          <p:nvPr/>
        </p:nvSpPr>
        <p:spPr bwMode="auto">
          <a:xfrm>
            <a:off x="395288" y="1557338"/>
            <a:ext cx="8229600"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GB" altLang="zh-CN" sz="1900" b="1" dirty="0" smtClean="0">
                <a:solidFill>
                  <a:srgbClr val="006FB7"/>
                </a:solidFill>
                <a:ea typeface="宋体" pitchFamily="2" charset="-122"/>
              </a:rPr>
              <a:t>What it means I</a:t>
            </a:r>
          </a:p>
          <a:p>
            <a:pPr marL="0" indent="0" eaLnBrk="1" hangingPunct="1">
              <a:spcBef>
                <a:spcPts val="1200"/>
              </a:spcBef>
              <a:buClr>
                <a:srgbClr val="006FB7"/>
              </a:buClr>
              <a:defRPr/>
            </a:pPr>
            <a:r>
              <a:rPr lang="en-GB" altLang="zh-CN" sz="1900" dirty="0" smtClean="0">
                <a:ea typeface="宋体" pitchFamily="2" charset="-122"/>
              </a:rPr>
              <a:t>A person detained on a criminal charge has the right to trial within a reasonable time or to release pending trial. The </a:t>
            </a:r>
            <a:r>
              <a:rPr lang="en-GB" altLang="zh-CN" sz="1900" dirty="0" err="1" smtClean="0">
                <a:ea typeface="宋体" pitchFamily="2" charset="-122"/>
              </a:rPr>
              <a:t>pretrial</a:t>
            </a:r>
            <a:r>
              <a:rPr lang="en-GB" altLang="zh-CN" sz="1900" dirty="0" smtClean="0">
                <a:ea typeface="宋体" pitchFamily="2" charset="-122"/>
              </a:rPr>
              <a:t> detention must not only be lawful, but also reasonable and necessary in all the circumstances. </a:t>
            </a:r>
          </a:p>
          <a:p>
            <a:pPr marL="0" indent="0" eaLnBrk="1" hangingPunct="1">
              <a:spcBef>
                <a:spcPts val="1200"/>
              </a:spcBef>
              <a:buClr>
                <a:srgbClr val="006FB7"/>
              </a:buClr>
              <a:defRPr/>
            </a:pPr>
            <a:r>
              <a:rPr lang="en-GB" altLang="zh-CN" sz="1900" dirty="0" smtClean="0">
                <a:ea typeface="宋体" pitchFamily="2" charset="-122"/>
              </a:rPr>
              <a:t>The </a:t>
            </a:r>
            <a:r>
              <a:rPr lang="en-GB" altLang="zh-CN" sz="1900" i="1" dirty="0" smtClean="0">
                <a:ea typeface="宋体" pitchFamily="2" charset="-122"/>
              </a:rPr>
              <a:t>reasonableness of </a:t>
            </a:r>
            <a:r>
              <a:rPr lang="en-GB" altLang="zh-CN" sz="1900" i="1" dirty="0" err="1" smtClean="0">
                <a:ea typeface="宋体" pitchFamily="2" charset="-122"/>
              </a:rPr>
              <a:t>pretrial</a:t>
            </a:r>
            <a:r>
              <a:rPr lang="en-GB" altLang="zh-CN" sz="1900" i="1" dirty="0" smtClean="0">
                <a:ea typeface="宋体" pitchFamily="2" charset="-122"/>
              </a:rPr>
              <a:t> detention </a:t>
            </a:r>
            <a:r>
              <a:rPr lang="en-GB" altLang="zh-CN" sz="1900" dirty="0" smtClean="0">
                <a:ea typeface="宋体" pitchFamily="2" charset="-122"/>
              </a:rPr>
              <a:t>is assessed in the light of all the circumstances of the particular case, such as:</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gravity of the offences</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risk of fleeing the jurisdiction</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risk of the destruction of evidence</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risk of influencing witnesses, and of collusion with co-defendants</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complexity of the investigation</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person’s behaviour</a:t>
            </a:r>
          </a:p>
          <a:p>
            <a:pPr marL="360000" indent="-360000" eaLnBrk="1" hangingPunct="1">
              <a:spcBef>
                <a:spcPts val="600"/>
              </a:spcBef>
              <a:buClr>
                <a:srgbClr val="006FB7"/>
              </a:buClr>
              <a:buFont typeface="Arial" pitchFamily="34" charset="0"/>
              <a:buChar char="•"/>
              <a:defRPr/>
            </a:pPr>
            <a:r>
              <a:rPr lang="en-GB" altLang="zh-CN" sz="1900" dirty="0" smtClean="0">
                <a:ea typeface="宋体" pitchFamily="2" charset="-122"/>
              </a:rPr>
              <a:t>The conduct of the domestic authorities </a:t>
            </a:r>
          </a:p>
        </p:txBody>
      </p:sp>
      <p:sp>
        <p:nvSpPr>
          <p:cNvPr id="4301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37</a:t>
            </a:r>
            <a:endParaRPr lang="it-IT" sz="12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40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The right to trial within a reasonable time or to release pending trial </a:t>
            </a:r>
            <a:endParaRPr lang="en-US" sz="3200" b="1">
              <a:solidFill>
                <a:srgbClr val="006FB7"/>
              </a:solidFill>
            </a:endParaRPr>
          </a:p>
        </p:txBody>
      </p:sp>
      <p:sp>
        <p:nvSpPr>
          <p:cNvPr id="44037" name="Rectangle 3"/>
          <p:cNvSpPr txBox="1">
            <a:spLocks noChangeArrowheads="1"/>
          </p:cNvSpPr>
          <p:nvPr/>
        </p:nvSpPr>
        <p:spPr bwMode="auto">
          <a:xfrm>
            <a:off x="395288" y="1917700"/>
            <a:ext cx="8229600" cy="381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What it means II</a:t>
            </a:r>
          </a:p>
          <a:p>
            <a:pPr eaLnBrk="1" hangingPunct="1">
              <a:spcBef>
                <a:spcPts val="2400"/>
              </a:spcBef>
              <a:buClr>
                <a:srgbClr val="006FB7"/>
              </a:buClr>
            </a:pPr>
            <a:r>
              <a:rPr lang="en-GB" altLang="zh-CN" sz="2800">
                <a:ea typeface="宋体" pitchFamily="2" charset="-122"/>
              </a:rPr>
              <a:t>Whenever feasible, release should be granted pending trial, if necessary by jointly ordering guarantees that the accused person will appear at his or her trial.</a:t>
            </a:r>
          </a:p>
          <a:p>
            <a:pPr eaLnBrk="1" hangingPunct="1">
              <a:spcBef>
                <a:spcPts val="2400"/>
              </a:spcBef>
              <a:buClr>
                <a:srgbClr val="006FB7"/>
              </a:buClr>
            </a:pPr>
            <a:r>
              <a:rPr lang="en-GB" altLang="zh-CN" sz="2800">
                <a:ea typeface="宋体" pitchFamily="2" charset="-122"/>
              </a:rPr>
              <a:t>Throughout detention </a:t>
            </a:r>
            <a:r>
              <a:rPr lang="en-GB" altLang="zh-CN" sz="2800" i="1">
                <a:ea typeface="宋体" pitchFamily="2" charset="-122"/>
              </a:rPr>
              <a:t>the right to the presumption of innocence </a:t>
            </a:r>
            <a:r>
              <a:rPr lang="en-GB" altLang="zh-CN" sz="2800">
                <a:ea typeface="宋体" pitchFamily="2" charset="-122"/>
              </a:rPr>
              <a:t>must be guaranteed.</a:t>
            </a:r>
          </a:p>
        </p:txBody>
      </p:sp>
      <p:sp>
        <p:nvSpPr>
          <p:cNvPr id="4403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38</a:t>
            </a:r>
            <a:endParaRPr lang="it-IT" sz="1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819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81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endParaRPr lang="en-GB" altLang="zh-CN" sz="3200" b="1" dirty="0">
              <a:solidFill>
                <a:srgbClr val="006FB7"/>
              </a:solidFill>
              <a:ea typeface="宋体" pitchFamily="2" charset="-122"/>
            </a:endParaRPr>
          </a:p>
        </p:txBody>
      </p:sp>
      <p:sp>
        <p:nvSpPr>
          <p:cNvPr id="8198" name="Rectangle 3"/>
          <p:cNvSpPr txBox="1">
            <a:spLocks noChangeArrowheads="1"/>
          </p:cNvSpPr>
          <p:nvPr/>
        </p:nvSpPr>
        <p:spPr bwMode="auto">
          <a:xfrm>
            <a:off x="395288" y="2133278"/>
            <a:ext cx="8229600" cy="3455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defRPr/>
            </a:pPr>
            <a:r>
              <a:rPr lang="en-GB" altLang="zh-CN" sz="2800" dirty="0" smtClean="0">
                <a:ea typeface="宋体" pitchFamily="2" charset="-122"/>
              </a:rPr>
              <a:t>On </a:t>
            </a:r>
            <a:r>
              <a:rPr lang="en-GB" altLang="zh-CN" sz="2800" dirty="0" smtClean="0">
                <a:ea typeface="宋体" pitchFamily="2" charset="-122"/>
              </a:rPr>
              <a:t>what basis can persons be detained on remand in your country, and what alternatives to such detention are available, pending trial?</a:t>
            </a:r>
          </a:p>
          <a:p>
            <a:pPr eaLnBrk="1" hangingPunct="1">
              <a:spcBef>
                <a:spcPts val="1800"/>
              </a:spcBef>
              <a:buClr>
                <a:srgbClr val="006FB7"/>
              </a:buClr>
              <a:buFontTx/>
              <a:buChar char="•"/>
              <a:defRPr/>
            </a:pPr>
            <a:r>
              <a:rPr lang="en-GB" altLang="zh-CN" sz="2800" dirty="0" smtClean="0">
                <a:ea typeface="宋体" pitchFamily="2" charset="-122"/>
              </a:rPr>
              <a:t>For how long can people be deprived of their liberty in your country before they must be brought before a judge in order to have the legality of their deprivation of liberty determined?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50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5060" name="Rectangle 3"/>
          <p:cNvSpPr txBox="1">
            <a:spLocks noChangeArrowheads="1"/>
          </p:cNvSpPr>
          <p:nvPr/>
        </p:nvSpPr>
        <p:spPr bwMode="auto">
          <a:xfrm>
            <a:off x="395288" y="1773238"/>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800" b="1">
                <a:solidFill>
                  <a:srgbClr val="006FB7"/>
                </a:solidFill>
                <a:ea typeface="宋体" pitchFamily="2" charset="-122"/>
              </a:rPr>
              <a:t>Key legal texts I </a:t>
            </a:r>
          </a:p>
          <a:p>
            <a:pPr eaLnBrk="1" hangingPunct="1">
              <a:spcBef>
                <a:spcPts val="1200"/>
              </a:spcBef>
              <a:buClr>
                <a:srgbClr val="006FB7"/>
              </a:buClr>
            </a:pPr>
            <a:r>
              <a:rPr lang="en-GB" altLang="zh-CN" sz="2800">
                <a:ea typeface="宋体" pitchFamily="2" charset="-122"/>
              </a:rPr>
              <a:t>International Covenant on Civil and Political Rights, article 9 (4): </a:t>
            </a:r>
          </a:p>
          <a:p>
            <a:pPr eaLnBrk="1" hangingPunct="1">
              <a:spcBef>
                <a:spcPts val="1200"/>
              </a:spcBef>
              <a:buClr>
                <a:srgbClr val="006FB7"/>
              </a:buClr>
            </a:pPr>
            <a:r>
              <a:rPr lang="en-GB" altLang="zh-CN" sz="2800">
                <a:ea typeface="宋体" pitchFamily="2" charset="-122"/>
              </a:rPr>
              <a:t>Anyone who is deprived of his liberty by arrest or detention shall be entitled to take proceedings before a court, in order that that court may decide without delay on the lawfulness of his detention and order his release if the detention is not lawful. </a:t>
            </a:r>
          </a:p>
        </p:txBody>
      </p:sp>
      <p:sp>
        <p:nvSpPr>
          <p:cNvPr id="4506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39</a:t>
            </a:r>
            <a:endParaRPr lang="it-IT" sz="1200" b="1"/>
          </a:p>
        </p:txBody>
      </p:sp>
      <p:sp>
        <p:nvSpPr>
          <p:cNvPr id="4506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60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6084"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pPr>
            <a:r>
              <a:rPr lang="en-GB" altLang="zh-CN" sz="1900" b="1">
                <a:solidFill>
                  <a:srgbClr val="006FB7"/>
                </a:solidFill>
                <a:ea typeface="宋体" pitchFamily="2" charset="-122"/>
              </a:rPr>
              <a:t>Key legal texts II </a:t>
            </a:r>
          </a:p>
          <a:p>
            <a:pPr eaLnBrk="1" hangingPunct="1">
              <a:spcBef>
                <a:spcPts val="600"/>
              </a:spcBef>
              <a:buClr>
                <a:srgbClr val="006FB7"/>
              </a:buClr>
            </a:pPr>
            <a:r>
              <a:rPr lang="en-GB" altLang="zh-CN" sz="1900">
                <a:ea typeface="宋体" pitchFamily="2" charset="-122"/>
              </a:rPr>
              <a:t>American Convention on Human Rights, article 7 (6):</a:t>
            </a:r>
          </a:p>
          <a:p>
            <a:pPr eaLnBrk="1" hangingPunct="1">
              <a:spcBef>
                <a:spcPts val="600"/>
              </a:spcBef>
              <a:buClr>
                <a:srgbClr val="006FB7"/>
              </a:buClr>
            </a:pPr>
            <a:r>
              <a:rPr lang="en-GB" altLang="zh-CN" sz="1900">
                <a:ea typeface="宋体" pitchFamily="2" charset="-122"/>
              </a:rPr>
              <a:t>Anyone who is deprived of his liberty shall be entitled to recourse to a competent court, in order that the court may decide without delay on the lawfulness of his arrest or detention and order his release if the arrest or detention is unlawful. In States Parties whose laws provide that anyone who believes himself to be threatened with deprivation of his liberty is entitled to recourse to a competent court in order that it may decide on the lawfulness of such threat, this remedy may not be restricted or abolished. The interested party or another person in his behalf is entitled to seek these remedies.</a:t>
            </a:r>
          </a:p>
          <a:p>
            <a:pPr eaLnBrk="1" hangingPunct="1">
              <a:spcBef>
                <a:spcPts val="600"/>
              </a:spcBef>
              <a:buClr>
                <a:srgbClr val="006FB7"/>
              </a:buClr>
            </a:pPr>
            <a:r>
              <a:rPr lang="en-GB" altLang="zh-CN" sz="1900">
                <a:ea typeface="宋体" pitchFamily="2" charset="-122"/>
              </a:rPr>
              <a:t>The Inter-American Court of Human Rights has ruled, based article 27 (2) of the American Convention on Human Rights, that in order to protect non-derogable rights, the right to judicial review, such as habeas corpus, is itself non-derogable.</a:t>
            </a:r>
          </a:p>
        </p:txBody>
      </p:sp>
      <p:sp>
        <p:nvSpPr>
          <p:cNvPr id="4608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40</a:t>
            </a:r>
            <a:endParaRPr lang="it-IT" sz="1200" b="1"/>
          </a:p>
        </p:txBody>
      </p:sp>
      <p:sp>
        <p:nvSpPr>
          <p:cNvPr id="4608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71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47108" name="Rectangle 3"/>
          <p:cNvSpPr txBox="1">
            <a:spLocks noChangeArrowheads="1"/>
          </p:cNvSpPr>
          <p:nvPr/>
        </p:nvSpPr>
        <p:spPr bwMode="auto">
          <a:xfrm>
            <a:off x="395288" y="1773238"/>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GB" altLang="zh-CN" sz="2800" b="1">
                <a:solidFill>
                  <a:srgbClr val="006FB7"/>
                </a:solidFill>
                <a:ea typeface="宋体" pitchFamily="2" charset="-122"/>
              </a:rPr>
              <a:t>Key legal texts III </a:t>
            </a:r>
          </a:p>
          <a:p>
            <a:pPr eaLnBrk="1" hangingPunct="1">
              <a:spcBef>
                <a:spcPts val="2400"/>
              </a:spcBef>
              <a:buClr>
                <a:srgbClr val="006FB7"/>
              </a:buClr>
            </a:pPr>
            <a:r>
              <a:rPr lang="en-GB" altLang="zh-CN" sz="2800">
                <a:ea typeface="宋体" pitchFamily="2" charset="-122"/>
              </a:rPr>
              <a:t>European Convention on Human Rights,</a:t>
            </a:r>
            <a:br>
              <a:rPr lang="en-GB" altLang="zh-CN" sz="2800">
                <a:ea typeface="宋体" pitchFamily="2" charset="-122"/>
              </a:rPr>
            </a:br>
            <a:r>
              <a:rPr lang="en-GB" altLang="zh-CN" sz="2800">
                <a:ea typeface="宋体" pitchFamily="2" charset="-122"/>
              </a:rPr>
              <a:t>article 5 (4):</a:t>
            </a:r>
          </a:p>
          <a:p>
            <a:pPr eaLnBrk="1" hangingPunct="1">
              <a:spcBef>
                <a:spcPts val="1200"/>
              </a:spcBef>
              <a:buClr>
                <a:srgbClr val="006FB7"/>
              </a:buClr>
            </a:pPr>
            <a:r>
              <a:rPr lang="en-GB" altLang="zh-CN" sz="2800">
                <a:ea typeface="宋体" pitchFamily="2" charset="-122"/>
              </a:rPr>
              <a:t>Everyone who is deprived of his liberty by arrest or detention shall be entitled to take proceedings by which the lawfulness of his detention shall be decided speedily by a court and his release ordered if the detention is not lawful.</a:t>
            </a:r>
          </a:p>
        </p:txBody>
      </p:sp>
      <p:sp>
        <p:nvSpPr>
          <p:cNvPr id="4710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41</a:t>
            </a:r>
            <a:endParaRPr lang="it-IT" sz="1200" b="1"/>
          </a:p>
        </p:txBody>
      </p:sp>
      <p:sp>
        <p:nvSpPr>
          <p:cNvPr id="471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81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 name="Rectangle 3"/>
          <p:cNvSpPr txBox="1">
            <a:spLocks noChangeArrowheads="1"/>
          </p:cNvSpPr>
          <p:nvPr/>
        </p:nvSpPr>
        <p:spPr bwMode="auto">
          <a:xfrm>
            <a:off x="395288" y="1628775"/>
            <a:ext cx="8229600"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800"/>
              </a:spcBef>
              <a:buClr>
                <a:srgbClr val="006FB7"/>
              </a:buClr>
              <a:defRPr/>
            </a:pPr>
            <a:r>
              <a:rPr lang="en-GB" altLang="zh-CN" sz="2700" b="1" dirty="0" smtClean="0">
                <a:solidFill>
                  <a:srgbClr val="006FB7"/>
                </a:solidFill>
                <a:ea typeface="宋体" pitchFamily="2" charset="-122"/>
              </a:rPr>
              <a:t>What it means I</a:t>
            </a:r>
          </a:p>
          <a:p>
            <a:pPr marL="342900" indent="-342900" eaLnBrk="1" hangingPunct="1">
              <a:spcBef>
                <a:spcPts val="1800"/>
              </a:spcBef>
              <a:buClr>
                <a:srgbClr val="006FB7"/>
              </a:buClr>
              <a:buFont typeface="Arial" pitchFamily="34" charset="0"/>
              <a:buChar char="•"/>
              <a:defRPr/>
            </a:pPr>
            <a:r>
              <a:rPr lang="en-GB" altLang="zh-CN" sz="2700" dirty="0" smtClean="0">
                <a:ea typeface="宋体" pitchFamily="2" charset="-122"/>
              </a:rPr>
              <a:t>Everyone deprived of his or her liberty has the right to challenge the lawfulness of his or her arrest or detention before a court so that the court may decide without delay/ speedily on the lawfulness of the detention or order the person’s release if the detention is not lawful</a:t>
            </a:r>
          </a:p>
          <a:p>
            <a:pPr marL="342900" indent="-342900" eaLnBrk="1" hangingPunct="1">
              <a:spcBef>
                <a:spcPts val="1800"/>
              </a:spcBef>
              <a:buClr>
                <a:srgbClr val="006FB7"/>
              </a:buClr>
              <a:buFont typeface="Arial" pitchFamily="34" charset="0"/>
              <a:buChar char="•"/>
              <a:defRPr/>
            </a:pPr>
            <a:r>
              <a:rPr lang="en-GB" altLang="zh-CN" sz="2700" dirty="0" smtClean="0">
                <a:ea typeface="宋体" pitchFamily="2" charset="-122"/>
              </a:rPr>
              <a:t>This right applies to all forms of deprivation of liberty, including administrative detention</a:t>
            </a:r>
          </a:p>
        </p:txBody>
      </p:sp>
      <p:sp>
        <p:nvSpPr>
          <p:cNvPr id="4813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42</a:t>
            </a:r>
            <a:endParaRPr lang="it-IT" sz="1200" b="1"/>
          </a:p>
        </p:txBody>
      </p:sp>
      <p:sp>
        <p:nvSpPr>
          <p:cNvPr id="4813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91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 name="Rectangle 3"/>
          <p:cNvSpPr txBox="1">
            <a:spLocks noChangeArrowheads="1"/>
          </p:cNvSpPr>
          <p:nvPr/>
        </p:nvSpPr>
        <p:spPr bwMode="auto">
          <a:xfrm>
            <a:off x="392112" y="1701354"/>
            <a:ext cx="8428359" cy="43199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GB" altLang="zh-CN" sz="2500" b="1" dirty="0" smtClean="0">
                <a:solidFill>
                  <a:srgbClr val="006FB7"/>
                </a:solidFill>
                <a:ea typeface="宋体" pitchFamily="2" charset="-122"/>
              </a:rPr>
              <a:t>What it means II</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The judicial remedy must be effectively available to the detainee. Incommunicado detention is not a valid ground for refusing a detainee the right to challenge the lawfulness of his or her detention before a court of law, or to communicate with his or her lawyer</a:t>
            </a:r>
          </a:p>
          <a:p>
            <a:pPr marL="360000" indent="-360000" eaLnBrk="1" hangingPunct="1">
              <a:spcBef>
                <a:spcPts val="1200"/>
              </a:spcBef>
              <a:buClr>
                <a:srgbClr val="006FB7"/>
              </a:buClr>
              <a:buFont typeface="Arial" pitchFamily="34" charset="0"/>
              <a:buChar char="•"/>
              <a:defRPr/>
            </a:pPr>
            <a:r>
              <a:rPr lang="en-GB" altLang="zh-CN" sz="2500" dirty="0" smtClean="0">
                <a:ea typeface="宋体" pitchFamily="2" charset="-122"/>
              </a:rPr>
              <a:t>The legality of the detention must be determined by a court which is </a:t>
            </a:r>
            <a:r>
              <a:rPr lang="en-GB" altLang="zh-CN" sz="2500" i="1" dirty="0" smtClean="0">
                <a:ea typeface="宋体" pitchFamily="2" charset="-122"/>
              </a:rPr>
              <a:t>independent</a:t>
            </a:r>
            <a:r>
              <a:rPr lang="en-GB" altLang="zh-CN" sz="2500" dirty="0" smtClean="0">
                <a:ea typeface="宋体" pitchFamily="2" charset="-122"/>
              </a:rPr>
              <a:t> and </a:t>
            </a:r>
            <a:r>
              <a:rPr lang="en-GB" altLang="zh-CN" sz="2500" i="1" dirty="0" smtClean="0">
                <a:ea typeface="宋体" pitchFamily="2" charset="-122"/>
              </a:rPr>
              <a:t>impartial</a:t>
            </a:r>
            <a:r>
              <a:rPr lang="en-GB" altLang="zh-CN" sz="2500" dirty="0" smtClean="0">
                <a:ea typeface="宋体" pitchFamily="2" charset="-122"/>
              </a:rPr>
              <a:t>. A </a:t>
            </a:r>
            <a:r>
              <a:rPr lang="en-GB" altLang="zh-CN" sz="2500" dirty="0" smtClean="0">
                <a:ea typeface="宋体" pitchFamily="2" charset="-122"/>
              </a:rPr>
              <a:t>Government minister may not replace a court for the purpose of challenging the lawfulness of deprivations of liberty</a:t>
            </a:r>
          </a:p>
        </p:txBody>
      </p:sp>
      <p:sp>
        <p:nvSpPr>
          <p:cNvPr id="4915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43</a:t>
            </a:r>
            <a:endParaRPr lang="it-IT" sz="1200" b="1"/>
          </a:p>
        </p:txBody>
      </p:sp>
      <p:sp>
        <p:nvSpPr>
          <p:cNvPr id="4915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01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 name="Rectangle 3"/>
          <p:cNvSpPr txBox="1">
            <a:spLocks noChangeArrowheads="1"/>
          </p:cNvSpPr>
          <p:nvPr/>
        </p:nvSpPr>
        <p:spPr bwMode="auto">
          <a:xfrm>
            <a:off x="395288" y="1773238"/>
            <a:ext cx="8229600" cy="360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800" b="1" dirty="0" smtClean="0">
                <a:solidFill>
                  <a:srgbClr val="006FB7"/>
                </a:solidFill>
                <a:ea typeface="宋体" pitchFamily="2" charset="-122"/>
              </a:rPr>
              <a:t>What it means III</a:t>
            </a:r>
          </a:p>
          <a:p>
            <a:pPr marL="342900" indent="-342900" eaLnBrk="1" hangingPunct="1">
              <a:spcBef>
                <a:spcPts val="2400"/>
              </a:spcBef>
              <a:buClr>
                <a:srgbClr val="006FB7"/>
              </a:buClr>
              <a:buFont typeface="Arial" pitchFamily="34" charset="0"/>
              <a:buChar char="•"/>
              <a:defRPr/>
            </a:pPr>
            <a:r>
              <a:rPr lang="en-GB" altLang="zh-CN" sz="2800" dirty="0" smtClean="0">
                <a:ea typeface="宋体" pitchFamily="2" charset="-122"/>
              </a:rPr>
              <a:t>The court must have the power to review both the procedural and the substantive grounds for the deprivation of liberty and be empowered to make a binding order for the release of the detained person </a:t>
            </a:r>
            <a:r>
              <a:rPr lang="en-GB" altLang="zh-CN" sz="2800" dirty="0" smtClean="0">
                <a:ea typeface="宋体" pitchFamily="2" charset="-122"/>
              </a:rPr>
              <a:t>if </a:t>
            </a:r>
            <a:r>
              <a:rPr lang="en-GB" altLang="zh-CN" sz="2800" dirty="0" smtClean="0">
                <a:ea typeface="宋体" pitchFamily="2" charset="-122"/>
              </a:rPr>
              <a:t>his or her deprivation of liberty is unlawful </a:t>
            </a:r>
          </a:p>
        </p:txBody>
      </p:sp>
      <p:sp>
        <p:nvSpPr>
          <p:cNvPr id="5018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44</a:t>
            </a:r>
            <a:endParaRPr lang="it-IT" sz="1200" b="1"/>
          </a:p>
        </p:txBody>
      </p:sp>
      <p:sp>
        <p:nvSpPr>
          <p:cNvPr id="5018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12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800" b="1" dirty="0" smtClean="0">
                <a:solidFill>
                  <a:srgbClr val="006FB7"/>
                </a:solidFill>
                <a:ea typeface="宋体" pitchFamily="2" charset="-122"/>
              </a:rPr>
              <a:t>What it means IV</a:t>
            </a:r>
          </a:p>
          <a:p>
            <a:pPr marL="342900" indent="-342900" eaLnBrk="1" hangingPunct="1">
              <a:spcBef>
                <a:spcPts val="2400"/>
              </a:spcBef>
              <a:buClr>
                <a:srgbClr val="006FB7"/>
              </a:buClr>
              <a:buFont typeface="Arial" pitchFamily="34" charset="0"/>
              <a:buChar char="•"/>
              <a:defRPr/>
            </a:pPr>
            <a:r>
              <a:rPr lang="en-GB" altLang="zh-CN" sz="2800" dirty="0" smtClean="0">
                <a:ea typeface="宋体" pitchFamily="2" charset="-122"/>
              </a:rPr>
              <a:t>Every person deprived of his or her liberty is entitled to have the lawfulness of the continued detention subjected to periodic reviews for the purposes of testing whether the reasons for the deprivation of liberty remain valid; the exception to this rule is imprisonment pursuant to a criminal conviction by a competent court </a:t>
            </a:r>
          </a:p>
        </p:txBody>
      </p:sp>
      <p:sp>
        <p:nvSpPr>
          <p:cNvPr id="5120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45</a:t>
            </a:r>
            <a:endParaRPr lang="it-IT" sz="1200" b="1"/>
          </a:p>
        </p:txBody>
      </p:sp>
      <p:sp>
        <p:nvSpPr>
          <p:cNvPr id="5120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22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222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
        <p:nvSpPr>
          <p:cNvPr id="5"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800" b="1" dirty="0" smtClean="0">
                <a:solidFill>
                  <a:srgbClr val="006FB7"/>
                </a:solidFill>
                <a:ea typeface="宋体" pitchFamily="2" charset="-122"/>
              </a:rPr>
              <a:t>What it means V</a:t>
            </a:r>
          </a:p>
          <a:p>
            <a:pPr marL="342900" indent="-342900" eaLnBrk="1" hangingPunct="1">
              <a:spcBef>
                <a:spcPts val="2400"/>
              </a:spcBef>
              <a:buClr>
                <a:srgbClr val="006FB7"/>
              </a:buClr>
              <a:buFont typeface="Arial" pitchFamily="34" charset="0"/>
              <a:buChar char="•"/>
              <a:defRPr/>
            </a:pPr>
            <a:r>
              <a:rPr lang="en-GB" altLang="zh-CN" sz="2800" dirty="0" smtClean="0">
                <a:ea typeface="宋体" pitchFamily="2" charset="-122"/>
              </a:rPr>
              <a:t>The detained person must be allowed access to a lawyer and to appear in court to argue his or her case on equal terms with the prosecuting or other authorities; this right also implies that the detained person must have access to all relevant information concerning his or her case (</a:t>
            </a:r>
            <a:r>
              <a:rPr lang="en-GB" altLang="zh-CN" sz="2800" i="1" dirty="0" smtClean="0">
                <a:ea typeface="宋体" pitchFamily="2" charset="-122"/>
              </a:rPr>
              <a:t>equality of arms</a:t>
            </a:r>
            <a:r>
              <a:rPr lang="en-GB" altLang="zh-CN" sz="2800" dirty="0" smtClean="0">
                <a:ea typeface="宋体" pitchFamily="2" charset="-122"/>
              </a:rPr>
              <a:t>) </a:t>
            </a:r>
          </a:p>
        </p:txBody>
      </p:sp>
      <p:sp>
        <p:nvSpPr>
          <p:cNvPr id="5223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46</a:t>
            </a:r>
            <a:endParaRPr lang="it-IT" sz="12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32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325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47</a:t>
            </a:r>
            <a:endParaRPr lang="it-IT" sz="1200" b="1"/>
          </a:p>
        </p:txBody>
      </p:sp>
      <p:sp>
        <p:nvSpPr>
          <p:cNvPr id="532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600" b="1" dirty="0">
                <a:solidFill>
                  <a:srgbClr val="006FB7"/>
                </a:solidFill>
                <a:ea typeface="宋体" pitchFamily="2" charset="-122"/>
              </a:rPr>
              <a:t>The right to have the lawfulness </a:t>
            </a:r>
            <a:r>
              <a:rPr lang="en-GB" altLang="zh-CN" sz="2600" b="1" dirty="0" smtClean="0">
                <a:solidFill>
                  <a:srgbClr val="006FB7"/>
                </a:solidFill>
                <a:ea typeface="宋体" pitchFamily="2" charset="-122"/>
              </a:rPr>
              <a:t>of</a:t>
            </a:r>
            <a:br>
              <a:rPr lang="en-GB" altLang="zh-CN" sz="2600" b="1" dirty="0" smtClean="0">
                <a:solidFill>
                  <a:srgbClr val="006FB7"/>
                </a:solidFill>
                <a:ea typeface="宋体" pitchFamily="2" charset="-122"/>
              </a:rPr>
            </a:br>
            <a:r>
              <a:rPr lang="en-GB" altLang="zh-CN" sz="2600" b="1" dirty="0" smtClean="0">
                <a:solidFill>
                  <a:srgbClr val="006FB7"/>
                </a:solidFill>
                <a:ea typeface="宋体" pitchFamily="2" charset="-122"/>
              </a:rPr>
              <a:t>the </a:t>
            </a:r>
            <a:r>
              <a:rPr lang="en-GB" altLang="zh-CN" sz="2600" b="1" dirty="0">
                <a:solidFill>
                  <a:srgbClr val="006FB7"/>
                </a:solidFill>
                <a:ea typeface="宋体" pitchFamily="2" charset="-122"/>
              </a:rPr>
              <a:t>detention decided speedily or without delay by a court</a:t>
            </a:r>
            <a:endParaRPr lang="en-US" sz="2600" b="1" dirty="0">
              <a:solidFill>
                <a:srgbClr val="006FB7"/>
              </a:solidFill>
            </a:endParaRPr>
          </a:p>
        </p:txBody>
      </p:sp>
      <p:sp>
        <p:nvSpPr>
          <p:cNvPr id="8"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GB" altLang="zh-CN" sz="2800" b="1" dirty="0" smtClean="0">
                <a:solidFill>
                  <a:srgbClr val="006FB7"/>
                </a:solidFill>
                <a:ea typeface="宋体" pitchFamily="2" charset="-122"/>
              </a:rPr>
              <a:t>What it means VI</a:t>
            </a:r>
          </a:p>
          <a:p>
            <a:pPr marL="342900" indent="-342900" eaLnBrk="1" hangingPunct="1">
              <a:spcBef>
                <a:spcPts val="2400"/>
              </a:spcBef>
              <a:buClr>
                <a:srgbClr val="006FB7"/>
              </a:buClr>
              <a:buFont typeface="Arial" pitchFamily="34" charset="0"/>
              <a:buChar char="•"/>
              <a:defRPr/>
            </a:pPr>
            <a:r>
              <a:rPr lang="en-GB" altLang="zh-CN" sz="2800" dirty="0" smtClean="0">
                <a:ea typeface="宋体" pitchFamily="2" charset="-122"/>
              </a:rPr>
              <a:t>The court must act </a:t>
            </a:r>
            <a:r>
              <a:rPr lang="en-GB" altLang="zh-CN" sz="2800" i="1" dirty="0" smtClean="0">
                <a:ea typeface="宋体" pitchFamily="2" charset="-122"/>
              </a:rPr>
              <a:t>without delay/ speedily</a:t>
            </a:r>
            <a:r>
              <a:rPr lang="en-GB" altLang="zh-CN" sz="2800" dirty="0" smtClean="0">
                <a:ea typeface="宋体" pitchFamily="2" charset="-122"/>
              </a:rPr>
              <a:t>, that is, as expeditiously as possible. What is considered to be without delay or speedily depends on the circumstances of each case.</a:t>
            </a:r>
            <a:br>
              <a:rPr lang="en-GB" altLang="zh-CN" sz="2800" dirty="0" smtClean="0">
                <a:ea typeface="宋体" pitchFamily="2" charset="-122"/>
              </a:rPr>
            </a:br>
            <a:r>
              <a:rPr lang="en-GB" altLang="zh-CN" sz="2800" dirty="0" smtClean="0">
                <a:ea typeface="宋体" pitchFamily="2" charset="-122"/>
              </a:rPr>
              <a:t>A delay must not be unreasonable and a lack of resources or </a:t>
            </a:r>
            <a:r>
              <a:rPr lang="en-GB" altLang="zh-CN" sz="2800" dirty="0">
                <a:ea typeface="宋体" pitchFamily="2" charset="-122"/>
              </a:rPr>
              <a:t>holiday </a:t>
            </a:r>
            <a:r>
              <a:rPr lang="en-GB" altLang="zh-CN" sz="2800" dirty="0" smtClean="0">
                <a:ea typeface="宋体" pitchFamily="2" charset="-122"/>
              </a:rPr>
              <a:t>periods are not acceptable justifications for </a:t>
            </a:r>
            <a:r>
              <a:rPr lang="en-GB" altLang="zh-CN" sz="2800" dirty="0" smtClean="0">
                <a:ea typeface="宋体" pitchFamily="2" charset="-122"/>
              </a:rPr>
              <a:t>delay.</a:t>
            </a:r>
            <a:endParaRPr lang="en-GB" altLang="zh-CN" sz="2800" dirty="0" smtClean="0">
              <a:ea typeface="宋体"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42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427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GB" altLang="zh-CN" sz="2400" b="1" dirty="0">
                <a:solidFill>
                  <a:srgbClr val="006FB7"/>
                </a:solidFill>
                <a:ea typeface="宋体" pitchFamily="2" charset="-122"/>
              </a:rPr>
              <a:t>The right of access to </a:t>
            </a:r>
            <a:r>
              <a:rPr lang="en-GB" altLang="zh-CN" sz="2400" b="1" dirty="0" smtClean="0">
                <a:solidFill>
                  <a:srgbClr val="006FB7"/>
                </a:solidFill>
                <a:ea typeface="宋体" pitchFamily="2" charset="-122"/>
              </a:rPr>
              <a:t>and the </a:t>
            </a:r>
            <a:r>
              <a:rPr lang="en-GB" altLang="zh-CN" sz="2400" b="1" dirty="0">
                <a:solidFill>
                  <a:srgbClr val="006FB7"/>
                </a:solidFill>
                <a:ea typeface="宋体" pitchFamily="2" charset="-122"/>
              </a:rPr>
              <a:t>assistance of a </a:t>
            </a:r>
            <a:r>
              <a:rPr lang="en-GB" altLang="zh-CN" sz="2400" b="1" dirty="0" smtClean="0">
                <a:solidFill>
                  <a:srgbClr val="006FB7"/>
                </a:solidFill>
                <a:ea typeface="宋体" pitchFamily="2" charset="-122"/>
              </a:rPr>
              <a:t>lawyer, and </a:t>
            </a:r>
            <a:r>
              <a:rPr lang="en-US" altLang="zh-CN" sz="2400" b="1" dirty="0" smtClean="0">
                <a:solidFill>
                  <a:srgbClr val="006FB7"/>
                </a:solidFill>
                <a:ea typeface="宋体" pitchFamily="2" charset="-122"/>
              </a:rPr>
              <a:t>the </a:t>
            </a:r>
            <a:r>
              <a:rPr lang="en-US" altLang="zh-CN" sz="2400" b="1" dirty="0">
                <a:solidFill>
                  <a:srgbClr val="006FB7"/>
                </a:solidFill>
                <a:ea typeface="宋体" pitchFamily="2" charset="-122"/>
              </a:rPr>
              <a:t>right to compensation in the event of unlawful deprivation of </a:t>
            </a:r>
            <a:r>
              <a:rPr lang="en-US" altLang="zh-CN" sz="2400" b="1" dirty="0" smtClean="0">
                <a:solidFill>
                  <a:srgbClr val="006FB7"/>
                </a:solidFill>
                <a:ea typeface="宋体" pitchFamily="2" charset="-122"/>
              </a:rPr>
              <a:t>liberty</a:t>
            </a:r>
            <a:endParaRPr lang="en-US" sz="2400" b="1" dirty="0">
              <a:solidFill>
                <a:srgbClr val="006FB7"/>
              </a:solidFill>
            </a:endParaRPr>
          </a:p>
        </p:txBody>
      </p:sp>
      <p:sp>
        <p:nvSpPr>
          <p:cNvPr id="5" name="Rectangle 3"/>
          <p:cNvSpPr txBox="1">
            <a:spLocks noChangeArrowheads="1"/>
          </p:cNvSpPr>
          <p:nvPr/>
        </p:nvSpPr>
        <p:spPr bwMode="auto">
          <a:xfrm>
            <a:off x="395288" y="2060823"/>
            <a:ext cx="8229600" cy="38884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60000" indent="-360000" eaLnBrk="1" hangingPunct="1">
              <a:lnSpc>
                <a:spcPts val="3000"/>
              </a:lnSpc>
              <a:spcBef>
                <a:spcPts val="1200"/>
              </a:spcBef>
              <a:buClr>
                <a:srgbClr val="006FB7"/>
              </a:buClr>
              <a:buFont typeface="Arial" pitchFamily="34" charset="0"/>
              <a:buChar char="•"/>
              <a:defRPr/>
            </a:pPr>
            <a:r>
              <a:rPr lang="en-GB" altLang="zh-CN" sz="2600" dirty="0" smtClean="0">
                <a:ea typeface="宋体" pitchFamily="2" charset="-122"/>
              </a:rPr>
              <a:t>A </a:t>
            </a:r>
            <a:r>
              <a:rPr lang="en-GB" altLang="zh-CN" sz="2600" dirty="0" smtClean="0">
                <a:ea typeface="宋体" pitchFamily="2" charset="-122"/>
              </a:rPr>
              <a:t>detained person has the right to consult, and be assisted by, a lawyer in connection with the proceedings taken in order to test the legality of his or her deprivation of liberty</a:t>
            </a:r>
          </a:p>
          <a:p>
            <a:pPr marL="360000" indent="-360000" eaLnBrk="1" hangingPunct="1">
              <a:lnSpc>
                <a:spcPts val="3000"/>
              </a:lnSpc>
              <a:spcBef>
                <a:spcPts val="1200"/>
              </a:spcBef>
              <a:buClr>
                <a:srgbClr val="006FB7"/>
              </a:buClr>
              <a:buFont typeface="Arial" pitchFamily="34" charset="0"/>
              <a:buChar char="•"/>
              <a:defRPr/>
            </a:pPr>
            <a:r>
              <a:rPr lang="en-GB" altLang="zh-CN" sz="2600" dirty="0" smtClean="0">
                <a:ea typeface="宋体" pitchFamily="2" charset="-122"/>
              </a:rPr>
              <a:t>Everyone has the right to compensation for unlawful deprivation of liberty by reason of violations of international and/or national law. Such compensation may depend on demonstration of damages</a:t>
            </a:r>
          </a:p>
        </p:txBody>
      </p:sp>
      <p:sp>
        <p:nvSpPr>
          <p:cNvPr id="5427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48</a:t>
            </a:r>
            <a:endParaRPr lang="it-IT" sz="1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922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9222" name="Rectangle 3"/>
          <p:cNvSpPr txBox="1">
            <a:spLocks noChangeArrowheads="1"/>
          </p:cNvSpPr>
          <p:nvPr/>
        </p:nvSpPr>
        <p:spPr bwMode="auto">
          <a:xfrm>
            <a:off x="395288" y="2061493"/>
            <a:ext cx="8364537" cy="33117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defRPr/>
            </a:pPr>
            <a:r>
              <a:rPr lang="en-GB" altLang="zh-CN" sz="2800" dirty="0" smtClean="0">
                <a:ea typeface="宋体" pitchFamily="2" charset="-122"/>
              </a:rPr>
              <a:t>How </a:t>
            </a:r>
            <a:r>
              <a:rPr lang="en-GB" altLang="zh-CN" sz="2800" dirty="0" smtClean="0">
                <a:ea typeface="宋体" pitchFamily="2" charset="-122"/>
              </a:rPr>
              <a:t>does the law in the country where you work as judges, prosecutors and lawyers protect individuals against unlawful or arbitrary arrest and detention?</a:t>
            </a:r>
          </a:p>
          <a:p>
            <a:pPr eaLnBrk="1" hangingPunct="1">
              <a:spcBef>
                <a:spcPts val="1200"/>
              </a:spcBef>
              <a:buClr>
                <a:srgbClr val="006FB7"/>
              </a:buClr>
              <a:buFontTx/>
              <a:buChar char="•"/>
              <a:defRPr/>
            </a:pPr>
            <a:r>
              <a:rPr lang="en-GB" altLang="zh-CN" sz="2800" dirty="0" smtClean="0">
                <a:ea typeface="宋体" pitchFamily="2" charset="-122"/>
              </a:rPr>
              <a:t>Do illegal or arbitrary arrests and detentions occur in the country where you exercise your professional responsibilities?</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a:t>
            </a:r>
            <a:endParaRPr lang="en-GB" altLang="zh-CN" sz="3200" b="1" dirty="0">
              <a:solidFill>
                <a:srgbClr val="006FB7"/>
              </a:solidFill>
              <a:ea typeface="宋体"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52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5530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Incommunicado detention</a:t>
            </a:r>
            <a:endParaRPr lang="en-US" sz="3200" b="1">
              <a:solidFill>
                <a:srgbClr val="006FB7"/>
              </a:solidFill>
            </a:endParaRPr>
          </a:p>
        </p:txBody>
      </p:sp>
      <p:sp>
        <p:nvSpPr>
          <p:cNvPr id="55301" name="Rectangle 3"/>
          <p:cNvSpPr txBox="1">
            <a:spLocks noChangeArrowheads="1"/>
          </p:cNvSpPr>
          <p:nvPr/>
        </p:nvSpPr>
        <p:spPr bwMode="auto">
          <a:xfrm>
            <a:off x="395288" y="1556792"/>
            <a:ext cx="8229600" cy="4608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GB" altLang="zh-CN" sz="2600" dirty="0">
                <a:ea typeface="宋体" pitchFamily="2" charset="-122"/>
              </a:rPr>
              <a:t>The Human Rights Committee has urged Governments to take measures against incommunicado detention by ensuring that detainees are held only in officially recognized places of detention, and that official registers are maintained for all detainees, which are available and accessible to those concerned, including relatives and friends.</a:t>
            </a:r>
          </a:p>
          <a:p>
            <a:pPr eaLnBrk="1" hangingPunct="1">
              <a:spcBef>
                <a:spcPts val="1200"/>
              </a:spcBef>
              <a:buClr>
                <a:srgbClr val="006FB7"/>
              </a:buClr>
            </a:pPr>
            <a:r>
              <a:rPr lang="en-GB" altLang="zh-CN" sz="2600" dirty="0">
                <a:ea typeface="宋体" pitchFamily="2" charset="-122"/>
              </a:rPr>
              <a:t>Incommunicado detention cannot be used in order to bar the detainee from exercising his or her rights as an arrested or detained person, including the right to communicate with his or her lawyer. </a:t>
            </a:r>
          </a:p>
        </p:txBody>
      </p:sp>
      <p:sp>
        <p:nvSpPr>
          <p:cNvPr id="5530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en-GB" altLang="zh-CN" sz="1200" b="1">
                <a:ea typeface="宋体" pitchFamily="2" charset="-122"/>
              </a:rPr>
              <a:t>49</a:t>
            </a:r>
            <a:endParaRPr lang="it-IT" sz="12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1024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0246" name="Rectangle 3"/>
          <p:cNvSpPr txBox="1">
            <a:spLocks noChangeArrowheads="1"/>
          </p:cNvSpPr>
          <p:nvPr/>
        </p:nvSpPr>
        <p:spPr bwMode="auto">
          <a:xfrm>
            <a:off x="395288" y="1989832"/>
            <a:ext cx="8229600" cy="3743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defRPr/>
            </a:pPr>
            <a:r>
              <a:rPr lang="en-GB" altLang="zh-CN" sz="2800" dirty="0" smtClean="0">
                <a:ea typeface="宋体" pitchFamily="2" charset="-122"/>
              </a:rPr>
              <a:t>If </a:t>
            </a:r>
            <a:r>
              <a:rPr lang="en-GB" altLang="zh-CN" sz="2800" dirty="0" smtClean="0">
                <a:ea typeface="宋体" pitchFamily="2" charset="-122"/>
              </a:rPr>
              <a:t>faced with an arrest and detention that appears to be unlawful or arbitrary, what would you do about it, and what could you do about it, given the present status of the law in the country where you work?</a:t>
            </a:r>
          </a:p>
          <a:p>
            <a:pPr eaLnBrk="1" hangingPunct="1">
              <a:spcBef>
                <a:spcPts val="1200"/>
              </a:spcBef>
              <a:buClr>
                <a:srgbClr val="006FB7"/>
              </a:buClr>
              <a:buFontTx/>
              <a:buChar char="•"/>
              <a:defRPr/>
            </a:pPr>
            <a:r>
              <a:rPr lang="en-GB" altLang="zh-CN" sz="2800" dirty="0" smtClean="0">
                <a:ea typeface="宋体" pitchFamily="2" charset="-122"/>
              </a:rPr>
              <a:t>What remedies exist in your country for persons who consider that they are or have been unlawfully or arbitrarily deprived of their liberty?</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III</a:t>
            </a:r>
            <a:endParaRPr lang="en-GB" altLang="zh-CN" sz="3200" b="1" dirty="0">
              <a:solidFill>
                <a:srgbClr val="006FB7"/>
              </a:solidFill>
              <a:ea typeface="宋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1126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1270" name="Rectangle 3"/>
          <p:cNvSpPr txBox="1">
            <a:spLocks noChangeArrowheads="1"/>
          </p:cNvSpPr>
          <p:nvPr/>
        </p:nvSpPr>
        <p:spPr bwMode="auto">
          <a:xfrm>
            <a:off x="395288" y="1773362"/>
            <a:ext cx="8229600" cy="41759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defRPr/>
            </a:pPr>
            <a:r>
              <a:rPr lang="en-GB" altLang="zh-CN" sz="2800" dirty="0" smtClean="0">
                <a:ea typeface="宋体" pitchFamily="2" charset="-122"/>
              </a:rPr>
              <a:t>If </a:t>
            </a:r>
            <a:r>
              <a:rPr lang="en-GB" altLang="zh-CN" sz="2800" dirty="0" smtClean="0">
                <a:ea typeface="宋体" pitchFamily="2" charset="-122"/>
              </a:rPr>
              <a:t>a person is found by a judge to have been unlawfully or arbitrarily deprived of his or her liberty, is there a right in your country for </a:t>
            </a:r>
            <a:r>
              <a:rPr lang="en-GB" altLang="zh-CN" sz="2800" dirty="0">
                <a:ea typeface="宋体" pitchFamily="2" charset="-122"/>
              </a:rPr>
              <a:t>that </a:t>
            </a:r>
            <a:r>
              <a:rPr lang="en-GB" altLang="zh-CN" sz="2800" dirty="0" smtClean="0">
                <a:ea typeface="宋体" pitchFamily="2" charset="-122"/>
              </a:rPr>
              <a:t>person to receive compensation for unlawful or arbitrary imprisonment?</a:t>
            </a:r>
          </a:p>
          <a:p>
            <a:pPr eaLnBrk="1" hangingPunct="1">
              <a:spcBef>
                <a:spcPts val="1200"/>
              </a:spcBef>
              <a:buClr>
                <a:srgbClr val="006FB7"/>
              </a:buClr>
              <a:buFontTx/>
              <a:buChar char="•"/>
              <a:defRPr/>
            </a:pPr>
            <a:r>
              <a:rPr lang="en-GB" altLang="zh-CN" sz="2800" dirty="0" smtClean="0">
                <a:ea typeface="宋体" pitchFamily="2" charset="-122"/>
              </a:rPr>
              <a:t>Is it possible in the country where you work to rely on international human rights law in order to challenge the lawfulness of a deprivation of liberty?</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IV</a:t>
            </a:r>
            <a:endParaRPr lang="en-GB" altLang="zh-CN" sz="3200" b="1" dirty="0">
              <a:solidFill>
                <a:srgbClr val="006FB7"/>
              </a:solidFill>
              <a:ea typeface="宋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1229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r>
              <a:rPr lang="en-US" altLang="zh-CN" b="0" smtClean="0"/>
              <a:t> </a:t>
            </a:r>
            <a:endParaRPr lang="en-US" b="0" smtClean="0"/>
          </a:p>
        </p:txBody>
      </p:sp>
      <p:sp>
        <p:nvSpPr>
          <p:cNvPr id="12294" name="Rectangle 3"/>
          <p:cNvSpPr txBox="1">
            <a:spLocks noChangeArrowheads="1"/>
          </p:cNvSpPr>
          <p:nvPr/>
        </p:nvSpPr>
        <p:spPr bwMode="auto">
          <a:xfrm>
            <a:off x="395288" y="1772345"/>
            <a:ext cx="8229600" cy="40329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defRPr/>
            </a:pPr>
            <a:r>
              <a:rPr lang="en-GB" altLang="zh-CN" sz="2700" dirty="0" smtClean="0">
                <a:ea typeface="宋体" pitchFamily="2" charset="-122"/>
              </a:rPr>
              <a:t>On </a:t>
            </a:r>
            <a:r>
              <a:rPr lang="en-GB" altLang="zh-CN" sz="2700" dirty="0" smtClean="0">
                <a:ea typeface="宋体" pitchFamily="2" charset="-122"/>
              </a:rPr>
              <a:t>what grounds and under what conditions can persons be subjected to detention by the </a:t>
            </a:r>
            <a:r>
              <a:rPr lang="en-GB" altLang="zh-CN" sz="2700" i="1" dirty="0" smtClean="0">
                <a:ea typeface="宋体" pitchFamily="2" charset="-122"/>
              </a:rPr>
              <a:t>administrative</a:t>
            </a:r>
            <a:r>
              <a:rPr lang="en-GB" altLang="zh-CN" sz="2700" dirty="0" smtClean="0">
                <a:ea typeface="宋体" pitchFamily="2" charset="-122"/>
              </a:rPr>
              <a:t> authorities in your country, and what legal remedies do they have at their disposal to challenge the legality of the original and continued deprivation of liberty?</a:t>
            </a:r>
          </a:p>
          <a:p>
            <a:pPr eaLnBrk="1" hangingPunct="1">
              <a:spcBef>
                <a:spcPts val="1200"/>
              </a:spcBef>
              <a:buClr>
                <a:srgbClr val="006FB7"/>
              </a:buClr>
              <a:buFontTx/>
              <a:buChar char="•"/>
              <a:defRPr/>
            </a:pPr>
            <a:r>
              <a:rPr lang="en-GB" altLang="zh-CN" sz="2700" dirty="0" smtClean="0">
                <a:ea typeface="宋体" pitchFamily="2" charset="-122"/>
              </a:rPr>
              <a:t>From which moment after their arrest or detention do people deprived of their liberty have the right to access to a lawyer in your country?</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V</a:t>
            </a:r>
            <a:endParaRPr lang="en-GB" altLang="zh-CN" sz="3200" b="1" dirty="0">
              <a:solidFill>
                <a:srgbClr val="006FB7"/>
              </a:solidFill>
              <a:ea typeface="宋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5</a:t>
            </a:r>
            <a:endParaRPr lang="en-US" b="0" smtClean="0"/>
          </a:p>
        </p:txBody>
      </p:sp>
      <p:sp>
        <p:nvSpPr>
          <p:cNvPr id="13318" name="Rectangle 3"/>
          <p:cNvSpPr txBox="1">
            <a:spLocks noChangeArrowheads="1"/>
          </p:cNvSpPr>
          <p:nvPr/>
        </p:nvSpPr>
        <p:spPr bwMode="auto">
          <a:xfrm>
            <a:off x="395288" y="2276599"/>
            <a:ext cx="8229600" cy="2448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defRPr/>
            </a:pPr>
            <a:r>
              <a:rPr lang="en-GB" altLang="zh-CN" sz="2800" dirty="0" smtClean="0">
                <a:ea typeface="宋体" pitchFamily="2" charset="-122"/>
              </a:rPr>
              <a:t>Does </a:t>
            </a:r>
            <a:r>
              <a:rPr lang="en-GB" altLang="zh-CN" sz="2800" dirty="0" smtClean="0">
                <a:ea typeface="宋体" pitchFamily="2" charset="-122"/>
              </a:rPr>
              <a:t>the law in your country authorize the resort to incommunicado detention? If so, for how long?</a:t>
            </a:r>
          </a:p>
          <a:p>
            <a:pPr eaLnBrk="1" hangingPunct="1">
              <a:spcBef>
                <a:spcPts val="1200"/>
              </a:spcBef>
              <a:buClr>
                <a:srgbClr val="006FB7"/>
              </a:buClr>
              <a:buFontTx/>
              <a:buChar char="•"/>
              <a:defRPr/>
            </a:pPr>
            <a:r>
              <a:rPr lang="en-GB" altLang="zh-CN" sz="2800" dirty="0" smtClean="0">
                <a:ea typeface="宋体" pitchFamily="2" charset="-122"/>
              </a:rPr>
              <a:t>Before joining this course, what did you know about the international legal standards applicable to arrest and detention?</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VI</a:t>
            </a:r>
            <a:endParaRPr lang="en-GB" altLang="zh-CN" sz="3200" b="1" dirty="0">
              <a:solidFill>
                <a:srgbClr val="006FB7"/>
              </a:solidFill>
              <a:ea typeface="宋体" pitchFamily="2" charset="-122"/>
            </a:endParaRP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5599D-BE71-4A74-8584-55BE716C61F0}"/>
</file>

<file path=customXml/itemProps2.xml><?xml version="1.0" encoding="utf-8"?>
<ds:datastoreItem xmlns:ds="http://schemas.openxmlformats.org/officeDocument/2006/customXml" ds:itemID="{F0AABCD3-6E71-4D67-AAE7-B54DF05E34B8}"/>
</file>

<file path=customXml/itemProps3.xml><?xml version="1.0" encoding="utf-8"?>
<ds:datastoreItem xmlns:ds="http://schemas.openxmlformats.org/officeDocument/2006/customXml" ds:itemID="{04F63074-9E9B-4221-99A0-EE31404D986E}"/>
</file>

<file path=docProps/app.xml><?xml version="1.0" encoding="utf-8"?>
<Properties xmlns="http://schemas.openxmlformats.org/officeDocument/2006/extended-properties" xmlns:vt="http://schemas.openxmlformats.org/officeDocument/2006/docPropsVTypes">
  <Template/>
  <TotalTime>1190</TotalTime>
  <Words>4222</Words>
  <Application>Microsoft Office PowerPoint</Application>
  <PresentationFormat>On-screen Show (4:3)</PresentationFormat>
  <Paragraphs>354</Paragraphs>
  <Slides>50</Slides>
  <Notes>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bianca2</vt:lpstr>
      <vt:lpstr>Fronte</vt:lpstr>
      <vt:lpstr> Chapter 5  Human rights and arrest,  pretrial detention and administrative  detention </vt:lpstr>
      <vt:lpstr>Learning objectives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227</cp:revision>
  <cp:lastPrinted>2011-11-17T10:30:19Z</cp:lastPrinted>
  <dcterms:created xsi:type="dcterms:W3CDTF">2011-10-11T09:08:06Z</dcterms:created>
  <dcterms:modified xsi:type="dcterms:W3CDTF">2012-01-09T14:36:42Z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993000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