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customXml/itemProps1.xml" ContentType="application/vnd.openxmlformats-officedocument.customXmlProperti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Lst>
  <p:notesMasterIdLst>
    <p:notesMasterId r:id="rId6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Lst>
  <p:sldSz cx="9144000" cy="6858000" type="screen4x3"/>
  <p:notesSz cx="6383338" cy="86868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B7"/>
    <a:srgbClr val="C0C0C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440" autoAdjust="0"/>
    <p:restoredTop sz="94682" autoAdjust="0"/>
  </p:normalViewPr>
  <p:slideViewPr>
    <p:cSldViewPr>
      <p:cViewPr varScale="1">
        <p:scale>
          <a:sx n="114" d="100"/>
          <a:sy n="114" d="100"/>
        </p:scale>
        <p:origin x="-102" y="-17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4" d="100"/>
          <a:sy n="154" d="100"/>
        </p:scale>
        <p:origin x="-4536" y="-102"/>
      </p:cViewPr>
      <p:guideLst>
        <p:guide orient="horz" pos="2736"/>
        <p:guide pos="201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lvl1pPr defTabSz="860851">
              <a:defRPr sz="1100"/>
            </a:lvl1pPr>
          </a:lstStyle>
          <a:p>
            <a:pPr>
              <a:defRPr/>
            </a:pPr>
            <a:endParaRPr lang="en-US"/>
          </a:p>
        </p:txBody>
      </p:sp>
      <p:sp>
        <p:nvSpPr>
          <p:cNvPr id="62467" name="Rectangle 3"/>
          <p:cNvSpPr>
            <a:spLocks noGrp="1" noChangeArrowheads="1"/>
          </p:cNvSpPr>
          <p:nvPr>
            <p:ph type="dt" idx="1"/>
          </p:nvPr>
        </p:nvSpPr>
        <p:spPr bwMode="auto">
          <a:xfrm>
            <a:off x="3616325"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lvl1pPr algn="r" defTabSz="860851">
              <a:defRPr sz="1100"/>
            </a:lvl1pPr>
          </a:lstStyle>
          <a:p>
            <a:pPr>
              <a:defRPr/>
            </a:pPr>
            <a:endParaRPr lang="en-US"/>
          </a:p>
        </p:txBody>
      </p:sp>
      <p:sp>
        <p:nvSpPr>
          <p:cNvPr id="69636" name="Rectangle 4"/>
          <p:cNvSpPr>
            <a:spLocks noGrp="1" noRot="1" noChangeAspect="1" noChangeArrowheads="1" noTextEdit="1"/>
          </p:cNvSpPr>
          <p:nvPr>
            <p:ph type="sldImg" idx="2"/>
          </p:nvPr>
        </p:nvSpPr>
        <p:spPr bwMode="auto">
          <a:xfrm>
            <a:off x="1019175" y="650875"/>
            <a:ext cx="4344988"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p:cNvSpPr>
            <a:spLocks noGrp="1" noChangeArrowheads="1"/>
          </p:cNvSpPr>
          <p:nvPr>
            <p:ph type="body" sz="quarter" idx="3"/>
          </p:nvPr>
        </p:nvSpPr>
        <p:spPr bwMode="auto">
          <a:xfrm>
            <a:off x="638175" y="4125913"/>
            <a:ext cx="5106988" cy="39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b" anchorCtr="0" compatLnSpc="1">
            <a:prstTxWarp prst="textNoShape">
              <a:avLst/>
            </a:prstTxWarp>
          </a:bodyPr>
          <a:lstStyle>
            <a:lvl1pPr defTabSz="860851">
              <a:defRPr sz="1100"/>
            </a:lvl1pPr>
          </a:lstStyle>
          <a:p>
            <a:pPr>
              <a:defRPr/>
            </a:pPr>
            <a:endParaRPr lang="en-US"/>
          </a:p>
        </p:txBody>
      </p:sp>
      <p:sp>
        <p:nvSpPr>
          <p:cNvPr id="62471" name="Rectangle 7"/>
          <p:cNvSpPr>
            <a:spLocks noGrp="1" noChangeArrowheads="1"/>
          </p:cNvSpPr>
          <p:nvPr>
            <p:ph type="sldNum" sz="quarter" idx="5"/>
          </p:nvPr>
        </p:nvSpPr>
        <p:spPr bwMode="auto">
          <a:xfrm>
            <a:off x="3616325"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b" anchorCtr="0" compatLnSpc="1">
            <a:prstTxWarp prst="textNoShape">
              <a:avLst/>
            </a:prstTxWarp>
          </a:bodyPr>
          <a:lstStyle>
            <a:lvl1pPr algn="r" defTabSz="860851">
              <a:defRPr sz="1100"/>
            </a:lvl1pPr>
          </a:lstStyle>
          <a:p>
            <a:pPr>
              <a:defRPr/>
            </a:pPr>
            <a:fld id="{8B40930C-677C-4B4C-895A-D572508B026A}" type="slidenum">
              <a:rPr lang="en-US"/>
              <a:pPr>
                <a:defRPr/>
              </a:pPr>
              <a:t>‹#›</a:t>
            </a:fld>
            <a:endParaRPr lang="en-US"/>
          </a:p>
        </p:txBody>
      </p:sp>
    </p:spTree>
    <p:extLst>
      <p:ext uri="{BB962C8B-B14F-4D97-AF65-F5344CB8AC3E}">
        <p14:creationId xmlns:p14="http://schemas.microsoft.com/office/powerpoint/2010/main" val="3559522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858838" eaLnBrk="0" hangingPunct="0">
              <a:defRPr>
                <a:solidFill>
                  <a:schemeClr val="tx1"/>
                </a:solidFill>
                <a:latin typeface="Arial" charset="0"/>
                <a:cs typeface="Arial" charset="0"/>
              </a:defRPr>
            </a:lvl1pPr>
            <a:lvl2pPr marL="742950" indent="-285750" defTabSz="858838" eaLnBrk="0" hangingPunct="0">
              <a:defRPr>
                <a:solidFill>
                  <a:schemeClr val="tx1"/>
                </a:solidFill>
                <a:latin typeface="Arial" charset="0"/>
                <a:cs typeface="Arial" charset="0"/>
              </a:defRPr>
            </a:lvl2pPr>
            <a:lvl3pPr marL="1143000" indent="-228600" defTabSz="858838" eaLnBrk="0" hangingPunct="0">
              <a:defRPr>
                <a:solidFill>
                  <a:schemeClr val="tx1"/>
                </a:solidFill>
                <a:latin typeface="Arial" charset="0"/>
                <a:cs typeface="Arial" charset="0"/>
              </a:defRPr>
            </a:lvl3pPr>
            <a:lvl4pPr marL="1600200" indent="-228600" defTabSz="858838" eaLnBrk="0" hangingPunct="0">
              <a:defRPr>
                <a:solidFill>
                  <a:schemeClr val="tx1"/>
                </a:solidFill>
                <a:latin typeface="Arial" charset="0"/>
                <a:cs typeface="Arial" charset="0"/>
              </a:defRPr>
            </a:lvl4pPr>
            <a:lvl5pPr marL="2057400" indent="-228600" defTabSz="858838" eaLnBrk="0" hangingPunct="0">
              <a:defRPr>
                <a:solidFill>
                  <a:schemeClr val="tx1"/>
                </a:solidFill>
                <a:latin typeface="Arial" charset="0"/>
                <a:cs typeface="Arial" charset="0"/>
              </a:defRPr>
            </a:lvl5pPr>
            <a:lvl6pPr marL="2514600" indent="-228600" defTabSz="858838" eaLnBrk="0" fontAlgn="base" hangingPunct="0">
              <a:spcBef>
                <a:spcPct val="0"/>
              </a:spcBef>
              <a:spcAft>
                <a:spcPct val="0"/>
              </a:spcAft>
              <a:defRPr>
                <a:solidFill>
                  <a:schemeClr val="tx1"/>
                </a:solidFill>
                <a:latin typeface="Arial" charset="0"/>
                <a:cs typeface="Arial" charset="0"/>
              </a:defRPr>
            </a:lvl6pPr>
            <a:lvl7pPr marL="2971800" indent="-228600" defTabSz="858838" eaLnBrk="0" fontAlgn="base" hangingPunct="0">
              <a:spcBef>
                <a:spcPct val="0"/>
              </a:spcBef>
              <a:spcAft>
                <a:spcPct val="0"/>
              </a:spcAft>
              <a:defRPr>
                <a:solidFill>
                  <a:schemeClr val="tx1"/>
                </a:solidFill>
                <a:latin typeface="Arial" charset="0"/>
                <a:cs typeface="Arial" charset="0"/>
              </a:defRPr>
            </a:lvl7pPr>
            <a:lvl8pPr marL="3429000" indent="-228600" defTabSz="858838" eaLnBrk="0" fontAlgn="base" hangingPunct="0">
              <a:spcBef>
                <a:spcPct val="0"/>
              </a:spcBef>
              <a:spcAft>
                <a:spcPct val="0"/>
              </a:spcAft>
              <a:defRPr>
                <a:solidFill>
                  <a:schemeClr val="tx1"/>
                </a:solidFill>
                <a:latin typeface="Arial" charset="0"/>
                <a:cs typeface="Arial" charset="0"/>
              </a:defRPr>
            </a:lvl8pPr>
            <a:lvl9pPr marL="3886200" indent="-228600" defTabSz="858838" eaLnBrk="0" fontAlgn="base" hangingPunct="0">
              <a:spcBef>
                <a:spcPct val="0"/>
              </a:spcBef>
              <a:spcAft>
                <a:spcPct val="0"/>
              </a:spcAft>
              <a:defRPr>
                <a:solidFill>
                  <a:schemeClr val="tx1"/>
                </a:solidFill>
                <a:latin typeface="Arial" charset="0"/>
                <a:cs typeface="Arial" charset="0"/>
              </a:defRPr>
            </a:lvl9pPr>
          </a:lstStyle>
          <a:p>
            <a:pPr eaLnBrk="1" hangingPunct="1"/>
            <a:fld id="{32CBF392-473F-4A25-9CC4-D7584C225BA5}" type="slidenum">
              <a:rPr lang="en-US" smtClean="0"/>
              <a:pPr eaLnBrk="1" hangingPunct="1"/>
              <a:t>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47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730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zh-CN"/>
              <a:t>Facilitator’s Guide</a:t>
            </a:r>
            <a:endParaRPr lang="en-US"/>
          </a:p>
        </p:txBody>
      </p:sp>
      <p:sp>
        <p:nvSpPr>
          <p:cNvPr id="3" name="Footer Placeholder 4"/>
          <p:cNvSpPr>
            <a:spLocks noGrp="1"/>
          </p:cNvSpPr>
          <p:nvPr>
            <p:ph type="ftr" sz="quarter" idx="11"/>
          </p:nvPr>
        </p:nvSpPr>
        <p:spPr/>
        <p:txBody>
          <a:bodyPr/>
          <a:lstStyle>
            <a:lvl1pPr>
              <a:defRPr/>
            </a:lvl1pPr>
          </a:lstStyle>
          <a:p>
            <a:pPr>
              <a:defRPr/>
            </a:pPr>
            <a:r>
              <a:rPr lang="en-US" altLang="zh-CN" dirty="0" smtClean="0"/>
              <a:t>Chapters 2-3</a:t>
            </a:r>
            <a:r>
              <a:rPr lang="en-US" altLang="zh-CN" b="0" dirty="0" smtClean="0"/>
              <a:t> </a:t>
            </a:r>
            <a:endParaRPr lang="en-US" b="0" dirty="0"/>
          </a:p>
        </p:txBody>
      </p:sp>
    </p:spTree>
    <p:extLst>
      <p:ext uri="{BB962C8B-B14F-4D97-AF65-F5344CB8AC3E}">
        <p14:creationId xmlns:p14="http://schemas.microsoft.com/office/powerpoint/2010/main" val="313306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zh-CN"/>
              <a:t>Facilitator’s Guide</a:t>
            </a:r>
            <a:endParaRPr lang="en-US"/>
          </a:p>
        </p:txBody>
      </p:sp>
      <p:sp>
        <p:nvSpPr>
          <p:cNvPr id="3" name="Footer Placeholder 4"/>
          <p:cNvSpPr>
            <a:spLocks noGrp="1"/>
          </p:cNvSpPr>
          <p:nvPr>
            <p:ph type="ftr" sz="quarter" idx="11"/>
          </p:nvPr>
        </p:nvSpPr>
        <p:spPr/>
        <p:txBody>
          <a:bodyPr/>
          <a:lstStyle>
            <a:lvl1pPr>
              <a:defRPr/>
            </a:lvl1pPr>
          </a:lstStyle>
          <a:p>
            <a:pPr>
              <a:defRPr/>
            </a:pPr>
            <a:r>
              <a:rPr lang="en-US" altLang="zh-CN" dirty="0" smtClean="0"/>
              <a:t>Chapters 2-3</a:t>
            </a:r>
            <a:r>
              <a:rPr lang="en-US" altLang="zh-CN" b="0" dirty="0" smtClean="0"/>
              <a:t> </a:t>
            </a:r>
            <a:endParaRPr lang="en-US" b="0" dirty="0"/>
          </a:p>
        </p:txBody>
      </p:sp>
    </p:spTree>
    <p:extLst>
      <p:ext uri="{BB962C8B-B14F-4D97-AF65-F5344CB8AC3E}">
        <p14:creationId xmlns:p14="http://schemas.microsoft.com/office/powerpoint/2010/main" val="2516219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5938838" y="692150"/>
            <a:ext cx="13700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800"/>
              <a:t>in cooperation</a:t>
            </a:r>
            <a:br>
              <a:rPr lang="en-US" sz="800"/>
            </a:br>
            <a:r>
              <a:rPr lang="en-US" sz="800"/>
              <a:t>with the</a:t>
            </a:r>
            <a:endParaRPr lang="en-US" sz="800" i="1"/>
          </a:p>
        </p:txBody>
      </p:sp>
      <p:pic>
        <p:nvPicPr>
          <p:cNvPr id="1027" name="Picture 16" descr="Office_logo_EN_blue_LARGE_300dpi"/>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32138" y="115888"/>
            <a:ext cx="29527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1725" y="371475"/>
            <a:ext cx="12319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7" r:id="rId1"/>
    <p:sldLayoutId id="2147483748"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sz="1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cs typeface="+mn-cs"/>
        </a:defRPr>
      </a:lvl2pPr>
      <a:lvl3pPr marL="1143000" indent="-228600" algn="l" rtl="0" eaLnBrk="0" fontAlgn="base" hangingPunct="0">
        <a:spcBef>
          <a:spcPct val="20000"/>
        </a:spcBef>
        <a:spcAft>
          <a:spcPct val="0"/>
        </a:spcAft>
        <a:buChar char="•"/>
        <a:defRPr sz="2400">
          <a:solidFill>
            <a:schemeClr val="tx1"/>
          </a:solidFill>
          <a:latin typeface="+mj-lt"/>
          <a:cs typeface="+mn-cs"/>
        </a:defRPr>
      </a:lvl3pPr>
      <a:lvl4pPr marL="1600200" indent="-228600" algn="l" rtl="0" eaLnBrk="0" fontAlgn="base" hangingPunct="0">
        <a:spcBef>
          <a:spcPct val="20000"/>
        </a:spcBef>
        <a:spcAft>
          <a:spcPct val="0"/>
        </a:spcAft>
        <a:buChar char="–"/>
        <a:defRPr sz="2000">
          <a:solidFill>
            <a:schemeClr val="tx1"/>
          </a:solidFill>
          <a:latin typeface="+mj-lt"/>
          <a:cs typeface="+mn-cs"/>
        </a:defRPr>
      </a:lvl4pPr>
      <a:lvl5pPr marL="2057400" indent="-228600" algn="l" rtl="0" eaLnBrk="0" fontAlgn="base" hangingPunct="0">
        <a:spcBef>
          <a:spcPct val="20000"/>
        </a:spcBef>
        <a:spcAft>
          <a:spcPct val="0"/>
        </a:spcAft>
        <a:buChar char="»"/>
        <a:defRPr sz="2000">
          <a:solidFill>
            <a:schemeClr val="tx1"/>
          </a:solidFill>
          <a:latin typeface="+mj-lt"/>
          <a:cs typeface="+mn-cs"/>
        </a:defRPr>
      </a:lvl5pPr>
      <a:lvl6pPr marL="2514600" indent="-228600" algn="l" rtl="0" fontAlgn="base">
        <a:spcBef>
          <a:spcPct val="20000"/>
        </a:spcBef>
        <a:spcAft>
          <a:spcPct val="0"/>
        </a:spcAft>
        <a:buChar char="»"/>
        <a:defRPr sz="2000">
          <a:solidFill>
            <a:schemeClr val="tx1"/>
          </a:solidFill>
          <a:latin typeface="+mj-lt"/>
          <a:cs typeface="+mn-cs"/>
        </a:defRPr>
      </a:lvl6pPr>
      <a:lvl7pPr marL="2971800" indent="-228600" algn="l" rtl="0" fontAlgn="base">
        <a:spcBef>
          <a:spcPct val="20000"/>
        </a:spcBef>
        <a:spcAft>
          <a:spcPct val="0"/>
        </a:spcAft>
        <a:buChar char="»"/>
        <a:defRPr sz="2000">
          <a:solidFill>
            <a:schemeClr val="tx1"/>
          </a:solidFill>
          <a:latin typeface="+mj-lt"/>
          <a:cs typeface="+mn-cs"/>
        </a:defRPr>
      </a:lvl7pPr>
      <a:lvl8pPr marL="3429000" indent="-228600" algn="l" rtl="0" fontAlgn="base">
        <a:spcBef>
          <a:spcPct val="20000"/>
        </a:spcBef>
        <a:spcAft>
          <a:spcPct val="0"/>
        </a:spcAft>
        <a:buChar char="»"/>
        <a:defRPr sz="2000">
          <a:solidFill>
            <a:schemeClr val="tx1"/>
          </a:solidFill>
          <a:latin typeface="+mj-lt"/>
          <a:cs typeface="+mn-cs"/>
        </a:defRPr>
      </a:lvl8pPr>
      <a:lvl9pPr marL="3886200" indent="-228600" algn="l" rtl="0" fontAlgn="base">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395288" y="6308725"/>
            <a:ext cx="24622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ea typeface="宋体" pitchFamily="2" charset="-122"/>
              </a:defRPr>
            </a:lvl1pPr>
          </a:lstStyle>
          <a:p>
            <a:pPr>
              <a:defRPr/>
            </a:pPr>
            <a:r>
              <a:rPr lang="en-US" altLang="zh-CN"/>
              <a:t>Facilitator’s Guide</a:t>
            </a:r>
            <a:endParaRPr lang="en-US">
              <a:ea typeface="+mn-ea"/>
            </a:endParaRPr>
          </a:p>
        </p:txBody>
      </p:sp>
      <p:sp>
        <p:nvSpPr>
          <p:cNvPr id="1029"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ea typeface="宋体" pitchFamily="2" charset="-122"/>
              </a:defRPr>
            </a:lvl1pPr>
          </a:lstStyle>
          <a:p>
            <a:pPr>
              <a:defRPr/>
            </a:pPr>
            <a:r>
              <a:rPr lang="en-US" altLang="zh-CN" dirty="0"/>
              <a:t>Chapter 1</a:t>
            </a:r>
            <a:r>
              <a:rPr lang="en-US" altLang="zh-CN" b="0" dirty="0"/>
              <a:t> </a:t>
            </a:r>
            <a:endParaRPr lang="en-US" b="0" dirty="0">
              <a:ea typeface="+mn-ea"/>
            </a:endParaRPr>
          </a:p>
        </p:txBody>
      </p:sp>
      <p:sp>
        <p:nvSpPr>
          <p:cNvPr id="2052" name="Segnaposto numero diapositiva 5"/>
          <p:cNvSpPr>
            <a:spLocks/>
          </p:cNvSpPr>
          <p:nvPr/>
        </p:nvSpPr>
        <p:spPr bwMode="auto">
          <a:xfrm>
            <a:off x="6300788" y="4941888"/>
            <a:ext cx="21542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a:endParaRPr lang="it-IT" sz="1400">
              <a:latin typeface="Garamond" pitchFamily="18" charset="0"/>
            </a:endParaRPr>
          </a:p>
        </p:txBody>
      </p:sp>
      <p:sp>
        <p:nvSpPr>
          <p:cNvPr id="2053" name="Rectangle 9"/>
          <p:cNvSpPr>
            <a:spLocks noChangeArrowheads="1"/>
          </p:cNvSpPr>
          <p:nvPr userDrawn="1"/>
        </p:nvSpPr>
        <p:spPr bwMode="auto">
          <a:xfrm>
            <a:off x="468313" y="260350"/>
            <a:ext cx="8207375" cy="144463"/>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4" name="Rectangle 10"/>
          <p:cNvSpPr>
            <a:spLocks noChangeArrowheads="1"/>
          </p:cNvSpPr>
          <p:nvPr userDrawn="1"/>
        </p:nvSpPr>
        <p:spPr bwMode="auto">
          <a:xfrm>
            <a:off x="468313" y="260350"/>
            <a:ext cx="719137" cy="1152525"/>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Lst>
  <p:timing>
    <p:tnLst>
      <p:par>
        <p:cTn id="1" dur="indefinite" restart="never" nodeType="tmRoot"/>
      </p:par>
    </p:tnLst>
  </p:timing>
  <p:hf sldNum="0" hdr="0"/>
  <p:txStyles>
    <p:titleStyle>
      <a:lvl1pPr algn="l" rtl="0" eaLnBrk="0" fontAlgn="base" hangingPunct="0">
        <a:spcBef>
          <a:spcPct val="0"/>
        </a:spcBef>
        <a:spcAft>
          <a:spcPct val="0"/>
        </a:spcAft>
        <a:defRPr sz="3200" b="1">
          <a:solidFill>
            <a:srgbClr val="006FB7"/>
          </a:solidFill>
          <a:latin typeface="+mj-lt"/>
          <a:ea typeface="+mj-ea"/>
          <a:cs typeface="+mj-cs"/>
        </a:defRPr>
      </a:lvl1pPr>
      <a:lvl2pPr algn="l" rtl="0" eaLnBrk="0" fontAlgn="base" hangingPunct="0">
        <a:spcBef>
          <a:spcPct val="0"/>
        </a:spcBef>
        <a:spcAft>
          <a:spcPct val="0"/>
        </a:spcAft>
        <a:defRPr sz="3200" b="1">
          <a:solidFill>
            <a:srgbClr val="006FB7"/>
          </a:solidFill>
          <a:latin typeface="Arial" charset="0"/>
          <a:cs typeface="Arial" charset="0"/>
        </a:defRPr>
      </a:lvl2pPr>
      <a:lvl3pPr algn="l" rtl="0" eaLnBrk="0" fontAlgn="base" hangingPunct="0">
        <a:spcBef>
          <a:spcPct val="0"/>
        </a:spcBef>
        <a:spcAft>
          <a:spcPct val="0"/>
        </a:spcAft>
        <a:defRPr sz="3200" b="1">
          <a:solidFill>
            <a:srgbClr val="006FB7"/>
          </a:solidFill>
          <a:latin typeface="Arial" charset="0"/>
          <a:cs typeface="Arial" charset="0"/>
        </a:defRPr>
      </a:lvl3pPr>
      <a:lvl4pPr algn="l" rtl="0" eaLnBrk="0" fontAlgn="base" hangingPunct="0">
        <a:spcBef>
          <a:spcPct val="0"/>
        </a:spcBef>
        <a:spcAft>
          <a:spcPct val="0"/>
        </a:spcAft>
        <a:defRPr sz="3200" b="1">
          <a:solidFill>
            <a:srgbClr val="006FB7"/>
          </a:solidFill>
          <a:latin typeface="Arial" charset="0"/>
          <a:cs typeface="Arial" charset="0"/>
        </a:defRPr>
      </a:lvl4pPr>
      <a:lvl5pPr algn="l" rtl="0" eaLnBrk="0" fontAlgn="base" hangingPunct="0">
        <a:spcBef>
          <a:spcPct val="0"/>
        </a:spcBef>
        <a:spcAft>
          <a:spcPct val="0"/>
        </a:spcAft>
        <a:defRPr sz="3200" b="1">
          <a:solidFill>
            <a:srgbClr val="006FB7"/>
          </a:solidFill>
          <a:latin typeface="Arial" charset="0"/>
          <a:cs typeface="Arial" charset="0"/>
        </a:defRPr>
      </a:lvl5pPr>
      <a:lvl6pPr marL="457200" algn="l" rtl="0" fontAlgn="base">
        <a:spcBef>
          <a:spcPct val="0"/>
        </a:spcBef>
        <a:spcAft>
          <a:spcPct val="0"/>
        </a:spcAft>
        <a:defRPr sz="3200" b="1">
          <a:solidFill>
            <a:srgbClr val="006FB7"/>
          </a:solidFill>
          <a:latin typeface="Arial" charset="0"/>
          <a:cs typeface="Arial" charset="0"/>
        </a:defRPr>
      </a:lvl6pPr>
      <a:lvl7pPr marL="914400" algn="l" rtl="0" fontAlgn="base">
        <a:spcBef>
          <a:spcPct val="0"/>
        </a:spcBef>
        <a:spcAft>
          <a:spcPct val="0"/>
        </a:spcAft>
        <a:defRPr sz="3200" b="1">
          <a:solidFill>
            <a:srgbClr val="006FB7"/>
          </a:solidFill>
          <a:latin typeface="Arial" charset="0"/>
          <a:cs typeface="Arial" charset="0"/>
        </a:defRPr>
      </a:lvl7pPr>
      <a:lvl8pPr marL="1371600" algn="l" rtl="0" fontAlgn="base">
        <a:spcBef>
          <a:spcPct val="0"/>
        </a:spcBef>
        <a:spcAft>
          <a:spcPct val="0"/>
        </a:spcAft>
        <a:defRPr sz="3200" b="1">
          <a:solidFill>
            <a:srgbClr val="006FB7"/>
          </a:solidFill>
          <a:latin typeface="Arial" charset="0"/>
          <a:cs typeface="Arial" charset="0"/>
        </a:defRPr>
      </a:lvl8pPr>
      <a:lvl9pPr marL="1828800" algn="l" rtl="0" fontAlgn="base">
        <a:spcBef>
          <a:spcPct val="0"/>
        </a:spcBef>
        <a:spcAft>
          <a:spcPct val="0"/>
        </a:spcAft>
        <a:defRPr sz="3200" b="1">
          <a:solidFill>
            <a:srgbClr val="006FB7"/>
          </a:solidFill>
          <a:latin typeface="Arial" charset="0"/>
          <a:cs typeface="Arial" charset="0"/>
        </a:defRPr>
      </a:lvl9pPr>
    </p:titleStyle>
    <p:bodyStyle>
      <a:lvl1pPr marL="533400" indent="-533400" algn="l" rtl="0" eaLnBrk="0" fontAlgn="base" hangingPunct="0">
        <a:spcBef>
          <a:spcPct val="20000"/>
        </a:spcBef>
        <a:spcAft>
          <a:spcPct val="0"/>
        </a:spcAft>
        <a:buClr>
          <a:srgbClr val="006FB7"/>
        </a:buClr>
        <a:buChar char="•"/>
        <a:defRPr sz="2800">
          <a:solidFill>
            <a:schemeClr val="tx1"/>
          </a:solidFill>
          <a:latin typeface="+mn-lt"/>
          <a:ea typeface="+mn-ea"/>
          <a:cs typeface="+mn-cs"/>
        </a:defRPr>
      </a:lvl1pPr>
      <a:lvl2pPr marL="1079500" indent="-277813" algn="l" rtl="0" eaLnBrk="0" fontAlgn="base" hangingPunct="0">
        <a:spcBef>
          <a:spcPct val="20000"/>
        </a:spcBef>
        <a:spcAft>
          <a:spcPct val="0"/>
        </a:spcAft>
        <a:buChar char="•"/>
        <a:defRPr sz="2000">
          <a:solidFill>
            <a:schemeClr val="tx1"/>
          </a:solidFill>
          <a:latin typeface="+mn-lt"/>
          <a:cs typeface="+mn-cs"/>
        </a:defRPr>
      </a:lvl2pPr>
      <a:lvl3pPr marL="1617663" indent="-358775" algn="l" rtl="0" eaLnBrk="0" fontAlgn="base" hangingPunct="0">
        <a:spcBef>
          <a:spcPct val="20000"/>
        </a:spcBef>
        <a:spcAft>
          <a:spcPct val="0"/>
        </a:spcAft>
        <a:buFont typeface="Garamond" pitchFamily="18" charset="0"/>
        <a:buChar char="−"/>
        <a:defRPr sz="2000">
          <a:solidFill>
            <a:schemeClr val="tx1"/>
          </a:solidFill>
          <a:latin typeface="+mn-lt"/>
          <a:cs typeface="+mn-cs"/>
        </a:defRPr>
      </a:lvl3pPr>
      <a:lvl4pPr marL="2025650" indent="-228600" algn="l" rtl="0" eaLnBrk="0" fontAlgn="base" hangingPunct="0">
        <a:spcBef>
          <a:spcPct val="20000"/>
        </a:spcBef>
        <a:spcAft>
          <a:spcPct val="0"/>
        </a:spcAft>
        <a:buChar char="–"/>
        <a:defRPr sz="2000">
          <a:solidFill>
            <a:schemeClr val="tx1"/>
          </a:solidFill>
          <a:latin typeface="Garamond" pitchFamily="18" charset="0"/>
          <a:cs typeface="+mn-cs"/>
        </a:defRPr>
      </a:lvl4pPr>
      <a:lvl5pPr marL="2433638" indent="-228600" algn="l" rtl="0" eaLnBrk="0" fontAlgn="base" hangingPunct="0">
        <a:spcBef>
          <a:spcPct val="20000"/>
        </a:spcBef>
        <a:spcAft>
          <a:spcPct val="0"/>
        </a:spcAft>
        <a:buChar char="»"/>
        <a:defRPr sz="2000">
          <a:solidFill>
            <a:schemeClr val="tx1"/>
          </a:solidFill>
          <a:latin typeface="Garamond" pitchFamily="18" charset="0"/>
          <a:cs typeface="+mn-cs"/>
        </a:defRPr>
      </a:lvl5pPr>
      <a:lvl6pPr marL="2890838" indent="-228600" algn="l" rtl="0" fontAlgn="base">
        <a:spcBef>
          <a:spcPct val="20000"/>
        </a:spcBef>
        <a:spcAft>
          <a:spcPct val="0"/>
        </a:spcAft>
        <a:buChar char="»"/>
        <a:defRPr sz="2000">
          <a:solidFill>
            <a:schemeClr val="tx1"/>
          </a:solidFill>
          <a:latin typeface="Garamond" pitchFamily="18" charset="0"/>
          <a:cs typeface="+mn-cs"/>
        </a:defRPr>
      </a:lvl6pPr>
      <a:lvl7pPr marL="3348038" indent="-228600" algn="l" rtl="0" fontAlgn="base">
        <a:spcBef>
          <a:spcPct val="20000"/>
        </a:spcBef>
        <a:spcAft>
          <a:spcPct val="0"/>
        </a:spcAft>
        <a:buChar char="»"/>
        <a:defRPr sz="2000">
          <a:solidFill>
            <a:schemeClr val="tx1"/>
          </a:solidFill>
          <a:latin typeface="Garamond" pitchFamily="18" charset="0"/>
          <a:cs typeface="+mn-cs"/>
        </a:defRPr>
      </a:lvl7pPr>
      <a:lvl8pPr marL="3805238" indent="-228600" algn="l" rtl="0" fontAlgn="base">
        <a:spcBef>
          <a:spcPct val="20000"/>
        </a:spcBef>
        <a:spcAft>
          <a:spcPct val="0"/>
        </a:spcAft>
        <a:buChar char="»"/>
        <a:defRPr sz="2000">
          <a:solidFill>
            <a:schemeClr val="tx1"/>
          </a:solidFill>
          <a:latin typeface="Garamond" pitchFamily="18" charset="0"/>
          <a:cs typeface="+mn-cs"/>
        </a:defRPr>
      </a:lvl8pPr>
      <a:lvl9pPr marL="4262438" indent="-228600" algn="l" rtl="0" fontAlgn="base">
        <a:spcBef>
          <a:spcPct val="20000"/>
        </a:spcBef>
        <a:spcAft>
          <a:spcPct val="0"/>
        </a:spcAft>
        <a:buChar char="»"/>
        <a:defRPr sz="2000">
          <a:solidFill>
            <a:schemeClr val="tx1"/>
          </a:solidFill>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0"/>
          <p:cNvSpPr>
            <a:spLocks noGrp="1" noChangeArrowheads="1"/>
          </p:cNvSpPr>
          <p:nvPr>
            <p:ph type="title" idx="4294967295"/>
          </p:nvPr>
        </p:nvSpPr>
        <p:spPr bwMode="auto">
          <a:xfrm>
            <a:off x="250825" y="2289175"/>
            <a:ext cx="8569325" cy="250825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l" defTabSz="1074738" eaLnBrk="1" hangingPunct="1"/>
            <a:r>
              <a:rPr lang="en-GB" altLang="zh-CN" b="1" dirty="0" smtClean="0">
                <a:solidFill>
                  <a:srgbClr val="808080"/>
                </a:solidFill>
                <a:ea typeface="宋体" pitchFamily="2" charset="-122"/>
              </a:rPr>
              <a:t>	</a:t>
            </a:r>
            <a:r>
              <a:rPr lang="en-GB" altLang="zh-CN" sz="3600" b="1" dirty="0" smtClean="0">
                <a:ea typeface="宋体" pitchFamily="2" charset="-122"/>
              </a:rPr>
              <a:t>Chapter 2</a:t>
            </a:r>
            <a:br>
              <a:rPr lang="en-GB" altLang="zh-CN" sz="3600" b="1" dirty="0" smtClean="0">
                <a:ea typeface="宋体" pitchFamily="2" charset="-122"/>
              </a:rPr>
            </a:br>
            <a:r>
              <a:rPr lang="en-GB" altLang="zh-CN" sz="3600" dirty="0" smtClean="0">
                <a:ea typeface="宋体" pitchFamily="2" charset="-122"/>
              </a:rPr>
              <a:t>	</a:t>
            </a:r>
            <a:r>
              <a:rPr lang="en-US" altLang="zh-CN" sz="3600" dirty="0">
                <a:solidFill>
                  <a:srgbClr val="006FB7"/>
                </a:solidFill>
                <a:ea typeface="宋体" pitchFamily="2" charset="-122"/>
              </a:rPr>
              <a:t>The major universal human </a:t>
            </a:r>
            <a:r>
              <a:rPr lang="en-US" altLang="zh-CN" sz="3600" dirty="0" smtClean="0">
                <a:solidFill>
                  <a:srgbClr val="006FB7"/>
                </a:solidFill>
                <a:ea typeface="宋体" pitchFamily="2" charset="-122"/>
              </a:rPr>
              <a:t>rights</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instruments </a:t>
            </a:r>
            <a:r>
              <a:rPr lang="en-US" altLang="zh-CN" sz="3600" dirty="0">
                <a:solidFill>
                  <a:srgbClr val="006FB7"/>
                </a:solidFill>
                <a:ea typeface="宋体" pitchFamily="2" charset="-122"/>
              </a:rPr>
              <a:t>and the </a:t>
            </a:r>
            <a:r>
              <a:rPr lang="en-US" altLang="zh-CN" sz="3600" dirty="0" smtClean="0">
                <a:solidFill>
                  <a:srgbClr val="006FB7"/>
                </a:solidFill>
                <a:ea typeface="宋体" pitchFamily="2" charset="-122"/>
              </a:rPr>
              <a:t>mechanisms</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for </a:t>
            </a:r>
            <a:r>
              <a:rPr lang="en-US" altLang="zh-CN" sz="3600" dirty="0">
                <a:solidFill>
                  <a:srgbClr val="006FB7"/>
                </a:solidFill>
                <a:ea typeface="宋体" pitchFamily="2" charset="-122"/>
              </a:rPr>
              <a:t>their implementation</a:t>
            </a:r>
            <a:br>
              <a:rPr lang="en-US" altLang="zh-CN" sz="3600" dirty="0">
                <a:solidFill>
                  <a:srgbClr val="006FB7"/>
                </a:solidFill>
                <a:ea typeface="宋体" pitchFamily="2" charset="-122"/>
              </a:rPr>
            </a:br>
            <a:endParaRPr lang="en-US" altLang="zh-CN" sz="3600" dirty="0">
              <a:solidFill>
                <a:srgbClr val="006FB7"/>
              </a:solidFill>
              <a:ea typeface="宋体" pitchFamily="2" charset="-122"/>
            </a:endParaRPr>
          </a:p>
        </p:txBody>
      </p:sp>
      <p:sp>
        <p:nvSpPr>
          <p:cNvPr id="5123" name="Rectangle 58"/>
          <p:cNvSpPr>
            <a:spLocks noChangeArrowheads="1"/>
          </p:cNvSpPr>
          <p:nvPr/>
        </p:nvSpPr>
        <p:spPr bwMode="auto">
          <a:xfrm>
            <a:off x="468313" y="6453188"/>
            <a:ext cx="8207375" cy="144462"/>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4" name="Rectangle 59"/>
          <p:cNvSpPr>
            <a:spLocks noChangeArrowheads="1"/>
          </p:cNvSpPr>
          <p:nvPr/>
        </p:nvSpPr>
        <p:spPr bwMode="auto">
          <a:xfrm>
            <a:off x="468313" y="5876925"/>
            <a:ext cx="719137" cy="647700"/>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 name="Text Box 66"/>
          <p:cNvSpPr txBox="1">
            <a:spLocks noChangeArrowheads="1"/>
          </p:cNvSpPr>
          <p:nvPr/>
        </p:nvSpPr>
        <p:spPr bwMode="auto">
          <a:xfrm>
            <a:off x="1331913" y="5734050"/>
            <a:ext cx="3035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i="1">
                <a:ea typeface="宋体" pitchFamily="2" charset="-122"/>
              </a:rPr>
              <a:t>Facilitator’s Guide</a:t>
            </a:r>
            <a:endParaRPr lang="en-US" sz="2800" i="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4339"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9</a:t>
            </a:r>
          </a:p>
        </p:txBody>
      </p:sp>
      <p:sp>
        <p:nvSpPr>
          <p:cNvPr id="14340"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Chapters 2-3</a:t>
            </a:r>
            <a:r>
              <a:rPr lang="en-US" altLang="zh-CN" b="0" smtClean="0"/>
              <a:t> </a:t>
            </a:r>
            <a:endParaRPr lang="en-US" b="0" smtClean="0"/>
          </a:p>
        </p:txBody>
      </p:sp>
      <p:sp>
        <p:nvSpPr>
          <p:cNvPr id="1434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Undertakings by State parties to human rights treaties</a:t>
            </a:r>
            <a:endParaRPr lang="en-US" sz="3200" b="1" dirty="0">
              <a:solidFill>
                <a:srgbClr val="006FB7"/>
              </a:solidFill>
            </a:endParaRPr>
          </a:p>
        </p:txBody>
      </p:sp>
      <p:sp>
        <p:nvSpPr>
          <p:cNvPr id="14342" name="Rectangle 3"/>
          <p:cNvSpPr txBox="1">
            <a:spLocks noChangeArrowheads="1"/>
          </p:cNvSpPr>
          <p:nvPr/>
        </p:nvSpPr>
        <p:spPr bwMode="auto">
          <a:xfrm>
            <a:off x="395288" y="1557338"/>
            <a:ext cx="8229600" cy="4679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500" dirty="0">
                <a:ea typeface="宋体" pitchFamily="2" charset="-122"/>
              </a:rPr>
              <a:t>On ratification of a treaty aimed at the protection of human rights and fundamental freedoms, States have a legal duty to modify their legislation so that it conforms with </a:t>
            </a:r>
            <a:r>
              <a:rPr lang="en-US" altLang="zh-CN" sz="2500" dirty="0" smtClean="0">
                <a:ea typeface="宋体" pitchFamily="2" charset="-122"/>
              </a:rPr>
              <a:t>their new </a:t>
            </a:r>
            <a:r>
              <a:rPr lang="en-US" altLang="zh-CN" sz="2500" dirty="0">
                <a:ea typeface="宋体" pitchFamily="2" charset="-122"/>
              </a:rPr>
              <a:t>international </a:t>
            </a:r>
            <a:r>
              <a:rPr lang="en-US" altLang="zh-CN" sz="2500" dirty="0" smtClean="0">
                <a:ea typeface="宋体" pitchFamily="2" charset="-122"/>
              </a:rPr>
              <a:t>obligations</a:t>
            </a:r>
            <a:endParaRPr lang="en-US" altLang="zh-CN" sz="2500" dirty="0">
              <a:ea typeface="宋体" pitchFamily="2" charset="-122"/>
            </a:endParaRPr>
          </a:p>
          <a:p>
            <a:pPr eaLnBrk="1" hangingPunct="1">
              <a:spcBef>
                <a:spcPts val="1200"/>
              </a:spcBef>
              <a:buClr>
                <a:srgbClr val="006FB7"/>
              </a:buClr>
              <a:buFontTx/>
              <a:buChar char="•"/>
            </a:pPr>
            <a:r>
              <a:rPr lang="en-US" altLang="zh-CN" sz="2500" dirty="0">
                <a:ea typeface="宋体" pitchFamily="2" charset="-122"/>
              </a:rPr>
              <a:t>States must also ensure that the legal obligations are effectively implemented by all relevant organs, including all courts of </a:t>
            </a:r>
            <a:r>
              <a:rPr lang="en-US" altLang="zh-CN" sz="2500" dirty="0" smtClean="0">
                <a:ea typeface="宋体" pitchFamily="2" charset="-122"/>
              </a:rPr>
              <a:t>law</a:t>
            </a:r>
            <a:endParaRPr lang="en-US" altLang="zh-CN" sz="2500" dirty="0">
              <a:ea typeface="宋体" pitchFamily="2" charset="-122"/>
            </a:endParaRPr>
          </a:p>
          <a:p>
            <a:pPr eaLnBrk="1" hangingPunct="1">
              <a:spcBef>
                <a:spcPts val="1200"/>
              </a:spcBef>
              <a:buClr>
                <a:srgbClr val="006FB7"/>
              </a:buClr>
              <a:buFontTx/>
              <a:buChar char="•"/>
            </a:pPr>
            <a:r>
              <a:rPr lang="en-US" altLang="zh-CN" sz="2500" dirty="0">
                <a:ea typeface="宋体" pitchFamily="2" charset="-122"/>
              </a:rPr>
              <a:t>States must implement treaties and the obligations arising from them in good faith and cannot invoke national law in order to modify or not to carry out their international </a:t>
            </a:r>
            <a:r>
              <a:rPr lang="en-US" altLang="zh-CN" sz="2500" dirty="0" smtClean="0">
                <a:ea typeface="宋体" pitchFamily="2" charset="-122"/>
              </a:rPr>
              <a:t>obligations</a:t>
            </a:r>
            <a:endParaRPr lang="en-US" altLang="zh-CN" sz="2500" dirty="0">
              <a:ea typeface="宋体"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5363"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10</a:t>
            </a:r>
          </a:p>
        </p:txBody>
      </p:sp>
      <p:sp>
        <p:nvSpPr>
          <p:cNvPr id="15364"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Chapters 2-3</a:t>
            </a:r>
            <a:r>
              <a:rPr lang="en-US" altLang="zh-CN" b="0" smtClean="0"/>
              <a:t> </a:t>
            </a:r>
            <a:endParaRPr lang="en-US" b="0" smtClean="0"/>
          </a:p>
        </p:txBody>
      </p:sp>
      <p:sp>
        <p:nvSpPr>
          <p:cNvPr id="1536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800"/>
              </a:lnSpc>
            </a:pPr>
            <a:r>
              <a:rPr lang="en-US" altLang="zh-CN" sz="2700" b="1">
                <a:solidFill>
                  <a:srgbClr val="006FB7"/>
                </a:solidFill>
                <a:ea typeface="宋体" pitchFamily="2" charset="-122"/>
              </a:rPr>
              <a:t>Permissible limitations on the exercise of rights under the International Covenant on Civil and Political Rights I</a:t>
            </a:r>
            <a:endParaRPr lang="en-US" sz="2700" b="1">
              <a:solidFill>
                <a:srgbClr val="006FB7"/>
              </a:solidFill>
            </a:endParaRPr>
          </a:p>
        </p:txBody>
      </p:sp>
      <p:sp>
        <p:nvSpPr>
          <p:cNvPr id="15366" name="Rectangle 3"/>
          <p:cNvSpPr txBox="1">
            <a:spLocks noChangeArrowheads="1"/>
          </p:cNvSpPr>
          <p:nvPr/>
        </p:nvSpPr>
        <p:spPr bwMode="auto">
          <a:xfrm>
            <a:off x="395288" y="1700213"/>
            <a:ext cx="8364537" cy="4464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800"/>
              </a:spcBef>
              <a:buClr>
                <a:srgbClr val="006FB7"/>
              </a:buClr>
              <a:defRPr/>
            </a:pPr>
            <a:r>
              <a:rPr lang="en-US" altLang="zh-CN" sz="2500" dirty="0" smtClean="0">
                <a:ea typeface="宋体" pitchFamily="2" charset="-122"/>
              </a:rPr>
              <a:t>The criteria to look for in order to know whether the exercise of a right has been lawfully limited under the International Covenant on Civil and Political Rights are:</a:t>
            </a:r>
          </a:p>
          <a:p>
            <a:pPr eaLnBrk="1" hangingPunct="1">
              <a:spcBef>
                <a:spcPts val="1800"/>
              </a:spcBef>
              <a:buClr>
                <a:srgbClr val="006FB7"/>
              </a:buClr>
              <a:buFontTx/>
              <a:buChar char="•"/>
              <a:defRPr/>
            </a:pPr>
            <a:r>
              <a:rPr lang="en-US" altLang="zh-CN" sz="2500" dirty="0" smtClean="0">
                <a:ea typeface="宋体" pitchFamily="2" charset="-122"/>
              </a:rPr>
              <a:t>The principle of legality, in that the restrictive measure must be based in law</a:t>
            </a:r>
          </a:p>
          <a:p>
            <a:pPr eaLnBrk="1" hangingPunct="1">
              <a:spcBef>
                <a:spcPts val="1800"/>
              </a:spcBef>
              <a:buClr>
                <a:srgbClr val="006FB7"/>
              </a:buClr>
              <a:buFontTx/>
              <a:buChar char="•"/>
              <a:defRPr/>
            </a:pPr>
            <a:r>
              <a:rPr lang="en-US" altLang="zh-CN" sz="2500" dirty="0" smtClean="0">
                <a:ea typeface="宋体" pitchFamily="2" charset="-122"/>
              </a:rPr>
              <a:t>The principle of a legitimate aim in a democratic society; restrictions on the exercise of human rights cannot be lawfully justified under the Covenant for reasons not expressly contained therein or for purposes alien to the effective protection of human rights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6387"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11</a:t>
            </a:r>
          </a:p>
        </p:txBody>
      </p:sp>
      <p:sp>
        <p:nvSpPr>
          <p:cNvPr id="16388"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Chapters 2-3</a:t>
            </a:r>
            <a:r>
              <a:rPr lang="en-US" altLang="zh-CN" b="0" smtClean="0"/>
              <a:t> </a:t>
            </a:r>
            <a:endParaRPr lang="en-US" b="0" smtClean="0"/>
          </a:p>
        </p:txBody>
      </p:sp>
      <p:sp>
        <p:nvSpPr>
          <p:cNvPr id="1638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800"/>
              </a:lnSpc>
            </a:pPr>
            <a:r>
              <a:rPr lang="en-US" altLang="zh-CN" sz="2700" b="1">
                <a:solidFill>
                  <a:srgbClr val="006FB7"/>
                </a:solidFill>
                <a:ea typeface="宋体" pitchFamily="2" charset="-122"/>
              </a:rPr>
              <a:t>Permissible limitations on the exercise of rights under the International Covenant on Civil and Political Rights II</a:t>
            </a:r>
            <a:endParaRPr lang="en-US" sz="2700" b="1">
              <a:solidFill>
                <a:srgbClr val="006FB7"/>
              </a:solidFill>
            </a:endParaRPr>
          </a:p>
        </p:txBody>
      </p:sp>
      <p:sp>
        <p:nvSpPr>
          <p:cNvPr id="16390" name="Rectangle 3"/>
          <p:cNvSpPr txBox="1">
            <a:spLocks noChangeArrowheads="1"/>
          </p:cNvSpPr>
          <p:nvPr/>
        </p:nvSpPr>
        <p:spPr bwMode="auto">
          <a:xfrm>
            <a:off x="395288" y="2060575"/>
            <a:ext cx="8364537" cy="3240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800"/>
              </a:spcBef>
              <a:buClr>
                <a:srgbClr val="006FB7"/>
              </a:buClr>
              <a:buFontTx/>
              <a:buChar char="•"/>
            </a:pPr>
            <a:r>
              <a:rPr lang="en-US" altLang="zh-CN" sz="2500">
                <a:ea typeface="宋体" pitchFamily="2" charset="-122"/>
              </a:rPr>
              <a:t>The principle of necessity is that the interference with the exercise of the individual’s right must be necessary for a legitimate purpose; it is not sufficient that the measure is simply reasonable or advisable</a:t>
            </a:r>
          </a:p>
          <a:p>
            <a:pPr eaLnBrk="1" hangingPunct="1">
              <a:spcBef>
                <a:spcPts val="1800"/>
              </a:spcBef>
              <a:buClr>
                <a:srgbClr val="006FB7"/>
              </a:buClr>
              <a:buFontTx/>
              <a:buChar char="•"/>
            </a:pPr>
            <a:r>
              <a:rPr lang="en-US" altLang="zh-CN" sz="2500">
                <a:ea typeface="宋体" pitchFamily="2" charset="-122"/>
              </a:rPr>
              <a:t>The principle of proportionality requires a reasonable relationship between the purpose of the limitation, the scope of the envisaged limitation and the right affected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7411"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12</a:t>
            </a:r>
          </a:p>
        </p:txBody>
      </p:sp>
      <p:sp>
        <p:nvSpPr>
          <p:cNvPr id="17412"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Chapters 2-3</a:t>
            </a:r>
            <a:r>
              <a:rPr lang="en-US" altLang="zh-CN" b="0" smtClean="0"/>
              <a:t> </a:t>
            </a:r>
            <a:endParaRPr lang="en-US" b="0" smtClean="0"/>
          </a:p>
        </p:txBody>
      </p:sp>
      <p:sp>
        <p:nvSpPr>
          <p:cNvPr id="17413" name="Rectangle 3"/>
          <p:cNvSpPr txBox="1">
            <a:spLocks noChangeArrowheads="1"/>
          </p:cNvSpPr>
          <p:nvPr/>
        </p:nvSpPr>
        <p:spPr bwMode="auto">
          <a:xfrm>
            <a:off x="395288" y="1844799"/>
            <a:ext cx="8229600" cy="42484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800"/>
              </a:spcBef>
              <a:buClr>
                <a:srgbClr val="006FB7"/>
              </a:buClr>
              <a:buFontTx/>
              <a:buChar char="•"/>
            </a:pPr>
            <a:r>
              <a:rPr lang="en-US" altLang="zh-CN" sz="2500" dirty="0">
                <a:ea typeface="宋体" pitchFamily="2" charset="-122"/>
              </a:rPr>
              <a:t>In certain exceptional situations amounting to a threat to the life of the nation, the State parties to the International Covenant on Civil and Political Rights may derogate from their legal obligations </a:t>
            </a:r>
            <a:r>
              <a:rPr lang="en-US" altLang="zh-CN" sz="2500" dirty="0" smtClean="0">
                <a:ea typeface="宋体" pitchFamily="2" charset="-122"/>
              </a:rPr>
              <a:t>to </a:t>
            </a:r>
            <a:r>
              <a:rPr lang="en-US" altLang="zh-CN" sz="2500" dirty="0">
                <a:ea typeface="宋体" pitchFamily="2" charset="-122"/>
              </a:rPr>
              <a:t>the extent strictly required by the exigencies of the situation.</a:t>
            </a:r>
          </a:p>
          <a:p>
            <a:pPr eaLnBrk="1" hangingPunct="1">
              <a:spcBef>
                <a:spcPts val="1800"/>
              </a:spcBef>
              <a:buClr>
                <a:srgbClr val="006FB7"/>
              </a:buClr>
              <a:buFontTx/>
              <a:buChar char="•"/>
            </a:pPr>
            <a:r>
              <a:rPr lang="en-US" altLang="zh-CN" sz="2500" dirty="0">
                <a:ea typeface="宋体" pitchFamily="2" charset="-122"/>
              </a:rPr>
              <a:t>Such derogations must also comply with the principles of non-</a:t>
            </a:r>
            <a:r>
              <a:rPr lang="en-US" altLang="zh-CN" sz="2500" dirty="0" err="1">
                <a:ea typeface="宋体" pitchFamily="2" charset="-122"/>
              </a:rPr>
              <a:t>derogable</a:t>
            </a:r>
            <a:r>
              <a:rPr lang="en-US" altLang="zh-CN" sz="2500" dirty="0">
                <a:ea typeface="宋体" pitchFamily="2" charset="-122"/>
              </a:rPr>
              <a:t> rights, non-discrimination and consistency with the State’s other international obligations, as well as the principle of international notification.</a:t>
            </a:r>
          </a:p>
        </p:txBody>
      </p:sp>
      <p:sp>
        <p:nvSpPr>
          <p:cNvPr id="1741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800"/>
              </a:lnSpc>
            </a:pPr>
            <a:r>
              <a:rPr lang="en-US" altLang="zh-CN" sz="2700" b="1">
                <a:solidFill>
                  <a:srgbClr val="006FB7"/>
                </a:solidFill>
                <a:ea typeface="宋体" pitchFamily="2" charset="-122"/>
              </a:rPr>
              <a:t>Permissible derogations from legal obligations under the International Covenant on Civil and Political Rights</a:t>
            </a:r>
            <a:endParaRPr lang="en-US" sz="2700" b="1">
              <a:solidFill>
                <a:srgbClr val="006FB7"/>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843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13</a:t>
            </a:r>
          </a:p>
        </p:txBody>
      </p:sp>
      <p:sp>
        <p:nvSpPr>
          <p:cNvPr id="18436"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Chapters 2-3</a:t>
            </a:r>
            <a:r>
              <a:rPr lang="en-US" altLang="zh-CN" b="0" smtClean="0"/>
              <a:t> </a:t>
            </a:r>
            <a:endParaRPr lang="en-US" b="0" smtClean="0"/>
          </a:p>
        </p:txBody>
      </p:sp>
      <p:sp>
        <p:nvSpPr>
          <p:cNvPr id="18438" name="Rectangle 3"/>
          <p:cNvSpPr txBox="1">
            <a:spLocks noChangeArrowheads="1"/>
          </p:cNvSpPr>
          <p:nvPr/>
        </p:nvSpPr>
        <p:spPr bwMode="auto">
          <a:xfrm>
            <a:off x="395288" y="1773238"/>
            <a:ext cx="8229600" cy="417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defRPr/>
            </a:pPr>
            <a:r>
              <a:rPr lang="en-US" altLang="zh-CN" sz="2800" dirty="0" smtClean="0">
                <a:ea typeface="宋体" pitchFamily="2" charset="-122"/>
              </a:rPr>
              <a:t>The implementation mechanisms of the International Covenant on Civil and Political Rights are:</a:t>
            </a:r>
          </a:p>
          <a:p>
            <a:pPr eaLnBrk="1" hangingPunct="1">
              <a:spcBef>
                <a:spcPts val="2400"/>
              </a:spcBef>
              <a:buClr>
                <a:srgbClr val="006FB7"/>
              </a:buClr>
              <a:buFontTx/>
              <a:buChar char="•"/>
              <a:defRPr/>
            </a:pPr>
            <a:r>
              <a:rPr lang="en-US" altLang="zh-CN" sz="2800" dirty="0" smtClean="0">
                <a:ea typeface="宋体" pitchFamily="2" charset="-122"/>
              </a:rPr>
              <a:t>The reporting procedure (art. 40)</a:t>
            </a:r>
          </a:p>
          <a:p>
            <a:pPr eaLnBrk="1" hangingPunct="1">
              <a:spcBef>
                <a:spcPts val="2400"/>
              </a:spcBef>
              <a:buClr>
                <a:srgbClr val="006FB7"/>
              </a:buClr>
              <a:buFontTx/>
              <a:buChar char="•"/>
              <a:defRPr/>
            </a:pPr>
            <a:r>
              <a:rPr lang="en-US" altLang="zh-CN" sz="2800" dirty="0" smtClean="0">
                <a:ea typeface="宋体" pitchFamily="2" charset="-122"/>
              </a:rPr>
              <a:t>Inter-State communications (art. 41)</a:t>
            </a:r>
          </a:p>
          <a:p>
            <a:pPr eaLnBrk="1" hangingPunct="1">
              <a:spcBef>
                <a:spcPts val="2400"/>
              </a:spcBef>
              <a:buClr>
                <a:srgbClr val="006FB7"/>
              </a:buClr>
              <a:buFontTx/>
              <a:buChar char="•"/>
              <a:defRPr/>
            </a:pPr>
            <a:r>
              <a:rPr lang="en-US" altLang="zh-CN" sz="2800" dirty="0" smtClean="0">
                <a:ea typeface="宋体" pitchFamily="2" charset="-122"/>
              </a:rPr>
              <a:t>Individual communications (First Optional Protocol)</a:t>
            </a:r>
          </a:p>
        </p:txBody>
      </p:sp>
      <p:sp>
        <p:nvSpPr>
          <p:cNvPr id="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800"/>
              </a:lnSpc>
            </a:pPr>
            <a:r>
              <a:rPr lang="en-US" altLang="zh-CN" sz="2700" b="1" dirty="0">
                <a:solidFill>
                  <a:srgbClr val="006FB7"/>
                </a:solidFill>
                <a:ea typeface="宋体" pitchFamily="2" charset="-122"/>
              </a:rPr>
              <a:t>Implementation mechanisms </a:t>
            </a:r>
            <a:r>
              <a:rPr lang="en-US" altLang="zh-CN" sz="2700" b="1" dirty="0" smtClean="0">
                <a:solidFill>
                  <a:srgbClr val="006FB7"/>
                </a:solidFill>
                <a:ea typeface="宋体" pitchFamily="2" charset="-122"/>
              </a:rPr>
              <a:t>under</a:t>
            </a:r>
            <a:br>
              <a:rPr lang="en-US" altLang="zh-CN" sz="2700" b="1" dirty="0" smtClean="0">
                <a:solidFill>
                  <a:srgbClr val="006FB7"/>
                </a:solidFill>
                <a:ea typeface="宋体" pitchFamily="2" charset="-122"/>
              </a:rPr>
            </a:br>
            <a:r>
              <a:rPr lang="en-US" altLang="zh-CN" sz="2700" b="1" dirty="0" smtClean="0">
                <a:solidFill>
                  <a:srgbClr val="006FB7"/>
                </a:solidFill>
                <a:ea typeface="宋体" pitchFamily="2" charset="-122"/>
              </a:rPr>
              <a:t>the </a:t>
            </a:r>
            <a:r>
              <a:rPr lang="en-US" altLang="zh-CN" sz="2700" b="1" dirty="0">
                <a:solidFill>
                  <a:srgbClr val="006FB7"/>
                </a:solidFill>
                <a:ea typeface="宋体" pitchFamily="2" charset="-122"/>
              </a:rPr>
              <a:t>International Covenant on Civil and Political Rights</a:t>
            </a:r>
            <a:endParaRPr lang="en-US" sz="2700" b="1" dirty="0">
              <a:solidFill>
                <a:srgbClr val="006FB7"/>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9459"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14</a:t>
            </a:r>
          </a:p>
        </p:txBody>
      </p:sp>
      <p:sp>
        <p:nvSpPr>
          <p:cNvPr id="19460"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Chapters 2-3</a:t>
            </a:r>
            <a:r>
              <a:rPr lang="en-US" altLang="zh-CN" b="0" smtClean="0"/>
              <a:t> </a:t>
            </a:r>
            <a:endParaRPr lang="en-US" b="0" smtClean="0"/>
          </a:p>
        </p:txBody>
      </p:sp>
      <p:sp>
        <p:nvSpPr>
          <p:cNvPr id="19462" name="Rectangle 3"/>
          <p:cNvSpPr txBox="1">
            <a:spLocks noChangeArrowheads="1"/>
          </p:cNvSpPr>
          <p:nvPr/>
        </p:nvSpPr>
        <p:spPr bwMode="auto">
          <a:xfrm>
            <a:off x="395288" y="1628775"/>
            <a:ext cx="8364537" cy="4537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defRPr/>
            </a:pPr>
            <a:r>
              <a:rPr lang="en-US" altLang="zh-CN" sz="2400" dirty="0" smtClean="0">
                <a:ea typeface="宋体" pitchFamily="2" charset="-122"/>
              </a:rPr>
              <a:t>The enjoyment of the rights guaranteed by the International Covenant on Economic, Social and Cultural Rights may be subjected </a:t>
            </a:r>
            <a:r>
              <a:rPr lang="en-US" altLang="zh-CN" sz="2400" dirty="0">
                <a:ea typeface="宋体" pitchFamily="2" charset="-122"/>
              </a:rPr>
              <a:t>only to </a:t>
            </a:r>
            <a:r>
              <a:rPr lang="en-US" altLang="zh-CN" sz="2400" dirty="0" smtClean="0">
                <a:ea typeface="宋体" pitchFamily="2" charset="-122"/>
              </a:rPr>
              <a:t>such limitations as are:</a:t>
            </a:r>
          </a:p>
          <a:p>
            <a:pPr eaLnBrk="1" hangingPunct="1">
              <a:spcBef>
                <a:spcPts val="1200"/>
              </a:spcBef>
              <a:buClr>
                <a:srgbClr val="006FB7"/>
              </a:buClr>
              <a:buFontTx/>
              <a:buChar char="•"/>
              <a:defRPr/>
            </a:pPr>
            <a:r>
              <a:rPr lang="en-US" altLang="zh-CN" sz="2400" dirty="0" smtClean="0">
                <a:ea typeface="宋体" pitchFamily="2" charset="-122"/>
              </a:rPr>
              <a:t>Determined by law</a:t>
            </a:r>
          </a:p>
          <a:p>
            <a:pPr eaLnBrk="1" hangingPunct="1">
              <a:spcBef>
                <a:spcPts val="1200"/>
              </a:spcBef>
              <a:buClr>
                <a:srgbClr val="006FB7"/>
              </a:buClr>
              <a:buFontTx/>
              <a:buChar char="•"/>
              <a:defRPr/>
            </a:pPr>
            <a:r>
              <a:rPr lang="en-US" altLang="zh-CN" sz="2400" dirty="0" smtClean="0">
                <a:ea typeface="宋体" pitchFamily="2" charset="-122"/>
              </a:rPr>
              <a:t>Compatible with the nature of these rights</a:t>
            </a:r>
          </a:p>
          <a:p>
            <a:pPr eaLnBrk="1" hangingPunct="1">
              <a:spcBef>
                <a:spcPts val="1200"/>
              </a:spcBef>
              <a:buClr>
                <a:srgbClr val="006FB7"/>
              </a:buClr>
              <a:buFontTx/>
              <a:buChar char="•"/>
              <a:defRPr/>
            </a:pPr>
            <a:r>
              <a:rPr lang="en-US" altLang="zh-CN" sz="2400" dirty="0" smtClean="0">
                <a:ea typeface="宋体" pitchFamily="2" charset="-122"/>
              </a:rPr>
              <a:t>Aimed at promoting general welfare in a democratic society</a:t>
            </a:r>
          </a:p>
          <a:p>
            <a:pPr marL="0" indent="0" eaLnBrk="1" hangingPunct="1">
              <a:spcBef>
                <a:spcPts val="1800"/>
              </a:spcBef>
              <a:buClr>
                <a:srgbClr val="006FB7"/>
              </a:buClr>
              <a:defRPr/>
            </a:pPr>
            <a:r>
              <a:rPr lang="en-US" altLang="zh-CN" sz="2400" dirty="0" smtClean="0">
                <a:ea typeface="宋体" pitchFamily="2" charset="-122"/>
              </a:rPr>
              <a:t>The International Covenant on Economic, Social and Cultural Rights contains no provision allowing for derogations from the legal obligations incurred.</a:t>
            </a:r>
          </a:p>
        </p:txBody>
      </p:sp>
      <p:sp>
        <p:nvSpPr>
          <p:cNvPr id="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a:solidFill>
                  <a:srgbClr val="006FB7"/>
                </a:solidFill>
                <a:ea typeface="宋体" pitchFamily="2" charset="-122"/>
              </a:rPr>
              <a:t>Permissible limitations on the enjoyment of rights guaranteed by the International Covenant on Economic, Social and Cultural Rights</a:t>
            </a:r>
            <a:endParaRPr lang="en-US" sz="2500" b="1">
              <a:solidFill>
                <a:srgbClr val="006FB7"/>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0483"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15</a:t>
            </a:r>
          </a:p>
        </p:txBody>
      </p:sp>
      <p:sp>
        <p:nvSpPr>
          <p:cNvPr id="20484"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Chapters 2-3</a:t>
            </a:r>
            <a:r>
              <a:rPr lang="en-US" altLang="zh-CN" b="0" smtClean="0"/>
              <a:t> </a:t>
            </a:r>
            <a:endParaRPr lang="en-US" b="0" smtClean="0"/>
          </a:p>
        </p:txBody>
      </p:sp>
      <p:sp>
        <p:nvSpPr>
          <p:cNvPr id="20485" name="Rectangle 3"/>
          <p:cNvSpPr txBox="1">
            <a:spLocks noChangeArrowheads="1"/>
          </p:cNvSpPr>
          <p:nvPr/>
        </p:nvSpPr>
        <p:spPr bwMode="auto">
          <a:xfrm>
            <a:off x="395288" y="1989138"/>
            <a:ext cx="8229600" cy="2952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a:ea typeface="宋体" pitchFamily="2" charset="-122"/>
              </a:rPr>
              <a:t>The mechanism of implementation of the International Covenant on Economic, Social and Cultural Rights consists of a reporting system. For States that have ratified the Optional Protocol, there is also an individual communications procedure.</a:t>
            </a:r>
            <a:endParaRPr lang="en-US" sz="2800"/>
          </a:p>
        </p:txBody>
      </p:sp>
      <p:sp>
        <p:nvSpPr>
          <p:cNvPr id="2048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500" b="1" dirty="0">
                <a:solidFill>
                  <a:srgbClr val="006FB7"/>
                </a:solidFill>
                <a:ea typeface="宋体" pitchFamily="2" charset="-122"/>
              </a:rPr>
              <a:t>The </a:t>
            </a:r>
            <a:r>
              <a:rPr lang="en-US" altLang="zh-CN" sz="2500" b="1" dirty="0" smtClean="0">
                <a:solidFill>
                  <a:srgbClr val="006FB7"/>
                </a:solidFill>
                <a:ea typeface="宋体" pitchFamily="2" charset="-122"/>
              </a:rPr>
              <a:t>mechanism </a:t>
            </a:r>
            <a:r>
              <a:rPr lang="en-US" altLang="zh-CN" sz="2500" b="1" dirty="0">
                <a:solidFill>
                  <a:srgbClr val="006FB7"/>
                </a:solidFill>
                <a:ea typeface="宋体" pitchFamily="2" charset="-122"/>
              </a:rPr>
              <a:t>of implementation </a:t>
            </a:r>
            <a:r>
              <a:rPr lang="en-US" altLang="zh-CN" sz="2500" b="1" dirty="0" smtClean="0">
                <a:solidFill>
                  <a:srgbClr val="006FB7"/>
                </a:solidFill>
                <a:ea typeface="宋体" pitchFamily="2" charset="-122"/>
              </a:rPr>
              <a:t>of</a:t>
            </a:r>
            <a:br>
              <a:rPr lang="en-US" altLang="zh-CN" sz="2500" b="1" dirty="0" smtClean="0">
                <a:solidFill>
                  <a:srgbClr val="006FB7"/>
                </a:solidFill>
                <a:ea typeface="宋体" pitchFamily="2" charset="-122"/>
              </a:rPr>
            </a:br>
            <a:r>
              <a:rPr lang="en-US" altLang="zh-CN" sz="2500" b="1" dirty="0" smtClean="0">
                <a:solidFill>
                  <a:srgbClr val="006FB7"/>
                </a:solidFill>
                <a:ea typeface="宋体" pitchFamily="2" charset="-122"/>
              </a:rPr>
              <a:t>the </a:t>
            </a:r>
            <a:r>
              <a:rPr lang="en-US" altLang="zh-CN" sz="2500" b="1" dirty="0">
                <a:solidFill>
                  <a:srgbClr val="006FB7"/>
                </a:solidFill>
                <a:ea typeface="宋体" pitchFamily="2" charset="-122"/>
              </a:rPr>
              <a:t>International Covenant on Economic</a:t>
            </a:r>
            <a:r>
              <a:rPr lang="en-US" altLang="zh-CN" sz="2500" b="1" dirty="0" smtClean="0">
                <a:solidFill>
                  <a:srgbClr val="006FB7"/>
                </a:solidFill>
                <a:ea typeface="宋体" pitchFamily="2" charset="-122"/>
              </a:rPr>
              <a:t>,</a:t>
            </a:r>
            <a:br>
              <a:rPr lang="en-US" altLang="zh-CN" sz="2500" b="1" dirty="0" smtClean="0">
                <a:solidFill>
                  <a:srgbClr val="006FB7"/>
                </a:solidFill>
                <a:ea typeface="宋体" pitchFamily="2" charset="-122"/>
              </a:rPr>
            </a:br>
            <a:r>
              <a:rPr lang="en-US" altLang="zh-CN" sz="2500" b="1" dirty="0" smtClean="0">
                <a:solidFill>
                  <a:srgbClr val="006FB7"/>
                </a:solidFill>
                <a:ea typeface="宋体" pitchFamily="2" charset="-122"/>
              </a:rPr>
              <a:t>Social </a:t>
            </a:r>
            <a:r>
              <a:rPr lang="en-US" altLang="zh-CN" sz="2500" b="1" dirty="0">
                <a:solidFill>
                  <a:srgbClr val="006FB7"/>
                </a:solidFill>
                <a:ea typeface="宋体" pitchFamily="2" charset="-122"/>
              </a:rPr>
              <a:t>and Cultural Rights</a:t>
            </a:r>
            <a:endParaRPr lang="en-US" sz="2500" b="1" dirty="0">
              <a:solidFill>
                <a:srgbClr val="006FB7"/>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1507"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16</a:t>
            </a:r>
          </a:p>
        </p:txBody>
      </p:sp>
      <p:sp>
        <p:nvSpPr>
          <p:cNvPr id="21508"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Chapters 2-3</a:t>
            </a:r>
            <a:r>
              <a:rPr lang="en-US" altLang="zh-CN" b="0" smtClean="0"/>
              <a:t> </a:t>
            </a:r>
            <a:endParaRPr lang="en-US" b="0" smtClean="0"/>
          </a:p>
        </p:txBody>
      </p:sp>
      <p:sp>
        <p:nvSpPr>
          <p:cNvPr id="2150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b="1" dirty="0">
                <a:solidFill>
                  <a:srgbClr val="006FB7"/>
                </a:solidFill>
                <a:ea typeface="宋体" pitchFamily="2" charset="-122"/>
              </a:rPr>
              <a:t>State parties’ obligations </a:t>
            </a:r>
            <a:r>
              <a:rPr lang="en-US" altLang="zh-CN" sz="2800" b="1" dirty="0" smtClean="0">
                <a:solidFill>
                  <a:srgbClr val="006FB7"/>
                </a:solidFill>
                <a:ea typeface="宋体" pitchFamily="2" charset="-122"/>
              </a:rPr>
              <a:t>under</a:t>
            </a:r>
            <a:br>
              <a:rPr lang="en-US" altLang="zh-CN" sz="2800" b="1" dirty="0" smtClean="0">
                <a:solidFill>
                  <a:srgbClr val="006FB7"/>
                </a:solidFill>
                <a:ea typeface="宋体" pitchFamily="2" charset="-122"/>
              </a:rPr>
            </a:br>
            <a:r>
              <a:rPr lang="en-US" altLang="zh-CN" sz="2800" b="1" dirty="0" smtClean="0">
                <a:solidFill>
                  <a:srgbClr val="006FB7"/>
                </a:solidFill>
                <a:ea typeface="宋体" pitchFamily="2" charset="-122"/>
              </a:rPr>
              <a:t>the </a:t>
            </a:r>
            <a:r>
              <a:rPr lang="en-US" altLang="zh-CN" sz="2800" b="1" dirty="0">
                <a:solidFill>
                  <a:srgbClr val="006FB7"/>
                </a:solidFill>
                <a:ea typeface="宋体" pitchFamily="2" charset="-122"/>
              </a:rPr>
              <a:t>Convention on the Rights </a:t>
            </a:r>
            <a:r>
              <a:rPr lang="en-US" altLang="zh-CN" sz="2800" b="1" dirty="0" smtClean="0">
                <a:solidFill>
                  <a:srgbClr val="006FB7"/>
                </a:solidFill>
                <a:ea typeface="宋体" pitchFamily="2" charset="-122"/>
              </a:rPr>
              <a:t>of the </a:t>
            </a:r>
            <a:r>
              <a:rPr lang="en-US" altLang="zh-CN" sz="2800" b="1" dirty="0">
                <a:solidFill>
                  <a:srgbClr val="006FB7"/>
                </a:solidFill>
                <a:ea typeface="宋体" pitchFamily="2" charset="-122"/>
              </a:rPr>
              <a:t>Child</a:t>
            </a:r>
            <a:endParaRPr lang="en-US" sz="2800" b="1" dirty="0">
              <a:solidFill>
                <a:srgbClr val="006FB7"/>
              </a:solidFill>
            </a:endParaRPr>
          </a:p>
        </p:txBody>
      </p:sp>
      <p:sp>
        <p:nvSpPr>
          <p:cNvPr id="21510" name="Rectangle 3"/>
          <p:cNvSpPr txBox="1">
            <a:spLocks noChangeArrowheads="1"/>
          </p:cNvSpPr>
          <p:nvPr/>
        </p:nvSpPr>
        <p:spPr bwMode="auto">
          <a:xfrm>
            <a:off x="395288" y="1987550"/>
            <a:ext cx="8229600" cy="3529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a:ea typeface="宋体" pitchFamily="2" charset="-122"/>
              </a:rPr>
              <a:t>The State parties to the Convention on the Rights of the Child must respect and ensure the rights guaranteed without discrimination of any kind.</a:t>
            </a:r>
          </a:p>
          <a:p>
            <a:pPr eaLnBrk="1" hangingPunct="1">
              <a:spcBef>
                <a:spcPts val="2400"/>
              </a:spcBef>
              <a:buClr>
                <a:srgbClr val="006FB7"/>
              </a:buClr>
              <a:buFontTx/>
              <a:buChar char="•"/>
            </a:pPr>
            <a:r>
              <a:rPr lang="en-US" altLang="zh-CN" sz="2800">
                <a:ea typeface="宋体" pitchFamily="2" charset="-122"/>
              </a:rPr>
              <a:t>The guiding principle throughout the Convention is that the </a:t>
            </a:r>
            <a:r>
              <a:rPr lang="en-US" altLang="zh-CN" sz="2800" i="1">
                <a:ea typeface="宋体" pitchFamily="2" charset="-122"/>
              </a:rPr>
              <a:t>best interest of the child </a:t>
            </a:r>
            <a:r>
              <a:rPr lang="en-US" altLang="zh-CN" sz="2800">
                <a:ea typeface="宋体" pitchFamily="2" charset="-122"/>
              </a:rPr>
              <a:t>must be given primary consideration.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2531"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17</a:t>
            </a:r>
          </a:p>
        </p:txBody>
      </p:sp>
      <p:sp>
        <p:nvSpPr>
          <p:cNvPr id="22532"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Chapters 2-3</a:t>
            </a:r>
            <a:r>
              <a:rPr lang="en-US" altLang="zh-CN" b="0" smtClean="0"/>
              <a:t> </a:t>
            </a:r>
            <a:endParaRPr lang="en-US" b="0" smtClean="0"/>
          </a:p>
        </p:txBody>
      </p:sp>
      <p:sp>
        <p:nvSpPr>
          <p:cNvPr id="22533" name="Rectangle 3"/>
          <p:cNvSpPr txBox="1">
            <a:spLocks noChangeArrowheads="1"/>
          </p:cNvSpPr>
          <p:nvPr/>
        </p:nvSpPr>
        <p:spPr bwMode="auto">
          <a:xfrm>
            <a:off x="395288" y="1700213"/>
            <a:ext cx="8229600"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800"/>
              </a:spcBef>
              <a:buClr>
                <a:srgbClr val="006FB7"/>
              </a:buClr>
              <a:buFontTx/>
              <a:buChar char="•"/>
            </a:pPr>
            <a:r>
              <a:rPr lang="en-US" altLang="zh-CN" sz="2600" dirty="0">
                <a:ea typeface="宋体" pitchFamily="2" charset="-122"/>
              </a:rPr>
              <a:t>The Convention on the Rights of the Child contains no general limitation provision. Specific limitation provisions are linked only to the exercise of the freedom of expression, the freedom to manifest one’s religion and </a:t>
            </a:r>
            <a:r>
              <a:rPr lang="en-US" altLang="zh-CN" sz="2600" dirty="0" smtClean="0">
                <a:ea typeface="宋体" pitchFamily="2" charset="-122"/>
              </a:rPr>
              <a:t>belief, </a:t>
            </a:r>
            <a:r>
              <a:rPr lang="en-US" altLang="zh-CN" sz="2600" dirty="0">
                <a:ea typeface="宋体" pitchFamily="2" charset="-122"/>
              </a:rPr>
              <a:t>and the freedoms of association and peaceful assembly.</a:t>
            </a:r>
          </a:p>
          <a:p>
            <a:pPr eaLnBrk="1" hangingPunct="1">
              <a:spcBef>
                <a:spcPts val="1800"/>
              </a:spcBef>
              <a:buClr>
                <a:srgbClr val="006FB7"/>
              </a:buClr>
              <a:buFontTx/>
              <a:buChar char="•"/>
            </a:pPr>
            <a:r>
              <a:rPr lang="en-US" altLang="zh-CN" sz="2600" dirty="0">
                <a:ea typeface="宋体" pitchFamily="2" charset="-122"/>
              </a:rPr>
              <a:t>In general, the interpretation of the terms of the Convention must primarily aim at the best interests of the child but should take into account the rights and duties of his or her parents.</a:t>
            </a:r>
          </a:p>
        </p:txBody>
      </p:sp>
      <p:sp>
        <p:nvSpPr>
          <p:cNvPr id="2253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b="1" dirty="0">
                <a:solidFill>
                  <a:srgbClr val="006FB7"/>
                </a:solidFill>
                <a:ea typeface="宋体" pitchFamily="2" charset="-122"/>
              </a:rPr>
              <a:t>Limitations on the exercise of rights under the Convention on the Rights of the Child</a:t>
            </a:r>
            <a:endParaRPr lang="en-US" sz="2800" b="1" dirty="0">
              <a:solidFill>
                <a:srgbClr val="006FB7"/>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355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18</a:t>
            </a:r>
          </a:p>
        </p:txBody>
      </p:sp>
      <p:sp>
        <p:nvSpPr>
          <p:cNvPr id="23556"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Chapters 2-3</a:t>
            </a:r>
            <a:r>
              <a:rPr lang="en-US" altLang="zh-CN" b="0" smtClean="0"/>
              <a:t> </a:t>
            </a:r>
            <a:endParaRPr lang="en-US" b="0" smtClean="0"/>
          </a:p>
        </p:txBody>
      </p:sp>
      <p:sp>
        <p:nvSpPr>
          <p:cNvPr id="23557" name="Rectangle 3"/>
          <p:cNvSpPr txBox="1">
            <a:spLocks noChangeArrowheads="1"/>
          </p:cNvSpPr>
          <p:nvPr/>
        </p:nvSpPr>
        <p:spPr bwMode="auto">
          <a:xfrm>
            <a:off x="395288" y="1987550"/>
            <a:ext cx="8229600" cy="3529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a:ea typeface="宋体" pitchFamily="2" charset="-122"/>
              </a:rPr>
              <a:t>The International Convention on the Protection of the Rights of All Migrant Workers and Members of Their Families contains no general limitation provision. However, specific limitation provisions are linked to the nature of certain rights and freedoms, and to the status of the migrant worker (regular or irregular situation).</a:t>
            </a:r>
            <a:endParaRPr lang="en-US" sz="2800"/>
          </a:p>
        </p:txBody>
      </p:sp>
      <p:sp>
        <p:nvSpPr>
          <p:cNvPr id="23558" name="Rectangle 2"/>
          <p:cNvSpPr txBox="1">
            <a:spLocks noChangeArrowheads="1"/>
          </p:cNvSpPr>
          <p:nvPr/>
        </p:nvSpPr>
        <p:spPr bwMode="auto">
          <a:xfrm>
            <a:off x="1187449" y="404813"/>
            <a:ext cx="7437439"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000" b="1" dirty="0">
                <a:solidFill>
                  <a:srgbClr val="006FB7"/>
                </a:solidFill>
                <a:ea typeface="宋体" pitchFamily="2" charset="-122"/>
              </a:rPr>
              <a:t>Limitations on the exercise of rights </a:t>
            </a:r>
            <a:r>
              <a:rPr lang="en-US" altLang="zh-CN" sz="2000" b="1" dirty="0" smtClean="0">
                <a:solidFill>
                  <a:srgbClr val="006FB7"/>
                </a:solidFill>
                <a:ea typeface="宋体" pitchFamily="2" charset="-122"/>
              </a:rPr>
              <a:t>under</a:t>
            </a:r>
            <a:br>
              <a:rPr lang="en-US" altLang="zh-CN" sz="2000" b="1" dirty="0" smtClean="0">
                <a:solidFill>
                  <a:srgbClr val="006FB7"/>
                </a:solidFill>
                <a:ea typeface="宋体" pitchFamily="2" charset="-122"/>
              </a:rPr>
            </a:br>
            <a:r>
              <a:rPr lang="en-US" altLang="zh-CN" sz="2000" b="1" dirty="0" smtClean="0">
                <a:solidFill>
                  <a:srgbClr val="006FB7"/>
                </a:solidFill>
                <a:ea typeface="宋体" pitchFamily="2" charset="-122"/>
              </a:rPr>
              <a:t>the </a:t>
            </a:r>
            <a:r>
              <a:rPr lang="en-US" altLang="zh-CN" sz="2000" b="1" dirty="0">
                <a:solidFill>
                  <a:srgbClr val="006FB7"/>
                </a:solidFill>
                <a:ea typeface="宋体" pitchFamily="2" charset="-122"/>
              </a:rPr>
              <a:t>International Convention on the Protection of the </a:t>
            </a:r>
            <a:r>
              <a:rPr lang="en-US" altLang="zh-CN" sz="2000" b="1" dirty="0" smtClean="0">
                <a:solidFill>
                  <a:srgbClr val="006FB7"/>
                </a:solidFill>
                <a:ea typeface="宋体" pitchFamily="2" charset="-122"/>
              </a:rPr>
              <a:t>Rights</a:t>
            </a:r>
            <a:br>
              <a:rPr lang="en-US" altLang="zh-CN" sz="2000" b="1" dirty="0" smtClean="0">
                <a:solidFill>
                  <a:srgbClr val="006FB7"/>
                </a:solidFill>
                <a:ea typeface="宋体" pitchFamily="2" charset="-122"/>
              </a:rPr>
            </a:br>
            <a:r>
              <a:rPr lang="en-US" altLang="zh-CN" sz="2000" b="1" dirty="0" smtClean="0">
                <a:solidFill>
                  <a:srgbClr val="006FB7"/>
                </a:solidFill>
                <a:ea typeface="宋体" pitchFamily="2" charset="-122"/>
              </a:rPr>
              <a:t>of </a:t>
            </a:r>
            <a:r>
              <a:rPr lang="en-US" altLang="zh-CN" sz="2000" b="1" dirty="0">
                <a:solidFill>
                  <a:srgbClr val="006FB7"/>
                </a:solidFill>
                <a:ea typeface="宋体" pitchFamily="2" charset="-122"/>
              </a:rPr>
              <a:t>All Migrant Workers and Members of Their Families</a:t>
            </a:r>
            <a:endParaRPr lang="en-US" sz="2000" b="1" dirty="0">
              <a:solidFill>
                <a:srgbClr val="006FB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147"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Chapters 2-3</a:t>
            </a:r>
            <a:r>
              <a:rPr lang="en-US" altLang="zh-CN" b="0" smtClean="0"/>
              <a:t> </a:t>
            </a:r>
            <a:endParaRPr lang="en-US" b="0" smtClean="0"/>
          </a:p>
        </p:txBody>
      </p:sp>
      <p:sp>
        <p:nvSpPr>
          <p:cNvPr id="6148" name="Rectangle 2"/>
          <p:cNvSpPr>
            <a:spLocks noGrp="1" noChangeArrowheads="1"/>
          </p:cNvSpPr>
          <p:nvPr>
            <p:ph type="title" idx="4294967295"/>
          </p:nvPr>
        </p:nvSpPr>
        <p:spPr bwMode="auto">
          <a:xfrm>
            <a:off x="1187450" y="404813"/>
            <a:ext cx="7499350" cy="115252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zh-CN" smtClean="0">
                <a:ea typeface="宋体" pitchFamily="2" charset="-122"/>
              </a:rPr>
              <a:t>Learning objectives</a:t>
            </a:r>
            <a:endParaRPr lang="en-US" smtClean="0"/>
          </a:p>
        </p:txBody>
      </p:sp>
      <p:sp>
        <p:nvSpPr>
          <p:cNvPr id="6149" name="Rectangle 3"/>
          <p:cNvSpPr>
            <a:spLocks noGrp="1" noChangeArrowheads="1"/>
          </p:cNvSpPr>
          <p:nvPr>
            <p:ph type="body" idx="4294967295"/>
          </p:nvPr>
        </p:nvSpPr>
        <p:spPr bwMode="auto">
          <a:xfrm>
            <a:off x="395288" y="1773238"/>
            <a:ext cx="8229600" cy="3887787"/>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marL="358775" indent="-358775" eaLnBrk="1" hangingPunct="1">
              <a:spcBef>
                <a:spcPts val="2400"/>
              </a:spcBef>
            </a:pPr>
            <a:r>
              <a:rPr lang="en-US" altLang="zh-CN" dirty="0" smtClean="0">
                <a:latin typeface="Arial" charset="0"/>
                <a:ea typeface="宋体" pitchFamily="2" charset="-122"/>
              </a:rPr>
              <a:t>To familiarize the participants with the major universal human rights treaties and their modes of implementation and to highlight the contents of some other relevant legal instruments</a:t>
            </a:r>
          </a:p>
          <a:p>
            <a:pPr marL="358775" indent="-358775" eaLnBrk="1" hangingPunct="1">
              <a:spcBef>
                <a:spcPts val="2400"/>
              </a:spcBef>
            </a:pPr>
            <a:r>
              <a:rPr lang="en-US" altLang="zh-CN" dirty="0" smtClean="0">
                <a:latin typeface="Arial" charset="0"/>
                <a:ea typeface="宋体" pitchFamily="2" charset="-122"/>
              </a:rPr>
              <a:t>To provide a basic understanding of how these legal resources can be used by legal practitioners principally at the domestic level but also to some extent at the international level</a:t>
            </a:r>
          </a:p>
        </p:txBody>
      </p:sp>
      <p:sp>
        <p:nvSpPr>
          <p:cNvPr id="615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4579"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19</a:t>
            </a:r>
          </a:p>
        </p:txBody>
      </p:sp>
      <p:sp>
        <p:nvSpPr>
          <p:cNvPr id="24580"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Chapters 2-3</a:t>
            </a:r>
            <a:r>
              <a:rPr lang="en-US" altLang="zh-CN" b="0" smtClean="0"/>
              <a:t> </a:t>
            </a:r>
            <a:endParaRPr lang="en-US" b="0" smtClean="0"/>
          </a:p>
        </p:txBody>
      </p:sp>
      <p:sp>
        <p:nvSpPr>
          <p:cNvPr id="24582" name="Rectangle 3"/>
          <p:cNvSpPr txBox="1">
            <a:spLocks noChangeArrowheads="1"/>
          </p:cNvSpPr>
          <p:nvPr/>
        </p:nvSpPr>
        <p:spPr bwMode="auto">
          <a:xfrm>
            <a:off x="395288" y="1773238"/>
            <a:ext cx="8229600" cy="4103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defRPr/>
            </a:pPr>
            <a:r>
              <a:rPr lang="en-US" altLang="zh-CN" sz="2800" dirty="0" smtClean="0">
                <a:ea typeface="宋体" pitchFamily="2" charset="-122"/>
              </a:rPr>
              <a:t>The implementation mechanisms of the International Convention on the Protection of the Rights of All Migrant Workers and Members of Their Families are:</a:t>
            </a:r>
          </a:p>
          <a:p>
            <a:pPr eaLnBrk="1" hangingPunct="1">
              <a:spcBef>
                <a:spcPts val="2400"/>
              </a:spcBef>
              <a:buClr>
                <a:srgbClr val="006FB7"/>
              </a:buClr>
              <a:buFontTx/>
              <a:buChar char="•"/>
              <a:defRPr/>
            </a:pPr>
            <a:r>
              <a:rPr lang="en-US" altLang="zh-CN" sz="2800" dirty="0" smtClean="0">
                <a:ea typeface="宋体" pitchFamily="2" charset="-122"/>
              </a:rPr>
              <a:t>The reporting procedure (arts. 73 and 74)</a:t>
            </a:r>
          </a:p>
          <a:p>
            <a:pPr eaLnBrk="1" hangingPunct="1">
              <a:spcBef>
                <a:spcPts val="2400"/>
              </a:spcBef>
              <a:buClr>
                <a:srgbClr val="006FB7"/>
              </a:buClr>
              <a:buFontTx/>
              <a:buChar char="•"/>
              <a:defRPr/>
            </a:pPr>
            <a:r>
              <a:rPr lang="en-US" altLang="zh-CN" sz="2800" dirty="0" smtClean="0">
                <a:ea typeface="宋体" pitchFamily="2" charset="-122"/>
              </a:rPr>
              <a:t>Inter-State communications (art. 76)</a:t>
            </a:r>
          </a:p>
          <a:p>
            <a:pPr eaLnBrk="1" hangingPunct="1">
              <a:spcBef>
                <a:spcPts val="2400"/>
              </a:spcBef>
              <a:buClr>
                <a:srgbClr val="006FB7"/>
              </a:buClr>
              <a:buFontTx/>
              <a:buChar char="•"/>
              <a:defRPr/>
            </a:pPr>
            <a:r>
              <a:rPr lang="en-US" altLang="zh-CN" sz="2800" dirty="0" smtClean="0">
                <a:ea typeface="宋体" pitchFamily="2" charset="-122"/>
              </a:rPr>
              <a:t>Individual communications (art. 77)</a:t>
            </a:r>
          </a:p>
        </p:txBody>
      </p:sp>
      <p:sp>
        <p:nvSpPr>
          <p:cNvPr id="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100" b="1" dirty="0">
                <a:solidFill>
                  <a:srgbClr val="006FB7"/>
                </a:solidFill>
                <a:ea typeface="宋体" pitchFamily="2" charset="-122"/>
              </a:rPr>
              <a:t>Implementation </a:t>
            </a:r>
            <a:r>
              <a:rPr lang="en-US" altLang="zh-CN" sz="2100" b="1" dirty="0" smtClean="0">
                <a:solidFill>
                  <a:srgbClr val="006FB7"/>
                </a:solidFill>
                <a:ea typeface="宋体" pitchFamily="2" charset="-122"/>
              </a:rPr>
              <a:t>mechanisms </a:t>
            </a:r>
            <a:r>
              <a:rPr lang="en-US" altLang="zh-CN" sz="2100" b="1" dirty="0">
                <a:solidFill>
                  <a:srgbClr val="006FB7"/>
                </a:solidFill>
                <a:ea typeface="宋体" pitchFamily="2" charset="-122"/>
              </a:rPr>
              <a:t>under the International Convention on the Protection of the Rights of All Migrant Workers and Members of Their Families</a:t>
            </a:r>
            <a:endParaRPr lang="en-US" sz="2100" b="1" dirty="0">
              <a:solidFill>
                <a:srgbClr val="006FB7"/>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5603"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20</a:t>
            </a:r>
          </a:p>
        </p:txBody>
      </p:sp>
      <p:sp>
        <p:nvSpPr>
          <p:cNvPr id="25604"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Chapters 2-3</a:t>
            </a:r>
            <a:r>
              <a:rPr lang="en-US" altLang="zh-CN" b="0" smtClean="0"/>
              <a:t> </a:t>
            </a:r>
            <a:endParaRPr lang="en-US" b="0" smtClean="0"/>
          </a:p>
        </p:txBody>
      </p:sp>
      <p:sp>
        <p:nvSpPr>
          <p:cNvPr id="2560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Convention on the Prevention and Punishment of the Crime of Genocide</a:t>
            </a:r>
            <a:endParaRPr lang="en-US" sz="3200" b="1">
              <a:solidFill>
                <a:srgbClr val="006FB7"/>
              </a:solidFill>
            </a:endParaRPr>
          </a:p>
        </p:txBody>
      </p:sp>
      <p:sp>
        <p:nvSpPr>
          <p:cNvPr id="25606" name="Rectangle 3"/>
          <p:cNvSpPr txBox="1">
            <a:spLocks noChangeArrowheads="1"/>
          </p:cNvSpPr>
          <p:nvPr/>
        </p:nvSpPr>
        <p:spPr bwMode="auto">
          <a:xfrm>
            <a:off x="395288" y="1916113"/>
            <a:ext cx="8229600" cy="396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a:ea typeface="宋体" pitchFamily="2" charset="-122"/>
              </a:rPr>
              <a:t>The Genocide Convention aims at the prevention and punishment of genocide, including conspiracy, incitement and attempts to commit, or complicity in, the crime of genocide.</a:t>
            </a:r>
          </a:p>
          <a:p>
            <a:pPr eaLnBrk="1" hangingPunct="1">
              <a:spcBef>
                <a:spcPts val="2400"/>
              </a:spcBef>
              <a:buClr>
                <a:srgbClr val="006FB7"/>
              </a:buClr>
              <a:buFontTx/>
              <a:buChar char="•"/>
            </a:pPr>
            <a:r>
              <a:rPr lang="en-US" altLang="zh-CN" sz="2800">
                <a:ea typeface="宋体" pitchFamily="2" charset="-122"/>
              </a:rPr>
              <a:t>The obligations set out in the Convention are binding on all States, even without ratification of the Convention, because they constitute obligations under international customary law.</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6627"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21</a:t>
            </a:r>
          </a:p>
        </p:txBody>
      </p:sp>
      <p:sp>
        <p:nvSpPr>
          <p:cNvPr id="26628"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Chapters 2-3</a:t>
            </a:r>
            <a:r>
              <a:rPr lang="en-US" altLang="zh-CN" b="0" smtClean="0"/>
              <a:t> </a:t>
            </a:r>
            <a:endParaRPr lang="en-US" b="0" smtClean="0"/>
          </a:p>
        </p:txBody>
      </p:sp>
      <p:sp>
        <p:nvSpPr>
          <p:cNvPr id="2662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International Criminal Court</a:t>
            </a:r>
            <a:endParaRPr lang="en-US" sz="3200" b="1">
              <a:solidFill>
                <a:srgbClr val="006FB7"/>
              </a:solidFill>
            </a:endParaRPr>
          </a:p>
        </p:txBody>
      </p:sp>
      <p:sp>
        <p:nvSpPr>
          <p:cNvPr id="26630" name="Rectangle 3"/>
          <p:cNvSpPr txBox="1">
            <a:spLocks noChangeArrowheads="1"/>
          </p:cNvSpPr>
          <p:nvPr/>
        </p:nvSpPr>
        <p:spPr bwMode="auto">
          <a:xfrm>
            <a:off x="395288" y="2203574"/>
            <a:ext cx="8229600" cy="23055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dirty="0">
                <a:ea typeface="宋体" pitchFamily="2" charset="-122"/>
              </a:rPr>
              <a:t>The International Criminal Court provides the first international, permanent and independent judicial body for the purpose of ending impunity for acts of genocide, crimes against humanity, war crimes </a:t>
            </a:r>
            <a:r>
              <a:rPr lang="en-US" altLang="zh-CN" sz="2800" dirty="0" smtClean="0">
                <a:ea typeface="宋体" pitchFamily="2" charset="-122"/>
              </a:rPr>
              <a:t>and </a:t>
            </a:r>
            <a:r>
              <a:rPr lang="en-US" altLang="zh-CN" sz="2800" dirty="0">
                <a:ea typeface="宋体" pitchFamily="2" charset="-122"/>
              </a:rPr>
              <a:t>the crime of aggression.</a:t>
            </a: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7651"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22</a:t>
            </a:r>
          </a:p>
        </p:txBody>
      </p:sp>
      <p:sp>
        <p:nvSpPr>
          <p:cNvPr id="27652"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Chapters 2-3</a:t>
            </a:r>
            <a:r>
              <a:rPr lang="en-US" altLang="zh-CN" b="0" smtClean="0"/>
              <a:t> </a:t>
            </a:r>
            <a:endParaRPr lang="en-US" b="0" smtClean="0"/>
          </a:p>
        </p:txBody>
      </p:sp>
      <p:sp>
        <p:nvSpPr>
          <p:cNvPr id="2765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a:solidFill>
                  <a:srgbClr val="006FB7"/>
                </a:solidFill>
                <a:ea typeface="宋体" pitchFamily="2" charset="-122"/>
              </a:rPr>
              <a:t>International Convention on the Elimination of All Forms of Racial Discrimination I</a:t>
            </a:r>
            <a:endParaRPr lang="en-US" sz="2700" b="1">
              <a:solidFill>
                <a:srgbClr val="006FB7"/>
              </a:solidFill>
            </a:endParaRPr>
          </a:p>
        </p:txBody>
      </p:sp>
      <p:sp>
        <p:nvSpPr>
          <p:cNvPr id="27654" name="Rectangle 3"/>
          <p:cNvSpPr txBox="1">
            <a:spLocks noChangeArrowheads="1"/>
          </p:cNvSpPr>
          <p:nvPr/>
        </p:nvSpPr>
        <p:spPr bwMode="auto">
          <a:xfrm>
            <a:off x="395288" y="1700213"/>
            <a:ext cx="8229600" cy="4464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a:ea typeface="宋体" pitchFamily="2" charset="-122"/>
              </a:rPr>
              <a:t>The International Convention on the Elimination of All Forms of Racial Discrimination prohibits such discrimination in the enjoyment of human rights in all fields of public life.</a:t>
            </a:r>
          </a:p>
          <a:p>
            <a:pPr eaLnBrk="1" hangingPunct="1">
              <a:spcBef>
                <a:spcPts val="2400"/>
              </a:spcBef>
              <a:buClr>
                <a:srgbClr val="006FB7"/>
              </a:buClr>
              <a:buFontTx/>
              <a:buChar char="•"/>
            </a:pPr>
            <a:r>
              <a:rPr lang="en-US" altLang="zh-CN" sz="2800">
                <a:ea typeface="宋体" pitchFamily="2" charset="-122"/>
              </a:rPr>
              <a:t>State parties must also ensure that, whenever private institutions influence the exercise of rights or the availability of opportunities, the result has neither the purpose nor the effect of creating or perpetuating racial discrimination.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867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23</a:t>
            </a:r>
          </a:p>
        </p:txBody>
      </p:sp>
      <p:sp>
        <p:nvSpPr>
          <p:cNvPr id="28676"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Chapters 2-3</a:t>
            </a:r>
            <a:r>
              <a:rPr lang="en-US" altLang="zh-CN" b="0" smtClean="0"/>
              <a:t> </a:t>
            </a:r>
            <a:endParaRPr lang="en-US" b="0" smtClean="0"/>
          </a:p>
        </p:txBody>
      </p:sp>
      <p:sp>
        <p:nvSpPr>
          <p:cNvPr id="28678" name="Rectangle 3"/>
          <p:cNvSpPr txBox="1">
            <a:spLocks noChangeArrowheads="1"/>
          </p:cNvSpPr>
          <p:nvPr/>
        </p:nvSpPr>
        <p:spPr bwMode="auto">
          <a:xfrm>
            <a:off x="395288" y="1917700"/>
            <a:ext cx="8229600" cy="3743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defRPr/>
            </a:pPr>
            <a:r>
              <a:rPr lang="en-US" altLang="zh-CN" sz="2800" dirty="0" smtClean="0">
                <a:ea typeface="宋体" pitchFamily="2" charset="-122"/>
              </a:rPr>
              <a:t>The International Convention on the Elimination of All Forms of Racial Discrimination is being implemented at the international level through:</a:t>
            </a:r>
          </a:p>
          <a:p>
            <a:pPr eaLnBrk="1" hangingPunct="1">
              <a:spcBef>
                <a:spcPts val="2400"/>
              </a:spcBef>
              <a:buClr>
                <a:srgbClr val="006FB7"/>
              </a:buClr>
              <a:buFontTx/>
              <a:buChar char="•"/>
              <a:defRPr/>
            </a:pPr>
            <a:r>
              <a:rPr lang="en-US" altLang="zh-CN" sz="2800" dirty="0" smtClean="0">
                <a:ea typeface="宋体" pitchFamily="2" charset="-122"/>
              </a:rPr>
              <a:t>The reporting procedure</a:t>
            </a:r>
          </a:p>
          <a:p>
            <a:pPr eaLnBrk="1" hangingPunct="1">
              <a:spcBef>
                <a:spcPts val="2400"/>
              </a:spcBef>
              <a:buClr>
                <a:srgbClr val="006FB7"/>
              </a:buClr>
              <a:buFontTx/>
              <a:buChar char="•"/>
              <a:defRPr/>
            </a:pPr>
            <a:r>
              <a:rPr lang="en-US" altLang="zh-CN" sz="2800" dirty="0" smtClean="0">
                <a:ea typeface="宋体" pitchFamily="2" charset="-122"/>
              </a:rPr>
              <a:t>Inter-State complaints</a:t>
            </a:r>
          </a:p>
          <a:p>
            <a:pPr eaLnBrk="1" hangingPunct="1">
              <a:spcBef>
                <a:spcPts val="2400"/>
              </a:spcBef>
              <a:buClr>
                <a:srgbClr val="006FB7"/>
              </a:buClr>
              <a:buFontTx/>
              <a:buChar char="•"/>
              <a:defRPr/>
            </a:pPr>
            <a:r>
              <a:rPr lang="en-US" altLang="zh-CN" sz="2800" dirty="0" smtClean="0">
                <a:ea typeface="宋体" pitchFamily="2" charset="-122"/>
              </a:rPr>
              <a:t>Individual communications</a:t>
            </a:r>
          </a:p>
        </p:txBody>
      </p:sp>
      <p:sp>
        <p:nvSpPr>
          <p:cNvPr id="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700" b="1">
                <a:solidFill>
                  <a:srgbClr val="006FB7"/>
                </a:solidFill>
                <a:ea typeface="宋体" pitchFamily="2" charset="-122"/>
              </a:rPr>
              <a:t>International Convention on the Elimination of All Forms of Racial Discrimination II</a:t>
            </a:r>
            <a:endParaRPr lang="en-US" sz="2700" b="1">
              <a:solidFill>
                <a:srgbClr val="006FB7"/>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9699"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24</a:t>
            </a:r>
          </a:p>
        </p:txBody>
      </p:sp>
      <p:sp>
        <p:nvSpPr>
          <p:cNvPr id="29700"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
        <p:nvSpPr>
          <p:cNvPr id="29701" name="Rectangle 3"/>
          <p:cNvSpPr txBox="1">
            <a:spLocks noChangeArrowheads="1"/>
          </p:cNvSpPr>
          <p:nvPr/>
        </p:nvSpPr>
        <p:spPr bwMode="auto">
          <a:xfrm>
            <a:off x="395288" y="1917700"/>
            <a:ext cx="8229600" cy="3959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a:ea typeface="宋体" pitchFamily="2" charset="-122"/>
              </a:rPr>
              <a:t>The Convention against Torture and Other Cruel, Inhuman or Degrading Treatment or Punishment confirms the well-established rule in international law that no circumstances whatever, not even wars or other public emergencies, can justify the resort to torture or other forms of ill-treatment.</a:t>
            </a:r>
          </a:p>
          <a:p>
            <a:pPr eaLnBrk="1" hangingPunct="1">
              <a:spcBef>
                <a:spcPts val="2400"/>
              </a:spcBef>
              <a:buClr>
                <a:srgbClr val="006FB7"/>
              </a:buClr>
              <a:buFontTx/>
              <a:buChar char="•"/>
            </a:pPr>
            <a:r>
              <a:rPr lang="en-US" altLang="zh-CN" sz="2800">
                <a:ea typeface="宋体" pitchFamily="2" charset="-122"/>
              </a:rPr>
              <a:t>An order from a superior cannot be invoked as a justification for torture.</a:t>
            </a:r>
          </a:p>
        </p:txBody>
      </p:sp>
      <p:sp>
        <p:nvSpPr>
          <p:cNvPr id="2970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700"/>
              </a:lnSpc>
            </a:pPr>
            <a:r>
              <a:rPr lang="en-US" altLang="zh-CN" sz="2700" b="1">
                <a:solidFill>
                  <a:srgbClr val="006FB7"/>
                </a:solidFill>
                <a:ea typeface="宋体" pitchFamily="2" charset="-122"/>
              </a:rPr>
              <a:t>Convention against Torture and Other Cruel, Inhuman or Degrading Treatment or Punishment I</a:t>
            </a:r>
            <a:endParaRPr lang="en-US" sz="2700" b="1">
              <a:solidFill>
                <a:srgbClr val="006FB7"/>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072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25</a:t>
            </a:r>
          </a:p>
        </p:txBody>
      </p:sp>
      <p:sp>
        <p:nvSpPr>
          <p:cNvPr id="6" name="Rectangle 3"/>
          <p:cNvSpPr txBox="1">
            <a:spLocks noChangeArrowheads="1"/>
          </p:cNvSpPr>
          <p:nvPr/>
        </p:nvSpPr>
        <p:spPr bwMode="auto">
          <a:xfrm>
            <a:off x="395288" y="1989138"/>
            <a:ext cx="8229600" cy="4032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defRPr/>
            </a:pPr>
            <a:r>
              <a:rPr lang="en-US" altLang="zh-CN" sz="2800" dirty="0" smtClean="0">
                <a:ea typeface="宋体" pitchFamily="2" charset="-122"/>
              </a:rPr>
              <a:t>The Convention against Torture and Other Cruel, Inhuman or Degrading Treatment or Punishment is implemented at the international level through:</a:t>
            </a:r>
          </a:p>
          <a:p>
            <a:pPr eaLnBrk="1" hangingPunct="1">
              <a:spcBef>
                <a:spcPts val="1800"/>
              </a:spcBef>
              <a:buClr>
                <a:srgbClr val="006FB7"/>
              </a:buClr>
              <a:buFontTx/>
              <a:buChar char="•"/>
              <a:defRPr/>
            </a:pPr>
            <a:r>
              <a:rPr lang="en-US" altLang="zh-CN" sz="2800" dirty="0" smtClean="0">
                <a:ea typeface="宋体" pitchFamily="2" charset="-122"/>
              </a:rPr>
              <a:t>The reporting procedure </a:t>
            </a:r>
          </a:p>
          <a:p>
            <a:pPr eaLnBrk="1" hangingPunct="1">
              <a:spcBef>
                <a:spcPts val="1800"/>
              </a:spcBef>
              <a:buClr>
                <a:srgbClr val="006FB7"/>
              </a:buClr>
              <a:buFontTx/>
              <a:buChar char="•"/>
              <a:defRPr/>
            </a:pPr>
            <a:r>
              <a:rPr lang="en-US" altLang="zh-CN" sz="2800" dirty="0" smtClean="0">
                <a:ea typeface="宋体" pitchFamily="2" charset="-122"/>
              </a:rPr>
              <a:t>The Committee’s activities under article 20 (3)</a:t>
            </a:r>
          </a:p>
          <a:p>
            <a:pPr eaLnBrk="1" hangingPunct="1">
              <a:spcBef>
                <a:spcPts val="1800"/>
              </a:spcBef>
              <a:buClr>
                <a:srgbClr val="006FB7"/>
              </a:buClr>
              <a:buFontTx/>
              <a:buChar char="•"/>
              <a:defRPr/>
            </a:pPr>
            <a:r>
              <a:rPr lang="en-US" altLang="zh-CN" sz="2800" dirty="0" smtClean="0">
                <a:ea typeface="宋体" pitchFamily="2" charset="-122"/>
              </a:rPr>
              <a:t>Inter-State communications</a:t>
            </a:r>
          </a:p>
          <a:p>
            <a:pPr eaLnBrk="1" hangingPunct="1">
              <a:spcBef>
                <a:spcPts val="1800"/>
              </a:spcBef>
              <a:buClr>
                <a:srgbClr val="006FB7"/>
              </a:buClr>
              <a:buFontTx/>
              <a:buChar char="•"/>
              <a:defRPr/>
            </a:pPr>
            <a:r>
              <a:rPr lang="en-US" altLang="zh-CN" sz="2800" dirty="0" smtClean="0">
                <a:ea typeface="宋体" pitchFamily="2" charset="-122"/>
              </a:rPr>
              <a:t>Individual communications</a:t>
            </a:r>
          </a:p>
        </p:txBody>
      </p:sp>
      <p:sp>
        <p:nvSpPr>
          <p:cNvPr id="3072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700"/>
              </a:lnSpc>
            </a:pPr>
            <a:r>
              <a:rPr lang="en-US" altLang="zh-CN" sz="2700" b="1">
                <a:solidFill>
                  <a:srgbClr val="006FB7"/>
                </a:solidFill>
                <a:ea typeface="宋体" pitchFamily="2" charset="-122"/>
              </a:rPr>
              <a:t>Convention against Torture and Other Cruel, Inhuman or Degrading Treatment or Punishment II</a:t>
            </a:r>
            <a:endParaRPr lang="en-US" sz="2700" b="1">
              <a:solidFill>
                <a:srgbClr val="006FB7"/>
              </a:solidFill>
            </a:endParaRP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174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26</a:t>
            </a:r>
          </a:p>
        </p:txBody>
      </p:sp>
      <p:sp>
        <p:nvSpPr>
          <p:cNvPr id="3174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b="1" dirty="0">
                <a:solidFill>
                  <a:srgbClr val="006FB7"/>
                </a:solidFill>
                <a:ea typeface="宋体" pitchFamily="2" charset="-122"/>
              </a:rPr>
              <a:t>Convention on the Elimination of All Forms of Discrimination </a:t>
            </a:r>
            <a:r>
              <a:rPr lang="en-US" altLang="zh-CN" sz="2800" b="1" dirty="0" smtClean="0">
                <a:solidFill>
                  <a:srgbClr val="006FB7"/>
                </a:solidFill>
                <a:ea typeface="宋体" pitchFamily="2" charset="-122"/>
              </a:rPr>
              <a:t>against </a:t>
            </a:r>
            <a:r>
              <a:rPr lang="en-US" altLang="zh-CN" sz="2800" b="1" dirty="0">
                <a:solidFill>
                  <a:srgbClr val="006FB7"/>
                </a:solidFill>
                <a:ea typeface="宋体" pitchFamily="2" charset="-122"/>
              </a:rPr>
              <a:t>Women</a:t>
            </a:r>
            <a:endParaRPr lang="en-US" sz="2800" b="1" dirty="0">
              <a:solidFill>
                <a:srgbClr val="006FB7"/>
              </a:solidFill>
            </a:endParaRPr>
          </a:p>
        </p:txBody>
      </p:sp>
      <p:sp>
        <p:nvSpPr>
          <p:cNvPr id="6" name="Rectangle 3"/>
          <p:cNvSpPr txBox="1">
            <a:spLocks noChangeArrowheads="1"/>
          </p:cNvSpPr>
          <p:nvPr/>
        </p:nvSpPr>
        <p:spPr bwMode="auto">
          <a:xfrm>
            <a:off x="395288" y="1628775"/>
            <a:ext cx="8229600" cy="4537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defRPr/>
            </a:pPr>
            <a:r>
              <a:rPr lang="en-US" altLang="zh-CN" sz="2500" dirty="0" smtClean="0">
                <a:ea typeface="宋体" pitchFamily="2" charset="-122"/>
              </a:rPr>
              <a:t>The Convention on the Elimination of All Forms of Discrimination against Women provides a comprehensive legal framework for the elimination of discrimination against women in their enjoyment of human rights and fundamental freedoms </a:t>
            </a:r>
            <a:r>
              <a:rPr lang="en-US" altLang="zh-CN" sz="2500" i="1" dirty="0" smtClean="0">
                <a:ea typeface="宋体" pitchFamily="2" charset="-122"/>
              </a:rPr>
              <a:t>in both public and private life</a:t>
            </a:r>
            <a:r>
              <a:rPr lang="en-US" altLang="zh-CN" sz="2500" dirty="0" smtClean="0">
                <a:ea typeface="宋体" pitchFamily="2" charset="-122"/>
              </a:rPr>
              <a:t>.</a:t>
            </a:r>
          </a:p>
          <a:p>
            <a:pPr marL="0" indent="0" eaLnBrk="1" hangingPunct="1">
              <a:spcBef>
                <a:spcPts val="1800"/>
              </a:spcBef>
              <a:buClr>
                <a:srgbClr val="006FB7"/>
              </a:buClr>
              <a:defRPr/>
            </a:pPr>
            <a:r>
              <a:rPr lang="en-US" altLang="zh-CN" sz="2500" dirty="0" smtClean="0">
                <a:ea typeface="宋体" pitchFamily="2" charset="-122"/>
              </a:rPr>
              <a:t>At the international level, the Convention is implemented through:</a:t>
            </a:r>
          </a:p>
          <a:p>
            <a:pPr eaLnBrk="1" hangingPunct="1">
              <a:spcBef>
                <a:spcPts val="1200"/>
              </a:spcBef>
              <a:buClr>
                <a:srgbClr val="006FB7"/>
              </a:buClr>
              <a:buFontTx/>
              <a:buChar char="•"/>
              <a:defRPr/>
            </a:pPr>
            <a:r>
              <a:rPr lang="en-US" altLang="zh-CN" sz="2500" dirty="0" smtClean="0">
                <a:ea typeface="宋体" pitchFamily="2" charset="-122"/>
              </a:rPr>
              <a:t>The reporting procedure</a:t>
            </a:r>
          </a:p>
          <a:p>
            <a:pPr eaLnBrk="1" hangingPunct="1">
              <a:spcBef>
                <a:spcPts val="1200"/>
              </a:spcBef>
              <a:buClr>
                <a:srgbClr val="006FB7"/>
              </a:buClr>
              <a:buFontTx/>
              <a:buChar char="•"/>
              <a:defRPr/>
            </a:pPr>
            <a:r>
              <a:rPr lang="en-US" altLang="zh-CN" sz="2500" dirty="0" smtClean="0">
                <a:ea typeface="宋体" pitchFamily="2" charset="-122"/>
              </a:rPr>
              <a:t>Individual communications</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277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27</a:t>
            </a:r>
          </a:p>
        </p:txBody>
      </p:sp>
      <p:sp>
        <p:nvSpPr>
          <p:cNvPr id="3277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Major </a:t>
            </a:r>
            <a:r>
              <a:rPr lang="en-US" altLang="zh-CN" sz="3200" b="1" dirty="0" smtClean="0">
                <a:solidFill>
                  <a:srgbClr val="006FB7"/>
                </a:solidFill>
                <a:ea typeface="宋体" pitchFamily="2" charset="-122"/>
              </a:rPr>
              <a:t>resolutions adopted by</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the </a:t>
            </a:r>
            <a:r>
              <a:rPr lang="en-US" altLang="zh-CN" sz="3200" b="1" dirty="0">
                <a:solidFill>
                  <a:srgbClr val="006FB7"/>
                </a:solidFill>
                <a:ea typeface="宋体" pitchFamily="2" charset="-122"/>
              </a:rPr>
              <a:t>General Assembly I</a:t>
            </a:r>
            <a:endParaRPr lang="en-US" sz="3200" b="1" dirty="0">
              <a:solidFill>
                <a:srgbClr val="006FB7"/>
              </a:solidFill>
            </a:endParaRPr>
          </a:p>
        </p:txBody>
      </p:sp>
      <p:sp>
        <p:nvSpPr>
          <p:cNvPr id="32774" name="Rectangle 3"/>
          <p:cNvSpPr txBox="1">
            <a:spLocks noChangeArrowheads="1"/>
          </p:cNvSpPr>
          <p:nvPr/>
        </p:nvSpPr>
        <p:spPr bwMode="auto">
          <a:xfrm>
            <a:off x="395288" y="1773238"/>
            <a:ext cx="8229600" cy="417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800"/>
              </a:spcBef>
              <a:buClr>
                <a:srgbClr val="006FB7"/>
              </a:buClr>
              <a:buFont typeface="Arial" charset="0"/>
              <a:buAutoNum type="arabicPeriod"/>
            </a:pPr>
            <a:r>
              <a:rPr lang="en-US" altLang="zh-CN" sz="2400">
                <a:ea typeface="宋体" pitchFamily="2" charset="-122"/>
              </a:rPr>
              <a:t>The Declaration on the Elimination of All Forms of Intolerance and of Discrimination Based on Religion or Belief, 1981</a:t>
            </a:r>
          </a:p>
          <a:p>
            <a:pPr eaLnBrk="1" hangingPunct="1">
              <a:spcBef>
                <a:spcPts val="1800"/>
              </a:spcBef>
              <a:buClr>
                <a:srgbClr val="006FB7"/>
              </a:buClr>
              <a:buFont typeface="Arial" charset="0"/>
              <a:buAutoNum type="arabicPeriod"/>
            </a:pPr>
            <a:r>
              <a:rPr lang="en-US" altLang="zh-CN" sz="2400">
                <a:ea typeface="宋体" pitchFamily="2" charset="-122"/>
              </a:rPr>
              <a:t>The Basic Principles for the Treatment of Prisoners, 1990</a:t>
            </a:r>
          </a:p>
          <a:p>
            <a:pPr eaLnBrk="1" hangingPunct="1">
              <a:spcBef>
                <a:spcPts val="1800"/>
              </a:spcBef>
              <a:buClr>
                <a:srgbClr val="006FB7"/>
              </a:buClr>
              <a:buFont typeface="Arial" charset="0"/>
              <a:buAutoNum type="arabicPeriod"/>
            </a:pPr>
            <a:r>
              <a:rPr lang="en-US" altLang="zh-CN" sz="2400">
                <a:ea typeface="宋体" pitchFamily="2" charset="-122"/>
              </a:rPr>
              <a:t>The Body of Principles for the Protection of All Persons under Any Form of Detention or Imprisonment, 1988</a:t>
            </a:r>
          </a:p>
          <a:p>
            <a:pPr eaLnBrk="1" hangingPunct="1">
              <a:spcBef>
                <a:spcPts val="1800"/>
              </a:spcBef>
              <a:buClr>
                <a:srgbClr val="006FB7"/>
              </a:buClr>
              <a:buFont typeface="Arial" charset="0"/>
              <a:buAutoNum type="arabicPeriod"/>
            </a:pPr>
            <a:r>
              <a:rPr lang="en-US" altLang="zh-CN" sz="2400">
                <a:ea typeface="宋体" pitchFamily="2" charset="-122"/>
              </a:rPr>
              <a:t>The United Nations Rules for the Protection of Juveniles Deprived of their Liberty, 1990</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379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28</a:t>
            </a:r>
          </a:p>
        </p:txBody>
      </p:sp>
      <p:sp>
        <p:nvSpPr>
          <p:cNvPr id="3379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Major </a:t>
            </a:r>
            <a:r>
              <a:rPr lang="en-US" altLang="zh-CN" sz="3200" b="1" dirty="0" smtClean="0">
                <a:solidFill>
                  <a:srgbClr val="006FB7"/>
                </a:solidFill>
                <a:ea typeface="宋体" pitchFamily="2" charset="-122"/>
              </a:rPr>
              <a:t>resolutions adopted by</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the </a:t>
            </a:r>
            <a:r>
              <a:rPr lang="en-US" altLang="zh-CN" sz="3200" b="1" dirty="0">
                <a:solidFill>
                  <a:srgbClr val="006FB7"/>
                </a:solidFill>
                <a:ea typeface="宋体" pitchFamily="2" charset="-122"/>
              </a:rPr>
              <a:t>General Assembly II</a:t>
            </a:r>
            <a:endParaRPr lang="en-US" sz="3200" b="1" dirty="0">
              <a:solidFill>
                <a:srgbClr val="006FB7"/>
              </a:solidFill>
            </a:endParaRPr>
          </a:p>
        </p:txBody>
      </p:sp>
      <p:sp>
        <p:nvSpPr>
          <p:cNvPr id="33798" name="Rectangle 3"/>
          <p:cNvSpPr txBox="1">
            <a:spLocks noChangeArrowheads="1"/>
          </p:cNvSpPr>
          <p:nvPr/>
        </p:nvSpPr>
        <p:spPr bwMode="auto">
          <a:xfrm>
            <a:off x="395288" y="1700213"/>
            <a:ext cx="8229600"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700"/>
              </a:lnSpc>
              <a:spcBef>
                <a:spcPts val="1200"/>
              </a:spcBef>
              <a:buClr>
                <a:srgbClr val="006FB7"/>
              </a:buClr>
              <a:buFont typeface="Arial" charset="0"/>
              <a:buAutoNum type="arabicPeriod" startAt="5"/>
            </a:pPr>
            <a:r>
              <a:rPr lang="en-US" altLang="zh-CN" sz="2400" dirty="0">
                <a:ea typeface="宋体" pitchFamily="2" charset="-122"/>
              </a:rPr>
              <a:t>Principles of Medical Ethics relevant to the Role of Health Personnel, </a:t>
            </a:r>
            <a:r>
              <a:rPr lang="en-US" altLang="zh-CN" sz="2400" dirty="0" smtClean="0">
                <a:ea typeface="宋体" pitchFamily="2" charset="-122"/>
              </a:rPr>
              <a:t>particularly </a:t>
            </a:r>
            <a:r>
              <a:rPr lang="en-US" altLang="zh-CN" sz="2400" dirty="0">
                <a:ea typeface="宋体" pitchFamily="2" charset="-122"/>
              </a:rPr>
              <a:t>Physicians, in the Protection of Prisoners and Detainees against Torture and Other Cruel, Inhuman or Degrading Treatment or Punishment, 1982</a:t>
            </a:r>
          </a:p>
          <a:p>
            <a:pPr eaLnBrk="1" hangingPunct="1">
              <a:lnSpc>
                <a:spcPts val="2700"/>
              </a:lnSpc>
              <a:spcBef>
                <a:spcPts val="1200"/>
              </a:spcBef>
              <a:buClr>
                <a:srgbClr val="006FB7"/>
              </a:buClr>
              <a:buFont typeface="Arial" charset="0"/>
              <a:buAutoNum type="arabicPeriod" startAt="5"/>
            </a:pPr>
            <a:r>
              <a:rPr lang="en-US" altLang="zh-CN" sz="2400" dirty="0">
                <a:ea typeface="宋体" pitchFamily="2" charset="-122"/>
              </a:rPr>
              <a:t>The Code of Conduct for Law Enforcement Officials, 1979</a:t>
            </a:r>
          </a:p>
          <a:p>
            <a:pPr eaLnBrk="1" hangingPunct="1">
              <a:lnSpc>
                <a:spcPts val="2700"/>
              </a:lnSpc>
              <a:spcBef>
                <a:spcPts val="1200"/>
              </a:spcBef>
              <a:buClr>
                <a:srgbClr val="006FB7"/>
              </a:buClr>
              <a:buFont typeface="Arial" charset="0"/>
              <a:buAutoNum type="arabicPeriod" startAt="5"/>
            </a:pPr>
            <a:r>
              <a:rPr lang="en-US" altLang="zh-CN" sz="2400" dirty="0">
                <a:ea typeface="宋体" pitchFamily="2" charset="-122"/>
              </a:rPr>
              <a:t>The United Nations Standard Minimum Rules for</a:t>
            </a:r>
            <a:br>
              <a:rPr lang="en-US" altLang="zh-CN" sz="2400" dirty="0">
                <a:ea typeface="宋体" pitchFamily="2" charset="-122"/>
              </a:rPr>
            </a:br>
            <a:r>
              <a:rPr lang="en-US" altLang="zh-CN" sz="2400" dirty="0">
                <a:ea typeface="宋体" pitchFamily="2" charset="-122"/>
              </a:rPr>
              <a:t>Non-custodial Measures (the Tokyo Rules), 1990</a:t>
            </a:r>
          </a:p>
          <a:p>
            <a:pPr eaLnBrk="1" hangingPunct="1">
              <a:lnSpc>
                <a:spcPts val="2700"/>
              </a:lnSpc>
              <a:spcBef>
                <a:spcPts val="1200"/>
              </a:spcBef>
              <a:buClr>
                <a:srgbClr val="006FB7"/>
              </a:buClr>
              <a:buFont typeface="Arial" charset="0"/>
              <a:buAutoNum type="arabicPeriod" startAt="5"/>
            </a:pPr>
            <a:r>
              <a:rPr lang="en-US" altLang="zh-CN" sz="2400" dirty="0">
                <a:ea typeface="宋体" pitchFamily="2" charset="-122"/>
              </a:rPr>
              <a:t>The United Nations Guidelines for the Prevention of Juvenile Delinquency (the Riyadh Guidelines), 1990</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7171"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a:t>
            </a:r>
          </a:p>
        </p:txBody>
      </p:sp>
      <p:sp>
        <p:nvSpPr>
          <p:cNvPr id="7172"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Chapters 2-3</a:t>
            </a:r>
            <a:r>
              <a:rPr lang="en-US" altLang="zh-CN" b="0" smtClean="0"/>
              <a:t> </a:t>
            </a:r>
            <a:endParaRPr lang="en-US" b="0" smtClean="0"/>
          </a:p>
        </p:txBody>
      </p:sp>
      <p:sp>
        <p:nvSpPr>
          <p:cNvPr id="717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Questions I</a:t>
            </a:r>
            <a:endParaRPr lang="en-US" sz="3200" b="1">
              <a:solidFill>
                <a:srgbClr val="006FB7"/>
              </a:solidFill>
            </a:endParaRPr>
          </a:p>
        </p:txBody>
      </p:sp>
      <p:sp>
        <p:nvSpPr>
          <p:cNvPr id="7174" name="Rectangle 3"/>
          <p:cNvSpPr txBox="1">
            <a:spLocks noChangeArrowheads="1"/>
          </p:cNvSpPr>
          <p:nvPr/>
        </p:nvSpPr>
        <p:spPr bwMode="auto">
          <a:xfrm>
            <a:off x="395288" y="1773238"/>
            <a:ext cx="8229600"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800">
                <a:ea typeface="宋体" pitchFamily="2" charset="-122"/>
              </a:rPr>
              <a:t>Have you, in the exercise of your professional activities as judges, prosecutors and/or lawyers, ever been faced with an accused person, defendant, respondent or client alleging violations of his or her human rights?</a:t>
            </a:r>
          </a:p>
          <a:p>
            <a:pPr eaLnBrk="1" hangingPunct="1">
              <a:spcBef>
                <a:spcPts val="1200"/>
              </a:spcBef>
              <a:buClr>
                <a:srgbClr val="006FB7"/>
              </a:buClr>
              <a:buFontTx/>
              <a:buChar char="•"/>
            </a:pPr>
            <a:r>
              <a:rPr lang="en-US" altLang="zh-CN" sz="2800">
                <a:ea typeface="宋体" pitchFamily="2" charset="-122"/>
              </a:rPr>
              <a:t>What was your response?</a:t>
            </a:r>
          </a:p>
          <a:p>
            <a:pPr eaLnBrk="1" hangingPunct="1">
              <a:spcBef>
                <a:spcPts val="1200"/>
              </a:spcBef>
              <a:buClr>
                <a:srgbClr val="006FB7"/>
              </a:buClr>
              <a:buFontTx/>
              <a:buChar char="•"/>
            </a:pPr>
            <a:r>
              <a:rPr lang="en-US" altLang="zh-CN" sz="2800">
                <a:ea typeface="宋体" pitchFamily="2" charset="-122"/>
              </a:rPr>
              <a:t>Were you aware that the international law of human rights might provide guidance in resolving the problem concerned?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482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29</a:t>
            </a:r>
          </a:p>
        </p:txBody>
      </p:sp>
      <p:sp>
        <p:nvSpPr>
          <p:cNvPr id="3482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Major </a:t>
            </a:r>
            <a:r>
              <a:rPr lang="en-US" altLang="zh-CN" sz="3200" b="1" dirty="0" smtClean="0">
                <a:solidFill>
                  <a:srgbClr val="006FB7"/>
                </a:solidFill>
                <a:ea typeface="宋体" pitchFamily="2" charset="-122"/>
              </a:rPr>
              <a:t>resolutions adopted by</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the </a:t>
            </a:r>
            <a:r>
              <a:rPr lang="en-US" altLang="zh-CN" sz="3200" b="1" dirty="0">
                <a:solidFill>
                  <a:srgbClr val="006FB7"/>
                </a:solidFill>
                <a:ea typeface="宋体" pitchFamily="2" charset="-122"/>
              </a:rPr>
              <a:t>General Assembly III</a:t>
            </a:r>
            <a:endParaRPr lang="en-US" sz="3200" b="1" dirty="0">
              <a:solidFill>
                <a:srgbClr val="006FB7"/>
              </a:solidFill>
            </a:endParaRPr>
          </a:p>
        </p:txBody>
      </p:sp>
      <p:sp>
        <p:nvSpPr>
          <p:cNvPr id="34822" name="Rectangle 3"/>
          <p:cNvSpPr txBox="1">
            <a:spLocks noChangeArrowheads="1"/>
          </p:cNvSpPr>
          <p:nvPr/>
        </p:nvSpPr>
        <p:spPr bwMode="auto">
          <a:xfrm>
            <a:off x="395288" y="1700213"/>
            <a:ext cx="8229600"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700"/>
              </a:lnSpc>
              <a:spcBef>
                <a:spcPts val="1200"/>
              </a:spcBef>
              <a:buClr>
                <a:srgbClr val="006FB7"/>
              </a:buClr>
              <a:buFont typeface="Arial" charset="0"/>
              <a:buAutoNum type="arabicPeriod" startAt="9"/>
            </a:pPr>
            <a:r>
              <a:rPr lang="en-US" altLang="zh-CN" sz="2400">
                <a:ea typeface="宋体" pitchFamily="2" charset="-122"/>
              </a:rPr>
              <a:t>The Declaration of Basic Principles of Justice for Victims of Crime and Abuse of Power, 1985</a:t>
            </a:r>
          </a:p>
          <a:p>
            <a:pPr eaLnBrk="1" hangingPunct="1">
              <a:lnSpc>
                <a:spcPts val="2700"/>
              </a:lnSpc>
              <a:spcBef>
                <a:spcPts val="1200"/>
              </a:spcBef>
              <a:buClr>
                <a:srgbClr val="006FB7"/>
              </a:buClr>
              <a:buFont typeface="Arial" charset="0"/>
              <a:buAutoNum type="arabicPeriod" startAt="9"/>
            </a:pPr>
            <a:r>
              <a:rPr lang="en-US" altLang="zh-CN" sz="2400">
                <a:ea typeface="宋体" pitchFamily="2" charset="-122"/>
              </a:rPr>
              <a:t>The United Nations Standard Minimum Rules for the Administration of Juvenile Justice (the Beijing Rules), 1985</a:t>
            </a:r>
          </a:p>
          <a:p>
            <a:pPr eaLnBrk="1" hangingPunct="1">
              <a:lnSpc>
                <a:spcPts val="2700"/>
              </a:lnSpc>
              <a:spcBef>
                <a:spcPts val="1200"/>
              </a:spcBef>
              <a:buClr>
                <a:srgbClr val="006FB7"/>
              </a:buClr>
              <a:buFont typeface="Arial" charset="0"/>
              <a:buAutoNum type="arabicPeriod" startAt="9"/>
            </a:pPr>
            <a:r>
              <a:rPr lang="en-US" altLang="zh-CN" sz="2400">
                <a:ea typeface="宋体" pitchFamily="2" charset="-122"/>
              </a:rPr>
              <a:t>The Declaration on the Protection of All Persons from Enforced Disappearance, 1992</a:t>
            </a:r>
          </a:p>
          <a:p>
            <a:pPr eaLnBrk="1" hangingPunct="1">
              <a:lnSpc>
                <a:spcPts val="2700"/>
              </a:lnSpc>
              <a:spcBef>
                <a:spcPts val="1200"/>
              </a:spcBef>
              <a:buClr>
                <a:srgbClr val="006FB7"/>
              </a:buClr>
              <a:buFont typeface="Arial" charset="0"/>
              <a:buAutoNum type="arabicPeriod" startAt="9"/>
            </a:pPr>
            <a:r>
              <a:rPr lang="en-US" altLang="zh-CN" sz="2400">
                <a:ea typeface="宋体" pitchFamily="2" charset="-122"/>
              </a:rPr>
              <a:t>The Declaration on the Right and Responsibility of Individuals, Groups and Organs of Society to Promote and Protect Universally Recognized Human Rights and Fundamental Freedoms, 1998</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584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30</a:t>
            </a:r>
          </a:p>
        </p:txBody>
      </p:sp>
      <p:sp>
        <p:nvSpPr>
          <p:cNvPr id="35845" name="Rectangle 3"/>
          <p:cNvSpPr txBox="1">
            <a:spLocks noChangeArrowheads="1"/>
          </p:cNvSpPr>
          <p:nvPr/>
        </p:nvSpPr>
        <p:spPr bwMode="auto">
          <a:xfrm>
            <a:off x="395288" y="1700213"/>
            <a:ext cx="8229600" cy="4465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800"/>
              </a:spcBef>
              <a:buClr>
                <a:srgbClr val="006FB7"/>
              </a:buClr>
              <a:buFont typeface="Arial" charset="0"/>
              <a:buAutoNum type="arabicPeriod"/>
            </a:pPr>
            <a:r>
              <a:rPr lang="en-US" altLang="zh-CN" sz="2800">
                <a:ea typeface="宋体" pitchFamily="2" charset="-122"/>
              </a:rPr>
              <a:t>Standard Minimum Rules for the Treatment of Prisoners, 1955</a:t>
            </a:r>
          </a:p>
          <a:p>
            <a:pPr eaLnBrk="1" hangingPunct="1">
              <a:spcBef>
                <a:spcPts val="1800"/>
              </a:spcBef>
              <a:buClr>
                <a:srgbClr val="006FB7"/>
              </a:buClr>
              <a:buFont typeface="Arial" charset="0"/>
              <a:buAutoNum type="arabicPeriod"/>
            </a:pPr>
            <a:r>
              <a:rPr lang="en-US" altLang="zh-CN" sz="2800">
                <a:ea typeface="宋体" pitchFamily="2" charset="-122"/>
              </a:rPr>
              <a:t>Basic Principles on the Independence of the Judiciary, 1985</a:t>
            </a:r>
          </a:p>
          <a:p>
            <a:pPr eaLnBrk="1" hangingPunct="1">
              <a:spcBef>
                <a:spcPts val="1800"/>
              </a:spcBef>
              <a:buClr>
                <a:srgbClr val="006FB7"/>
              </a:buClr>
              <a:buFont typeface="Arial" charset="0"/>
              <a:buAutoNum type="arabicPeriod"/>
            </a:pPr>
            <a:r>
              <a:rPr lang="en-US" altLang="zh-CN" sz="2800">
                <a:ea typeface="宋体" pitchFamily="2" charset="-122"/>
              </a:rPr>
              <a:t>Basic Principles on the Use of Force and Firearms by Law Enforcement Officials, 1990</a:t>
            </a:r>
          </a:p>
          <a:p>
            <a:pPr eaLnBrk="1" hangingPunct="1">
              <a:spcBef>
                <a:spcPts val="1800"/>
              </a:spcBef>
              <a:buClr>
                <a:srgbClr val="006FB7"/>
              </a:buClr>
              <a:buFont typeface="Arial" charset="0"/>
              <a:buAutoNum type="arabicPeriod"/>
            </a:pPr>
            <a:r>
              <a:rPr lang="en-US" altLang="zh-CN" sz="2800">
                <a:ea typeface="宋体" pitchFamily="2" charset="-122"/>
              </a:rPr>
              <a:t>Basic Principles on the Role of Lawyers, 1990</a:t>
            </a:r>
          </a:p>
          <a:p>
            <a:pPr eaLnBrk="1" hangingPunct="1">
              <a:spcBef>
                <a:spcPts val="1800"/>
              </a:spcBef>
              <a:buClr>
                <a:srgbClr val="006FB7"/>
              </a:buClr>
              <a:buFont typeface="Arial" charset="0"/>
              <a:buAutoNum type="arabicPeriod"/>
            </a:pPr>
            <a:r>
              <a:rPr lang="en-US" altLang="zh-CN" sz="2800">
                <a:ea typeface="宋体" pitchFamily="2" charset="-122"/>
              </a:rPr>
              <a:t>Guidelines on the Role of Prosecutors, 1990</a:t>
            </a:r>
          </a:p>
        </p:txBody>
      </p:sp>
      <p:sp>
        <p:nvSpPr>
          <p:cNvPr id="3584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pPr>
            <a:r>
              <a:rPr lang="en-US" altLang="zh-CN" sz="2400" b="1" dirty="0">
                <a:solidFill>
                  <a:srgbClr val="006FB7"/>
                </a:solidFill>
                <a:ea typeface="宋体" pitchFamily="2" charset="-122"/>
              </a:rPr>
              <a:t>Instruments adopted by the United Nations Congress on the Prevention of Crime </a:t>
            </a:r>
            <a:r>
              <a:rPr lang="en-US" altLang="zh-CN" sz="2400" b="1" dirty="0" smtClean="0">
                <a:solidFill>
                  <a:srgbClr val="006FB7"/>
                </a:solidFill>
                <a:ea typeface="宋体" pitchFamily="2" charset="-122"/>
              </a:rPr>
              <a:t>and</a:t>
            </a:r>
            <a:br>
              <a:rPr lang="en-US" altLang="zh-CN" sz="2400" b="1" dirty="0" smtClean="0">
                <a:solidFill>
                  <a:srgbClr val="006FB7"/>
                </a:solidFill>
                <a:ea typeface="宋体" pitchFamily="2" charset="-122"/>
              </a:rPr>
            </a:br>
            <a:r>
              <a:rPr lang="en-US" altLang="zh-CN" sz="2400" b="1" dirty="0" smtClean="0">
                <a:solidFill>
                  <a:srgbClr val="006FB7"/>
                </a:solidFill>
                <a:ea typeface="宋体" pitchFamily="2" charset="-122"/>
              </a:rPr>
              <a:t>the </a:t>
            </a:r>
            <a:r>
              <a:rPr lang="en-US" altLang="zh-CN" sz="2400" b="1" dirty="0">
                <a:solidFill>
                  <a:srgbClr val="006FB7"/>
                </a:solidFill>
                <a:ea typeface="宋体" pitchFamily="2" charset="-122"/>
              </a:rPr>
              <a:t>Treatment of Offenders</a:t>
            </a:r>
            <a:endParaRPr lang="en-US" sz="2400" b="1" dirty="0">
              <a:solidFill>
                <a:srgbClr val="006FB7"/>
              </a:solidFill>
            </a:endParaRP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686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31</a:t>
            </a:r>
          </a:p>
        </p:txBody>
      </p:sp>
      <p:sp>
        <p:nvSpPr>
          <p:cNvPr id="3686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Extra-conventional </a:t>
            </a:r>
            <a:r>
              <a:rPr lang="en-US" altLang="zh-CN" sz="3200" b="1" dirty="0" smtClean="0">
                <a:solidFill>
                  <a:srgbClr val="006FB7"/>
                </a:solidFill>
                <a:ea typeface="宋体" pitchFamily="2" charset="-122"/>
              </a:rPr>
              <a:t>mechanisms </a:t>
            </a:r>
            <a:endParaRPr lang="en-US" altLang="zh-CN" sz="3200" b="1" dirty="0">
              <a:solidFill>
                <a:srgbClr val="006FB7"/>
              </a:solidFill>
              <a:ea typeface="宋体" pitchFamily="2" charset="-122"/>
            </a:endParaRPr>
          </a:p>
          <a:p>
            <a:pPr eaLnBrk="1" hangingPunct="1"/>
            <a:r>
              <a:rPr lang="en-US" altLang="zh-CN" sz="3200" b="1" dirty="0">
                <a:solidFill>
                  <a:srgbClr val="006FB7"/>
                </a:solidFill>
                <a:ea typeface="宋体" pitchFamily="2" charset="-122"/>
              </a:rPr>
              <a:t>for </a:t>
            </a:r>
            <a:r>
              <a:rPr lang="en-US" altLang="zh-CN" sz="3200" b="1" dirty="0" smtClean="0">
                <a:solidFill>
                  <a:srgbClr val="006FB7"/>
                </a:solidFill>
                <a:ea typeface="宋体" pitchFamily="2" charset="-122"/>
              </a:rPr>
              <a:t>human rights monitoring </a:t>
            </a:r>
            <a:r>
              <a:rPr lang="en-US" altLang="zh-CN" sz="3200" b="1" dirty="0">
                <a:solidFill>
                  <a:srgbClr val="006FB7"/>
                </a:solidFill>
                <a:ea typeface="宋体" pitchFamily="2" charset="-122"/>
              </a:rPr>
              <a:t>I </a:t>
            </a:r>
          </a:p>
        </p:txBody>
      </p:sp>
      <p:sp>
        <p:nvSpPr>
          <p:cNvPr id="36870" name="Rectangle 3"/>
          <p:cNvSpPr txBox="1">
            <a:spLocks noChangeArrowheads="1"/>
          </p:cNvSpPr>
          <p:nvPr/>
        </p:nvSpPr>
        <p:spPr bwMode="auto">
          <a:xfrm>
            <a:off x="395288" y="1989138"/>
            <a:ext cx="8229600" cy="3959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a:ea typeface="宋体" pitchFamily="2" charset="-122"/>
              </a:rPr>
              <a:t>In addition to the international treaty-based mechanisms, the Human Rights Council has established special procedures aimed at dealing with particularly serious human rights violations. These procedures are aimed at creating cooperation with Governments for the purpose of redressing such violations.</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789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32</a:t>
            </a:r>
          </a:p>
        </p:txBody>
      </p:sp>
      <p:sp>
        <p:nvSpPr>
          <p:cNvPr id="37894" name="Rectangle 3"/>
          <p:cNvSpPr txBox="1">
            <a:spLocks noChangeArrowheads="1"/>
          </p:cNvSpPr>
          <p:nvPr/>
        </p:nvSpPr>
        <p:spPr bwMode="auto">
          <a:xfrm>
            <a:off x="395288" y="1700213"/>
            <a:ext cx="8229600" cy="4465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dirty="0">
                <a:ea typeface="宋体" pitchFamily="2" charset="-122"/>
              </a:rPr>
              <a:t>The extra-conventional procedures of the Human Rights Council consist of thematic and country procedures involving working groups and </a:t>
            </a:r>
            <a:r>
              <a:rPr lang="en-US" altLang="zh-CN" sz="2800" dirty="0" smtClean="0">
                <a:ea typeface="宋体" pitchFamily="2" charset="-122"/>
              </a:rPr>
              <a:t>special rapporteurs </a:t>
            </a:r>
            <a:r>
              <a:rPr lang="en-US" altLang="zh-CN" sz="2800" dirty="0">
                <a:ea typeface="宋体" pitchFamily="2" charset="-122"/>
              </a:rPr>
              <a:t>or independent experts.</a:t>
            </a:r>
            <a:br>
              <a:rPr lang="en-US" altLang="zh-CN" sz="2800" dirty="0">
                <a:ea typeface="宋体" pitchFamily="2" charset="-122"/>
              </a:rPr>
            </a:br>
            <a:r>
              <a:rPr lang="en-US" altLang="zh-CN" sz="2800" dirty="0">
                <a:ea typeface="宋体" pitchFamily="2" charset="-122"/>
              </a:rPr>
              <a:t>They also include the Complaint Procedure, which deals with allegations of consistent patterns of gross violations of human rights.</a:t>
            </a:r>
            <a:br>
              <a:rPr lang="en-US" altLang="zh-CN" sz="2800" dirty="0">
                <a:ea typeface="宋体" pitchFamily="2" charset="-122"/>
              </a:rPr>
            </a:br>
            <a:r>
              <a:rPr lang="en-US" altLang="zh-CN" sz="2800" dirty="0">
                <a:ea typeface="宋体" pitchFamily="2" charset="-122"/>
              </a:rPr>
              <a:t>The Complaint Procedure deals with situations in countries rather than individual complaints.</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Extra-conventional </a:t>
            </a:r>
            <a:r>
              <a:rPr lang="en-US" altLang="zh-CN" sz="3200" b="1" dirty="0" smtClean="0">
                <a:solidFill>
                  <a:srgbClr val="006FB7"/>
                </a:solidFill>
                <a:ea typeface="宋体" pitchFamily="2" charset="-122"/>
              </a:rPr>
              <a:t>mechanisms </a:t>
            </a:r>
            <a:endParaRPr lang="en-US" altLang="zh-CN" sz="3200" b="1" dirty="0">
              <a:solidFill>
                <a:srgbClr val="006FB7"/>
              </a:solidFill>
              <a:ea typeface="宋体" pitchFamily="2" charset="-122"/>
            </a:endParaRPr>
          </a:p>
          <a:p>
            <a:pPr eaLnBrk="1" hangingPunct="1"/>
            <a:r>
              <a:rPr lang="en-US" altLang="zh-CN" sz="3200" b="1" dirty="0">
                <a:solidFill>
                  <a:srgbClr val="006FB7"/>
                </a:solidFill>
                <a:ea typeface="宋体" pitchFamily="2" charset="-122"/>
              </a:rPr>
              <a:t>for </a:t>
            </a:r>
            <a:r>
              <a:rPr lang="en-US" altLang="zh-CN" sz="3200" b="1" dirty="0" smtClean="0">
                <a:solidFill>
                  <a:srgbClr val="006FB7"/>
                </a:solidFill>
                <a:ea typeface="宋体" pitchFamily="2" charset="-122"/>
              </a:rPr>
              <a:t>human rights monitoring II</a:t>
            </a:r>
            <a:endParaRPr lang="en-US" altLang="zh-CN" sz="3200" b="1" dirty="0">
              <a:solidFill>
                <a:srgbClr val="006FB7"/>
              </a:solidFill>
              <a:ea typeface="宋体"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0"/>
          <p:cNvSpPr txBox="1">
            <a:spLocks noChangeArrowheads="1"/>
          </p:cNvSpPr>
          <p:nvPr/>
        </p:nvSpPr>
        <p:spPr bwMode="auto">
          <a:xfrm>
            <a:off x="250825" y="2289175"/>
            <a:ext cx="8569325" cy="2508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1074738" eaLnBrk="0" hangingPunct="0">
              <a:defRPr>
                <a:solidFill>
                  <a:schemeClr val="tx1"/>
                </a:solidFill>
                <a:latin typeface="Arial" charset="0"/>
                <a:cs typeface="Arial" charset="0"/>
              </a:defRPr>
            </a:lvl1pPr>
            <a:lvl2pPr marL="742950" indent="-285750" defTabSz="1074738" eaLnBrk="0" hangingPunct="0">
              <a:defRPr>
                <a:solidFill>
                  <a:schemeClr val="tx1"/>
                </a:solidFill>
                <a:latin typeface="Arial" charset="0"/>
                <a:cs typeface="Arial" charset="0"/>
              </a:defRPr>
            </a:lvl2pPr>
            <a:lvl3pPr marL="1143000" indent="-228600" defTabSz="1074738" eaLnBrk="0" hangingPunct="0">
              <a:defRPr>
                <a:solidFill>
                  <a:schemeClr val="tx1"/>
                </a:solidFill>
                <a:latin typeface="Arial" charset="0"/>
                <a:cs typeface="Arial" charset="0"/>
              </a:defRPr>
            </a:lvl3pPr>
            <a:lvl4pPr marL="1600200" indent="-228600" defTabSz="1074738" eaLnBrk="0" hangingPunct="0">
              <a:defRPr>
                <a:solidFill>
                  <a:schemeClr val="tx1"/>
                </a:solidFill>
                <a:latin typeface="Arial" charset="0"/>
                <a:cs typeface="Arial" charset="0"/>
              </a:defRPr>
            </a:lvl4pPr>
            <a:lvl5pPr marL="2057400" indent="-228600" defTabSz="1074738" eaLnBrk="0" hangingPunct="0">
              <a:defRPr>
                <a:solidFill>
                  <a:schemeClr val="tx1"/>
                </a:solidFill>
                <a:latin typeface="Arial" charset="0"/>
                <a:cs typeface="Arial" charset="0"/>
              </a:defRPr>
            </a:lvl5pPr>
            <a:lvl6pPr marL="2514600" indent="-228600" defTabSz="1074738" eaLnBrk="0" fontAlgn="base" hangingPunct="0">
              <a:spcBef>
                <a:spcPct val="0"/>
              </a:spcBef>
              <a:spcAft>
                <a:spcPct val="0"/>
              </a:spcAft>
              <a:defRPr>
                <a:solidFill>
                  <a:schemeClr val="tx1"/>
                </a:solidFill>
                <a:latin typeface="Arial" charset="0"/>
                <a:cs typeface="Arial" charset="0"/>
              </a:defRPr>
            </a:lvl6pPr>
            <a:lvl7pPr marL="2971800" indent="-228600" defTabSz="1074738" eaLnBrk="0" fontAlgn="base" hangingPunct="0">
              <a:spcBef>
                <a:spcPct val="0"/>
              </a:spcBef>
              <a:spcAft>
                <a:spcPct val="0"/>
              </a:spcAft>
              <a:defRPr>
                <a:solidFill>
                  <a:schemeClr val="tx1"/>
                </a:solidFill>
                <a:latin typeface="Arial" charset="0"/>
                <a:cs typeface="Arial" charset="0"/>
              </a:defRPr>
            </a:lvl7pPr>
            <a:lvl8pPr marL="3429000" indent="-228600" defTabSz="1074738" eaLnBrk="0" fontAlgn="base" hangingPunct="0">
              <a:spcBef>
                <a:spcPct val="0"/>
              </a:spcBef>
              <a:spcAft>
                <a:spcPct val="0"/>
              </a:spcAft>
              <a:defRPr>
                <a:solidFill>
                  <a:schemeClr val="tx1"/>
                </a:solidFill>
                <a:latin typeface="Arial" charset="0"/>
                <a:cs typeface="Arial" charset="0"/>
              </a:defRPr>
            </a:lvl8pPr>
            <a:lvl9pPr marL="3886200" indent="-228600" defTabSz="1074738"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4400" b="1" dirty="0">
                <a:solidFill>
                  <a:srgbClr val="808080"/>
                </a:solidFill>
                <a:ea typeface="宋体" pitchFamily="2" charset="-122"/>
              </a:rPr>
              <a:t>	</a:t>
            </a:r>
            <a:r>
              <a:rPr lang="en-GB" altLang="zh-CN" sz="3600" b="1" dirty="0">
                <a:solidFill>
                  <a:schemeClr val="tx2"/>
                </a:solidFill>
                <a:ea typeface="宋体" pitchFamily="2" charset="-122"/>
              </a:rPr>
              <a:t>Chapter 3</a:t>
            </a:r>
            <a:br>
              <a:rPr lang="en-GB" altLang="zh-CN" sz="3600" b="1" dirty="0">
                <a:solidFill>
                  <a:schemeClr val="tx2"/>
                </a:solidFill>
                <a:ea typeface="宋体" pitchFamily="2" charset="-122"/>
              </a:rPr>
            </a:br>
            <a:r>
              <a:rPr lang="en-GB" altLang="zh-CN" sz="3600" dirty="0">
                <a:solidFill>
                  <a:schemeClr val="tx2"/>
                </a:solidFill>
                <a:ea typeface="宋体" pitchFamily="2" charset="-122"/>
              </a:rPr>
              <a:t>	</a:t>
            </a:r>
            <a:r>
              <a:rPr lang="en-US" altLang="zh-CN" sz="3600" dirty="0">
                <a:solidFill>
                  <a:srgbClr val="006FB7"/>
                </a:solidFill>
                <a:ea typeface="宋体" pitchFamily="2" charset="-122"/>
              </a:rPr>
              <a:t>The major regional human </a:t>
            </a:r>
            <a:r>
              <a:rPr lang="en-US" altLang="zh-CN" sz="3600" dirty="0" smtClean="0">
                <a:solidFill>
                  <a:srgbClr val="006FB7"/>
                </a:solidFill>
                <a:ea typeface="宋体" pitchFamily="2" charset="-122"/>
              </a:rPr>
              <a:t>rights</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instruments </a:t>
            </a:r>
            <a:r>
              <a:rPr lang="en-US" altLang="zh-CN" sz="3600" dirty="0">
                <a:solidFill>
                  <a:srgbClr val="006FB7"/>
                </a:solidFill>
                <a:ea typeface="宋体" pitchFamily="2" charset="-122"/>
              </a:rPr>
              <a:t>and the </a:t>
            </a:r>
            <a:r>
              <a:rPr lang="en-US" altLang="zh-CN" sz="3600" dirty="0" smtClean="0">
                <a:solidFill>
                  <a:srgbClr val="006FB7"/>
                </a:solidFill>
                <a:ea typeface="宋体" pitchFamily="2" charset="-122"/>
              </a:rPr>
              <a:t>mechanisms</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for </a:t>
            </a:r>
            <a:r>
              <a:rPr lang="en-US" altLang="zh-CN" sz="3600" dirty="0">
                <a:solidFill>
                  <a:srgbClr val="006FB7"/>
                </a:solidFill>
                <a:ea typeface="宋体" pitchFamily="2" charset="-122"/>
              </a:rPr>
              <a:t>their implementation</a:t>
            </a:r>
          </a:p>
          <a:p>
            <a:pPr eaLnBrk="1" hangingPunct="1"/>
            <a:endParaRPr lang="en-US" altLang="zh-CN" sz="3600" dirty="0">
              <a:solidFill>
                <a:srgbClr val="006FB7"/>
              </a:solidFill>
              <a:ea typeface="宋体" pitchFamily="2" charset="-122"/>
            </a:endParaRPr>
          </a:p>
        </p:txBody>
      </p:sp>
      <p:sp>
        <p:nvSpPr>
          <p:cNvPr id="38915" name="Rectangle 58"/>
          <p:cNvSpPr>
            <a:spLocks noChangeArrowheads="1"/>
          </p:cNvSpPr>
          <p:nvPr/>
        </p:nvSpPr>
        <p:spPr bwMode="auto">
          <a:xfrm>
            <a:off x="468313" y="6453188"/>
            <a:ext cx="8207375" cy="144462"/>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16" name="Rectangle 59"/>
          <p:cNvSpPr>
            <a:spLocks noChangeArrowheads="1"/>
          </p:cNvSpPr>
          <p:nvPr/>
        </p:nvSpPr>
        <p:spPr bwMode="auto">
          <a:xfrm>
            <a:off x="468313" y="5876925"/>
            <a:ext cx="719137" cy="647700"/>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17" name="Text Box 66"/>
          <p:cNvSpPr txBox="1">
            <a:spLocks noChangeArrowheads="1"/>
          </p:cNvSpPr>
          <p:nvPr/>
        </p:nvSpPr>
        <p:spPr bwMode="auto">
          <a:xfrm>
            <a:off x="1331913" y="5734050"/>
            <a:ext cx="3035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i="1">
                <a:ea typeface="宋体" pitchFamily="2" charset="-122"/>
              </a:rPr>
              <a:t>Facilitator’s Guide</a:t>
            </a:r>
            <a:endParaRPr lang="en-US" sz="2800" i="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994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33</a:t>
            </a:r>
          </a:p>
        </p:txBody>
      </p:sp>
      <p:sp>
        <p:nvSpPr>
          <p:cNvPr id="3994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Learning objectives</a:t>
            </a:r>
          </a:p>
        </p:txBody>
      </p:sp>
      <p:sp>
        <p:nvSpPr>
          <p:cNvPr id="39942" name="Rectangle 3"/>
          <p:cNvSpPr txBox="1">
            <a:spLocks noChangeArrowheads="1"/>
          </p:cNvSpPr>
          <p:nvPr/>
        </p:nvSpPr>
        <p:spPr bwMode="auto">
          <a:xfrm>
            <a:off x="395288" y="1700213"/>
            <a:ext cx="8229600" cy="4465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dirty="0">
                <a:ea typeface="宋体" pitchFamily="2" charset="-122"/>
              </a:rPr>
              <a:t>To familiarize the participants with the major regional human rights instruments and their different modes of </a:t>
            </a:r>
            <a:r>
              <a:rPr lang="en-US" altLang="zh-CN" sz="2800" dirty="0" smtClean="0">
                <a:ea typeface="宋体" pitchFamily="2" charset="-122"/>
              </a:rPr>
              <a:t>implementation</a:t>
            </a:r>
            <a:endParaRPr lang="en-US" altLang="zh-CN" sz="2800" dirty="0">
              <a:ea typeface="宋体" pitchFamily="2" charset="-122"/>
            </a:endParaRPr>
          </a:p>
          <a:p>
            <a:pPr eaLnBrk="1" hangingPunct="1">
              <a:spcBef>
                <a:spcPts val="2400"/>
              </a:spcBef>
              <a:buClr>
                <a:srgbClr val="006FB7"/>
              </a:buClr>
              <a:buFontTx/>
              <a:buChar char="•"/>
            </a:pPr>
            <a:r>
              <a:rPr lang="en-US" altLang="zh-CN" sz="2800" dirty="0">
                <a:ea typeface="宋体" pitchFamily="2" charset="-122"/>
              </a:rPr>
              <a:t>To provide a basic understanding of how these legal resources can be used by legal practitioners principally at the domestic level but also to some extent at the regional level for the purpose of bringing complaints before the monitoring </a:t>
            </a:r>
            <a:r>
              <a:rPr lang="en-US" altLang="zh-CN" sz="2800" dirty="0" smtClean="0">
                <a:ea typeface="宋体" pitchFamily="2" charset="-122"/>
              </a:rPr>
              <a:t>organs</a:t>
            </a:r>
            <a:endParaRPr lang="en-US" altLang="zh-CN" sz="2800" dirty="0">
              <a:ea typeface="宋体" pitchFamily="2" charset="-122"/>
            </a:endParaRP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096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34</a:t>
            </a:r>
          </a:p>
        </p:txBody>
      </p:sp>
      <p:sp>
        <p:nvSpPr>
          <p:cNvPr id="4096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Questions I</a:t>
            </a:r>
          </a:p>
        </p:txBody>
      </p:sp>
      <p:sp>
        <p:nvSpPr>
          <p:cNvPr id="40966" name="Rectangle 3"/>
          <p:cNvSpPr txBox="1">
            <a:spLocks noChangeArrowheads="1"/>
          </p:cNvSpPr>
          <p:nvPr/>
        </p:nvSpPr>
        <p:spPr bwMode="auto">
          <a:xfrm>
            <a:off x="395288" y="1557338"/>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200">
                <a:ea typeface="宋体" pitchFamily="2" charset="-122"/>
              </a:rPr>
              <a:t>Have you, in the exercise of your professional activities as judges, prosecutors or lawyers, ever been faced with an accused person, defendant, respondent or client alleging violations of his or her human rights under regional human rights law?</a:t>
            </a:r>
          </a:p>
          <a:p>
            <a:pPr eaLnBrk="1" hangingPunct="1">
              <a:spcBef>
                <a:spcPts val="1200"/>
              </a:spcBef>
              <a:buClr>
                <a:srgbClr val="006FB7"/>
              </a:buClr>
              <a:buFontTx/>
              <a:buChar char="•"/>
            </a:pPr>
            <a:r>
              <a:rPr lang="en-US" altLang="zh-CN" sz="2200">
                <a:ea typeface="宋体" pitchFamily="2" charset="-122"/>
              </a:rPr>
              <a:t>If so, how did you respond?</a:t>
            </a:r>
          </a:p>
          <a:p>
            <a:pPr eaLnBrk="1" hangingPunct="1">
              <a:spcBef>
                <a:spcPts val="1200"/>
              </a:spcBef>
              <a:buClr>
                <a:srgbClr val="006FB7"/>
              </a:buClr>
              <a:buFontTx/>
              <a:buChar char="•"/>
            </a:pPr>
            <a:r>
              <a:rPr lang="en-US" altLang="zh-CN" sz="2200">
                <a:ea typeface="宋体" pitchFamily="2" charset="-122"/>
              </a:rPr>
              <a:t>Were you aware that regional law for the protection of human rights could provide guidance for resolving the problem concerned?</a:t>
            </a:r>
          </a:p>
          <a:p>
            <a:pPr eaLnBrk="1" hangingPunct="1">
              <a:spcBef>
                <a:spcPts val="1200"/>
              </a:spcBef>
              <a:buClr>
                <a:srgbClr val="006FB7"/>
              </a:buClr>
              <a:buFontTx/>
              <a:buChar char="•"/>
            </a:pPr>
            <a:r>
              <a:rPr lang="en-US" altLang="zh-CN" sz="2200">
                <a:ea typeface="宋体" pitchFamily="2" charset="-122"/>
              </a:rPr>
              <a:t>Were you aware that the alleged victim might ultimately bring his or her grievances to the attention of a regional commission or court?</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198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35</a:t>
            </a:r>
          </a:p>
        </p:txBody>
      </p:sp>
      <p:sp>
        <p:nvSpPr>
          <p:cNvPr id="4198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Questions II</a:t>
            </a:r>
          </a:p>
        </p:txBody>
      </p:sp>
      <p:sp>
        <p:nvSpPr>
          <p:cNvPr id="41990" name="Rectangle 3"/>
          <p:cNvSpPr txBox="1">
            <a:spLocks noChangeArrowheads="1"/>
          </p:cNvSpPr>
          <p:nvPr/>
        </p:nvSpPr>
        <p:spPr bwMode="auto">
          <a:xfrm>
            <a:off x="395288" y="1557338"/>
            <a:ext cx="8364537"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500">
                <a:ea typeface="宋体" pitchFamily="2" charset="-122"/>
              </a:rPr>
              <a:t>If not, would this have changed your manner of responding to his or her alleged human rights violations?</a:t>
            </a:r>
          </a:p>
          <a:p>
            <a:pPr eaLnBrk="1" hangingPunct="1">
              <a:spcBef>
                <a:spcPts val="2400"/>
              </a:spcBef>
              <a:buClr>
                <a:srgbClr val="006FB7"/>
              </a:buClr>
              <a:buFontTx/>
              <a:buChar char="•"/>
            </a:pPr>
            <a:r>
              <a:rPr lang="en-US" altLang="zh-CN" sz="2500">
                <a:ea typeface="宋体" pitchFamily="2" charset="-122"/>
              </a:rPr>
              <a:t>Have you ever brought a case on behalf of a person who alleged a human rights violation against your country, or some other country, before a regional organ?</a:t>
            </a:r>
          </a:p>
          <a:p>
            <a:pPr eaLnBrk="1" hangingPunct="1">
              <a:spcBef>
                <a:spcPts val="2400"/>
              </a:spcBef>
              <a:buClr>
                <a:srgbClr val="006FB7"/>
              </a:buClr>
              <a:buFontTx/>
              <a:buChar char="•"/>
            </a:pPr>
            <a:r>
              <a:rPr lang="en-US" altLang="zh-CN" sz="2500">
                <a:ea typeface="宋体" pitchFamily="2" charset="-122"/>
              </a:rPr>
              <a:t>If so, what was the outcome of the case?</a:t>
            </a:r>
          </a:p>
          <a:p>
            <a:pPr eaLnBrk="1" hangingPunct="1">
              <a:spcBef>
                <a:spcPts val="2400"/>
              </a:spcBef>
              <a:buClr>
                <a:srgbClr val="006FB7"/>
              </a:buClr>
              <a:buFontTx/>
              <a:buChar char="•"/>
            </a:pPr>
            <a:r>
              <a:rPr lang="en-US" altLang="zh-CN" sz="2500">
                <a:ea typeface="宋体" pitchFamily="2" charset="-122"/>
              </a:rPr>
              <a:t>Have you any experience of either the universal or the regional systems? If both, what differences did you perceive?</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301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36</a:t>
            </a:r>
          </a:p>
        </p:txBody>
      </p:sp>
      <p:sp>
        <p:nvSpPr>
          <p:cNvPr id="4301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Major regional human rights</a:t>
            </a:r>
            <a:br>
              <a:rPr lang="en-US" altLang="zh-CN" sz="3200" b="1">
                <a:solidFill>
                  <a:srgbClr val="006FB7"/>
                </a:solidFill>
                <a:ea typeface="宋体" pitchFamily="2" charset="-122"/>
              </a:rPr>
            </a:br>
            <a:r>
              <a:rPr lang="en-US" altLang="zh-CN" sz="3200" b="1">
                <a:solidFill>
                  <a:srgbClr val="006FB7"/>
                </a:solidFill>
                <a:ea typeface="宋体" pitchFamily="2" charset="-122"/>
              </a:rPr>
              <a:t>treaties I</a:t>
            </a:r>
          </a:p>
        </p:txBody>
      </p:sp>
      <p:sp>
        <p:nvSpPr>
          <p:cNvPr id="43014" name="Rectangle 3"/>
          <p:cNvSpPr txBox="1">
            <a:spLocks noChangeArrowheads="1"/>
          </p:cNvSpPr>
          <p:nvPr/>
        </p:nvSpPr>
        <p:spPr bwMode="auto">
          <a:xfrm>
            <a:off x="395288" y="1700213"/>
            <a:ext cx="8364537" cy="4465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 typeface="Arial" charset="0"/>
              <a:buAutoNum type="arabicPeriod"/>
            </a:pPr>
            <a:r>
              <a:rPr lang="en-US" altLang="zh-CN" sz="2200" dirty="0">
                <a:ea typeface="宋体" pitchFamily="2" charset="-122"/>
              </a:rPr>
              <a:t>The African Charter on Human and Peoples’ Rights, 1981</a:t>
            </a:r>
          </a:p>
          <a:p>
            <a:pPr eaLnBrk="1" hangingPunct="1">
              <a:spcBef>
                <a:spcPts val="1200"/>
              </a:spcBef>
              <a:buClr>
                <a:srgbClr val="006FB7"/>
              </a:buClr>
              <a:buFont typeface="Arial" charset="0"/>
              <a:buAutoNum type="arabicPeriod"/>
            </a:pPr>
            <a:r>
              <a:rPr lang="en-US" altLang="zh-CN" sz="2200" dirty="0">
                <a:ea typeface="宋体" pitchFamily="2" charset="-122"/>
              </a:rPr>
              <a:t>The African Charter on the Rights and Welfare of the Child, 1990</a:t>
            </a:r>
          </a:p>
          <a:p>
            <a:pPr eaLnBrk="1" hangingPunct="1">
              <a:spcBef>
                <a:spcPts val="1200"/>
              </a:spcBef>
              <a:buClr>
                <a:srgbClr val="006FB7"/>
              </a:buClr>
              <a:buFont typeface="Arial" charset="0"/>
              <a:buAutoNum type="arabicPeriod"/>
            </a:pPr>
            <a:r>
              <a:rPr lang="en-US" altLang="zh-CN" sz="2200" dirty="0">
                <a:ea typeface="宋体" pitchFamily="2" charset="-122"/>
              </a:rPr>
              <a:t>The American Convention on Human Rights, 1969</a:t>
            </a:r>
          </a:p>
          <a:p>
            <a:pPr eaLnBrk="1" hangingPunct="1">
              <a:spcBef>
                <a:spcPts val="1200"/>
              </a:spcBef>
              <a:buClr>
                <a:srgbClr val="006FB7"/>
              </a:buClr>
              <a:buFont typeface="Arial" charset="0"/>
              <a:buAutoNum type="arabicPeriod"/>
            </a:pPr>
            <a:r>
              <a:rPr lang="en-US" altLang="zh-CN" sz="2200" dirty="0">
                <a:ea typeface="宋体" pitchFamily="2" charset="-122"/>
              </a:rPr>
              <a:t>The Inter-American Convention to Prevent and Punish Torture, 1985</a:t>
            </a:r>
          </a:p>
          <a:p>
            <a:pPr eaLnBrk="1" hangingPunct="1">
              <a:spcBef>
                <a:spcPts val="1200"/>
              </a:spcBef>
              <a:buClr>
                <a:srgbClr val="006FB7"/>
              </a:buClr>
              <a:buFont typeface="Arial" charset="0"/>
              <a:buAutoNum type="arabicPeriod"/>
            </a:pPr>
            <a:r>
              <a:rPr lang="en-US" altLang="zh-CN" sz="2200" dirty="0">
                <a:ea typeface="宋体" pitchFamily="2" charset="-122"/>
              </a:rPr>
              <a:t>The Inter-American Convention on Forced Disappearance of Persons, 1994</a:t>
            </a:r>
          </a:p>
          <a:p>
            <a:pPr eaLnBrk="1" hangingPunct="1">
              <a:spcBef>
                <a:spcPts val="1200"/>
              </a:spcBef>
              <a:buClr>
                <a:srgbClr val="006FB7"/>
              </a:buClr>
              <a:buFont typeface="Arial" charset="0"/>
              <a:buAutoNum type="arabicPeriod"/>
            </a:pPr>
            <a:r>
              <a:rPr lang="en-US" altLang="zh-CN" sz="2200" dirty="0">
                <a:ea typeface="宋体" pitchFamily="2" charset="-122"/>
              </a:rPr>
              <a:t>The Inter-American Convention on the Prevention, </a:t>
            </a:r>
            <a:r>
              <a:rPr lang="en-US" altLang="zh-CN" sz="2200" dirty="0" smtClean="0">
                <a:ea typeface="宋体" pitchFamily="2" charset="-122"/>
              </a:rPr>
              <a:t>Punishment </a:t>
            </a:r>
            <a:r>
              <a:rPr lang="en-US" altLang="zh-CN" sz="2200" dirty="0">
                <a:ea typeface="宋体" pitchFamily="2" charset="-122"/>
              </a:rPr>
              <a:t>and Eradication of Violence against Women, 1994</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403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37</a:t>
            </a:r>
          </a:p>
        </p:txBody>
      </p:sp>
      <p:sp>
        <p:nvSpPr>
          <p:cNvPr id="4403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Major regional human rights</a:t>
            </a:r>
            <a:br>
              <a:rPr lang="en-US" altLang="zh-CN" sz="3200" b="1">
                <a:solidFill>
                  <a:srgbClr val="006FB7"/>
                </a:solidFill>
                <a:ea typeface="宋体" pitchFamily="2" charset="-122"/>
              </a:rPr>
            </a:br>
            <a:r>
              <a:rPr lang="en-US" altLang="zh-CN" sz="3200" b="1">
                <a:solidFill>
                  <a:srgbClr val="006FB7"/>
                </a:solidFill>
                <a:ea typeface="宋体" pitchFamily="2" charset="-122"/>
              </a:rPr>
              <a:t>treaties II</a:t>
            </a:r>
          </a:p>
        </p:txBody>
      </p:sp>
      <p:sp>
        <p:nvSpPr>
          <p:cNvPr id="44038" name="Rectangle 3"/>
          <p:cNvSpPr txBox="1">
            <a:spLocks noChangeArrowheads="1"/>
          </p:cNvSpPr>
          <p:nvPr/>
        </p:nvSpPr>
        <p:spPr bwMode="auto">
          <a:xfrm>
            <a:off x="395288" y="1700213"/>
            <a:ext cx="8364537" cy="4465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 typeface="Arial" charset="0"/>
              <a:buAutoNum type="arabicPeriod" startAt="7"/>
            </a:pPr>
            <a:r>
              <a:rPr lang="en-US" altLang="zh-CN" sz="2200">
                <a:ea typeface="宋体" pitchFamily="2" charset="-122"/>
              </a:rPr>
              <a:t>The European Convention on Human Rights, 1950</a:t>
            </a:r>
          </a:p>
          <a:p>
            <a:pPr eaLnBrk="1" hangingPunct="1">
              <a:spcBef>
                <a:spcPts val="1200"/>
              </a:spcBef>
              <a:buClr>
                <a:srgbClr val="006FB7"/>
              </a:buClr>
              <a:buFont typeface="Arial" charset="0"/>
              <a:buAutoNum type="arabicPeriod" startAt="7"/>
            </a:pPr>
            <a:r>
              <a:rPr lang="en-US" altLang="zh-CN" sz="2200">
                <a:ea typeface="宋体" pitchFamily="2" charset="-122"/>
              </a:rPr>
              <a:t>The European Social Charter, 1961, and the revised European Social Charter, 1996</a:t>
            </a:r>
          </a:p>
          <a:p>
            <a:pPr eaLnBrk="1" hangingPunct="1">
              <a:spcBef>
                <a:spcPts val="1200"/>
              </a:spcBef>
              <a:buClr>
                <a:srgbClr val="006FB7"/>
              </a:buClr>
              <a:buFont typeface="Arial" charset="0"/>
              <a:buAutoNum type="arabicPeriod" startAt="7"/>
            </a:pPr>
            <a:r>
              <a:rPr lang="en-US" altLang="zh-CN" sz="2200">
                <a:ea typeface="宋体" pitchFamily="2" charset="-122"/>
              </a:rPr>
              <a:t>The European Convention for the Prevention of Torture and Inhuman or Degrading Treatment or Punishment, 1987</a:t>
            </a:r>
          </a:p>
          <a:p>
            <a:pPr eaLnBrk="1" hangingPunct="1">
              <a:spcBef>
                <a:spcPts val="1200"/>
              </a:spcBef>
              <a:buClr>
                <a:srgbClr val="006FB7"/>
              </a:buClr>
              <a:buFont typeface="Arial" charset="0"/>
              <a:buAutoNum type="arabicPeriod" startAt="7"/>
            </a:pPr>
            <a:r>
              <a:rPr lang="en-US" altLang="zh-CN" sz="2200">
                <a:ea typeface="宋体" pitchFamily="2" charset="-122"/>
              </a:rPr>
              <a:t>The Framework Convention for the Protection of National Minorities, 1995</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819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a:t>
            </a:r>
          </a:p>
        </p:txBody>
      </p:sp>
      <p:sp>
        <p:nvSpPr>
          <p:cNvPr id="8196"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Chapters 2-3</a:t>
            </a:r>
            <a:r>
              <a:rPr lang="en-US" altLang="zh-CN" b="0" smtClean="0"/>
              <a:t> </a:t>
            </a:r>
            <a:endParaRPr lang="en-US" b="0" smtClean="0"/>
          </a:p>
        </p:txBody>
      </p:sp>
      <p:sp>
        <p:nvSpPr>
          <p:cNvPr id="819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Questions II</a:t>
            </a:r>
            <a:endParaRPr lang="en-US" sz="3200" b="1">
              <a:solidFill>
                <a:srgbClr val="006FB7"/>
              </a:solidFill>
            </a:endParaRPr>
          </a:p>
        </p:txBody>
      </p:sp>
      <p:sp>
        <p:nvSpPr>
          <p:cNvPr id="8198" name="Rectangle 3"/>
          <p:cNvSpPr txBox="1">
            <a:spLocks noChangeArrowheads="1"/>
          </p:cNvSpPr>
          <p:nvPr/>
        </p:nvSpPr>
        <p:spPr bwMode="auto">
          <a:xfrm>
            <a:off x="395288" y="1557338"/>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400" dirty="0" smtClean="0">
                <a:ea typeface="宋体" pitchFamily="2" charset="-122"/>
              </a:rPr>
              <a:t>Were </a:t>
            </a:r>
            <a:r>
              <a:rPr lang="en-US" altLang="zh-CN" sz="2400" dirty="0">
                <a:ea typeface="宋体" pitchFamily="2" charset="-122"/>
              </a:rPr>
              <a:t>you aware that the alleged victim might ultimately bring his or her grievances to the attention of an international monitoring organ?</a:t>
            </a:r>
          </a:p>
          <a:p>
            <a:pPr eaLnBrk="1" hangingPunct="1">
              <a:spcBef>
                <a:spcPts val="1200"/>
              </a:spcBef>
              <a:buClr>
                <a:srgbClr val="006FB7"/>
              </a:buClr>
              <a:buFontTx/>
              <a:buChar char="•"/>
            </a:pPr>
            <a:r>
              <a:rPr lang="en-US" altLang="zh-CN" sz="2400" dirty="0">
                <a:ea typeface="宋体" pitchFamily="2" charset="-122"/>
              </a:rPr>
              <a:t>If not, would this have changed your manner of responding to his or her alleged human rights violations?</a:t>
            </a:r>
          </a:p>
          <a:p>
            <a:pPr eaLnBrk="1" hangingPunct="1">
              <a:spcBef>
                <a:spcPts val="1200"/>
              </a:spcBef>
              <a:buClr>
                <a:srgbClr val="006FB7"/>
              </a:buClr>
              <a:buFontTx/>
              <a:buChar char="•"/>
            </a:pPr>
            <a:r>
              <a:rPr lang="en-US" altLang="zh-CN" sz="2400" dirty="0">
                <a:ea typeface="宋体" pitchFamily="2" charset="-122"/>
              </a:rPr>
              <a:t>Have you ever brought a case against your country before an international organ on behalf of an alleged victim of a human rights violation?</a:t>
            </a:r>
          </a:p>
          <a:p>
            <a:pPr eaLnBrk="1" hangingPunct="1">
              <a:spcBef>
                <a:spcPts val="1200"/>
              </a:spcBef>
              <a:buClr>
                <a:srgbClr val="006FB7"/>
              </a:buClr>
              <a:buFontTx/>
              <a:buChar char="•"/>
            </a:pPr>
            <a:r>
              <a:rPr lang="en-US" altLang="zh-CN" sz="2400" dirty="0">
                <a:ea typeface="宋体" pitchFamily="2" charset="-122"/>
              </a:rPr>
              <a:t>If so, what was the outcome of the case?</a:t>
            </a:r>
          </a:p>
          <a:p>
            <a:pPr eaLnBrk="1" hangingPunct="1">
              <a:spcBef>
                <a:spcPts val="1200"/>
              </a:spcBef>
              <a:buClr>
                <a:srgbClr val="006FB7"/>
              </a:buClr>
              <a:buFontTx/>
              <a:buChar char="•"/>
            </a:pPr>
            <a:r>
              <a:rPr lang="en-US" altLang="zh-CN" sz="2400" dirty="0">
                <a:ea typeface="宋体" pitchFamily="2" charset="-122"/>
              </a:rPr>
              <a:t>What was your experience of making such a complaint?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506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38</a:t>
            </a:r>
          </a:p>
        </p:txBody>
      </p:sp>
      <p:sp>
        <p:nvSpPr>
          <p:cNvPr id="4506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African Charter on Human and Peoples’ Rights I</a:t>
            </a:r>
          </a:p>
        </p:txBody>
      </p:sp>
      <p:sp>
        <p:nvSpPr>
          <p:cNvPr id="6" name="Rectangle 3"/>
          <p:cNvSpPr txBox="1">
            <a:spLocks noChangeArrowheads="1"/>
          </p:cNvSpPr>
          <p:nvPr/>
        </p:nvSpPr>
        <p:spPr bwMode="auto">
          <a:xfrm>
            <a:off x="395288" y="1844675"/>
            <a:ext cx="8229600" cy="3887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defRPr/>
            </a:pPr>
            <a:r>
              <a:rPr lang="en-US" altLang="zh-CN" sz="2800" b="1" dirty="0" smtClean="0">
                <a:solidFill>
                  <a:srgbClr val="006FB7"/>
                </a:solidFill>
                <a:ea typeface="宋体" pitchFamily="2" charset="-122"/>
              </a:rPr>
              <a:t>The specificity of the Charter</a:t>
            </a:r>
          </a:p>
          <a:p>
            <a:pPr eaLnBrk="1" hangingPunct="1">
              <a:spcBef>
                <a:spcPts val="2400"/>
              </a:spcBef>
              <a:buClr>
                <a:srgbClr val="006FB7"/>
              </a:buClr>
              <a:buFontTx/>
              <a:buChar char="•"/>
              <a:defRPr/>
            </a:pPr>
            <a:r>
              <a:rPr lang="en-US" altLang="zh-CN" sz="2800" dirty="0" smtClean="0">
                <a:ea typeface="宋体" pitchFamily="2" charset="-122"/>
              </a:rPr>
              <a:t>The African Charter on Human and Peoples’ Rights is specific in that it protects not only the rights of individual human beings but also the rights of peoples.</a:t>
            </a:r>
          </a:p>
          <a:p>
            <a:pPr eaLnBrk="1" hangingPunct="1">
              <a:spcBef>
                <a:spcPts val="2400"/>
              </a:spcBef>
              <a:buClr>
                <a:srgbClr val="006FB7"/>
              </a:buClr>
              <a:buFontTx/>
              <a:buChar char="•"/>
              <a:defRPr/>
            </a:pPr>
            <a:r>
              <a:rPr lang="en-US" altLang="zh-CN" sz="2800" dirty="0" smtClean="0">
                <a:ea typeface="宋体" pitchFamily="2" charset="-122"/>
              </a:rPr>
              <a:t>The Charter also emphasizes the individual’s duties towards groups and individuals.</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608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39</a:t>
            </a:r>
          </a:p>
        </p:txBody>
      </p:sp>
      <p:sp>
        <p:nvSpPr>
          <p:cNvPr id="4608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African Charter on Human and Peoples’ Rights II</a:t>
            </a:r>
          </a:p>
        </p:txBody>
      </p:sp>
      <p:sp>
        <p:nvSpPr>
          <p:cNvPr id="8" name="Rectangle 3"/>
          <p:cNvSpPr txBox="1">
            <a:spLocks noChangeArrowheads="1"/>
          </p:cNvSpPr>
          <p:nvPr/>
        </p:nvSpPr>
        <p:spPr bwMode="auto">
          <a:xfrm>
            <a:off x="395288" y="1844675"/>
            <a:ext cx="8229600" cy="3887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defRPr/>
            </a:pPr>
            <a:r>
              <a:rPr lang="en-US" altLang="zh-CN" sz="2800" b="1" dirty="0" smtClean="0">
                <a:solidFill>
                  <a:srgbClr val="006FB7"/>
                </a:solidFill>
                <a:ea typeface="宋体" pitchFamily="2" charset="-122"/>
              </a:rPr>
              <a:t>Limitations</a:t>
            </a:r>
          </a:p>
          <a:p>
            <a:pPr marL="360000" indent="-360000" eaLnBrk="1" hangingPunct="1">
              <a:spcBef>
                <a:spcPts val="2400"/>
              </a:spcBef>
              <a:buClr>
                <a:srgbClr val="006FB7"/>
              </a:buClr>
              <a:buFont typeface="Arial" pitchFamily="34" charset="0"/>
              <a:buChar char="•"/>
              <a:defRPr/>
            </a:pPr>
            <a:r>
              <a:rPr lang="en-US" altLang="zh-CN" sz="2800" dirty="0" smtClean="0">
                <a:ea typeface="宋体" pitchFamily="2" charset="-122"/>
              </a:rPr>
              <a:t>While some provisions of the African Charter on Human and Peoples’ Rights allow for limitations to be imposed on the exercise of rights enumerated by the Charter, no derogations to rights are provided for under the Charter.</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710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40</a:t>
            </a:r>
          </a:p>
        </p:txBody>
      </p:sp>
      <p:sp>
        <p:nvSpPr>
          <p:cNvPr id="4710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African Charter on Human and Peoples’ Rights III</a:t>
            </a:r>
          </a:p>
        </p:txBody>
      </p:sp>
      <p:sp>
        <p:nvSpPr>
          <p:cNvPr id="8" name="Rectangle 3"/>
          <p:cNvSpPr txBox="1">
            <a:spLocks noChangeArrowheads="1"/>
          </p:cNvSpPr>
          <p:nvPr/>
        </p:nvSpPr>
        <p:spPr bwMode="auto">
          <a:xfrm>
            <a:off x="395288" y="1557338"/>
            <a:ext cx="8364537" cy="4751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US" altLang="zh-CN" sz="2800" b="1" dirty="0" smtClean="0">
                <a:solidFill>
                  <a:srgbClr val="006FB7"/>
                </a:solidFill>
                <a:ea typeface="宋体" pitchFamily="2" charset="-122"/>
              </a:rPr>
              <a:t>The competence of the Commission </a:t>
            </a:r>
          </a:p>
          <a:p>
            <a:pPr marL="0" indent="0" eaLnBrk="1" hangingPunct="1">
              <a:spcBef>
                <a:spcPts val="1200"/>
              </a:spcBef>
              <a:buClr>
                <a:srgbClr val="006FB7"/>
              </a:buClr>
              <a:defRPr/>
            </a:pPr>
            <a:r>
              <a:rPr lang="en-US" altLang="zh-CN" sz="2400" dirty="0" smtClean="0">
                <a:ea typeface="宋体" pitchFamily="2" charset="-122"/>
              </a:rPr>
              <a:t>The African Commission on Human and Peoples’ Rights is in particular competent to:</a:t>
            </a:r>
          </a:p>
          <a:p>
            <a:pPr marL="360000" indent="-360000" eaLnBrk="1" hangingPunct="1">
              <a:spcBef>
                <a:spcPts val="1200"/>
              </a:spcBef>
              <a:buClr>
                <a:srgbClr val="006FB7"/>
              </a:buClr>
              <a:buFont typeface="Arial" pitchFamily="34" charset="0"/>
              <a:buChar char="•"/>
              <a:defRPr/>
            </a:pPr>
            <a:r>
              <a:rPr lang="en-US" altLang="zh-CN" sz="2400" i="1" dirty="0" smtClean="0">
                <a:ea typeface="宋体" pitchFamily="2" charset="-122"/>
              </a:rPr>
              <a:t>Promote</a:t>
            </a:r>
            <a:r>
              <a:rPr lang="en-US" altLang="zh-CN" sz="2400" dirty="0" smtClean="0">
                <a:ea typeface="宋体" pitchFamily="2" charset="-122"/>
              </a:rPr>
              <a:t> human rights by collecting documents, undertaking studies, disseminating information, making recommendations, formulating rules and principles, and cooperating with other institutions;</a:t>
            </a:r>
          </a:p>
          <a:p>
            <a:pPr marL="360000" indent="-360000" eaLnBrk="1" hangingPunct="1">
              <a:spcBef>
                <a:spcPts val="1200"/>
              </a:spcBef>
              <a:buClr>
                <a:srgbClr val="006FB7"/>
              </a:buClr>
              <a:buFont typeface="Arial" pitchFamily="34" charset="0"/>
              <a:buChar char="•"/>
              <a:defRPr/>
            </a:pPr>
            <a:r>
              <a:rPr lang="en-US" altLang="zh-CN" sz="2400" i="1" dirty="0" smtClean="0">
                <a:ea typeface="宋体" pitchFamily="2" charset="-122"/>
              </a:rPr>
              <a:t>Ensure the protection </a:t>
            </a:r>
            <a:r>
              <a:rPr lang="en-US" altLang="zh-CN" sz="2400" dirty="0" smtClean="0">
                <a:ea typeface="宋体" pitchFamily="2" charset="-122"/>
              </a:rPr>
              <a:t>of human and peoples’ rights by receiving (a) inter-State communications;</a:t>
            </a:r>
            <a:br>
              <a:rPr lang="en-US" altLang="zh-CN" sz="2400" dirty="0" smtClean="0">
                <a:ea typeface="宋体" pitchFamily="2" charset="-122"/>
              </a:rPr>
            </a:br>
            <a:r>
              <a:rPr lang="en-US" altLang="zh-CN" sz="2400" dirty="0" smtClean="0">
                <a:ea typeface="宋体" pitchFamily="2" charset="-122"/>
              </a:rPr>
              <a:t>(b) communications other than those of the State parties; and (c) periodic reports from the State parties.</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813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41</a:t>
            </a:r>
          </a:p>
        </p:txBody>
      </p:sp>
      <p:sp>
        <p:nvSpPr>
          <p:cNvPr id="4813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African Charter on the Rights and Welfare of the Child</a:t>
            </a:r>
          </a:p>
        </p:txBody>
      </p:sp>
      <p:sp>
        <p:nvSpPr>
          <p:cNvPr id="48134" name="Rectangle 3"/>
          <p:cNvSpPr txBox="1">
            <a:spLocks noChangeArrowheads="1"/>
          </p:cNvSpPr>
          <p:nvPr/>
        </p:nvSpPr>
        <p:spPr bwMode="auto">
          <a:xfrm>
            <a:off x="395288" y="1700213"/>
            <a:ext cx="8229600" cy="4465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800"/>
              </a:spcBef>
              <a:buClr>
                <a:srgbClr val="006FB7"/>
              </a:buClr>
              <a:buFontTx/>
              <a:buChar char="•"/>
            </a:pPr>
            <a:r>
              <a:rPr lang="en-US" altLang="zh-CN" sz="2800">
                <a:ea typeface="宋体" pitchFamily="2" charset="-122"/>
              </a:rPr>
              <a:t>The African Charter on the Rights and Welfare of the Child protects numerous rights which have to be interpreted and applied in the best interests of the child.</a:t>
            </a:r>
          </a:p>
          <a:p>
            <a:pPr eaLnBrk="1" hangingPunct="1">
              <a:spcBef>
                <a:spcPts val="1800"/>
              </a:spcBef>
              <a:buClr>
                <a:srgbClr val="006FB7"/>
              </a:buClr>
              <a:buFontTx/>
              <a:buChar char="•"/>
            </a:pPr>
            <a:r>
              <a:rPr lang="en-US" altLang="zh-CN" sz="2800">
                <a:ea typeface="宋体" pitchFamily="2" charset="-122"/>
              </a:rPr>
              <a:t>The African Committee of Experts on the Rights and Welfare of the Child promotes and protects the rights of the child.</a:t>
            </a:r>
          </a:p>
          <a:p>
            <a:pPr eaLnBrk="1" hangingPunct="1">
              <a:spcBef>
                <a:spcPts val="1800"/>
              </a:spcBef>
              <a:buClr>
                <a:srgbClr val="006FB7"/>
              </a:buClr>
              <a:buFontTx/>
              <a:buChar char="•"/>
            </a:pPr>
            <a:r>
              <a:rPr lang="en-US" altLang="zh-CN" sz="2800">
                <a:ea typeface="宋体" pitchFamily="2" charset="-122"/>
              </a:rPr>
              <a:t>The implementation mechanism consists of a reporting procedure and a complaints procedure.</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915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42</a:t>
            </a:r>
          </a:p>
        </p:txBody>
      </p:sp>
      <p:sp>
        <p:nvSpPr>
          <p:cNvPr id="4915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American Convention on Human Rights I</a:t>
            </a:r>
          </a:p>
        </p:txBody>
      </p:sp>
      <p:sp>
        <p:nvSpPr>
          <p:cNvPr id="6" name="Rectangle 3"/>
          <p:cNvSpPr txBox="1">
            <a:spLocks noChangeArrowheads="1"/>
          </p:cNvSpPr>
          <p:nvPr/>
        </p:nvSpPr>
        <p:spPr bwMode="auto">
          <a:xfrm>
            <a:off x="395288" y="1844675"/>
            <a:ext cx="8229600" cy="3887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defRPr/>
            </a:pPr>
            <a:r>
              <a:rPr lang="en-US" altLang="zh-CN" sz="2800" b="1" dirty="0" smtClean="0">
                <a:solidFill>
                  <a:srgbClr val="006FB7"/>
                </a:solidFill>
                <a:ea typeface="宋体" pitchFamily="2" charset="-122"/>
              </a:rPr>
              <a:t>The duty to ensure rights and freedoms</a:t>
            </a:r>
          </a:p>
          <a:p>
            <a:pPr eaLnBrk="1" hangingPunct="1">
              <a:spcBef>
                <a:spcPts val="2400"/>
              </a:spcBef>
              <a:buClr>
                <a:srgbClr val="006FB7"/>
              </a:buClr>
              <a:buFontTx/>
              <a:buChar char="•"/>
              <a:defRPr/>
            </a:pPr>
            <a:r>
              <a:rPr lang="en-US" altLang="zh-CN" sz="2800" dirty="0" smtClean="0">
                <a:ea typeface="宋体" pitchFamily="2" charset="-122"/>
              </a:rPr>
              <a:t>The legal obligation to </a:t>
            </a:r>
            <a:r>
              <a:rPr lang="en-US" altLang="zh-CN" sz="2800" i="1" dirty="0" smtClean="0">
                <a:ea typeface="宋体" pitchFamily="2" charset="-122"/>
              </a:rPr>
              <a:t>ensure</a:t>
            </a:r>
            <a:r>
              <a:rPr lang="en-US" altLang="zh-CN" sz="2800" dirty="0" smtClean="0">
                <a:ea typeface="宋体" pitchFamily="2" charset="-122"/>
              </a:rPr>
              <a:t> the rights and freedoms contained in the American Convention on Human Rights means that the State parties must </a:t>
            </a:r>
            <a:r>
              <a:rPr lang="en-US" altLang="zh-CN" sz="2800" i="1" dirty="0" smtClean="0">
                <a:ea typeface="宋体" pitchFamily="2" charset="-122"/>
              </a:rPr>
              <a:t>prevent</a:t>
            </a:r>
            <a:r>
              <a:rPr lang="en-US" altLang="zh-CN" sz="2800" dirty="0" smtClean="0">
                <a:ea typeface="宋体" pitchFamily="2" charset="-122"/>
              </a:rPr>
              <a:t>, </a:t>
            </a:r>
            <a:r>
              <a:rPr lang="en-US" altLang="zh-CN" sz="2800" i="1" dirty="0" smtClean="0">
                <a:ea typeface="宋体" pitchFamily="2" charset="-122"/>
              </a:rPr>
              <a:t>investigate</a:t>
            </a:r>
            <a:r>
              <a:rPr lang="en-US" altLang="zh-CN" sz="2800" dirty="0" smtClean="0">
                <a:ea typeface="宋体" pitchFamily="2" charset="-122"/>
              </a:rPr>
              <a:t> and </a:t>
            </a:r>
            <a:r>
              <a:rPr lang="en-US" altLang="zh-CN" sz="2800" i="1" dirty="0" smtClean="0">
                <a:ea typeface="宋体" pitchFamily="2" charset="-122"/>
              </a:rPr>
              <a:t>punish</a:t>
            </a:r>
            <a:r>
              <a:rPr lang="en-US" altLang="zh-CN" sz="2800" dirty="0" smtClean="0">
                <a:ea typeface="宋体" pitchFamily="2" charset="-122"/>
              </a:rPr>
              <a:t> human rights violations and that they must, if possible, </a:t>
            </a:r>
            <a:r>
              <a:rPr lang="en-US" altLang="zh-CN" sz="2800" i="1" dirty="0" smtClean="0">
                <a:ea typeface="宋体" pitchFamily="2" charset="-122"/>
              </a:rPr>
              <a:t>restore</a:t>
            </a:r>
            <a:r>
              <a:rPr lang="en-US" altLang="zh-CN" sz="2800" dirty="0" smtClean="0">
                <a:ea typeface="宋体" pitchFamily="2" charset="-122"/>
              </a:rPr>
              <a:t> the rights violated and, as warranted, provide </a:t>
            </a:r>
            <a:r>
              <a:rPr lang="en-US" altLang="zh-CN" sz="2800" i="1" dirty="0" smtClean="0">
                <a:ea typeface="宋体" pitchFamily="2" charset="-122"/>
              </a:rPr>
              <a:t>compensation</a:t>
            </a:r>
            <a:r>
              <a:rPr lang="en-US" altLang="zh-CN" sz="2800" dirty="0" smtClean="0">
                <a:ea typeface="宋体" pitchFamily="2" charset="-122"/>
              </a:rPr>
              <a:t> for damages.</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018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43</a:t>
            </a:r>
          </a:p>
        </p:txBody>
      </p:sp>
      <p:sp>
        <p:nvSpPr>
          <p:cNvPr id="5018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American Convention on Human Rights II</a:t>
            </a:r>
          </a:p>
        </p:txBody>
      </p:sp>
      <p:sp>
        <p:nvSpPr>
          <p:cNvPr id="6" name="Rectangle 3"/>
          <p:cNvSpPr txBox="1">
            <a:spLocks noChangeArrowheads="1"/>
          </p:cNvSpPr>
          <p:nvPr/>
        </p:nvSpPr>
        <p:spPr bwMode="auto">
          <a:xfrm>
            <a:off x="395288" y="1484313"/>
            <a:ext cx="8229600" cy="475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US" altLang="zh-CN" sz="2400" b="1" dirty="0" smtClean="0">
                <a:solidFill>
                  <a:srgbClr val="006FB7"/>
                </a:solidFill>
                <a:ea typeface="宋体" pitchFamily="2" charset="-122"/>
              </a:rPr>
              <a:t>Permissible limitations on the exercise of rights</a:t>
            </a:r>
          </a:p>
          <a:p>
            <a:pPr marL="0" indent="0" eaLnBrk="1" hangingPunct="1">
              <a:spcBef>
                <a:spcPts val="1200"/>
              </a:spcBef>
              <a:buClr>
                <a:srgbClr val="006FB7"/>
              </a:buClr>
              <a:defRPr/>
            </a:pPr>
            <a:r>
              <a:rPr lang="en-US" altLang="zh-CN" sz="2400" dirty="0" smtClean="0">
                <a:ea typeface="宋体" pitchFamily="2" charset="-122"/>
              </a:rPr>
              <a:t>Under the American Convention on Human Rights, limitations on the exercise of rights must comply with:</a:t>
            </a:r>
          </a:p>
          <a:p>
            <a:pPr eaLnBrk="1" hangingPunct="1">
              <a:spcBef>
                <a:spcPts val="1200"/>
              </a:spcBef>
              <a:buClr>
                <a:srgbClr val="006FB7"/>
              </a:buClr>
              <a:buFontTx/>
              <a:buChar char="•"/>
              <a:defRPr/>
            </a:pPr>
            <a:r>
              <a:rPr lang="en-US" altLang="zh-CN" sz="2400" dirty="0" smtClean="0">
                <a:ea typeface="宋体" pitchFamily="2" charset="-122"/>
              </a:rPr>
              <a:t>The principle of legality: the restrictive measures must be based in law</a:t>
            </a:r>
          </a:p>
          <a:p>
            <a:pPr eaLnBrk="1" hangingPunct="1">
              <a:spcBef>
                <a:spcPts val="1200"/>
              </a:spcBef>
              <a:buClr>
                <a:srgbClr val="006FB7"/>
              </a:buClr>
              <a:buFontTx/>
              <a:buChar char="•"/>
              <a:defRPr/>
            </a:pPr>
            <a:r>
              <a:rPr lang="en-US" altLang="zh-CN" sz="2400" dirty="0" smtClean="0">
                <a:ea typeface="宋体" pitchFamily="2" charset="-122"/>
              </a:rPr>
              <a:t>The principle of a democratic society: the measure imposed must be judged with reference to the legitimate needs of democratic societies and institutions</a:t>
            </a:r>
          </a:p>
          <a:p>
            <a:pPr eaLnBrk="1" hangingPunct="1">
              <a:spcBef>
                <a:spcPts val="1200"/>
              </a:spcBef>
              <a:buClr>
                <a:srgbClr val="006FB7"/>
              </a:buClr>
              <a:buFontTx/>
              <a:buChar char="•"/>
              <a:defRPr/>
            </a:pPr>
            <a:r>
              <a:rPr lang="en-US" altLang="zh-CN" sz="2400" dirty="0" smtClean="0">
                <a:ea typeface="宋体" pitchFamily="2" charset="-122"/>
              </a:rPr>
              <a:t>The principle of proportionality: the interference with the exercise of the individual’s rights must be necessary for a legitimate purpose in a democratic society</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120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44</a:t>
            </a:r>
          </a:p>
        </p:txBody>
      </p:sp>
      <p:sp>
        <p:nvSpPr>
          <p:cNvPr id="5120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American Convention on Human Rights III</a:t>
            </a:r>
          </a:p>
        </p:txBody>
      </p:sp>
      <p:sp>
        <p:nvSpPr>
          <p:cNvPr id="6" name="Rectangle 3"/>
          <p:cNvSpPr txBox="1">
            <a:spLocks noChangeArrowheads="1"/>
          </p:cNvSpPr>
          <p:nvPr/>
        </p:nvSpPr>
        <p:spPr bwMode="auto">
          <a:xfrm>
            <a:off x="395288" y="1484313"/>
            <a:ext cx="8229600" cy="4681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defRPr/>
            </a:pPr>
            <a:r>
              <a:rPr lang="en-US" altLang="zh-CN" sz="2400" b="1" dirty="0" smtClean="0">
                <a:solidFill>
                  <a:srgbClr val="006FB7"/>
                </a:solidFill>
                <a:ea typeface="宋体" pitchFamily="2" charset="-122"/>
              </a:rPr>
              <a:t>Permissible derogations from legal obligations</a:t>
            </a:r>
          </a:p>
          <a:p>
            <a:pPr marL="0" indent="0" eaLnBrk="1" hangingPunct="1">
              <a:spcBef>
                <a:spcPts val="600"/>
              </a:spcBef>
              <a:buClr>
                <a:srgbClr val="006FB7"/>
              </a:buClr>
              <a:defRPr/>
            </a:pPr>
            <a:r>
              <a:rPr lang="en-US" altLang="zh-CN" sz="2400" dirty="0" smtClean="0">
                <a:ea typeface="宋体" pitchFamily="2" charset="-122"/>
              </a:rPr>
              <a:t>When derogating from obligations under article 27 of the American Convention on Human Rights, State parties must comply with:</a:t>
            </a:r>
          </a:p>
          <a:p>
            <a:pPr eaLnBrk="1" hangingPunct="1">
              <a:spcBef>
                <a:spcPts val="600"/>
              </a:spcBef>
              <a:buClr>
                <a:srgbClr val="006FB7"/>
              </a:buClr>
              <a:buFontTx/>
              <a:buChar char="•"/>
              <a:defRPr/>
            </a:pPr>
            <a:r>
              <a:rPr lang="en-US" altLang="zh-CN" sz="2400" dirty="0" smtClean="0">
                <a:ea typeface="宋体" pitchFamily="2" charset="-122"/>
              </a:rPr>
              <a:t>The condition of exceptional threat</a:t>
            </a:r>
          </a:p>
          <a:p>
            <a:pPr eaLnBrk="1" hangingPunct="1">
              <a:spcBef>
                <a:spcPts val="600"/>
              </a:spcBef>
              <a:buClr>
                <a:srgbClr val="006FB7"/>
              </a:buClr>
              <a:buFontTx/>
              <a:buChar char="•"/>
              <a:defRPr/>
            </a:pPr>
            <a:r>
              <a:rPr lang="en-US" altLang="zh-CN" sz="2400" dirty="0" smtClean="0">
                <a:ea typeface="宋体" pitchFamily="2" charset="-122"/>
              </a:rPr>
              <a:t>The non-</a:t>
            </a:r>
            <a:r>
              <a:rPr lang="en-US" altLang="zh-CN" sz="2400" dirty="0" err="1" smtClean="0">
                <a:ea typeface="宋体" pitchFamily="2" charset="-122"/>
              </a:rPr>
              <a:t>derogability</a:t>
            </a:r>
            <a:r>
              <a:rPr lang="en-US" altLang="zh-CN" sz="2400" dirty="0" smtClean="0">
                <a:ea typeface="宋体" pitchFamily="2" charset="-122"/>
              </a:rPr>
              <a:t> of certain obligations</a:t>
            </a:r>
          </a:p>
          <a:p>
            <a:pPr eaLnBrk="1" hangingPunct="1">
              <a:spcBef>
                <a:spcPts val="600"/>
              </a:spcBef>
              <a:buClr>
                <a:srgbClr val="006FB7"/>
              </a:buClr>
              <a:buFontTx/>
              <a:buChar char="•"/>
              <a:defRPr/>
            </a:pPr>
            <a:r>
              <a:rPr lang="en-US" altLang="zh-CN" sz="2400" dirty="0" smtClean="0">
                <a:ea typeface="宋体" pitchFamily="2" charset="-122"/>
              </a:rPr>
              <a:t>The condition of strict necessity</a:t>
            </a:r>
          </a:p>
          <a:p>
            <a:pPr eaLnBrk="1" hangingPunct="1">
              <a:spcBef>
                <a:spcPts val="600"/>
              </a:spcBef>
              <a:buClr>
                <a:srgbClr val="006FB7"/>
              </a:buClr>
              <a:buFontTx/>
              <a:buChar char="•"/>
              <a:defRPr/>
            </a:pPr>
            <a:r>
              <a:rPr lang="en-US" altLang="zh-CN" sz="2400" dirty="0" smtClean="0">
                <a:ea typeface="宋体" pitchFamily="2" charset="-122"/>
              </a:rPr>
              <a:t>The condition of consistency with other international obligations</a:t>
            </a:r>
          </a:p>
          <a:p>
            <a:pPr eaLnBrk="1" hangingPunct="1">
              <a:spcBef>
                <a:spcPts val="600"/>
              </a:spcBef>
              <a:buClr>
                <a:srgbClr val="006FB7"/>
              </a:buClr>
              <a:buFontTx/>
              <a:buChar char="•"/>
              <a:defRPr/>
            </a:pPr>
            <a:r>
              <a:rPr lang="en-US" altLang="zh-CN" sz="2400" dirty="0" smtClean="0">
                <a:ea typeface="宋体" pitchFamily="2" charset="-122"/>
              </a:rPr>
              <a:t>The condition of non-discrimination</a:t>
            </a:r>
          </a:p>
          <a:p>
            <a:pPr eaLnBrk="1" hangingPunct="1">
              <a:spcBef>
                <a:spcPts val="600"/>
              </a:spcBef>
              <a:buClr>
                <a:srgbClr val="006FB7"/>
              </a:buClr>
              <a:buFontTx/>
              <a:buChar char="•"/>
              <a:defRPr/>
            </a:pPr>
            <a:r>
              <a:rPr lang="en-US" altLang="zh-CN" sz="2400" dirty="0" smtClean="0">
                <a:ea typeface="宋体" pitchFamily="2" charset="-122"/>
              </a:rPr>
              <a:t>The condition of international notification</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222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45</a:t>
            </a:r>
          </a:p>
        </p:txBody>
      </p:sp>
      <p:sp>
        <p:nvSpPr>
          <p:cNvPr id="5222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American Convention on Human Rights IV</a:t>
            </a:r>
          </a:p>
        </p:txBody>
      </p:sp>
      <p:sp>
        <p:nvSpPr>
          <p:cNvPr id="8" name="Rectangle 3"/>
          <p:cNvSpPr txBox="1">
            <a:spLocks noChangeArrowheads="1"/>
          </p:cNvSpPr>
          <p:nvPr/>
        </p:nvSpPr>
        <p:spPr bwMode="auto">
          <a:xfrm>
            <a:off x="395288" y="1844675"/>
            <a:ext cx="8229600" cy="4032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US" altLang="zh-CN" sz="2400" b="1" dirty="0" smtClean="0">
                <a:solidFill>
                  <a:srgbClr val="006FB7"/>
                </a:solidFill>
                <a:ea typeface="宋体" pitchFamily="2" charset="-122"/>
              </a:rPr>
              <a:t>The mechanism of implementation (1) </a:t>
            </a:r>
          </a:p>
          <a:p>
            <a:pPr marL="0" indent="0" eaLnBrk="1" hangingPunct="1">
              <a:spcBef>
                <a:spcPts val="1200"/>
              </a:spcBef>
              <a:buClr>
                <a:srgbClr val="006FB7"/>
              </a:buClr>
              <a:defRPr/>
            </a:pPr>
            <a:r>
              <a:rPr lang="en-US" altLang="zh-CN" sz="2400" dirty="0" smtClean="0">
                <a:ea typeface="宋体" pitchFamily="2" charset="-122"/>
              </a:rPr>
              <a:t>The </a:t>
            </a:r>
            <a:r>
              <a:rPr lang="en-US" altLang="zh-CN" sz="2400" i="1" dirty="0" smtClean="0">
                <a:ea typeface="宋体" pitchFamily="2" charset="-122"/>
              </a:rPr>
              <a:t>Inter-American Commission on Human Rights </a:t>
            </a:r>
            <a:r>
              <a:rPr lang="en-US" altLang="zh-CN" sz="2400" dirty="0" smtClean="0">
                <a:ea typeface="宋体" pitchFamily="2" charset="-122"/>
              </a:rPr>
              <a:t>is competent to receive petitions concerning alleged human rights violations from:</a:t>
            </a:r>
          </a:p>
          <a:p>
            <a:pPr marL="342900" indent="-342900" eaLnBrk="1" hangingPunct="1">
              <a:spcBef>
                <a:spcPts val="1200"/>
              </a:spcBef>
              <a:buClr>
                <a:srgbClr val="006FB7"/>
              </a:buClr>
              <a:buFont typeface="Arial" pitchFamily="34" charset="0"/>
              <a:buChar char="•"/>
              <a:defRPr/>
            </a:pPr>
            <a:r>
              <a:rPr lang="en-US" altLang="zh-CN" sz="2400" dirty="0" smtClean="0">
                <a:ea typeface="宋体" pitchFamily="2" charset="-122"/>
              </a:rPr>
              <a:t>Any person or group of persons, or any legally recognized non-governmental entity; this competence is mandatory (art. 44)</a:t>
            </a:r>
          </a:p>
          <a:p>
            <a:pPr marL="342900" indent="-342900" eaLnBrk="1" hangingPunct="1">
              <a:spcBef>
                <a:spcPts val="1200"/>
              </a:spcBef>
              <a:buClr>
                <a:srgbClr val="006FB7"/>
              </a:buClr>
              <a:buFont typeface="Arial" pitchFamily="34" charset="0"/>
              <a:buChar char="•"/>
              <a:defRPr/>
            </a:pPr>
            <a:r>
              <a:rPr lang="en-US" altLang="zh-CN" sz="2400" dirty="0" smtClean="0">
                <a:ea typeface="宋体" pitchFamily="2" charset="-122"/>
              </a:rPr>
              <a:t>One State party against another State party, if such competence has been recognized (art. 45)</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325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46</a:t>
            </a:r>
          </a:p>
        </p:txBody>
      </p:sp>
      <p:sp>
        <p:nvSpPr>
          <p:cNvPr id="5325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American Convention on Human Rights V</a:t>
            </a:r>
          </a:p>
        </p:txBody>
      </p:sp>
      <p:sp>
        <p:nvSpPr>
          <p:cNvPr id="8" name="Rectangle 3"/>
          <p:cNvSpPr txBox="1">
            <a:spLocks noChangeArrowheads="1"/>
          </p:cNvSpPr>
          <p:nvPr/>
        </p:nvSpPr>
        <p:spPr bwMode="auto">
          <a:xfrm>
            <a:off x="395288" y="1916113"/>
            <a:ext cx="8229600" cy="2520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US" altLang="zh-CN" sz="2400" b="1" dirty="0" smtClean="0">
                <a:solidFill>
                  <a:srgbClr val="006FB7"/>
                </a:solidFill>
                <a:ea typeface="宋体" pitchFamily="2" charset="-122"/>
              </a:rPr>
              <a:t>The mechanism of implementation (2) </a:t>
            </a:r>
          </a:p>
          <a:p>
            <a:pPr marL="360000" indent="-360000" eaLnBrk="1" hangingPunct="1">
              <a:spcBef>
                <a:spcPts val="1200"/>
              </a:spcBef>
              <a:buClr>
                <a:srgbClr val="006FB7"/>
              </a:buClr>
              <a:buFont typeface="Arial" pitchFamily="34" charset="0"/>
              <a:buChar char="•"/>
              <a:defRPr/>
            </a:pPr>
            <a:r>
              <a:rPr lang="en-US" altLang="zh-CN" sz="2400" dirty="0" smtClean="0">
                <a:ea typeface="宋体" pitchFamily="2" charset="-122"/>
              </a:rPr>
              <a:t>The </a:t>
            </a:r>
            <a:r>
              <a:rPr lang="en-US" altLang="zh-CN" sz="2400" i="1" dirty="0" smtClean="0">
                <a:ea typeface="宋体" pitchFamily="2" charset="-122"/>
              </a:rPr>
              <a:t>Inter-American Court of Human Rights </a:t>
            </a:r>
            <a:r>
              <a:rPr lang="en-US" altLang="zh-CN" sz="2400" dirty="0" smtClean="0">
                <a:ea typeface="宋体" pitchFamily="2" charset="-122"/>
              </a:rPr>
              <a:t>is competent to examine cases submitted to it by State parties and the Commission provided that these cases have first been considered by the Commission (art. 61).</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427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47</a:t>
            </a:r>
          </a:p>
        </p:txBody>
      </p:sp>
      <p:sp>
        <p:nvSpPr>
          <p:cNvPr id="5427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Inter-American Convention to Prevent and Punish Torture</a:t>
            </a:r>
          </a:p>
        </p:txBody>
      </p:sp>
      <p:sp>
        <p:nvSpPr>
          <p:cNvPr id="54278" name="Rectangle 3"/>
          <p:cNvSpPr txBox="1">
            <a:spLocks noChangeArrowheads="1"/>
          </p:cNvSpPr>
          <p:nvPr/>
        </p:nvSpPr>
        <p:spPr bwMode="auto">
          <a:xfrm>
            <a:off x="395288" y="1916113"/>
            <a:ext cx="8229600" cy="3600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a:ea typeface="宋体" pitchFamily="2" charset="-122"/>
              </a:rPr>
              <a:t>Under the Inter-American Convention to Prevent and Punish Torture, State parties must take effective measures to prevent and punish torture within their jurisdiction.</a:t>
            </a:r>
          </a:p>
          <a:p>
            <a:pPr eaLnBrk="1" hangingPunct="1">
              <a:spcBef>
                <a:spcPts val="2400"/>
              </a:spcBef>
              <a:buClr>
                <a:srgbClr val="006FB7"/>
              </a:buClr>
              <a:buFontTx/>
              <a:buChar char="•"/>
            </a:pPr>
            <a:r>
              <a:rPr lang="en-US" altLang="zh-CN" sz="2800">
                <a:ea typeface="宋体" pitchFamily="2" charset="-122"/>
              </a:rPr>
              <a:t>As confirmed by the Convention, the right not to be tortured is non-derogable and no emergency situation of any kind can justify acts of torture.</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9219"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a:t>
            </a:r>
          </a:p>
        </p:txBody>
      </p:sp>
      <p:sp>
        <p:nvSpPr>
          <p:cNvPr id="9220"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Chapters 2-3</a:t>
            </a:r>
            <a:r>
              <a:rPr lang="en-US" altLang="zh-CN" b="0" smtClean="0"/>
              <a:t> </a:t>
            </a:r>
            <a:endParaRPr lang="en-US" b="0" smtClean="0"/>
          </a:p>
        </p:txBody>
      </p:sp>
      <p:sp>
        <p:nvSpPr>
          <p:cNvPr id="922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Major universal human rights</a:t>
            </a:r>
            <a:br>
              <a:rPr lang="en-US" altLang="zh-CN" sz="3200" b="1">
                <a:solidFill>
                  <a:srgbClr val="006FB7"/>
                </a:solidFill>
                <a:ea typeface="宋体" pitchFamily="2" charset="-122"/>
              </a:rPr>
            </a:br>
            <a:r>
              <a:rPr lang="en-US" altLang="zh-CN" sz="3200" b="1">
                <a:solidFill>
                  <a:srgbClr val="006FB7"/>
                </a:solidFill>
                <a:ea typeface="宋体" pitchFamily="2" charset="-122"/>
              </a:rPr>
              <a:t>treaties I</a:t>
            </a:r>
            <a:endParaRPr lang="en-US" sz="3200" b="1">
              <a:solidFill>
                <a:srgbClr val="006FB7"/>
              </a:solidFill>
            </a:endParaRPr>
          </a:p>
        </p:txBody>
      </p:sp>
      <p:sp>
        <p:nvSpPr>
          <p:cNvPr id="9222" name="Rectangle 3"/>
          <p:cNvSpPr txBox="1">
            <a:spLocks noChangeArrowheads="1"/>
          </p:cNvSpPr>
          <p:nvPr/>
        </p:nvSpPr>
        <p:spPr bwMode="auto">
          <a:xfrm>
            <a:off x="395288" y="1773238"/>
            <a:ext cx="8229600" cy="4103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800"/>
              </a:spcBef>
              <a:buClr>
                <a:srgbClr val="006FB7"/>
              </a:buClr>
              <a:buFontTx/>
              <a:buChar char="•"/>
            </a:pPr>
            <a:r>
              <a:rPr lang="en-US" altLang="zh-CN" sz="2600">
                <a:ea typeface="宋体" pitchFamily="2" charset="-122"/>
              </a:rPr>
              <a:t>The International Covenant on Civil and Political Rights, 1966, and its Protocols, 1966 and 1989</a:t>
            </a:r>
          </a:p>
          <a:p>
            <a:pPr eaLnBrk="1" hangingPunct="1">
              <a:spcBef>
                <a:spcPts val="1800"/>
              </a:spcBef>
              <a:buClr>
                <a:srgbClr val="006FB7"/>
              </a:buClr>
              <a:buFontTx/>
              <a:buChar char="•"/>
            </a:pPr>
            <a:r>
              <a:rPr lang="en-US" altLang="zh-CN" sz="2600">
                <a:ea typeface="宋体" pitchFamily="2" charset="-122"/>
              </a:rPr>
              <a:t>The International Covenant on Economic, Social and Cultural Rights, 1966, and its Protocol, 2008</a:t>
            </a:r>
          </a:p>
          <a:p>
            <a:pPr eaLnBrk="1" hangingPunct="1">
              <a:spcBef>
                <a:spcPts val="1800"/>
              </a:spcBef>
              <a:buClr>
                <a:srgbClr val="006FB7"/>
              </a:buClr>
              <a:buFontTx/>
              <a:buChar char="•"/>
            </a:pPr>
            <a:r>
              <a:rPr lang="en-US" altLang="zh-CN" sz="2600">
                <a:ea typeface="宋体" pitchFamily="2" charset="-122"/>
              </a:rPr>
              <a:t>The Convention on the Rights of the Child, 1989, and its two Protocols, 2000</a:t>
            </a:r>
          </a:p>
          <a:p>
            <a:pPr eaLnBrk="1" hangingPunct="1">
              <a:spcBef>
                <a:spcPts val="1800"/>
              </a:spcBef>
              <a:buClr>
                <a:srgbClr val="006FB7"/>
              </a:buClr>
              <a:buFontTx/>
              <a:buChar char="•"/>
            </a:pPr>
            <a:r>
              <a:rPr lang="en-US" altLang="zh-CN" sz="2600">
                <a:ea typeface="宋体" pitchFamily="2" charset="-122"/>
              </a:rPr>
              <a:t>The Convention on the Prevention and Punishment of the Crime of Genocide, 1948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530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48</a:t>
            </a:r>
          </a:p>
        </p:txBody>
      </p:sp>
      <p:sp>
        <p:nvSpPr>
          <p:cNvPr id="5530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Inter-American Convention on Forced Disappearance of Persons </a:t>
            </a:r>
          </a:p>
        </p:txBody>
      </p:sp>
      <p:sp>
        <p:nvSpPr>
          <p:cNvPr id="55302" name="Rectangle 3"/>
          <p:cNvSpPr txBox="1">
            <a:spLocks noChangeArrowheads="1"/>
          </p:cNvSpPr>
          <p:nvPr/>
        </p:nvSpPr>
        <p:spPr bwMode="auto">
          <a:xfrm>
            <a:off x="395288" y="1700213"/>
            <a:ext cx="8229600" cy="4465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600" dirty="0">
                <a:ea typeface="宋体" pitchFamily="2" charset="-122"/>
              </a:rPr>
              <a:t>The Inter-American Convention on Forced Disappearance of Persons is a reaffirmation that the forced disappearance of persons is an act violating international human rights law. The forced disappearance of persons cannot be justified in any circumstances, not even in </a:t>
            </a:r>
            <a:r>
              <a:rPr lang="en-US" altLang="zh-CN" sz="2600" dirty="0" smtClean="0">
                <a:ea typeface="宋体" pitchFamily="2" charset="-122"/>
              </a:rPr>
              <a:t>emergencies.</a:t>
            </a:r>
            <a:endParaRPr lang="en-US" altLang="zh-CN" sz="2600" dirty="0">
              <a:ea typeface="宋体" pitchFamily="2" charset="-122"/>
            </a:endParaRPr>
          </a:p>
          <a:p>
            <a:pPr eaLnBrk="1" hangingPunct="1">
              <a:spcBef>
                <a:spcPts val="2400"/>
              </a:spcBef>
              <a:buClr>
                <a:srgbClr val="006FB7"/>
              </a:buClr>
              <a:buFontTx/>
              <a:buChar char="•"/>
            </a:pPr>
            <a:r>
              <a:rPr lang="en-US" altLang="zh-CN" sz="2600" dirty="0">
                <a:ea typeface="宋体" pitchFamily="2" charset="-122"/>
              </a:rPr>
              <a:t>Persons accused of being involved in the forced disappearance of persons shall </a:t>
            </a:r>
            <a:r>
              <a:rPr lang="en-US" altLang="zh-CN" sz="2600" dirty="0" smtClean="0">
                <a:ea typeface="宋体" pitchFamily="2" charset="-122"/>
              </a:rPr>
              <a:t>be </a:t>
            </a:r>
            <a:r>
              <a:rPr lang="en-US" altLang="zh-CN" sz="2600" dirty="0">
                <a:ea typeface="宋体" pitchFamily="2" charset="-122"/>
              </a:rPr>
              <a:t>tried only by ordinary courts of law. They may not be tried by special jurisdictions.</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632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49</a:t>
            </a:r>
          </a:p>
        </p:txBody>
      </p:sp>
      <p:sp>
        <p:nvSpPr>
          <p:cNvPr id="5632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700"/>
              </a:lnSpc>
            </a:pPr>
            <a:r>
              <a:rPr lang="en-US" altLang="zh-CN" sz="2800" b="1" dirty="0">
                <a:solidFill>
                  <a:srgbClr val="006FB7"/>
                </a:solidFill>
                <a:ea typeface="宋体" pitchFamily="2" charset="-122"/>
              </a:rPr>
              <a:t>Inter-American Convention </a:t>
            </a:r>
            <a:r>
              <a:rPr lang="en-US" altLang="zh-CN" sz="2800" b="1" dirty="0" smtClean="0">
                <a:solidFill>
                  <a:srgbClr val="006FB7"/>
                </a:solidFill>
                <a:ea typeface="宋体" pitchFamily="2" charset="-122"/>
              </a:rPr>
              <a:t>on</a:t>
            </a:r>
            <a:br>
              <a:rPr lang="en-US" altLang="zh-CN" sz="2800" b="1" dirty="0" smtClean="0">
                <a:solidFill>
                  <a:srgbClr val="006FB7"/>
                </a:solidFill>
                <a:ea typeface="宋体" pitchFamily="2" charset="-122"/>
              </a:rPr>
            </a:br>
            <a:r>
              <a:rPr lang="en-US" altLang="zh-CN" sz="2800" b="1" dirty="0" smtClean="0">
                <a:solidFill>
                  <a:srgbClr val="006FB7"/>
                </a:solidFill>
                <a:ea typeface="宋体" pitchFamily="2" charset="-122"/>
              </a:rPr>
              <a:t>the </a:t>
            </a:r>
            <a:r>
              <a:rPr lang="en-US" altLang="zh-CN" sz="2800" b="1" dirty="0">
                <a:solidFill>
                  <a:srgbClr val="006FB7"/>
                </a:solidFill>
                <a:ea typeface="宋体" pitchFamily="2" charset="-122"/>
              </a:rPr>
              <a:t>Prevention, Punishment and Eradication of Violence against Women I</a:t>
            </a:r>
          </a:p>
        </p:txBody>
      </p:sp>
      <p:sp>
        <p:nvSpPr>
          <p:cNvPr id="56326" name="Rectangle 3"/>
          <p:cNvSpPr txBox="1">
            <a:spLocks noChangeArrowheads="1"/>
          </p:cNvSpPr>
          <p:nvPr/>
        </p:nvSpPr>
        <p:spPr bwMode="auto">
          <a:xfrm>
            <a:off x="395288" y="1916113"/>
            <a:ext cx="8229600" cy="3600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dirty="0">
                <a:ea typeface="宋体" pitchFamily="2" charset="-122"/>
              </a:rPr>
              <a:t>The Inter-American Convention on the Prevention, </a:t>
            </a:r>
            <a:r>
              <a:rPr lang="en-US" altLang="zh-CN" sz="2800" dirty="0" smtClean="0">
                <a:ea typeface="宋体" pitchFamily="2" charset="-122"/>
              </a:rPr>
              <a:t>Punishment </a:t>
            </a:r>
            <a:r>
              <a:rPr lang="en-US" altLang="zh-CN" sz="2800" dirty="0">
                <a:ea typeface="宋体" pitchFamily="2" charset="-122"/>
              </a:rPr>
              <a:t>and Eradication of Violence against Women is the only international treaty exclusively aimed at the elimination of gender-based violence.</a:t>
            </a:r>
          </a:p>
          <a:p>
            <a:pPr eaLnBrk="1" hangingPunct="1">
              <a:spcBef>
                <a:spcPts val="2400"/>
              </a:spcBef>
              <a:buClr>
                <a:srgbClr val="006FB7"/>
              </a:buClr>
              <a:buFontTx/>
              <a:buChar char="•"/>
            </a:pPr>
            <a:r>
              <a:rPr lang="en-US" altLang="zh-CN" sz="2800" dirty="0">
                <a:ea typeface="宋体" pitchFamily="2" charset="-122"/>
              </a:rPr>
              <a:t>The Convention covers violence occurring in all spheres of society, whether public or private.</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734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50</a:t>
            </a:r>
          </a:p>
        </p:txBody>
      </p:sp>
      <p:sp>
        <p:nvSpPr>
          <p:cNvPr id="5734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700"/>
              </a:lnSpc>
            </a:pPr>
            <a:r>
              <a:rPr lang="en-US" altLang="zh-CN" sz="2800" b="1" dirty="0">
                <a:solidFill>
                  <a:srgbClr val="006FB7"/>
                </a:solidFill>
                <a:ea typeface="宋体" pitchFamily="2" charset="-122"/>
              </a:rPr>
              <a:t>Inter-American Convention </a:t>
            </a:r>
            <a:r>
              <a:rPr lang="en-US" altLang="zh-CN" sz="2800" b="1" dirty="0" smtClean="0">
                <a:solidFill>
                  <a:srgbClr val="006FB7"/>
                </a:solidFill>
                <a:ea typeface="宋体" pitchFamily="2" charset="-122"/>
              </a:rPr>
              <a:t>on</a:t>
            </a:r>
            <a:br>
              <a:rPr lang="en-US" altLang="zh-CN" sz="2800" b="1" dirty="0" smtClean="0">
                <a:solidFill>
                  <a:srgbClr val="006FB7"/>
                </a:solidFill>
                <a:ea typeface="宋体" pitchFamily="2" charset="-122"/>
              </a:rPr>
            </a:br>
            <a:r>
              <a:rPr lang="en-US" altLang="zh-CN" sz="2800" b="1" dirty="0" smtClean="0">
                <a:solidFill>
                  <a:srgbClr val="006FB7"/>
                </a:solidFill>
                <a:ea typeface="宋体" pitchFamily="2" charset="-122"/>
              </a:rPr>
              <a:t>the </a:t>
            </a:r>
            <a:r>
              <a:rPr lang="en-US" altLang="zh-CN" sz="2800" b="1" dirty="0">
                <a:solidFill>
                  <a:srgbClr val="006FB7"/>
                </a:solidFill>
                <a:ea typeface="宋体" pitchFamily="2" charset="-122"/>
              </a:rPr>
              <a:t>Prevention, Punishment and Eradication of Violence against Women II</a:t>
            </a:r>
          </a:p>
        </p:txBody>
      </p:sp>
      <p:sp>
        <p:nvSpPr>
          <p:cNvPr id="57350" name="Rectangle 3"/>
          <p:cNvSpPr txBox="1">
            <a:spLocks noChangeArrowheads="1"/>
          </p:cNvSpPr>
          <p:nvPr/>
        </p:nvSpPr>
        <p:spPr bwMode="auto">
          <a:xfrm>
            <a:off x="395288" y="1628775"/>
            <a:ext cx="8229600" cy="4608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800"/>
              </a:spcBef>
              <a:buClr>
                <a:srgbClr val="006FB7"/>
              </a:buClr>
              <a:buFontTx/>
              <a:buChar char="•"/>
            </a:pPr>
            <a:r>
              <a:rPr lang="en-US" altLang="zh-CN" sz="2800">
                <a:ea typeface="宋体" pitchFamily="2" charset="-122"/>
              </a:rPr>
              <a:t>The implementation mechanism consists of:</a:t>
            </a:r>
            <a:br>
              <a:rPr lang="en-US" altLang="zh-CN" sz="2800">
                <a:ea typeface="宋体" pitchFamily="2" charset="-122"/>
              </a:rPr>
            </a:br>
            <a:r>
              <a:rPr lang="en-US" altLang="zh-CN" sz="2800">
                <a:ea typeface="宋体" pitchFamily="2" charset="-122"/>
              </a:rPr>
              <a:t>(a) a reporting procedure to the Inter-American Commission of Women; and (b) the possibility of submitting individual petitions to the</a:t>
            </a:r>
            <a:br>
              <a:rPr lang="en-US" altLang="zh-CN" sz="2800">
                <a:ea typeface="宋体" pitchFamily="2" charset="-122"/>
              </a:rPr>
            </a:br>
            <a:r>
              <a:rPr lang="en-US" altLang="zh-CN" sz="2800">
                <a:ea typeface="宋体" pitchFamily="2" charset="-122"/>
              </a:rPr>
              <a:t>Inter-American Commission on Human Rights.</a:t>
            </a:r>
          </a:p>
          <a:p>
            <a:pPr eaLnBrk="1" hangingPunct="1">
              <a:spcBef>
                <a:spcPts val="1800"/>
              </a:spcBef>
              <a:buClr>
                <a:srgbClr val="006FB7"/>
              </a:buClr>
              <a:buFontTx/>
              <a:buChar char="•"/>
            </a:pPr>
            <a:r>
              <a:rPr lang="en-US" altLang="zh-CN" sz="2800">
                <a:ea typeface="宋体" pitchFamily="2" charset="-122"/>
              </a:rPr>
              <a:t>Both the State parties and the Inter-American Commission of Women may request advisory opinions from the Inter-American Court of Human Rights on the interpretation of the Convention. </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837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51</a:t>
            </a:r>
          </a:p>
        </p:txBody>
      </p:sp>
      <p:sp>
        <p:nvSpPr>
          <p:cNvPr id="5837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European Convention on Human Rights I</a:t>
            </a:r>
          </a:p>
        </p:txBody>
      </p:sp>
      <p:sp>
        <p:nvSpPr>
          <p:cNvPr id="6" name="Rectangle 3"/>
          <p:cNvSpPr txBox="1">
            <a:spLocks noChangeArrowheads="1"/>
          </p:cNvSpPr>
          <p:nvPr/>
        </p:nvSpPr>
        <p:spPr bwMode="auto">
          <a:xfrm>
            <a:off x="395288" y="1484313"/>
            <a:ext cx="8229600" cy="4465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US" altLang="zh-CN" sz="2300" b="1" dirty="0" smtClean="0">
                <a:solidFill>
                  <a:srgbClr val="006FB7"/>
                </a:solidFill>
                <a:ea typeface="宋体" pitchFamily="2" charset="-122"/>
              </a:rPr>
              <a:t>Permissible limitations on the exercise of rights</a:t>
            </a:r>
          </a:p>
          <a:p>
            <a:pPr marL="0" indent="0" eaLnBrk="1" hangingPunct="1">
              <a:spcBef>
                <a:spcPts val="1200"/>
              </a:spcBef>
              <a:buClr>
                <a:srgbClr val="006FB7"/>
              </a:buClr>
              <a:defRPr/>
            </a:pPr>
            <a:r>
              <a:rPr lang="en-US" altLang="zh-CN" sz="2300" dirty="0" smtClean="0">
                <a:ea typeface="宋体" pitchFamily="2" charset="-122"/>
              </a:rPr>
              <a:t>The European Convention on Human Rights and its</a:t>
            </a:r>
            <a:br>
              <a:rPr lang="en-US" altLang="zh-CN" sz="2300" dirty="0" smtClean="0">
                <a:ea typeface="宋体" pitchFamily="2" charset="-122"/>
              </a:rPr>
            </a:br>
            <a:r>
              <a:rPr lang="en-US" altLang="zh-CN" sz="2300" dirty="0" smtClean="0">
                <a:ea typeface="宋体" pitchFamily="2" charset="-122"/>
              </a:rPr>
              <a:t>Protocols 1, 4, 6 and 7 provide extensive protection of the rights and freedoms of the person.</a:t>
            </a:r>
          </a:p>
          <a:p>
            <a:pPr marL="0" indent="0" eaLnBrk="1" hangingPunct="1">
              <a:spcBef>
                <a:spcPts val="1200"/>
              </a:spcBef>
              <a:buClr>
                <a:srgbClr val="006FB7"/>
              </a:buClr>
              <a:defRPr/>
            </a:pPr>
            <a:r>
              <a:rPr lang="en-US" altLang="zh-CN" sz="2300" dirty="0" smtClean="0">
                <a:ea typeface="宋体" pitchFamily="2" charset="-122"/>
              </a:rPr>
              <a:t>Limitations on the exercise of certain rights protected by the Convention may be permissible, provided that they comply with the principles of:</a:t>
            </a:r>
          </a:p>
          <a:p>
            <a:pPr eaLnBrk="1" hangingPunct="1">
              <a:spcBef>
                <a:spcPts val="600"/>
              </a:spcBef>
              <a:buClr>
                <a:srgbClr val="006FB7"/>
              </a:buClr>
              <a:buFontTx/>
              <a:buChar char="•"/>
              <a:defRPr/>
            </a:pPr>
            <a:r>
              <a:rPr lang="en-US" altLang="zh-CN" sz="2300" dirty="0" smtClean="0">
                <a:ea typeface="宋体" pitchFamily="2" charset="-122"/>
              </a:rPr>
              <a:t>Legality</a:t>
            </a:r>
          </a:p>
          <a:p>
            <a:pPr eaLnBrk="1" hangingPunct="1">
              <a:spcBef>
                <a:spcPts val="600"/>
              </a:spcBef>
              <a:buClr>
                <a:srgbClr val="006FB7"/>
              </a:buClr>
              <a:buFontTx/>
              <a:buChar char="•"/>
              <a:defRPr/>
            </a:pPr>
            <a:r>
              <a:rPr lang="en-US" altLang="zh-CN" sz="2300" dirty="0" smtClean="0">
                <a:ea typeface="宋体" pitchFamily="2" charset="-122"/>
              </a:rPr>
              <a:t>The legitimate needs of a democratic society</a:t>
            </a:r>
          </a:p>
          <a:p>
            <a:pPr eaLnBrk="1" hangingPunct="1">
              <a:spcBef>
                <a:spcPts val="600"/>
              </a:spcBef>
              <a:buClr>
                <a:srgbClr val="006FB7"/>
              </a:buClr>
              <a:buFontTx/>
              <a:buChar char="•"/>
              <a:defRPr/>
            </a:pPr>
            <a:r>
              <a:rPr lang="en-US" altLang="zh-CN" sz="2300" dirty="0" smtClean="0">
                <a:ea typeface="宋体" pitchFamily="2" charset="-122"/>
              </a:rPr>
              <a:t>Proportionality, in that the measures to be taken must be necessary for the legitimate needs of a democratic society</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939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52</a:t>
            </a:r>
          </a:p>
        </p:txBody>
      </p:sp>
      <p:sp>
        <p:nvSpPr>
          <p:cNvPr id="5939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European Convention on Human Rights II</a:t>
            </a:r>
          </a:p>
        </p:txBody>
      </p:sp>
      <p:sp>
        <p:nvSpPr>
          <p:cNvPr id="7" name="Rectangle 3"/>
          <p:cNvSpPr txBox="1">
            <a:spLocks noChangeArrowheads="1"/>
          </p:cNvSpPr>
          <p:nvPr/>
        </p:nvSpPr>
        <p:spPr bwMode="auto">
          <a:xfrm>
            <a:off x="395288" y="1557338"/>
            <a:ext cx="8229600" cy="4465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US" altLang="zh-CN" sz="2300" b="1" dirty="0" smtClean="0">
                <a:solidFill>
                  <a:srgbClr val="006FB7"/>
                </a:solidFill>
                <a:ea typeface="宋体" pitchFamily="2" charset="-122"/>
              </a:rPr>
              <a:t>Permissible derogations from legal obligations</a:t>
            </a:r>
          </a:p>
          <a:p>
            <a:pPr marL="0" indent="0" eaLnBrk="1" hangingPunct="1">
              <a:spcBef>
                <a:spcPts val="1200"/>
              </a:spcBef>
              <a:buClr>
                <a:srgbClr val="006FB7"/>
              </a:buClr>
              <a:defRPr/>
            </a:pPr>
            <a:r>
              <a:rPr lang="en-US" altLang="zh-CN" sz="2300" dirty="0" smtClean="0">
                <a:ea typeface="宋体" pitchFamily="2" charset="-122"/>
              </a:rPr>
              <a:t>When derogating from their obligations under article 15 of the European Convention on Human Rights, the high contracting parties must comply with:</a:t>
            </a:r>
          </a:p>
          <a:p>
            <a:pPr marL="342900" indent="-342900" eaLnBrk="1" hangingPunct="1">
              <a:spcBef>
                <a:spcPts val="1200"/>
              </a:spcBef>
              <a:buClr>
                <a:srgbClr val="006FB7"/>
              </a:buClr>
              <a:buFont typeface="Arial" pitchFamily="34" charset="0"/>
              <a:buChar char="•"/>
              <a:defRPr/>
            </a:pPr>
            <a:r>
              <a:rPr lang="en-US" altLang="zh-CN" sz="2300" dirty="0" smtClean="0">
                <a:ea typeface="宋体" pitchFamily="2" charset="-122"/>
              </a:rPr>
              <a:t>The condition of exceptional threat</a:t>
            </a:r>
          </a:p>
          <a:p>
            <a:pPr marL="342900" indent="-342900" eaLnBrk="1" hangingPunct="1">
              <a:spcBef>
                <a:spcPts val="1200"/>
              </a:spcBef>
              <a:buClr>
                <a:srgbClr val="006FB7"/>
              </a:buClr>
              <a:buFont typeface="Arial" pitchFamily="34" charset="0"/>
              <a:buChar char="•"/>
              <a:defRPr/>
            </a:pPr>
            <a:r>
              <a:rPr lang="en-US" altLang="zh-CN" sz="2300" dirty="0" smtClean="0">
                <a:ea typeface="宋体" pitchFamily="2" charset="-122"/>
              </a:rPr>
              <a:t>The non-</a:t>
            </a:r>
            <a:r>
              <a:rPr lang="en-US" altLang="zh-CN" sz="2300" dirty="0" err="1" smtClean="0">
                <a:ea typeface="宋体" pitchFamily="2" charset="-122"/>
              </a:rPr>
              <a:t>derogability</a:t>
            </a:r>
            <a:r>
              <a:rPr lang="en-US" altLang="zh-CN" sz="2300" dirty="0" smtClean="0">
                <a:ea typeface="宋体" pitchFamily="2" charset="-122"/>
              </a:rPr>
              <a:t> of certain obligations</a:t>
            </a:r>
          </a:p>
          <a:p>
            <a:pPr marL="342900" indent="-342900" eaLnBrk="1" hangingPunct="1">
              <a:spcBef>
                <a:spcPts val="1200"/>
              </a:spcBef>
              <a:buClr>
                <a:srgbClr val="006FB7"/>
              </a:buClr>
              <a:buFont typeface="Arial" pitchFamily="34" charset="0"/>
              <a:buChar char="•"/>
              <a:defRPr/>
            </a:pPr>
            <a:r>
              <a:rPr lang="en-US" altLang="zh-CN" sz="2300" dirty="0" smtClean="0">
                <a:ea typeface="宋体" pitchFamily="2" charset="-122"/>
              </a:rPr>
              <a:t>The condition of strict necessity</a:t>
            </a:r>
          </a:p>
          <a:p>
            <a:pPr marL="342900" indent="-342900" eaLnBrk="1" hangingPunct="1">
              <a:spcBef>
                <a:spcPts val="1200"/>
              </a:spcBef>
              <a:buClr>
                <a:srgbClr val="006FB7"/>
              </a:buClr>
              <a:buFont typeface="Arial" pitchFamily="34" charset="0"/>
              <a:buChar char="•"/>
              <a:defRPr/>
            </a:pPr>
            <a:r>
              <a:rPr lang="en-US" altLang="zh-CN" sz="2300" dirty="0" smtClean="0">
                <a:ea typeface="宋体" pitchFamily="2" charset="-122"/>
              </a:rPr>
              <a:t>The condition of consistency with other international obligations</a:t>
            </a:r>
          </a:p>
          <a:p>
            <a:pPr marL="342900" indent="-342900" eaLnBrk="1" hangingPunct="1">
              <a:spcBef>
                <a:spcPts val="1200"/>
              </a:spcBef>
              <a:buClr>
                <a:srgbClr val="006FB7"/>
              </a:buClr>
              <a:buFont typeface="Arial" pitchFamily="34" charset="0"/>
              <a:buChar char="•"/>
              <a:defRPr/>
            </a:pPr>
            <a:r>
              <a:rPr lang="en-US" altLang="zh-CN" sz="2300" dirty="0" smtClean="0">
                <a:ea typeface="宋体" pitchFamily="2" charset="-122"/>
              </a:rPr>
              <a:t>The condition of international notification</a:t>
            </a:r>
          </a:p>
        </p:txBody>
      </p:sp>
      <p:sp>
        <p:nvSpPr>
          <p:cNvPr id="8"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042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53</a:t>
            </a:r>
          </a:p>
        </p:txBody>
      </p:sp>
      <p:sp>
        <p:nvSpPr>
          <p:cNvPr id="6042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European Convention on Human Rights III</a:t>
            </a:r>
          </a:p>
        </p:txBody>
      </p:sp>
      <p:sp>
        <p:nvSpPr>
          <p:cNvPr id="8" name="Rectangle 3"/>
          <p:cNvSpPr txBox="1">
            <a:spLocks noChangeArrowheads="1"/>
          </p:cNvSpPr>
          <p:nvPr/>
        </p:nvSpPr>
        <p:spPr bwMode="auto">
          <a:xfrm>
            <a:off x="395288" y="1916113"/>
            <a:ext cx="8229600" cy="3457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US" altLang="zh-CN" sz="2300" b="1" dirty="0" smtClean="0">
                <a:solidFill>
                  <a:srgbClr val="006FB7"/>
                </a:solidFill>
                <a:ea typeface="宋体" pitchFamily="2" charset="-122"/>
              </a:rPr>
              <a:t>The mechanism of implementation (1)</a:t>
            </a:r>
          </a:p>
          <a:p>
            <a:pPr marL="0" indent="0" eaLnBrk="1" hangingPunct="1">
              <a:spcBef>
                <a:spcPts val="1200"/>
              </a:spcBef>
              <a:buClr>
                <a:srgbClr val="006FB7"/>
              </a:buClr>
              <a:defRPr/>
            </a:pPr>
            <a:r>
              <a:rPr lang="en-US" altLang="zh-CN" sz="2300" dirty="0" smtClean="0">
                <a:ea typeface="宋体" pitchFamily="2" charset="-122"/>
              </a:rPr>
              <a:t>The implementation of the European Convention on Human Rights is monitored by the </a:t>
            </a:r>
            <a:r>
              <a:rPr lang="en-US" altLang="zh-CN" sz="2300" i="1" dirty="0" smtClean="0">
                <a:ea typeface="宋体" pitchFamily="2" charset="-122"/>
              </a:rPr>
              <a:t>European Court of Human Rights</a:t>
            </a:r>
            <a:r>
              <a:rPr lang="en-US" altLang="zh-CN" sz="2300" dirty="0" smtClean="0">
                <a:ea typeface="宋体" pitchFamily="2" charset="-122"/>
              </a:rPr>
              <a:t>, which is a </a:t>
            </a:r>
            <a:r>
              <a:rPr lang="en-US" altLang="zh-CN" sz="2300" i="1" dirty="0" smtClean="0">
                <a:ea typeface="宋体" pitchFamily="2" charset="-122"/>
              </a:rPr>
              <a:t>permanent</a:t>
            </a:r>
            <a:r>
              <a:rPr lang="en-US" altLang="zh-CN" sz="2300" dirty="0" smtClean="0">
                <a:ea typeface="宋体" pitchFamily="2" charset="-122"/>
              </a:rPr>
              <a:t> and </a:t>
            </a:r>
            <a:r>
              <a:rPr lang="en-US" altLang="zh-CN" sz="2300" i="1" dirty="0" smtClean="0">
                <a:ea typeface="宋体" pitchFamily="2" charset="-122"/>
              </a:rPr>
              <a:t>full-time</a:t>
            </a:r>
            <a:r>
              <a:rPr lang="en-US" altLang="zh-CN" sz="2300" dirty="0" smtClean="0">
                <a:ea typeface="宋体" pitchFamily="2" charset="-122"/>
              </a:rPr>
              <a:t> body, sitting in: </a:t>
            </a:r>
          </a:p>
          <a:p>
            <a:pPr marL="342900" indent="-342900" eaLnBrk="1" hangingPunct="1">
              <a:spcBef>
                <a:spcPts val="1200"/>
              </a:spcBef>
              <a:buClr>
                <a:srgbClr val="006FB7"/>
              </a:buClr>
              <a:buFont typeface="Arial" pitchFamily="34" charset="0"/>
              <a:buChar char="•"/>
              <a:defRPr/>
            </a:pPr>
            <a:r>
              <a:rPr lang="en-US" altLang="zh-CN" sz="2300" dirty="0" smtClean="0">
                <a:ea typeface="宋体" pitchFamily="2" charset="-122"/>
              </a:rPr>
              <a:t>Committees of three judges</a:t>
            </a:r>
          </a:p>
          <a:p>
            <a:pPr marL="342900" indent="-342900" eaLnBrk="1" hangingPunct="1">
              <a:spcBef>
                <a:spcPts val="1200"/>
              </a:spcBef>
              <a:buClr>
                <a:srgbClr val="006FB7"/>
              </a:buClr>
              <a:buFont typeface="Arial" pitchFamily="34" charset="0"/>
              <a:buChar char="•"/>
              <a:defRPr/>
            </a:pPr>
            <a:r>
              <a:rPr lang="en-US" altLang="zh-CN" sz="2300" dirty="0" smtClean="0">
                <a:ea typeface="宋体" pitchFamily="2" charset="-122"/>
              </a:rPr>
              <a:t>Chambers of seven judges, or </a:t>
            </a:r>
          </a:p>
          <a:p>
            <a:pPr marL="342900" indent="-342900" eaLnBrk="1" hangingPunct="1">
              <a:spcBef>
                <a:spcPts val="1200"/>
              </a:spcBef>
              <a:buClr>
                <a:srgbClr val="006FB7"/>
              </a:buClr>
              <a:buFont typeface="Arial" pitchFamily="34" charset="0"/>
              <a:buChar char="•"/>
              <a:defRPr/>
            </a:pPr>
            <a:r>
              <a:rPr lang="en-US" altLang="zh-CN" sz="2300" dirty="0" smtClean="0">
                <a:ea typeface="宋体" pitchFamily="2" charset="-122"/>
              </a:rPr>
              <a:t>In a Grand Chamber of 17 judges (arts. 19 and 27 (1))</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144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54</a:t>
            </a:r>
          </a:p>
        </p:txBody>
      </p:sp>
      <p:sp>
        <p:nvSpPr>
          <p:cNvPr id="6144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European Convention on Human Rights IV</a:t>
            </a:r>
          </a:p>
        </p:txBody>
      </p:sp>
      <p:sp>
        <p:nvSpPr>
          <p:cNvPr id="8" name="Rectangle 3"/>
          <p:cNvSpPr txBox="1">
            <a:spLocks noChangeArrowheads="1"/>
          </p:cNvSpPr>
          <p:nvPr/>
        </p:nvSpPr>
        <p:spPr bwMode="auto">
          <a:xfrm>
            <a:off x="395288" y="1916113"/>
            <a:ext cx="8229600" cy="3457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US" altLang="zh-CN" sz="2300" b="1" dirty="0" smtClean="0">
                <a:solidFill>
                  <a:srgbClr val="006FB7"/>
                </a:solidFill>
                <a:ea typeface="宋体" pitchFamily="2" charset="-122"/>
              </a:rPr>
              <a:t>The mechanism of implementation (2)</a:t>
            </a:r>
          </a:p>
          <a:p>
            <a:pPr marL="0" indent="0" eaLnBrk="1" hangingPunct="1">
              <a:spcBef>
                <a:spcPts val="1200"/>
              </a:spcBef>
              <a:buClr>
                <a:srgbClr val="006FB7"/>
              </a:buClr>
              <a:defRPr/>
            </a:pPr>
            <a:r>
              <a:rPr lang="en-US" altLang="zh-CN" sz="2300" dirty="0" smtClean="0">
                <a:ea typeface="宋体" pitchFamily="2" charset="-122"/>
              </a:rPr>
              <a:t>The European Court of Human Rights is competent to receive and examine:</a:t>
            </a:r>
          </a:p>
          <a:p>
            <a:pPr marL="342900" indent="-342900" eaLnBrk="1" hangingPunct="1">
              <a:spcBef>
                <a:spcPts val="1200"/>
              </a:spcBef>
              <a:buClr>
                <a:srgbClr val="006FB7"/>
              </a:buClr>
              <a:buFont typeface="Arial" pitchFamily="34" charset="0"/>
              <a:buChar char="•"/>
              <a:defRPr/>
            </a:pPr>
            <a:r>
              <a:rPr lang="en-US" altLang="zh-CN" sz="2300" dirty="0" smtClean="0">
                <a:ea typeface="宋体" pitchFamily="2" charset="-122"/>
              </a:rPr>
              <a:t>Inter-State cases (art. 33)</a:t>
            </a:r>
          </a:p>
          <a:p>
            <a:pPr marL="342900" indent="-342900" eaLnBrk="1" hangingPunct="1">
              <a:spcBef>
                <a:spcPts val="1200"/>
              </a:spcBef>
              <a:buClr>
                <a:srgbClr val="006FB7"/>
              </a:buClr>
              <a:buFont typeface="Arial" pitchFamily="34" charset="0"/>
              <a:buChar char="•"/>
              <a:defRPr/>
            </a:pPr>
            <a:r>
              <a:rPr lang="en-US" altLang="zh-CN" sz="2300" dirty="0" smtClean="0">
                <a:ea typeface="宋体" pitchFamily="2" charset="-122"/>
              </a:rPr>
              <a:t>Applications from any person, non-governmental organization or group of individuals claiming to be the victim of a violation of the rights guaranteed by the Convention or its Protocols (art. 34)</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246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55</a:t>
            </a:r>
          </a:p>
        </p:txBody>
      </p:sp>
      <p:sp>
        <p:nvSpPr>
          <p:cNvPr id="6246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European Social Charter, 1961 (I)</a:t>
            </a:r>
          </a:p>
        </p:txBody>
      </p:sp>
      <p:sp>
        <p:nvSpPr>
          <p:cNvPr id="62470" name="Rectangle 3"/>
          <p:cNvSpPr txBox="1">
            <a:spLocks noChangeArrowheads="1"/>
          </p:cNvSpPr>
          <p:nvPr/>
        </p:nvSpPr>
        <p:spPr bwMode="auto">
          <a:xfrm>
            <a:off x="395288" y="1987550"/>
            <a:ext cx="8291512" cy="3386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dirty="0">
                <a:ea typeface="宋体" pitchFamily="2" charset="-122"/>
              </a:rPr>
              <a:t>The European Social Charter, 1961, protects a wide range of social and economic rights. While the Charter provides the Contracting States with a certain flexibility, they must accept to be bound by a minimum of five of the seven specified </a:t>
            </a:r>
            <a:r>
              <a:rPr lang="en-US" altLang="zh-CN" sz="2800" dirty="0" smtClean="0">
                <a:ea typeface="宋体" pitchFamily="2" charset="-122"/>
              </a:rPr>
              <a:t>hard- </a:t>
            </a:r>
            <a:r>
              <a:rPr lang="en-US" altLang="zh-CN" sz="2800" dirty="0">
                <a:ea typeface="宋体" pitchFamily="2" charset="-122"/>
              </a:rPr>
              <a:t>core articles as well as an additional 10 articles or 45 numbered paragraphs.</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349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56</a:t>
            </a:r>
          </a:p>
        </p:txBody>
      </p:sp>
      <p:sp>
        <p:nvSpPr>
          <p:cNvPr id="6349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European Social Charter, 1961 (II)</a:t>
            </a:r>
          </a:p>
        </p:txBody>
      </p:sp>
      <p:sp>
        <p:nvSpPr>
          <p:cNvPr id="63494" name="Rectangle 3"/>
          <p:cNvSpPr txBox="1">
            <a:spLocks noChangeArrowheads="1"/>
          </p:cNvSpPr>
          <p:nvPr/>
        </p:nvSpPr>
        <p:spPr bwMode="auto">
          <a:xfrm>
            <a:off x="395288" y="1484313"/>
            <a:ext cx="8229600" cy="475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700" dirty="0">
                <a:ea typeface="宋体" pitchFamily="2" charset="-122"/>
              </a:rPr>
              <a:t>The Charter allows for the limitation of the rights contained therein provided that such limitations are consistent with the principles of legality, a democratic society and proportionality.</a:t>
            </a:r>
          </a:p>
          <a:p>
            <a:pPr eaLnBrk="1" hangingPunct="1">
              <a:spcBef>
                <a:spcPts val="1200"/>
              </a:spcBef>
              <a:buClr>
                <a:srgbClr val="006FB7"/>
              </a:buClr>
              <a:buFontTx/>
              <a:buChar char="•"/>
            </a:pPr>
            <a:r>
              <a:rPr lang="en-US" altLang="zh-CN" sz="2700" dirty="0">
                <a:ea typeface="宋体" pitchFamily="2" charset="-122"/>
              </a:rPr>
              <a:t>State parties may also be allowed to derogate from their legal obligations under the Charter in times of war, threat of war or other public emergency. The </a:t>
            </a:r>
            <a:r>
              <a:rPr lang="en-US" altLang="zh-CN" sz="2700" dirty="0" smtClean="0">
                <a:ea typeface="宋体" pitchFamily="2" charset="-122"/>
              </a:rPr>
              <a:t>measures </a:t>
            </a:r>
            <a:r>
              <a:rPr lang="en-US" altLang="zh-CN" sz="2700" dirty="0">
                <a:ea typeface="宋体" pitchFamily="2" charset="-122"/>
              </a:rPr>
              <a:t>of derogation taken must comply with the principles of strict necessity and consistency with a State’s other international obligations.</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451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57</a:t>
            </a:r>
          </a:p>
        </p:txBody>
      </p:sp>
      <p:sp>
        <p:nvSpPr>
          <p:cNvPr id="6451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European Social Charter, 1961 (III)</a:t>
            </a:r>
          </a:p>
        </p:txBody>
      </p:sp>
      <p:sp>
        <p:nvSpPr>
          <p:cNvPr id="64518" name="Rectangle 3"/>
          <p:cNvSpPr txBox="1">
            <a:spLocks noChangeArrowheads="1"/>
          </p:cNvSpPr>
          <p:nvPr/>
        </p:nvSpPr>
        <p:spPr bwMode="auto">
          <a:xfrm>
            <a:off x="395288" y="1989138"/>
            <a:ext cx="8229600" cy="3671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800">
                <a:ea typeface="宋体" pitchFamily="2" charset="-122"/>
              </a:rPr>
              <a:t>The European Social Charter, 1961, provides for a reporting procedure, as well as, on a more limited scale, a collective complaints procedure allowing international and national organizations of employers and trade unions to submit complaints alleging an unsatisfactory application of the Charter (Additional Protocol).</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0243"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a:t>
            </a:r>
          </a:p>
        </p:txBody>
      </p:sp>
      <p:sp>
        <p:nvSpPr>
          <p:cNvPr id="10244"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Chapters 2-3</a:t>
            </a:r>
            <a:r>
              <a:rPr lang="en-US" altLang="zh-CN" b="0" smtClean="0"/>
              <a:t> </a:t>
            </a:r>
            <a:endParaRPr lang="en-US" b="0" smtClean="0"/>
          </a:p>
        </p:txBody>
      </p:sp>
      <p:sp>
        <p:nvSpPr>
          <p:cNvPr id="1024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Major universal human rights</a:t>
            </a:r>
            <a:br>
              <a:rPr lang="en-US" altLang="zh-CN" sz="3200" b="1">
                <a:solidFill>
                  <a:srgbClr val="006FB7"/>
                </a:solidFill>
                <a:ea typeface="宋体" pitchFamily="2" charset="-122"/>
              </a:rPr>
            </a:br>
            <a:r>
              <a:rPr lang="en-US" altLang="zh-CN" sz="3200" b="1">
                <a:solidFill>
                  <a:srgbClr val="006FB7"/>
                </a:solidFill>
                <a:ea typeface="宋体" pitchFamily="2" charset="-122"/>
              </a:rPr>
              <a:t>treaties II</a:t>
            </a:r>
            <a:endParaRPr lang="en-US" sz="3200" b="1">
              <a:solidFill>
                <a:srgbClr val="006FB7"/>
              </a:solidFill>
            </a:endParaRPr>
          </a:p>
        </p:txBody>
      </p:sp>
      <p:sp>
        <p:nvSpPr>
          <p:cNvPr id="10246" name="Rectangle 3"/>
          <p:cNvSpPr txBox="1">
            <a:spLocks noChangeArrowheads="1"/>
          </p:cNvSpPr>
          <p:nvPr/>
        </p:nvSpPr>
        <p:spPr bwMode="auto">
          <a:xfrm>
            <a:off x="395288" y="1552575"/>
            <a:ext cx="8424862" cy="470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100" dirty="0">
                <a:ea typeface="宋体" pitchFamily="2" charset="-122"/>
              </a:rPr>
              <a:t>The International Convention on the Elimination of All Forms of Racial Discrimination, 1965</a:t>
            </a:r>
          </a:p>
          <a:p>
            <a:pPr eaLnBrk="1" hangingPunct="1">
              <a:spcBef>
                <a:spcPts val="1200"/>
              </a:spcBef>
              <a:buClr>
                <a:srgbClr val="006FB7"/>
              </a:buClr>
              <a:buFontTx/>
              <a:buChar char="•"/>
            </a:pPr>
            <a:r>
              <a:rPr lang="en-US" altLang="zh-CN" sz="2100" dirty="0">
                <a:ea typeface="宋体" pitchFamily="2" charset="-122"/>
              </a:rPr>
              <a:t>The Convention against Torture and Other Cruel, Inhuman or Degrading Treatment </a:t>
            </a:r>
            <a:r>
              <a:rPr lang="en-US" altLang="zh-CN" sz="2100" dirty="0" smtClean="0">
                <a:ea typeface="宋体" pitchFamily="2" charset="-122"/>
              </a:rPr>
              <a:t>or </a:t>
            </a:r>
            <a:r>
              <a:rPr lang="en-US" altLang="zh-CN" sz="2100" dirty="0">
                <a:ea typeface="宋体" pitchFamily="2" charset="-122"/>
              </a:rPr>
              <a:t>Punishment, 1984, and its Protocol, 2002</a:t>
            </a:r>
          </a:p>
          <a:p>
            <a:pPr eaLnBrk="1" hangingPunct="1">
              <a:spcBef>
                <a:spcPts val="1200"/>
              </a:spcBef>
              <a:buClr>
                <a:srgbClr val="006FB7"/>
              </a:buClr>
              <a:buFontTx/>
              <a:buChar char="•"/>
            </a:pPr>
            <a:r>
              <a:rPr lang="en-US" altLang="zh-CN" sz="2100" dirty="0">
                <a:ea typeface="宋体" pitchFamily="2" charset="-122"/>
              </a:rPr>
              <a:t>The Convention on the Elimination of All Forms of Discrimination against Women, 1979, and its Protocol, 1999</a:t>
            </a:r>
          </a:p>
          <a:p>
            <a:pPr eaLnBrk="1" hangingPunct="1">
              <a:spcBef>
                <a:spcPts val="1200"/>
              </a:spcBef>
              <a:buClr>
                <a:srgbClr val="006FB7"/>
              </a:buClr>
              <a:buFontTx/>
              <a:buChar char="•"/>
            </a:pPr>
            <a:r>
              <a:rPr lang="en-US" altLang="zh-CN" sz="2100" dirty="0">
                <a:ea typeface="宋体" pitchFamily="2" charset="-122"/>
              </a:rPr>
              <a:t>The International Convention on the Protection of the Rights of All Migrant Workers and Members of Their Families, 1990</a:t>
            </a:r>
          </a:p>
          <a:p>
            <a:pPr eaLnBrk="1" hangingPunct="1">
              <a:spcBef>
                <a:spcPts val="1200"/>
              </a:spcBef>
              <a:buClr>
                <a:srgbClr val="006FB7"/>
              </a:buClr>
              <a:buFontTx/>
              <a:buChar char="•"/>
            </a:pPr>
            <a:r>
              <a:rPr lang="en-US" altLang="zh-CN" sz="2100" dirty="0">
                <a:ea typeface="宋体" pitchFamily="2" charset="-122"/>
              </a:rPr>
              <a:t>The International Convention for the Protection of All Persons from Enforced Disappearance, 2006</a:t>
            </a:r>
          </a:p>
          <a:p>
            <a:pPr eaLnBrk="1" hangingPunct="1">
              <a:spcBef>
                <a:spcPts val="1200"/>
              </a:spcBef>
              <a:buClr>
                <a:srgbClr val="006FB7"/>
              </a:buClr>
              <a:buFontTx/>
              <a:buChar char="•"/>
            </a:pPr>
            <a:r>
              <a:rPr lang="en-US" altLang="zh-CN" sz="2100" dirty="0">
                <a:ea typeface="宋体" pitchFamily="2" charset="-122"/>
              </a:rPr>
              <a:t>The Convention on the Rights of Persons with Disabilities, 2006, and its Protocol, 2006</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554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58</a:t>
            </a:r>
          </a:p>
        </p:txBody>
      </p:sp>
      <p:sp>
        <p:nvSpPr>
          <p:cNvPr id="6554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European Social Charter (revised), 1996</a:t>
            </a:r>
          </a:p>
        </p:txBody>
      </p:sp>
      <p:sp>
        <p:nvSpPr>
          <p:cNvPr id="65542" name="Rectangle 3"/>
          <p:cNvSpPr txBox="1">
            <a:spLocks noChangeArrowheads="1"/>
          </p:cNvSpPr>
          <p:nvPr/>
        </p:nvSpPr>
        <p:spPr bwMode="auto">
          <a:xfrm>
            <a:off x="395288" y="1987550"/>
            <a:ext cx="8229600" cy="3457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dirty="0">
                <a:ea typeface="宋体" pitchFamily="2" charset="-122"/>
              </a:rPr>
              <a:t>The European Social Charter (revised), 1996, updates and extends the original Charter, and increases to six the number of </a:t>
            </a:r>
            <a:r>
              <a:rPr lang="en-US" altLang="zh-CN" sz="2800" dirty="0" smtClean="0">
                <a:ea typeface="宋体" pitchFamily="2" charset="-122"/>
              </a:rPr>
              <a:t>hard-core </a:t>
            </a:r>
            <a:r>
              <a:rPr lang="en-US" altLang="zh-CN" sz="2800" dirty="0">
                <a:ea typeface="宋体" pitchFamily="2" charset="-122"/>
              </a:rPr>
              <a:t>rights that must be accepted by the State parties. They must moreover accept to be bound by no </a:t>
            </a:r>
            <a:r>
              <a:rPr lang="en-US" altLang="zh-CN" sz="2800" dirty="0" smtClean="0">
                <a:ea typeface="宋体" pitchFamily="2" charset="-122"/>
              </a:rPr>
              <a:t>fewer than </a:t>
            </a:r>
            <a:r>
              <a:rPr lang="en-US" altLang="zh-CN" sz="2800" dirty="0">
                <a:ea typeface="宋体" pitchFamily="2" charset="-122"/>
              </a:rPr>
              <a:t>16 other articles or 63 numbered paragraphs.</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656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59</a:t>
            </a:r>
          </a:p>
        </p:txBody>
      </p:sp>
      <p:sp>
        <p:nvSpPr>
          <p:cNvPr id="6656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700"/>
              </a:lnSpc>
            </a:pPr>
            <a:r>
              <a:rPr lang="en-US" altLang="zh-CN" sz="2700" b="1">
                <a:solidFill>
                  <a:srgbClr val="006FB7"/>
                </a:solidFill>
                <a:ea typeface="宋体" pitchFamily="2" charset="-122"/>
              </a:rPr>
              <a:t>European Convention for the Prevention of Torture and Inhuman or Degrading Treatment or Punishment I</a:t>
            </a:r>
          </a:p>
        </p:txBody>
      </p:sp>
      <p:sp>
        <p:nvSpPr>
          <p:cNvPr id="66566" name="Rectangle 3"/>
          <p:cNvSpPr txBox="1">
            <a:spLocks noChangeArrowheads="1"/>
          </p:cNvSpPr>
          <p:nvPr/>
        </p:nvSpPr>
        <p:spPr bwMode="auto">
          <a:xfrm>
            <a:off x="395288" y="2133600"/>
            <a:ext cx="8229600" cy="3167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dirty="0">
                <a:ea typeface="宋体" pitchFamily="2" charset="-122"/>
              </a:rPr>
              <a:t>The European Convention for the Prevention of Torture and Inhuman </a:t>
            </a:r>
            <a:r>
              <a:rPr lang="en-US" altLang="zh-CN" sz="2800" dirty="0" smtClean="0">
                <a:ea typeface="宋体" pitchFamily="2" charset="-122"/>
              </a:rPr>
              <a:t>or </a:t>
            </a:r>
            <a:r>
              <a:rPr lang="en-US" altLang="zh-CN" sz="2800" dirty="0">
                <a:ea typeface="宋体" pitchFamily="2" charset="-122"/>
              </a:rPr>
              <a:t>Degrading Treatment </a:t>
            </a:r>
            <a:r>
              <a:rPr lang="en-US" altLang="zh-CN" sz="2800" dirty="0" smtClean="0">
                <a:ea typeface="宋体" pitchFamily="2" charset="-122"/>
              </a:rPr>
              <a:t>or </a:t>
            </a:r>
            <a:r>
              <a:rPr lang="en-US" altLang="zh-CN" sz="2800" dirty="0">
                <a:ea typeface="宋体" pitchFamily="2" charset="-122"/>
              </a:rPr>
              <a:t>Punishment complements the European Convention on Human Rights by creating a system of visits for the purposes of preventing and eradicating the use of torture in Europe.</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758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60</a:t>
            </a:r>
          </a:p>
        </p:txBody>
      </p:sp>
      <p:sp>
        <p:nvSpPr>
          <p:cNvPr id="6758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700"/>
              </a:lnSpc>
            </a:pPr>
            <a:r>
              <a:rPr lang="en-US" altLang="zh-CN" sz="2700" b="1">
                <a:solidFill>
                  <a:srgbClr val="006FB7"/>
                </a:solidFill>
                <a:ea typeface="宋体" pitchFamily="2" charset="-122"/>
              </a:rPr>
              <a:t>European Convention for the Prevention of Torture and Inhuman or Degrading Treatment or Punishment II</a:t>
            </a:r>
          </a:p>
        </p:txBody>
      </p:sp>
      <p:sp>
        <p:nvSpPr>
          <p:cNvPr id="67590" name="Rectangle 3"/>
          <p:cNvSpPr txBox="1">
            <a:spLocks noChangeArrowheads="1"/>
          </p:cNvSpPr>
          <p:nvPr/>
        </p:nvSpPr>
        <p:spPr bwMode="auto">
          <a:xfrm>
            <a:off x="395288" y="2133600"/>
            <a:ext cx="8229600" cy="3167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a:ea typeface="宋体" pitchFamily="2" charset="-122"/>
              </a:rPr>
              <a:t>The European Committee for the Prevention of Torture and Inhuman or Degrading Treatment or Punishment is authorized to make periodic visits to the State parties concerned as well as to organize such other visits as it deems required by the circumstances.</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861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61</a:t>
            </a:r>
          </a:p>
        </p:txBody>
      </p:sp>
      <p:sp>
        <p:nvSpPr>
          <p:cNvPr id="6861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Framework Convention for the Protection of Minorities</a:t>
            </a:r>
          </a:p>
        </p:txBody>
      </p:sp>
      <p:sp>
        <p:nvSpPr>
          <p:cNvPr id="68614" name="Rectangle 3"/>
          <p:cNvSpPr txBox="1">
            <a:spLocks noChangeArrowheads="1"/>
          </p:cNvSpPr>
          <p:nvPr/>
        </p:nvSpPr>
        <p:spPr bwMode="auto">
          <a:xfrm>
            <a:off x="395288" y="1557338"/>
            <a:ext cx="8229600" cy="4679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600" dirty="0">
                <a:ea typeface="宋体" pitchFamily="2" charset="-122"/>
              </a:rPr>
              <a:t>The Framework Convention for the Protection of Minorities is the first legally binding international treaty aimed at protecting national minorities.</a:t>
            </a:r>
          </a:p>
          <a:p>
            <a:pPr eaLnBrk="1" hangingPunct="1">
              <a:spcBef>
                <a:spcPts val="1200"/>
              </a:spcBef>
              <a:buClr>
                <a:srgbClr val="006FB7"/>
              </a:buClr>
              <a:buFontTx/>
              <a:buChar char="•"/>
            </a:pPr>
            <a:r>
              <a:rPr lang="en-US" altLang="zh-CN" sz="2600" dirty="0">
                <a:ea typeface="宋体" pitchFamily="2" charset="-122"/>
              </a:rPr>
              <a:t>This Convention contains undertakings vis-à-vis national minorities in areas such as the right to equality before the law, freedom of expression, freedom of religion,  freedom of association and assembly, linguistic freedoms, education, and the promotion of culture and national identity, as well as the encouragement of tolerance and </a:t>
            </a:r>
            <a:r>
              <a:rPr lang="en-US" altLang="zh-CN" sz="2600" dirty="0" smtClean="0">
                <a:ea typeface="宋体" pitchFamily="2" charset="-122"/>
              </a:rPr>
              <a:t>intercultural </a:t>
            </a:r>
            <a:r>
              <a:rPr lang="en-US" altLang="zh-CN" sz="2600" dirty="0">
                <a:ea typeface="宋体" pitchFamily="2" charset="-122"/>
              </a:rPr>
              <a:t>dialogue.</a:t>
            </a:r>
          </a:p>
        </p:txBody>
      </p:sp>
      <p:sp>
        <p:nvSpPr>
          <p:cNvPr id="7" name="Footer Placeholder 4"/>
          <p:cNvSpPr>
            <a:spLocks noGrp="1"/>
          </p:cNvSpPr>
          <p:nvPr>
            <p:ph type="ftr" sz="quarter" idx="11"/>
          </p:nvPr>
        </p:nvSpPr>
        <p:spPr>
          <a:xfrm>
            <a:off x="3124200" y="6308725"/>
            <a:ext cx="2895600" cy="4127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Chapters 2-3</a:t>
            </a:r>
            <a:r>
              <a:rPr lang="en-US" altLang="zh-CN" b="0" dirty="0" smtClean="0"/>
              <a:t> </a:t>
            </a:r>
            <a:endParaRPr lang="en-US" b="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1267"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6</a:t>
            </a:r>
          </a:p>
        </p:txBody>
      </p:sp>
      <p:sp>
        <p:nvSpPr>
          <p:cNvPr id="11268"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Chapters 2-3</a:t>
            </a:r>
            <a:r>
              <a:rPr lang="en-US" altLang="zh-CN" b="0" smtClean="0"/>
              <a:t> </a:t>
            </a:r>
            <a:endParaRPr lang="en-US" b="0" smtClean="0"/>
          </a:p>
        </p:txBody>
      </p:sp>
      <p:sp>
        <p:nvSpPr>
          <p:cNvPr id="1126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International treaty-based control mechanisms I</a:t>
            </a:r>
            <a:endParaRPr lang="en-US" sz="3200" b="1">
              <a:solidFill>
                <a:srgbClr val="006FB7"/>
              </a:solidFill>
            </a:endParaRPr>
          </a:p>
        </p:txBody>
      </p:sp>
      <p:sp>
        <p:nvSpPr>
          <p:cNvPr id="11270" name="Rectangle 3"/>
          <p:cNvSpPr txBox="1">
            <a:spLocks noChangeArrowheads="1"/>
          </p:cNvSpPr>
          <p:nvPr/>
        </p:nvSpPr>
        <p:spPr bwMode="auto">
          <a:xfrm>
            <a:off x="395288" y="1700213"/>
            <a:ext cx="8229600"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dirty="0">
                <a:ea typeface="宋体" pitchFamily="2" charset="-122"/>
              </a:rPr>
              <a:t>International treaty-based control mechanisms in the human rights field consist of reporting procedures and the adjudication of individual or inter-State complaints.</a:t>
            </a:r>
          </a:p>
          <a:p>
            <a:pPr eaLnBrk="1" hangingPunct="1">
              <a:spcBef>
                <a:spcPts val="2400"/>
              </a:spcBef>
              <a:buClr>
                <a:srgbClr val="006FB7"/>
              </a:buClr>
              <a:buFontTx/>
              <a:buChar char="•"/>
            </a:pPr>
            <a:r>
              <a:rPr lang="en-US" altLang="zh-CN" sz="2800" dirty="0">
                <a:ea typeface="宋体" pitchFamily="2" charset="-122"/>
              </a:rPr>
              <a:t>International procedures </a:t>
            </a:r>
            <a:r>
              <a:rPr lang="en-US" altLang="zh-CN" sz="2800" dirty="0" smtClean="0">
                <a:ea typeface="宋体" pitchFamily="2" charset="-122"/>
              </a:rPr>
              <a:t>for </a:t>
            </a:r>
            <a:r>
              <a:rPr lang="en-US" altLang="zh-CN" sz="2800" dirty="0">
                <a:ea typeface="宋体" pitchFamily="2" charset="-122"/>
              </a:rPr>
              <a:t>the adjudication of individual complaints for the protection of human rights and freedoms are </a:t>
            </a:r>
            <a:r>
              <a:rPr lang="en-US" altLang="zh-CN" sz="2800" i="1" dirty="0">
                <a:ea typeface="宋体" pitchFamily="2" charset="-122"/>
              </a:rPr>
              <a:t>subsidiary</a:t>
            </a:r>
            <a:r>
              <a:rPr lang="en-US" altLang="zh-CN" sz="2800" dirty="0">
                <a:ea typeface="宋体" pitchFamily="2" charset="-122"/>
              </a:rPr>
              <a:t> to procedures existing in the national legal system of every State.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2291"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7</a:t>
            </a:r>
          </a:p>
        </p:txBody>
      </p:sp>
      <p:sp>
        <p:nvSpPr>
          <p:cNvPr id="12292"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Chapters 2-3</a:t>
            </a:r>
            <a:r>
              <a:rPr lang="en-US" altLang="zh-CN" b="0" smtClean="0"/>
              <a:t> </a:t>
            </a:r>
            <a:endParaRPr lang="en-US" b="0" smtClean="0"/>
          </a:p>
        </p:txBody>
      </p:sp>
      <p:sp>
        <p:nvSpPr>
          <p:cNvPr id="1229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International treaty-based control mechanisms II</a:t>
            </a:r>
            <a:endParaRPr lang="en-US" sz="3200" b="1">
              <a:solidFill>
                <a:srgbClr val="006FB7"/>
              </a:solidFill>
            </a:endParaRPr>
          </a:p>
        </p:txBody>
      </p:sp>
      <p:sp>
        <p:nvSpPr>
          <p:cNvPr id="12294" name="Rectangle 3"/>
          <p:cNvSpPr txBox="1">
            <a:spLocks noChangeArrowheads="1"/>
          </p:cNvSpPr>
          <p:nvPr/>
        </p:nvSpPr>
        <p:spPr bwMode="auto">
          <a:xfrm>
            <a:off x="395288" y="2564681"/>
            <a:ext cx="8229600" cy="2376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dirty="0">
                <a:ea typeface="宋体" pitchFamily="2" charset="-122"/>
              </a:rPr>
              <a:t>International procedures can never be considered a substitute for efficient domestic legal procedures for the protection of human rights.</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3315"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8</a:t>
            </a:r>
          </a:p>
        </p:txBody>
      </p:sp>
      <p:sp>
        <p:nvSpPr>
          <p:cNvPr id="13316" name="Footer Placeholder 4"/>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Chapters 2-3</a:t>
            </a:r>
            <a:r>
              <a:rPr lang="en-US" altLang="zh-CN" b="0" smtClean="0"/>
              <a:t> </a:t>
            </a:r>
            <a:endParaRPr lang="en-US" b="0" smtClean="0"/>
          </a:p>
        </p:txBody>
      </p:sp>
      <p:sp>
        <p:nvSpPr>
          <p:cNvPr id="1331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need for positive action to ensure civil and political rights</a:t>
            </a:r>
            <a:endParaRPr lang="en-US" sz="3200" b="1">
              <a:solidFill>
                <a:srgbClr val="006FB7"/>
              </a:solidFill>
            </a:endParaRPr>
          </a:p>
        </p:txBody>
      </p:sp>
      <p:sp>
        <p:nvSpPr>
          <p:cNvPr id="13318" name="Rectangle 3"/>
          <p:cNvSpPr txBox="1">
            <a:spLocks noChangeArrowheads="1"/>
          </p:cNvSpPr>
          <p:nvPr/>
        </p:nvSpPr>
        <p:spPr bwMode="auto">
          <a:xfrm>
            <a:off x="395288" y="2347590"/>
            <a:ext cx="8229600" cy="2449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buFontTx/>
              <a:buChar char="•"/>
            </a:pPr>
            <a:r>
              <a:rPr lang="en-US" altLang="zh-CN" sz="2800" dirty="0">
                <a:ea typeface="宋体" pitchFamily="2" charset="-122"/>
              </a:rPr>
              <a:t>In order </a:t>
            </a:r>
            <a:r>
              <a:rPr lang="en-US" altLang="zh-CN" sz="2800" dirty="0" smtClean="0">
                <a:ea typeface="宋体" pitchFamily="2" charset="-122"/>
              </a:rPr>
              <a:t>to </a:t>
            </a:r>
            <a:r>
              <a:rPr lang="en-US" altLang="zh-CN" sz="2800" dirty="0">
                <a:ea typeface="宋体" pitchFamily="2" charset="-122"/>
              </a:rPr>
              <a:t>respect and ensure civil and political rights effectively, it may not be sufficient for States to adopt an attitude of abstention. States may have to take strong positive actions to comply with their legal duties in this field.</a:t>
            </a:r>
            <a:endParaRPr lang="en-US" sz="2800" dirty="0"/>
          </a:p>
        </p:txBody>
      </p:sp>
    </p:spTree>
  </p:cSld>
  <p:clrMapOvr>
    <a:masterClrMapping/>
  </p:clrMapOvr>
</p:sld>
</file>

<file path=ppt/theme/theme1.xml><?xml version="1.0" encoding="utf-8"?>
<a:theme xmlns:a="http://schemas.openxmlformats.org/drawingml/2006/main" name="bianca2">
  <a:themeElements>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anca2">
      <a:majorFont>
        <a:latin typeface="Arial"/>
        <a:ea typeface=""/>
        <a:cs typeface="Arial"/>
      </a:majorFont>
      <a:minorFont>
        <a:latin typeface="Albertus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anca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anca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anca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anca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anca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anca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anca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anca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anca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anca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anca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ronte">
  <a:themeElements>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ronte">
      <a:majorFont>
        <a:latin typeface="Arial"/>
        <a:ea typeface=""/>
        <a:cs typeface="Arial"/>
      </a:majorFont>
      <a:minorFont>
        <a:latin typeface="Futura Boo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on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on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on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on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on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on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on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on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on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on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on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B77F8CC-AB82-4B4F-A29F-A7E3C8F2C455}"/>
</file>

<file path=customXml/itemProps2.xml><?xml version="1.0" encoding="utf-8"?>
<ds:datastoreItem xmlns:ds="http://schemas.openxmlformats.org/officeDocument/2006/customXml" ds:itemID="{23080E70-D6E0-4B38-8CC8-1B0A3CDB47C5}"/>
</file>

<file path=customXml/itemProps3.xml><?xml version="1.0" encoding="utf-8"?>
<ds:datastoreItem xmlns:ds="http://schemas.openxmlformats.org/officeDocument/2006/customXml" ds:itemID="{E5FCA4E2-69BA-45AC-A81A-FE3B0C80613C}"/>
</file>

<file path=docProps/app.xml><?xml version="1.0" encoding="utf-8"?>
<Properties xmlns="http://schemas.openxmlformats.org/officeDocument/2006/extended-properties" xmlns:vt="http://schemas.openxmlformats.org/officeDocument/2006/docPropsVTypes">
  <Template/>
  <TotalTime>1025</TotalTime>
  <Words>4527</Words>
  <Application>Microsoft Office PowerPoint</Application>
  <PresentationFormat>On-screen Show (4:3)</PresentationFormat>
  <Paragraphs>435</Paragraphs>
  <Slides>63</Slides>
  <Notes>1</Notes>
  <HiddenSlides>0</HiddenSlides>
  <MMClips>0</MMClip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bianca2</vt:lpstr>
      <vt:lpstr>Fronte</vt:lpstr>
      <vt:lpstr> Chapter 2  The major universal human rights  instruments and the mechanisms  for their implementation </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ITC of the ILO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Annex CHAPTER 1</dc:title>
  <dc:creator>bissaca</dc:creator>
  <cp:lastModifiedBy>Paola Bissaca</cp:lastModifiedBy>
  <cp:revision>148</cp:revision>
  <cp:lastPrinted>2011-11-25T08:16:30Z</cp:lastPrinted>
  <dcterms:created xsi:type="dcterms:W3CDTF">2011-10-11T09:08:06Z</dcterms:created>
  <dcterms:modified xsi:type="dcterms:W3CDTF">2012-01-18T08:22:25Z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992600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