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66"/>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6858000" type="screen4x3"/>
  <p:notesSz cx="638175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25" d="100"/>
          <a:sy n="125" d="100"/>
        </p:scale>
        <p:origin x="-102" y="-15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defTabSz="860851">
              <a:defRPr sz="1100"/>
            </a:lvl1pPr>
          </a:lstStyle>
          <a:p>
            <a:pPr>
              <a:defRPr/>
            </a:pPr>
            <a:endParaRPr lang="en-US"/>
          </a:p>
        </p:txBody>
      </p:sp>
      <p:sp>
        <p:nvSpPr>
          <p:cNvPr id="62467" name="Rectangle 3"/>
          <p:cNvSpPr>
            <a:spLocks noGrp="1" noChangeArrowheads="1"/>
          </p:cNvSpPr>
          <p:nvPr>
            <p:ph type="dt" idx="1"/>
          </p:nvPr>
        </p:nvSpPr>
        <p:spPr bwMode="auto">
          <a:xfrm>
            <a:off x="3614738"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algn="r" defTabSz="860851">
              <a:defRPr sz="11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019175"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540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defTabSz="860851">
              <a:defRPr sz="1100"/>
            </a:lvl1pPr>
          </a:lstStyle>
          <a:p>
            <a:pPr>
              <a:defRPr/>
            </a:pPr>
            <a:endParaRPr lang="en-US"/>
          </a:p>
        </p:txBody>
      </p:sp>
      <p:sp>
        <p:nvSpPr>
          <p:cNvPr id="62471" name="Rectangle 7"/>
          <p:cNvSpPr>
            <a:spLocks noGrp="1" noChangeArrowheads="1"/>
          </p:cNvSpPr>
          <p:nvPr>
            <p:ph type="sldNum" sz="quarter" idx="5"/>
          </p:nvPr>
        </p:nvSpPr>
        <p:spPr bwMode="auto">
          <a:xfrm>
            <a:off x="3614738"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algn="r" defTabSz="860851">
              <a:defRPr sz="1100"/>
            </a:lvl1pPr>
          </a:lstStyle>
          <a:p>
            <a:pPr>
              <a:defRPr/>
            </a:pPr>
            <a:fld id="{1B1B578E-AE70-41FC-AACD-9AA47379E982}" type="slidenum">
              <a:rPr lang="en-US"/>
              <a:pPr>
                <a:defRPr/>
              </a:pPr>
              <a:t>‹#›</a:t>
            </a:fld>
            <a:endParaRPr lang="en-US"/>
          </a:p>
        </p:txBody>
      </p:sp>
    </p:spTree>
    <p:extLst>
      <p:ext uri="{BB962C8B-B14F-4D97-AF65-F5344CB8AC3E}">
        <p14:creationId xmlns:p14="http://schemas.microsoft.com/office/powerpoint/2010/main" val="3487607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AF08E682-1452-47D8-A3F6-401ED20EE9AF}" type="slidenum">
              <a:rPr lang="en-US" smtClean="0"/>
              <a:pPr eaLnBrk="1" hangingPunct="1"/>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3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1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smtClean="0"/>
              <a:t>Chapter 16</a:t>
            </a:r>
            <a:endParaRPr lang="en-US" b="0"/>
          </a:p>
        </p:txBody>
      </p:sp>
    </p:spTree>
    <p:extLst>
      <p:ext uri="{BB962C8B-B14F-4D97-AF65-F5344CB8AC3E}">
        <p14:creationId xmlns:p14="http://schemas.microsoft.com/office/powerpoint/2010/main" val="132774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smtClean="0"/>
              <a:t>Chapter 16</a:t>
            </a:r>
            <a:endParaRPr lang="en-US" b="0"/>
          </a:p>
        </p:txBody>
      </p:sp>
    </p:spTree>
    <p:extLst>
      <p:ext uri="{BB962C8B-B14F-4D97-AF65-F5344CB8AC3E}">
        <p14:creationId xmlns:p14="http://schemas.microsoft.com/office/powerpoint/2010/main" val="3199807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it-IT" altLang="zh-CN" smtClean="0"/>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dirty="0" smtClean="0">
                <a:ea typeface="宋体" pitchFamily="2" charset="-122"/>
              </a:defRPr>
            </a:lvl1pPr>
          </a:lstStyle>
          <a:p>
            <a:pPr>
              <a:defRPr/>
            </a:pPr>
            <a:r>
              <a:rPr lang="en-US" altLang="zh-CN" smtClean="0"/>
              <a:t>Chapter 16</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16</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The administration of </a:t>
            </a:r>
            <a:r>
              <a:rPr lang="en-US" altLang="zh-CN" sz="3600" dirty="0" smtClean="0">
                <a:solidFill>
                  <a:srgbClr val="006FB7"/>
                </a:solidFill>
                <a:ea typeface="宋体" pitchFamily="2" charset="-122"/>
              </a:rPr>
              <a:t>justice</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during </a:t>
            </a:r>
            <a:r>
              <a:rPr lang="en-US" altLang="zh-CN" sz="3600" dirty="0">
                <a:solidFill>
                  <a:srgbClr val="006FB7"/>
                </a:solidFill>
                <a:ea typeface="宋体" pitchFamily="2" charset="-122"/>
              </a:rPr>
              <a:t>states of emergency</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434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a:t>
            </a:r>
            <a:r>
              <a:rPr lang="en-GB" altLang="zh-CN" sz="3200" b="1" dirty="0" smtClean="0">
                <a:solidFill>
                  <a:srgbClr val="006FB7"/>
                </a:solidFill>
                <a:ea typeface="宋体" pitchFamily="2" charset="-122"/>
              </a:rPr>
              <a:t>texts </a:t>
            </a:r>
            <a:r>
              <a:rPr lang="en-GB" altLang="zh-CN" sz="3200" b="1" dirty="0">
                <a:solidFill>
                  <a:srgbClr val="006FB7"/>
                </a:solidFill>
                <a:ea typeface="宋体" pitchFamily="2" charset="-122"/>
              </a:rPr>
              <a:t>I</a:t>
            </a:r>
            <a:endParaRPr lang="en-US" sz="3200" b="1" dirty="0">
              <a:solidFill>
                <a:srgbClr val="006FB7"/>
              </a:solidFill>
            </a:endParaRPr>
          </a:p>
        </p:txBody>
      </p:sp>
      <p:sp>
        <p:nvSpPr>
          <p:cNvPr id="143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7" name="Rectangle 3"/>
          <p:cNvSpPr txBox="1">
            <a:spLocks noChangeArrowheads="1"/>
          </p:cNvSpPr>
          <p:nvPr/>
        </p:nvSpPr>
        <p:spPr bwMode="auto">
          <a:xfrm>
            <a:off x="395287" y="1484784"/>
            <a:ext cx="8291513"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200" b="1" dirty="0">
                <a:solidFill>
                  <a:srgbClr val="006FB7"/>
                </a:solidFill>
                <a:ea typeface="宋体" pitchFamily="2" charset="-122"/>
              </a:rPr>
              <a:t>The notion of a public emergency/the notion of an exceptional threat (1)</a:t>
            </a:r>
          </a:p>
          <a:p>
            <a:pPr marL="0" indent="0" eaLnBrk="1" hangingPunct="1">
              <a:spcBef>
                <a:spcPts val="600"/>
              </a:spcBef>
              <a:buClr>
                <a:srgbClr val="006FB7"/>
              </a:buClr>
            </a:pPr>
            <a:r>
              <a:rPr lang="en-US" altLang="zh-CN" sz="2200" dirty="0">
                <a:ea typeface="宋体" pitchFamily="2" charset="-122"/>
              </a:rPr>
              <a:t>Article 4 (1) of the International Covenant on Civil and Political </a:t>
            </a:r>
            <a:r>
              <a:rPr lang="en-US" altLang="zh-CN" sz="2200" dirty="0" smtClean="0">
                <a:ea typeface="宋体" pitchFamily="2" charset="-122"/>
              </a:rPr>
              <a:t>Rights:</a:t>
            </a:r>
            <a:endParaRPr lang="en-US" altLang="zh-CN" sz="2200" dirty="0">
              <a:ea typeface="宋体" pitchFamily="2" charset="-122"/>
            </a:endParaRPr>
          </a:p>
          <a:p>
            <a:pPr indent="0" eaLnBrk="1" hangingPunct="1">
              <a:spcBef>
                <a:spcPts val="600"/>
              </a:spcBef>
              <a:buClr>
                <a:srgbClr val="006FB7"/>
              </a:buClr>
            </a:pPr>
            <a:r>
              <a:rPr lang="en-US" altLang="zh-CN" sz="2200" dirty="0">
                <a:ea typeface="宋体" pitchFamily="2" charset="-122"/>
              </a:rPr>
              <a:t>In time of public emergency which threatens the life of the nation and the existence of which is officially proclaimed, the States Parties to the present Covenant may take measures derogating from their obligations under the present Covenant to the extent strictly required by the exigencies of the situation, provided that such measures are not inconsistent with their other obligations under international law and do not involve discrimination solely on the ground of race, </a:t>
            </a:r>
            <a:r>
              <a:rPr lang="en-US" altLang="zh-CN" sz="2200" dirty="0" err="1">
                <a:ea typeface="宋体" pitchFamily="2" charset="-122"/>
              </a:rPr>
              <a:t>colour</a:t>
            </a:r>
            <a:r>
              <a:rPr lang="en-US" altLang="zh-CN" sz="2200" dirty="0">
                <a:ea typeface="宋体" pitchFamily="2" charset="-122"/>
              </a:rPr>
              <a:t>, sex, language, religion or social origin.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53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7" name="Rectangle 3"/>
          <p:cNvSpPr txBox="1">
            <a:spLocks noChangeArrowheads="1"/>
          </p:cNvSpPr>
          <p:nvPr/>
        </p:nvSpPr>
        <p:spPr bwMode="auto">
          <a:xfrm>
            <a:off x="395288" y="1628801"/>
            <a:ext cx="8229600" cy="4464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700"/>
              </a:lnSpc>
              <a:spcBef>
                <a:spcPts val="600"/>
              </a:spcBef>
              <a:buClr>
                <a:srgbClr val="006FB7"/>
              </a:buClr>
            </a:pPr>
            <a:r>
              <a:rPr lang="en-US" altLang="zh-CN" sz="2300" b="1" dirty="0">
                <a:solidFill>
                  <a:srgbClr val="006FB7"/>
                </a:solidFill>
                <a:ea typeface="宋体" pitchFamily="2" charset="-122"/>
              </a:rPr>
              <a:t>The notion of a public emergency/the notion of an exceptional threat (2)</a:t>
            </a:r>
          </a:p>
          <a:p>
            <a:pPr marL="0" indent="0" eaLnBrk="1" hangingPunct="1">
              <a:lnSpc>
                <a:spcPts val="2700"/>
              </a:lnSpc>
              <a:spcBef>
                <a:spcPts val="600"/>
              </a:spcBef>
              <a:buClr>
                <a:srgbClr val="006FB7"/>
              </a:buClr>
            </a:pPr>
            <a:r>
              <a:rPr lang="en-US" altLang="zh-CN" sz="2300" dirty="0">
                <a:ea typeface="宋体" pitchFamily="2" charset="-122"/>
              </a:rPr>
              <a:t>Article 27 (1) of the American Convention on Human </a:t>
            </a:r>
            <a:r>
              <a:rPr lang="en-US" altLang="zh-CN" sz="2300" dirty="0" smtClean="0">
                <a:ea typeface="宋体" pitchFamily="2" charset="-122"/>
              </a:rPr>
              <a:t>Rights:</a:t>
            </a:r>
            <a:endParaRPr lang="en-US" altLang="zh-CN" sz="2300" dirty="0">
              <a:ea typeface="宋体" pitchFamily="2" charset="-122"/>
            </a:endParaRPr>
          </a:p>
          <a:p>
            <a:pPr indent="0" eaLnBrk="1" hangingPunct="1">
              <a:lnSpc>
                <a:spcPts val="2700"/>
              </a:lnSpc>
              <a:spcBef>
                <a:spcPts val="600"/>
              </a:spcBef>
              <a:buClr>
                <a:srgbClr val="006FB7"/>
              </a:buClr>
            </a:pPr>
            <a:r>
              <a:rPr lang="en-US" altLang="zh-CN" sz="2300" dirty="0">
                <a:ea typeface="宋体" pitchFamily="2" charset="-122"/>
              </a:rPr>
              <a:t>In time of war, public danger, or other emergency that threatens the independence or security of a State party, it may take measures derogating from its obligations under the present Convention to the extent and for the period of time strictly required by the exigencies of the situation, provided that such measures are not inconsistent with its other obligations under international law and do not involve discrimination on the ground of race, color, sex, language, religion, or social origin.</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a:t>
            </a:r>
            <a:r>
              <a:rPr lang="en-GB" altLang="zh-CN" sz="3200" b="1" dirty="0" smtClean="0">
                <a:solidFill>
                  <a:srgbClr val="006FB7"/>
                </a:solidFill>
                <a:ea typeface="宋体" pitchFamily="2" charset="-122"/>
              </a:rPr>
              <a:t>texts II</a:t>
            </a:r>
            <a:endParaRPr lang="en-US" sz="3200" b="1" dirty="0">
              <a:solidFill>
                <a:srgbClr val="006FB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63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7" name="Rectangle 3"/>
          <p:cNvSpPr txBox="1">
            <a:spLocks noChangeArrowheads="1"/>
          </p:cNvSpPr>
          <p:nvPr/>
        </p:nvSpPr>
        <p:spPr bwMode="auto">
          <a:xfrm>
            <a:off x="395288" y="1628800"/>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500" b="1" dirty="0">
                <a:solidFill>
                  <a:srgbClr val="006FB7"/>
                </a:solidFill>
                <a:ea typeface="宋体" pitchFamily="2" charset="-122"/>
              </a:rPr>
              <a:t>The notion of a public emergency/the notion of an exceptional threat (3)</a:t>
            </a:r>
          </a:p>
          <a:p>
            <a:pPr marL="0" indent="0" eaLnBrk="1" hangingPunct="1">
              <a:spcBef>
                <a:spcPts val="600"/>
              </a:spcBef>
              <a:buClr>
                <a:srgbClr val="006FB7"/>
              </a:buClr>
            </a:pPr>
            <a:r>
              <a:rPr lang="en-US" altLang="zh-CN" sz="2500" dirty="0">
                <a:ea typeface="宋体" pitchFamily="2" charset="-122"/>
              </a:rPr>
              <a:t>Article 15 (1) of the European Convention on Human </a:t>
            </a:r>
            <a:r>
              <a:rPr lang="en-US" altLang="zh-CN" sz="2500" dirty="0" smtClean="0">
                <a:ea typeface="宋体" pitchFamily="2" charset="-122"/>
              </a:rPr>
              <a:t>Rights:</a:t>
            </a:r>
            <a:endParaRPr lang="en-US" altLang="zh-CN" sz="2500" dirty="0">
              <a:ea typeface="宋体" pitchFamily="2" charset="-122"/>
            </a:endParaRPr>
          </a:p>
          <a:p>
            <a:pPr indent="0" eaLnBrk="1" hangingPunct="1">
              <a:spcBef>
                <a:spcPts val="600"/>
              </a:spcBef>
              <a:buClr>
                <a:srgbClr val="006FB7"/>
              </a:buClr>
            </a:pPr>
            <a:r>
              <a:rPr lang="en-US" altLang="zh-CN" sz="2500" dirty="0">
                <a:ea typeface="宋体" pitchFamily="2" charset="-122"/>
              </a:rPr>
              <a:t>In time of war or other public emergency threatening the life of the nation any High Contracting Party may take measures derogating from its obligations under this Convention to the extent strictly required by the exigencies of the situation, provided that such measures are not inconsistent with its other obligations under international law.</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a:t>
            </a:r>
            <a:r>
              <a:rPr lang="en-GB" altLang="zh-CN" sz="3200" b="1" dirty="0" smtClean="0">
                <a:solidFill>
                  <a:srgbClr val="006FB7"/>
                </a:solidFill>
                <a:ea typeface="宋体" pitchFamily="2" charset="-122"/>
              </a:rPr>
              <a:t>texts III</a:t>
            </a:r>
            <a:endParaRPr lang="en-US" sz="3200" b="1" dirty="0">
              <a:solidFill>
                <a:srgbClr val="006FB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74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7" name="Rectangle 3"/>
          <p:cNvSpPr txBox="1">
            <a:spLocks noChangeArrowheads="1"/>
          </p:cNvSpPr>
          <p:nvPr/>
        </p:nvSpPr>
        <p:spPr bwMode="auto">
          <a:xfrm>
            <a:off x="395288" y="1556172"/>
            <a:ext cx="8229600"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300" b="1" dirty="0">
                <a:solidFill>
                  <a:srgbClr val="006FB7"/>
                </a:solidFill>
                <a:ea typeface="宋体" pitchFamily="2" charset="-122"/>
              </a:rPr>
              <a:t>The notion of a public emergency/the notion of an exceptional threat (4)</a:t>
            </a:r>
          </a:p>
          <a:p>
            <a:pPr marL="0" indent="0" eaLnBrk="1" hangingPunct="1">
              <a:spcBef>
                <a:spcPts val="600"/>
              </a:spcBef>
              <a:buClr>
                <a:srgbClr val="006FB7"/>
              </a:buClr>
            </a:pPr>
            <a:r>
              <a:rPr lang="en-US" altLang="zh-CN" sz="2300" dirty="0">
                <a:ea typeface="宋体" pitchFamily="2" charset="-122"/>
              </a:rPr>
              <a:t>Article 30 (1) of the 1961 European Social </a:t>
            </a:r>
            <a:r>
              <a:rPr lang="en-US" altLang="zh-CN" sz="2300" dirty="0" smtClean="0">
                <a:ea typeface="宋体" pitchFamily="2" charset="-122"/>
              </a:rPr>
              <a:t>Charter:</a:t>
            </a:r>
            <a:endParaRPr lang="en-US" altLang="zh-CN" sz="2300" dirty="0">
              <a:ea typeface="宋体" pitchFamily="2" charset="-122"/>
            </a:endParaRPr>
          </a:p>
          <a:p>
            <a:pPr indent="0" eaLnBrk="1" hangingPunct="1">
              <a:spcBef>
                <a:spcPts val="600"/>
              </a:spcBef>
              <a:buClr>
                <a:srgbClr val="006FB7"/>
              </a:buClr>
            </a:pPr>
            <a:r>
              <a:rPr lang="en-US" altLang="zh-CN" sz="2300" dirty="0">
                <a:ea typeface="宋体" pitchFamily="2" charset="-122"/>
              </a:rPr>
              <a:t>In time of war or other public emergency threatening the life of the nation any Contracting Party may take measures derogating from its obligations under this Charter to the extent strictly required by the exigencies of the situation, provided that such measures are not inconsistent with its other obligations under international </a:t>
            </a:r>
            <a:r>
              <a:rPr lang="en-US" altLang="zh-CN" sz="2300" dirty="0" smtClean="0">
                <a:ea typeface="宋体" pitchFamily="2" charset="-122"/>
              </a:rPr>
              <a:t>law.</a:t>
            </a:r>
          </a:p>
          <a:p>
            <a:pPr marL="0" indent="0" eaLnBrk="1" hangingPunct="1">
              <a:spcBef>
                <a:spcPts val="600"/>
              </a:spcBef>
              <a:buClr>
                <a:srgbClr val="006FB7"/>
              </a:buClr>
            </a:pPr>
            <a:r>
              <a:rPr lang="en-US" altLang="zh-CN" sz="2300" dirty="0" smtClean="0">
                <a:ea typeface="宋体" pitchFamily="2" charset="-122"/>
              </a:rPr>
              <a:t>The </a:t>
            </a:r>
            <a:r>
              <a:rPr lang="en-US" altLang="zh-CN" sz="2300" dirty="0">
                <a:ea typeface="宋体" pitchFamily="2" charset="-122"/>
              </a:rPr>
              <a:t>wording of article F (1) of the European Social </a:t>
            </a:r>
            <a:r>
              <a:rPr lang="en-US" altLang="zh-CN" sz="2300" dirty="0" smtClean="0">
                <a:ea typeface="宋体" pitchFamily="2" charset="-122"/>
              </a:rPr>
              <a:t>Charter</a:t>
            </a:r>
            <a:br>
              <a:rPr lang="en-US" altLang="zh-CN" sz="2300" dirty="0" smtClean="0">
                <a:ea typeface="宋体" pitchFamily="2" charset="-122"/>
              </a:rPr>
            </a:br>
            <a:r>
              <a:rPr lang="en-US" altLang="zh-CN" sz="2300" dirty="0" smtClean="0">
                <a:ea typeface="宋体" pitchFamily="2" charset="-122"/>
              </a:rPr>
              <a:t>as </a:t>
            </a:r>
            <a:r>
              <a:rPr lang="en-US" altLang="zh-CN" sz="2300" dirty="0">
                <a:ea typeface="宋体" pitchFamily="2" charset="-122"/>
              </a:rPr>
              <a:t>revised in 1996 is in substance identical to this provision. Only the word “Contracting” has been left out.</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a:t>
            </a:r>
            <a:r>
              <a:rPr lang="en-GB" altLang="zh-CN" sz="3200" b="1" dirty="0" smtClean="0">
                <a:solidFill>
                  <a:srgbClr val="006FB7"/>
                </a:solidFill>
                <a:ea typeface="宋体" pitchFamily="2" charset="-122"/>
              </a:rPr>
              <a:t>texts IV</a:t>
            </a:r>
            <a:endParaRPr lang="en-US" sz="3200" b="1" dirty="0">
              <a:solidFill>
                <a:srgbClr val="006FB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8436" name="Rectangle 2"/>
          <p:cNvSpPr txBox="1">
            <a:spLocks noChangeArrowheads="1"/>
          </p:cNvSpPr>
          <p:nvPr/>
        </p:nvSpPr>
        <p:spPr bwMode="auto">
          <a:xfrm>
            <a:off x="1187450" y="404813"/>
            <a:ext cx="7499350" cy="10799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Derogations from international human rights treaties </a:t>
            </a:r>
            <a:endParaRPr lang="en-US" sz="3200" b="1" dirty="0">
              <a:solidFill>
                <a:srgbClr val="006FB7"/>
              </a:solidFill>
            </a:endParaRPr>
          </a:p>
        </p:txBody>
      </p:sp>
      <p:sp>
        <p:nvSpPr>
          <p:cNvPr id="184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7"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a:t>
            </a:r>
            <a:r>
              <a:rPr lang="en-US" altLang="zh-CN" sz="2800" b="1" i="1" dirty="0" err="1">
                <a:solidFill>
                  <a:srgbClr val="006FB7"/>
                </a:solidFill>
                <a:ea typeface="宋体" pitchFamily="2" charset="-122"/>
              </a:rPr>
              <a:t>travaux</a:t>
            </a:r>
            <a:r>
              <a:rPr lang="en-US" altLang="zh-CN" sz="2800" b="1" i="1" dirty="0">
                <a:solidFill>
                  <a:srgbClr val="006FB7"/>
                </a:solidFill>
                <a:ea typeface="宋体" pitchFamily="2" charset="-122"/>
              </a:rPr>
              <a:t> </a:t>
            </a:r>
            <a:r>
              <a:rPr lang="en-US" altLang="zh-CN" sz="2800" b="1" i="1" dirty="0" err="1">
                <a:solidFill>
                  <a:srgbClr val="006FB7"/>
                </a:solidFill>
                <a:ea typeface="宋体" pitchFamily="2" charset="-122"/>
              </a:rPr>
              <a:t>préparatoires</a:t>
            </a:r>
            <a:r>
              <a:rPr lang="en-US" altLang="zh-CN" sz="2800" b="1" dirty="0">
                <a:solidFill>
                  <a:srgbClr val="006FB7"/>
                </a:solidFill>
                <a:ea typeface="宋体" pitchFamily="2" charset="-122"/>
              </a:rPr>
              <a:t>: </a:t>
            </a:r>
          </a:p>
          <a:p>
            <a:pPr marL="0" indent="0" eaLnBrk="1" hangingPunct="1">
              <a:spcBef>
                <a:spcPts val="1200"/>
              </a:spcBef>
              <a:buClr>
                <a:srgbClr val="006FB7"/>
              </a:buClr>
            </a:pPr>
            <a:r>
              <a:rPr lang="en-US" altLang="zh-CN" sz="2800" b="1" dirty="0">
                <a:solidFill>
                  <a:srgbClr val="006FB7"/>
                </a:solidFill>
                <a:ea typeface="宋体" pitchFamily="2" charset="-122"/>
              </a:rPr>
              <a:t>Lessons learned I</a:t>
            </a:r>
          </a:p>
          <a:p>
            <a:pPr marL="0" indent="0" eaLnBrk="1" hangingPunct="1">
              <a:spcBef>
                <a:spcPts val="1200"/>
              </a:spcBef>
              <a:buClr>
                <a:srgbClr val="006FB7"/>
              </a:buClr>
            </a:pPr>
            <a:r>
              <a:rPr lang="en-US" altLang="zh-CN" sz="2800" dirty="0">
                <a:ea typeface="宋体" pitchFamily="2" charset="-122"/>
              </a:rPr>
              <a:t>Some of the major international human rights treaties allow State parties to derogate from some of their obligations under these treaties in exceptional crises.</a:t>
            </a:r>
          </a:p>
          <a:p>
            <a:pPr marL="0" indent="0" eaLnBrk="1" hangingPunct="1">
              <a:spcBef>
                <a:spcPts val="1200"/>
              </a:spcBef>
              <a:buClr>
                <a:srgbClr val="006FB7"/>
              </a:buClr>
            </a:pPr>
            <a:r>
              <a:rPr lang="en-US" altLang="zh-CN" sz="2800" dirty="0">
                <a:ea typeface="宋体" pitchFamily="2" charset="-122"/>
              </a:rPr>
              <a:t>The right to derogate is a flexible instrument aimed at helping Governments to overcome exceptional public emergencies.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946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Derogations from international human rights treaties</a:t>
            </a:r>
            <a:endParaRPr lang="en-US" sz="3200" b="1" dirty="0">
              <a:solidFill>
                <a:srgbClr val="006FB7"/>
              </a:solidFill>
            </a:endParaRPr>
          </a:p>
        </p:txBody>
      </p:sp>
      <p:sp>
        <p:nvSpPr>
          <p:cNvPr id="1946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8"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The </a:t>
            </a:r>
            <a:r>
              <a:rPr lang="en-US" altLang="zh-CN" sz="2400" b="1" i="1" dirty="0" err="1">
                <a:solidFill>
                  <a:srgbClr val="006FB7"/>
                </a:solidFill>
                <a:ea typeface="宋体" pitchFamily="2" charset="-122"/>
              </a:rPr>
              <a:t>travaux</a:t>
            </a:r>
            <a:r>
              <a:rPr lang="en-US" altLang="zh-CN" sz="2400" b="1" i="1" dirty="0">
                <a:solidFill>
                  <a:srgbClr val="006FB7"/>
                </a:solidFill>
                <a:ea typeface="宋体" pitchFamily="2" charset="-122"/>
              </a:rPr>
              <a:t> </a:t>
            </a:r>
            <a:r>
              <a:rPr lang="en-US" altLang="zh-CN" sz="2400" b="1" i="1" dirty="0" err="1">
                <a:solidFill>
                  <a:srgbClr val="006FB7"/>
                </a:solidFill>
                <a:ea typeface="宋体" pitchFamily="2" charset="-122"/>
              </a:rPr>
              <a:t>préparatoires</a:t>
            </a:r>
            <a:r>
              <a:rPr lang="en-US" altLang="zh-CN" sz="2400" b="1" dirty="0">
                <a:solidFill>
                  <a:srgbClr val="006FB7"/>
                </a:solidFill>
                <a:ea typeface="宋体" pitchFamily="2" charset="-122"/>
              </a:rPr>
              <a:t>: </a:t>
            </a:r>
          </a:p>
          <a:p>
            <a:pPr marL="0" indent="0" eaLnBrk="1" hangingPunct="1">
              <a:spcBef>
                <a:spcPts val="600"/>
              </a:spcBef>
              <a:buClr>
                <a:srgbClr val="006FB7"/>
              </a:buClr>
            </a:pPr>
            <a:r>
              <a:rPr lang="en-US" altLang="zh-CN" sz="2400" b="1" dirty="0">
                <a:solidFill>
                  <a:srgbClr val="006FB7"/>
                </a:solidFill>
                <a:ea typeface="宋体" pitchFamily="2" charset="-122"/>
              </a:rPr>
              <a:t>Lessons learned </a:t>
            </a:r>
            <a:r>
              <a:rPr lang="en-US" altLang="zh-CN" sz="2400" b="1" dirty="0" smtClean="0">
                <a:solidFill>
                  <a:srgbClr val="006FB7"/>
                </a:solidFill>
                <a:ea typeface="宋体" pitchFamily="2" charset="-122"/>
              </a:rPr>
              <a:t>II</a:t>
            </a:r>
            <a:endParaRPr lang="en-US" altLang="zh-CN" sz="2400" b="1" dirty="0">
              <a:solidFill>
                <a:srgbClr val="006FB7"/>
              </a:solidFill>
              <a:ea typeface="宋体" pitchFamily="2" charset="-122"/>
            </a:endParaRPr>
          </a:p>
          <a:p>
            <a:pPr marL="0" indent="0" eaLnBrk="1" hangingPunct="1">
              <a:spcBef>
                <a:spcPts val="600"/>
              </a:spcBef>
              <a:buClr>
                <a:srgbClr val="006FB7"/>
              </a:buClr>
            </a:pPr>
            <a:r>
              <a:rPr lang="en-US" altLang="zh-CN" sz="2400" dirty="0">
                <a:ea typeface="宋体" pitchFamily="2" charset="-122"/>
              </a:rPr>
              <a:t>The right to derogate does not mean that the derogating State can escape its treaty obligations at will. It is a right that is circumscribed by several conditions, such as the principle of non-</a:t>
            </a:r>
            <a:r>
              <a:rPr lang="en-US" altLang="zh-CN" sz="2400" dirty="0" err="1">
                <a:ea typeface="宋体" pitchFamily="2" charset="-122"/>
              </a:rPr>
              <a:t>derogability</a:t>
            </a:r>
            <a:r>
              <a:rPr lang="en-US" altLang="zh-CN" sz="2400" dirty="0">
                <a:ea typeface="宋体" pitchFamily="2" charset="-122"/>
              </a:rPr>
              <a:t> of certain rights, the principle of strict necessity and the principle of international notification.</a:t>
            </a:r>
          </a:p>
          <a:p>
            <a:pPr marL="0" indent="0" eaLnBrk="1" hangingPunct="1">
              <a:spcBef>
                <a:spcPts val="600"/>
              </a:spcBef>
              <a:buClr>
                <a:srgbClr val="006FB7"/>
              </a:buClr>
            </a:pPr>
            <a:r>
              <a:rPr lang="en-US" altLang="zh-CN" sz="2400" dirty="0">
                <a:ea typeface="宋体" pitchFamily="2" charset="-122"/>
              </a:rPr>
              <a:t>It is clear from the preparatory works that the right to derogate was not intended to be used by authoritarian regimes aiming at the elimination of human rights and that it cannot be used to save a specific Government.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048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notion of a public emergency</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notion of an exceptional threat I</a:t>
            </a:r>
            <a:endParaRPr lang="en-US" sz="3200" b="1" dirty="0">
              <a:solidFill>
                <a:srgbClr val="006FB7"/>
              </a:solidFill>
            </a:endParaRPr>
          </a:p>
        </p:txBody>
      </p:sp>
      <p:sp>
        <p:nvSpPr>
          <p:cNvPr id="2048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7" name="Rectangle 3"/>
          <p:cNvSpPr txBox="1">
            <a:spLocks noChangeArrowheads="1"/>
          </p:cNvSpPr>
          <p:nvPr/>
        </p:nvSpPr>
        <p:spPr bwMode="auto">
          <a:xfrm>
            <a:off x="395288" y="1988840"/>
            <a:ext cx="8229600" cy="3672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It is for the State party invoking the right to derogate to prove that it is faced with a public emergency as defined in the respective treaty.</a:t>
            </a:r>
          </a:p>
          <a:p>
            <a:pPr marL="0" indent="0" eaLnBrk="1" hangingPunct="1">
              <a:spcBef>
                <a:spcPts val="1200"/>
              </a:spcBef>
              <a:buClr>
                <a:srgbClr val="006FB7"/>
              </a:buClr>
            </a:pPr>
            <a:r>
              <a:rPr lang="en-US" altLang="zh-CN" sz="2800" dirty="0">
                <a:ea typeface="宋体" pitchFamily="2" charset="-122"/>
              </a:rPr>
              <a:t>The ultimate purpose of derogations under international law is to enable the State party concerned to return to </a:t>
            </a:r>
            <a:r>
              <a:rPr lang="en-US" altLang="zh-CN" sz="2800" dirty="0" smtClean="0">
                <a:ea typeface="宋体" pitchFamily="2" charset="-122"/>
              </a:rPr>
              <a:t>normality</a:t>
            </a:r>
            <a:r>
              <a:rPr lang="en-US" altLang="zh-CN" sz="2800" dirty="0">
                <a:ea typeface="宋体" pitchFamily="2" charset="-122"/>
              </a:rPr>
              <a:t>, that is, </a:t>
            </a:r>
            <a:r>
              <a:rPr lang="en-US" altLang="zh-CN" sz="2800" dirty="0" smtClean="0">
                <a:ea typeface="宋体" pitchFamily="2" charset="-122"/>
              </a:rPr>
              <a:t>to</a:t>
            </a:r>
            <a:br>
              <a:rPr lang="en-US" altLang="zh-CN" sz="2800" dirty="0" smtClean="0">
                <a:ea typeface="宋体" pitchFamily="2" charset="-122"/>
              </a:rPr>
            </a:br>
            <a:r>
              <a:rPr lang="en-US" altLang="zh-CN" sz="2800" dirty="0" smtClean="0">
                <a:ea typeface="宋体" pitchFamily="2" charset="-122"/>
              </a:rPr>
              <a:t>re-establish </a:t>
            </a:r>
            <a:r>
              <a:rPr lang="en-US" altLang="zh-CN" sz="2800" dirty="0">
                <a:ea typeface="宋体" pitchFamily="2" charset="-122"/>
              </a:rPr>
              <a:t>full respect for the constitutional order where human rights can again be fully guaranteed.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151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7"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It is the right and duty of the international monitoring organs, in the cases brought before them, to make an independent assessment of the public emergency in the light of the relevant treaty provision.</a:t>
            </a:r>
          </a:p>
          <a:p>
            <a:pPr marL="0" indent="0" eaLnBrk="1" hangingPunct="1">
              <a:spcBef>
                <a:spcPts val="1200"/>
              </a:spcBef>
              <a:buClr>
                <a:srgbClr val="006FB7"/>
              </a:buClr>
            </a:pPr>
            <a:r>
              <a:rPr lang="en-US" altLang="zh-CN" sz="2800" dirty="0">
                <a:ea typeface="宋体" pitchFamily="2" charset="-122"/>
              </a:rPr>
              <a:t>At the European level, a wide margin of appreciation is granted to the Contracting States in deciding on the presence within their borders of a “public emergency threatening the life of the nation”.</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notion of a public emergency</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notion of an exceptional threat </a:t>
            </a:r>
            <a:r>
              <a:rPr lang="en-US"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253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7" name="Rectangle 3"/>
          <p:cNvSpPr txBox="1">
            <a:spLocks noChangeArrowheads="1"/>
          </p:cNvSpPr>
          <p:nvPr/>
        </p:nvSpPr>
        <p:spPr bwMode="auto">
          <a:xfrm>
            <a:off x="395288" y="1844824"/>
            <a:ext cx="8229600" cy="3672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public emergency justifying the derogation must be so serious as to actually constitute a threat to the life of the nation (universal and European levels) or its independence or security (the Americas). This excludes, for example, minor riots, disturbances and mass demonstrations.</a:t>
            </a:r>
          </a:p>
          <a:p>
            <a:pPr marL="0" indent="0" eaLnBrk="1" hangingPunct="1">
              <a:spcBef>
                <a:spcPts val="1200"/>
              </a:spcBef>
              <a:buClr>
                <a:srgbClr val="006FB7"/>
              </a:buClr>
            </a:pPr>
            <a:r>
              <a:rPr lang="en-US" altLang="zh-CN" sz="2800" dirty="0">
                <a:ea typeface="宋体" pitchFamily="2" charset="-122"/>
              </a:rPr>
              <a:t>National law must carefully define the situations in which a state of emergency can be declared.</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notion of a public emergency</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notion of an exceptional threat </a:t>
            </a:r>
            <a:r>
              <a:rPr lang="en-US" altLang="zh-CN" sz="3200" b="1" dirty="0" smtClean="0">
                <a:solidFill>
                  <a:srgbClr val="006FB7"/>
                </a:solidFill>
                <a:ea typeface="宋体" pitchFamily="2" charset="-122"/>
              </a:rPr>
              <a:t>III</a:t>
            </a:r>
            <a:endParaRPr lang="en-US" sz="3200" b="1" dirty="0">
              <a:solidFill>
                <a:srgbClr val="006FB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355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000" dirty="0">
                <a:ea typeface="宋体" pitchFamily="2" charset="-122"/>
              </a:rPr>
              <a:t>The exceptional nature of derogations means that they must be limited in time and space to what is strictly necessary by the exigencies of the situation. The obligation to limit any derogations to those strictly required by the exigencies of the situation reflects the principle of proportionality.</a:t>
            </a:r>
          </a:p>
          <a:p>
            <a:pPr marL="0" indent="0" eaLnBrk="1" hangingPunct="1">
              <a:spcBef>
                <a:spcPts val="600"/>
              </a:spcBef>
              <a:buClr>
                <a:srgbClr val="006FB7"/>
              </a:buClr>
            </a:pPr>
            <a:r>
              <a:rPr lang="en-US" altLang="zh-CN" sz="2000" dirty="0">
                <a:ea typeface="宋体" pitchFamily="2" charset="-122"/>
              </a:rPr>
              <a:t>An official proclamation of a state of emergency is essential for the maintenance of the principles of legality and rule of law at times when they are most needed.</a:t>
            </a:r>
          </a:p>
          <a:p>
            <a:pPr marL="0" indent="0" eaLnBrk="1" hangingPunct="1">
              <a:spcBef>
                <a:spcPts val="600"/>
              </a:spcBef>
              <a:buClr>
                <a:srgbClr val="006FB7"/>
              </a:buClr>
            </a:pPr>
            <a:r>
              <a:rPr lang="en-US" altLang="zh-CN" sz="2000" dirty="0">
                <a:ea typeface="宋体" pitchFamily="2" charset="-122"/>
              </a:rPr>
              <a:t>The State parties cannot lawfully extend their exceptional powers beyond the territories mentioned in their derogation notices.</a:t>
            </a:r>
          </a:p>
          <a:p>
            <a:pPr marL="0" indent="0" eaLnBrk="1" hangingPunct="1">
              <a:spcBef>
                <a:spcPts val="600"/>
              </a:spcBef>
              <a:buClr>
                <a:srgbClr val="006FB7"/>
              </a:buClr>
            </a:pPr>
            <a:r>
              <a:rPr lang="en-US" altLang="zh-CN" sz="2000" dirty="0">
                <a:ea typeface="宋体" pitchFamily="2" charset="-122"/>
              </a:rPr>
              <a:t>Derogations under international human rights law must not adversely affect the substance of the rights as such – these rights being inherent in the human person – they can only lawfully limit their full and effective exercise.</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notion of a public emergency</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notion of an exceptional threat </a:t>
            </a:r>
            <a:r>
              <a:rPr lang="en-US" altLang="zh-CN" sz="3200" b="1" dirty="0" smtClean="0">
                <a:solidFill>
                  <a:srgbClr val="006FB7"/>
                </a:solidFill>
                <a:ea typeface="宋体" pitchFamily="2" charset="-122"/>
              </a:rPr>
              <a:t>IV</a:t>
            </a:r>
            <a:endParaRPr lang="en-US" sz="3200" b="1" dirty="0">
              <a:solidFill>
                <a:srgbClr val="006F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6148"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Learning </a:t>
            </a:r>
            <a:r>
              <a:rPr lang="en-GB" altLang="zh-CN" sz="3200" b="1" dirty="0" smtClean="0">
                <a:solidFill>
                  <a:srgbClr val="006FB7"/>
                </a:solidFill>
                <a:ea typeface="宋体" pitchFamily="2" charset="-122"/>
              </a:rPr>
              <a:t>objectives I</a:t>
            </a:r>
            <a:endParaRPr lang="en-US" sz="3200" b="1" dirty="0">
              <a:solidFill>
                <a:srgbClr val="006FB7"/>
              </a:solidFill>
            </a:endParaRPr>
          </a:p>
        </p:txBody>
      </p:sp>
      <p:sp>
        <p:nvSpPr>
          <p:cNvPr id="6149" name="Rectangle 3"/>
          <p:cNvSpPr txBox="1">
            <a:spLocks noChangeArrowheads="1"/>
          </p:cNvSpPr>
          <p:nvPr/>
        </p:nvSpPr>
        <p:spPr bwMode="auto">
          <a:xfrm>
            <a:off x="395288" y="1916832"/>
            <a:ext cx="8229600" cy="39604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To </a:t>
            </a:r>
            <a:r>
              <a:rPr lang="en-US" altLang="zh-CN" sz="2800" dirty="0">
                <a:ea typeface="宋体" pitchFamily="2" charset="-122"/>
              </a:rPr>
              <a:t>familiarize course participants with the specific legal provisions that condition the right of States to derogate from international human rights obligations</a:t>
            </a:r>
          </a:p>
          <a:p>
            <a:pPr eaLnBrk="1" hangingPunct="1">
              <a:spcBef>
                <a:spcPts val="1200"/>
              </a:spcBef>
              <a:buClr>
                <a:srgbClr val="006FB7"/>
              </a:buClr>
              <a:buFontTx/>
              <a:buChar char="•"/>
            </a:pPr>
            <a:r>
              <a:rPr lang="en-US" altLang="zh-CN" sz="2800" dirty="0" smtClean="0">
                <a:ea typeface="宋体" pitchFamily="2" charset="-122"/>
              </a:rPr>
              <a:t>To </a:t>
            </a:r>
            <a:r>
              <a:rPr lang="en-US" altLang="zh-CN" sz="2800" dirty="0">
                <a:ea typeface="宋体" pitchFamily="2" charset="-122"/>
              </a:rPr>
              <a:t>provide details of non-</a:t>
            </a:r>
            <a:r>
              <a:rPr lang="en-US" altLang="zh-CN" sz="2800" dirty="0" err="1">
                <a:ea typeface="宋体" pitchFamily="2" charset="-122"/>
              </a:rPr>
              <a:t>derogable</a:t>
            </a:r>
            <a:r>
              <a:rPr lang="en-US" altLang="zh-CN" sz="2800" dirty="0">
                <a:ea typeface="宋体" pitchFamily="2" charset="-122"/>
              </a:rPr>
              <a:t> rights and obligations</a:t>
            </a:r>
          </a:p>
          <a:p>
            <a:pPr eaLnBrk="1" hangingPunct="1">
              <a:spcBef>
                <a:spcPts val="1200"/>
              </a:spcBef>
              <a:buClr>
                <a:srgbClr val="006FB7"/>
              </a:buClr>
              <a:buFontTx/>
              <a:buChar char="•"/>
            </a:pPr>
            <a:r>
              <a:rPr lang="en-US" altLang="zh-CN" sz="2800" dirty="0" smtClean="0">
                <a:ea typeface="宋体" pitchFamily="2" charset="-122"/>
              </a:rPr>
              <a:t>To </a:t>
            </a:r>
            <a:r>
              <a:rPr lang="en-US" altLang="zh-CN" sz="2800" dirty="0">
                <a:ea typeface="宋体" pitchFamily="2" charset="-122"/>
              </a:rPr>
              <a:t>familiarize the participants with the basic principles which apply to </a:t>
            </a:r>
            <a:r>
              <a:rPr lang="en-US" altLang="zh-CN" sz="2800" dirty="0" err="1">
                <a:ea typeface="宋体" pitchFamily="2" charset="-122"/>
              </a:rPr>
              <a:t>derogable</a:t>
            </a:r>
            <a:r>
              <a:rPr lang="en-US" altLang="zh-CN" sz="2800" dirty="0">
                <a:ea typeface="宋体" pitchFamily="2" charset="-122"/>
              </a:rPr>
              <a:t> rights</a:t>
            </a: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458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I</a:t>
            </a:r>
            <a:endParaRPr lang="en-US" sz="3200" b="1" dirty="0">
              <a:solidFill>
                <a:srgbClr val="006FB7"/>
              </a:solidFill>
            </a:endParaRPr>
          </a:p>
        </p:txBody>
      </p:sp>
      <p:sp>
        <p:nvSpPr>
          <p:cNvPr id="2458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7" name="Rectangle 3"/>
          <p:cNvSpPr txBox="1">
            <a:spLocks noChangeArrowheads="1"/>
          </p:cNvSpPr>
          <p:nvPr/>
        </p:nvSpPr>
        <p:spPr bwMode="auto">
          <a:xfrm>
            <a:off x="395288" y="1628800"/>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texts (1)</a:t>
            </a:r>
          </a:p>
          <a:p>
            <a:pPr marL="0" indent="0" eaLnBrk="1" hangingPunct="1">
              <a:spcBef>
                <a:spcPts val="1200"/>
              </a:spcBef>
              <a:buClr>
                <a:srgbClr val="006FB7"/>
              </a:buClr>
            </a:pPr>
            <a:r>
              <a:rPr lang="en-US" altLang="zh-CN" sz="2800" dirty="0">
                <a:ea typeface="宋体" pitchFamily="2" charset="-122"/>
              </a:rPr>
              <a:t>Article 4 (2) of the International Covenant on Civil and Political Rights:</a:t>
            </a:r>
          </a:p>
          <a:p>
            <a:pPr indent="0" eaLnBrk="1" hangingPunct="1">
              <a:spcBef>
                <a:spcPts val="1200"/>
              </a:spcBef>
              <a:buClr>
                <a:srgbClr val="006FB7"/>
              </a:buClr>
            </a:pPr>
            <a:r>
              <a:rPr lang="en-US" altLang="zh-CN" sz="2800" dirty="0">
                <a:ea typeface="宋体" pitchFamily="2" charset="-122"/>
              </a:rPr>
              <a:t>No derogation from articles 6, 7, 8 (paragraphs 1 and 2), 11, 15, 16 and 18 may be made under this provision.</a:t>
            </a:r>
          </a:p>
          <a:p>
            <a:pPr marL="0" indent="0" eaLnBrk="1" hangingPunct="1">
              <a:spcBef>
                <a:spcPts val="1200"/>
              </a:spcBef>
              <a:buClr>
                <a:srgbClr val="006FB7"/>
              </a:buClr>
            </a:pPr>
            <a:r>
              <a:rPr lang="en-US" altLang="zh-CN" sz="2800" dirty="0">
                <a:ea typeface="宋体" pitchFamily="2" charset="-122"/>
              </a:rPr>
              <a:t>Furthermore, under the Second Optional Protocol (art. 6), there can be no derogation from the prohibition on the death penalty.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560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altLang="zh-CN" sz="1200" b="1">
                <a:ea typeface="宋体" pitchFamily="2" charset="-122"/>
              </a:rPr>
              <a:t>20</a:t>
            </a:r>
            <a:endParaRPr lang="it-IT" sz="1200" b="1"/>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II</a:t>
            </a:r>
            <a:endParaRPr lang="en-US" sz="3200" b="1" dirty="0">
              <a:solidFill>
                <a:srgbClr val="006FB7"/>
              </a:solidFill>
            </a:endParaRPr>
          </a:p>
        </p:txBody>
      </p:sp>
      <p:sp>
        <p:nvSpPr>
          <p:cNvPr id="9"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Key legal texts </a:t>
            </a:r>
            <a:r>
              <a:rPr lang="en-US" altLang="zh-CN" sz="2400" b="1" dirty="0" smtClean="0">
                <a:solidFill>
                  <a:srgbClr val="006FB7"/>
                </a:solidFill>
                <a:ea typeface="宋体" pitchFamily="2" charset="-122"/>
              </a:rPr>
              <a:t>(2)</a:t>
            </a:r>
            <a:endParaRPr lang="en-US" altLang="zh-CN" sz="2400" b="1" dirty="0">
              <a:solidFill>
                <a:srgbClr val="006FB7"/>
              </a:solidFill>
              <a:ea typeface="宋体" pitchFamily="2" charset="-122"/>
            </a:endParaRPr>
          </a:p>
          <a:p>
            <a:pPr marL="0" indent="0" eaLnBrk="1" hangingPunct="1">
              <a:spcBef>
                <a:spcPts val="600"/>
              </a:spcBef>
              <a:buClr>
                <a:srgbClr val="006FB7"/>
              </a:buClr>
            </a:pPr>
            <a:r>
              <a:rPr lang="en-US" altLang="zh-CN" sz="2400" dirty="0">
                <a:ea typeface="宋体" pitchFamily="2" charset="-122"/>
              </a:rPr>
              <a:t>Article 27 (2) of the American Convention on Human Rights: </a:t>
            </a:r>
          </a:p>
          <a:p>
            <a:pPr indent="0" eaLnBrk="1" hangingPunct="1">
              <a:spcBef>
                <a:spcPts val="600"/>
              </a:spcBef>
              <a:buClr>
                <a:srgbClr val="006FB7"/>
              </a:buClr>
            </a:pPr>
            <a:r>
              <a:rPr lang="en-US" altLang="zh-CN" sz="2400" dirty="0">
                <a:ea typeface="宋体" pitchFamily="2" charset="-122"/>
              </a:rPr>
              <a:t>The foregoing provision does not authorize any suspension of the following articles: article 3 (right to juridical personality), article 4 (right to life), article 5 (right to humane treatment), article 6 (freedom from slavery), article 9 (freedom from ex post facto laws), article 12 (freedom of conscience and religion), article 17 (rights of the family), article 18 (right to a name), article 19 (rights of the child), article 20 (right to nationality), and article 23 (right to participate in Government) or of the judicial guarantees essential for the protection of such rights.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663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III</a:t>
            </a:r>
            <a:endParaRPr lang="en-US" sz="3200" b="1" dirty="0">
              <a:solidFill>
                <a:srgbClr val="006FB7"/>
              </a:solidFill>
            </a:endParaRPr>
          </a:p>
        </p:txBody>
      </p:sp>
      <p:sp>
        <p:nvSpPr>
          <p:cNvPr id="9" name="Rectangle 3"/>
          <p:cNvSpPr txBox="1">
            <a:spLocks noChangeArrowheads="1"/>
          </p:cNvSpPr>
          <p:nvPr/>
        </p:nvSpPr>
        <p:spPr bwMode="auto">
          <a:xfrm>
            <a:off x="395288" y="1556791"/>
            <a:ext cx="8229600"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Key legal texts </a:t>
            </a:r>
            <a:r>
              <a:rPr lang="en-US" altLang="zh-CN" sz="2400" b="1" dirty="0" smtClean="0">
                <a:solidFill>
                  <a:srgbClr val="006FB7"/>
                </a:solidFill>
                <a:ea typeface="宋体" pitchFamily="2" charset="-122"/>
              </a:rPr>
              <a:t>(3)</a:t>
            </a:r>
            <a:endParaRPr lang="en-US" altLang="zh-CN" sz="2400" b="1" dirty="0">
              <a:solidFill>
                <a:srgbClr val="006FB7"/>
              </a:solidFill>
              <a:ea typeface="宋体" pitchFamily="2" charset="-122"/>
            </a:endParaRPr>
          </a:p>
          <a:p>
            <a:pPr marL="0" indent="0" eaLnBrk="1" hangingPunct="1">
              <a:spcBef>
                <a:spcPts val="600"/>
              </a:spcBef>
              <a:buClr>
                <a:srgbClr val="006FB7"/>
              </a:buClr>
            </a:pPr>
            <a:r>
              <a:rPr lang="en-US" altLang="zh-CN" sz="2400" dirty="0">
                <a:ea typeface="宋体" pitchFamily="2" charset="-122"/>
              </a:rPr>
              <a:t>Article 15 (2) of the European </a:t>
            </a:r>
            <a:r>
              <a:rPr lang="en-US" altLang="zh-CN" sz="2400" dirty="0" smtClean="0">
                <a:ea typeface="宋体" pitchFamily="2" charset="-122"/>
              </a:rPr>
              <a:t>Convention:</a:t>
            </a:r>
            <a:endParaRPr lang="en-US" altLang="zh-CN" sz="2400" dirty="0">
              <a:ea typeface="宋体" pitchFamily="2" charset="-122"/>
            </a:endParaRPr>
          </a:p>
          <a:p>
            <a:pPr indent="0" eaLnBrk="1" hangingPunct="1">
              <a:spcBef>
                <a:spcPts val="600"/>
              </a:spcBef>
              <a:buClr>
                <a:srgbClr val="006FB7"/>
              </a:buClr>
            </a:pPr>
            <a:r>
              <a:rPr lang="en-US" altLang="zh-CN" sz="2400" dirty="0">
                <a:ea typeface="宋体" pitchFamily="2" charset="-122"/>
              </a:rPr>
              <a:t>No derogation from article 2, except in respect of deaths resulting from lawful acts of war, or from articles 3, 4 (paragraph 1) and 7 shall be made under this provision.</a:t>
            </a:r>
          </a:p>
          <a:p>
            <a:pPr indent="0" eaLnBrk="1" hangingPunct="1">
              <a:spcBef>
                <a:spcPts val="600"/>
              </a:spcBef>
              <a:buClr>
                <a:srgbClr val="006FB7"/>
              </a:buClr>
            </a:pPr>
            <a:r>
              <a:rPr lang="en-US" altLang="zh-CN" sz="2400" dirty="0">
                <a:ea typeface="宋体" pitchFamily="2" charset="-122"/>
              </a:rPr>
              <a:t>Furthermore, according to article 3 of Protocol No. 6 to the Convention relating to the abolition of the death penalty, there shall be no derogation from the provisions of this Protocol under article 15 of the Convention. As to the principle of </a:t>
            </a:r>
            <a:r>
              <a:rPr lang="en-US" altLang="zh-CN" sz="2400" i="1" dirty="0">
                <a:ea typeface="宋体" pitchFamily="2" charset="-122"/>
              </a:rPr>
              <a:t>ne </a:t>
            </a:r>
            <a:r>
              <a:rPr lang="en-US" altLang="zh-CN" sz="2400" i="1" dirty="0" err="1">
                <a:ea typeface="宋体" pitchFamily="2" charset="-122"/>
              </a:rPr>
              <a:t>bis</a:t>
            </a:r>
            <a:r>
              <a:rPr lang="en-US" altLang="zh-CN" sz="2400" i="1" dirty="0">
                <a:ea typeface="宋体" pitchFamily="2" charset="-122"/>
              </a:rPr>
              <a:t> in idem </a:t>
            </a:r>
            <a:r>
              <a:rPr lang="en-US" altLang="zh-CN" sz="2400" dirty="0">
                <a:ea typeface="宋体" pitchFamily="2" charset="-122"/>
              </a:rPr>
              <a:t>proclaimed in article 4 of Protocol No. 7 to the Convention it is </a:t>
            </a:r>
            <a:r>
              <a:rPr lang="en-US" altLang="zh-CN" sz="2400" dirty="0" smtClean="0">
                <a:ea typeface="宋体" pitchFamily="2" charset="-122"/>
              </a:rPr>
              <a:t>similarly</a:t>
            </a:r>
            <a:br>
              <a:rPr lang="en-US" altLang="zh-CN" sz="2400" dirty="0" smtClean="0">
                <a:ea typeface="宋体" pitchFamily="2" charset="-122"/>
              </a:rPr>
            </a:br>
            <a:r>
              <a:rPr lang="en-US" altLang="zh-CN" sz="2400" dirty="0" smtClean="0">
                <a:ea typeface="宋体" pitchFamily="2" charset="-122"/>
              </a:rPr>
              <a:t>non-</a:t>
            </a:r>
            <a:r>
              <a:rPr lang="en-US" altLang="zh-CN" sz="2400" dirty="0" err="1" smtClean="0">
                <a:ea typeface="宋体" pitchFamily="2" charset="-122"/>
              </a:rPr>
              <a:t>derogable</a:t>
            </a:r>
            <a:r>
              <a:rPr lang="en-US" altLang="zh-CN" sz="2400" dirty="0" smtClean="0">
                <a:ea typeface="宋体" pitchFamily="2" charset="-122"/>
              </a:rPr>
              <a:t> </a:t>
            </a:r>
            <a:r>
              <a:rPr lang="en-US" altLang="zh-CN" sz="2400" dirty="0">
                <a:ea typeface="宋体" pitchFamily="2" charset="-122"/>
              </a:rPr>
              <a:t>under </a:t>
            </a:r>
            <a:r>
              <a:rPr lang="en-US" altLang="zh-CN" sz="2400" dirty="0" smtClean="0">
                <a:ea typeface="宋体" pitchFamily="2" charset="-122"/>
              </a:rPr>
              <a:t>its article </a:t>
            </a:r>
            <a:r>
              <a:rPr lang="en-US" altLang="zh-CN" sz="2400" dirty="0">
                <a:ea typeface="宋体" pitchFamily="2" charset="-122"/>
              </a:rPr>
              <a:t>4 (3</a:t>
            </a:r>
            <a:r>
              <a:rPr lang="en-US" altLang="zh-CN" sz="2400" dirty="0" smtClean="0">
                <a:ea typeface="宋体" pitchFamily="2" charset="-122"/>
              </a:rPr>
              <a:t>).</a:t>
            </a:r>
            <a:endParaRPr lang="en-US" altLang="zh-CN" sz="2400" dirty="0">
              <a:ea typeface="宋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765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IV</a:t>
            </a:r>
            <a:endParaRPr lang="en-US" sz="3200" b="1" dirty="0">
              <a:solidFill>
                <a:srgbClr val="006FB7"/>
              </a:solidFill>
            </a:endParaRPr>
          </a:p>
        </p:txBody>
      </p:sp>
      <p:sp>
        <p:nvSpPr>
          <p:cNvPr id="9" name="Rectangle 3"/>
          <p:cNvSpPr txBox="1">
            <a:spLocks noChangeArrowheads="1"/>
          </p:cNvSpPr>
          <p:nvPr/>
        </p:nvSpPr>
        <p:spPr bwMode="auto">
          <a:xfrm>
            <a:off x="395288" y="1700808"/>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right to life</a:t>
            </a:r>
          </a:p>
          <a:p>
            <a:pPr marL="0" indent="0" eaLnBrk="1" hangingPunct="1">
              <a:spcBef>
                <a:spcPts val="1200"/>
              </a:spcBef>
              <a:buClr>
                <a:srgbClr val="006FB7"/>
              </a:buClr>
            </a:pPr>
            <a:r>
              <a:rPr lang="en-US" altLang="zh-CN" sz="2800" dirty="0">
                <a:ea typeface="宋体" pitchFamily="2" charset="-122"/>
              </a:rPr>
              <a:t>States must at all times take positive steps to protect the right to life.</a:t>
            </a:r>
          </a:p>
          <a:p>
            <a:pPr marL="0" indent="0" eaLnBrk="1" hangingPunct="1">
              <a:spcBef>
                <a:spcPts val="1200"/>
              </a:spcBef>
              <a:buClr>
                <a:srgbClr val="006FB7"/>
              </a:buClr>
            </a:pPr>
            <a:r>
              <a:rPr lang="en-US" altLang="zh-CN" sz="2800" dirty="0">
                <a:ea typeface="宋体" pitchFamily="2" charset="-122"/>
              </a:rPr>
              <a:t>States must at no time participate in, or condone, the arbitrary or extrajudicial taking of human life.</a:t>
            </a:r>
          </a:p>
          <a:p>
            <a:pPr marL="0" indent="0" eaLnBrk="1" hangingPunct="1">
              <a:spcBef>
                <a:spcPts val="1200"/>
              </a:spcBef>
              <a:buClr>
                <a:srgbClr val="006FB7"/>
              </a:buClr>
            </a:pPr>
            <a:r>
              <a:rPr lang="en-US" altLang="zh-CN" sz="2800" dirty="0">
                <a:ea typeface="宋体" pitchFamily="2" charset="-122"/>
              </a:rPr>
              <a:t>Even in public emergencies threatening the life of the nation, States have a strict legal duty to prevent, investigate, prosecute, punish and redress violations of the right to life.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867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V</a:t>
            </a:r>
            <a:endParaRPr lang="en-US" sz="3200" b="1" dirty="0">
              <a:solidFill>
                <a:srgbClr val="006FB7"/>
              </a:solidFill>
            </a:endParaRPr>
          </a:p>
        </p:txBody>
      </p:sp>
      <p:sp>
        <p:nvSpPr>
          <p:cNvPr id="9" name="Rectangle 3"/>
          <p:cNvSpPr txBox="1">
            <a:spLocks noChangeArrowheads="1"/>
          </p:cNvSpPr>
          <p:nvPr/>
        </p:nvSpPr>
        <p:spPr bwMode="auto">
          <a:xfrm>
            <a:off x="395288" y="1556792"/>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The prohibition of torture, or cruel, inhuman or degrading treatment or punishment (1)</a:t>
            </a:r>
          </a:p>
          <a:p>
            <a:pPr marL="0" indent="0" eaLnBrk="1" hangingPunct="1">
              <a:spcBef>
                <a:spcPts val="600"/>
              </a:spcBef>
              <a:buClr>
                <a:srgbClr val="006FB7"/>
              </a:buClr>
            </a:pPr>
            <a:r>
              <a:rPr lang="en-US" altLang="zh-CN" sz="2400" dirty="0">
                <a:ea typeface="宋体" pitchFamily="2" charset="-122"/>
              </a:rPr>
              <a:t>The resort to torture, or cruel, inhuman or degrading treatment or punishment is prohibited at all times, including in wars and other public emergencies threatening the life of the nation.</a:t>
            </a:r>
          </a:p>
          <a:p>
            <a:pPr marL="0" indent="0" eaLnBrk="1" hangingPunct="1">
              <a:spcBef>
                <a:spcPts val="600"/>
              </a:spcBef>
              <a:buClr>
                <a:srgbClr val="006FB7"/>
              </a:buClr>
            </a:pPr>
            <a:r>
              <a:rPr lang="en-US" altLang="zh-CN" sz="2400" dirty="0">
                <a:ea typeface="宋体" pitchFamily="2" charset="-122"/>
              </a:rPr>
              <a:t>The prohibition on torture and other forms of ill-treatment is thus also strictly prohibited in the fight against terrorism and organized crime.</a:t>
            </a:r>
          </a:p>
          <a:p>
            <a:pPr marL="0" indent="0" eaLnBrk="1" hangingPunct="1">
              <a:spcBef>
                <a:spcPts val="600"/>
              </a:spcBef>
              <a:buClr>
                <a:srgbClr val="006FB7"/>
              </a:buClr>
            </a:pPr>
            <a:r>
              <a:rPr lang="en-US" altLang="zh-CN" sz="2400" dirty="0">
                <a:ea typeface="宋体" pitchFamily="2" charset="-122"/>
              </a:rPr>
              <a:t>Torture or other forms of ill-treatment may not, consequently, be used in order to extract information or confessions from suspects.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2970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VI</a:t>
            </a:r>
            <a:endParaRPr lang="en-US" sz="3200" b="1" dirty="0">
              <a:solidFill>
                <a:srgbClr val="006FB7"/>
              </a:solidFill>
            </a:endParaRPr>
          </a:p>
        </p:txBody>
      </p:sp>
      <p:sp>
        <p:nvSpPr>
          <p:cNvPr id="10" name="Rectangle 3"/>
          <p:cNvSpPr txBox="1">
            <a:spLocks noChangeArrowheads="1"/>
          </p:cNvSpPr>
          <p:nvPr/>
        </p:nvSpPr>
        <p:spPr bwMode="auto">
          <a:xfrm>
            <a:off x="395288" y="2204864"/>
            <a:ext cx="8229600" cy="2448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prohibition of torture, or cruel, inhuman or degrading treatment or punishment </a:t>
            </a:r>
            <a:r>
              <a:rPr lang="en-US" altLang="zh-CN" sz="2800" b="1" dirty="0" smtClean="0">
                <a:solidFill>
                  <a:srgbClr val="006FB7"/>
                </a:solidFill>
                <a:ea typeface="宋体" pitchFamily="2" charset="-122"/>
              </a:rPr>
              <a:t>(2)</a:t>
            </a:r>
            <a:endParaRPr lang="en-US" altLang="zh-CN" sz="2800" b="1" dirty="0">
              <a:solidFill>
                <a:srgbClr val="006FB7"/>
              </a:solidFill>
              <a:ea typeface="宋体" pitchFamily="2" charset="-122"/>
            </a:endParaRPr>
          </a:p>
          <a:p>
            <a:pPr marL="0" indent="0" eaLnBrk="1" hangingPunct="1">
              <a:spcBef>
                <a:spcPts val="1200"/>
              </a:spcBef>
              <a:buClr>
                <a:srgbClr val="006FB7"/>
              </a:buClr>
            </a:pPr>
            <a:r>
              <a:rPr lang="en-US" altLang="zh-CN" sz="2800" dirty="0">
                <a:ea typeface="宋体" pitchFamily="2" charset="-122"/>
              </a:rPr>
              <a:t>Prolonged incommunicado detention can amount to a form of ill-treatment prohibited by international law even in public emergencies.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072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VII</a:t>
            </a:r>
            <a:endParaRPr lang="en-US" sz="3200" b="1" dirty="0">
              <a:solidFill>
                <a:srgbClr val="006FB7"/>
              </a:solidFill>
            </a:endParaRPr>
          </a:p>
        </p:txBody>
      </p:sp>
      <p:sp>
        <p:nvSpPr>
          <p:cNvPr id="9" name="Rectangle 3"/>
          <p:cNvSpPr txBox="1">
            <a:spLocks noChangeArrowheads="1"/>
          </p:cNvSpPr>
          <p:nvPr/>
        </p:nvSpPr>
        <p:spPr bwMode="auto">
          <a:xfrm>
            <a:off x="395288" y="2060848"/>
            <a:ext cx="8229600" cy="35283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right to humane treatment</a:t>
            </a:r>
          </a:p>
          <a:p>
            <a:pPr marL="0" indent="0" eaLnBrk="1" hangingPunct="1">
              <a:spcBef>
                <a:spcPts val="1200"/>
              </a:spcBef>
              <a:buClr>
                <a:srgbClr val="006FB7"/>
              </a:buClr>
            </a:pPr>
            <a:r>
              <a:rPr lang="en-US" altLang="zh-CN" sz="2800" dirty="0">
                <a:ea typeface="宋体" pitchFamily="2" charset="-122"/>
              </a:rPr>
              <a:t>The positive right of all persons deprived of their liberty to be treated humanely is to be guaranteed at all times, including in public emergencies.</a:t>
            </a:r>
          </a:p>
          <a:p>
            <a:pPr marL="0" indent="0" eaLnBrk="1" hangingPunct="1">
              <a:spcBef>
                <a:spcPts val="1200"/>
              </a:spcBef>
              <a:buClr>
                <a:srgbClr val="006FB7"/>
              </a:buClr>
            </a:pPr>
            <a:r>
              <a:rPr lang="en-US" altLang="zh-CN" sz="2800" dirty="0">
                <a:ea typeface="宋体" pitchFamily="2" charset="-122"/>
              </a:rPr>
              <a:t>The right to be treated humanely implies, inter alia, that people deprived of their liberty must be held in conditions respectful of their human dignity.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17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VIII</a:t>
            </a:r>
            <a:endParaRPr lang="en-US" sz="3200" b="1" dirty="0">
              <a:solidFill>
                <a:srgbClr val="006FB7"/>
              </a:solidFill>
            </a:endParaRPr>
          </a:p>
        </p:txBody>
      </p:sp>
      <p:sp>
        <p:nvSpPr>
          <p:cNvPr id="9" name="Rectangle 3"/>
          <p:cNvSpPr txBox="1">
            <a:spLocks noChangeArrowheads="1"/>
          </p:cNvSpPr>
          <p:nvPr/>
        </p:nvSpPr>
        <p:spPr bwMode="auto">
          <a:xfrm>
            <a:off x="395288" y="1700808"/>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right to freedom from slavery and servitude</a:t>
            </a:r>
          </a:p>
          <a:p>
            <a:pPr marL="0" indent="0" eaLnBrk="1" hangingPunct="1">
              <a:spcBef>
                <a:spcPts val="1200"/>
              </a:spcBef>
              <a:buClr>
                <a:srgbClr val="006FB7"/>
              </a:buClr>
            </a:pPr>
            <a:r>
              <a:rPr lang="en-US" altLang="zh-CN" sz="2400" dirty="0">
                <a:ea typeface="宋体" pitchFamily="2" charset="-122"/>
              </a:rPr>
              <a:t>Slavery, the slave trade, servitude and trafficking in women and children are strictly prohibited at all times, including in public emergencies threatening the life of the nation (universal and European levels) or the independence or security of the State (the Americas).</a:t>
            </a:r>
          </a:p>
          <a:p>
            <a:pPr marL="0" indent="0" eaLnBrk="1" hangingPunct="1">
              <a:spcBef>
                <a:spcPts val="1200"/>
              </a:spcBef>
              <a:buClr>
                <a:srgbClr val="006FB7"/>
              </a:buClr>
            </a:pPr>
            <a:r>
              <a:rPr lang="en-US" altLang="zh-CN" sz="2400" dirty="0">
                <a:ea typeface="宋体" pitchFamily="2" charset="-122"/>
              </a:rPr>
              <a:t>Even in times of armed conflict or other kinds of emergencies, States are consequently under a legal obligation to take positive measures to prevent, investigate, prosecute and punish such unlawful practices as well as to provide redress to the victims.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27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IX</a:t>
            </a:r>
            <a:endParaRPr lang="en-US" sz="3200" b="1" dirty="0">
              <a:solidFill>
                <a:srgbClr val="006FB7"/>
              </a:solidFill>
            </a:endParaRPr>
          </a:p>
        </p:txBody>
      </p:sp>
      <p:sp>
        <p:nvSpPr>
          <p:cNvPr id="9"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right to freedom from ex post facto laws (1)</a:t>
            </a:r>
          </a:p>
          <a:p>
            <a:pPr marL="0" indent="0" eaLnBrk="1" hangingPunct="1">
              <a:spcBef>
                <a:spcPts val="1200"/>
              </a:spcBef>
              <a:buClr>
                <a:srgbClr val="006FB7"/>
              </a:buClr>
            </a:pPr>
            <a:r>
              <a:rPr lang="en-US" altLang="zh-CN" sz="2800" dirty="0">
                <a:ea typeface="宋体" pitchFamily="2" charset="-122"/>
              </a:rPr>
              <a:t>Every person has the right not to be found guilty of any criminal offence for an act or omission that was not a criminal offence, under national or international law, when committed.</a:t>
            </a:r>
          </a:p>
          <a:p>
            <a:pPr marL="0" indent="0" eaLnBrk="1" hangingPunct="1">
              <a:spcBef>
                <a:spcPts val="1200"/>
              </a:spcBef>
              <a:buClr>
                <a:srgbClr val="006FB7"/>
              </a:buClr>
            </a:pPr>
            <a:r>
              <a:rPr lang="en-US" altLang="zh-CN" sz="2800" dirty="0">
                <a:ea typeface="宋体" pitchFamily="2" charset="-122"/>
              </a:rPr>
              <a:t>At the European level, the prohibition of the retroactive application of criminal law also means that a criminal offence must be clearly defined in law and that the law cannot be interpreted extensively to the accused person’s disadvantage.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37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a:t>
            </a:r>
            <a:endParaRPr lang="en-US" sz="3200" b="1" dirty="0">
              <a:solidFill>
                <a:srgbClr val="006FB7"/>
              </a:solidFill>
            </a:endParaRPr>
          </a:p>
        </p:txBody>
      </p:sp>
      <p:sp>
        <p:nvSpPr>
          <p:cNvPr id="9" name="Rectangle 3"/>
          <p:cNvSpPr txBox="1">
            <a:spLocks noChangeArrowheads="1"/>
          </p:cNvSpPr>
          <p:nvPr/>
        </p:nvSpPr>
        <p:spPr bwMode="auto">
          <a:xfrm>
            <a:off x="395288" y="1772816"/>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right to freedom from ex post facto laws (2)</a:t>
            </a:r>
          </a:p>
          <a:p>
            <a:pPr marL="0" indent="0" eaLnBrk="1" hangingPunct="1">
              <a:spcBef>
                <a:spcPts val="1200"/>
              </a:spcBef>
              <a:buClr>
                <a:srgbClr val="006FB7"/>
              </a:buClr>
            </a:pPr>
            <a:r>
              <a:rPr lang="en-US" altLang="zh-CN" sz="2800" dirty="0">
                <a:ea typeface="宋体" pitchFamily="2" charset="-122"/>
              </a:rPr>
              <a:t>International human rights law also prohibits the retroactive application of penalties to the disadvantage of the convicted person.</a:t>
            </a:r>
          </a:p>
          <a:p>
            <a:pPr marL="0" indent="0" eaLnBrk="1" hangingPunct="1">
              <a:spcBef>
                <a:spcPts val="1200"/>
              </a:spcBef>
              <a:buClr>
                <a:srgbClr val="006FB7"/>
              </a:buClr>
            </a:pPr>
            <a:r>
              <a:rPr lang="en-US" altLang="zh-CN" sz="2800" dirty="0">
                <a:ea typeface="宋体" pitchFamily="2" charset="-122"/>
              </a:rPr>
              <a:t>The International Covenant on Civil and Political Rights and the American Convention on Human Rights further guarantee the right of a guilty person to benefit from a lighter penalty introduced after the commission of the offence.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7172"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Learning </a:t>
            </a:r>
            <a:r>
              <a:rPr lang="en-GB" altLang="zh-CN" sz="3200" b="1" dirty="0" smtClean="0">
                <a:solidFill>
                  <a:srgbClr val="006FB7"/>
                </a:solidFill>
                <a:ea typeface="宋体" pitchFamily="2" charset="-122"/>
              </a:rPr>
              <a:t>objectives II</a:t>
            </a:r>
            <a:endParaRPr lang="en-US" sz="3200" b="1" dirty="0">
              <a:solidFill>
                <a:srgbClr val="006FB7"/>
              </a:solidFill>
            </a:endParaRPr>
          </a:p>
        </p:txBody>
      </p:sp>
      <p:sp>
        <p:nvSpPr>
          <p:cNvPr id="71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 name="Rectangle 3"/>
          <p:cNvSpPr txBox="1">
            <a:spLocks noChangeArrowheads="1"/>
          </p:cNvSpPr>
          <p:nvPr/>
        </p:nvSpPr>
        <p:spPr bwMode="auto">
          <a:xfrm>
            <a:off x="395288" y="1988840"/>
            <a:ext cx="8229600" cy="33843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smtClean="0">
                <a:ea typeface="宋体" pitchFamily="2" charset="-122"/>
              </a:rPr>
              <a:t>To </a:t>
            </a:r>
            <a:r>
              <a:rPr lang="en-US" altLang="zh-CN" sz="2800" dirty="0">
                <a:ea typeface="宋体" pitchFamily="2" charset="-122"/>
              </a:rPr>
              <a:t>create awareness among the participating judges, prosecutors and lawyers of their essential role as pillars of the enforcement of the rule of law, including the protection of human rights, also in states of emergency</a:t>
            </a:r>
          </a:p>
          <a:p>
            <a:pPr eaLnBrk="1" hangingPunct="1">
              <a:spcBef>
                <a:spcPts val="2400"/>
              </a:spcBef>
              <a:buClr>
                <a:srgbClr val="006FB7"/>
              </a:buClr>
              <a:buFontTx/>
              <a:buChar char="•"/>
            </a:pPr>
            <a:r>
              <a:rPr lang="en-US" altLang="zh-CN" sz="2800" dirty="0" smtClean="0">
                <a:ea typeface="宋体" pitchFamily="2" charset="-122"/>
              </a:rPr>
              <a:t>To </a:t>
            </a:r>
            <a:r>
              <a:rPr lang="en-US" altLang="zh-CN" sz="2800" dirty="0">
                <a:ea typeface="宋体" pitchFamily="2" charset="-122"/>
              </a:rPr>
              <a:t>stimulate discussion on, and awareness of, alternative conflict resolution measures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48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XI</a:t>
            </a:r>
            <a:endParaRPr lang="en-US" sz="3200" b="1" dirty="0">
              <a:solidFill>
                <a:srgbClr val="006FB7"/>
              </a:solidFill>
            </a:endParaRPr>
          </a:p>
        </p:txBody>
      </p:sp>
      <p:sp>
        <p:nvSpPr>
          <p:cNvPr id="9" name="Rectangle 3"/>
          <p:cNvSpPr txBox="1">
            <a:spLocks noChangeArrowheads="1"/>
          </p:cNvSpPr>
          <p:nvPr/>
        </p:nvSpPr>
        <p:spPr bwMode="auto">
          <a:xfrm>
            <a:off x="395288" y="1916832"/>
            <a:ext cx="8229600" cy="3888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principle of </a:t>
            </a:r>
            <a:r>
              <a:rPr lang="en-US" altLang="zh-CN" sz="2800" b="1" i="1" dirty="0">
                <a:solidFill>
                  <a:srgbClr val="006FB7"/>
                </a:solidFill>
                <a:ea typeface="宋体" pitchFamily="2" charset="-122"/>
              </a:rPr>
              <a:t>ne </a:t>
            </a:r>
            <a:r>
              <a:rPr lang="en-US" altLang="zh-CN" sz="2800" b="1" i="1" dirty="0" err="1">
                <a:solidFill>
                  <a:srgbClr val="006FB7"/>
                </a:solidFill>
                <a:ea typeface="宋体" pitchFamily="2" charset="-122"/>
              </a:rPr>
              <a:t>bis</a:t>
            </a:r>
            <a:r>
              <a:rPr lang="en-US" altLang="zh-CN" sz="2800" b="1" i="1" dirty="0">
                <a:solidFill>
                  <a:srgbClr val="006FB7"/>
                </a:solidFill>
                <a:ea typeface="宋体" pitchFamily="2" charset="-122"/>
              </a:rPr>
              <a:t> in idem</a:t>
            </a:r>
          </a:p>
          <a:p>
            <a:pPr marL="0" indent="0" eaLnBrk="1" hangingPunct="1">
              <a:spcBef>
                <a:spcPts val="1200"/>
              </a:spcBef>
              <a:buClr>
                <a:srgbClr val="006FB7"/>
              </a:buClr>
            </a:pPr>
            <a:r>
              <a:rPr lang="en-US" altLang="zh-CN" sz="2800" dirty="0">
                <a:ea typeface="宋体" pitchFamily="2" charset="-122"/>
              </a:rPr>
              <a:t>The principle of </a:t>
            </a:r>
            <a:r>
              <a:rPr lang="en-US" altLang="zh-CN" sz="2800" i="1" dirty="0">
                <a:ea typeface="宋体" pitchFamily="2" charset="-122"/>
              </a:rPr>
              <a:t>ne </a:t>
            </a:r>
            <a:r>
              <a:rPr lang="en-US" altLang="zh-CN" sz="2800" i="1" dirty="0" err="1">
                <a:ea typeface="宋体" pitchFamily="2" charset="-122"/>
              </a:rPr>
              <a:t>bis</a:t>
            </a:r>
            <a:r>
              <a:rPr lang="en-US" altLang="zh-CN" sz="2800" i="1" dirty="0">
                <a:ea typeface="宋体" pitchFamily="2" charset="-122"/>
              </a:rPr>
              <a:t> in idem </a:t>
            </a:r>
            <a:r>
              <a:rPr lang="en-US" altLang="zh-CN" sz="2800" dirty="0">
                <a:ea typeface="宋体" pitchFamily="2" charset="-122"/>
              </a:rPr>
              <a:t>is non-</a:t>
            </a:r>
            <a:r>
              <a:rPr lang="en-US" altLang="zh-CN" sz="2800" dirty="0" err="1">
                <a:ea typeface="宋体" pitchFamily="2" charset="-122"/>
              </a:rPr>
              <a:t>derogable</a:t>
            </a:r>
            <a:r>
              <a:rPr lang="en-US" altLang="zh-CN" sz="2800" dirty="0">
                <a:ea typeface="宋体" pitchFamily="2" charset="-122"/>
              </a:rPr>
              <a:t> under the European Convention on Human Rights and protects against double jeopardy with regard to proceedings taking place in one State.</a:t>
            </a:r>
          </a:p>
          <a:p>
            <a:pPr marL="0" indent="0" eaLnBrk="1" hangingPunct="1">
              <a:spcBef>
                <a:spcPts val="1200"/>
              </a:spcBef>
              <a:buClr>
                <a:srgbClr val="006FB7"/>
              </a:buClr>
            </a:pPr>
            <a:r>
              <a:rPr lang="en-US" altLang="zh-CN" sz="2800" dirty="0">
                <a:ea typeface="宋体" pitchFamily="2" charset="-122"/>
              </a:rPr>
              <a:t>These rights must be effectively guaranteed at all times, including in wars and other public emergencies.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58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XII</a:t>
            </a:r>
            <a:endParaRPr lang="en-US" sz="3200" b="1" dirty="0">
              <a:solidFill>
                <a:srgbClr val="006FB7"/>
              </a:solidFill>
            </a:endParaRPr>
          </a:p>
        </p:txBody>
      </p:sp>
      <p:sp>
        <p:nvSpPr>
          <p:cNvPr id="9" name="Rectangle 3"/>
          <p:cNvSpPr txBox="1">
            <a:spLocks noChangeArrowheads="1"/>
          </p:cNvSpPr>
          <p:nvPr/>
        </p:nvSpPr>
        <p:spPr bwMode="auto">
          <a:xfrm>
            <a:off x="395288" y="2348880"/>
            <a:ext cx="8229600" cy="24482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right to recognition as a legal person</a:t>
            </a:r>
          </a:p>
          <a:p>
            <a:pPr marL="0" indent="0" eaLnBrk="1" hangingPunct="1">
              <a:spcBef>
                <a:spcPts val="1200"/>
              </a:spcBef>
              <a:buClr>
                <a:srgbClr val="006FB7"/>
              </a:buClr>
            </a:pPr>
            <a:r>
              <a:rPr lang="en-US" altLang="zh-CN" sz="2800" dirty="0">
                <a:ea typeface="宋体" pitchFamily="2" charset="-122"/>
              </a:rPr>
              <a:t>Every human being has the right at all times to be recognized as a legal person before the law</a:t>
            </a:r>
            <a:r>
              <a:rPr lang="en-US" altLang="zh-CN" sz="2800" dirty="0" smtClean="0">
                <a:ea typeface="宋体" pitchFamily="2" charset="-122"/>
              </a:rPr>
              <a:t>.</a:t>
            </a:r>
            <a:br>
              <a:rPr lang="en-US" altLang="zh-CN" sz="2800" dirty="0" smtClean="0">
                <a:ea typeface="宋体" pitchFamily="2" charset="-122"/>
              </a:rPr>
            </a:br>
            <a:r>
              <a:rPr lang="en-US" altLang="zh-CN" sz="2800" dirty="0" smtClean="0">
                <a:ea typeface="宋体" pitchFamily="2" charset="-122"/>
              </a:rPr>
              <a:t>No </a:t>
            </a:r>
            <a:r>
              <a:rPr lang="en-US" altLang="zh-CN" sz="2800" dirty="0">
                <a:ea typeface="宋体" pitchFamily="2" charset="-122"/>
              </a:rPr>
              <a:t>circumstances or beliefs can justify any limitation to this fundamental right.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68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XIII</a:t>
            </a:r>
            <a:endParaRPr lang="en-US" sz="3200" b="1" dirty="0">
              <a:solidFill>
                <a:srgbClr val="006FB7"/>
              </a:solidFill>
            </a:endParaRPr>
          </a:p>
        </p:txBody>
      </p:sp>
      <p:sp>
        <p:nvSpPr>
          <p:cNvPr id="9" name="Rectangle 3"/>
          <p:cNvSpPr txBox="1">
            <a:spLocks noChangeArrowheads="1"/>
          </p:cNvSpPr>
          <p:nvPr/>
        </p:nvSpPr>
        <p:spPr bwMode="auto">
          <a:xfrm>
            <a:off x="395288" y="1700808"/>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The right to freedom of thought, conscience and religion</a:t>
            </a:r>
          </a:p>
          <a:p>
            <a:pPr marL="0" indent="0" eaLnBrk="1" hangingPunct="1">
              <a:spcBef>
                <a:spcPts val="1200"/>
              </a:spcBef>
              <a:buClr>
                <a:srgbClr val="006FB7"/>
              </a:buClr>
            </a:pPr>
            <a:r>
              <a:rPr lang="en-US" altLang="zh-CN" sz="2600" dirty="0">
                <a:ea typeface="宋体" pitchFamily="2" charset="-122"/>
              </a:rPr>
              <a:t>Under the International Covenant on Civil and Political Rights and the American Convention on Human Rights, the right to freedom of thought, conscience and religion must be guaranteed at all times and cannot be derogated from in any circumstances.</a:t>
            </a:r>
          </a:p>
          <a:p>
            <a:pPr marL="0" indent="0" eaLnBrk="1" hangingPunct="1">
              <a:spcBef>
                <a:spcPts val="1200"/>
              </a:spcBef>
              <a:buClr>
                <a:srgbClr val="006FB7"/>
              </a:buClr>
            </a:pPr>
            <a:r>
              <a:rPr lang="en-US" altLang="zh-CN" sz="2600" dirty="0">
                <a:ea typeface="宋体" pitchFamily="2" charset="-122"/>
              </a:rPr>
              <a:t>In wars or other public emergencies the right to manifest one’s religion and beliefs must exclusively be determined by the ordinary limitation provisions.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78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XIV</a:t>
            </a:r>
            <a:endParaRPr lang="en-US" sz="3200" b="1" dirty="0">
              <a:solidFill>
                <a:srgbClr val="006FB7"/>
              </a:solidFill>
            </a:endParaRPr>
          </a:p>
        </p:txBody>
      </p:sp>
      <p:sp>
        <p:nvSpPr>
          <p:cNvPr id="9" name="Rectangle 3"/>
          <p:cNvSpPr txBox="1">
            <a:spLocks noChangeArrowheads="1"/>
          </p:cNvSpPr>
          <p:nvPr/>
        </p:nvSpPr>
        <p:spPr bwMode="auto">
          <a:xfrm>
            <a:off x="395288" y="1988840"/>
            <a:ext cx="8229600" cy="3456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The right not to be imprisoned merely on the ground of inability to </a:t>
            </a:r>
            <a:r>
              <a:rPr lang="en-US" altLang="zh-CN" sz="2800" b="1" dirty="0" err="1">
                <a:solidFill>
                  <a:srgbClr val="006FB7"/>
                </a:solidFill>
                <a:ea typeface="宋体" pitchFamily="2" charset="-122"/>
              </a:rPr>
              <a:t>fulfil</a:t>
            </a:r>
            <a:r>
              <a:rPr lang="en-US" altLang="zh-CN" sz="2800" b="1" dirty="0">
                <a:solidFill>
                  <a:srgbClr val="006FB7"/>
                </a:solidFill>
                <a:ea typeface="宋体" pitchFamily="2" charset="-122"/>
              </a:rPr>
              <a:t> a contractual obligation</a:t>
            </a:r>
          </a:p>
          <a:p>
            <a:pPr marL="0" indent="0" eaLnBrk="1" hangingPunct="1">
              <a:spcBef>
                <a:spcPts val="2400"/>
              </a:spcBef>
              <a:buClr>
                <a:srgbClr val="006FB7"/>
              </a:buClr>
            </a:pPr>
            <a:r>
              <a:rPr lang="en-US" altLang="zh-CN" sz="2800" dirty="0">
                <a:ea typeface="宋体" pitchFamily="2" charset="-122"/>
              </a:rPr>
              <a:t>The right not to be imprisoned for being unable to comply with contractual obligations must be guaranteed by all States at all times, including in wars and public emergencies.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89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XV</a:t>
            </a:r>
            <a:endParaRPr lang="en-US" sz="3200" b="1" dirty="0">
              <a:solidFill>
                <a:srgbClr val="006FB7"/>
              </a:solidFill>
            </a:endParaRPr>
          </a:p>
        </p:txBody>
      </p:sp>
      <p:sp>
        <p:nvSpPr>
          <p:cNvPr id="9" name="Rectangle 3"/>
          <p:cNvSpPr txBox="1">
            <a:spLocks noChangeArrowheads="1"/>
          </p:cNvSpPr>
          <p:nvPr/>
        </p:nvSpPr>
        <p:spPr bwMode="auto">
          <a:xfrm>
            <a:off x="395288" y="2060848"/>
            <a:ext cx="8229600" cy="3456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The rights of the family</a:t>
            </a:r>
          </a:p>
          <a:p>
            <a:pPr marL="0" indent="0" eaLnBrk="1" hangingPunct="1">
              <a:spcBef>
                <a:spcPts val="2400"/>
              </a:spcBef>
              <a:buClr>
                <a:srgbClr val="006FB7"/>
              </a:buClr>
            </a:pPr>
            <a:r>
              <a:rPr lang="en-US" altLang="zh-CN" sz="2800" dirty="0">
                <a:ea typeface="宋体" pitchFamily="2" charset="-122"/>
              </a:rPr>
              <a:t>The rights of the family, including, inter alia, the right of men and women to marry with their free and full consent, as well as the right to raise a family, have been made expressly non-</a:t>
            </a:r>
            <a:r>
              <a:rPr lang="en-US" altLang="zh-CN" sz="2800" dirty="0" err="1">
                <a:ea typeface="宋体" pitchFamily="2" charset="-122"/>
              </a:rPr>
              <a:t>derogable</a:t>
            </a:r>
            <a:r>
              <a:rPr lang="en-US" altLang="zh-CN" sz="2800" dirty="0">
                <a:ea typeface="宋体" pitchFamily="2" charset="-122"/>
              </a:rPr>
              <a:t> under the American Convention on Human Rights and must be protected at all times.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399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34</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XVI</a:t>
            </a:r>
            <a:endParaRPr lang="en-US" sz="3200" b="1" dirty="0">
              <a:solidFill>
                <a:srgbClr val="006FB7"/>
              </a:solidFill>
            </a:endParaRPr>
          </a:p>
        </p:txBody>
      </p:sp>
      <p:sp>
        <p:nvSpPr>
          <p:cNvPr id="9" name="Rectangle 3"/>
          <p:cNvSpPr txBox="1">
            <a:spLocks noChangeArrowheads="1"/>
          </p:cNvSpPr>
          <p:nvPr/>
        </p:nvSpPr>
        <p:spPr bwMode="auto">
          <a:xfrm>
            <a:off x="395288" y="2060848"/>
            <a:ext cx="8229600" cy="3456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The right to a name</a:t>
            </a:r>
          </a:p>
          <a:p>
            <a:pPr marL="0" indent="0" eaLnBrk="1" hangingPunct="1">
              <a:spcBef>
                <a:spcPts val="2400"/>
              </a:spcBef>
              <a:buClr>
                <a:srgbClr val="006FB7"/>
              </a:buClr>
            </a:pPr>
            <a:r>
              <a:rPr lang="en-US" altLang="zh-CN" sz="2800" dirty="0">
                <a:ea typeface="宋体" pitchFamily="2" charset="-122"/>
              </a:rPr>
              <a:t>The right of every person to a name under the American Convention on Human Rights, and the right of every child to a name under the Convention on the Rights of the Child, must be guaranteed at all times, including in wars and other public emergencies.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09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409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35</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XVII</a:t>
            </a:r>
            <a:endParaRPr lang="en-US" sz="3200" b="1" dirty="0">
              <a:solidFill>
                <a:srgbClr val="006FB7"/>
              </a:solidFill>
            </a:endParaRPr>
          </a:p>
        </p:txBody>
      </p:sp>
      <p:sp>
        <p:nvSpPr>
          <p:cNvPr id="9" name="Rectangle 3"/>
          <p:cNvSpPr txBox="1">
            <a:spLocks noChangeArrowheads="1"/>
          </p:cNvSpPr>
          <p:nvPr/>
        </p:nvSpPr>
        <p:spPr bwMode="auto">
          <a:xfrm>
            <a:off x="395288" y="1628800"/>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700" b="1" dirty="0">
                <a:solidFill>
                  <a:srgbClr val="006FB7"/>
                </a:solidFill>
                <a:ea typeface="宋体" pitchFamily="2" charset="-122"/>
              </a:rPr>
              <a:t>The rights of the child</a:t>
            </a:r>
          </a:p>
          <a:p>
            <a:pPr marL="0" indent="0" eaLnBrk="1" hangingPunct="1">
              <a:spcBef>
                <a:spcPts val="1200"/>
              </a:spcBef>
              <a:buClr>
                <a:srgbClr val="006FB7"/>
              </a:buClr>
            </a:pPr>
            <a:r>
              <a:rPr lang="en-US" altLang="zh-CN" sz="2700" dirty="0">
                <a:ea typeface="宋体" pitchFamily="2" charset="-122"/>
              </a:rPr>
              <a:t>The right of the minor child to measures of special protection has been made expressly non-</a:t>
            </a:r>
            <a:r>
              <a:rPr lang="en-US" altLang="zh-CN" sz="2700" dirty="0" err="1">
                <a:ea typeface="宋体" pitchFamily="2" charset="-122"/>
              </a:rPr>
              <a:t>derogable</a:t>
            </a:r>
            <a:r>
              <a:rPr lang="en-US" altLang="zh-CN" sz="2700" dirty="0">
                <a:ea typeface="宋体" pitchFamily="2" charset="-122"/>
              </a:rPr>
              <a:t> under the American Convention on Human Rights.</a:t>
            </a:r>
          </a:p>
          <a:p>
            <a:pPr marL="0" indent="0" eaLnBrk="1" hangingPunct="1">
              <a:spcBef>
                <a:spcPts val="1200"/>
              </a:spcBef>
              <a:buClr>
                <a:srgbClr val="006FB7"/>
              </a:buClr>
            </a:pPr>
            <a:r>
              <a:rPr lang="en-US" altLang="zh-CN" sz="2700" dirty="0">
                <a:ea typeface="宋体" pitchFamily="2" charset="-122"/>
              </a:rPr>
              <a:t>The child has the right to enjoy full and effective protection of all non-</a:t>
            </a:r>
            <a:r>
              <a:rPr lang="en-US" altLang="zh-CN" sz="2700" dirty="0" err="1">
                <a:ea typeface="宋体" pitchFamily="2" charset="-122"/>
              </a:rPr>
              <a:t>derogable</a:t>
            </a:r>
            <a:r>
              <a:rPr lang="en-US" altLang="zh-CN" sz="2700" dirty="0">
                <a:ea typeface="宋体" pitchFamily="2" charset="-122"/>
              </a:rPr>
              <a:t> rights, and special measures must be taken at all times, including in wars and other public emergencies, to protect the child against all forms of ill-treatment and exploitation.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19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419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36</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XVIII</a:t>
            </a:r>
            <a:endParaRPr lang="en-US" sz="3200" b="1" dirty="0">
              <a:solidFill>
                <a:srgbClr val="006FB7"/>
              </a:solidFill>
            </a:endParaRPr>
          </a:p>
        </p:txBody>
      </p:sp>
      <p:sp>
        <p:nvSpPr>
          <p:cNvPr id="9" name="Rectangle 3"/>
          <p:cNvSpPr txBox="1">
            <a:spLocks noChangeArrowheads="1"/>
          </p:cNvSpPr>
          <p:nvPr/>
        </p:nvSpPr>
        <p:spPr bwMode="auto">
          <a:xfrm>
            <a:off x="395288" y="2420888"/>
            <a:ext cx="8229600" cy="21602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The right to a nationality</a:t>
            </a:r>
          </a:p>
          <a:p>
            <a:pPr marL="0" indent="0" eaLnBrk="1" hangingPunct="1">
              <a:spcBef>
                <a:spcPts val="2400"/>
              </a:spcBef>
              <a:buClr>
                <a:srgbClr val="006FB7"/>
              </a:buClr>
            </a:pPr>
            <a:r>
              <a:rPr lang="en-US" altLang="zh-CN" sz="2800" dirty="0">
                <a:ea typeface="宋体" pitchFamily="2" charset="-122"/>
              </a:rPr>
              <a:t>The right to a nationality is non-</a:t>
            </a:r>
            <a:r>
              <a:rPr lang="en-US" altLang="zh-CN" sz="2800" dirty="0" err="1">
                <a:ea typeface="宋体" pitchFamily="2" charset="-122"/>
              </a:rPr>
              <a:t>derogable</a:t>
            </a:r>
            <a:r>
              <a:rPr lang="en-US" altLang="zh-CN" sz="2800" dirty="0">
                <a:ea typeface="宋体" pitchFamily="2" charset="-122"/>
              </a:rPr>
              <a:t> under the American Convention on Human Rights and must consequently be guaranteed at all times.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30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430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37</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Non-</a:t>
            </a:r>
            <a:r>
              <a:rPr lang="en-US" altLang="zh-CN" sz="3200" b="1" dirty="0" err="1">
                <a:solidFill>
                  <a:srgbClr val="006FB7"/>
                </a:solidFill>
                <a:ea typeface="宋体" pitchFamily="2" charset="-122"/>
              </a:rPr>
              <a:t>derogable</a:t>
            </a:r>
            <a:r>
              <a:rPr lang="en-US" altLang="zh-CN" sz="3200" b="1" dirty="0">
                <a:solidFill>
                  <a:srgbClr val="006FB7"/>
                </a:solidFill>
                <a:ea typeface="宋体" pitchFamily="2" charset="-122"/>
              </a:rPr>
              <a:t> rights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obligations XIX</a:t>
            </a:r>
            <a:endParaRPr lang="en-US" sz="3200" b="1" dirty="0">
              <a:solidFill>
                <a:srgbClr val="006FB7"/>
              </a:solidFill>
            </a:endParaRPr>
          </a:p>
        </p:txBody>
      </p:sp>
      <p:sp>
        <p:nvSpPr>
          <p:cNvPr id="9" name="Rectangle 3"/>
          <p:cNvSpPr txBox="1">
            <a:spLocks noChangeArrowheads="1"/>
          </p:cNvSpPr>
          <p:nvPr/>
        </p:nvSpPr>
        <p:spPr bwMode="auto">
          <a:xfrm>
            <a:off x="395288" y="2060848"/>
            <a:ext cx="8229600" cy="3456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The right to participate in Government</a:t>
            </a:r>
          </a:p>
          <a:p>
            <a:pPr marL="0" indent="0" eaLnBrk="1" hangingPunct="1">
              <a:spcBef>
                <a:spcPts val="2400"/>
              </a:spcBef>
              <a:buClr>
                <a:srgbClr val="006FB7"/>
              </a:buClr>
            </a:pPr>
            <a:r>
              <a:rPr lang="en-US" altLang="zh-CN" sz="2800" dirty="0">
                <a:ea typeface="宋体" pitchFamily="2" charset="-122"/>
              </a:rPr>
              <a:t>The right to participate in Government must be guaranteed at all times under the American Convention on Human Rights, including in public emergencies threatening the independence or security of the State parties to the American Convention on Human Rights.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40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440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Non-</a:t>
            </a:r>
            <a:r>
              <a:rPr lang="en-US" altLang="zh-CN" sz="2700" b="1" dirty="0" err="1">
                <a:solidFill>
                  <a:srgbClr val="006FB7"/>
                </a:solidFill>
                <a:ea typeface="宋体" pitchFamily="2" charset="-122"/>
              </a:rPr>
              <a:t>derogable</a:t>
            </a:r>
            <a:r>
              <a:rPr lang="en-US" altLang="zh-CN" sz="2700" b="1" dirty="0">
                <a:solidFill>
                  <a:srgbClr val="006FB7"/>
                </a:solidFill>
                <a:ea typeface="宋体" pitchFamily="2" charset="-122"/>
              </a:rPr>
              <a:t> rights and </a:t>
            </a:r>
            <a:r>
              <a:rPr lang="en-US" altLang="zh-CN" sz="2700" b="1" dirty="0" smtClean="0">
                <a:solidFill>
                  <a:srgbClr val="006FB7"/>
                </a:solidFill>
                <a:ea typeface="宋体" pitchFamily="2" charset="-122"/>
              </a:rPr>
              <a:t>the </a:t>
            </a:r>
            <a:r>
              <a:rPr lang="en-US" altLang="zh-CN" sz="2700" b="1" dirty="0">
                <a:solidFill>
                  <a:srgbClr val="006FB7"/>
                </a:solidFill>
                <a:ea typeface="宋体" pitchFamily="2" charset="-122"/>
              </a:rPr>
              <a:t>right to effective procedural and judicial protection I</a:t>
            </a:r>
          </a:p>
        </p:txBody>
      </p:sp>
      <p:sp>
        <p:nvSpPr>
          <p:cNvPr id="440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38</a:t>
            </a:r>
          </a:p>
        </p:txBody>
      </p:sp>
      <p:sp>
        <p:nvSpPr>
          <p:cNvPr id="7" name="Rectangle 3"/>
          <p:cNvSpPr txBox="1">
            <a:spLocks noChangeArrowheads="1"/>
          </p:cNvSpPr>
          <p:nvPr/>
        </p:nvSpPr>
        <p:spPr bwMode="auto">
          <a:xfrm>
            <a:off x="395288" y="1700808"/>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In international human rights law, the principle of legality and rule of law must be guaranteed at all times, including in public emergencies threatening the life of the nation (the International Covenant and the European Convention) or the independence or security of the State (the American Convention). This means that, in a constitutional order respectful of human rights and fundamental freedoms, law governs the conduct of both the State and individuals.</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8196"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a:t>
            </a:r>
            <a:endParaRPr lang="en-US" sz="3200" b="1" dirty="0">
              <a:solidFill>
                <a:srgbClr val="006FB7"/>
              </a:solidFill>
            </a:endParaRPr>
          </a:p>
        </p:txBody>
      </p:sp>
      <p:sp>
        <p:nvSpPr>
          <p:cNvPr id="81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
        <p:nvSpPr>
          <p:cNvPr id="7" name="Rectangle 3"/>
          <p:cNvSpPr txBox="1">
            <a:spLocks noChangeArrowheads="1"/>
          </p:cNvSpPr>
          <p:nvPr/>
        </p:nvSpPr>
        <p:spPr bwMode="auto">
          <a:xfrm>
            <a:off x="395288" y="1772816"/>
            <a:ext cx="8229600" cy="4176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Is </a:t>
            </a:r>
            <a:r>
              <a:rPr lang="en-US" altLang="zh-CN" sz="2800" dirty="0">
                <a:ea typeface="宋体" pitchFamily="2" charset="-122"/>
              </a:rPr>
              <a:t>it possible in the legal system within which you work to derogate from the full enjoyment of human rights and fundamental freedoms?</a:t>
            </a:r>
          </a:p>
          <a:p>
            <a:pPr eaLnBrk="1" hangingPunct="1">
              <a:spcBef>
                <a:spcPts val="1200"/>
              </a:spcBef>
              <a:buClr>
                <a:srgbClr val="006FB7"/>
              </a:buClr>
              <a:buFontTx/>
              <a:buChar char="•"/>
            </a:pPr>
            <a:r>
              <a:rPr lang="en-US" altLang="zh-CN" sz="2800" dirty="0" smtClean="0">
                <a:ea typeface="宋体" pitchFamily="2" charset="-122"/>
              </a:rPr>
              <a:t>If </a:t>
            </a:r>
            <a:r>
              <a:rPr lang="en-US" altLang="zh-CN" sz="2800" dirty="0">
                <a:ea typeface="宋体" pitchFamily="2" charset="-122"/>
              </a:rPr>
              <a:t>so:</a:t>
            </a:r>
          </a:p>
          <a:p>
            <a:pPr marL="720000" eaLnBrk="1" hangingPunct="1">
              <a:spcBef>
                <a:spcPts val="1200"/>
              </a:spcBef>
              <a:buClr>
                <a:srgbClr val="006FB7"/>
              </a:buClr>
              <a:buFontTx/>
              <a:buChar char="•"/>
            </a:pPr>
            <a:r>
              <a:rPr lang="en-US" altLang="zh-CN" sz="2800" dirty="0" smtClean="0">
                <a:ea typeface="宋体" pitchFamily="2" charset="-122"/>
              </a:rPr>
              <a:t>In </a:t>
            </a:r>
            <a:r>
              <a:rPr lang="en-US" altLang="zh-CN" sz="2800" dirty="0">
                <a:ea typeface="宋体" pitchFamily="2" charset="-122"/>
              </a:rPr>
              <a:t>what circumstances can this be done?</a:t>
            </a:r>
          </a:p>
          <a:p>
            <a:pPr marL="720000" eaLnBrk="1" hangingPunct="1">
              <a:spcBef>
                <a:spcPts val="1200"/>
              </a:spcBef>
              <a:buClr>
                <a:srgbClr val="006FB7"/>
              </a:buClr>
              <a:buFontTx/>
              <a:buChar char="•"/>
            </a:pPr>
            <a:r>
              <a:rPr lang="en-US" altLang="zh-CN" sz="2800" dirty="0" smtClean="0">
                <a:ea typeface="宋体" pitchFamily="2" charset="-122"/>
              </a:rPr>
              <a:t>Which </a:t>
            </a:r>
            <a:r>
              <a:rPr lang="en-US" altLang="zh-CN" sz="2800" dirty="0">
                <a:ea typeface="宋体" pitchFamily="2" charset="-122"/>
              </a:rPr>
              <a:t>organ decides?</a:t>
            </a:r>
          </a:p>
          <a:p>
            <a:pPr marL="720000" eaLnBrk="1" hangingPunct="1">
              <a:spcBef>
                <a:spcPts val="1200"/>
              </a:spcBef>
              <a:buClr>
                <a:srgbClr val="006FB7"/>
              </a:buClr>
              <a:buFontTx/>
              <a:buChar char="•"/>
            </a:pPr>
            <a:r>
              <a:rPr lang="en-US" altLang="zh-CN" sz="2800" dirty="0" smtClean="0">
                <a:ea typeface="宋体" pitchFamily="2" charset="-122"/>
              </a:rPr>
              <a:t>Which </a:t>
            </a:r>
            <a:r>
              <a:rPr lang="en-US" altLang="zh-CN" sz="2800" dirty="0">
                <a:ea typeface="宋体" pitchFamily="2" charset="-122"/>
              </a:rPr>
              <a:t>rights can be affected by a decision to derogate from </a:t>
            </a:r>
            <a:r>
              <a:rPr lang="en-US" altLang="zh-CN" sz="2800" dirty="0" smtClean="0">
                <a:ea typeface="宋体" pitchFamily="2" charset="-122"/>
              </a:rPr>
              <a:t>their </a:t>
            </a:r>
            <a:r>
              <a:rPr lang="en-US" altLang="zh-CN" sz="2800" dirty="0">
                <a:ea typeface="宋体" pitchFamily="2" charset="-122"/>
              </a:rPr>
              <a:t>full </a:t>
            </a:r>
            <a:r>
              <a:rPr lang="en-US" altLang="zh-CN" sz="2800" dirty="0" smtClean="0">
                <a:ea typeface="宋体" pitchFamily="2" charset="-122"/>
              </a:rPr>
              <a:t>enjoyment?</a:t>
            </a:r>
            <a:endParaRPr lang="en-US" altLang="zh-CN" sz="2800" dirty="0">
              <a:ea typeface="宋体"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39</a:t>
            </a:r>
            <a:endParaRPr lang="it-IT" sz="1200" b="1" dirty="0"/>
          </a:p>
        </p:txBody>
      </p:sp>
      <p:sp>
        <p:nvSpPr>
          <p:cNvPr id="6" name="Rectangle 3"/>
          <p:cNvSpPr txBox="1">
            <a:spLocks noChangeArrowheads="1"/>
          </p:cNvSpPr>
          <p:nvPr/>
        </p:nvSpPr>
        <p:spPr bwMode="auto">
          <a:xfrm>
            <a:off x="395288" y="1916212"/>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non-</a:t>
            </a:r>
            <a:r>
              <a:rPr lang="en-US" altLang="zh-CN" sz="2800" dirty="0" err="1">
                <a:ea typeface="宋体" pitchFamily="2" charset="-122"/>
              </a:rPr>
              <a:t>derogable</a:t>
            </a:r>
            <a:r>
              <a:rPr lang="en-US" altLang="zh-CN" sz="2800" dirty="0">
                <a:ea typeface="宋体" pitchFamily="2" charset="-122"/>
              </a:rPr>
              <a:t> rights must be fully protected in public emergencies. To this end, States must at all times provide </a:t>
            </a:r>
            <a:r>
              <a:rPr lang="en-US" altLang="zh-CN" sz="2800" i="1" dirty="0">
                <a:ea typeface="宋体" pitchFamily="2" charset="-122"/>
              </a:rPr>
              <a:t>effective domestic remedies </a:t>
            </a:r>
            <a:r>
              <a:rPr lang="en-US" altLang="zh-CN" sz="2800" dirty="0">
                <a:ea typeface="宋体" pitchFamily="2" charset="-122"/>
              </a:rPr>
              <a:t>allowing alleged victims to vindicate their rights before domestic courts or other independent and impartial authorities. No measures of derogation, however lawful, are allowed to undermine the efficiency of these remedies.</a:t>
            </a:r>
            <a:endParaRPr lang="en-US" sz="2800"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Non-</a:t>
            </a:r>
            <a:r>
              <a:rPr lang="en-US" altLang="zh-CN" sz="2700" b="1" dirty="0" err="1">
                <a:solidFill>
                  <a:srgbClr val="006FB7"/>
                </a:solidFill>
                <a:ea typeface="宋体" pitchFamily="2" charset="-122"/>
              </a:rPr>
              <a:t>derogable</a:t>
            </a:r>
            <a:r>
              <a:rPr lang="en-US" altLang="zh-CN" sz="2700" b="1" dirty="0">
                <a:solidFill>
                  <a:srgbClr val="006FB7"/>
                </a:solidFill>
                <a:ea typeface="宋体" pitchFamily="2" charset="-122"/>
              </a:rPr>
              <a:t> rights and </a:t>
            </a:r>
            <a:r>
              <a:rPr lang="en-US" altLang="zh-CN" sz="2700" b="1" dirty="0" smtClean="0">
                <a:solidFill>
                  <a:srgbClr val="006FB7"/>
                </a:solidFill>
                <a:ea typeface="宋体" pitchFamily="2" charset="-122"/>
              </a:rPr>
              <a:t>the </a:t>
            </a:r>
            <a:r>
              <a:rPr lang="en-US" altLang="zh-CN" sz="2700" b="1" dirty="0">
                <a:solidFill>
                  <a:srgbClr val="006FB7"/>
                </a:solidFill>
                <a:ea typeface="宋体" pitchFamily="2" charset="-122"/>
              </a:rPr>
              <a:t>right to effective procedural and judicial protection </a:t>
            </a:r>
            <a:r>
              <a:rPr lang="en-US" altLang="zh-CN" sz="2700" b="1" dirty="0" smtClean="0">
                <a:solidFill>
                  <a:srgbClr val="006FB7"/>
                </a:solidFill>
                <a:ea typeface="宋体" pitchFamily="2" charset="-122"/>
              </a:rPr>
              <a:t>II</a:t>
            </a:r>
            <a:endParaRPr lang="en-US" altLang="zh-CN" sz="2700" b="1" dirty="0">
              <a:solidFill>
                <a:srgbClr val="006FB7"/>
              </a:solidFill>
              <a:ea typeface="宋体" pitchFamily="2" charset="-122"/>
            </a:endParaRPr>
          </a:p>
        </p:txBody>
      </p:sp>
    </p:spTree>
    <p:extLst>
      <p:ext uri="{BB962C8B-B14F-4D97-AF65-F5344CB8AC3E}">
        <p14:creationId xmlns:p14="http://schemas.microsoft.com/office/powerpoint/2010/main" val="197220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40</a:t>
            </a:r>
            <a:endParaRPr lang="it-IT" sz="1200" b="1" dirty="0"/>
          </a:p>
        </p:txBody>
      </p:sp>
      <p:sp>
        <p:nvSpPr>
          <p:cNvPr id="6" name="Rectangle 3"/>
          <p:cNvSpPr txBox="1">
            <a:spLocks noChangeArrowheads="1"/>
          </p:cNvSpPr>
          <p:nvPr/>
        </p:nvSpPr>
        <p:spPr bwMode="auto">
          <a:xfrm>
            <a:off x="395288" y="1844824"/>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700" dirty="0">
                <a:ea typeface="宋体" pitchFamily="2" charset="-122"/>
              </a:rPr>
              <a:t>The fundamental requirements of fair trial under the International Covenant on Civil and Political Rights are non-</a:t>
            </a:r>
            <a:r>
              <a:rPr lang="en-US" altLang="zh-CN" sz="2700" dirty="0" err="1">
                <a:ea typeface="宋体" pitchFamily="2" charset="-122"/>
              </a:rPr>
              <a:t>derogable</a:t>
            </a:r>
            <a:r>
              <a:rPr lang="en-US" altLang="zh-CN" sz="2700" dirty="0">
                <a:ea typeface="宋体" pitchFamily="2" charset="-122"/>
              </a:rPr>
              <a:t>, including in particular in criminal proceedings that may result in the imposition of capital punishment; such proceedings must at all times respect all the due process guarantees contained in article 14 of the Covenant. They must, of course, also be consistent with the prohibition of retroactive criminal law defined in the non-</a:t>
            </a:r>
            <a:r>
              <a:rPr lang="en-US" altLang="zh-CN" sz="2700" dirty="0" err="1">
                <a:ea typeface="宋体" pitchFamily="2" charset="-122"/>
              </a:rPr>
              <a:t>derogable</a:t>
            </a:r>
            <a:r>
              <a:rPr lang="en-US" altLang="zh-CN" sz="2700" dirty="0">
                <a:ea typeface="宋体" pitchFamily="2" charset="-122"/>
              </a:rPr>
              <a:t> provisions of article 15 of the Covenant.</a:t>
            </a:r>
            <a:endParaRPr lang="en-US" sz="2700" dirty="0"/>
          </a:p>
        </p:txBody>
      </p:sp>
      <p:sp>
        <p:nvSpPr>
          <p:cNvPr id="7" name="Rectangle 2"/>
          <p:cNvSpPr txBox="1">
            <a:spLocks noChangeArrowheads="1"/>
          </p:cNvSpPr>
          <p:nvPr/>
        </p:nvSpPr>
        <p:spPr bwMode="auto">
          <a:xfrm>
            <a:off x="1187450" y="404813"/>
            <a:ext cx="7633022"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Non-</a:t>
            </a:r>
            <a:r>
              <a:rPr lang="en-US" altLang="zh-CN" sz="2700" b="1" dirty="0" err="1">
                <a:solidFill>
                  <a:srgbClr val="006FB7"/>
                </a:solidFill>
                <a:ea typeface="宋体" pitchFamily="2" charset="-122"/>
              </a:rPr>
              <a:t>derogable</a:t>
            </a:r>
            <a:r>
              <a:rPr lang="en-US" altLang="zh-CN" sz="2700" b="1" dirty="0">
                <a:solidFill>
                  <a:srgbClr val="006FB7"/>
                </a:solidFill>
                <a:ea typeface="宋体" pitchFamily="2" charset="-122"/>
              </a:rPr>
              <a:t> rights and </a:t>
            </a:r>
            <a:r>
              <a:rPr lang="en-US" altLang="zh-CN" sz="2700" b="1" dirty="0" smtClean="0">
                <a:solidFill>
                  <a:srgbClr val="006FB7"/>
                </a:solidFill>
                <a:ea typeface="宋体" pitchFamily="2" charset="-122"/>
              </a:rPr>
              <a:t>the </a:t>
            </a:r>
            <a:r>
              <a:rPr lang="en-US" altLang="zh-CN" sz="2700" b="1" dirty="0">
                <a:solidFill>
                  <a:srgbClr val="006FB7"/>
                </a:solidFill>
                <a:ea typeface="宋体" pitchFamily="2" charset="-122"/>
              </a:rPr>
              <a:t>right to effective procedural and judicial protection </a:t>
            </a:r>
            <a:r>
              <a:rPr lang="en-US" altLang="zh-CN" sz="2700" b="1" dirty="0" smtClean="0">
                <a:solidFill>
                  <a:srgbClr val="006FB7"/>
                </a:solidFill>
                <a:ea typeface="宋体" pitchFamily="2" charset="-122"/>
              </a:rPr>
              <a:t>III</a:t>
            </a:r>
            <a:endParaRPr lang="en-US" altLang="zh-CN" sz="2700" b="1" dirty="0">
              <a:solidFill>
                <a:srgbClr val="006FB7"/>
              </a:solidFill>
              <a:ea typeface="宋体" pitchFamily="2" charset="-122"/>
            </a:endParaRPr>
          </a:p>
        </p:txBody>
      </p:sp>
    </p:spTree>
    <p:extLst>
      <p:ext uri="{BB962C8B-B14F-4D97-AF65-F5344CB8AC3E}">
        <p14:creationId xmlns:p14="http://schemas.microsoft.com/office/powerpoint/2010/main" val="2909427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41</a:t>
            </a:r>
            <a:endParaRPr lang="it-IT" sz="1200" b="1" dirty="0"/>
          </a:p>
        </p:txBody>
      </p:sp>
      <p:sp>
        <p:nvSpPr>
          <p:cNvPr id="6" name="Rectangle 3"/>
          <p:cNvSpPr txBox="1">
            <a:spLocks noChangeArrowheads="1"/>
          </p:cNvSpPr>
          <p:nvPr/>
        </p:nvSpPr>
        <p:spPr bwMode="auto">
          <a:xfrm>
            <a:off x="395288" y="1916832"/>
            <a:ext cx="8229600" cy="40324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Under the American Convention on Human Rights, domestic remedies to ensure the full enjoyment of non-</a:t>
            </a:r>
            <a:r>
              <a:rPr lang="en-US" altLang="zh-CN" sz="2800" dirty="0" err="1">
                <a:ea typeface="宋体" pitchFamily="2" charset="-122"/>
              </a:rPr>
              <a:t>derogable</a:t>
            </a:r>
            <a:r>
              <a:rPr lang="en-US" altLang="zh-CN" sz="2800" dirty="0">
                <a:ea typeface="宋体" pitchFamily="2" charset="-122"/>
              </a:rPr>
              <a:t> rights must be </a:t>
            </a:r>
            <a:r>
              <a:rPr lang="en-US" altLang="zh-CN" sz="2800" i="1" dirty="0">
                <a:ea typeface="宋体" pitchFamily="2" charset="-122"/>
              </a:rPr>
              <a:t>judicial</a:t>
            </a:r>
            <a:r>
              <a:rPr lang="en-US" altLang="zh-CN" sz="2800" dirty="0">
                <a:ea typeface="宋体" pitchFamily="2" charset="-122"/>
              </a:rPr>
              <a:t> in nature, such as the writ of habeas corpus and </a:t>
            </a:r>
            <a:r>
              <a:rPr lang="en-US" altLang="zh-CN" sz="2800" i="1" dirty="0" err="1">
                <a:ea typeface="宋体" pitchFamily="2" charset="-122"/>
              </a:rPr>
              <a:t>amparo</a:t>
            </a:r>
            <a:r>
              <a:rPr lang="en-US" altLang="zh-CN" sz="2800" dirty="0">
                <a:ea typeface="宋体" pitchFamily="2" charset="-122"/>
              </a:rPr>
              <a:t>, and the proceedings concerned must respect the </a:t>
            </a:r>
            <a:r>
              <a:rPr lang="en-US" altLang="zh-CN" sz="2800" i="1" dirty="0">
                <a:ea typeface="宋体" pitchFamily="2" charset="-122"/>
              </a:rPr>
              <a:t>principles of due process of law</a:t>
            </a:r>
            <a:r>
              <a:rPr lang="en-US" altLang="zh-CN" sz="2800" dirty="0">
                <a:ea typeface="宋体" pitchFamily="2" charset="-122"/>
              </a:rPr>
              <a:t>. To this extent, those principles are consequently also non-</a:t>
            </a:r>
            <a:r>
              <a:rPr lang="en-US" altLang="zh-CN" sz="2800" dirty="0" err="1">
                <a:ea typeface="宋体" pitchFamily="2" charset="-122"/>
              </a:rPr>
              <a:t>derogable</a:t>
            </a:r>
            <a:r>
              <a:rPr lang="en-US" altLang="zh-CN" sz="2800" dirty="0">
                <a:ea typeface="宋体" pitchFamily="2" charset="-122"/>
              </a:rPr>
              <a:t> under the American Convention on Human Rights.</a:t>
            </a:r>
            <a:endParaRPr lang="en-US" sz="2800" dirty="0"/>
          </a:p>
        </p:txBody>
      </p:sp>
      <p:sp>
        <p:nvSpPr>
          <p:cNvPr id="7" name="Rectangle 2"/>
          <p:cNvSpPr txBox="1">
            <a:spLocks noChangeArrowheads="1"/>
          </p:cNvSpPr>
          <p:nvPr/>
        </p:nvSpPr>
        <p:spPr bwMode="auto">
          <a:xfrm>
            <a:off x="1187449" y="404813"/>
            <a:ext cx="7705031"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dirty="0">
                <a:solidFill>
                  <a:srgbClr val="006FB7"/>
                </a:solidFill>
                <a:ea typeface="宋体" pitchFamily="2" charset="-122"/>
              </a:rPr>
              <a:t>Non-</a:t>
            </a:r>
            <a:r>
              <a:rPr lang="en-US" altLang="zh-CN" sz="2700" b="1" dirty="0" err="1">
                <a:solidFill>
                  <a:srgbClr val="006FB7"/>
                </a:solidFill>
                <a:ea typeface="宋体" pitchFamily="2" charset="-122"/>
              </a:rPr>
              <a:t>derogable</a:t>
            </a:r>
            <a:r>
              <a:rPr lang="en-US" altLang="zh-CN" sz="2700" b="1" dirty="0">
                <a:solidFill>
                  <a:srgbClr val="006FB7"/>
                </a:solidFill>
                <a:ea typeface="宋体" pitchFamily="2" charset="-122"/>
              </a:rPr>
              <a:t> rights and </a:t>
            </a:r>
            <a:r>
              <a:rPr lang="en-US" altLang="zh-CN" sz="2700" b="1" dirty="0" smtClean="0">
                <a:solidFill>
                  <a:srgbClr val="006FB7"/>
                </a:solidFill>
                <a:ea typeface="宋体" pitchFamily="2" charset="-122"/>
              </a:rPr>
              <a:t>the </a:t>
            </a:r>
            <a:r>
              <a:rPr lang="en-US" altLang="zh-CN" sz="2700" b="1" dirty="0">
                <a:solidFill>
                  <a:srgbClr val="006FB7"/>
                </a:solidFill>
                <a:ea typeface="宋体" pitchFamily="2" charset="-122"/>
              </a:rPr>
              <a:t>right to effective procedural and judicial protection </a:t>
            </a:r>
            <a:r>
              <a:rPr lang="en-US" altLang="zh-CN" sz="2700" b="1" dirty="0" smtClean="0">
                <a:solidFill>
                  <a:srgbClr val="006FB7"/>
                </a:solidFill>
                <a:ea typeface="宋体" pitchFamily="2" charset="-122"/>
              </a:rPr>
              <a:t>IV</a:t>
            </a:r>
            <a:endParaRPr lang="en-US" altLang="zh-CN" sz="2700" b="1" dirty="0">
              <a:solidFill>
                <a:srgbClr val="006FB7"/>
              </a:solidFill>
              <a:ea typeface="宋体" pitchFamily="2" charset="-122"/>
            </a:endParaRPr>
          </a:p>
        </p:txBody>
      </p:sp>
    </p:spTree>
    <p:extLst>
      <p:ext uri="{BB962C8B-B14F-4D97-AF65-F5344CB8AC3E}">
        <p14:creationId xmlns:p14="http://schemas.microsoft.com/office/powerpoint/2010/main" val="3805207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Derogations from human rights</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condition of strict necessity I</a:t>
            </a:r>
            <a:endParaRPr lang="en-US" sz="32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42</a:t>
            </a:r>
            <a:endParaRPr lang="it-IT" sz="1200" b="1" dirty="0"/>
          </a:p>
        </p:txBody>
      </p:sp>
      <p:sp>
        <p:nvSpPr>
          <p:cNvPr id="6" name="Rectangle 3"/>
          <p:cNvSpPr txBox="1">
            <a:spLocks noChangeArrowheads="1"/>
          </p:cNvSpPr>
          <p:nvPr/>
        </p:nvSpPr>
        <p:spPr bwMode="auto">
          <a:xfrm>
            <a:off x="395288" y="1484784"/>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700" b="1" dirty="0">
                <a:solidFill>
                  <a:srgbClr val="006FB7"/>
                </a:solidFill>
                <a:ea typeface="宋体" pitchFamily="2" charset="-122"/>
              </a:rPr>
              <a:t>General interpretative approach (1)</a:t>
            </a:r>
          </a:p>
          <a:p>
            <a:pPr marL="0" indent="0" eaLnBrk="1" hangingPunct="1">
              <a:spcBef>
                <a:spcPts val="600"/>
              </a:spcBef>
              <a:buClr>
                <a:srgbClr val="006FB7"/>
              </a:buClr>
            </a:pPr>
            <a:r>
              <a:rPr lang="en-US" altLang="zh-CN" sz="2700" dirty="0">
                <a:ea typeface="宋体" pitchFamily="2" charset="-122"/>
              </a:rPr>
              <a:t>Derogations from human rights obligations must not go beyond what is strictly required by the exigencies of the situation. This means that the relevant measures must be tailored to the exigencies of the situation with regard to their field of territorial application, material content and duration.</a:t>
            </a:r>
          </a:p>
          <a:p>
            <a:pPr marL="0" indent="0" eaLnBrk="1" hangingPunct="1">
              <a:spcBef>
                <a:spcPts val="600"/>
              </a:spcBef>
              <a:buClr>
                <a:srgbClr val="006FB7"/>
              </a:buClr>
            </a:pPr>
            <a:r>
              <a:rPr lang="en-US" altLang="zh-CN" sz="2700" dirty="0">
                <a:ea typeface="宋体" pitchFamily="2" charset="-122"/>
              </a:rPr>
              <a:t>Measures of derogation that go beyond the condition of strict necessity are unlawful and will have to be judged in the light of the legal standards applicable in normal times.</a:t>
            </a:r>
          </a:p>
        </p:txBody>
      </p:sp>
    </p:spTree>
    <p:extLst>
      <p:ext uri="{BB962C8B-B14F-4D97-AF65-F5344CB8AC3E}">
        <p14:creationId xmlns:p14="http://schemas.microsoft.com/office/powerpoint/2010/main" val="3127338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43</a:t>
            </a:r>
            <a:endParaRPr lang="it-IT" sz="1200" b="1" dirty="0"/>
          </a:p>
        </p:txBody>
      </p:sp>
      <p:sp>
        <p:nvSpPr>
          <p:cNvPr id="6" name="Rectangle 3"/>
          <p:cNvSpPr txBox="1">
            <a:spLocks noChangeArrowheads="1"/>
          </p:cNvSpPr>
          <p:nvPr/>
        </p:nvSpPr>
        <p:spPr bwMode="auto">
          <a:xfrm>
            <a:off x="395288" y="1628800"/>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700" b="1" dirty="0">
                <a:solidFill>
                  <a:srgbClr val="006FB7"/>
                </a:solidFill>
                <a:ea typeface="宋体" pitchFamily="2" charset="-122"/>
              </a:rPr>
              <a:t>General interpretative approach (2)</a:t>
            </a:r>
          </a:p>
          <a:p>
            <a:pPr marL="0" indent="0" eaLnBrk="1" hangingPunct="1">
              <a:spcBef>
                <a:spcPts val="600"/>
              </a:spcBef>
              <a:buClr>
                <a:srgbClr val="006FB7"/>
              </a:buClr>
            </a:pPr>
            <a:r>
              <a:rPr lang="en-US" altLang="zh-CN" sz="2700" dirty="0">
                <a:ea typeface="宋体" pitchFamily="2" charset="-122"/>
              </a:rPr>
              <a:t>The international monitoring organs have a right and duty to make their own independent assessment of the strict necessity of any measures of derogation taken by State parties.</a:t>
            </a:r>
          </a:p>
          <a:p>
            <a:pPr marL="0" indent="0" eaLnBrk="1" hangingPunct="1">
              <a:spcBef>
                <a:spcPts val="600"/>
              </a:spcBef>
              <a:buClr>
                <a:srgbClr val="006FB7"/>
              </a:buClr>
            </a:pPr>
            <a:r>
              <a:rPr lang="en-US" altLang="zh-CN" sz="2700" dirty="0">
                <a:ea typeface="宋体" pitchFamily="2" charset="-122"/>
              </a:rPr>
              <a:t>The Contracting States to the European Convention on Human Rights have a wide margin of appreciation in assessing the strict necessity of the measures concerned, a margin of appreciation that is, however, accompanied by European supervision.</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Derogations from human rights</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condition of strict necessity </a:t>
            </a:r>
            <a:r>
              <a:rPr lang="en-US" altLang="zh-CN" sz="3200" b="1" dirty="0" smtClean="0">
                <a:solidFill>
                  <a:srgbClr val="006FB7"/>
                </a:solidFill>
                <a:ea typeface="宋体" pitchFamily="2" charset="-122"/>
              </a:rPr>
              <a:t>II</a:t>
            </a:r>
            <a:endParaRPr lang="en-US" sz="3200" b="1" dirty="0">
              <a:solidFill>
                <a:srgbClr val="006FB7"/>
              </a:solidFill>
            </a:endParaRPr>
          </a:p>
        </p:txBody>
      </p:sp>
    </p:spTree>
    <p:extLst>
      <p:ext uri="{BB962C8B-B14F-4D97-AF65-F5344CB8AC3E}">
        <p14:creationId xmlns:p14="http://schemas.microsoft.com/office/powerpoint/2010/main" val="3190516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44</a:t>
            </a:r>
            <a:endParaRPr lang="it-IT" sz="1200" b="1" dirty="0"/>
          </a:p>
        </p:txBody>
      </p:sp>
      <p:sp>
        <p:nvSpPr>
          <p:cNvPr id="6"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right to effective remedies</a:t>
            </a:r>
          </a:p>
          <a:p>
            <a:pPr marL="0" indent="0" eaLnBrk="1" hangingPunct="1">
              <a:spcBef>
                <a:spcPts val="1200"/>
              </a:spcBef>
              <a:buClr>
                <a:srgbClr val="006FB7"/>
              </a:buClr>
            </a:pPr>
            <a:r>
              <a:rPr lang="en-US" altLang="zh-CN" sz="2400" dirty="0">
                <a:ea typeface="宋体" pitchFamily="2" charset="-122"/>
              </a:rPr>
              <a:t>The legal duty of States to provide effective domestic remedies for violations of human rights remains in full force in public emergencies with regard to those rights which have not been derogated from, including the non-</a:t>
            </a:r>
            <a:r>
              <a:rPr lang="en-US" altLang="zh-CN" sz="2400" dirty="0" err="1">
                <a:ea typeface="宋体" pitchFamily="2" charset="-122"/>
              </a:rPr>
              <a:t>derogable</a:t>
            </a:r>
            <a:r>
              <a:rPr lang="en-US" altLang="zh-CN" sz="2400" dirty="0">
                <a:ea typeface="宋体" pitchFamily="2" charset="-122"/>
              </a:rPr>
              <a:t> rights which must be fully guaranteed at all times.</a:t>
            </a:r>
          </a:p>
          <a:p>
            <a:pPr marL="0" indent="0" eaLnBrk="1" hangingPunct="1">
              <a:spcBef>
                <a:spcPts val="1200"/>
              </a:spcBef>
              <a:buClr>
                <a:srgbClr val="006FB7"/>
              </a:buClr>
            </a:pPr>
            <a:r>
              <a:rPr lang="en-US" altLang="zh-CN" sz="2400" dirty="0">
                <a:ea typeface="宋体" pitchFamily="2" charset="-122"/>
              </a:rPr>
              <a:t>To the extent that States do resort to derogations from their obligations under human rights treaties, they have to provide effective remedies for the purposes of assessing the strict necessity of the emergency measures and preventing abuses both in general and in any given case. </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Derogations from human rights</a:t>
            </a:r>
            <a:r>
              <a:rPr lang="en-US" altLang="zh-CN" sz="3200" b="1" dirty="0" smtClean="0">
                <a:solidFill>
                  <a:srgbClr val="006FB7"/>
                </a:solidFill>
                <a:ea typeface="宋体" pitchFamily="2" charset="-122"/>
              </a:rPr>
              <a:t>:</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condition of strict necessity </a:t>
            </a:r>
            <a:r>
              <a:rPr lang="en-US" altLang="zh-CN" sz="3200" b="1" dirty="0" smtClean="0">
                <a:solidFill>
                  <a:srgbClr val="006FB7"/>
                </a:solidFill>
                <a:ea typeface="宋体" pitchFamily="2" charset="-122"/>
              </a:rPr>
              <a:t>III</a:t>
            </a:r>
            <a:endParaRPr lang="en-US" sz="3200" b="1" dirty="0">
              <a:solidFill>
                <a:srgbClr val="006FB7"/>
              </a:solidFill>
            </a:endParaRPr>
          </a:p>
        </p:txBody>
      </p:sp>
    </p:spTree>
    <p:extLst>
      <p:ext uri="{BB962C8B-B14F-4D97-AF65-F5344CB8AC3E}">
        <p14:creationId xmlns:p14="http://schemas.microsoft.com/office/powerpoint/2010/main" val="3928961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4" name="Rectangle 2"/>
          <p:cNvSpPr txBox="1">
            <a:spLocks noChangeArrowheads="1"/>
          </p:cNvSpPr>
          <p:nvPr/>
        </p:nvSpPr>
        <p:spPr bwMode="auto">
          <a:xfrm>
            <a:off x="1187450" y="404813"/>
            <a:ext cx="7499350" cy="8639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300" b="1" dirty="0">
                <a:solidFill>
                  <a:srgbClr val="006FB7"/>
                </a:solidFill>
                <a:ea typeface="宋体" pitchFamily="2" charset="-122"/>
              </a:rPr>
              <a:t>The condition of strict necessity, the right to liberty and special powers of arrest and detention I</a:t>
            </a:r>
            <a:endParaRPr lang="en-US" sz="23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45</a:t>
            </a:r>
            <a:endParaRPr lang="it-IT" sz="1200" b="1" dirty="0"/>
          </a:p>
        </p:txBody>
      </p:sp>
      <p:sp>
        <p:nvSpPr>
          <p:cNvPr id="6" name="Rectangle 3"/>
          <p:cNvSpPr txBox="1">
            <a:spLocks noChangeArrowheads="1"/>
          </p:cNvSpPr>
          <p:nvPr/>
        </p:nvSpPr>
        <p:spPr bwMode="auto">
          <a:xfrm>
            <a:off x="395288" y="2204864"/>
            <a:ext cx="8229600" cy="2736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right to effective protection against arbitrary State interference with a person’s right to liberty is fundamental. To this end, the right to swift judicial control of deprivations of liberty plays an essential role in protecting the individual against arbitrary arrests and detentions.</a:t>
            </a:r>
            <a:endParaRPr lang="en-US" sz="2800" dirty="0"/>
          </a:p>
        </p:txBody>
      </p:sp>
    </p:spTree>
    <p:extLst>
      <p:ext uri="{BB962C8B-B14F-4D97-AF65-F5344CB8AC3E}">
        <p14:creationId xmlns:p14="http://schemas.microsoft.com/office/powerpoint/2010/main" val="3163875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46</a:t>
            </a:r>
            <a:endParaRPr lang="it-IT" sz="1200" b="1" dirty="0"/>
          </a:p>
        </p:txBody>
      </p:sp>
      <p:sp>
        <p:nvSpPr>
          <p:cNvPr id="6" name="Rectangle 3"/>
          <p:cNvSpPr txBox="1">
            <a:spLocks noChangeArrowheads="1"/>
          </p:cNvSpPr>
          <p:nvPr/>
        </p:nvSpPr>
        <p:spPr bwMode="auto">
          <a:xfrm>
            <a:off x="395288" y="1916212"/>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Special powers of arrest and detention may however be resorted to in public emergencies threatening the life of the nation (the universal and European levels) or the independence or security of the relevant State party (the Americas), but only to the extent and for the duration that such special powers are strictly required by the exigencies of the situation.</a:t>
            </a:r>
            <a:endParaRPr lang="en-US" sz="2800" dirty="0"/>
          </a:p>
        </p:txBody>
      </p:sp>
      <p:sp>
        <p:nvSpPr>
          <p:cNvPr id="7" name="Rectangle 2"/>
          <p:cNvSpPr txBox="1">
            <a:spLocks noChangeArrowheads="1"/>
          </p:cNvSpPr>
          <p:nvPr/>
        </p:nvSpPr>
        <p:spPr bwMode="auto">
          <a:xfrm>
            <a:off x="1187450" y="404813"/>
            <a:ext cx="7499350" cy="8639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300" b="1" dirty="0">
                <a:solidFill>
                  <a:srgbClr val="006FB7"/>
                </a:solidFill>
                <a:ea typeface="宋体" pitchFamily="2" charset="-122"/>
              </a:rPr>
              <a:t>The condition of strict necessity, the right to liberty and special powers of arrest and detention </a:t>
            </a:r>
            <a:r>
              <a:rPr lang="en-US" altLang="zh-CN" sz="2300" b="1" dirty="0" smtClean="0">
                <a:solidFill>
                  <a:srgbClr val="006FB7"/>
                </a:solidFill>
                <a:ea typeface="宋体" pitchFamily="2" charset="-122"/>
              </a:rPr>
              <a:t>II</a:t>
            </a:r>
            <a:endParaRPr lang="en-US" sz="2300" b="1" dirty="0">
              <a:solidFill>
                <a:srgbClr val="006FB7"/>
              </a:solidFill>
            </a:endParaRPr>
          </a:p>
        </p:txBody>
      </p:sp>
    </p:spTree>
    <p:extLst>
      <p:ext uri="{BB962C8B-B14F-4D97-AF65-F5344CB8AC3E}">
        <p14:creationId xmlns:p14="http://schemas.microsoft.com/office/powerpoint/2010/main" val="78157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47</a:t>
            </a:r>
            <a:endParaRPr lang="it-IT" sz="1200" b="1" dirty="0"/>
          </a:p>
        </p:txBody>
      </p:sp>
      <p:sp>
        <p:nvSpPr>
          <p:cNvPr id="6" name="Rectangle 3"/>
          <p:cNvSpPr txBox="1">
            <a:spLocks noChangeArrowheads="1"/>
          </p:cNvSpPr>
          <p:nvPr/>
        </p:nvSpPr>
        <p:spPr bwMode="auto">
          <a:xfrm>
            <a:off x="395288" y="1772816"/>
            <a:ext cx="8229600" cy="4104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Special powers of arrest and detention are lawful only to the extent that they are strictly proportionate to the threat posed by the emergency.</a:t>
            </a:r>
          </a:p>
          <a:p>
            <a:pPr marL="0" indent="0" eaLnBrk="1" hangingPunct="1">
              <a:spcBef>
                <a:spcPts val="1200"/>
              </a:spcBef>
              <a:buClr>
                <a:srgbClr val="006FB7"/>
              </a:buClr>
            </a:pPr>
            <a:r>
              <a:rPr lang="en-US" altLang="zh-CN" sz="2800" dirty="0">
                <a:ea typeface="宋体" pitchFamily="2" charset="-122"/>
              </a:rPr>
              <a:t>It is for the derogating State to prove that the measures are strictly required by the exigencies of the situation. It is implicit in this legal duty that the derogating State keep the necessity of the measures under constant review.</a:t>
            </a:r>
          </a:p>
        </p:txBody>
      </p:sp>
      <p:sp>
        <p:nvSpPr>
          <p:cNvPr id="7" name="Rectangle 2"/>
          <p:cNvSpPr txBox="1">
            <a:spLocks noChangeArrowheads="1"/>
          </p:cNvSpPr>
          <p:nvPr/>
        </p:nvSpPr>
        <p:spPr bwMode="auto">
          <a:xfrm>
            <a:off x="1187450" y="404813"/>
            <a:ext cx="7499350" cy="8639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300" b="1" dirty="0">
                <a:solidFill>
                  <a:srgbClr val="006FB7"/>
                </a:solidFill>
                <a:ea typeface="宋体" pitchFamily="2" charset="-122"/>
              </a:rPr>
              <a:t>The condition of strict necessity, the right to liberty and special powers of arrest and detention </a:t>
            </a:r>
            <a:r>
              <a:rPr lang="en-US" altLang="zh-CN" sz="2300" b="1" dirty="0" smtClean="0">
                <a:solidFill>
                  <a:srgbClr val="006FB7"/>
                </a:solidFill>
                <a:ea typeface="宋体" pitchFamily="2" charset="-122"/>
              </a:rPr>
              <a:t>III</a:t>
            </a:r>
            <a:endParaRPr lang="en-US" sz="2300" b="1" dirty="0">
              <a:solidFill>
                <a:srgbClr val="006FB7"/>
              </a:solidFill>
            </a:endParaRPr>
          </a:p>
        </p:txBody>
      </p:sp>
    </p:spTree>
    <p:extLst>
      <p:ext uri="{BB962C8B-B14F-4D97-AF65-F5344CB8AC3E}">
        <p14:creationId xmlns:p14="http://schemas.microsoft.com/office/powerpoint/2010/main" val="1504510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48</a:t>
            </a:r>
            <a:endParaRPr lang="it-IT" sz="1200" b="1" dirty="0"/>
          </a:p>
        </p:txBody>
      </p:sp>
      <p:sp>
        <p:nvSpPr>
          <p:cNvPr id="6"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dirty="0">
                <a:ea typeface="宋体" pitchFamily="2" charset="-122"/>
              </a:rPr>
              <a:t>Special powers of arrest and detention may at no time lead to arbitrary arrests or detentions or to abuses of any kind. In order to prevent arbitrariness and abuses in the exercise of such powers, effective remedies and adequate safeguards must be preserved during public emergencies and be available to each person deprived of his or her liberty through arrest or detention:</a:t>
            </a:r>
          </a:p>
          <a:p>
            <a:pPr eaLnBrk="1" hangingPunct="1">
              <a:spcBef>
                <a:spcPts val="600"/>
              </a:spcBef>
              <a:buClr>
                <a:srgbClr val="006FB7"/>
              </a:buClr>
              <a:buFontTx/>
              <a:buChar char="•"/>
            </a:pPr>
            <a:r>
              <a:rPr lang="en-US" altLang="zh-CN" sz="2400" dirty="0" smtClean="0">
                <a:ea typeface="宋体" pitchFamily="2" charset="-122"/>
              </a:rPr>
              <a:t>Under </a:t>
            </a:r>
            <a:r>
              <a:rPr lang="en-US" altLang="zh-CN" sz="2400" dirty="0">
                <a:ea typeface="宋体" pitchFamily="2" charset="-122"/>
              </a:rPr>
              <a:t>the International Covenant on Civil and Political Rights and the American Convention on Human Rights, the right to a judicial remedy such as habeas corpus must be available at all times to assess the lawfulness of the deprivation of liberty.</a:t>
            </a:r>
          </a:p>
        </p:txBody>
      </p:sp>
      <p:sp>
        <p:nvSpPr>
          <p:cNvPr id="7" name="Rectangle 2"/>
          <p:cNvSpPr txBox="1">
            <a:spLocks noChangeArrowheads="1"/>
          </p:cNvSpPr>
          <p:nvPr/>
        </p:nvSpPr>
        <p:spPr bwMode="auto">
          <a:xfrm>
            <a:off x="1187450" y="404813"/>
            <a:ext cx="7499350" cy="8639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300" b="1" dirty="0">
                <a:solidFill>
                  <a:srgbClr val="006FB7"/>
                </a:solidFill>
                <a:ea typeface="宋体" pitchFamily="2" charset="-122"/>
              </a:rPr>
              <a:t>The condition of strict necessity, the right to liberty and special powers of arrest and detention </a:t>
            </a:r>
            <a:r>
              <a:rPr lang="en-US" altLang="zh-CN" sz="2300" b="1" dirty="0" smtClean="0">
                <a:solidFill>
                  <a:srgbClr val="006FB7"/>
                </a:solidFill>
                <a:ea typeface="宋体" pitchFamily="2" charset="-122"/>
              </a:rPr>
              <a:t>IV</a:t>
            </a:r>
            <a:endParaRPr lang="en-US" sz="2300" b="1" dirty="0">
              <a:solidFill>
                <a:srgbClr val="006FB7"/>
              </a:solidFill>
            </a:endParaRPr>
          </a:p>
        </p:txBody>
      </p:sp>
    </p:spTree>
    <p:extLst>
      <p:ext uri="{BB962C8B-B14F-4D97-AF65-F5344CB8AC3E}">
        <p14:creationId xmlns:p14="http://schemas.microsoft.com/office/powerpoint/2010/main" val="12989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92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7" name="Rectangle 3"/>
          <p:cNvSpPr txBox="1">
            <a:spLocks noChangeArrowheads="1"/>
          </p:cNvSpPr>
          <p:nvPr/>
        </p:nvSpPr>
        <p:spPr bwMode="auto">
          <a:xfrm>
            <a:off x="395288" y="1628180"/>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400" dirty="0" smtClean="0">
                <a:ea typeface="宋体" pitchFamily="2" charset="-122"/>
              </a:rPr>
              <a:t>If </a:t>
            </a:r>
            <a:r>
              <a:rPr lang="en-US" altLang="zh-CN" sz="2400" dirty="0">
                <a:ea typeface="宋体" pitchFamily="2" charset="-122"/>
              </a:rPr>
              <a:t>a state of emergency is declared in the country where you work, what remedies are available to:</a:t>
            </a:r>
          </a:p>
          <a:p>
            <a:pPr marL="720000" eaLnBrk="1" hangingPunct="1">
              <a:spcBef>
                <a:spcPts val="600"/>
              </a:spcBef>
              <a:buClr>
                <a:srgbClr val="006FB7"/>
              </a:buClr>
              <a:buFontTx/>
              <a:buChar char="•"/>
            </a:pPr>
            <a:r>
              <a:rPr lang="en-US" altLang="zh-CN" sz="2400" dirty="0" smtClean="0">
                <a:ea typeface="宋体" pitchFamily="2" charset="-122"/>
              </a:rPr>
              <a:t>Challenge </a:t>
            </a:r>
            <a:r>
              <a:rPr lang="en-US" altLang="zh-CN" sz="2400" dirty="0">
                <a:ea typeface="宋体" pitchFamily="2" charset="-122"/>
              </a:rPr>
              <a:t>the decision to declare the state of emergency?</a:t>
            </a:r>
          </a:p>
          <a:p>
            <a:pPr marL="720000" eaLnBrk="1" hangingPunct="1">
              <a:spcBef>
                <a:spcPts val="600"/>
              </a:spcBef>
              <a:buClr>
                <a:srgbClr val="006FB7"/>
              </a:buClr>
              <a:buFontTx/>
              <a:buChar char="•"/>
            </a:pPr>
            <a:r>
              <a:rPr lang="en-US" altLang="zh-CN" sz="2400" dirty="0" smtClean="0">
                <a:ea typeface="宋体" pitchFamily="2" charset="-122"/>
              </a:rPr>
              <a:t>Challenge </a:t>
            </a:r>
            <a:r>
              <a:rPr lang="en-US" altLang="zh-CN" sz="2400" dirty="0">
                <a:ea typeface="宋体" pitchFamily="2" charset="-122"/>
              </a:rPr>
              <a:t>the decision to derogate from the full enjoyment of specific human rights?</a:t>
            </a:r>
          </a:p>
          <a:p>
            <a:pPr marL="720000" eaLnBrk="1" hangingPunct="1">
              <a:spcBef>
                <a:spcPts val="600"/>
              </a:spcBef>
              <a:buClr>
                <a:srgbClr val="006FB7"/>
              </a:buClr>
              <a:buFontTx/>
              <a:buChar char="•"/>
            </a:pPr>
            <a:r>
              <a:rPr lang="en-US" altLang="zh-CN" sz="2400" dirty="0" smtClean="0">
                <a:ea typeface="宋体" pitchFamily="2" charset="-122"/>
              </a:rPr>
              <a:t>Examine </a:t>
            </a:r>
            <a:r>
              <a:rPr lang="en-US" altLang="zh-CN" sz="2400" dirty="0">
                <a:ea typeface="宋体" pitchFamily="2" charset="-122"/>
              </a:rPr>
              <a:t>the full enjoyment of the non-</a:t>
            </a:r>
            <a:r>
              <a:rPr lang="en-US" altLang="zh-CN" sz="2400" dirty="0" err="1">
                <a:ea typeface="宋体" pitchFamily="2" charset="-122"/>
              </a:rPr>
              <a:t>derogable</a:t>
            </a:r>
            <a:r>
              <a:rPr lang="en-US" altLang="zh-CN" sz="2400" dirty="0">
                <a:ea typeface="宋体" pitchFamily="2" charset="-122"/>
              </a:rPr>
              <a:t> rights?</a:t>
            </a:r>
          </a:p>
          <a:p>
            <a:pPr marL="720000" eaLnBrk="1" hangingPunct="1">
              <a:spcBef>
                <a:spcPts val="600"/>
              </a:spcBef>
              <a:buClr>
                <a:srgbClr val="006FB7"/>
              </a:buClr>
              <a:buFontTx/>
              <a:buChar char="•"/>
            </a:pPr>
            <a:r>
              <a:rPr lang="en-US" altLang="zh-CN" sz="2400" dirty="0" smtClean="0">
                <a:ea typeface="宋体" pitchFamily="2" charset="-122"/>
              </a:rPr>
              <a:t>Challenge </a:t>
            </a:r>
            <a:r>
              <a:rPr lang="en-US" altLang="zh-CN" sz="2400" dirty="0">
                <a:ea typeface="宋体" pitchFamily="2" charset="-122"/>
              </a:rPr>
              <a:t>the necessity of an emergency measure as applied in a specific case (e.g., extrajudicial deprivation of liberty for a suspected terrorist)?</a:t>
            </a:r>
          </a:p>
        </p:txBody>
      </p:sp>
      <p:sp>
        <p:nvSpPr>
          <p:cNvPr id="8"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49</a:t>
            </a:r>
            <a:endParaRPr lang="it-IT" sz="1200" b="1" dirty="0"/>
          </a:p>
        </p:txBody>
      </p:sp>
      <p:sp>
        <p:nvSpPr>
          <p:cNvPr id="6" name="Rectangle 3"/>
          <p:cNvSpPr txBox="1">
            <a:spLocks noChangeArrowheads="1"/>
          </p:cNvSpPr>
          <p:nvPr/>
        </p:nvSpPr>
        <p:spPr bwMode="auto">
          <a:xfrm>
            <a:off x="395288" y="1556792"/>
            <a:ext cx="784912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400" dirty="0" smtClean="0">
                <a:ea typeface="宋体" pitchFamily="2" charset="-122"/>
              </a:rPr>
              <a:t>The </a:t>
            </a:r>
            <a:r>
              <a:rPr lang="en-US" altLang="zh-CN" sz="2400" dirty="0">
                <a:ea typeface="宋体" pitchFamily="2" charset="-122"/>
              </a:rPr>
              <a:t>jurisprudence under the European Convention on Human Rights varies according to the severity of the emergency faced by the derogating State and the safeguards made available; while the European Court has in its most recent case law accepted a </a:t>
            </a:r>
            <a:r>
              <a:rPr lang="en-US" altLang="zh-CN" sz="2400" dirty="0" smtClean="0">
                <a:ea typeface="宋体" pitchFamily="2" charset="-122"/>
              </a:rPr>
              <a:t>seven-</a:t>
            </a:r>
            <a:br>
              <a:rPr lang="en-US" altLang="zh-CN" sz="2400" dirty="0" smtClean="0">
                <a:ea typeface="宋体" pitchFamily="2" charset="-122"/>
              </a:rPr>
            </a:br>
            <a:r>
              <a:rPr lang="en-US" altLang="zh-CN" sz="2400" dirty="0" smtClean="0">
                <a:ea typeface="宋体" pitchFamily="2" charset="-122"/>
              </a:rPr>
              <a:t>day </a:t>
            </a:r>
            <a:r>
              <a:rPr lang="en-US" altLang="zh-CN" sz="2400" dirty="0">
                <a:ea typeface="宋体" pitchFamily="2" charset="-122"/>
              </a:rPr>
              <a:t>detention without legal intervention but with adequate safeguards against abuse, including the existence of habeas corpus to test the lawfulness of the initial arrest and detention, it has not accepted as strictly required by the exigencies of the situation the holding of a detainee for 14 days without judicial intervention and without adequate safeguards.</a:t>
            </a:r>
            <a:endParaRPr lang="en-US" sz="2400" dirty="0"/>
          </a:p>
        </p:txBody>
      </p:sp>
      <p:sp>
        <p:nvSpPr>
          <p:cNvPr id="7" name="Rectangle 2"/>
          <p:cNvSpPr txBox="1">
            <a:spLocks noChangeArrowheads="1"/>
          </p:cNvSpPr>
          <p:nvPr/>
        </p:nvSpPr>
        <p:spPr bwMode="auto">
          <a:xfrm>
            <a:off x="1187450" y="404813"/>
            <a:ext cx="7499350" cy="8639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300" b="1" dirty="0">
                <a:solidFill>
                  <a:srgbClr val="006FB7"/>
                </a:solidFill>
                <a:ea typeface="宋体" pitchFamily="2" charset="-122"/>
              </a:rPr>
              <a:t>The condition of strict necessity, the right to liberty and special powers of arrest and detention </a:t>
            </a:r>
            <a:r>
              <a:rPr lang="en-US" altLang="zh-CN" sz="2300" b="1" dirty="0" smtClean="0">
                <a:solidFill>
                  <a:srgbClr val="006FB7"/>
                </a:solidFill>
                <a:ea typeface="宋体" pitchFamily="2" charset="-122"/>
              </a:rPr>
              <a:t>V</a:t>
            </a:r>
            <a:endParaRPr lang="en-US" sz="2300" b="1" dirty="0">
              <a:solidFill>
                <a:srgbClr val="006FB7"/>
              </a:solidFill>
            </a:endParaRPr>
          </a:p>
        </p:txBody>
      </p:sp>
    </p:spTree>
    <p:extLst>
      <p:ext uri="{BB962C8B-B14F-4D97-AF65-F5344CB8AC3E}">
        <p14:creationId xmlns:p14="http://schemas.microsoft.com/office/powerpoint/2010/main" val="1128465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50</a:t>
            </a:r>
            <a:endParaRPr lang="it-IT" sz="1200" b="1" dirty="0"/>
          </a:p>
        </p:txBody>
      </p:sp>
      <p:sp>
        <p:nvSpPr>
          <p:cNvPr id="6" name="Rectangle 3"/>
          <p:cNvSpPr txBox="1">
            <a:spLocks noChangeArrowheads="1"/>
          </p:cNvSpPr>
          <p:nvPr/>
        </p:nvSpPr>
        <p:spPr bwMode="auto">
          <a:xfrm>
            <a:off x="395288" y="2060848"/>
            <a:ext cx="8229600" cy="360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Safeguards that are considered adequate at the European level are, in addition to judicial review in the form of habeas corpus, effective access to a lawyer, the right of access to a medical doctor and the right to inform a family </a:t>
            </a:r>
            <a:r>
              <a:rPr lang="en-US" altLang="zh-CN" sz="2800" dirty="0">
                <a:ea typeface="宋体" pitchFamily="2" charset="-122"/>
              </a:rPr>
              <a:t>member or </a:t>
            </a:r>
            <a:r>
              <a:rPr lang="en-US" altLang="zh-CN" sz="2800" dirty="0">
                <a:ea typeface="宋体" pitchFamily="2" charset="-122"/>
              </a:rPr>
              <a:t>friend of </a:t>
            </a:r>
            <a:r>
              <a:rPr lang="en-US" altLang="zh-CN" sz="2800" dirty="0" smtClean="0">
                <a:ea typeface="宋体" pitchFamily="2" charset="-122"/>
              </a:rPr>
              <a:t>the arrest </a:t>
            </a:r>
            <a:r>
              <a:rPr lang="en-US" altLang="zh-CN" sz="2800" dirty="0">
                <a:ea typeface="宋体" pitchFamily="2" charset="-122"/>
              </a:rPr>
              <a:t>and detention. The European Court usually examines the adequacy of these safeguards in the aggregate.</a:t>
            </a:r>
            <a:endParaRPr lang="en-US" sz="2800" dirty="0"/>
          </a:p>
        </p:txBody>
      </p:sp>
      <p:sp>
        <p:nvSpPr>
          <p:cNvPr id="7" name="Rectangle 2"/>
          <p:cNvSpPr txBox="1">
            <a:spLocks noChangeArrowheads="1"/>
          </p:cNvSpPr>
          <p:nvPr/>
        </p:nvSpPr>
        <p:spPr bwMode="auto">
          <a:xfrm>
            <a:off x="1187450" y="404813"/>
            <a:ext cx="7499350" cy="8639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300" b="1" dirty="0">
                <a:solidFill>
                  <a:srgbClr val="006FB7"/>
                </a:solidFill>
                <a:ea typeface="宋体" pitchFamily="2" charset="-122"/>
              </a:rPr>
              <a:t>The condition of strict necessity, the right to liberty and special powers of arrest and detention </a:t>
            </a:r>
            <a:r>
              <a:rPr lang="en-US" altLang="zh-CN" sz="2300" b="1" dirty="0" smtClean="0">
                <a:solidFill>
                  <a:srgbClr val="006FB7"/>
                </a:solidFill>
                <a:ea typeface="宋体" pitchFamily="2" charset="-122"/>
              </a:rPr>
              <a:t>VI</a:t>
            </a:r>
            <a:endParaRPr lang="en-US" sz="2300" b="1" dirty="0">
              <a:solidFill>
                <a:srgbClr val="006FB7"/>
              </a:solidFill>
            </a:endParaRPr>
          </a:p>
        </p:txBody>
      </p:sp>
    </p:spTree>
    <p:extLst>
      <p:ext uri="{BB962C8B-B14F-4D97-AF65-F5344CB8AC3E}">
        <p14:creationId xmlns:p14="http://schemas.microsoft.com/office/powerpoint/2010/main" val="3453104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51</a:t>
            </a:r>
            <a:endParaRPr lang="it-IT" sz="1200" b="1" dirty="0"/>
          </a:p>
        </p:txBody>
      </p:sp>
      <p:sp>
        <p:nvSpPr>
          <p:cNvPr id="6" name="Rectangle 3"/>
          <p:cNvSpPr txBox="1">
            <a:spLocks noChangeArrowheads="1"/>
          </p:cNvSpPr>
          <p:nvPr/>
        </p:nvSpPr>
        <p:spPr bwMode="auto">
          <a:xfrm>
            <a:off x="395288" y="1628800"/>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600" dirty="0" smtClean="0">
                <a:ea typeface="宋体" pitchFamily="2" charset="-122"/>
              </a:rPr>
              <a:t>Although </a:t>
            </a:r>
            <a:r>
              <a:rPr lang="en-US" altLang="zh-CN" sz="2600" dirty="0">
                <a:ea typeface="宋体" pitchFamily="2" charset="-122"/>
              </a:rPr>
              <a:t>the European Court of Human Rights has expressed the desirability of having adequate judicial or at least administrative remedies from the outset of the introduction of special powers of arrest and detention, it has accepted as being strictly required by the exigencies of the situation cases of long-term detention or internment without such remedies but with alternatively designed safeguards. The trend in Europe appears to be towards a strengthening of the rights of persons deprived of their liberty by virtue of emergency powers.</a:t>
            </a:r>
            <a:endParaRPr lang="en-US" sz="2600" dirty="0"/>
          </a:p>
        </p:txBody>
      </p:sp>
      <p:sp>
        <p:nvSpPr>
          <p:cNvPr id="7" name="Rectangle 2"/>
          <p:cNvSpPr txBox="1">
            <a:spLocks noChangeArrowheads="1"/>
          </p:cNvSpPr>
          <p:nvPr/>
        </p:nvSpPr>
        <p:spPr bwMode="auto">
          <a:xfrm>
            <a:off x="1187450" y="404813"/>
            <a:ext cx="7499350" cy="8639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300" b="1" dirty="0">
                <a:solidFill>
                  <a:srgbClr val="006FB7"/>
                </a:solidFill>
                <a:ea typeface="宋体" pitchFamily="2" charset="-122"/>
              </a:rPr>
              <a:t>The condition of strict necessity, the right to liberty and special powers of arrest and detention </a:t>
            </a:r>
            <a:r>
              <a:rPr lang="en-US" altLang="zh-CN" sz="2300" b="1" dirty="0" smtClean="0">
                <a:solidFill>
                  <a:srgbClr val="006FB7"/>
                </a:solidFill>
                <a:ea typeface="宋体" pitchFamily="2" charset="-122"/>
              </a:rPr>
              <a:t>VII</a:t>
            </a:r>
            <a:endParaRPr lang="en-US" sz="2300" b="1" dirty="0">
              <a:solidFill>
                <a:srgbClr val="006FB7"/>
              </a:solidFill>
            </a:endParaRPr>
          </a:p>
        </p:txBody>
      </p:sp>
    </p:spTree>
    <p:extLst>
      <p:ext uri="{BB962C8B-B14F-4D97-AF65-F5344CB8AC3E}">
        <p14:creationId xmlns:p14="http://schemas.microsoft.com/office/powerpoint/2010/main" val="696003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52</a:t>
            </a:r>
            <a:endParaRPr lang="it-IT" sz="1200" b="1" dirty="0"/>
          </a:p>
        </p:txBody>
      </p:sp>
      <p:sp>
        <p:nvSpPr>
          <p:cNvPr id="6" name="Rectangle 3"/>
          <p:cNvSpPr txBox="1">
            <a:spLocks noChangeArrowheads="1"/>
          </p:cNvSpPr>
          <p:nvPr/>
        </p:nvSpPr>
        <p:spPr bwMode="auto">
          <a:xfrm>
            <a:off x="395288" y="2348880"/>
            <a:ext cx="8229600" cy="23042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international monitoring organs have emphasized the importance of judicial review of the lawfulness of a deprivation of liberty to protect detainees against torture and other forms of ill-treatment.</a:t>
            </a:r>
            <a:endParaRPr lang="en-US" sz="2800" dirty="0"/>
          </a:p>
        </p:txBody>
      </p:sp>
      <p:sp>
        <p:nvSpPr>
          <p:cNvPr id="7" name="Rectangle 2"/>
          <p:cNvSpPr txBox="1">
            <a:spLocks noChangeArrowheads="1"/>
          </p:cNvSpPr>
          <p:nvPr/>
        </p:nvSpPr>
        <p:spPr bwMode="auto">
          <a:xfrm>
            <a:off x="1187450" y="404813"/>
            <a:ext cx="7499350" cy="8639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300" b="1" dirty="0">
                <a:solidFill>
                  <a:srgbClr val="006FB7"/>
                </a:solidFill>
                <a:ea typeface="宋体" pitchFamily="2" charset="-122"/>
              </a:rPr>
              <a:t>The condition of strict necessity, the right to liberty and special powers of arrest and detention </a:t>
            </a:r>
            <a:r>
              <a:rPr lang="en-US" altLang="zh-CN" sz="2300" b="1" dirty="0" smtClean="0">
                <a:solidFill>
                  <a:srgbClr val="006FB7"/>
                </a:solidFill>
                <a:ea typeface="宋体" pitchFamily="2" charset="-122"/>
              </a:rPr>
              <a:t>VIII</a:t>
            </a:r>
            <a:endParaRPr lang="en-US" sz="2300" b="1" dirty="0">
              <a:solidFill>
                <a:srgbClr val="006FB7"/>
              </a:solidFill>
            </a:endParaRPr>
          </a:p>
        </p:txBody>
      </p:sp>
    </p:spTree>
    <p:extLst>
      <p:ext uri="{BB962C8B-B14F-4D97-AF65-F5344CB8AC3E}">
        <p14:creationId xmlns:p14="http://schemas.microsoft.com/office/powerpoint/2010/main" val="3232759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condition of strict necessity, the right to a fair trial and special tribunals I</a:t>
            </a:r>
            <a:endParaRPr lang="en-US" sz="28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53</a:t>
            </a:r>
            <a:endParaRPr lang="it-IT" sz="1200" b="1" dirty="0"/>
          </a:p>
        </p:txBody>
      </p:sp>
      <p:sp>
        <p:nvSpPr>
          <p:cNvPr id="6" name="Rectangle 3"/>
          <p:cNvSpPr txBox="1">
            <a:spLocks noChangeArrowheads="1"/>
          </p:cNvSpPr>
          <p:nvPr/>
        </p:nvSpPr>
        <p:spPr bwMode="auto">
          <a:xfrm>
            <a:off x="395288" y="2276872"/>
            <a:ext cx="8229600" cy="2736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Every person has the right at all times to be tried by a court or tribunal which is competent, independent and impartial and which respects the right to a fair trial and related due process guarantees as well as the right to presumption of innocence.</a:t>
            </a:r>
            <a:endParaRPr lang="en-US" sz="2800" dirty="0"/>
          </a:p>
        </p:txBody>
      </p:sp>
    </p:spTree>
    <p:extLst>
      <p:ext uri="{BB962C8B-B14F-4D97-AF65-F5344CB8AC3E}">
        <p14:creationId xmlns:p14="http://schemas.microsoft.com/office/powerpoint/2010/main" val="279018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54</a:t>
            </a:r>
            <a:endParaRPr lang="it-IT" sz="1200" b="1" dirty="0"/>
          </a:p>
        </p:txBody>
      </p:sp>
      <p:sp>
        <p:nvSpPr>
          <p:cNvPr id="6" name="Rectangle 3"/>
          <p:cNvSpPr txBox="1">
            <a:spLocks noChangeArrowheads="1"/>
          </p:cNvSpPr>
          <p:nvPr/>
        </p:nvSpPr>
        <p:spPr bwMode="auto">
          <a:xfrm>
            <a:off x="395288" y="1700808"/>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Trials by special courts may not per se violate the right to a fair trial and due process guarantees. However, vigilance is required to ensure that such courts comply with all the basic due process requirements of a fair trial, as well as the requirements that the court is competent, independent and impartial. Like regular courts, specially established tribunals must strictly respect the principle of equality before the law and the prohibition of discrimination.</a:t>
            </a:r>
            <a:endParaRPr lang="en-US" sz="2800"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condition of strict necessity, the right to a fair trial and special tribunals </a:t>
            </a:r>
            <a:r>
              <a:rPr lang="en-US" altLang="zh-CN" sz="2800" b="1" dirty="0" smtClean="0">
                <a:solidFill>
                  <a:srgbClr val="006FB7"/>
                </a:solidFill>
                <a:ea typeface="宋体" pitchFamily="2" charset="-122"/>
              </a:rPr>
              <a:t>II</a:t>
            </a:r>
            <a:endParaRPr lang="en-US" sz="2800" b="1" dirty="0">
              <a:solidFill>
                <a:srgbClr val="006FB7"/>
              </a:solidFill>
            </a:endParaRPr>
          </a:p>
        </p:txBody>
      </p:sp>
    </p:spTree>
    <p:extLst>
      <p:ext uri="{BB962C8B-B14F-4D97-AF65-F5344CB8AC3E}">
        <p14:creationId xmlns:p14="http://schemas.microsoft.com/office/powerpoint/2010/main" val="3479591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55</a:t>
            </a:r>
            <a:endParaRPr lang="it-IT" sz="1200" b="1" dirty="0"/>
          </a:p>
        </p:txBody>
      </p:sp>
      <p:sp>
        <p:nvSpPr>
          <p:cNvPr id="6"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dirty="0">
                <a:ea typeface="宋体" pitchFamily="2" charset="-122"/>
              </a:rPr>
              <a:t>Military courts must be competent, independent and impartial, and must comply with all basic due process guarantees for a fair trial as established in international human rights law.  The Human Rights Committee has determined that, “trials of civilians by military or special courts should be exceptional, i.e., limited to cases where the State party can show that resorting to such trials is necessary and justified by objective and serious reasons, and where with regard to the specific class of individuals and offences at issue the regular civilian courts are unable to undertake the trials.”</a:t>
            </a:r>
            <a:endParaRPr lang="en-US" sz="2600"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condition of strict necessity, the right to a fair trial and special tribunals </a:t>
            </a:r>
            <a:r>
              <a:rPr lang="en-US" altLang="zh-CN" sz="2800" b="1" dirty="0" smtClean="0">
                <a:solidFill>
                  <a:srgbClr val="006FB7"/>
                </a:solidFill>
                <a:ea typeface="宋体" pitchFamily="2" charset="-122"/>
              </a:rPr>
              <a:t>III</a:t>
            </a:r>
            <a:endParaRPr lang="en-US" sz="2800" b="1" dirty="0">
              <a:solidFill>
                <a:srgbClr val="006FB7"/>
              </a:solidFill>
            </a:endParaRPr>
          </a:p>
        </p:txBody>
      </p:sp>
    </p:spTree>
    <p:extLst>
      <p:ext uri="{BB962C8B-B14F-4D97-AF65-F5344CB8AC3E}">
        <p14:creationId xmlns:p14="http://schemas.microsoft.com/office/powerpoint/2010/main" val="3999785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56</a:t>
            </a:r>
            <a:endParaRPr lang="it-IT" sz="1200" b="1" dirty="0"/>
          </a:p>
        </p:txBody>
      </p:sp>
      <p:sp>
        <p:nvSpPr>
          <p:cNvPr id="6" name="Rectangle 3"/>
          <p:cNvSpPr txBox="1">
            <a:spLocks noChangeArrowheads="1"/>
          </p:cNvSpPr>
          <p:nvPr/>
        </p:nvSpPr>
        <p:spPr bwMode="auto">
          <a:xfrm>
            <a:off x="395288" y="2276872"/>
            <a:ext cx="8229600" cy="2736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due process standards defined in international humanitarian law for a fair trial provide a minimum threshold for due process guarantees that States must respect in all circumstances, including during armed conflict and public emergencies threatening the life of the nation. </a:t>
            </a:r>
            <a:endParaRPr lang="en-US" sz="2800"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condition of strict necessity, the right to a fair trial and special tribunals </a:t>
            </a:r>
            <a:r>
              <a:rPr lang="en-US" altLang="zh-CN" sz="2800" b="1" dirty="0" smtClean="0">
                <a:solidFill>
                  <a:srgbClr val="006FB7"/>
                </a:solidFill>
                <a:ea typeface="宋体" pitchFamily="2" charset="-122"/>
              </a:rPr>
              <a:t>IV</a:t>
            </a:r>
            <a:endParaRPr lang="en-US" sz="2800" b="1" dirty="0">
              <a:solidFill>
                <a:srgbClr val="006FB7"/>
              </a:solidFill>
            </a:endParaRPr>
          </a:p>
        </p:txBody>
      </p:sp>
    </p:spTree>
    <p:extLst>
      <p:ext uri="{BB962C8B-B14F-4D97-AF65-F5344CB8AC3E}">
        <p14:creationId xmlns:p14="http://schemas.microsoft.com/office/powerpoint/2010/main" val="4113407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57</a:t>
            </a:r>
            <a:endParaRPr lang="it-IT" sz="1200" b="1" dirty="0"/>
          </a:p>
        </p:txBody>
      </p:sp>
      <p:sp>
        <p:nvSpPr>
          <p:cNvPr id="6"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3200"/>
              </a:lnSpc>
              <a:spcBef>
                <a:spcPts val="1200"/>
              </a:spcBef>
              <a:buClr>
                <a:srgbClr val="006FB7"/>
              </a:buClr>
            </a:pPr>
            <a:r>
              <a:rPr lang="en-US" altLang="zh-CN" sz="2700" dirty="0">
                <a:ea typeface="宋体" pitchFamily="2" charset="-122"/>
              </a:rPr>
              <a:t>The minimum guarantees to be ensured in criminal trials as prescribed in article 14 (3) of the International Covenant on Civil and Political Rights, article 8 (2) of the American Convention on Human Rights and article 6 (3) of the European Convention on Human Rights, provide an important, if not sufficient, yardstick as to fair trial guarantees that should be applicable at all times, including in public emergencies threatening the life of the nation (the universal and European levels) or the independence or security of the State (the Americas).</a:t>
            </a:r>
            <a:endParaRPr lang="en-US" sz="2700"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The condition of strict necessity, the right to a fair trial and special tribunals </a:t>
            </a:r>
            <a:r>
              <a:rPr lang="en-US" altLang="zh-CN" sz="2800" b="1" dirty="0" smtClean="0">
                <a:solidFill>
                  <a:srgbClr val="006FB7"/>
                </a:solidFill>
                <a:ea typeface="宋体" pitchFamily="2" charset="-122"/>
              </a:rPr>
              <a:t>V</a:t>
            </a:r>
            <a:endParaRPr lang="en-US" sz="2800" b="1" dirty="0">
              <a:solidFill>
                <a:srgbClr val="006FB7"/>
              </a:solidFill>
            </a:endParaRPr>
          </a:p>
        </p:txBody>
      </p:sp>
    </p:spTree>
    <p:extLst>
      <p:ext uri="{BB962C8B-B14F-4D97-AF65-F5344CB8AC3E}">
        <p14:creationId xmlns:p14="http://schemas.microsoft.com/office/powerpoint/2010/main" val="4258560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condition of consistency with other international legal </a:t>
            </a:r>
            <a:r>
              <a:rPr lang="en-US" altLang="zh-CN" sz="3200" b="1" dirty="0" smtClean="0">
                <a:solidFill>
                  <a:srgbClr val="006FB7"/>
                </a:solidFill>
                <a:ea typeface="宋体" pitchFamily="2" charset="-122"/>
              </a:rPr>
              <a:t>obligations</a:t>
            </a:r>
            <a:endParaRPr lang="en-US" sz="32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58</a:t>
            </a:r>
            <a:endParaRPr lang="it-IT" sz="1200" b="1" dirty="0"/>
          </a:p>
        </p:txBody>
      </p:sp>
      <p:sp>
        <p:nvSpPr>
          <p:cNvPr id="6" name="Rectangle 3"/>
          <p:cNvSpPr txBox="1">
            <a:spLocks noChangeArrowheads="1"/>
          </p:cNvSpPr>
          <p:nvPr/>
        </p:nvSpPr>
        <p:spPr bwMode="auto">
          <a:xfrm>
            <a:off x="395288" y="1700808"/>
            <a:ext cx="7921128"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When resorting to measures derogating from their obligations under international human rights law, States must ensure that these measures are not inconsistent with their “other obligations under international law”, such as international humanitarian law, as well as any other relevant standards binding on the derogating States by virtue of international treaty obligations, international customary law or general principles of law.</a:t>
            </a:r>
            <a:endParaRPr lang="en-US" sz="2800" dirty="0"/>
          </a:p>
        </p:txBody>
      </p:sp>
    </p:spTree>
    <p:extLst>
      <p:ext uri="{BB962C8B-B14F-4D97-AF65-F5344CB8AC3E}">
        <p14:creationId xmlns:p14="http://schemas.microsoft.com/office/powerpoint/2010/main" val="175792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02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rgbClr val="006FB7"/>
              </a:buClr>
              <a:buFontTx/>
              <a:buChar char="•"/>
            </a:pPr>
            <a:r>
              <a:rPr lang="en-US" altLang="zh-CN" sz="2600" dirty="0" smtClean="0">
                <a:ea typeface="宋体" pitchFamily="2" charset="-122"/>
              </a:rPr>
              <a:t>In </a:t>
            </a:r>
            <a:r>
              <a:rPr lang="en-US" altLang="zh-CN" sz="2600" dirty="0">
                <a:ea typeface="宋体" pitchFamily="2" charset="-122"/>
              </a:rPr>
              <a:t>your view, what is, or should be, the purpose of a declaration of a state of emergency and the derogation from human rights obligations?</a:t>
            </a:r>
          </a:p>
          <a:p>
            <a:pPr eaLnBrk="1" hangingPunct="1">
              <a:spcBef>
                <a:spcPts val="600"/>
              </a:spcBef>
              <a:buClr>
                <a:srgbClr val="006FB7"/>
              </a:buClr>
              <a:buFontTx/>
              <a:buChar char="•"/>
            </a:pPr>
            <a:r>
              <a:rPr lang="en-US" altLang="zh-CN" sz="2600" dirty="0" smtClean="0">
                <a:ea typeface="宋体" pitchFamily="2" charset="-122"/>
              </a:rPr>
              <a:t>In </a:t>
            </a:r>
            <a:r>
              <a:rPr lang="en-US" altLang="zh-CN" sz="2600" dirty="0">
                <a:ea typeface="宋体" pitchFamily="2" charset="-122"/>
              </a:rPr>
              <a:t>your view, why could it be necessary, in order to deal with a public emergency, to suspend the full enjoyment of human rights and fundamental freedoms?</a:t>
            </a:r>
          </a:p>
          <a:p>
            <a:pPr eaLnBrk="1" hangingPunct="1">
              <a:spcBef>
                <a:spcPts val="600"/>
              </a:spcBef>
              <a:buClr>
                <a:srgbClr val="006FB7"/>
              </a:buClr>
              <a:buFontTx/>
              <a:buChar char="•"/>
            </a:pPr>
            <a:r>
              <a:rPr lang="en-US" altLang="zh-CN" sz="2600" dirty="0" smtClean="0">
                <a:ea typeface="宋体" pitchFamily="2" charset="-122"/>
              </a:rPr>
              <a:t>Could </a:t>
            </a:r>
            <a:r>
              <a:rPr lang="en-US" altLang="zh-CN" sz="2600" dirty="0">
                <a:ea typeface="宋体" pitchFamily="2" charset="-122"/>
              </a:rPr>
              <a:t>there, in your view, be any reason why it might be counterproductive for a Government to derogate from the full enjoyment of some human rights in order to deal with a public emergency?</a:t>
            </a:r>
          </a:p>
        </p:txBody>
      </p:sp>
      <p:sp>
        <p:nvSpPr>
          <p:cNvPr id="8"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III</a:t>
            </a:r>
            <a:endParaRPr lang="en-US" sz="3200" b="1" dirty="0">
              <a:solidFill>
                <a:srgbClr val="006FB7"/>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condition </a:t>
            </a:r>
            <a:r>
              <a:rPr lang="en-US" altLang="zh-CN" sz="3200" b="1" dirty="0" smtClean="0">
                <a:solidFill>
                  <a:srgbClr val="006FB7"/>
                </a:solidFill>
                <a:ea typeface="宋体" pitchFamily="2" charset="-122"/>
              </a:rPr>
              <a:t>of</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non-discrimination </a:t>
            </a:r>
            <a:r>
              <a:rPr lang="en-US" altLang="zh-CN" sz="3200" b="1" dirty="0">
                <a:solidFill>
                  <a:srgbClr val="006FB7"/>
                </a:solidFill>
                <a:ea typeface="宋体" pitchFamily="2" charset="-122"/>
              </a:rPr>
              <a:t>I</a:t>
            </a:r>
            <a:endParaRPr lang="en-US" sz="32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59</a:t>
            </a:r>
            <a:endParaRPr lang="it-IT" sz="1200" b="1" dirty="0"/>
          </a:p>
        </p:txBody>
      </p:sp>
      <p:sp>
        <p:nvSpPr>
          <p:cNvPr id="6" name="Rectangle 3"/>
          <p:cNvSpPr txBox="1">
            <a:spLocks noChangeArrowheads="1"/>
          </p:cNvSpPr>
          <p:nvPr/>
        </p:nvSpPr>
        <p:spPr bwMode="auto">
          <a:xfrm>
            <a:off x="395288" y="2060848"/>
            <a:ext cx="7921128" cy="360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When resorting to measures derogating from their legal obligations under the International Covenant on Civil and Political Rights and the American Convention on Human Rights, the State parties must ensure that these measures do not “involve discrimination solely on the ground of race, </a:t>
            </a:r>
            <a:r>
              <a:rPr lang="en-US" altLang="zh-CN" sz="2800" dirty="0" err="1">
                <a:ea typeface="宋体" pitchFamily="2" charset="-122"/>
              </a:rPr>
              <a:t>colour</a:t>
            </a:r>
            <a:r>
              <a:rPr lang="en-US" altLang="zh-CN" sz="2800" dirty="0">
                <a:ea typeface="宋体" pitchFamily="2" charset="-122"/>
              </a:rPr>
              <a:t>, sex, language, religion or social origin</a:t>
            </a:r>
            <a:r>
              <a:rPr lang="en-US" altLang="zh-CN" sz="2800" dirty="0" smtClean="0">
                <a:ea typeface="宋体" pitchFamily="2" charset="-122"/>
              </a:rPr>
              <a:t>”.</a:t>
            </a:r>
            <a:endParaRPr lang="en-US" sz="2800" dirty="0"/>
          </a:p>
        </p:txBody>
      </p:sp>
    </p:spTree>
    <p:extLst>
      <p:ext uri="{BB962C8B-B14F-4D97-AF65-F5344CB8AC3E}">
        <p14:creationId xmlns:p14="http://schemas.microsoft.com/office/powerpoint/2010/main" val="3859897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condition </a:t>
            </a:r>
            <a:r>
              <a:rPr lang="en-US" altLang="zh-CN" sz="3200" b="1" dirty="0" smtClean="0">
                <a:solidFill>
                  <a:srgbClr val="006FB7"/>
                </a:solidFill>
                <a:ea typeface="宋体" pitchFamily="2" charset="-122"/>
              </a:rPr>
              <a:t>of</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non-discrimination II</a:t>
            </a:r>
            <a:endParaRPr lang="en-US" sz="32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60</a:t>
            </a:r>
            <a:endParaRPr lang="it-IT" sz="1200" b="1" dirty="0"/>
          </a:p>
        </p:txBody>
      </p:sp>
      <p:sp>
        <p:nvSpPr>
          <p:cNvPr id="6" name="Rectangle 3"/>
          <p:cNvSpPr txBox="1">
            <a:spLocks noChangeArrowheads="1"/>
          </p:cNvSpPr>
          <p:nvPr/>
        </p:nvSpPr>
        <p:spPr bwMode="auto">
          <a:xfrm>
            <a:off x="395288" y="1556792"/>
            <a:ext cx="8291512"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300" dirty="0">
                <a:ea typeface="宋体" pitchFamily="2" charset="-122"/>
              </a:rPr>
              <a:t>In general all derogating States have at all times to ensure the principle of equality and the prohibition of discrimination which is a fundamental principle of international human rights law and general international law. According to international jurisprudence, the prohibition of discrimination contains an inherent flexibility so that not all distinctions between people are illegal. However, States that derogate from their international obligations </a:t>
            </a:r>
            <a:r>
              <a:rPr lang="en-US" altLang="zh-CN" sz="2300" dirty="0" smtClean="0">
                <a:ea typeface="宋体" pitchFamily="2" charset="-122"/>
              </a:rPr>
              <a:t>can </a:t>
            </a:r>
            <a:r>
              <a:rPr lang="en-US" altLang="zh-CN" sz="2300" dirty="0">
                <a:ea typeface="宋体" pitchFamily="2" charset="-122"/>
              </a:rPr>
              <a:t>only take measures strictly necessary to combat a public emergency provided that the measures pursue a legitimate aim, are reasonable and proportionate in the light of this aim, and do not involve discrimination solely on the grounds of race, </a:t>
            </a:r>
            <a:r>
              <a:rPr lang="en-US" altLang="zh-CN" sz="2300" dirty="0" err="1">
                <a:ea typeface="宋体" pitchFamily="2" charset="-122"/>
              </a:rPr>
              <a:t>colour</a:t>
            </a:r>
            <a:r>
              <a:rPr lang="en-US" altLang="zh-CN" sz="2300" dirty="0">
                <a:ea typeface="宋体" pitchFamily="2" charset="-122"/>
              </a:rPr>
              <a:t>, sex, language, religion or social origin. </a:t>
            </a:r>
            <a:endParaRPr lang="en-US" sz="2300" dirty="0"/>
          </a:p>
        </p:txBody>
      </p:sp>
    </p:spTree>
    <p:extLst>
      <p:ext uri="{BB962C8B-B14F-4D97-AF65-F5344CB8AC3E}">
        <p14:creationId xmlns:p14="http://schemas.microsoft.com/office/powerpoint/2010/main" val="1495212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condition </a:t>
            </a:r>
            <a:r>
              <a:rPr lang="en-US" altLang="zh-CN" sz="3200" b="1" dirty="0" smtClean="0">
                <a:solidFill>
                  <a:srgbClr val="006FB7"/>
                </a:solidFill>
                <a:ea typeface="宋体" pitchFamily="2" charset="-122"/>
              </a:rPr>
              <a:t>of</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international </a:t>
            </a:r>
            <a:r>
              <a:rPr lang="en-US" altLang="zh-CN" sz="3200" b="1" dirty="0">
                <a:solidFill>
                  <a:srgbClr val="006FB7"/>
                </a:solidFill>
                <a:ea typeface="宋体" pitchFamily="2" charset="-122"/>
              </a:rPr>
              <a:t>notification I</a:t>
            </a:r>
            <a:endParaRPr lang="en-US" sz="32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61</a:t>
            </a:r>
            <a:endParaRPr lang="it-IT" sz="1200" b="1" dirty="0"/>
          </a:p>
        </p:txBody>
      </p:sp>
      <p:sp>
        <p:nvSpPr>
          <p:cNvPr id="6" name="Rectangle 3"/>
          <p:cNvSpPr txBox="1">
            <a:spLocks noChangeArrowheads="1"/>
          </p:cNvSpPr>
          <p:nvPr/>
        </p:nvSpPr>
        <p:spPr bwMode="auto">
          <a:xfrm>
            <a:off x="395288" y="1700808"/>
            <a:ext cx="8291512"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dirty="0">
                <a:ea typeface="宋体" pitchFamily="2" charset="-122"/>
              </a:rPr>
              <a:t>Although the specific conditions vary somewhat according to the treaty concerned, it can be said in general terms that, whenever resorting to its right to derogate under the international human rights treaties, the derogating State party must notify the other State parties through the Secretary-General of the respective organization of the measures of derogation, by providing details of these measures, the reasons why they were taken, and, under the International Covenant on Civil and Political Rights and the American Convention on Human Rights, the provisions from which they have derogated. </a:t>
            </a:r>
            <a:endParaRPr lang="en-US" sz="2500" dirty="0"/>
          </a:p>
        </p:txBody>
      </p:sp>
    </p:spTree>
    <p:extLst>
      <p:ext uri="{BB962C8B-B14F-4D97-AF65-F5344CB8AC3E}">
        <p14:creationId xmlns:p14="http://schemas.microsoft.com/office/powerpoint/2010/main" val="247690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16</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condition </a:t>
            </a:r>
            <a:r>
              <a:rPr lang="en-US" altLang="zh-CN" sz="3200" b="1" dirty="0" smtClean="0">
                <a:solidFill>
                  <a:srgbClr val="006FB7"/>
                </a:solidFill>
                <a:ea typeface="宋体" pitchFamily="2" charset="-122"/>
              </a:rPr>
              <a:t>of</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international </a:t>
            </a:r>
            <a:r>
              <a:rPr lang="en-US" altLang="zh-CN" sz="3200" b="1" dirty="0">
                <a:solidFill>
                  <a:srgbClr val="006FB7"/>
                </a:solidFill>
                <a:ea typeface="宋体" pitchFamily="2" charset="-122"/>
              </a:rPr>
              <a:t>notification </a:t>
            </a:r>
            <a:r>
              <a:rPr lang="en-US" altLang="zh-CN" sz="3200" b="1" dirty="0" smtClean="0">
                <a:solidFill>
                  <a:srgbClr val="006FB7"/>
                </a:solidFill>
                <a:ea typeface="宋体" pitchFamily="2" charset="-122"/>
              </a:rPr>
              <a:t>II</a:t>
            </a:r>
            <a:endParaRPr lang="en-US" sz="32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62</a:t>
            </a:r>
            <a:endParaRPr lang="it-IT" sz="1200" b="1" dirty="0"/>
          </a:p>
        </p:txBody>
      </p:sp>
      <p:sp>
        <p:nvSpPr>
          <p:cNvPr id="6" name="Rectangle 3"/>
          <p:cNvSpPr txBox="1">
            <a:spLocks noChangeArrowheads="1"/>
          </p:cNvSpPr>
          <p:nvPr/>
        </p:nvSpPr>
        <p:spPr bwMode="auto">
          <a:xfrm>
            <a:off x="395288" y="2420888"/>
            <a:ext cx="8291512" cy="22322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The condition of international notification is an important tool to prevent abuses of the right to derogate by allowing an improved monitoring of State actions by other State parties as well as the monitoring organs.</a:t>
            </a:r>
            <a:endParaRPr lang="en-US" sz="2800" dirty="0"/>
          </a:p>
        </p:txBody>
      </p:sp>
    </p:spTree>
    <p:extLst>
      <p:ext uri="{BB962C8B-B14F-4D97-AF65-F5344CB8AC3E}">
        <p14:creationId xmlns:p14="http://schemas.microsoft.com/office/powerpoint/2010/main" val="261408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12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7" name="Rectangle 3"/>
          <p:cNvSpPr txBox="1">
            <a:spLocks noChangeArrowheads="1"/>
          </p:cNvSpPr>
          <p:nvPr/>
        </p:nvSpPr>
        <p:spPr bwMode="auto">
          <a:xfrm>
            <a:off x="395288" y="1916832"/>
            <a:ext cx="8229600" cy="3456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smtClean="0">
                <a:ea typeface="宋体" pitchFamily="2" charset="-122"/>
              </a:rPr>
              <a:t>In </a:t>
            </a:r>
            <a:r>
              <a:rPr lang="en-US" altLang="zh-CN" sz="2800" dirty="0">
                <a:ea typeface="宋体" pitchFamily="2" charset="-122"/>
              </a:rPr>
              <a:t>your view, are there any human rights that might be particularly vulnerable in a public emergency?</a:t>
            </a:r>
          </a:p>
          <a:p>
            <a:pPr eaLnBrk="1" hangingPunct="1">
              <a:spcBef>
                <a:spcPts val="2400"/>
              </a:spcBef>
              <a:buClr>
                <a:srgbClr val="006FB7"/>
              </a:buClr>
              <a:buFontTx/>
              <a:buChar char="•"/>
            </a:pPr>
            <a:r>
              <a:rPr lang="en-US" altLang="zh-CN" sz="2800" dirty="0" smtClean="0">
                <a:ea typeface="宋体" pitchFamily="2" charset="-122"/>
              </a:rPr>
              <a:t>Would </a:t>
            </a:r>
            <a:r>
              <a:rPr lang="en-US" altLang="zh-CN" sz="2800" dirty="0">
                <a:ea typeface="宋体" pitchFamily="2" charset="-122"/>
              </a:rPr>
              <a:t>there in your view exist any means other than derogations from human rights obligations whereby States could deal constructively with a public emergency?</a:t>
            </a:r>
          </a:p>
        </p:txBody>
      </p:sp>
      <p:sp>
        <p:nvSpPr>
          <p:cNvPr id="8"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IV</a:t>
            </a:r>
            <a:endParaRPr lang="en-US" sz="3200" b="1" dirty="0">
              <a:solidFill>
                <a:srgbClr val="006FB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2292"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instruments I</a:t>
            </a:r>
            <a:endParaRPr lang="en-US" sz="3200" b="1" dirty="0">
              <a:solidFill>
                <a:srgbClr val="006FB7"/>
              </a:solidFill>
            </a:endParaRPr>
          </a:p>
        </p:txBody>
      </p:sp>
      <p:sp>
        <p:nvSpPr>
          <p:cNvPr id="122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000" b="1" dirty="0">
                <a:solidFill>
                  <a:srgbClr val="006FB7"/>
                </a:solidFill>
                <a:ea typeface="宋体" pitchFamily="2" charset="-122"/>
              </a:rPr>
              <a:t>Universal instruments</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International Covenant on Civil and Political Rights, 1966</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International Covenant on Economic, Social, and Cultural Rights, 1966</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International Convention on the Elimination of All Forms of Racial Discrimination, 1965</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Convention against Torture and Other Cruel, Inhuman or Degrading Treatment or Punishment, 1984</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Convention on the Elimination of All Forms of Discrimination against Women, 1979</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Convention on the Rights of the Child, 1989</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Declaration on the Protection of All Persons from Enforced Disappearances, 1992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16</a:t>
            </a:r>
            <a:endParaRPr lang="en-US" b="0"/>
          </a:p>
        </p:txBody>
      </p:sp>
      <p:sp>
        <p:nvSpPr>
          <p:cNvPr id="133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Regional instruments</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African Charter on Human and Peoples’ Rights, 1981</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American Convention on Human Rights, 1969</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Inter-American Convention to Prevent and Punish Torture, 1985</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Inter-American Convention on Forced Disappearance of Persons, 1994</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European Convention on Human Rights, 1950</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European Social Charter, 1961, and the European Social Charter (Revised</a:t>
            </a:r>
            <a:r>
              <a:rPr lang="en-US" altLang="zh-CN" sz="2400" dirty="0" smtClean="0">
                <a:ea typeface="宋体" pitchFamily="2" charset="-122"/>
              </a:rPr>
              <a:t>), </a:t>
            </a:r>
            <a:r>
              <a:rPr lang="en-US" altLang="zh-CN" sz="2400" dirty="0">
                <a:ea typeface="宋体" pitchFamily="2" charset="-122"/>
              </a:rPr>
              <a:t>1996</a:t>
            </a:r>
          </a:p>
        </p:txBody>
      </p:sp>
      <p:sp>
        <p:nvSpPr>
          <p:cNvPr id="8"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instruments </a:t>
            </a:r>
            <a:r>
              <a:rPr lang="en-GB"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82F6306-0DAA-4AF7-9771-61E9354B1E4A}"/>
</file>

<file path=customXml/itemProps2.xml><?xml version="1.0" encoding="utf-8"?>
<ds:datastoreItem xmlns:ds="http://schemas.openxmlformats.org/officeDocument/2006/customXml" ds:itemID="{F47081DC-4374-4822-A2D6-8CFC99F422AB}"/>
</file>

<file path=customXml/itemProps3.xml><?xml version="1.0" encoding="utf-8"?>
<ds:datastoreItem xmlns:ds="http://schemas.openxmlformats.org/officeDocument/2006/customXml" ds:itemID="{42674E0A-D0E5-4C82-ADD8-FA90F9DC6049}"/>
</file>

<file path=docProps/app.xml><?xml version="1.0" encoding="utf-8"?>
<Properties xmlns="http://schemas.openxmlformats.org/officeDocument/2006/extended-properties" xmlns:vt="http://schemas.openxmlformats.org/officeDocument/2006/docPropsVTypes">
  <Template/>
  <TotalTime>901</TotalTime>
  <Words>5551</Words>
  <Application>Microsoft Office PowerPoint</Application>
  <PresentationFormat>On-screen Show (4:3)</PresentationFormat>
  <Paragraphs>404</Paragraphs>
  <Slides>63</Slides>
  <Notes>1</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bianca2</vt:lpstr>
      <vt:lpstr>Fronte</vt:lpstr>
      <vt:lpstr> Chapter 16  The administration of justice  during states of emergency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130</cp:revision>
  <cp:lastPrinted>2011-11-17T10:30:19Z</cp:lastPrinted>
  <dcterms:created xsi:type="dcterms:W3CDTF">2011-10-11T09:08:06Z</dcterms:created>
  <dcterms:modified xsi:type="dcterms:W3CDTF">2012-01-12T08:44:58Z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992400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