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38"/>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381750"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varScale="1">
        <p:scale>
          <a:sx n="114" d="100"/>
          <a:sy n="114" d="100"/>
        </p:scale>
        <p:origin x="-102" y="-17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defTabSz="860851">
              <a:defRPr sz="1100"/>
            </a:lvl1pPr>
          </a:lstStyle>
          <a:p>
            <a:pPr>
              <a:defRPr/>
            </a:pPr>
            <a:endParaRPr lang="en-US"/>
          </a:p>
        </p:txBody>
      </p:sp>
      <p:sp>
        <p:nvSpPr>
          <p:cNvPr id="62467" name="Rectangle 3"/>
          <p:cNvSpPr>
            <a:spLocks noGrp="1" noChangeArrowheads="1"/>
          </p:cNvSpPr>
          <p:nvPr>
            <p:ph type="dt" idx="1"/>
          </p:nvPr>
        </p:nvSpPr>
        <p:spPr bwMode="auto">
          <a:xfrm>
            <a:off x="3614738"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algn="r" defTabSz="860851">
              <a:defRPr sz="11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019175"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5400"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defTabSz="860851">
              <a:defRPr sz="1100"/>
            </a:lvl1pPr>
          </a:lstStyle>
          <a:p>
            <a:pPr>
              <a:defRPr/>
            </a:pPr>
            <a:endParaRPr lang="en-US"/>
          </a:p>
        </p:txBody>
      </p:sp>
      <p:sp>
        <p:nvSpPr>
          <p:cNvPr id="62471" name="Rectangle 7"/>
          <p:cNvSpPr>
            <a:spLocks noGrp="1" noChangeArrowheads="1"/>
          </p:cNvSpPr>
          <p:nvPr>
            <p:ph type="sldNum" sz="quarter" idx="5"/>
          </p:nvPr>
        </p:nvSpPr>
        <p:spPr bwMode="auto">
          <a:xfrm>
            <a:off x="3614738"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algn="r" defTabSz="860851">
              <a:defRPr sz="1100"/>
            </a:lvl1pPr>
          </a:lstStyle>
          <a:p>
            <a:pPr>
              <a:defRPr/>
            </a:pPr>
            <a:fld id="{1B1B578E-AE70-41FC-AACD-9AA47379E982}" type="slidenum">
              <a:rPr lang="en-US"/>
              <a:pPr>
                <a:defRPr/>
              </a:pPr>
              <a:t>‹#›</a:t>
            </a:fld>
            <a:endParaRPr lang="en-US"/>
          </a:p>
        </p:txBody>
      </p:sp>
    </p:spTree>
    <p:extLst>
      <p:ext uri="{BB962C8B-B14F-4D97-AF65-F5344CB8AC3E}">
        <p14:creationId xmlns:p14="http://schemas.microsoft.com/office/powerpoint/2010/main" val="3487607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58838" eaLnBrk="0" hangingPunct="0">
              <a:defRPr>
                <a:solidFill>
                  <a:schemeClr val="tx1"/>
                </a:solidFill>
                <a:latin typeface="Arial" charset="0"/>
                <a:cs typeface="Arial" charset="0"/>
              </a:defRPr>
            </a:lvl1pPr>
            <a:lvl2pPr marL="742950" indent="-285750" defTabSz="858838" eaLnBrk="0" hangingPunct="0">
              <a:defRPr>
                <a:solidFill>
                  <a:schemeClr val="tx1"/>
                </a:solidFill>
                <a:latin typeface="Arial" charset="0"/>
                <a:cs typeface="Arial" charset="0"/>
              </a:defRPr>
            </a:lvl2pPr>
            <a:lvl3pPr marL="1143000" indent="-228600" defTabSz="858838" eaLnBrk="0" hangingPunct="0">
              <a:defRPr>
                <a:solidFill>
                  <a:schemeClr val="tx1"/>
                </a:solidFill>
                <a:latin typeface="Arial" charset="0"/>
                <a:cs typeface="Arial" charset="0"/>
              </a:defRPr>
            </a:lvl3pPr>
            <a:lvl4pPr marL="1600200" indent="-228600" defTabSz="858838" eaLnBrk="0" hangingPunct="0">
              <a:defRPr>
                <a:solidFill>
                  <a:schemeClr val="tx1"/>
                </a:solidFill>
                <a:latin typeface="Arial" charset="0"/>
                <a:cs typeface="Arial" charset="0"/>
              </a:defRPr>
            </a:lvl4pPr>
            <a:lvl5pPr marL="2057400" indent="-228600" defTabSz="858838" eaLnBrk="0" hangingPunct="0">
              <a:defRPr>
                <a:solidFill>
                  <a:schemeClr val="tx1"/>
                </a:solidFill>
                <a:latin typeface="Arial" charset="0"/>
                <a:cs typeface="Arial" charset="0"/>
              </a:defRPr>
            </a:lvl5pPr>
            <a:lvl6pPr marL="2514600" indent="-228600" defTabSz="858838" eaLnBrk="0" fontAlgn="base" hangingPunct="0">
              <a:spcBef>
                <a:spcPct val="0"/>
              </a:spcBef>
              <a:spcAft>
                <a:spcPct val="0"/>
              </a:spcAft>
              <a:defRPr>
                <a:solidFill>
                  <a:schemeClr val="tx1"/>
                </a:solidFill>
                <a:latin typeface="Arial" charset="0"/>
                <a:cs typeface="Arial" charset="0"/>
              </a:defRPr>
            </a:lvl6pPr>
            <a:lvl7pPr marL="2971800" indent="-228600" defTabSz="858838" eaLnBrk="0" fontAlgn="base" hangingPunct="0">
              <a:spcBef>
                <a:spcPct val="0"/>
              </a:spcBef>
              <a:spcAft>
                <a:spcPct val="0"/>
              </a:spcAft>
              <a:defRPr>
                <a:solidFill>
                  <a:schemeClr val="tx1"/>
                </a:solidFill>
                <a:latin typeface="Arial" charset="0"/>
                <a:cs typeface="Arial" charset="0"/>
              </a:defRPr>
            </a:lvl7pPr>
            <a:lvl8pPr marL="3429000" indent="-228600" defTabSz="858838" eaLnBrk="0" fontAlgn="base" hangingPunct="0">
              <a:spcBef>
                <a:spcPct val="0"/>
              </a:spcBef>
              <a:spcAft>
                <a:spcPct val="0"/>
              </a:spcAft>
              <a:defRPr>
                <a:solidFill>
                  <a:schemeClr val="tx1"/>
                </a:solidFill>
                <a:latin typeface="Arial" charset="0"/>
                <a:cs typeface="Arial" charset="0"/>
              </a:defRPr>
            </a:lvl8pPr>
            <a:lvl9pPr marL="3886200" indent="-228600" defTabSz="858838" eaLnBrk="0" fontAlgn="base" hangingPunct="0">
              <a:spcBef>
                <a:spcPct val="0"/>
              </a:spcBef>
              <a:spcAft>
                <a:spcPct val="0"/>
              </a:spcAft>
              <a:defRPr>
                <a:solidFill>
                  <a:schemeClr val="tx1"/>
                </a:solidFill>
                <a:latin typeface="Arial" charset="0"/>
                <a:cs typeface="Arial" charset="0"/>
              </a:defRPr>
            </a:lvl9pPr>
          </a:lstStyle>
          <a:p>
            <a:pPr eaLnBrk="1" hangingPunct="1"/>
            <a:fld id="{AF08E682-1452-47D8-A3F6-401ED20EE9AF}" type="slidenum">
              <a:rPr lang="en-US" smtClean="0"/>
              <a:pPr eaLnBrk="1" hangingPunct="1"/>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36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1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dirty="0" smtClean="0"/>
            </a:lvl1pPr>
          </a:lstStyle>
          <a:p>
            <a:pPr>
              <a:defRPr/>
            </a:pPr>
            <a:r>
              <a:rPr lang="en-US" altLang="zh-CN" smtClean="0"/>
              <a:t>Chapter 13</a:t>
            </a:r>
            <a:endParaRPr lang="en-US" b="0"/>
          </a:p>
        </p:txBody>
      </p:sp>
    </p:spTree>
    <p:extLst>
      <p:ext uri="{BB962C8B-B14F-4D97-AF65-F5344CB8AC3E}">
        <p14:creationId xmlns:p14="http://schemas.microsoft.com/office/powerpoint/2010/main" val="132774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dirty="0" smtClean="0"/>
            </a:lvl1pPr>
          </a:lstStyle>
          <a:p>
            <a:pPr>
              <a:defRPr/>
            </a:pPr>
            <a:r>
              <a:rPr lang="en-US" altLang="zh-CN" smtClean="0"/>
              <a:t>Chapter 13</a:t>
            </a:r>
            <a:endParaRPr lang="en-US" b="0"/>
          </a:p>
        </p:txBody>
      </p:sp>
    </p:spTree>
    <p:extLst>
      <p:ext uri="{BB962C8B-B14F-4D97-AF65-F5344CB8AC3E}">
        <p14:creationId xmlns:p14="http://schemas.microsoft.com/office/powerpoint/2010/main" val="3199807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Lst>
  <p:timing>
    <p:tnLst>
      <p:par>
        <p:cTn id="1" dur="indefinite" restart="never" nodeType="tmRoot"/>
      </p:par>
    </p:tnLst>
  </p:timing>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it-IT" altLang="zh-CN" smtClean="0"/>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dirty="0" smtClean="0">
                <a:ea typeface="宋体" pitchFamily="2" charset="-122"/>
              </a:defRPr>
            </a:lvl1pPr>
          </a:lstStyle>
          <a:p>
            <a:pPr>
              <a:defRPr/>
            </a:pPr>
            <a:r>
              <a:rPr lang="en-US" altLang="zh-CN" smtClean="0"/>
              <a:t>Chapter 13</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4"/>
            <a:ext cx="8569325" cy="2724001"/>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13</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The right to equality </a:t>
            </a:r>
            <a:r>
              <a:rPr lang="en-US" altLang="zh-CN" sz="3600" dirty="0" smtClean="0">
                <a:solidFill>
                  <a:srgbClr val="006FB7"/>
                </a:solidFill>
                <a:ea typeface="宋体" pitchFamily="2" charset="-122"/>
              </a:rPr>
              <a:t>and</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non-discrimination in</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the administration </a:t>
            </a:r>
            <a:r>
              <a:rPr lang="en-US" altLang="zh-CN" sz="3600" dirty="0">
                <a:solidFill>
                  <a:srgbClr val="006FB7"/>
                </a:solidFill>
                <a:ea typeface="宋体" pitchFamily="2" charset="-122"/>
              </a:rPr>
              <a:t>of justice</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43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1434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I </a:t>
            </a:r>
            <a:endParaRPr lang="en-US" sz="3200" b="1" dirty="0">
              <a:solidFill>
                <a:srgbClr val="006FB7"/>
              </a:solidFill>
            </a:endParaRPr>
          </a:p>
        </p:txBody>
      </p:sp>
      <p:sp>
        <p:nvSpPr>
          <p:cNvPr id="14341"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500"/>
              </a:lnSpc>
              <a:spcBef>
                <a:spcPts val="1200"/>
              </a:spcBef>
              <a:buClr>
                <a:srgbClr val="006FB7"/>
              </a:buClr>
            </a:pPr>
            <a:r>
              <a:rPr lang="en-US" altLang="zh-CN" sz="2200" b="1" dirty="0">
                <a:solidFill>
                  <a:srgbClr val="006FB7"/>
                </a:solidFill>
                <a:ea typeface="宋体" pitchFamily="2" charset="-122"/>
              </a:rPr>
              <a:t>The Charter of the United Nations (1)</a:t>
            </a:r>
          </a:p>
          <a:p>
            <a:pPr marL="0" indent="0" eaLnBrk="1" hangingPunct="1">
              <a:lnSpc>
                <a:spcPts val="2500"/>
              </a:lnSpc>
              <a:spcBef>
                <a:spcPts val="1200"/>
              </a:spcBef>
              <a:buClr>
                <a:srgbClr val="006FB7"/>
              </a:buClr>
            </a:pPr>
            <a:r>
              <a:rPr lang="en-US" altLang="zh-CN" sz="2200" dirty="0">
                <a:ea typeface="宋体" pitchFamily="2" charset="-122"/>
              </a:rPr>
              <a:t>Article 1 (3): </a:t>
            </a:r>
            <a:r>
              <a:rPr lang="en-US" altLang="zh-CN" sz="2200" dirty="0" smtClean="0">
                <a:ea typeface="宋体" pitchFamily="2" charset="-122"/>
              </a:rPr>
              <a:t>The </a:t>
            </a:r>
            <a:r>
              <a:rPr lang="en-US" altLang="zh-CN" sz="2200" dirty="0">
                <a:ea typeface="宋体" pitchFamily="2" charset="-122"/>
              </a:rPr>
              <a:t>purposes of the United Nations are</a:t>
            </a:r>
            <a:r>
              <a:rPr lang="en-US" altLang="zh-CN" sz="2200" dirty="0" smtClean="0">
                <a:ea typeface="宋体" pitchFamily="2" charset="-122"/>
              </a:rPr>
              <a:t>: [ </a:t>
            </a:r>
            <a:r>
              <a:rPr lang="en-US" altLang="zh-CN" sz="2200" dirty="0">
                <a:ea typeface="宋体" pitchFamily="2" charset="-122"/>
              </a:rPr>
              <a:t>. . . ]</a:t>
            </a:r>
          </a:p>
          <a:p>
            <a:pPr marL="0" indent="0" eaLnBrk="1" hangingPunct="1">
              <a:lnSpc>
                <a:spcPts val="2500"/>
              </a:lnSpc>
              <a:spcBef>
                <a:spcPts val="600"/>
              </a:spcBef>
              <a:buClr>
                <a:srgbClr val="006FB7"/>
              </a:buClr>
            </a:pPr>
            <a:r>
              <a:rPr lang="en-US" altLang="zh-CN" sz="2200" dirty="0" smtClean="0">
                <a:ea typeface="宋体" pitchFamily="2" charset="-122"/>
              </a:rPr>
              <a:t>To </a:t>
            </a:r>
            <a:r>
              <a:rPr lang="en-US" altLang="zh-CN" sz="2200" dirty="0">
                <a:ea typeface="宋体" pitchFamily="2" charset="-122"/>
              </a:rPr>
              <a:t>achieve international cooperation in solving international problems of an economic, social, cultural, or humanitarian character, and in promoting and encouraging respect for human rights and for fundamental freedoms for all without distinction as to race, sex, language, or religion</a:t>
            </a:r>
            <a:r>
              <a:rPr lang="en-US" altLang="zh-CN" sz="2200" dirty="0" smtClean="0">
                <a:ea typeface="宋体" pitchFamily="2" charset="-122"/>
              </a:rPr>
              <a:t>.</a:t>
            </a:r>
            <a:endParaRPr lang="en-US" altLang="zh-CN" sz="2200" dirty="0">
              <a:ea typeface="宋体" pitchFamily="2" charset="-122"/>
            </a:endParaRPr>
          </a:p>
          <a:p>
            <a:pPr marL="0" indent="0" eaLnBrk="1" hangingPunct="1">
              <a:lnSpc>
                <a:spcPts val="2500"/>
              </a:lnSpc>
              <a:spcBef>
                <a:spcPts val="1200"/>
              </a:spcBef>
              <a:buClr>
                <a:srgbClr val="006FB7"/>
              </a:buClr>
            </a:pPr>
            <a:r>
              <a:rPr lang="en-US" altLang="zh-CN" sz="2200" dirty="0">
                <a:ea typeface="宋体" pitchFamily="2" charset="-122"/>
              </a:rPr>
              <a:t>Article 13 (1): </a:t>
            </a:r>
            <a:r>
              <a:rPr lang="en-US" altLang="zh-CN" sz="2200" dirty="0" smtClean="0">
                <a:ea typeface="宋体" pitchFamily="2" charset="-122"/>
              </a:rPr>
              <a:t>The </a:t>
            </a:r>
            <a:r>
              <a:rPr lang="en-US" altLang="zh-CN" sz="2200" dirty="0">
                <a:ea typeface="宋体" pitchFamily="2" charset="-122"/>
              </a:rPr>
              <a:t>General Assembly shall initiate studies and make recommendations for the purpose of . . . (b) promoting international cooperation in the economic, social, cultural, educational, and health fields, and assisting in the realization of human rights and fundamental freedoms for all without distinction as to race, sex, language, or religion</a:t>
            </a:r>
            <a:r>
              <a:rPr lang="en-US" altLang="zh-CN" sz="2200" dirty="0" smtClean="0">
                <a:ea typeface="宋体" pitchFamily="2" charset="-122"/>
              </a:rPr>
              <a:t>.</a:t>
            </a:r>
            <a:endParaRPr lang="en-US" altLang="zh-CN" sz="2200" dirty="0">
              <a:ea typeface="宋体" pitchFamily="2" charset="-122"/>
            </a:endParaRPr>
          </a:p>
        </p:txBody>
      </p:sp>
      <p:sp>
        <p:nvSpPr>
          <p:cNvPr id="143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53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1536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II</a:t>
            </a:r>
            <a:endParaRPr lang="en-US" sz="3200" b="1" dirty="0">
              <a:solidFill>
                <a:srgbClr val="006FB7"/>
              </a:solidFill>
            </a:endParaRPr>
          </a:p>
        </p:txBody>
      </p:sp>
      <p:sp>
        <p:nvSpPr>
          <p:cNvPr id="153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500"/>
              </a:lnSpc>
              <a:spcBef>
                <a:spcPts val="600"/>
              </a:spcBef>
              <a:buClr>
                <a:srgbClr val="006FB7"/>
              </a:buClr>
            </a:pPr>
            <a:r>
              <a:rPr lang="en-US" altLang="zh-CN" sz="2000" b="1" dirty="0">
                <a:solidFill>
                  <a:srgbClr val="006FB7"/>
                </a:solidFill>
                <a:ea typeface="宋体" pitchFamily="2" charset="-122"/>
              </a:rPr>
              <a:t>The Charter of the United Nations </a:t>
            </a:r>
            <a:r>
              <a:rPr lang="en-US" altLang="zh-CN" sz="2000" b="1" dirty="0" smtClean="0">
                <a:solidFill>
                  <a:srgbClr val="006FB7"/>
                </a:solidFill>
                <a:ea typeface="宋体" pitchFamily="2" charset="-122"/>
              </a:rPr>
              <a:t>(2)</a:t>
            </a:r>
            <a:endParaRPr lang="en-US" altLang="zh-CN" sz="2000" b="1" dirty="0">
              <a:solidFill>
                <a:srgbClr val="006FB7"/>
              </a:solidFill>
              <a:ea typeface="宋体" pitchFamily="2" charset="-122"/>
            </a:endParaRPr>
          </a:p>
          <a:p>
            <a:pPr marL="0" indent="0" eaLnBrk="1" hangingPunct="1">
              <a:lnSpc>
                <a:spcPts val="2500"/>
              </a:lnSpc>
              <a:spcBef>
                <a:spcPts val="600"/>
              </a:spcBef>
              <a:buClr>
                <a:srgbClr val="006FB7"/>
              </a:buClr>
            </a:pPr>
            <a:r>
              <a:rPr lang="en-US" altLang="zh-CN" sz="2000" dirty="0" smtClean="0">
                <a:ea typeface="宋体" pitchFamily="2" charset="-122"/>
              </a:rPr>
              <a:t>Article 55:</a:t>
            </a:r>
            <a:endParaRPr lang="en-US" altLang="zh-CN" sz="2000" dirty="0">
              <a:ea typeface="宋体" pitchFamily="2" charset="-122"/>
            </a:endParaRPr>
          </a:p>
          <a:p>
            <a:pPr marL="0" indent="0" eaLnBrk="1" hangingPunct="1">
              <a:lnSpc>
                <a:spcPts val="2500"/>
              </a:lnSpc>
              <a:spcBef>
                <a:spcPts val="600"/>
              </a:spcBef>
              <a:buClr>
                <a:srgbClr val="006FB7"/>
              </a:buClr>
            </a:pPr>
            <a:r>
              <a:rPr lang="en-US" altLang="zh-CN" sz="2000" dirty="0">
                <a:ea typeface="宋体" pitchFamily="2" charset="-122"/>
              </a:rPr>
              <a:t>With a view to the creation of conditions of stability and well-being which are necessary for peaceful and friendly relations among nations based on respect for the principle of equal rights and self-determination of peoples, the United Nations shall promote</a:t>
            </a:r>
            <a:r>
              <a:rPr lang="en-US" altLang="zh-CN" sz="2000" dirty="0" smtClean="0">
                <a:ea typeface="宋体" pitchFamily="2" charset="-122"/>
              </a:rPr>
              <a:t>: [ </a:t>
            </a:r>
            <a:r>
              <a:rPr lang="en-US" altLang="zh-CN" sz="2000" dirty="0">
                <a:ea typeface="宋体" pitchFamily="2" charset="-122"/>
              </a:rPr>
              <a:t>. . . ]</a:t>
            </a:r>
          </a:p>
          <a:p>
            <a:pPr marL="0" indent="0" eaLnBrk="1" hangingPunct="1">
              <a:lnSpc>
                <a:spcPts val="2500"/>
              </a:lnSpc>
              <a:spcBef>
                <a:spcPts val="600"/>
              </a:spcBef>
              <a:buClr>
                <a:srgbClr val="006FB7"/>
              </a:buClr>
              <a:tabLst>
                <a:tab pos="449263" algn="l"/>
              </a:tabLst>
            </a:pPr>
            <a:r>
              <a:rPr lang="en-US" altLang="zh-CN" sz="2000" dirty="0" smtClean="0">
                <a:solidFill>
                  <a:srgbClr val="006FB7"/>
                </a:solidFill>
                <a:ea typeface="宋体" pitchFamily="2" charset="-122"/>
              </a:rPr>
              <a:t>(</a:t>
            </a:r>
            <a:r>
              <a:rPr lang="en-US" altLang="zh-CN" sz="2000" dirty="0">
                <a:solidFill>
                  <a:srgbClr val="006FB7"/>
                </a:solidFill>
                <a:ea typeface="宋体" pitchFamily="2" charset="-122"/>
              </a:rPr>
              <a:t>c</a:t>
            </a:r>
            <a:r>
              <a:rPr lang="en-US" altLang="zh-CN" sz="2000" dirty="0" smtClean="0">
                <a:solidFill>
                  <a:srgbClr val="006FB7"/>
                </a:solidFill>
                <a:ea typeface="宋体" pitchFamily="2" charset="-122"/>
              </a:rPr>
              <a:t>)</a:t>
            </a:r>
            <a:r>
              <a:rPr lang="en-US" altLang="zh-CN" sz="2000" dirty="0" smtClean="0">
                <a:ea typeface="宋体" pitchFamily="2" charset="-122"/>
              </a:rPr>
              <a:t>	Universal </a:t>
            </a:r>
            <a:r>
              <a:rPr lang="en-US" altLang="zh-CN" sz="2000" dirty="0">
                <a:ea typeface="宋体" pitchFamily="2" charset="-122"/>
              </a:rPr>
              <a:t>respect for, and observance of, human rights and </a:t>
            </a:r>
            <a:r>
              <a:rPr lang="en-US" altLang="zh-CN" sz="2000" dirty="0" smtClean="0">
                <a:ea typeface="宋体" pitchFamily="2" charset="-122"/>
              </a:rPr>
              <a:t/>
            </a:r>
            <a:br>
              <a:rPr lang="en-US" altLang="zh-CN" sz="2000" dirty="0" smtClean="0">
                <a:ea typeface="宋体" pitchFamily="2" charset="-122"/>
              </a:rPr>
            </a:br>
            <a:r>
              <a:rPr lang="en-US" altLang="zh-CN" sz="2000" dirty="0" smtClean="0">
                <a:ea typeface="宋体" pitchFamily="2" charset="-122"/>
              </a:rPr>
              <a:t>	fundamental </a:t>
            </a:r>
            <a:r>
              <a:rPr lang="en-US" altLang="zh-CN" sz="2000" dirty="0">
                <a:ea typeface="宋体" pitchFamily="2" charset="-122"/>
              </a:rPr>
              <a:t>freedoms for all without distinction as to race, sex</a:t>
            </a:r>
            <a:r>
              <a:rPr lang="en-US" altLang="zh-CN" sz="2000" dirty="0" smtClean="0">
                <a:ea typeface="宋体" pitchFamily="2" charset="-122"/>
              </a:rPr>
              <a:t>,</a:t>
            </a:r>
            <a:br>
              <a:rPr lang="en-US" altLang="zh-CN" sz="2000" dirty="0" smtClean="0">
                <a:ea typeface="宋体" pitchFamily="2" charset="-122"/>
              </a:rPr>
            </a:br>
            <a:r>
              <a:rPr lang="en-US" altLang="zh-CN" sz="2000" dirty="0" smtClean="0">
                <a:ea typeface="宋体" pitchFamily="2" charset="-122"/>
              </a:rPr>
              <a:t>	language </a:t>
            </a:r>
            <a:r>
              <a:rPr lang="en-US" altLang="zh-CN" sz="2000" dirty="0">
                <a:ea typeface="宋体" pitchFamily="2" charset="-122"/>
              </a:rPr>
              <a:t>or religion.</a:t>
            </a:r>
          </a:p>
          <a:p>
            <a:pPr marL="0" indent="0" eaLnBrk="1" hangingPunct="1">
              <a:lnSpc>
                <a:spcPts val="2500"/>
              </a:lnSpc>
              <a:spcBef>
                <a:spcPts val="600"/>
              </a:spcBef>
              <a:buClr>
                <a:srgbClr val="006FB7"/>
              </a:buClr>
            </a:pPr>
            <a:r>
              <a:rPr lang="en-US" altLang="zh-CN" sz="2000" dirty="0">
                <a:ea typeface="宋体" pitchFamily="2" charset="-122"/>
              </a:rPr>
              <a:t>Article </a:t>
            </a:r>
            <a:r>
              <a:rPr lang="en-US" altLang="zh-CN" sz="2000" dirty="0" smtClean="0">
                <a:ea typeface="宋体" pitchFamily="2" charset="-122"/>
              </a:rPr>
              <a:t>56:</a:t>
            </a:r>
            <a:endParaRPr lang="en-US" altLang="zh-CN" sz="2000" dirty="0">
              <a:ea typeface="宋体" pitchFamily="2" charset="-122"/>
            </a:endParaRPr>
          </a:p>
          <a:p>
            <a:pPr marL="0" indent="0" eaLnBrk="1" hangingPunct="1">
              <a:lnSpc>
                <a:spcPts val="2500"/>
              </a:lnSpc>
              <a:spcBef>
                <a:spcPts val="600"/>
              </a:spcBef>
              <a:buClr>
                <a:srgbClr val="006FB7"/>
              </a:buClr>
            </a:pPr>
            <a:r>
              <a:rPr lang="en-US" altLang="zh-CN" sz="2000" dirty="0">
                <a:ea typeface="宋体" pitchFamily="2" charset="-122"/>
              </a:rPr>
              <a:t>All Members pledge themselves to take joint and separate action in cooperation with the Organization for the achievement of the purposes set forth in Article 55</a:t>
            </a:r>
            <a:r>
              <a:rPr lang="en-US" altLang="zh-CN" sz="2000" dirty="0" smtClean="0">
                <a:ea typeface="宋体" pitchFamily="2" charset="-122"/>
              </a:rPr>
              <a:t>.</a:t>
            </a:r>
            <a:endParaRPr lang="en-US" altLang="zh-CN" sz="2000" dirty="0">
              <a:ea typeface="宋体"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63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1638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III</a:t>
            </a:r>
            <a:endParaRPr lang="en-US" sz="3200" b="1" dirty="0">
              <a:solidFill>
                <a:srgbClr val="006FB7"/>
              </a:solidFill>
            </a:endParaRPr>
          </a:p>
        </p:txBody>
      </p:sp>
      <p:sp>
        <p:nvSpPr>
          <p:cNvPr id="16389" name="Rectangle 3"/>
          <p:cNvSpPr txBox="1">
            <a:spLocks noChangeArrowheads="1"/>
          </p:cNvSpPr>
          <p:nvPr/>
        </p:nvSpPr>
        <p:spPr bwMode="auto">
          <a:xfrm>
            <a:off x="395287" y="1484784"/>
            <a:ext cx="8364537"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b="1" dirty="0">
                <a:solidFill>
                  <a:srgbClr val="006FB7"/>
                </a:solidFill>
                <a:ea typeface="宋体" pitchFamily="2" charset="-122"/>
              </a:rPr>
              <a:t>The Universal Declaration of Human Rights</a:t>
            </a:r>
          </a:p>
          <a:p>
            <a:pPr marL="0" indent="0" eaLnBrk="1" hangingPunct="1">
              <a:spcBef>
                <a:spcPts val="600"/>
              </a:spcBef>
              <a:buClr>
                <a:srgbClr val="006FB7"/>
              </a:buClr>
            </a:pPr>
            <a:r>
              <a:rPr lang="en-US" altLang="zh-CN" b="1" dirty="0">
                <a:solidFill>
                  <a:srgbClr val="006FB7"/>
                </a:solidFill>
                <a:ea typeface="宋体" pitchFamily="2" charset="-122"/>
              </a:rPr>
              <a:t>Article 1:</a:t>
            </a:r>
          </a:p>
          <a:p>
            <a:pPr marL="0" indent="0" eaLnBrk="1" hangingPunct="1">
              <a:spcBef>
                <a:spcPts val="600"/>
              </a:spcBef>
              <a:buClr>
                <a:srgbClr val="006FB7"/>
              </a:buClr>
            </a:pPr>
            <a:r>
              <a:rPr lang="en-US" altLang="zh-CN" dirty="0">
                <a:ea typeface="宋体" pitchFamily="2" charset="-122"/>
              </a:rPr>
              <a:t>All human beings are born free and equal in dignity and rights. They are endowed with reason and conscience and should act towards one another in a spirit of brotherhood.</a:t>
            </a:r>
          </a:p>
          <a:p>
            <a:pPr marL="0" indent="0" eaLnBrk="1" hangingPunct="1">
              <a:spcBef>
                <a:spcPts val="600"/>
              </a:spcBef>
              <a:buClr>
                <a:srgbClr val="006FB7"/>
              </a:buClr>
            </a:pPr>
            <a:r>
              <a:rPr lang="en-US" altLang="zh-CN" b="1" dirty="0">
                <a:solidFill>
                  <a:srgbClr val="006FB7"/>
                </a:solidFill>
                <a:ea typeface="宋体" pitchFamily="2" charset="-122"/>
              </a:rPr>
              <a:t>Article 2:</a:t>
            </a:r>
          </a:p>
          <a:p>
            <a:pPr marL="0" indent="0" eaLnBrk="1" hangingPunct="1">
              <a:spcBef>
                <a:spcPts val="600"/>
              </a:spcBef>
              <a:buClr>
                <a:srgbClr val="006FB7"/>
              </a:buClr>
            </a:pPr>
            <a:r>
              <a:rPr lang="en-US" altLang="zh-CN" dirty="0">
                <a:ea typeface="宋体" pitchFamily="2" charset="-122"/>
              </a:rPr>
              <a:t>Everyone is entitled to all the rights and freedoms set forth in this Declaration, without distinction of any kind, such as race, </a:t>
            </a:r>
            <a:r>
              <a:rPr lang="en-US" altLang="zh-CN" dirty="0" err="1">
                <a:ea typeface="宋体" pitchFamily="2" charset="-122"/>
              </a:rPr>
              <a:t>colour</a:t>
            </a:r>
            <a:r>
              <a:rPr lang="en-US" altLang="zh-CN" dirty="0">
                <a:ea typeface="宋体" pitchFamily="2" charset="-122"/>
              </a:rPr>
              <a:t>, sex, language, religion, political or other opinion, national or social origin, property, birth or other status. . . .</a:t>
            </a:r>
          </a:p>
          <a:p>
            <a:pPr marL="0" indent="0" eaLnBrk="1" hangingPunct="1">
              <a:spcBef>
                <a:spcPts val="600"/>
              </a:spcBef>
              <a:buClr>
                <a:srgbClr val="006FB7"/>
              </a:buClr>
            </a:pPr>
            <a:r>
              <a:rPr lang="en-US" altLang="zh-CN" b="1" dirty="0">
                <a:solidFill>
                  <a:srgbClr val="006FB7"/>
                </a:solidFill>
                <a:ea typeface="宋体" pitchFamily="2" charset="-122"/>
              </a:rPr>
              <a:t>Article 7:</a:t>
            </a:r>
          </a:p>
          <a:p>
            <a:pPr marL="0" indent="0" eaLnBrk="1" hangingPunct="1">
              <a:spcBef>
                <a:spcPts val="600"/>
              </a:spcBef>
              <a:buClr>
                <a:srgbClr val="006FB7"/>
              </a:buClr>
            </a:pPr>
            <a:r>
              <a:rPr lang="en-US" altLang="zh-CN" dirty="0">
                <a:ea typeface="宋体" pitchFamily="2" charset="-122"/>
              </a:rPr>
              <a:t>All are equal before the law and are entitled without any discrimination to equal protection of the law. All are entitled to equal protection against any discrimination in violation of this Declaration and against any incitement to such discrimination.</a:t>
            </a:r>
          </a:p>
        </p:txBody>
      </p:sp>
      <p:sp>
        <p:nvSpPr>
          <p:cNvPr id="163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74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174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a:t>
            </a:r>
            <a:r>
              <a:rPr lang="en-GB" altLang="zh-CN" sz="3200" b="1" dirty="0" smtClean="0">
                <a:solidFill>
                  <a:srgbClr val="006FB7"/>
                </a:solidFill>
                <a:ea typeface="宋体" pitchFamily="2" charset="-122"/>
              </a:rPr>
              <a:t>IV</a:t>
            </a:r>
            <a:endParaRPr lang="en-US" sz="3200" b="1" dirty="0">
              <a:solidFill>
                <a:srgbClr val="006FB7"/>
              </a:solidFill>
            </a:endParaRPr>
          </a:p>
        </p:txBody>
      </p:sp>
      <p:sp>
        <p:nvSpPr>
          <p:cNvPr id="8" name="Rectangle 3"/>
          <p:cNvSpPr txBox="1">
            <a:spLocks noChangeArrowheads="1"/>
          </p:cNvSpPr>
          <p:nvPr/>
        </p:nvSpPr>
        <p:spPr bwMode="auto">
          <a:xfrm>
            <a:off x="395287" y="1628800"/>
            <a:ext cx="8364537"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100" b="1" dirty="0">
                <a:solidFill>
                  <a:srgbClr val="006FB7"/>
                </a:solidFill>
                <a:ea typeface="宋体" pitchFamily="2" charset="-122"/>
              </a:rPr>
              <a:t>The Convention on the Prevention and Punishment of the Crime of Genocide </a:t>
            </a:r>
          </a:p>
          <a:p>
            <a:pPr marL="0" indent="0" eaLnBrk="1" hangingPunct="1">
              <a:spcBef>
                <a:spcPts val="600"/>
              </a:spcBef>
              <a:buClr>
                <a:srgbClr val="006FB7"/>
              </a:buClr>
            </a:pPr>
            <a:r>
              <a:rPr lang="en-US" altLang="zh-CN" sz="2100" b="1" dirty="0">
                <a:solidFill>
                  <a:srgbClr val="006FB7"/>
                </a:solidFill>
                <a:ea typeface="宋体" pitchFamily="2" charset="-122"/>
              </a:rPr>
              <a:t>Article II:</a:t>
            </a:r>
          </a:p>
          <a:p>
            <a:pPr marL="0" indent="0" eaLnBrk="1" hangingPunct="1">
              <a:spcBef>
                <a:spcPts val="600"/>
              </a:spcBef>
              <a:buClr>
                <a:srgbClr val="006FB7"/>
              </a:buClr>
            </a:pPr>
            <a:r>
              <a:rPr lang="en-US" altLang="zh-CN" sz="2100" dirty="0">
                <a:ea typeface="宋体" pitchFamily="2" charset="-122"/>
              </a:rPr>
              <a:t>In the present Convention, genocide means any of the following acts committed with intent to destroy, in whole or in part, a national, ethnical, racial or religious group, as such:</a:t>
            </a:r>
          </a:p>
          <a:p>
            <a:pPr marL="0" indent="0" eaLnBrk="1" hangingPunct="1">
              <a:spcBef>
                <a:spcPts val="600"/>
              </a:spcBef>
              <a:buClr>
                <a:srgbClr val="006FB7"/>
              </a:buClr>
              <a:tabLst>
                <a:tab pos="449263" algn="l"/>
              </a:tabLst>
            </a:pPr>
            <a:r>
              <a:rPr lang="en-US" altLang="zh-CN" sz="2100" dirty="0" smtClean="0">
                <a:solidFill>
                  <a:srgbClr val="006FB7"/>
                </a:solidFill>
                <a:ea typeface="宋体" pitchFamily="2" charset="-122"/>
              </a:rPr>
              <a:t>(</a:t>
            </a:r>
            <a:r>
              <a:rPr lang="en-US" altLang="zh-CN" sz="2100" dirty="0">
                <a:solidFill>
                  <a:srgbClr val="006FB7"/>
                </a:solidFill>
                <a:ea typeface="宋体" pitchFamily="2" charset="-122"/>
              </a:rPr>
              <a:t>a)</a:t>
            </a:r>
            <a:r>
              <a:rPr lang="en-US" altLang="zh-CN" sz="2100" dirty="0">
                <a:ea typeface="宋体" pitchFamily="2" charset="-122"/>
              </a:rPr>
              <a:t>	Killing members of the group;</a:t>
            </a:r>
          </a:p>
          <a:p>
            <a:pPr marL="0" indent="0" eaLnBrk="1" hangingPunct="1">
              <a:spcBef>
                <a:spcPts val="600"/>
              </a:spcBef>
              <a:buClr>
                <a:srgbClr val="006FB7"/>
              </a:buClr>
              <a:tabLst>
                <a:tab pos="449263" algn="l"/>
              </a:tabLst>
            </a:pPr>
            <a:r>
              <a:rPr lang="en-US" altLang="zh-CN" sz="2100" dirty="0" smtClean="0">
                <a:solidFill>
                  <a:srgbClr val="006FB7"/>
                </a:solidFill>
                <a:ea typeface="宋体" pitchFamily="2" charset="-122"/>
              </a:rPr>
              <a:t>(</a:t>
            </a:r>
            <a:r>
              <a:rPr lang="en-US" altLang="zh-CN" sz="2100" dirty="0">
                <a:solidFill>
                  <a:srgbClr val="006FB7"/>
                </a:solidFill>
                <a:ea typeface="宋体" pitchFamily="2" charset="-122"/>
              </a:rPr>
              <a:t>b)</a:t>
            </a:r>
            <a:r>
              <a:rPr lang="en-US" altLang="zh-CN" sz="2100" dirty="0">
                <a:ea typeface="宋体" pitchFamily="2" charset="-122"/>
              </a:rPr>
              <a:t>	Causing serious bodily or mental harm to members of the group;</a:t>
            </a:r>
          </a:p>
          <a:p>
            <a:pPr marL="0" indent="0" eaLnBrk="1" hangingPunct="1">
              <a:spcBef>
                <a:spcPts val="600"/>
              </a:spcBef>
              <a:buClr>
                <a:srgbClr val="006FB7"/>
              </a:buClr>
              <a:tabLst>
                <a:tab pos="449263" algn="l"/>
              </a:tabLst>
            </a:pPr>
            <a:r>
              <a:rPr lang="en-US" altLang="zh-CN" sz="2100" dirty="0" smtClean="0">
                <a:solidFill>
                  <a:srgbClr val="006FB7"/>
                </a:solidFill>
                <a:ea typeface="宋体" pitchFamily="2" charset="-122"/>
              </a:rPr>
              <a:t>(</a:t>
            </a:r>
            <a:r>
              <a:rPr lang="en-US" altLang="zh-CN" sz="2100" dirty="0">
                <a:solidFill>
                  <a:srgbClr val="006FB7"/>
                </a:solidFill>
                <a:ea typeface="宋体" pitchFamily="2" charset="-122"/>
              </a:rPr>
              <a:t>c)</a:t>
            </a:r>
            <a:r>
              <a:rPr lang="en-US" altLang="zh-CN" sz="2100" dirty="0">
                <a:ea typeface="宋体" pitchFamily="2" charset="-122"/>
              </a:rPr>
              <a:t>	Deliberately inflicting on the group conditions of life calculated </a:t>
            </a:r>
            <a:r>
              <a:rPr lang="en-US" altLang="zh-CN" sz="2100" dirty="0" smtClean="0">
                <a:ea typeface="宋体" pitchFamily="2" charset="-122"/>
              </a:rPr>
              <a:t>to</a:t>
            </a:r>
            <a:br>
              <a:rPr lang="en-US" altLang="zh-CN" sz="2100" dirty="0" smtClean="0">
                <a:ea typeface="宋体" pitchFamily="2" charset="-122"/>
              </a:rPr>
            </a:br>
            <a:r>
              <a:rPr lang="en-US" altLang="zh-CN" sz="2100" dirty="0" smtClean="0">
                <a:ea typeface="宋体" pitchFamily="2" charset="-122"/>
              </a:rPr>
              <a:t>	bring about </a:t>
            </a:r>
            <a:r>
              <a:rPr lang="en-US" altLang="zh-CN" sz="2100" dirty="0">
                <a:ea typeface="宋体" pitchFamily="2" charset="-122"/>
              </a:rPr>
              <a:t>its physical destruction in whole or in part;</a:t>
            </a:r>
          </a:p>
          <a:p>
            <a:pPr marL="0" indent="0" eaLnBrk="1" hangingPunct="1">
              <a:spcBef>
                <a:spcPts val="600"/>
              </a:spcBef>
              <a:buClr>
                <a:srgbClr val="006FB7"/>
              </a:buClr>
              <a:tabLst>
                <a:tab pos="449263" algn="l"/>
              </a:tabLst>
            </a:pPr>
            <a:r>
              <a:rPr lang="en-US" altLang="zh-CN" sz="2100" dirty="0" smtClean="0">
                <a:solidFill>
                  <a:srgbClr val="006FB7"/>
                </a:solidFill>
                <a:ea typeface="宋体" pitchFamily="2" charset="-122"/>
              </a:rPr>
              <a:t>(</a:t>
            </a:r>
            <a:r>
              <a:rPr lang="en-US" altLang="zh-CN" sz="2100" dirty="0">
                <a:solidFill>
                  <a:srgbClr val="006FB7"/>
                </a:solidFill>
                <a:ea typeface="宋体" pitchFamily="2" charset="-122"/>
              </a:rPr>
              <a:t>d)</a:t>
            </a:r>
            <a:r>
              <a:rPr lang="en-US" altLang="zh-CN" sz="2100" dirty="0">
                <a:ea typeface="宋体" pitchFamily="2" charset="-122"/>
              </a:rPr>
              <a:t>	Imposing measures intended to prevent births within the group;</a:t>
            </a:r>
          </a:p>
          <a:p>
            <a:pPr marL="0" indent="0" eaLnBrk="1" hangingPunct="1">
              <a:spcBef>
                <a:spcPts val="600"/>
              </a:spcBef>
              <a:buClr>
                <a:srgbClr val="006FB7"/>
              </a:buClr>
              <a:tabLst>
                <a:tab pos="449263" algn="l"/>
              </a:tabLst>
            </a:pPr>
            <a:r>
              <a:rPr lang="en-US" altLang="zh-CN" sz="2100" dirty="0" smtClean="0">
                <a:solidFill>
                  <a:srgbClr val="006FB7"/>
                </a:solidFill>
                <a:ea typeface="宋体" pitchFamily="2" charset="-122"/>
              </a:rPr>
              <a:t>(</a:t>
            </a:r>
            <a:r>
              <a:rPr lang="en-US" altLang="zh-CN" sz="2100" dirty="0">
                <a:solidFill>
                  <a:srgbClr val="006FB7"/>
                </a:solidFill>
                <a:ea typeface="宋体" pitchFamily="2" charset="-122"/>
              </a:rPr>
              <a:t>e)</a:t>
            </a:r>
            <a:r>
              <a:rPr lang="en-US" altLang="zh-CN" sz="2100" dirty="0">
                <a:ea typeface="宋体" pitchFamily="2" charset="-122"/>
              </a:rPr>
              <a:t>	Forcibly transferring children of the group to another group.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84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1843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V</a:t>
            </a:r>
            <a:endParaRPr lang="en-US" sz="3200" b="1" dirty="0">
              <a:solidFill>
                <a:srgbClr val="006FB7"/>
              </a:solidFill>
            </a:endParaRPr>
          </a:p>
        </p:txBody>
      </p:sp>
      <p:sp>
        <p:nvSpPr>
          <p:cNvPr id="184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7" name="Rectangle 3"/>
          <p:cNvSpPr txBox="1">
            <a:spLocks noChangeArrowheads="1"/>
          </p:cNvSpPr>
          <p:nvPr/>
        </p:nvSpPr>
        <p:spPr bwMode="auto">
          <a:xfrm>
            <a:off x="395287" y="1628800"/>
            <a:ext cx="8364537"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000" b="1" dirty="0">
                <a:solidFill>
                  <a:srgbClr val="006FB7"/>
                </a:solidFill>
                <a:ea typeface="宋体" pitchFamily="2" charset="-122"/>
              </a:rPr>
              <a:t>The International Covenant on Civil and Political Rights (1)</a:t>
            </a:r>
          </a:p>
          <a:p>
            <a:pPr marL="0" indent="0" eaLnBrk="1" hangingPunct="1">
              <a:spcBef>
                <a:spcPts val="600"/>
              </a:spcBef>
              <a:buClr>
                <a:srgbClr val="006FB7"/>
              </a:buClr>
            </a:pPr>
            <a:r>
              <a:rPr lang="en-US" altLang="zh-CN" sz="2000" b="1" dirty="0">
                <a:solidFill>
                  <a:srgbClr val="006FB7"/>
                </a:solidFill>
                <a:ea typeface="宋体" pitchFamily="2" charset="-122"/>
              </a:rPr>
              <a:t>Article 2 (1):</a:t>
            </a:r>
          </a:p>
          <a:p>
            <a:pPr marL="0" indent="0" eaLnBrk="1" hangingPunct="1">
              <a:spcBef>
                <a:spcPts val="600"/>
              </a:spcBef>
              <a:buClr>
                <a:srgbClr val="006FB7"/>
              </a:buClr>
            </a:pPr>
            <a:r>
              <a:rPr lang="en-US" altLang="zh-CN" sz="2000" dirty="0">
                <a:ea typeface="宋体" pitchFamily="2" charset="-122"/>
              </a:rPr>
              <a:t>Each State Party to the present Covenant undertakes to respect and to ensure to all individuals within its territory and subject to its jurisdiction the rights recognized in the present Covenant, without distinction of any kind, such as race, </a:t>
            </a:r>
            <a:r>
              <a:rPr lang="en-US" altLang="zh-CN" sz="2000" dirty="0" err="1">
                <a:ea typeface="宋体" pitchFamily="2" charset="-122"/>
              </a:rPr>
              <a:t>colour</a:t>
            </a:r>
            <a:r>
              <a:rPr lang="en-US" altLang="zh-CN" sz="2000" dirty="0">
                <a:ea typeface="宋体" pitchFamily="2" charset="-122"/>
              </a:rPr>
              <a:t>, sex, language, religion, political or other opinion, national or social origin, property, birth or other status.</a:t>
            </a:r>
          </a:p>
          <a:p>
            <a:pPr marL="0" indent="0" eaLnBrk="1" hangingPunct="1">
              <a:spcBef>
                <a:spcPts val="600"/>
              </a:spcBef>
              <a:buClr>
                <a:srgbClr val="006FB7"/>
              </a:buClr>
            </a:pPr>
            <a:r>
              <a:rPr lang="en-US" altLang="zh-CN" sz="2000" b="1" dirty="0">
                <a:solidFill>
                  <a:srgbClr val="006FB7"/>
                </a:solidFill>
                <a:ea typeface="宋体" pitchFamily="2" charset="-122"/>
              </a:rPr>
              <a:t>Article 3:</a:t>
            </a:r>
          </a:p>
          <a:p>
            <a:pPr marL="0" indent="0" eaLnBrk="1" hangingPunct="1">
              <a:spcBef>
                <a:spcPts val="600"/>
              </a:spcBef>
              <a:buClr>
                <a:srgbClr val="006FB7"/>
              </a:buClr>
            </a:pPr>
            <a:r>
              <a:rPr lang="en-US" altLang="zh-CN" sz="2000" dirty="0">
                <a:ea typeface="宋体" pitchFamily="2" charset="-122"/>
              </a:rPr>
              <a:t>The States Parties to the present Covenant undertake to ensure the equal right of men and women to the enjoyment of all civil and political rights set forth in the present Covenant.</a:t>
            </a:r>
          </a:p>
          <a:p>
            <a:pPr marL="0" indent="0" eaLnBrk="1" hangingPunct="1">
              <a:spcBef>
                <a:spcPts val="600"/>
              </a:spcBef>
              <a:buClr>
                <a:srgbClr val="006FB7"/>
              </a:buClr>
            </a:pPr>
            <a:r>
              <a:rPr lang="en-US" altLang="zh-CN" sz="2000" b="1" dirty="0">
                <a:solidFill>
                  <a:srgbClr val="006FB7"/>
                </a:solidFill>
                <a:ea typeface="宋体" pitchFamily="2" charset="-122"/>
              </a:rPr>
              <a:t>Article 14 (1):</a:t>
            </a:r>
          </a:p>
          <a:p>
            <a:pPr marL="0" indent="0" eaLnBrk="1" hangingPunct="1">
              <a:spcBef>
                <a:spcPts val="600"/>
              </a:spcBef>
              <a:buClr>
                <a:srgbClr val="006FB7"/>
              </a:buClr>
            </a:pPr>
            <a:r>
              <a:rPr lang="en-US" altLang="zh-CN" sz="2000" dirty="0" smtClean="0">
                <a:ea typeface="宋体" pitchFamily="2" charset="-122"/>
              </a:rPr>
              <a:t>All </a:t>
            </a:r>
            <a:r>
              <a:rPr lang="en-US" altLang="zh-CN" sz="2000" dirty="0">
                <a:ea typeface="宋体" pitchFamily="2" charset="-122"/>
              </a:rPr>
              <a:t>persons shall be equal before the courts and tribunals. . . </a:t>
            </a:r>
            <a:r>
              <a:rPr lang="en-US" altLang="zh-CN" sz="2000" dirty="0" smtClean="0">
                <a:ea typeface="宋体" pitchFamily="2" charset="-122"/>
              </a:rPr>
              <a:t>.</a:t>
            </a:r>
            <a:endParaRPr lang="en-US" altLang="zh-CN" sz="2000" dirty="0">
              <a:ea typeface="宋体"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94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1946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VI</a:t>
            </a:r>
            <a:endParaRPr lang="en-US" sz="3200" b="1" dirty="0">
              <a:solidFill>
                <a:srgbClr val="006FB7"/>
              </a:solidFill>
            </a:endParaRPr>
          </a:p>
        </p:txBody>
      </p:sp>
      <p:sp>
        <p:nvSpPr>
          <p:cNvPr id="19461" name="Rectangle 3"/>
          <p:cNvSpPr txBox="1">
            <a:spLocks noChangeArrowheads="1"/>
          </p:cNvSpPr>
          <p:nvPr/>
        </p:nvSpPr>
        <p:spPr bwMode="auto">
          <a:xfrm>
            <a:off x="395288" y="1484784"/>
            <a:ext cx="8291512"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1500" b="1" dirty="0">
                <a:solidFill>
                  <a:srgbClr val="006FB7"/>
                </a:solidFill>
                <a:ea typeface="宋体" pitchFamily="2" charset="-122"/>
              </a:rPr>
              <a:t>The International Covenant on Civil and Political Rights (2)</a:t>
            </a:r>
          </a:p>
          <a:p>
            <a:pPr marL="0" indent="0" eaLnBrk="1" hangingPunct="1">
              <a:spcBef>
                <a:spcPts val="600"/>
              </a:spcBef>
              <a:buClr>
                <a:srgbClr val="006FB7"/>
              </a:buClr>
            </a:pPr>
            <a:r>
              <a:rPr lang="en-US" altLang="zh-CN" sz="1500" b="1" dirty="0">
                <a:solidFill>
                  <a:srgbClr val="006FB7"/>
                </a:solidFill>
                <a:ea typeface="宋体" pitchFamily="2" charset="-122"/>
              </a:rPr>
              <a:t>Article 26:</a:t>
            </a:r>
          </a:p>
          <a:p>
            <a:pPr marL="0" indent="0" eaLnBrk="1" hangingPunct="1">
              <a:spcBef>
                <a:spcPts val="600"/>
              </a:spcBef>
              <a:buClr>
                <a:srgbClr val="006FB7"/>
              </a:buClr>
            </a:pPr>
            <a:r>
              <a:rPr lang="en-US" altLang="zh-CN" sz="1500" dirty="0">
                <a:ea typeface="宋体" pitchFamily="2" charset="-122"/>
              </a:rPr>
              <a:t>All persons are equal before the law and are entitled without any discrimination to the equal protection of the law. In this respect, the law shall prohibit any discrimination and guarantee to all persons equal and effective protection against discrimination on any ground such as race, </a:t>
            </a:r>
            <a:r>
              <a:rPr lang="en-US" altLang="zh-CN" sz="1500" dirty="0" err="1">
                <a:ea typeface="宋体" pitchFamily="2" charset="-122"/>
              </a:rPr>
              <a:t>colour</a:t>
            </a:r>
            <a:r>
              <a:rPr lang="en-US" altLang="zh-CN" sz="1500" dirty="0">
                <a:ea typeface="宋体" pitchFamily="2" charset="-122"/>
              </a:rPr>
              <a:t>, sex, language, religion, political or other opinion, national or social origin, property, birth or other status.</a:t>
            </a:r>
          </a:p>
          <a:p>
            <a:pPr marL="0" indent="0" eaLnBrk="1" hangingPunct="1">
              <a:spcBef>
                <a:spcPts val="600"/>
              </a:spcBef>
              <a:buClr>
                <a:srgbClr val="006FB7"/>
              </a:buClr>
            </a:pPr>
            <a:r>
              <a:rPr lang="en-US" altLang="zh-CN" sz="1500" b="1" dirty="0">
                <a:solidFill>
                  <a:srgbClr val="006FB7"/>
                </a:solidFill>
                <a:ea typeface="宋体" pitchFamily="2" charset="-122"/>
              </a:rPr>
              <a:t>Article 27:</a:t>
            </a:r>
          </a:p>
          <a:p>
            <a:pPr marL="0" indent="0" eaLnBrk="1" hangingPunct="1">
              <a:spcBef>
                <a:spcPts val="600"/>
              </a:spcBef>
              <a:buClr>
                <a:srgbClr val="006FB7"/>
              </a:buClr>
            </a:pPr>
            <a:r>
              <a:rPr lang="en-US" altLang="zh-CN" sz="1500" dirty="0">
                <a:ea typeface="宋体" pitchFamily="2" charset="-122"/>
              </a:rPr>
              <a:t>In those States in which ethnic, religious or linguistic minorities exist, persons belonging to such minorities shall not be denied the right, in community with the other members of their group, to enjoy their own culture, to profess and </a:t>
            </a:r>
            <a:r>
              <a:rPr lang="en-US" altLang="zh-CN" sz="1500" dirty="0" err="1">
                <a:ea typeface="宋体" pitchFamily="2" charset="-122"/>
              </a:rPr>
              <a:t>practise</a:t>
            </a:r>
            <a:r>
              <a:rPr lang="en-US" altLang="zh-CN" sz="1500" dirty="0">
                <a:ea typeface="宋体" pitchFamily="2" charset="-122"/>
              </a:rPr>
              <a:t> their own religion, or to use their own language.</a:t>
            </a:r>
          </a:p>
          <a:p>
            <a:pPr marL="0" indent="0" algn="ctr" eaLnBrk="1" hangingPunct="1">
              <a:spcBef>
                <a:spcPts val="600"/>
              </a:spcBef>
              <a:buClr>
                <a:srgbClr val="006FB7"/>
              </a:buClr>
            </a:pPr>
            <a:r>
              <a:rPr lang="en-US" altLang="zh-CN" sz="1500" dirty="0">
                <a:ea typeface="宋体" pitchFamily="2" charset="-122"/>
              </a:rPr>
              <a:t>*****</a:t>
            </a:r>
          </a:p>
          <a:p>
            <a:pPr marL="0" indent="0" eaLnBrk="1" hangingPunct="1">
              <a:spcBef>
                <a:spcPts val="600"/>
              </a:spcBef>
              <a:buClr>
                <a:srgbClr val="006FB7"/>
              </a:buClr>
            </a:pPr>
            <a:r>
              <a:rPr lang="en-US" altLang="zh-CN" sz="1500" dirty="0">
                <a:ea typeface="宋体" pitchFamily="2" charset="-122"/>
              </a:rPr>
              <a:t>The Human Rights Committee has stated “that the term ‘discrimination’ as used in the Covenant should be understood to imply any distinction, exclusion, restriction or preference which is based on any ground such as race, </a:t>
            </a:r>
            <a:r>
              <a:rPr lang="en-US" altLang="zh-CN" sz="1500" dirty="0" err="1">
                <a:ea typeface="宋体" pitchFamily="2" charset="-122"/>
              </a:rPr>
              <a:t>colour</a:t>
            </a:r>
            <a:r>
              <a:rPr lang="en-US" altLang="zh-CN" sz="1500" dirty="0">
                <a:ea typeface="宋体" pitchFamily="2" charset="-122"/>
              </a:rPr>
              <a:t>, sex, language, religion, political or other opinion, national or social origin, property, birth or other status, and which has the purpose or effect of nullifying or impairing the recognition, enjoyment or exercise by all persons, on an equal footing, of all rights and freedoms.” (General comment No. 18 (1989), </a:t>
            </a:r>
            <a:r>
              <a:rPr lang="en-US" altLang="zh-CN" sz="1500" dirty="0" err="1">
                <a:ea typeface="宋体" pitchFamily="2" charset="-122"/>
              </a:rPr>
              <a:t>para</a:t>
            </a:r>
            <a:r>
              <a:rPr lang="en-US" altLang="zh-CN" sz="1500" dirty="0">
                <a:ea typeface="宋体" pitchFamily="2" charset="-122"/>
              </a:rPr>
              <a:t>. 7).</a:t>
            </a:r>
          </a:p>
        </p:txBody>
      </p:sp>
      <p:sp>
        <p:nvSpPr>
          <p:cNvPr id="1946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04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2048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VII</a:t>
            </a:r>
            <a:endParaRPr lang="en-US" sz="3200" b="1" dirty="0">
              <a:solidFill>
                <a:srgbClr val="006FB7"/>
              </a:solidFill>
            </a:endParaRPr>
          </a:p>
        </p:txBody>
      </p:sp>
      <p:sp>
        <p:nvSpPr>
          <p:cNvPr id="20485" name="Rectangle 3"/>
          <p:cNvSpPr txBox="1">
            <a:spLocks noChangeArrowheads="1"/>
          </p:cNvSpPr>
          <p:nvPr/>
        </p:nvSpPr>
        <p:spPr bwMode="auto">
          <a:xfrm>
            <a:off x="395288" y="1700188"/>
            <a:ext cx="8229600" cy="4249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100" b="1" dirty="0">
                <a:solidFill>
                  <a:srgbClr val="006FB7"/>
                </a:solidFill>
                <a:ea typeface="宋体" pitchFamily="2" charset="-122"/>
              </a:rPr>
              <a:t>The International Covenant on Economic, Social and Cultural Rights</a:t>
            </a:r>
          </a:p>
          <a:p>
            <a:pPr marL="0" indent="0" eaLnBrk="1" hangingPunct="1">
              <a:spcBef>
                <a:spcPts val="600"/>
              </a:spcBef>
              <a:buClr>
                <a:srgbClr val="006FB7"/>
              </a:buClr>
            </a:pPr>
            <a:r>
              <a:rPr lang="en-US" altLang="zh-CN" sz="2100" b="1" dirty="0">
                <a:solidFill>
                  <a:srgbClr val="006FB7"/>
                </a:solidFill>
                <a:ea typeface="宋体" pitchFamily="2" charset="-122"/>
              </a:rPr>
              <a:t>Article 2 (2):</a:t>
            </a:r>
          </a:p>
          <a:p>
            <a:pPr marL="0" indent="0" eaLnBrk="1" hangingPunct="1">
              <a:spcBef>
                <a:spcPts val="600"/>
              </a:spcBef>
              <a:buClr>
                <a:srgbClr val="006FB7"/>
              </a:buClr>
            </a:pPr>
            <a:r>
              <a:rPr lang="en-US" altLang="zh-CN" sz="2100" dirty="0">
                <a:ea typeface="宋体" pitchFamily="2" charset="-122"/>
              </a:rPr>
              <a:t>The States Parties to the present Covenant undertake to guarantee that the rights enunciated in the present Covenant will be exercised without discrimination of any kind as to race, </a:t>
            </a:r>
            <a:r>
              <a:rPr lang="en-US" altLang="zh-CN" sz="2100" dirty="0" err="1">
                <a:ea typeface="宋体" pitchFamily="2" charset="-122"/>
              </a:rPr>
              <a:t>colour</a:t>
            </a:r>
            <a:r>
              <a:rPr lang="en-US" altLang="zh-CN" sz="2100" dirty="0">
                <a:ea typeface="宋体" pitchFamily="2" charset="-122"/>
              </a:rPr>
              <a:t>, sex, language, religion, political or other opinion, national or social origin, property, birth or other status.</a:t>
            </a:r>
          </a:p>
          <a:p>
            <a:pPr marL="0" indent="0" eaLnBrk="1" hangingPunct="1">
              <a:spcBef>
                <a:spcPts val="600"/>
              </a:spcBef>
              <a:buClr>
                <a:srgbClr val="006FB7"/>
              </a:buClr>
            </a:pPr>
            <a:r>
              <a:rPr lang="en-US" altLang="zh-CN" sz="2100" b="1" dirty="0">
                <a:solidFill>
                  <a:srgbClr val="006FB7"/>
                </a:solidFill>
                <a:ea typeface="宋体" pitchFamily="2" charset="-122"/>
              </a:rPr>
              <a:t>Article 3:</a:t>
            </a:r>
          </a:p>
          <a:p>
            <a:pPr marL="0" indent="0" eaLnBrk="1" hangingPunct="1">
              <a:spcBef>
                <a:spcPts val="600"/>
              </a:spcBef>
              <a:buClr>
                <a:srgbClr val="006FB7"/>
              </a:buClr>
            </a:pPr>
            <a:r>
              <a:rPr lang="en-US" altLang="zh-CN" sz="2100" dirty="0">
                <a:ea typeface="宋体" pitchFamily="2" charset="-122"/>
              </a:rPr>
              <a:t>The States Parties to the present Covenant undertake to ensure the equal right of men and women to the enjoyment of all economic, social and cultural rights set forth in the present Covenant.</a:t>
            </a:r>
          </a:p>
        </p:txBody>
      </p:sp>
      <p:sp>
        <p:nvSpPr>
          <p:cNvPr id="2048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15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2150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VIII</a:t>
            </a:r>
            <a:endParaRPr lang="en-US" sz="3200" b="1" dirty="0">
              <a:solidFill>
                <a:srgbClr val="006FB7"/>
              </a:solidFill>
            </a:endParaRPr>
          </a:p>
        </p:txBody>
      </p:sp>
      <p:sp>
        <p:nvSpPr>
          <p:cNvPr id="21509" name="Rectangle 3"/>
          <p:cNvSpPr txBox="1">
            <a:spLocks noChangeArrowheads="1"/>
          </p:cNvSpPr>
          <p:nvPr/>
        </p:nvSpPr>
        <p:spPr bwMode="auto">
          <a:xfrm>
            <a:off x="395288" y="1484784"/>
            <a:ext cx="8229600" cy="4751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The International Convention on the Elimination of All Forms of Racial Discrimination</a:t>
            </a:r>
          </a:p>
          <a:p>
            <a:pPr marL="0" indent="0" eaLnBrk="1" hangingPunct="1">
              <a:spcBef>
                <a:spcPts val="1200"/>
              </a:spcBef>
              <a:buClr>
                <a:srgbClr val="006FB7"/>
              </a:buClr>
            </a:pPr>
            <a:r>
              <a:rPr lang="en-US" altLang="zh-CN" sz="2600" b="1" dirty="0">
                <a:solidFill>
                  <a:srgbClr val="006FB7"/>
                </a:solidFill>
                <a:ea typeface="宋体" pitchFamily="2" charset="-122"/>
              </a:rPr>
              <a:t>Article 1 (1):</a:t>
            </a:r>
          </a:p>
          <a:p>
            <a:pPr marL="0" indent="0" eaLnBrk="1" hangingPunct="1">
              <a:spcBef>
                <a:spcPts val="1200"/>
              </a:spcBef>
              <a:buClr>
                <a:srgbClr val="006FB7"/>
              </a:buClr>
            </a:pPr>
            <a:r>
              <a:rPr lang="en-US" altLang="zh-CN" sz="2600" dirty="0">
                <a:ea typeface="宋体" pitchFamily="2" charset="-122"/>
              </a:rPr>
              <a:t>In this Convention, the term “racial discrimination” shall mean any distinction, exclusion, restriction or preference based on race, </a:t>
            </a:r>
            <a:r>
              <a:rPr lang="en-US" altLang="zh-CN" sz="2600" dirty="0" err="1">
                <a:ea typeface="宋体" pitchFamily="2" charset="-122"/>
              </a:rPr>
              <a:t>colour</a:t>
            </a:r>
            <a:r>
              <a:rPr lang="en-US" altLang="zh-CN" sz="2600" dirty="0">
                <a:ea typeface="宋体" pitchFamily="2" charset="-122"/>
              </a:rPr>
              <a:t>, descent, or national or ethnic origin which has the purpose or effect of nullifying or impairing the recognition, enjoyment or exercise, on an equal footing, of human rights and fundamental freedoms in the political, economic, social, cultural or any other field of public life.</a:t>
            </a:r>
          </a:p>
        </p:txBody>
      </p:sp>
      <p:sp>
        <p:nvSpPr>
          <p:cNvPr id="2151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25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2253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IX</a:t>
            </a:r>
            <a:endParaRPr lang="en-US" sz="3200" b="1" dirty="0">
              <a:solidFill>
                <a:srgbClr val="006FB7"/>
              </a:solidFill>
            </a:endParaRPr>
          </a:p>
        </p:txBody>
      </p:sp>
      <p:sp>
        <p:nvSpPr>
          <p:cNvPr id="22533" name="Rectangle 3"/>
          <p:cNvSpPr txBox="1">
            <a:spLocks noChangeArrowheads="1"/>
          </p:cNvSpPr>
          <p:nvPr/>
        </p:nvSpPr>
        <p:spPr bwMode="auto">
          <a:xfrm>
            <a:off x="395288" y="1484784"/>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200" b="1" dirty="0">
                <a:solidFill>
                  <a:srgbClr val="006FB7"/>
                </a:solidFill>
                <a:ea typeface="宋体" pitchFamily="2" charset="-122"/>
              </a:rPr>
              <a:t>The Convention on the Rights of the Child (1)</a:t>
            </a:r>
          </a:p>
          <a:p>
            <a:pPr marL="0" indent="0" eaLnBrk="1" hangingPunct="1">
              <a:spcBef>
                <a:spcPts val="600"/>
              </a:spcBef>
              <a:buClr>
                <a:srgbClr val="006FB7"/>
              </a:buClr>
            </a:pPr>
            <a:r>
              <a:rPr lang="en-US" altLang="zh-CN" sz="2200" b="1" dirty="0">
                <a:solidFill>
                  <a:srgbClr val="006FB7"/>
                </a:solidFill>
                <a:ea typeface="宋体" pitchFamily="2" charset="-122"/>
              </a:rPr>
              <a:t>Article 2:</a:t>
            </a:r>
          </a:p>
          <a:p>
            <a:pPr marL="360000" indent="-360000" eaLnBrk="1" hangingPunct="1">
              <a:spcBef>
                <a:spcPts val="600"/>
              </a:spcBef>
              <a:buClr>
                <a:srgbClr val="006FB7"/>
              </a:buClr>
              <a:buFont typeface="+mj-lt"/>
              <a:buAutoNum type="arabicPeriod"/>
            </a:pPr>
            <a:r>
              <a:rPr lang="en-US" altLang="zh-CN" sz="2200" dirty="0" smtClean="0">
                <a:ea typeface="宋体" pitchFamily="2" charset="-122"/>
              </a:rPr>
              <a:t>States </a:t>
            </a:r>
            <a:r>
              <a:rPr lang="en-US" altLang="zh-CN" sz="2200" dirty="0">
                <a:ea typeface="宋体" pitchFamily="2" charset="-122"/>
              </a:rPr>
              <a:t>Parties shall respect and ensure the rights set forth in the present Convention to each child within their jurisdiction without discrimination of any kind, irrespective of the child’s or his or her parent’s or legal guardian’s race, </a:t>
            </a:r>
            <a:r>
              <a:rPr lang="en-US" altLang="zh-CN" sz="2200" dirty="0" err="1">
                <a:ea typeface="宋体" pitchFamily="2" charset="-122"/>
              </a:rPr>
              <a:t>colour</a:t>
            </a:r>
            <a:r>
              <a:rPr lang="en-US" altLang="zh-CN" sz="2200" dirty="0">
                <a:ea typeface="宋体" pitchFamily="2" charset="-122"/>
              </a:rPr>
              <a:t>, sex, language, religion, political or other opinion, national, ethnic or social origin, property, disability, birth or other status.</a:t>
            </a:r>
          </a:p>
          <a:p>
            <a:pPr marL="360000" indent="-360000" eaLnBrk="1" hangingPunct="1">
              <a:spcBef>
                <a:spcPts val="600"/>
              </a:spcBef>
              <a:buClr>
                <a:srgbClr val="006FB7"/>
              </a:buClr>
              <a:buFont typeface="+mj-lt"/>
              <a:buAutoNum type="arabicPeriod"/>
            </a:pPr>
            <a:r>
              <a:rPr lang="en-US" altLang="zh-CN" sz="2200" dirty="0" smtClean="0">
                <a:ea typeface="宋体" pitchFamily="2" charset="-122"/>
              </a:rPr>
              <a:t>States </a:t>
            </a:r>
            <a:r>
              <a:rPr lang="en-US" altLang="zh-CN" sz="2200" dirty="0">
                <a:ea typeface="宋体" pitchFamily="2" charset="-122"/>
              </a:rPr>
              <a:t>Parties shall take all appropriate measures to ensure that the child is protected against all forms of discrimination or punishment on the basis of the status, activities, expressed opinions, or beliefs of the child’s parents, legal guardians, or family members.</a:t>
            </a:r>
          </a:p>
        </p:txBody>
      </p:sp>
      <p:sp>
        <p:nvSpPr>
          <p:cNvPr id="2253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35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2355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a:t>
            </a:r>
            <a:endParaRPr lang="en-US" sz="3200" b="1" dirty="0">
              <a:solidFill>
                <a:srgbClr val="006FB7"/>
              </a:solidFill>
            </a:endParaRPr>
          </a:p>
        </p:txBody>
      </p:sp>
      <p:sp>
        <p:nvSpPr>
          <p:cNvPr id="23557" name="Rectangle 3"/>
          <p:cNvSpPr txBox="1">
            <a:spLocks noChangeArrowheads="1"/>
          </p:cNvSpPr>
          <p:nvPr/>
        </p:nvSpPr>
        <p:spPr bwMode="auto">
          <a:xfrm>
            <a:off x="395287" y="1700808"/>
            <a:ext cx="8497193" cy="4465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1900" b="1" dirty="0">
                <a:solidFill>
                  <a:srgbClr val="006FB7"/>
                </a:solidFill>
                <a:ea typeface="宋体" pitchFamily="2" charset="-122"/>
              </a:rPr>
              <a:t>The Convention on the Rights of the Child (2)</a:t>
            </a:r>
          </a:p>
          <a:p>
            <a:pPr marL="0" indent="0" eaLnBrk="1" hangingPunct="1">
              <a:spcBef>
                <a:spcPts val="1200"/>
              </a:spcBef>
              <a:buClr>
                <a:srgbClr val="006FB7"/>
              </a:buClr>
            </a:pPr>
            <a:r>
              <a:rPr lang="en-US" altLang="zh-CN" sz="1900" b="1" dirty="0">
                <a:solidFill>
                  <a:srgbClr val="006FB7"/>
                </a:solidFill>
                <a:ea typeface="宋体" pitchFamily="2" charset="-122"/>
              </a:rPr>
              <a:t>Article 29:</a:t>
            </a:r>
          </a:p>
          <a:p>
            <a:pPr marL="0" indent="0" eaLnBrk="1" hangingPunct="1">
              <a:spcBef>
                <a:spcPts val="600"/>
              </a:spcBef>
              <a:buClr>
                <a:srgbClr val="006FB7"/>
              </a:buClr>
            </a:pPr>
            <a:r>
              <a:rPr lang="en-US" altLang="zh-CN" sz="1900" dirty="0">
                <a:ea typeface="宋体" pitchFamily="2" charset="-122"/>
              </a:rPr>
              <a:t>States Parties agree that the education of the child shall be directed to</a:t>
            </a:r>
            <a:r>
              <a:rPr lang="en-US" altLang="zh-CN" sz="1900" dirty="0" smtClean="0">
                <a:ea typeface="宋体" pitchFamily="2" charset="-122"/>
              </a:rPr>
              <a:t>: [ </a:t>
            </a:r>
            <a:r>
              <a:rPr lang="en-US" altLang="zh-CN" sz="1900" dirty="0">
                <a:ea typeface="宋体" pitchFamily="2" charset="-122"/>
              </a:rPr>
              <a:t>. . . ]</a:t>
            </a:r>
          </a:p>
          <a:p>
            <a:pPr marL="449263" indent="-449263" eaLnBrk="1" hangingPunct="1">
              <a:spcBef>
                <a:spcPts val="600"/>
              </a:spcBef>
              <a:buClr>
                <a:srgbClr val="006FB7"/>
              </a:buClr>
              <a:tabLst>
                <a:tab pos="449263" algn="l"/>
              </a:tabLst>
            </a:pPr>
            <a:r>
              <a:rPr lang="en-US" altLang="zh-CN" sz="1900" dirty="0" smtClean="0">
                <a:solidFill>
                  <a:srgbClr val="006FB7"/>
                </a:solidFill>
                <a:ea typeface="宋体" pitchFamily="2" charset="-122"/>
              </a:rPr>
              <a:t>(d)</a:t>
            </a:r>
            <a:r>
              <a:rPr lang="en-US" altLang="zh-CN" sz="1900" dirty="0" smtClean="0">
                <a:ea typeface="宋体" pitchFamily="2" charset="-122"/>
              </a:rPr>
              <a:t>	The </a:t>
            </a:r>
            <a:r>
              <a:rPr lang="en-US" altLang="zh-CN" sz="1900" dirty="0">
                <a:ea typeface="宋体" pitchFamily="2" charset="-122"/>
              </a:rPr>
              <a:t>preparation of the child for responsible life in a free society, in the </a:t>
            </a:r>
            <a:r>
              <a:rPr lang="en-US" altLang="zh-CN" sz="1900" dirty="0" smtClean="0">
                <a:ea typeface="宋体" pitchFamily="2" charset="-122"/>
              </a:rPr>
              <a:t>spirit of </a:t>
            </a:r>
            <a:r>
              <a:rPr lang="en-US" altLang="zh-CN" sz="1900" dirty="0">
                <a:ea typeface="宋体" pitchFamily="2" charset="-122"/>
              </a:rPr>
              <a:t>understanding, peace, tolerance, equality of sexes, and </a:t>
            </a:r>
            <a:r>
              <a:rPr lang="en-US" altLang="zh-CN" sz="1900" dirty="0" smtClean="0">
                <a:ea typeface="宋体" pitchFamily="2" charset="-122"/>
              </a:rPr>
              <a:t>friendship among all </a:t>
            </a:r>
            <a:r>
              <a:rPr lang="en-US" altLang="zh-CN" sz="1900" dirty="0">
                <a:ea typeface="宋体" pitchFamily="2" charset="-122"/>
              </a:rPr>
              <a:t>peoples, ethnic, national and religious groups </a:t>
            </a:r>
            <a:r>
              <a:rPr lang="en-US" altLang="zh-CN" sz="1900" dirty="0" smtClean="0">
                <a:ea typeface="宋体" pitchFamily="2" charset="-122"/>
              </a:rPr>
              <a:t>and </a:t>
            </a:r>
            <a:r>
              <a:rPr lang="en-US" altLang="zh-CN" sz="1900" dirty="0">
                <a:ea typeface="宋体" pitchFamily="2" charset="-122"/>
              </a:rPr>
              <a:t>persons of </a:t>
            </a:r>
            <a:r>
              <a:rPr lang="en-US" altLang="zh-CN" sz="1900" dirty="0" smtClean="0">
                <a:ea typeface="宋体" pitchFamily="2" charset="-122"/>
              </a:rPr>
              <a:t>indigenous origin</a:t>
            </a:r>
            <a:r>
              <a:rPr lang="en-US" altLang="zh-CN" sz="1900" dirty="0">
                <a:ea typeface="宋体" pitchFamily="2" charset="-122"/>
              </a:rPr>
              <a:t>.</a:t>
            </a:r>
          </a:p>
          <a:p>
            <a:pPr marL="0" indent="0" eaLnBrk="1" hangingPunct="1">
              <a:spcBef>
                <a:spcPts val="1200"/>
              </a:spcBef>
              <a:buClr>
                <a:srgbClr val="006FB7"/>
              </a:buClr>
            </a:pPr>
            <a:r>
              <a:rPr lang="en-US" altLang="zh-CN" sz="1900" b="1" dirty="0">
                <a:solidFill>
                  <a:srgbClr val="006FB7"/>
                </a:solidFill>
                <a:ea typeface="宋体" pitchFamily="2" charset="-122"/>
              </a:rPr>
              <a:t>Article 30:</a:t>
            </a:r>
          </a:p>
          <a:p>
            <a:pPr marL="0" indent="0" eaLnBrk="1" hangingPunct="1">
              <a:spcBef>
                <a:spcPts val="600"/>
              </a:spcBef>
              <a:buClr>
                <a:srgbClr val="006FB7"/>
              </a:buClr>
            </a:pPr>
            <a:r>
              <a:rPr lang="en-US" altLang="zh-CN" sz="1900" dirty="0">
                <a:ea typeface="宋体" pitchFamily="2" charset="-122"/>
              </a:rPr>
              <a:t>In those States in which ethnic, religious or linguistic minorities or </a:t>
            </a:r>
            <a:r>
              <a:rPr lang="en-US" altLang="zh-CN" sz="1900" dirty="0" smtClean="0">
                <a:ea typeface="宋体" pitchFamily="2" charset="-122"/>
              </a:rPr>
              <a:t>persons of </a:t>
            </a:r>
            <a:r>
              <a:rPr lang="en-US" altLang="zh-CN" sz="1900" dirty="0">
                <a:ea typeface="宋体" pitchFamily="2" charset="-122"/>
              </a:rPr>
              <a:t>indigenous origin exist, a child belonging to such a minority or who is indigenous shall not be denied the right, in community with other </a:t>
            </a:r>
            <a:r>
              <a:rPr lang="en-US" altLang="zh-CN" sz="1900" dirty="0" smtClean="0">
                <a:ea typeface="宋体" pitchFamily="2" charset="-122"/>
              </a:rPr>
              <a:t>members of </a:t>
            </a:r>
            <a:r>
              <a:rPr lang="en-US" altLang="zh-CN" sz="1900" dirty="0">
                <a:ea typeface="宋体" pitchFamily="2" charset="-122"/>
              </a:rPr>
              <a:t>his or her group, to enjoy his or her own culture, to profess and </a:t>
            </a:r>
            <a:r>
              <a:rPr lang="en-US" altLang="zh-CN" sz="1900" dirty="0" err="1">
                <a:ea typeface="宋体" pitchFamily="2" charset="-122"/>
              </a:rPr>
              <a:t>practise</a:t>
            </a:r>
            <a:r>
              <a:rPr lang="en-US" altLang="zh-CN" sz="1900" dirty="0">
                <a:ea typeface="宋体" pitchFamily="2" charset="-122"/>
              </a:rPr>
              <a:t> his or her own religion, or to use his or her own language.</a:t>
            </a:r>
          </a:p>
        </p:txBody>
      </p:sp>
      <p:sp>
        <p:nvSpPr>
          <p:cNvPr id="2355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61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61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a:t>
            </a:r>
            <a:endParaRPr lang="en-US" sz="3200" b="1">
              <a:solidFill>
                <a:srgbClr val="006FB7"/>
              </a:solidFill>
            </a:endParaRPr>
          </a:p>
        </p:txBody>
      </p:sp>
      <p:sp>
        <p:nvSpPr>
          <p:cNvPr id="6149"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400" dirty="0" smtClean="0">
                <a:ea typeface="宋体" pitchFamily="2" charset="-122"/>
              </a:rPr>
              <a:t>To </a:t>
            </a:r>
            <a:r>
              <a:rPr lang="en-US" altLang="zh-CN" sz="2400" dirty="0">
                <a:ea typeface="宋体" pitchFamily="2" charset="-122"/>
              </a:rPr>
              <a:t>familiarize the participants with the notion of equality before the law and the principle of non-discrimination as understood by international human rights law</a:t>
            </a:r>
          </a:p>
          <a:p>
            <a:pPr eaLnBrk="1" hangingPunct="1">
              <a:spcBef>
                <a:spcPts val="1200"/>
              </a:spcBef>
              <a:buClr>
                <a:srgbClr val="006FB7"/>
              </a:buClr>
              <a:buFontTx/>
              <a:buChar char="•"/>
            </a:pPr>
            <a:r>
              <a:rPr lang="en-US" altLang="zh-CN" sz="2400" dirty="0" smtClean="0">
                <a:ea typeface="宋体" pitchFamily="2" charset="-122"/>
              </a:rPr>
              <a:t>To </a:t>
            </a:r>
            <a:r>
              <a:rPr lang="en-US" altLang="zh-CN" sz="2400" dirty="0">
                <a:ea typeface="宋体" pitchFamily="2" charset="-122"/>
              </a:rPr>
              <a:t>illustrate how these principles are applied by the international monitoring organs</a:t>
            </a:r>
          </a:p>
          <a:p>
            <a:pPr eaLnBrk="1" hangingPunct="1">
              <a:spcBef>
                <a:spcPts val="1200"/>
              </a:spcBef>
              <a:buClr>
                <a:srgbClr val="006FB7"/>
              </a:buClr>
              <a:buFontTx/>
              <a:buChar char="•"/>
            </a:pPr>
            <a:r>
              <a:rPr lang="en-US" altLang="zh-CN" sz="2400" dirty="0" smtClean="0">
                <a:ea typeface="宋体" pitchFamily="2" charset="-122"/>
              </a:rPr>
              <a:t>To </a:t>
            </a:r>
            <a:r>
              <a:rPr lang="en-US" altLang="zh-CN" sz="2400" dirty="0">
                <a:ea typeface="宋体" pitchFamily="2" charset="-122"/>
              </a:rPr>
              <a:t>identify groups that may be particularly vulnerable to discriminatory treatment</a:t>
            </a:r>
          </a:p>
          <a:p>
            <a:pPr eaLnBrk="1" hangingPunct="1">
              <a:spcBef>
                <a:spcPts val="1200"/>
              </a:spcBef>
              <a:buClr>
                <a:srgbClr val="006FB7"/>
              </a:buClr>
              <a:buFontTx/>
              <a:buChar char="•"/>
            </a:pPr>
            <a:r>
              <a:rPr lang="en-US" altLang="zh-CN" sz="2400" dirty="0" smtClean="0">
                <a:ea typeface="宋体" pitchFamily="2" charset="-122"/>
              </a:rPr>
              <a:t>To </a:t>
            </a:r>
            <a:r>
              <a:rPr lang="en-US" altLang="zh-CN" sz="2400" dirty="0">
                <a:ea typeface="宋体" pitchFamily="2" charset="-122"/>
              </a:rPr>
              <a:t>explore what legal steps, measures and/or actions judges, prosecutors and lawyers could take to safeguard the notion of equality and the principle </a:t>
            </a:r>
            <a:r>
              <a:rPr lang="en-US" altLang="zh-CN" sz="2400" dirty="0" smtClean="0">
                <a:ea typeface="宋体" pitchFamily="2" charset="-122"/>
              </a:rPr>
              <a:t>of</a:t>
            </a:r>
            <a:br>
              <a:rPr lang="en-US" altLang="zh-CN" sz="2400" dirty="0" smtClean="0">
                <a:ea typeface="宋体" pitchFamily="2" charset="-122"/>
              </a:rPr>
            </a:br>
            <a:r>
              <a:rPr lang="en-US" altLang="zh-CN" sz="2400" dirty="0" smtClean="0">
                <a:ea typeface="宋体" pitchFamily="2" charset="-122"/>
              </a:rPr>
              <a:t>non-discrimination</a:t>
            </a:r>
            <a:endParaRPr lang="en-US" altLang="zh-CN" sz="2400" dirty="0">
              <a:ea typeface="宋体" pitchFamily="2" charset="-122"/>
            </a:endParaRP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45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2458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XI</a:t>
            </a:r>
            <a:endParaRPr lang="en-US" sz="3200" b="1" dirty="0">
              <a:solidFill>
                <a:srgbClr val="006FB7"/>
              </a:solidFill>
            </a:endParaRPr>
          </a:p>
        </p:txBody>
      </p:sp>
      <p:sp>
        <p:nvSpPr>
          <p:cNvPr id="24581" name="Rectangle 3"/>
          <p:cNvSpPr txBox="1">
            <a:spLocks noChangeArrowheads="1"/>
          </p:cNvSpPr>
          <p:nvPr/>
        </p:nvSpPr>
        <p:spPr bwMode="auto">
          <a:xfrm>
            <a:off x="395288" y="1628800"/>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The Convention on the Elimination of All Forms of Discrimination against Women </a:t>
            </a:r>
          </a:p>
          <a:p>
            <a:pPr marL="0" indent="0" eaLnBrk="1" hangingPunct="1">
              <a:spcBef>
                <a:spcPts val="1200"/>
              </a:spcBef>
              <a:buClr>
                <a:srgbClr val="006FB7"/>
              </a:buClr>
            </a:pPr>
            <a:r>
              <a:rPr lang="en-US" altLang="zh-CN" sz="2400" b="1" dirty="0">
                <a:solidFill>
                  <a:srgbClr val="006FB7"/>
                </a:solidFill>
                <a:ea typeface="宋体" pitchFamily="2" charset="-122"/>
              </a:rPr>
              <a:t>Article 1:</a:t>
            </a:r>
          </a:p>
          <a:p>
            <a:pPr marL="0" indent="0" eaLnBrk="1" hangingPunct="1">
              <a:spcBef>
                <a:spcPts val="1200"/>
              </a:spcBef>
              <a:buClr>
                <a:srgbClr val="006FB7"/>
              </a:buClr>
            </a:pPr>
            <a:r>
              <a:rPr lang="en-US" altLang="zh-CN" sz="2400" dirty="0">
                <a:ea typeface="宋体" pitchFamily="2" charset="-122"/>
              </a:rPr>
              <a:t>For the purposes of the present Convention, the term “discrimination against women” shall mean any distinction, exclusion or restriction made on the basis of sex which has the effect or purpose of impairing or nullifying the recognition, enjoyment or exercise by women, irrespective of their marital status, on a basis of equality of men and women, of human rights and fundamental freedoms in the political, economic, social, cultural, civil or any other field.</a:t>
            </a:r>
          </a:p>
        </p:txBody>
      </p:sp>
      <p:sp>
        <p:nvSpPr>
          <p:cNvPr id="2458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56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2560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XII</a:t>
            </a:r>
            <a:endParaRPr lang="en-US" sz="3200" b="1" dirty="0">
              <a:solidFill>
                <a:srgbClr val="006FB7"/>
              </a:solidFill>
            </a:endParaRPr>
          </a:p>
        </p:txBody>
      </p:sp>
      <p:sp>
        <p:nvSpPr>
          <p:cNvPr id="25605"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1900" b="1" dirty="0">
                <a:solidFill>
                  <a:srgbClr val="006FB7"/>
                </a:solidFill>
                <a:ea typeface="宋体" pitchFamily="2" charset="-122"/>
              </a:rPr>
              <a:t>The African Charter on Human and Peoples’ Rights</a:t>
            </a:r>
          </a:p>
          <a:p>
            <a:pPr marL="0" indent="0" eaLnBrk="1" hangingPunct="1">
              <a:spcBef>
                <a:spcPts val="600"/>
              </a:spcBef>
              <a:buClr>
                <a:srgbClr val="006FB7"/>
              </a:buClr>
            </a:pPr>
            <a:r>
              <a:rPr lang="en-US" altLang="zh-CN" sz="1900" b="1" dirty="0">
                <a:solidFill>
                  <a:srgbClr val="006FB7"/>
                </a:solidFill>
                <a:ea typeface="宋体" pitchFamily="2" charset="-122"/>
              </a:rPr>
              <a:t>Article 2:</a:t>
            </a:r>
          </a:p>
          <a:p>
            <a:pPr marL="0" indent="0" eaLnBrk="1" hangingPunct="1">
              <a:spcBef>
                <a:spcPts val="600"/>
              </a:spcBef>
              <a:buClr>
                <a:srgbClr val="006FB7"/>
              </a:buClr>
            </a:pPr>
            <a:r>
              <a:rPr lang="en-US" altLang="zh-CN" sz="1900" dirty="0">
                <a:ea typeface="宋体" pitchFamily="2" charset="-122"/>
              </a:rPr>
              <a:t>Every individual shall be entitled to the enjoyment of the rights and freedoms recognized and guaranteed in the present Charter without distinction of any kind such as race, ethnic group, </a:t>
            </a:r>
            <a:r>
              <a:rPr lang="en-US" altLang="zh-CN" sz="1900" dirty="0" err="1">
                <a:ea typeface="宋体" pitchFamily="2" charset="-122"/>
              </a:rPr>
              <a:t>colour</a:t>
            </a:r>
            <a:r>
              <a:rPr lang="en-US" altLang="zh-CN" sz="1900" dirty="0">
                <a:ea typeface="宋体" pitchFamily="2" charset="-122"/>
              </a:rPr>
              <a:t>, sex, language, religion, political or any other opinion, national and social origin, fortune, birth or other status.</a:t>
            </a:r>
          </a:p>
          <a:p>
            <a:pPr marL="0" indent="0" eaLnBrk="1" hangingPunct="1">
              <a:spcBef>
                <a:spcPts val="600"/>
              </a:spcBef>
              <a:buClr>
                <a:srgbClr val="006FB7"/>
              </a:buClr>
            </a:pPr>
            <a:r>
              <a:rPr lang="en-US" altLang="zh-CN" sz="1900" b="1" dirty="0">
                <a:solidFill>
                  <a:srgbClr val="006FB7"/>
                </a:solidFill>
                <a:ea typeface="宋体" pitchFamily="2" charset="-122"/>
              </a:rPr>
              <a:t>Article 3:</a:t>
            </a:r>
          </a:p>
          <a:p>
            <a:pPr marL="360000" indent="-360000" eaLnBrk="1" hangingPunct="1">
              <a:spcBef>
                <a:spcPts val="600"/>
              </a:spcBef>
              <a:buClr>
                <a:srgbClr val="006FB7"/>
              </a:buClr>
              <a:buFont typeface="+mj-lt"/>
              <a:buAutoNum type="arabicPeriod"/>
            </a:pPr>
            <a:r>
              <a:rPr lang="en-US" altLang="zh-CN" sz="1900" dirty="0" smtClean="0">
                <a:ea typeface="宋体" pitchFamily="2" charset="-122"/>
              </a:rPr>
              <a:t>Every </a:t>
            </a:r>
            <a:r>
              <a:rPr lang="en-US" altLang="zh-CN" sz="1900" dirty="0">
                <a:ea typeface="宋体" pitchFamily="2" charset="-122"/>
              </a:rPr>
              <a:t>individual shall be equal before the law.</a:t>
            </a:r>
          </a:p>
          <a:p>
            <a:pPr marL="360000" indent="-360000" eaLnBrk="1" hangingPunct="1">
              <a:spcBef>
                <a:spcPts val="600"/>
              </a:spcBef>
              <a:buClr>
                <a:srgbClr val="006FB7"/>
              </a:buClr>
              <a:buFont typeface="+mj-lt"/>
              <a:buAutoNum type="arabicPeriod"/>
            </a:pPr>
            <a:r>
              <a:rPr lang="en-US" altLang="zh-CN" sz="1900" dirty="0" smtClean="0">
                <a:ea typeface="宋体" pitchFamily="2" charset="-122"/>
              </a:rPr>
              <a:t>Every </a:t>
            </a:r>
            <a:r>
              <a:rPr lang="en-US" altLang="zh-CN" sz="1900" dirty="0">
                <a:ea typeface="宋体" pitchFamily="2" charset="-122"/>
              </a:rPr>
              <a:t>individual shall be entitled to equal protection of the law. </a:t>
            </a:r>
          </a:p>
          <a:p>
            <a:pPr marL="0" indent="0" eaLnBrk="1" hangingPunct="1">
              <a:spcBef>
                <a:spcPts val="600"/>
              </a:spcBef>
              <a:buClr>
                <a:srgbClr val="006FB7"/>
              </a:buClr>
            </a:pPr>
            <a:r>
              <a:rPr lang="en-US" altLang="zh-CN" sz="1900" b="1" dirty="0">
                <a:solidFill>
                  <a:srgbClr val="006FB7"/>
                </a:solidFill>
                <a:ea typeface="宋体" pitchFamily="2" charset="-122"/>
              </a:rPr>
              <a:t>Article 19:</a:t>
            </a:r>
          </a:p>
          <a:p>
            <a:pPr marL="0" indent="0" eaLnBrk="1" hangingPunct="1">
              <a:spcBef>
                <a:spcPts val="600"/>
              </a:spcBef>
              <a:buClr>
                <a:srgbClr val="006FB7"/>
              </a:buClr>
            </a:pPr>
            <a:r>
              <a:rPr lang="en-US" altLang="zh-CN" sz="1900" dirty="0">
                <a:ea typeface="宋体" pitchFamily="2" charset="-122"/>
              </a:rPr>
              <a:t>All peoples shall be equal; they shall enjoy the same respect and shall have the same rights. Nothing shall justify the domination of a people by another.</a:t>
            </a:r>
          </a:p>
        </p:txBody>
      </p:sp>
      <p:sp>
        <p:nvSpPr>
          <p:cNvPr id="2560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altLang="zh-CN" sz="1200" b="1">
                <a:ea typeface="宋体" pitchFamily="2" charset="-122"/>
              </a:rPr>
              <a:t>20</a:t>
            </a:r>
            <a:endParaRPr lang="it-IT" sz="12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66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2662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XIII</a:t>
            </a:r>
            <a:endParaRPr lang="en-US" sz="3200" b="1" dirty="0">
              <a:solidFill>
                <a:srgbClr val="006FB7"/>
              </a:solidFill>
            </a:endParaRPr>
          </a:p>
        </p:txBody>
      </p:sp>
      <p:sp>
        <p:nvSpPr>
          <p:cNvPr id="26629" name="Rectangle 3"/>
          <p:cNvSpPr txBox="1">
            <a:spLocks noChangeArrowheads="1"/>
          </p:cNvSpPr>
          <p:nvPr/>
        </p:nvSpPr>
        <p:spPr bwMode="auto">
          <a:xfrm>
            <a:off x="395288" y="1484784"/>
            <a:ext cx="8229600"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000" b="1" dirty="0">
                <a:solidFill>
                  <a:srgbClr val="006FB7"/>
                </a:solidFill>
                <a:ea typeface="宋体" pitchFamily="2" charset="-122"/>
              </a:rPr>
              <a:t>The African Charter on the Rights and </a:t>
            </a:r>
            <a:r>
              <a:rPr lang="en-US" altLang="zh-CN" sz="2000" b="1" dirty="0" smtClean="0">
                <a:solidFill>
                  <a:srgbClr val="006FB7"/>
                </a:solidFill>
                <a:ea typeface="宋体" pitchFamily="2" charset="-122"/>
              </a:rPr>
              <a:t>Welfare </a:t>
            </a:r>
            <a:r>
              <a:rPr lang="en-US" altLang="zh-CN" sz="2000" b="1" dirty="0">
                <a:solidFill>
                  <a:srgbClr val="006FB7"/>
                </a:solidFill>
                <a:ea typeface="宋体" pitchFamily="2" charset="-122"/>
              </a:rPr>
              <a:t>of the Child </a:t>
            </a:r>
          </a:p>
          <a:p>
            <a:pPr marL="0" indent="0" eaLnBrk="1" hangingPunct="1">
              <a:spcBef>
                <a:spcPts val="600"/>
              </a:spcBef>
              <a:buClr>
                <a:srgbClr val="006FB7"/>
              </a:buClr>
            </a:pPr>
            <a:r>
              <a:rPr lang="en-US" altLang="zh-CN" sz="2000" b="1" dirty="0">
                <a:solidFill>
                  <a:srgbClr val="006FB7"/>
                </a:solidFill>
                <a:ea typeface="宋体" pitchFamily="2" charset="-122"/>
              </a:rPr>
              <a:t>Article 3:</a:t>
            </a:r>
          </a:p>
          <a:p>
            <a:pPr marL="0" indent="0" eaLnBrk="1" hangingPunct="1">
              <a:spcBef>
                <a:spcPts val="600"/>
              </a:spcBef>
              <a:buClr>
                <a:srgbClr val="006FB7"/>
              </a:buClr>
            </a:pPr>
            <a:r>
              <a:rPr lang="en-US" altLang="zh-CN" sz="2000" dirty="0">
                <a:ea typeface="宋体" pitchFamily="2" charset="-122"/>
              </a:rPr>
              <a:t>Every child shall be entitled to the enjoyment of the rights and freedoms recognized and guaranteed in this Charter irrespective of the child’s or his/her parents’ or legal guardians’ race, ethnic group, </a:t>
            </a:r>
            <a:r>
              <a:rPr lang="en-US" altLang="zh-CN" sz="2000" dirty="0" err="1">
                <a:ea typeface="宋体" pitchFamily="2" charset="-122"/>
              </a:rPr>
              <a:t>colour</a:t>
            </a:r>
            <a:r>
              <a:rPr lang="en-US" altLang="zh-CN" sz="2000" dirty="0">
                <a:ea typeface="宋体" pitchFamily="2" charset="-122"/>
              </a:rPr>
              <a:t>, sex, language, religion, political or other opinion, national and social origin, fortune, birth or other status.</a:t>
            </a:r>
          </a:p>
          <a:p>
            <a:pPr marL="0" indent="0" eaLnBrk="1" hangingPunct="1">
              <a:spcBef>
                <a:spcPts val="600"/>
              </a:spcBef>
              <a:buClr>
                <a:srgbClr val="006FB7"/>
              </a:buClr>
            </a:pPr>
            <a:r>
              <a:rPr lang="en-US" altLang="zh-CN" sz="2000" b="1" dirty="0">
                <a:solidFill>
                  <a:srgbClr val="006FB7"/>
                </a:solidFill>
                <a:ea typeface="宋体" pitchFamily="2" charset="-122"/>
              </a:rPr>
              <a:t>Article 21:</a:t>
            </a:r>
          </a:p>
          <a:p>
            <a:pPr marL="360000" indent="-360000" eaLnBrk="1" hangingPunct="1">
              <a:spcBef>
                <a:spcPts val="600"/>
              </a:spcBef>
              <a:buClr>
                <a:srgbClr val="006FB7"/>
              </a:buClr>
              <a:buFont typeface="+mj-lt"/>
              <a:buAutoNum type="arabicPeriod"/>
            </a:pPr>
            <a:r>
              <a:rPr lang="en-US" altLang="zh-CN" sz="2000" dirty="0" smtClean="0">
                <a:ea typeface="宋体" pitchFamily="2" charset="-122"/>
              </a:rPr>
              <a:t>States </a:t>
            </a:r>
            <a:r>
              <a:rPr lang="en-US" altLang="zh-CN" sz="2000" dirty="0">
                <a:ea typeface="宋体" pitchFamily="2" charset="-122"/>
              </a:rPr>
              <a:t>Parties to the present Charter shall take all appropriate measures to eliminate harmful social and cultural practices affecting the welfare, dignity, normal growth and development of the child and in particular</a:t>
            </a:r>
            <a:r>
              <a:rPr lang="en-US" altLang="zh-CN" sz="2000" dirty="0" smtClean="0">
                <a:ea typeface="宋体" pitchFamily="2" charset="-122"/>
              </a:rPr>
              <a:t>: [ </a:t>
            </a:r>
            <a:r>
              <a:rPr lang="en-US" altLang="zh-CN" sz="2000" dirty="0">
                <a:ea typeface="宋体" pitchFamily="2" charset="-122"/>
              </a:rPr>
              <a:t>. . . ]</a:t>
            </a:r>
          </a:p>
          <a:p>
            <a:pPr marL="808038" indent="-449263" eaLnBrk="1" hangingPunct="1">
              <a:spcBef>
                <a:spcPts val="600"/>
              </a:spcBef>
              <a:buClr>
                <a:srgbClr val="006FB7"/>
              </a:buClr>
              <a:tabLst>
                <a:tab pos="808038" algn="l"/>
              </a:tabLst>
            </a:pPr>
            <a:r>
              <a:rPr lang="en-US" altLang="zh-CN" sz="2000" dirty="0" smtClean="0">
                <a:solidFill>
                  <a:srgbClr val="006FB7"/>
                </a:solidFill>
                <a:ea typeface="宋体" pitchFamily="2" charset="-122"/>
              </a:rPr>
              <a:t>(</a:t>
            </a:r>
            <a:r>
              <a:rPr lang="en-US" altLang="zh-CN" sz="2000" dirty="0">
                <a:solidFill>
                  <a:srgbClr val="006FB7"/>
                </a:solidFill>
                <a:ea typeface="宋体" pitchFamily="2" charset="-122"/>
              </a:rPr>
              <a:t>b</a:t>
            </a:r>
            <a:r>
              <a:rPr lang="en-US" altLang="zh-CN" sz="2000" dirty="0" smtClean="0">
                <a:solidFill>
                  <a:srgbClr val="006FB7"/>
                </a:solidFill>
                <a:ea typeface="宋体" pitchFamily="2" charset="-122"/>
              </a:rPr>
              <a:t>)</a:t>
            </a:r>
            <a:r>
              <a:rPr lang="en-US" altLang="zh-CN" sz="2000" dirty="0" smtClean="0">
                <a:ea typeface="宋体" pitchFamily="2" charset="-122"/>
              </a:rPr>
              <a:t>	those </a:t>
            </a:r>
            <a:r>
              <a:rPr lang="en-US" altLang="zh-CN" sz="2000" dirty="0">
                <a:ea typeface="宋体" pitchFamily="2" charset="-122"/>
              </a:rPr>
              <a:t>customs and practices discriminatory to the child on the </a:t>
            </a:r>
            <a:r>
              <a:rPr lang="en-US" altLang="zh-CN" sz="2000" dirty="0" smtClean="0">
                <a:ea typeface="宋体" pitchFamily="2" charset="-122"/>
              </a:rPr>
              <a:t>grounds </a:t>
            </a:r>
            <a:r>
              <a:rPr lang="en-US" altLang="zh-CN" sz="2000" dirty="0">
                <a:ea typeface="宋体" pitchFamily="2" charset="-122"/>
              </a:rPr>
              <a:t>of sex or other status.</a:t>
            </a:r>
          </a:p>
        </p:txBody>
      </p:sp>
      <p:sp>
        <p:nvSpPr>
          <p:cNvPr id="2663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76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2765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XIV</a:t>
            </a:r>
            <a:endParaRPr lang="en-US" sz="3200" b="1" dirty="0">
              <a:solidFill>
                <a:srgbClr val="006FB7"/>
              </a:solidFill>
            </a:endParaRPr>
          </a:p>
        </p:txBody>
      </p:sp>
      <p:sp>
        <p:nvSpPr>
          <p:cNvPr id="27653" name="Rectangle 3"/>
          <p:cNvSpPr txBox="1">
            <a:spLocks noChangeArrowheads="1"/>
          </p:cNvSpPr>
          <p:nvPr/>
        </p:nvSpPr>
        <p:spPr bwMode="auto">
          <a:xfrm>
            <a:off x="395288" y="1556792"/>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200" b="1" dirty="0">
                <a:solidFill>
                  <a:srgbClr val="006FB7"/>
                </a:solidFill>
                <a:ea typeface="宋体" pitchFamily="2" charset="-122"/>
              </a:rPr>
              <a:t>The American Convention on </a:t>
            </a:r>
            <a:r>
              <a:rPr lang="en-US" altLang="zh-CN" sz="2200" b="1" dirty="0" smtClean="0">
                <a:solidFill>
                  <a:srgbClr val="006FB7"/>
                </a:solidFill>
                <a:ea typeface="宋体" pitchFamily="2" charset="-122"/>
              </a:rPr>
              <a:t>Human </a:t>
            </a:r>
            <a:r>
              <a:rPr lang="en-US" altLang="zh-CN" sz="2200" b="1" dirty="0">
                <a:solidFill>
                  <a:srgbClr val="006FB7"/>
                </a:solidFill>
                <a:ea typeface="宋体" pitchFamily="2" charset="-122"/>
              </a:rPr>
              <a:t>Rights (1)</a:t>
            </a:r>
          </a:p>
          <a:p>
            <a:pPr marL="0" indent="0" eaLnBrk="1" hangingPunct="1">
              <a:spcBef>
                <a:spcPts val="600"/>
              </a:spcBef>
              <a:buClr>
                <a:srgbClr val="006FB7"/>
              </a:buClr>
            </a:pPr>
            <a:r>
              <a:rPr lang="en-US" altLang="zh-CN" sz="2200" b="1" dirty="0">
                <a:solidFill>
                  <a:srgbClr val="006FB7"/>
                </a:solidFill>
                <a:ea typeface="宋体" pitchFamily="2" charset="-122"/>
              </a:rPr>
              <a:t>Article 1 (1):</a:t>
            </a:r>
          </a:p>
          <a:p>
            <a:pPr marL="360000" indent="-360000" eaLnBrk="1" hangingPunct="1">
              <a:spcBef>
                <a:spcPts val="600"/>
              </a:spcBef>
              <a:buClr>
                <a:srgbClr val="006FB7"/>
              </a:buClr>
              <a:buFont typeface="+mj-lt"/>
              <a:buAutoNum type="arabicPeriod"/>
            </a:pPr>
            <a:r>
              <a:rPr lang="en-US" altLang="zh-CN" sz="2200" dirty="0" smtClean="0">
                <a:ea typeface="宋体" pitchFamily="2" charset="-122"/>
              </a:rPr>
              <a:t>The </a:t>
            </a:r>
            <a:r>
              <a:rPr lang="en-US" altLang="zh-CN" sz="2200" dirty="0">
                <a:ea typeface="宋体" pitchFamily="2" charset="-122"/>
              </a:rPr>
              <a:t>States Parties to this Convention undertake to respect the rights and freedoms recognized herein and to ensure to all persons subject to their jurisdiction the free and full exercise of those rights and freedoms, without any discrimination for reasons of race, color, sex, language, religion, political or other opinion, national or social origin, economic status, birth, or any other social condition.</a:t>
            </a:r>
          </a:p>
          <a:p>
            <a:pPr marL="0" indent="0" eaLnBrk="1" hangingPunct="1">
              <a:spcBef>
                <a:spcPts val="600"/>
              </a:spcBef>
              <a:buClr>
                <a:srgbClr val="006FB7"/>
              </a:buClr>
            </a:pPr>
            <a:r>
              <a:rPr lang="en-US" altLang="zh-CN" sz="2200" b="1" dirty="0">
                <a:solidFill>
                  <a:srgbClr val="006FB7"/>
                </a:solidFill>
                <a:ea typeface="宋体" pitchFamily="2" charset="-122"/>
              </a:rPr>
              <a:t>Article 24:</a:t>
            </a:r>
          </a:p>
          <a:p>
            <a:pPr marL="0" indent="0" eaLnBrk="1" hangingPunct="1">
              <a:spcBef>
                <a:spcPts val="600"/>
              </a:spcBef>
              <a:buClr>
                <a:srgbClr val="006FB7"/>
              </a:buClr>
            </a:pPr>
            <a:r>
              <a:rPr lang="en-US" altLang="zh-CN" sz="2200" dirty="0">
                <a:ea typeface="宋体" pitchFamily="2" charset="-122"/>
              </a:rPr>
              <a:t>All persons are equal before the law. Consequently, they are entitled, without discrimination, to equal protection of the law.</a:t>
            </a:r>
          </a:p>
        </p:txBody>
      </p:sp>
      <p:sp>
        <p:nvSpPr>
          <p:cNvPr id="2765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86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2867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XV</a:t>
            </a:r>
            <a:endParaRPr lang="en-US" sz="3200" b="1" dirty="0">
              <a:solidFill>
                <a:srgbClr val="006FB7"/>
              </a:solidFill>
            </a:endParaRPr>
          </a:p>
        </p:txBody>
      </p:sp>
      <p:sp>
        <p:nvSpPr>
          <p:cNvPr id="28677" name="Rectangle 3"/>
          <p:cNvSpPr txBox="1">
            <a:spLocks noChangeArrowheads="1"/>
          </p:cNvSpPr>
          <p:nvPr/>
        </p:nvSpPr>
        <p:spPr bwMode="auto">
          <a:xfrm>
            <a:off x="395288" y="1700808"/>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The American Convention on </a:t>
            </a:r>
            <a:r>
              <a:rPr lang="en-US" altLang="zh-CN" sz="2400" b="1" dirty="0" smtClean="0">
                <a:solidFill>
                  <a:srgbClr val="006FB7"/>
                </a:solidFill>
                <a:ea typeface="宋体" pitchFamily="2" charset="-122"/>
              </a:rPr>
              <a:t>Human </a:t>
            </a:r>
            <a:r>
              <a:rPr lang="en-US" altLang="zh-CN" sz="2400" b="1" dirty="0">
                <a:solidFill>
                  <a:srgbClr val="006FB7"/>
                </a:solidFill>
                <a:ea typeface="宋体" pitchFamily="2" charset="-122"/>
              </a:rPr>
              <a:t>Rights (2</a:t>
            </a:r>
            <a:r>
              <a:rPr lang="en-US" altLang="zh-CN" sz="2400" b="1" dirty="0" smtClean="0">
                <a:solidFill>
                  <a:srgbClr val="006FB7"/>
                </a:solidFill>
                <a:ea typeface="宋体" pitchFamily="2" charset="-122"/>
              </a:rPr>
              <a:t>)</a:t>
            </a:r>
            <a:endParaRPr lang="en-US" altLang="zh-CN" sz="2400" b="1" dirty="0">
              <a:solidFill>
                <a:srgbClr val="006FB7"/>
              </a:solidFill>
              <a:ea typeface="宋体" pitchFamily="2" charset="-122"/>
            </a:endParaRPr>
          </a:p>
          <a:p>
            <a:pPr marL="0" indent="0" eaLnBrk="1" hangingPunct="1">
              <a:spcBef>
                <a:spcPts val="1200"/>
              </a:spcBef>
              <a:buClr>
                <a:srgbClr val="006FB7"/>
              </a:buClr>
            </a:pPr>
            <a:r>
              <a:rPr lang="en-US" altLang="zh-CN" sz="2400" b="1" dirty="0">
                <a:solidFill>
                  <a:srgbClr val="006FB7"/>
                </a:solidFill>
                <a:ea typeface="宋体" pitchFamily="2" charset="-122"/>
              </a:rPr>
              <a:t>The Additional Protocol in the Area of Economic, Social and Cultural Rights, “Protocol of San Salvador”</a:t>
            </a:r>
          </a:p>
          <a:p>
            <a:pPr marL="0" indent="0" eaLnBrk="1" hangingPunct="1">
              <a:spcBef>
                <a:spcPts val="1200"/>
              </a:spcBef>
              <a:buClr>
                <a:srgbClr val="006FB7"/>
              </a:buClr>
            </a:pPr>
            <a:r>
              <a:rPr lang="en-US" altLang="zh-CN" sz="2400" b="1" dirty="0">
                <a:solidFill>
                  <a:srgbClr val="006FB7"/>
                </a:solidFill>
                <a:ea typeface="宋体" pitchFamily="2" charset="-122"/>
              </a:rPr>
              <a:t>Article </a:t>
            </a:r>
            <a:r>
              <a:rPr lang="en-US" altLang="zh-CN" sz="2400" b="1" dirty="0" smtClean="0">
                <a:solidFill>
                  <a:srgbClr val="006FB7"/>
                </a:solidFill>
                <a:ea typeface="宋体" pitchFamily="2" charset="-122"/>
              </a:rPr>
              <a:t>3:</a:t>
            </a:r>
            <a:endParaRPr lang="en-US" altLang="zh-CN" sz="2400" b="1" dirty="0">
              <a:solidFill>
                <a:srgbClr val="006FB7"/>
              </a:solidFill>
              <a:ea typeface="宋体" pitchFamily="2" charset="-122"/>
            </a:endParaRPr>
          </a:p>
          <a:p>
            <a:pPr marL="0" indent="0" eaLnBrk="1" hangingPunct="1">
              <a:spcBef>
                <a:spcPts val="1200"/>
              </a:spcBef>
              <a:buClr>
                <a:srgbClr val="006FB7"/>
              </a:buClr>
            </a:pPr>
            <a:r>
              <a:rPr lang="en-US" altLang="zh-CN" sz="2400" dirty="0">
                <a:ea typeface="宋体" pitchFamily="2" charset="-122"/>
              </a:rPr>
              <a:t>The State Parties to this Protocol undertake to guarantee the exercise of the rights set forth herein without discrimination of any kind for reasons related to race, color, sex, language, religion, political or other opinions, national or social origin, economic status, birth or any other social condition.</a:t>
            </a:r>
          </a:p>
        </p:txBody>
      </p:sp>
      <p:sp>
        <p:nvSpPr>
          <p:cNvPr id="2867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96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2970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XVI</a:t>
            </a:r>
            <a:endParaRPr lang="en-US" sz="3200" b="1" dirty="0">
              <a:solidFill>
                <a:srgbClr val="006FB7"/>
              </a:solidFill>
            </a:endParaRPr>
          </a:p>
        </p:txBody>
      </p:sp>
      <p:sp>
        <p:nvSpPr>
          <p:cNvPr id="29701" name="Rectangle 3"/>
          <p:cNvSpPr txBox="1">
            <a:spLocks noChangeArrowheads="1"/>
          </p:cNvSpPr>
          <p:nvPr/>
        </p:nvSpPr>
        <p:spPr bwMode="auto">
          <a:xfrm>
            <a:off x="395288" y="1484784"/>
            <a:ext cx="8229600" cy="4751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The Inter-American Convention on the Prevention, </a:t>
            </a:r>
            <a:r>
              <a:rPr lang="en-US" altLang="zh-CN" sz="2400" b="1" dirty="0" smtClean="0">
                <a:solidFill>
                  <a:srgbClr val="006FB7"/>
                </a:solidFill>
                <a:ea typeface="宋体" pitchFamily="2" charset="-122"/>
              </a:rPr>
              <a:t>Punishment </a:t>
            </a:r>
            <a:r>
              <a:rPr lang="en-US" altLang="zh-CN" sz="2400" b="1" dirty="0">
                <a:solidFill>
                  <a:srgbClr val="006FB7"/>
                </a:solidFill>
                <a:ea typeface="宋体" pitchFamily="2" charset="-122"/>
              </a:rPr>
              <a:t>and Eradication of Violence against Women, “Convention of </a:t>
            </a:r>
            <a:r>
              <a:rPr lang="en-US" altLang="zh-CN" sz="2400" b="1" dirty="0" err="1">
                <a:solidFill>
                  <a:srgbClr val="006FB7"/>
                </a:solidFill>
                <a:ea typeface="宋体" pitchFamily="2" charset="-122"/>
              </a:rPr>
              <a:t>Belém</a:t>
            </a:r>
            <a:r>
              <a:rPr lang="en-US" altLang="zh-CN" sz="2400" b="1" dirty="0">
                <a:solidFill>
                  <a:srgbClr val="006FB7"/>
                </a:solidFill>
                <a:ea typeface="宋体" pitchFamily="2" charset="-122"/>
              </a:rPr>
              <a:t> do </a:t>
            </a:r>
            <a:r>
              <a:rPr lang="en-US" altLang="zh-CN" sz="2400" b="1" dirty="0" err="1">
                <a:solidFill>
                  <a:srgbClr val="006FB7"/>
                </a:solidFill>
                <a:ea typeface="宋体" pitchFamily="2" charset="-122"/>
              </a:rPr>
              <a:t>Pará</a:t>
            </a:r>
            <a:r>
              <a:rPr lang="en-US" altLang="zh-CN" sz="2400" b="1" dirty="0">
                <a:solidFill>
                  <a:srgbClr val="006FB7"/>
                </a:solidFill>
                <a:ea typeface="宋体" pitchFamily="2" charset="-122"/>
              </a:rPr>
              <a:t>”</a:t>
            </a:r>
          </a:p>
          <a:p>
            <a:pPr marL="0" indent="0" eaLnBrk="1" hangingPunct="1">
              <a:spcBef>
                <a:spcPts val="600"/>
              </a:spcBef>
              <a:buClr>
                <a:srgbClr val="006FB7"/>
              </a:buClr>
            </a:pPr>
            <a:r>
              <a:rPr lang="en-US" altLang="zh-CN" sz="2400" b="1" dirty="0">
                <a:solidFill>
                  <a:srgbClr val="006FB7"/>
                </a:solidFill>
                <a:ea typeface="宋体" pitchFamily="2" charset="-122"/>
              </a:rPr>
              <a:t>Article 6:</a:t>
            </a:r>
          </a:p>
          <a:p>
            <a:pPr marL="0" indent="0" eaLnBrk="1" hangingPunct="1">
              <a:spcBef>
                <a:spcPts val="600"/>
              </a:spcBef>
              <a:buClr>
                <a:srgbClr val="006FB7"/>
              </a:buClr>
            </a:pPr>
            <a:r>
              <a:rPr lang="en-US" altLang="zh-CN" sz="2400" dirty="0">
                <a:ea typeface="宋体" pitchFamily="2" charset="-122"/>
              </a:rPr>
              <a:t>The right of every woman to be free from violence includes, among others:</a:t>
            </a:r>
          </a:p>
          <a:p>
            <a:pPr marL="0" indent="0" defTabSz="449263" eaLnBrk="1" hangingPunct="1">
              <a:spcBef>
                <a:spcPts val="600"/>
              </a:spcBef>
              <a:buClr>
                <a:srgbClr val="006FB7"/>
              </a:buClr>
              <a:tabLst>
                <a:tab pos="360000" algn="l"/>
              </a:tabLst>
            </a:pPr>
            <a:r>
              <a:rPr lang="en-US" altLang="zh-CN" sz="2400" dirty="0" smtClean="0">
                <a:solidFill>
                  <a:srgbClr val="006FB7"/>
                </a:solidFill>
                <a:ea typeface="宋体" pitchFamily="2" charset="-122"/>
              </a:rPr>
              <a:t>(a)</a:t>
            </a:r>
            <a:r>
              <a:rPr lang="en-US" altLang="zh-CN" sz="2400" dirty="0" smtClean="0">
                <a:ea typeface="宋体" pitchFamily="2" charset="-122"/>
              </a:rPr>
              <a:t>	The </a:t>
            </a:r>
            <a:r>
              <a:rPr lang="en-US" altLang="zh-CN" sz="2400" dirty="0">
                <a:ea typeface="宋体" pitchFamily="2" charset="-122"/>
              </a:rPr>
              <a:t>right of women to be free from all forms of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discrimination</a:t>
            </a:r>
            <a:r>
              <a:rPr lang="en-US" altLang="zh-CN" sz="2400" dirty="0">
                <a:ea typeface="宋体" pitchFamily="2" charset="-122"/>
              </a:rPr>
              <a:t>; </a:t>
            </a:r>
            <a:r>
              <a:rPr lang="en-US" altLang="zh-CN" sz="2400" dirty="0" smtClean="0">
                <a:ea typeface="宋体" pitchFamily="2" charset="-122"/>
              </a:rPr>
              <a:t>and</a:t>
            </a:r>
          </a:p>
          <a:p>
            <a:pPr marL="0" indent="0" defTabSz="449263" eaLnBrk="1" hangingPunct="1">
              <a:spcBef>
                <a:spcPts val="600"/>
              </a:spcBef>
              <a:buClr>
                <a:srgbClr val="006FB7"/>
              </a:buClr>
              <a:tabLst>
                <a:tab pos="360000" algn="l"/>
              </a:tabLst>
            </a:pPr>
            <a:r>
              <a:rPr lang="en-US" altLang="zh-CN" sz="2400" dirty="0" smtClean="0">
                <a:solidFill>
                  <a:srgbClr val="006FB7"/>
                </a:solidFill>
                <a:ea typeface="宋体" pitchFamily="2" charset="-122"/>
              </a:rPr>
              <a:t>(b)</a:t>
            </a:r>
            <a:r>
              <a:rPr lang="en-US" altLang="zh-CN" sz="2400" dirty="0" smtClean="0">
                <a:ea typeface="宋体" pitchFamily="2" charset="-122"/>
              </a:rPr>
              <a:t>	The </a:t>
            </a:r>
            <a:r>
              <a:rPr lang="en-US" altLang="zh-CN" sz="2400" dirty="0">
                <a:ea typeface="宋体" pitchFamily="2" charset="-122"/>
              </a:rPr>
              <a:t>right of women to be valued and educated free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of </a:t>
            </a:r>
            <a:r>
              <a:rPr lang="en-US" altLang="zh-CN" sz="2400" dirty="0">
                <a:ea typeface="宋体" pitchFamily="2" charset="-122"/>
              </a:rPr>
              <a:t>stereotyped patterns of behavior and social and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cultural </a:t>
            </a:r>
            <a:r>
              <a:rPr lang="en-US" altLang="zh-CN" sz="2400" dirty="0">
                <a:ea typeface="宋体" pitchFamily="2" charset="-122"/>
              </a:rPr>
              <a:t>practices based on concepts of inferiority or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subordination</a:t>
            </a:r>
            <a:r>
              <a:rPr lang="en-US" altLang="zh-CN" sz="2400" dirty="0">
                <a:ea typeface="宋体" pitchFamily="2" charset="-122"/>
              </a:rPr>
              <a:t>.</a:t>
            </a:r>
          </a:p>
        </p:txBody>
      </p:sp>
      <p:sp>
        <p:nvSpPr>
          <p:cNvPr id="2970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3072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XVII</a:t>
            </a:r>
            <a:endParaRPr lang="en-US" sz="3200" b="1" dirty="0">
              <a:solidFill>
                <a:srgbClr val="006FB7"/>
              </a:solidFill>
            </a:endParaRPr>
          </a:p>
        </p:txBody>
      </p:sp>
      <p:sp>
        <p:nvSpPr>
          <p:cNvPr id="30725"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300" b="1" dirty="0">
                <a:solidFill>
                  <a:srgbClr val="006FB7"/>
                </a:solidFill>
                <a:ea typeface="宋体" pitchFamily="2" charset="-122"/>
              </a:rPr>
              <a:t>The Inter-American Convention on the Elimination of All Forms of Discrimination against Persons </a:t>
            </a:r>
            <a:r>
              <a:rPr lang="en-US" altLang="zh-CN" sz="2300" b="1" dirty="0" smtClean="0">
                <a:solidFill>
                  <a:srgbClr val="006FB7"/>
                </a:solidFill>
                <a:ea typeface="宋体" pitchFamily="2" charset="-122"/>
              </a:rPr>
              <a:t>with</a:t>
            </a:r>
            <a:br>
              <a:rPr lang="en-US" altLang="zh-CN" sz="2300" b="1" dirty="0" smtClean="0">
                <a:solidFill>
                  <a:srgbClr val="006FB7"/>
                </a:solidFill>
                <a:ea typeface="宋体" pitchFamily="2" charset="-122"/>
              </a:rPr>
            </a:br>
            <a:r>
              <a:rPr lang="en-US" altLang="zh-CN" sz="2300" b="1" dirty="0" smtClean="0">
                <a:solidFill>
                  <a:srgbClr val="006FB7"/>
                </a:solidFill>
                <a:ea typeface="宋体" pitchFamily="2" charset="-122"/>
              </a:rPr>
              <a:t>Disabilities </a:t>
            </a:r>
            <a:r>
              <a:rPr lang="en-US" altLang="zh-CN" sz="2300" b="1" dirty="0">
                <a:solidFill>
                  <a:srgbClr val="006FB7"/>
                </a:solidFill>
                <a:ea typeface="宋体" pitchFamily="2" charset="-122"/>
              </a:rPr>
              <a:t>(1)</a:t>
            </a:r>
          </a:p>
          <a:p>
            <a:pPr marL="0" indent="0" eaLnBrk="1" hangingPunct="1">
              <a:spcBef>
                <a:spcPts val="600"/>
              </a:spcBef>
              <a:buClr>
                <a:srgbClr val="006FB7"/>
              </a:buClr>
            </a:pPr>
            <a:r>
              <a:rPr lang="en-US" altLang="zh-CN" sz="2300" b="1" dirty="0">
                <a:solidFill>
                  <a:srgbClr val="006FB7"/>
                </a:solidFill>
                <a:ea typeface="宋体" pitchFamily="2" charset="-122"/>
              </a:rPr>
              <a:t>Article I (2</a:t>
            </a:r>
            <a:r>
              <a:rPr lang="en-US" altLang="zh-CN" sz="2300" b="1" dirty="0" smtClean="0">
                <a:solidFill>
                  <a:srgbClr val="006FB7"/>
                </a:solidFill>
                <a:ea typeface="宋体" pitchFamily="2" charset="-122"/>
              </a:rPr>
              <a:t>) (a):</a:t>
            </a:r>
            <a:endParaRPr lang="en-US" altLang="zh-CN" sz="2300" b="1" dirty="0">
              <a:solidFill>
                <a:srgbClr val="006FB7"/>
              </a:solidFill>
              <a:ea typeface="宋体" pitchFamily="2" charset="-122"/>
            </a:endParaRPr>
          </a:p>
          <a:p>
            <a:pPr marL="0" indent="0" eaLnBrk="1" hangingPunct="1">
              <a:spcBef>
                <a:spcPts val="600"/>
              </a:spcBef>
              <a:buClr>
                <a:srgbClr val="006FB7"/>
              </a:buClr>
              <a:tabLst>
                <a:tab pos="360000" algn="l"/>
              </a:tabLst>
            </a:pPr>
            <a:r>
              <a:rPr lang="en-US" altLang="zh-CN" sz="2300" dirty="0" smtClean="0">
                <a:ea typeface="宋体" pitchFamily="2" charset="-122"/>
              </a:rPr>
              <a:t>The </a:t>
            </a:r>
            <a:r>
              <a:rPr lang="en-US" altLang="zh-CN" sz="2300" dirty="0">
                <a:ea typeface="宋体" pitchFamily="2" charset="-122"/>
              </a:rPr>
              <a:t>term “discrimination against persons with disabilities” means any distinction, exclusion, or restriction based on a disability, record of disability, condition resulting from a previous disability, or perception of disability, whether present or past, which has the effect or objective of impairing or nullifying the recognition, enjoyment, or exercise by a person with a disability of his or her human rights and fundamental freedoms.</a:t>
            </a:r>
          </a:p>
        </p:txBody>
      </p:sp>
      <p:sp>
        <p:nvSpPr>
          <p:cNvPr id="3072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317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26</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a:t>
            </a:r>
            <a:r>
              <a:rPr lang="en-GB" altLang="zh-CN" sz="3200" b="1" dirty="0" smtClean="0">
                <a:solidFill>
                  <a:srgbClr val="006FB7"/>
                </a:solidFill>
                <a:ea typeface="宋体" pitchFamily="2" charset="-122"/>
              </a:rPr>
              <a:t>XVIII</a:t>
            </a:r>
            <a:endParaRPr lang="en-US" sz="3200" b="1" dirty="0">
              <a:solidFill>
                <a:srgbClr val="006FB7"/>
              </a:solidFill>
            </a:endParaRPr>
          </a:p>
        </p:txBody>
      </p:sp>
      <p:sp>
        <p:nvSpPr>
          <p:cNvPr id="8" name="Rectangle 3"/>
          <p:cNvSpPr txBox="1">
            <a:spLocks noChangeArrowheads="1"/>
          </p:cNvSpPr>
          <p:nvPr/>
        </p:nvSpPr>
        <p:spPr bwMode="auto">
          <a:xfrm>
            <a:off x="395288" y="1700808"/>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200" b="1" dirty="0">
                <a:solidFill>
                  <a:srgbClr val="006FB7"/>
                </a:solidFill>
                <a:ea typeface="宋体" pitchFamily="2" charset="-122"/>
              </a:rPr>
              <a:t>The Inter-American Convention on the Elimination of All Forms of Discrimination against Persons with Disabilities </a:t>
            </a:r>
            <a:r>
              <a:rPr lang="en-US" altLang="zh-CN" sz="2200" b="1" dirty="0" smtClean="0">
                <a:solidFill>
                  <a:srgbClr val="006FB7"/>
                </a:solidFill>
                <a:ea typeface="宋体" pitchFamily="2" charset="-122"/>
              </a:rPr>
              <a:t>(2)</a:t>
            </a:r>
            <a:endParaRPr lang="en-US" altLang="zh-CN" sz="2200" b="1" dirty="0">
              <a:solidFill>
                <a:srgbClr val="006FB7"/>
              </a:solidFill>
              <a:ea typeface="宋体" pitchFamily="2" charset="-122"/>
            </a:endParaRPr>
          </a:p>
          <a:p>
            <a:pPr marL="0" indent="0" eaLnBrk="1" hangingPunct="1">
              <a:spcBef>
                <a:spcPts val="600"/>
              </a:spcBef>
              <a:buClr>
                <a:srgbClr val="006FB7"/>
              </a:buClr>
            </a:pPr>
            <a:r>
              <a:rPr lang="en-US" altLang="zh-CN" sz="2200" b="1" dirty="0">
                <a:solidFill>
                  <a:srgbClr val="006FB7"/>
                </a:solidFill>
                <a:ea typeface="宋体" pitchFamily="2" charset="-122"/>
              </a:rPr>
              <a:t>Article I (2) (b</a:t>
            </a:r>
            <a:r>
              <a:rPr lang="en-US" altLang="zh-CN" sz="2200" b="1" dirty="0" smtClean="0">
                <a:solidFill>
                  <a:srgbClr val="006FB7"/>
                </a:solidFill>
                <a:ea typeface="宋体" pitchFamily="2" charset="-122"/>
              </a:rPr>
              <a:t>):</a:t>
            </a:r>
            <a:endParaRPr lang="en-US" altLang="zh-CN" sz="2200" b="1" dirty="0">
              <a:solidFill>
                <a:srgbClr val="006FB7"/>
              </a:solidFill>
              <a:ea typeface="宋体" pitchFamily="2" charset="-122"/>
            </a:endParaRPr>
          </a:p>
          <a:p>
            <a:pPr marL="0" indent="0" eaLnBrk="1" hangingPunct="1">
              <a:spcBef>
                <a:spcPts val="600"/>
              </a:spcBef>
              <a:buClr>
                <a:srgbClr val="006FB7"/>
              </a:buClr>
            </a:pPr>
            <a:r>
              <a:rPr lang="en-US" altLang="zh-CN" sz="2200" dirty="0">
                <a:ea typeface="宋体" pitchFamily="2" charset="-122"/>
              </a:rPr>
              <a:t>A distinction or preference adopted by a State party to promote the social integration or personal development of persons with disabilities does not constitute discrimination provided that the distinction or preference does not in itself limit the right of persons with disabilities to equality and that individuals with disabilities are not forced to accept such distinction or preference. If, under a State’s internal law, a person can be declared legally incompetent, when necessary and appropriate for his or her well-being, such declaration does not constitute discrimination.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327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XIX</a:t>
            </a:r>
            <a:endParaRPr lang="en-US" sz="3200" b="1" dirty="0">
              <a:solidFill>
                <a:srgbClr val="006FB7"/>
              </a:solidFill>
            </a:endParaRPr>
          </a:p>
        </p:txBody>
      </p:sp>
      <p:sp>
        <p:nvSpPr>
          <p:cNvPr id="32773" name="Rectangle 3"/>
          <p:cNvSpPr txBox="1">
            <a:spLocks noChangeArrowheads="1"/>
          </p:cNvSpPr>
          <p:nvPr/>
        </p:nvSpPr>
        <p:spPr bwMode="auto">
          <a:xfrm>
            <a:off x="395288" y="1844824"/>
            <a:ext cx="8229600" cy="3888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European Convention on </a:t>
            </a:r>
            <a:r>
              <a:rPr lang="en-US" altLang="zh-CN" sz="2800" b="1" dirty="0" smtClean="0">
                <a:solidFill>
                  <a:srgbClr val="006FB7"/>
                </a:solidFill>
                <a:ea typeface="宋体" pitchFamily="2" charset="-122"/>
              </a:rPr>
              <a:t>Human </a:t>
            </a:r>
            <a:r>
              <a:rPr lang="en-US" altLang="zh-CN" sz="2800" b="1" dirty="0">
                <a:solidFill>
                  <a:srgbClr val="006FB7"/>
                </a:solidFill>
                <a:ea typeface="宋体" pitchFamily="2" charset="-122"/>
              </a:rPr>
              <a:t>Rights (1)</a:t>
            </a:r>
          </a:p>
          <a:p>
            <a:pPr marL="0" indent="0" eaLnBrk="1" hangingPunct="1">
              <a:spcBef>
                <a:spcPts val="1200"/>
              </a:spcBef>
              <a:buClr>
                <a:srgbClr val="006FB7"/>
              </a:buClr>
            </a:pPr>
            <a:r>
              <a:rPr lang="en-US" altLang="zh-CN" sz="2800" b="1" dirty="0">
                <a:solidFill>
                  <a:srgbClr val="006FB7"/>
                </a:solidFill>
                <a:ea typeface="宋体" pitchFamily="2" charset="-122"/>
              </a:rPr>
              <a:t>Article 14:</a:t>
            </a:r>
          </a:p>
          <a:p>
            <a:pPr marL="0" indent="0" eaLnBrk="1" hangingPunct="1">
              <a:spcBef>
                <a:spcPts val="1200"/>
              </a:spcBef>
              <a:buClr>
                <a:srgbClr val="006FB7"/>
              </a:buClr>
            </a:pPr>
            <a:r>
              <a:rPr lang="en-US" altLang="zh-CN" sz="2800" dirty="0">
                <a:ea typeface="宋体" pitchFamily="2" charset="-122"/>
              </a:rPr>
              <a:t>The enjoyment of the rights and freedoms set forth in this Convention shall be secured without discrimination on any ground such as sex, race, </a:t>
            </a:r>
            <a:r>
              <a:rPr lang="en-US" altLang="zh-CN" sz="2800" dirty="0" err="1">
                <a:ea typeface="宋体" pitchFamily="2" charset="-122"/>
              </a:rPr>
              <a:t>colour</a:t>
            </a:r>
            <a:r>
              <a:rPr lang="en-US" altLang="zh-CN" sz="2800" dirty="0">
                <a:ea typeface="宋体" pitchFamily="2" charset="-122"/>
              </a:rPr>
              <a:t>, language, religion, political or other opinion, national or social origin, association with a national minority, property, birth or other status.</a:t>
            </a:r>
          </a:p>
        </p:txBody>
      </p:sp>
      <p:sp>
        <p:nvSpPr>
          <p:cNvPr id="327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337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XX</a:t>
            </a:r>
            <a:endParaRPr lang="en-US" sz="3200" b="1" dirty="0">
              <a:solidFill>
                <a:srgbClr val="006FB7"/>
              </a:solidFill>
            </a:endParaRPr>
          </a:p>
        </p:txBody>
      </p:sp>
      <p:sp>
        <p:nvSpPr>
          <p:cNvPr id="33797" name="Rectangle 3"/>
          <p:cNvSpPr txBox="1">
            <a:spLocks noChangeArrowheads="1"/>
          </p:cNvSpPr>
          <p:nvPr/>
        </p:nvSpPr>
        <p:spPr bwMode="auto">
          <a:xfrm>
            <a:off x="395288" y="1772816"/>
            <a:ext cx="8229600" cy="43920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The European Convention on </a:t>
            </a:r>
            <a:r>
              <a:rPr lang="en-US" altLang="zh-CN" sz="2400" b="1" dirty="0" smtClean="0">
                <a:solidFill>
                  <a:srgbClr val="006FB7"/>
                </a:solidFill>
                <a:ea typeface="宋体" pitchFamily="2" charset="-122"/>
              </a:rPr>
              <a:t>Human </a:t>
            </a:r>
            <a:r>
              <a:rPr lang="en-US" altLang="zh-CN" sz="2400" b="1" dirty="0">
                <a:solidFill>
                  <a:srgbClr val="006FB7"/>
                </a:solidFill>
                <a:ea typeface="宋体" pitchFamily="2" charset="-122"/>
              </a:rPr>
              <a:t>Rights (2)</a:t>
            </a:r>
          </a:p>
          <a:p>
            <a:pPr marL="0" indent="0" eaLnBrk="1" hangingPunct="1">
              <a:spcBef>
                <a:spcPts val="1200"/>
              </a:spcBef>
              <a:buClr>
                <a:srgbClr val="006FB7"/>
              </a:buClr>
            </a:pPr>
            <a:r>
              <a:rPr lang="en-US" altLang="zh-CN" sz="2400" b="1" dirty="0">
                <a:solidFill>
                  <a:srgbClr val="006FB7"/>
                </a:solidFill>
                <a:ea typeface="宋体" pitchFamily="2" charset="-122"/>
              </a:rPr>
              <a:t>Article 1 of Protocol No. 12 to the Convention: </a:t>
            </a:r>
          </a:p>
          <a:p>
            <a:pPr marL="360000" indent="-360000" eaLnBrk="1" hangingPunct="1">
              <a:spcBef>
                <a:spcPts val="1200"/>
              </a:spcBef>
              <a:buClr>
                <a:srgbClr val="006FB7"/>
              </a:buClr>
              <a:buFont typeface="+mj-lt"/>
              <a:buAutoNum type="arabicPeriod"/>
            </a:pPr>
            <a:r>
              <a:rPr lang="en-US" altLang="zh-CN" sz="2400" dirty="0" smtClean="0">
                <a:ea typeface="宋体" pitchFamily="2" charset="-122"/>
              </a:rPr>
              <a:t>The </a:t>
            </a:r>
            <a:r>
              <a:rPr lang="en-US" altLang="zh-CN" sz="2400" dirty="0">
                <a:ea typeface="宋体" pitchFamily="2" charset="-122"/>
              </a:rPr>
              <a:t>enjoyment of any right set forth by law shall be secured without discrimination on any ground such as sex, race, </a:t>
            </a:r>
            <a:r>
              <a:rPr lang="en-US" altLang="zh-CN" sz="2400" dirty="0" err="1">
                <a:ea typeface="宋体" pitchFamily="2" charset="-122"/>
              </a:rPr>
              <a:t>colour</a:t>
            </a:r>
            <a:r>
              <a:rPr lang="en-US" altLang="zh-CN" sz="2400" dirty="0">
                <a:ea typeface="宋体" pitchFamily="2" charset="-122"/>
              </a:rPr>
              <a:t>, language, religion, political or other opinion, national or social origin, association with a national minority, property, birth or other status.</a:t>
            </a:r>
          </a:p>
          <a:p>
            <a:pPr marL="360000" indent="-360000" eaLnBrk="1" hangingPunct="1">
              <a:spcBef>
                <a:spcPts val="1200"/>
              </a:spcBef>
              <a:buClr>
                <a:srgbClr val="006FB7"/>
              </a:buClr>
              <a:buFont typeface="+mj-lt"/>
              <a:buAutoNum type="arabicPeriod"/>
            </a:pPr>
            <a:r>
              <a:rPr lang="en-US" altLang="zh-CN" sz="2400" dirty="0" smtClean="0">
                <a:ea typeface="宋体" pitchFamily="2" charset="-122"/>
              </a:rPr>
              <a:t>No </a:t>
            </a:r>
            <a:r>
              <a:rPr lang="en-US" altLang="zh-CN" sz="2400" dirty="0">
                <a:ea typeface="宋体" pitchFamily="2" charset="-122"/>
              </a:rPr>
              <a:t>one shall be discriminated against by any public authority on any ground such as those mentioned in paragraph 1.</a:t>
            </a:r>
          </a:p>
        </p:txBody>
      </p:sp>
      <p:sp>
        <p:nvSpPr>
          <p:cNvPr id="337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71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71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a:t>
            </a:r>
            <a:endParaRPr lang="en-US" sz="3200" b="1" dirty="0">
              <a:solidFill>
                <a:srgbClr val="006FB7"/>
              </a:solidFill>
            </a:endParaRPr>
          </a:p>
        </p:txBody>
      </p:sp>
      <p:sp>
        <p:nvSpPr>
          <p:cNvPr id="7173" name="Rectangle 3"/>
          <p:cNvSpPr txBox="1">
            <a:spLocks noChangeArrowheads="1"/>
          </p:cNvSpPr>
          <p:nvPr/>
        </p:nvSpPr>
        <p:spPr bwMode="auto">
          <a:xfrm>
            <a:off x="395288" y="1845246"/>
            <a:ext cx="8229600" cy="38160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smtClean="0">
                <a:ea typeface="宋体" pitchFamily="2" charset="-122"/>
              </a:rPr>
              <a:t>How </a:t>
            </a:r>
            <a:r>
              <a:rPr lang="en-US" altLang="zh-CN" sz="2800" dirty="0">
                <a:ea typeface="宋体" pitchFamily="2" charset="-122"/>
              </a:rPr>
              <a:t>would you define “discrimination” and/or “inequality” of treatment?</a:t>
            </a:r>
          </a:p>
          <a:p>
            <a:pPr eaLnBrk="1" hangingPunct="1">
              <a:spcBef>
                <a:spcPts val="2400"/>
              </a:spcBef>
              <a:buClr>
                <a:srgbClr val="006FB7"/>
              </a:buClr>
              <a:buFontTx/>
              <a:buChar char="•"/>
            </a:pPr>
            <a:r>
              <a:rPr lang="en-US" altLang="zh-CN" sz="2800" dirty="0" smtClean="0">
                <a:ea typeface="宋体" pitchFamily="2" charset="-122"/>
              </a:rPr>
              <a:t>How </a:t>
            </a:r>
            <a:r>
              <a:rPr lang="en-US" altLang="zh-CN" sz="2800" dirty="0">
                <a:ea typeface="宋体" pitchFamily="2" charset="-122"/>
              </a:rPr>
              <a:t>is the notion of equality before the law and the principle of non-discrimination protected in the country where you work?</a:t>
            </a:r>
          </a:p>
          <a:p>
            <a:pPr eaLnBrk="1" hangingPunct="1">
              <a:spcBef>
                <a:spcPts val="2400"/>
              </a:spcBef>
              <a:buClr>
                <a:srgbClr val="006FB7"/>
              </a:buClr>
              <a:buFontTx/>
              <a:buChar char="•"/>
            </a:pPr>
            <a:r>
              <a:rPr lang="en-US" altLang="zh-CN" sz="2800" dirty="0" smtClean="0">
                <a:ea typeface="宋体" pitchFamily="2" charset="-122"/>
              </a:rPr>
              <a:t>Have </a:t>
            </a:r>
            <a:r>
              <a:rPr lang="en-US" altLang="zh-CN" sz="2800" dirty="0">
                <a:ea typeface="宋体" pitchFamily="2" charset="-122"/>
              </a:rPr>
              <a:t>you ever been faced with cases of discrimination in your professional life?</a:t>
            </a:r>
          </a:p>
        </p:txBody>
      </p:sp>
      <p:sp>
        <p:nvSpPr>
          <p:cNvPr id="71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3482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XXI</a:t>
            </a:r>
            <a:endParaRPr lang="en-US" sz="3200" b="1" dirty="0">
              <a:solidFill>
                <a:srgbClr val="006FB7"/>
              </a:solidFill>
            </a:endParaRPr>
          </a:p>
        </p:txBody>
      </p:sp>
      <p:sp>
        <p:nvSpPr>
          <p:cNvPr id="34821" name="Rectangle 3"/>
          <p:cNvSpPr txBox="1">
            <a:spLocks noChangeArrowheads="1"/>
          </p:cNvSpPr>
          <p:nvPr/>
        </p:nvSpPr>
        <p:spPr bwMode="auto">
          <a:xfrm>
            <a:off x="395288" y="1989262"/>
            <a:ext cx="8229600" cy="33119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The European Social Charter, 1961</a:t>
            </a:r>
          </a:p>
          <a:p>
            <a:pPr marL="0" indent="0" eaLnBrk="1" hangingPunct="1">
              <a:spcBef>
                <a:spcPts val="2400"/>
              </a:spcBef>
              <a:buClr>
                <a:srgbClr val="006FB7"/>
              </a:buClr>
            </a:pPr>
            <a:r>
              <a:rPr lang="en-US" altLang="zh-CN" sz="2800" dirty="0" smtClean="0">
                <a:ea typeface="宋体" pitchFamily="2" charset="-122"/>
              </a:rPr>
              <a:t>Third </a:t>
            </a:r>
            <a:r>
              <a:rPr lang="en-US" altLang="zh-CN" sz="2800" dirty="0" err="1">
                <a:ea typeface="宋体" pitchFamily="2" charset="-122"/>
              </a:rPr>
              <a:t>preambular</a:t>
            </a:r>
            <a:r>
              <a:rPr lang="en-US" altLang="zh-CN" sz="2800" dirty="0">
                <a:ea typeface="宋体" pitchFamily="2" charset="-122"/>
              </a:rPr>
              <a:t> paragraph:</a:t>
            </a:r>
          </a:p>
          <a:p>
            <a:pPr marL="0" indent="0" eaLnBrk="1" hangingPunct="1">
              <a:spcBef>
                <a:spcPts val="2400"/>
              </a:spcBef>
              <a:buClr>
                <a:srgbClr val="006FB7"/>
              </a:buClr>
            </a:pPr>
            <a:r>
              <a:rPr lang="en-US" altLang="zh-CN" sz="2800" dirty="0">
                <a:ea typeface="宋体" pitchFamily="2" charset="-122"/>
              </a:rPr>
              <a:t>. . . the enjoyment of social rights should be secured without discrimination on grounds of race, </a:t>
            </a:r>
            <a:r>
              <a:rPr lang="en-US" altLang="zh-CN" sz="2800" dirty="0" err="1">
                <a:ea typeface="宋体" pitchFamily="2" charset="-122"/>
              </a:rPr>
              <a:t>colour</a:t>
            </a:r>
            <a:r>
              <a:rPr lang="en-US" altLang="zh-CN" sz="2800" dirty="0">
                <a:ea typeface="宋体" pitchFamily="2" charset="-122"/>
              </a:rPr>
              <a:t>, sex, religion, political opinion, national extraction or social origin</a:t>
            </a:r>
          </a:p>
        </p:txBody>
      </p:sp>
      <p:sp>
        <p:nvSpPr>
          <p:cNvPr id="348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58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3584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XXII</a:t>
            </a:r>
            <a:endParaRPr lang="en-US" sz="3200" b="1" dirty="0">
              <a:solidFill>
                <a:srgbClr val="006FB7"/>
              </a:solidFill>
            </a:endParaRPr>
          </a:p>
        </p:txBody>
      </p:sp>
      <p:sp>
        <p:nvSpPr>
          <p:cNvPr id="35845" name="Rectangle 3"/>
          <p:cNvSpPr txBox="1">
            <a:spLocks noChangeArrowheads="1"/>
          </p:cNvSpPr>
          <p:nvPr/>
        </p:nvSpPr>
        <p:spPr bwMode="auto">
          <a:xfrm>
            <a:off x="395288" y="1700808"/>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The European Social Charter (Revised), 1996</a:t>
            </a:r>
          </a:p>
          <a:p>
            <a:pPr marL="0" indent="0" eaLnBrk="1" hangingPunct="1">
              <a:spcBef>
                <a:spcPts val="1200"/>
              </a:spcBef>
              <a:buClr>
                <a:srgbClr val="006FB7"/>
              </a:buClr>
            </a:pPr>
            <a:r>
              <a:rPr lang="en-US" altLang="zh-CN" sz="2400" dirty="0" smtClean="0">
                <a:ea typeface="宋体" pitchFamily="2" charset="-122"/>
              </a:rPr>
              <a:t>Part </a:t>
            </a:r>
            <a:r>
              <a:rPr lang="en-US" altLang="zh-CN" sz="2400" dirty="0">
                <a:ea typeface="宋体" pitchFamily="2" charset="-122"/>
              </a:rPr>
              <a:t>V, article E:</a:t>
            </a:r>
          </a:p>
          <a:p>
            <a:pPr marL="0" indent="0" eaLnBrk="1" hangingPunct="1">
              <a:spcBef>
                <a:spcPts val="1200"/>
              </a:spcBef>
              <a:buClr>
                <a:srgbClr val="006FB7"/>
              </a:buClr>
            </a:pPr>
            <a:r>
              <a:rPr lang="en-US" altLang="zh-CN" sz="2400" dirty="0">
                <a:ea typeface="宋体" pitchFamily="2" charset="-122"/>
              </a:rPr>
              <a:t>The enjoyment of the rights set forth in this Charter shall be secured without discrimination on any ground such as race, </a:t>
            </a:r>
            <a:r>
              <a:rPr lang="en-US" altLang="zh-CN" sz="2400" dirty="0" err="1">
                <a:ea typeface="宋体" pitchFamily="2" charset="-122"/>
              </a:rPr>
              <a:t>colour</a:t>
            </a:r>
            <a:r>
              <a:rPr lang="en-US" altLang="zh-CN" sz="2400" dirty="0">
                <a:ea typeface="宋体" pitchFamily="2" charset="-122"/>
              </a:rPr>
              <a:t>, sex, language, religion, political or other opinion, national extraction or social origin, health, association with a national minority, birth or other status.</a:t>
            </a:r>
          </a:p>
          <a:p>
            <a:pPr marL="0" indent="0" eaLnBrk="1" hangingPunct="1">
              <a:spcBef>
                <a:spcPts val="1200"/>
              </a:spcBef>
              <a:buClr>
                <a:srgbClr val="006FB7"/>
              </a:buClr>
            </a:pPr>
            <a:r>
              <a:rPr lang="en-US" altLang="zh-CN" sz="2400" dirty="0">
                <a:ea typeface="宋体" pitchFamily="2" charset="-122"/>
              </a:rPr>
              <a:t>It is specified in the </a:t>
            </a:r>
            <a:r>
              <a:rPr lang="en-US" altLang="zh-CN" sz="2400" dirty="0" smtClean="0">
                <a:ea typeface="宋体" pitchFamily="2" charset="-122"/>
              </a:rPr>
              <a:t>appendix </a:t>
            </a:r>
            <a:r>
              <a:rPr lang="en-US" altLang="zh-CN" sz="2400" dirty="0">
                <a:ea typeface="宋体" pitchFamily="2" charset="-122"/>
              </a:rPr>
              <a:t>to the revised Charter that</a:t>
            </a:r>
            <a:r>
              <a:rPr lang="en-US" altLang="zh-CN" sz="2400" dirty="0" smtClean="0">
                <a:ea typeface="宋体" pitchFamily="2" charset="-122"/>
              </a:rPr>
              <a:t>:</a:t>
            </a:r>
            <a:br>
              <a:rPr lang="en-US" altLang="zh-CN" sz="2400" dirty="0" smtClean="0">
                <a:ea typeface="宋体" pitchFamily="2" charset="-122"/>
              </a:rPr>
            </a:br>
            <a:r>
              <a:rPr lang="en-US" altLang="zh-CN" sz="2400" dirty="0" smtClean="0">
                <a:ea typeface="宋体" pitchFamily="2" charset="-122"/>
              </a:rPr>
              <a:t>“</a:t>
            </a:r>
            <a:r>
              <a:rPr lang="en-US" altLang="zh-CN" sz="2400" dirty="0">
                <a:ea typeface="宋体" pitchFamily="2" charset="-122"/>
              </a:rPr>
              <a:t>A differential treatment based on an objective and reasonable justification shall not be deemed discriminatory</a:t>
            </a:r>
            <a:r>
              <a:rPr lang="en-US" altLang="zh-CN" sz="2400" dirty="0" smtClean="0">
                <a:ea typeface="宋体" pitchFamily="2" charset="-122"/>
              </a:rPr>
              <a:t>”.</a:t>
            </a:r>
            <a:endParaRPr lang="en-US" altLang="zh-CN" sz="2400" dirty="0">
              <a:ea typeface="宋体" pitchFamily="2" charset="-122"/>
            </a:endParaRPr>
          </a:p>
        </p:txBody>
      </p:sp>
      <p:sp>
        <p:nvSpPr>
          <p:cNvPr id="358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68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3686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XXIII</a:t>
            </a:r>
            <a:endParaRPr lang="en-US" sz="3200" b="1" dirty="0">
              <a:solidFill>
                <a:srgbClr val="006FB7"/>
              </a:solidFill>
            </a:endParaRPr>
          </a:p>
        </p:txBody>
      </p:sp>
      <p:sp>
        <p:nvSpPr>
          <p:cNvPr id="36869" name="Rectangle 3"/>
          <p:cNvSpPr txBox="1">
            <a:spLocks noChangeArrowheads="1"/>
          </p:cNvSpPr>
          <p:nvPr/>
        </p:nvSpPr>
        <p:spPr bwMode="auto">
          <a:xfrm>
            <a:off x="395288" y="1484784"/>
            <a:ext cx="8229600"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1900" b="1" dirty="0">
                <a:solidFill>
                  <a:srgbClr val="006FB7"/>
                </a:solidFill>
                <a:ea typeface="宋体" pitchFamily="2" charset="-122"/>
              </a:rPr>
              <a:t>The Framework Convention for the Protection of </a:t>
            </a:r>
            <a:r>
              <a:rPr lang="en-US" altLang="zh-CN" sz="1900" b="1" dirty="0" smtClean="0">
                <a:solidFill>
                  <a:srgbClr val="006FB7"/>
                </a:solidFill>
                <a:ea typeface="宋体" pitchFamily="2" charset="-122"/>
              </a:rPr>
              <a:t>National</a:t>
            </a:r>
            <a:br>
              <a:rPr lang="en-US" altLang="zh-CN" sz="1900" b="1" dirty="0" smtClean="0">
                <a:solidFill>
                  <a:srgbClr val="006FB7"/>
                </a:solidFill>
                <a:ea typeface="宋体" pitchFamily="2" charset="-122"/>
              </a:rPr>
            </a:br>
            <a:r>
              <a:rPr lang="en-US" altLang="zh-CN" sz="1900" b="1" dirty="0" smtClean="0">
                <a:solidFill>
                  <a:srgbClr val="006FB7"/>
                </a:solidFill>
                <a:ea typeface="宋体" pitchFamily="2" charset="-122"/>
              </a:rPr>
              <a:t>Minorities</a:t>
            </a:r>
            <a:r>
              <a:rPr lang="en-US" altLang="zh-CN" sz="1900" b="1" dirty="0">
                <a:solidFill>
                  <a:srgbClr val="006FB7"/>
                </a:solidFill>
                <a:ea typeface="宋体" pitchFamily="2" charset="-122"/>
              </a:rPr>
              <a:t>, 1995</a:t>
            </a:r>
          </a:p>
          <a:p>
            <a:pPr marL="0" indent="0" eaLnBrk="1" hangingPunct="1">
              <a:spcBef>
                <a:spcPts val="600"/>
              </a:spcBef>
              <a:buClr>
                <a:srgbClr val="006FB7"/>
              </a:buClr>
            </a:pPr>
            <a:r>
              <a:rPr lang="en-US" altLang="zh-CN" sz="1900" b="1" dirty="0">
                <a:solidFill>
                  <a:srgbClr val="006FB7"/>
                </a:solidFill>
                <a:ea typeface="宋体" pitchFamily="2" charset="-122"/>
              </a:rPr>
              <a:t>Article 4:</a:t>
            </a:r>
          </a:p>
          <a:p>
            <a:pPr marL="360000" indent="-360000" eaLnBrk="1" hangingPunct="1">
              <a:spcBef>
                <a:spcPts val="600"/>
              </a:spcBef>
              <a:buClr>
                <a:srgbClr val="006FB7"/>
              </a:buClr>
              <a:buFont typeface="+mj-lt"/>
              <a:buAutoNum type="arabicPeriod"/>
            </a:pPr>
            <a:r>
              <a:rPr lang="en-US" altLang="zh-CN" sz="1900" dirty="0" smtClean="0">
                <a:ea typeface="宋体" pitchFamily="2" charset="-122"/>
              </a:rPr>
              <a:t>The </a:t>
            </a:r>
            <a:r>
              <a:rPr lang="en-US" altLang="zh-CN" sz="1900" dirty="0">
                <a:ea typeface="宋体" pitchFamily="2" charset="-122"/>
              </a:rPr>
              <a:t>Parties undertake to guarantee to persons belonging to national minorities the right of equality before the law and of equal protection of the law. In this respect, any discrimination based on belonging to a national minority shall be prohibited.</a:t>
            </a:r>
          </a:p>
          <a:p>
            <a:pPr marL="360000" indent="-360000" eaLnBrk="1" hangingPunct="1">
              <a:spcBef>
                <a:spcPts val="600"/>
              </a:spcBef>
              <a:buClr>
                <a:srgbClr val="006FB7"/>
              </a:buClr>
              <a:buFont typeface="+mj-lt"/>
              <a:buAutoNum type="arabicPeriod"/>
            </a:pPr>
            <a:r>
              <a:rPr lang="en-US" altLang="zh-CN" sz="1900" dirty="0" smtClean="0">
                <a:ea typeface="宋体" pitchFamily="2" charset="-122"/>
              </a:rPr>
              <a:t>The </a:t>
            </a:r>
            <a:r>
              <a:rPr lang="en-US" altLang="zh-CN" sz="1900" dirty="0">
                <a:ea typeface="宋体" pitchFamily="2" charset="-122"/>
              </a:rPr>
              <a:t>Parties undertake to adopt, where necessary, adequate measures in order to promote, in all areas of economic, social, political and cultural life, full and effective equality between persons belonging to a national minority and those belonging to the majority. In this respect, they shall take due account of the specific conditions of the persons belonging to national minorities.</a:t>
            </a:r>
          </a:p>
          <a:p>
            <a:pPr marL="360000" indent="-360000" eaLnBrk="1" hangingPunct="1">
              <a:spcBef>
                <a:spcPts val="600"/>
              </a:spcBef>
              <a:buClr>
                <a:srgbClr val="006FB7"/>
              </a:buClr>
              <a:buFont typeface="+mj-lt"/>
              <a:buAutoNum type="arabicPeriod"/>
            </a:pPr>
            <a:r>
              <a:rPr lang="en-US" altLang="zh-CN" sz="1900" dirty="0" smtClean="0">
                <a:ea typeface="宋体" pitchFamily="2" charset="-122"/>
              </a:rPr>
              <a:t>The </a:t>
            </a:r>
            <a:r>
              <a:rPr lang="en-US" altLang="zh-CN" sz="1900" dirty="0">
                <a:ea typeface="宋体" pitchFamily="2" charset="-122"/>
              </a:rPr>
              <a:t>measures adopted in accordance with paragraph 2 shall not be considered to be an act of discrimination. </a:t>
            </a:r>
          </a:p>
        </p:txBody>
      </p:sp>
      <p:sp>
        <p:nvSpPr>
          <p:cNvPr id="368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78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3789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right to equality and the principle </a:t>
            </a:r>
            <a:r>
              <a:rPr lang="en-US" altLang="zh-CN" sz="2500" b="1" dirty="0" smtClean="0">
                <a:solidFill>
                  <a:srgbClr val="006FB7"/>
                </a:solidFill>
                <a:ea typeface="宋体" pitchFamily="2" charset="-122"/>
              </a:rPr>
              <a:t>of</a:t>
            </a:r>
            <a:br>
              <a:rPr lang="en-US" altLang="zh-CN" sz="2500" b="1" dirty="0" smtClean="0">
                <a:solidFill>
                  <a:srgbClr val="006FB7"/>
                </a:solidFill>
                <a:ea typeface="宋体" pitchFamily="2" charset="-122"/>
              </a:rPr>
            </a:br>
            <a:r>
              <a:rPr lang="en-US" altLang="zh-CN" sz="2500" b="1" dirty="0" smtClean="0">
                <a:solidFill>
                  <a:srgbClr val="006FB7"/>
                </a:solidFill>
                <a:ea typeface="宋体" pitchFamily="2" charset="-122"/>
              </a:rPr>
              <a:t>non-discrimination</a:t>
            </a:r>
            <a:r>
              <a:rPr lang="en-US" altLang="zh-CN" sz="2500" b="1" dirty="0">
                <a:solidFill>
                  <a:srgbClr val="006FB7"/>
                </a:solidFill>
                <a:ea typeface="宋体" pitchFamily="2" charset="-122"/>
              </a:rPr>
              <a:t>: A pillar of international human rights law</a:t>
            </a:r>
            <a:endParaRPr lang="en-US" sz="2500" b="1" dirty="0">
              <a:solidFill>
                <a:srgbClr val="006FB7"/>
              </a:solidFill>
            </a:endParaRPr>
          </a:p>
        </p:txBody>
      </p:sp>
      <p:sp>
        <p:nvSpPr>
          <p:cNvPr id="37893" name="Rectangle 3"/>
          <p:cNvSpPr txBox="1">
            <a:spLocks noChangeArrowheads="1"/>
          </p:cNvSpPr>
          <p:nvPr/>
        </p:nvSpPr>
        <p:spPr bwMode="auto">
          <a:xfrm>
            <a:off x="395288" y="1773238"/>
            <a:ext cx="8229600" cy="41040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dirty="0">
                <a:ea typeface="宋体" pitchFamily="2" charset="-122"/>
              </a:rPr>
              <a:t>International legal provisions in the human rights field show that the right to equality before the law and by the law, including the prohibition of discrimination, is an overarching principle that:</a:t>
            </a:r>
          </a:p>
          <a:p>
            <a:pPr eaLnBrk="1" hangingPunct="1">
              <a:spcBef>
                <a:spcPts val="1200"/>
              </a:spcBef>
              <a:buClr>
                <a:srgbClr val="006FB7"/>
              </a:buClr>
              <a:buFontTx/>
              <a:buChar char="•"/>
            </a:pPr>
            <a:r>
              <a:rPr lang="en-US" altLang="zh-CN" sz="2600" dirty="0" smtClean="0">
                <a:ea typeface="宋体" pitchFamily="2" charset="-122"/>
              </a:rPr>
              <a:t>Is </a:t>
            </a:r>
            <a:r>
              <a:rPr lang="en-US" altLang="zh-CN" sz="2600" dirty="0">
                <a:ea typeface="宋体" pitchFamily="2" charset="-122"/>
              </a:rPr>
              <a:t>essential to international peace and security</a:t>
            </a:r>
          </a:p>
          <a:p>
            <a:pPr eaLnBrk="1" hangingPunct="1">
              <a:spcBef>
                <a:spcPts val="1200"/>
              </a:spcBef>
              <a:buClr>
                <a:srgbClr val="006FB7"/>
              </a:buClr>
              <a:buFontTx/>
              <a:buChar char="•"/>
            </a:pPr>
            <a:r>
              <a:rPr lang="en-US" altLang="zh-CN" sz="2600" dirty="0" smtClean="0">
                <a:ea typeface="宋体" pitchFamily="2" charset="-122"/>
              </a:rPr>
              <a:t>Conditions </a:t>
            </a:r>
            <a:r>
              <a:rPr lang="en-US" altLang="zh-CN" sz="2600" dirty="0">
                <a:ea typeface="宋体" pitchFamily="2" charset="-122"/>
              </a:rPr>
              <a:t>the enjoyment of all human rights, be they civil, political, economic, social or cultural</a:t>
            </a:r>
          </a:p>
          <a:p>
            <a:pPr eaLnBrk="1" hangingPunct="1">
              <a:spcBef>
                <a:spcPts val="1200"/>
              </a:spcBef>
              <a:buClr>
                <a:srgbClr val="006FB7"/>
              </a:buClr>
              <a:buFontTx/>
              <a:buChar char="•"/>
            </a:pPr>
            <a:r>
              <a:rPr lang="en-US" altLang="zh-CN" sz="2600" dirty="0" smtClean="0">
                <a:ea typeface="宋体" pitchFamily="2" charset="-122"/>
              </a:rPr>
              <a:t>Constitutes </a:t>
            </a:r>
            <a:r>
              <a:rPr lang="en-US" altLang="zh-CN" sz="2600" dirty="0">
                <a:ea typeface="宋体" pitchFamily="2" charset="-122"/>
              </a:rPr>
              <a:t>a general principle of law binding on all States</a:t>
            </a:r>
          </a:p>
        </p:txBody>
      </p:sp>
      <p:sp>
        <p:nvSpPr>
          <p:cNvPr id="378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89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38917" name="Rectangle 3"/>
          <p:cNvSpPr txBox="1">
            <a:spLocks noChangeArrowheads="1"/>
          </p:cNvSpPr>
          <p:nvPr/>
        </p:nvSpPr>
        <p:spPr bwMode="auto">
          <a:xfrm>
            <a:off x="395288" y="2493318"/>
            <a:ext cx="8229600" cy="23038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dirty="0">
                <a:ea typeface="宋体" pitchFamily="2" charset="-122"/>
              </a:rPr>
              <a:t>The right to equality before the law and </a:t>
            </a:r>
            <a:r>
              <a:rPr lang="en-US" altLang="zh-CN" sz="2800" dirty="0" smtClean="0">
                <a:ea typeface="宋体" pitchFamily="2" charset="-122"/>
              </a:rPr>
              <a:t>to</a:t>
            </a:r>
            <a:br>
              <a:rPr lang="en-US" altLang="zh-CN" sz="2800" dirty="0" smtClean="0">
                <a:ea typeface="宋体" pitchFamily="2" charset="-122"/>
              </a:rPr>
            </a:br>
            <a:r>
              <a:rPr lang="en-US" altLang="zh-CN" sz="2800" dirty="0" smtClean="0">
                <a:ea typeface="宋体" pitchFamily="2" charset="-122"/>
              </a:rPr>
              <a:t>non-discrimination </a:t>
            </a:r>
            <a:r>
              <a:rPr lang="en-US" altLang="zh-CN" sz="2800" dirty="0">
                <a:ea typeface="宋体" pitchFamily="2" charset="-122"/>
              </a:rPr>
              <a:t>must, in principle, be respected in all circumstances, including in public emergencies and in times of international </a:t>
            </a:r>
            <a:r>
              <a:rPr lang="en-US" altLang="zh-CN" sz="2800" dirty="0" smtClean="0">
                <a:ea typeface="宋体" pitchFamily="2" charset="-122"/>
              </a:rPr>
              <a:t>and</a:t>
            </a:r>
            <a:br>
              <a:rPr lang="en-US" altLang="zh-CN" sz="2800" dirty="0" smtClean="0">
                <a:ea typeface="宋体" pitchFamily="2" charset="-122"/>
              </a:rPr>
            </a:br>
            <a:r>
              <a:rPr lang="en-US" altLang="zh-CN" sz="2800" dirty="0" smtClean="0">
                <a:ea typeface="宋体" pitchFamily="2" charset="-122"/>
              </a:rPr>
              <a:t>non-international </a:t>
            </a:r>
            <a:r>
              <a:rPr lang="en-US" altLang="zh-CN" sz="2800" dirty="0">
                <a:ea typeface="宋体" pitchFamily="2" charset="-122"/>
              </a:rPr>
              <a:t>armed conflicts.</a:t>
            </a:r>
            <a:endParaRPr lang="en-US" sz="2800" dirty="0"/>
          </a:p>
        </p:txBody>
      </p:sp>
      <p:sp>
        <p:nvSpPr>
          <p:cNvPr id="389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33</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The right to equality and the principle of non-discrimination in public emergencies</a:t>
            </a:r>
            <a:endParaRPr lang="en-US" sz="2800" b="1" dirty="0">
              <a:solidFill>
                <a:srgbClr val="006FB7"/>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99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39941" name="Rectangle 3"/>
          <p:cNvSpPr txBox="1">
            <a:spLocks noChangeArrowheads="1"/>
          </p:cNvSpPr>
          <p:nvPr/>
        </p:nvSpPr>
        <p:spPr bwMode="auto">
          <a:xfrm>
            <a:off x="395288" y="1700808"/>
            <a:ext cx="8229600" cy="43200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dirty="0">
                <a:ea typeface="宋体" pitchFamily="2" charset="-122"/>
              </a:rPr>
              <a:t>The principle of equality and non-discrimination does not mean that all distinctions made between people are illegal under international law.</a:t>
            </a:r>
          </a:p>
          <a:p>
            <a:pPr marL="0" indent="0" eaLnBrk="1" hangingPunct="1">
              <a:spcBef>
                <a:spcPts val="1200"/>
              </a:spcBef>
              <a:buClr>
                <a:srgbClr val="006FB7"/>
              </a:buClr>
            </a:pPr>
            <a:r>
              <a:rPr lang="en-US" altLang="zh-CN" sz="2400" dirty="0">
                <a:ea typeface="宋体" pitchFamily="2" charset="-122"/>
              </a:rPr>
              <a:t>Differentiations are lawful provided that they:</a:t>
            </a:r>
          </a:p>
          <a:p>
            <a:pPr eaLnBrk="1" hangingPunct="1">
              <a:spcBef>
                <a:spcPts val="1200"/>
              </a:spcBef>
              <a:buClr>
                <a:srgbClr val="006FB7"/>
              </a:buClr>
              <a:buFontTx/>
              <a:buChar char="•"/>
            </a:pPr>
            <a:r>
              <a:rPr lang="en-US" altLang="zh-CN" sz="2400" dirty="0" smtClean="0">
                <a:ea typeface="宋体" pitchFamily="2" charset="-122"/>
              </a:rPr>
              <a:t>Are </a:t>
            </a:r>
            <a:r>
              <a:rPr lang="en-US" altLang="zh-CN" sz="2400" dirty="0">
                <a:ea typeface="宋体" pitchFamily="2" charset="-122"/>
              </a:rPr>
              <a:t>pursuing a legitimate aim</a:t>
            </a:r>
          </a:p>
          <a:p>
            <a:pPr eaLnBrk="1" hangingPunct="1">
              <a:spcBef>
                <a:spcPts val="1200"/>
              </a:spcBef>
              <a:buClr>
                <a:srgbClr val="006FB7"/>
              </a:buClr>
              <a:buFontTx/>
              <a:buChar char="•"/>
            </a:pPr>
            <a:r>
              <a:rPr lang="en-US" altLang="zh-CN" sz="2400" dirty="0" smtClean="0">
                <a:ea typeface="宋体" pitchFamily="2" charset="-122"/>
              </a:rPr>
              <a:t>Are </a:t>
            </a:r>
            <a:r>
              <a:rPr lang="en-US" altLang="zh-CN" sz="2400" dirty="0">
                <a:ea typeface="宋体" pitchFamily="2" charset="-122"/>
              </a:rPr>
              <a:t>based on reasonable and objective criteria </a:t>
            </a:r>
          </a:p>
          <a:p>
            <a:pPr marL="0" indent="0" eaLnBrk="1" hangingPunct="1">
              <a:spcBef>
                <a:spcPts val="1200"/>
              </a:spcBef>
              <a:buClr>
                <a:srgbClr val="006FB7"/>
              </a:buClr>
            </a:pPr>
            <a:r>
              <a:rPr lang="en-US" altLang="zh-CN" sz="2400" dirty="0">
                <a:ea typeface="宋体" pitchFamily="2" charset="-122"/>
              </a:rPr>
              <a:t>Alleged purposes that cannot be objectively justified and measures that are disproportionate to the attainment of a legitimate aim are contrary to international human rights law.</a:t>
            </a:r>
          </a:p>
        </p:txBody>
      </p:sp>
      <p:sp>
        <p:nvSpPr>
          <p:cNvPr id="399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34</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The meaning in general of equality and non-discrimination</a:t>
            </a:r>
            <a:endParaRPr lang="en-US" sz="2800" b="1" dirty="0">
              <a:solidFill>
                <a:srgbClr val="006FB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81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81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II</a:t>
            </a:r>
            <a:endParaRPr lang="en-US" sz="3200" b="1" dirty="0">
              <a:solidFill>
                <a:srgbClr val="006FB7"/>
              </a:solidFill>
            </a:endParaRPr>
          </a:p>
        </p:txBody>
      </p:sp>
      <p:sp>
        <p:nvSpPr>
          <p:cNvPr id="819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500" dirty="0" smtClean="0">
                <a:ea typeface="宋体" pitchFamily="2" charset="-122"/>
              </a:rPr>
              <a:t>Are </a:t>
            </a:r>
            <a:r>
              <a:rPr lang="en-US" altLang="zh-CN" sz="2500" dirty="0">
                <a:ea typeface="宋体" pitchFamily="2" charset="-122"/>
              </a:rPr>
              <a:t>there any particularly vulnerable groups in the country where you work?</a:t>
            </a:r>
          </a:p>
          <a:p>
            <a:pPr eaLnBrk="1" hangingPunct="1">
              <a:spcBef>
                <a:spcPts val="1200"/>
              </a:spcBef>
              <a:buClr>
                <a:srgbClr val="006FB7"/>
              </a:buClr>
              <a:buFontTx/>
              <a:buChar char="•"/>
            </a:pPr>
            <a:r>
              <a:rPr lang="en-US" altLang="zh-CN" sz="2500" dirty="0" smtClean="0">
                <a:ea typeface="宋体" pitchFamily="2" charset="-122"/>
              </a:rPr>
              <a:t>If </a:t>
            </a:r>
            <a:r>
              <a:rPr lang="en-US" altLang="zh-CN" sz="2500" dirty="0">
                <a:ea typeface="宋体" pitchFamily="2" charset="-122"/>
              </a:rPr>
              <a:t>so, who are they and how are they discriminated against?</a:t>
            </a:r>
          </a:p>
          <a:p>
            <a:pPr eaLnBrk="1" hangingPunct="1">
              <a:spcBef>
                <a:spcPts val="1200"/>
              </a:spcBef>
              <a:buClr>
                <a:srgbClr val="006FB7"/>
              </a:buClr>
              <a:buFontTx/>
              <a:buChar char="•"/>
            </a:pPr>
            <a:r>
              <a:rPr lang="en-US" altLang="zh-CN" sz="2500" dirty="0" smtClean="0">
                <a:ea typeface="宋体" pitchFamily="2" charset="-122"/>
              </a:rPr>
              <a:t>In </a:t>
            </a:r>
            <a:r>
              <a:rPr lang="en-US" altLang="zh-CN" sz="2500" dirty="0">
                <a:ea typeface="宋体" pitchFamily="2" charset="-122"/>
              </a:rPr>
              <a:t>the country where you work, are there any particular problems of discrimination based on gender?</a:t>
            </a:r>
          </a:p>
          <a:p>
            <a:pPr eaLnBrk="1" hangingPunct="1">
              <a:spcBef>
                <a:spcPts val="1200"/>
              </a:spcBef>
              <a:buClr>
                <a:srgbClr val="006FB7"/>
              </a:buClr>
              <a:buFontTx/>
              <a:buChar char="•"/>
            </a:pPr>
            <a:r>
              <a:rPr lang="en-US" altLang="zh-CN" sz="2500" dirty="0" smtClean="0">
                <a:ea typeface="宋体" pitchFamily="2" charset="-122"/>
              </a:rPr>
              <a:t>If </a:t>
            </a:r>
            <a:r>
              <a:rPr lang="en-US" altLang="zh-CN" sz="2500" dirty="0">
                <a:ea typeface="宋体" pitchFamily="2" charset="-122"/>
              </a:rPr>
              <a:t>so, what are they?</a:t>
            </a:r>
          </a:p>
          <a:p>
            <a:pPr eaLnBrk="1" hangingPunct="1">
              <a:spcBef>
                <a:spcPts val="1200"/>
              </a:spcBef>
              <a:buClr>
                <a:srgbClr val="006FB7"/>
              </a:buClr>
              <a:buFontTx/>
              <a:buChar char="•"/>
            </a:pPr>
            <a:r>
              <a:rPr lang="en-US" altLang="zh-CN" sz="2500" dirty="0" smtClean="0">
                <a:ea typeface="宋体" pitchFamily="2" charset="-122"/>
              </a:rPr>
              <a:t>What </a:t>
            </a:r>
            <a:r>
              <a:rPr lang="en-US" altLang="zh-CN" sz="2500" dirty="0">
                <a:ea typeface="宋体" pitchFamily="2" charset="-122"/>
              </a:rPr>
              <a:t>measures could you take to reinforce the right to equality and non-discrimination in the exercise of your professional responsibilities?</a:t>
            </a:r>
          </a:p>
        </p:txBody>
      </p:sp>
      <p:sp>
        <p:nvSpPr>
          <p:cNvPr id="81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92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922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I</a:t>
            </a:r>
            <a:endParaRPr lang="en-US" sz="3200" b="1" dirty="0">
              <a:solidFill>
                <a:srgbClr val="006FB7"/>
              </a:solidFill>
            </a:endParaRPr>
          </a:p>
        </p:txBody>
      </p:sp>
      <p:sp>
        <p:nvSpPr>
          <p:cNvPr id="9221" name="Rectangle 3"/>
          <p:cNvSpPr txBox="1">
            <a:spLocks noChangeArrowheads="1"/>
          </p:cNvSpPr>
          <p:nvPr/>
        </p:nvSpPr>
        <p:spPr bwMode="auto">
          <a:xfrm>
            <a:off x="395288" y="1484784"/>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000" b="1" dirty="0">
                <a:solidFill>
                  <a:srgbClr val="006FB7"/>
                </a:solidFill>
                <a:ea typeface="宋体" pitchFamily="2" charset="-122"/>
              </a:rPr>
              <a:t>Universal instruments (1)</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Charter of the United Nations, 1945</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International Covenant on Civil and Political Rights, 1966</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International Covenant on Economic, Social and Cultural Rights, 1966</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International Convention on the Elimination of All Forms of Racial Discrimination, 1965</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Convention on the Elimination of All Forms of Discrimination against Women, 1979</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Convention on the Rights of the Child, 1989</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International Convention on the Protection of the Rights of All Migrant Workers and Members of Their Families, 1990</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Convention on the Rights of Persons with Disabilities, 2006</a:t>
            </a:r>
          </a:p>
        </p:txBody>
      </p:sp>
      <p:sp>
        <p:nvSpPr>
          <p:cNvPr id="92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02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102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II</a:t>
            </a:r>
            <a:endParaRPr lang="en-US" sz="3200" b="1" dirty="0">
              <a:solidFill>
                <a:srgbClr val="006FB7"/>
              </a:solidFill>
            </a:endParaRPr>
          </a:p>
        </p:txBody>
      </p:sp>
      <p:sp>
        <p:nvSpPr>
          <p:cNvPr id="8" name="Rectangle 3"/>
          <p:cNvSpPr txBox="1">
            <a:spLocks noChangeArrowheads="1"/>
          </p:cNvSpPr>
          <p:nvPr/>
        </p:nvSpPr>
        <p:spPr bwMode="auto">
          <a:xfrm>
            <a:off x="395288" y="1916832"/>
            <a:ext cx="8229600" cy="24482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000" b="1" dirty="0">
                <a:solidFill>
                  <a:srgbClr val="006FB7"/>
                </a:solidFill>
                <a:ea typeface="宋体" pitchFamily="2" charset="-122"/>
              </a:rPr>
              <a:t>Universal instruments </a:t>
            </a:r>
            <a:r>
              <a:rPr lang="en-US" altLang="zh-CN" sz="2000" b="1" dirty="0" smtClean="0">
                <a:solidFill>
                  <a:srgbClr val="006FB7"/>
                </a:solidFill>
                <a:ea typeface="宋体" pitchFamily="2" charset="-122"/>
              </a:rPr>
              <a:t>(2)</a:t>
            </a:r>
            <a:endParaRPr lang="en-US" altLang="zh-CN" sz="2000" b="1" dirty="0">
              <a:solidFill>
                <a:srgbClr val="006FB7"/>
              </a:solidFill>
              <a:ea typeface="宋体" pitchFamily="2" charset="-122"/>
            </a:endParaRP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Universal Declaration of Human Rights, 1948</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Declaration on the Elimination of All Forms of Intolerance and of Discrimination based on Religion or Belief, 1981</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Declaration on the Rights of Persons Belonging to National or Ethnic, Religious and Linguistic Minorities, 1992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12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112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III</a:t>
            </a:r>
            <a:endParaRPr lang="en-US" sz="3200" b="1" dirty="0">
              <a:solidFill>
                <a:srgbClr val="006FB7"/>
              </a:solidFill>
            </a:endParaRPr>
          </a:p>
        </p:txBody>
      </p:sp>
      <p:sp>
        <p:nvSpPr>
          <p:cNvPr id="8" name="Rectangle 3"/>
          <p:cNvSpPr txBox="1">
            <a:spLocks noChangeArrowheads="1"/>
          </p:cNvSpPr>
          <p:nvPr/>
        </p:nvSpPr>
        <p:spPr bwMode="auto">
          <a:xfrm>
            <a:off x="395288" y="1916832"/>
            <a:ext cx="8229600" cy="33123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000" b="1" dirty="0">
                <a:solidFill>
                  <a:srgbClr val="006FB7"/>
                </a:solidFill>
                <a:ea typeface="宋体" pitchFamily="2" charset="-122"/>
              </a:rPr>
              <a:t>Universal instruments </a:t>
            </a:r>
            <a:r>
              <a:rPr lang="en-US" altLang="zh-CN" sz="2000" b="1" dirty="0" smtClean="0">
                <a:solidFill>
                  <a:srgbClr val="006FB7"/>
                </a:solidFill>
                <a:ea typeface="宋体" pitchFamily="2" charset="-122"/>
              </a:rPr>
              <a:t>(3)</a:t>
            </a:r>
            <a:endParaRPr lang="en-US" altLang="zh-CN" sz="2000" b="1" dirty="0">
              <a:solidFill>
                <a:srgbClr val="006FB7"/>
              </a:solidFill>
              <a:ea typeface="宋体" pitchFamily="2" charset="-122"/>
            </a:endParaRP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Rome Statute of the International Criminal Court, 1998</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Statute of the International Criminal Tribunal for the former Yugoslavia, 1993</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Statute of the International Criminal Tribunal for Rwanda, 1994</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Four Geneva Conventions of 12 August 1949</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1977 Protocols Additional to the Geneva Conventions </a:t>
            </a:r>
            <a:r>
              <a:rPr lang="en-US" altLang="zh-CN" sz="2000" dirty="0" smtClean="0">
                <a:ea typeface="宋体" pitchFamily="2" charset="-122"/>
              </a:rPr>
              <a:t>of</a:t>
            </a:r>
            <a:br>
              <a:rPr lang="en-US" altLang="zh-CN" sz="2000" dirty="0" smtClean="0">
                <a:ea typeface="宋体" pitchFamily="2" charset="-122"/>
              </a:rPr>
            </a:br>
            <a:r>
              <a:rPr lang="en-US" altLang="zh-CN" sz="2000" dirty="0" smtClean="0">
                <a:ea typeface="宋体" pitchFamily="2" charset="-122"/>
              </a:rPr>
              <a:t>12 </a:t>
            </a:r>
            <a:r>
              <a:rPr lang="en-US" altLang="zh-CN" sz="2000" dirty="0">
                <a:ea typeface="宋体" pitchFamily="2" charset="-122"/>
              </a:rPr>
              <a:t>August 1949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22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122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IV</a:t>
            </a:r>
            <a:endParaRPr lang="en-US" sz="3200" b="1" dirty="0">
              <a:solidFill>
                <a:srgbClr val="006FB7"/>
              </a:solidFill>
            </a:endParaRPr>
          </a:p>
        </p:txBody>
      </p:sp>
      <p:sp>
        <p:nvSpPr>
          <p:cNvPr id="8" name="Rectangle 3"/>
          <p:cNvSpPr txBox="1">
            <a:spLocks noChangeArrowheads="1"/>
          </p:cNvSpPr>
          <p:nvPr/>
        </p:nvSpPr>
        <p:spPr bwMode="auto">
          <a:xfrm>
            <a:off x="395288" y="1916832"/>
            <a:ext cx="8229600" cy="3456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000" b="1" dirty="0">
                <a:solidFill>
                  <a:srgbClr val="006FB7"/>
                </a:solidFill>
                <a:ea typeface="宋体" pitchFamily="2" charset="-122"/>
              </a:rPr>
              <a:t>Regional instruments (1)</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African Charter on Human and Peoples’ Rights, 1981</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African Charter on the Rights and Welfare of the Child, 1990</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American Convention on Human Rights, 1969</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Inter-American Convention on the Prevention, </a:t>
            </a:r>
            <a:r>
              <a:rPr lang="en-US" altLang="zh-CN" sz="2000" dirty="0" smtClean="0">
                <a:ea typeface="宋体" pitchFamily="2" charset="-122"/>
              </a:rPr>
              <a:t>Punishment </a:t>
            </a:r>
            <a:r>
              <a:rPr lang="en-US" altLang="zh-CN" sz="2000" dirty="0">
                <a:ea typeface="宋体" pitchFamily="2" charset="-122"/>
              </a:rPr>
              <a:t>and Eradication of Violence against Women, 1994</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Inter-American Convention on the Elimination of All Forms of Discrimination against Persons with Disabilities, 1999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33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13</a:t>
            </a:r>
            <a:endParaRPr lang="en-US" b="0"/>
          </a:p>
        </p:txBody>
      </p:sp>
      <p:sp>
        <p:nvSpPr>
          <p:cNvPr id="133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V</a:t>
            </a:r>
            <a:endParaRPr lang="en-US" sz="3200" b="1" dirty="0">
              <a:solidFill>
                <a:srgbClr val="006FB7"/>
              </a:solidFill>
            </a:endParaRPr>
          </a:p>
        </p:txBody>
      </p:sp>
      <p:sp>
        <p:nvSpPr>
          <p:cNvPr id="8" name="Rectangle 3"/>
          <p:cNvSpPr txBox="1">
            <a:spLocks noChangeArrowheads="1"/>
          </p:cNvSpPr>
          <p:nvPr/>
        </p:nvSpPr>
        <p:spPr bwMode="auto">
          <a:xfrm>
            <a:off x="395288" y="1916832"/>
            <a:ext cx="8229600" cy="26642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000" b="1" dirty="0">
                <a:solidFill>
                  <a:srgbClr val="006FB7"/>
                </a:solidFill>
                <a:ea typeface="宋体" pitchFamily="2" charset="-122"/>
              </a:rPr>
              <a:t>Regional instruments </a:t>
            </a:r>
            <a:r>
              <a:rPr lang="en-US" altLang="zh-CN" sz="2000" b="1" dirty="0" smtClean="0">
                <a:solidFill>
                  <a:srgbClr val="006FB7"/>
                </a:solidFill>
                <a:ea typeface="宋体" pitchFamily="2" charset="-122"/>
              </a:rPr>
              <a:t>(2)</a:t>
            </a:r>
            <a:endParaRPr lang="en-US" altLang="zh-CN" sz="2000" b="1" dirty="0">
              <a:solidFill>
                <a:srgbClr val="006FB7"/>
              </a:solidFill>
              <a:ea typeface="宋体" pitchFamily="2" charset="-122"/>
            </a:endParaRP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European Convention on Human Rights, 1950</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European Social Charter, 1961</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European Social Charter (Revised), 1996</a:t>
            </a:r>
          </a:p>
          <a:p>
            <a:pPr eaLnBrk="1" hangingPunct="1">
              <a:spcBef>
                <a:spcPts val="1200"/>
              </a:spcBef>
              <a:buClr>
                <a:srgbClr val="006FB7"/>
              </a:buClr>
              <a:buFontTx/>
              <a:buChar char="•"/>
            </a:pPr>
            <a:r>
              <a:rPr lang="en-US" altLang="zh-CN" sz="2000" dirty="0" smtClean="0">
                <a:ea typeface="宋体" pitchFamily="2" charset="-122"/>
              </a:rPr>
              <a:t>The </a:t>
            </a:r>
            <a:r>
              <a:rPr lang="en-US" altLang="zh-CN" sz="2000" dirty="0">
                <a:ea typeface="宋体" pitchFamily="2" charset="-122"/>
              </a:rPr>
              <a:t>Framework Convention for the Protection of National Minorities, 1995</a:t>
            </a: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9B0D8BB-48E8-42AC-A514-A100862594F8}"/>
</file>

<file path=customXml/itemProps2.xml><?xml version="1.0" encoding="utf-8"?>
<ds:datastoreItem xmlns:ds="http://schemas.openxmlformats.org/officeDocument/2006/customXml" ds:itemID="{A799937D-598A-437B-8660-22BB00F85550}"/>
</file>

<file path=customXml/itemProps3.xml><?xml version="1.0" encoding="utf-8"?>
<ds:datastoreItem xmlns:ds="http://schemas.openxmlformats.org/officeDocument/2006/customXml" ds:itemID="{8DB16B49-3081-467D-97A8-C690253061C7}"/>
</file>

<file path=docProps/app.xml><?xml version="1.0" encoding="utf-8"?>
<Properties xmlns="http://schemas.openxmlformats.org/officeDocument/2006/extended-properties" xmlns:vt="http://schemas.openxmlformats.org/officeDocument/2006/docPropsVTypes">
  <Template/>
  <TotalTime>917</TotalTime>
  <Words>3298</Words>
  <Application>Microsoft Office PowerPoint</Application>
  <PresentationFormat>On-screen Show (4:3)</PresentationFormat>
  <Paragraphs>304</Paragraphs>
  <Slides>35</Slides>
  <Notes>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bianca2</vt:lpstr>
      <vt:lpstr>Fronte</vt:lpstr>
      <vt:lpstr> Chapter 13  The right to equality and  non-discrimination in  the administration of justice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136</cp:revision>
  <cp:lastPrinted>2011-11-17T10:30:19Z</cp:lastPrinted>
  <dcterms:created xsi:type="dcterms:W3CDTF">2011-10-11T09:08:06Z</dcterms:created>
  <dcterms:modified xsi:type="dcterms:W3CDTF">2012-01-18T08:43:37Z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991800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