
<file path=[Content_Types].xml><?xml version="1.0" encoding="utf-8"?>
<Types xmlns="http://schemas.openxmlformats.org/package/2006/content-types">
  <Override PartName="/ppt/slides/slide6.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383338"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B7"/>
    <a:srgbClr val="C0C0C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440" autoAdjust="0"/>
    <p:restoredTop sz="94682" autoAdjust="0"/>
  </p:normalViewPr>
  <p:slideViewPr>
    <p:cSldViewPr>
      <p:cViewPr varScale="1">
        <p:scale>
          <a:sx n="114" d="100"/>
          <a:sy n="114" d="100"/>
        </p:scale>
        <p:origin x="-102" y="-17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4" d="100"/>
          <a:sy n="154" d="100"/>
        </p:scale>
        <p:origin x="-4536" y="-102"/>
      </p:cViewPr>
      <p:guideLst>
        <p:guide orient="horz" pos="2736"/>
        <p:guide pos="201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t" anchorCtr="0" compatLnSpc="1">
            <a:prstTxWarp prst="textNoShape">
              <a:avLst/>
            </a:prstTxWarp>
          </a:bodyPr>
          <a:lstStyle>
            <a:lvl1pPr defTabSz="860912">
              <a:defRPr sz="1100"/>
            </a:lvl1pPr>
          </a:lstStyle>
          <a:p>
            <a:pPr>
              <a:defRPr/>
            </a:pPr>
            <a:endParaRPr lang="en-US"/>
          </a:p>
        </p:txBody>
      </p:sp>
      <p:sp>
        <p:nvSpPr>
          <p:cNvPr id="62467" name="Rectangle 3"/>
          <p:cNvSpPr>
            <a:spLocks noGrp="1" noChangeArrowheads="1"/>
          </p:cNvSpPr>
          <p:nvPr>
            <p:ph type="dt" idx="1"/>
          </p:nvPr>
        </p:nvSpPr>
        <p:spPr bwMode="auto">
          <a:xfrm>
            <a:off x="3616325"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t" anchorCtr="0" compatLnSpc="1">
            <a:prstTxWarp prst="textNoShape">
              <a:avLst/>
            </a:prstTxWarp>
          </a:bodyPr>
          <a:lstStyle>
            <a:lvl1pPr algn="r" defTabSz="860912">
              <a:defRPr sz="11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019175" y="650875"/>
            <a:ext cx="4344988"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38175" y="4125913"/>
            <a:ext cx="5106988"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b" anchorCtr="0" compatLnSpc="1">
            <a:prstTxWarp prst="textNoShape">
              <a:avLst/>
            </a:prstTxWarp>
          </a:bodyPr>
          <a:lstStyle>
            <a:lvl1pPr defTabSz="860912">
              <a:defRPr sz="1100"/>
            </a:lvl1pPr>
          </a:lstStyle>
          <a:p>
            <a:pPr>
              <a:defRPr/>
            </a:pPr>
            <a:endParaRPr lang="en-US"/>
          </a:p>
        </p:txBody>
      </p:sp>
      <p:sp>
        <p:nvSpPr>
          <p:cNvPr id="62471" name="Rectangle 7"/>
          <p:cNvSpPr>
            <a:spLocks noGrp="1" noChangeArrowheads="1"/>
          </p:cNvSpPr>
          <p:nvPr>
            <p:ph type="sldNum" sz="quarter" idx="5"/>
          </p:nvPr>
        </p:nvSpPr>
        <p:spPr bwMode="auto">
          <a:xfrm>
            <a:off x="3616325"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b" anchorCtr="0" compatLnSpc="1">
            <a:prstTxWarp prst="textNoShape">
              <a:avLst/>
            </a:prstTxWarp>
          </a:bodyPr>
          <a:lstStyle>
            <a:lvl1pPr algn="r" defTabSz="860912">
              <a:defRPr sz="1100"/>
            </a:lvl1pPr>
          </a:lstStyle>
          <a:p>
            <a:pPr>
              <a:defRPr/>
            </a:pPr>
            <a:fld id="{2F4DC58A-8CCA-4E5E-842F-8E96B9522284}" type="slidenum">
              <a:rPr lang="en-US"/>
              <a:pPr>
                <a:defRPr/>
              </a:pPr>
              <a:t>‹#›</a:t>
            </a:fld>
            <a:endParaRPr lang="en-US"/>
          </a:p>
        </p:txBody>
      </p:sp>
    </p:spTree>
    <p:extLst>
      <p:ext uri="{BB962C8B-B14F-4D97-AF65-F5344CB8AC3E}">
        <p14:creationId xmlns:p14="http://schemas.microsoft.com/office/powerpoint/2010/main" val="1204171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858838" eaLnBrk="0" hangingPunct="0">
              <a:defRPr>
                <a:solidFill>
                  <a:schemeClr val="tx1"/>
                </a:solidFill>
                <a:latin typeface="Arial" charset="0"/>
                <a:cs typeface="Arial" charset="0"/>
              </a:defRPr>
            </a:lvl1pPr>
            <a:lvl2pPr marL="742950" indent="-285750" defTabSz="858838" eaLnBrk="0" hangingPunct="0">
              <a:defRPr>
                <a:solidFill>
                  <a:schemeClr val="tx1"/>
                </a:solidFill>
                <a:latin typeface="Arial" charset="0"/>
                <a:cs typeface="Arial" charset="0"/>
              </a:defRPr>
            </a:lvl2pPr>
            <a:lvl3pPr marL="1143000" indent="-228600" defTabSz="858838" eaLnBrk="0" hangingPunct="0">
              <a:defRPr>
                <a:solidFill>
                  <a:schemeClr val="tx1"/>
                </a:solidFill>
                <a:latin typeface="Arial" charset="0"/>
                <a:cs typeface="Arial" charset="0"/>
              </a:defRPr>
            </a:lvl3pPr>
            <a:lvl4pPr marL="1600200" indent="-228600" defTabSz="858838" eaLnBrk="0" hangingPunct="0">
              <a:defRPr>
                <a:solidFill>
                  <a:schemeClr val="tx1"/>
                </a:solidFill>
                <a:latin typeface="Arial" charset="0"/>
                <a:cs typeface="Arial" charset="0"/>
              </a:defRPr>
            </a:lvl4pPr>
            <a:lvl5pPr marL="2057400" indent="-228600" defTabSz="858838" eaLnBrk="0" hangingPunct="0">
              <a:defRPr>
                <a:solidFill>
                  <a:schemeClr val="tx1"/>
                </a:solidFill>
                <a:latin typeface="Arial" charset="0"/>
                <a:cs typeface="Arial" charset="0"/>
              </a:defRPr>
            </a:lvl5pPr>
            <a:lvl6pPr marL="2514600" indent="-228600" defTabSz="858838" eaLnBrk="0" fontAlgn="base" hangingPunct="0">
              <a:spcBef>
                <a:spcPct val="0"/>
              </a:spcBef>
              <a:spcAft>
                <a:spcPct val="0"/>
              </a:spcAft>
              <a:defRPr>
                <a:solidFill>
                  <a:schemeClr val="tx1"/>
                </a:solidFill>
                <a:latin typeface="Arial" charset="0"/>
                <a:cs typeface="Arial" charset="0"/>
              </a:defRPr>
            </a:lvl6pPr>
            <a:lvl7pPr marL="2971800" indent="-228600" defTabSz="858838" eaLnBrk="0" fontAlgn="base" hangingPunct="0">
              <a:spcBef>
                <a:spcPct val="0"/>
              </a:spcBef>
              <a:spcAft>
                <a:spcPct val="0"/>
              </a:spcAft>
              <a:defRPr>
                <a:solidFill>
                  <a:schemeClr val="tx1"/>
                </a:solidFill>
                <a:latin typeface="Arial" charset="0"/>
                <a:cs typeface="Arial" charset="0"/>
              </a:defRPr>
            </a:lvl7pPr>
            <a:lvl8pPr marL="3429000" indent="-228600" defTabSz="858838" eaLnBrk="0" fontAlgn="base" hangingPunct="0">
              <a:spcBef>
                <a:spcPct val="0"/>
              </a:spcBef>
              <a:spcAft>
                <a:spcPct val="0"/>
              </a:spcAft>
              <a:defRPr>
                <a:solidFill>
                  <a:schemeClr val="tx1"/>
                </a:solidFill>
                <a:latin typeface="Arial" charset="0"/>
                <a:cs typeface="Arial" charset="0"/>
              </a:defRPr>
            </a:lvl8pPr>
            <a:lvl9pPr marL="3886200" indent="-228600" defTabSz="858838" eaLnBrk="0" fontAlgn="base" hangingPunct="0">
              <a:spcBef>
                <a:spcPct val="0"/>
              </a:spcBef>
              <a:spcAft>
                <a:spcPct val="0"/>
              </a:spcAft>
              <a:defRPr>
                <a:solidFill>
                  <a:schemeClr val="tx1"/>
                </a:solidFill>
                <a:latin typeface="Arial" charset="0"/>
                <a:cs typeface="Arial" charset="0"/>
              </a:defRPr>
            </a:lvl9pPr>
          </a:lstStyle>
          <a:p>
            <a:pPr eaLnBrk="1" hangingPunct="1"/>
            <a:fld id="{40B274D0-6CF9-4587-99B7-552BBEF30DD9}" type="slidenum">
              <a:rPr lang="en-US" smtClean="0"/>
              <a:pPr eaLnBrk="1" hangingPunct="1"/>
              <a:t>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58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289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CN"/>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a:t>Chapter 1</a:t>
            </a:r>
            <a:r>
              <a:rPr lang="en-US" altLang="zh-CN" b="0"/>
              <a:t> </a:t>
            </a:r>
            <a:endParaRPr lang="en-US" b="0"/>
          </a:p>
        </p:txBody>
      </p:sp>
    </p:spTree>
    <p:extLst>
      <p:ext uri="{BB962C8B-B14F-4D97-AF65-F5344CB8AC3E}">
        <p14:creationId xmlns:p14="http://schemas.microsoft.com/office/powerpoint/2010/main" val="212263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CN"/>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a:t>Chapter 1</a:t>
            </a:r>
            <a:r>
              <a:rPr lang="en-US" altLang="zh-CN" b="0"/>
              <a:t> </a:t>
            </a:r>
            <a:endParaRPr lang="en-US" b="0"/>
          </a:p>
        </p:txBody>
      </p:sp>
    </p:spTree>
    <p:extLst>
      <p:ext uri="{BB962C8B-B14F-4D97-AF65-F5344CB8AC3E}">
        <p14:creationId xmlns:p14="http://schemas.microsoft.com/office/powerpoint/2010/main" val="3408541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5938838" y="692150"/>
            <a:ext cx="13700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800"/>
              <a:t>in cooperation</a:t>
            </a:r>
            <a:br>
              <a:rPr lang="en-US" sz="800"/>
            </a:br>
            <a:r>
              <a:rPr lang="en-US" sz="800"/>
              <a:t>with the</a:t>
            </a:r>
            <a:endParaRPr lang="en-US" sz="800" i="1"/>
          </a:p>
        </p:txBody>
      </p:sp>
      <p:pic>
        <p:nvPicPr>
          <p:cNvPr id="1027" name="Picture 16" descr="Office_logo_EN_blue_LARGE_300dpi"/>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32138" y="115888"/>
            <a:ext cx="29527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1725" y="371475"/>
            <a:ext cx="12319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3" r:id="rId1"/>
    <p:sldLayoutId id="2147483724"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1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cs typeface="+mn-cs"/>
        </a:defRPr>
      </a:lvl2pPr>
      <a:lvl3pPr marL="1143000" indent="-228600" algn="l" rtl="0" eaLnBrk="0" fontAlgn="base" hangingPunct="0">
        <a:spcBef>
          <a:spcPct val="20000"/>
        </a:spcBef>
        <a:spcAft>
          <a:spcPct val="0"/>
        </a:spcAft>
        <a:buChar char="•"/>
        <a:defRPr sz="2400">
          <a:solidFill>
            <a:schemeClr val="tx1"/>
          </a:solidFill>
          <a:latin typeface="+mj-lt"/>
          <a:cs typeface="+mn-cs"/>
        </a:defRPr>
      </a:lvl3pPr>
      <a:lvl4pPr marL="1600200" indent="-228600" algn="l" rtl="0" eaLnBrk="0" fontAlgn="base" hangingPunct="0">
        <a:spcBef>
          <a:spcPct val="20000"/>
        </a:spcBef>
        <a:spcAft>
          <a:spcPct val="0"/>
        </a:spcAft>
        <a:buChar char="–"/>
        <a:defRPr sz="2000">
          <a:solidFill>
            <a:schemeClr val="tx1"/>
          </a:solidFill>
          <a:latin typeface="+mj-lt"/>
          <a:cs typeface="+mn-cs"/>
        </a:defRPr>
      </a:lvl4pPr>
      <a:lvl5pPr marL="2057400" indent="-228600" algn="l" rtl="0" eaLnBrk="0" fontAlgn="base" hangingPunct="0">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95288" y="6308725"/>
            <a:ext cx="24622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ea typeface="宋体" pitchFamily="2" charset="-122"/>
              </a:defRPr>
            </a:lvl1pPr>
          </a:lstStyle>
          <a:p>
            <a:pPr>
              <a:defRPr/>
            </a:pPr>
            <a:r>
              <a:rPr lang="en-US" altLang="zh-CN"/>
              <a:t>Facilitator’s Guide</a:t>
            </a:r>
            <a:endParaRPr lang="en-US">
              <a:ea typeface="+mn-ea"/>
            </a:endParaRPr>
          </a:p>
        </p:txBody>
      </p:sp>
      <p:sp>
        <p:nvSpPr>
          <p:cNvPr id="1029"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ea typeface="宋体" pitchFamily="2" charset="-122"/>
              </a:defRPr>
            </a:lvl1pPr>
          </a:lstStyle>
          <a:p>
            <a:pPr>
              <a:defRPr/>
            </a:pPr>
            <a:r>
              <a:rPr lang="en-US" altLang="zh-CN"/>
              <a:t>Chapter 1</a:t>
            </a:r>
            <a:r>
              <a:rPr lang="en-US" altLang="zh-CN" b="0"/>
              <a:t> </a:t>
            </a:r>
            <a:endParaRPr lang="en-US" b="0">
              <a:ea typeface="+mn-ea"/>
            </a:endParaRPr>
          </a:p>
        </p:txBody>
      </p:sp>
      <p:sp>
        <p:nvSpPr>
          <p:cNvPr id="2052" name="Segnaposto numero diapositiva 5"/>
          <p:cNvSpPr>
            <a:spLocks/>
          </p:cNvSpPr>
          <p:nvPr/>
        </p:nvSpPr>
        <p:spPr bwMode="auto">
          <a:xfrm>
            <a:off x="6300788" y="4941888"/>
            <a:ext cx="21542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a:endParaRPr lang="it-IT" sz="1400">
              <a:latin typeface="Garamond" pitchFamily="18" charset="0"/>
            </a:endParaRPr>
          </a:p>
        </p:txBody>
      </p:sp>
      <p:sp>
        <p:nvSpPr>
          <p:cNvPr id="2053" name="Rectangle 9"/>
          <p:cNvSpPr>
            <a:spLocks noChangeArrowheads="1"/>
          </p:cNvSpPr>
          <p:nvPr userDrawn="1"/>
        </p:nvSpPr>
        <p:spPr bwMode="auto">
          <a:xfrm>
            <a:off x="468313" y="260350"/>
            <a:ext cx="8207375" cy="144463"/>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Rectangle 10"/>
          <p:cNvSpPr>
            <a:spLocks noChangeArrowheads="1"/>
          </p:cNvSpPr>
          <p:nvPr userDrawn="1"/>
        </p:nvSpPr>
        <p:spPr bwMode="auto">
          <a:xfrm>
            <a:off x="468313" y="260350"/>
            <a:ext cx="719137" cy="1152525"/>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Lst>
  <p:timing>
    <p:tnLst>
      <p:par>
        <p:cTn id="1" dur="indefinite" restart="never" nodeType="tmRoot"/>
      </p:par>
    </p:tnLst>
  </p:timing>
  <p:hf sldNum="0" hdr="0"/>
  <p:txStyles>
    <p:titleStyle>
      <a:lvl1pPr algn="l" rtl="0" eaLnBrk="0" fontAlgn="base" hangingPunct="0">
        <a:spcBef>
          <a:spcPct val="0"/>
        </a:spcBef>
        <a:spcAft>
          <a:spcPct val="0"/>
        </a:spcAft>
        <a:defRPr sz="3200" b="1">
          <a:solidFill>
            <a:srgbClr val="006FB7"/>
          </a:solidFill>
          <a:latin typeface="+mj-lt"/>
          <a:ea typeface="+mj-ea"/>
          <a:cs typeface="+mj-cs"/>
        </a:defRPr>
      </a:lvl1pPr>
      <a:lvl2pPr algn="l" rtl="0" eaLnBrk="0" fontAlgn="base" hangingPunct="0">
        <a:spcBef>
          <a:spcPct val="0"/>
        </a:spcBef>
        <a:spcAft>
          <a:spcPct val="0"/>
        </a:spcAft>
        <a:defRPr sz="3200" b="1">
          <a:solidFill>
            <a:srgbClr val="006FB7"/>
          </a:solidFill>
          <a:latin typeface="Arial" charset="0"/>
          <a:cs typeface="Arial" charset="0"/>
        </a:defRPr>
      </a:lvl2pPr>
      <a:lvl3pPr algn="l" rtl="0" eaLnBrk="0" fontAlgn="base" hangingPunct="0">
        <a:spcBef>
          <a:spcPct val="0"/>
        </a:spcBef>
        <a:spcAft>
          <a:spcPct val="0"/>
        </a:spcAft>
        <a:defRPr sz="3200" b="1">
          <a:solidFill>
            <a:srgbClr val="006FB7"/>
          </a:solidFill>
          <a:latin typeface="Arial" charset="0"/>
          <a:cs typeface="Arial" charset="0"/>
        </a:defRPr>
      </a:lvl3pPr>
      <a:lvl4pPr algn="l" rtl="0" eaLnBrk="0" fontAlgn="base" hangingPunct="0">
        <a:spcBef>
          <a:spcPct val="0"/>
        </a:spcBef>
        <a:spcAft>
          <a:spcPct val="0"/>
        </a:spcAft>
        <a:defRPr sz="3200" b="1">
          <a:solidFill>
            <a:srgbClr val="006FB7"/>
          </a:solidFill>
          <a:latin typeface="Arial" charset="0"/>
          <a:cs typeface="Arial" charset="0"/>
        </a:defRPr>
      </a:lvl4pPr>
      <a:lvl5pPr algn="l" rtl="0" eaLnBrk="0" fontAlgn="base" hangingPunct="0">
        <a:spcBef>
          <a:spcPct val="0"/>
        </a:spcBef>
        <a:spcAft>
          <a:spcPct val="0"/>
        </a:spcAft>
        <a:defRPr sz="3200" b="1">
          <a:solidFill>
            <a:srgbClr val="006FB7"/>
          </a:solidFill>
          <a:latin typeface="Arial" charset="0"/>
          <a:cs typeface="Arial" charset="0"/>
        </a:defRPr>
      </a:lvl5pPr>
      <a:lvl6pPr marL="457200" algn="l" rtl="0" fontAlgn="base">
        <a:spcBef>
          <a:spcPct val="0"/>
        </a:spcBef>
        <a:spcAft>
          <a:spcPct val="0"/>
        </a:spcAft>
        <a:defRPr sz="3200" b="1">
          <a:solidFill>
            <a:srgbClr val="006FB7"/>
          </a:solidFill>
          <a:latin typeface="Arial" charset="0"/>
          <a:cs typeface="Arial" charset="0"/>
        </a:defRPr>
      </a:lvl6pPr>
      <a:lvl7pPr marL="914400" algn="l" rtl="0" fontAlgn="base">
        <a:spcBef>
          <a:spcPct val="0"/>
        </a:spcBef>
        <a:spcAft>
          <a:spcPct val="0"/>
        </a:spcAft>
        <a:defRPr sz="3200" b="1">
          <a:solidFill>
            <a:srgbClr val="006FB7"/>
          </a:solidFill>
          <a:latin typeface="Arial" charset="0"/>
          <a:cs typeface="Arial" charset="0"/>
        </a:defRPr>
      </a:lvl7pPr>
      <a:lvl8pPr marL="1371600" algn="l" rtl="0" fontAlgn="base">
        <a:spcBef>
          <a:spcPct val="0"/>
        </a:spcBef>
        <a:spcAft>
          <a:spcPct val="0"/>
        </a:spcAft>
        <a:defRPr sz="3200" b="1">
          <a:solidFill>
            <a:srgbClr val="006FB7"/>
          </a:solidFill>
          <a:latin typeface="Arial" charset="0"/>
          <a:cs typeface="Arial" charset="0"/>
        </a:defRPr>
      </a:lvl8pPr>
      <a:lvl9pPr marL="1828800" algn="l" rtl="0" fontAlgn="base">
        <a:spcBef>
          <a:spcPct val="0"/>
        </a:spcBef>
        <a:spcAft>
          <a:spcPct val="0"/>
        </a:spcAft>
        <a:defRPr sz="3200" b="1">
          <a:solidFill>
            <a:srgbClr val="006FB7"/>
          </a:solidFill>
          <a:latin typeface="Arial" charset="0"/>
          <a:cs typeface="Arial" charset="0"/>
        </a:defRPr>
      </a:lvl9pPr>
    </p:titleStyle>
    <p:bodyStyle>
      <a:lvl1pPr marL="533400" indent="-533400" algn="l" rtl="0" eaLnBrk="0" fontAlgn="base" hangingPunct="0">
        <a:spcBef>
          <a:spcPct val="20000"/>
        </a:spcBef>
        <a:spcAft>
          <a:spcPct val="0"/>
        </a:spcAft>
        <a:buClr>
          <a:srgbClr val="006FB7"/>
        </a:buClr>
        <a:buChar char="•"/>
        <a:defRPr sz="2800">
          <a:solidFill>
            <a:schemeClr val="tx1"/>
          </a:solidFill>
          <a:latin typeface="+mn-lt"/>
          <a:ea typeface="+mn-ea"/>
          <a:cs typeface="+mn-cs"/>
        </a:defRPr>
      </a:lvl1pPr>
      <a:lvl2pPr marL="1079500" indent="-277813" algn="l" rtl="0" eaLnBrk="0" fontAlgn="base" hangingPunct="0">
        <a:spcBef>
          <a:spcPct val="20000"/>
        </a:spcBef>
        <a:spcAft>
          <a:spcPct val="0"/>
        </a:spcAft>
        <a:buChar char="•"/>
        <a:defRPr sz="2000">
          <a:solidFill>
            <a:schemeClr val="tx1"/>
          </a:solidFill>
          <a:latin typeface="+mn-lt"/>
          <a:cs typeface="+mn-cs"/>
        </a:defRPr>
      </a:lvl2pPr>
      <a:lvl3pPr marL="1617663" indent="-358775" algn="l" rtl="0" eaLnBrk="0" fontAlgn="base" hangingPunct="0">
        <a:spcBef>
          <a:spcPct val="20000"/>
        </a:spcBef>
        <a:spcAft>
          <a:spcPct val="0"/>
        </a:spcAft>
        <a:buFont typeface="Garamond" pitchFamily="18" charset="0"/>
        <a:buChar char="−"/>
        <a:defRPr sz="2000">
          <a:solidFill>
            <a:schemeClr val="tx1"/>
          </a:solidFill>
          <a:latin typeface="+mn-lt"/>
          <a:cs typeface="+mn-cs"/>
        </a:defRPr>
      </a:lvl3pPr>
      <a:lvl4pPr marL="2025650" indent="-228600" algn="l" rtl="0" eaLnBrk="0" fontAlgn="base" hangingPunct="0">
        <a:spcBef>
          <a:spcPct val="20000"/>
        </a:spcBef>
        <a:spcAft>
          <a:spcPct val="0"/>
        </a:spcAft>
        <a:buChar char="–"/>
        <a:defRPr sz="2000">
          <a:solidFill>
            <a:schemeClr val="tx1"/>
          </a:solidFill>
          <a:latin typeface="Garamond" pitchFamily="18" charset="0"/>
          <a:cs typeface="+mn-cs"/>
        </a:defRPr>
      </a:lvl4pPr>
      <a:lvl5pPr marL="2433638" indent="-228600" algn="l" rtl="0" eaLnBrk="0" fontAlgn="base" hangingPunct="0">
        <a:spcBef>
          <a:spcPct val="20000"/>
        </a:spcBef>
        <a:spcAft>
          <a:spcPct val="0"/>
        </a:spcAft>
        <a:buChar char="»"/>
        <a:defRPr sz="2000">
          <a:solidFill>
            <a:schemeClr val="tx1"/>
          </a:solidFill>
          <a:latin typeface="Garamond" pitchFamily="18" charset="0"/>
          <a:cs typeface="+mn-cs"/>
        </a:defRPr>
      </a:lvl5pPr>
      <a:lvl6pPr marL="2890838" indent="-228600" algn="l" rtl="0" fontAlgn="base">
        <a:spcBef>
          <a:spcPct val="20000"/>
        </a:spcBef>
        <a:spcAft>
          <a:spcPct val="0"/>
        </a:spcAft>
        <a:buChar char="»"/>
        <a:defRPr sz="2000">
          <a:solidFill>
            <a:schemeClr val="tx1"/>
          </a:solidFill>
          <a:latin typeface="Garamond" pitchFamily="18" charset="0"/>
          <a:cs typeface="+mn-cs"/>
        </a:defRPr>
      </a:lvl6pPr>
      <a:lvl7pPr marL="3348038" indent="-228600" algn="l" rtl="0" fontAlgn="base">
        <a:spcBef>
          <a:spcPct val="20000"/>
        </a:spcBef>
        <a:spcAft>
          <a:spcPct val="0"/>
        </a:spcAft>
        <a:buChar char="»"/>
        <a:defRPr sz="2000">
          <a:solidFill>
            <a:schemeClr val="tx1"/>
          </a:solidFill>
          <a:latin typeface="Garamond" pitchFamily="18" charset="0"/>
          <a:cs typeface="+mn-cs"/>
        </a:defRPr>
      </a:lvl7pPr>
      <a:lvl8pPr marL="3805238" indent="-228600" algn="l" rtl="0" fontAlgn="base">
        <a:spcBef>
          <a:spcPct val="20000"/>
        </a:spcBef>
        <a:spcAft>
          <a:spcPct val="0"/>
        </a:spcAft>
        <a:buChar char="»"/>
        <a:defRPr sz="2000">
          <a:solidFill>
            <a:schemeClr val="tx1"/>
          </a:solidFill>
          <a:latin typeface="Garamond" pitchFamily="18" charset="0"/>
          <a:cs typeface="+mn-cs"/>
        </a:defRPr>
      </a:lvl8pPr>
      <a:lvl9pPr marL="4262438" indent="-228600" algn="l" rtl="0" fontAlgn="base">
        <a:spcBef>
          <a:spcPct val="20000"/>
        </a:spcBef>
        <a:spcAft>
          <a:spcPct val="0"/>
        </a:spcAft>
        <a:buChar char="»"/>
        <a:defRPr sz="2000">
          <a:solidFill>
            <a:schemeClr val="tx1"/>
          </a:solidFill>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0"/>
          <p:cNvSpPr>
            <a:spLocks noGrp="1" noChangeArrowheads="1"/>
          </p:cNvSpPr>
          <p:nvPr>
            <p:ph type="title" idx="4294967295"/>
          </p:nvPr>
        </p:nvSpPr>
        <p:spPr bwMode="auto">
          <a:xfrm>
            <a:off x="250825" y="2289175"/>
            <a:ext cx="8569325" cy="25082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l" defTabSz="1074738" eaLnBrk="1" hangingPunct="1"/>
            <a:r>
              <a:rPr lang="en-GB" altLang="zh-CN" b="1" smtClean="0">
                <a:solidFill>
                  <a:srgbClr val="808080"/>
                </a:solidFill>
                <a:ea typeface="宋体" pitchFamily="2" charset="-122"/>
              </a:rPr>
              <a:t>	</a:t>
            </a:r>
            <a:r>
              <a:rPr lang="en-GB" altLang="zh-CN" sz="3600" b="1" smtClean="0">
                <a:ea typeface="宋体" pitchFamily="2" charset="-122"/>
              </a:rPr>
              <a:t>Chapter 1</a:t>
            </a:r>
            <a:br>
              <a:rPr lang="en-GB" altLang="zh-CN" sz="3600" b="1" smtClean="0">
                <a:ea typeface="宋体" pitchFamily="2" charset="-122"/>
              </a:rPr>
            </a:br>
            <a:r>
              <a:rPr lang="en-GB" altLang="zh-CN" sz="3600" smtClean="0">
                <a:ea typeface="宋体" pitchFamily="2" charset="-122"/>
              </a:rPr>
              <a:t>	</a:t>
            </a:r>
            <a:r>
              <a:rPr lang="en-GB" altLang="zh-CN" sz="3600" smtClean="0">
                <a:solidFill>
                  <a:srgbClr val="006FB7"/>
                </a:solidFill>
                <a:ea typeface="宋体" pitchFamily="2" charset="-122"/>
              </a:rPr>
              <a:t>International human rights law</a:t>
            </a:r>
            <a:br>
              <a:rPr lang="en-GB" altLang="zh-CN" sz="3600" smtClean="0">
                <a:solidFill>
                  <a:srgbClr val="006FB7"/>
                </a:solidFill>
                <a:ea typeface="宋体" pitchFamily="2" charset="-122"/>
              </a:rPr>
            </a:br>
            <a:r>
              <a:rPr lang="en-GB" altLang="zh-CN" sz="3600" smtClean="0">
                <a:solidFill>
                  <a:srgbClr val="006FB7"/>
                </a:solidFill>
                <a:ea typeface="宋体" pitchFamily="2" charset="-122"/>
              </a:rPr>
              <a:t>	and the role of the legal professions:</a:t>
            </a:r>
            <a:br>
              <a:rPr lang="en-GB" altLang="zh-CN" sz="3600" smtClean="0">
                <a:solidFill>
                  <a:srgbClr val="006FB7"/>
                </a:solidFill>
                <a:ea typeface="宋体" pitchFamily="2" charset="-122"/>
              </a:rPr>
            </a:br>
            <a:r>
              <a:rPr lang="en-GB" altLang="zh-CN" sz="3600" smtClean="0">
                <a:solidFill>
                  <a:srgbClr val="006FB7"/>
                </a:solidFill>
                <a:ea typeface="宋体" pitchFamily="2" charset="-122"/>
              </a:rPr>
              <a:t>	A general introduction</a:t>
            </a:r>
            <a:endParaRPr lang="en-US" sz="2800" i="1" smtClean="0">
              <a:solidFill>
                <a:schemeClr val="tx1"/>
              </a:solidFill>
              <a:ea typeface="宋体" pitchFamily="2" charset="-122"/>
            </a:endParaRPr>
          </a:p>
        </p:txBody>
      </p:sp>
      <p:sp>
        <p:nvSpPr>
          <p:cNvPr id="5123" name="Rectangle 58"/>
          <p:cNvSpPr>
            <a:spLocks noChangeArrowheads="1"/>
          </p:cNvSpPr>
          <p:nvPr/>
        </p:nvSpPr>
        <p:spPr bwMode="auto">
          <a:xfrm>
            <a:off x="468313" y="6453188"/>
            <a:ext cx="8207375" cy="144462"/>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 name="Rectangle 59"/>
          <p:cNvSpPr>
            <a:spLocks noChangeArrowheads="1"/>
          </p:cNvSpPr>
          <p:nvPr/>
        </p:nvSpPr>
        <p:spPr bwMode="auto">
          <a:xfrm>
            <a:off x="468313" y="5876925"/>
            <a:ext cx="719137" cy="647700"/>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Text Box 66"/>
          <p:cNvSpPr txBox="1">
            <a:spLocks noChangeArrowheads="1"/>
          </p:cNvSpPr>
          <p:nvPr/>
        </p:nvSpPr>
        <p:spPr bwMode="auto">
          <a:xfrm>
            <a:off x="1331913" y="5734050"/>
            <a:ext cx="303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i="1">
                <a:ea typeface="宋体" pitchFamily="2" charset="-122"/>
              </a:rPr>
              <a:t>Facilitator’s Guide</a:t>
            </a:r>
            <a:endParaRPr lang="en-US" sz="28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4339"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1434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9</a:t>
            </a:r>
          </a:p>
        </p:txBody>
      </p:sp>
      <p:sp>
        <p:nvSpPr>
          <p:cNvPr id="14341" name="Rectangle 6"/>
          <p:cNvSpPr>
            <a:spLocks noChangeArrowheads="1"/>
          </p:cNvSpPr>
          <p:nvPr/>
        </p:nvSpPr>
        <p:spPr bwMode="auto">
          <a:xfrm>
            <a:off x="395288" y="2493963"/>
            <a:ext cx="8229600" cy="18716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buClr>
                <a:srgbClr val="006FB7"/>
              </a:buClr>
            </a:pPr>
            <a:r>
              <a:rPr lang="en-US" sz="2800">
                <a:ea typeface="宋体" pitchFamily="2" charset="-122"/>
              </a:rPr>
              <a:t>The fact that human rights originate in the unique nature of the human being means that they should be subjected to effective legal protection at the national and international levels.</a:t>
            </a:r>
          </a:p>
        </p:txBody>
      </p:sp>
      <p:sp>
        <p:nvSpPr>
          <p:cNvPr id="14342" name="Rectangle 9"/>
          <p:cNvSpPr>
            <a:spLocks noChangeArrowheads="1"/>
          </p:cNvSpPr>
          <p:nvPr/>
        </p:nvSpPr>
        <p:spPr bwMode="auto">
          <a:xfrm>
            <a:off x="1187450" y="404813"/>
            <a:ext cx="7499350" cy="101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a:solidFill>
                  <a:srgbClr val="006FB7"/>
                </a:solidFill>
              </a:rPr>
              <a:t>The concept of human rights:</a:t>
            </a:r>
            <a:br>
              <a:rPr lang="en-US" sz="3200" b="1">
                <a:solidFill>
                  <a:srgbClr val="006FB7"/>
                </a:solidFill>
              </a:rPr>
            </a:br>
            <a:r>
              <a:rPr lang="en-US" sz="3200" b="1">
                <a:solidFill>
                  <a:srgbClr val="006FB7"/>
                </a:solidFill>
              </a:rPr>
              <a:t>Its specificity II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5363"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1536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10</a:t>
            </a:r>
          </a:p>
        </p:txBody>
      </p:sp>
      <p:sp>
        <p:nvSpPr>
          <p:cNvPr id="15365" name="Rectangle 6"/>
          <p:cNvSpPr>
            <a:spLocks noChangeArrowheads="1"/>
          </p:cNvSpPr>
          <p:nvPr/>
        </p:nvSpPr>
        <p:spPr bwMode="auto">
          <a:xfrm>
            <a:off x="395288" y="1700213"/>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buClr>
                <a:srgbClr val="006FB7"/>
              </a:buClr>
            </a:pPr>
            <a:r>
              <a:rPr lang="en-US" altLang="zh-CN" sz="2800">
                <a:ea typeface="宋体" pitchFamily="2" charset="-122"/>
              </a:rPr>
              <a:t>Effective protection of human rights and fundamental freedoms is conducive to both domestic and international peace and security.</a:t>
            </a:r>
          </a:p>
          <a:p>
            <a:pPr>
              <a:spcBef>
                <a:spcPts val="1800"/>
              </a:spcBef>
              <a:buClr>
                <a:srgbClr val="006FB7"/>
              </a:buClr>
            </a:pPr>
            <a:r>
              <a:rPr lang="en-US" altLang="zh-CN" sz="2800">
                <a:ea typeface="宋体" pitchFamily="2" charset="-122"/>
              </a:rPr>
              <a:t>Effective human rights protection provides a basic democratic culture allowing the peaceful resolution of conflicts.</a:t>
            </a:r>
          </a:p>
          <a:p>
            <a:pPr>
              <a:spcBef>
                <a:spcPts val="1800"/>
              </a:spcBef>
              <a:buClr>
                <a:srgbClr val="006FB7"/>
              </a:buClr>
            </a:pPr>
            <a:r>
              <a:rPr lang="en-US" altLang="zh-CN" sz="2800">
                <a:ea typeface="宋体" pitchFamily="2" charset="-122"/>
              </a:rPr>
              <a:t>Economic progress depends to a large extent on good governance and the effective protection of human rights.</a:t>
            </a:r>
          </a:p>
        </p:txBody>
      </p:sp>
      <p:sp>
        <p:nvSpPr>
          <p:cNvPr id="15366" name="Rectangle 8"/>
          <p:cNvSpPr>
            <a:spLocks noChangeArrowheads="1"/>
          </p:cNvSpPr>
          <p:nvPr/>
        </p:nvSpPr>
        <p:spPr bwMode="auto">
          <a:xfrm>
            <a:off x="1187450" y="471488"/>
            <a:ext cx="7777163" cy="101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600" b="1">
                <a:solidFill>
                  <a:srgbClr val="006FB7"/>
                </a:solidFill>
              </a:rPr>
              <a:t>Human rights and national and</a:t>
            </a:r>
            <a:br>
              <a:rPr lang="en-US" sz="2600" b="1">
                <a:solidFill>
                  <a:srgbClr val="006FB7"/>
                </a:solidFill>
              </a:rPr>
            </a:br>
            <a:r>
              <a:rPr lang="en-US" sz="2600" b="1">
                <a:solidFill>
                  <a:srgbClr val="006FB7"/>
                </a:solidFill>
              </a:rPr>
              <a:t>international peace, security and development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6387"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1638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11</a:t>
            </a:r>
          </a:p>
        </p:txBody>
      </p:sp>
      <p:sp>
        <p:nvSpPr>
          <p:cNvPr id="16389" name="Rectangle 7"/>
          <p:cNvSpPr>
            <a:spLocks noChangeArrowheads="1"/>
          </p:cNvSpPr>
          <p:nvPr/>
        </p:nvSpPr>
        <p:spPr bwMode="auto">
          <a:xfrm>
            <a:off x="395288" y="1484313"/>
            <a:ext cx="8229600" cy="4681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rgbClr val="006FB7"/>
              </a:buClr>
            </a:pPr>
            <a:r>
              <a:rPr lang="en-US" altLang="zh-CN" sz="2200" dirty="0">
                <a:ea typeface="宋体" pitchFamily="2" charset="-122"/>
              </a:rPr>
              <a:t>Human rights must be effectively protected by domestic legal systems. </a:t>
            </a:r>
          </a:p>
          <a:p>
            <a:pPr>
              <a:spcBef>
                <a:spcPct val="50000"/>
              </a:spcBef>
              <a:buClr>
                <a:srgbClr val="006FB7"/>
              </a:buClr>
            </a:pPr>
            <a:r>
              <a:rPr lang="en-US" altLang="zh-CN" sz="2200" dirty="0">
                <a:ea typeface="宋体" pitchFamily="2" charset="-122"/>
              </a:rPr>
              <a:t>Judges, prosecutors and lawyers have a crucial role to </a:t>
            </a:r>
            <a:r>
              <a:rPr lang="en-US" altLang="zh-CN" sz="2200" dirty="0" err="1">
                <a:ea typeface="宋体" pitchFamily="2" charset="-122"/>
              </a:rPr>
              <a:t>fulfil</a:t>
            </a:r>
            <a:r>
              <a:rPr lang="en-US" altLang="zh-CN" sz="2200" dirty="0">
                <a:ea typeface="宋体" pitchFamily="2" charset="-122"/>
              </a:rPr>
              <a:t> in ensuring that human rights are effectively protected at the domestic level.</a:t>
            </a:r>
          </a:p>
          <a:p>
            <a:pPr>
              <a:spcBef>
                <a:spcPct val="50000"/>
              </a:spcBef>
              <a:buClr>
                <a:srgbClr val="006FB7"/>
              </a:buClr>
            </a:pPr>
            <a:r>
              <a:rPr lang="en-US" altLang="zh-CN" sz="2200" dirty="0">
                <a:ea typeface="宋体" pitchFamily="2" charset="-122"/>
              </a:rPr>
              <a:t>The principal sources of international law are international conventions, international customary </a:t>
            </a:r>
            <a:r>
              <a:rPr lang="en-US" altLang="zh-CN" sz="2200" dirty="0" smtClean="0">
                <a:ea typeface="宋体" pitchFamily="2" charset="-122"/>
              </a:rPr>
              <a:t>law </a:t>
            </a:r>
            <a:r>
              <a:rPr lang="en-US" altLang="zh-CN" sz="2200" dirty="0">
                <a:ea typeface="宋体" pitchFamily="2" charset="-122"/>
              </a:rPr>
              <a:t>and general principles of law.</a:t>
            </a:r>
          </a:p>
          <a:p>
            <a:pPr>
              <a:spcBef>
                <a:spcPct val="50000"/>
              </a:spcBef>
              <a:buClr>
                <a:srgbClr val="006FB7"/>
              </a:buClr>
            </a:pPr>
            <a:r>
              <a:rPr lang="en-US" altLang="zh-CN" sz="2200" dirty="0">
                <a:ea typeface="宋体" pitchFamily="2" charset="-122"/>
              </a:rPr>
              <a:t>The jurisprudence of United Nations treaty bodies, as well as regional human rights courts, provide authoritative and valuable interpretation of the human rights obligations that are contained in international and regional human rights instruments.</a:t>
            </a:r>
          </a:p>
        </p:txBody>
      </p:sp>
      <p:sp>
        <p:nvSpPr>
          <p:cNvPr id="16390" name="Rectangle 8"/>
          <p:cNvSpPr>
            <a:spLocks noChangeArrowheads="1"/>
          </p:cNvSpPr>
          <p:nvPr/>
        </p:nvSpPr>
        <p:spPr bwMode="auto">
          <a:xfrm>
            <a:off x="1187450" y="404813"/>
            <a:ext cx="7499350" cy="101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a:solidFill>
                  <a:srgbClr val="006FB7"/>
                </a:solidFill>
              </a:rPr>
              <a:t>The sources of law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7411"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1741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12</a:t>
            </a:r>
          </a:p>
        </p:txBody>
      </p:sp>
      <p:sp>
        <p:nvSpPr>
          <p:cNvPr id="17413" name="Rectangle 6"/>
          <p:cNvSpPr>
            <a:spLocks noChangeArrowheads="1"/>
          </p:cNvSpPr>
          <p:nvPr/>
        </p:nvSpPr>
        <p:spPr bwMode="auto">
          <a:xfrm>
            <a:off x="395288" y="1990725"/>
            <a:ext cx="8229600" cy="3238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2400"/>
              </a:spcBef>
              <a:buClr>
                <a:srgbClr val="006FB7"/>
              </a:buClr>
            </a:pPr>
            <a:r>
              <a:rPr lang="en-US" sz="2800">
                <a:ea typeface="宋体" pitchFamily="2" charset="-122"/>
              </a:rPr>
              <a:t>Obligations incurred by States under international treaties must be performed in good faith.</a:t>
            </a:r>
          </a:p>
          <a:p>
            <a:pPr>
              <a:spcBef>
                <a:spcPts val="2400"/>
              </a:spcBef>
              <a:buClr>
                <a:srgbClr val="006FB7"/>
              </a:buClr>
            </a:pPr>
            <a:r>
              <a:rPr lang="en-US" sz="2800">
                <a:ea typeface="宋体" pitchFamily="2" charset="-122"/>
              </a:rPr>
              <a:t>In international human rights law, State responsibility is </a:t>
            </a:r>
            <a:r>
              <a:rPr lang="en-US" sz="2800" i="1">
                <a:ea typeface="宋体" pitchFamily="2" charset="-122"/>
              </a:rPr>
              <a:t>strict</a:t>
            </a:r>
            <a:r>
              <a:rPr lang="en-US" sz="2800">
                <a:ea typeface="宋体" pitchFamily="2" charset="-122"/>
              </a:rPr>
              <a:t> in that States are responsible for violations of their treaty obligations, even if these were not intentional.</a:t>
            </a:r>
          </a:p>
        </p:txBody>
      </p:sp>
      <p:sp>
        <p:nvSpPr>
          <p:cNvPr id="17414" name="Rectangle 8"/>
          <p:cNvSpPr>
            <a:spLocks noChangeArrowheads="1"/>
          </p:cNvSpPr>
          <p:nvPr/>
        </p:nvSpPr>
        <p:spPr bwMode="auto">
          <a:xfrm>
            <a:off x="1187450" y="404813"/>
            <a:ext cx="7499350" cy="101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GB" sz="3200" b="1">
                <a:solidFill>
                  <a:srgbClr val="006FB7"/>
                </a:solidFill>
              </a:rPr>
              <a:t>International treaties I</a:t>
            </a:r>
            <a:endParaRPr lang="en-US" sz="3200" b="1">
              <a:solidFill>
                <a:srgbClr val="006FB7"/>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8435"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1843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13</a:t>
            </a:r>
          </a:p>
        </p:txBody>
      </p:sp>
      <p:sp>
        <p:nvSpPr>
          <p:cNvPr id="18437" name="Rectangle 6"/>
          <p:cNvSpPr>
            <a:spLocks noChangeArrowheads="1"/>
          </p:cNvSpPr>
          <p:nvPr/>
        </p:nvSpPr>
        <p:spPr bwMode="auto">
          <a:xfrm>
            <a:off x="395288" y="1557338"/>
            <a:ext cx="8229600" cy="4464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55600" indent="-355600">
              <a:spcBef>
                <a:spcPct val="60000"/>
              </a:spcBef>
              <a:buClr>
                <a:srgbClr val="006FB7"/>
              </a:buClr>
              <a:defRPr/>
            </a:pPr>
            <a:r>
              <a:rPr lang="en-US" altLang="zh-CN" sz="2400" dirty="0">
                <a:ea typeface="宋体" pitchFamily="2" charset="-122"/>
              </a:rPr>
              <a:t>A human rights treaty must be interpreted:</a:t>
            </a:r>
          </a:p>
          <a:p>
            <a:pPr marL="360000" indent="-360000">
              <a:spcBef>
                <a:spcPts val="1800"/>
              </a:spcBef>
              <a:buClr>
                <a:srgbClr val="006FB7"/>
              </a:buClr>
              <a:buFontTx/>
              <a:buChar char="•"/>
              <a:defRPr/>
            </a:pPr>
            <a:r>
              <a:rPr lang="en-US" altLang="zh-CN" sz="2400" dirty="0">
                <a:ea typeface="宋体" pitchFamily="2" charset="-122"/>
              </a:rPr>
              <a:t>In good faith, in accordance with the ordinary meaning to be given to the terms of the treaty in their context and in the light of its object and purpose, which is the protection of the dignity, rights and freedoms of human </a:t>
            </a:r>
            <a:r>
              <a:rPr lang="en-US" altLang="zh-CN" sz="2400" dirty="0" smtClean="0">
                <a:ea typeface="宋体" pitchFamily="2" charset="-122"/>
              </a:rPr>
              <a:t>beings</a:t>
            </a:r>
            <a:endParaRPr lang="en-US" altLang="zh-CN" sz="2400" dirty="0">
              <a:ea typeface="宋体" pitchFamily="2" charset="-122"/>
            </a:endParaRPr>
          </a:p>
          <a:p>
            <a:pPr marL="360000" indent="-360000">
              <a:spcBef>
                <a:spcPts val="1800"/>
              </a:spcBef>
              <a:buClr>
                <a:srgbClr val="006FB7"/>
              </a:buClr>
              <a:buFontTx/>
              <a:buChar char="•"/>
              <a:defRPr/>
            </a:pPr>
            <a:r>
              <a:rPr lang="en-US" altLang="zh-CN" sz="2400" dirty="0">
                <a:ea typeface="宋体" pitchFamily="2" charset="-122"/>
              </a:rPr>
              <a:t>By searching for an interpretation that respects the rights and interests of the individual and is also logical in the context of the treaty as a </a:t>
            </a:r>
            <a:r>
              <a:rPr lang="en-US" altLang="zh-CN" sz="2400" dirty="0" smtClean="0">
                <a:ea typeface="宋体" pitchFamily="2" charset="-122"/>
              </a:rPr>
              <a:t>whole</a:t>
            </a:r>
            <a:endParaRPr lang="en-US" altLang="zh-CN" sz="2400" dirty="0">
              <a:ea typeface="宋体" pitchFamily="2" charset="-122"/>
            </a:endParaRPr>
          </a:p>
          <a:p>
            <a:pPr marL="360000" indent="-360000">
              <a:spcBef>
                <a:spcPts val="1800"/>
              </a:spcBef>
              <a:buClr>
                <a:srgbClr val="006FB7"/>
              </a:buClr>
              <a:buFontTx/>
              <a:buChar char="•"/>
              <a:defRPr/>
            </a:pPr>
            <a:r>
              <a:rPr lang="en-US" altLang="zh-CN" sz="2400" dirty="0">
                <a:ea typeface="宋体" pitchFamily="2" charset="-122"/>
              </a:rPr>
              <a:t>By taking into consideration the jurisprudence of United Nations treaty bodies and regional human rights </a:t>
            </a:r>
            <a:r>
              <a:rPr lang="en-US" altLang="zh-CN" sz="2400" dirty="0" smtClean="0">
                <a:ea typeface="宋体" pitchFamily="2" charset="-122"/>
              </a:rPr>
              <a:t>courts</a:t>
            </a:r>
            <a:endParaRPr lang="en-US" altLang="zh-CN" sz="2400" dirty="0">
              <a:ea typeface="宋体" pitchFamily="2" charset="-122"/>
            </a:endParaRPr>
          </a:p>
        </p:txBody>
      </p:sp>
      <p:sp>
        <p:nvSpPr>
          <p:cNvPr id="18438" name="Rectangle 8"/>
          <p:cNvSpPr>
            <a:spLocks noChangeArrowheads="1"/>
          </p:cNvSpPr>
          <p:nvPr/>
        </p:nvSpPr>
        <p:spPr bwMode="auto">
          <a:xfrm>
            <a:off x="1187450" y="404813"/>
            <a:ext cx="7499350" cy="101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GB" sz="3200" b="1">
                <a:solidFill>
                  <a:srgbClr val="006FB7"/>
                </a:solidFill>
              </a:rPr>
              <a:t>International treaties II</a:t>
            </a:r>
            <a:endParaRPr lang="en-US" sz="3200" b="1">
              <a:solidFill>
                <a:srgbClr val="006FB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9459"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1946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14</a:t>
            </a:r>
          </a:p>
        </p:txBody>
      </p:sp>
      <p:sp>
        <p:nvSpPr>
          <p:cNvPr id="19461" name="Rectangle 6"/>
          <p:cNvSpPr>
            <a:spLocks noChangeArrowheads="1"/>
          </p:cNvSpPr>
          <p:nvPr/>
        </p:nvSpPr>
        <p:spPr bwMode="auto">
          <a:xfrm>
            <a:off x="395288" y="2278063"/>
            <a:ext cx="8229600" cy="18716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buClr>
                <a:srgbClr val="006FB7"/>
              </a:buClr>
            </a:pPr>
            <a:r>
              <a:rPr lang="en-US" sz="2800" dirty="0" smtClean="0">
                <a:ea typeface="宋体" pitchFamily="2" charset="-122"/>
              </a:rPr>
              <a:t>International </a:t>
            </a:r>
            <a:r>
              <a:rPr lang="en-US" sz="2800" dirty="0" smtClean="0">
                <a:ea typeface="宋体" pitchFamily="2" charset="-122"/>
              </a:rPr>
              <a:t>human </a:t>
            </a:r>
            <a:r>
              <a:rPr lang="en-US" sz="2800" dirty="0">
                <a:ea typeface="宋体" pitchFamily="2" charset="-122"/>
              </a:rPr>
              <a:t>rights </a:t>
            </a:r>
            <a:r>
              <a:rPr lang="en-US" sz="2800" dirty="0" smtClean="0">
                <a:ea typeface="宋体" pitchFamily="2" charset="-122"/>
              </a:rPr>
              <a:t>law is </a:t>
            </a:r>
            <a:r>
              <a:rPr lang="en-US" sz="2800" dirty="0">
                <a:ea typeface="宋体" pitchFamily="2" charset="-122"/>
              </a:rPr>
              <a:t>applicable at all times, that is, both in times of </a:t>
            </a:r>
            <a:r>
              <a:rPr lang="en-US" sz="2800" dirty="0" smtClean="0">
                <a:ea typeface="宋体" pitchFamily="2" charset="-122"/>
              </a:rPr>
              <a:t>peace </a:t>
            </a:r>
            <a:r>
              <a:rPr lang="en-US" sz="2800" dirty="0">
                <a:ea typeface="宋体" pitchFamily="2" charset="-122"/>
              </a:rPr>
              <a:t>and in times of turmoil, including in armed conflicts, be they of an internal or international character.</a:t>
            </a:r>
          </a:p>
        </p:txBody>
      </p:sp>
      <p:sp>
        <p:nvSpPr>
          <p:cNvPr id="19462" name="Rectangle 7"/>
          <p:cNvSpPr>
            <a:spLocks noChangeArrowheads="1"/>
          </p:cNvSpPr>
          <p:nvPr/>
        </p:nvSpPr>
        <p:spPr bwMode="auto">
          <a:xfrm>
            <a:off x="1187450" y="404813"/>
            <a:ext cx="7777163" cy="101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a:solidFill>
                  <a:srgbClr val="006FB7"/>
                </a:solidFill>
              </a:rPr>
              <a:t>International human rights law and</a:t>
            </a:r>
            <a:br>
              <a:rPr lang="en-US" sz="3200" b="1">
                <a:solidFill>
                  <a:srgbClr val="006FB7"/>
                </a:solidFill>
              </a:rPr>
            </a:br>
            <a:r>
              <a:rPr lang="en-US" sz="3200" b="1">
                <a:solidFill>
                  <a:srgbClr val="006FB7"/>
                </a:solidFill>
              </a:rPr>
              <a:t>international humanitarian law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0483"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2048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15</a:t>
            </a:r>
          </a:p>
        </p:txBody>
      </p:sp>
      <p:sp>
        <p:nvSpPr>
          <p:cNvPr id="20485" name="Rectangle 6"/>
          <p:cNvSpPr>
            <a:spLocks noChangeArrowheads="1"/>
          </p:cNvSpPr>
          <p:nvPr/>
        </p:nvSpPr>
        <p:spPr bwMode="auto">
          <a:xfrm>
            <a:off x="395288" y="1557338"/>
            <a:ext cx="8353425" cy="4535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rgbClr val="006FB7"/>
              </a:buClr>
            </a:pPr>
            <a:r>
              <a:rPr lang="en-US" sz="2300">
                <a:ea typeface="宋体" pitchFamily="2" charset="-122"/>
              </a:rPr>
              <a:t>The scope of a State’s legal obligations under an international human rights treaty may have to be considered in the light of any existing reservations or interpretative declarations.</a:t>
            </a:r>
          </a:p>
          <a:p>
            <a:pPr>
              <a:spcBef>
                <a:spcPct val="50000"/>
              </a:spcBef>
              <a:buClr>
                <a:srgbClr val="006FB7"/>
              </a:buClr>
            </a:pPr>
            <a:r>
              <a:rPr lang="en-US" sz="2300">
                <a:ea typeface="宋体" pitchFamily="2" charset="-122"/>
              </a:rPr>
              <a:t>The general principle is that reservations must be compatible with the object and purpose of the treaty. Certain treaties may have a provision that places limitations on making reservations, such as the International Convention on the Elimination of All Forms of Racial Discrimination (art. 20 (2)) and the Second Optional Protocol to the International Covenant on Civil and Political Rights (art. 2 (1)). In the absence of a limiting provision on reservations, the question is regulated by the general principle.</a:t>
            </a:r>
          </a:p>
        </p:txBody>
      </p:sp>
      <p:sp>
        <p:nvSpPr>
          <p:cNvPr id="20486" name="Rectangle 7"/>
          <p:cNvSpPr>
            <a:spLocks noChangeArrowheads="1"/>
          </p:cNvSpPr>
          <p:nvPr/>
        </p:nvSpPr>
        <p:spPr bwMode="auto">
          <a:xfrm>
            <a:off x="1187450" y="404813"/>
            <a:ext cx="7499350" cy="101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a:solidFill>
                  <a:srgbClr val="006FB7"/>
                </a:solidFill>
              </a:rPr>
              <a:t>Reservations to human rights</a:t>
            </a:r>
            <a:br>
              <a:rPr lang="en-US" sz="3200" b="1">
                <a:solidFill>
                  <a:srgbClr val="006FB7"/>
                </a:solidFill>
              </a:rPr>
            </a:br>
            <a:r>
              <a:rPr lang="en-US" sz="3200" b="1">
                <a:solidFill>
                  <a:srgbClr val="006FB7"/>
                </a:solidFill>
              </a:rPr>
              <a:t>treaties 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1507"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2150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16</a:t>
            </a:r>
          </a:p>
        </p:txBody>
      </p:sp>
      <p:sp>
        <p:nvSpPr>
          <p:cNvPr id="21509" name="Rectangle 6"/>
          <p:cNvSpPr>
            <a:spLocks noChangeArrowheads="1"/>
          </p:cNvSpPr>
          <p:nvPr/>
        </p:nvSpPr>
        <p:spPr bwMode="auto">
          <a:xfrm>
            <a:off x="395288" y="2278062"/>
            <a:ext cx="8229600" cy="22310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buClr>
                <a:srgbClr val="006FB7"/>
              </a:buClr>
            </a:pPr>
            <a:r>
              <a:rPr lang="en-US" sz="2800" dirty="0">
                <a:ea typeface="宋体" pitchFamily="2" charset="-122"/>
              </a:rPr>
              <a:t>The European Convention for the Protection of Human Rights and Fundamental Freedoms forbids reservations of a general character. Reservations must relate to a specific provision of the Convention. </a:t>
            </a:r>
          </a:p>
        </p:txBody>
      </p:sp>
      <p:sp>
        <p:nvSpPr>
          <p:cNvPr id="21510" name="Rectangle 7"/>
          <p:cNvSpPr>
            <a:spLocks noChangeArrowheads="1"/>
          </p:cNvSpPr>
          <p:nvPr/>
        </p:nvSpPr>
        <p:spPr bwMode="auto">
          <a:xfrm>
            <a:off x="1187450" y="404813"/>
            <a:ext cx="7499350" cy="101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a:solidFill>
                  <a:srgbClr val="006FB7"/>
                </a:solidFill>
              </a:rPr>
              <a:t>Reservations to human rights</a:t>
            </a:r>
            <a:br>
              <a:rPr lang="en-US" sz="3200" b="1">
                <a:solidFill>
                  <a:srgbClr val="006FB7"/>
                </a:solidFill>
              </a:rPr>
            </a:br>
            <a:r>
              <a:rPr lang="en-US" sz="3200" b="1">
                <a:solidFill>
                  <a:srgbClr val="006FB7"/>
                </a:solidFill>
              </a:rPr>
              <a:t>treaties II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2531"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2253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17</a:t>
            </a:r>
          </a:p>
        </p:txBody>
      </p:sp>
      <p:sp>
        <p:nvSpPr>
          <p:cNvPr id="22533" name="Rectangle 8"/>
          <p:cNvSpPr>
            <a:spLocks noChangeArrowheads="1"/>
          </p:cNvSpPr>
          <p:nvPr/>
        </p:nvSpPr>
        <p:spPr bwMode="auto">
          <a:xfrm>
            <a:off x="395288" y="2852738"/>
            <a:ext cx="8229600" cy="3240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58775" indent="-358775">
              <a:spcBef>
                <a:spcPts val="1200"/>
              </a:spcBef>
              <a:buClr>
                <a:srgbClr val="006FB7"/>
              </a:buClr>
              <a:buFontTx/>
              <a:buChar char="•"/>
            </a:pPr>
            <a:r>
              <a:rPr lang="en-US" altLang="zh-CN" sz="2400" dirty="0">
                <a:ea typeface="宋体" pitchFamily="2" charset="-122"/>
              </a:rPr>
              <a:t>Be provided for by </a:t>
            </a:r>
            <a:r>
              <a:rPr lang="en-US" altLang="zh-CN" sz="2400" dirty="0" smtClean="0">
                <a:ea typeface="宋体" pitchFamily="2" charset="-122"/>
              </a:rPr>
              <a:t>law</a:t>
            </a:r>
            <a:endParaRPr lang="en-US" altLang="zh-CN" sz="2400" dirty="0">
              <a:ea typeface="宋体" pitchFamily="2" charset="-122"/>
            </a:endParaRPr>
          </a:p>
          <a:p>
            <a:pPr marL="358775" indent="-358775">
              <a:spcBef>
                <a:spcPts val="1200"/>
              </a:spcBef>
              <a:buClr>
                <a:srgbClr val="006FB7"/>
              </a:buClr>
              <a:buFontTx/>
              <a:buChar char="•"/>
            </a:pPr>
            <a:r>
              <a:rPr lang="en-US" altLang="zh-CN" sz="2400" dirty="0">
                <a:ea typeface="宋体" pitchFamily="2" charset="-122"/>
              </a:rPr>
              <a:t>Be imposed for one or more specific legitimate </a:t>
            </a:r>
            <a:r>
              <a:rPr lang="en-US" altLang="zh-CN" sz="2400" dirty="0" smtClean="0">
                <a:ea typeface="宋体" pitchFamily="2" charset="-122"/>
              </a:rPr>
              <a:t>purposes</a:t>
            </a:r>
            <a:endParaRPr lang="en-US" altLang="zh-CN" sz="2400" dirty="0">
              <a:ea typeface="宋体" pitchFamily="2" charset="-122"/>
            </a:endParaRPr>
          </a:p>
          <a:p>
            <a:pPr marL="358775" indent="-358775">
              <a:spcBef>
                <a:spcPts val="1200"/>
              </a:spcBef>
              <a:buClr>
                <a:srgbClr val="006FB7"/>
              </a:buClr>
              <a:buFontTx/>
              <a:buChar char="•"/>
            </a:pPr>
            <a:r>
              <a:rPr lang="en-US" altLang="zh-CN" sz="2400" dirty="0">
                <a:ea typeface="宋体" pitchFamily="2" charset="-122"/>
              </a:rPr>
              <a:t>Be necessary for one or more of these purposes in a democratic </a:t>
            </a:r>
            <a:r>
              <a:rPr lang="en-US" altLang="zh-CN" sz="2400" dirty="0" smtClean="0">
                <a:ea typeface="宋体" pitchFamily="2" charset="-122"/>
              </a:rPr>
              <a:t>society</a:t>
            </a:r>
            <a:endParaRPr lang="en-US" altLang="zh-CN" sz="2400" dirty="0">
              <a:ea typeface="宋体" pitchFamily="2" charset="-122"/>
            </a:endParaRPr>
          </a:p>
          <a:p>
            <a:pPr marL="358775" indent="-358775">
              <a:spcBef>
                <a:spcPts val="1200"/>
              </a:spcBef>
              <a:buClr>
                <a:srgbClr val="006FB7"/>
              </a:buClr>
              <a:buFontTx/>
              <a:buChar char="•"/>
            </a:pPr>
            <a:r>
              <a:rPr lang="en-US" altLang="zh-CN" sz="2400" dirty="0">
                <a:ea typeface="宋体" pitchFamily="2" charset="-122"/>
              </a:rPr>
              <a:t>Be proportionate – proportionality requires a reasonable relationship between the purpose of the limitation, the scope of the envisaged limitation and the right </a:t>
            </a:r>
            <a:r>
              <a:rPr lang="en-US" altLang="zh-CN" sz="2400" dirty="0" smtClean="0">
                <a:ea typeface="宋体" pitchFamily="2" charset="-122"/>
              </a:rPr>
              <a:t>affected</a:t>
            </a:r>
            <a:endParaRPr lang="en-US" altLang="zh-CN" sz="2400" dirty="0">
              <a:ea typeface="宋体" pitchFamily="2" charset="-122"/>
            </a:endParaRPr>
          </a:p>
        </p:txBody>
      </p:sp>
      <p:sp>
        <p:nvSpPr>
          <p:cNvPr id="22534" name="Text Box 9"/>
          <p:cNvSpPr txBox="1">
            <a:spLocks noChangeArrowheads="1"/>
          </p:cNvSpPr>
          <p:nvPr/>
        </p:nvSpPr>
        <p:spPr bwMode="auto">
          <a:xfrm>
            <a:off x="395288" y="1628775"/>
            <a:ext cx="82073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zh-CN" sz="2400">
                <a:ea typeface="宋体" pitchFamily="2" charset="-122"/>
              </a:rPr>
              <a:t>Limitations on the exercise of human rights are the result of a carefully struck balance between the </a:t>
            </a:r>
            <a:r>
              <a:rPr lang="en-US" altLang="zh-CN" sz="2400" i="1">
                <a:ea typeface="宋体" pitchFamily="2" charset="-122"/>
              </a:rPr>
              <a:t>individual’s interest</a:t>
            </a:r>
            <a:r>
              <a:rPr lang="en-US" altLang="zh-CN" sz="2400">
                <a:ea typeface="宋体" pitchFamily="2" charset="-122"/>
              </a:rPr>
              <a:t> and the </a:t>
            </a:r>
            <a:r>
              <a:rPr lang="en-US" altLang="zh-CN" sz="2400" i="1">
                <a:ea typeface="宋体" pitchFamily="2" charset="-122"/>
              </a:rPr>
              <a:t>general interest</a:t>
            </a:r>
            <a:r>
              <a:rPr lang="en-US" altLang="zh-CN" sz="2400">
                <a:ea typeface="宋体" pitchFamily="2" charset="-122"/>
              </a:rPr>
              <a:t>, and must, in order to be lawful:</a:t>
            </a:r>
            <a:endParaRPr lang="en-US" sz="2400"/>
          </a:p>
        </p:txBody>
      </p:sp>
      <p:sp>
        <p:nvSpPr>
          <p:cNvPr id="22535" name="Rectangle 10"/>
          <p:cNvSpPr>
            <a:spLocks noChangeArrowheads="1"/>
          </p:cNvSpPr>
          <p:nvPr/>
        </p:nvSpPr>
        <p:spPr bwMode="auto">
          <a:xfrm>
            <a:off x="1187450" y="404813"/>
            <a:ext cx="7499350" cy="101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a:solidFill>
                  <a:srgbClr val="006FB7"/>
                </a:solidFill>
              </a:rPr>
              <a:t>Limitations on the exercise of</a:t>
            </a:r>
            <a:br>
              <a:rPr lang="en-US" sz="3200" b="1">
                <a:solidFill>
                  <a:srgbClr val="006FB7"/>
                </a:solidFill>
              </a:rPr>
            </a:br>
            <a:r>
              <a:rPr lang="en-US" sz="3200" b="1">
                <a:solidFill>
                  <a:srgbClr val="006FB7"/>
                </a:solidFill>
              </a:rPr>
              <a:t>human rights 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3555"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2355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18</a:t>
            </a:r>
          </a:p>
        </p:txBody>
      </p:sp>
      <p:sp>
        <p:nvSpPr>
          <p:cNvPr id="23557" name="Rectangle 6"/>
          <p:cNvSpPr>
            <a:spLocks noChangeArrowheads="1"/>
          </p:cNvSpPr>
          <p:nvPr/>
        </p:nvSpPr>
        <p:spPr bwMode="auto">
          <a:xfrm>
            <a:off x="395288" y="1990725"/>
            <a:ext cx="8229600" cy="3167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2400"/>
              </a:spcBef>
              <a:buClr>
                <a:srgbClr val="006FB7"/>
              </a:buClr>
            </a:pPr>
            <a:r>
              <a:rPr lang="en-US" sz="2800">
                <a:ea typeface="宋体" pitchFamily="2" charset="-122"/>
              </a:rPr>
              <a:t>In order to be </a:t>
            </a:r>
            <a:r>
              <a:rPr lang="en-US" sz="2800" i="1">
                <a:ea typeface="宋体" pitchFamily="2" charset="-122"/>
              </a:rPr>
              <a:t>necessary</a:t>
            </a:r>
            <a:r>
              <a:rPr lang="en-US" sz="2800">
                <a:ea typeface="宋体" pitchFamily="2" charset="-122"/>
              </a:rPr>
              <a:t>, the limitation, both in general and as applied in the individual case, must respond to a clearly established social need.</a:t>
            </a:r>
          </a:p>
          <a:p>
            <a:pPr>
              <a:spcBef>
                <a:spcPts val="2400"/>
              </a:spcBef>
              <a:buClr>
                <a:srgbClr val="006FB7"/>
              </a:buClr>
            </a:pPr>
            <a:r>
              <a:rPr lang="en-US" sz="2800">
                <a:ea typeface="宋体" pitchFamily="2" charset="-122"/>
              </a:rPr>
              <a:t>It is not sufficient that the limitation is desirable or simply does not harm the functioning of the democratic constitutional order.</a:t>
            </a:r>
          </a:p>
        </p:txBody>
      </p:sp>
      <p:sp>
        <p:nvSpPr>
          <p:cNvPr id="23558" name="Rectangle 8"/>
          <p:cNvSpPr>
            <a:spLocks noChangeArrowheads="1"/>
          </p:cNvSpPr>
          <p:nvPr/>
        </p:nvSpPr>
        <p:spPr bwMode="auto">
          <a:xfrm>
            <a:off x="1187450" y="404813"/>
            <a:ext cx="7499350" cy="101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a:solidFill>
                  <a:srgbClr val="006FB7"/>
                </a:solidFill>
              </a:rPr>
              <a:t>Limitations on the exercise of</a:t>
            </a:r>
            <a:br>
              <a:rPr lang="en-US" sz="3200" b="1">
                <a:solidFill>
                  <a:srgbClr val="006FB7"/>
                </a:solidFill>
              </a:rPr>
            </a:br>
            <a:r>
              <a:rPr lang="en-US" sz="3200" b="1">
                <a:solidFill>
                  <a:srgbClr val="006FB7"/>
                </a:solidFill>
              </a:rPr>
              <a:t>human rights II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147"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6148" name="Rectangle 2"/>
          <p:cNvSpPr>
            <a:spLocks noGrp="1" noChangeArrowheads="1"/>
          </p:cNvSpPr>
          <p:nvPr>
            <p:ph type="title" idx="4294967295"/>
          </p:nvPr>
        </p:nvSpPr>
        <p:spPr bwMode="auto">
          <a:xfrm>
            <a:off x="1187450" y="404813"/>
            <a:ext cx="7499350" cy="101282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zh-CN" smtClean="0">
                <a:ea typeface="宋体" pitchFamily="2" charset="-122"/>
              </a:rPr>
              <a:t>Learning objectives</a:t>
            </a:r>
            <a:endParaRPr lang="en-US" smtClean="0"/>
          </a:p>
        </p:txBody>
      </p:sp>
      <p:sp>
        <p:nvSpPr>
          <p:cNvPr id="6149" name="Rectangle 3"/>
          <p:cNvSpPr>
            <a:spLocks noGrp="1" noChangeArrowheads="1"/>
          </p:cNvSpPr>
          <p:nvPr>
            <p:ph type="body" idx="4294967295"/>
          </p:nvPr>
        </p:nvSpPr>
        <p:spPr bwMode="auto">
          <a:xfrm>
            <a:off x="395288" y="1773238"/>
            <a:ext cx="8229600" cy="352901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marL="358775" indent="-358775" eaLnBrk="1" hangingPunct="1">
              <a:spcBef>
                <a:spcPts val="2400"/>
              </a:spcBef>
            </a:pPr>
            <a:r>
              <a:rPr lang="en-GB" altLang="zh-CN" dirty="0" smtClean="0">
                <a:latin typeface="Arial" charset="0"/>
                <a:ea typeface="宋体" pitchFamily="2" charset="-122"/>
              </a:rPr>
              <a:t>To ensure that the participants acquire a basic working  knowledge of the origin, purpose and scope of international human rights law and its application at the domestic level</a:t>
            </a:r>
          </a:p>
          <a:p>
            <a:pPr marL="358775" indent="-358775" eaLnBrk="1" hangingPunct="1">
              <a:lnSpc>
                <a:spcPct val="110000"/>
              </a:lnSpc>
              <a:spcBef>
                <a:spcPts val="2400"/>
              </a:spcBef>
            </a:pPr>
            <a:r>
              <a:rPr lang="en-GB" altLang="zh-CN" dirty="0" smtClean="0">
                <a:latin typeface="Arial" charset="0"/>
                <a:ea typeface="宋体" pitchFamily="2" charset="-122"/>
              </a:rPr>
              <a:t>To make the participants aware of the important role played by the legal professions in promoting and protecting human rights</a:t>
            </a:r>
            <a:endParaRPr lang="en-US" dirty="0" smtClean="0">
              <a:latin typeface="Arial" charset="0"/>
            </a:endParaRPr>
          </a:p>
        </p:txBody>
      </p:sp>
      <p:sp>
        <p:nvSpPr>
          <p:cNvPr id="61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4579"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2458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19</a:t>
            </a:r>
          </a:p>
        </p:txBody>
      </p:sp>
      <p:sp>
        <p:nvSpPr>
          <p:cNvPr id="24581" name="Rectangle 6"/>
          <p:cNvSpPr>
            <a:spLocks noChangeArrowheads="1"/>
          </p:cNvSpPr>
          <p:nvPr/>
        </p:nvSpPr>
        <p:spPr bwMode="auto">
          <a:xfrm>
            <a:off x="395288" y="2132856"/>
            <a:ext cx="8229600" cy="35280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2400"/>
              </a:spcBef>
              <a:buClr>
                <a:srgbClr val="006FB7"/>
              </a:buClr>
            </a:pPr>
            <a:r>
              <a:rPr lang="en-US" sz="2800" dirty="0">
                <a:ea typeface="宋体" pitchFamily="2" charset="-122"/>
              </a:rPr>
              <a:t>Under the International Covenant on Civil and Political Rights, and the American and European Conventions on Human Rights, </a:t>
            </a:r>
            <a:r>
              <a:rPr lang="en-US" sz="2800" dirty="0" smtClean="0">
                <a:ea typeface="宋体" pitchFamily="2" charset="-122"/>
              </a:rPr>
              <a:t>State parties </a:t>
            </a:r>
            <a:r>
              <a:rPr lang="en-US" sz="2800" dirty="0">
                <a:ea typeface="宋体" pitchFamily="2" charset="-122"/>
              </a:rPr>
              <a:t>have the right, in certain particularly difficult situations, to derogate from some of their legal obligations.</a:t>
            </a:r>
          </a:p>
          <a:p>
            <a:pPr>
              <a:spcBef>
                <a:spcPts val="2400"/>
              </a:spcBef>
              <a:buClr>
                <a:srgbClr val="006FB7"/>
              </a:buClr>
            </a:pPr>
            <a:r>
              <a:rPr lang="en-US" sz="2800" dirty="0">
                <a:ea typeface="宋体" pitchFamily="2" charset="-122"/>
              </a:rPr>
              <a:t>The right to derogate is subject to strict formal and substantive legal requirements.</a:t>
            </a:r>
          </a:p>
        </p:txBody>
      </p:sp>
      <p:sp>
        <p:nvSpPr>
          <p:cNvPr id="24582" name="Rectangle 7"/>
          <p:cNvSpPr>
            <a:spLocks noChangeArrowheads="1"/>
          </p:cNvSpPr>
          <p:nvPr/>
        </p:nvSpPr>
        <p:spPr bwMode="auto">
          <a:xfrm>
            <a:off x="1187450" y="404813"/>
            <a:ext cx="7499350" cy="101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a:solidFill>
                  <a:srgbClr val="006FB7"/>
                </a:solidFill>
              </a:rPr>
              <a:t>Derogations from international</a:t>
            </a:r>
            <a:br>
              <a:rPr lang="en-US" sz="3200" b="1">
                <a:solidFill>
                  <a:srgbClr val="006FB7"/>
                </a:solidFill>
              </a:rPr>
            </a:br>
            <a:r>
              <a:rPr lang="en-US" sz="3200" b="1">
                <a:solidFill>
                  <a:srgbClr val="006FB7"/>
                </a:solidFill>
              </a:rPr>
              <a:t>human rights obligations 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5603"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2560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20</a:t>
            </a:r>
          </a:p>
        </p:txBody>
      </p:sp>
      <p:sp>
        <p:nvSpPr>
          <p:cNvPr id="25605" name="Rectangle 6"/>
          <p:cNvSpPr>
            <a:spLocks noChangeArrowheads="1"/>
          </p:cNvSpPr>
          <p:nvPr/>
        </p:nvSpPr>
        <p:spPr bwMode="auto">
          <a:xfrm>
            <a:off x="395288" y="1844675"/>
            <a:ext cx="8229600" cy="4392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2400"/>
              </a:spcBef>
              <a:buClr>
                <a:srgbClr val="006FB7"/>
              </a:buClr>
            </a:pPr>
            <a:r>
              <a:rPr lang="en-US" sz="2800" dirty="0">
                <a:ea typeface="宋体" pitchFamily="2" charset="-122"/>
              </a:rPr>
              <a:t>Some fundamental rights may never, in any circumstances, be derogated from.</a:t>
            </a:r>
          </a:p>
          <a:p>
            <a:pPr>
              <a:spcBef>
                <a:spcPts val="2400"/>
              </a:spcBef>
              <a:buClr>
                <a:srgbClr val="006FB7"/>
              </a:buClr>
            </a:pPr>
            <a:r>
              <a:rPr lang="en-US" sz="2800" dirty="0">
                <a:ea typeface="宋体" pitchFamily="2" charset="-122"/>
              </a:rPr>
              <a:t>The right to derogate must be construed so as not to sap the individual rights of their substance.</a:t>
            </a:r>
          </a:p>
          <a:p>
            <a:pPr>
              <a:spcBef>
                <a:spcPts val="2400"/>
              </a:spcBef>
              <a:buClr>
                <a:srgbClr val="006FB7"/>
              </a:buClr>
            </a:pPr>
            <a:r>
              <a:rPr lang="en-US" sz="2800" dirty="0">
                <a:ea typeface="宋体" pitchFamily="2" charset="-122"/>
              </a:rPr>
              <a:t>The African Charter on Human and Peoples’ Rights does not provide for derogation by </a:t>
            </a:r>
            <a:r>
              <a:rPr lang="en-US" sz="2800" dirty="0" smtClean="0">
                <a:ea typeface="宋体" pitchFamily="2" charset="-122"/>
              </a:rPr>
              <a:t>State parties </a:t>
            </a:r>
            <a:r>
              <a:rPr lang="en-US" sz="2800" dirty="0">
                <a:ea typeface="宋体" pitchFamily="2" charset="-122"/>
              </a:rPr>
              <a:t>from any treaty obligation in time of public emergency.</a:t>
            </a:r>
          </a:p>
        </p:txBody>
      </p:sp>
      <p:sp>
        <p:nvSpPr>
          <p:cNvPr id="25606" name="Rectangle 8"/>
          <p:cNvSpPr>
            <a:spLocks noChangeArrowheads="1"/>
          </p:cNvSpPr>
          <p:nvPr/>
        </p:nvSpPr>
        <p:spPr bwMode="auto">
          <a:xfrm>
            <a:off x="1187450" y="404813"/>
            <a:ext cx="7499350" cy="101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a:solidFill>
                  <a:srgbClr val="006FB7"/>
                </a:solidFill>
              </a:rPr>
              <a:t>Derogations from international</a:t>
            </a:r>
            <a:br>
              <a:rPr lang="en-US" sz="3200" b="1">
                <a:solidFill>
                  <a:srgbClr val="006FB7"/>
                </a:solidFill>
              </a:rPr>
            </a:br>
            <a:r>
              <a:rPr lang="en-US" sz="3200" b="1">
                <a:solidFill>
                  <a:srgbClr val="006FB7"/>
                </a:solidFill>
              </a:rPr>
              <a:t>human rights obligations II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6627"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2662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21</a:t>
            </a:r>
          </a:p>
        </p:txBody>
      </p:sp>
      <p:sp>
        <p:nvSpPr>
          <p:cNvPr id="26629" name="Rectangle 6"/>
          <p:cNvSpPr>
            <a:spLocks noChangeArrowheads="1"/>
          </p:cNvSpPr>
          <p:nvPr/>
        </p:nvSpPr>
        <p:spPr bwMode="auto">
          <a:xfrm>
            <a:off x="395288" y="1843088"/>
            <a:ext cx="8229600" cy="4249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buClr>
                <a:srgbClr val="006FB7"/>
              </a:buClr>
            </a:pPr>
            <a:r>
              <a:rPr lang="en-US" sz="2800">
                <a:ea typeface="宋体" pitchFamily="2" charset="-122"/>
              </a:rPr>
              <a:t>Whenever bound by international human rights law, States have a </a:t>
            </a:r>
            <a:r>
              <a:rPr lang="en-US" sz="2800" i="1">
                <a:ea typeface="宋体" pitchFamily="2" charset="-122"/>
              </a:rPr>
              <a:t>strict</a:t>
            </a:r>
            <a:r>
              <a:rPr lang="en-US" sz="2800">
                <a:ea typeface="宋体" pitchFamily="2" charset="-122"/>
              </a:rPr>
              <a:t> legal obligation to guarantee the effective protection of human rights to all persons within their jurisdiction.</a:t>
            </a:r>
          </a:p>
          <a:p>
            <a:pPr>
              <a:spcBef>
                <a:spcPts val="1800"/>
              </a:spcBef>
              <a:buClr>
                <a:srgbClr val="006FB7"/>
              </a:buClr>
            </a:pPr>
            <a:r>
              <a:rPr lang="en-US" sz="2800">
                <a:ea typeface="宋体" pitchFamily="2" charset="-122"/>
              </a:rPr>
              <a:t>States’ legal duty to protect human rights implies an obligation to </a:t>
            </a:r>
            <a:r>
              <a:rPr lang="en-US" sz="2800" i="1">
                <a:ea typeface="宋体" pitchFamily="2" charset="-122"/>
              </a:rPr>
              <a:t>prevent</a:t>
            </a:r>
            <a:r>
              <a:rPr lang="en-US" sz="2800">
                <a:ea typeface="宋体" pitchFamily="2" charset="-122"/>
              </a:rPr>
              <a:t>, </a:t>
            </a:r>
            <a:r>
              <a:rPr lang="en-US" sz="2800" i="1">
                <a:ea typeface="宋体" pitchFamily="2" charset="-122"/>
              </a:rPr>
              <a:t>investigate</a:t>
            </a:r>
            <a:r>
              <a:rPr lang="en-US" sz="2800">
                <a:ea typeface="宋体" pitchFamily="2" charset="-122"/>
              </a:rPr>
              <a:t> and </a:t>
            </a:r>
            <a:r>
              <a:rPr lang="en-US" sz="2800" i="1">
                <a:ea typeface="宋体" pitchFamily="2" charset="-122"/>
              </a:rPr>
              <a:t>punish</a:t>
            </a:r>
            <a:r>
              <a:rPr lang="en-US" sz="2800">
                <a:ea typeface="宋体" pitchFamily="2" charset="-122"/>
              </a:rPr>
              <a:t> human rights violations, as well as to </a:t>
            </a:r>
            <a:r>
              <a:rPr lang="en-US" sz="2800" i="1">
                <a:ea typeface="宋体" pitchFamily="2" charset="-122"/>
              </a:rPr>
              <a:t>restore</a:t>
            </a:r>
            <a:r>
              <a:rPr lang="en-US" sz="2800">
                <a:ea typeface="宋体" pitchFamily="2" charset="-122"/>
              </a:rPr>
              <a:t> rights when possible or provide reparation, such as, but not necessarily limited to, </a:t>
            </a:r>
            <a:r>
              <a:rPr lang="en-US" sz="2800" i="1">
                <a:ea typeface="宋体" pitchFamily="2" charset="-122"/>
              </a:rPr>
              <a:t>compensation</a:t>
            </a:r>
            <a:r>
              <a:rPr lang="en-US" sz="2800">
                <a:ea typeface="宋体" pitchFamily="2" charset="-122"/>
              </a:rPr>
              <a:t>.</a:t>
            </a:r>
          </a:p>
        </p:txBody>
      </p:sp>
      <p:sp>
        <p:nvSpPr>
          <p:cNvPr id="26630" name="Rectangle 7"/>
          <p:cNvSpPr>
            <a:spLocks noChangeArrowheads="1"/>
          </p:cNvSpPr>
          <p:nvPr/>
        </p:nvSpPr>
        <p:spPr bwMode="auto">
          <a:xfrm>
            <a:off x="1187450" y="404813"/>
            <a:ext cx="7499350" cy="101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a:solidFill>
                  <a:srgbClr val="006FB7"/>
                </a:solidFill>
              </a:rPr>
              <a:t>State responsibility for</a:t>
            </a:r>
            <a:br>
              <a:rPr lang="en-US" sz="3200" b="1">
                <a:solidFill>
                  <a:srgbClr val="006FB7"/>
                </a:solidFill>
              </a:rPr>
            </a:br>
            <a:r>
              <a:rPr lang="en-US" sz="3200" b="1">
                <a:solidFill>
                  <a:srgbClr val="006FB7"/>
                </a:solidFill>
              </a:rPr>
              <a:t>human rights violations 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7651"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2765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22</a:t>
            </a:r>
          </a:p>
        </p:txBody>
      </p:sp>
      <p:sp>
        <p:nvSpPr>
          <p:cNvPr id="27653" name="Rectangle 6"/>
          <p:cNvSpPr>
            <a:spLocks noChangeArrowheads="1"/>
          </p:cNvSpPr>
          <p:nvPr/>
        </p:nvSpPr>
        <p:spPr bwMode="auto">
          <a:xfrm>
            <a:off x="395288" y="2205038"/>
            <a:ext cx="8229600" cy="2736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buClr>
                <a:srgbClr val="006FB7"/>
              </a:buClr>
            </a:pPr>
            <a:r>
              <a:rPr lang="en-US" sz="2800" dirty="0">
                <a:ea typeface="宋体" pitchFamily="2" charset="-122"/>
              </a:rPr>
              <a:t>States have a legal duty not only to abstain from committing human rights violations </a:t>
            </a:r>
            <a:r>
              <a:rPr lang="en-US" sz="2800" dirty="0" smtClean="0">
                <a:ea typeface="宋体" pitchFamily="2" charset="-122"/>
              </a:rPr>
              <a:t>themselves</a:t>
            </a:r>
            <a:r>
              <a:rPr lang="en-US" sz="2800" dirty="0">
                <a:ea typeface="宋体" pitchFamily="2" charset="-122"/>
              </a:rPr>
              <a:t>, but also to ensure the existence of adequate protection in their domestic law against acts committed by private persons or entities that would impair the enjoyment of human rights.</a:t>
            </a:r>
          </a:p>
        </p:txBody>
      </p:sp>
      <p:sp>
        <p:nvSpPr>
          <p:cNvPr id="27654" name="Rectangle 8"/>
          <p:cNvSpPr>
            <a:spLocks noChangeArrowheads="1"/>
          </p:cNvSpPr>
          <p:nvPr/>
        </p:nvSpPr>
        <p:spPr bwMode="auto">
          <a:xfrm>
            <a:off x="1187450" y="404813"/>
            <a:ext cx="7499350" cy="101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a:solidFill>
                  <a:srgbClr val="006FB7"/>
                </a:solidFill>
              </a:rPr>
              <a:t>State responsibility for</a:t>
            </a:r>
            <a:br>
              <a:rPr lang="en-US" sz="3200" b="1">
                <a:solidFill>
                  <a:srgbClr val="006FB7"/>
                </a:solidFill>
              </a:rPr>
            </a:br>
            <a:r>
              <a:rPr lang="en-US" sz="3200" b="1">
                <a:solidFill>
                  <a:srgbClr val="006FB7"/>
                </a:solidFill>
              </a:rPr>
              <a:t>human rights violations II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8675"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2867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23</a:t>
            </a:r>
          </a:p>
        </p:txBody>
      </p:sp>
      <p:sp>
        <p:nvSpPr>
          <p:cNvPr id="28677" name="Rectangle 6"/>
          <p:cNvSpPr>
            <a:spLocks noChangeArrowheads="1"/>
          </p:cNvSpPr>
          <p:nvPr/>
        </p:nvSpPr>
        <p:spPr bwMode="auto">
          <a:xfrm>
            <a:off x="395288" y="1989138"/>
            <a:ext cx="8229600" cy="3600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2400"/>
              </a:spcBef>
              <a:buClr>
                <a:srgbClr val="006FB7"/>
              </a:buClr>
            </a:pPr>
            <a:r>
              <a:rPr lang="en-US" sz="2800">
                <a:ea typeface="宋体" pitchFamily="2" charset="-122"/>
              </a:rPr>
              <a:t>States have an international legal obligation to ensure adequate protection in their domestic law against acts committed by corporations that would impair the enjoyment of human rights.</a:t>
            </a:r>
          </a:p>
          <a:p>
            <a:pPr>
              <a:spcBef>
                <a:spcPts val="2400"/>
              </a:spcBef>
              <a:buClr>
                <a:srgbClr val="006FB7"/>
              </a:buClr>
            </a:pPr>
            <a:r>
              <a:rPr lang="en-US" sz="2800">
                <a:ea typeface="宋体" pitchFamily="2" charset="-122"/>
              </a:rPr>
              <a:t>Corporations may have legal obligations derived from domestic law to avoid the impairment of the enjoyment of human rights.</a:t>
            </a:r>
          </a:p>
        </p:txBody>
      </p:sp>
      <p:sp>
        <p:nvSpPr>
          <p:cNvPr id="28678" name="Rectangle 7"/>
          <p:cNvSpPr>
            <a:spLocks noChangeArrowheads="1"/>
          </p:cNvSpPr>
          <p:nvPr/>
        </p:nvSpPr>
        <p:spPr bwMode="auto">
          <a:xfrm>
            <a:off x="1187450" y="404813"/>
            <a:ext cx="7499350" cy="101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a:solidFill>
                  <a:srgbClr val="006FB7"/>
                </a:solidFill>
              </a:rPr>
              <a:t>Business corporations and</a:t>
            </a:r>
            <a:br>
              <a:rPr lang="en-US" sz="3200" b="1">
                <a:solidFill>
                  <a:srgbClr val="006FB7"/>
                </a:solidFill>
              </a:rPr>
            </a:br>
            <a:r>
              <a:rPr lang="en-US" sz="3200" b="1">
                <a:solidFill>
                  <a:srgbClr val="006FB7"/>
                </a:solidFill>
              </a:rPr>
              <a:t>human rights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9699"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2970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24</a:t>
            </a:r>
          </a:p>
        </p:txBody>
      </p:sp>
      <p:sp>
        <p:nvSpPr>
          <p:cNvPr id="29701" name="Rectangle 6"/>
          <p:cNvSpPr>
            <a:spLocks noChangeArrowheads="1"/>
          </p:cNvSpPr>
          <p:nvPr/>
        </p:nvSpPr>
        <p:spPr bwMode="auto">
          <a:xfrm>
            <a:off x="395288" y="1989138"/>
            <a:ext cx="8229600" cy="3527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2400"/>
              </a:spcBef>
              <a:buClr>
                <a:srgbClr val="006FB7"/>
              </a:buClr>
            </a:pPr>
            <a:r>
              <a:rPr lang="en-US" sz="2800" dirty="0">
                <a:ea typeface="宋体" pitchFamily="2" charset="-122"/>
              </a:rPr>
              <a:t>States cannot invoke provisions of national law in order to modify or not carry out their international obligations.</a:t>
            </a:r>
          </a:p>
          <a:p>
            <a:pPr>
              <a:spcBef>
                <a:spcPts val="2400"/>
              </a:spcBef>
              <a:buClr>
                <a:srgbClr val="006FB7"/>
              </a:buClr>
            </a:pPr>
            <a:r>
              <a:rPr lang="en-US" sz="2800" dirty="0">
                <a:ea typeface="宋体" pitchFamily="2" charset="-122"/>
              </a:rPr>
              <a:t>International human rights law has had a considerable impact on legal </a:t>
            </a:r>
            <a:r>
              <a:rPr lang="en-US" sz="2800" dirty="0" smtClean="0">
                <a:ea typeface="宋体" pitchFamily="2" charset="-122"/>
              </a:rPr>
              <a:t>developments </a:t>
            </a:r>
            <a:r>
              <a:rPr lang="en-US" sz="2800" dirty="0">
                <a:ea typeface="宋体" pitchFamily="2" charset="-122"/>
              </a:rPr>
              <a:t>at the domestic level and is now frequently invoked and applied by domestic courts.</a:t>
            </a:r>
          </a:p>
        </p:txBody>
      </p:sp>
      <p:sp>
        <p:nvSpPr>
          <p:cNvPr id="29702" name="Rectangle 7"/>
          <p:cNvSpPr>
            <a:spLocks noChangeArrowheads="1"/>
          </p:cNvSpPr>
          <p:nvPr/>
        </p:nvSpPr>
        <p:spPr bwMode="auto">
          <a:xfrm>
            <a:off x="1187450" y="404813"/>
            <a:ext cx="7499350" cy="101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a:solidFill>
                  <a:srgbClr val="006FB7"/>
                </a:solidFill>
              </a:rPr>
              <a:t>Domestic law and international law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7171"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7172" name="Rectangle 2"/>
          <p:cNvSpPr>
            <a:spLocks noGrp="1" noChangeArrowheads="1"/>
          </p:cNvSpPr>
          <p:nvPr>
            <p:ph type="title" idx="4294967295"/>
          </p:nvPr>
        </p:nvSpPr>
        <p:spPr bwMode="auto">
          <a:xfrm>
            <a:off x="1187450" y="404813"/>
            <a:ext cx="7499350" cy="101282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zh-CN" smtClean="0">
                <a:ea typeface="宋体" pitchFamily="2" charset="-122"/>
              </a:rPr>
              <a:t>Questions I</a:t>
            </a:r>
            <a:endParaRPr lang="en-US" smtClean="0"/>
          </a:p>
        </p:txBody>
      </p:sp>
      <p:sp>
        <p:nvSpPr>
          <p:cNvPr id="7173"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a:t>
            </a:r>
          </a:p>
        </p:txBody>
      </p:sp>
      <p:sp>
        <p:nvSpPr>
          <p:cNvPr id="7174" name="Rectangle 6"/>
          <p:cNvSpPr>
            <a:spLocks noChangeArrowheads="1"/>
          </p:cNvSpPr>
          <p:nvPr/>
        </p:nvSpPr>
        <p:spPr bwMode="auto">
          <a:xfrm>
            <a:off x="395288" y="1989138"/>
            <a:ext cx="8229600" cy="2592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58775" indent="-358775">
              <a:spcBef>
                <a:spcPts val="2400"/>
              </a:spcBef>
              <a:buClr>
                <a:srgbClr val="006FB7"/>
              </a:buClr>
              <a:buFontTx/>
              <a:buChar char="•"/>
            </a:pPr>
            <a:r>
              <a:rPr lang="en-US" altLang="zh-CN" sz="2800">
                <a:ea typeface="宋体" pitchFamily="2" charset="-122"/>
              </a:rPr>
              <a:t>What is a human right?</a:t>
            </a:r>
            <a:endParaRPr lang="en-GB" altLang="zh-CN" sz="2800">
              <a:ea typeface="宋体" pitchFamily="2" charset="-122"/>
            </a:endParaRPr>
          </a:p>
          <a:p>
            <a:pPr marL="358775" indent="-358775">
              <a:lnSpc>
                <a:spcPct val="110000"/>
              </a:lnSpc>
              <a:spcBef>
                <a:spcPts val="2400"/>
              </a:spcBef>
              <a:buClr>
                <a:srgbClr val="006FB7"/>
              </a:buClr>
              <a:buFontTx/>
              <a:buChar char="•"/>
            </a:pPr>
            <a:r>
              <a:rPr lang="en-US" sz="2800">
                <a:ea typeface="宋体" pitchFamily="2" charset="-122"/>
              </a:rPr>
              <a:t>Why are human rights important in general?</a:t>
            </a:r>
          </a:p>
          <a:p>
            <a:pPr marL="358775" indent="-358775">
              <a:lnSpc>
                <a:spcPct val="110000"/>
              </a:lnSpc>
              <a:spcBef>
                <a:spcPts val="2400"/>
              </a:spcBef>
              <a:buClr>
                <a:srgbClr val="006FB7"/>
              </a:buClr>
              <a:buFontTx/>
              <a:buChar char="•"/>
            </a:pPr>
            <a:r>
              <a:rPr lang="en-US" sz="2800">
                <a:ea typeface="宋体" pitchFamily="2" charset="-122"/>
              </a:rPr>
              <a:t>Why are human rights important in the country where you are professionally active?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8195"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8196" name="Rectangle 2"/>
          <p:cNvSpPr>
            <a:spLocks noGrp="1" noChangeArrowheads="1"/>
          </p:cNvSpPr>
          <p:nvPr>
            <p:ph type="title" idx="4294967295"/>
          </p:nvPr>
        </p:nvSpPr>
        <p:spPr bwMode="auto">
          <a:xfrm>
            <a:off x="1187450" y="404813"/>
            <a:ext cx="7499350" cy="101282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zh-CN" smtClean="0">
                <a:ea typeface="宋体" pitchFamily="2" charset="-122"/>
              </a:rPr>
              <a:t>Questions II</a:t>
            </a:r>
            <a:r>
              <a:rPr lang="en-US" altLang="zh-CN" smtClean="0">
                <a:ea typeface="宋体" pitchFamily="2" charset="-122"/>
              </a:rPr>
              <a:t> </a:t>
            </a:r>
            <a:endParaRPr lang="en-US" smtClean="0"/>
          </a:p>
        </p:txBody>
      </p:sp>
      <p:sp>
        <p:nvSpPr>
          <p:cNvPr id="8197"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a:t>
            </a:r>
          </a:p>
        </p:txBody>
      </p:sp>
      <p:sp>
        <p:nvSpPr>
          <p:cNvPr id="8198" name="Rectangle 6"/>
          <p:cNvSpPr>
            <a:spLocks noChangeArrowheads="1"/>
          </p:cNvSpPr>
          <p:nvPr/>
        </p:nvSpPr>
        <p:spPr bwMode="auto">
          <a:xfrm>
            <a:off x="395288" y="1989138"/>
            <a:ext cx="8229600" cy="3743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58775" indent="-358775">
              <a:spcBef>
                <a:spcPts val="2400"/>
              </a:spcBef>
              <a:buClr>
                <a:srgbClr val="006FB7"/>
              </a:buClr>
              <a:buFontTx/>
              <a:buChar char="•"/>
            </a:pPr>
            <a:r>
              <a:rPr lang="en-US" altLang="zh-CN" sz="2800">
                <a:ea typeface="宋体" pitchFamily="2" charset="-122"/>
              </a:rPr>
              <a:t>How do you as judges, prosecutors and/or lawyers see your role as promoters and protectors of human rights in the exercise of your professional duties?</a:t>
            </a:r>
          </a:p>
          <a:p>
            <a:pPr marL="358775" indent="-358775">
              <a:spcBef>
                <a:spcPts val="2400"/>
              </a:spcBef>
              <a:buClr>
                <a:srgbClr val="006FB7"/>
              </a:buClr>
              <a:buFontTx/>
              <a:buChar char="•"/>
            </a:pPr>
            <a:r>
              <a:rPr lang="en-US" altLang="zh-CN" sz="2800">
                <a:ea typeface="宋体" pitchFamily="2" charset="-122"/>
              </a:rPr>
              <a:t>What are the specific problems, if any, that you face with regard to the protection of human rights in the country/countries where you work?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9219"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9220" name="Rectangle 2"/>
          <p:cNvSpPr>
            <a:spLocks noGrp="1" noChangeArrowheads="1"/>
          </p:cNvSpPr>
          <p:nvPr>
            <p:ph type="title" idx="4294967295"/>
          </p:nvPr>
        </p:nvSpPr>
        <p:spPr bwMode="auto">
          <a:xfrm>
            <a:off x="1187450" y="404813"/>
            <a:ext cx="7499350" cy="101282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Charter of the United Nations I</a:t>
            </a:r>
          </a:p>
        </p:txBody>
      </p:sp>
      <p:sp>
        <p:nvSpPr>
          <p:cNvPr id="922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a:t>
            </a:r>
          </a:p>
        </p:txBody>
      </p:sp>
      <p:sp>
        <p:nvSpPr>
          <p:cNvPr id="9222" name="Rectangle 6"/>
          <p:cNvSpPr>
            <a:spLocks noChangeArrowheads="1"/>
          </p:cNvSpPr>
          <p:nvPr/>
        </p:nvSpPr>
        <p:spPr bwMode="auto">
          <a:xfrm>
            <a:off x="395288" y="1484313"/>
            <a:ext cx="822960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55600" indent="-355600">
              <a:spcBef>
                <a:spcPct val="100000"/>
              </a:spcBef>
              <a:buClr>
                <a:srgbClr val="006FB7"/>
              </a:buClr>
            </a:pPr>
            <a:r>
              <a:rPr lang="en-US" altLang="zh-CN" sz="2200" b="1" dirty="0">
                <a:solidFill>
                  <a:srgbClr val="006FB7"/>
                </a:solidFill>
                <a:ea typeface="宋体" pitchFamily="2" charset="-122"/>
              </a:rPr>
              <a:t>1.	According to the Preamble to the Charter of the United Nations, the </a:t>
            </a:r>
            <a:r>
              <a:rPr lang="en-US" altLang="zh-CN" sz="2200" b="1" dirty="0" smtClean="0">
                <a:solidFill>
                  <a:srgbClr val="006FB7"/>
                </a:solidFill>
                <a:ea typeface="宋体" pitchFamily="2" charset="-122"/>
              </a:rPr>
              <a:t>Peoples </a:t>
            </a:r>
            <a:r>
              <a:rPr lang="en-US" altLang="zh-CN" sz="2200" b="1" dirty="0">
                <a:solidFill>
                  <a:srgbClr val="006FB7"/>
                </a:solidFill>
                <a:ea typeface="宋体" pitchFamily="2" charset="-122"/>
              </a:rPr>
              <a:t>of the United </a:t>
            </a:r>
            <a:r>
              <a:rPr lang="en-US" altLang="zh-CN" sz="2200" b="1" dirty="0" smtClean="0">
                <a:solidFill>
                  <a:srgbClr val="006FB7"/>
                </a:solidFill>
                <a:ea typeface="宋体" pitchFamily="2" charset="-122"/>
              </a:rPr>
              <a:t>Nations </a:t>
            </a:r>
            <a:r>
              <a:rPr lang="en-US" altLang="zh-CN" sz="2200" b="1" dirty="0">
                <a:solidFill>
                  <a:srgbClr val="006FB7"/>
                </a:solidFill>
                <a:ea typeface="宋体" pitchFamily="2" charset="-122"/>
              </a:rPr>
              <a:t>are </a:t>
            </a:r>
            <a:r>
              <a:rPr lang="en-US" altLang="zh-CN" sz="2200" b="1" dirty="0" smtClean="0">
                <a:solidFill>
                  <a:srgbClr val="006FB7"/>
                </a:solidFill>
                <a:ea typeface="宋体" pitchFamily="2" charset="-122"/>
              </a:rPr>
              <a:t>determined:</a:t>
            </a:r>
            <a:endParaRPr lang="en-US" altLang="zh-CN" sz="2200" b="1" dirty="0">
              <a:solidFill>
                <a:srgbClr val="006FB7"/>
              </a:solidFill>
              <a:ea typeface="宋体" pitchFamily="2" charset="-122"/>
            </a:endParaRPr>
          </a:p>
        </p:txBody>
      </p:sp>
      <p:sp>
        <p:nvSpPr>
          <p:cNvPr id="9223" name="Text Box 8"/>
          <p:cNvSpPr txBox="1">
            <a:spLocks noChangeArrowheads="1"/>
          </p:cNvSpPr>
          <p:nvPr/>
        </p:nvSpPr>
        <p:spPr bwMode="auto">
          <a:xfrm>
            <a:off x="755650" y="2708275"/>
            <a:ext cx="7920038" cy="354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40000"/>
              </a:spcBef>
              <a:buClr>
                <a:srgbClr val="006FB7"/>
              </a:buClr>
              <a:buFontTx/>
              <a:buChar char="•"/>
            </a:pPr>
            <a:r>
              <a:rPr lang="en-US" sz="2200" dirty="0" smtClean="0"/>
              <a:t>To </a:t>
            </a:r>
            <a:r>
              <a:rPr lang="en-US" sz="2200" dirty="0"/>
              <a:t>save succeeding generations from the scourge of </a:t>
            </a:r>
            <a:r>
              <a:rPr lang="en-US" sz="2200" dirty="0" smtClean="0"/>
              <a:t>war</a:t>
            </a:r>
            <a:endParaRPr lang="en-US" sz="2200" dirty="0"/>
          </a:p>
          <a:p>
            <a:pPr eaLnBrk="1" hangingPunct="1">
              <a:spcBef>
                <a:spcPct val="40000"/>
              </a:spcBef>
              <a:buClr>
                <a:srgbClr val="006FB7"/>
              </a:buClr>
              <a:buFontTx/>
              <a:buChar char="•"/>
            </a:pPr>
            <a:r>
              <a:rPr lang="en-US" sz="2200" dirty="0"/>
              <a:t>To reaffirm faith in fundamental human rights, in the dignity and worth of the human person, in the equal rights </a:t>
            </a:r>
            <a:r>
              <a:rPr lang="en-US" sz="2200" dirty="0" smtClean="0"/>
              <a:t>of </a:t>
            </a:r>
            <a:r>
              <a:rPr lang="en-US" sz="2200" dirty="0"/>
              <a:t>men and women and of nations large and </a:t>
            </a:r>
            <a:r>
              <a:rPr lang="en-US" sz="2200" dirty="0" smtClean="0"/>
              <a:t>small</a:t>
            </a:r>
            <a:endParaRPr lang="en-US" sz="2200" dirty="0"/>
          </a:p>
          <a:p>
            <a:pPr eaLnBrk="1" hangingPunct="1">
              <a:spcBef>
                <a:spcPct val="40000"/>
              </a:spcBef>
              <a:buClr>
                <a:srgbClr val="006FB7"/>
              </a:buClr>
              <a:buFontTx/>
              <a:buChar char="•"/>
            </a:pPr>
            <a:r>
              <a:rPr lang="en-US" sz="2200" dirty="0"/>
              <a:t>To establish conditions under which justice and respect for the obligations arising from treaties and other sources of international law can be </a:t>
            </a:r>
            <a:r>
              <a:rPr lang="en-US" sz="2200" dirty="0" smtClean="0"/>
              <a:t>maintained</a:t>
            </a:r>
            <a:endParaRPr lang="en-US" sz="2200" dirty="0"/>
          </a:p>
          <a:p>
            <a:pPr eaLnBrk="1" hangingPunct="1">
              <a:spcBef>
                <a:spcPct val="40000"/>
              </a:spcBef>
              <a:buClr>
                <a:srgbClr val="006FB7"/>
              </a:buClr>
              <a:buFontTx/>
              <a:buChar char="•"/>
            </a:pPr>
            <a:r>
              <a:rPr lang="en-US" sz="2200" dirty="0"/>
              <a:t>To promote social progress and better standards of life in larger </a:t>
            </a:r>
            <a:r>
              <a:rPr lang="en-US" sz="2200" dirty="0" smtClean="0"/>
              <a:t>freedom</a:t>
            </a:r>
            <a:endParaRPr lang="en-US"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0243"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10244" name="Rectangle 2"/>
          <p:cNvSpPr>
            <a:spLocks noGrp="1" noChangeArrowheads="1"/>
          </p:cNvSpPr>
          <p:nvPr>
            <p:ph type="title" idx="4294967295"/>
          </p:nvPr>
        </p:nvSpPr>
        <p:spPr bwMode="auto">
          <a:xfrm>
            <a:off x="1187450" y="404813"/>
            <a:ext cx="7499350" cy="101282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Charter of the United Nations II</a:t>
            </a:r>
          </a:p>
        </p:txBody>
      </p:sp>
      <p:sp>
        <p:nvSpPr>
          <p:cNvPr id="1024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a:t>
            </a:r>
          </a:p>
        </p:txBody>
      </p:sp>
      <p:sp>
        <p:nvSpPr>
          <p:cNvPr id="10246" name="Rectangle 6"/>
          <p:cNvSpPr>
            <a:spLocks noChangeArrowheads="1"/>
          </p:cNvSpPr>
          <p:nvPr/>
        </p:nvSpPr>
        <p:spPr bwMode="auto">
          <a:xfrm>
            <a:off x="395288" y="1484313"/>
            <a:ext cx="8424862"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55600" indent="-355600">
              <a:spcBef>
                <a:spcPct val="100000"/>
              </a:spcBef>
              <a:buClr>
                <a:srgbClr val="006FB7"/>
              </a:buClr>
            </a:pPr>
            <a:r>
              <a:rPr lang="en-US" altLang="zh-CN" sz="2200" b="1">
                <a:solidFill>
                  <a:srgbClr val="006FB7"/>
                </a:solidFill>
                <a:ea typeface="宋体" pitchFamily="2" charset="-122"/>
              </a:rPr>
              <a:t>2.	Article 1 (3): Among the purposes of the United Nations is:</a:t>
            </a:r>
          </a:p>
        </p:txBody>
      </p:sp>
      <p:sp>
        <p:nvSpPr>
          <p:cNvPr id="10247" name="Text Box 7"/>
          <p:cNvSpPr txBox="1">
            <a:spLocks noChangeArrowheads="1"/>
          </p:cNvSpPr>
          <p:nvPr/>
        </p:nvSpPr>
        <p:spPr bwMode="auto">
          <a:xfrm>
            <a:off x="755650" y="1916113"/>
            <a:ext cx="7920038"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40000"/>
              </a:spcBef>
            </a:pPr>
            <a:r>
              <a:rPr lang="en-US" sz="2200"/>
              <a:t>To achieve international cooperation in solving international problems of an economic, social, cultural or humanitarian character, and in promoting and encouraging respect for human rights and for fundamental freedoms for all without distinction as to race, sex, language, or religion.</a:t>
            </a:r>
          </a:p>
        </p:txBody>
      </p:sp>
      <p:sp>
        <p:nvSpPr>
          <p:cNvPr id="10248" name="Rectangle 8"/>
          <p:cNvSpPr>
            <a:spLocks noChangeArrowheads="1"/>
          </p:cNvSpPr>
          <p:nvPr/>
        </p:nvSpPr>
        <p:spPr bwMode="auto">
          <a:xfrm>
            <a:off x="395288" y="3716338"/>
            <a:ext cx="8424862" cy="1081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55600" indent="-355600">
              <a:spcBef>
                <a:spcPct val="100000"/>
              </a:spcBef>
              <a:buClr>
                <a:srgbClr val="006FB7"/>
              </a:buClr>
            </a:pPr>
            <a:r>
              <a:rPr lang="en-US" altLang="zh-CN" sz="2200" b="1" dirty="0">
                <a:solidFill>
                  <a:srgbClr val="006FB7"/>
                </a:solidFill>
                <a:ea typeface="宋体" pitchFamily="2" charset="-122"/>
              </a:rPr>
              <a:t>3.	Article 13 (1) (b): </a:t>
            </a:r>
            <a:r>
              <a:rPr lang="en-US" altLang="zh-CN" sz="2200" b="1" dirty="0" smtClean="0">
                <a:solidFill>
                  <a:srgbClr val="006FB7"/>
                </a:solidFill>
                <a:ea typeface="宋体" pitchFamily="2" charset="-122"/>
              </a:rPr>
              <a:t>The </a:t>
            </a:r>
            <a:r>
              <a:rPr lang="en-US" altLang="zh-CN" sz="2200" b="1" dirty="0">
                <a:solidFill>
                  <a:srgbClr val="006FB7"/>
                </a:solidFill>
                <a:ea typeface="宋体" pitchFamily="2" charset="-122"/>
              </a:rPr>
              <a:t>General Assembly shall initiate studies and make recommendations for the purpose </a:t>
            </a:r>
            <a:r>
              <a:rPr lang="en-US" altLang="zh-CN" sz="2200" b="1" dirty="0" smtClean="0">
                <a:solidFill>
                  <a:srgbClr val="006FB7"/>
                </a:solidFill>
                <a:ea typeface="宋体" pitchFamily="2" charset="-122"/>
              </a:rPr>
              <a:t>of, </a:t>
            </a:r>
            <a:r>
              <a:rPr lang="en-US" altLang="zh-CN" sz="2200" b="1" dirty="0">
                <a:solidFill>
                  <a:srgbClr val="006FB7"/>
                </a:solidFill>
                <a:ea typeface="宋体" pitchFamily="2" charset="-122"/>
              </a:rPr>
              <a:t>inter alia:</a:t>
            </a:r>
          </a:p>
        </p:txBody>
      </p:sp>
      <p:sp>
        <p:nvSpPr>
          <p:cNvPr id="10249" name="Text Box 9"/>
          <p:cNvSpPr txBox="1">
            <a:spLocks noChangeArrowheads="1"/>
          </p:cNvSpPr>
          <p:nvPr/>
        </p:nvSpPr>
        <p:spPr bwMode="auto">
          <a:xfrm>
            <a:off x="755650" y="4805363"/>
            <a:ext cx="792003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40000"/>
              </a:spcBef>
            </a:pPr>
            <a:r>
              <a:rPr lang="en-US" sz="2200" dirty="0" smtClean="0"/>
              <a:t>Promoting </a:t>
            </a:r>
            <a:r>
              <a:rPr lang="en-US" sz="2200" dirty="0"/>
              <a:t>international cooperation in the economic, social, cultural, educational, and health fields, and assisting in the realization or human rights and fundamental freedoms for all without distinction as to race, sex, language, or religion.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1267"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11268" name="Rectangle 2"/>
          <p:cNvSpPr>
            <a:spLocks noGrp="1" noChangeArrowheads="1"/>
          </p:cNvSpPr>
          <p:nvPr>
            <p:ph type="title" idx="4294967295"/>
          </p:nvPr>
        </p:nvSpPr>
        <p:spPr bwMode="auto">
          <a:xfrm>
            <a:off x="1187450" y="404813"/>
            <a:ext cx="7499350" cy="101282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Charter of the United Nations III</a:t>
            </a:r>
          </a:p>
        </p:txBody>
      </p:sp>
      <p:sp>
        <p:nvSpPr>
          <p:cNvPr id="1126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6</a:t>
            </a:r>
          </a:p>
        </p:txBody>
      </p:sp>
      <p:sp>
        <p:nvSpPr>
          <p:cNvPr id="11270" name="Rectangle 6"/>
          <p:cNvSpPr>
            <a:spLocks noChangeArrowheads="1"/>
          </p:cNvSpPr>
          <p:nvPr/>
        </p:nvSpPr>
        <p:spPr bwMode="auto">
          <a:xfrm>
            <a:off x="395288" y="2060575"/>
            <a:ext cx="8424862"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55600" indent="-355600">
              <a:spcBef>
                <a:spcPct val="100000"/>
              </a:spcBef>
              <a:buClr>
                <a:srgbClr val="006FB7"/>
              </a:buClr>
            </a:pPr>
            <a:r>
              <a:rPr lang="en-US" altLang="zh-CN" sz="2200" b="1" dirty="0">
                <a:solidFill>
                  <a:srgbClr val="006FB7"/>
                </a:solidFill>
                <a:ea typeface="宋体" pitchFamily="2" charset="-122"/>
              </a:rPr>
              <a:t>4.	Article 55 (c): </a:t>
            </a:r>
            <a:r>
              <a:rPr lang="en-US" altLang="zh-CN" sz="2200" b="1" dirty="0" smtClean="0">
                <a:solidFill>
                  <a:srgbClr val="006FB7"/>
                </a:solidFill>
                <a:ea typeface="宋体" pitchFamily="2" charset="-122"/>
              </a:rPr>
              <a:t>The </a:t>
            </a:r>
            <a:r>
              <a:rPr lang="en-US" altLang="zh-CN" sz="2200" b="1" dirty="0">
                <a:solidFill>
                  <a:srgbClr val="006FB7"/>
                </a:solidFill>
                <a:ea typeface="宋体" pitchFamily="2" charset="-122"/>
              </a:rPr>
              <a:t>United Nations shall promote:</a:t>
            </a:r>
          </a:p>
        </p:txBody>
      </p:sp>
      <p:sp>
        <p:nvSpPr>
          <p:cNvPr id="11271" name="Text Box 7"/>
          <p:cNvSpPr txBox="1">
            <a:spLocks noChangeArrowheads="1"/>
          </p:cNvSpPr>
          <p:nvPr/>
        </p:nvSpPr>
        <p:spPr bwMode="auto">
          <a:xfrm>
            <a:off x="755650" y="2420938"/>
            <a:ext cx="792003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40000"/>
              </a:spcBef>
            </a:pPr>
            <a:r>
              <a:rPr lang="en-US" sz="2200" dirty="0"/>
              <a:t>[...]</a:t>
            </a:r>
            <a:br>
              <a:rPr lang="en-US" sz="2200" dirty="0"/>
            </a:br>
            <a:r>
              <a:rPr lang="en-US" sz="2200" dirty="0" smtClean="0"/>
              <a:t>Universal </a:t>
            </a:r>
            <a:r>
              <a:rPr lang="en-US" sz="2200" dirty="0"/>
              <a:t>respect for, and observance of, human rights and fundamental freedoms for all without distinction as to race, sex, language, or religion</a:t>
            </a:r>
            <a:r>
              <a:rPr lang="en-US" sz="2200" dirty="0" smtClean="0"/>
              <a:t>.</a:t>
            </a:r>
            <a:endParaRPr lang="en-US" sz="2200" dirty="0"/>
          </a:p>
        </p:txBody>
      </p:sp>
      <p:sp>
        <p:nvSpPr>
          <p:cNvPr id="11272" name="Rectangle 8"/>
          <p:cNvSpPr>
            <a:spLocks noChangeArrowheads="1"/>
          </p:cNvSpPr>
          <p:nvPr/>
        </p:nvSpPr>
        <p:spPr bwMode="auto">
          <a:xfrm>
            <a:off x="395288" y="4292600"/>
            <a:ext cx="8424862" cy="1081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55600" indent="-355600">
              <a:spcBef>
                <a:spcPct val="100000"/>
              </a:spcBef>
              <a:buClr>
                <a:srgbClr val="006FB7"/>
              </a:buClr>
            </a:pPr>
            <a:r>
              <a:rPr lang="en-US" altLang="zh-CN" sz="2200" b="1">
                <a:solidFill>
                  <a:srgbClr val="006FB7"/>
                </a:solidFill>
                <a:ea typeface="宋体" pitchFamily="2" charset="-122"/>
              </a:rPr>
              <a:t>5.	Article 56: </a:t>
            </a:r>
            <a:r>
              <a:rPr lang="en-US" altLang="zh-CN" sz="2200">
                <a:ea typeface="宋体" pitchFamily="2" charset="-122"/>
              </a:rPr>
              <a:t>All Members pledge themselves to take joint and separate action in cooperation with the Organization for the achievement of the purposes set forth in Article 55.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2291"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1229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7</a:t>
            </a:r>
          </a:p>
        </p:txBody>
      </p:sp>
      <p:sp>
        <p:nvSpPr>
          <p:cNvPr id="12293" name="Rectangle 6"/>
          <p:cNvSpPr>
            <a:spLocks noChangeArrowheads="1"/>
          </p:cNvSpPr>
          <p:nvPr/>
        </p:nvSpPr>
        <p:spPr bwMode="auto">
          <a:xfrm>
            <a:off x="395288" y="2204889"/>
            <a:ext cx="8229600" cy="2808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buClr>
                <a:srgbClr val="006FB7"/>
              </a:buClr>
            </a:pPr>
            <a:r>
              <a:rPr lang="en-US" altLang="zh-CN" sz="2800" dirty="0">
                <a:ea typeface="宋体" pitchFamily="2" charset="-122"/>
              </a:rPr>
              <a:t>The devastating experiences of the First and Second World Wars underscored the imperative need both to protect the human person against the arbitrary exercise of State power and to promote social progress and better living standards in larger freedom.</a:t>
            </a:r>
            <a:endParaRPr lang="en-US" sz="2800" dirty="0">
              <a:ea typeface="宋体" pitchFamily="2" charset="-122"/>
            </a:endParaRPr>
          </a:p>
        </p:txBody>
      </p:sp>
      <p:sp>
        <p:nvSpPr>
          <p:cNvPr id="12294" name="Rectangle 8"/>
          <p:cNvSpPr>
            <a:spLocks noChangeArrowheads="1"/>
          </p:cNvSpPr>
          <p:nvPr/>
        </p:nvSpPr>
        <p:spPr bwMode="auto">
          <a:xfrm>
            <a:off x="1187450" y="471488"/>
            <a:ext cx="7777163" cy="101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400" b="1">
                <a:solidFill>
                  <a:srgbClr val="006FB7"/>
                </a:solidFill>
              </a:rPr>
              <a:t>The origin of the contemporary international</a:t>
            </a:r>
            <a:br>
              <a:rPr lang="en-US" sz="2400" b="1">
                <a:solidFill>
                  <a:srgbClr val="006FB7"/>
                </a:solidFill>
              </a:rPr>
            </a:br>
            <a:r>
              <a:rPr lang="en-US" sz="2400" b="1">
                <a:solidFill>
                  <a:srgbClr val="006FB7"/>
                </a:solidFill>
              </a:rPr>
              <a:t>concern to protect the rights of the human person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3315"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a:t>
            </a:r>
            <a:r>
              <a:rPr lang="en-US" altLang="zh-CN" b="0" smtClean="0"/>
              <a:t> </a:t>
            </a:r>
            <a:endParaRPr lang="en-US" b="0" smtClean="0"/>
          </a:p>
        </p:txBody>
      </p:sp>
      <p:sp>
        <p:nvSpPr>
          <p:cNvPr id="1331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8</a:t>
            </a:r>
          </a:p>
        </p:txBody>
      </p:sp>
      <p:sp>
        <p:nvSpPr>
          <p:cNvPr id="13317" name="Rectangle 6"/>
          <p:cNvSpPr>
            <a:spLocks noChangeArrowheads="1"/>
          </p:cNvSpPr>
          <p:nvPr/>
        </p:nvSpPr>
        <p:spPr bwMode="auto">
          <a:xfrm>
            <a:off x="395288" y="1989138"/>
            <a:ext cx="8229600" cy="3527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2400"/>
              </a:spcBef>
              <a:buClr>
                <a:srgbClr val="006FB7"/>
              </a:buClr>
            </a:pPr>
            <a:r>
              <a:rPr lang="en-US" sz="2800">
                <a:ea typeface="宋体" pitchFamily="2" charset="-122"/>
              </a:rPr>
              <a:t>Human rights are inherent in all members of the human family. Human rights are thus </a:t>
            </a:r>
            <a:r>
              <a:rPr lang="en-US" sz="2800" i="1">
                <a:ea typeface="宋体" pitchFamily="2" charset="-122"/>
              </a:rPr>
              <a:t>universal</a:t>
            </a:r>
            <a:r>
              <a:rPr lang="en-US" sz="2800">
                <a:ea typeface="宋体" pitchFamily="2" charset="-122"/>
              </a:rPr>
              <a:t> and </a:t>
            </a:r>
            <a:r>
              <a:rPr lang="en-US" sz="2800" i="1">
                <a:ea typeface="宋体" pitchFamily="2" charset="-122"/>
              </a:rPr>
              <a:t>inalienable</a:t>
            </a:r>
            <a:r>
              <a:rPr lang="en-US" sz="2800">
                <a:ea typeface="宋体" pitchFamily="2" charset="-122"/>
              </a:rPr>
              <a:t> rights of all human beings. </a:t>
            </a:r>
          </a:p>
          <a:p>
            <a:pPr>
              <a:spcBef>
                <a:spcPts val="2400"/>
              </a:spcBef>
              <a:buClr>
                <a:srgbClr val="006FB7"/>
              </a:buClr>
            </a:pPr>
            <a:r>
              <a:rPr lang="en-US" sz="2800">
                <a:ea typeface="宋体" pitchFamily="2" charset="-122"/>
              </a:rPr>
              <a:t>Human beings cannot be deprived of the substance of their rights (</a:t>
            </a:r>
            <a:r>
              <a:rPr lang="en-US" sz="2800" i="1">
                <a:ea typeface="宋体" pitchFamily="2" charset="-122"/>
              </a:rPr>
              <a:t>inalienability</a:t>
            </a:r>
            <a:r>
              <a:rPr lang="en-US" sz="2800">
                <a:ea typeface="宋体" pitchFamily="2" charset="-122"/>
              </a:rPr>
              <a:t>). Only the exercise of some of these rights can be limited in certain circumstances.</a:t>
            </a:r>
          </a:p>
        </p:txBody>
      </p:sp>
      <p:sp>
        <p:nvSpPr>
          <p:cNvPr id="13318" name="Rectangle 7"/>
          <p:cNvSpPr>
            <a:spLocks noChangeArrowheads="1"/>
          </p:cNvSpPr>
          <p:nvPr/>
        </p:nvSpPr>
        <p:spPr bwMode="auto">
          <a:xfrm>
            <a:off x="1187450" y="404813"/>
            <a:ext cx="7499350" cy="101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a:solidFill>
                  <a:srgbClr val="006FB7"/>
                </a:solidFill>
              </a:rPr>
              <a:t>The concept of human rights:</a:t>
            </a:r>
            <a:br>
              <a:rPr lang="en-US" sz="3200" b="1">
                <a:solidFill>
                  <a:srgbClr val="006FB7"/>
                </a:solidFill>
              </a:rPr>
            </a:br>
            <a:r>
              <a:rPr lang="en-US" sz="3200" b="1">
                <a:solidFill>
                  <a:srgbClr val="006FB7"/>
                </a:solidFill>
              </a:rPr>
              <a:t>Its specificity I</a:t>
            </a:r>
          </a:p>
        </p:txBody>
      </p:sp>
    </p:spTree>
  </p:cSld>
  <p:clrMapOvr>
    <a:masterClrMapping/>
  </p:clrMapOvr>
</p:sld>
</file>

<file path=ppt/theme/theme1.xml><?xml version="1.0" encoding="utf-8"?>
<a:theme xmlns:a="http://schemas.openxmlformats.org/drawingml/2006/main" name="bianca2">
  <a:themeElements>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anca2">
      <a:majorFont>
        <a:latin typeface="Arial"/>
        <a:ea typeface=""/>
        <a:cs typeface="Arial"/>
      </a:majorFont>
      <a:minorFont>
        <a:latin typeface="Albertus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anca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anca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anca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anca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anca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anca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anca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anca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anca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anca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anca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onte">
  <a:themeElements>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onte">
      <a:majorFont>
        <a:latin typeface="Arial"/>
        <a:ea typeface=""/>
        <a:cs typeface="Arial"/>
      </a:majorFont>
      <a:minorFont>
        <a:latin typeface="Futura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D29F99-E5A0-43DE-8579-AC44983073EA}"/>
</file>

<file path=customXml/itemProps2.xml><?xml version="1.0" encoding="utf-8"?>
<ds:datastoreItem xmlns:ds="http://schemas.openxmlformats.org/officeDocument/2006/customXml" ds:itemID="{7E48ABE0-0FA1-405A-A81C-BCAD0E79799F}"/>
</file>

<file path=customXml/itemProps3.xml><?xml version="1.0" encoding="utf-8"?>
<ds:datastoreItem xmlns:ds="http://schemas.openxmlformats.org/officeDocument/2006/customXml" ds:itemID="{846BCEF6-970A-4837-99BD-282FCA319F84}"/>
</file>

<file path=docProps/app.xml><?xml version="1.0" encoding="utf-8"?>
<Properties xmlns="http://schemas.openxmlformats.org/officeDocument/2006/extended-properties" xmlns:vt="http://schemas.openxmlformats.org/officeDocument/2006/docPropsVTypes">
  <Template/>
  <TotalTime>726</TotalTime>
  <Words>1692</Words>
  <Application>Microsoft Office PowerPoint</Application>
  <PresentationFormat>On-screen Show (4:3)</PresentationFormat>
  <Paragraphs>158</Paragraphs>
  <Slides>25</Slides>
  <Notes>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bianca2</vt:lpstr>
      <vt:lpstr>Fronte</vt:lpstr>
      <vt:lpstr> Chapter 1  International human rights law  and the role of the legal professions:  A general introduction</vt:lpstr>
      <vt:lpstr>Learning objectives</vt:lpstr>
      <vt:lpstr>Questions I</vt:lpstr>
      <vt:lpstr>Questions II </vt:lpstr>
      <vt:lpstr>The Charter of the United Nations I</vt:lpstr>
      <vt:lpstr>The Charter of the United Nations II</vt:lpstr>
      <vt:lpstr>The Charter of the United Nations 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ITC of the 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CHAPTER 1</dc:title>
  <dc:creator>bissaca</dc:creator>
  <cp:lastModifiedBy>Paola Bissaca</cp:lastModifiedBy>
  <cp:revision>105</cp:revision>
  <cp:lastPrinted>2011-11-25T08:04:34Z</cp:lastPrinted>
  <dcterms:created xsi:type="dcterms:W3CDTF">2011-10-11T09:08:06Z</dcterms:created>
  <dcterms:modified xsi:type="dcterms:W3CDTF">2012-01-18T08:17:58Z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991000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