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2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343" r:id="rId4"/>
    <p:sldId id="344" r:id="rId5"/>
    <p:sldId id="348" r:id="rId6"/>
    <p:sldId id="349" r:id="rId7"/>
    <p:sldId id="355" r:id="rId8"/>
    <p:sldId id="345" r:id="rId9"/>
    <p:sldId id="346" r:id="rId10"/>
    <p:sldId id="258" r:id="rId11"/>
    <p:sldId id="259" r:id="rId12"/>
    <p:sldId id="350" r:id="rId13"/>
    <p:sldId id="352" r:id="rId14"/>
    <p:sldId id="351" r:id="rId15"/>
    <p:sldId id="353" r:id="rId16"/>
    <p:sldId id="357" r:id="rId17"/>
    <p:sldId id="354" r:id="rId18"/>
    <p:sldId id="356" r:id="rId19"/>
    <p:sldId id="358" r:id="rId20"/>
    <p:sldId id="360" r:id="rId21"/>
    <p:sldId id="361" r:id="rId22"/>
    <p:sldId id="365" r:id="rId23"/>
    <p:sldId id="366" r:id="rId24"/>
    <p:sldId id="362" r:id="rId25"/>
    <p:sldId id="368" r:id="rId26"/>
    <p:sldId id="367" r:id="rId27"/>
    <p:sldId id="359" r:id="rId28"/>
    <p:sldId id="364" r:id="rId29"/>
    <p:sldId id="33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412" autoAdjust="0"/>
    <p:restoredTop sz="74088" autoAdjust="0"/>
  </p:normalViewPr>
  <p:slideViewPr>
    <p:cSldViewPr snapToGrid="0">
      <p:cViewPr varScale="1">
        <p:scale>
          <a:sx n="54" d="100"/>
          <a:sy n="54" d="100"/>
        </p:scale>
        <p:origin x="174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41436-CCDF-4D94-BC7E-9DB1ADEDEBA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CO"/>
        </a:p>
      </dgm:t>
    </dgm:pt>
    <dgm:pt modelId="{DFB530C3-99A8-4A88-9830-781038CF890C}">
      <dgm:prSet phldrT="[Texto]"/>
      <dgm:spPr/>
      <dgm:t>
        <a:bodyPr/>
        <a:lstStyle/>
        <a:p>
          <a:r>
            <a:rPr lang="es-ES" dirty="0"/>
            <a:t>Trata, esclavitud, colonialismo</a:t>
          </a:r>
          <a:endParaRPr lang="es-CO" dirty="0"/>
        </a:p>
      </dgm:t>
    </dgm:pt>
    <dgm:pt modelId="{FD3AF15F-21C4-476B-9695-802835004BF3}" type="parTrans" cxnId="{E672E389-0484-4731-A70D-331163CD7AA5}">
      <dgm:prSet/>
      <dgm:spPr/>
      <dgm:t>
        <a:bodyPr/>
        <a:lstStyle/>
        <a:p>
          <a:endParaRPr lang="es-CO"/>
        </a:p>
      </dgm:t>
    </dgm:pt>
    <dgm:pt modelId="{51E6A25C-1DF7-4261-94DD-C1673AE42A01}" type="sibTrans" cxnId="{E672E389-0484-4731-A70D-331163CD7AA5}">
      <dgm:prSet/>
      <dgm:spPr/>
      <dgm:t>
        <a:bodyPr/>
        <a:lstStyle/>
        <a:p>
          <a:endParaRPr lang="es-CO"/>
        </a:p>
      </dgm:t>
    </dgm:pt>
    <dgm:pt modelId="{1A8492E9-3ECE-4540-8DF9-D4FBDB2C36F9}">
      <dgm:prSet phldrT="[Texto]"/>
      <dgm:spPr/>
      <dgm:t>
        <a:bodyPr/>
        <a:lstStyle/>
        <a:p>
          <a:r>
            <a:rPr lang="es-ES" dirty="0"/>
            <a:t>Pobreza,</a:t>
          </a:r>
        </a:p>
        <a:p>
          <a:r>
            <a:rPr lang="es-ES" dirty="0"/>
            <a:t>Cambio climático, Migración</a:t>
          </a:r>
          <a:endParaRPr lang="es-CO" dirty="0"/>
        </a:p>
      </dgm:t>
    </dgm:pt>
    <dgm:pt modelId="{D21124BC-B3C7-4ABD-A3B3-D94A6192BECF}" type="parTrans" cxnId="{ADF1EA3E-DFE2-412B-88E5-F53EEF402F71}">
      <dgm:prSet/>
      <dgm:spPr/>
      <dgm:t>
        <a:bodyPr/>
        <a:lstStyle/>
        <a:p>
          <a:endParaRPr lang="es-CO"/>
        </a:p>
      </dgm:t>
    </dgm:pt>
    <dgm:pt modelId="{55B2162D-84E0-4B24-A456-84C5B47B08DD}" type="sibTrans" cxnId="{ADF1EA3E-DFE2-412B-88E5-F53EEF402F71}">
      <dgm:prSet/>
      <dgm:spPr/>
      <dgm:t>
        <a:bodyPr/>
        <a:lstStyle/>
        <a:p>
          <a:endParaRPr lang="es-CO"/>
        </a:p>
      </dgm:t>
    </dgm:pt>
    <dgm:pt modelId="{B4F9FF73-77EA-4A31-A272-C438394CAECF}">
      <dgm:prSet phldrT="[Texto]"/>
      <dgm:spPr/>
      <dgm:t>
        <a:bodyPr/>
        <a:lstStyle/>
        <a:p>
          <a:r>
            <a:rPr lang="es-ES" dirty="0"/>
            <a:t>Racismo, Discriminación, Xenofobia,</a:t>
          </a:r>
          <a:endParaRPr lang="es-CO" dirty="0"/>
        </a:p>
      </dgm:t>
    </dgm:pt>
    <dgm:pt modelId="{96F636C9-FEFB-4D98-AAF5-D695FEFDC44C}" type="parTrans" cxnId="{F4DA0AE2-50EC-452A-B63B-FF377CACABFF}">
      <dgm:prSet/>
      <dgm:spPr/>
      <dgm:t>
        <a:bodyPr/>
        <a:lstStyle/>
        <a:p>
          <a:endParaRPr lang="es-CO"/>
        </a:p>
      </dgm:t>
    </dgm:pt>
    <dgm:pt modelId="{B813D046-7B25-4621-AB94-66A3923C731F}" type="sibTrans" cxnId="{F4DA0AE2-50EC-452A-B63B-FF377CACABFF}">
      <dgm:prSet/>
      <dgm:spPr/>
      <dgm:t>
        <a:bodyPr/>
        <a:lstStyle/>
        <a:p>
          <a:endParaRPr lang="es-CO"/>
        </a:p>
      </dgm:t>
    </dgm:pt>
    <dgm:pt modelId="{1B46A47A-E049-48DD-8834-6CFDBA84366E}">
      <dgm:prSet phldrT="[Texto]"/>
      <dgm:spPr/>
      <dgm:t>
        <a:bodyPr/>
        <a:lstStyle/>
        <a:p>
          <a:r>
            <a:rPr lang="es-ES" dirty="0"/>
            <a:t>Extremismo,</a:t>
          </a:r>
        </a:p>
        <a:p>
          <a:r>
            <a:rPr lang="es-ES" dirty="0"/>
            <a:t>Populismo</a:t>
          </a:r>
        </a:p>
        <a:p>
          <a:endParaRPr lang="es-CO" dirty="0"/>
        </a:p>
      </dgm:t>
    </dgm:pt>
    <dgm:pt modelId="{B4ABF276-F128-4E88-9C8C-F9747F92AC42}" type="parTrans" cxnId="{3233258E-7895-4039-8B0A-A1AC78DDC7AC}">
      <dgm:prSet/>
      <dgm:spPr/>
      <dgm:t>
        <a:bodyPr/>
        <a:lstStyle/>
        <a:p>
          <a:endParaRPr lang="es-CO"/>
        </a:p>
      </dgm:t>
    </dgm:pt>
    <dgm:pt modelId="{8069F9E0-DB3B-4C8C-877E-F9CD840DA72D}" type="sibTrans" cxnId="{3233258E-7895-4039-8B0A-A1AC78DDC7AC}">
      <dgm:prSet/>
      <dgm:spPr/>
      <dgm:t>
        <a:bodyPr/>
        <a:lstStyle/>
        <a:p>
          <a:endParaRPr lang="es-CO"/>
        </a:p>
      </dgm:t>
    </dgm:pt>
    <dgm:pt modelId="{D3B1EE0E-B2B4-48AF-8D07-FB45AA461349}">
      <dgm:prSet phldrT="[Texto]"/>
      <dgm:spPr/>
      <dgm:t>
        <a:bodyPr/>
        <a:lstStyle/>
        <a:p>
          <a:r>
            <a:rPr lang="es-ES" b="0" dirty="0"/>
            <a:t>Nacionalismo,</a:t>
          </a:r>
        </a:p>
        <a:p>
          <a:r>
            <a:rPr lang="es-ES" b="0" dirty="0" err="1"/>
            <a:t>Facismo</a:t>
          </a:r>
          <a:endParaRPr lang="es-ES" b="0" dirty="0"/>
        </a:p>
        <a:p>
          <a:r>
            <a:rPr lang="es-ES" b="0" dirty="0"/>
            <a:t>Guerras</a:t>
          </a:r>
          <a:endParaRPr lang="es-CO" b="0" dirty="0"/>
        </a:p>
      </dgm:t>
    </dgm:pt>
    <dgm:pt modelId="{6E453497-0006-4F22-9ED9-4BD41A30D6E7}" type="parTrans" cxnId="{6D8685CA-787F-4222-A7B7-BDA9C3B1E744}">
      <dgm:prSet/>
      <dgm:spPr/>
      <dgm:t>
        <a:bodyPr/>
        <a:lstStyle/>
        <a:p>
          <a:endParaRPr lang="es-CO"/>
        </a:p>
      </dgm:t>
    </dgm:pt>
    <dgm:pt modelId="{9DD82B86-908C-43B6-B753-E6DA6A123177}" type="sibTrans" cxnId="{6D8685CA-787F-4222-A7B7-BDA9C3B1E744}">
      <dgm:prSet/>
      <dgm:spPr/>
      <dgm:t>
        <a:bodyPr/>
        <a:lstStyle/>
        <a:p>
          <a:endParaRPr lang="es-CO"/>
        </a:p>
      </dgm:t>
    </dgm:pt>
    <dgm:pt modelId="{CA3B84B6-76E0-47D6-A8A1-F95CCA638D35}" type="pres">
      <dgm:prSet presAssocID="{32E41436-CCDF-4D94-BC7E-9DB1ADEDEBA1}" presName="cycle" presStyleCnt="0">
        <dgm:presLayoutVars>
          <dgm:dir/>
          <dgm:resizeHandles val="exact"/>
        </dgm:presLayoutVars>
      </dgm:prSet>
      <dgm:spPr/>
      <dgm:t>
        <a:bodyPr/>
        <a:lstStyle/>
        <a:p>
          <a:endParaRPr lang="es-ES"/>
        </a:p>
      </dgm:t>
    </dgm:pt>
    <dgm:pt modelId="{8FA6F95B-3324-43CD-A44E-5BB9FEA83CE8}" type="pres">
      <dgm:prSet presAssocID="{DFB530C3-99A8-4A88-9830-781038CF890C}" presName="node" presStyleLbl="node1" presStyleIdx="0" presStyleCnt="5">
        <dgm:presLayoutVars>
          <dgm:bulletEnabled val="1"/>
        </dgm:presLayoutVars>
      </dgm:prSet>
      <dgm:spPr/>
      <dgm:t>
        <a:bodyPr/>
        <a:lstStyle/>
        <a:p>
          <a:endParaRPr lang="es-ES"/>
        </a:p>
      </dgm:t>
    </dgm:pt>
    <dgm:pt modelId="{9BB2105F-FA0E-4BAF-AE40-E9AC1979C7A8}" type="pres">
      <dgm:prSet presAssocID="{51E6A25C-1DF7-4261-94DD-C1673AE42A01}" presName="sibTrans" presStyleLbl="sibTrans2D1" presStyleIdx="0" presStyleCnt="5"/>
      <dgm:spPr/>
      <dgm:t>
        <a:bodyPr/>
        <a:lstStyle/>
        <a:p>
          <a:endParaRPr lang="es-ES"/>
        </a:p>
      </dgm:t>
    </dgm:pt>
    <dgm:pt modelId="{49F779C8-F3FD-453B-B356-A0165AE80E43}" type="pres">
      <dgm:prSet presAssocID="{51E6A25C-1DF7-4261-94DD-C1673AE42A01}" presName="connectorText" presStyleLbl="sibTrans2D1" presStyleIdx="0" presStyleCnt="5"/>
      <dgm:spPr/>
      <dgm:t>
        <a:bodyPr/>
        <a:lstStyle/>
        <a:p>
          <a:endParaRPr lang="es-ES"/>
        </a:p>
      </dgm:t>
    </dgm:pt>
    <dgm:pt modelId="{C0EE2403-79DC-4A44-BEDE-23FD0D9B0013}" type="pres">
      <dgm:prSet presAssocID="{1A8492E9-3ECE-4540-8DF9-D4FBDB2C36F9}" presName="node" presStyleLbl="node1" presStyleIdx="1" presStyleCnt="5">
        <dgm:presLayoutVars>
          <dgm:bulletEnabled val="1"/>
        </dgm:presLayoutVars>
      </dgm:prSet>
      <dgm:spPr/>
      <dgm:t>
        <a:bodyPr/>
        <a:lstStyle/>
        <a:p>
          <a:endParaRPr lang="es-ES"/>
        </a:p>
      </dgm:t>
    </dgm:pt>
    <dgm:pt modelId="{29A2CCD3-841D-488A-AD25-40001D694DB8}" type="pres">
      <dgm:prSet presAssocID="{55B2162D-84E0-4B24-A456-84C5B47B08DD}" presName="sibTrans" presStyleLbl="sibTrans2D1" presStyleIdx="1" presStyleCnt="5"/>
      <dgm:spPr/>
      <dgm:t>
        <a:bodyPr/>
        <a:lstStyle/>
        <a:p>
          <a:endParaRPr lang="es-ES"/>
        </a:p>
      </dgm:t>
    </dgm:pt>
    <dgm:pt modelId="{1145B054-A181-4306-81E0-D1304C92BECE}" type="pres">
      <dgm:prSet presAssocID="{55B2162D-84E0-4B24-A456-84C5B47B08DD}" presName="connectorText" presStyleLbl="sibTrans2D1" presStyleIdx="1" presStyleCnt="5"/>
      <dgm:spPr/>
      <dgm:t>
        <a:bodyPr/>
        <a:lstStyle/>
        <a:p>
          <a:endParaRPr lang="es-ES"/>
        </a:p>
      </dgm:t>
    </dgm:pt>
    <dgm:pt modelId="{2F3AB6E5-880D-4C5F-83DA-281E00DB7EE4}" type="pres">
      <dgm:prSet presAssocID="{B4F9FF73-77EA-4A31-A272-C438394CAECF}" presName="node" presStyleLbl="node1" presStyleIdx="2" presStyleCnt="5" custScaleX="104162" custScaleY="107730">
        <dgm:presLayoutVars>
          <dgm:bulletEnabled val="1"/>
        </dgm:presLayoutVars>
      </dgm:prSet>
      <dgm:spPr/>
      <dgm:t>
        <a:bodyPr/>
        <a:lstStyle/>
        <a:p>
          <a:endParaRPr lang="es-ES"/>
        </a:p>
      </dgm:t>
    </dgm:pt>
    <dgm:pt modelId="{B7DEBE54-C772-4AC4-9AD5-B27D91C14A70}" type="pres">
      <dgm:prSet presAssocID="{B813D046-7B25-4621-AB94-66A3923C731F}" presName="sibTrans" presStyleLbl="sibTrans2D1" presStyleIdx="2" presStyleCnt="5"/>
      <dgm:spPr/>
      <dgm:t>
        <a:bodyPr/>
        <a:lstStyle/>
        <a:p>
          <a:endParaRPr lang="es-ES"/>
        </a:p>
      </dgm:t>
    </dgm:pt>
    <dgm:pt modelId="{3C9874C5-B2BF-4877-8A0E-05C02EBF427B}" type="pres">
      <dgm:prSet presAssocID="{B813D046-7B25-4621-AB94-66A3923C731F}" presName="connectorText" presStyleLbl="sibTrans2D1" presStyleIdx="2" presStyleCnt="5"/>
      <dgm:spPr/>
      <dgm:t>
        <a:bodyPr/>
        <a:lstStyle/>
        <a:p>
          <a:endParaRPr lang="es-ES"/>
        </a:p>
      </dgm:t>
    </dgm:pt>
    <dgm:pt modelId="{A7A77AC3-E80E-49ED-8833-4EE8028AB99D}" type="pres">
      <dgm:prSet presAssocID="{1B46A47A-E049-48DD-8834-6CFDBA84366E}" presName="node" presStyleLbl="node1" presStyleIdx="3" presStyleCnt="5">
        <dgm:presLayoutVars>
          <dgm:bulletEnabled val="1"/>
        </dgm:presLayoutVars>
      </dgm:prSet>
      <dgm:spPr/>
      <dgm:t>
        <a:bodyPr/>
        <a:lstStyle/>
        <a:p>
          <a:endParaRPr lang="es-ES"/>
        </a:p>
      </dgm:t>
    </dgm:pt>
    <dgm:pt modelId="{C98DE2FA-856B-40AD-8630-4371A20D42DF}" type="pres">
      <dgm:prSet presAssocID="{8069F9E0-DB3B-4C8C-877E-F9CD840DA72D}" presName="sibTrans" presStyleLbl="sibTrans2D1" presStyleIdx="3" presStyleCnt="5"/>
      <dgm:spPr/>
      <dgm:t>
        <a:bodyPr/>
        <a:lstStyle/>
        <a:p>
          <a:endParaRPr lang="es-ES"/>
        </a:p>
      </dgm:t>
    </dgm:pt>
    <dgm:pt modelId="{6DDD0B9D-0854-4744-90A1-D908146E889A}" type="pres">
      <dgm:prSet presAssocID="{8069F9E0-DB3B-4C8C-877E-F9CD840DA72D}" presName="connectorText" presStyleLbl="sibTrans2D1" presStyleIdx="3" presStyleCnt="5"/>
      <dgm:spPr/>
      <dgm:t>
        <a:bodyPr/>
        <a:lstStyle/>
        <a:p>
          <a:endParaRPr lang="es-ES"/>
        </a:p>
      </dgm:t>
    </dgm:pt>
    <dgm:pt modelId="{DEEBFCCF-9147-4C4C-B5D7-6C035806A9FE}" type="pres">
      <dgm:prSet presAssocID="{D3B1EE0E-B2B4-48AF-8D07-FB45AA461349}" presName="node" presStyleLbl="node1" presStyleIdx="4" presStyleCnt="5">
        <dgm:presLayoutVars>
          <dgm:bulletEnabled val="1"/>
        </dgm:presLayoutVars>
      </dgm:prSet>
      <dgm:spPr/>
      <dgm:t>
        <a:bodyPr/>
        <a:lstStyle/>
        <a:p>
          <a:endParaRPr lang="es-ES"/>
        </a:p>
      </dgm:t>
    </dgm:pt>
    <dgm:pt modelId="{63CD6480-B0E3-439A-8D5E-1CB63BEE7FD2}" type="pres">
      <dgm:prSet presAssocID="{9DD82B86-908C-43B6-B753-E6DA6A123177}" presName="sibTrans" presStyleLbl="sibTrans2D1" presStyleIdx="4" presStyleCnt="5"/>
      <dgm:spPr/>
      <dgm:t>
        <a:bodyPr/>
        <a:lstStyle/>
        <a:p>
          <a:endParaRPr lang="es-ES"/>
        </a:p>
      </dgm:t>
    </dgm:pt>
    <dgm:pt modelId="{FDCEA4FB-C28F-477F-B1B6-E8E7D7B002CA}" type="pres">
      <dgm:prSet presAssocID="{9DD82B86-908C-43B6-B753-E6DA6A123177}" presName="connectorText" presStyleLbl="sibTrans2D1" presStyleIdx="4" presStyleCnt="5"/>
      <dgm:spPr/>
      <dgm:t>
        <a:bodyPr/>
        <a:lstStyle/>
        <a:p>
          <a:endParaRPr lang="es-ES"/>
        </a:p>
      </dgm:t>
    </dgm:pt>
  </dgm:ptLst>
  <dgm:cxnLst>
    <dgm:cxn modelId="{3233258E-7895-4039-8B0A-A1AC78DDC7AC}" srcId="{32E41436-CCDF-4D94-BC7E-9DB1ADEDEBA1}" destId="{1B46A47A-E049-48DD-8834-6CFDBA84366E}" srcOrd="3" destOrd="0" parTransId="{B4ABF276-F128-4E88-9C8C-F9747F92AC42}" sibTransId="{8069F9E0-DB3B-4C8C-877E-F9CD840DA72D}"/>
    <dgm:cxn modelId="{152FAE48-9E13-4703-AFA8-4E0696107513}" type="presOf" srcId="{55B2162D-84E0-4B24-A456-84C5B47B08DD}" destId="{1145B054-A181-4306-81E0-D1304C92BECE}" srcOrd="1" destOrd="0" presId="urn:microsoft.com/office/officeart/2005/8/layout/cycle2"/>
    <dgm:cxn modelId="{714F4554-2F2A-4F99-B860-3D3E5351A247}" type="presOf" srcId="{51E6A25C-1DF7-4261-94DD-C1673AE42A01}" destId="{49F779C8-F3FD-453B-B356-A0165AE80E43}" srcOrd="1" destOrd="0" presId="urn:microsoft.com/office/officeart/2005/8/layout/cycle2"/>
    <dgm:cxn modelId="{C8BA412F-1644-48AC-B669-B4BE9A7AA3F3}" type="presOf" srcId="{B813D046-7B25-4621-AB94-66A3923C731F}" destId="{B7DEBE54-C772-4AC4-9AD5-B27D91C14A70}" srcOrd="0" destOrd="0" presId="urn:microsoft.com/office/officeart/2005/8/layout/cycle2"/>
    <dgm:cxn modelId="{0A3551A8-D8EB-41C6-A828-173DC7EE7DCC}" type="presOf" srcId="{9DD82B86-908C-43B6-B753-E6DA6A123177}" destId="{FDCEA4FB-C28F-477F-B1B6-E8E7D7B002CA}" srcOrd="1" destOrd="0" presId="urn:microsoft.com/office/officeart/2005/8/layout/cycle2"/>
    <dgm:cxn modelId="{BA87B7CE-6E6A-4BBE-BCCD-3CF9633BB12D}" type="presOf" srcId="{1B46A47A-E049-48DD-8834-6CFDBA84366E}" destId="{A7A77AC3-E80E-49ED-8833-4EE8028AB99D}" srcOrd="0" destOrd="0" presId="urn:microsoft.com/office/officeart/2005/8/layout/cycle2"/>
    <dgm:cxn modelId="{B4A08832-320A-4A98-9B0C-6F0F71270841}" type="presOf" srcId="{9DD82B86-908C-43B6-B753-E6DA6A123177}" destId="{63CD6480-B0E3-439A-8D5E-1CB63BEE7FD2}" srcOrd="0" destOrd="0" presId="urn:microsoft.com/office/officeart/2005/8/layout/cycle2"/>
    <dgm:cxn modelId="{159AFA3F-56A8-4E84-AB1C-8CE6880C0492}" type="presOf" srcId="{8069F9E0-DB3B-4C8C-877E-F9CD840DA72D}" destId="{6DDD0B9D-0854-4744-90A1-D908146E889A}" srcOrd="1" destOrd="0" presId="urn:microsoft.com/office/officeart/2005/8/layout/cycle2"/>
    <dgm:cxn modelId="{E672E389-0484-4731-A70D-331163CD7AA5}" srcId="{32E41436-CCDF-4D94-BC7E-9DB1ADEDEBA1}" destId="{DFB530C3-99A8-4A88-9830-781038CF890C}" srcOrd="0" destOrd="0" parTransId="{FD3AF15F-21C4-476B-9695-802835004BF3}" sibTransId="{51E6A25C-1DF7-4261-94DD-C1673AE42A01}"/>
    <dgm:cxn modelId="{04305BD5-E3F0-4624-BBFF-0E3AB9C3CCAA}" type="presOf" srcId="{8069F9E0-DB3B-4C8C-877E-F9CD840DA72D}" destId="{C98DE2FA-856B-40AD-8630-4371A20D42DF}" srcOrd="0" destOrd="0" presId="urn:microsoft.com/office/officeart/2005/8/layout/cycle2"/>
    <dgm:cxn modelId="{7F47D3E7-8D8E-4405-A49C-D6F8024FB254}" type="presOf" srcId="{51E6A25C-1DF7-4261-94DD-C1673AE42A01}" destId="{9BB2105F-FA0E-4BAF-AE40-E9AC1979C7A8}" srcOrd="0" destOrd="0" presId="urn:microsoft.com/office/officeart/2005/8/layout/cycle2"/>
    <dgm:cxn modelId="{F4DA0AE2-50EC-452A-B63B-FF377CACABFF}" srcId="{32E41436-CCDF-4D94-BC7E-9DB1ADEDEBA1}" destId="{B4F9FF73-77EA-4A31-A272-C438394CAECF}" srcOrd="2" destOrd="0" parTransId="{96F636C9-FEFB-4D98-AAF5-D695FEFDC44C}" sibTransId="{B813D046-7B25-4621-AB94-66A3923C731F}"/>
    <dgm:cxn modelId="{4C689401-ECE5-4E44-AC89-E93BBCDB3AA5}" type="presOf" srcId="{32E41436-CCDF-4D94-BC7E-9DB1ADEDEBA1}" destId="{CA3B84B6-76E0-47D6-A8A1-F95CCA638D35}" srcOrd="0" destOrd="0" presId="urn:microsoft.com/office/officeart/2005/8/layout/cycle2"/>
    <dgm:cxn modelId="{6D8685CA-787F-4222-A7B7-BDA9C3B1E744}" srcId="{32E41436-CCDF-4D94-BC7E-9DB1ADEDEBA1}" destId="{D3B1EE0E-B2B4-48AF-8D07-FB45AA461349}" srcOrd="4" destOrd="0" parTransId="{6E453497-0006-4F22-9ED9-4BD41A30D6E7}" sibTransId="{9DD82B86-908C-43B6-B753-E6DA6A123177}"/>
    <dgm:cxn modelId="{2E8FDC0B-C07C-4EE2-99AC-C30DE79D0834}" type="presOf" srcId="{D3B1EE0E-B2B4-48AF-8D07-FB45AA461349}" destId="{DEEBFCCF-9147-4C4C-B5D7-6C035806A9FE}" srcOrd="0" destOrd="0" presId="urn:microsoft.com/office/officeart/2005/8/layout/cycle2"/>
    <dgm:cxn modelId="{C57406FE-462D-44EA-AB41-24D8D99AF949}" type="presOf" srcId="{B4F9FF73-77EA-4A31-A272-C438394CAECF}" destId="{2F3AB6E5-880D-4C5F-83DA-281E00DB7EE4}" srcOrd="0" destOrd="0" presId="urn:microsoft.com/office/officeart/2005/8/layout/cycle2"/>
    <dgm:cxn modelId="{ADF1EA3E-DFE2-412B-88E5-F53EEF402F71}" srcId="{32E41436-CCDF-4D94-BC7E-9DB1ADEDEBA1}" destId="{1A8492E9-3ECE-4540-8DF9-D4FBDB2C36F9}" srcOrd="1" destOrd="0" parTransId="{D21124BC-B3C7-4ABD-A3B3-D94A6192BECF}" sibTransId="{55B2162D-84E0-4B24-A456-84C5B47B08DD}"/>
    <dgm:cxn modelId="{D58857D2-82B2-424B-8DD4-5242AFBBF1BB}" type="presOf" srcId="{DFB530C3-99A8-4A88-9830-781038CF890C}" destId="{8FA6F95B-3324-43CD-A44E-5BB9FEA83CE8}" srcOrd="0" destOrd="0" presId="urn:microsoft.com/office/officeart/2005/8/layout/cycle2"/>
    <dgm:cxn modelId="{C726D6B9-A06D-4C29-BEE8-0326ADE4F5F8}" type="presOf" srcId="{55B2162D-84E0-4B24-A456-84C5B47B08DD}" destId="{29A2CCD3-841D-488A-AD25-40001D694DB8}" srcOrd="0" destOrd="0" presId="urn:microsoft.com/office/officeart/2005/8/layout/cycle2"/>
    <dgm:cxn modelId="{0B14D500-E015-4D3F-B9E4-9CE2F0EC485D}" type="presOf" srcId="{B813D046-7B25-4621-AB94-66A3923C731F}" destId="{3C9874C5-B2BF-4877-8A0E-05C02EBF427B}" srcOrd="1" destOrd="0" presId="urn:microsoft.com/office/officeart/2005/8/layout/cycle2"/>
    <dgm:cxn modelId="{3D785FC3-8ADB-41F0-9A76-1064B702486C}" type="presOf" srcId="{1A8492E9-3ECE-4540-8DF9-D4FBDB2C36F9}" destId="{C0EE2403-79DC-4A44-BEDE-23FD0D9B0013}" srcOrd="0" destOrd="0" presId="urn:microsoft.com/office/officeart/2005/8/layout/cycle2"/>
    <dgm:cxn modelId="{0D8546C2-30BD-4B55-BF7F-7D55CDFD237B}" type="presParOf" srcId="{CA3B84B6-76E0-47D6-A8A1-F95CCA638D35}" destId="{8FA6F95B-3324-43CD-A44E-5BB9FEA83CE8}" srcOrd="0" destOrd="0" presId="urn:microsoft.com/office/officeart/2005/8/layout/cycle2"/>
    <dgm:cxn modelId="{3ECEC07C-799D-44B8-AC0D-8BAB28D459E9}" type="presParOf" srcId="{CA3B84B6-76E0-47D6-A8A1-F95CCA638D35}" destId="{9BB2105F-FA0E-4BAF-AE40-E9AC1979C7A8}" srcOrd="1" destOrd="0" presId="urn:microsoft.com/office/officeart/2005/8/layout/cycle2"/>
    <dgm:cxn modelId="{DC967684-4B81-4829-B6E2-121FBFCB2B90}" type="presParOf" srcId="{9BB2105F-FA0E-4BAF-AE40-E9AC1979C7A8}" destId="{49F779C8-F3FD-453B-B356-A0165AE80E43}" srcOrd="0" destOrd="0" presId="urn:microsoft.com/office/officeart/2005/8/layout/cycle2"/>
    <dgm:cxn modelId="{2F9D64B5-6CBB-41E2-816F-3BFA1F52D466}" type="presParOf" srcId="{CA3B84B6-76E0-47D6-A8A1-F95CCA638D35}" destId="{C0EE2403-79DC-4A44-BEDE-23FD0D9B0013}" srcOrd="2" destOrd="0" presId="urn:microsoft.com/office/officeart/2005/8/layout/cycle2"/>
    <dgm:cxn modelId="{71B21556-D677-4242-8BEB-7E74DE536E80}" type="presParOf" srcId="{CA3B84B6-76E0-47D6-A8A1-F95CCA638D35}" destId="{29A2CCD3-841D-488A-AD25-40001D694DB8}" srcOrd="3" destOrd="0" presId="urn:microsoft.com/office/officeart/2005/8/layout/cycle2"/>
    <dgm:cxn modelId="{07B4D553-966D-4EAF-829B-5F71EFC50778}" type="presParOf" srcId="{29A2CCD3-841D-488A-AD25-40001D694DB8}" destId="{1145B054-A181-4306-81E0-D1304C92BECE}" srcOrd="0" destOrd="0" presId="urn:microsoft.com/office/officeart/2005/8/layout/cycle2"/>
    <dgm:cxn modelId="{514A8E75-D64E-4E67-9B0C-108A938134DF}" type="presParOf" srcId="{CA3B84B6-76E0-47D6-A8A1-F95CCA638D35}" destId="{2F3AB6E5-880D-4C5F-83DA-281E00DB7EE4}" srcOrd="4" destOrd="0" presId="urn:microsoft.com/office/officeart/2005/8/layout/cycle2"/>
    <dgm:cxn modelId="{9CABDE9B-EBF0-4769-BA33-A3D8DC119F6D}" type="presParOf" srcId="{CA3B84B6-76E0-47D6-A8A1-F95CCA638D35}" destId="{B7DEBE54-C772-4AC4-9AD5-B27D91C14A70}" srcOrd="5" destOrd="0" presId="urn:microsoft.com/office/officeart/2005/8/layout/cycle2"/>
    <dgm:cxn modelId="{F1493C6F-9B0D-4BCF-9130-88C05FA797DC}" type="presParOf" srcId="{B7DEBE54-C772-4AC4-9AD5-B27D91C14A70}" destId="{3C9874C5-B2BF-4877-8A0E-05C02EBF427B}" srcOrd="0" destOrd="0" presId="urn:microsoft.com/office/officeart/2005/8/layout/cycle2"/>
    <dgm:cxn modelId="{0F2E66BF-FED3-441C-891D-00AA50BA74DE}" type="presParOf" srcId="{CA3B84B6-76E0-47D6-A8A1-F95CCA638D35}" destId="{A7A77AC3-E80E-49ED-8833-4EE8028AB99D}" srcOrd="6" destOrd="0" presId="urn:microsoft.com/office/officeart/2005/8/layout/cycle2"/>
    <dgm:cxn modelId="{621300DD-0F0F-4487-8995-87969B6ED537}" type="presParOf" srcId="{CA3B84B6-76E0-47D6-A8A1-F95CCA638D35}" destId="{C98DE2FA-856B-40AD-8630-4371A20D42DF}" srcOrd="7" destOrd="0" presId="urn:microsoft.com/office/officeart/2005/8/layout/cycle2"/>
    <dgm:cxn modelId="{785D68CB-DC67-4931-AC13-3AED4A9A21A8}" type="presParOf" srcId="{C98DE2FA-856B-40AD-8630-4371A20D42DF}" destId="{6DDD0B9D-0854-4744-90A1-D908146E889A}" srcOrd="0" destOrd="0" presId="urn:microsoft.com/office/officeart/2005/8/layout/cycle2"/>
    <dgm:cxn modelId="{EA36A7E6-3DBD-4E05-90C4-F25DCFB0091A}" type="presParOf" srcId="{CA3B84B6-76E0-47D6-A8A1-F95CCA638D35}" destId="{DEEBFCCF-9147-4C4C-B5D7-6C035806A9FE}" srcOrd="8" destOrd="0" presId="urn:microsoft.com/office/officeart/2005/8/layout/cycle2"/>
    <dgm:cxn modelId="{84DBB257-C8DE-4437-835E-1A0B5E9E7BF3}" type="presParOf" srcId="{CA3B84B6-76E0-47D6-A8A1-F95CCA638D35}" destId="{63CD6480-B0E3-439A-8D5E-1CB63BEE7FD2}" srcOrd="9" destOrd="0" presId="urn:microsoft.com/office/officeart/2005/8/layout/cycle2"/>
    <dgm:cxn modelId="{26B604A6-412C-4A60-8780-C2E00CC9F45E}" type="presParOf" srcId="{63CD6480-B0E3-439A-8D5E-1CB63BEE7FD2}" destId="{FDCEA4FB-C28F-477F-B1B6-E8E7D7B002C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6F95B-3324-43CD-A44E-5BB9FEA83CE8}">
      <dsp:nvSpPr>
        <dsp:cNvPr id="0" name=""/>
        <dsp:cNvSpPr/>
      </dsp:nvSpPr>
      <dsp:spPr>
        <a:xfrm>
          <a:off x="3246437" y="-31064"/>
          <a:ext cx="1635124" cy="163512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a:t>Trata, esclavitud, colonialismo</a:t>
          </a:r>
          <a:endParaRPr lang="es-CO" sz="1200" kern="1200" dirty="0"/>
        </a:p>
      </dsp:txBody>
      <dsp:txXfrm>
        <a:off x="3485895" y="208394"/>
        <a:ext cx="1156208" cy="1156208"/>
      </dsp:txXfrm>
    </dsp:sp>
    <dsp:sp modelId="{9BB2105F-FA0E-4BAF-AE40-E9AC1979C7A8}">
      <dsp:nvSpPr>
        <dsp:cNvPr id="0" name=""/>
        <dsp:cNvSpPr/>
      </dsp:nvSpPr>
      <dsp:spPr>
        <a:xfrm rot="2160000">
          <a:off x="4830234" y="1225703"/>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a:off x="4842728" y="1297622"/>
        <a:ext cx="305286" cy="331112"/>
      </dsp:txXfrm>
    </dsp:sp>
    <dsp:sp modelId="{C0EE2403-79DC-4A44-BEDE-23FD0D9B0013}">
      <dsp:nvSpPr>
        <dsp:cNvPr id="0" name=""/>
        <dsp:cNvSpPr/>
      </dsp:nvSpPr>
      <dsp:spPr>
        <a:xfrm>
          <a:off x="5235001" y="1413711"/>
          <a:ext cx="1635124" cy="163512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a:t>Pobreza,</a:t>
          </a:r>
        </a:p>
        <a:p>
          <a:pPr lvl="0" algn="ctr" defTabSz="533400">
            <a:lnSpc>
              <a:spcPct val="90000"/>
            </a:lnSpc>
            <a:spcBef>
              <a:spcPct val="0"/>
            </a:spcBef>
            <a:spcAft>
              <a:spcPct val="35000"/>
            </a:spcAft>
          </a:pPr>
          <a:r>
            <a:rPr lang="es-ES" sz="1200" kern="1200" dirty="0"/>
            <a:t>Cambio climático, Migración</a:t>
          </a:r>
          <a:endParaRPr lang="es-CO" sz="1200" kern="1200" dirty="0"/>
        </a:p>
      </dsp:txBody>
      <dsp:txXfrm>
        <a:off x="5474459" y="1653169"/>
        <a:ext cx="1156208" cy="1156208"/>
      </dsp:txXfrm>
    </dsp:sp>
    <dsp:sp modelId="{29A2CCD3-841D-488A-AD25-40001D694DB8}">
      <dsp:nvSpPr>
        <dsp:cNvPr id="0" name=""/>
        <dsp:cNvSpPr/>
      </dsp:nvSpPr>
      <dsp:spPr>
        <a:xfrm rot="6480000">
          <a:off x="5483543" y="3084650"/>
          <a:ext cx="404174"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rot="10800000">
        <a:off x="5562903" y="3137362"/>
        <a:ext cx="282922" cy="331112"/>
      </dsp:txXfrm>
    </dsp:sp>
    <dsp:sp modelId="{2F3AB6E5-880D-4C5F-83DA-281E00DB7EE4}">
      <dsp:nvSpPr>
        <dsp:cNvPr id="0" name=""/>
        <dsp:cNvSpPr/>
      </dsp:nvSpPr>
      <dsp:spPr>
        <a:xfrm>
          <a:off x="4441410" y="3688210"/>
          <a:ext cx="1703178" cy="176152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a:t>Racismo, Discriminación, Xenofobia,</a:t>
          </a:r>
          <a:endParaRPr lang="es-CO" sz="1200" kern="1200" dirty="0"/>
        </a:p>
      </dsp:txBody>
      <dsp:txXfrm>
        <a:off x="4690835" y="3946179"/>
        <a:ext cx="1204328" cy="1245582"/>
      </dsp:txXfrm>
    </dsp:sp>
    <dsp:sp modelId="{B7DEBE54-C772-4AC4-9AD5-B27D91C14A70}">
      <dsp:nvSpPr>
        <dsp:cNvPr id="0" name=""/>
        <dsp:cNvSpPr/>
      </dsp:nvSpPr>
      <dsp:spPr>
        <a:xfrm rot="10800000">
          <a:off x="3849774" y="4293043"/>
          <a:ext cx="418089"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rot="10800000">
        <a:off x="3975201" y="4403414"/>
        <a:ext cx="292662" cy="331112"/>
      </dsp:txXfrm>
    </dsp:sp>
    <dsp:sp modelId="{A7A77AC3-E80E-49ED-8833-4EE8028AB99D}">
      <dsp:nvSpPr>
        <dsp:cNvPr id="0" name=""/>
        <dsp:cNvSpPr/>
      </dsp:nvSpPr>
      <dsp:spPr>
        <a:xfrm>
          <a:off x="2017437" y="3751408"/>
          <a:ext cx="1635124" cy="163512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a:t>Extremismo,</a:t>
          </a:r>
        </a:p>
        <a:p>
          <a:pPr lvl="0" algn="ctr" defTabSz="533400">
            <a:lnSpc>
              <a:spcPct val="90000"/>
            </a:lnSpc>
            <a:spcBef>
              <a:spcPct val="0"/>
            </a:spcBef>
            <a:spcAft>
              <a:spcPct val="35000"/>
            </a:spcAft>
          </a:pPr>
          <a:r>
            <a:rPr lang="es-ES" sz="1200" kern="1200" dirty="0"/>
            <a:t>Populismo</a:t>
          </a:r>
        </a:p>
        <a:p>
          <a:pPr lvl="0" algn="ctr" defTabSz="533400">
            <a:lnSpc>
              <a:spcPct val="90000"/>
            </a:lnSpc>
            <a:spcBef>
              <a:spcPct val="0"/>
            </a:spcBef>
            <a:spcAft>
              <a:spcPct val="35000"/>
            </a:spcAft>
          </a:pPr>
          <a:endParaRPr lang="es-CO" sz="1200" kern="1200" dirty="0"/>
        </a:p>
      </dsp:txBody>
      <dsp:txXfrm>
        <a:off x="2256895" y="3990866"/>
        <a:ext cx="1156208" cy="1156208"/>
      </dsp:txXfrm>
    </dsp:sp>
    <dsp:sp modelId="{C98DE2FA-856B-40AD-8630-4371A20D42DF}">
      <dsp:nvSpPr>
        <dsp:cNvPr id="0" name=""/>
        <dsp:cNvSpPr/>
      </dsp:nvSpPr>
      <dsp:spPr>
        <a:xfrm rot="15120000">
          <a:off x="2240970" y="3135934"/>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rot="10800000">
        <a:off x="2326604" y="3308522"/>
        <a:ext cx="305286" cy="331112"/>
      </dsp:txXfrm>
    </dsp:sp>
    <dsp:sp modelId="{DEEBFCCF-9147-4C4C-B5D7-6C035806A9FE}">
      <dsp:nvSpPr>
        <dsp:cNvPr id="0" name=""/>
        <dsp:cNvSpPr/>
      </dsp:nvSpPr>
      <dsp:spPr>
        <a:xfrm>
          <a:off x="1257873" y="1413711"/>
          <a:ext cx="1635124" cy="163512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0" kern="1200" dirty="0"/>
            <a:t>Nacionalismo,</a:t>
          </a:r>
        </a:p>
        <a:p>
          <a:pPr lvl="0" algn="ctr" defTabSz="533400">
            <a:lnSpc>
              <a:spcPct val="90000"/>
            </a:lnSpc>
            <a:spcBef>
              <a:spcPct val="0"/>
            </a:spcBef>
            <a:spcAft>
              <a:spcPct val="35000"/>
            </a:spcAft>
          </a:pPr>
          <a:r>
            <a:rPr lang="es-ES" sz="1200" b="0" kern="1200" dirty="0" err="1"/>
            <a:t>Facismo</a:t>
          </a:r>
          <a:endParaRPr lang="es-ES" sz="1200" b="0" kern="1200" dirty="0"/>
        </a:p>
        <a:p>
          <a:pPr lvl="0" algn="ctr" defTabSz="533400">
            <a:lnSpc>
              <a:spcPct val="90000"/>
            </a:lnSpc>
            <a:spcBef>
              <a:spcPct val="0"/>
            </a:spcBef>
            <a:spcAft>
              <a:spcPct val="35000"/>
            </a:spcAft>
          </a:pPr>
          <a:r>
            <a:rPr lang="es-ES" sz="1200" b="0" kern="1200" dirty="0"/>
            <a:t>Guerras</a:t>
          </a:r>
          <a:endParaRPr lang="es-CO" sz="1200" b="0" kern="1200" dirty="0"/>
        </a:p>
      </dsp:txBody>
      <dsp:txXfrm>
        <a:off x="1497331" y="1653169"/>
        <a:ext cx="1156208" cy="1156208"/>
      </dsp:txXfrm>
    </dsp:sp>
    <dsp:sp modelId="{63CD6480-B0E3-439A-8D5E-1CB63BEE7FD2}">
      <dsp:nvSpPr>
        <dsp:cNvPr id="0" name=""/>
        <dsp:cNvSpPr/>
      </dsp:nvSpPr>
      <dsp:spPr>
        <a:xfrm rot="19440000">
          <a:off x="2841670" y="1240214"/>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a:off x="2854164" y="1389037"/>
        <a:ext cx="305286" cy="3311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4A88A-0090-486F-9D69-B2EB72D505CF}" type="datetimeFigureOut">
              <a:rPr lang="es-CO" smtClean="0"/>
              <a:t>21/10/2019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D08F7-DDDC-4B45-BD9A-3FC2D5F608EC}" type="slidenum">
              <a:rPr lang="es-CO" smtClean="0"/>
              <a:t>‹#›</a:t>
            </a:fld>
            <a:endParaRPr lang="es-CO"/>
          </a:p>
        </p:txBody>
      </p:sp>
    </p:spTree>
    <p:extLst>
      <p:ext uri="{BB962C8B-B14F-4D97-AF65-F5344CB8AC3E}">
        <p14:creationId xmlns:p14="http://schemas.microsoft.com/office/powerpoint/2010/main" val="369075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FF8FFDC-42BB-EA43-9595-C1341B40E3F6}" type="slidenum">
              <a:rPr lang="en-US" smtClean="0"/>
              <a:t>4</a:t>
            </a:fld>
            <a:endParaRPr lang="en-US"/>
          </a:p>
        </p:txBody>
      </p:sp>
    </p:spTree>
    <p:extLst>
      <p:ext uri="{BB962C8B-B14F-4D97-AF65-F5344CB8AC3E}">
        <p14:creationId xmlns:p14="http://schemas.microsoft.com/office/powerpoint/2010/main" val="3831986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71588" y="185738"/>
            <a:ext cx="10729912" cy="6243637"/>
          </a:xfrm>
        </p:spPr>
        <p:txBody>
          <a:bodyPr>
            <a:normAutofit/>
          </a:bodyPr>
          <a:lstStyle/>
          <a:p>
            <a:pPr algn="ctr"/>
            <a:r>
              <a:rPr lang="es-CO" sz="1300" b="1" dirty="0"/>
              <a:t/>
            </a:r>
            <a:br>
              <a:rPr lang="es-CO" sz="1300" b="1" dirty="0"/>
            </a:br>
            <a:r>
              <a:rPr lang="es-CO" sz="1300" b="1" dirty="0"/>
              <a:t/>
            </a:r>
            <a:br>
              <a:rPr lang="es-CO" sz="1300" b="1" dirty="0"/>
            </a:br>
            <a:r>
              <a:rPr lang="es-CO" sz="1300" b="1" dirty="0"/>
              <a:t/>
            </a:r>
            <a:br>
              <a:rPr lang="es-CO" sz="1300" b="1" dirty="0"/>
            </a:br>
            <a:r>
              <a:rPr lang="es-CO" sz="1300" b="1" dirty="0"/>
              <a:t/>
            </a:r>
            <a:br>
              <a:rPr lang="es-CO" sz="1300" b="1" dirty="0"/>
            </a:br>
            <a:endParaRPr lang="es-CO" sz="1300" b="1" dirty="0"/>
          </a:p>
        </p:txBody>
      </p:sp>
      <p:sp>
        <p:nvSpPr>
          <p:cNvPr id="8" name="Rectangle 11"/>
          <p:cNvSpPr>
            <a:spLocks noChangeArrowheads="1"/>
          </p:cNvSpPr>
          <p:nvPr/>
        </p:nvSpPr>
        <p:spPr bwMode="auto">
          <a:xfrm>
            <a:off x="-859809" y="6346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9" name="Rectangle 12"/>
          <p:cNvSpPr>
            <a:spLocks noChangeArrowheads="1"/>
          </p:cNvSpPr>
          <p:nvPr/>
        </p:nvSpPr>
        <p:spPr bwMode="auto">
          <a:xfrm>
            <a:off x="-859809" y="10918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7"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2058"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786" y="303023"/>
            <a:ext cx="7613035" cy="94297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2"/>
          <p:cNvSpPr>
            <a:spLocks noChangeArrowheads="1"/>
          </p:cNvSpPr>
          <p:nvPr/>
        </p:nvSpPr>
        <p:spPr bwMode="auto">
          <a:xfrm>
            <a:off x="1673840" y="1017768"/>
            <a:ext cx="949774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s-CO" sz="2400" b="1" dirty="0">
              <a:solidFill>
                <a:schemeClr val="accent1">
                  <a:lumMod val="75000"/>
                </a:schemeClr>
              </a:solidFill>
            </a:endParaRPr>
          </a:p>
          <a:p>
            <a:pPr algn="ctr"/>
            <a:endParaRPr lang="es-CO" sz="2400" b="1" dirty="0">
              <a:solidFill>
                <a:schemeClr val="accent1">
                  <a:lumMod val="75000"/>
                </a:schemeClr>
              </a:solidFill>
            </a:endParaRPr>
          </a:p>
          <a:p>
            <a:pPr algn="ctr"/>
            <a:endParaRPr lang="es-CO" sz="2400" b="1" dirty="0">
              <a:solidFill>
                <a:schemeClr val="accent1">
                  <a:lumMod val="75000"/>
                </a:schemeClr>
              </a:solidFill>
            </a:endParaRPr>
          </a:p>
          <a:p>
            <a:pPr algn="ctr"/>
            <a:r>
              <a:rPr lang="es-CO" sz="3600" b="1" dirty="0">
                <a:solidFill>
                  <a:schemeClr val="accent1">
                    <a:lumMod val="75000"/>
                  </a:schemeClr>
                </a:solidFill>
              </a:rPr>
              <a:t>Afrodescendientes: Reconocimiento, Justicia y Desarrollo</a:t>
            </a:r>
          </a:p>
          <a:p>
            <a:pPr algn="ctr"/>
            <a:r>
              <a:rPr lang="es-CO" sz="3600" b="1" dirty="0">
                <a:solidFill>
                  <a:schemeClr val="accent1">
                    <a:lumMod val="75000"/>
                  </a:schemeClr>
                </a:solidFill>
              </a:rPr>
              <a:t> </a:t>
            </a:r>
          </a:p>
          <a:p>
            <a:pPr algn="r"/>
            <a:endParaRPr lang="es-CO" sz="2400" b="1" dirty="0"/>
          </a:p>
          <a:p>
            <a:pPr algn="r"/>
            <a:r>
              <a:rPr lang="es-CO" b="1" dirty="0"/>
              <a:t>Pastor Elías Murillo Martínez</a:t>
            </a:r>
            <a:endParaRPr lang="es-CO" dirty="0"/>
          </a:p>
          <a:p>
            <a:pPr algn="r"/>
            <a:r>
              <a:rPr lang="es-CO" dirty="0"/>
              <a:t>Vicepresidente Comité para la Eliminación de la </a:t>
            </a:r>
          </a:p>
          <a:p>
            <a:pPr algn="r"/>
            <a:r>
              <a:rPr lang="es-CO" dirty="0"/>
              <a:t>Discriminación Racial, </a:t>
            </a:r>
            <a:r>
              <a:rPr lang="es-CO" dirty="0" smtClean="0"/>
              <a:t>CERD - Naciones Unidas</a:t>
            </a:r>
            <a:endParaRPr lang="es-CO" dirty="0"/>
          </a:p>
          <a:p>
            <a:r>
              <a:rPr lang="es-CO" dirty="0"/>
              <a:t> </a:t>
            </a:r>
          </a:p>
          <a:p>
            <a:pPr algn="ctr"/>
            <a:r>
              <a:rPr lang="es-CO" dirty="0" smtClean="0"/>
              <a:t>Ginebra</a:t>
            </a:r>
            <a:r>
              <a:rPr lang="es-CO" dirty="0" smtClean="0"/>
              <a:t>, 21 de octubre </a:t>
            </a:r>
            <a:r>
              <a:rPr lang="es-CO" dirty="0"/>
              <a:t>de </a:t>
            </a:r>
            <a:r>
              <a:rPr lang="es-CO" dirty="0" smtClean="0"/>
              <a:t>2019</a:t>
            </a:r>
            <a:endParaRPr lang="es-CO"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3D239E-0F5E-4D80-AF45-350D53AC5FFF}"/>
              </a:ext>
            </a:extLst>
          </p:cNvPr>
          <p:cNvSpPr/>
          <p:nvPr/>
        </p:nvSpPr>
        <p:spPr>
          <a:xfrm>
            <a:off x="3048000" y="3105835"/>
            <a:ext cx="7726017" cy="1754326"/>
          </a:xfrm>
          <a:prstGeom prst="rect">
            <a:avLst/>
          </a:prstGeom>
        </p:spPr>
        <p:txBody>
          <a:bodyPr wrap="square">
            <a:spAutoFit/>
          </a:bodyPr>
          <a:lstStyle/>
          <a:p>
            <a:pPr algn="ctr"/>
            <a:r>
              <a:rPr lang="es-CO" sz="3600" b="1" dirty="0">
                <a:solidFill>
                  <a:schemeClr val="accent1">
                    <a:lumMod val="75000"/>
                  </a:schemeClr>
                </a:solidFill>
              </a:rPr>
              <a:t>3. </a:t>
            </a:r>
            <a:r>
              <a:rPr lang="es-ES" sz="3600" b="1" dirty="0" smtClean="0">
                <a:solidFill>
                  <a:schemeClr val="accent1">
                    <a:lumMod val="75000"/>
                  </a:schemeClr>
                </a:solidFill>
              </a:rPr>
              <a:t>Afrodescendientes</a:t>
            </a:r>
            <a:r>
              <a:rPr lang="es-ES" sz="3600" b="1" dirty="0">
                <a:solidFill>
                  <a:schemeClr val="accent1">
                    <a:lumMod val="75000"/>
                  </a:schemeClr>
                </a:solidFill>
              </a:rPr>
              <a:t>: </a:t>
            </a:r>
            <a:r>
              <a:rPr lang="es-ES" sz="3600" b="1" dirty="0" smtClean="0">
                <a:solidFill>
                  <a:schemeClr val="accent1">
                    <a:lumMod val="75000"/>
                  </a:schemeClr>
                </a:solidFill>
              </a:rPr>
              <a:t>Reconocimiento, Justicia y Desarrollo</a:t>
            </a:r>
            <a:endParaRPr lang="es-CO" sz="3600" b="1" dirty="0"/>
          </a:p>
        </p:txBody>
      </p:sp>
    </p:spTree>
    <p:extLst>
      <p:ext uri="{BB962C8B-B14F-4D97-AF65-F5344CB8AC3E}">
        <p14:creationId xmlns:p14="http://schemas.microsoft.com/office/powerpoint/2010/main" val="3058299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92925" y="624110"/>
            <a:ext cx="8791999" cy="715293"/>
          </a:xfrm>
        </p:spPr>
        <p:txBody>
          <a:bodyPr>
            <a:normAutofit/>
          </a:bodyPr>
          <a:lstStyle/>
          <a:p>
            <a:pPr algn="ctr"/>
            <a:r>
              <a:rPr lang="es-CO" sz="3200" b="1" dirty="0" smtClean="0">
                <a:solidFill>
                  <a:schemeClr val="accent1"/>
                </a:solidFill>
              </a:rPr>
              <a:t>Antecedentes del Decenio Afro</a:t>
            </a:r>
            <a:endParaRPr lang="es-CO" sz="3200" b="1" dirty="0">
              <a:solidFill>
                <a:schemeClr val="accent1"/>
              </a:solidFill>
            </a:endParaRPr>
          </a:p>
        </p:txBody>
      </p:sp>
      <p:sp>
        <p:nvSpPr>
          <p:cNvPr id="2" name="Marcador de contenido 1"/>
          <p:cNvSpPr>
            <a:spLocks noGrp="1"/>
          </p:cNvSpPr>
          <p:nvPr>
            <p:ph idx="1"/>
          </p:nvPr>
        </p:nvSpPr>
        <p:spPr>
          <a:xfrm>
            <a:off x="1671638" y="1339403"/>
            <a:ext cx="9832974" cy="5032822"/>
          </a:xfrm>
        </p:spPr>
        <p:txBody>
          <a:bodyPr>
            <a:normAutofit fontScale="92500"/>
          </a:bodyPr>
          <a:lstStyle/>
          <a:p>
            <a:pPr marL="0" indent="0" algn="just">
              <a:buNone/>
            </a:pPr>
            <a:endParaRPr lang="es-CO" dirty="0"/>
          </a:p>
          <a:p>
            <a:pPr lvl="0" algn="just"/>
            <a:r>
              <a:rPr lang="es-CO" sz="2000" dirty="0" smtClean="0"/>
              <a:t>Los tres decenios internacionales contra el racismo y sus conferencias de 1978, 1983, 2001 y los dos decenios internacionales sobre los pueblos indígenas.</a:t>
            </a:r>
          </a:p>
          <a:p>
            <a:pPr marL="0" lvl="0" indent="0" algn="just">
              <a:buNone/>
            </a:pPr>
            <a:endParaRPr lang="es-CO" sz="2000" dirty="0" smtClean="0"/>
          </a:p>
          <a:p>
            <a:pPr lvl="0" algn="just"/>
            <a:r>
              <a:rPr lang="es-CO" sz="2000" dirty="0" smtClean="0"/>
              <a:t>El </a:t>
            </a:r>
            <a:r>
              <a:rPr lang="es-CO" sz="2000" dirty="0"/>
              <a:t>fin de las dictaduras militares/ profundización de las democracias en América Latina</a:t>
            </a:r>
          </a:p>
          <a:p>
            <a:pPr marL="0" lvl="0" indent="0" algn="just">
              <a:buNone/>
            </a:pPr>
            <a:endParaRPr lang="es-CO" sz="2000" dirty="0"/>
          </a:p>
          <a:p>
            <a:pPr lvl="0" algn="just"/>
            <a:r>
              <a:rPr lang="es-CO" sz="2000" dirty="0"/>
              <a:t>El surgimiento del constitucionalismo de la diversidad</a:t>
            </a:r>
          </a:p>
          <a:p>
            <a:pPr marL="0" lvl="0" indent="0" algn="just">
              <a:buNone/>
            </a:pPr>
            <a:endParaRPr lang="es-CO" sz="2000" dirty="0"/>
          </a:p>
          <a:p>
            <a:pPr lvl="0" algn="just"/>
            <a:r>
              <a:rPr lang="es-CO" sz="2000" dirty="0" smtClean="0"/>
              <a:t>La </a:t>
            </a:r>
            <a:r>
              <a:rPr lang="es-CO" sz="2000" dirty="0"/>
              <a:t>incorporación de la variable afro en los censos nacionales de población y otros instrumentos de captación de información estadística</a:t>
            </a:r>
          </a:p>
          <a:p>
            <a:pPr marL="0" lvl="0" indent="0" algn="just">
              <a:buNone/>
            </a:pPr>
            <a:endParaRPr lang="es-CO" sz="2000" dirty="0"/>
          </a:p>
          <a:p>
            <a:pPr lvl="0" algn="just"/>
            <a:r>
              <a:rPr lang="es-CO" sz="2000" dirty="0"/>
              <a:t>El efecto Evo y el efecto OBAMA</a:t>
            </a:r>
          </a:p>
          <a:p>
            <a:pPr algn="just"/>
            <a:endParaRPr lang="es-CO" dirty="0"/>
          </a:p>
        </p:txBody>
      </p:sp>
    </p:spTree>
    <p:extLst>
      <p:ext uri="{BB962C8B-B14F-4D97-AF65-F5344CB8AC3E}">
        <p14:creationId xmlns:p14="http://schemas.microsoft.com/office/powerpoint/2010/main" val="122494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5C207-AE20-46B3-BE89-A11A21F9C164}"/>
              </a:ext>
            </a:extLst>
          </p:cNvPr>
          <p:cNvSpPr>
            <a:spLocks noGrp="1"/>
          </p:cNvSpPr>
          <p:nvPr>
            <p:ph type="title"/>
          </p:nvPr>
        </p:nvSpPr>
        <p:spPr/>
        <p:txBody>
          <a:bodyPr>
            <a:normAutofit/>
          </a:bodyPr>
          <a:lstStyle/>
          <a:p>
            <a:pPr algn="ctr"/>
            <a:r>
              <a:rPr lang="es-CO" sz="3200" b="1" dirty="0" smtClean="0">
                <a:solidFill>
                  <a:schemeClr val="accent1"/>
                </a:solidFill>
              </a:rPr>
              <a:t>Reconocimiento</a:t>
            </a:r>
            <a:endParaRPr lang="es-CO" sz="3200" dirty="0">
              <a:solidFill>
                <a:schemeClr val="accent1"/>
              </a:solidFill>
            </a:endParaRPr>
          </a:p>
        </p:txBody>
      </p:sp>
      <p:sp>
        <p:nvSpPr>
          <p:cNvPr id="3" name="Marcador de contenido 2">
            <a:extLst>
              <a:ext uri="{FF2B5EF4-FFF2-40B4-BE49-F238E27FC236}">
                <a16:creationId xmlns:a16="http://schemas.microsoft.com/office/drawing/2014/main" id="{D4B900E2-C521-41EE-9C8F-2228686EACB3}"/>
              </a:ext>
            </a:extLst>
          </p:cNvPr>
          <p:cNvSpPr>
            <a:spLocks noGrp="1"/>
          </p:cNvSpPr>
          <p:nvPr>
            <p:ph idx="1"/>
          </p:nvPr>
        </p:nvSpPr>
        <p:spPr>
          <a:xfrm>
            <a:off x="2589212" y="1775791"/>
            <a:ext cx="8915400" cy="4135431"/>
          </a:xfrm>
        </p:spPr>
        <p:txBody>
          <a:bodyPr>
            <a:normAutofit fontScale="92500" lnSpcReduction="10000"/>
          </a:bodyPr>
          <a:lstStyle/>
          <a:p>
            <a:pPr algn="just"/>
            <a:r>
              <a:rPr lang="es-CO" dirty="0"/>
              <a:t>L</a:t>
            </a:r>
            <a:r>
              <a:rPr lang="es-CO" dirty="0" smtClean="0"/>
              <a:t>a </a:t>
            </a:r>
            <a:r>
              <a:rPr lang="es-CO" dirty="0"/>
              <a:t>Convención Internacional para la Eliminación de la Discriminación Racial - ONU; </a:t>
            </a:r>
          </a:p>
          <a:p>
            <a:pPr algn="just"/>
            <a:r>
              <a:rPr lang="es-CO" dirty="0"/>
              <a:t>Las Recomendaciones Generales 31,32, 34 y 35 del Comité para la Eliminación de la Discriminación Racial; </a:t>
            </a:r>
          </a:p>
          <a:p>
            <a:pPr algn="just"/>
            <a:r>
              <a:rPr lang="es-CO" dirty="0"/>
              <a:t>La Convención Interamericana de Derechos Humanos y la Convención Interamericana contra el Racismo y toda forma de Discriminación Racial - OEA;</a:t>
            </a:r>
          </a:p>
          <a:p>
            <a:pPr algn="just"/>
            <a:r>
              <a:rPr lang="es-CO" dirty="0"/>
              <a:t>El Convenio 169 de la OIT sobre Pueblos Indígenas y </a:t>
            </a:r>
            <a:r>
              <a:rPr lang="es-CO" b="1" dirty="0"/>
              <a:t>Tribales</a:t>
            </a:r>
            <a:r>
              <a:rPr lang="es-CO" dirty="0"/>
              <a:t> en Países Independientes- OIT; </a:t>
            </a:r>
          </a:p>
          <a:p>
            <a:pPr algn="just"/>
            <a:r>
              <a:rPr lang="es-CO" dirty="0"/>
              <a:t>La Decisión Andina 391 sobre Acceso a los Recursos Genéticos y sus Productos Derivados- CAN; </a:t>
            </a:r>
          </a:p>
          <a:p>
            <a:pPr algn="just"/>
            <a:r>
              <a:rPr lang="es-CO" dirty="0"/>
              <a:t>Resolución 64/169, por la cual Naciones Unidas proclamó 2011: Año Internacional de los </a:t>
            </a:r>
            <a:r>
              <a:rPr lang="es-CO" dirty="0" smtClean="0"/>
              <a:t>Afrodescendientes</a:t>
            </a:r>
            <a:r>
              <a:rPr lang="es-CO" dirty="0"/>
              <a:t>; Resolución 68/237 relativa al Decenio Internacional de los Afrodescendientes; Resolución 69/16 de 2014. Resoluciones OEA.</a:t>
            </a:r>
          </a:p>
          <a:p>
            <a:pPr algn="just"/>
            <a:endParaRPr lang="es-CO" dirty="0"/>
          </a:p>
        </p:txBody>
      </p:sp>
    </p:spTree>
    <p:extLst>
      <p:ext uri="{BB962C8B-B14F-4D97-AF65-F5344CB8AC3E}">
        <p14:creationId xmlns:p14="http://schemas.microsoft.com/office/powerpoint/2010/main" val="3708091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4FB39FC-7B29-4FFA-B93E-F6662DE27DA7}"/>
              </a:ext>
            </a:extLst>
          </p:cNvPr>
          <p:cNvSpPr>
            <a:spLocks noGrp="1"/>
          </p:cNvSpPr>
          <p:nvPr>
            <p:ph idx="1"/>
          </p:nvPr>
        </p:nvSpPr>
        <p:spPr>
          <a:xfrm>
            <a:off x="1669774" y="1351722"/>
            <a:ext cx="9834838" cy="4882168"/>
          </a:xfrm>
        </p:spPr>
        <p:txBody>
          <a:bodyPr>
            <a:normAutofit fontScale="92500" lnSpcReduction="20000"/>
          </a:bodyPr>
          <a:lstStyle/>
          <a:p>
            <a:pPr algn="just"/>
            <a:r>
              <a:rPr lang="es-CO" b="1" dirty="0" smtClean="0"/>
              <a:t>Reconocimiento </a:t>
            </a:r>
            <a:r>
              <a:rPr lang="es-CO" b="1" dirty="0"/>
              <a:t>Constitucional </a:t>
            </a:r>
            <a:r>
              <a:rPr lang="es-CO" dirty="0"/>
              <a:t>(Constitucionalismo de la Diversidad) </a:t>
            </a:r>
          </a:p>
          <a:p>
            <a:pPr marL="0" indent="0" algn="just">
              <a:buNone/>
            </a:pPr>
            <a:endParaRPr lang="es-CO" dirty="0"/>
          </a:p>
          <a:p>
            <a:pPr algn="just"/>
            <a:r>
              <a:rPr lang="es-CO" b="1" dirty="0" smtClean="0"/>
              <a:t>Leyes </a:t>
            </a:r>
            <a:r>
              <a:rPr lang="es-CO" b="1" dirty="0"/>
              <a:t>de Reconocimiento Étnico </a:t>
            </a:r>
            <a:r>
              <a:rPr lang="es-CO" dirty="0"/>
              <a:t>(Día Nacional de la Población </a:t>
            </a:r>
            <a:r>
              <a:rPr lang="es-CO" dirty="0" smtClean="0"/>
              <a:t>Afrodescendiente)</a:t>
            </a:r>
            <a:endParaRPr lang="es-CO" dirty="0"/>
          </a:p>
          <a:p>
            <a:pPr marL="0" indent="0" algn="just">
              <a:buNone/>
            </a:pPr>
            <a:endParaRPr lang="es-CO" dirty="0"/>
          </a:p>
          <a:p>
            <a:pPr algn="just"/>
            <a:r>
              <a:rPr lang="es-CO" b="1" dirty="0" smtClean="0"/>
              <a:t>Leyes </a:t>
            </a:r>
            <a:r>
              <a:rPr lang="es-CO" b="1" dirty="0"/>
              <a:t>de Reconocimiento de Derechos Colectivos</a:t>
            </a:r>
            <a:r>
              <a:rPr lang="es-CO" dirty="0"/>
              <a:t>, incluidos el Derecho a la Propiedad de la Tierra: Colombia, Ley 70 de 1993, Ecuador, Ley de Derechos </a:t>
            </a:r>
            <a:r>
              <a:rPr lang="es-CO" dirty="0" smtClean="0"/>
              <a:t>Colectivos, Ley de reconocimiento del  Pueblo Afro Chileno.</a:t>
            </a:r>
            <a:endParaRPr lang="es-CO" dirty="0"/>
          </a:p>
          <a:p>
            <a:pPr marL="0" indent="0" algn="just">
              <a:buNone/>
            </a:pPr>
            <a:endParaRPr lang="es-CO" dirty="0"/>
          </a:p>
          <a:p>
            <a:pPr algn="just"/>
            <a:r>
              <a:rPr lang="es-CO" b="1" dirty="0" smtClean="0"/>
              <a:t>Medidas </a:t>
            </a:r>
            <a:r>
              <a:rPr lang="es-CO" b="1" dirty="0"/>
              <a:t>Especiales o de Acción Afirmativa/Cuotas</a:t>
            </a:r>
            <a:r>
              <a:rPr lang="es-CO" dirty="0"/>
              <a:t>: Para Reparar las Injusticias del Pasado y Combatir la Discriminación Estructural.</a:t>
            </a:r>
          </a:p>
          <a:p>
            <a:pPr marL="0" indent="0" algn="just">
              <a:buNone/>
            </a:pPr>
            <a:endParaRPr lang="es-CO" dirty="0"/>
          </a:p>
          <a:p>
            <a:pPr algn="just"/>
            <a:r>
              <a:rPr lang="es-CO" b="1" dirty="0" smtClean="0"/>
              <a:t>Medidas </a:t>
            </a:r>
            <a:r>
              <a:rPr lang="es-CO" b="1" dirty="0"/>
              <a:t>de Reparación Moral</a:t>
            </a:r>
            <a:r>
              <a:rPr lang="es-CO" dirty="0"/>
              <a:t>:</a:t>
            </a:r>
          </a:p>
          <a:p>
            <a:pPr lvl="1" algn="just">
              <a:buFont typeface="Wingdings" panose="05000000000000000000" pitchFamily="2" charset="2"/>
              <a:buChar char="v"/>
            </a:pPr>
            <a:r>
              <a:rPr lang="es-CO" i="1" dirty="0"/>
              <a:t>Perú.</a:t>
            </a:r>
            <a:r>
              <a:rPr lang="es-CO" dirty="0"/>
              <a:t> Decreto Ejecutivo de Perdón Histórico</a:t>
            </a:r>
          </a:p>
          <a:p>
            <a:pPr lvl="1" algn="just">
              <a:buFont typeface="Wingdings" panose="05000000000000000000" pitchFamily="2" charset="2"/>
              <a:buChar char="v"/>
            </a:pPr>
            <a:r>
              <a:rPr lang="es-CO" i="1" dirty="0"/>
              <a:t>Costa Rica.</a:t>
            </a:r>
            <a:r>
              <a:rPr lang="es-CO" dirty="0"/>
              <a:t> Decreto de Perdón Histórico</a:t>
            </a:r>
          </a:p>
          <a:p>
            <a:pPr lvl="1" algn="just">
              <a:buFont typeface="Wingdings" panose="05000000000000000000" pitchFamily="2" charset="2"/>
              <a:buChar char="v"/>
            </a:pPr>
            <a:r>
              <a:rPr lang="es-CO" i="1" dirty="0"/>
              <a:t>Ecuador</a:t>
            </a:r>
            <a:r>
              <a:rPr lang="es-CO" dirty="0"/>
              <a:t>. Decreto Decenio afro</a:t>
            </a:r>
            <a:r>
              <a:rPr lang="es-CO" dirty="0" smtClean="0"/>
              <a:t>.</a:t>
            </a:r>
            <a:endParaRPr lang="es-CO" dirty="0"/>
          </a:p>
        </p:txBody>
      </p:sp>
      <p:sp>
        <p:nvSpPr>
          <p:cNvPr id="4" name="Rectángulo 3">
            <a:extLst>
              <a:ext uri="{FF2B5EF4-FFF2-40B4-BE49-F238E27FC236}">
                <a16:creationId xmlns:a16="http://schemas.microsoft.com/office/drawing/2014/main" id="{5C7B206D-317B-4204-81A0-1F11707DA115}"/>
              </a:ext>
            </a:extLst>
          </p:cNvPr>
          <p:cNvSpPr/>
          <p:nvPr/>
        </p:nvSpPr>
        <p:spPr>
          <a:xfrm>
            <a:off x="-1560191" y="-329129"/>
            <a:ext cx="3676006" cy="369332"/>
          </a:xfrm>
          <a:prstGeom prst="rect">
            <a:avLst/>
          </a:prstGeom>
        </p:spPr>
        <p:txBody>
          <a:bodyPr wrap="none">
            <a:spAutoFit/>
          </a:bodyPr>
          <a:lstStyle/>
          <a:p>
            <a:r>
              <a:rPr lang="es-CO" dirty="0"/>
              <a:t> Medidas de Reparación Moral</a:t>
            </a:r>
          </a:p>
        </p:txBody>
      </p:sp>
    </p:spTree>
    <p:extLst>
      <p:ext uri="{BB962C8B-B14F-4D97-AF65-F5344CB8AC3E}">
        <p14:creationId xmlns:p14="http://schemas.microsoft.com/office/powerpoint/2010/main" val="222167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4C8A9-AC13-4476-A1B6-D48EC0081BF4}"/>
              </a:ext>
            </a:extLst>
          </p:cNvPr>
          <p:cNvSpPr>
            <a:spLocks noGrp="1"/>
          </p:cNvSpPr>
          <p:nvPr>
            <p:ph type="title"/>
          </p:nvPr>
        </p:nvSpPr>
        <p:spPr>
          <a:xfrm>
            <a:off x="1669774" y="624110"/>
            <a:ext cx="10402956" cy="634847"/>
          </a:xfrm>
        </p:spPr>
        <p:txBody>
          <a:bodyPr>
            <a:noAutofit/>
          </a:bodyPr>
          <a:lstStyle/>
          <a:p>
            <a:pPr algn="ctr"/>
            <a:r>
              <a:rPr lang="es-CO" sz="3200" b="1" dirty="0" smtClean="0">
                <a:solidFill>
                  <a:schemeClr val="accent1"/>
                </a:solidFill>
              </a:rPr>
              <a:t>Justicia</a:t>
            </a:r>
            <a:endParaRPr lang="es-CO" sz="3200" b="1" dirty="0">
              <a:solidFill>
                <a:schemeClr val="accent1"/>
              </a:solidFill>
            </a:endParaRPr>
          </a:p>
        </p:txBody>
      </p:sp>
      <p:sp>
        <p:nvSpPr>
          <p:cNvPr id="3" name="Marcador de contenido 2">
            <a:extLst>
              <a:ext uri="{FF2B5EF4-FFF2-40B4-BE49-F238E27FC236}">
                <a16:creationId xmlns:a16="http://schemas.microsoft.com/office/drawing/2014/main" id="{64FB39FC-7B29-4FFA-B93E-F6662DE27DA7}"/>
              </a:ext>
            </a:extLst>
          </p:cNvPr>
          <p:cNvSpPr>
            <a:spLocks noGrp="1"/>
          </p:cNvSpPr>
          <p:nvPr>
            <p:ph idx="1"/>
          </p:nvPr>
        </p:nvSpPr>
        <p:spPr>
          <a:xfrm>
            <a:off x="1469125" y="1378599"/>
            <a:ext cx="10402955" cy="5247860"/>
          </a:xfrm>
        </p:spPr>
        <p:txBody>
          <a:bodyPr>
            <a:normAutofit fontScale="92500" lnSpcReduction="20000"/>
          </a:bodyPr>
          <a:lstStyle/>
          <a:p>
            <a:pPr algn="just"/>
            <a:r>
              <a:rPr lang="es-CO" b="1" i="1" dirty="0"/>
              <a:t>Estados Unidos</a:t>
            </a:r>
            <a:r>
              <a:rPr lang="es-CO" dirty="0"/>
              <a:t>, Ley de Derechos Civiles de 1964.</a:t>
            </a:r>
          </a:p>
          <a:p>
            <a:pPr algn="just"/>
            <a:r>
              <a:rPr lang="es-CO" b="1" i="1" dirty="0"/>
              <a:t>Colombia</a:t>
            </a:r>
            <a:r>
              <a:rPr lang="es-CO" i="1" dirty="0"/>
              <a:t>. </a:t>
            </a:r>
            <a:r>
              <a:rPr lang="es-CO" dirty="0"/>
              <a:t>La Ley 649 de 2001, prevé dos escaños por Circunscripción Especial a la Cámara Baja; Ley 70 de 1993/Decreto 1627 de 1995. Fondo de Créditos Condonables, para Estudiantes Afrocolombianos de Bajos Recursos Económicos y Buen Desempeño Académico.</a:t>
            </a:r>
          </a:p>
          <a:p>
            <a:pPr algn="just"/>
            <a:r>
              <a:rPr lang="es-CO" b="1" i="1" dirty="0"/>
              <a:t>Uruguay</a:t>
            </a:r>
            <a:r>
              <a:rPr lang="es-CO" b="1" dirty="0"/>
              <a:t>.</a:t>
            </a:r>
            <a:r>
              <a:rPr lang="es-CO" dirty="0"/>
              <a:t> Ley No 1922 de 2013- Afrodescendientes: Normas para favorecer su participación en las Áreas Educativa y Laboral. Otorga el 8% de los cargos públicos a la población afrodescendiente, a nivel nacional y territorial, como una medida de acción afirmativa, de reparación. Reconoce la discriminación histórica contra los afrodescendientes. </a:t>
            </a:r>
            <a:r>
              <a:rPr lang="es-CO" b="1" dirty="0"/>
              <a:t> </a:t>
            </a:r>
            <a:endParaRPr lang="es-CO" dirty="0"/>
          </a:p>
          <a:p>
            <a:pPr algn="just"/>
            <a:r>
              <a:rPr lang="es-CO" b="1" i="1" dirty="0"/>
              <a:t>Brasil</a:t>
            </a:r>
            <a:r>
              <a:rPr lang="es-CO" i="1" dirty="0"/>
              <a:t>.</a:t>
            </a:r>
            <a:r>
              <a:rPr lang="es-CO" dirty="0"/>
              <a:t> Ley No. 12.990 de junio de 2014. Cuotas para el acceso a cargos públicos de los afrodescendientes/Prietos – 20% de los cargos de carrera. En el proceso de implementación se avanza en la formación de </a:t>
            </a:r>
            <a:r>
              <a:rPr lang="es-CO" dirty="0" smtClean="0"/>
              <a:t>varias </a:t>
            </a:r>
            <a:r>
              <a:rPr lang="es-CO" dirty="0"/>
              <a:t>decenas de jóvenes diplomáticos. Ley de Cuotas Sociales de Brasil en 2012, prevé cuotas para el acceso a la educación superior. </a:t>
            </a:r>
          </a:p>
          <a:p>
            <a:pPr algn="just"/>
            <a:r>
              <a:rPr lang="es-CO" b="1" i="1" dirty="0"/>
              <a:t>Ecuador</a:t>
            </a:r>
            <a:r>
              <a:rPr lang="es-CO" b="1" dirty="0"/>
              <a:t>.</a:t>
            </a:r>
            <a:r>
              <a:rPr lang="es-CO" dirty="0"/>
              <a:t> Decreto No. 60 de 2009. Adopta el Plan Plurinacional para Eliminar la Discriminación Racial y la Exclusión Étnica y Cultural. Prevé medidas de acción afirmativa para el acceso a cargos públicos de afroecuatorianos y otros grupos discriminados, en un porcentaje correspondiente al de su población. La incorporación de cerca de 30 jóvenes pertenecientes a dichos grupos a la carrera diplomática, mediante mecanismos preferenciales, es un ejemplo emblemático de su aplicación.</a:t>
            </a:r>
          </a:p>
          <a:p>
            <a:pPr algn="just"/>
            <a:r>
              <a:rPr lang="es-CO" b="1" i="1" dirty="0"/>
              <a:t>Bolivia</a:t>
            </a:r>
            <a:r>
              <a:rPr lang="es-CO" i="1" dirty="0"/>
              <a:t>.</a:t>
            </a:r>
            <a:r>
              <a:rPr lang="es-CO" dirty="0"/>
              <a:t> </a:t>
            </a:r>
            <a:r>
              <a:rPr lang="es-BO" dirty="0"/>
              <a:t>Artículo 32; “el pueblo afroboliviano goza de los mismos derechos garantizados a los pueblos indígenas”. Incluye una curul compartida con ciertos pueblos indígenas en la Cámara Baja.</a:t>
            </a:r>
            <a:endParaRPr lang="es-CO" dirty="0"/>
          </a:p>
          <a:p>
            <a:pPr algn="just"/>
            <a:endParaRPr lang="es-CO" dirty="0"/>
          </a:p>
        </p:txBody>
      </p:sp>
    </p:spTree>
    <p:extLst>
      <p:ext uri="{BB962C8B-B14F-4D97-AF65-F5344CB8AC3E}">
        <p14:creationId xmlns:p14="http://schemas.microsoft.com/office/powerpoint/2010/main" val="963182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91D230-3D45-4BD9-9BD5-1EE163A0572E}"/>
              </a:ext>
            </a:extLst>
          </p:cNvPr>
          <p:cNvSpPr>
            <a:spLocks noGrp="1"/>
          </p:cNvSpPr>
          <p:nvPr>
            <p:ph type="title"/>
          </p:nvPr>
        </p:nvSpPr>
        <p:spPr>
          <a:xfrm>
            <a:off x="2592925" y="624110"/>
            <a:ext cx="8911687" cy="727612"/>
          </a:xfrm>
        </p:spPr>
        <p:txBody>
          <a:bodyPr>
            <a:normAutofit/>
          </a:bodyPr>
          <a:lstStyle/>
          <a:p>
            <a:pPr algn="ctr"/>
            <a:r>
              <a:rPr lang="es-CO" sz="3200" b="1" dirty="0" smtClean="0">
                <a:solidFill>
                  <a:schemeClr val="accent1"/>
                </a:solidFill>
              </a:rPr>
              <a:t>Desarrollo</a:t>
            </a:r>
            <a:endParaRPr lang="es-CO" sz="3200" dirty="0">
              <a:solidFill>
                <a:schemeClr val="accent1"/>
              </a:solidFill>
            </a:endParaRPr>
          </a:p>
        </p:txBody>
      </p:sp>
      <p:sp>
        <p:nvSpPr>
          <p:cNvPr id="3" name="Marcador de contenido 2">
            <a:extLst>
              <a:ext uri="{FF2B5EF4-FFF2-40B4-BE49-F238E27FC236}">
                <a16:creationId xmlns:a16="http://schemas.microsoft.com/office/drawing/2014/main" id="{0244569C-9B0C-47A2-8BB8-ABE7C2093539}"/>
              </a:ext>
            </a:extLst>
          </p:cNvPr>
          <p:cNvSpPr>
            <a:spLocks noGrp="1"/>
          </p:cNvSpPr>
          <p:nvPr>
            <p:ph idx="1"/>
          </p:nvPr>
        </p:nvSpPr>
        <p:spPr>
          <a:xfrm>
            <a:off x="1298713" y="1351722"/>
            <a:ext cx="10205899" cy="4559500"/>
          </a:xfrm>
        </p:spPr>
        <p:txBody>
          <a:bodyPr>
            <a:normAutofit/>
          </a:bodyPr>
          <a:lstStyle/>
          <a:p>
            <a:pPr marL="342900" lvl="1" indent="-342900">
              <a:lnSpc>
                <a:spcPct val="80000"/>
              </a:lnSpc>
            </a:pPr>
            <a:r>
              <a:rPr lang="es-CO" sz="1700" dirty="0"/>
              <a:t>Plan de Acción del Decenio Internacional de los Afrodescendiente.</a:t>
            </a:r>
          </a:p>
          <a:p>
            <a:pPr marL="342900" lvl="1" indent="-342900">
              <a:lnSpc>
                <a:spcPct val="80000"/>
              </a:lnSpc>
            </a:pPr>
            <a:endParaRPr lang="es-CO" sz="1700" dirty="0"/>
          </a:p>
          <a:p>
            <a:pPr marL="342900" lvl="1" indent="-342900">
              <a:lnSpc>
                <a:spcPct val="80000"/>
              </a:lnSpc>
            </a:pPr>
            <a:r>
              <a:rPr lang="es-CO" sz="1700" dirty="0"/>
              <a:t>Plan de Acción Decenal Continental de Los y Las Afrodescendientes, OEA, 2016.</a:t>
            </a:r>
          </a:p>
          <a:p>
            <a:pPr marL="342900" lvl="1" indent="-342900">
              <a:lnSpc>
                <a:spcPct val="80000"/>
              </a:lnSpc>
            </a:pPr>
            <a:endParaRPr lang="es-CO" sz="1700" dirty="0"/>
          </a:p>
          <a:p>
            <a:pPr marL="342900" lvl="1" indent="-342900">
              <a:lnSpc>
                <a:spcPct val="80000"/>
              </a:lnSpc>
            </a:pPr>
            <a:r>
              <a:rPr lang="es-CO" sz="1700" dirty="0"/>
              <a:t> Objetivos de Desarrollo Sostenible, ODS/Metas 2030, Naciones Unidas. </a:t>
            </a:r>
          </a:p>
          <a:p>
            <a:pPr marL="342900" lvl="1" indent="-342900">
              <a:lnSpc>
                <a:spcPct val="80000"/>
              </a:lnSpc>
            </a:pPr>
            <a:endParaRPr lang="es-CO" sz="1700" dirty="0"/>
          </a:p>
          <a:p>
            <a:pPr marL="342900" lvl="1" indent="-342900">
              <a:lnSpc>
                <a:spcPct val="80000"/>
              </a:lnSpc>
            </a:pPr>
            <a:r>
              <a:rPr lang="es-CO" sz="1700" dirty="0"/>
              <a:t>Declaración de Brasilia/CELAC Diciembre de 2015. </a:t>
            </a:r>
          </a:p>
          <a:p>
            <a:pPr marL="342900" lvl="1" indent="-342900">
              <a:lnSpc>
                <a:spcPct val="80000"/>
              </a:lnSpc>
            </a:pPr>
            <a:endParaRPr lang="es-CO" sz="1700" dirty="0"/>
          </a:p>
          <a:p>
            <a:pPr marL="342900" lvl="1" indent="-342900">
              <a:lnSpc>
                <a:spcPct val="80000"/>
              </a:lnSpc>
            </a:pPr>
            <a:r>
              <a:rPr lang="es-CO" sz="1700" dirty="0"/>
              <a:t>Política de Salud para Grupos Étnicos, OPS, 2017.</a:t>
            </a:r>
          </a:p>
          <a:p>
            <a:pPr marL="0" lvl="1" indent="0">
              <a:lnSpc>
                <a:spcPct val="80000"/>
              </a:lnSpc>
              <a:buNone/>
            </a:pPr>
            <a:endParaRPr lang="es-CO" sz="1700" dirty="0"/>
          </a:p>
          <a:p>
            <a:pPr marL="342900" lvl="1" indent="-342900">
              <a:lnSpc>
                <a:spcPct val="80000"/>
              </a:lnSpc>
            </a:pPr>
            <a:r>
              <a:rPr lang="es-CO" sz="1700" dirty="0"/>
              <a:t>L</a:t>
            </a:r>
            <a:r>
              <a:rPr lang="es-CO" sz="1700" dirty="0" smtClean="0"/>
              <a:t>a </a:t>
            </a:r>
            <a:r>
              <a:rPr lang="es-CO" sz="1700" dirty="0"/>
              <a:t>Política de Interculturalidad de la Comunidad Andina, entre otras.</a:t>
            </a:r>
          </a:p>
          <a:p>
            <a:pPr marL="0" indent="0">
              <a:buNone/>
            </a:pPr>
            <a:endParaRPr lang="es-CO" dirty="0"/>
          </a:p>
          <a:p>
            <a:pPr marL="0" indent="0">
              <a:buNone/>
            </a:pPr>
            <a:endParaRPr lang="es-CO" dirty="0"/>
          </a:p>
        </p:txBody>
      </p:sp>
    </p:spTree>
    <p:extLst>
      <p:ext uri="{BB962C8B-B14F-4D97-AF65-F5344CB8AC3E}">
        <p14:creationId xmlns:p14="http://schemas.microsoft.com/office/powerpoint/2010/main" val="456662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ctr"/>
            <a:r>
              <a:rPr lang="es-ES" sz="4000" b="1" dirty="0">
                <a:solidFill>
                  <a:schemeClr val="accent1">
                    <a:lumMod val="75000"/>
                  </a:schemeClr>
                </a:solidFill>
              </a:rPr>
              <a:t>4.  Ecos del Decenio Internacional de los Afrodescendientes</a:t>
            </a:r>
            <a:endParaRPr lang="es-CO" sz="4000" dirty="0"/>
          </a:p>
        </p:txBody>
      </p:sp>
    </p:spTree>
    <p:extLst>
      <p:ext uri="{BB962C8B-B14F-4D97-AF65-F5344CB8AC3E}">
        <p14:creationId xmlns:p14="http://schemas.microsoft.com/office/powerpoint/2010/main" val="424574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54AEF-E1DD-41AB-AB32-57DAF1F76335}"/>
              </a:ext>
            </a:extLst>
          </p:cNvPr>
          <p:cNvSpPr>
            <a:spLocks noGrp="1"/>
          </p:cNvSpPr>
          <p:nvPr>
            <p:ph type="title"/>
          </p:nvPr>
        </p:nvSpPr>
        <p:spPr>
          <a:xfrm>
            <a:off x="1790163" y="624110"/>
            <a:ext cx="9714449" cy="701107"/>
          </a:xfrm>
        </p:spPr>
        <p:txBody>
          <a:bodyPr>
            <a:normAutofit fontScale="90000"/>
          </a:bodyPr>
          <a:lstStyle/>
          <a:p>
            <a:pPr algn="ctr"/>
            <a:r>
              <a:rPr lang="es-CO" sz="3200" dirty="0">
                <a:solidFill>
                  <a:schemeClr val="accent1">
                    <a:lumMod val="75000"/>
                  </a:schemeClr>
                </a:solidFill>
              </a:rPr>
              <a:t/>
            </a:r>
            <a:br>
              <a:rPr lang="es-CO" sz="3200" dirty="0">
                <a:solidFill>
                  <a:schemeClr val="accent1">
                    <a:lumMod val="75000"/>
                  </a:schemeClr>
                </a:solidFill>
              </a:rPr>
            </a:br>
            <a:endParaRPr lang="es-CO" sz="3200" dirty="0">
              <a:solidFill>
                <a:srgbClr val="7030A0"/>
              </a:solidFill>
            </a:endParaRPr>
          </a:p>
        </p:txBody>
      </p:sp>
      <p:sp>
        <p:nvSpPr>
          <p:cNvPr id="3" name="Marcador de contenido 2">
            <a:extLst>
              <a:ext uri="{FF2B5EF4-FFF2-40B4-BE49-F238E27FC236}">
                <a16:creationId xmlns:a16="http://schemas.microsoft.com/office/drawing/2014/main" id="{DCDB465E-2EF9-46C1-A169-6D8BE8CF33B4}"/>
              </a:ext>
            </a:extLst>
          </p:cNvPr>
          <p:cNvSpPr>
            <a:spLocks noGrp="1"/>
          </p:cNvSpPr>
          <p:nvPr>
            <p:ph idx="1"/>
          </p:nvPr>
        </p:nvSpPr>
        <p:spPr>
          <a:xfrm>
            <a:off x="1197735" y="1468191"/>
            <a:ext cx="10689465" cy="5151549"/>
          </a:xfrm>
        </p:spPr>
        <p:txBody>
          <a:bodyPr>
            <a:normAutofit fontScale="92500" lnSpcReduction="20000"/>
          </a:bodyPr>
          <a:lstStyle/>
          <a:p>
            <a:pPr marL="342900" lvl="1" indent="-342900" algn="just"/>
            <a:r>
              <a:rPr lang="es-MX" sz="2000" dirty="0" smtClean="0"/>
              <a:t>Plan </a:t>
            </a:r>
            <a:r>
              <a:rPr lang="es-MX" sz="2000" dirty="0"/>
              <a:t>de Acción del Decenio Internacional de los Afrodescendientes 2015 - 2024 – Asamblea General de las Naciones Unidas</a:t>
            </a:r>
          </a:p>
          <a:p>
            <a:pPr marL="342900" lvl="1" indent="-342900" algn="just"/>
            <a:r>
              <a:rPr lang="es-MX" sz="2000" dirty="0" smtClean="0"/>
              <a:t>Conferencia </a:t>
            </a:r>
            <a:r>
              <a:rPr lang="es-MX" sz="2000" dirty="0"/>
              <a:t>Regional del Decenio Internacional de los Afrodescendientes – Naciones Unidas - Brasilia 2015</a:t>
            </a:r>
          </a:p>
          <a:p>
            <a:pPr marL="342900" lvl="1" indent="-342900" algn="just"/>
            <a:r>
              <a:rPr lang="es-MX" sz="2000" dirty="0" smtClean="0"/>
              <a:t>Conferencia </a:t>
            </a:r>
            <a:r>
              <a:rPr lang="es-MX" sz="2000" dirty="0"/>
              <a:t>Regional (Reunión) de Europa sobre el Decenio Internacional de los Afrodescendientes – Naciones Unidas, Ginebra, Suiza 2017</a:t>
            </a:r>
          </a:p>
          <a:p>
            <a:pPr marL="342900" lvl="1" indent="-342900" algn="just"/>
            <a:r>
              <a:rPr lang="es-MX" sz="2000" dirty="0" smtClean="0"/>
              <a:t>Conferencia </a:t>
            </a:r>
            <a:r>
              <a:rPr lang="es-MX" sz="2000" dirty="0"/>
              <a:t>Regional de África sobre el Decenio Internacional de los Afrodescendientes – Senegal octubre de 2019</a:t>
            </a:r>
          </a:p>
          <a:p>
            <a:pPr marL="342900" lvl="1" indent="-342900" algn="just"/>
            <a:r>
              <a:rPr lang="es-MX" sz="2000" dirty="0" smtClean="0"/>
              <a:t>Hacia </a:t>
            </a:r>
            <a:r>
              <a:rPr lang="es-MX" sz="2000" dirty="0"/>
              <a:t>una Declaración Internacional sobre los Derechos de los Afrodescendientes – Comité para la Eliminación de la Discriminación Racial – CERD (2012), CELAC (Colombia)- Grupo de Trabajo sobre los Afrodescendientes, Consejo de Derechos Humanos - Resoluciones de la Asamblea General y del Consejo de Derechos Humanos (Brasil).</a:t>
            </a:r>
          </a:p>
          <a:p>
            <a:pPr marL="342900" lvl="1" indent="-342900" algn="just"/>
            <a:r>
              <a:rPr lang="es-MX" sz="2000" dirty="0" smtClean="0"/>
              <a:t>Foro </a:t>
            </a:r>
            <a:r>
              <a:rPr lang="es-MX" sz="2000" dirty="0"/>
              <a:t>Permanente sobre los Afrodescendientes – Consejo de Derechos Humanos – Asamblea General de las Naciones Unidas.</a:t>
            </a:r>
          </a:p>
          <a:p>
            <a:pPr marL="342900" lvl="1" indent="-342900" algn="just"/>
            <a:r>
              <a:rPr lang="es-MX" sz="2000" dirty="0" smtClean="0"/>
              <a:t>Grupo </a:t>
            </a:r>
            <a:r>
              <a:rPr lang="es-MX" sz="2000" dirty="0"/>
              <a:t>de Países Amigos del Decenio Internacional de los Afrodescendientes. Naciones Unidas, Ginebra, Suiza. (Lidera Costa Rica).</a:t>
            </a:r>
          </a:p>
          <a:p>
            <a:pPr marL="0" lvl="1" indent="0" algn="just">
              <a:buNone/>
            </a:pPr>
            <a:endParaRPr lang="es-MX" sz="2000" dirty="0"/>
          </a:p>
        </p:txBody>
      </p:sp>
      <p:sp>
        <p:nvSpPr>
          <p:cNvPr id="4" name="Rectángulo 3"/>
          <p:cNvSpPr/>
          <p:nvPr/>
        </p:nvSpPr>
        <p:spPr>
          <a:xfrm>
            <a:off x="2807594" y="667133"/>
            <a:ext cx="8216721" cy="646331"/>
          </a:xfrm>
          <a:prstGeom prst="rect">
            <a:avLst/>
          </a:prstGeom>
        </p:spPr>
        <p:txBody>
          <a:bodyPr wrap="square">
            <a:spAutoFit/>
          </a:bodyPr>
          <a:lstStyle/>
          <a:p>
            <a:r>
              <a:rPr lang="es-CO" sz="3600" b="1" dirty="0">
                <a:solidFill>
                  <a:schemeClr val="accent1"/>
                </a:solidFill>
              </a:rPr>
              <a:t>Algunas acciones relevantes</a:t>
            </a:r>
          </a:p>
        </p:txBody>
      </p:sp>
    </p:spTree>
    <p:extLst>
      <p:ext uri="{BB962C8B-B14F-4D97-AF65-F5344CB8AC3E}">
        <p14:creationId xmlns:p14="http://schemas.microsoft.com/office/powerpoint/2010/main" val="3768499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CDB465E-2EF9-46C1-A169-6D8BE8CF33B4}"/>
              </a:ext>
            </a:extLst>
          </p:cNvPr>
          <p:cNvSpPr>
            <a:spLocks noGrp="1"/>
          </p:cNvSpPr>
          <p:nvPr>
            <p:ph idx="1"/>
          </p:nvPr>
        </p:nvSpPr>
        <p:spPr>
          <a:xfrm>
            <a:off x="1197735" y="1068947"/>
            <a:ext cx="10612192" cy="5537916"/>
          </a:xfrm>
        </p:spPr>
        <p:txBody>
          <a:bodyPr>
            <a:normAutofit fontScale="92500" lnSpcReduction="10000"/>
          </a:bodyPr>
          <a:lstStyle/>
          <a:p>
            <a:pPr marL="342900" lvl="1" indent="-342900" algn="just"/>
            <a:r>
              <a:rPr lang="es-MX" sz="1800" dirty="0"/>
              <a:t>Informes del Secretario General a la Asamblea General y publicaciones relativas al Decenio Internacional de los Afrodescendientes</a:t>
            </a:r>
            <a:r>
              <a:rPr lang="es-MX" sz="1800" dirty="0" smtClean="0"/>
              <a:t>.</a:t>
            </a:r>
          </a:p>
          <a:p>
            <a:pPr marL="342900" lvl="1" indent="-342900" algn="just"/>
            <a:r>
              <a:rPr lang="es-MX" sz="1800" dirty="0" smtClean="0"/>
              <a:t>Eventos </a:t>
            </a:r>
            <a:r>
              <a:rPr lang="es-MX" sz="1800" dirty="0"/>
              <a:t>paralelos en el marco de la Asamblea General de las Naciones Unidas: Costa Rica y otros.</a:t>
            </a:r>
          </a:p>
          <a:p>
            <a:pPr marL="342900" lvl="1" indent="-342900" algn="just"/>
            <a:r>
              <a:rPr lang="es-MX" sz="1800" dirty="0" smtClean="0"/>
              <a:t>Hacia </a:t>
            </a:r>
            <a:r>
              <a:rPr lang="es-MX" sz="1800" dirty="0"/>
              <a:t>una Encíclica sobre el rol de la Iglesia Católica en la Esclavitud y la Trata Trasatlántica de Esclavos – Comité para la Eliminación de la Discriminación Racial, CERD. CERD/C/VAT/CO/16-23</a:t>
            </a:r>
          </a:p>
          <a:p>
            <a:pPr marL="342900" lvl="1" indent="-342900" algn="just"/>
            <a:r>
              <a:rPr lang="es-MX" sz="1800" dirty="0" smtClean="0"/>
              <a:t>Hacia </a:t>
            </a:r>
            <a:r>
              <a:rPr lang="es-MX" sz="1800" dirty="0"/>
              <a:t>la incorporación de la cuestión de los afrodescendientes como tema central de los informes globales de las Naciones Unidas y otros organismos especializados. CERD, 2012.</a:t>
            </a:r>
          </a:p>
          <a:p>
            <a:pPr marL="342900" lvl="1" indent="-342900" algn="just"/>
            <a:r>
              <a:rPr lang="es-MX" sz="1800" dirty="0" smtClean="0"/>
              <a:t>Acciones </a:t>
            </a:r>
            <a:r>
              <a:rPr lang="es-MX" sz="1800" dirty="0"/>
              <a:t>en los planos regional y nacional: Plan de Acción de las y los Afrodescendientes de las Américas</a:t>
            </a:r>
            <a:r>
              <a:rPr lang="es-MX" sz="1800" dirty="0" smtClean="0"/>
              <a:t>, </a:t>
            </a:r>
            <a:r>
              <a:rPr lang="es-MX" sz="1800" dirty="0"/>
              <a:t>OEA; Fondo para el Desarrollo Económico de los Afrodescendientes de las Américas, OEA, 2018; Red de Altas Autoridades Afrodescendientes de las Américas, OEA, 2018. Semana sobre los Afrodescendientes, Parlamento Europeo, 2018; Foro sobre el Decenio Internacional de los Afrodescendientes, Parlamento Europeo 2019. Leyes, Decretos, Políticas nacionales, campañas de sensibilización, foros presidenciales y de otro nivel, relativos al Decenio Internacional de los Afrodescendientes: América, Europa y África.</a:t>
            </a:r>
          </a:p>
          <a:p>
            <a:pPr marL="342900" lvl="1" indent="-342900" algn="just"/>
            <a:r>
              <a:rPr lang="es-MX" sz="1800" dirty="0" smtClean="0"/>
              <a:t>Estudios </a:t>
            </a:r>
            <a:r>
              <a:rPr lang="es-MX" sz="1800" dirty="0"/>
              <a:t>especializados relativos o con enfoque afrodescendiente: CEPAL, Banco Mundial, Banco Interamericano </a:t>
            </a:r>
            <a:r>
              <a:rPr lang="es-MX" dirty="0"/>
              <a:t>de Desarrollo, OPS, entre otros. </a:t>
            </a:r>
            <a:endParaRPr lang="es-MX" dirty="0" smtClean="0"/>
          </a:p>
          <a:p>
            <a:pPr marL="342900" lvl="1" indent="-342900" algn="just"/>
            <a:r>
              <a:rPr lang="es-MX" sz="1800" dirty="0" smtClean="0"/>
              <a:t>Relanzamiento del Movimiento Social Afrodescendiente y de los lazos con África.</a:t>
            </a:r>
            <a:endParaRPr lang="es-MX" sz="1800" dirty="0"/>
          </a:p>
        </p:txBody>
      </p:sp>
    </p:spTree>
    <p:extLst>
      <p:ext uri="{BB962C8B-B14F-4D97-AF65-F5344CB8AC3E}">
        <p14:creationId xmlns:p14="http://schemas.microsoft.com/office/powerpoint/2010/main" val="291747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marL="457200" lvl="0" indent="-457200" algn="ctr">
              <a:buFont typeface="+mj-lt"/>
              <a:buAutoNum type="arabicPeriod" startAt="5"/>
            </a:pPr>
            <a:r>
              <a:rPr lang="es-ES" sz="4000" b="1" dirty="0" smtClean="0">
                <a:solidFill>
                  <a:schemeClr val="accent1">
                    <a:lumMod val="75000"/>
                  </a:schemeClr>
                </a:solidFill>
              </a:rPr>
              <a:t>Los </a:t>
            </a:r>
            <a:r>
              <a:rPr lang="es-ES" sz="4000" b="1" dirty="0">
                <a:solidFill>
                  <a:schemeClr val="accent1">
                    <a:lumMod val="75000"/>
                  </a:schemeClr>
                </a:solidFill>
              </a:rPr>
              <a:t>Afrodescendientes y los Objetivos de Desarrollo Sostenible</a:t>
            </a:r>
          </a:p>
        </p:txBody>
      </p:sp>
    </p:spTree>
    <p:extLst>
      <p:ext uri="{BB962C8B-B14F-4D97-AF65-F5344CB8AC3E}">
        <p14:creationId xmlns:p14="http://schemas.microsoft.com/office/powerpoint/2010/main" val="13068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532587" y="624110"/>
            <a:ext cx="9972026" cy="618903"/>
          </a:xfrm>
        </p:spPr>
        <p:txBody>
          <a:bodyPr>
            <a:normAutofit fontScale="90000"/>
          </a:bodyPr>
          <a:lstStyle/>
          <a:p>
            <a:pPr algn="ctr"/>
            <a:r>
              <a:rPr lang="es-CO" b="1" dirty="0">
                <a:solidFill>
                  <a:schemeClr val="accent1"/>
                </a:solidFill>
              </a:rPr>
              <a:t>CONTENIDO</a:t>
            </a:r>
            <a:r>
              <a:rPr lang="es-CO" dirty="0">
                <a:solidFill>
                  <a:schemeClr val="accent1"/>
                </a:solidFill>
              </a:rPr>
              <a:t/>
            </a:r>
            <a:br>
              <a:rPr lang="es-CO" dirty="0">
                <a:solidFill>
                  <a:schemeClr val="accent1"/>
                </a:solidFill>
              </a:rPr>
            </a:br>
            <a:endParaRPr lang="es-CO" dirty="0">
              <a:solidFill>
                <a:schemeClr val="accent1"/>
              </a:solidFill>
            </a:endParaRPr>
          </a:p>
        </p:txBody>
      </p:sp>
      <p:sp>
        <p:nvSpPr>
          <p:cNvPr id="5" name="Marcador de contenido 4"/>
          <p:cNvSpPr>
            <a:spLocks noGrp="1"/>
          </p:cNvSpPr>
          <p:nvPr>
            <p:ph idx="1"/>
          </p:nvPr>
        </p:nvSpPr>
        <p:spPr>
          <a:xfrm>
            <a:off x="2271713" y="1243013"/>
            <a:ext cx="9232899" cy="5054756"/>
          </a:xfrm>
        </p:spPr>
        <p:txBody>
          <a:bodyPr>
            <a:normAutofit fontScale="55000" lnSpcReduction="20000"/>
          </a:bodyPr>
          <a:lstStyle/>
          <a:p>
            <a:pPr marL="0" indent="0" algn="just">
              <a:buNone/>
            </a:pPr>
            <a:endParaRPr lang="es-CO" b="1" dirty="0">
              <a:solidFill>
                <a:schemeClr val="accent1">
                  <a:lumMod val="75000"/>
                </a:schemeClr>
              </a:solidFill>
            </a:endParaRPr>
          </a:p>
          <a:p>
            <a:pPr algn="just">
              <a:buAutoNum type="arabicPeriod"/>
            </a:pPr>
            <a:r>
              <a:rPr lang="es-CO" sz="3300" dirty="0">
                <a:solidFill>
                  <a:schemeClr val="accent1">
                    <a:lumMod val="75000"/>
                  </a:schemeClr>
                </a:solidFill>
              </a:rPr>
              <a:t>Contexto Global en Materia de Racismo, Discriminación Racial, Xenofobia y demás formas Conexas de Intolerancia.</a:t>
            </a:r>
          </a:p>
          <a:p>
            <a:pPr marL="0" indent="0" algn="just">
              <a:buNone/>
            </a:pPr>
            <a:endParaRPr lang="es-CO" sz="3300" dirty="0">
              <a:solidFill>
                <a:schemeClr val="accent1">
                  <a:lumMod val="75000"/>
                </a:schemeClr>
              </a:solidFill>
            </a:endParaRPr>
          </a:p>
          <a:p>
            <a:pPr marL="0" indent="0" algn="just">
              <a:buNone/>
            </a:pPr>
            <a:r>
              <a:rPr lang="es-CO" sz="3300" dirty="0">
                <a:solidFill>
                  <a:schemeClr val="accent1">
                    <a:lumMod val="75000"/>
                  </a:schemeClr>
                </a:solidFill>
              </a:rPr>
              <a:t>2. Los Pueblos Indígenas y los Afrodescendientes </a:t>
            </a:r>
            <a:r>
              <a:rPr lang="es-CO" sz="3300" dirty="0" smtClean="0">
                <a:solidFill>
                  <a:schemeClr val="accent1">
                    <a:lumMod val="75000"/>
                  </a:schemeClr>
                </a:solidFill>
              </a:rPr>
              <a:t>frente </a:t>
            </a:r>
            <a:r>
              <a:rPr lang="es-CO" sz="3300" dirty="0">
                <a:solidFill>
                  <a:schemeClr val="accent1">
                    <a:lumMod val="75000"/>
                  </a:schemeClr>
                </a:solidFill>
              </a:rPr>
              <a:t>a los Grandes Retos Globales </a:t>
            </a:r>
          </a:p>
          <a:p>
            <a:pPr marL="0" indent="0" algn="just">
              <a:buNone/>
            </a:pPr>
            <a:endParaRPr lang="es-CO" sz="3300" dirty="0">
              <a:solidFill>
                <a:schemeClr val="accent1">
                  <a:lumMod val="75000"/>
                </a:schemeClr>
              </a:solidFill>
            </a:endParaRPr>
          </a:p>
          <a:p>
            <a:pPr marL="0" lvl="0" indent="0" algn="just">
              <a:buNone/>
            </a:pPr>
            <a:r>
              <a:rPr lang="es-CO" sz="3300" dirty="0">
                <a:solidFill>
                  <a:schemeClr val="accent1">
                    <a:lumMod val="75000"/>
                  </a:schemeClr>
                </a:solidFill>
              </a:rPr>
              <a:t>3. </a:t>
            </a:r>
            <a:r>
              <a:rPr lang="es-ES" sz="3300" dirty="0" smtClean="0">
                <a:solidFill>
                  <a:schemeClr val="accent1">
                    <a:lumMod val="75000"/>
                  </a:schemeClr>
                </a:solidFill>
              </a:rPr>
              <a:t>Afrodescendientes</a:t>
            </a:r>
            <a:r>
              <a:rPr lang="es-ES" sz="3300" dirty="0">
                <a:solidFill>
                  <a:schemeClr val="accent1">
                    <a:lumMod val="75000"/>
                  </a:schemeClr>
                </a:solidFill>
              </a:rPr>
              <a:t>: </a:t>
            </a:r>
            <a:endParaRPr lang="es-ES" sz="3300" dirty="0" smtClean="0">
              <a:solidFill>
                <a:schemeClr val="accent1">
                  <a:lumMod val="75000"/>
                </a:schemeClr>
              </a:solidFill>
            </a:endParaRPr>
          </a:p>
          <a:p>
            <a:pPr lvl="1" algn="just"/>
            <a:r>
              <a:rPr lang="es-ES" sz="3300" dirty="0">
                <a:solidFill>
                  <a:schemeClr val="accent1">
                    <a:lumMod val="75000"/>
                  </a:schemeClr>
                </a:solidFill>
              </a:rPr>
              <a:t>Reconocimiento, </a:t>
            </a:r>
          </a:p>
          <a:p>
            <a:pPr lvl="1" algn="just"/>
            <a:r>
              <a:rPr lang="es-ES" sz="3300" dirty="0">
                <a:solidFill>
                  <a:schemeClr val="accent1">
                    <a:lumMod val="75000"/>
                  </a:schemeClr>
                </a:solidFill>
              </a:rPr>
              <a:t>Justicia y </a:t>
            </a:r>
          </a:p>
          <a:p>
            <a:pPr lvl="1" algn="just"/>
            <a:r>
              <a:rPr lang="es-ES" sz="3300" dirty="0">
                <a:solidFill>
                  <a:schemeClr val="accent1">
                    <a:lumMod val="75000"/>
                  </a:schemeClr>
                </a:solidFill>
              </a:rPr>
              <a:t>Desarrollo</a:t>
            </a:r>
          </a:p>
          <a:p>
            <a:pPr marL="0" lvl="0" indent="0" algn="just">
              <a:buFont typeface="Wingdings 3" charset="2"/>
              <a:buNone/>
            </a:pPr>
            <a:endParaRPr lang="es-ES" sz="3300" dirty="0">
              <a:solidFill>
                <a:schemeClr val="accent1">
                  <a:lumMod val="75000"/>
                </a:schemeClr>
              </a:solidFill>
            </a:endParaRPr>
          </a:p>
          <a:p>
            <a:pPr marL="457200" indent="-457200" algn="just">
              <a:buFont typeface="Wingdings 3" charset="2"/>
              <a:buAutoNum type="arabicPeriod" startAt="4"/>
            </a:pPr>
            <a:r>
              <a:rPr lang="es-ES" sz="3300" dirty="0">
                <a:solidFill>
                  <a:schemeClr val="accent1">
                    <a:lumMod val="75000"/>
                  </a:schemeClr>
                </a:solidFill>
              </a:rPr>
              <a:t>Ecos del Decenio Internacional de los Afrodescendientes </a:t>
            </a:r>
            <a:endParaRPr lang="es-CO" sz="3300" dirty="0">
              <a:solidFill>
                <a:schemeClr val="accent1">
                  <a:lumMod val="75000"/>
                </a:schemeClr>
              </a:solidFill>
            </a:endParaRPr>
          </a:p>
          <a:p>
            <a:pPr marL="0" lvl="0" indent="0" algn="just">
              <a:buNone/>
            </a:pPr>
            <a:endParaRPr lang="es-ES" sz="3300" dirty="0">
              <a:solidFill>
                <a:schemeClr val="accent1">
                  <a:lumMod val="75000"/>
                </a:schemeClr>
              </a:solidFill>
            </a:endParaRPr>
          </a:p>
          <a:p>
            <a:pPr marL="457200" lvl="0" indent="-457200" algn="just">
              <a:buFont typeface="+mj-lt"/>
              <a:buAutoNum type="arabicPeriod" startAt="5"/>
            </a:pPr>
            <a:r>
              <a:rPr lang="es-ES" sz="3300" dirty="0" smtClean="0">
                <a:solidFill>
                  <a:schemeClr val="accent1">
                    <a:lumMod val="75000"/>
                  </a:schemeClr>
                </a:solidFill>
              </a:rPr>
              <a:t>Los Afrodescendientes y los Objetivos de Desarrollo Sostenible</a:t>
            </a:r>
          </a:p>
        </p:txBody>
      </p:sp>
    </p:spTree>
    <p:extLst>
      <p:ext uri="{BB962C8B-B14F-4D97-AF65-F5344CB8AC3E}">
        <p14:creationId xmlns:p14="http://schemas.microsoft.com/office/powerpoint/2010/main" val="1312044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8284" y="340775"/>
            <a:ext cx="7723300" cy="921355"/>
          </a:xfrm>
        </p:spPr>
        <p:txBody>
          <a:bodyPr/>
          <a:lstStyle/>
          <a:p>
            <a:pPr algn="ctr"/>
            <a:r>
              <a:rPr lang="es-MX" b="1" dirty="0" smtClean="0">
                <a:solidFill>
                  <a:schemeClr val="accent1"/>
                </a:solidFill>
              </a:rPr>
              <a:t>Algunas consideraciones</a:t>
            </a:r>
            <a:endParaRPr lang="es-CO" b="1" dirty="0">
              <a:solidFill>
                <a:schemeClr val="accent1"/>
              </a:solidFill>
            </a:endParaRPr>
          </a:p>
        </p:txBody>
      </p:sp>
      <p:sp>
        <p:nvSpPr>
          <p:cNvPr id="3" name="Marcador de contenido 2"/>
          <p:cNvSpPr>
            <a:spLocks noGrp="1"/>
          </p:cNvSpPr>
          <p:nvPr>
            <p:ph idx="1"/>
          </p:nvPr>
        </p:nvSpPr>
        <p:spPr>
          <a:xfrm>
            <a:off x="1365161" y="1262131"/>
            <a:ext cx="10139451" cy="5306094"/>
          </a:xfrm>
        </p:spPr>
        <p:txBody>
          <a:bodyPr>
            <a:normAutofit/>
          </a:bodyPr>
          <a:lstStyle/>
          <a:p>
            <a:pPr algn="just"/>
            <a:r>
              <a:rPr lang="es-MX" dirty="0" smtClean="0">
                <a:solidFill>
                  <a:schemeClr val="tx1"/>
                </a:solidFill>
              </a:rPr>
              <a:t>Los Afrodescendientes en Las Américas son alrededor </a:t>
            </a:r>
            <a:r>
              <a:rPr lang="es-MX" dirty="0">
                <a:solidFill>
                  <a:schemeClr val="tx1"/>
                </a:solidFill>
              </a:rPr>
              <a:t>de 200 </a:t>
            </a:r>
            <a:r>
              <a:rPr lang="es-MX" dirty="0" smtClean="0">
                <a:solidFill>
                  <a:schemeClr val="tx1"/>
                </a:solidFill>
              </a:rPr>
              <a:t>millones, esto es aproximadamente el </a:t>
            </a:r>
            <a:r>
              <a:rPr lang="es-MX" dirty="0">
                <a:solidFill>
                  <a:schemeClr val="tx1"/>
                </a:solidFill>
              </a:rPr>
              <a:t>30% de la población de la </a:t>
            </a:r>
            <a:r>
              <a:rPr lang="es-MX" dirty="0" smtClean="0">
                <a:solidFill>
                  <a:schemeClr val="tx1"/>
                </a:solidFill>
              </a:rPr>
              <a:t>Región </a:t>
            </a:r>
            <a:r>
              <a:rPr lang="es-MX" dirty="0">
                <a:solidFill>
                  <a:schemeClr val="tx1"/>
                </a:solidFill>
              </a:rPr>
              <a:t>y un cuarto </a:t>
            </a:r>
            <a:r>
              <a:rPr lang="es-MX" dirty="0" smtClean="0">
                <a:solidFill>
                  <a:schemeClr val="tx1"/>
                </a:solidFill>
              </a:rPr>
              <a:t>del total de </a:t>
            </a:r>
            <a:r>
              <a:rPr lang="es-MX" dirty="0">
                <a:solidFill>
                  <a:schemeClr val="tx1"/>
                </a:solidFill>
              </a:rPr>
              <a:t>América </a:t>
            </a:r>
            <a:r>
              <a:rPr lang="es-MX" dirty="0" smtClean="0">
                <a:solidFill>
                  <a:schemeClr val="tx1"/>
                </a:solidFill>
              </a:rPr>
              <a:t>Latina. Dicha población se concentra mayoritariamente en Brasil y Estados Unidos, con 106 y 45 millones, respectivamente.</a:t>
            </a:r>
            <a:endParaRPr lang="es-MX" dirty="0">
              <a:solidFill>
                <a:schemeClr val="tx1"/>
              </a:solidFill>
            </a:endParaRPr>
          </a:p>
          <a:p>
            <a:pPr algn="just"/>
            <a:r>
              <a:rPr lang="es-MX" dirty="0" smtClean="0"/>
              <a:t>Según el Informe OPS, “la </a:t>
            </a:r>
            <a:r>
              <a:rPr lang="es-MX" dirty="0"/>
              <a:t>Agenda 2030 para el Desarrollo Sostenible hace referencia a los pueblos indígenas en seis ocasiones: en la declaración política, una vez en el ODS 2 sobre hambre cero (meta 2.3), una vez en el ODS 4 sobre la educación (meta 4.5) y una vez en la sección de seguimiento y evaluación, en la cual se insta a la participación de los pueblos </a:t>
            </a:r>
            <a:r>
              <a:rPr lang="es-MX" dirty="0" smtClean="0"/>
              <a:t>indígenas...” Sin embargo, en la Agenda 2030 no hay referencia explícita a la población afrodescendiente.</a:t>
            </a:r>
            <a:endParaRPr lang="es-MX" sz="1000" dirty="0" smtClean="0"/>
          </a:p>
          <a:p>
            <a:pPr algn="just"/>
            <a:r>
              <a:rPr lang="es-MX" dirty="0" smtClean="0"/>
              <a:t>Para Las Américas, esto supone </a:t>
            </a:r>
            <a:r>
              <a:rPr lang="es-MX" dirty="0"/>
              <a:t>la necesidad de llenar </a:t>
            </a:r>
            <a:r>
              <a:rPr lang="es-MX" dirty="0" smtClean="0"/>
              <a:t>dicho vacío en </a:t>
            </a:r>
            <a:r>
              <a:rPr lang="es-MX" dirty="0"/>
              <a:t>la práctica dado que, como ya se señaló al comienzo, </a:t>
            </a:r>
            <a:r>
              <a:rPr lang="es-MX" dirty="0" smtClean="0"/>
              <a:t>los </a:t>
            </a:r>
            <a:r>
              <a:rPr lang="es-MX" dirty="0"/>
              <a:t>afrodescendientes representan un tercio de la población de la Región </a:t>
            </a:r>
            <a:r>
              <a:rPr lang="es-MX" dirty="0" smtClean="0"/>
              <a:t>y, </a:t>
            </a:r>
            <a:r>
              <a:rPr lang="es-MX" dirty="0"/>
              <a:t>junto con los pueblos </a:t>
            </a:r>
            <a:r>
              <a:rPr lang="es-MX" dirty="0" smtClean="0"/>
              <a:t>indígenas, </a:t>
            </a:r>
            <a:r>
              <a:rPr lang="es-MX" dirty="0"/>
              <a:t>son alrededor del 80% de los pobres, lo </a:t>
            </a:r>
            <a:r>
              <a:rPr lang="es-MX" dirty="0" smtClean="0"/>
              <a:t>cual </a:t>
            </a:r>
            <a:r>
              <a:rPr lang="es-MX" dirty="0"/>
              <a:t>representa un gran desafío para la </a:t>
            </a:r>
            <a:r>
              <a:rPr lang="es-MX" dirty="0" smtClean="0"/>
              <a:t>Región.</a:t>
            </a:r>
          </a:p>
          <a:p>
            <a:pPr algn="just"/>
            <a:r>
              <a:rPr lang="es-MX" dirty="0" smtClean="0"/>
              <a:t>La situación de los afrodescendientes en la Regió</a:t>
            </a:r>
            <a:r>
              <a:rPr lang="es-MX" dirty="0"/>
              <a:t>n</a:t>
            </a:r>
            <a:r>
              <a:rPr lang="es-MX" dirty="0" smtClean="0"/>
              <a:t>, se constata en el </a:t>
            </a:r>
            <a:r>
              <a:rPr lang="es-MX" dirty="0"/>
              <a:t>reciente Informe de la Comisión de la Organización Panamericana de la </a:t>
            </a:r>
            <a:r>
              <a:rPr lang="es-MX" dirty="0" smtClean="0"/>
              <a:t>Salud, </a:t>
            </a:r>
            <a:r>
              <a:rPr lang="es-MX" dirty="0"/>
              <a:t>OPS, sobre Equidad y Desigualdades en la Salud en las Américas, como se ilustra a </a:t>
            </a:r>
            <a:r>
              <a:rPr lang="es-MX" dirty="0" smtClean="0"/>
              <a:t>continuación:</a:t>
            </a:r>
            <a:endParaRPr lang="es-CO" dirty="0"/>
          </a:p>
        </p:txBody>
      </p:sp>
    </p:spTree>
    <p:extLst>
      <p:ext uri="{BB962C8B-B14F-4D97-AF65-F5344CB8AC3E}">
        <p14:creationId xmlns:p14="http://schemas.microsoft.com/office/powerpoint/2010/main" val="109211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8284" y="340775"/>
            <a:ext cx="7723300" cy="921355"/>
          </a:xfrm>
        </p:spPr>
        <p:txBody>
          <a:bodyPr>
            <a:normAutofit fontScale="90000"/>
          </a:bodyPr>
          <a:lstStyle/>
          <a:p>
            <a:pPr algn="ctr"/>
            <a:r>
              <a:rPr lang="es-CO" b="1" dirty="0" smtClean="0">
                <a:solidFill>
                  <a:srgbClr val="C00000"/>
                </a:solidFill>
              </a:rPr>
              <a:t>Situación de los Afrodescendientes</a:t>
            </a:r>
            <a:endParaRPr lang="es-CO" b="1" dirty="0">
              <a:solidFill>
                <a:srgbClr val="C00000"/>
              </a:solidFill>
            </a:endParaRPr>
          </a:p>
        </p:txBody>
      </p:sp>
      <p:sp>
        <p:nvSpPr>
          <p:cNvPr id="3" name="Marcador de contenido 2"/>
          <p:cNvSpPr>
            <a:spLocks noGrp="1"/>
          </p:cNvSpPr>
          <p:nvPr>
            <p:ph idx="1"/>
          </p:nvPr>
        </p:nvSpPr>
        <p:spPr>
          <a:xfrm>
            <a:off x="1365161" y="1390917"/>
            <a:ext cx="10139451" cy="5177307"/>
          </a:xfrm>
        </p:spPr>
        <p:txBody>
          <a:bodyPr>
            <a:normAutofit/>
          </a:bodyPr>
          <a:lstStyle/>
          <a:p>
            <a:pPr marL="0" indent="0" algn="just">
              <a:buNone/>
            </a:pPr>
            <a:r>
              <a:rPr lang="es-MX" sz="2400" b="1" dirty="0" smtClean="0">
                <a:solidFill>
                  <a:srgbClr val="C00000"/>
                </a:solidFill>
              </a:rPr>
              <a:t>Pobreza:</a:t>
            </a:r>
            <a:endParaRPr lang="es-CO" sz="2400" b="1" dirty="0" smtClean="0">
              <a:solidFill>
                <a:srgbClr val="C00000"/>
              </a:solidFill>
            </a:endParaRPr>
          </a:p>
          <a:p>
            <a:pPr algn="just"/>
            <a:r>
              <a:rPr lang="es-CO" dirty="0" smtClean="0"/>
              <a:t>Junto </a:t>
            </a:r>
            <a:r>
              <a:rPr lang="es-CO" dirty="0"/>
              <a:t>con los pueblos indígenas los afrodescendientes son alrededor del 80% de los pobres de las Américas. </a:t>
            </a:r>
            <a:endParaRPr lang="es-CO" dirty="0" smtClean="0"/>
          </a:p>
          <a:p>
            <a:pPr marL="0" indent="0" algn="just">
              <a:buNone/>
            </a:pPr>
            <a:endParaRPr lang="es-CO" sz="1000" dirty="0"/>
          </a:p>
          <a:p>
            <a:pPr algn="just"/>
            <a:r>
              <a:rPr lang="es-CO" dirty="0" smtClean="0"/>
              <a:t>Los </a:t>
            </a:r>
            <a:r>
              <a:rPr lang="es-CO" dirty="0"/>
              <a:t>riesgos de pobreza son acumulativos: En promedio, los ingresos de las mujeres afrodescendientes llegaban apenas a 51% de los ingresos de los hombres afrodescendientes en el 2014</a:t>
            </a:r>
            <a:r>
              <a:rPr lang="es-CO" dirty="0" smtClean="0"/>
              <a:t>.</a:t>
            </a:r>
          </a:p>
          <a:p>
            <a:pPr marL="0" indent="0" algn="just">
              <a:buNone/>
            </a:pPr>
            <a:endParaRPr lang="es-CO" sz="1000" dirty="0"/>
          </a:p>
          <a:p>
            <a:pPr algn="just"/>
            <a:r>
              <a:rPr lang="es-CO" dirty="0" smtClean="0"/>
              <a:t>En Estados </a:t>
            </a:r>
            <a:r>
              <a:rPr lang="es-CO" dirty="0"/>
              <a:t>Unidos de América</a:t>
            </a:r>
            <a:r>
              <a:rPr lang="es-CO" dirty="0" smtClean="0"/>
              <a:t>, el19</a:t>
            </a:r>
            <a:r>
              <a:rPr lang="es-CO" dirty="0"/>
              <a:t>% de las personas </a:t>
            </a:r>
            <a:r>
              <a:rPr lang="es-CO" dirty="0" smtClean="0"/>
              <a:t>afroestadounidenses </a:t>
            </a:r>
            <a:r>
              <a:rPr lang="es-CO" dirty="0"/>
              <a:t>mayores y 18% de las personas hispanas mayores viven en la pobreza, en comparación con 9% de las personas blancas mayores</a:t>
            </a:r>
            <a:r>
              <a:rPr lang="es-CO" dirty="0" smtClean="0"/>
              <a:t>.</a:t>
            </a:r>
          </a:p>
          <a:p>
            <a:pPr marL="0" indent="0" algn="just">
              <a:buNone/>
            </a:pPr>
            <a:endParaRPr lang="es-CO" sz="1000" dirty="0"/>
          </a:p>
          <a:p>
            <a:pPr algn="just"/>
            <a:r>
              <a:rPr lang="es-CO" dirty="0"/>
              <a:t>En Colombia se constató el efecto de la condición étnico racial en la pobreza. A iguales características de las </a:t>
            </a:r>
            <a:r>
              <a:rPr lang="es-CO" dirty="0" smtClean="0"/>
              <a:t>personas, </a:t>
            </a:r>
            <a:r>
              <a:rPr lang="es-CO" dirty="0"/>
              <a:t>ser afrodescendiente aumenta en un 75% las probabilidades de ser pobre y en 140% de estar en pobreza extrema</a:t>
            </a:r>
            <a:r>
              <a:rPr lang="es-CO" dirty="0" smtClean="0"/>
              <a:t>.</a:t>
            </a:r>
            <a:endParaRPr lang="es-CO" dirty="0"/>
          </a:p>
        </p:txBody>
      </p:sp>
    </p:spTree>
    <p:extLst>
      <p:ext uri="{BB962C8B-B14F-4D97-AF65-F5344CB8AC3E}">
        <p14:creationId xmlns:p14="http://schemas.microsoft.com/office/powerpoint/2010/main" val="4165558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45465" y="901521"/>
            <a:ext cx="9959147" cy="5666703"/>
          </a:xfrm>
        </p:spPr>
        <p:txBody>
          <a:bodyPr>
            <a:normAutofit fontScale="92500"/>
          </a:bodyPr>
          <a:lstStyle/>
          <a:p>
            <a:pPr marL="0" indent="0" algn="just">
              <a:buNone/>
            </a:pPr>
            <a:r>
              <a:rPr lang="es-MX" sz="2000" b="1" dirty="0" smtClean="0">
                <a:solidFill>
                  <a:srgbClr val="C00000"/>
                </a:solidFill>
              </a:rPr>
              <a:t>Educación</a:t>
            </a:r>
            <a:r>
              <a:rPr lang="es-MX" sz="2400" b="1" dirty="0" smtClean="0">
                <a:solidFill>
                  <a:srgbClr val="C00000"/>
                </a:solidFill>
              </a:rPr>
              <a:t>: </a:t>
            </a:r>
            <a:endParaRPr lang="es-MX" sz="2400" b="1" dirty="0">
              <a:solidFill>
                <a:srgbClr val="C00000"/>
              </a:solidFill>
            </a:endParaRPr>
          </a:p>
          <a:p>
            <a:pPr marL="0" indent="0" algn="just">
              <a:buNone/>
            </a:pPr>
            <a:r>
              <a:rPr lang="es-MX" sz="1700" dirty="0">
                <a:solidFill>
                  <a:schemeClr val="tx1"/>
                </a:solidFill>
              </a:rPr>
              <a:t>Los afrodescendientes registran grandes brechas en materia de acceso a la educación, incluida la educación superior, lo que incide en la calidad del empleo, la salud, la justicia, entre otros. </a:t>
            </a:r>
            <a:endParaRPr lang="es-MX" sz="1700" dirty="0" smtClean="0">
              <a:solidFill>
                <a:schemeClr val="tx1"/>
              </a:solidFill>
            </a:endParaRPr>
          </a:p>
          <a:p>
            <a:pPr marL="0" indent="0" algn="just">
              <a:buNone/>
            </a:pPr>
            <a:r>
              <a:rPr lang="es-MX" sz="1700" dirty="0" smtClean="0">
                <a:solidFill>
                  <a:schemeClr val="tx1"/>
                </a:solidFill>
              </a:rPr>
              <a:t>En </a:t>
            </a:r>
            <a:r>
              <a:rPr lang="es-MX" sz="1700" b="1" dirty="0">
                <a:solidFill>
                  <a:schemeClr val="tx1"/>
                </a:solidFill>
              </a:rPr>
              <a:t>Uruguay,</a:t>
            </a:r>
            <a:r>
              <a:rPr lang="es-MX" sz="1700" dirty="0">
                <a:solidFill>
                  <a:schemeClr val="tx1"/>
                </a:solidFill>
              </a:rPr>
              <a:t> la tasa de matriculación escolar de las personas afrodescendientes de 18 a 24 años es menos de la mitad de la tasa correspondiente a los demás jóvenes</a:t>
            </a:r>
            <a:r>
              <a:rPr lang="es-MX" sz="1700" dirty="0" smtClean="0">
                <a:solidFill>
                  <a:schemeClr val="tx1"/>
                </a:solidFill>
              </a:rPr>
              <a:t>.</a:t>
            </a:r>
          </a:p>
          <a:p>
            <a:pPr marL="0" indent="0" algn="just">
              <a:buNone/>
            </a:pPr>
            <a:r>
              <a:rPr lang="es-MX" sz="1700" dirty="0" smtClean="0">
                <a:solidFill>
                  <a:schemeClr val="tx1"/>
                </a:solidFill>
              </a:rPr>
              <a:t>En </a:t>
            </a:r>
            <a:r>
              <a:rPr lang="es-MX" sz="1700" b="1" dirty="0" smtClean="0">
                <a:solidFill>
                  <a:schemeClr val="tx1"/>
                </a:solidFill>
              </a:rPr>
              <a:t>Brasil</a:t>
            </a:r>
            <a:r>
              <a:rPr lang="es-MX" sz="1700" dirty="0" smtClean="0">
                <a:solidFill>
                  <a:schemeClr val="tx1"/>
                </a:solidFill>
              </a:rPr>
              <a:t>, a 2015, solo el 4% de los afrobrasileños, entre 18 y 24 años de edad, habían asistido a la universidad frente al 12% de los blancos.</a:t>
            </a:r>
            <a:endParaRPr lang="es-MX" sz="1700" dirty="0">
              <a:solidFill>
                <a:schemeClr val="tx1"/>
              </a:solidFill>
            </a:endParaRPr>
          </a:p>
          <a:p>
            <a:pPr marL="0" indent="0" algn="just">
              <a:buNone/>
            </a:pPr>
            <a:r>
              <a:rPr lang="es-MX" sz="2000" b="1" dirty="0" smtClean="0">
                <a:solidFill>
                  <a:srgbClr val="C00000"/>
                </a:solidFill>
              </a:rPr>
              <a:t>Mortalidad </a:t>
            </a:r>
            <a:r>
              <a:rPr lang="es-MX" sz="2000" b="1" dirty="0">
                <a:solidFill>
                  <a:srgbClr val="C00000"/>
                </a:solidFill>
              </a:rPr>
              <a:t>infantil:</a:t>
            </a:r>
          </a:p>
          <a:p>
            <a:pPr marL="0" indent="0" algn="just">
              <a:buNone/>
            </a:pPr>
            <a:r>
              <a:rPr lang="es-MX" sz="1700" dirty="0">
                <a:solidFill>
                  <a:schemeClr val="tx1"/>
                </a:solidFill>
              </a:rPr>
              <a:t>Entre el 2003 y el 2017, la mortalidad de menores de1 año bajó 42% en </a:t>
            </a:r>
            <a:r>
              <a:rPr lang="es-MX" sz="1700" b="1" dirty="0">
                <a:solidFill>
                  <a:schemeClr val="tx1"/>
                </a:solidFill>
              </a:rPr>
              <a:t>América Latina y el Caribe</a:t>
            </a:r>
            <a:r>
              <a:rPr lang="es-MX" sz="1700" dirty="0">
                <a:solidFill>
                  <a:schemeClr val="tx1"/>
                </a:solidFill>
              </a:rPr>
              <a:t> y permaneció por debajo de 10 por 1.000 en Estados Unidos </a:t>
            </a:r>
            <a:r>
              <a:rPr lang="es-MX" sz="1700" dirty="0" smtClean="0">
                <a:solidFill>
                  <a:schemeClr val="tx1"/>
                </a:solidFill>
              </a:rPr>
              <a:t>y </a:t>
            </a:r>
            <a:r>
              <a:rPr lang="es-MX" sz="1700" dirty="0">
                <a:solidFill>
                  <a:schemeClr val="tx1"/>
                </a:solidFill>
              </a:rPr>
              <a:t>de 5 por 1.000 en </a:t>
            </a:r>
            <a:r>
              <a:rPr lang="es-MX" sz="1700" b="1" dirty="0">
                <a:solidFill>
                  <a:schemeClr val="tx1"/>
                </a:solidFill>
              </a:rPr>
              <a:t>Canadá</a:t>
            </a:r>
            <a:r>
              <a:rPr lang="es-MX" sz="1700" dirty="0">
                <a:solidFill>
                  <a:schemeClr val="tx1"/>
                </a:solidFill>
              </a:rPr>
              <a:t>. En siete de los ocho países de América Latina sobre los cuales hay datos, la mortalidad en menores de 1 año era mayor en el 2010 en los niños afrodescendientes que en los niños que no lo eran.</a:t>
            </a:r>
          </a:p>
          <a:p>
            <a:pPr marL="0" indent="0" algn="just">
              <a:buNone/>
            </a:pPr>
            <a:r>
              <a:rPr lang="es-MX" sz="2000" b="1" dirty="0" smtClean="0">
                <a:solidFill>
                  <a:srgbClr val="C00000"/>
                </a:solidFill>
              </a:rPr>
              <a:t>Trabajo Infantil: </a:t>
            </a:r>
          </a:p>
          <a:p>
            <a:pPr marL="0" indent="0" algn="just">
              <a:buNone/>
            </a:pPr>
            <a:r>
              <a:rPr lang="es-MX" sz="1700" dirty="0" smtClean="0">
                <a:solidFill>
                  <a:schemeClr val="tx1"/>
                </a:solidFill>
              </a:rPr>
              <a:t>La </a:t>
            </a:r>
            <a:r>
              <a:rPr lang="es-MX" sz="1700" dirty="0">
                <a:solidFill>
                  <a:schemeClr val="tx1"/>
                </a:solidFill>
              </a:rPr>
              <a:t>Región de </a:t>
            </a:r>
            <a:r>
              <a:rPr lang="es-MX" sz="1700" dirty="0" smtClean="0">
                <a:solidFill>
                  <a:schemeClr val="tx1"/>
                </a:solidFill>
              </a:rPr>
              <a:t>Las </a:t>
            </a:r>
            <a:r>
              <a:rPr lang="es-MX" sz="1700" dirty="0">
                <a:solidFill>
                  <a:schemeClr val="tx1"/>
                </a:solidFill>
              </a:rPr>
              <a:t>Américas es la que tiene la tercera carga mayor del mundo de trabajo infantil. En el 2017 había 10,7 millones de niños y adolescentes de 5 a 17 años en el mercado laboral. </a:t>
            </a:r>
            <a:endParaRPr lang="es-MX" sz="1700" dirty="0" smtClean="0">
              <a:solidFill>
                <a:schemeClr val="tx1"/>
              </a:solidFill>
            </a:endParaRPr>
          </a:p>
          <a:p>
            <a:pPr marL="0" indent="0" algn="just">
              <a:buNone/>
            </a:pPr>
            <a:r>
              <a:rPr lang="es-MX" sz="1700" dirty="0" smtClean="0">
                <a:solidFill>
                  <a:schemeClr val="tx1"/>
                </a:solidFill>
              </a:rPr>
              <a:t>En </a:t>
            </a:r>
            <a:r>
              <a:rPr lang="es-MX" sz="1700" b="1" dirty="0">
                <a:solidFill>
                  <a:schemeClr val="tx1"/>
                </a:solidFill>
              </a:rPr>
              <a:t>Brasil,</a:t>
            </a:r>
            <a:r>
              <a:rPr lang="es-MX" sz="1700" dirty="0">
                <a:solidFill>
                  <a:schemeClr val="tx1"/>
                </a:solidFill>
              </a:rPr>
              <a:t> en el 2014, alrededor de 60% de los niños trabajadores de 5 a 13 años eran afrodescendientes.</a:t>
            </a:r>
          </a:p>
          <a:p>
            <a:pPr marL="0" indent="0" algn="just">
              <a:buNone/>
            </a:pPr>
            <a:endParaRPr lang="es-MX" sz="2400" b="1" dirty="0" smtClean="0">
              <a:solidFill>
                <a:srgbClr val="C00000"/>
              </a:solidFill>
            </a:endParaRPr>
          </a:p>
          <a:p>
            <a:pPr marL="0" indent="0" algn="just">
              <a:buNone/>
            </a:pPr>
            <a:endParaRPr lang="es-MX" sz="2400" b="1" dirty="0">
              <a:solidFill>
                <a:srgbClr val="C00000"/>
              </a:solidFill>
            </a:endParaRPr>
          </a:p>
          <a:p>
            <a:pPr marL="0" indent="0" algn="just">
              <a:buNone/>
            </a:pPr>
            <a:endParaRPr lang="es-CO" sz="2400" b="1" dirty="0" smtClean="0">
              <a:solidFill>
                <a:srgbClr val="C00000"/>
              </a:solidFill>
            </a:endParaRPr>
          </a:p>
        </p:txBody>
      </p:sp>
    </p:spTree>
    <p:extLst>
      <p:ext uri="{BB962C8B-B14F-4D97-AF65-F5344CB8AC3E}">
        <p14:creationId xmlns:p14="http://schemas.microsoft.com/office/powerpoint/2010/main" val="1556422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45465" y="901521"/>
            <a:ext cx="10303098" cy="5666703"/>
          </a:xfrm>
        </p:spPr>
        <p:txBody>
          <a:bodyPr>
            <a:normAutofit fontScale="85000" lnSpcReduction="20000"/>
          </a:bodyPr>
          <a:lstStyle/>
          <a:p>
            <a:pPr algn="just"/>
            <a:r>
              <a:rPr lang="es-CO" sz="2000" b="1" dirty="0">
                <a:solidFill>
                  <a:srgbClr val="C00000"/>
                </a:solidFill>
              </a:rPr>
              <a:t>Salud Materna y Atención Posnatal</a:t>
            </a:r>
            <a:r>
              <a:rPr lang="es-CO" sz="2000" b="1" dirty="0"/>
              <a:t>.</a:t>
            </a:r>
            <a:r>
              <a:rPr lang="es-CO" sz="2000" dirty="0"/>
              <a:t> </a:t>
            </a:r>
            <a:endParaRPr lang="es-CO" sz="2000" dirty="0" smtClean="0"/>
          </a:p>
          <a:p>
            <a:pPr marL="0" indent="0" algn="just">
              <a:buNone/>
            </a:pPr>
            <a:r>
              <a:rPr lang="es-CO" sz="1900" dirty="0" smtClean="0"/>
              <a:t>La </a:t>
            </a:r>
            <a:r>
              <a:rPr lang="es-CO" sz="1900" dirty="0"/>
              <a:t>tasa de mortalidad </a:t>
            </a:r>
            <a:r>
              <a:rPr lang="es-CO" sz="1900" dirty="0" smtClean="0"/>
              <a:t>materna </a:t>
            </a:r>
            <a:r>
              <a:rPr lang="es-CO" sz="1900" dirty="0"/>
              <a:t>persisten grandes diferencias entre países </a:t>
            </a:r>
            <a:r>
              <a:rPr lang="es-CO" sz="1900" dirty="0" smtClean="0"/>
              <a:t>que </a:t>
            </a:r>
            <a:r>
              <a:rPr lang="es-CO" sz="1900" dirty="0"/>
              <a:t>van de 4,8 muertes de mujeres en el parto por 100.000 nacidos vivos en </a:t>
            </a:r>
            <a:r>
              <a:rPr lang="es-CO" sz="1900" b="1" dirty="0"/>
              <a:t>Canadá</a:t>
            </a:r>
            <a:r>
              <a:rPr lang="es-CO" sz="1900" dirty="0"/>
              <a:t> a más de 220 por 100.000 en </a:t>
            </a:r>
            <a:r>
              <a:rPr lang="es-CO" sz="1900" b="1" dirty="0"/>
              <a:t>Guyana y Haití</a:t>
            </a:r>
            <a:r>
              <a:rPr lang="es-CO" sz="1900" dirty="0"/>
              <a:t>. </a:t>
            </a:r>
            <a:endParaRPr lang="es-CO" sz="1900" dirty="0" smtClean="0"/>
          </a:p>
          <a:p>
            <a:pPr marL="0" indent="0" algn="just">
              <a:buNone/>
            </a:pPr>
            <a:r>
              <a:rPr lang="es-CO" sz="1900" dirty="0" smtClean="0"/>
              <a:t>En </a:t>
            </a:r>
            <a:r>
              <a:rPr lang="es-CO" sz="1900" b="1" dirty="0"/>
              <a:t>Costa Rica</a:t>
            </a:r>
            <a:r>
              <a:rPr lang="es-CO" sz="1900" dirty="0"/>
              <a:t> 87% de las mujeres afrodescendientes </a:t>
            </a:r>
            <a:r>
              <a:rPr lang="es-CO" sz="1900" dirty="0" smtClean="0"/>
              <a:t>recibieron </a:t>
            </a:r>
            <a:r>
              <a:rPr lang="es-CO" sz="1900" dirty="0"/>
              <a:t>atención prenatal en el 2013, en comparación con 92% de las mujeres de otros grupos. </a:t>
            </a:r>
            <a:endParaRPr lang="es-CO" sz="1900" dirty="0" smtClean="0"/>
          </a:p>
          <a:p>
            <a:pPr marL="0" indent="0" algn="just">
              <a:buNone/>
            </a:pPr>
            <a:r>
              <a:rPr lang="es-CO" sz="1900" dirty="0" smtClean="0"/>
              <a:t>En </a:t>
            </a:r>
            <a:r>
              <a:rPr lang="es-CO" sz="1900" b="1" dirty="0"/>
              <a:t>Uruguay</a:t>
            </a:r>
            <a:r>
              <a:rPr lang="es-CO" sz="1900" dirty="0"/>
              <a:t>, 78% de las mujeres afrodescendientes recibieron atención prenatal en el 2011, en comparación con 90% de las mujeres que no lo eran.</a:t>
            </a:r>
          </a:p>
          <a:p>
            <a:pPr marL="0" indent="0" algn="just">
              <a:buNone/>
            </a:pPr>
            <a:r>
              <a:rPr lang="es-CO" sz="1900" dirty="0"/>
              <a:t>Cabe destacar que </a:t>
            </a:r>
            <a:r>
              <a:rPr lang="es-CO" sz="1900" b="1" dirty="0"/>
              <a:t>la Región no alcanzó el Objetivo de Desarrollo del Milenio 5 </a:t>
            </a:r>
            <a:r>
              <a:rPr lang="es-CO" sz="1900" dirty="0"/>
              <a:t>de reducir la tasa de mortalidad materna 75% entre 1990 y el 2015 (meta 5.A) y lograr el acceso universal a servicios de salud reproductiva para el 2015 (meta 5.B). </a:t>
            </a:r>
          </a:p>
          <a:p>
            <a:pPr algn="just"/>
            <a:r>
              <a:rPr lang="es-CO" sz="2000" b="1" dirty="0">
                <a:solidFill>
                  <a:srgbClr val="C00000"/>
                </a:solidFill>
              </a:rPr>
              <a:t>La esperanza de vida </a:t>
            </a:r>
            <a:endParaRPr lang="es-CO" sz="2000" b="1" dirty="0" smtClean="0">
              <a:solidFill>
                <a:srgbClr val="C00000"/>
              </a:solidFill>
            </a:endParaRPr>
          </a:p>
          <a:p>
            <a:pPr marL="0" indent="0" algn="just">
              <a:buNone/>
            </a:pPr>
            <a:r>
              <a:rPr lang="es-CO" sz="1900" dirty="0" smtClean="0"/>
              <a:t>En </a:t>
            </a:r>
            <a:r>
              <a:rPr lang="es-CO" sz="1900" dirty="0"/>
              <a:t>los afrodescendientes es notoriamente inferior a los promedios nacionales y la brecha se amplía a mayor concentración de la población. </a:t>
            </a:r>
            <a:endParaRPr lang="es-CO" sz="1900" dirty="0" smtClean="0"/>
          </a:p>
          <a:p>
            <a:pPr marL="0" indent="0" algn="just">
              <a:buNone/>
            </a:pPr>
            <a:r>
              <a:rPr lang="es-CO" sz="1900" dirty="0" smtClean="0"/>
              <a:t>En </a:t>
            </a:r>
            <a:r>
              <a:rPr lang="es-CO" sz="1900" b="1" dirty="0" smtClean="0"/>
              <a:t>Colombia</a:t>
            </a:r>
            <a:r>
              <a:rPr lang="es-CO" sz="1900" dirty="0" smtClean="0"/>
              <a:t>, </a:t>
            </a:r>
            <a:r>
              <a:rPr lang="es-CO" sz="1900" dirty="0"/>
              <a:t>el Censo de 2005 </a:t>
            </a:r>
            <a:r>
              <a:rPr lang="es-CO" sz="1900" dirty="0" smtClean="0"/>
              <a:t>mostró </a:t>
            </a:r>
            <a:r>
              <a:rPr lang="es-CO" sz="1900" dirty="0"/>
              <a:t>que la esperanza de vida en el Chocó era de </a:t>
            </a:r>
            <a:r>
              <a:rPr lang="es-CO" sz="1900" dirty="0" smtClean="0"/>
              <a:t>58 años frente a 71 nacional</a:t>
            </a:r>
            <a:r>
              <a:rPr lang="es-CO" sz="1900" dirty="0"/>
              <a:t>. </a:t>
            </a:r>
          </a:p>
          <a:p>
            <a:pPr marL="0" indent="0" algn="just">
              <a:buNone/>
            </a:pPr>
            <a:r>
              <a:rPr lang="es-CO" sz="1900" dirty="0" smtClean="0"/>
              <a:t>En </a:t>
            </a:r>
            <a:r>
              <a:rPr lang="es-CO" sz="1900" dirty="0"/>
              <a:t>la ciudad de</a:t>
            </a:r>
            <a:r>
              <a:rPr lang="es-CO" sz="1900" b="1" dirty="0"/>
              <a:t> </a:t>
            </a:r>
            <a:r>
              <a:rPr lang="es-CO" sz="1900" b="1" dirty="0" smtClean="0"/>
              <a:t>Baltimore, Estados Unidos</a:t>
            </a:r>
            <a:r>
              <a:rPr lang="es-CO" sz="1900" dirty="0" smtClean="0"/>
              <a:t>, </a:t>
            </a:r>
            <a:r>
              <a:rPr lang="es-CO" sz="1900" dirty="0"/>
              <a:t>en el 2014 había una disparidad de 19 años en la esperanza de vida entre los vecindarios más desfavorecidos y los más </a:t>
            </a:r>
            <a:r>
              <a:rPr lang="es-CO" sz="1900" dirty="0" smtClean="0"/>
              <a:t>adinerados. </a:t>
            </a:r>
          </a:p>
          <a:p>
            <a:pPr marL="0" indent="0" algn="just">
              <a:buNone/>
            </a:pPr>
            <a:r>
              <a:rPr lang="es-CO" sz="1900" dirty="0" smtClean="0"/>
              <a:t>Por </a:t>
            </a:r>
            <a:r>
              <a:rPr lang="es-CO" sz="1900" dirty="0"/>
              <a:t>su parte, </a:t>
            </a:r>
            <a:r>
              <a:rPr lang="es-CO" sz="1900" dirty="0" smtClean="0"/>
              <a:t>una mujer en </a:t>
            </a:r>
            <a:r>
              <a:rPr lang="es-CO" sz="1900" b="1" dirty="0" smtClean="0"/>
              <a:t>Haití </a:t>
            </a:r>
            <a:r>
              <a:rPr lang="es-CO" sz="1900" dirty="0" smtClean="0"/>
              <a:t>registra una esperanza </a:t>
            </a:r>
            <a:r>
              <a:rPr lang="es-CO" sz="1900" dirty="0"/>
              <a:t>de vida </a:t>
            </a:r>
            <a:r>
              <a:rPr lang="es-CO" sz="1900" dirty="0" smtClean="0"/>
              <a:t>de poco menos de 66 años, mientras que en </a:t>
            </a:r>
            <a:r>
              <a:rPr lang="es-CO" sz="1900" b="1" dirty="0" smtClean="0"/>
              <a:t>Canadá</a:t>
            </a:r>
            <a:r>
              <a:rPr lang="es-CO" sz="1900" dirty="0" smtClean="0"/>
              <a:t> es de 84 años.</a:t>
            </a:r>
          </a:p>
          <a:p>
            <a:pPr marL="0" indent="0" algn="just">
              <a:buNone/>
            </a:pPr>
            <a:r>
              <a:rPr lang="es-MX" sz="1900" dirty="0" smtClean="0"/>
              <a:t>En </a:t>
            </a:r>
            <a:r>
              <a:rPr lang="es-MX" sz="1900" b="1" dirty="0" smtClean="0"/>
              <a:t>Brasil</a:t>
            </a:r>
            <a:r>
              <a:rPr lang="es-MX" sz="1900" dirty="0" smtClean="0"/>
              <a:t>, a 2015, los </a:t>
            </a:r>
            <a:r>
              <a:rPr lang="es-MX" sz="1900" dirty="0"/>
              <a:t>a</a:t>
            </a:r>
            <a:r>
              <a:rPr lang="es-MX" sz="1900" dirty="0" smtClean="0"/>
              <a:t>frodescendientes tenían una esperanza de vida de 66 años frente a 72 frente a la población blanca.</a:t>
            </a:r>
            <a:endParaRPr lang="es-CO" sz="1900" dirty="0" smtClean="0"/>
          </a:p>
          <a:p>
            <a:pPr marL="0" indent="0" algn="just">
              <a:buNone/>
            </a:pPr>
            <a:endParaRPr lang="es-CO" sz="2000" dirty="0"/>
          </a:p>
          <a:p>
            <a:pPr marL="0" indent="0" algn="just">
              <a:buNone/>
            </a:pPr>
            <a:endParaRPr lang="es-CO" sz="2000" dirty="0"/>
          </a:p>
          <a:p>
            <a:pPr marL="0" indent="0" algn="just">
              <a:buNone/>
            </a:pPr>
            <a:endParaRPr lang="es-MX" sz="2400" b="1" dirty="0" smtClean="0">
              <a:solidFill>
                <a:srgbClr val="C00000"/>
              </a:solidFill>
            </a:endParaRPr>
          </a:p>
          <a:p>
            <a:pPr marL="0" indent="0" algn="just">
              <a:buNone/>
            </a:pPr>
            <a:endParaRPr lang="es-MX" sz="2400" b="1" dirty="0">
              <a:solidFill>
                <a:srgbClr val="C00000"/>
              </a:solidFill>
            </a:endParaRPr>
          </a:p>
          <a:p>
            <a:pPr marL="0" indent="0" algn="just">
              <a:buNone/>
            </a:pPr>
            <a:endParaRPr lang="es-CO" sz="2400" b="1" dirty="0" smtClean="0">
              <a:solidFill>
                <a:srgbClr val="C00000"/>
              </a:solidFill>
            </a:endParaRPr>
          </a:p>
        </p:txBody>
      </p:sp>
    </p:spTree>
    <p:extLst>
      <p:ext uri="{BB962C8B-B14F-4D97-AF65-F5344CB8AC3E}">
        <p14:creationId xmlns:p14="http://schemas.microsoft.com/office/powerpoint/2010/main" val="2639179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58343" y="695459"/>
            <a:ext cx="10290219" cy="5872765"/>
          </a:xfrm>
        </p:spPr>
        <p:txBody>
          <a:bodyPr>
            <a:normAutofit lnSpcReduction="10000"/>
          </a:bodyPr>
          <a:lstStyle/>
          <a:p>
            <a:pPr marL="0" indent="0" algn="just">
              <a:buNone/>
            </a:pPr>
            <a:r>
              <a:rPr lang="es-MX" b="1" dirty="0" smtClean="0">
                <a:solidFill>
                  <a:schemeClr val="accent1"/>
                </a:solidFill>
              </a:rPr>
              <a:t>Violencia:</a:t>
            </a:r>
            <a:endParaRPr lang="es-CO" dirty="0" smtClean="0"/>
          </a:p>
          <a:p>
            <a:pPr algn="just"/>
            <a:r>
              <a:rPr lang="es-CO" dirty="0" smtClean="0"/>
              <a:t>América </a:t>
            </a:r>
            <a:r>
              <a:rPr lang="es-CO" dirty="0"/>
              <a:t>Latina y el Caribe tienen la tasa de homicidios más alta del mundo, que en el 2015 fue de 22 por 100.000 habitantes, mientras que la segunda tasa más alta, registrada en África subsahariana, fue de 9 por 100.000</a:t>
            </a:r>
          </a:p>
          <a:p>
            <a:pPr algn="just"/>
            <a:r>
              <a:rPr lang="es-CO" dirty="0"/>
              <a:t>Los datos de </a:t>
            </a:r>
            <a:r>
              <a:rPr lang="es-CO" b="1" dirty="0"/>
              <a:t>Brasil</a:t>
            </a:r>
            <a:r>
              <a:rPr lang="es-CO" dirty="0"/>
              <a:t> correspondientes al 2013 indican que la mayoría de los jóvenes que mueren asesinados son afrodescendientes: 23,6 por 100.000 en promedio, en comparación con 8 por 100.000 en el caso de las personas que no son afrodescendientes. En 2018 más de </a:t>
            </a:r>
            <a:r>
              <a:rPr lang="es-CO" dirty="0" smtClean="0"/>
              <a:t>5000 murieron </a:t>
            </a:r>
            <a:r>
              <a:rPr lang="es-CO" dirty="0"/>
              <a:t>a manos de la policía. Tan sólo en el Estado de </a:t>
            </a:r>
            <a:r>
              <a:rPr lang="es-CO" b="1" dirty="0"/>
              <a:t>Río</a:t>
            </a:r>
            <a:r>
              <a:rPr lang="es-CO" dirty="0"/>
              <a:t> cuerpos policiales ya han asumido la muerte de 1.249 personas afrodescendientes, entre enero y agosto de 2019.</a:t>
            </a:r>
          </a:p>
          <a:p>
            <a:pPr algn="just"/>
            <a:r>
              <a:rPr lang="es-CO" dirty="0"/>
              <a:t>En </a:t>
            </a:r>
            <a:r>
              <a:rPr lang="es-CO" b="1" dirty="0"/>
              <a:t>Estados </a:t>
            </a:r>
            <a:r>
              <a:rPr lang="es-CO" b="1" dirty="0" smtClean="0"/>
              <a:t>Unidos</a:t>
            </a:r>
            <a:r>
              <a:rPr lang="es-CO" dirty="0" smtClean="0"/>
              <a:t>, </a:t>
            </a:r>
            <a:r>
              <a:rPr lang="es-CO" dirty="0"/>
              <a:t>la tasa de homicidios ajustada según la edad en el 2015 fue de 32 por 100.000 en los hombres afrodescendientes, alrededor de 16 veces más que en los hombres blancos (2 por 100.000) y cinco veces más que en los hombres hispanos (6 por 100.000</a:t>
            </a:r>
            <a:r>
              <a:rPr lang="es-CO" dirty="0" smtClean="0"/>
              <a:t>). </a:t>
            </a:r>
          </a:p>
          <a:p>
            <a:pPr algn="just"/>
            <a:r>
              <a:rPr lang="es-CO" b="1" dirty="0" smtClean="0"/>
              <a:t>Encarcelamiento</a:t>
            </a:r>
            <a:r>
              <a:rPr lang="es-CO" b="1" dirty="0"/>
              <a:t>. </a:t>
            </a:r>
            <a:r>
              <a:rPr lang="es-CO" dirty="0"/>
              <a:t>Estados Unidos alberga el 25% de la población carcelaria del mundo. De ellos alrededor del 40% son afrodescendientes, pese a que apenas son el 13% del total de la población nacional</a:t>
            </a:r>
            <a:r>
              <a:rPr lang="es-CO" dirty="0" smtClean="0"/>
              <a:t>.</a:t>
            </a:r>
          </a:p>
          <a:p>
            <a:pPr algn="just"/>
            <a:r>
              <a:rPr lang="es-MX" dirty="0" smtClean="0"/>
              <a:t>En </a:t>
            </a:r>
            <a:r>
              <a:rPr lang="es-MX" b="1" dirty="0"/>
              <a:t>C</a:t>
            </a:r>
            <a:r>
              <a:rPr lang="es-MX" b="1" dirty="0" smtClean="0"/>
              <a:t>ali, Colombia, </a:t>
            </a:r>
            <a:r>
              <a:rPr lang="es-MX" dirty="0" smtClean="0"/>
              <a:t>se estima que </a:t>
            </a:r>
            <a:r>
              <a:rPr lang="es-MX" dirty="0"/>
              <a:t>el porcentaje de las muertes violentas </a:t>
            </a:r>
            <a:r>
              <a:rPr lang="es-MX" dirty="0" smtClean="0"/>
              <a:t>de hombres afrodescendientes, entre 15 y 19 años, escala hasta un 80% (Urrea y otros, 2015)</a:t>
            </a:r>
            <a:endParaRPr lang="es-CO" dirty="0"/>
          </a:p>
        </p:txBody>
      </p:sp>
    </p:spTree>
    <p:extLst>
      <p:ext uri="{BB962C8B-B14F-4D97-AF65-F5344CB8AC3E}">
        <p14:creationId xmlns:p14="http://schemas.microsoft.com/office/powerpoint/2010/main" val="4200338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771021" y="324217"/>
            <a:ext cx="2394285" cy="1015663"/>
          </a:xfrm>
          <a:prstGeom prst="rect">
            <a:avLst/>
          </a:prstGeom>
          <a:noFill/>
        </p:spPr>
        <p:txBody>
          <a:bodyPr wrap="square" rtlCol="0">
            <a:spAutoFit/>
          </a:bodyPr>
          <a:lstStyle/>
          <a:p>
            <a:pPr algn="just"/>
            <a:r>
              <a:rPr lang="fr-FR" sz="1200" dirty="0" smtClean="0"/>
              <a:t>Figura 4.58</a:t>
            </a:r>
          </a:p>
          <a:p>
            <a:pPr algn="just"/>
            <a:r>
              <a:rPr lang="fr-FR" sz="1200" b="1" dirty="0" err="1" smtClean="0"/>
              <a:t>Tasas</a:t>
            </a:r>
            <a:r>
              <a:rPr lang="fr-FR" sz="1200" b="1" dirty="0" smtClean="0"/>
              <a:t> de </a:t>
            </a:r>
            <a:r>
              <a:rPr lang="fr-FR" sz="1200" b="1" dirty="0" err="1" smtClean="0"/>
              <a:t>homicidios</a:t>
            </a:r>
            <a:r>
              <a:rPr lang="fr-FR" sz="1200" b="1" dirty="0" smtClean="0"/>
              <a:t>, </a:t>
            </a:r>
            <a:r>
              <a:rPr lang="fr-FR" sz="1200" b="1" dirty="0" err="1" smtClean="0"/>
              <a:t>países</a:t>
            </a:r>
            <a:r>
              <a:rPr lang="fr-FR" sz="1200" b="1" dirty="0" smtClean="0"/>
              <a:t> de la </a:t>
            </a:r>
            <a:r>
              <a:rPr lang="fr-FR" sz="1200" b="1" dirty="0" err="1" smtClean="0"/>
              <a:t>Región</a:t>
            </a:r>
            <a:r>
              <a:rPr lang="fr-FR" sz="1200" b="1" dirty="0" smtClean="0"/>
              <a:t> de las </a:t>
            </a:r>
            <a:r>
              <a:rPr lang="fr-FR" sz="1200" b="1" dirty="0" err="1" smtClean="0"/>
              <a:t>Américas</a:t>
            </a:r>
            <a:r>
              <a:rPr lang="fr-FR" sz="1200" b="1" dirty="0" smtClean="0"/>
              <a:t> sobre los </a:t>
            </a:r>
            <a:r>
              <a:rPr lang="fr-FR" sz="1200" b="1" dirty="0" err="1" smtClean="0"/>
              <a:t>cuales</a:t>
            </a:r>
            <a:r>
              <a:rPr lang="fr-FR" sz="1200" b="1" dirty="0" smtClean="0"/>
              <a:t> </a:t>
            </a:r>
            <a:r>
              <a:rPr lang="fr-FR" sz="1200" b="1" dirty="0" err="1" smtClean="0"/>
              <a:t>hay</a:t>
            </a:r>
            <a:r>
              <a:rPr lang="fr-FR" sz="1200" b="1" dirty="0" smtClean="0"/>
              <a:t> </a:t>
            </a:r>
            <a:r>
              <a:rPr lang="fr-FR" sz="1200" b="1" dirty="0" err="1" smtClean="0"/>
              <a:t>datos</a:t>
            </a:r>
            <a:r>
              <a:rPr lang="fr-FR" sz="1200" b="1" dirty="0" smtClean="0"/>
              <a:t> comparables, 2000 y 2016</a:t>
            </a:r>
            <a:endParaRPr lang="fr-FR" sz="1200" b="1" dirty="0"/>
          </a:p>
        </p:txBody>
      </p:sp>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l="52910" t="44535" r="3076" b="16852"/>
          <a:stretch/>
        </p:blipFill>
        <p:spPr>
          <a:xfrm>
            <a:off x="3416968" y="2429176"/>
            <a:ext cx="4427083" cy="2427427"/>
          </a:xfrm>
          <a:prstGeom prst="rect">
            <a:avLst/>
          </a:prstGeom>
        </p:spPr>
      </p:pic>
      <p:sp>
        <p:nvSpPr>
          <p:cNvPr id="10" name="ZoneTexte 9"/>
          <p:cNvSpPr txBox="1"/>
          <p:nvPr/>
        </p:nvSpPr>
        <p:spPr>
          <a:xfrm>
            <a:off x="3416967" y="1782845"/>
            <a:ext cx="4427083" cy="646331"/>
          </a:xfrm>
          <a:prstGeom prst="rect">
            <a:avLst/>
          </a:prstGeom>
          <a:noFill/>
        </p:spPr>
        <p:txBody>
          <a:bodyPr wrap="square" rtlCol="0">
            <a:spAutoFit/>
          </a:bodyPr>
          <a:lstStyle/>
          <a:p>
            <a:r>
              <a:rPr lang="fr-FR" sz="1200" dirty="0" smtClean="0"/>
              <a:t>Figura 4.63.</a:t>
            </a:r>
          </a:p>
          <a:p>
            <a:r>
              <a:rPr lang="fr-FR" sz="1200" b="1" dirty="0" err="1" smtClean="0"/>
              <a:t>Tasas</a:t>
            </a:r>
            <a:r>
              <a:rPr lang="fr-FR" sz="1200" b="1" dirty="0" smtClean="0"/>
              <a:t> de </a:t>
            </a:r>
            <a:r>
              <a:rPr lang="fr-FR" sz="1200" b="1" dirty="0" err="1" smtClean="0"/>
              <a:t>homicidios</a:t>
            </a:r>
            <a:r>
              <a:rPr lang="fr-FR" sz="1200" b="1" dirty="0" smtClean="0"/>
              <a:t>, </a:t>
            </a:r>
            <a:r>
              <a:rPr lang="fr-FR" sz="1200" b="1" dirty="0" err="1" smtClean="0"/>
              <a:t>promedios</a:t>
            </a:r>
            <a:r>
              <a:rPr lang="fr-FR" sz="1200" b="1" dirty="0" smtClean="0"/>
              <a:t> de </a:t>
            </a:r>
            <a:r>
              <a:rPr lang="fr-FR" sz="1200" b="1" dirty="0" err="1" smtClean="0"/>
              <a:t>América</a:t>
            </a:r>
            <a:r>
              <a:rPr lang="fr-FR" sz="1200" b="1" dirty="0" smtClean="0"/>
              <a:t> Latina y el Caribe, el </a:t>
            </a:r>
            <a:r>
              <a:rPr lang="fr-FR" sz="1200" b="1" dirty="0" err="1" smtClean="0"/>
              <a:t>mundo</a:t>
            </a:r>
            <a:r>
              <a:rPr lang="fr-FR" sz="1200" b="1" dirty="0" smtClean="0"/>
              <a:t> y </a:t>
            </a:r>
            <a:r>
              <a:rPr lang="fr-FR" sz="1200" b="1" dirty="0" err="1" smtClean="0"/>
              <a:t>América</a:t>
            </a:r>
            <a:r>
              <a:rPr lang="fr-FR" sz="1200" b="1" dirty="0" smtClean="0"/>
              <a:t> </a:t>
            </a:r>
            <a:r>
              <a:rPr lang="fr-FR" sz="1200" b="1" dirty="0" err="1" smtClean="0"/>
              <a:t>del</a:t>
            </a:r>
            <a:r>
              <a:rPr lang="fr-FR" sz="1200" b="1" dirty="0" smtClean="0"/>
              <a:t> Norte, 2015</a:t>
            </a:r>
            <a:endParaRPr lang="fr-FR" sz="1200" b="1" dirty="0"/>
          </a:p>
        </p:txBody>
      </p:sp>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l="50040" t="31057" r="30619" b="8709"/>
          <a:stretch/>
        </p:blipFill>
        <p:spPr>
          <a:xfrm>
            <a:off x="8771021" y="1339880"/>
            <a:ext cx="2526631" cy="4918111"/>
          </a:xfrm>
          <a:prstGeom prst="rect">
            <a:avLst/>
          </a:prstGeom>
        </p:spPr>
      </p:pic>
    </p:spTree>
    <p:extLst>
      <p:ext uri="{BB962C8B-B14F-4D97-AF65-F5344CB8AC3E}">
        <p14:creationId xmlns:p14="http://schemas.microsoft.com/office/powerpoint/2010/main" val="249831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610853" y="1083009"/>
            <a:ext cx="3717758" cy="646331"/>
          </a:xfrm>
          <a:prstGeom prst="rect">
            <a:avLst/>
          </a:prstGeom>
          <a:noFill/>
        </p:spPr>
        <p:txBody>
          <a:bodyPr wrap="square" rtlCol="0">
            <a:spAutoFit/>
          </a:bodyPr>
          <a:lstStyle/>
          <a:p>
            <a:r>
              <a:rPr lang="fr-FR" sz="1200" dirty="0" smtClean="0"/>
              <a:t>Figura 4.64</a:t>
            </a:r>
          </a:p>
          <a:p>
            <a:pPr algn="just"/>
            <a:r>
              <a:rPr lang="fr-FR" sz="1200" b="1" dirty="0" err="1" smtClean="0"/>
              <a:t>Tasa</a:t>
            </a:r>
            <a:r>
              <a:rPr lang="fr-FR" sz="1200" b="1" dirty="0" smtClean="0"/>
              <a:t> de </a:t>
            </a:r>
            <a:r>
              <a:rPr lang="fr-FR" sz="1200" b="1" dirty="0" err="1" smtClean="0"/>
              <a:t>homicidios</a:t>
            </a:r>
            <a:r>
              <a:rPr lang="fr-FR" sz="1200" b="1" dirty="0" smtClean="0"/>
              <a:t> de </a:t>
            </a:r>
            <a:r>
              <a:rPr lang="fr-FR" sz="1200" b="1" dirty="0" err="1" smtClean="0"/>
              <a:t>niños</a:t>
            </a:r>
            <a:r>
              <a:rPr lang="fr-FR" sz="1200" b="1" dirty="0" smtClean="0"/>
              <a:t> y adolescentes (de 0 a 19 </a:t>
            </a:r>
            <a:r>
              <a:rPr lang="fr-FR" sz="1200" b="1" dirty="0" err="1" smtClean="0"/>
              <a:t>años</a:t>
            </a:r>
            <a:r>
              <a:rPr lang="fr-FR" sz="1200" b="1" dirty="0" smtClean="0"/>
              <a:t>), </a:t>
            </a:r>
            <a:r>
              <a:rPr lang="fr-FR" sz="1200" b="1" dirty="0" err="1" smtClean="0"/>
              <a:t>por</a:t>
            </a:r>
            <a:r>
              <a:rPr lang="fr-FR" sz="1200" b="1" dirty="0" smtClean="0"/>
              <a:t> </a:t>
            </a:r>
            <a:r>
              <a:rPr lang="fr-FR" sz="1200" b="1" dirty="0" err="1" smtClean="0"/>
              <a:t>región</a:t>
            </a:r>
            <a:r>
              <a:rPr lang="fr-FR" sz="1200" b="1" dirty="0" smtClean="0"/>
              <a:t> de Brasil, 2013</a:t>
            </a:r>
            <a:endParaRPr lang="fr-FR" sz="1200" b="1" dirty="0"/>
          </a:p>
        </p:txBody>
      </p:sp>
      <p:sp>
        <p:nvSpPr>
          <p:cNvPr id="8" name="ZoneTexte 7"/>
          <p:cNvSpPr txBox="1"/>
          <p:nvPr/>
        </p:nvSpPr>
        <p:spPr>
          <a:xfrm>
            <a:off x="6590666" y="1059252"/>
            <a:ext cx="3874291" cy="646331"/>
          </a:xfrm>
          <a:prstGeom prst="rect">
            <a:avLst/>
          </a:prstGeom>
          <a:noFill/>
        </p:spPr>
        <p:txBody>
          <a:bodyPr wrap="square" rtlCol="0">
            <a:spAutoFit/>
          </a:bodyPr>
          <a:lstStyle/>
          <a:p>
            <a:r>
              <a:rPr lang="fr-FR" sz="1200" dirty="0" smtClean="0"/>
              <a:t>Figura 4.65.</a:t>
            </a:r>
          </a:p>
          <a:p>
            <a:pPr algn="just"/>
            <a:r>
              <a:rPr lang="fr-FR" sz="1200" b="1" dirty="0" err="1" smtClean="0"/>
              <a:t>Proporción</a:t>
            </a:r>
            <a:r>
              <a:rPr lang="fr-FR" sz="1200" b="1" dirty="0" smtClean="0"/>
              <a:t> de </a:t>
            </a:r>
            <a:r>
              <a:rPr lang="fr-FR" sz="1200" b="1" dirty="0" err="1" smtClean="0"/>
              <a:t>víctimas</a:t>
            </a:r>
            <a:r>
              <a:rPr lang="fr-FR" sz="1200" b="1" dirty="0" smtClean="0"/>
              <a:t> de </a:t>
            </a:r>
            <a:r>
              <a:rPr lang="fr-FR" sz="1200" b="1" dirty="0" err="1" smtClean="0"/>
              <a:t>homicidios</a:t>
            </a:r>
            <a:r>
              <a:rPr lang="fr-FR" sz="1200" b="1" dirty="0" smtClean="0"/>
              <a:t> </a:t>
            </a:r>
            <a:r>
              <a:rPr lang="fr-FR" sz="1200" b="1" dirty="0" err="1" smtClean="0"/>
              <a:t>por</a:t>
            </a:r>
            <a:r>
              <a:rPr lang="fr-FR" sz="1200" b="1" dirty="0" smtClean="0"/>
              <a:t> </a:t>
            </a:r>
            <a:r>
              <a:rPr lang="fr-FR" sz="1200" b="1" dirty="0" err="1" smtClean="0"/>
              <a:t>grupo</a:t>
            </a:r>
            <a:r>
              <a:rPr lang="fr-FR" sz="1200" b="1" dirty="0" smtClean="0"/>
              <a:t> </a:t>
            </a:r>
            <a:r>
              <a:rPr lang="fr-FR" sz="1200" b="1" dirty="0" err="1" smtClean="0"/>
              <a:t>étnico</a:t>
            </a:r>
            <a:r>
              <a:rPr lang="fr-FR" sz="1200" b="1" dirty="0" smtClean="0"/>
              <a:t> y </a:t>
            </a:r>
            <a:r>
              <a:rPr lang="fr-FR" sz="1200" b="1" dirty="0" err="1" smtClean="0"/>
              <a:t>sexo</a:t>
            </a:r>
            <a:r>
              <a:rPr lang="fr-FR" sz="1200" b="1" dirty="0" smtClean="0"/>
              <a:t>, </a:t>
            </a:r>
            <a:r>
              <a:rPr lang="fr-FR" sz="1200" b="1" dirty="0" err="1" smtClean="0"/>
              <a:t>Estados</a:t>
            </a:r>
            <a:r>
              <a:rPr lang="fr-FR" sz="1200" b="1" dirty="0" smtClean="0"/>
              <a:t> </a:t>
            </a:r>
            <a:r>
              <a:rPr lang="fr-FR" sz="1200" b="1" dirty="0" err="1" smtClean="0"/>
              <a:t>Unidos</a:t>
            </a:r>
            <a:r>
              <a:rPr lang="fr-FR" sz="1200" b="1" dirty="0" smtClean="0"/>
              <a:t> de </a:t>
            </a:r>
            <a:r>
              <a:rPr lang="fr-FR" sz="1200" b="1" dirty="0" err="1" smtClean="0"/>
              <a:t>América</a:t>
            </a:r>
            <a:r>
              <a:rPr lang="fr-FR" sz="1200" b="1" dirty="0" smtClean="0"/>
              <a:t>, 2015</a:t>
            </a:r>
            <a:endParaRPr lang="fr-FR" sz="1200" b="1" dirty="0"/>
          </a:p>
        </p:txBody>
      </p:sp>
      <p:pic>
        <p:nvPicPr>
          <p:cNvPr id="10" name="Espace réservé du contenu 9"/>
          <p:cNvPicPr>
            <a:picLocks noGrp="1" noChangeAspect="1"/>
          </p:cNvPicPr>
          <p:nvPr>
            <p:ph idx="1"/>
          </p:nvPr>
        </p:nvPicPr>
        <p:blipFill rotWithShape="1">
          <a:blip r:embed="rId2">
            <a:extLst>
              <a:ext uri="{28A0092B-C50C-407E-A947-70E740481C1C}">
                <a14:useLocalDpi xmlns:a14="http://schemas.microsoft.com/office/drawing/2010/main" val="0"/>
              </a:ext>
            </a:extLst>
          </a:blip>
          <a:srcRect l="27769" t="46067" r="27450" b="12853"/>
          <a:stretch/>
        </p:blipFill>
        <p:spPr>
          <a:xfrm>
            <a:off x="2610853" y="1729340"/>
            <a:ext cx="7854104" cy="4503018"/>
          </a:xfrm>
        </p:spPr>
      </p:pic>
    </p:spTree>
    <p:extLst>
      <p:ext uri="{BB962C8B-B14F-4D97-AF65-F5344CB8AC3E}">
        <p14:creationId xmlns:p14="http://schemas.microsoft.com/office/powerpoint/2010/main" val="1363334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8284" y="631065"/>
            <a:ext cx="7723300" cy="631065"/>
          </a:xfrm>
        </p:spPr>
        <p:txBody>
          <a:bodyPr>
            <a:normAutofit fontScale="90000"/>
          </a:bodyPr>
          <a:lstStyle/>
          <a:p>
            <a:pPr algn="ctr"/>
            <a:r>
              <a:rPr lang="es-MX" b="1" dirty="0" smtClean="0">
                <a:solidFill>
                  <a:schemeClr val="accent1"/>
                </a:solidFill>
              </a:rPr>
              <a:t>Encarcelamiento EE UU</a:t>
            </a:r>
            <a:endParaRPr lang="es-CO" b="1" dirty="0">
              <a:solidFill>
                <a:schemeClr val="accent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19880496"/>
              </p:ext>
            </p:extLst>
          </p:nvPr>
        </p:nvGraphicFramePr>
        <p:xfrm>
          <a:off x="2640169" y="2150773"/>
          <a:ext cx="7817476" cy="2528512"/>
        </p:xfrm>
        <a:graphic>
          <a:graphicData uri="http://schemas.openxmlformats.org/drawingml/2006/table">
            <a:tbl>
              <a:tblPr firstRow="1" firstCol="1" bandRow="1">
                <a:tableStyleId>{5C22544A-7EE6-4342-B048-85BDC9FD1C3A}</a:tableStyleId>
              </a:tblPr>
              <a:tblGrid>
                <a:gridCol w="1954369">
                  <a:extLst>
                    <a:ext uri="{9D8B030D-6E8A-4147-A177-3AD203B41FA5}">
                      <a16:colId xmlns:a16="http://schemas.microsoft.com/office/drawing/2014/main" val="20000"/>
                    </a:ext>
                  </a:extLst>
                </a:gridCol>
                <a:gridCol w="1954369">
                  <a:extLst>
                    <a:ext uri="{9D8B030D-6E8A-4147-A177-3AD203B41FA5}">
                      <a16:colId xmlns:a16="http://schemas.microsoft.com/office/drawing/2014/main" val="20001"/>
                    </a:ext>
                  </a:extLst>
                </a:gridCol>
                <a:gridCol w="1954369">
                  <a:extLst>
                    <a:ext uri="{9D8B030D-6E8A-4147-A177-3AD203B41FA5}">
                      <a16:colId xmlns:a16="http://schemas.microsoft.com/office/drawing/2014/main" val="20002"/>
                    </a:ext>
                  </a:extLst>
                </a:gridCol>
                <a:gridCol w="1954369">
                  <a:extLst>
                    <a:ext uri="{9D8B030D-6E8A-4147-A177-3AD203B41FA5}">
                      <a16:colId xmlns:a16="http://schemas.microsoft.com/office/drawing/2014/main" val="20003"/>
                    </a:ext>
                  </a:extLst>
                </a:gridCol>
              </a:tblGrid>
              <a:tr h="847690">
                <a:tc>
                  <a:txBody>
                    <a:bodyPr/>
                    <a:lstStyle/>
                    <a:p>
                      <a:pPr algn="ctr">
                        <a:lnSpc>
                          <a:spcPct val="107000"/>
                        </a:lnSpc>
                        <a:spcAft>
                          <a:spcPts val="0"/>
                        </a:spcAft>
                      </a:pPr>
                      <a:endParaRPr lang="es-CO" sz="1000" dirty="0" smtClean="0">
                        <a:effectLst/>
                      </a:endParaRPr>
                    </a:p>
                    <a:p>
                      <a:pPr algn="ctr">
                        <a:lnSpc>
                          <a:spcPct val="107000"/>
                        </a:lnSpc>
                        <a:spcAft>
                          <a:spcPts val="0"/>
                        </a:spcAft>
                      </a:pPr>
                      <a:r>
                        <a:rPr lang="es-CO" sz="1000" dirty="0" smtClean="0">
                          <a:effectLst/>
                        </a:rPr>
                        <a:t>Raza </a:t>
                      </a:r>
                      <a:r>
                        <a:rPr lang="es-CO" sz="1000" dirty="0">
                          <a:effectLst/>
                        </a:rPr>
                        <a:t>o  grupo étnico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CO" sz="1000" dirty="0" smtClean="0">
                        <a:effectLst/>
                      </a:endParaRPr>
                    </a:p>
                    <a:p>
                      <a:pPr algn="ctr">
                        <a:lnSpc>
                          <a:spcPct val="107000"/>
                        </a:lnSpc>
                        <a:spcAft>
                          <a:spcPts val="0"/>
                        </a:spcAft>
                      </a:pPr>
                      <a:r>
                        <a:rPr lang="es-CO" sz="1000" dirty="0" smtClean="0">
                          <a:effectLst/>
                        </a:rPr>
                        <a:t>Porcentaje </a:t>
                      </a:r>
                      <a:r>
                        <a:rPr lang="es-CO" sz="1000" dirty="0">
                          <a:effectLst/>
                        </a:rPr>
                        <a:t>de la población de Estados Unidos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CO" sz="1000" dirty="0" smtClean="0">
                        <a:effectLst/>
                      </a:endParaRPr>
                    </a:p>
                    <a:p>
                      <a:pPr algn="ctr">
                        <a:lnSpc>
                          <a:spcPct val="107000"/>
                        </a:lnSpc>
                        <a:spcAft>
                          <a:spcPts val="0"/>
                        </a:spcAft>
                      </a:pPr>
                      <a:r>
                        <a:rPr lang="es-CO" sz="1000" dirty="0" smtClean="0">
                          <a:effectLst/>
                        </a:rPr>
                        <a:t>Porcentaje </a:t>
                      </a:r>
                      <a:r>
                        <a:rPr lang="es-CO" sz="1000" dirty="0">
                          <a:effectLst/>
                        </a:rPr>
                        <a:t>de los reclusos de Estados Unidos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CO" sz="1000" dirty="0" smtClean="0">
                        <a:effectLst/>
                      </a:endParaRPr>
                    </a:p>
                    <a:p>
                      <a:pPr algn="ctr">
                        <a:lnSpc>
                          <a:spcPct val="107000"/>
                        </a:lnSpc>
                        <a:spcAft>
                          <a:spcPts val="0"/>
                        </a:spcAft>
                      </a:pPr>
                      <a:r>
                        <a:rPr lang="es-CO" sz="1000" dirty="0" smtClean="0">
                          <a:effectLst/>
                        </a:rPr>
                        <a:t>Tasa </a:t>
                      </a:r>
                      <a:r>
                        <a:rPr lang="es-CO" sz="1000" dirty="0">
                          <a:effectLst/>
                        </a:rPr>
                        <a:t>nacional de encarcelamiento  (por </a:t>
                      </a:r>
                      <a:endParaRPr lang="es-CO" sz="1000" dirty="0" smtClean="0">
                        <a:effectLst/>
                      </a:endParaRPr>
                    </a:p>
                    <a:p>
                      <a:pPr algn="ctr">
                        <a:lnSpc>
                          <a:spcPct val="107000"/>
                        </a:lnSpc>
                        <a:spcAft>
                          <a:spcPts val="0"/>
                        </a:spcAft>
                      </a:pPr>
                      <a:r>
                        <a:rPr lang="es-CO" sz="1000" dirty="0" smtClean="0">
                          <a:effectLst/>
                        </a:rPr>
                        <a:t>100 </a:t>
                      </a:r>
                      <a:r>
                        <a:rPr lang="es-CO" sz="1000" dirty="0">
                          <a:effectLst/>
                        </a:rPr>
                        <a:t>.000)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60274">
                <a:tc>
                  <a:txBody>
                    <a:bodyPr/>
                    <a:lstStyle/>
                    <a:p>
                      <a:pPr algn="just">
                        <a:lnSpc>
                          <a:spcPct val="107000"/>
                        </a:lnSpc>
                        <a:spcAft>
                          <a:spcPts val="0"/>
                        </a:spcAft>
                      </a:pPr>
                      <a:r>
                        <a:rPr lang="es-CO" sz="1000" dirty="0">
                          <a:effectLst/>
                        </a:rPr>
                        <a:t>Blancos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000">
                          <a:effectLst/>
                        </a:rPr>
                        <a:t>64%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000">
                          <a:effectLst/>
                        </a:rPr>
                        <a:t>39%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000">
                          <a:effectLst/>
                        </a:rPr>
                        <a:t>450</a:t>
                      </a:r>
                      <a:endParaRPr lang="es-CO" sz="1100">
                        <a:effectLst/>
                      </a:endParaRPr>
                    </a:p>
                    <a:p>
                      <a:pPr algn="ctr">
                        <a:lnSpc>
                          <a:spcPct val="107000"/>
                        </a:lnSpc>
                        <a:spcAft>
                          <a:spcPts val="0"/>
                        </a:spcAft>
                      </a:pPr>
                      <a:r>
                        <a:rPr lang="es-CO" sz="10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60274">
                <a:tc>
                  <a:txBody>
                    <a:bodyPr/>
                    <a:lstStyle/>
                    <a:p>
                      <a:pPr algn="just">
                        <a:lnSpc>
                          <a:spcPct val="107000"/>
                        </a:lnSpc>
                        <a:spcAft>
                          <a:spcPts val="0"/>
                        </a:spcAft>
                      </a:pPr>
                      <a:r>
                        <a:rPr lang="es-CO" sz="1000" dirty="0">
                          <a:effectLst/>
                        </a:rPr>
                        <a:t>Hispanos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000">
                          <a:effectLst/>
                        </a:rPr>
                        <a:t>16%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000" dirty="0">
                          <a:effectLst/>
                        </a:rPr>
                        <a:t>19%</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000">
                          <a:effectLst/>
                        </a:rPr>
                        <a:t>831</a:t>
                      </a:r>
                      <a:endParaRPr lang="es-CO" sz="1100">
                        <a:effectLst/>
                      </a:endParaRPr>
                    </a:p>
                    <a:p>
                      <a:pPr algn="ctr">
                        <a:lnSpc>
                          <a:spcPct val="107000"/>
                        </a:lnSpc>
                        <a:spcAft>
                          <a:spcPts val="0"/>
                        </a:spcAft>
                      </a:pPr>
                      <a:r>
                        <a:rPr lang="es-CO" sz="10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60274">
                <a:tc>
                  <a:txBody>
                    <a:bodyPr/>
                    <a:lstStyle/>
                    <a:p>
                      <a:pPr algn="just">
                        <a:lnSpc>
                          <a:spcPct val="107000"/>
                        </a:lnSpc>
                        <a:spcAft>
                          <a:spcPts val="0"/>
                        </a:spcAft>
                      </a:pPr>
                      <a:r>
                        <a:rPr lang="es-CO" sz="1000" dirty="0">
                          <a:effectLst/>
                        </a:rPr>
                        <a:t>Negros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000" dirty="0">
                          <a:effectLst/>
                        </a:rPr>
                        <a:t>13%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000">
                          <a:effectLst/>
                        </a:rPr>
                        <a:t>40%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000" dirty="0">
                          <a:effectLst/>
                        </a:rPr>
                        <a:t>2.306</a:t>
                      </a:r>
                      <a:endParaRPr lang="es-CO" sz="1100" dirty="0">
                        <a:effectLst/>
                      </a:endParaRPr>
                    </a:p>
                    <a:p>
                      <a:pPr algn="ctr">
                        <a:lnSpc>
                          <a:spcPct val="107000"/>
                        </a:lnSpc>
                        <a:spcAft>
                          <a:spcPts val="0"/>
                        </a:spcAft>
                      </a:pPr>
                      <a:r>
                        <a:rPr lang="es-CO" sz="1000" dirty="0">
                          <a:effectLst/>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3632041" y="1722497"/>
            <a:ext cx="64006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Tasas de encarcelamiento en Estados Unidos de Am</a:t>
            </a:r>
            <a:r>
              <a:rPr kumimoji="0" lang="es-CO" altLang="es-CO" sz="1200" b="1" i="0" u="none" strike="noStrike" cap="none" normalizeH="0" baseline="0" dirty="0" smtClean="0">
                <a:ln>
                  <a:noFill/>
                </a:ln>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es-CO" altLang="es-CO" sz="1200" b="1"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rica, por raza o grupo </a:t>
            </a:r>
            <a:r>
              <a:rPr kumimoji="0" lang="es-CO" altLang="es-CO" sz="1200" b="1" i="0" u="none" strike="noStrike" cap="none" normalizeH="0" baseline="0" dirty="0" smtClean="0">
                <a:ln>
                  <a:noFill/>
                </a:ln>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es-CO" altLang="es-CO" sz="1200" b="1" i="0" u="none" strike="noStrike" cap="none" normalizeH="0" baseline="0" dirty="0" smtClean="0">
                <a:ln>
                  <a:noFill/>
                </a:ln>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tnico, 2016</a:t>
            </a:r>
            <a:endParaRPr kumimoji="0" lang="es-CO" altLang="es-CO" sz="1100" b="0" i="0" u="none" strike="noStrike" cap="none" normalizeH="0" baseline="0" dirty="0" smtClean="0">
              <a:ln>
                <a:noFill/>
              </a:ln>
              <a:solidFill>
                <a:schemeClr val="tx1"/>
              </a:solidFill>
              <a:effectLst/>
            </a:endParaRPr>
          </a:p>
        </p:txBody>
      </p:sp>
      <p:sp>
        <p:nvSpPr>
          <p:cNvPr id="6" name="Rectángulo 5"/>
          <p:cNvSpPr/>
          <p:nvPr/>
        </p:nvSpPr>
        <p:spPr>
          <a:xfrm>
            <a:off x="2640168" y="4679285"/>
            <a:ext cx="6980349" cy="400110"/>
          </a:xfrm>
          <a:prstGeom prst="rect">
            <a:avLst/>
          </a:prstGeom>
        </p:spPr>
        <p:txBody>
          <a:bodyPr wrap="square">
            <a:spAutoFit/>
          </a:bodyPr>
          <a:lstStyle/>
          <a:p>
            <a:r>
              <a:rPr lang="es-MX" sz="1000" dirty="0"/>
              <a:t>Fuente: Informe de la Comisión de la Organización Panamericana de la Salud sobre Equidad y Desigualdades en Salud en las Américas. 2019</a:t>
            </a:r>
          </a:p>
        </p:txBody>
      </p:sp>
    </p:spTree>
    <p:extLst>
      <p:ext uri="{BB962C8B-B14F-4D97-AF65-F5344CB8AC3E}">
        <p14:creationId xmlns:p14="http://schemas.microsoft.com/office/powerpoint/2010/main" val="260693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88504"/>
            <a:ext cx="8602529" cy="625141"/>
          </a:xfrm>
        </p:spPr>
        <p:txBody>
          <a:bodyPr>
            <a:normAutofit fontScale="90000"/>
          </a:bodyPr>
          <a:lstStyle/>
          <a:p>
            <a:pPr algn="ctr"/>
            <a:r>
              <a:rPr lang="es-MX" b="1" dirty="0" smtClean="0">
                <a:solidFill>
                  <a:srgbClr val="C00000"/>
                </a:solidFill>
              </a:rPr>
              <a:t>Conclusiones y recomendaciones</a:t>
            </a:r>
            <a:endParaRPr lang="es-CO" b="1" dirty="0">
              <a:solidFill>
                <a:srgbClr val="C00000"/>
              </a:solidFill>
            </a:endParaRPr>
          </a:p>
        </p:txBody>
      </p:sp>
      <p:sp>
        <p:nvSpPr>
          <p:cNvPr id="3" name="Marcador de contenido 2"/>
          <p:cNvSpPr>
            <a:spLocks noGrp="1"/>
          </p:cNvSpPr>
          <p:nvPr>
            <p:ph idx="1"/>
          </p:nvPr>
        </p:nvSpPr>
        <p:spPr>
          <a:xfrm>
            <a:off x="1068946" y="1313645"/>
            <a:ext cx="10522040" cy="4984124"/>
          </a:xfrm>
        </p:spPr>
        <p:txBody>
          <a:bodyPr>
            <a:normAutofit fontScale="92500" lnSpcReduction="10000"/>
          </a:bodyPr>
          <a:lstStyle/>
          <a:p>
            <a:pPr algn="just"/>
            <a:r>
              <a:rPr lang="es-MX" dirty="0" smtClean="0"/>
              <a:t>La cuestión de los pueblos indígenas y afrodescendientes reviste una importancia crítica para el cumplimiento de las metas globales, incluidos los ODS.</a:t>
            </a:r>
          </a:p>
          <a:p>
            <a:pPr algn="just"/>
            <a:r>
              <a:rPr lang="es-MX" dirty="0" smtClean="0"/>
              <a:t>Los afrodescendientes son victimas de la trata transatlántica y la esclavitud y continúan siéndolo de sus consecuencias.</a:t>
            </a:r>
          </a:p>
          <a:p>
            <a:pPr algn="just"/>
            <a:r>
              <a:rPr lang="es-MX" dirty="0" smtClean="0"/>
              <a:t>Apoyar </a:t>
            </a:r>
            <a:r>
              <a:rPr lang="es-MX" dirty="0"/>
              <a:t>el proceso con miras a la </a:t>
            </a:r>
            <a:r>
              <a:rPr lang="es-MX" b="1" dirty="0"/>
              <a:t>adopción de una Declaración Internacional sobre los Derechos de los </a:t>
            </a:r>
            <a:r>
              <a:rPr lang="es-MX" b="1" dirty="0" smtClean="0"/>
              <a:t>Pueblos Afrodescendientes </a:t>
            </a:r>
            <a:r>
              <a:rPr lang="es-MX" dirty="0"/>
              <a:t>en desarrollo del Plan de Acción del Decenio Internacional de los Afrodescendientes de las Naciones </a:t>
            </a:r>
            <a:r>
              <a:rPr lang="es-MX" dirty="0" smtClean="0"/>
              <a:t>Unidas.</a:t>
            </a:r>
          </a:p>
          <a:p>
            <a:pPr marL="0" indent="0" algn="just">
              <a:buNone/>
            </a:pPr>
            <a:endParaRPr lang="es-MX" sz="1000" dirty="0" smtClean="0"/>
          </a:p>
          <a:p>
            <a:pPr algn="just"/>
            <a:r>
              <a:rPr lang="es-MX" dirty="0" smtClean="0"/>
              <a:t>Promover la </a:t>
            </a:r>
            <a:r>
              <a:rPr lang="es-MX" b="1" dirty="0"/>
              <a:t>adopción o profundización de medidas especiales o de acción </a:t>
            </a:r>
            <a:r>
              <a:rPr lang="es-MX" b="1" dirty="0" smtClean="0"/>
              <a:t>afirmativa</a:t>
            </a:r>
            <a:r>
              <a:rPr lang="es-MX" dirty="0" smtClean="0"/>
              <a:t>, en los marcos normativos nacionales, </a:t>
            </a:r>
            <a:r>
              <a:rPr lang="es-MX" dirty="0"/>
              <a:t>orientadas a la superación del déficit de ciudadanía que acusa la población </a:t>
            </a:r>
            <a:r>
              <a:rPr lang="es-MX" dirty="0" smtClean="0"/>
              <a:t>afrodescendiente: a) </a:t>
            </a:r>
            <a:r>
              <a:rPr lang="es-MX" i="1" dirty="0" smtClean="0"/>
              <a:t>Leyes </a:t>
            </a:r>
            <a:r>
              <a:rPr lang="es-MX" i="1" dirty="0"/>
              <a:t>de igualdad de </a:t>
            </a:r>
            <a:r>
              <a:rPr lang="es-MX" i="1" dirty="0" smtClean="0"/>
              <a:t>oportunidades</a:t>
            </a:r>
            <a:r>
              <a:rPr lang="es-MX" dirty="0" smtClean="0"/>
              <a:t>; b) C</a:t>
            </a:r>
            <a:r>
              <a:rPr lang="es-MX" i="1" dirty="0" smtClean="0"/>
              <a:t>ircunscripciones </a:t>
            </a:r>
            <a:r>
              <a:rPr lang="es-MX" i="1" dirty="0"/>
              <a:t>especiales transitorias en los </a:t>
            </a:r>
            <a:r>
              <a:rPr lang="es-MX" i="1" dirty="0" smtClean="0"/>
              <a:t>parlamentos</a:t>
            </a:r>
            <a:r>
              <a:rPr lang="es-MX" dirty="0" smtClean="0"/>
              <a:t>; y c) Medidas </a:t>
            </a:r>
            <a:r>
              <a:rPr lang="es-MX" dirty="0"/>
              <a:t>especiales orientadas a garantizar </a:t>
            </a:r>
            <a:r>
              <a:rPr lang="es-MX" i="1" dirty="0"/>
              <a:t>el acceso </a:t>
            </a:r>
            <a:r>
              <a:rPr lang="es-MX" i="1" dirty="0" smtClean="0"/>
              <a:t>a </a:t>
            </a:r>
            <a:r>
              <a:rPr lang="es-MX" i="1" dirty="0"/>
              <a:t>la educación </a:t>
            </a:r>
            <a:r>
              <a:rPr lang="es-MX" i="1" dirty="0" smtClean="0"/>
              <a:t>superior</a:t>
            </a:r>
            <a:r>
              <a:rPr lang="es-MX" dirty="0" smtClean="0"/>
              <a:t>. </a:t>
            </a:r>
            <a:endParaRPr lang="es-MX" dirty="0"/>
          </a:p>
          <a:p>
            <a:pPr algn="just"/>
            <a:r>
              <a:rPr lang="es-MX" b="1" dirty="0" smtClean="0"/>
              <a:t>Fortalecimiento del Movimiento Social Afrodescendiente</a:t>
            </a:r>
            <a:r>
              <a:rPr lang="es-MX" dirty="0" smtClean="0"/>
              <a:t>, incluida la implementación en Foro Permanente sobre los Afrodescendientes, a instancias de la ONU.</a:t>
            </a:r>
          </a:p>
          <a:p>
            <a:pPr algn="just"/>
            <a:r>
              <a:rPr lang="es-MX" dirty="0" smtClean="0"/>
              <a:t>Implementación del </a:t>
            </a:r>
            <a:r>
              <a:rPr lang="es-MX" b="1" dirty="0"/>
              <a:t>Fondo para el Desarrollo Económico de los Afrodescendientes de </a:t>
            </a:r>
            <a:r>
              <a:rPr lang="es-MX" b="1" dirty="0" smtClean="0"/>
              <a:t>Las </a:t>
            </a:r>
            <a:r>
              <a:rPr lang="es-MX" b="1" dirty="0"/>
              <a:t>Américas</a:t>
            </a:r>
            <a:r>
              <a:rPr lang="es-MX" dirty="0"/>
              <a:t>, </a:t>
            </a:r>
            <a:r>
              <a:rPr lang="es-MX" dirty="0" smtClean="0"/>
              <a:t>OEA, como una medida de </a:t>
            </a:r>
            <a:r>
              <a:rPr lang="es-MX" b="1" dirty="0" smtClean="0"/>
              <a:t>reparación histórica.</a:t>
            </a:r>
            <a:endParaRPr lang="es-CO" b="1" dirty="0"/>
          </a:p>
        </p:txBody>
      </p:sp>
    </p:spTree>
    <p:extLst>
      <p:ext uri="{BB962C8B-B14F-4D97-AF65-F5344CB8AC3E}">
        <p14:creationId xmlns:p14="http://schemas.microsoft.com/office/powerpoint/2010/main" val="1209409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89214" y="2514600"/>
            <a:ext cx="7554912" cy="1457325"/>
          </a:xfrm>
        </p:spPr>
        <p:txBody>
          <a:bodyPr>
            <a:normAutofit/>
          </a:bodyPr>
          <a:lstStyle/>
          <a:p>
            <a:pPr algn="ctr"/>
            <a:r>
              <a:rPr lang="es-CO" sz="6000" b="1" i="1" dirty="0">
                <a:solidFill>
                  <a:schemeClr val="accent1"/>
                </a:solidFill>
              </a:rPr>
              <a:t>GRACIAS</a:t>
            </a:r>
          </a:p>
        </p:txBody>
      </p:sp>
    </p:spTree>
    <p:extLst>
      <p:ext uri="{BB962C8B-B14F-4D97-AF65-F5344CB8AC3E}">
        <p14:creationId xmlns:p14="http://schemas.microsoft.com/office/powerpoint/2010/main" val="3223049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532587" y="2652888"/>
            <a:ext cx="9632124" cy="776111"/>
          </a:xfrm>
        </p:spPr>
        <p:txBody>
          <a:bodyPr>
            <a:normAutofit/>
          </a:bodyPr>
          <a:lstStyle/>
          <a:p>
            <a:pPr algn="ctr"/>
            <a:r>
              <a:rPr lang="es-CO" b="1" dirty="0">
                <a:solidFill>
                  <a:schemeClr val="accent1">
                    <a:lumMod val="75000"/>
                  </a:schemeClr>
                </a:solidFill>
              </a:rPr>
              <a:t>1. CONTEXTO GLOBAL</a:t>
            </a:r>
          </a:p>
        </p:txBody>
      </p:sp>
      <p:sp>
        <p:nvSpPr>
          <p:cNvPr id="5" name="Marcador de contenido 4"/>
          <p:cNvSpPr>
            <a:spLocks noGrp="1"/>
          </p:cNvSpPr>
          <p:nvPr>
            <p:ph idx="1"/>
          </p:nvPr>
        </p:nvSpPr>
        <p:spPr>
          <a:xfrm>
            <a:off x="2271713" y="1243013"/>
            <a:ext cx="9232899" cy="4668209"/>
          </a:xfrm>
        </p:spPr>
        <p:txBody>
          <a:bodyPr>
            <a:normAutofit/>
          </a:bodyPr>
          <a:lstStyle/>
          <a:p>
            <a:pPr marL="0" indent="0">
              <a:buNone/>
            </a:pPr>
            <a:endParaRPr lang="es-CO" b="1" dirty="0">
              <a:solidFill>
                <a:schemeClr val="accent1">
                  <a:lumMod val="75000"/>
                </a:schemeClr>
              </a:solidFill>
            </a:endParaRPr>
          </a:p>
          <a:p>
            <a:pPr marL="0" indent="0">
              <a:buNone/>
            </a:pPr>
            <a:endParaRPr lang="es-CO" sz="4500" dirty="0">
              <a:solidFill>
                <a:schemeClr val="accent1">
                  <a:lumMod val="75000"/>
                </a:schemeClr>
              </a:solidFill>
            </a:endParaRPr>
          </a:p>
        </p:txBody>
      </p:sp>
    </p:spTree>
    <p:extLst>
      <p:ext uri="{BB962C8B-B14F-4D97-AF65-F5344CB8AC3E}">
        <p14:creationId xmlns:p14="http://schemas.microsoft.com/office/powerpoint/2010/main" val="95571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426486" y="4298347"/>
            <a:ext cx="3264465" cy="584775"/>
          </a:xfrm>
          <a:prstGeom prst="rect">
            <a:avLst/>
          </a:prstGeom>
          <a:noFill/>
        </p:spPr>
        <p:txBody>
          <a:bodyPr wrap="square" rtlCol="0">
            <a:spAutoFit/>
          </a:bodyPr>
          <a:lstStyle/>
          <a:p>
            <a:r>
              <a:rPr lang="en-US" sz="1600" b="1" dirty="0" err="1" smtClean="0">
                <a:latin typeface="Times New Roman" panose="02020603050405020304" pitchFamily="18" charset="0"/>
                <a:cs typeface="Times New Roman" panose="02020603050405020304" pitchFamily="18" charset="0"/>
              </a:rPr>
              <a:t>Abrazo</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hermano</a:t>
            </a:r>
            <a:r>
              <a:rPr lang="en-US" sz="1600" b="1" dirty="0" smtClean="0">
                <a:latin typeface="Times New Roman" panose="02020603050405020304" pitchFamily="18" charset="0"/>
                <a:cs typeface="Times New Roman" panose="02020603050405020304" pitchFamily="18" charset="0"/>
              </a:rPr>
              <a:t> de </a:t>
            </a:r>
            <a:r>
              <a:rPr lang="en-US" sz="1600" b="1" dirty="0" err="1" smtClean="0">
                <a:latin typeface="Times New Roman" panose="02020603050405020304" pitchFamily="18" charset="0"/>
                <a:cs typeface="Times New Roman" panose="02020603050405020304" pitchFamily="18" charset="0"/>
              </a:rPr>
              <a:t>victima</a:t>
            </a:r>
            <a:r>
              <a:rPr lang="en-US" sz="1600" b="1" dirty="0" smtClean="0">
                <a:latin typeface="Times New Roman" panose="02020603050405020304" pitchFamily="18" charset="0"/>
                <a:cs typeface="Times New Roman" panose="02020603050405020304" pitchFamily="18" charset="0"/>
              </a:rPr>
              <a:t> y </a:t>
            </a:r>
            <a:r>
              <a:rPr lang="en-US" sz="1600" b="1" dirty="0" err="1" smtClean="0">
                <a:latin typeface="Times New Roman" panose="02020603050405020304" pitchFamily="18" charset="0"/>
                <a:cs typeface="Times New Roman" panose="02020603050405020304" pitchFamily="18" charset="0"/>
              </a:rPr>
              <a:t>perpetradora</a:t>
            </a:r>
            <a:endParaRPr lang="en-US" sz="1600" b="1" dirty="0">
              <a:latin typeface="Times New Roman" panose="02020603050405020304" pitchFamily="18" charset="0"/>
              <a:cs typeface="Times New Roman" panose="02020603050405020304" pitchFamily="18" charset="0"/>
            </a:endParaRPr>
          </a:p>
        </p:txBody>
      </p:sp>
      <p:sp>
        <p:nvSpPr>
          <p:cNvPr id="16" name="CuadroTexto 15"/>
          <p:cNvSpPr txBox="1"/>
          <p:nvPr/>
        </p:nvSpPr>
        <p:spPr>
          <a:xfrm flipH="1">
            <a:off x="4358084" y="4398274"/>
            <a:ext cx="1565637"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p:txBody>
      </p:sp>
      <p:sp>
        <p:nvSpPr>
          <p:cNvPr id="18" name="CuadroTexto 17"/>
          <p:cNvSpPr txBox="1"/>
          <p:nvPr/>
        </p:nvSpPr>
        <p:spPr>
          <a:xfrm>
            <a:off x="8069214" y="4279427"/>
            <a:ext cx="3715166" cy="315471"/>
          </a:xfrm>
          <a:prstGeom prst="rect">
            <a:avLst/>
          </a:prstGeom>
          <a:noFill/>
        </p:spPr>
        <p:txBody>
          <a:bodyPr wrap="square" rtlCol="0">
            <a:spAutoFit/>
          </a:bodyPr>
          <a:lstStyle/>
          <a:p>
            <a:r>
              <a:rPr lang="en-US" sz="1450" b="1" dirty="0" err="1">
                <a:latin typeface="Times New Roman" panose="02020603050405020304" pitchFamily="18" charset="0"/>
                <a:cs typeface="Times New Roman" panose="02020603050405020304" pitchFamily="18" charset="0"/>
              </a:rPr>
              <a:t>Epsy</a:t>
            </a:r>
            <a:r>
              <a:rPr lang="en-US" sz="1450" b="1" dirty="0">
                <a:latin typeface="Times New Roman" panose="02020603050405020304" pitchFamily="18" charset="0"/>
                <a:cs typeface="Times New Roman" panose="02020603050405020304" pitchFamily="18" charset="0"/>
              </a:rPr>
              <a:t> Campbell – </a:t>
            </a:r>
            <a:r>
              <a:rPr lang="en-US" sz="1450" b="1" dirty="0" err="1">
                <a:latin typeface="Times New Roman" panose="02020603050405020304" pitchFamily="18" charset="0"/>
                <a:cs typeface="Times New Roman" panose="02020603050405020304" pitchFamily="18" charset="0"/>
              </a:rPr>
              <a:t>Vicepresidenta</a:t>
            </a:r>
            <a:r>
              <a:rPr lang="en-US" sz="1450" b="1" dirty="0">
                <a:latin typeface="Times New Roman" panose="02020603050405020304" pitchFamily="18" charset="0"/>
                <a:cs typeface="Times New Roman" panose="02020603050405020304" pitchFamily="18" charset="0"/>
              </a:rPr>
              <a:t> Costa Rica </a:t>
            </a:r>
          </a:p>
        </p:txBody>
      </p:sp>
      <p:sp>
        <p:nvSpPr>
          <p:cNvPr id="17" name="CuadroTexto 16"/>
          <p:cNvSpPr txBox="1"/>
          <p:nvPr/>
        </p:nvSpPr>
        <p:spPr>
          <a:xfrm>
            <a:off x="8219448" y="2057689"/>
            <a:ext cx="3564932"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No al </a:t>
            </a:r>
            <a:r>
              <a:rPr lang="en-US" sz="1600" b="1" dirty="0" err="1">
                <a:latin typeface="Times New Roman" panose="02020603050405020304" pitchFamily="18" charset="0"/>
                <a:cs typeface="Times New Roman" panose="02020603050405020304" pitchFamily="18" charset="0"/>
              </a:rPr>
              <a:t>racismo</a:t>
            </a:r>
            <a:r>
              <a:rPr lang="en-US" sz="1600" b="1" dirty="0">
                <a:latin typeface="Times New Roman" panose="02020603050405020304" pitchFamily="18" charset="0"/>
                <a:cs typeface="Times New Roman" panose="02020603050405020304" pitchFamily="18" charset="0"/>
              </a:rPr>
              <a:t>, Berlin 2018</a:t>
            </a:r>
          </a:p>
        </p:txBody>
      </p:sp>
      <p:sp>
        <p:nvSpPr>
          <p:cNvPr id="19" name="CuadroTexto 18"/>
          <p:cNvSpPr txBox="1"/>
          <p:nvPr/>
        </p:nvSpPr>
        <p:spPr>
          <a:xfrm>
            <a:off x="8369682" y="8472"/>
            <a:ext cx="2642475" cy="338554"/>
          </a:xfrm>
          <a:prstGeom prst="rect">
            <a:avLst/>
          </a:prstGeom>
          <a:noFill/>
        </p:spPr>
        <p:txBody>
          <a:bodyPr wrap="square" rtlCol="0">
            <a:spAutoFit/>
          </a:bodyPr>
          <a:lstStyle/>
          <a:p>
            <a:pPr algn="ctr"/>
            <a:r>
              <a:rPr lang="en-US" sz="1600" b="1" dirty="0"/>
              <a:t>Black  Power , Mex. 1968</a:t>
            </a:r>
          </a:p>
        </p:txBody>
      </p:sp>
      <p:sp>
        <p:nvSpPr>
          <p:cNvPr id="20" name="CuadroTexto 19"/>
          <p:cNvSpPr txBox="1"/>
          <p:nvPr/>
        </p:nvSpPr>
        <p:spPr>
          <a:xfrm>
            <a:off x="4114268" y="269231"/>
            <a:ext cx="968858" cy="1081267"/>
          </a:xfrm>
          <a:prstGeom prst="rect">
            <a:avLst/>
          </a:prstGeom>
          <a:noFill/>
        </p:spPr>
        <p:txBody>
          <a:bodyPr wrap="square" rtlCol="0">
            <a:spAutoFit/>
          </a:bodyPr>
          <a:lstStyle/>
          <a:p>
            <a:pPr algn="ctr"/>
            <a:r>
              <a:rPr lang="en-US" sz="1600" b="1" dirty="0" err="1">
                <a:latin typeface="Times New Roman" panose="02020603050405020304" pitchFamily="18" charset="0"/>
                <a:cs typeface="Times New Roman" panose="02020603050405020304" pitchFamily="18" charset="0"/>
              </a:rPr>
              <a:t>Quema</a:t>
            </a:r>
            <a:r>
              <a:rPr lang="en-US" sz="1600" b="1" dirty="0">
                <a:latin typeface="Times New Roman" panose="02020603050405020304" pitchFamily="18" charset="0"/>
                <a:cs typeface="Times New Roman" panose="02020603050405020304" pitchFamily="18" charset="0"/>
              </a:rPr>
              <a:t> </a:t>
            </a:r>
          </a:p>
          <a:p>
            <a:pPr algn="ctr"/>
            <a:r>
              <a:rPr lang="en-US" sz="1600" b="1" dirty="0">
                <a:latin typeface="Times New Roman" panose="02020603050405020304" pitchFamily="18" charset="0"/>
                <a:cs typeface="Times New Roman" panose="02020603050405020304" pitchFamily="18" charset="0"/>
              </a:rPr>
              <a:t>del </a:t>
            </a:r>
            <a:r>
              <a:rPr lang="en-US" sz="1600" b="1" dirty="0" err="1">
                <a:latin typeface="Times New Roman" panose="02020603050405020304" pitchFamily="18" charset="0"/>
                <a:cs typeface="Times New Roman" panose="02020603050405020304" pitchFamily="18" charset="0"/>
              </a:rPr>
              <a:t>Corán</a:t>
            </a:r>
            <a:endParaRPr lang="en-US" sz="1600" b="1"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EEUU</a:t>
            </a:r>
          </a:p>
        </p:txBody>
      </p:sp>
      <p:pic>
        <p:nvPicPr>
          <p:cNvPr id="4" name="Imagen 3"/>
          <p:cNvPicPr>
            <a:picLocks noChangeAspect="1"/>
          </p:cNvPicPr>
          <p:nvPr/>
        </p:nvPicPr>
        <p:blipFill>
          <a:blip r:embed="rId3"/>
          <a:stretch>
            <a:fillRect/>
          </a:stretch>
        </p:blipFill>
        <p:spPr>
          <a:xfrm>
            <a:off x="5083126" y="385498"/>
            <a:ext cx="2234433" cy="1711459"/>
          </a:xfrm>
          <a:prstGeom prst="rect">
            <a:avLst/>
          </a:prstGeom>
        </p:spPr>
      </p:pic>
      <p:pic>
        <p:nvPicPr>
          <p:cNvPr id="23" name="Imagen 22"/>
          <p:cNvPicPr>
            <a:picLocks noChangeAspect="1"/>
          </p:cNvPicPr>
          <p:nvPr/>
        </p:nvPicPr>
        <p:blipFill rotWithShape="1">
          <a:blip r:embed="rId4">
            <a:extLst>
              <a:ext uri="{BEBA8EAE-BF5A-486C-A8C5-ECC9F3942E4B}">
                <a14:imgProps xmlns:a14="http://schemas.microsoft.com/office/drawing/2010/main">
                  <a14:imgLayer r:embed="rId5">
                    <a14:imgEffect>
                      <a14:backgroundRemoval t="693" b="100000" l="9351" r="98961">
                        <a14:foregroundMark x1="47922" y1="82910" x2="47922" y2="82910"/>
                        <a14:foregroundMark x1="87792" y1="61663" x2="87792" y2="61663"/>
                        <a14:foregroundMark x1="87792" y1="61663" x2="87792" y2="61663"/>
                        <a14:foregroundMark x1="9351" y1="50115" x2="9351" y2="50115"/>
                        <a14:foregroundMark x1="14286" y1="48730" x2="14286" y2="48730"/>
                        <a14:foregroundMark x1="14286" y1="48730" x2="14286" y2="48730"/>
                        <a14:foregroundMark x1="40649" y1="59815" x2="40649" y2="59815"/>
                        <a14:foregroundMark x1="37792" y1="61663" x2="37792" y2="61663"/>
                        <a14:foregroundMark x1="55974" y1="47344" x2="55974" y2="47344"/>
                        <a14:foregroundMark x1="66883" y1="50346" x2="66883" y2="50346"/>
                        <a14:foregroundMark x1="35714" y1="40647" x2="35714" y2="40647"/>
                        <a14:foregroundMark x1="65584" y1="8083" x2="65584" y2="8083"/>
                        <a14:foregroundMark x1="66883" y1="96536" x2="66883" y2="96536"/>
                        <a14:foregroundMark x1="57013" y1="16628" x2="57013" y2="16628"/>
                        <a14:foregroundMark x1="63766" y1="17090" x2="63766" y2="17090"/>
                        <a14:foregroundMark x1="55455" y1="19630" x2="55455" y2="19630"/>
                        <a14:foregroundMark x1="41039" y1="16166" x2="41039" y2="16166"/>
                        <a14:foregroundMark x1="41039" y1="16166" x2="41039" y2="16166"/>
                        <a14:foregroundMark x1="98961" y1="57506" x2="98961" y2="57506"/>
                        <a14:foregroundMark x1="48701" y1="11085" x2="48701" y2="11085"/>
                        <a14:foregroundMark x1="44805" y1="13626" x2="44805" y2="13626"/>
                        <a14:foregroundMark x1="44805" y1="13626" x2="44805" y2="13626"/>
                        <a14:foregroundMark x1="47662" y1="5081" x2="47662" y2="5081"/>
                        <a14:foregroundMark x1="51299" y1="17321" x2="51299" y2="17321"/>
                        <a14:foregroundMark x1="39221" y1="6697" x2="39221" y2="6697"/>
                        <a14:foregroundMark x1="30649" y1="8545" x2="30649" y2="8545"/>
                      </a14:backgroundRemoval>
                    </a14:imgEffect>
                  </a14:imgLayer>
                </a14:imgProps>
              </a:ext>
            </a:extLst>
          </a:blip>
          <a:srcRect l="29261" t="-1" r="28912" b="3969"/>
          <a:stretch/>
        </p:blipFill>
        <p:spPr>
          <a:xfrm>
            <a:off x="1708288" y="241097"/>
            <a:ext cx="1993074" cy="1691283"/>
          </a:xfrm>
          <a:prstGeom prst="rect">
            <a:avLst/>
          </a:prstGeom>
        </p:spPr>
      </p:pic>
      <p:pic>
        <p:nvPicPr>
          <p:cNvPr id="3" name="Imagen 2">
            <a:extLst>
              <a:ext uri="{FF2B5EF4-FFF2-40B4-BE49-F238E27FC236}">
                <a16:creationId xmlns:a16="http://schemas.microsoft.com/office/drawing/2014/main" id="{EB1B4257-0AE4-49DC-A4A8-50B486DB4BFC}"/>
              </a:ext>
            </a:extLst>
          </p:cNvPr>
          <p:cNvPicPr>
            <a:picLocks noChangeAspect="1"/>
          </p:cNvPicPr>
          <p:nvPr/>
        </p:nvPicPr>
        <p:blipFill>
          <a:blip r:embed="rId6"/>
          <a:stretch>
            <a:fillRect/>
          </a:stretch>
        </p:blipFill>
        <p:spPr>
          <a:xfrm rot="10800000" flipV="1">
            <a:off x="8369682" y="433629"/>
            <a:ext cx="3264464" cy="1543305"/>
          </a:xfrm>
          <a:prstGeom prst="rect">
            <a:avLst/>
          </a:prstGeom>
        </p:spPr>
      </p:pic>
      <p:pic>
        <p:nvPicPr>
          <p:cNvPr id="7" name="Imagen 6">
            <a:extLst>
              <a:ext uri="{FF2B5EF4-FFF2-40B4-BE49-F238E27FC236}">
                <a16:creationId xmlns:a16="http://schemas.microsoft.com/office/drawing/2014/main" id="{6D53A96B-BF08-4363-860D-BDF511C4842E}"/>
              </a:ext>
            </a:extLst>
          </p:cNvPr>
          <p:cNvPicPr>
            <a:picLocks noChangeAspect="1"/>
          </p:cNvPicPr>
          <p:nvPr/>
        </p:nvPicPr>
        <p:blipFill>
          <a:blip r:embed="rId7"/>
          <a:stretch>
            <a:fillRect/>
          </a:stretch>
        </p:blipFill>
        <p:spPr>
          <a:xfrm flipH="1">
            <a:off x="8369682" y="2482165"/>
            <a:ext cx="3264464" cy="1740316"/>
          </a:xfrm>
          <a:prstGeom prst="rect">
            <a:avLst/>
          </a:prstGeom>
        </p:spPr>
      </p:pic>
      <p:sp>
        <p:nvSpPr>
          <p:cNvPr id="12" name="CuadroTexto 11">
            <a:extLst>
              <a:ext uri="{FF2B5EF4-FFF2-40B4-BE49-F238E27FC236}">
                <a16:creationId xmlns:a16="http://schemas.microsoft.com/office/drawing/2014/main" id="{B42C344B-7FC5-4A32-8EED-5BEC6F56B9C4}"/>
              </a:ext>
            </a:extLst>
          </p:cNvPr>
          <p:cNvSpPr txBox="1"/>
          <p:nvPr/>
        </p:nvSpPr>
        <p:spPr>
          <a:xfrm flipH="1">
            <a:off x="1963615" y="1999848"/>
            <a:ext cx="1632995" cy="369332"/>
          </a:xfrm>
          <a:prstGeom prst="rect">
            <a:avLst/>
          </a:prstGeom>
          <a:noFill/>
        </p:spPr>
        <p:txBody>
          <a:bodyPr wrap="square" rtlCol="0">
            <a:spAutoFit/>
          </a:bodyPr>
          <a:lstStyle/>
          <a:p>
            <a:r>
              <a:rPr lang="es-CO" b="1" dirty="0">
                <a:latin typeface="Times New Roman" panose="02020603050405020304" pitchFamily="18" charset="0"/>
                <a:cs typeface="Times New Roman" panose="02020603050405020304" pitchFamily="18" charset="0"/>
              </a:rPr>
              <a:t>Migración</a:t>
            </a:r>
          </a:p>
        </p:txBody>
      </p:sp>
      <p:pic>
        <p:nvPicPr>
          <p:cNvPr id="21" name="Imagen 20">
            <a:extLst>
              <a:ext uri="{FF2B5EF4-FFF2-40B4-BE49-F238E27FC236}">
                <a16:creationId xmlns:a16="http://schemas.microsoft.com/office/drawing/2014/main" id="{3B797D34-9C5B-4EF5-B524-437CDABEDC0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335406" y="2297960"/>
            <a:ext cx="2931795" cy="1775460"/>
          </a:xfrm>
          <a:prstGeom prst="rect">
            <a:avLst/>
          </a:prstGeom>
          <a:noFill/>
          <a:ln>
            <a:noFill/>
          </a:ln>
        </p:spPr>
      </p:pic>
      <p:pic>
        <p:nvPicPr>
          <p:cNvPr id="1028" name="Picture 4" descr="https://www.elpais.cr/wp-content/uploads/2018/10/636758316835035117w-660x330.jpg">
            <a:extLst>
              <a:ext uri="{FF2B5EF4-FFF2-40B4-BE49-F238E27FC236}">
                <a16:creationId xmlns:a16="http://schemas.microsoft.com/office/drawing/2014/main" id="{DD45E275-8DC3-415D-BD88-D2DC6B3E56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19448" y="4674928"/>
            <a:ext cx="3564932" cy="178246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869A964E-5489-4945-AACD-76FA1348DB61}"/>
              </a:ext>
            </a:extLst>
          </p:cNvPr>
          <p:cNvPicPr>
            <a:picLocks noChangeAspect="1"/>
          </p:cNvPicPr>
          <p:nvPr/>
        </p:nvPicPr>
        <p:blipFill>
          <a:blip r:embed="rId10"/>
          <a:stretch>
            <a:fillRect/>
          </a:stretch>
        </p:blipFill>
        <p:spPr>
          <a:xfrm>
            <a:off x="4669627" y="2514066"/>
            <a:ext cx="3264464" cy="1936265"/>
          </a:xfrm>
          <a:prstGeom prst="rect">
            <a:avLst/>
          </a:prstGeom>
        </p:spPr>
      </p:pic>
      <p:sp>
        <p:nvSpPr>
          <p:cNvPr id="25" name="CuadroTexto 24">
            <a:extLst>
              <a:ext uri="{FF2B5EF4-FFF2-40B4-BE49-F238E27FC236}">
                <a16:creationId xmlns:a16="http://schemas.microsoft.com/office/drawing/2014/main" id="{87F33FD6-823B-4E7B-A061-2538378EEF3F}"/>
              </a:ext>
            </a:extLst>
          </p:cNvPr>
          <p:cNvSpPr txBox="1"/>
          <p:nvPr/>
        </p:nvSpPr>
        <p:spPr>
          <a:xfrm>
            <a:off x="4916557" y="2196884"/>
            <a:ext cx="3152657" cy="369332"/>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No al racismo, USA 2018</a:t>
            </a:r>
            <a:endParaRPr lang="es-CO"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1"/>
          <a:stretch>
            <a:fillRect/>
          </a:stretch>
        </p:blipFill>
        <p:spPr>
          <a:xfrm>
            <a:off x="2922494" y="4666204"/>
            <a:ext cx="4395065" cy="2101126"/>
          </a:xfrm>
          <a:prstGeom prst="rect">
            <a:avLst/>
          </a:prstGeom>
        </p:spPr>
      </p:pic>
    </p:spTree>
    <p:extLst>
      <p:ext uri="{BB962C8B-B14F-4D97-AF65-F5344CB8AC3E}">
        <p14:creationId xmlns:p14="http://schemas.microsoft.com/office/powerpoint/2010/main" val="1323024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F6D0F-9F57-43CC-BD96-C1109CD7D041}"/>
              </a:ext>
            </a:extLst>
          </p:cNvPr>
          <p:cNvSpPr>
            <a:spLocks noGrp="1"/>
          </p:cNvSpPr>
          <p:nvPr>
            <p:ph type="title"/>
          </p:nvPr>
        </p:nvSpPr>
        <p:spPr>
          <a:xfrm>
            <a:off x="2592924" y="624110"/>
            <a:ext cx="8911687" cy="634847"/>
          </a:xfrm>
        </p:spPr>
        <p:txBody>
          <a:bodyPr>
            <a:normAutofit/>
          </a:bodyPr>
          <a:lstStyle/>
          <a:p>
            <a:pPr algn="ctr"/>
            <a:r>
              <a:rPr lang="es-CO" sz="3200" b="1" dirty="0" smtClean="0">
                <a:solidFill>
                  <a:schemeClr val="accent1">
                    <a:lumMod val="75000"/>
                  </a:schemeClr>
                </a:solidFill>
              </a:rPr>
              <a:t>Los Discursos de Odio</a:t>
            </a:r>
            <a:endParaRPr lang="es-CO" sz="3200" dirty="0">
              <a:solidFill>
                <a:schemeClr val="accent1">
                  <a:lumMod val="75000"/>
                </a:schemeClr>
              </a:solidFill>
            </a:endParaRPr>
          </a:p>
        </p:txBody>
      </p:sp>
      <p:sp>
        <p:nvSpPr>
          <p:cNvPr id="3" name="Marcador de contenido 2">
            <a:extLst>
              <a:ext uri="{FF2B5EF4-FFF2-40B4-BE49-F238E27FC236}">
                <a16:creationId xmlns:a16="http://schemas.microsoft.com/office/drawing/2014/main" id="{52846985-2639-49E5-899F-81FBC1516D4F}"/>
              </a:ext>
            </a:extLst>
          </p:cNvPr>
          <p:cNvSpPr>
            <a:spLocks noGrp="1"/>
          </p:cNvSpPr>
          <p:nvPr>
            <p:ph sz="half" idx="1"/>
          </p:nvPr>
        </p:nvSpPr>
        <p:spPr>
          <a:xfrm>
            <a:off x="2467936" y="1625600"/>
            <a:ext cx="4313864" cy="4285622"/>
          </a:xfrm>
        </p:spPr>
        <p:txBody>
          <a:bodyPr>
            <a:normAutofit fontScale="55000" lnSpcReduction="20000"/>
          </a:bodyPr>
          <a:lstStyle/>
          <a:p>
            <a:pPr lvl="1"/>
            <a:r>
              <a:rPr lang="es-CO" sz="2700" dirty="0"/>
              <a:t>Hungría, Polonia, Austria*  Italia* </a:t>
            </a:r>
          </a:p>
          <a:p>
            <a:pPr lvl="1"/>
            <a:r>
              <a:rPr lang="es-CO" sz="2700" dirty="0"/>
              <a:t>Alternativa por Alemania*, AFD</a:t>
            </a:r>
          </a:p>
          <a:p>
            <a:pPr lvl="1"/>
            <a:r>
              <a:rPr lang="es-ES" sz="2700" dirty="0" err="1"/>
              <a:t>Jobbik</a:t>
            </a:r>
            <a:r>
              <a:rPr lang="es-ES" sz="2700" dirty="0"/>
              <a:t> en Hungría, </a:t>
            </a:r>
            <a:endParaRPr lang="es-CO" sz="2700" dirty="0"/>
          </a:p>
          <a:p>
            <a:pPr lvl="1"/>
            <a:r>
              <a:rPr lang="es-ES" sz="2700" dirty="0"/>
              <a:t>Aurora Dorada en Grecia,</a:t>
            </a:r>
            <a:endParaRPr lang="es-CO" sz="2700" dirty="0"/>
          </a:p>
          <a:p>
            <a:pPr lvl="1"/>
            <a:r>
              <a:rPr lang="es-ES" sz="2700" dirty="0"/>
              <a:t>Frente Nacional francés,</a:t>
            </a:r>
            <a:endParaRPr lang="es-CO" sz="2700" dirty="0"/>
          </a:p>
          <a:p>
            <a:pPr lvl="1"/>
            <a:r>
              <a:rPr lang="es-ES" sz="2700" dirty="0"/>
              <a:t>UKIP en el Reino Unido,</a:t>
            </a:r>
            <a:endParaRPr lang="es-CO" sz="2700" dirty="0"/>
          </a:p>
          <a:p>
            <a:pPr lvl="1"/>
            <a:r>
              <a:rPr lang="es-ES" sz="2700" dirty="0"/>
              <a:t>Demócratas Suecos,</a:t>
            </a:r>
            <a:endParaRPr lang="es-CO" sz="2700" dirty="0"/>
          </a:p>
          <a:p>
            <a:pPr lvl="1"/>
            <a:r>
              <a:rPr lang="es-ES" sz="2700" dirty="0"/>
              <a:t>Partido del progreso danés,</a:t>
            </a:r>
            <a:endParaRPr lang="es-CO" sz="2700" dirty="0"/>
          </a:p>
          <a:p>
            <a:pPr lvl="1"/>
            <a:r>
              <a:rPr lang="es-ES" sz="2700" dirty="0"/>
              <a:t>Partido de la libertad austriaco</a:t>
            </a:r>
            <a:endParaRPr lang="es-CO" sz="2700" dirty="0"/>
          </a:p>
          <a:p>
            <a:endParaRPr lang="es-CO" dirty="0"/>
          </a:p>
        </p:txBody>
      </p:sp>
      <p:sp>
        <p:nvSpPr>
          <p:cNvPr id="4" name="Marcador de contenido 3">
            <a:extLst>
              <a:ext uri="{FF2B5EF4-FFF2-40B4-BE49-F238E27FC236}">
                <a16:creationId xmlns:a16="http://schemas.microsoft.com/office/drawing/2014/main" id="{DDE38673-E463-4175-B85E-C821533AF332}"/>
              </a:ext>
            </a:extLst>
          </p:cNvPr>
          <p:cNvSpPr>
            <a:spLocks noGrp="1"/>
          </p:cNvSpPr>
          <p:nvPr>
            <p:ph sz="half" idx="2"/>
          </p:nvPr>
        </p:nvSpPr>
        <p:spPr>
          <a:xfrm>
            <a:off x="7190747" y="1625600"/>
            <a:ext cx="4313864" cy="4278244"/>
          </a:xfrm>
        </p:spPr>
        <p:txBody>
          <a:bodyPr>
            <a:normAutofit fontScale="55000" lnSpcReduction="20000"/>
          </a:bodyPr>
          <a:lstStyle/>
          <a:p>
            <a:pPr lvl="1"/>
            <a:r>
              <a:rPr lang="es-ES" sz="2700" dirty="0" err="1"/>
              <a:t>Vlaams</a:t>
            </a:r>
            <a:r>
              <a:rPr lang="es-ES" sz="2700" dirty="0"/>
              <a:t> </a:t>
            </a:r>
            <a:r>
              <a:rPr lang="es-ES" sz="2700" dirty="0" err="1"/>
              <a:t>Belang</a:t>
            </a:r>
            <a:r>
              <a:rPr lang="es-ES" sz="2700" dirty="0"/>
              <a:t> belga,</a:t>
            </a:r>
            <a:endParaRPr lang="es-CO" sz="2700" dirty="0"/>
          </a:p>
          <a:p>
            <a:pPr lvl="1"/>
            <a:r>
              <a:rPr lang="es-ES" sz="2700" dirty="0"/>
              <a:t>Geert Wilders en los Países Bajos, </a:t>
            </a:r>
            <a:endParaRPr lang="es-CO" sz="2700" dirty="0"/>
          </a:p>
          <a:p>
            <a:pPr lvl="1"/>
            <a:r>
              <a:rPr lang="es-ES" sz="2700" dirty="0"/>
              <a:t>Partido del progreso en Noruega </a:t>
            </a:r>
          </a:p>
          <a:p>
            <a:pPr lvl="1"/>
            <a:r>
              <a:rPr lang="es-ES" sz="2700" dirty="0"/>
              <a:t>Auténticos finlandeses</a:t>
            </a:r>
            <a:endParaRPr lang="es-CO" sz="2700" dirty="0"/>
          </a:p>
          <a:p>
            <a:pPr lvl="1"/>
            <a:r>
              <a:rPr lang="es-ES" sz="2700" dirty="0"/>
              <a:t>Plataforma per </a:t>
            </a:r>
            <a:r>
              <a:rPr lang="es-ES" sz="2700" dirty="0" err="1"/>
              <a:t>Catunya</a:t>
            </a:r>
            <a:r>
              <a:rPr lang="es-ES" sz="2700" dirty="0"/>
              <a:t> - España </a:t>
            </a:r>
            <a:endParaRPr lang="es-CO" sz="2700" dirty="0"/>
          </a:p>
          <a:p>
            <a:pPr lvl="1"/>
            <a:r>
              <a:rPr lang="es-ES" sz="2700" dirty="0"/>
              <a:t>España </a:t>
            </a:r>
            <a:r>
              <a:rPr lang="es-ES" sz="2700" dirty="0" smtClean="0"/>
              <a:t>2000</a:t>
            </a:r>
          </a:p>
          <a:p>
            <a:pPr lvl="1"/>
            <a:r>
              <a:rPr lang="es-ES" sz="2700" dirty="0" smtClean="0"/>
              <a:t>Estados Unidos</a:t>
            </a:r>
          </a:p>
          <a:p>
            <a:pPr lvl="1"/>
            <a:r>
              <a:rPr lang="es-ES" sz="2700" dirty="0" smtClean="0"/>
              <a:t>Brasil</a:t>
            </a:r>
            <a:endParaRPr lang="es-CO" sz="2700" dirty="0"/>
          </a:p>
          <a:p>
            <a:pPr marL="0" indent="0">
              <a:buNone/>
            </a:pPr>
            <a:endParaRPr lang="es-CO" dirty="0"/>
          </a:p>
          <a:p>
            <a:pPr marL="0" indent="0">
              <a:buNone/>
            </a:pPr>
            <a:endParaRPr lang="es-CO" dirty="0"/>
          </a:p>
          <a:p>
            <a:pPr marL="0" indent="0">
              <a:buNone/>
            </a:pPr>
            <a:endParaRPr lang="es-CO" dirty="0"/>
          </a:p>
          <a:p>
            <a:pPr marL="0" indent="0">
              <a:buNone/>
            </a:pPr>
            <a:r>
              <a:rPr lang="es-CO" dirty="0"/>
              <a:t>Fuente, Murillo, P.*/ </a:t>
            </a:r>
            <a:r>
              <a:rPr lang="es-CO" dirty="0" err="1"/>
              <a:t>Marugán</a:t>
            </a:r>
            <a:r>
              <a:rPr lang="es-CO" dirty="0"/>
              <a:t>, N.</a:t>
            </a:r>
          </a:p>
          <a:p>
            <a:pPr marL="0" indent="0">
              <a:buNone/>
            </a:pPr>
            <a:endParaRPr lang="es-CO" dirty="0"/>
          </a:p>
        </p:txBody>
      </p:sp>
    </p:spTree>
    <p:extLst>
      <p:ext uri="{BB962C8B-B14F-4D97-AF65-F5344CB8AC3E}">
        <p14:creationId xmlns:p14="http://schemas.microsoft.com/office/powerpoint/2010/main" val="4252491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4F65FC5-3090-4443-819C-F2BF6C556645}"/>
              </a:ext>
            </a:extLst>
          </p:cNvPr>
          <p:cNvGraphicFramePr/>
          <p:nvPr>
            <p:extLst>
              <p:ext uri="{D42A27DB-BD31-4B8C-83A1-F6EECF244321}">
                <p14:modId xmlns:p14="http://schemas.microsoft.com/office/powerpoint/2010/main" val="100642805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073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7EEAF-3131-4BD6-A07C-90B94331C9F0}"/>
              </a:ext>
            </a:extLst>
          </p:cNvPr>
          <p:cNvSpPr>
            <a:spLocks noGrp="1"/>
          </p:cNvSpPr>
          <p:nvPr>
            <p:ph type="title"/>
          </p:nvPr>
        </p:nvSpPr>
        <p:spPr>
          <a:xfrm>
            <a:off x="2592924" y="624110"/>
            <a:ext cx="8911687" cy="674603"/>
          </a:xfrm>
        </p:spPr>
        <p:txBody>
          <a:bodyPr>
            <a:normAutofit/>
          </a:bodyPr>
          <a:lstStyle/>
          <a:p>
            <a:pPr algn="ctr"/>
            <a:r>
              <a:rPr lang="es-ES" sz="3200" b="1" dirty="0">
                <a:solidFill>
                  <a:schemeClr val="accent1"/>
                </a:solidFill>
              </a:rPr>
              <a:t>Valores Democráticos Amenazados</a:t>
            </a:r>
            <a:endParaRPr lang="es-CO" sz="3200" b="1" dirty="0">
              <a:solidFill>
                <a:schemeClr val="accent1"/>
              </a:solidFill>
            </a:endParaRPr>
          </a:p>
        </p:txBody>
      </p:sp>
      <p:sp>
        <p:nvSpPr>
          <p:cNvPr id="3" name="Marcador de contenido 2">
            <a:extLst>
              <a:ext uri="{FF2B5EF4-FFF2-40B4-BE49-F238E27FC236}">
                <a16:creationId xmlns:a16="http://schemas.microsoft.com/office/drawing/2014/main" id="{F83B055E-8167-4E8B-9A25-B7832F60FA4E}"/>
              </a:ext>
            </a:extLst>
          </p:cNvPr>
          <p:cNvSpPr>
            <a:spLocks noGrp="1"/>
          </p:cNvSpPr>
          <p:nvPr>
            <p:ph sz="half" idx="1"/>
          </p:nvPr>
        </p:nvSpPr>
        <p:spPr>
          <a:xfrm>
            <a:off x="2589212" y="1590261"/>
            <a:ext cx="4313864" cy="4320961"/>
          </a:xfrm>
        </p:spPr>
        <p:txBody>
          <a:bodyPr>
            <a:normAutofit/>
          </a:bodyPr>
          <a:lstStyle/>
          <a:p>
            <a:pPr algn="just"/>
            <a:r>
              <a:rPr lang="es-ES" dirty="0"/>
              <a:t>La Democracia</a:t>
            </a:r>
          </a:p>
          <a:p>
            <a:pPr algn="just"/>
            <a:endParaRPr lang="es-ES" dirty="0"/>
          </a:p>
          <a:p>
            <a:pPr algn="just"/>
            <a:r>
              <a:rPr lang="es-ES" dirty="0"/>
              <a:t>El pluralismo</a:t>
            </a:r>
          </a:p>
          <a:p>
            <a:pPr algn="just"/>
            <a:endParaRPr lang="es-ES" dirty="0"/>
          </a:p>
          <a:p>
            <a:pPr algn="just"/>
            <a:r>
              <a:rPr lang="es-ES" dirty="0"/>
              <a:t>La libertad individual</a:t>
            </a:r>
          </a:p>
          <a:p>
            <a:pPr algn="just"/>
            <a:endParaRPr lang="es-ES" dirty="0"/>
          </a:p>
          <a:p>
            <a:pPr algn="just"/>
            <a:r>
              <a:rPr lang="es-ES" dirty="0"/>
              <a:t>La separación de la iglesia y el Estado</a:t>
            </a:r>
          </a:p>
          <a:p>
            <a:pPr algn="just"/>
            <a:endParaRPr lang="es-ES" dirty="0"/>
          </a:p>
          <a:p>
            <a:pPr algn="just"/>
            <a:r>
              <a:rPr lang="es-ES" dirty="0"/>
              <a:t>La paz como valor fundamental</a:t>
            </a:r>
          </a:p>
          <a:p>
            <a:pPr algn="just"/>
            <a:endParaRPr lang="es-ES" dirty="0"/>
          </a:p>
        </p:txBody>
      </p:sp>
      <p:sp>
        <p:nvSpPr>
          <p:cNvPr id="4" name="Marcador de contenido 3">
            <a:extLst>
              <a:ext uri="{FF2B5EF4-FFF2-40B4-BE49-F238E27FC236}">
                <a16:creationId xmlns:a16="http://schemas.microsoft.com/office/drawing/2014/main" id="{99DEFB92-A6EE-4082-B88E-02CDDCAEDADC}"/>
              </a:ext>
            </a:extLst>
          </p:cNvPr>
          <p:cNvSpPr>
            <a:spLocks noGrp="1"/>
          </p:cNvSpPr>
          <p:nvPr>
            <p:ph sz="half" idx="2"/>
          </p:nvPr>
        </p:nvSpPr>
        <p:spPr>
          <a:xfrm>
            <a:off x="7190747" y="1683026"/>
            <a:ext cx="4313864" cy="4220818"/>
          </a:xfrm>
        </p:spPr>
        <p:txBody>
          <a:bodyPr>
            <a:normAutofit/>
          </a:bodyPr>
          <a:lstStyle/>
          <a:p>
            <a:pPr algn="just"/>
            <a:r>
              <a:rPr lang="es-ES" dirty="0"/>
              <a:t>La solidaridad como fundamento de la convivencia</a:t>
            </a:r>
          </a:p>
          <a:p>
            <a:pPr algn="just"/>
            <a:endParaRPr lang="es-ES" dirty="0"/>
          </a:p>
          <a:p>
            <a:pPr algn="just"/>
            <a:r>
              <a:rPr lang="es-ES" dirty="0"/>
              <a:t>La igualdad</a:t>
            </a:r>
          </a:p>
          <a:p>
            <a:pPr algn="just"/>
            <a:endParaRPr lang="es-ES" dirty="0"/>
          </a:p>
          <a:p>
            <a:pPr algn="just"/>
            <a:r>
              <a:rPr lang="es-ES" dirty="0"/>
              <a:t>La equidad en las oportunidades, incluida la equidad de género</a:t>
            </a:r>
          </a:p>
          <a:p>
            <a:pPr algn="just"/>
            <a:endParaRPr lang="es-ES" dirty="0"/>
          </a:p>
          <a:p>
            <a:pPr algn="just"/>
            <a:r>
              <a:rPr lang="es-ES" dirty="0"/>
              <a:t>La legitimidad del Estado</a:t>
            </a:r>
            <a:endParaRPr lang="es-CO" dirty="0"/>
          </a:p>
          <a:p>
            <a:pPr marL="0" indent="0">
              <a:buNone/>
            </a:pPr>
            <a:endParaRPr lang="es-CO" dirty="0"/>
          </a:p>
        </p:txBody>
      </p:sp>
    </p:spTree>
    <p:extLst>
      <p:ext uri="{BB962C8B-B14F-4D97-AF65-F5344CB8AC3E}">
        <p14:creationId xmlns:p14="http://schemas.microsoft.com/office/powerpoint/2010/main" val="180740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532586" y="2652888"/>
            <a:ext cx="9972025" cy="1945616"/>
          </a:xfrm>
        </p:spPr>
        <p:txBody>
          <a:bodyPr>
            <a:normAutofit/>
          </a:bodyPr>
          <a:lstStyle/>
          <a:p>
            <a:pPr algn="ctr"/>
            <a:r>
              <a:rPr lang="es-CO" b="1" dirty="0">
                <a:solidFill>
                  <a:schemeClr val="accent1">
                    <a:lumMod val="75000"/>
                  </a:schemeClr>
                </a:solidFill>
              </a:rPr>
              <a:t>2. Los Pueblos Indígenas y los Afrodescendientes </a:t>
            </a:r>
            <a:r>
              <a:rPr lang="es-CO" b="1" dirty="0" smtClean="0">
                <a:solidFill>
                  <a:schemeClr val="accent1">
                    <a:lumMod val="75000"/>
                  </a:schemeClr>
                </a:solidFill>
              </a:rPr>
              <a:t>frente </a:t>
            </a:r>
            <a:r>
              <a:rPr lang="es-CO" b="1" dirty="0">
                <a:solidFill>
                  <a:schemeClr val="accent1">
                    <a:lumMod val="75000"/>
                  </a:schemeClr>
                </a:solidFill>
              </a:rPr>
              <a:t>a los Grandes Retos Globales </a:t>
            </a:r>
          </a:p>
        </p:txBody>
      </p:sp>
      <p:sp>
        <p:nvSpPr>
          <p:cNvPr id="5" name="Marcador de contenido 4"/>
          <p:cNvSpPr>
            <a:spLocks noGrp="1"/>
          </p:cNvSpPr>
          <p:nvPr>
            <p:ph idx="1"/>
          </p:nvPr>
        </p:nvSpPr>
        <p:spPr>
          <a:xfrm>
            <a:off x="2271713" y="1243013"/>
            <a:ext cx="9232899" cy="4668209"/>
          </a:xfrm>
        </p:spPr>
        <p:txBody>
          <a:bodyPr>
            <a:normAutofit/>
          </a:bodyPr>
          <a:lstStyle/>
          <a:p>
            <a:pPr marL="0" indent="0">
              <a:buNone/>
            </a:pPr>
            <a:endParaRPr lang="es-CO" b="1" dirty="0">
              <a:solidFill>
                <a:schemeClr val="accent1">
                  <a:lumMod val="75000"/>
                </a:schemeClr>
              </a:solidFill>
            </a:endParaRPr>
          </a:p>
          <a:p>
            <a:pPr marL="0" indent="0">
              <a:buNone/>
            </a:pPr>
            <a:endParaRPr lang="es-CO" sz="4500" dirty="0">
              <a:solidFill>
                <a:schemeClr val="accent1">
                  <a:lumMod val="75000"/>
                </a:schemeClr>
              </a:solidFill>
            </a:endParaRPr>
          </a:p>
        </p:txBody>
      </p:sp>
    </p:spTree>
    <p:extLst>
      <p:ext uri="{BB962C8B-B14F-4D97-AF65-F5344CB8AC3E}">
        <p14:creationId xmlns:p14="http://schemas.microsoft.com/office/powerpoint/2010/main" val="868074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C2850-8812-4404-946A-C61A413DCFD4}"/>
              </a:ext>
            </a:extLst>
          </p:cNvPr>
          <p:cNvSpPr>
            <a:spLocks noGrp="1"/>
          </p:cNvSpPr>
          <p:nvPr>
            <p:ph type="title"/>
          </p:nvPr>
        </p:nvSpPr>
        <p:spPr>
          <a:xfrm>
            <a:off x="2589212" y="446088"/>
            <a:ext cx="9082088" cy="430212"/>
          </a:xfrm>
        </p:spPr>
        <p:txBody>
          <a:bodyPr>
            <a:noAutofit/>
          </a:bodyPr>
          <a:lstStyle/>
          <a:p>
            <a:pPr algn="ctr"/>
            <a:r>
              <a:rPr lang="es-CO" sz="3200" b="1" dirty="0">
                <a:solidFill>
                  <a:schemeClr val="accent1">
                    <a:lumMod val="75000"/>
                  </a:schemeClr>
                </a:solidFill>
              </a:rPr>
              <a:t>RIESGOS GLOBALES</a:t>
            </a:r>
          </a:p>
        </p:txBody>
      </p:sp>
      <p:sp>
        <p:nvSpPr>
          <p:cNvPr id="3" name="Marcador de contenido 2">
            <a:extLst>
              <a:ext uri="{FF2B5EF4-FFF2-40B4-BE49-F238E27FC236}">
                <a16:creationId xmlns:a16="http://schemas.microsoft.com/office/drawing/2014/main" id="{ABB9AA19-CD2B-43F2-A9D8-05D9C75F6C55}"/>
              </a:ext>
            </a:extLst>
          </p:cNvPr>
          <p:cNvSpPr>
            <a:spLocks noGrp="1"/>
          </p:cNvSpPr>
          <p:nvPr>
            <p:ph idx="1"/>
          </p:nvPr>
        </p:nvSpPr>
        <p:spPr>
          <a:xfrm>
            <a:off x="6323012" y="1079500"/>
            <a:ext cx="5475288" cy="5778500"/>
          </a:xfrm>
        </p:spPr>
        <p:txBody>
          <a:bodyPr>
            <a:normAutofit fontScale="85000" lnSpcReduction="20000"/>
          </a:bodyPr>
          <a:lstStyle/>
          <a:p>
            <a:r>
              <a:rPr lang="en-US" sz="1900" b="1" dirty="0" err="1">
                <a:solidFill>
                  <a:schemeClr val="accent1">
                    <a:lumMod val="75000"/>
                  </a:schemeClr>
                </a:solidFill>
              </a:rPr>
              <a:t>Riesgos</a:t>
            </a:r>
            <a:r>
              <a:rPr lang="en-US" sz="1900" b="1" dirty="0">
                <a:solidFill>
                  <a:schemeClr val="accent1">
                    <a:lumMod val="75000"/>
                  </a:schemeClr>
                </a:solidFill>
              </a:rPr>
              <a:t> </a:t>
            </a:r>
            <a:r>
              <a:rPr lang="es-CO" sz="1900" b="1" dirty="0" smtClean="0">
                <a:solidFill>
                  <a:schemeClr val="accent1">
                    <a:lumMod val="75000"/>
                  </a:schemeClr>
                </a:solidFill>
              </a:rPr>
              <a:t>globales</a:t>
            </a:r>
            <a:r>
              <a:rPr lang="en-US" sz="1900" b="1" dirty="0" smtClean="0">
                <a:solidFill>
                  <a:schemeClr val="accent1">
                    <a:lumMod val="75000"/>
                  </a:schemeClr>
                </a:solidFill>
              </a:rPr>
              <a:t> </a:t>
            </a:r>
            <a:r>
              <a:rPr lang="en-US" sz="1900" b="1" dirty="0" err="1">
                <a:solidFill>
                  <a:schemeClr val="accent1">
                    <a:lumMod val="75000"/>
                  </a:schemeClr>
                </a:solidFill>
              </a:rPr>
              <a:t>más</a:t>
            </a:r>
            <a:r>
              <a:rPr lang="en-US" sz="1900" b="1" dirty="0">
                <a:solidFill>
                  <a:schemeClr val="accent1">
                    <a:lumMod val="75000"/>
                  </a:schemeClr>
                </a:solidFill>
              </a:rPr>
              <a:t> probables</a:t>
            </a:r>
          </a:p>
          <a:p>
            <a:pPr>
              <a:lnSpc>
                <a:spcPct val="120000"/>
              </a:lnSpc>
              <a:spcBef>
                <a:spcPts val="0"/>
              </a:spcBef>
              <a:buAutoNum type="arabicPeriod"/>
            </a:pPr>
            <a:r>
              <a:rPr lang="en-US" dirty="0" err="1"/>
              <a:t>Eventos</a:t>
            </a:r>
            <a:r>
              <a:rPr lang="en-US" dirty="0"/>
              <a:t> </a:t>
            </a:r>
            <a:r>
              <a:rPr lang="en-US" dirty="0" err="1"/>
              <a:t>metereológicos</a:t>
            </a:r>
            <a:r>
              <a:rPr lang="en-US" dirty="0"/>
              <a:t> </a:t>
            </a:r>
            <a:r>
              <a:rPr lang="en-US" dirty="0" err="1"/>
              <a:t>extremos</a:t>
            </a:r>
            <a:endParaRPr lang="en-US" dirty="0"/>
          </a:p>
          <a:p>
            <a:pPr>
              <a:lnSpc>
                <a:spcPct val="120000"/>
              </a:lnSpc>
              <a:spcBef>
                <a:spcPts val="0"/>
              </a:spcBef>
              <a:buAutoNum type="arabicPeriod"/>
            </a:pPr>
            <a:r>
              <a:rPr lang="en-US" dirty="0" err="1"/>
              <a:t>Migración</a:t>
            </a:r>
            <a:r>
              <a:rPr lang="en-US" dirty="0"/>
              <a:t> </a:t>
            </a:r>
            <a:r>
              <a:rPr lang="en-US" dirty="0" err="1"/>
              <a:t>involuntaria</a:t>
            </a:r>
            <a:r>
              <a:rPr lang="en-US" dirty="0"/>
              <a:t> a gran </a:t>
            </a:r>
            <a:r>
              <a:rPr lang="en-US" dirty="0" err="1"/>
              <a:t>escala</a:t>
            </a:r>
            <a:r>
              <a:rPr lang="en-US" dirty="0"/>
              <a:t>.</a:t>
            </a:r>
          </a:p>
          <a:p>
            <a:pPr>
              <a:lnSpc>
                <a:spcPct val="120000"/>
              </a:lnSpc>
              <a:spcBef>
                <a:spcPts val="0"/>
              </a:spcBef>
              <a:buAutoNum type="arabicPeriod"/>
            </a:pPr>
            <a:r>
              <a:rPr lang="en-US" dirty="0" err="1" smtClean="0"/>
              <a:t>Desastres</a:t>
            </a:r>
            <a:r>
              <a:rPr lang="en-US" dirty="0" smtClean="0"/>
              <a:t> </a:t>
            </a:r>
            <a:r>
              <a:rPr lang="en-US" dirty="0"/>
              <a:t>naturales graves</a:t>
            </a:r>
          </a:p>
          <a:p>
            <a:pPr>
              <a:lnSpc>
                <a:spcPct val="120000"/>
              </a:lnSpc>
              <a:spcBef>
                <a:spcPts val="0"/>
              </a:spcBef>
              <a:buAutoNum type="arabicPeriod"/>
            </a:pPr>
            <a:r>
              <a:rPr lang="en-US" dirty="0" err="1"/>
              <a:t>Ataques</a:t>
            </a:r>
            <a:r>
              <a:rPr lang="en-US" dirty="0"/>
              <a:t> terroristas a gran </a:t>
            </a:r>
            <a:r>
              <a:rPr lang="en-US" dirty="0" err="1"/>
              <a:t>escala</a:t>
            </a:r>
            <a:endParaRPr lang="en-US" dirty="0"/>
          </a:p>
          <a:p>
            <a:pPr>
              <a:lnSpc>
                <a:spcPct val="120000"/>
              </a:lnSpc>
              <a:spcBef>
                <a:spcPts val="0"/>
              </a:spcBef>
              <a:buAutoNum type="arabicPeriod"/>
            </a:pPr>
            <a:r>
              <a:rPr lang="en-US" dirty="0"/>
              <a:t>Gran </a:t>
            </a:r>
            <a:r>
              <a:rPr lang="en-US" dirty="0" err="1"/>
              <a:t>incidente</a:t>
            </a:r>
            <a:r>
              <a:rPr lang="en-US" dirty="0"/>
              <a:t> de </a:t>
            </a:r>
            <a:r>
              <a:rPr lang="en-US" dirty="0" err="1"/>
              <a:t>fraude</a:t>
            </a:r>
            <a:r>
              <a:rPr lang="en-US" dirty="0"/>
              <a:t> o </a:t>
            </a:r>
            <a:r>
              <a:rPr lang="en-US" dirty="0" err="1"/>
              <a:t>robo</a:t>
            </a:r>
            <a:r>
              <a:rPr lang="en-US" dirty="0"/>
              <a:t> de </a:t>
            </a:r>
            <a:r>
              <a:rPr lang="en-US" dirty="0" err="1"/>
              <a:t>datos</a:t>
            </a:r>
            <a:r>
              <a:rPr lang="en-US" dirty="0"/>
              <a:t>.</a:t>
            </a:r>
          </a:p>
          <a:p>
            <a:pPr>
              <a:lnSpc>
                <a:spcPct val="120000"/>
              </a:lnSpc>
              <a:spcBef>
                <a:spcPts val="0"/>
              </a:spcBef>
              <a:buAutoNum type="arabicPeriod"/>
            </a:pPr>
            <a:endParaRPr lang="en-US" dirty="0"/>
          </a:p>
          <a:p>
            <a:pPr>
              <a:lnSpc>
                <a:spcPct val="120000"/>
              </a:lnSpc>
              <a:spcBef>
                <a:spcPts val="0"/>
              </a:spcBef>
            </a:pPr>
            <a:r>
              <a:rPr lang="en-US" sz="1900" b="1" dirty="0" err="1">
                <a:solidFill>
                  <a:schemeClr val="accent1">
                    <a:lumMod val="75000"/>
                  </a:schemeClr>
                </a:solidFill>
              </a:rPr>
              <a:t>Principales</a:t>
            </a:r>
            <a:r>
              <a:rPr lang="en-US" sz="1900" b="1" dirty="0">
                <a:solidFill>
                  <a:schemeClr val="accent1">
                    <a:lumMod val="75000"/>
                  </a:schemeClr>
                </a:solidFill>
              </a:rPr>
              <a:t> </a:t>
            </a:r>
            <a:r>
              <a:rPr lang="en-US" sz="1900" b="1" dirty="0" err="1">
                <a:solidFill>
                  <a:schemeClr val="accent1">
                    <a:lumMod val="75000"/>
                  </a:schemeClr>
                </a:solidFill>
              </a:rPr>
              <a:t>riesgos</a:t>
            </a:r>
            <a:r>
              <a:rPr lang="en-US" sz="1900" b="1" dirty="0">
                <a:solidFill>
                  <a:schemeClr val="accent1">
                    <a:lumMod val="75000"/>
                  </a:schemeClr>
                </a:solidFill>
              </a:rPr>
              <a:t> </a:t>
            </a:r>
            <a:r>
              <a:rPr lang="en-US" sz="1900" b="1" dirty="0" err="1">
                <a:solidFill>
                  <a:schemeClr val="accent1">
                    <a:lumMod val="75000"/>
                  </a:schemeClr>
                </a:solidFill>
              </a:rPr>
              <a:t>en</a:t>
            </a:r>
            <a:r>
              <a:rPr lang="en-US" sz="1900" b="1" dirty="0">
                <a:solidFill>
                  <a:schemeClr val="accent1">
                    <a:lumMod val="75000"/>
                  </a:schemeClr>
                </a:solidFill>
              </a:rPr>
              <a:t> </a:t>
            </a:r>
            <a:r>
              <a:rPr lang="en-US" sz="1900" b="1" dirty="0" err="1">
                <a:solidFill>
                  <a:schemeClr val="accent1">
                    <a:lumMod val="75000"/>
                  </a:schemeClr>
                </a:solidFill>
              </a:rPr>
              <a:t>términos</a:t>
            </a:r>
            <a:r>
              <a:rPr lang="en-US" sz="1900" b="1" dirty="0">
                <a:solidFill>
                  <a:schemeClr val="accent1">
                    <a:lumMod val="75000"/>
                  </a:schemeClr>
                </a:solidFill>
              </a:rPr>
              <a:t> de </a:t>
            </a:r>
            <a:r>
              <a:rPr lang="en-US" sz="1900" b="1" dirty="0" err="1">
                <a:solidFill>
                  <a:schemeClr val="accent1">
                    <a:lumMod val="75000"/>
                  </a:schemeClr>
                </a:solidFill>
              </a:rPr>
              <a:t>impacto</a:t>
            </a:r>
            <a:endParaRPr lang="en-US" sz="1900" b="1" dirty="0">
              <a:solidFill>
                <a:schemeClr val="accent1">
                  <a:lumMod val="75000"/>
                </a:schemeClr>
              </a:solidFill>
            </a:endParaRPr>
          </a:p>
          <a:p>
            <a:pPr>
              <a:lnSpc>
                <a:spcPct val="120000"/>
              </a:lnSpc>
              <a:spcBef>
                <a:spcPts val="0"/>
              </a:spcBef>
              <a:buAutoNum type="arabicPeriod"/>
            </a:pPr>
            <a:r>
              <a:rPr lang="en-US" sz="2000" dirty="0" err="1"/>
              <a:t>Armas</a:t>
            </a:r>
            <a:r>
              <a:rPr lang="en-US" sz="2000" dirty="0"/>
              <a:t> de </a:t>
            </a:r>
            <a:r>
              <a:rPr lang="en-US" sz="2000" dirty="0" err="1"/>
              <a:t>destrucción</a:t>
            </a:r>
            <a:r>
              <a:rPr lang="en-US" sz="2000" dirty="0"/>
              <a:t> </a:t>
            </a:r>
            <a:r>
              <a:rPr lang="en-US" sz="2000" dirty="0" err="1"/>
              <a:t>masiva</a:t>
            </a:r>
            <a:endParaRPr lang="en-US" sz="2000" dirty="0"/>
          </a:p>
          <a:p>
            <a:pPr>
              <a:lnSpc>
                <a:spcPct val="120000"/>
              </a:lnSpc>
              <a:spcBef>
                <a:spcPts val="0"/>
              </a:spcBef>
              <a:buAutoNum type="arabicPeriod"/>
            </a:pPr>
            <a:r>
              <a:rPr lang="en-US" sz="2000" dirty="0" err="1"/>
              <a:t>Eventos</a:t>
            </a:r>
            <a:r>
              <a:rPr lang="en-US" sz="2000" dirty="0"/>
              <a:t> </a:t>
            </a:r>
            <a:r>
              <a:rPr lang="en-US" sz="2000" dirty="0" err="1"/>
              <a:t>metereológicos</a:t>
            </a:r>
            <a:r>
              <a:rPr lang="en-US" sz="2000" dirty="0"/>
              <a:t> </a:t>
            </a:r>
            <a:r>
              <a:rPr lang="en-US" sz="2000" dirty="0" err="1"/>
              <a:t>extremos</a:t>
            </a:r>
            <a:endParaRPr lang="en-US" sz="2000" dirty="0"/>
          </a:p>
          <a:p>
            <a:pPr>
              <a:lnSpc>
                <a:spcPct val="120000"/>
              </a:lnSpc>
              <a:spcBef>
                <a:spcPts val="0"/>
              </a:spcBef>
              <a:buAutoNum type="arabicPeriod"/>
            </a:pPr>
            <a:r>
              <a:rPr lang="en-US" sz="2000" dirty="0"/>
              <a:t>Crisis </a:t>
            </a:r>
            <a:r>
              <a:rPr lang="en-US" sz="2000" dirty="0" err="1"/>
              <a:t>hídrica</a:t>
            </a:r>
            <a:endParaRPr lang="en-US" sz="2000" dirty="0"/>
          </a:p>
          <a:p>
            <a:pPr>
              <a:lnSpc>
                <a:spcPct val="120000"/>
              </a:lnSpc>
              <a:spcBef>
                <a:spcPts val="0"/>
              </a:spcBef>
              <a:buAutoNum type="arabicPeriod"/>
            </a:pPr>
            <a:r>
              <a:rPr lang="es-CO" sz="2000" dirty="0"/>
              <a:t>Desastres</a:t>
            </a:r>
            <a:r>
              <a:rPr lang="en-US" sz="2000" dirty="0"/>
              <a:t> naturales graves</a:t>
            </a:r>
          </a:p>
          <a:p>
            <a:pPr>
              <a:lnSpc>
                <a:spcPct val="120000"/>
              </a:lnSpc>
              <a:spcBef>
                <a:spcPts val="0"/>
              </a:spcBef>
              <a:buAutoNum type="arabicPeriod"/>
            </a:pPr>
            <a:r>
              <a:rPr lang="en-US" sz="2000" dirty="0" err="1"/>
              <a:t>Fracaso</a:t>
            </a:r>
            <a:r>
              <a:rPr lang="en-US" sz="2000" dirty="0"/>
              <a:t> de la </a:t>
            </a:r>
            <a:r>
              <a:rPr lang="en-US" sz="2000" dirty="0" err="1"/>
              <a:t>mitigación</a:t>
            </a:r>
            <a:r>
              <a:rPr lang="en-US" sz="2000" dirty="0"/>
              <a:t> del </a:t>
            </a:r>
            <a:r>
              <a:rPr lang="en-US" sz="2000" dirty="0" err="1"/>
              <a:t>cambio</a:t>
            </a:r>
            <a:r>
              <a:rPr lang="en-US" sz="2000" dirty="0"/>
              <a:t> </a:t>
            </a:r>
            <a:r>
              <a:rPr lang="en-US" sz="2000" dirty="0" err="1"/>
              <a:t>climático</a:t>
            </a:r>
            <a:r>
              <a:rPr lang="en-US" sz="2000" dirty="0"/>
              <a:t> y la </a:t>
            </a:r>
            <a:r>
              <a:rPr lang="en-US" sz="2000" dirty="0" err="1"/>
              <a:t>adaptación</a:t>
            </a:r>
            <a:r>
              <a:rPr lang="en-US" sz="2000" dirty="0"/>
              <a:t> a </a:t>
            </a:r>
            <a:r>
              <a:rPr lang="en-US" sz="2000" dirty="0" err="1"/>
              <a:t>éste</a:t>
            </a:r>
            <a:r>
              <a:rPr lang="en-US" sz="2000" dirty="0"/>
              <a:t>.</a:t>
            </a:r>
          </a:p>
          <a:p>
            <a:pPr>
              <a:lnSpc>
                <a:spcPct val="120000"/>
              </a:lnSpc>
              <a:spcBef>
                <a:spcPts val="0"/>
              </a:spcBef>
              <a:buAutoNum type="arabicPeriod"/>
            </a:pPr>
            <a:endParaRPr lang="en-US" b="1" dirty="0"/>
          </a:p>
          <a:p>
            <a:pPr>
              <a:lnSpc>
                <a:spcPct val="120000"/>
              </a:lnSpc>
              <a:spcBef>
                <a:spcPts val="0"/>
              </a:spcBef>
            </a:pPr>
            <a:r>
              <a:rPr lang="en-US" sz="1900" b="1" dirty="0" err="1">
                <a:solidFill>
                  <a:schemeClr val="accent1">
                    <a:lumMod val="75000"/>
                  </a:schemeClr>
                </a:solidFill>
              </a:rPr>
              <a:t>Tendencias</a:t>
            </a:r>
            <a:r>
              <a:rPr lang="en-US" sz="1900" b="1" dirty="0">
                <a:solidFill>
                  <a:schemeClr val="accent1">
                    <a:lumMod val="75000"/>
                  </a:schemeClr>
                </a:solidFill>
              </a:rPr>
              <a:t> que </a:t>
            </a:r>
            <a:r>
              <a:rPr lang="en-US" sz="1900" b="1" dirty="0" err="1">
                <a:solidFill>
                  <a:schemeClr val="accent1">
                    <a:lumMod val="75000"/>
                  </a:schemeClr>
                </a:solidFill>
              </a:rPr>
              <a:t>determinarán</a:t>
            </a:r>
            <a:r>
              <a:rPr lang="en-US" sz="1900" b="1" dirty="0">
                <a:solidFill>
                  <a:schemeClr val="accent1">
                    <a:lumMod val="75000"/>
                  </a:schemeClr>
                </a:solidFill>
              </a:rPr>
              <a:t> los </a:t>
            </a:r>
            <a:r>
              <a:rPr lang="en-US" sz="1900" b="1" dirty="0" err="1">
                <a:solidFill>
                  <a:schemeClr val="accent1">
                    <a:lumMod val="75000"/>
                  </a:schemeClr>
                </a:solidFill>
              </a:rPr>
              <a:t>acontecimientos</a:t>
            </a:r>
            <a:r>
              <a:rPr lang="en-US" sz="1900" b="1" dirty="0">
                <a:solidFill>
                  <a:schemeClr val="accent1">
                    <a:lumMod val="75000"/>
                  </a:schemeClr>
                </a:solidFill>
              </a:rPr>
              <a:t> </a:t>
            </a:r>
            <a:r>
              <a:rPr lang="en-US" sz="1900" b="1" dirty="0" err="1">
                <a:solidFill>
                  <a:schemeClr val="accent1">
                    <a:lumMod val="75000"/>
                  </a:schemeClr>
                </a:solidFill>
              </a:rPr>
              <a:t>mundiales</a:t>
            </a:r>
            <a:endParaRPr lang="en-US" sz="1900" b="1" dirty="0">
              <a:solidFill>
                <a:schemeClr val="accent1">
                  <a:lumMod val="75000"/>
                </a:schemeClr>
              </a:solidFill>
            </a:endParaRPr>
          </a:p>
          <a:p>
            <a:pPr>
              <a:lnSpc>
                <a:spcPct val="120000"/>
              </a:lnSpc>
              <a:spcBef>
                <a:spcPts val="0"/>
              </a:spcBef>
              <a:buAutoNum type="arabicPeriod"/>
            </a:pPr>
            <a:r>
              <a:rPr lang="en-US" b="1" dirty="0" err="1">
                <a:solidFill>
                  <a:schemeClr val="tx1"/>
                </a:solidFill>
              </a:rPr>
              <a:t>Aumento</a:t>
            </a:r>
            <a:r>
              <a:rPr lang="en-US" b="1" dirty="0">
                <a:solidFill>
                  <a:schemeClr val="tx1"/>
                </a:solidFill>
              </a:rPr>
              <a:t> de la </a:t>
            </a:r>
            <a:r>
              <a:rPr lang="en-US" b="1" dirty="0" err="1">
                <a:solidFill>
                  <a:schemeClr val="tx1"/>
                </a:solidFill>
              </a:rPr>
              <a:t>desigualdad</a:t>
            </a:r>
            <a:endParaRPr lang="en-US" b="1" dirty="0">
              <a:solidFill>
                <a:schemeClr val="tx1"/>
              </a:solidFill>
            </a:endParaRPr>
          </a:p>
          <a:p>
            <a:pPr>
              <a:lnSpc>
                <a:spcPct val="120000"/>
              </a:lnSpc>
              <a:spcBef>
                <a:spcPts val="0"/>
              </a:spcBef>
              <a:buAutoNum type="arabicPeriod"/>
            </a:pPr>
            <a:r>
              <a:rPr lang="en-US" dirty="0">
                <a:solidFill>
                  <a:schemeClr val="tx1"/>
                </a:solidFill>
              </a:rPr>
              <a:t>Cambio </a:t>
            </a:r>
            <a:r>
              <a:rPr lang="en-US" dirty="0" err="1">
                <a:solidFill>
                  <a:schemeClr val="tx1"/>
                </a:solidFill>
              </a:rPr>
              <a:t>climático</a:t>
            </a:r>
            <a:endParaRPr lang="en-US" dirty="0">
              <a:solidFill>
                <a:schemeClr val="tx1"/>
              </a:solidFill>
            </a:endParaRPr>
          </a:p>
          <a:p>
            <a:pPr>
              <a:lnSpc>
                <a:spcPct val="120000"/>
              </a:lnSpc>
              <a:spcBef>
                <a:spcPts val="0"/>
              </a:spcBef>
              <a:buAutoNum type="arabicPeriod"/>
            </a:pPr>
            <a:r>
              <a:rPr lang="en-US" dirty="0" err="1">
                <a:solidFill>
                  <a:schemeClr val="tx1"/>
                </a:solidFill>
              </a:rPr>
              <a:t>Intensificación</a:t>
            </a:r>
            <a:r>
              <a:rPr lang="en-US" dirty="0">
                <a:solidFill>
                  <a:schemeClr val="tx1"/>
                </a:solidFill>
              </a:rPr>
              <a:t> de la </a:t>
            </a:r>
            <a:r>
              <a:rPr lang="en-US" dirty="0" err="1">
                <a:solidFill>
                  <a:schemeClr val="tx1"/>
                </a:solidFill>
              </a:rPr>
              <a:t>polarización</a:t>
            </a:r>
            <a:r>
              <a:rPr lang="en-US" dirty="0">
                <a:solidFill>
                  <a:schemeClr val="tx1"/>
                </a:solidFill>
              </a:rPr>
              <a:t> social</a:t>
            </a:r>
          </a:p>
          <a:p>
            <a:pPr>
              <a:lnSpc>
                <a:spcPct val="120000"/>
              </a:lnSpc>
              <a:spcBef>
                <a:spcPts val="0"/>
              </a:spcBef>
              <a:buAutoNum type="arabicPeriod"/>
            </a:pPr>
            <a:r>
              <a:rPr lang="en-US" b="1" dirty="0" err="1">
                <a:solidFill>
                  <a:schemeClr val="tx1"/>
                </a:solidFill>
              </a:rPr>
              <a:t>Aumento</a:t>
            </a:r>
            <a:r>
              <a:rPr lang="en-US" b="1" dirty="0">
                <a:solidFill>
                  <a:schemeClr val="tx1"/>
                </a:solidFill>
              </a:rPr>
              <a:t> de la </a:t>
            </a:r>
            <a:r>
              <a:rPr lang="en-US" b="1" dirty="0" err="1">
                <a:solidFill>
                  <a:schemeClr val="tx1"/>
                </a:solidFill>
              </a:rPr>
              <a:t>dependencia</a:t>
            </a:r>
            <a:r>
              <a:rPr lang="en-US" b="1" dirty="0">
                <a:solidFill>
                  <a:schemeClr val="tx1"/>
                </a:solidFill>
              </a:rPr>
              <a:t> </a:t>
            </a:r>
            <a:r>
              <a:rPr lang="en-US" b="1" dirty="0" err="1">
                <a:solidFill>
                  <a:schemeClr val="tx1"/>
                </a:solidFill>
              </a:rPr>
              <a:t>cibernética</a:t>
            </a:r>
            <a:endParaRPr lang="en-US" b="1" dirty="0">
              <a:solidFill>
                <a:schemeClr val="tx1"/>
              </a:solidFill>
            </a:endParaRPr>
          </a:p>
          <a:p>
            <a:pPr>
              <a:lnSpc>
                <a:spcPct val="120000"/>
              </a:lnSpc>
              <a:spcBef>
                <a:spcPts val="0"/>
              </a:spcBef>
              <a:buAutoNum type="arabicPeriod"/>
            </a:pPr>
            <a:r>
              <a:rPr lang="en-US" dirty="0" err="1">
                <a:solidFill>
                  <a:schemeClr val="tx1"/>
                </a:solidFill>
              </a:rPr>
              <a:t>Envejecimiento</a:t>
            </a:r>
            <a:r>
              <a:rPr lang="en-US" dirty="0">
                <a:solidFill>
                  <a:schemeClr val="tx1"/>
                </a:solidFill>
              </a:rPr>
              <a:t> de la </a:t>
            </a:r>
            <a:r>
              <a:rPr lang="en-US" dirty="0" err="1">
                <a:solidFill>
                  <a:schemeClr val="tx1"/>
                </a:solidFill>
              </a:rPr>
              <a:t>población</a:t>
            </a:r>
            <a:r>
              <a:rPr lang="en-US" dirty="0" smtClean="0">
                <a:solidFill>
                  <a:schemeClr val="tx1"/>
                </a:solidFill>
              </a:rPr>
              <a:t>.</a:t>
            </a:r>
          </a:p>
          <a:p>
            <a:pPr marL="0" indent="0">
              <a:lnSpc>
                <a:spcPct val="120000"/>
              </a:lnSpc>
              <a:spcBef>
                <a:spcPts val="0"/>
              </a:spcBef>
              <a:buNone/>
            </a:pPr>
            <a:r>
              <a:rPr lang="en-US" b="1" dirty="0" smtClean="0">
                <a:solidFill>
                  <a:schemeClr val="tx1"/>
                </a:solidFill>
              </a:rPr>
              <a:t>“</a:t>
            </a:r>
            <a:r>
              <a:rPr lang="en-US" b="1" dirty="0" err="1" smtClean="0">
                <a:solidFill>
                  <a:schemeClr val="tx1"/>
                </a:solidFill>
              </a:rPr>
              <a:t>Teoría</a:t>
            </a:r>
            <a:r>
              <a:rPr lang="en-US" b="1" dirty="0" smtClean="0">
                <a:solidFill>
                  <a:schemeClr val="tx1"/>
                </a:solidFill>
              </a:rPr>
              <a:t> de la </a:t>
            </a:r>
            <a:r>
              <a:rPr lang="en-US" b="1" dirty="0" err="1" smtClean="0">
                <a:solidFill>
                  <a:schemeClr val="tx1"/>
                </a:solidFill>
              </a:rPr>
              <a:t>Reconversión</a:t>
            </a:r>
            <a:r>
              <a:rPr lang="en-US" b="1" dirty="0" smtClean="0">
                <a:solidFill>
                  <a:schemeClr val="tx1"/>
                </a:solidFill>
              </a:rPr>
              <a:t> </a:t>
            </a:r>
            <a:r>
              <a:rPr lang="en-US" b="1" dirty="0" err="1" smtClean="0">
                <a:solidFill>
                  <a:schemeClr val="tx1"/>
                </a:solidFill>
              </a:rPr>
              <a:t>Demográfica</a:t>
            </a:r>
            <a:r>
              <a:rPr lang="en-US" b="1" dirty="0" smtClean="0">
                <a:solidFill>
                  <a:schemeClr val="tx1"/>
                </a:solidFill>
              </a:rPr>
              <a:t>”</a:t>
            </a:r>
            <a:endParaRPr lang="en-US" b="1" dirty="0">
              <a:solidFill>
                <a:schemeClr val="tx1"/>
              </a:solidFill>
            </a:endParaRPr>
          </a:p>
        </p:txBody>
      </p:sp>
      <p:pic>
        <p:nvPicPr>
          <p:cNvPr id="6" name="Imagen 5">
            <a:extLst>
              <a:ext uri="{FF2B5EF4-FFF2-40B4-BE49-F238E27FC236}">
                <a16:creationId xmlns:a16="http://schemas.microsoft.com/office/drawing/2014/main" id="{3A1B37C7-26FA-44DC-BC1D-989A35CED56B}"/>
              </a:ext>
            </a:extLst>
          </p:cNvPr>
          <p:cNvPicPr>
            <a:picLocks noChangeAspect="1"/>
          </p:cNvPicPr>
          <p:nvPr/>
        </p:nvPicPr>
        <p:blipFill>
          <a:blip r:embed="rId2"/>
          <a:stretch>
            <a:fillRect/>
          </a:stretch>
        </p:blipFill>
        <p:spPr>
          <a:xfrm>
            <a:off x="2589212" y="1598613"/>
            <a:ext cx="3733800" cy="2549518"/>
          </a:xfrm>
          <a:prstGeom prst="rect">
            <a:avLst/>
          </a:prstGeom>
        </p:spPr>
      </p:pic>
      <p:sp>
        <p:nvSpPr>
          <p:cNvPr id="4" name="Marcador de texto 3">
            <a:extLst>
              <a:ext uri="{FF2B5EF4-FFF2-40B4-BE49-F238E27FC236}">
                <a16:creationId xmlns:a16="http://schemas.microsoft.com/office/drawing/2014/main" id="{F595431E-104D-4D3E-8181-A0BA80BA7EBF}"/>
              </a:ext>
            </a:extLst>
          </p:cNvPr>
          <p:cNvSpPr>
            <a:spLocks noGrp="1"/>
          </p:cNvSpPr>
          <p:nvPr>
            <p:ph type="body" sz="half" idx="2"/>
          </p:nvPr>
        </p:nvSpPr>
        <p:spPr>
          <a:xfrm>
            <a:off x="2589212" y="1079500"/>
            <a:ext cx="3733800" cy="5778499"/>
          </a:xfrm>
        </p:spPr>
        <p:txBody>
          <a:bodyPr/>
          <a:lstStyle/>
          <a:p>
            <a:r>
              <a:rPr lang="es-CO" dirty="0"/>
              <a:t>¿</a:t>
            </a:r>
            <a:r>
              <a:rPr lang="es-CO" sz="1800" b="1" dirty="0"/>
              <a:t>Desastres naturales?</a:t>
            </a:r>
          </a:p>
          <a:p>
            <a:endParaRPr lang="es-CO" dirty="0"/>
          </a:p>
          <a:p>
            <a:endParaRPr lang="es-CO" dirty="0"/>
          </a:p>
          <a:p>
            <a:endParaRPr lang="es-CO" dirty="0"/>
          </a:p>
        </p:txBody>
      </p:sp>
      <p:pic>
        <p:nvPicPr>
          <p:cNvPr id="5" name="Imagen 4">
            <a:extLst>
              <a:ext uri="{FF2B5EF4-FFF2-40B4-BE49-F238E27FC236}">
                <a16:creationId xmlns:a16="http://schemas.microsoft.com/office/drawing/2014/main" id="{C067A648-2877-41A2-9736-756C1D1AE5F4}"/>
              </a:ext>
            </a:extLst>
          </p:cNvPr>
          <p:cNvPicPr>
            <a:picLocks noChangeAspect="1"/>
          </p:cNvPicPr>
          <p:nvPr/>
        </p:nvPicPr>
        <p:blipFill>
          <a:blip r:embed="rId3"/>
          <a:stretch>
            <a:fillRect/>
          </a:stretch>
        </p:blipFill>
        <p:spPr>
          <a:xfrm>
            <a:off x="2589212" y="4148130"/>
            <a:ext cx="3688400" cy="2709869"/>
          </a:xfrm>
          <a:prstGeom prst="rect">
            <a:avLst/>
          </a:prstGeom>
        </p:spPr>
      </p:pic>
    </p:spTree>
    <p:extLst>
      <p:ext uri="{BB962C8B-B14F-4D97-AF65-F5344CB8AC3E}">
        <p14:creationId xmlns:p14="http://schemas.microsoft.com/office/powerpoint/2010/main" val="4240200158"/>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C88EF44-3D95-4959-8502-1756FDE3EB5E}"/>
</file>

<file path=customXml/itemProps2.xml><?xml version="1.0" encoding="utf-8"?>
<ds:datastoreItem xmlns:ds="http://schemas.openxmlformats.org/officeDocument/2006/customXml" ds:itemID="{BDDF37CC-B2DC-45DB-97FA-AC261E061A12}"/>
</file>

<file path=customXml/itemProps3.xml><?xml version="1.0" encoding="utf-8"?>
<ds:datastoreItem xmlns:ds="http://schemas.openxmlformats.org/officeDocument/2006/customXml" ds:itemID="{D1A7376A-1AEF-48BF-A1C6-4C619031FB54}"/>
</file>

<file path=docProps/app.xml><?xml version="1.0" encoding="utf-8"?>
<Properties xmlns="http://schemas.openxmlformats.org/officeDocument/2006/extended-properties" xmlns:vt="http://schemas.openxmlformats.org/officeDocument/2006/docPropsVTypes">
  <Template>Wisp</Template>
  <TotalTime>1528</TotalTime>
  <Words>2765</Words>
  <Application>Microsoft Office PowerPoint</Application>
  <PresentationFormat>Widescreen</PresentationFormat>
  <Paragraphs>268</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Century Gothic</vt:lpstr>
      <vt:lpstr>Times New Roman</vt:lpstr>
      <vt:lpstr>Wingdings</vt:lpstr>
      <vt:lpstr>Wingdings 3</vt:lpstr>
      <vt:lpstr>Espiral</vt:lpstr>
      <vt:lpstr>    </vt:lpstr>
      <vt:lpstr>CONTENIDO </vt:lpstr>
      <vt:lpstr>1. CONTEXTO GLOBAL</vt:lpstr>
      <vt:lpstr>PowerPoint Presentation</vt:lpstr>
      <vt:lpstr>Los Discursos de Odio</vt:lpstr>
      <vt:lpstr>PowerPoint Presentation</vt:lpstr>
      <vt:lpstr>Valores Democráticos Amenazados</vt:lpstr>
      <vt:lpstr>2. Los Pueblos Indígenas y los Afrodescendientes frente a los Grandes Retos Globales </vt:lpstr>
      <vt:lpstr>RIESGOS GLOBALES</vt:lpstr>
      <vt:lpstr>PowerPoint Presentation</vt:lpstr>
      <vt:lpstr>Antecedentes del Decenio Afro</vt:lpstr>
      <vt:lpstr>Reconocimiento</vt:lpstr>
      <vt:lpstr>PowerPoint Presentation</vt:lpstr>
      <vt:lpstr>Justicia</vt:lpstr>
      <vt:lpstr>Desarrollo</vt:lpstr>
      <vt:lpstr>4.  Ecos del Decenio Internacional de los Afrodescendientes</vt:lpstr>
      <vt:lpstr> </vt:lpstr>
      <vt:lpstr>PowerPoint Presentation</vt:lpstr>
      <vt:lpstr>Los Afrodescendientes y los Objetivos de Desarrollo Sostenible</vt:lpstr>
      <vt:lpstr>Algunas consideraciones</vt:lpstr>
      <vt:lpstr>Situación de los Afrodescendientes</vt:lpstr>
      <vt:lpstr>PowerPoint Presentation</vt:lpstr>
      <vt:lpstr>PowerPoint Presentation</vt:lpstr>
      <vt:lpstr>PowerPoint Presentation</vt:lpstr>
      <vt:lpstr>PowerPoint Presentation</vt:lpstr>
      <vt:lpstr>PowerPoint Presentation</vt:lpstr>
      <vt:lpstr>Encarcelamiento EE UU</vt:lpstr>
      <vt:lpstr>Conclusiones y recomendaciones</vt:lpstr>
      <vt:lpstr>GRACIAS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Mary Hurtado</dc:creator>
  <cp:lastModifiedBy>PEDREROS Catherinne</cp:lastModifiedBy>
  <cp:revision>288</cp:revision>
  <dcterms:created xsi:type="dcterms:W3CDTF">2016-10-03T13:53:26Z</dcterms:created>
  <dcterms:modified xsi:type="dcterms:W3CDTF">2019-10-21T12:51:26Z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