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8" r:id="rId17"/>
    <p:sldId id="279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A8184B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7"/>
  </p:normalViewPr>
  <p:slideViewPr>
    <p:cSldViewPr>
      <p:cViewPr varScale="1">
        <p:scale>
          <a:sx n="93" d="100"/>
          <a:sy n="93" d="100"/>
        </p:scale>
        <p:origin x="456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31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13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56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2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75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08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93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28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86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25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E40-02CE-48D0-883B-8686190F5252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C3B8-3861-426F-84F2-CB1643EDF0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39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9E40-02CE-48D0-883B-8686190F5252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C3B8-3861-426F-84F2-CB1643EDF0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12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8136904" cy="1296143"/>
          </a:xfrm>
          <a:ln w="57150">
            <a:noFill/>
          </a:ln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rgbClr val="FF0000"/>
                </a:solidFill>
              </a:rPr>
              <a:t>ODS1: </a:t>
            </a:r>
            <a:r>
              <a:rPr lang="es-CL" sz="5000" b="1" dirty="0">
                <a:solidFill>
                  <a:srgbClr val="FF0000"/>
                </a:solidFill>
              </a:rPr>
              <a:t>Fin de la pobreza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568952" cy="273630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CL" sz="11100" b="1" i="1" u="sng" dirty="0">
                <a:solidFill>
                  <a:schemeClr val="tx1"/>
                </a:solidFill>
              </a:rPr>
              <a:t>Poner fin a la pobreza en todas sus formas y en todo el mundo</a:t>
            </a:r>
          </a:p>
          <a:p>
            <a:pPr algn="just"/>
            <a:r>
              <a:rPr lang="es-CL" sz="11100" i="1" dirty="0">
                <a:solidFill>
                  <a:schemeClr val="tx1"/>
                </a:solidFill>
              </a:rPr>
              <a:t>Las metas incluyen erradicar la extrema pobreza; implementar sistemas y medidas de protección social; y garantizar el acceso igualitario de los hombres y mujeres a los recursos económicos. </a:t>
            </a:r>
            <a:endParaRPr lang="es-CL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3969638"/>
            <a:ext cx="644420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b="1" u="sng" dirty="0"/>
              <a:t>Derechos humanos relacionados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200" b="1" dirty="0"/>
              <a:t>Derecho a un nivel de vida adecuado</a:t>
            </a:r>
          </a:p>
          <a:p>
            <a:pPr algn="just"/>
            <a:r>
              <a:rPr lang="es-CL" sz="2200" dirty="0"/>
              <a:t>[UDHR art. 25; ICESCR art. 11; CRC art. 27]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200" b="1" dirty="0"/>
              <a:t> Derecho a la seguridad social</a:t>
            </a:r>
          </a:p>
          <a:p>
            <a:pPr algn="just"/>
            <a:r>
              <a:rPr lang="es-CL" sz="2200" dirty="0"/>
              <a:t>[UDHR art. 22; ICESCR art. 9; CRPD art. 28; CRC art. 26]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200" b="1" dirty="0"/>
              <a:t>Derechos igualitarios de las mujeres en la vida económica</a:t>
            </a:r>
          </a:p>
          <a:p>
            <a:pPr algn="just"/>
            <a:r>
              <a:rPr lang="es-CL" sz="2200" dirty="0"/>
              <a:t>[CEDAW arts. 11, 13, 14(2)(g), 15(2), 16(1)]</a:t>
            </a:r>
          </a:p>
        </p:txBody>
      </p:sp>
      <p:pic>
        <p:nvPicPr>
          <p:cNvPr id="1026" name="Picture 2" descr="SDG_E_Individual Ic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17" y="4077072"/>
            <a:ext cx="2492875" cy="249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6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Autofit/>
          </a:bodyPr>
          <a:lstStyle/>
          <a:p>
            <a:r>
              <a:rPr lang="es-CL" sz="4800" b="1" dirty="0">
                <a:solidFill>
                  <a:srgbClr val="FF3399"/>
                </a:solidFill>
              </a:rPr>
              <a:t>ODS 10: Reducir las desigualdades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365156"/>
            <a:ext cx="9036496" cy="2736304"/>
          </a:xfrm>
        </p:spPr>
        <p:txBody>
          <a:bodyPr>
            <a:normAutofit/>
          </a:bodyPr>
          <a:lstStyle/>
          <a:p>
            <a:pPr algn="just"/>
            <a:r>
              <a:rPr lang="es-CL" sz="2200" b="1" i="1" u="sng" dirty="0">
                <a:solidFill>
                  <a:schemeClr val="tx1"/>
                </a:solidFill>
              </a:rPr>
              <a:t>Reducir la desigualdad en los países y entre ellos</a:t>
            </a:r>
          </a:p>
          <a:p>
            <a:pPr algn="just"/>
            <a:r>
              <a:rPr lang="es-CL" sz="2200" i="1" dirty="0">
                <a:solidFill>
                  <a:schemeClr val="tx1"/>
                </a:solidFill>
              </a:rPr>
              <a:t>Las metas incluyen la promoción del crecimiento de los ingresos del 40% más pobre; promover la inclusión social, económica y política; reducir desigualdades en oportunidades y resultados; garantizar la protección social de todos; asegurar la participación en la adopción de decisiones económicas; facilitar la migración y reducir los costos de transacción de las remesas de los migrantes. </a:t>
            </a:r>
            <a:endParaRPr lang="es-CL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077072"/>
            <a:ext cx="6444208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u="sng" dirty="0"/>
              <a:t>Derechos humanos relacionados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b="1" dirty="0"/>
              <a:t>Derecho a la igualdad y a la no-discriminación </a:t>
            </a:r>
            <a:r>
              <a:rPr lang="es-CL" sz="1500" dirty="0"/>
              <a:t>[UDHR art. 2; ICESCR art. 2(2); ICCPR arts. 2(1), 26; CERD art. 2(2); CEDAW art. 2; CRC art. 2; CRPD art. 5; CMW art. 7; </a:t>
            </a:r>
            <a:r>
              <a:rPr lang="es-CL" sz="1500" dirty="0" err="1"/>
              <a:t>DRtD</a:t>
            </a:r>
            <a:r>
              <a:rPr lang="es-CL" sz="1500" dirty="0"/>
              <a:t> art. 8(1)]</a:t>
            </a:r>
            <a:r>
              <a:rPr lang="es-CL" sz="15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b="1" dirty="0"/>
              <a:t>Derecho a la participación en los asuntos públicos</a:t>
            </a:r>
            <a:r>
              <a:rPr lang="es-CL" sz="1500" dirty="0"/>
              <a:t>[UDHR art. 21; ICCPR art. 25; CEDAW art. 7; ICERD art. 5; CRPD art. 29; </a:t>
            </a:r>
            <a:r>
              <a:rPr lang="es-CL" sz="1500" dirty="0" err="1"/>
              <a:t>DRtD</a:t>
            </a:r>
            <a:r>
              <a:rPr lang="es-CL" sz="1500" dirty="0"/>
              <a:t> art. 8(2)] </a:t>
            </a:r>
            <a:r>
              <a:rPr lang="es-CL" sz="15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b="1" dirty="0"/>
              <a:t>Derecho a la seguridad social </a:t>
            </a:r>
            <a:r>
              <a:rPr lang="es-CL" sz="1500" dirty="0"/>
              <a:t>[UDHR art. 22; ICESCR arts. 9-10; CRPD art. 28] </a:t>
            </a:r>
            <a:endParaRPr lang="es-CL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b="1" dirty="0"/>
              <a:t>Promoción de condiciones para la migración internacional </a:t>
            </a:r>
            <a:r>
              <a:rPr lang="es-CL" sz="1500" dirty="0"/>
              <a:t>[CMW art. 64] </a:t>
            </a:r>
            <a:r>
              <a:rPr lang="es-CL" sz="15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b="1" dirty="0"/>
              <a:t>Derecho de los migrantes a transferir sus ingresos y ahorros </a:t>
            </a:r>
            <a:r>
              <a:rPr lang="es-CL" sz="1500" dirty="0"/>
              <a:t>[CMW art. 47(1)]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E7EF7CF-D0D1-8040-94E5-6203CB2D3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640" y="4084866"/>
            <a:ext cx="2520000" cy="266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136904" cy="1470025"/>
          </a:xfrm>
        </p:spPr>
        <p:txBody>
          <a:bodyPr>
            <a:noAutofit/>
          </a:bodyPr>
          <a:lstStyle/>
          <a:p>
            <a:pPr algn="l"/>
            <a:r>
              <a:rPr lang="es-CL" sz="5000" b="1" dirty="0">
                <a:solidFill>
                  <a:srgbClr val="FFC000"/>
                </a:solidFill>
              </a:rPr>
              <a:t>ODS 11: Ciudades y Comunidades Sostenibles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568952" cy="2736304"/>
          </a:xfrm>
        </p:spPr>
        <p:txBody>
          <a:bodyPr>
            <a:normAutofit/>
          </a:bodyPr>
          <a:lstStyle/>
          <a:p>
            <a:pPr algn="just"/>
            <a:r>
              <a:rPr lang="es-CL" sz="2000" b="1" i="1" u="sng" dirty="0">
                <a:solidFill>
                  <a:schemeClr val="tx1"/>
                </a:solidFill>
              </a:rPr>
              <a:t>Lograr que las ciudades y los asentamientos humanos sean inclusivos, seguros, </a:t>
            </a:r>
            <a:r>
              <a:rPr lang="es-CL" sz="2000" b="1" i="1" u="sng" dirty="0" err="1">
                <a:solidFill>
                  <a:schemeClr val="tx1"/>
                </a:solidFill>
              </a:rPr>
              <a:t>resilientes</a:t>
            </a:r>
            <a:r>
              <a:rPr lang="es-CL" sz="2000" b="1" i="1" u="sng" dirty="0">
                <a:solidFill>
                  <a:schemeClr val="tx1"/>
                </a:solidFill>
              </a:rPr>
              <a:t>  y sostenibles</a:t>
            </a:r>
            <a:endParaRPr lang="es-CL" sz="2000" b="1" i="1" dirty="0">
              <a:solidFill>
                <a:schemeClr val="tx1"/>
              </a:solidFill>
            </a:endParaRPr>
          </a:p>
          <a:p>
            <a:pPr algn="just"/>
            <a:r>
              <a:rPr lang="es-CL" sz="2000" i="1" dirty="0">
                <a:solidFill>
                  <a:schemeClr val="tx1"/>
                </a:solidFill>
              </a:rPr>
              <a:t>Las metas incluyen garantizar el acceso a la vivienda, los servicios básicos y el transporte público a todos; planificación participativa de los asentamientos humanos; salvaguardar el patrimonio natural y cultural; y fortalecer la </a:t>
            </a:r>
            <a:r>
              <a:rPr lang="es-CL" sz="2000" i="1" dirty="0" err="1">
                <a:solidFill>
                  <a:schemeClr val="tx1"/>
                </a:solidFill>
              </a:rPr>
              <a:t>resiliencia</a:t>
            </a:r>
            <a:r>
              <a:rPr lang="es-CL" sz="2000" i="1" dirty="0">
                <a:solidFill>
                  <a:schemeClr val="tx1"/>
                </a:solidFill>
              </a:rPr>
              <a:t> a los desastres.</a:t>
            </a:r>
            <a:endParaRPr lang="es-CL" sz="600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4149080"/>
            <a:ext cx="64442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u="sng" dirty="0"/>
              <a:t>Derechos humanos relacionados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/>
              <a:t>Derecho a la vivienda adecuada, incluyendo el territorio y los recursos </a:t>
            </a:r>
            <a:r>
              <a:rPr lang="es-CL" sz="1600" dirty="0"/>
              <a:t>[UDHR art. 25; ICESCR art. 11] </a:t>
            </a:r>
            <a:endParaRPr lang="es-CL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/>
              <a:t>Derecho a la participación en la vida cultural </a:t>
            </a:r>
            <a:r>
              <a:rPr lang="es-CL" sz="1600" dirty="0"/>
              <a:t>[UDHR art. 25; ICESCR art. 15; ICERD arts. 5, 7; CRPD art. 30; CRC art. 31] </a:t>
            </a:r>
            <a:endParaRPr lang="es-CL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/>
              <a:t>Accesibilidad al transporte, instalaciones y servicios, </a:t>
            </a:r>
            <a:r>
              <a:rPr lang="es-CL" sz="1600" dirty="0"/>
              <a:t>particularmente de las personas con discapacidad [CRPD art. 9(1)], niños [CRC art. 23], y mujeres rurales[CEDAW art. 14(2)]</a:t>
            </a:r>
            <a:r>
              <a:rPr lang="es-CL" sz="16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/>
              <a:t>Protección frente a desastres naturales </a:t>
            </a:r>
            <a:r>
              <a:rPr lang="es-CL" sz="1600" dirty="0"/>
              <a:t>[CRPD art. 11</a:t>
            </a:r>
            <a:r>
              <a:rPr lang="en-US" sz="1600" dirty="0"/>
              <a:t>]</a:t>
            </a:r>
            <a:endParaRPr lang="en-GB" sz="1600" dirty="0"/>
          </a:p>
        </p:txBody>
      </p:sp>
      <p:pic>
        <p:nvPicPr>
          <p:cNvPr id="7170" name="Picture 2" descr="S_SDG_Icons-01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93096"/>
            <a:ext cx="2411760" cy="2411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Autofit/>
          </a:bodyPr>
          <a:lstStyle/>
          <a:p>
            <a:pPr algn="l"/>
            <a:r>
              <a:rPr lang="es-CL" sz="5000" b="1" dirty="0">
                <a:solidFill>
                  <a:srgbClr val="FFC000"/>
                </a:solidFill>
              </a:rPr>
              <a:t>ODS 12: Producción y Consumo Responsables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424936" cy="2520280"/>
          </a:xfrm>
        </p:spPr>
        <p:txBody>
          <a:bodyPr>
            <a:normAutofit fontScale="92500"/>
          </a:bodyPr>
          <a:lstStyle/>
          <a:p>
            <a:pPr algn="just"/>
            <a:r>
              <a:rPr lang="es-CL" sz="2600" b="1" i="1" u="sng" dirty="0">
                <a:solidFill>
                  <a:schemeClr val="tx1"/>
                </a:solidFill>
              </a:rPr>
              <a:t>Garantizar modalidades de consumo y producción sostenibles</a:t>
            </a:r>
          </a:p>
          <a:p>
            <a:pPr algn="just"/>
            <a:r>
              <a:rPr lang="es-CL" sz="2600" i="1" dirty="0">
                <a:solidFill>
                  <a:schemeClr val="tx1"/>
                </a:solidFill>
              </a:rPr>
              <a:t>Las metas incluyen lograr la gestión sostenible y el uso eficiente de los recursos naturales; ,mejorar la gestión de residuos; promover las prácticas de adquisición pública sostenibles; garantizar el acceso a la información; y construir capacidad para el desarrollo sostenible.</a:t>
            </a:r>
            <a:endParaRPr lang="es-CL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72008" y="4158954"/>
            <a:ext cx="6444208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300" b="1" u="sng" dirty="0"/>
              <a:t>Derechos humanos relacionados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/>
              <a:t>Derecho a la salud </a:t>
            </a:r>
            <a:r>
              <a:rPr lang="es-CL" dirty="0"/>
              <a:t>incluyendo el derecho a un medioambiente seguro, sostenible, limpio y saludable[UDHR art. 25(1); ICESCR art. 12] </a:t>
            </a:r>
            <a:endParaRPr lang="es-C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/>
              <a:t>Derecho al agua potable, al saneamiento y a una alimentación adecuada </a:t>
            </a:r>
            <a:r>
              <a:rPr lang="es-CL" dirty="0"/>
              <a:t>[UDHR art. 25(1); ICESCR art. 11]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/>
              <a:t>Derecho de los pueblos a disponer libremente de sus recursos naturales</a:t>
            </a:r>
            <a:r>
              <a:rPr lang="es-CL" dirty="0"/>
              <a:t>[ICCPR, ICESCR art. 1(2)]</a:t>
            </a:r>
          </a:p>
        </p:txBody>
      </p:sp>
      <p:pic>
        <p:nvPicPr>
          <p:cNvPr id="6146" name="Picture 2" descr="S_SDG_Icons-01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6289" y="4055443"/>
            <a:ext cx="2592288" cy="2592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009900"/>
                </a:solidFill>
              </a:rPr>
              <a:t>ODS 13</a:t>
            </a:r>
            <a:r>
              <a:rPr lang="es-CL" sz="5000" b="1" dirty="0">
                <a:solidFill>
                  <a:srgbClr val="009900"/>
                </a:solidFill>
              </a:rPr>
              <a:t>: Acción por el Clima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640" y="1365156"/>
            <a:ext cx="8568952" cy="2736304"/>
          </a:xfrm>
        </p:spPr>
        <p:txBody>
          <a:bodyPr>
            <a:noAutofit/>
          </a:bodyPr>
          <a:lstStyle/>
          <a:p>
            <a:pPr algn="just"/>
            <a:r>
              <a:rPr lang="es-CL" sz="2500" b="1" i="1" u="sng" dirty="0">
                <a:solidFill>
                  <a:schemeClr val="tx1"/>
                </a:solidFill>
              </a:rPr>
              <a:t>Adoptar medidas urgentes para combatir el cambio climático y sus efectos</a:t>
            </a:r>
          </a:p>
          <a:p>
            <a:pPr algn="just"/>
            <a:r>
              <a:rPr lang="es-CL" sz="2500" i="1" dirty="0">
                <a:solidFill>
                  <a:schemeClr val="tx1"/>
                </a:solidFill>
              </a:rPr>
              <a:t>Las metas incluyen fortalecer la </a:t>
            </a:r>
            <a:r>
              <a:rPr lang="es-CL" sz="2500" i="1" dirty="0" err="1">
                <a:solidFill>
                  <a:schemeClr val="tx1"/>
                </a:solidFill>
              </a:rPr>
              <a:t>resiliencia</a:t>
            </a:r>
            <a:r>
              <a:rPr lang="es-CL" sz="2500" i="1" dirty="0">
                <a:solidFill>
                  <a:schemeClr val="tx1"/>
                </a:solidFill>
              </a:rPr>
              <a:t> y la capacidad de adaptación al cambio climático y los desastres naturales, incluyendo en las comunidades marginadas; implementación del Fondo Verde para el Clima.</a:t>
            </a:r>
            <a:endParaRPr lang="es-CL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4101460"/>
            <a:ext cx="64442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s-CL" sz="2000" b="1" u="sng" dirty="0"/>
              <a:t>Derechos humanos relacionados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b="1" dirty="0"/>
              <a:t>Derecho a la salud </a:t>
            </a:r>
            <a:r>
              <a:rPr lang="es-CL" sz="2000" dirty="0"/>
              <a:t>incluyendo el derecho a un medioambiente seguro, sostenible, limpio y saludable[UDHR art. 25(1); ICESCR art. 12] </a:t>
            </a:r>
            <a:endParaRPr lang="es-C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b="1" dirty="0"/>
              <a:t>Derecho al agua potable, al saneamiento y a una alimentación adecuada </a:t>
            </a:r>
            <a:r>
              <a:rPr lang="es-CL" sz="2000" dirty="0"/>
              <a:t>[UDHR art. 25(1); ICESCR art. 11]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b="1" dirty="0"/>
              <a:t>Derecho de los pueblos a disponer libremente de sus recursos naturales</a:t>
            </a:r>
            <a:r>
              <a:rPr lang="es-CL" sz="2000" dirty="0"/>
              <a:t>[ICCPR, ICESCR art. 1(2)]</a:t>
            </a:r>
          </a:p>
          <a:p>
            <a:endParaRPr lang="en-GB" sz="2400" b="1" u="sng" dirty="0"/>
          </a:p>
        </p:txBody>
      </p:sp>
      <p:pic>
        <p:nvPicPr>
          <p:cNvPr id="5122" name="Picture 2" descr="S_SDG_Icons-01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49080"/>
            <a:ext cx="2448272" cy="2448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00B0F0"/>
                </a:solidFill>
              </a:rPr>
              <a:t>ODS 14: Vida </a:t>
            </a:r>
            <a:r>
              <a:rPr lang="es-CL" sz="5000" b="1" dirty="0">
                <a:solidFill>
                  <a:srgbClr val="00B0F0"/>
                </a:solidFill>
              </a:rPr>
              <a:t>Submarina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1399809"/>
            <a:ext cx="8568952" cy="2736304"/>
          </a:xfrm>
        </p:spPr>
        <p:txBody>
          <a:bodyPr>
            <a:noAutofit/>
          </a:bodyPr>
          <a:lstStyle/>
          <a:p>
            <a:pPr algn="just"/>
            <a:r>
              <a:rPr lang="es-CL" sz="2400" b="1" i="1" u="sng" dirty="0">
                <a:solidFill>
                  <a:schemeClr val="tx1"/>
                </a:solidFill>
              </a:rPr>
              <a:t>Conservar y utilizar sosteniblemente los océanos, los mares y los recursos marinos para el desarrollo sostenible</a:t>
            </a:r>
          </a:p>
          <a:p>
            <a:pPr algn="just"/>
            <a:r>
              <a:rPr lang="es-CL" sz="2400" i="1" dirty="0">
                <a:solidFill>
                  <a:schemeClr val="tx1"/>
                </a:solidFill>
              </a:rPr>
              <a:t>Las metas incluyen la reducción de la contaminación marina; la conservación de los ecosistemas costeros, aéreas marinas y costeras y poblaciones de peces; asegurar el acceso al mercado de pescadores artesanales; proteger la biodiversidad marina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005064"/>
            <a:ext cx="6444208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u="sng" dirty="0"/>
              <a:t>Derechos humanos relacionados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900" b="1" dirty="0"/>
              <a:t>Derecho a la salud </a:t>
            </a:r>
            <a:r>
              <a:rPr lang="es-CL" sz="1900" dirty="0"/>
              <a:t>incluyendo el derecho a un medioambiente seguro, sostenible, limpio y saludable[UDHR art. 25(1); ICESCR art. 12] </a:t>
            </a:r>
            <a:endParaRPr lang="es-CL" sz="19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900" b="1" dirty="0"/>
              <a:t>Derecho al agua potable, al saneamiento y a una alimentación adecuada </a:t>
            </a:r>
            <a:r>
              <a:rPr lang="es-CL" sz="1900" dirty="0"/>
              <a:t>[UDHR art. 25(1); ICESCR art. 11]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900" b="1" dirty="0"/>
              <a:t>Derecho de los pueblos a disponer libremente de su riqueza y recursos naturales</a:t>
            </a:r>
            <a:r>
              <a:rPr lang="es-CL" sz="1900" dirty="0"/>
              <a:t>[ICCPR, ICESCR art. 1(2)]</a:t>
            </a:r>
          </a:p>
        </p:txBody>
      </p:sp>
      <p:sp>
        <p:nvSpPr>
          <p:cNvPr id="4104" name="AutoShape 8" descr="Resultado de imagen para ODS español 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106" name="AutoShape 10" descr="Resultado de imagen para ODS español 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108" name="Picture 12" descr="S_SDG_Icons-01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005064"/>
            <a:ext cx="2448272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136904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rgbClr val="00B050"/>
                </a:solidFill>
              </a:rPr>
              <a:t>ODS 15: </a:t>
            </a:r>
            <a:r>
              <a:rPr lang="es-CL" sz="5000" b="1" dirty="0">
                <a:solidFill>
                  <a:srgbClr val="00B050"/>
                </a:solidFill>
              </a:rPr>
              <a:t>Vida de ecosistemas terrestres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568952" cy="2736304"/>
          </a:xfrm>
        </p:spPr>
        <p:txBody>
          <a:bodyPr>
            <a:noAutofit/>
          </a:bodyPr>
          <a:lstStyle/>
          <a:p>
            <a:pPr algn="just"/>
            <a:r>
              <a:rPr lang="es-CL" sz="2100" b="1" i="1" u="sng" dirty="0">
                <a:solidFill>
                  <a:schemeClr val="tx1"/>
                </a:solidFill>
              </a:rPr>
              <a:t>Proteger, restablecer y promover el uso sostenible de los ecosistemas terrestres, gestionar sosteniblemente los bosques, luchar contra la desertificación, detener y invertir la degradación de las tierras y detener la pérdida de biodiversidad</a:t>
            </a:r>
          </a:p>
          <a:p>
            <a:pPr algn="just"/>
            <a:r>
              <a:rPr lang="es-CL" sz="2100" i="1" dirty="0">
                <a:solidFill>
                  <a:schemeClr val="tx1"/>
                </a:solidFill>
              </a:rPr>
              <a:t>Las metas incluyen la gestión sostenible del agua dulce, ecosistemas montañosos y bosques; luchar contra la desertificación;  detener la perdida de biodiversidad; poner fin a la caza furtiva y el tráfico de especies protegidas.</a:t>
            </a:r>
            <a:endParaRPr lang="es-CL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4303980"/>
            <a:ext cx="644420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100" b="1" u="sng" dirty="0"/>
              <a:t>Derechos humanos relacionados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/>
              <a:t>Derecho a la salud, </a:t>
            </a:r>
            <a:r>
              <a:rPr lang="es-CL" dirty="0"/>
              <a:t>incluyendo el derecho a un medio ambiente seguro, limpio, saludable y sostenible. [UDHR art. 25(1); ICESCR art. 12; CRC art. 24; CEDAW art. 12; CMW art. 28] </a:t>
            </a:r>
            <a:r>
              <a:rPr lang="es-CL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/>
              <a:t>Derecho a una alimentación adecuada &amp; derecho al agua potable saludable </a:t>
            </a:r>
            <a:r>
              <a:rPr lang="es-CL" dirty="0"/>
              <a:t>[UDHR art. 25(1); ICESCR art. 11] </a:t>
            </a:r>
            <a:endParaRPr lang="es-C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/>
              <a:t>Derecho de los pueblos a disponer de su riqueza y recursos naturales </a:t>
            </a:r>
            <a:r>
              <a:rPr lang="es-CL" dirty="0"/>
              <a:t>[ICCPR, ICESCR art. 1(2)]</a:t>
            </a:r>
          </a:p>
        </p:txBody>
      </p:sp>
      <p:pic>
        <p:nvPicPr>
          <p:cNvPr id="8194" name="Picture 2" descr="S_SDG_Icons-01-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221086"/>
            <a:ext cx="2520280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974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856984" cy="1470025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1">
                    <a:lumMod val="75000"/>
                  </a:schemeClr>
                </a:solidFill>
              </a:rPr>
              <a:t>ODS 16: </a:t>
            </a:r>
            <a:r>
              <a:rPr lang="es-CL" sz="5400" b="1" dirty="0">
                <a:solidFill>
                  <a:schemeClr val="accent1">
                    <a:lumMod val="75000"/>
                  </a:schemeClr>
                </a:solidFill>
              </a:rPr>
              <a:t>Paz, justicia e instituciones sólidas</a:t>
            </a:r>
            <a:endParaRPr lang="es-CL" sz="5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6909" y="1628800"/>
            <a:ext cx="9144000" cy="2736304"/>
          </a:xfrm>
        </p:spPr>
        <p:txBody>
          <a:bodyPr>
            <a:noAutofit/>
          </a:bodyPr>
          <a:lstStyle/>
          <a:p>
            <a:pPr algn="just"/>
            <a:r>
              <a:rPr lang="es-CL" sz="1900" b="1" i="1" u="sng" dirty="0">
                <a:solidFill>
                  <a:schemeClr val="tx1"/>
                </a:solidFill>
              </a:rPr>
              <a:t>Promover sociedades pacíficas e inclusivas para el </a:t>
            </a:r>
            <a:r>
              <a:rPr lang="es-CL" sz="1900" b="1" i="1" u="sng" dirty="0" err="1">
                <a:solidFill>
                  <a:schemeClr val="tx1"/>
                </a:solidFill>
              </a:rPr>
              <a:t>desarollo</a:t>
            </a:r>
            <a:r>
              <a:rPr lang="es-CL" sz="1900" b="1" i="1" u="sng" dirty="0">
                <a:solidFill>
                  <a:schemeClr val="tx1"/>
                </a:solidFill>
              </a:rPr>
              <a:t> sostenible, facilitar el acceso a la justicia para todos y construir a todos los niveles instituciones eficaces y inclusivas que rindan cuentas</a:t>
            </a:r>
          </a:p>
          <a:p>
            <a:pPr algn="just"/>
            <a:r>
              <a:rPr lang="es-CL" sz="1900" i="1" dirty="0">
                <a:solidFill>
                  <a:schemeClr val="tx1"/>
                </a:solidFill>
              </a:rPr>
              <a:t>Las metas incluyen reducir todas las formas de violencia; poner fin a la trata y a la violencia contra los niños; promover el estado de derecho y la justicia para todos; reducir las corrientes financieras y de armas ilícitas, corrupción y el soborno; crear instituciones eficaces; garantizar la participación en la toma de decisiones en todos los niveles; identidad jurídica para todos.</a:t>
            </a:r>
            <a:r>
              <a:rPr lang="es-CL" sz="1900" b="1" dirty="0"/>
              <a:t> </a:t>
            </a:r>
            <a:endParaRPr lang="es-CL" sz="1900" dirty="0"/>
          </a:p>
        </p:txBody>
      </p:sp>
      <p:sp>
        <p:nvSpPr>
          <p:cNvPr id="7" name="TextBox 6"/>
          <p:cNvSpPr txBox="1"/>
          <p:nvPr/>
        </p:nvSpPr>
        <p:spPr>
          <a:xfrm>
            <a:off x="82853" y="4149080"/>
            <a:ext cx="64442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u="sng" dirty="0"/>
              <a:t>Derechos humanos relacionados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b="1" dirty="0"/>
              <a:t>Derecho a la vida, la libertad y seguridad personal </a:t>
            </a:r>
            <a:r>
              <a:rPr lang="es-CL" sz="1400" dirty="0"/>
              <a:t>[UDHR art. 3; ICCPR arts. 6(1), 9(1); ICPED art. 1] incluyendo  la no tortura [UDHR art. 5; ICCPR art. 7; CAT art. 2; CRC art. 37(a)]</a:t>
            </a:r>
            <a:r>
              <a:rPr lang="es-CL" sz="14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b="1" dirty="0"/>
              <a:t>Protección de los niños de todas las formas de violencia, abuso o explotación </a:t>
            </a:r>
            <a:r>
              <a:rPr lang="es-CL" sz="1400" dirty="0"/>
              <a:t>[CRC arts. 19, 37(a)), incluyendo la trata (CRC arts. 34-36; CRC–OP1)]</a:t>
            </a:r>
            <a:r>
              <a:rPr lang="es-CL" sz="14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b="1" dirty="0"/>
              <a:t>Derecho de acceso a la justicia y al debido proceso </a:t>
            </a:r>
            <a:r>
              <a:rPr lang="es-CL" sz="1400" dirty="0"/>
              <a:t>[UDHR arts. 8, 10; ICCPR arts. 2(3), 14-15; CEDAW art. 2(c)]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b="1" dirty="0"/>
              <a:t>Derecho a la personalidad jurídica </a:t>
            </a:r>
            <a:r>
              <a:rPr lang="es-CL" sz="1400" dirty="0"/>
              <a:t>[UDHR art. 6; ICCPR art. 16; CRPD art. 12] </a:t>
            </a:r>
            <a:endParaRPr lang="es-CL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b="1" dirty="0"/>
              <a:t>Derecho a participar en asuntos </a:t>
            </a:r>
            <a:r>
              <a:rPr lang="es-CL" sz="1400" b="1" dirty="0" err="1"/>
              <a:t>publicos</a:t>
            </a:r>
            <a:r>
              <a:rPr lang="es-CL" sz="1400" dirty="0"/>
              <a:t>[UDHR art. 21; ICCPR art. 25] </a:t>
            </a:r>
            <a:endParaRPr lang="es-CL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b="1" dirty="0"/>
              <a:t>Derecho de acceso a la información </a:t>
            </a:r>
            <a:r>
              <a:rPr lang="es-CL" sz="1400" dirty="0"/>
              <a:t>[UDHR art. 19; ICCPR art. 19(1)]</a:t>
            </a:r>
          </a:p>
        </p:txBody>
      </p:sp>
      <p:pic>
        <p:nvPicPr>
          <p:cNvPr id="9218" name="Picture 2" descr="S_SDG_Icons-01-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05065"/>
            <a:ext cx="2538311" cy="253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379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496" y="188640"/>
            <a:ext cx="9108504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chemeClr val="accent1">
                    <a:lumMod val="75000"/>
                  </a:schemeClr>
                </a:solidFill>
              </a:rPr>
              <a:t>ODS 17: </a:t>
            </a:r>
            <a:r>
              <a:rPr lang="es-CL" sz="5000" b="1" dirty="0">
                <a:solidFill>
                  <a:schemeClr val="accent1">
                    <a:lumMod val="75000"/>
                  </a:schemeClr>
                </a:solidFill>
              </a:rPr>
              <a:t>Alianzas para lograr los objetivos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568952" cy="2736304"/>
          </a:xfrm>
        </p:spPr>
        <p:txBody>
          <a:bodyPr>
            <a:noAutofit/>
          </a:bodyPr>
          <a:lstStyle/>
          <a:p>
            <a:pPr algn="just"/>
            <a:r>
              <a:rPr lang="es-CL" sz="1900" b="1" i="1" u="sng" dirty="0">
                <a:solidFill>
                  <a:schemeClr val="tx1"/>
                </a:solidFill>
              </a:rPr>
              <a:t>Fortalecer los medios de implementación y revitalizar la Alianza Mundial para el Desarrollo Sostenible </a:t>
            </a:r>
          </a:p>
          <a:p>
            <a:pPr algn="just"/>
            <a:r>
              <a:rPr lang="es-CL" sz="1900" i="1" dirty="0">
                <a:solidFill>
                  <a:schemeClr val="tx1"/>
                </a:solidFill>
              </a:rPr>
              <a:t>Las metas incluyen fortalecer la movilización de recursos internos e internacionales; sostenibilidad de la deuda; transferencia de tecnología y creación de capacidad; promover el comercio; mejorar la coherencia institucional y de las políticas; respetar el espacio de cada país para establecer sus políticas; promover alianzas de participación múltiple; medidas para el progreso, datos desglosados. </a:t>
            </a:r>
            <a:endParaRPr lang="es-CL" sz="1900" dirty="0"/>
          </a:p>
        </p:txBody>
      </p:sp>
      <p:sp>
        <p:nvSpPr>
          <p:cNvPr id="7" name="TextBox 6"/>
          <p:cNvSpPr txBox="1"/>
          <p:nvPr/>
        </p:nvSpPr>
        <p:spPr>
          <a:xfrm>
            <a:off x="2694863" y="4025041"/>
            <a:ext cx="64442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u="sng" dirty="0"/>
              <a:t>Derechos humanos relacionados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b="1" dirty="0"/>
              <a:t>Derechos de los pueblos a la autodeterminación </a:t>
            </a:r>
            <a:r>
              <a:rPr lang="es-CL" sz="1500" dirty="0"/>
              <a:t>[ICCPR, ICESCR art. 1(1); </a:t>
            </a:r>
            <a:r>
              <a:rPr lang="es-CL" sz="1500" dirty="0" err="1"/>
              <a:t>DRtD</a:t>
            </a:r>
            <a:r>
              <a:rPr lang="es-CL" sz="1500" dirty="0"/>
              <a:t> art. 1(1)]</a:t>
            </a:r>
            <a:r>
              <a:rPr lang="es-CL" sz="15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b="1" dirty="0"/>
              <a:t>Derecho de los pueblos al desarrollo y cooperación internacional </a:t>
            </a:r>
            <a:r>
              <a:rPr lang="es-CL" sz="1500" dirty="0"/>
              <a:t>[UDHR art. 28; ICESCR art. 2(1); CRC art. 4; CRPD art. 32(1); </a:t>
            </a:r>
            <a:r>
              <a:rPr lang="es-CL" sz="1500" dirty="0" err="1"/>
              <a:t>DRtD</a:t>
            </a:r>
            <a:r>
              <a:rPr lang="es-CL" sz="1500" dirty="0"/>
              <a:t> arts. 3-5] </a:t>
            </a:r>
            <a:endParaRPr lang="es-CL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b="1" dirty="0"/>
              <a:t>Derecho a gozar de los beneficios del progreso científico y sus aplicaciones, </a:t>
            </a:r>
            <a:r>
              <a:rPr lang="es-CL" sz="1500" dirty="0"/>
              <a:t>incluyendo cooperación internacional en el campo de la ciencia [UDHR art. 27(1); ICESCR art. 15(1)]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b="1" dirty="0"/>
              <a:t>Derecho a la privacidad </a:t>
            </a:r>
            <a:r>
              <a:rPr lang="es-CL" sz="1500" dirty="0"/>
              <a:t>[UDHR art. 12; ICCPR art. 17], incluyendo el respeto a los derechos humanos y principios éticos al colectar y usar datos estadísticos [CRPD art. 31(1)]</a:t>
            </a:r>
          </a:p>
        </p:txBody>
      </p:sp>
      <p:pic>
        <p:nvPicPr>
          <p:cNvPr id="10242" name="Picture 2" descr="S_SDG_Icons-01-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2609489" cy="260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46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rgbClr val="FFC000"/>
                </a:solidFill>
              </a:rPr>
              <a:t>ODS 2: </a:t>
            </a:r>
            <a:r>
              <a:rPr lang="es-CL" sz="5000" b="1" dirty="0">
                <a:solidFill>
                  <a:srgbClr val="FFC000"/>
                </a:solidFill>
              </a:rPr>
              <a:t>Hambre cero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6759" y="1386390"/>
            <a:ext cx="8568952" cy="2736304"/>
          </a:xfrm>
        </p:spPr>
        <p:txBody>
          <a:bodyPr>
            <a:noAutofit/>
          </a:bodyPr>
          <a:lstStyle/>
          <a:p>
            <a:pPr algn="just"/>
            <a:r>
              <a:rPr lang="es-CL" sz="2400" b="1" i="1" u="sng" dirty="0">
                <a:solidFill>
                  <a:schemeClr val="tx1"/>
                </a:solidFill>
              </a:rPr>
              <a:t>Poner fin al hambre, lograr la seguridad alimentaria y la mejora de la nutrición y promover la agricultura sostenible</a:t>
            </a:r>
          </a:p>
          <a:p>
            <a:pPr algn="just"/>
            <a:r>
              <a:rPr lang="es-CL" sz="2400" i="1" dirty="0">
                <a:solidFill>
                  <a:schemeClr val="tx1"/>
                </a:solidFill>
              </a:rPr>
              <a:t>Las metas incluyen poner fin al hambre y malnutrición;</a:t>
            </a:r>
          </a:p>
          <a:p>
            <a:pPr algn="just"/>
            <a:r>
              <a:rPr lang="es-CL" sz="2400" i="1" dirty="0">
                <a:solidFill>
                  <a:schemeClr val="tx1"/>
                </a:solidFill>
              </a:rPr>
              <a:t>mejorar la producción agrícola; asegurar la sostenibilidad y </a:t>
            </a:r>
            <a:r>
              <a:rPr lang="es-CL" sz="2400" i="1" dirty="0" err="1">
                <a:solidFill>
                  <a:schemeClr val="tx1"/>
                </a:solidFill>
              </a:rPr>
              <a:t>resiliencia</a:t>
            </a:r>
            <a:r>
              <a:rPr lang="es-CL" sz="2400" i="1" dirty="0">
                <a:solidFill>
                  <a:schemeClr val="tx1"/>
                </a:solidFill>
              </a:rPr>
              <a:t> de la producción de alimentos;  corregir distorsiones comerciales y asegurar el funcionamiento de los mercados de productos alimentarios básicos. 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268569"/>
            <a:ext cx="59766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u="sng" dirty="0"/>
              <a:t>Derechos humanos relacionados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200" b="1" dirty="0"/>
              <a:t>Derecho a una alimentación adecuada </a:t>
            </a:r>
            <a:r>
              <a:rPr lang="es-CL" sz="2200" dirty="0"/>
              <a:t>[UDHR art. 25; ICESCR art. 11; CRC art. 24(2)(c)]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200" b="1" dirty="0"/>
              <a:t>Cooperación internacional, </a:t>
            </a:r>
            <a:r>
              <a:rPr lang="es-CL" sz="2200" dirty="0"/>
              <a:t>incluyendo garantizar la distribución igualitaria del abastecimiento de alimentos del mundo [UDHR art. 28; ICESCR arts. 2(1), 11(2)]</a:t>
            </a:r>
          </a:p>
        </p:txBody>
      </p:sp>
      <p:pic>
        <p:nvPicPr>
          <p:cNvPr id="2" name="Picture 2" descr="S_SDG_Icons-01-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4077072"/>
            <a:ext cx="252027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40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712968" cy="1470025"/>
          </a:xfrm>
        </p:spPr>
        <p:txBody>
          <a:bodyPr>
            <a:noAutofit/>
          </a:bodyPr>
          <a:lstStyle/>
          <a:p>
            <a:pPr algn="l"/>
            <a:r>
              <a:rPr lang="es-CL" sz="5000" b="1" dirty="0">
                <a:solidFill>
                  <a:srgbClr val="92D050"/>
                </a:solidFill>
              </a:rPr>
              <a:t>ODS 3: Salud y bien estar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440" y="1700808"/>
            <a:ext cx="9006560" cy="201622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CL" sz="9200" b="1" i="1" u="sng" dirty="0">
                <a:solidFill>
                  <a:schemeClr val="tx1"/>
                </a:solidFill>
              </a:rPr>
              <a:t>Garantizar una vida sana y promover el bien estar de todos a todas las edades</a:t>
            </a:r>
          </a:p>
          <a:p>
            <a:pPr algn="just"/>
            <a:r>
              <a:rPr lang="es-CL" sz="9200" i="1" dirty="0">
                <a:solidFill>
                  <a:schemeClr val="tx1"/>
                </a:solidFill>
              </a:rPr>
              <a:t>Las metas incluyen </a:t>
            </a:r>
            <a:r>
              <a:rPr lang="es-CL" sz="9200" i="1" dirty="0" err="1">
                <a:solidFill>
                  <a:schemeClr val="tx1"/>
                </a:solidFill>
              </a:rPr>
              <a:t>reduzir</a:t>
            </a:r>
            <a:r>
              <a:rPr lang="es-CL" sz="9200" i="1" dirty="0">
                <a:solidFill>
                  <a:schemeClr val="tx1"/>
                </a:solidFill>
              </a:rPr>
              <a:t> la mortalidad materna; poner fin a las muertes evitables de niños; poner fin a las epidemias del SIDA y otras </a:t>
            </a:r>
            <a:r>
              <a:rPr lang="es-CL" sz="9200" i="1" dirty="0" err="1">
                <a:solidFill>
                  <a:schemeClr val="tx1"/>
                </a:solidFill>
              </a:rPr>
              <a:t>enfermidades</a:t>
            </a:r>
            <a:r>
              <a:rPr lang="es-CL" sz="9200" i="1" dirty="0">
                <a:solidFill>
                  <a:schemeClr val="tx1"/>
                </a:solidFill>
              </a:rPr>
              <a:t>; cobertura sanitaria universal; medicamentos esenciales asequibles; servicios de salud sexual y reproductiva; investigación y </a:t>
            </a:r>
            <a:r>
              <a:rPr lang="es-CL" sz="9200" i="1" dirty="0" err="1">
                <a:solidFill>
                  <a:schemeClr val="tx1"/>
                </a:solidFill>
              </a:rPr>
              <a:t>desarrolo</a:t>
            </a:r>
            <a:r>
              <a:rPr lang="es-CL" sz="9200" i="1" dirty="0">
                <a:solidFill>
                  <a:schemeClr val="tx1"/>
                </a:solidFill>
              </a:rPr>
              <a:t> de vacunos y acceso a medicamentos. </a:t>
            </a:r>
          </a:p>
          <a:p>
            <a:endParaRPr lang="en-GB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2705340" y="3958959"/>
            <a:ext cx="644420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u="sng" dirty="0"/>
              <a:t>Derechos humanos relacionados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b="1" dirty="0"/>
              <a:t>Derecho a la vida </a:t>
            </a:r>
            <a:r>
              <a:rPr lang="es-CL" sz="1500" dirty="0"/>
              <a:t>[UDHR art. 3; ICCPR art. 6], especialmente de las mujeres [CEDAW art.12] y de los niños [CRC art. 6]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b="1" dirty="0"/>
              <a:t>Derecho a la salud </a:t>
            </a:r>
            <a:r>
              <a:rPr lang="es-CL" sz="1500" dirty="0"/>
              <a:t>[UDHR art. 25; ICESCR art. 12], especialmente de las mujeres [CEDAW art. 12]; y de los niños [CRC art.24]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b="1" dirty="0"/>
              <a:t>Protección Especial de las madres y de los niños </a:t>
            </a:r>
            <a:r>
              <a:rPr lang="es-CL" sz="1500" dirty="0"/>
              <a:t>[ICESCR art.10]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b="1" dirty="0"/>
              <a:t>Derecho a gozar de los beneficios del progreso </a:t>
            </a:r>
            <a:r>
              <a:rPr lang="es-CL" sz="1500" b="1" dirty="0" err="1"/>
              <a:t>cientifico</a:t>
            </a:r>
            <a:r>
              <a:rPr lang="es-CL" sz="1500" b="1" dirty="0"/>
              <a:t> y sus aplicaciones </a:t>
            </a:r>
            <a:r>
              <a:rPr lang="es-CL" sz="1500" dirty="0"/>
              <a:t>[UDHR art. 27; ICESCR art. 15(1)(b)]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b="1" dirty="0"/>
              <a:t>Cooperación internacional </a:t>
            </a:r>
            <a:r>
              <a:rPr lang="es-CL" sz="1500" dirty="0"/>
              <a:t>[UDHR art. 28, </a:t>
            </a:r>
            <a:r>
              <a:rPr lang="es-CL" sz="1500" dirty="0" err="1"/>
              <a:t>DRtD</a:t>
            </a:r>
            <a:r>
              <a:rPr lang="es-CL" sz="1500" dirty="0"/>
              <a:t> arts. 3-4],        particularmente en relación al derecho a la salud y los derechos de los niños [ICESCR art. 2(1); CRC art. 4]</a:t>
            </a:r>
          </a:p>
        </p:txBody>
      </p:sp>
      <p:pic>
        <p:nvPicPr>
          <p:cNvPr id="2" name="Picture 2" descr="S_SDG_Icons-01-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79"/>
            <a:ext cx="2440987" cy="244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333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094"/>
            <a:ext cx="9144000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rgbClr val="FF0000"/>
                </a:solidFill>
              </a:rPr>
              <a:t>ODS 4: </a:t>
            </a:r>
            <a:r>
              <a:rPr lang="es-CL" sz="5000" b="1" dirty="0">
                <a:solidFill>
                  <a:srgbClr val="FF0000"/>
                </a:solidFill>
              </a:rPr>
              <a:t>Educación de calidad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1291748"/>
            <a:ext cx="8568952" cy="2736304"/>
          </a:xfrm>
        </p:spPr>
        <p:txBody>
          <a:bodyPr>
            <a:noAutofit/>
          </a:bodyPr>
          <a:lstStyle/>
          <a:p>
            <a:pPr algn="just"/>
            <a:r>
              <a:rPr lang="es-CL" sz="2400" b="1" i="1" u="sng" dirty="0">
                <a:solidFill>
                  <a:schemeClr val="tx1"/>
                </a:solidFill>
              </a:rPr>
              <a:t>Garantizar una educación inclusiva y equitativa de calidad y promover oportunidades de aprendizaje permanente para todos</a:t>
            </a:r>
          </a:p>
          <a:p>
            <a:pPr algn="just"/>
            <a:r>
              <a:rPr lang="es-CL" sz="2400" i="1" dirty="0">
                <a:solidFill>
                  <a:schemeClr val="tx1"/>
                </a:solidFill>
              </a:rPr>
              <a:t>Las metas incluyen acceso universal a una educación preescolar, primaria y secundaria de calidad y gratuita; acceso igualitario a la educación; aumentar considerablemente las instalaciones escolares, becas y formación de docentes. </a:t>
            </a:r>
            <a:endParaRPr lang="es-C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194" y="3721687"/>
            <a:ext cx="658189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u="sng" dirty="0">
                <a:solidFill>
                  <a:prstClr val="black"/>
                </a:solidFill>
              </a:rPr>
              <a:t>Derechos humanos relacionados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b="1" dirty="0">
                <a:solidFill>
                  <a:prstClr val="black"/>
                </a:solidFill>
              </a:rPr>
              <a:t>Derecho a la educación </a:t>
            </a:r>
            <a:r>
              <a:rPr lang="es-CL" sz="1500" dirty="0">
                <a:solidFill>
                  <a:prstClr val="black"/>
                </a:solidFill>
              </a:rPr>
              <a:t>[UDHR art. 26; ICESCR art. 13], especialmente relacionados con los niños [CRC arts. 28, 29];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b="1" dirty="0">
                <a:solidFill>
                  <a:prstClr val="black"/>
                </a:solidFill>
              </a:rPr>
              <a:t>Personas con discapacidad </a:t>
            </a:r>
            <a:r>
              <a:rPr lang="es-CL" sz="1500" dirty="0">
                <a:solidFill>
                  <a:prstClr val="black"/>
                </a:solidFill>
              </a:rPr>
              <a:t>[CRC art. 23(3), CRPD art. 24]; y indígenas [UNDRIP art. 14]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b="1" dirty="0">
                <a:solidFill>
                  <a:prstClr val="black"/>
                </a:solidFill>
              </a:rPr>
              <a:t>Derechos iguales para mujeres y niñas en el campo de la educación </a:t>
            </a:r>
            <a:r>
              <a:rPr lang="es-CL" sz="1500" dirty="0">
                <a:solidFill>
                  <a:prstClr val="black"/>
                </a:solidFill>
              </a:rPr>
              <a:t>[CEDAW art. 10]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b="1" dirty="0">
                <a:solidFill>
                  <a:prstClr val="black"/>
                </a:solidFill>
              </a:rPr>
              <a:t>Derecho al trabajo, </a:t>
            </a:r>
            <a:r>
              <a:rPr lang="es-CL" sz="1500" b="1" dirty="0" err="1">
                <a:solidFill>
                  <a:prstClr val="black"/>
                </a:solidFill>
              </a:rPr>
              <a:t>incluyiendo</a:t>
            </a:r>
            <a:r>
              <a:rPr lang="es-CL" sz="1500" b="1" dirty="0">
                <a:solidFill>
                  <a:prstClr val="black"/>
                </a:solidFill>
              </a:rPr>
              <a:t> entrenamiento técnico y vocacional </a:t>
            </a:r>
            <a:r>
              <a:rPr lang="es-CL" sz="1500" dirty="0">
                <a:solidFill>
                  <a:prstClr val="black"/>
                </a:solidFill>
              </a:rPr>
              <a:t>[ICESCR art. 6]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b="1" dirty="0">
                <a:solidFill>
                  <a:prstClr val="black"/>
                </a:solidFill>
              </a:rPr>
              <a:t>Cooperación internacional </a:t>
            </a:r>
            <a:r>
              <a:rPr lang="es-CL" sz="1500" dirty="0">
                <a:solidFill>
                  <a:prstClr val="black"/>
                </a:solidFill>
              </a:rPr>
              <a:t>[UDHR art. 28; </a:t>
            </a:r>
            <a:r>
              <a:rPr lang="es-CL" sz="1500" dirty="0" err="1">
                <a:solidFill>
                  <a:prstClr val="black"/>
                </a:solidFill>
              </a:rPr>
              <a:t>DRtD</a:t>
            </a:r>
            <a:r>
              <a:rPr lang="es-CL" sz="1500" dirty="0">
                <a:solidFill>
                  <a:prstClr val="black"/>
                </a:solidFill>
              </a:rPr>
              <a:t> arts. 3-4], especialmente relacionado </a:t>
            </a:r>
            <a:r>
              <a:rPr lang="es-CL" sz="1500" dirty="0" err="1">
                <a:solidFill>
                  <a:prstClr val="black"/>
                </a:solidFill>
              </a:rPr>
              <a:t>com</a:t>
            </a:r>
            <a:r>
              <a:rPr lang="es-CL" sz="1500" dirty="0">
                <a:solidFill>
                  <a:prstClr val="black"/>
                </a:solidFill>
              </a:rPr>
              <a:t> niños [CRC arts. 23(4), 28(3)], personas con discapacidad [CRPD art. 32], e indígenas[UNDRIP art.39]</a:t>
            </a:r>
          </a:p>
        </p:txBody>
      </p:sp>
      <p:pic>
        <p:nvPicPr>
          <p:cNvPr id="2" name="Picture 2" descr="S_SDG_Icons-01-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51" y="3933056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7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84976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ODS 5: </a:t>
            </a:r>
            <a:r>
              <a:rPr lang="es-CL" sz="5000" b="1" dirty="0">
                <a:solidFill>
                  <a:schemeClr val="accent6">
                    <a:lumMod val="75000"/>
                  </a:schemeClr>
                </a:solidFill>
              </a:rPr>
              <a:t>Igualdad de género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928992" cy="285660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CL" sz="10400" b="1" i="1" u="sng" dirty="0">
                <a:solidFill>
                  <a:schemeClr val="tx1"/>
                </a:solidFill>
              </a:rPr>
              <a:t>Lograr la igualdad de género y empoderar a todas las mujeres y las niñas</a:t>
            </a:r>
          </a:p>
          <a:p>
            <a:pPr algn="just"/>
            <a:r>
              <a:rPr lang="es-CL" sz="10400" i="1" dirty="0">
                <a:solidFill>
                  <a:schemeClr val="tx1"/>
                </a:solidFill>
              </a:rPr>
              <a:t>Las metas incluyen eliminar discriminación y violencia contra mujeres y niñas; valorar los cuidados y el trabajo doméstico no remunerado; asegurar la participación plena de las mujeres; acceso universal a la salud reproductiva; y acceso igualitario a las mujeres a recursos económicos.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3700514"/>
            <a:ext cx="6552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u="sng" dirty="0"/>
              <a:t>Derechos humanos relacionados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/>
              <a:t>Eliminar todas las formas de discriminación contra las mujeres </a:t>
            </a:r>
            <a:r>
              <a:rPr lang="es-CL" sz="1600" dirty="0"/>
              <a:t>[CEDAW arts. 1-5] y niñas [CRC art. 2], especialmente en la legislación, en la vida pública y política (art. 7), vida social y económica(arts. 11, 13), y las relaciones familiares (art. 16)]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/>
              <a:t>Derecho a decidir el número y espaciamiento de los hijos </a:t>
            </a:r>
            <a:r>
              <a:rPr lang="es-CL" sz="1600" dirty="0"/>
              <a:t>[CEDAW arts. 12, 16(1)(e); CRC art. 24(2)(f)]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/>
              <a:t>Protección especial a las madres y a las niños </a:t>
            </a:r>
            <a:r>
              <a:rPr lang="es-CL" sz="1600" dirty="0"/>
              <a:t>[ICESCR art. 10]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/>
              <a:t>Eliminación de la violencia contra las mujeres y niñas </a:t>
            </a:r>
            <a:r>
              <a:rPr lang="es-CL" sz="1600" dirty="0"/>
              <a:t>[CEDAW arts. 1- 6; DEVAW arts. 1-4; CRC arts. 24(3), 35]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1" dirty="0"/>
              <a:t>Derecho a condiciones de trabajo justas y favorables </a:t>
            </a:r>
            <a:r>
              <a:rPr lang="es-CL" sz="1600" dirty="0"/>
              <a:t>[ICESCR art. 7; CEDAW art. 11]</a:t>
            </a:r>
          </a:p>
        </p:txBody>
      </p:sp>
      <p:pic>
        <p:nvPicPr>
          <p:cNvPr id="2" name="Picture 2" descr="S_SDG_Icons-01-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3" y="3861048"/>
            <a:ext cx="259228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52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3187" y="188640"/>
            <a:ext cx="8687285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rgbClr val="00B0F0"/>
                </a:solidFill>
              </a:rPr>
              <a:t>ODS 6: Agua </a:t>
            </a:r>
            <a:r>
              <a:rPr lang="es-CL" sz="5000" b="1" dirty="0">
                <a:solidFill>
                  <a:srgbClr val="00B0F0"/>
                </a:solidFill>
              </a:rPr>
              <a:t>limpia y saneamiento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9581" y="1666182"/>
            <a:ext cx="8640960" cy="2736304"/>
          </a:xfrm>
        </p:spPr>
        <p:txBody>
          <a:bodyPr>
            <a:noAutofit/>
          </a:bodyPr>
          <a:lstStyle/>
          <a:p>
            <a:pPr algn="just"/>
            <a:r>
              <a:rPr lang="es-CL" sz="2300" b="1" i="1" u="sng" dirty="0">
                <a:solidFill>
                  <a:schemeClr val="tx1"/>
                </a:solidFill>
              </a:rPr>
              <a:t>Garantizar la disponibilidad y la gestión sostenible del agua y el saneamiento para todos </a:t>
            </a:r>
          </a:p>
          <a:p>
            <a:pPr algn="just"/>
            <a:r>
              <a:rPr lang="es-CL" sz="2300" i="1" dirty="0">
                <a:solidFill>
                  <a:schemeClr val="tx1"/>
                </a:solidFill>
              </a:rPr>
              <a:t>Las metas incluyen garantizar acceso universal y equitativo al agua potable saneamiento e higiene a un precio asequible para todos y todas; reducir la contaminación; aumentar considerablemente el uso eficiente de los recursos hídricos; y promover la gestión participativa de los servicios del agua y saneamiento</a:t>
            </a:r>
            <a:r>
              <a:rPr lang="es-CL" sz="2300" b="1" i="1" dirty="0">
                <a:solidFill>
                  <a:schemeClr val="tx1"/>
                </a:solidFill>
              </a:rPr>
              <a:t>.</a:t>
            </a:r>
            <a:endParaRPr lang="es-CL" sz="23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387449"/>
            <a:ext cx="61926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u="sng" dirty="0"/>
              <a:t>Derechos humanos relacionados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100" b="1" dirty="0"/>
              <a:t>Derecho al agua potable y saneamiento </a:t>
            </a:r>
            <a:r>
              <a:rPr lang="es-CL" sz="2100" dirty="0"/>
              <a:t>[ICESCR art. 11]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100" b="1" dirty="0"/>
              <a:t>Derecho a la salud</a:t>
            </a:r>
            <a:r>
              <a:rPr lang="es-CL" sz="2100" dirty="0"/>
              <a:t>[UDHR art. 25; ICESCR art. 12]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100" b="1" dirty="0"/>
              <a:t>Acceso </a:t>
            </a:r>
            <a:r>
              <a:rPr lang="es-CL" sz="2100" b="1" dirty="0" err="1"/>
              <a:t>igualitário</a:t>
            </a:r>
            <a:r>
              <a:rPr lang="es-CL" sz="2100" b="1" dirty="0"/>
              <a:t> al agua y saneamiento para las mujeres rurales </a:t>
            </a:r>
            <a:r>
              <a:rPr lang="es-CL" sz="2100" dirty="0"/>
              <a:t>[CEDAW art. 14(2)(h)]</a:t>
            </a:r>
          </a:p>
        </p:txBody>
      </p:sp>
      <p:pic>
        <p:nvPicPr>
          <p:cNvPr id="2" name="Picture 2" descr="S_SDG_Icons-01-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50642"/>
            <a:ext cx="2291333" cy="22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132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424936" cy="1470025"/>
          </a:xfrm>
        </p:spPr>
        <p:txBody>
          <a:bodyPr>
            <a:noAutofit/>
          </a:bodyPr>
          <a:lstStyle/>
          <a:p>
            <a:pPr algn="l"/>
            <a:r>
              <a:rPr lang="en-US" sz="5000" b="1" dirty="0">
                <a:solidFill>
                  <a:srgbClr val="FFC000"/>
                </a:solidFill>
              </a:rPr>
              <a:t>ODS 7</a:t>
            </a:r>
            <a:r>
              <a:rPr lang="es-CL" sz="5000" b="1" dirty="0">
                <a:solidFill>
                  <a:srgbClr val="FFC000"/>
                </a:solidFill>
              </a:rPr>
              <a:t>: Energía asequible y no contaminante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568952" cy="239136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es-CL" sz="9200" b="1" i="1" u="sng" dirty="0">
                <a:solidFill>
                  <a:schemeClr val="tx1"/>
                </a:solidFill>
              </a:rPr>
              <a:t>Garantizar el acceso a </a:t>
            </a:r>
            <a:r>
              <a:rPr lang="es-CL" sz="9200" b="1" i="1" u="sng" dirty="0" err="1">
                <a:solidFill>
                  <a:schemeClr val="tx1"/>
                </a:solidFill>
              </a:rPr>
              <a:t>ua</a:t>
            </a:r>
            <a:r>
              <a:rPr lang="es-CL" sz="9200" b="1" i="1" u="sng" dirty="0">
                <a:solidFill>
                  <a:schemeClr val="tx1"/>
                </a:solidFill>
              </a:rPr>
              <a:t> energía asequible, fiable, sostenible y moderna para todos</a:t>
            </a:r>
          </a:p>
          <a:p>
            <a:pPr algn="just"/>
            <a:r>
              <a:rPr lang="es-CL" sz="9200" i="1" dirty="0">
                <a:solidFill>
                  <a:schemeClr val="tx1"/>
                </a:solidFill>
              </a:rPr>
              <a:t>Las metas incluyen el acceso universal a servicios de energía asequibles, fiables y modernos. </a:t>
            </a:r>
            <a:endParaRPr lang="es-CL" sz="11100" i="1" dirty="0">
              <a:solidFill>
                <a:schemeClr val="tx1"/>
              </a:solidFill>
            </a:endParaRPr>
          </a:p>
          <a:p>
            <a:endParaRPr lang="en-US" sz="11100" b="1" i="1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4308192"/>
            <a:ext cx="64442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u="sng" dirty="0"/>
              <a:t>Derechos humanos relacionados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200" b="1" dirty="0"/>
              <a:t>Derecho a un nivel de vida adecuado </a:t>
            </a:r>
            <a:r>
              <a:rPr lang="es-CL" sz="2200" dirty="0"/>
              <a:t>[UDHR art. 25; ICESCR art. 11]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b="1" dirty="0"/>
              <a:t>Derecho a gozar de los beneficios del progreso científico y sus aplicaciones</a:t>
            </a:r>
            <a:r>
              <a:rPr lang="es-CL" sz="2200" dirty="0"/>
              <a:t>[UDHR art. 27; ICESCR art. 15(1)(b)]</a:t>
            </a:r>
          </a:p>
        </p:txBody>
      </p:sp>
      <p:pic>
        <p:nvPicPr>
          <p:cNvPr id="2" name="Picture 2" descr="S_SDG_Icons-01-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6" y="4003903"/>
            <a:ext cx="252027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6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136904" cy="1470025"/>
          </a:xfrm>
        </p:spPr>
        <p:txBody>
          <a:bodyPr>
            <a:noAutofit/>
          </a:bodyPr>
          <a:lstStyle/>
          <a:p>
            <a:pPr algn="l"/>
            <a:r>
              <a:rPr lang="es-CL" sz="5000" b="1" dirty="0">
                <a:solidFill>
                  <a:srgbClr val="A8184B"/>
                </a:solidFill>
              </a:rPr>
              <a:t>ODS 8: Trabajo Decente y Crecimiento Económico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712968" cy="2736304"/>
          </a:xfrm>
        </p:spPr>
        <p:txBody>
          <a:bodyPr>
            <a:noAutofit/>
          </a:bodyPr>
          <a:lstStyle/>
          <a:p>
            <a:pPr algn="just"/>
            <a:r>
              <a:rPr lang="es-CL" sz="2000" b="1" i="1" u="sng" dirty="0">
                <a:solidFill>
                  <a:schemeClr val="tx1"/>
                </a:solidFill>
              </a:rPr>
              <a:t>Promover el crecimiento económico sostenible e inclusivo, el empleo pleno y productivo y el trabajo decente para todas y todos</a:t>
            </a:r>
          </a:p>
          <a:p>
            <a:pPr algn="just"/>
            <a:r>
              <a:rPr lang="es-CL" sz="2000" i="1" dirty="0">
                <a:solidFill>
                  <a:schemeClr val="tx1"/>
                </a:solidFill>
              </a:rPr>
              <a:t>Las metas incluyen la promoción del crecimiento económico; mejorar la producción y el consumo eficientes de los recursos; el empleo pleno y productivo y el trabajo decente para todas y todos; erradicar el trabajo forzoso, la trata de personas y el trabajo infantil; proteger los derechos laborales incluidos los trabajadores migrantes; y aumentar el acceso a los servicios financieros.</a:t>
            </a:r>
            <a:endParaRPr lang="es-CL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005064"/>
            <a:ext cx="642272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u="sng" dirty="0"/>
              <a:t>Derechos humanos relacionados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b="1" dirty="0"/>
              <a:t>Derecho al trabajo y a las condiciones de trabajo favorables y justas </a:t>
            </a:r>
            <a:r>
              <a:rPr lang="es-CL" sz="1400" dirty="0"/>
              <a:t>[UDHR art. 23; ICESCR arts. 6, 7, 10; CRPD art. 27; Convenios Fundamentales de la OIT y Declaración de la OIT relativa a los principios y derechos fundamentales en el trabajo]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b="1" dirty="0"/>
              <a:t>Prohibición de la esclavitud, el trabajo forzoso y el tráfico de personas</a:t>
            </a:r>
            <a:r>
              <a:rPr lang="es-CL" sz="1400" dirty="0"/>
              <a:t> [UDHR art. 4; ICCPR art. 8; CEDAW art. 6; CRC arts. 34-36]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b="1" dirty="0"/>
              <a:t>Derecho de las mujeres a las mismas oportunidades de empleo </a:t>
            </a:r>
            <a:r>
              <a:rPr lang="es-CL" sz="1400" dirty="0"/>
              <a:t>[CEDAW art. 11; Convenios de la OIT No. 100 and No. 111]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b="1" dirty="0"/>
              <a:t>Prohibición del trabajo infantil </a:t>
            </a:r>
            <a:r>
              <a:rPr lang="es-CL" sz="1400" dirty="0"/>
              <a:t>[CRC art. 32; Convenio de la OIT No. 182]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b="1" dirty="0"/>
              <a:t>Derecho de los trabajadores migrantes a las mismas condiciones laborales </a:t>
            </a:r>
            <a:r>
              <a:rPr lang="es-CL" sz="1400" dirty="0"/>
              <a:t>[CMW art. 25]</a:t>
            </a:r>
          </a:p>
        </p:txBody>
      </p:sp>
      <p:pic>
        <p:nvPicPr>
          <p:cNvPr id="10242" name="Picture 2" descr="S_SDG_Icons-01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933056"/>
            <a:ext cx="2638450" cy="2638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88640"/>
            <a:ext cx="9036496" cy="1470025"/>
          </a:xfrm>
        </p:spPr>
        <p:txBody>
          <a:bodyPr>
            <a:noAutofit/>
          </a:bodyPr>
          <a:lstStyle/>
          <a:p>
            <a:pPr algn="l"/>
            <a:r>
              <a:rPr lang="es-CL" sz="5000" b="1" dirty="0">
                <a:solidFill>
                  <a:schemeClr val="accent6">
                    <a:lumMod val="75000"/>
                  </a:schemeClr>
                </a:solidFill>
              </a:rPr>
              <a:t>ODS 9: Industria, innovación e infraestructura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568952" cy="2736304"/>
          </a:xfrm>
        </p:spPr>
        <p:txBody>
          <a:bodyPr>
            <a:noAutofit/>
          </a:bodyPr>
          <a:lstStyle/>
          <a:p>
            <a:pPr algn="just"/>
            <a:r>
              <a:rPr lang="es-CL" sz="2400" b="1" i="1" u="sng" dirty="0">
                <a:solidFill>
                  <a:schemeClr val="tx1"/>
                </a:solidFill>
              </a:rPr>
              <a:t>Construir infraestructuras </a:t>
            </a:r>
            <a:r>
              <a:rPr lang="es-CL" sz="2400" b="1" i="1" u="sng" dirty="0" err="1">
                <a:solidFill>
                  <a:schemeClr val="tx1"/>
                </a:solidFill>
              </a:rPr>
              <a:t>resilientes</a:t>
            </a:r>
            <a:r>
              <a:rPr lang="es-CL" sz="2400" b="1" i="1" u="sng" dirty="0">
                <a:solidFill>
                  <a:schemeClr val="tx1"/>
                </a:solidFill>
              </a:rPr>
              <a:t>, promover la industrialización inclusiva y sostenible y fomentar la innovación</a:t>
            </a:r>
          </a:p>
          <a:p>
            <a:pPr algn="just"/>
            <a:r>
              <a:rPr lang="es-CL" sz="2000" i="1" dirty="0">
                <a:solidFill>
                  <a:schemeClr val="tx1"/>
                </a:solidFill>
              </a:rPr>
              <a:t>Las metas incluyen el acceso asequible y equitativo a la infraestructura de calidad; la generación de empleo a través de la industrialización; el acceso a los servicios financieros y los mercados; la transferencia de innovación y tecnología, y aumentar el acceso a las ICT.</a:t>
            </a:r>
            <a:endParaRPr lang="es-CL" sz="600" dirty="0"/>
          </a:p>
        </p:txBody>
      </p:sp>
      <p:sp>
        <p:nvSpPr>
          <p:cNvPr id="7" name="TextBox 6"/>
          <p:cNvSpPr txBox="1"/>
          <p:nvPr/>
        </p:nvSpPr>
        <p:spPr>
          <a:xfrm>
            <a:off x="2679091" y="4005064"/>
            <a:ext cx="644420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u="sng" dirty="0"/>
              <a:t>Derechos humanos relacionados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700" b="1" dirty="0"/>
              <a:t>Derecho a gozar de los beneficios del progreso científico y sus aplicaciones </a:t>
            </a:r>
            <a:r>
              <a:rPr lang="es-CL" sz="1700" dirty="0"/>
              <a:t>[UDHR art. 27; ICESCR art. 15(1)(b)]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700" b="1" dirty="0"/>
              <a:t>Derecho de acceso a la información </a:t>
            </a:r>
            <a:r>
              <a:rPr lang="es-CL" sz="1700" dirty="0"/>
              <a:t>[UDHR art. 19; ICCPR art. 19(2)]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700" b="1" dirty="0"/>
              <a:t>Derecho a una vivienda adecuada, </a:t>
            </a:r>
            <a:r>
              <a:rPr lang="es-CL" sz="1700" dirty="0"/>
              <a:t>incluyendo territorio y recursos  [UDHR art. 25; ICESCR art. 11]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700" b="1" dirty="0"/>
              <a:t>Derecho de las mujeres al acceso igualitario a préstamos bancarios e infraestructura rural</a:t>
            </a:r>
            <a:r>
              <a:rPr lang="es-CL" sz="1700" dirty="0"/>
              <a:t> [CEDAW art. 13(b), art. 14(2)]</a:t>
            </a:r>
          </a:p>
        </p:txBody>
      </p:sp>
      <p:pic>
        <p:nvPicPr>
          <p:cNvPr id="2" name="Picture 2" descr="S_SDG_Icons-01-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95243"/>
            <a:ext cx="2448272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8551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A6C0672-CDDB-45CC-B091-27D26AECCE84}"/>
</file>

<file path=customXml/itemProps2.xml><?xml version="1.0" encoding="utf-8"?>
<ds:datastoreItem xmlns:ds="http://schemas.openxmlformats.org/officeDocument/2006/customXml" ds:itemID="{73D666C8-7EED-4B6F-9225-FD8B5CAAE11F}"/>
</file>

<file path=customXml/itemProps3.xml><?xml version="1.0" encoding="utf-8"?>
<ds:datastoreItem xmlns:ds="http://schemas.openxmlformats.org/officeDocument/2006/customXml" ds:itemID="{E825DB93-FCA4-400D-A51B-64150A90B2E6}"/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2967</Words>
  <Application>Microsoft Macintosh PowerPoint</Application>
  <PresentationFormat>On-screen Show (4:3)</PresentationFormat>
  <Paragraphs>137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ODS1: Fin de la pobreza</vt:lpstr>
      <vt:lpstr>ODS 2: Hambre cero</vt:lpstr>
      <vt:lpstr>ODS 3: Salud y bien estar</vt:lpstr>
      <vt:lpstr>ODS 4: Educación de calidad</vt:lpstr>
      <vt:lpstr>ODS 5: Igualdad de género</vt:lpstr>
      <vt:lpstr>ODS 6: Agua limpia y saneamiento</vt:lpstr>
      <vt:lpstr>ODS 7: Energía asequible y no contaminante</vt:lpstr>
      <vt:lpstr>ODS 8: Trabajo Decente y Crecimiento Económico</vt:lpstr>
      <vt:lpstr>ODS 9: Industria, innovación e infraestructura</vt:lpstr>
      <vt:lpstr>ODS 10: Reducir las desigualdades</vt:lpstr>
      <vt:lpstr>ODS 11: Ciudades y Comunidades Sostenibles</vt:lpstr>
      <vt:lpstr>ODS 12: Producción y Consumo Responsables</vt:lpstr>
      <vt:lpstr>ODS 13: Acción por el Clima</vt:lpstr>
      <vt:lpstr>ODS 14: Vida Submarina</vt:lpstr>
      <vt:lpstr>ODS 15: Vida de ecosistemas terrestres</vt:lpstr>
      <vt:lpstr>ODS 16: Paz, justicia e instituciones sólidas</vt:lpstr>
      <vt:lpstr>ODS 17: Alianzas para lograr los objetivos</vt:lpstr>
    </vt:vector>
  </TitlesOfParts>
  <Company>OHCHR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SGD 1: No Poverty</dc:title>
  <dc:creator>UHRI Intern OHCHR</dc:creator>
  <cp:lastModifiedBy>CBP Individual contractor</cp:lastModifiedBy>
  <cp:revision>62</cp:revision>
  <cp:lastPrinted>2017-08-16T14:54:58Z</cp:lastPrinted>
  <dcterms:created xsi:type="dcterms:W3CDTF">2017-08-16T14:36:37Z</dcterms:created>
  <dcterms:modified xsi:type="dcterms:W3CDTF">2020-04-29T13:18:46Z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