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A8184B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7"/>
  </p:normalViewPr>
  <p:slideViewPr>
    <p:cSldViewPr>
      <p:cViewPr varScale="1">
        <p:scale>
          <a:sx n="93" d="100"/>
          <a:sy n="93" d="100"/>
        </p:scale>
        <p:origin x="456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31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13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56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2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75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08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93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28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86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25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39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9E40-02CE-48D0-883B-8686190F525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C3B8-3861-426F-84F2-CB1643EDF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12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8136904" cy="1296143"/>
          </a:xfrm>
          <a:ln w="57150">
            <a:noFill/>
          </a:ln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rgbClr val="FF0000"/>
                </a:solidFill>
              </a:rPr>
              <a:t>SDG 1: No Poverty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1618998"/>
            <a:ext cx="8568952" cy="2736304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en-US" sz="11100" b="1" i="1" u="sng" dirty="0">
                <a:solidFill>
                  <a:schemeClr val="tx1"/>
                </a:solidFill>
              </a:rPr>
              <a:t>End poverty in all its forms everywhere</a:t>
            </a:r>
          </a:p>
          <a:p>
            <a:pPr algn="just"/>
            <a:r>
              <a:rPr lang="en-US" sz="11100" i="1" dirty="0">
                <a:solidFill>
                  <a:schemeClr val="tx1"/>
                </a:solidFill>
              </a:rPr>
              <a:t>Targets include eradicating extreme poverty; implementing social protection measures; and ensuring equal access of men and women to economic resources.</a:t>
            </a:r>
          </a:p>
          <a:p>
            <a:endParaRPr lang="en-GB" dirty="0"/>
          </a:p>
        </p:txBody>
      </p:sp>
      <p:pic>
        <p:nvPicPr>
          <p:cNvPr id="1027" name="Picture 3" descr="\\fshq.ad.ohchr.org\redirected$\UHRI Intern\Desktop\DG8SRI9XUAI4ax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0" y="4101460"/>
            <a:ext cx="2567900" cy="256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9792" y="4101460"/>
            <a:ext cx="64442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u="sng" dirty="0"/>
              <a:t>Related human rights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/>
              <a:t>Right to an adequate standard of living</a:t>
            </a:r>
          </a:p>
          <a:p>
            <a:pPr algn="just"/>
            <a:r>
              <a:rPr lang="en-US" sz="2200" dirty="0"/>
              <a:t>[UDHR art. 25; ICESCR art. 11; CRC art. 27]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/>
              <a:t> Right to social security</a:t>
            </a:r>
          </a:p>
          <a:p>
            <a:pPr algn="just"/>
            <a:r>
              <a:rPr lang="en-US" sz="2200" dirty="0"/>
              <a:t>[UDHR art. 22; ICESCR art. 9; CRPD art. 28; CRC art. 26]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/>
              <a:t>Equal rights of women in economic life</a:t>
            </a:r>
          </a:p>
          <a:p>
            <a:pPr algn="just"/>
            <a:r>
              <a:rPr lang="en-US" sz="2200" dirty="0"/>
              <a:t>[CEDAW arts. 11, 13, 14(2)(g), 15(2), 16(1)]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545331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FF3399"/>
                </a:solidFill>
              </a:rPr>
              <a:t>SDG 10: Reduce Inequalities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365156"/>
            <a:ext cx="9036496" cy="273630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0500" b="1" i="1" u="sng" dirty="0">
                <a:solidFill>
                  <a:schemeClr val="tx1"/>
                </a:solidFill>
              </a:rPr>
              <a:t>Reduce inequality within and among countries </a:t>
            </a:r>
          </a:p>
          <a:p>
            <a:pPr algn="just"/>
            <a:r>
              <a:rPr lang="en-US" sz="10400" i="1" dirty="0">
                <a:solidFill>
                  <a:schemeClr val="tx1"/>
                </a:solidFill>
              </a:rPr>
              <a:t>Targets include promoting higher growth rates for the bottom 40 per cent; promoting social, economic and political inclusion; reducing inequalities in opportunities and outcomes; ensuring social protection for all; securing participation in economic decision making; facilitating migration, and reducing transaction costs for migrant remittances</a:t>
            </a:r>
            <a:r>
              <a:rPr lang="en-US" sz="9600" i="1" dirty="0">
                <a:solidFill>
                  <a:schemeClr val="tx1"/>
                </a:solidFill>
              </a:rPr>
              <a:t>. </a:t>
            </a:r>
            <a:endParaRPr lang="en-GB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4077072"/>
            <a:ext cx="64442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Right to equality and non-discrimination </a:t>
            </a:r>
            <a:r>
              <a:rPr lang="en-US" sz="1600" dirty="0"/>
              <a:t>[UDHR art. 2; ICESCR art. 2(2); ICCPR arts. 2(1), 26; CERD art. 2(2); CEDAW art. 2; CRC art. 2; CRPD art. 5; CMW art. 7; </a:t>
            </a:r>
            <a:r>
              <a:rPr lang="en-US" sz="1600" dirty="0" err="1"/>
              <a:t>DRtD</a:t>
            </a:r>
            <a:r>
              <a:rPr lang="en-US" sz="1600" dirty="0"/>
              <a:t> art. 8(1)]</a:t>
            </a:r>
            <a:r>
              <a:rPr lang="en-US" sz="16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Right to participate in public affairs </a:t>
            </a:r>
            <a:r>
              <a:rPr lang="en-US" sz="1600" dirty="0"/>
              <a:t>[UDHR art. 21; ICCPR art. 25; CEDAW art. 7; ICERD art. 5; CRPD art. 29; </a:t>
            </a:r>
            <a:r>
              <a:rPr lang="en-US" sz="1600" dirty="0" err="1"/>
              <a:t>DRtD</a:t>
            </a:r>
            <a:r>
              <a:rPr lang="en-US" sz="1600" dirty="0"/>
              <a:t> art. 8(2)] </a:t>
            </a:r>
            <a:r>
              <a:rPr lang="en-US" sz="16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Right to social security </a:t>
            </a:r>
            <a:r>
              <a:rPr lang="en-US" sz="1600" dirty="0"/>
              <a:t>[UDHR art. 22; ICESCR arts. 9-10; CRPD art. 28] 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Promotion of conditions for international migration </a:t>
            </a:r>
            <a:r>
              <a:rPr lang="en-US" sz="1600" dirty="0"/>
              <a:t>[CMW art. 64] </a:t>
            </a:r>
            <a:r>
              <a:rPr lang="en-US" sz="16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Right of migrants to transfer their earnings and savings </a:t>
            </a:r>
            <a:r>
              <a:rPr lang="en-US" sz="1600" dirty="0"/>
              <a:t>[CMW art. 47(1)]</a:t>
            </a:r>
            <a:endParaRPr lang="en-GB" sz="1600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6E3D75C-B866-C243-A6D4-AD9B39BE8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32" y="4227088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136904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rgbClr val="FFC000"/>
                </a:solidFill>
              </a:rPr>
              <a:t>SDG 11: Sustainable Cities and Communities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568952" cy="273630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1100" b="1" i="1" u="sng" dirty="0">
                <a:solidFill>
                  <a:schemeClr val="tx1"/>
                </a:solidFill>
              </a:rPr>
              <a:t>Make cities and human settlements inclusive, safe, resilient and sustainable</a:t>
            </a:r>
            <a:endParaRPr lang="en-US" sz="11100" b="1" i="1" dirty="0">
              <a:solidFill>
                <a:schemeClr val="tx1"/>
              </a:solidFill>
            </a:endParaRPr>
          </a:p>
          <a:p>
            <a:pPr algn="just"/>
            <a:r>
              <a:rPr lang="en-US" sz="11100" i="1" dirty="0">
                <a:solidFill>
                  <a:schemeClr val="tx1"/>
                </a:solidFill>
              </a:rPr>
              <a:t>Targets include ensuring access to housing, basic services and public transport for all; participatory planning of human settlements; safeguarding cultural and natural heritage; and strengthening resilience to disasters.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670130" y="4101459"/>
            <a:ext cx="64442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Right to adequate housing, including land and resources </a:t>
            </a:r>
            <a:r>
              <a:rPr lang="en-US" dirty="0"/>
              <a:t>[UDHR art. 25; ICESCR art. 11] 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Right to participate in cultural life </a:t>
            </a:r>
            <a:r>
              <a:rPr lang="en-US" dirty="0"/>
              <a:t>[UDHR art. 25; ICESCR art. 15; ICERD arts. 5, 7; CRPD art. 30; CRC art. 31] 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Accessibility of transportation, facilities and services </a:t>
            </a:r>
            <a:r>
              <a:rPr lang="en-US" dirty="0"/>
              <a:t>particularly of persons with disabilities [CRPD art. 9(1)], children [CRC art. 23], and rural women [CEDAW art. 14(2)]</a:t>
            </a:r>
            <a:r>
              <a:rPr lang="en-US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Protection from natural disasters </a:t>
            </a:r>
            <a:r>
              <a:rPr lang="en-US" dirty="0"/>
              <a:t>[CRPD art. 11]</a:t>
            </a:r>
            <a:endParaRPr lang="en-GB" dirty="0"/>
          </a:p>
        </p:txBody>
      </p:sp>
      <p:pic>
        <p:nvPicPr>
          <p:cNvPr id="2050" name="Picture 2" descr="\\fshq.ad.ohchr.org\redirected$\UHRI Intern\Desktop\global-goals_1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09111"/>
            <a:ext cx="2562626" cy="255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rgbClr val="FFC000"/>
                </a:solidFill>
              </a:rPr>
              <a:t>SDG 12: Responsible Consumption and Production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568952" cy="2736304"/>
          </a:xfrm>
        </p:spPr>
        <p:txBody>
          <a:bodyPr>
            <a:normAutofit/>
          </a:bodyPr>
          <a:lstStyle/>
          <a:p>
            <a:pPr algn="just"/>
            <a:r>
              <a:rPr lang="en-US" sz="2600" b="1" i="1" u="sng" dirty="0">
                <a:solidFill>
                  <a:schemeClr val="tx1"/>
                </a:solidFill>
              </a:rPr>
              <a:t>Ensure sustainable consumption and production patterns</a:t>
            </a:r>
          </a:p>
          <a:p>
            <a:pPr algn="just"/>
            <a:r>
              <a:rPr lang="en-US" sz="2600" i="1" dirty="0">
                <a:solidFill>
                  <a:schemeClr val="tx1"/>
                </a:solidFill>
              </a:rPr>
              <a:t>Targets include achieving sustainable management and efficient use of natural resources; improving waste management; promoting sustainable public procurement; ensuring access to information; and building capacity for sustainable development.</a:t>
            </a:r>
            <a:endParaRPr lang="en-GB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72008" y="4158954"/>
            <a:ext cx="644420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Right to health </a:t>
            </a:r>
            <a:r>
              <a:rPr lang="en-US" sz="2000" dirty="0"/>
              <a:t>including the right to safe, clean, healthy and sustainable environment [UDHR art. 25(1); ICESCR art. 12] 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Right to adequate food and the right to safe drinking water </a:t>
            </a:r>
            <a:r>
              <a:rPr lang="en-US" sz="2000" dirty="0"/>
              <a:t>[UDHR art. 25(1); ICESCR art. 11]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Right of all peoples to freely dispose of their natural resources </a:t>
            </a:r>
            <a:r>
              <a:rPr lang="en-US" sz="2000" dirty="0"/>
              <a:t>[ICCPR, ICESCR art. 1(2)]</a:t>
            </a:r>
            <a:endParaRPr lang="en-GB" sz="2000" dirty="0"/>
          </a:p>
        </p:txBody>
      </p:sp>
      <p:pic>
        <p:nvPicPr>
          <p:cNvPr id="3074" name="Picture 2" descr="\\fshq.ad.ohchr.org\redirected$\UHRI Intern\Desktop\12-sdg-responsible-consumption-and-producti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516216" y="4254775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009900"/>
                </a:solidFill>
              </a:rPr>
              <a:t>SDG 13: Climate Action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640" y="1365156"/>
            <a:ext cx="8568952" cy="2736304"/>
          </a:xfrm>
        </p:spPr>
        <p:txBody>
          <a:bodyPr>
            <a:noAutofit/>
          </a:bodyPr>
          <a:lstStyle/>
          <a:p>
            <a:pPr algn="just"/>
            <a:r>
              <a:rPr lang="en-US" sz="2800" b="1" i="1" u="sng" dirty="0">
                <a:solidFill>
                  <a:schemeClr val="tx1"/>
                </a:solidFill>
              </a:rPr>
              <a:t>Take urgent action to combat climate change and its impacts</a:t>
            </a:r>
          </a:p>
          <a:p>
            <a:pPr algn="just"/>
            <a:r>
              <a:rPr lang="en-US" sz="2800" i="1" dirty="0">
                <a:solidFill>
                  <a:schemeClr val="tx1"/>
                </a:solidFill>
              </a:rPr>
              <a:t>Targets include strengthening resilience and adaptation to climate change and natural disasters, including in </a:t>
            </a:r>
            <a:r>
              <a:rPr lang="en-US" sz="2800" i="1" dirty="0" err="1">
                <a:solidFill>
                  <a:schemeClr val="tx1"/>
                </a:solidFill>
              </a:rPr>
              <a:t>marginalised</a:t>
            </a:r>
            <a:r>
              <a:rPr lang="en-US" sz="2800" i="1" dirty="0">
                <a:solidFill>
                  <a:schemeClr val="tx1"/>
                </a:solidFill>
              </a:rPr>
              <a:t> communities; implementation of the Green Climate fund.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4101460"/>
            <a:ext cx="644420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Right to health including the right to safe, clean, healthy and sustainable environment </a:t>
            </a:r>
            <a:r>
              <a:rPr lang="en-US" sz="2000" dirty="0"/>
              <a:t>[UDHR art. 25(1); ICESCR art. 12; CRC art. 24; CEDAW art. 12; CMW art. 28] 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Right to adequate food &amp; right to safe drinking water </a:t>
            </a:r>
            <a:r>
              <a:rPr lang="en-US" sz="2000" dirty="0"/>
              <a:t>[UDHR art. 25(1); ICESCR art. 11] 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Right of all peoples to freely dispose of their natural wealth and resources </a:t>
            </a:r>
            <a:r>
              <a:rPr lang="en-US" sz="2000" dirty="0"/>
              <a:t>[ICCPR, ICESCR art. 1(2)]</a:t>
            </a:r>
            <a:endParaRPr lang="en-GB" sz="2000" dirty="0"/>
          </a:p>
        </p:txBody>
      </p:sp>
      <p:pic>
        <p:nvPicPr>
          <p:cNvPr id="4098" name="Picture 2" descr="\\fshq.ad.ohchr.org\redirected$\UHRI Intern\Desktop\13-sdg-climate-acti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97640" y="4267209"/>
            <a:ext cx="2402152" cy="240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00B0F0"/>
                </a:solidFill>
              </a:rPr>
              <a:t>SDG 14: Life below Water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1399809"/>
            <a:ext cx="8568952" cy="2736304"/>
          </a:xfrm>
        </p:spPr>
        <p:txBody>
          <a:bodyPr>
            <a:noAutofit/>
          </a:bodyPr>
          <a:lstStyle/>
          <a:p>
            <a:pPr algn="just"/>
            <a:r>
              <a:rPr lang="en-US" sz="2800" b="1" i="1" u="sng" dirty="0">
                <a:solidFill>
                  <a:schemeClr val="tx1"/>
                </a:solidFill>
              </a:rPr>
              <a:t>Conserve and sustainably use the oceans, seas and marine resources for sustainable development</a:t>
            </a:r>
          </a:p>
          <a:p>
            <a:pPr algn="just"/>
            <a:r>
              <a:rPr lang="en-US" sz="2800" i="1" dirty="0">
                <a:solidFill>
                  <a:schemeClr val="tx1"/>
                </a:solidFill>
              </a:rPr>
              <a:t>Targets include reducing marine pollution; conserving costal ecosystems, costal marine areas and fish stock; securing market access for small scale fishers; protection of marine biodiversity.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46453" y="4161932"/>
            <a:ext cx="644420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Right to health </a:t>
            </a:r>
            <a:r>
              <a:rPr lang="en-US" sz="2000" dirty="0"/>
              <a:t>including the right to safe, clean, healthy and sustainable environment [UDHR art. 25(1); ICESCR art. 12; CRC art. 24; CEDAW art. 12; CMW art. 28] 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Right to adequate food &amp; right to safe drinking water </a:t>
            </a:r>
            <a:r>
              <a:rPr lang="en-US" sz="2000" dirty="0"/>
              <a:t>[UDHR art. 25(1); ICESCR art. 11]</a:t>
            </a:r>
            <a:r>
              <a:rPr lang="en-US" sz="20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Right of all peoples to freely dispose of their natural wealth and resources </a:t>
            </a:r>
            <a:r>
              <a:rPr lang="en-US" sz="2000" dirty="0"/>
              <a:t>[ICCPR, ICESCR art. 1(2)]</a:t>
            </a:r>
            <a:endParaRPr lang="en-GB" sz="2000" dirty="0"/>
          </a:p>
        </p:txBody>
      </p:sp>
      <p:pic>
        <p:nvPicPr>
          <p:cNvPr id="5122" name="Picture 2" descr="\\fshq.ad.ohchr.org\redirected$\UHRI Intern\Desktop\global-goals_1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661" y="4205777"/>
            <a:ext cx="2535014" cy="252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136904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rgbClr val="00B050"/>
                </a:solidFill>
              </a:rPr>
              <a:t>SDG 15: Life on Land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1448462"/>
            <a:ext cx="8568952" cy="2736304"/>
          </a:xfrm>
        </p:spPr>
        <p:txBody>
          <a:bodyPr>
            <a:noAutofit/>
          </a:bodyPr>
          <a:lstStyle/>
          <a:p>
            <a:pPr algn="just"/>
            <a:r>
              <a:rPr lang="en-US" sz="2400" b="1" i="1" u="sng" dirty="0">
                <a:solidFill>
                  <a:schemeClr val="tx1"/>
                </a:solidFill>
              </a:rPr>
              <a:t>Protect, restore and promote sustainable use of terrestrial ecosystems, sustainably manage forests, combat desertification, and halt and reverse land degradation and halt biodiversity loss</a:t>
            </a:r>
          </a:p>
          <a:p>
            <a:pPr algn="just"/>
            <a:r>
              <a:rPr lang="en-US" sz="2400" i="1" dirty="0">
                <a:solidFill>
                  <a:schemeClr val="tx1"/>
                </a:solidFill>
              </a:rPr>
              <a:t>Targets include the sustainable management of freshwater, mountain ecosystems and forests; combatting desertification; halting biodiversity loss; combatting poaching and trafficking of protected species.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4101460"/>
            <a:ext cx="644420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Right to health </a:t>
            </a:r>
            <a:r>
              <a:rPr lang="en-US" sz="2000" dirty="0"/>
              <a:t>including the right to safe, clean, healthy and sustainable environment [UDHR art. 25(1); ICESCR art. 12; CRC art. 24; CEDAW art. 12; CMW art. 28] </a:t>
            </a:r>
            <a:r>
              <a:rPr lang="en-US" sz="20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Right to adequate food &amp; right to safe drinking water </a:t>
            </a:r>
            <a:r>
              <a:rPr lang="en-US" sz="2000" dirty="0"/>
              <a:t>[UDHR art. 25(1); ICESCR art. 11] 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Right of all peoples to freely dispose of their natural wealth and resources </a:t>
            </a:r>
            <a:r>
              <a:rPr lang="en-US" sz="2000" dirty="0"/>
              <a:t>[ICCPR, ICESCR art. 1(2)]</a:t>
            </a:r>
            <a:endParaRPr lang="en-GB" sz="2000" dirty="0"/>
          </a:p>
        </p:txBody>
      </p:sp>
      <p:pic>
        <p:nvPicPr>
          <p:cNvPr id="6146" name="Picture 2" descr="\\fshq.ad.ohchr.org\redirected$\UHRI Intern\Desktop\global-goals_1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0" y="4184766"/>
            <a:ext cx="2559782" cy="255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856984" cy="1470025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1">
                    <a:lumMod val="75000"/>
                  </a:schemeClr>
                </a:solidFill>
              </a:rPr>
              <a:t>SDG 16: Peace, Justice and Strong Institutions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618998"/>
            <a:ext cx="9144000" cy="2736304"/>
          </a:xfrm>
        </p:spPr>
        <p:txBody>
          <a:bodyPr>
            <a:noAutofit/>
          </a:bodyPr>
          <a:lstStyle/>
          <a:p>
            <a:pPr algn="just"/>
            <a:r>
              <a:rPr lang="en-US" sz="2100" b="1" i="1" u="sng" dirty="0">
                <a:solidFill>
                  <a:schemeClr val="tx1"/>
                </a:solidFill>
              </a:rPr>
              <a:t>Promote peaceful and inclusive societies for sustainable development, provide access to justice for all and build effective, accountable and inclusive institutions at all levels : </a:t>
            </a:r>
            <a:r>
              <a:rPr lang="en-US" sz="2100" i="1" dirty="0">
                <a:solidFill>
                  <a:schemeClr val="tx1"/>
                </a:solidFill>
              </a:rPr>
              <a:t>Targets include reducing all forms of violence; ending violence against and trafficking of children; promoting rule of law and justice for all; reducing illicit financial and arms flows, corruption and bribery; developing effective institutions; participation in decision making at all levels; legal identity for all.</a:t>
            </a:r>
            <a:endParaRPr lang="en-GB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127944" y="3934123"/>
            <a:ext cx="64442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Right to life, liberty and security of the person </a:t>
            </a:r>
            <a:r>
              <a:rPr lang="en-US" sz="1600" dirty="0"/>
              <a:t>[UDHR art. 3; ICCPR arts. 6(1), 9(1); ICPED art. 1] including freedom from torture [UDHR art. 5; ICCPR art. 7; CAT art. 2; CRC art. 37(a)]</a:t>
            </a:r>
            <a:r>
              <a:rPr lang="en-US" sz="16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Protection of children from all forms of violence, abuse or exploitation </a:t>
            </a:r>
            <a:r>
              <a:rPr lang="en-US" sz="1600" dirty="0"/>
              <a:t>[CRC arts. 19, 37(a)), including trafficking (CRC arts. 34-36; CRC–OP1)]</a:t>
            </a:r>
            <a:r>
              <a:rPr lang="en-US" sz="16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Right to access to justice and due process </a:t>
            </a:r>
            <a:r>
              <a:rPr lang="en-US" sz="1600" dirty="0"/>
              <a:t>[UDHR arts. 8, 10; ICCPR arts. 2(3), 14-15; CEDAW art. 2(c)]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Right to legal personality </a:t>
            </a:r>
            <a:r>
              <a:rPr lang="en-US" sz="1600" dirty="0"/>
              <a:t>[UDHR art. 6; ICCPR art. 16; CRPD art. 12] 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Right to participate in public affairs </a:t>
            </a:r>
            <a:r>
              <a:rPr lang="en-US" sz="1600" dirty="0"/>
              <a:t>[UDHR art. 21; ICCPR art. 25] 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Right to access to information </a:t>
            </a:r>
            <a:r>
              <a:rPr lang="en-US" sz="1600" dirty="0"/>
              <a:t>[UDHR art. 19; ICCPR art. 19(1)]</a:t>
            </a:r>
            <a:endParaRPr lang="en-GB" sz="1600" dirty="0"/>
          </a:p>
        </p:txBody>
      </p:sp>
      <p:pic>
        <p:nvPicPr>
          <p:cNvPr id="7170" name="Picture 2" descr="\\fshq.ad.ohchr.org\redirected$\UHRI Intern\Desktop\global-goals_1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45216"/>
            <a:ext cx="2535039" cy="252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496" y="188640"/>
            <a:ext cx="9108504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chemeClr val="accent1">
                    <a:lumMod val="75000"/>
                  </a:schemeClr>
                </a:solidFill>
              </a:rPr>
              <a:t>SDG 17: Partnerships for the Goals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568952" cy="273630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1100" b="1" i="1" u="sng" dirty="0">
                <a:solidFill>
                  <a:schemeClr val="tx1"/>
                </a:solidFill>
              </a:rPr>
              <a:t>Strengthen the means of implementation and revitalize the global partnership for sustainable development</a:t>
            </a:r>
          </a:p>
          <a:p>
            <a:pPr algn="just"/>
            <a:r>
              <a:rPr lang="en-US" sz="9600" i="1" dirty="0">
                <a:solidFill>
                  <a:schemeClr val="tx1"/>
                </a:solidFill>
              </a:rPr>
              <a:t>Targets include strengthening domestic and international resources; debt sustainability; technology transfer and capacity building; promoting trade; enhancing policy and institutional coherence; respecting countries’ policy space; promoting multi-stakeholder partnerships; measurements for progress, disaggregated data.</a:t>
            </a:r>
            <a:endParaRPr lang="en-GB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2688116" y="3950258"/>
            <a:ext cx="644420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/>
              <a:t>Right of all peoples to self-determination </a:t>
            </a:r>
            <a:r>
              <a:rPr lang="en-US" sz="1500" dirty="0"/>
              <a:t>[ICCPR, ICESCR art. 1(1); </a:t>
            </a:r>
            <a:r>
              <a:rPr lang="en-US" sz="1500" dirty="0" err="1"/>
              <a:t>DRtD</a:t>
            </a:r>
            <a:r>
              <a:rPr lang="en-US" sz="1500" dirty="0"/>
              <a:t> art. 1(1)]</a:t>
            </a:r>
            <a:r>
              <a:rPr lang="en-US" sz="15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/>
              <a:t>Right of all peoples to development, &amp; international cooperation </a:t>
            </a:r>
            <a:r>
              <a:rPr lang="en-US" sz="1500" dirty="0"/>
              <a:t>[UDHR art. 28; ICESCR art. 2(1); CRC art. 4; CRPD art. 32(1); </a:t>
            </a:r>
            <a:r>
              <a:rPr lang="en-US" sz="1500" dirty="0" err="1"/>
              <a:t>DRtD</a:t>
            </a:r>
            <a:r>
              <a:rPr lang="en-US" sz="1500" dirty="0"/>
              <a:t> arts. 3-5] </a:t>
            </a:r>
            <a:endParaRPr lang="en-US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/>
              <a:t>Right of everyone to enjoy the benefits of scientific progress and its application, </a:t>
            </a:r>
            <a:r>
              <a:rPr lang="en-US" sz="1500" dirty="0"/>
              <a:t>including international cooperation in the scientific field [UDHR art. 27(1); ICESCR art. 15(1)]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/>
              <a:t>Right to privacy </a:t>
            </a:r>
            <a:r>
              <a:rPr lang="en-US" sz="1500" dirty="0"/>
              <a:t>[UDHR art. 12; ICCPR art. 17], including respect for human rights and ethical principles in the collection and use of statistics [CRPD art. 31(1)]</a:t>
            </a:r>
          </a:p>
        </p:txBody>
      </p:sp>
      <p:pic>
        <p:nvPicPr>
          <p:cNvPr id="8194" name="Picture 2" descr="\\fshq.ad.ohchr.org\redirected$\UHRI Intern\Desktop\E_SDG_Icons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25588"/>
            <a:ext cx="2533104" cy="253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rgbClr val="FFC000"/>
                </a:solidFill>
              </a:rPr>
              <a:t>SDG 2: Zero Hunger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1618998"/>
            <a:ext cx="8568952" cy="273630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2000" b="1" i="1" u="sng" dirty="0">
                <a:solidFill>
                  <a:schemeClr val="tx1"/>
                </a:solidFill>
              </a:rPr>
              <a:t>End hunger, achieve food security and improved nutrition, and promote sustainable agriculture </a:t>
            </a:r>
          </a:p>
          <a:p>
            <a:pPr algn="just"/>
            <a:r>
              <a:rPr lang="en-US" sz="11100" i="1" dirty="0">
                <a:solidFill>
                  <a:schemeClr val="tx1"/>
                </a:solidFill>
              </a:rPr>
              <a:t>Targets include ending hunger and malnutrition;</a:t>
            </a:r>
          </a:p>
          <a:p>
            <a:pPr algn="just"/>
            <a:r>
              <a:rPr lang="en-US" sz="11100" i="1" dirty="0">
                <a:solidFill>
                  <a:schemeClr val="tx1"/>
                </a:solidFill>
              </a:rPr>
              <a:t>improving agricultural production, sustainable and</a:t>
            </a:r>
          </a:p>
          <a:p>
            <a:pPr algn="just"/>
            <a:r>
              <a:rPr lang="en-US" sz="11100" i="1" dirty="0">
                <a:solidFill>
                  <a:schemeClr val="tx1"/>
                </a:solidFill>
              </a:rPr>
              <a:t>resilient food production; correcting trade distortions, and ensuring functioning food commodity markets.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268569"/>
            <a:ext cx="597666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Right to adequate food </a:t>
            </a:r>
            <a:r>
              <a:rPr lang="en-US" sz="2200" dirty="0"/>
              <a:t>[UDHR art. 25; ICESCR art. 11; CRC art. 24(2)(c)]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International cooperation, </a:t>
            </a:r>
            <a:r>
              <a:rPr lang="en-US" sz="2200" dirty="0"/>
              <a:t>including ensuring equitable distribution of world food supplies [UDHR art. 28; ICESCR arts. 2(1), 11(2)]</a:t>
            </a:r>
            <a:endParaRPr lang="en-GB" sz="2200" dirty="0"/>
          </a:p>
        </p:txBody>
      </p:sp>
      <p:pic>
        <p:nvPicPr>
          <p:cNvPr id="2050" name="Picture 2" descr="\\fshq.ad.ohchr.org\redirected$\UHRI Intern\Desktop\SDG-2-End-hunger-achieve-food-securi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t="9764" r="50000" b="10429"/>
          <a:stretch/>
        </p:blipFill>
        <p:spPr bwMode="auto">
          <a:xfrm>
            <a:off x="6300192" y="4091875"/>
            <a:ext cx="2559280" cy="250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405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712968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rgbClr val="92D050"/>
                </a:solidFill>
              </a:rPr>
              <a:t>SDG 3: Good Health and Well-Being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440" y="1988840"/>
            <a:ext cx="9006560" cy="201622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0400" b="1" i="1" u="sng" dirty="0">
                <a:solidFill>
                  <a:schemeClr val="tx1"/>
                </a:solidFill>
              </a:rPr>
              <a:t>Ensure healthy lives and promote well – being for all at all ages</a:t>
            </a:r>
          </a:p>
          <a:p>
            <a:pPr algn="just"/>
            <a:r>
              <a:rPr lang="en-US" sz="9200" i="1" dirty="0">
                <a:solidFill>
                  <a:schemeClr val="tx1"/>
                </a:solidFill>
              </a:rPr>
              <a:t>Targets include reducing maternal mortality; ending preventable child deaths; ending or reducing AIDS other diseases; universal health coverage, affordable essential medicines, sexual and reproductive health care; vaccine research, and access to medicines.</a:t>
            </a:r>
          </a:p>
          <a:p>
            <a:endParaRPr lang="en-GB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2705340" y="3958959"/>
            <a:ext cx="64442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Right to life </a:t>
            </a:r>
            <a:r>
              <a:rPr lang="en-US" sz="1600" dirty="0"/>
              <a:t>[UDHR art. 3; ICCPR art. 6], particularly of women [CEDAW art.12] and children [CRC art. 6]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Right to health </a:t>
            </a:r>
            <a:r>
              <a:rPr lang="en-US" sz="1600" dirty="0"/>
              <a:t>[UDHR art. 25; ICESCR art. 12], particularly of women [CEDAW art. 12]; and children [CRC art.24]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Special protection for mothers and children </a:t>
            </a:r>
            <a:r>
              <a:rPr lang="en-US" sz="1600" dirty="0"/>
              <a:t>[ICESCR art.10]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Right to enjoy the benefits of scientific progress and its application </a:t>
            </a:r>
            <a:r>
              <a:rPr lang="en-US" sz="1600" dirty="0"/>
              <a:t>[UDHR art. 27; ICESCR art. 15(1)(b)]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International cooperation </a:t>
            </a:r>
            <a:r>
              <a:rPr lang="en-US" sz="1600" dirty="0"/>
              <a:t>[UDHR art. 28, </a:t>
            </a:r>
            <a:r>
              <a:rPr lang="en-US" sz="1600" dirty="0" err="1"/>
              <a:t>DRtD</a:t>
            </a:r>
            <a:r>
              <a:rPr lang="en-US" sz="1600" dirty="0"/>
              <a:t> arts. 3-4],        particularly in relation to the right to health and children’s rights [ICESCR art. 2(1); CRC art. 4]</a:t>
            </a:r>
            <a:endParaRPr lang="en-GB" sz="1600" dirty="0"/>
          </a:p>
        </p:txBody>
      </p:sp>
      <p:pic>
        <p:nvPicPr>
          <p:cNvPr id="3074" name="Picture 2" descr="\\fshq.ad.ohchr.org\redirected$\UHRI Intern\Desktop\global-goals_0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8" y="4101700"/>
            <a:ext cx="2645282" cy="263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094"/>
            <a:ext cx="9144000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rgbClr val="FF0000"/>
                </a:solidFill>
              </a:rPr>
              <a:t>SDG 4: Quality Education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1377277"/>
            <a:ext cx="8568952" cy="2736304"/>
          </a:xfrm>
        </p:spPr>
        <p:txBody>
          <a:bodyPr>
            <a:noAutofit/>
          </a:bodyPr>
          <a:lstStyle/>
          <a:p>
            <a:pPr algn="just"/>
            <a:r>
              <a:rPr lang="en-US" sz="2800" b="1" i="1" u="sng" dirty="0">
                <a:solidFill>
                  <a:schemeClr val="tx1"/>
                </a:solidFill>
              </a:rPr>
              <a:t>Ensure inclusive and equitable quality education and promote life-long learning opportunities for all</a:t>
            </a:r>
          </a:p>
          <a:p>
            <a:pPr algn="just"/>
            <a:r>
              <a:rPr lang="en-US" sz="2600" i="1" dirty="0">
                <a:solidFill>
                  <a:schemeClr val="tx1"/>
                </a:solidFill>
              </a:rPr>
              <a:t>Targets include universal access to free, quality preprimary, primary and secondary education; improving vocational skills; equal access to education; expanding education facilities, scholarships, and training of teachers.</a:t>
            </a:r>
            <a:endParaRPr lang="en-GB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4054445"/>
            <a:ext cx="6581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prstClr val="black"/>
                </a:solidFill>
              </a:rPr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Right to education </a:t>
            </a:r>
            <a:r>
              <a:rPr lang="en-US" sz="1600" dirty="0">
                <a:solidFill>
                  <a:prstClr val="black"/>
                </a:solidFill>
              </a:rPr>
              <a:t>[UDHR art. 26; ICESCR art. 13], particularly in relation to children [CRC arts. 28, 29];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persons with disabilities </a:t>
            </a:r>
            <a:r>
              <a:rPr lang="en-US" sz="1600" dirty="0">
                <a:solidFill>
                  <a:prstClr val="black"/>
                </a:solidFill>
              </a:rPr>
              <a:t>[CRC art. 23(3), CRPD art. 24]; and indigenous peoples [UNDRIP art. 14]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Equal rights of women and girls in the field of education </a:t>
            </a:r>
            <a:r>
              <a:rPr lang="en-US" sz="1600" dirty="0">
                <a:solidFill>
                  <a:prstClr val="black"/>
                </a:solidFill>
              </a:rPr>
              <a:t>[CEDAW art. 10]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Right to work, including technical and vocational training </a:t>
            </a:r>
            <a:r>
              <a:rPr lang="en-US" sz="1600" dirty="0">
                <a:solidFill>
                  <a:prstClr val="black"/>
                </a:solidFill>
              </a:rPr>
              <a:t>[ICESCR art. 6]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International cooperation </a:t>
            </a:r>
            <a:r>
              <a:rPr lang="en-US" sz="1600" dirty="0">
                <a:solidFill>
                  <a:prstClr val="black"/>
                </a:solidFill>
              </a:rPr>
              <a:t>[UDHR art. 28; </a:t>
            </a:r>
            <a:r>
              <a:rPr lang="en-US" sz="1600" dirty="0" err="1">
                <a:solidFill>
                  <a:prstClr val="black"/>
                </a:solidFill>
              </a:rPr>
              <a:t>DRtD</a:t>
            </a:r>
            <a:r>
              <a:rPr lang="en-US" sz="1600" dirty="0">
                <a:solidFill>
                  <a:prstClr val="black"/>
                </a:solidFill>
              </a:rPr>
              <a:t> arts. 3-4], particularly in relation to children [CRC arts. 23(4), 28(3)], persons with disabilities [CRPD art. 32], and indigenous peoples [UNDRIP art.39]</a:t>
            </a:r>
          </a:p>
        </p:txBody>
      </p:sp>
      <p:pic>
        <p:nvPicPr>
          <p:cNvPr id="4098" name="Picture 2" descr="\\fshq.ad.ohchr.org\redirected$\UHRI Intern\Desktop\global-goals_0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515" y="4241154"/>
            <a:ext cx="2488306" cy="248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84976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SDG 5: Gender Equality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7504" y="1461070"/>
            <a:ext cx="8928992" cy="273630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1200" b="1" i="1" u="sng" dirty="0">
                <a:solidFill>
                  <a:schemeClr val="tx1"/>
                </a:solidFill>
              </a:rPr>
              <a:t>Achieve gender equality and empower all women and girls</a:t>
            </a:r>
          </a:p>
          <a:p>
            <a:pPr algn="just"/>
            <a:r>
              <a:rPr lang="en-US" sz="11100" i="1" dirty="0">
                <a:solidFill>
                  <a:schemeClr val="tx1"/>
                </a:solidFill>
              </a:rPr>
              <a:t>Targets include eliminating discrimination and violence against women and girls; valuing unpaid care and domestic work; ensuring the full participation of women; access to reproductive health care; and equal access of women to economic resources.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3700514"/>
            <a:ext cx="6552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Elimination of all forms of discrimination against women </a:t>
            </a:r>
            <a:r>
              <a:rPr lang="en-US" sz="1600" dirty="0"/>
              <a:t>[CEDAW arts. 1-5] and girls [CRC art. 2], particularly in legislation, political and public life (art. 7), economic and social life (arts. 11, 13), and family relations (art. 16)]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Right to decide the number and spacing of children </a:t>
            </a:r>
            <a:r>
              <a:rPr lang="en-US" sz="1600" dirty="0"/>
              <a:t>[CEDAW arts. 12, 16(1)(e); CRC art. 24(2)(f)]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Special protection for mothers and children </a:t>
            </a:r>
            <a:r>
              <a:rPr lang="en-US" sz="1600" dirty="0"/>
              <a:t>[ICESCR art. 10]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Elimination of violence against women and girls </a:t>
            </a:r>
            <a:r>
              <a:rPr lang="en-US" sz="1600" dirty="0"/>
              <a:t>[CEDAW arts. 1- 6; DEVAW arts. 1-4; CRC arts. 24(3), 35]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Right to just and </a:t>
            </a:r>
            <a:r>
              <a:rPr lang="en-US" sz="1600" b="1" dirty="0" err="1"/>
              <a:t>favourable</a:t>
            </a:r>
            <a:r>
              <a:rPr lang="en-US" sz="1600" b="1" dirty="0"/>
              <a:t> conditions of work </a:t>
            </a:r>
            <a:r>
              <a:rPr lang="en-US" sz="1600" dirty="0"/>
              <a:t>[ICESCR art. 7; CEDAW art. 11]</a:t>
            </a:r>
            <a:endParaRPr lang="en-GB" sz="1600" dirty="0"/>
          </a:p>
        </p:txBody>
      </p:sp>
      <p:pic>
        <p:nvPicPr>
          <p:cNvPr id="5122" name="Picture 2" descr="\\fshq.ad.ohchr.org\redirected$\UHRI Intern\Desktop\global-goals_0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65554"/>
            <a:ext cx="2592288" cy="258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3187" y="188640"/>
            <a:ext cx="8687285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rgbClr val="00B0F0"/>
                </a:solidFill>
              </a:rPr>
              <a:t>SDG 6: Clean Water </a:t>
            </a:r>
            <a:br>
              <a:rPr lang="en-US" sz="5000" b="1" dirty="0">
                <a:solidFill>
                  <a:srgbClr val="00B0F0"/>
                </a:solidFill>
              </a:rPr>
            </a:br>
            <a:r>
              <a:rPr lang="en-US" sz="5000" b="1" dirty="0">
                <a:solidFill>
                  <a:srgbClr val="00B0F0"/>
                </a:solidFill>
              </a:rPr>
              <a:t>and Sanitation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6139" y="1844824"/>
            <a:ext cx="8640960" cy="2736304"/>
          </a:xfrm>
        </p:spPr>
        <p:txBody>
          <a:bodyPr>
            <a:noAutofit/>
          </a:bodyPr>
          <a:lstStyle/>
          <a:p>
            <a:pPr algn="just"/>
            <a:r>
              <a:rPr lang="en-US" sz="2400" b="1" i="1" u="sng" dirty="0">
                <a:solidFill>
                  <a:schemeClr val="tx1"/>
                </a:solidFill>
              </a:rPr>
              <a:t>Ensure availability and sustainable management</a:t>
            </a:r>
          </a:p>
          <a:p>
            <a:pPr algn="just"/>
            <a:r>
              <a:rPr lang="en-US" sz="2400" b="1" i="1" u="sng" dirty="0">
                <a:solidFill>
                  <a:schemeClr val="tx1"/>
                </a:solidFill>
              </a:rPr>
              <a:t>of water and sanitation for all</a:t>
            </a:r>
          </a:p>
          <a:p>
            <a:pPr algn="just"/>
            <a:r>
              <a:rPr lang="en-US" sz="2400" i="1" dirty="0">
                <a:solidFill>
                  <a:schemeClr val="tx1"/>
                </a:solidFill>
              </a:rPr>
              <a:t>Targets include ensuring universal and equitable access to safe, affordable drinking water, sanitation and hygiene for all; reducing pollution; increasing water-use efficiency; and promoting participatory management of water and sanitation services</a:t>
            </a:r>
            <a:r>
              <a:rPr lang="en-US" sz="2400" b="1" i="1" dirty="0">
                <a:solidFill>
                  <a:schemeClr val="tx1"/>
                </a:solidFill>
              </a:rPr>
              <a:t>.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387449"/>
            <a:ext cx="61926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Right to safe drinking water and sanitation </a:t>
            </a:r>
            <a:r>
              <a:rPr lang="en-US" sz="2200" dirty="0"/>
              <a:t>[ICESCR art. 11]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Right to health </a:t>
            </a:r>
            <a:r>
              <a:rPr lang="en-US" sz="2200" dirty="0"/>
              <a:t>[UDHR art. 25; ICESCR art. 12]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Equal access to water and sanitation for rural women </a:t>
            </a:r>
            <a:r>
              <a:rPr lang="en-US" sz="2200" dirty="0"/>
              <a:t>[CEDAW art. 14(2)(h)]</a:t>
            </a:r>
            <a:endParaRPr lang="en-GB" sz="2200" dirty="0"/>
          </a:p>
        </p:txBody>
      </p:sp>
      <p:pic>
        <p:nvPicPr>
          <p:cNvPr id="6146" name="Picture 2" descr="\\fshq.ad.ohchr.org\redirected$\UHRI Intern\Desktop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47965"/>
            <a:ext cx="2422589" cy="243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424936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rgbClr val="FFC000"/>
                </a:solidFill>
              </a:rPr>
              <a:t>SDG 7: Affordable and Clean Energy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568952" cy="239136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en-US" sz="9200" b="1" i="1" u="sng" dirty="0">
                <a:solidFill>
                  <a:schemeClr val="tx1"/>
                </a:solidFill>
              </a:rPr>
              <a:t>Ensure access to affordable, reliable, sustainable and modern energy for all</a:t>
            </a:r>
          </a:p>
          <a:p>
            <a:pPr algn="just"/>
            <a:r>
              <a:rPr lang="en-US" sz="9200" i="1" dirty="0">
                <a:solidFill>
                  <a:schemeClr val="tx1"/>
                </a:solidFill>
              </a:rPr>
              <a:t>Targets include ensuring universal access to affordable, reliable and modern energy services</a:t>
            </a:r>
            <a:r>
              <a:rPr lang="en-US" sz="11100" i="1" dirty="0">
                <a:solidFill>
                  <a:schemeClr val="tx1"/>
                </a:solidFill>
              </a:rPr>
              <a:t>.</a:t>
            </a:r>
          </a:p>
          <a:p>
            <a:endParaRPr lang="en-US" sz="11100" b="1" i="1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4308192"/>
            <a:ext cx="644420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Right to an adequate standard of living </a:t>
            </a:r>
            <a:r>
              <a:rPr lang="en-US" sz="2200" dirty="0"/>
              <a:t>[UDHR art. 25; ICESCR art. 11]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Right to enjoy the benefits of scientific progress and its application </a:t>
            </a:r>
            <a:r>
              <a:rPr lang="en-US" sz="2200" dirty="0"/>
              <a:t>[UDHR art. 27; ICESCR art. 15(1)(b)]</a:t>
            </a:r>
            <a:endParaRPr lang="en-GB" sz="2200" dirty="0"/>
          </a:p>
        </p:txBody>
      </p:sp>
      <p:pic>
        <p:nvPicPr>
          <p:cNvPr id="7170" name="Picture 2" descr="\\fshq.ad.ohchr.org\redirected$\UHRI Intern\Desktop\imag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4122240"/>
            <a:ext cx="2520280" cy="252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136904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rgbClr val="A8184B"/>
                </a:solidFill>
              </a:rPr>
              <a:t>SDG 8: Decent Work and Economic Growth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712968" cy="273630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9600" b="1" i="1" u="sng" dirty="0">
                <a:solidFill>
                  <a:schemeClr val="tx1"/>
                </a:solidFill>
              </a:rPr>
              <a:t>Promote sustained, inclusive and sustainable economic growth, full and productive employment and decent work for all</a:t>
            </a:r>
          </a:p>
          <a:p>
            <a:pPr algn="just"/>
            <a:r>
              <a:rPr lang="en-US" sz="9600" i="1" dirty="0">
                <a:solidFill>
                  <a:schemeClr val="tx1"/>
                </a:solidFill>
              </a:rPr>
              <a:t>Targets include promoting sustained economic growth; improving resource efficiency in production and consumption; full and productive employment and decent work for all; eradicating forced and child </a:t>
            </a:r>
            <a:r>
              <a:rPr lang="en-US" sz="9600" i="1" dirty="0" err="1">
                <a:solidFill>
                  <a:schemeClr val="tx1"/>
                </a:solidFill>
              </a:rPr>
              <a:t>labour</a:t>
            </a:r>
            <a:r>
              <a:rPr lang="en-US" sz="9600" i="1" dirty="0">
                <a:solidFill>
                  <a:schemeClr val="tx1"/>
                </a:solidFill>
              </a:rPr>
              <a:t> and trafficking; protecting </a:t>
            </a:r>
            <a:r>
              <a:rPr lang="en-US" sz="9600" i="1" dirty="0" err="1">
                <a:solidFill>
                  <a:schemeClr val="tx1"/>
                </a:solidFill>
              </a:rPr>
              <a:t>labour</a:t>
            </a:r>
            <a:r>
              <a:rPr lang="en-US" sz="9600" i="1" dirty="0">
                <a:solidFill>
                  <a:schemeClr val="tx1"/>
                </a:solidFill>
              </a:rPr>
              <a:t> rights including those of migrant workers; and increasing access to financial services.</a:t>
            </a:r>
            <a:endParaRPr lang="en-GB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14016" y="3992207"/>
            <a:ext cx="6408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Right to work and to just and </a:t>
            </a:r>
            <a:r>
              <a:rPr lang="en-US" sz="1600" b="1" dirty="0" err="1"/>
              <a:t>favourable</a:t>
            </a:r>
            <a:r>
              <a:rPr lang="en-US" sz="1600" b="1" dirty="0"/>
              <a:t> conditions of work </a:t>
            </a:r>
            <a:r>
              <a:rPr lang="en-US" sz="1600" dirty="0"/>
              <a:t>[UDHR art. 23; ICESCR arts. 6, 7, 10; CRPD art. 27; ILO Core </a:t>
            </a:r>
            <a:r>
              <a:rPr lang="en-US" sz="1600" dirty="0" err="1"/>
              <a:t>Labour</a:t>
            </a:r>
            <a:r>
              <a:rPr lang="en-US" sz="1600" dirty="0"/>
              <a:t> Conventions and ILO Declaration on Fundamental Principles and Rights at Work]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Prohibition of slavery, forced </a:t>
            </a:r>
            <a:r>
              <a:rPr lang="en-US" sz="1600" b="1" dirty="0" err="1"/>
              <a:t>labour</a:t>
            </a:r>
            <a:r>
              <a:rPr lang="en-US" sz="1600" b="1" dirty="0"/>
              <a:t>, and trafficking of persons</a:t>
            </a:r>
            <a:r>
              <a:rPr lang="en-US" sz="1600" dirty="0"/>
              <a:t> [UDHR art. 4; ICCPR art. 8; CEDAW art. 6; CRC arts. 34-36]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Equal rights of women in relation to employment </a:t>
            </a:r>
            <a:r>
              <a:rPr lang="en-US" sz="1600" dirty="0"/>
              <a:t>[CEDAW art. 11; ILO Conventions No. 100 and No. 111]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Prohibition of child </a:t>
            </a:r>
            <a:r>
              <a:rPr lang="en-US" sz="1600" b="1" dirty="0" err="1"/>
              <a:t>labour</a:t>
            </a:r>
            <a:r>
              <a:rPr lang="en-US" sz="1600" b="1" dirty="0"/>
              <a:t> </a:t>
            </a:r>
            <a:r>
              <a:rPr lang="en-US" sz="1600" dirty="0"/>
              <a:t>[CRC art. 32; ILO Convention No. 182]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Equal </a:t>
            </a:r>
            <a:r>
              <a:rPr lang="en-US" sz="1600" b="1" dirty="0" err="1"/>
              <a:t>labour</a:t>
            </a:r>
            <a:r>
              <a:rPr lang="en-US" sz="1600" b="1" dirty="0"/>
              <a:t> rights of migrant workers </a:t>
            </a:r>
            <a:r>
              <a:rPr lang="en-US" sz="1600" dirty="0"/>
              <a:t>[CMW art. 25]</a:t>
            </a:r>
          </a:p>
        </p:txBody>
      </p:sp>
      <p:pic>
        <p:nvPicPr>
          <p:cNvPr id="8194" name="Picture 2" descr="\\fshq.ad.ohchr.org\redirected$\UHRI Intern\Desktop\wcms_39638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531" y="4067131"/>
            <a:ext cx="2609989" cy="260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88640"/>
            <a:ext cx="9036496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SDG 9: Industry, Innovation and Infrastructure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568952" cy="273630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1600" b="1" i="1" u="sng" dirty="0">
                <a:solidFill>
                  <a:schemeClr val="tx1"/>
                </a:solidFill>
              </a:rPr>
              <a:t>Build resilient infrastructure, promote inclusive and sustainable </a:t>
            </a:r>
            <a:r>
              <a:rPr lang="en-US" sz="11600" b="1" i="1" u="sng" dirty="0" err="1">
                <a:solidFill>
                  <a:schemeClr val="tx1"/>
                </a:solidFill>
              </a:rPr>
              <a:t>industrialisation</a:t>
            </a:r>
            <a:r>
              <a:rPr lang="en-US" sz="11600" b="1" i="1" u="sng" dirty="0">
                <a:solidFill>
                  <a:schemeClr val="tx1"/>
                </a:solidFill>
              </a:rPr>
              <a:t> and foster innovation </a:t>
            </a:r>
            <a:r>
              <a:rPr lang="en-US" sz="11100" i="1" dirty="0">
                <a:solidFill>
                  <a:schemeClr val="tx1"/>
                </a:solidFill>
              </a:rPr>
              <a:t>Targets include affordable and equitable access to quality infrastructure; employment generating </a:t>
            </a:r>
            <a:r>
              <a:rPr lang="en-US" sz="11100" i="1" dirty="0" err="1">
                <a:solidFill>
                  <a:schemeClr val="tx1"/>
                </a:solidFill>
              </a:rPr>
              <a:t>industrialisation</a:t>
            </a:r>
            <a:r>
              <a:rPr lang="en-US" sz="11100" i="1" dirty="0">
                <a:solidFill>
                  <a:schemeClr val="tx1"/>
                </a:solidFill>
              </a:rPr>
              <a:t>; access to financial services and markets; innovation and technology transfer, and increasing access to ICT.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705340" y="4185081"/>
            <a:ext cx="64442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Right to enjoy the benefits of scientific progress and its application </a:t>
            </a:r>
            <a:r>
              <a:rPr lang="en-US" dirty="0"/>
              <a:t>[UDHR art. 27; ICESCR art. 15(1)(b)]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Right to access to information </a:t>
            </a:r>
            <a:r>
              <a:rPr lang="en-US" dirty="0"/>
              <a:t>[UDHR art. 19; ICCPR art. 19(2)]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Right to adequate housing, </a:t>
            </a:r>
            <a:r>
              <a:rPr lang="en-US" dirty="0"/>
              <a:t>including land and resources  [UDHR art. 25; ICESCR art. 11]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Equal rights of women to financial credit and rural infrastructure</a:t>
            </a:r>
            <a:r>
              <a:rPr lang="en-US" dirty="0"/>
              <a:t> [CEDAW art. 13(b), art. 14(2)]</a:t>
            </a:r>
            <a:endParaRPr lang="en-GB" dirty="0"/>
          </a:p>
        </p:txBody>
      </p:sp>
      <p:pic>
        <p:nvPicPr>
          <p:cNvPr id="9218" name="Picture 2" descr="\\fshq.ad.ohchr.org\redirected$\UHRI Intern\Desktop\csm_goal9_02_a4fbcc23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68" y="4191935"/>
            <a:ext cx="2489572" cy="24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FE8B28-A221-4917-B5AF-00344A25DC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C0B54B3-FC70-4EC6-8E71-93BBF4D76B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0B7B45-271B-4F2D-AE06-958FA898FF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2639</Words>
  <Application>Microsoft Macintosh PowerPoint</Application>
  <PresentationFormat>On-screen Show (4:3)</PresentationFormat>
  <Paragraphs>137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SDG 1: No Poverty</vt:lpstr>
      <vt:lpstr>SDG 2: Zero Hunger</vt:lpstr>
      <vt:lpstr>SDG 3: Good Health and Well-Being</vt:lpstr>
      <vt:lpstr>SDG 4: Quality Education</vt:lpstr>
      <vt:lpstr>SDG 5: Gender Equality</vt:lpstr>
      <vt:lpstr>SDG 6: Clean Water  and Sanitation </vt:lpstr>
      <vt:lpstr>SDG 7: Affordable and Clean Energy</vt:lpstr>
      <vt:lpstr>SDG 8: Decent Work and Economic Growth</vt:lpstr>
      <vt:lpstr>SDG 9: Industry, Innovation and Infrastructure</vt:lpstr>
      <vt:lpstr>SDG 10: Reduce Inequalities</vt:lpstr>
      <vt:lpstr>SDG 11: Sustainable Cities and Communities</vt:lpstr>
      <vt:lpstr>SDG 12: Responsible Consumption and Production</vt:lpstr>
      <vt:lpstr>SDG 13: Climate Action</vt:lpstr>
      <vt:lpstr>SDG 14: Life below Water</vt:lpstr>
      <vt:lpstr>SDG 15: Life on Land</vt:lpstr>
      <vt:lpstr>SDG 16: Peace, Justice and Strong Institutions</vt:lpstr>
      <vt:lpstr>SDG 17: Partnerships for the Goals</vt:lpstr>
    </vt:vector>
  </TitlesOfParts>
  <Company>OHCHR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SGD 1: No Poverty</dc:title>
  <dc:creator>UHRI Intern OHCHR</dc:creator>
  <cp:lastModifiedBy>CBP Individual contractor</cp:lastModifiedBy>
  <cp:revision>38</cp:revision>
  <cp:lastPrinted>2017-08-16T14:54:58Z</cp:lastPrinted>
  <dcterms:created xsi:type="dcterms:W3CDTF">2017-08-16T14:36:37Z</dcterms:created>
  <dcterms:modified xsi:type="dcterms:W3CDTF">2020-04-29T09:41:00Z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