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85" r:id="rId3"/>
    <p:sldId id="280" r:id="rId4"/>
    <p:sldId id="281" r:id="rId5"/>
    <p:sldId id="276" r:id="rId6"/>
    <p:sldId id="259" r:id="rId7"/>
    <p:sldId id="286" r:id="rId8"/>
    <p:sldId id="269" r:id="rId9"/>
    <p:sldId id="27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59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6A6BA-9325-4584-82F0-F942A4260729}" type="datetimeFigureOut">
              <a:rPr lang="en-GB" smtClean="0"/>
              <a:t>09/08/2018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1AF3-7656-461C-B7E3-B6DB89DBB3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Make sure you take a moment to fill in the first slide (Presentation Title/Present’s name/Location/Date)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Introduce yourself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Tell the group that at the end of the presentation there will be time for Q&amp;A, and whether you’re giving them handouts of the presentation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You can give the group an opportunity to introduce themselves</a:t>
            </a:r>
          </a:p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Ask the Group if there is any particular aspect of OHCHR they are interested in.</a:t>
            </a:r>
          </a:p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608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*</a:t>
            </a:r>
            <a:r>
              <a:rPr lang="fr-CH" dirty="0" err="1" smtClean="0"/>
              <a:t>Specify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are </a:t>
            </a:r>
            <a:r>
              <a:rPr lang="fr-CH" baseline="0" dirty="0" err="1" smtClean="0"/>
              <a:t>some</a:t>
            </a:r>
            <a:r>
              <a:rPr lang="fr-CH" baseline="0" dirty="0" smtClean="0"/>
              <a:t> exceptions. For </a:t>
            </a:r>
            <a:r>
              <a:rPr lang="fr-CH" baseline="0" dirty="0" err="1" smtClean="0"/>
              <a:t>example</a:t>
            </a:r>
            <a:r>
              <a:rPr lang="fr-CH" baseline="0" dirty="0" smtClean="0"/>
              <a:t>: CEDAW and CRC </a:t>
            </a:r>
            <a:r>
              <a:rPr lang="fr-CH" baseline="0" dirty="0" err="1" smtClean="0"/>
              <a:t>conduct</a:t>
            </a:r>
            <a:r>
              <a:rPr lang="fr-CH" baseline="0" dirty="0" smtClean="0"/>
              <a:t> the dialogue in </a:t>
            </a:r>
            <a:r>
              <a:rPr lang="fr-CH" baseline="0" dirty="0" err="1" smtClean="0"/>
              <a:t>two</a:t>
            </a:r>
            <a:r>
              <a:rPr lang="fr-CH" baseline="0" dirty="0" smtClean="0"/>
              <a:t> public sessions (3 </a:t>
            </a:r>
            <a:r>
              <a:rPr lang="fr-CH" baseline="0" dirty="0" err="1" smtClean="0"/>
              <a:t>hours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each</a:t>
            </a:r>
            <a:r>
              <a:rPr lang="fr-CH" baseline="0" dirty="0" smtClean="0"/>
              <a:t>) over ONE </a:t>
            </a:r>
            <a:r>
              <a:rPr lang="fr-CH" baseline="0" dirty="0" err="1" smtClean="0"/>
              <a:t>day</a:t>
            </a:r>
            <a:r>
              <a:rPr lang="fr-CH" baseline="0" dirty="0" smtClean="0"/>
              <a:t>.</a:t>
            </a:r>
          </a:p>
          <a:p>
            <a:r>
              <a:rPr lang="fr-CH" baseline="0" dirty="0" smtClean="0"/>
              <a:t>And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CRC </a:t>
            </a:r>
            <a:r>
              <a:rPr lang="fr-CH" baseline="0" dirty="0" err="1" smtClean="0"/>
              <a:t>sometimes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holds</a:t>
            </a:r>
            <a:r>
              <a:rPr lang="fr-CH" baseline="0" dirty="0" smtClean="0"/>
              <a:t> dialogues over </a:t>
            </a:r>
            <a:r>
              <a:rPr lang="fr-CH" baseline="0" dirty="0" err="1" smtClean="0"/>
              <a:t>two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consecutive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days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e.g</a:t>
            </a:r>
            <a:r>
              <a:rPr lang="fr-CH" baseline="0" dirty="0" smtClean="0"/>
              <a:t>., if the time </a:t>
            </a:r>
            <a:r>
              <a:rPr lang="fr-CH" baseline="0" dirty="0" err="1" smtClean="0"/>
              <a:t>difference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between</a:t>
            </a:r>
            <a:r>
              <a:rPr lang="fr-CH" baseline="0" dirty="0" smtClean="0"/>
              <a:t> the SP and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capital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require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so</a:t>
            </a:r>
            <a:r>
              <a:rPr lang="fr-CH" baseline="0" dirty="0" smtClean="0"/>
              <a:t>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23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*If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asked</a:t>
            </a:r>
            <a:r>
              <a:rPr lang="fr-CH" baseline="0" dirty="0" smtClean="0"/>
              <a:t> mention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membership of the task forces is finalized in an informal meeting of the Committee as a whole, at the end of each of the preceding session. The country rapporteur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coordinates the task force to ensure that all concerns are covered and to avoid repetition.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96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CEDAW is very strict with the time management during the constructive dialogue. Generally, the time allocation for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managed according to the number of CEDAW experts intervening per article. 6 minutes for a single intervention and 3 minutes when there are two or more interventions. Usually, there are no more than 3 CEDAW experts intervening per article and their interventions are on different concerns.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members of a task force may have at most two interventions during the constructive dialogue.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pose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-up questions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L" sz="1200" b="1" dirty="0" smtClean="0"/>
              <a:t>2. </a:t>
            </a:r>
            <a:r>
              <a:rPr lang="es-CL" sz="1200" b="1" dirty="0" err="1" smtClean="0"/>
              <a:t>Emphasize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that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introductory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statement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is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an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opportunity</a:t>
            </a:r>
            <a:r>
              <a:rPr lang="es-CL" sz="1200" b="1" baseline="0" dirty="0" smtClean="0"/>
              <a:t> to </a:t>
            </a:r>
            <a:r>
              <a:rPr lang="es-CL" sz="1200" b="1" baseline="0" dirty="0" err="1" smtClean="0"/>
              <a:t>update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Committee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on</a:t>
            </a:r>
            <a:r>
              <a:rPr lang="es-CL" sz="1200" b="1" baseline="0" dirty="0" smtClean="0"/>
              <a:t> new </a:t>
            </a:r>
            <a:r>
              <a:rPr lang="es-CL" sz="1200" b="1" baseline="0" dirty="0" err="1" smtClean="0"/>
              <a:t>developments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not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contained</a:t>
            </a:r>
            <a:r>
              <a:rPr lang="es-CL" sz="1200" b="1" baseline="0" dirty="0" smtClean="0"/>
              <a:t> in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SP </a:t>
            </a:r>
            <a:r>
              <a:rPr lang="es-CL" sz="1200" b="1" baseline="0" dirty="0" err="1" smtClean="0"/>
              <a:t>report</a:t>
            </a:r>
            <a:r>
              <a:rPr lang="es-CL" sz="1200" b="1" baseline="0" dirty="0" smtClean="0"/>
              <a:t> and/</a:t>
            </a:r>
            <a:r>
              <a:rPr lang="es-CL" sz="1200" b="1" baseline="0" dirty="0" err="1" smtClean="0"/>
              <a:t>or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on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replies</a:t>
            </a:r>
            <a:r>
              <a:rPr lang="es-CL" sz="1200" b="1" baseline="0" dirty="0" smtClean="0"/>
              <a:t> to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List</a:t>
            </a:r>
            <a:r>
              <a:rPr lang="es-CL" sz="1200" b="1" baseline="0" dirty="0" smtClean="0"/>
              <a:t> of </a:t>
            </a:r>
            <a:r>
              <a:rPr lang="es-CL" sz="1200" b="1" baseline="0" dirty="0" err="1" smtClean="0"/>
              <a:t>Issues</a:t>
            </a:r>
            <a:r>
              <a:rPr lang="es-CL" sz="1200" b="1" baseline="0" dirty="0" smtClean="0"/>
              <a:t>.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statement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should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not</a:t>
            </a:r>
            <a:r>
              <a:rPr lang="es-CL" sz="1200" b="1" baseline="0" dirty="0" smtClean="0"/>
              <a:t> be a </a:t>
            </a:r>
            <a:r>
              <a:rPr lang="es-CL" sz="1200" b="1" baseline="0" dirty="0" err="1" smtClean="0"/>
              <a:t>repetition</a:t>
            </a:r>
            <a:r>
              <a:rPr lang="es-CL" sz="1200" b="1" baseline="0" dirty="0" smtClean="0"/>
              <a:t> of </a:t>
            </a:r>
            <a:r>
              <a:rPr lang="es-CL" sz="1200" b="1" baseline="0" dirty="0" err="1" smtClean="0"/>
              <a:t>information</a:t>
            </a:r>
            <a:r>
              <a:rPr lang="es-CL" sz="1200" b="1" baseline="0" dirty="0" smtClean="0"/>
              <a:t>. </a:t>
            </a:r>
            <a:r>
              <a:rPr lang="es-CL" sz="1200" b="1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b="1" dirty="0" smtClean="0"/>
              <a:t>3.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Committee will be covering sections I and II of the Convention (i.e., articles 1 to 9) until 1:00 pm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addresses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 articles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section I (articles 1 to 6),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floor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SP to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Subsequently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Chair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a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-up question, if not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section II.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country rapporteur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necessarily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first round of questions,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s/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force /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(initial reports),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intervening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article/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fr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The Committee addresses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articles contained in section II (articles 7 to 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16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11. </a:t>
            </a:r>
            <a:r>
              <a:rPr lang="fr-CH" dirty="0" err="1" smtClean="0"/>
              <a:t>Explain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in </a:t>
            </a:r>
            <a:r>
              <a:rPr lang="fr-CH" dirty="0" err="1" smtClean="0"/>
              <a:t>some</a:t>
            </a:r>
            <a:r>
              <a:rPr lang="fr-CH" baseline="0" dirty="0" smtClean="0"/>
              <a:t> cases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are no </a:t>
            </a:r>
            <a:r>
              <a:rPr lang="fr-CH" baseline="0" dirty="0" err="1" smtClean="0"/>
              <a:t>pending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 to </a:t>
            </a:r>
            <a:r>
              <a:rPr lang="fr-CH" baseline="0" dirty="0" err="1" smtClean="0"/>
              <a:t>answer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therefore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starts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afternoon</a:t>
            </a:r>
            <a:r>
              <a:rPr lang="fr-CH" baseline="0" dirty="0" smtClean="0"/>
              <a:t> session by </a:t>
            </a:r>
            <a:r>
              <a:rPr lang="fr-CH" baseline="0" dirty="0" err="1" smtClean="0"/>
              <a:t>posing</a:t>
            </a:r>
            <a:r>
              <a:rPr lang="fr-CH" baseline="0" dirty="0" smtClean="0"/>
              <a:t> questions on Part III of the Convention (articles 10 to 14)</a:t>
            </a:r>
          </a:p>
          <a:p>
            <a:endParaRPr lang="fr-CH" baseline="0" dirty="0" smtClean="0"/>
          </a:p>
          <a:p>
            <a:r>
              <a:rPr lang="fr-CH" baseline="0" dirty="0" err="1" smtClean="0"/>
              <a:t>Also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clarify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depending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specific</a:t>
            </a:r>
            <a:r>
              <a:rPr lang="fr-CH" baseline="0" dirty="0" smtClean="0"/>
              <a:t> country situation,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or not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questions. It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happen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respect to </a:t>
            </a:r>
            <a:r>
              <a:rPr lang="fr-CH" baseline="0" dirty="0" err="1" smtClean="0"/>
              <a:t>some</a:t>
            </a:r>
            <a:r>
              <a:rPr lang="fr-CH" baseline="0" dirty="0" smtClean="0"/>
              <a:t> parts of the Convention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experts do not </a:t>
            </a:r>
            <a:r>
              <a:rPr lang="fr-CH" baseline="0" dirty="0" err="1" smtClean="0"/>
              <a:t>ask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510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27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0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883F-00D1-4AC8-A1BD-7A782BA180C9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A251-A7DD-4CF4-9772-BD1EC4934F57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AC63-95DF-4185-A0C8-2469EC86C180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8DC3-A1DD-4190-AE26-FAA5DC028653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9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173-3F95-4160-8202-3874E4317DE3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8FAD-BC99-45C8-BB5E-33B0BAF8A866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844D-C967-4359-A282-C756467A1AE6}" type="datetime1">
              <a:rPr lang="fr-FR"/>
              <a:pPr>
                <a:defRPr/>
              </a:pPr>
              <a:t>09/08/2018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9A0EE48-BA23-4357-9281-2653421B48EA}" type="datetime1">
              <a:rPr lang="fr-FR">
                <a:latin typeface="Arial" charset="0"/>
                <a:ea typeface="ＭＳ Ｐゴシック" pitchFamily="-108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09/08/2018</a:t>
            </a:fld>
            <a:endParaRPr lang="fr-FR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6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80245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 b="1" i="1" dirty="0">
                <a:solidFill>
                  <a:schemeClr val="bg1"/>
                </a:solidFill>
              </a:rPr>
              <a:t>Программа УВКПЧ по </a:t>
            </a:r>
            <a:r>
              <a:rPr lang="ru-RU" altLang="en-US" sz="2400" b="1" i="1" dirty="0" smtClean="0">
                <a:solidFill>
                  <a:schemeClr val="bg1"/>
                </a:solidFill>
              </a:rPr>
              <a:t>укреплению </a:t>
            </a:r>
            <a:r>
              <a:rPr lang="ru-RU" altLang="en-US" sz="2400" b="1" i="1" dirty="0">
                <a:solidFill>
                  <a:schemeClr val="bg1"/>
                </a:solidFill>
              </a:rPr>
              <a:t>потенциала в области взаимодействия с договорными органами </a:t>
            </a:r>
            <a:r>
              <a:rPr lang="ru-RU" altLang="en-US" sz="2400" b="1" i="1" dirty="0" smtClean="0">
                <a:solidFill>
                  <a:schemeClr val="bg1"/>
                </a:solidFill>
              </a:rPr>
              <a:t>по правам человека</a:t>
            </a:r>
            <a:endParaRPr lang="ru-RU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ru-RU" altLang="en-US" sz="3200" dirty="0" smtClean="0">
                <a:latin typeface="Arial" charset="0"/>
                <a:cs typeface="Arial" charset="0"/>
              </a:rPr>
              <a:t>Конструктивный диалог</a:t>
            </a:r>
            <a:endParaRPr lang="en-GB" altLang="en-US" sz="3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620688"/>
            <a:ext cx="7566025" cy="744562"/>
          </a:xfrm>
        </p:spPr>
        <p:txBody>
          <a:bodyPr/>
          <a:lstStyle/>
          <a:p>
            <a:r>
              <a:rPr lang="ru-RU" sz="2800" dirty="0" smtClean="0"/>
              <a:t>Обзор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772815"/>
            <a:ext cx="7567085" cy="2592289"/>
          </a:xfrm>
        </p:spPr>
        <p:txBody>
          <a:bodyPr/>
          <a:lstStyle/>
          <a:p>
            <a:r>
              <a:rPr lang="ru-RU" sz="2000" dirty="0" smtClean="0"/>
              <a:t>Какова цель конструктивного диалога</a:t>
            </a:r>
            <a:r>
              <a:rPr lang="fr-CH" sz="2000" dirty="0" smtClean="0"/>
              <a:t>? </a:t>
            </a:r>
            <a:endParaRPr lang="fr-CH" sz="2000" dirty="0" smtClean="0"/>
          </a:p>
          <a:p>
            <a:endParaRPr lang="fr-CH" sz="1000" dirty="0" smtClean="0"/>
          </a:p>
          <a:p>
            <a:r>
              <a:rPr lang="ru-RU" sz="2000" dirty="0" smtClean="0"/>
              <a:t>Кто принимает участие</a:t>
            </a:r>
            <a:r>
              <a:rPr lang="fr-CH" sz="2000" dirty="0" smtClean="0"/>
              <a:t>?</a:t>
            </a:r>
          </a:p>
          <a:p>
            <a:endParaRPr lang="fr-CH" sz="1000" dirty="0" smtClean="0"/>
          </a:p>
          <a:p>
            <a:r>
              <a:rPr lang="ru-RU" sz="2000" dirty="0" smtClean="0"/>
              <a:t>Формат и </a:t>
            </a:r>
            <a:r>
              <a:rPr lang="ru-RU" sz="2000" dirty="0" smtClean="0"/>
              <a:t>структура</a:t>
            </a:r>
            <a:endParaRPr lang="fr-FR" sz="2000" dirty="0" smtClean="0"/>
          </a:p>
          <a:p>
            <a:endParaRPr lang="fr-CH" sz="1000" dirty="0" smtClean="0"/>
          </a:p>
          <a:p>
            <a:r>
              <a:rPr lang="ru-RU" sz="2000" dirty="0" smtClean="0"/>
              <a:t>Пример</a:t>
            </a:r>
            <a:r>
              <a:rPr lang="fr-CH" sz="2000" dirty="0" smtClean="0"/>
              <a:t>:</a:t>
            </a:r>
            <a:r>
              <a:rPr lang="ru-RU" sz="2000" dirty="0" smtClean="0"/>
              <a:t> КЛДЖ</a:t>
            </a:r>
            <a:r>
              <a:rPr lang="fr-CH" sz="2000" dirty="0" smtClean="0"/>
              <a:t> </a:t>
            </a:r>
            <a:r>
              <a:rPr lang="ru-RU" sz="2000" dirty="0" smtClean="0"/>
              <a:t>(</a:t>
            </a:r>
            <a:r>
              <a:rPr lang="fr-CH" sz="2000" dirty="0" smtClean="0"/>
              <a:t>CEDAW</a:t>
            </a:r>
            <a:r>
              <a:rPr lang="ru-RU" sz="2000" dirty="0" smtClean="0"/>
              <a:t>)</a:t>
            </a:r>
            <a:endParaRPr lang="fr-CH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6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83" y="476672"/>
            <a:ext cx="7566025" cy="576063"/>
          </a:xfrm>
        </p:spPr>
        <p:txBody>
          <a:bodyPr/>
          <a:lstStyle/>
          <a:p>
            <a:r>
              <a:rPr lang="ru-RU" sz="2800" dirty="0" smtClean="0"/>
              <a:t>Конструктивный диалог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983" y="1196752"/>
            <a:ext cx="7995480" cy="4896544"/>
          </a:xfrm>
        </p:spPr>
        <p:txBody>
          <a:bodyPr/>
          <a:lstStyle/>
          <a:p>
            <a:r>
              <a:rPr lang="ru-RU" sz="1800" dirty="0" smtClean="0"/>
              <a:t>Помогает договорным органам лучше понять ситуацию в области прав человека в государстве-участнике</a:t>
            </a:r>
            <a:endParaRPr lang="fr-CH" sz="1800" dirty="0" smtClean="0"/>
          </a:p>
          <a:p>
            <a:r>
              <a:rPr lang="ru-RU" sz="1800" dirty="0" smtClean="0"/>
              <a:t>Основа заключительных замечаний </a:t>
            </a:r>
          </a:p>
          <a:p>
            <a:r>
              <a:rPr lang="ru-RU" sz="1800" dirty="0" smtClean="0"/>
              <a:t>Возможность для государства-участника получить экспертную консультацию</a:t>
            </a:r>
            <a:endParaRPr lang="fr-CH" sz="1800" dirty="0" smtClean="0"/>
          </a:p>
          <a:p>
            <a:pPr marL="0" indent="0">
              <a:buNone/>
            </a:pPr>
            <a:endParaRPr lang="fr-CH" sz="800" dirty="0"/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Кто участвует</a:t>
            </a:r>
            <a:r>
              <a:rPr lang="fr-CH" sz="2000" b="1" dirty="0" smtClean="0">
                <a:solidFill>
                  <a:schemeClr val="tx2"/>
                </a:solidFill>
              </a:rPr>
              <a:t>?</a:t>
            </a:r>
            <a:endParaRPr lang="fr-CH" sz="800" b="1" dirty="0" smtClean="0">
              <a:solidFill>
                <a:schemeClr val="tx2"/>
              </a:solidFill>
            </a:endParaRPr>
          </a:p>
          <a:p>
            <a:r>
              <a:rPr lang="ru-RU" sz="1800" dirty="0" smtClean="0"/>
              <a:t>Делегация государства-участника</a:t>
            </a:r>
            <a:r>
              <a:rPr lang="fr-CH" sz="1800" dirty="0" smtClean="0"/>
              <a:t>: </a:t>
            </a:r>
          </a:p>
          <a:p>
            <a:pPr lvl="1"/>
            <a:r>
              <a:rPr lang="ru-RU" sz="1600" dirty="0" smtClean="0">
                <a:sym typeface="Wingdings" panose="05000000000000000000" pitchFamily="2" charset="2"/>
              </a:rPr>
              <a:t>Под руководством высшего государственного должностного лица</a:t>
            </a:r>
            <a:r>
              <a:rPr lang="fr-CH" sz="16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ru-RU" sz="1600" dirty="0" smtClean="0"/>
              <a:t>Представители, обладающие необходимым профессиональным </a:t>
            </a:r>
            <a:r>
              <a:rPr lang="ru-RU" sz="1600" dirty="0" smtClean="0"/>
              <a:t>опытом</a:t>
            </a:r>
            <a:endParaRPr lang="fr-FR" sz="1600" dirty="0" smtClean="0"/>
          </a:p>
          <a:p>
            <a:pPr marL="457200" lvl="1" indent="0">
              <a:buNone/>
            </a:pPr>
            <a:r>
              <a:rPr lang="ru-RU" sz="1600" dirty="0" smtClean="0"/>
              <a:t> </a:t>
            </a:r>
            <a:endParaRPr lang="fr-CH" sz="1600" dirty="0" smtClean="0">
              <a:sym typeface="Wingdings" panose="05000000000000000000" pitchFamily="2" charset="2"/>
            </a:endParaRPr>
          </a:p>
          <a:p>
            <a:r>
              <a:rPr lang="ru-RU" sz="1800" dirty="0" smtClean="0">
                <a:sym typeface="Wingdings" panose="05000000000000000000" pitchFamily="2" charset="2"/>
              </a:rPr>
              <a:t>Все члены договорного органа, но</a:t>
            </a:r>
            <a:endParaRPr lang="fr-CH" sz="1800" dirty="0" smtClean="0">
              <a:sym typeface="Wingdings" panose="05000000000000000000" pitchFamily="2" charset="2"/>
            </a:endParaRPr>
          </a:p>
          <a:p>
            <a:pPr lvl="1"/>
            <a:r>
              <a:rPr lang="ru-RU" sz="1600" dirty="0" smtClean="0">
                <a:sym typeface="Wingdings" panose="05000000000000000000" pitchFamily="2" charset="2"/>
              </a:rPr>
              <a:t>Председатель несет ответственность за осуществление диалога на интерактивной, эффективной, действенной и уважительной основе.</a:t>
            </a:r>
            <a:endParaRPr lang="fr-CH" sz="1600" dirty="0" smtClean="0">
              <a:sym typeface="Wingdings" panose="05000000000000000000" pitchFamily="2" charset="2"/>
            </a:endParaRPr>
          </a:p>
          <a:p>
            <a:pPr lvl="1"/>
            <a:r>
              <a:rPr lang="ru-RU" sz="1600" dirty="0" smtClean="0">
                <a:sym typeface="Wingdings" panose="05000000000000000000" pitchFamily="2" charset="2"/>
              </a:rPr>
              <a:t>Докладчик/целевая группа осуществляют руководство процессом подготовки к конструктивному диалогу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0159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992888" cy="5067579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</a:rPr>
              <a:t>Формат</a:t>
            </a:r>
            <a:r>
              <a:rPr lang="fr-CH" sz="2000" dirty="0" smtClean="0"/>
              <a:t> </a:t>
            </a:r>
            <a:r>
              <a:rPr lang="fr-CH" sz="1800" dirty="0" smtClean="0">
                <a:sym typeface="Wingdings" panose="05000000000000000000" pitchFamily="2" charset="2"/>
              </a:rPr>
              <a:t> </a:t>
            </a:r>
            <a:r>
              <a:rPr lang="ru-RU" sz="1800" dirty="0" smtClean="0">
                <a:sym typeface="Wingdings" panose="05000000000000000000" pitchFamily="2" charset="2"/>
              </a:rPr>
              <a:t>два открытых заседания </a:t>
            </a:r>
            <a:r>
              <a:rPr lang="fr-CH" sz="1800" dirty="0" smtClean="0">
                <a:sym typeface="Wingdings" panose="05000000000000000000" pitchFamily="2" charset="2"/>
              </a:rPr>
              <a:t>(</a:t>
            </a:r>
            <a:r>
              <a:rPr lang="ru-RU" sz="1800" dirty="0" smtClean="0">
                <a:sym typeface="Wingdings" panose="05000000000000000000" pitchFamily="2" charset="2"/>
              </a:rPr>
              <a:t>по </a:t>
            </a:r>
            <a:r>
              <a:rPr lang="fr-CH" sz="1800" dirty="0" smtClean="0">
                <a:sym typeface="Wingdings" panose="05000000000000000000" pitchFamily="2" charset="2"/>
              </a:rPr>
              <a:t>3 </a:t>
            </a:r>
            <a:r>
              <a:rPr lang="ru-RU" sz="1800" dirty="0" smtClean="0">
                <a:sym typeface="Wingdings" panose="05000000000000000000" pitchFamily="2" charset="2"/>
              </a:rPr>
              <a:t>часа каждое</a:t>
            </a:r>
            <a:r>
              <a:rPr lang="fr-CH" sz="1800" dirty="0" smtClean="0">
                <a:sym typeface="Wingdings" panose="05000000000000000000" pitchFamily="2" charset="2"/>
              </a:rPr>
              <a:t>)</a:t>
            </a:r>
            <a:r>
              <a:rPr lang="ru-RU" sz="1800" dirty="0" smtClean="0">
                <a:sym typeface="Wingdings" panose="05000000000000000000" pitchFamily="2" charset="2"/>
              </a:rPr>
              <a:t>, которые проводятся в течение двух последующих дней</a:t>
            </a:r>
            <a:r>
              <a:rPr lang="fr-CH" sz="1800" dirty="0" smtClean="0">
                <a:sym typeface="Wingdings" panose="05000000000000000000" pitchFamily="2" charset="2"/>
              </a:rPr>
              <a:t>* </a:t>
            </a:r>
            <a:endParaRPr lang="ru-RU" sz="1800" dirty="0" smtClean="0">
              <a:sym typeface="Wingdings" panose="05000000000000000000" pitchFamily="2" charset="2"/>
            </a:endParaRPr>
          </a:p>
          <a:p>
            <a:endParaRPr lang="fr-CH" sz="1000" dirty="0" smtClean="0">
              <a:sym typeface="Wingdings" panose="05000000000000000000" pitchFamily="2" charset="2"/>
            </a:endParaRPr>
          </a:p>
          <a:p>
            <a:r>
              <a:rPr lang="ru-RU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Направленность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ru-RU" sz="1800" i="1" dirty="0" smtClean="0">
                <a:sym typeface="Wingdings" panose="05000000000000000000" pitchFamily="2" charset="2"/>
              </a:rPr>
              <a:t>Первоначальные доклады</a:t>
            </a:r>
            <a:r>
              <a:rPr lang="fr-CH" sz="1800" dirty="0" smtClean="0">
                <a:sym typeface="Wingdings" panose="05000000000000000000" pitchFamily="2" charset="2"/>
              </a:rPr>
              <a:t>: </a:t>
            </a:r>
            <a:r>
              <a:rPr lang="ru-RU" sz="1800" dirty="0" smtClean="0">
                <a:sym typeface="Wingdings" panose="05000000000000000000" pitchFamily="2" charset="2"/>
              </a:rPr>
              <a:t>большинство положений договора</a:t>
            </a:r>
            <a:r>
              <a:rPr lang="fr-CH" sz="1800" dirty="0" smtClean="0">
                <a:sym typeface="Wingdings" panose="05000000000000000000" pitchFamily="2" charset="2"/>
              </a:rPr>
              <a:t> + </a:t>
            </a:r>
            <a:r>
              <a:rPr lang="ru-RU" sz="1800" dirty="0" smtClean="0">
                <a:sym typeface="Wingdings" panose="05000000000000000000" pitchFamily="2" charset="2"/>
              </a:rPr>
              <a:t>тематические приоритеты/проблемы, трудности</a:t>
            </a:r>
            <a:endParaRPr lang="fr-CH" sz="1800" dirty="0" smtClean="0">
              <a:sym typeface="Wingdings" panose="05000000000000000000" pitchFamily="2" charset="2"/>
            </a:endParaRPr>
          </a:p>
          <a:p>
            <a:pPr lvl="1"/>
            <a:r>
              <a:rPr lang="ru-RU" sz="1800" i="1" dirty="0" smtClean="0">
                <a:sym typeface="Wingdings" panose="05000000000000000000" pitchFamily="2" charset="2"/>
              </a:rPr>
              <a:t>Периодические доклады</a:t>
            </a:r>
            <a:r>
              <a:rPr lang="fr-CH" sz="1800" dirty="0" smtClean="0">
                <a:sym typeface="Wingdings" panose="05000000000000000000" pitchFamily="2" charset="2"/>
              </a:rPr>
              <a:t>: </a:t>
            </a:r>
            <a:r>
              <a:rPr lang="ru-RU" sz="1800" dirty="0">
                <a:sym typeface="Wingdings" panose="05000000000000000000" pitchFamily="2" charset="2"/>
              </a:rPr>
              <a:t>проблемы, </a:t>
            </a:r>
            <a:r>
              <a:rPr lang="ru-RU" sz="1800" dirty="0" smtClean="0">
                <a:sym typeface="Wingdings" panose="05000000000000000000" pitchFamily="2" charset="2"/>
              </a:rPr>
              <a:t>трудности или тематические приоритеты</a:t>
            </a:r>
            <a:r>
              <a:rPr lang="fr-CH" sz="1800" dirty="0" smtClean="0">
                <a:sym typeface="Wingdings" panose="05000000000000000000" pitchFamily="2" charset="2"/>
              </a:rPr>
              <a:t> </a:t>
            </a:r>
            <a:endParaRPr lang="ru-RU" sz="1800" dirty="0" smtClean="0">
              <a:sym typeface="Wingdings" panose="05000000000000000000" pitchFamily="2" charset="2"/>
            </a:endParaRPr>
          </a:p>
          <a:p>
            <a:pPr lvl="1"/>
            <a:endParaRPr lang="fr-CH" sz="1000" dirty="0">
              <a:sym typeface="Wingdings" panose="05000000000000000000" pitchFamily="2" charset="2"/>
            </a:endParaRPr>
          </a:p>
          <a:p>
            <a:r>
              <a:rPr lang="ru-RU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Группирование диалога</a:t>
            </a:r>
            <a:r>
              <a:rPr lang="fr-CH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 </a:t>
            </a:r>
            <a:r>
              <a:rPr lang="ru-RU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ru-RU" sz="1800" dirty="0" smtClean="0">
                <a:sym typeface="Wingdings" panose="05000000000000000000" pitchFamily="2" charset="2"/>
              </a:rPr>
              <a:t>по статьям</a:t>
            </a:r>
            <a:r>
              <a:rPr lang="fr-CH" sz="1800" dirty="0" smtClean="0">
                <a:sym typeface="Wingdings" panose="05000000000000000000" pitchFamily="2" charset="2"/>
              </a:rPr>
              <a:t>, </a:t>
            </a:r>
            <a:r>
              <a:rPr lang="ru-RU" sz="1800" dirty="0" smtClean="0">
                <a:sym typeface="Wingdings" panose="05000000000000000000" pitchFamily="2" charset="2"/>
              </a:rPr>
              <a:t>темам или подтемам</a:t>
            </a:r>
            <a:r>
              <a:rPr lang="fr-CH" sz="1800" dirty="0" smtClean="0">
                <a:sym typeface="Wingdings" panose="05000000000000000000" pitchFamily="2" charset="2"/>
              </a:rPr>
              <a:t> (</a:t>
            </a:r>
            <a:r>
              <a:rPr lang="ru-RU" sz="1800" dirty="0" smtClean="0">
                <a:sym typeface="Wingdings" panose="05000000000000000000" pitchFamily="2" charset="2"/>
              </a:rPr>
              <a:t>вопросам</a:t>
            </a:r>
            <a:r>
              <a:rPr lang="ru-RU" sz="1800" dirty="0" smtClean="0">
                <a:sym typeface="Wingdings" panose="05000000000000000000" pitchFamily="2" charset="2"/>
              </a:rPr>
              <a:t>)</a:t>
            </a:r>
          </a:p>
          <a:p>
            <a:endParaRPr lang="fr-CH" sz="1000" dirty="0" smtClean="0">
              <a:sym typeface="Wingdings" panose="05000000000000000000" pitchFamily="2" charset="2"/>
            </a:endParaRPr>
          </a:p>
          <a:p>
            <a:r>
              <a:rPr lang="ru-RU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Распределение времени</a:t>
            </a:r>
            <a:endParaRPr lang="fr-CH" sz="20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ru-RU" sz="1800" dirty="0" smtClean="0">
                <a:sym typeface="Wingdings" panose="05000000000000000000" pitchFamily="2" charset="2"/>
              </a:rPr>
              <a:t>Вступительное заявление государства-участника</a:t>
            </a:r>
            <a:r>
              <a:rPr lang="fr-CH" sz="1800" dirty="0" smtClean="0">
                <a:sym typeface="Wingdings" panose="05000000000000000000" pitchFamily="2" charset="2"/>
              </a:rPr>
              <a:t>  15-30 </a:t>
            </a:r>
            <a:r>
              <a:rPr lang="ru-RU" sz="1800" dirty="0" smtClean="0">
                <a:sym typeface="Wingdings" panose="05000000000000000000" pitchFamily="2" charset="2"/>
              </a:rPr>
              <a:t>мин.</a:t>
            </a:r>
            <a:endParaRPr lang="fr-CH" sz="1800" dirty="0" smtClean="0">
              <a:sym typeface="Wingdings" panose="05000000000000000000" pitchFamily="2" charset="2"/>
            </a:endParaRPr>
          </a:p>
          <a:p>
            <a:pPr lvl="1"/>
            <a:r>
              <a:rPr lang="ru-RU" sz="1800" dirty="0" smtClean="0">
                <a:sym typeface="Wingdings" panose="05000000000000000000" pitchFamily="2" charset="2"/>
              </a:rPr>
              <a:t>Заключительные замечание государства-участника</a:t>
            </a:r>
            <a:r>
              <a:rPr lang="fr-CH" sz="1800" dirty="0" smtClean="0">
                <a:sym typeface="Wingdings" panose="05000000000000000000" pitchFamily="2" charset="2"/>
              </a:rPr>
              <a:t>  </a:t>
            </a:r>
            <a:r>
              <a:rPr lang="ru-RU" sz="1800" dirty="0" smtClean="0">
                <a:sym typeface="Wingdings" panose="05000000000000000000" pitchFamily="2" charset="2"/>
              </a:rPr>
              <a:t>до </a:t>
            </a:r>
            <a:r>
              <a:rPr lang="fr-CH" sz="1800" dirty="0" smtClean="0">
                <a:sym typeface="Wingdings" panose="05000000000000000000" pitchFamily="2" charset="2"/>
              </a:rPr>
              <a:t>10 </a:t>
            </a:r>
            <a:r>
              <a:rPr lang="ru-RU" sz="1800" dirty="0" smtClean="0">
                <a:sym typeface="Wingdings" panose="05000000000000000000" pitchFamily="2" charset="2"/>
              </a:rPr>
              <a:t>мин.</a:t>
            </a:r>
          </a:p>
          <a:p>
            <a:pPr lvl="1"/>
            <a:endParaRPr lang="fr-CH" sz="1000" dirty="0" smtClean="0">
              <a:sym typeface="Wingdings" panose="05000000000000000000" pitchFamily="2" charset="2"/>
            </a:endParaRPr>
          </a:p>
          <a:p>
            <a:r>
              <a:rPr lang="ru-RU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Языки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1800" dirty="0" smtClean="0">
                <a:sym typeface="Wingdings" panose="05000000000000000000" pitchFamily="2" charset="2"/>
              </a:rPr>
              <a:t> </a:t>
            </a:r>
            <a:r>
              <a:rPr lang="ru-RU" sz="1800" dirty="0" smtClean="0">
                <a:sym typeface="Wingdings" panose="05000000000000000000" pitchFamily="2" charset="2"/>
              </a:rPr>
              <a:t>три рабочих языка, </a:t>
            </a:r>
            <a:r>
              <a:rPr lang="ru-RU" sz="1800" dirty="0" smtClean="0">
                <a:sym typeface="Wingdings" panose="05000000000000000000" pitchFamily="2" charset="2"/>
              </a:rPr>
              <a:t>четвертый </a:t>
            </a:r>
            <a:r>
              <a:rPr lang="ru-RU" sz="1800" dirty="0" smtClean="0">
                <a:sym typeface="Wingdings" panose="05000000000000000000" pitchFamily="2" charset="2"/>
              </a:rPr>
              <a:t>в исключительных случаях</a:t>
            </a:r>
            <a:endParaRPr lang="fr-CH" sz="1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8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280" y="332655"/>
            <a:ext cx="8565720" cy="820573"/>
          </a:xfrm>
        </p:spPr>
        <p:txBody>
          <a:bodyPr/>
          <a:lstStyle/>
          <a:p>
            <a:r>
              <a:rPr lang="ru-RU" dirty="0" smtClean="0"/>
              <a:t>Пример</a:t>
            </a:r>
            <a:r>
              <a:rPr lang="es-CL" dirty="0" smtClean="0"/>
              <a:t>: </a:t>
            </a:r>
            <a:r>
              <a:rPr lang="ru-RU" dirty="0" smtClean="0"/>
              <a:t>Комитет </a:t>
            </a:r>
            <a:r>
              <a:rPr lang="ru-RU" dirty="0"/>
              <a:t>по ликвидации дискриминации в отношении женщин </a:t>
            </a:r>
            <a:r>
              <a:rPr lang="ru-RU" dirty="0" smtClean="0"/>
              <a:t>(КЛДЖ/</a:t>
            </a:r>
            <a:r>
              <a:rPr lang="es-CL" dirty="0" smtClean="0"/>
              <a:t>CEDAW)</a:t>
            </a:r>
            <a:endParaRPr lang="es-CL" dirty="0"/>
          </a:p>
        </p:txBody>
      </p:sp>
      <p:grpSp>
        <p:nvGrpSpPr>
          <p:cNvPr id="5" name="Group 4"/>
          <p:cNvGrpSpPr/>
          <p:nvPr/>
        </p:nvGrpSpPr>
        <p:grpSpPr>
          <a:xfrm>
            <a:off x="-4861048" y="116632"/>
            <a:ext cx="13419795" cy="6984776"/>
            <a:chOff x="-4842062" y="116632"/>
            <a:chExt cx="13099748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38515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Продолжительность конструктивного диалога с КЛДЖ/</a:t>
              </a:r>
              <a:r>
                <a:rPr lang="en-US" sz="2800" dirty="0" smtClean="0"/>
                <a:t>CEDAW</a:t>
              </a:r>
              <a:r>
                <a:rPr lang="ru-RU" sz="2800" dirty="0" smtClean="0"/>
                <a:t> - </a:t>
              </a:r>
              <a:r>
                <a:rPr lang="en-US" sz="2800" dirty="0" smtClean="0"/>
                <a:t>5 </a:t>
              </a:r>
              <a:r>
                <a:rPr lang="ru-RU" sz="2800" dirty="0" smtClean="0"/>
                <a:t>часов</a:t>
              </a:r>
              <a:r>
                <a:rPr lang="en-US" sz="2800" dirty="0" smtClean="0"/>
                <a:t>:</a:t>
              </a:r>
              <a:endParaRPr lang="es-CL" sz="2800" dirty="0" smtClean="0"/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ru-RU" sz="2800" dirty="0" smtClean="0"/>
                <a:t>Утреннее заседание</a:t>
              </a:r>
              <a:r>
                <a:rPr lang="es-CL" sz="2800" dirty="0" smtClean="0"/>
                <a:t>: 10.00 </a:t>
              </a:r>
              <a:r>
                <a:rPr lang="ru-RU" sz="2800" dirty="0" smtClean="0"/>
                <a:t>-</a:t>
              </a:r>
              <a:r>
                <a:rPr lang="es-CL" sz="2800" dirty="0" smtClean="0"/>
                <a:t> 13.00</a:t>
              </a:r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ru-RU" sz="2800" dirty="0" smtClean="0"/>
                <a:t>Дневное заседание</a:t>
              </a:r>
              <a:r>
                <a:rPr lang="es-CL" sz="2800" dirty="0" smtClean="0"/>
                <a:t>: 15.00</a:t>
              </a:r>
              <a:r>
                <a:rPr lang="ru-RU" sz="2800" dirty="0" smtClean="0"/>
                <a:t> -</a:t>
              </a:r>
              <a:r>
                <a:rPr lang="es-CL" sz="2800" dirty="0" smtClean="0"/>
                <a:t> 17.00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Первоначальные доклады</a:t>
              </a:r>
              <a:r>
                <a:rPr lang="en-US" sz="2000" dirty="0" smtClean="0"/>
                <a:t>: </a:t>
              </a:r>
              <a:r>
                <a:rPr lang="ru-RU" sz="2000" dirty="0" smtClean="0"/>
                <a:t>Все эксперты КЛДЖ/</a:t>
              </a:r>
              <a:r>
                <a:rPr lang="en-US" sz="2000" dirty="0" smtClean="0"/>
                <a:t>CEDAW </a:t>
              </a:r>
              <a:r>
                <a:rPr lang="ru-RU" sz="2000" dirty="0" smtClean="0"/>
                <a:t>участвуют в обзоре государства-участника</a:t>
              </a:r>
              <a:endParaRPr lang="en-US" sz="20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Периодические доклады</a:t>
              </a:r>
              <a:r>
                <a:rPr lang="en-US" sz="2000" kern="1200" dirty="0" smtClean="0"/>
                <a:t>: </a:t>
              </a:r>
              <a:r>
                <a:rPr lang="ru-RU" sz="2000" kern="1200" dirty="0" smtClean="0"/>
                <a:t>Целевая группа из </a:t>
              </a:r>
              <a:r>
                <a:rPr lang="en-US" sz="2000" kern="1200" dirty="0" smtClean="0"/>
                <a:t>10</a:t>
              </a:r>
              <a:r>
                <a:rPr lang="ru-RU" sz="2000" kern="1200" dirty="0" smtClean="0"/>
                <a:t>-</a:t>
              </a:r>
              <a:r>
                <a:rPr lang="en-US" sz="2000" kern="1200" dirty="0" smtClean="0"/>
                <a:t>14 </a:t>
              </a:r>
              <a:r>
                <a:rPr lang="ru-RU" sz="2000" kern="1200" dirty="0" smtClean="0"/>
                <a:t>экспертов КЛДЖ/</a:t>
              </a:r>
              <a:r>
                <a:rPr lang="en-US" sz="2000" kern="1200" dirty="0" smtClean="0"/>
                <a:t>CEDAW </a:t>
              </a:r>
              <a:r>
                <a:rPr lang="ru-RU" sz="2000" kern="1200" dirty="0" smtClean="0"/>
                <a:t>возглавляют работу по проведению обзора государства-участника</a:t>
              </a:r>
              <a:r>
                <a:rPr lang="en-US" sz="2000" dirty="0" smtClean="0"/>
                <a:t>*</a:t>
              </a:r>
              <a:endParaRPr lang="es-CL" sz="2000" kern="1200" dirty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8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672" y="6156593"/>
            <a:ext cx="81651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Down Arrow 42"/>
          <p:cNvSpPr/>
          <p:nvPr/>
        </p:nvSpPr>
        <p:spPr>
          <a:xfrm>
            <a:off x="5392216" y="2328545"/>
            <a:ext cx="403120" cy="59639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4192" y="404664"/>
            <a:ext cx="8216279" cy="726594"/>
          </a:xfrm>
        </p:spPr>
        <p:txBody>
          <a:bodyPr/>
          <a:lstStyle/>
          <a:p>
            <a:r>
              <a:rPr lang="ru-RU" dirty="0" smtClean="0"/>
              <a:t>Хронологический </a:t>
            </a:r>
            <a:r>
              <a:rPr lang="ru-RU" dirty="0" smtClean="0"/>
              <a:t>порядок</a:t>
            </a:r>
            <a:r>
              <a:rPr lang="ru-RU" dirty="0"/>
              <a:t> </a:t>
            </a:r>
            <a:r>
              <a:rPr lang="es-CL" dirty="0" smtClean="0"/>
              <a:t>(</a:t>
            </a:r>
            <a:r>
              <a:rPr lang="ru-RU" dirty="0" smtClean="0"/>
              <a:t>утреннее заседание</a:t>
            </a:r>
            <a:r>
              <a:rPr lang="es-CL" dirty="0" smtClean="0"/>
              <a:t>)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5" name="Notched Right Arrow 4"/>
          <p:cNvSpPr/>
          <p:nvPr/>
        </p:nvSpPr>
        <p:spPr>
          <a:xfrm>
            <a:off x="107504" y="2694519"/>
            <a:ext cx="9036496" cy="1958617"/>
          </a:xfrm>
          <a:prstGeom prst="notchedRight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6" name="Freeform 5"/>
          <p:cNvSpPr/>
          <p:nvPr/>
        </p:nvSpPr>
        <p:spPr>
          <a:xfrm>
            <a:off x="107504" y="1206043"/>
            <a:ext cx="1656183" cy="1214845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553954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51520" y="5301208"/>
            <a:ext cx="1729343" cy="720080"/>
          </a:xfrm>
          <a:custGeom>
            <a:avLst/>
            <a:gdLst>
              <a:gd name="connsiteX0" fmla="*/ 0 w 823250"/>
              <a:gd name="connsiteY0" fmla="*/ 0 h 1958617"/>
              <a:gd name="connsiteX1" fmla="*/ 823250 w 823250"/>
              <a:gd name="connsiteY1" fmla="*/ 0 h 1958617"/>
              <a:gd name="connsiteX2" fmla="*/ 823250 w 823250"/>
              <a:gd name="connsiteY2" fmla="*/ 1958617 h 1958617"/>
              <a:gd name="connsiteX3" fmla="*/ 0 w 823250"/>
              <a:gd name="connsiteY3" fmla="*/ 1958617 h 1958617"/>
              <a:gd name="connsiteX4" fmla="*/ 0 w 82325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250" h="1958617">
                <a:moveTo>
                  <a:pt x="0" y="0"/>
                </a:moveTo>
                <a:lnTo>
                  <a:pt x="823250" y="0"/>
                </a:lnTo>
                <a:lnTo>
                  <a:pt x="82325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1297594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907705" y="1196752"/>
            <a:ext cx="1054494" cy="915769"/>
          </a:xfrm>
          <a:custGeom>
            <a:avLst/>
            <a:gdLst>
              <a:gd name="connsiteX0" fmla="*/ 0 w 753995"/>
              <a:gd name="connsiteY0" fmla="*/ 0 h 1958617"/>
              <a:gd name="connsiteX1" fmla="*/ 753995 w 753995"/>
              <a:gd name="connsiteY1" fmla="*/ 0 h 1958617"/>
              <a:gd name="connsiteX2" fmla="*/ 753995 w 753995"/>
              <a:gd name="connsiteY2" fmla="*/ 1958617 h 1958617"/>
              <a:gd name="connsiteX3" fmla="*/ 0 w 753995"/>
              <a:gd name="connsiteY3" fmla="*/ 1958617 h 1958617"/>
              <a:gd name="connsiteX4" fmla="*/ 0 w 75399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995" h="1958617">
                <a:moveTo>
                  <a:pt x="0" y="0"/>
                </a:moveTo>
                <a:lnTo>
                  <a:pt x="753995" y="0"/>
                </a:lnTo>
                <a:lnTo>
                  <a:pt x="75399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</p:txBody>
      </p:sp>
      <p:sp>
        <p:nvSpPr>
          <p:cNvPr id="11" name="Oval 10"/>
          <p:cNvSpPr/>
          <p:nvPr/>
        </p:nvSpPr>
        <p:spPr>
          <a:xfrm>
            <a:off x="211252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133960" y="5245111"/>
            <a:ext cx="1756755" cy="776177"/>
          </a:xfrm>
          <a:custGeom>
            <a:avLst/>
            <a:gdLst>
              <a:gd name="connsiteX0" fmla="*/ 0 w 780445"/>
              <a:gd name="connsiteY0" fmla="*/ 0 h 1958617"/>
              <a:gd name="connsiteX1" fmla="*/ 780445 w 780445"/>
              <a:gd name="connsiteY1" fmla="*/ 0 h 1958617"/>
              <a:gd name="connsiteX2" fmla="*/ 780445 w 780445"/>
              <a:gd name="connsiteY2" fmla="*/ 1958617 h 1958617"/>
              <a:gd name="connsiteX3" fmla="*/ 0 w 780445"/>
              <a:gd name="connsiteY3" fmla="*/ 1958617 h 1958617"/>
              <a:gd name="connsiteX4" fmla="*/ 0 w 78044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445" h="1958617">
                <a:moveTo>
                  <a:pt x="0" y="0"/>
                </a:moveTo>
                <a:lnTo>
                  <a:pt x="780445" y="0"/>
                </a:lnTo>
                <a:lnTo>
                  <a:pt x="78044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3" name="Oval 12"/>
          <p:cNvSpPr/>
          <p:nvPr/>
        </p:nvSpPr>
        <p:spPr>
          <a:xfrm>
            <a:off x="2906055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164021" y="1700808"/>
            <a:ext cx="1587489" cy="411713"/>
          </a:xfrm>
          <a:custGeom>
            <a:avLst/>
            <a:gdLst>
              <a:gd name="connsiteX0" fmla="*/ 0 w 691433"/>
              <a:gd name="connsiteY0" fmla="*/ 0 h 1958617"/>
              <a:gd name="connsiteX1" fmla="*/ 691433 w 691433"/>
              <a:gd name="connsiteY1" fmla="*/ 0 h 1958617"/>
              <a:gd name="connsiteX2" fmla="*/ 691433 w 691433"/>
              <a:gd name="connsiteY2" fmla="*/ 1958617 h 1958617"/>
              <a:gd name="connsiteX3" fmla="*/ 0 w 691433"/>
              <a:gd name="connsiteY3" fmla="*/ 1958617 h 1958617"/>
              <a:gd name="connsiteX4" fmla="*/ 0 w 691433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33" h="1958617">
                <a:moveTo>
                  <a:pt x="0" y="0"/>
                </a:moveTo>
                <a:lnTo>
                  <a:pt x="691433" y="0"/>
                </a:lnTo>
                <a:lnTo>
                  <a:pt x="691433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5" name="Oval 14"/>
          <p:cNvSpPr/>
          <p:nvPr/>
        </p:nvSpPr>
        <p:spPr>
          <a:xfrm>
            <a:off x="3668303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999233" y="5013176"/>
            <a:ext cx="1760390" cy="858888"/>
          </a:xfrm>
          <a:custGeom>
            <a:avLst/>
            <a:gdLst>
              <a:gd name="connsiteX0" fmla="*/ 0 w 819440"/>
              <a:gd name="connsiteY0" fmla="*/ 0 h 1958617"/>
              <a:gd name="connsiteX1" fmla="*/ 819440 w 819440"/>
              <a:gd name="connsiteY1" fmla="*/ 0 h 1958617"/>
              <a:gd name="connsiteX2" fmla="*/ 819440 w 819440"/>
              <a:gd name="connsiteY2" fmla="*/ 1958617 h 1958617"/>
              <a:gd name="connsiteX3" fmla="*/ 0 w 819440"/>
              <a:gd name="connsiteY3" fmla="*/ 1958617 h 1958617"/>
              <a:gd name="connsiteX4" fmla="*/ 0 w 81944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40" h="1958617">
                <a:moveTo>
                  <a:pt x="0" y="0"/>
                </a:moveTo>
                <a:lnTo>
                  <a:pt x="819440" y="0"/>
                </a:lnTo>
                <a:lnTo>
                  <a:pt x="81944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4535489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11762" y="1412776"/>
            <a:ext cx="1360437" cy="766253"/>
          </a:xfrm>
          <a:custGeom>
            <a:avLst/>
            <a:gdLst>
              <a:gd name="connsiteX0" fmla="*/ 0 w 839208"/>
              <a:gd name="connsiteY0" fmla="*/ 0 h 1958617"/>
              <a:gd name="connsiteX1" fmla="*/ 839208 w 839208"/>
              <a:gd name="connsiteY1" fmla="*/ 0 h 1958617"/>
              <a:gd name="connsiteX2" fmla="*/ 839208 w 839208"/>
              <a:gd name="connsiteY2" fmla="*/ 1958617 h 1958617"/>
              <a:gd name="connsiteX3" fmla="*/ 0 w 839208"/>
              <a:gd name="connsiteY3" fmla="*/ 1958617 h 1958617"/>
              <a:gd name="connsiteX4" fmla="*/ 0 w 839208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208" h="1958617">
                <a:moveTo>
                  <a:pt x="0" y="0"/>
                </a:moveTo>
                <a:lnTo>
                  <a:pt x="839208" y="0"/>
                </a:lnTo>
                <a:lnTo>
                  <a:pt x="839208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  <a:prstDash val="solid"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530568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5868143" y="5013176"/>
            <a:ext cx="1375955" cy="1203220"/>
          </a:xfrm>
          <a:custGeom>
            <a:avLst/>
            <a:gdLst>
              <a:gd name="connsiteX0" fmla="*/ 0 w 863849"/>
              <a:gd name="connsiteY0" fmla="*/ 0 h 1958617"/>
              <a:gd name="connsiteX1" fmla="*/ 863849 w 863849"/>
              <a:gd name="connsiteY1" fmla="*/ 0 h 1958617"/>
              <a:gd name="connsiteX2" fmla="*/ 863849 w 863849"/>
              <a:gd name="connsiteY2" fmla="*/ 1958617 h 1958617"/>
              <a:gd name="connsiteX3" fmla="*/ 0 w 863849"/>
              <a:gd name="connsiteY3" fmla="*/ 1958617 h 1958617"/>
              <a:gd name="connsiteX4" fmla="*/ 0 w 863849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849" h="1958617">
                <a:moveTo>
                  <a:pt x="0" y="0"/>
                </a:moveTo>
                <a:lnTo>
                  <a:pt x="863849" y="0"/>
                </a:lnTo>
                <a:lnTo>
                  <a:pt x="863849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6183520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6731730" y="1527175"/>
            <a:ext cx="1728702" cy="677688"/>
          </a:xfrm>
          <a:custGeom>
            <a:avLst/>
            <a:gdLst>
              <a:gd name="connsiteX0" fmla="*/ 0 w 749596"/>
              <a:gd name="connsiteY0" fmla="*/ 0 h 1958617"/>
              <a:gd name="connsiteX1" fmla="*/ 749596 w 749596"/>
              <a:gd name="connsiteY1" fmla="*/ 0 h 1958617"/>
              <a:gd name="connsiteX2" fmla="*/ 749596 w 749596"/>
              <a:gd name="connsiteY2" fmla="*/ 1958617 h 1958617"/>
              <a:gd name="connsiteX3" fmla="*/ 0 w 749596"/>
              <a:gd name="connsiteY3" fmla="*/ 1958617 h 1958617"/>
              <a:gd name="connsiteX4" fmla="*/ 0 w 749596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596" h="1958617">
                <a:moveTo>
                  <a:pt x="0" y="0"/>
                </a:moveTo>
                <a:lnTo>
                  <a:pt x="749596" y="0"/>
                </a:lnTo>
                <a:lnTo>
                  <a:pt x="749596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3" name="Oval 22"/>
          <p:cNvSpPr/>
          <p:nvPr/>
        </p:nvSpPr>
        <p:spPr>
          <a:xfrm>
            <a:off x="701655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7352618" y="5013177"/>
            <a:ext cx="1683878" cy="1008112"/>
          </a:xfrm>
          <a:custGeom>
            <a:avLst/>
            <a:gdLst>
              <a:gd name="connsiteX0" fmla="*/ 0 w 861292"/>
              <a:gd name="connsiteY0" fmla="*/ 0 h 1958617"/>
              <a:gd name="connsiteX1" fmla="*/ 861292 w 861292"/>
              <a:gd name="connsiteY1" fmla="*/ 0 h 1958617"/>
              <a:gd name="connsiteX2" fmla="*/ 861292 w 861292"/>
              <a:gd name="connsiteY2" fmla="*/ 1958617 h 1958617"/>
              <a:gd name="connsiteX3" fmla="*/ 0 w 861292"/>
              <a:gd name="connsiteY3" fmla="*/ 1958617 h 1958617"/>
              <a:gd name="connsiteX4" fmla="*/ 0 w 861292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92" h="1958617">
                <a:moveTo>
                  <a:pt x="0" y="0"/>
                </a:moveTo>
                <a:lnTo>
                  <a:pt x="861292" y="0"/>
                </a:lnTo>
                <a:lnTo>
                  <a:pt x="861292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200" b="1" kern="1200" dirty="0" smtClean="0"/>
              <a:t>.</a:t>
            </a:r>
            <a:endParaRPr lang="es-CL" sz="1200" b="1" kern="1200" dirty="0"/>
          </a:p>
        </p:txBody>
      </p:sp>
      <p:sp>
        <p:nvSpPr>
          <p:cNvPr id="25" name="Oval 24"/>
          <p:cNvSpPr/>
          <p:nvPr/>
        </p:nvSpPr>
        <p:spPr>
          <a:xfrm>
            <a:off x="768274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604192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67135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8836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51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3603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6408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56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9228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68344" y="3409836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575048" y="2491155"/>
            <a:ext cx="541143" cy="57780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1" name="Down Arrow 40"/>
          <p:cNvSpPr/>
          <p:nvPr/>
        </p:nvSpPr>
        <p:spPr>
          <a:xfrm>
            <a:off x="2188368" y="2184529"/>
            <a:ext cx="413812" cy="884431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2" name="Down Arrow 41"/>
          <p:cNvSpPr/>
          <p:nvPr/>
        </p:nvSpPr>
        <p:spPr>
          <a:xfrm>
            <a:off x="3736031" y="2328545"/>
            <a:ext cx="421926" cy="6684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5" name="Down Arrow 44"/>
          <p:cNvSpPr/>
          <p:nvPr/>
        </p:nvSpPr>
        <p:spPr>
          <a:xfrm>
            <a:off x="7092280" y="2328545"/>
            <a:ext cx="413926" cy="74041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7" name="Up Arrow 46"/>
          <p:cNvSpPr/>
          <p:nvPr/>
        </p:nvSpPr>
        <p:spPr>
          <a:xfrm>
            <a:off x="1329041" y="4305076"/>
            <a:ext cx="434647" cy="92412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3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2951311" y="4320986"/>
            <a:ext cx="444398" cy="764198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Up Arrow 49"/>
          <p:cNvSpPr/>
          <p:nvPr/>
        </p:nvSpPr>
        <p:spPr>
          <a:xfrm>
            <a:off x="4658039" y="4320987"/>
            <a:ext cx="353723" cy="547912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Up Arrow 50"/>
          <p:cNvSpPr/>
          <p:nvPr/>
        </p:nvSpPr>
        <p:spPr>
          <a:xfrm>
            <a:off x="6191672" y="4278008"/>
            <a:ext cx="481502" cy="591641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Up Arrow 51"/>
          <p:cNvSpPr/>
          <p:nvPr/>
        </p:nvSpPr>
        <p:spPr>
          <a:xfrm>
            <a:off x="7668344" y="4320986"/>
            <a:ext cx="429953" cy="54866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Rectangle 43"/>
          <p:cNvSpPr/>
          <p:nvPr/>
        </p:nvSpPr>
        <p:spPr>
          <a:xfrm>
            <a:off x="1820400" y="1268760"/>
            <a:ext cx="1132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s-CL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10.30: </a:t>
            </a:r>
            <a:r>
              <a:rPr lang="ru-RU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Вопросы по части </a:t>
            </a:r>
            <a:r>
              <a:rPr lang="es-CL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I </a:t>
            </a:r>
            <a:r>
              <a:rPr lang="ru-RU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КЛДЖ/</a:t>
            </a:r>
            <a:r>
              <a:rPr lang="es-CL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CEDAW  </a:t>
            </a:r>
            <a:endParaRPr lang="es-CL" sz="1200" b="1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504" y="1203082"/>
            <a:ext cx="1712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10.00: </a:t>
            </a:r>
            <a:r>
              <a:rPr lang="ru-RU" sz="1200" b="1" dirty="0" smtClean="0"/>
              <a:t>Председатель КЛДЖ/</a:t>
            </a:r>
            <a:r>
              <a:rPr lang="fr-CH" sz="1200" b="1" dirty="0" smtClean="0"/>
              <a:t>CEDAW </a:t>
            </a:r>
            <a:r>
              <a:rPr lang="ru-RU" sz="1200" b="1" dirty="0" smtClean="0"/>
              <a:t>открывает заседание и приветствует делегацию государства-участника</a:t>
            </a:r>
            <a:endParaRPr lang="en-GB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11762" y="1527175"/>
            <a:ext cx="136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Вопросы по части</a:t>
            </a:r>
            <a:r>
              <a:rPr lang="fr-CH" sz="1200" b="1" dirty="0" smtClean="0"/>
              <a:t> II </a:t>
            </a:r>
            <a:r>
              <a:rPr lang="ru-RU" sz="1200" b="1" dirty="0" smtClean="0"/>
              <a:t>КЛДЖ/</a:t>
            </a:r>
            <a:r>
              <a:rPr lang="fr-CH" sz="1200" b="1" dirty="0" smtClean="0"/>
              <a:t>CEDAW</a:t>
            </a:r>
            <a:endParaRPr lang="en-GB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2188367" y="5229200"/>
            <a:ext cx="1702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66725"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/>
              <a:t>Ответы делегации государства-участника на вопросы по части</a:t>
            </a:r>
            <a:r>
              <a:rPr lang="es-CL" sz="1200" b="1" dirty="0" smtClean="0"/>
              <a:t> I</a:t>
            </a:r>
            <a:r>
              <a:rPr lang="ru-RU" sz="1200" b="1" dirty="0" smtClean="0"/>
              <a:t> КЛДЖ/</a:t>
            </a:r>
            <a:r>
              <a:rPr lang="es-CL" sz="1200" b="1" dirty="0" smtClean="0"/>
              <a:t>CEDAW</a:t>
            </a:r>
            <a:endParaRPr lang="es-CL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194391" y="1698365"/>
            <a:ext cx="1663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Дополнительные вопросы</a:t>
            </a:r>
            <a:endParaRPr lang="en-GB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51520" y="5245111"/>
            <a:ext cx="18350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Вступительное заявление главы делегации государства-участника </a:t>
            </a:r>
            <a:r>
              <a:rPr lang="fr-CH" sz="1200" b="1" dirty="0" smtClean="0"/>
              <a:t>(10</a:t>
            </a:r>
            <a:r>
              <a:rPr lang="ru-RU" sz="1200" b="1" dirty="0" smtClean="0"/>
              <a:t>-</a:t>
            </a:r>
            <a:r>
              <a:rPr lang="fr-CH" sz="1200" b="1" dirty="0" smtClean="0"/>
              <a:t>15</a:t>
            </a:r>
            <a:r>
              <a:rPr lang="ru-RU" sz="1200" b="1" dirty="0" smtClean="0"/>
              <a:t> минут</a:t>
            </a:r>
            <a:r>
              <a:rPr lang="fr-CH" sz="1200" b="1" dirty="0" smtClean="0"/>
              <a:t>)</a:t>
            </a:r>
            <a:endParaRPr lang="en-GB" sz="1200" b="1" dirty="0"/>
          </a:p>
          <a:p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999234" y="5041067"/>
            <a:ext cx="1775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Делегация государства-участника отвечает на дополнительные вопросы</a:t>
            </a:r>
            <a:endParaRPr lang="en-GB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883007" y="5013176"/>
            <a:ext cx="1361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 smtClean="0"/>
              <a:t>Делегация государства-участника отвечает на вопросы по части</a:t>
            </a:r>
            <a:r>
              <a:rPr lang="es-CL" sz="1200" b="1" dirty="0" smtClean="0"/>
              <a:t> II </a:t>
            </a:r>
            <a:r>
              <a:rPr lang="ru-RU" sz="1200" b="1" dirty="0" smtClean="0"/>
              <a:t>КЛДЖ/</a:t>
            </a:r>
            <a:r>
              <a:rPr lang="es-CL" sz="1200" b="1" dirty="0" smtClean="0"/>
              <a:t>CEDAW</a:t>
            </a:r>
            <a:endParaRPr lang="es-CL" sz="1200" b="1" dirty="0"/>
          </a:p>
          <a:p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727390" y="1556792"/>
            <a:ext cx="173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Дополнительные вопросы и ответы</a:t>
            </a:r>
            <a:endParaRPr lang="en-GB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352618" y="5004459"/>
            <a:ext cx="1791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13.00 – 15.00  </a:t>
            </a:r>
            <a:r>
              <a:rPr lang="ru-RU" sz="1200" b="1" dirty="0" smtClean="0"/>
              <a:t>ПЕРЕРЫВ</a:t>
            </a:r>
            <a:endParaRPr lang="en-GB" sz="1200" b="1" dirty="0" smtClean="0"/>
          </a:p>
          <a:p>
            <a:r>
              <a:rPr lang="ru-RU" sz="1200" b="1" dirty="0" smtClean="0"/>
              <a:t>У делегации есть два часа, чтобы подготовить ответы на оставшиеся вопросы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703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417265"/>
            <a:ext cx="7695828" cy="791756"/>
          </a:xfrm>
        </p:spPr>
        <p:txBody>
          <a:bodyPr/>
          <a:lstStyle/>
          <a:p>
            <a:r>
              <a:rPr lang="ru-RU" dirty="0" smtClean="0"/>
              <a:t>Хронологический порядок </a:t>
            </a:r>
            <a:r>
              <a:rPr lang="ru-RU" dirty="0" smtClean="0"/>
              <a:t> </a:t>
            </a:r>
            <a:r>
              <a:rPr lang="en-GB" dirty="0" smtClean="0"/>
              <a:t>(</a:t>
            </a:r>
            <a:r>
              <a:rPr lang="ru-RU" dirty="0" smtClean="0"/>
              <a:t>дневная сессия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9" y="2751073"/>
            <a:ext cx="8784976" cy="188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4856" y="1628800"/>
            <a:ext cx="1750839" cy="785534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01990" cy="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151412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1370111" cy="68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65250"/>
            <a:ext cx="1561455" cy="81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94" y="5229200"/>
            <a:ext cx="1538734" cy="48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95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857" y="1628800"/>
            <a:ext cx="1750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15.00 </a:t>
            </a:r>
            <a:r>
              <a:rPr lang="ru-RU" sz="1200" b="1" dirty="0" smtClean="0"/>
              <a:t>Делегация государства-участника отвечает на оставшиеся вопросы</a:t>
            </a:r>
            <a:endParaRPr lang="en-GB" sz="1200" b="1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1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67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79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703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1554440" y="3501008"/>
            <a:ext cx="56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501008"/>
            <a:ext cx="5501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91" y="3423573"/>
            <a:ext cx="64611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3026" y="5127575"/>
            <a:ext cx="13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Вопросы по части</a:t>
            </a:r>
            <a:r>
              <a:rPr lang="fr-CH" sz="1200" b="1" dirty="0" smtClean="0"/>
              <a:t> III</a:t>
            </a:r>
            <a:r>
              <a:rPr lang="ru-RU" sz="1200" b="1" dirty="0" smtClean="0"/>
              <a:t> КЛДЖ/</a:t>
            </a:r>
            <a:r>
              <a:rPr lang="fr-CH" sz="1200" b="1" dirty="0" smtClean="0"/>
              <a:t>CEDAW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30424" y="1365251"/>
            <a:ext cx="1610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Государство-участник отвечает на вопросы по части</a:t>
            </a:r>
            <a:r>
              <a:rPr lang="fr-CH" sz="1200" b="1" dirty="0" smtClean="0"/>
              <a:t> III</a:t>
            </a:r>
            <a:r>
              <a:rPr lang="ru-RU" sz="1200" b="1" dirty="0" smtClean="0"/>
              <a:t> КЛДЖ/</a:t>
            </a:r>
            <a:r>
              <a:rPr lang="fr-CH" sz="1200" b="1" dirty="0" smtClean="0"/>
              <a:t>CEDAW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81844"/>
            <a:ext cx="6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3920" y="5238699"/>
            <a:ext cx="153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Дополнительные вопросы</a:t>
            </a:r>
            <a:endParaRPr lang="en-GB" sz="1200" b="1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79" y="4293096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5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0445" y="3481844"/>
            <a:ext cx="54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9032" y="3492877"/>
            <a:ext cx="685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455" y="1628800"/>
            <a:ext cx="112556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85184"/>
            <a:ext cx="1682750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582048" y="1604462"/>
            <a:ext cx="114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Государство-участник отвечает на доп. вопросы</a:t>
            </a:r>
            <a:endParaRPr lang="en-GB" sz="1200" b="1" dirty="0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02273" y="2362274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39952" y="519958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Вопросы по части </a:t>
            </a:r>
            <a:r>
              <a:rPr lang="fr-CH" sz="1200" b="1" dirty="0" smtClean="0"/>
              <a:t>IV </a:t>
            </a:r>
            <a:r>
              <a:rPr lang="ru-RU" sz="1200" b="1" dirty="0" smtClean="0"/>
              <a:t>КЛДЖ/</a:t>
            </a:r>
            <a:r>
              <a:rPr lang="fr-CH" sz="1200" b="1" dirty="0" smtClean="0"/>
              <a:t>CEDAW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23369" y="1556792"/>
            <a:ext cx="1550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Государство-участник отвечает на вопросы по части</a:t>
            </a:r>
            <a:r>
              <a:rPr lang="fr-CH" sz="1200" b="1" dirty="0" smtClean="0"/>
              <a:t> IV </a:t>
            </a:r>
            <a:r>
              <a:rPr lang="ru-RU" sz="1200" b="1" dirty="0" smtClean="0"/>
              <a:t>КЛДЖ/</a:t>
            </a:r>
            <a:r>
              <a:rPr lang="fr-CH" sz="1200" b="1" dirty="0" smtClean="0"/>
              <a:t>CEDA</a:t>
            </a:r>
            <a:r>
              <a:rPr lang="en-GB" sz="1200" b="1" dirty="0" smtClean="0"/>
              <a:t>W</a:t>
            </a:r>
            <a:endParaRPr lang="fr-CH" sz="1200" b="1" dirty="0" smtClean="0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2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135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591" y="2132857"/>
            <a:ext cx="530225" cy="98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087144"/>
            <a:ext cx="864096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28800"/>
            <a:ext cx="151216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99296" y="518647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Дополн. вопросы</a:t>
            </a:r>
            <a:endParaRPr lang="en-GB" sz="1200" b="1" dirty="0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692" y="4808358"/>
            <a:ext cx="20019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35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07" y="4221088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564610" y="1628800"/>
            <a:ext cx="151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Государство-участник отвечает на доп. вопросы</a:t>
            </a:r>
            <a:endParaRPr lang="en-GB" sz="1200" b="1" dirty="0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03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835400" y="4820959"/>
            <a:ext cx="2016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17:00</a:t>
            </a:r>
            <a:r>
              <a:rPr lang="ru-RU" sz="1200" b="1" dirty="0" smtClean="0"/>
              <a:t> Конец диалога.</a:t>
            </a:r>
            <a:r>
              <a:rPr lang="fr-CH" sz="1200" b="1" dirty="0" smtClean="0"/>
              <a:t> </a:t>
            </a:r>
            <a:r>
              <a:rPr lang="ru-RU" sz="1200" b="1" dirty="0" smtClean="0"/>
              <a:t>         У главы делегации </a:t>
            </a:r>
            <a:r>
              <a:rPr lang="fr-CH" sz="1200" b="1" dirty="0" smtClean="0"/>
              <a:t>5 </a:t>
            </a:r>
            <a:r>
              <a:rPr lang="ru-RU" sz="1200" b="1" dirty="0" smtClean="0"/>
              <a:t>минут на заключительные комментарии. Председатель закрывает совещание</a:t>
            </a:r>
            <a:endParaRPr lang="en-GB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508104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23513" y="3212976"/>
            <a:ext cx="5501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027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35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7161">
            <a:off x="7448679" y="4105585"/>
            <a:ext cx="530225" cy="6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0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2616" y="116632"/>
            <a:ext cx="13899111" cy="6984776"/>
            <a:chOff x="-4842062" y="116632"/>
            <a:chExt cx="12730115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622642" y="1112938"/>
              <a:ext cx="6265411" cy="5124374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u="sng" kern="1200" dirty="0" smtClean="0"/>
                <a:t>ВО ВРЕМЯ ПРЕЗЕНТАЦИИ УДЕЛИТЕ ОСНОВНОЕ ВНИМАНИЕ ОСУЩЕСТВЛЕНИЮ ЗАКОНОВ И ГОСУДАРСТВЕННОЙ ПОЛИТИКИ</a:t>
              </a:r>
              <a:endParaRPr lang="es-CL" sz="800" u="sng" kern="1200" dirty="0"/>
            </a:p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dirty="0" smtClean="0"/>
                <a:t>Не концентрируйте внимание на содержании законов и государственной политики, лучше представьте информацию комитету относительно того, как их осуществление обеспечивает реальное равенство женщин</a:t>
              </a:r>
              <a:r>
                <a:rPr lang="es-CL" dirty="0" smtClean="0"/>
                <a:t>: </a:t>
              </a:r>
              <a:endParaRPr lang="es-CL" kern="12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1600" kern="1200" dirty="0" smtClean="0"/>
                <a:t>Какие законодательные и политические изменения совершены с целью ликвидации дискриминации в отношении женщин</a:t>
              </a:r>
              <a:r>
                <a:rPr lang="es-CL" sz="1600" dirty="0" smtClean="0"/>
                <a:t>?</a:t>
              </a:r>
              <a:endParaRPr lang="es-CL" sz="1600" kern="1200" dirty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1600" dirty="0" smtClean="0"/>
                <a:t>Каким образом эти изменения </a:t>
              </a:r>
              <a:r>
                <a:rPr lang="ru-RU" sz="1600" i="1" dirty="0" smtClean="0"/>
                <a:t>фактически</a:t>
              </a:r>
              <a:r>
                <a:rPr lang="ru-RU" sz="1600" dirty="0" smtClean="0"/>
                <a:t> улучшают положение </a:t>
              </a:r>
              <a:r>
                <a:rPr lang="ru-RU" sz="1600" dirty="0" smtClean="0"/>
                <a:t>женщин?</a:t>
              </a:r>
              <a:endParaRPr lang="es-CL" sz="1600" dirty="0" smtClean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1600" kern="1200" dirty="0" smtClean="0"/>
                <a:t>Какие существуют проблемы/трудности</a:t>
              </a:r>
              <a:r>
                <a:rPr lang="es-CL" sz="1600" kern="1200" dirty="0" smtClean="0"/>
                <a:t>? 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1600" kern="1200" dirty="0" smtClean="0"/>
                <a:t>Проводилась ли оценка этих законов</a:t>
              </a:r>
              <a:r>
                <a:rPr lang="es-CL" sz="1600" dirty="0" smtClean="0"/>
                <a:t>/</a:t>
              </a:r>
              <a:r>
                <a:rPr lang="ru-RU" sz="1600" dirty="0" smtClean="0"/>
                <a:t>государственной политики и последующий обзор в целях их усовершенствования</a:t>
              </a:r>
              <a:r>
                <a:rPr lang="es-CL" sz="1600" dirty="0" smtClean="0"/>
                <a:t>?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1600" dirty="0" smtClean="0"/>
                <a:t>Всегда приветствуется представление ДЕЗАГРЕГИРОВАННЫХ (В РАЗБИВКЕ) СТАТИСТИЧЕСКИХ ДАННЫХ</a:t>
              </a:r>
              <a:r>
                <a:rPr lang="es-CL" kern="1200" dirty="0" smtClean="0"/>
                <a:t>.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7695828" cy="960586"/>
          </a:xfrm>
        </p:spPr>
        <p:txBody>
          <a:bodyPr/>
          <a:lstStyle/>
          <a:p>
            <a:r>
              <a:rPr lang="ru-RU" dirty="0" smtClean="0"/>
              <a:t>Обратите внимание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510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980728"/>
              <a:ext cx="6719171" cy="5112568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u="sng" dirty="0" smtClean="0"/>
                <a:t>ТОЛЬКО ЧЛЕНЫ ДЕЛЕГАЦИИ БУДУТ ЗНАТЬ О ПРОИСХОДЯЩЕМ ВО ВРЕМЯ ДИАЛОГА</a:t>
              </a:r>
              <a:r>
                <a:rPr lang="es-CL" sz="2400" u="sng" dirty="0" smtClean="0"/>
                <a:t>?</a:t>
              </a:r>
              <a:endParaRPr lang="es-CL" sz="2400" u="sng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2400" dirty="0" smtClean="0"/>
                <a:t>Пересмотр передается через веб-трансляцию</a:t>
              </a:r>
              <a:r>
                <a:rPr lang="es-CL" sz="2400" kern="1200" dirty="0" smtClean="0"/>
                <a:t>.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ru-RU" sz="2400" dirty="0" smtClean="0"/>
                <a:t>Следить за интерактивным диалогом можно на вебсайте</a:t>
              </a:r>
              <a:r>
                <a:rPr lang="es-CL" sz="2400" dirty="0" smtClean="0"/>
                <a:t>: http://www.treatybodywebcast.org  </a:t>
              </a:r>
              <a:endParaRPr lang="es-CL" sz="24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3569" y="404664"/>
            <a:ext cx="7623820" cy="960586"/>
          </a:xfrm>
        </p:spPr>
        <p:txBody>
          <a:bodyPr/>
          <a:lstStyle/>
          <a:p>
            <a:r>
              <a:rPr lang="ru-RU" dirty="0" smtClean="0"/>
              <a:t>Обратите внимание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34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450C21-8574-4CE8-9A24-BF04C824BA1B}"/>
</file>

<file path=customXml/itemProps2.xml><?xml version="1.0" encoding="utf-8"?>
<ds:datastoreItem xmlns:ds="http://schemas.openxmlformats.org/officeDocument/2006/customXml" ds:itemID="{837CEEB5-2B6C-4E85-BB04-3B3A0F66A3D9}"/>
</file>

<file path=customXml/itemProps3.xml><?xml version="1.0" encoding="utf-8"?>
<ds:datastoreItem xmlns:ds="http://schemas.openxmlformats.org/officeDocument/2006/customXml" ds:itemID="{987F066D-4A67-425D-8292-97CF9A1E1B93}"/>
</file>

<file path=docProps/app.xml><?xml version="1.0" encoding="utf-8"?>
<Properties xmlns="http://schemas.openxmlformats.org/officeDocument/2006/extended-properties" xmlns:vt="http://schemas.openxmlformats.org/officeDocument/2006/docPropsVTypes">
  <TotalTime>6116</TotalTime>
  <Words>1071</Words>
  <Application>Microsoft Office PowerPoint</Application>
  <PresentationFormat>On-screen Show (4:3)</PresentationFormat>
  <Paragraphs>149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Thème Office</vt:lpstr>
      <vt:lpstr>Конструктивный диалог</vt:lpstr>
      <vt:lpstr>Обзор</vt:lpstr>
      <vt:lpstr>Конструктивный диалог</vt:lpstr>
      <vt:lpstr>PowerPoint Presentation</vt:lpstr>
      <vt:lpstr>Пример: Комитет по ликвидации дискриминации в отношении женщин (КЛДЖ/CEDAW)</vt:lpstr>
      <vt:lpstr>Хронологический порядок (утреннее заседание) </vt:lpstr>
      <vt:lpstr>Хронологический порядок  (дневная сессия)</vt:lpstr>
      <vt:lpstr>Обратите внимание</vt:lpstr>
      <vt:lpstr>Обратите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173</cp:revision>
  <dcterms:created xsi:type="dcterms:W3CDTF">2015-08-11T20:57:12Z</dcterms:created>
  <dcterms:modified xsi:type="dcterms:W3CDTF">2018-08-09T09:18:11Z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