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Layouts/slideLayout4.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309" r:id="rId6"/>
    <p:sldId id="293" r:id="rId7"/>
    <p:sldId id="319" r:id="rId8"/>
    <p:sldId id="320" r:id="rId9"/>
    <p:sldId id="321" r:id="rId10"/>
    <p:sldId id="317" r:id="rId11"/>
    <p:sldId id="318" r:id="rId12"/>
    <p:sldId id="311" r:id="rId13"/>
    <p:sldId id="308" r:id="rId14"/>
    <p:sldId id="269" r:id="rId15"/>
    <p:sldId id="304" r:id="rId16"/>
    <p:sldId id="306" r:id="rId17"/>
    <p:sldId id="302" r:id="rId18"/>
  </p:sldIdLst>
  <p:sldSz cx="9144000" cy="6858000" type="screen4x3"/>
  <p:notesSz cx="7010400" cy="92964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944">
          <p15:clr>
            <a:srgbClr val="A4A3A4"/>
          </p15:clr>
        </p15:guide>
        <p15:guide id="2" pos="5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5C"/>
    <a:srgbClr val="006FB7"/>
    <a:srgbClr val="0076C0"/>
    <a:srgbClr val="00589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48" autoAdjust="0"/>
    <p:restoredTop sz="80027" autoAdjust="0"/>
  </p:normalViewPr>
  <p:slideViewPr>
    <p:cSldViewPr snapToGrid="0" snapToObjects="1">
      <p:cViewPr varScale="1">
        <p:scale>
          <a:sx n="86" d="100"/>
          <a:sy n="86" d="100"/>
        </p:scale>
        <p:origin x="708" y="84"/>
      </p:cViewPr>
      <p:guideLst>
        <p:guide orient="horz" pos="944"/>
        <p:guide pos="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992" y="-72"/>
      </p:cViewPr>
      <p:guideLst>
        <p:guide orient="horz" pos="3127"/>
        <p:guide pos="2141"/>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3" name="Espace réservé de la date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8A68E587-4DCE-411D-AAA3-C671DB3AFC2E}" type="datetime1">
              <a:rPr lang="fr-FR" altLang="en-US"/>
              <a:pPr>
                <a:defRPr/>
              </a:pPr>
              <a:t>10/05/2019</a:t>
            </a:fld>
            <a:endParaRPr lang="fr-FR" altLang="en-US"/>
          </a:p>
        </p:txBody>
      </p:sp>
      <p:sp>
        <p:nvSpPr>
          <p:cNvPr id="4" name="Espace réservé du pied de page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5" name="Espace réservé du numéro de diapositive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F36DB067-9ECD-4831-9AA5-D55C47D19B60}" type="slidenum">
              <a:rPr lang="fr-FR" altLang="en-US"/>
              <a:pPr>
                <a:defRPr/>
              </a:pPr>
              <a:t>‹#›</a:t>
            </a:fld>
            <a:endParaRPr lang="fr-FR" altLang="en-US"/>
          </a:p>
        </p:txBody>
      </p:sp>
    </p:spTree>
    <p:extLst>
      <p:ext uri="{BB962C8B-B14F-4D97-AF65-F5344CB8AC3E}">
        <p14:creationId xmlns:p14="http://schemas.microsoft.com/office/powerpoint/2010/main" val="106824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5843" name="Rectangle 3"/>
          <p:cNvSpPr>
            <a:spLocks noGrp="1" noChangeArrowheads="1"/>
          </p:cNvSpPr>
          <p:nvPr>
            <p:ph type="dt" idx="1"/>
          </p:nvPr>
        </p:nvSpPr>
        <p:spPr bwMode="auto">
          <a:xfrm>
            <a:off x="3970159" y="0"/>
            <a:ext cx="3038604" cy="46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510B982F-8949-42B5-A73D-EEFFA07DBC5D}" type="datetime1">
              <a:rPr lang="en-US" altLang="en-US"/>
              <a:pPr>
                <a:defRPr/>
              </a:pPr>
              <a:t>5/10/2019</a:t>
            </a:fld>
            <a:endParaRPr lang="en-US" alt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700713" y="4415530"/>
            <a:ext cx="5608975" cy="418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29573"/>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35847" name="Rectangle 7"/>
          <p:cNvSpPr>
            <a:spLocks noGrp="1" noChangeArrowheads="1"/>
          </p:cNvSpPr>
          <p:nvPr>
            <p:ph type="sldNum" sz="quarter" idx="5"/>
          </p:nvPr>
        </p:nvSpPr>
        <p:spPr bwMode="auto">
          <a:xfrm>
            <a:off x="3970159" y="8829573"/>
            <a:ext cx="3038604" cy="46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262A90C-EC12-457D-889D-CDC2803F1613}" type="slidenum">
              <a:rPr lang="en-US" altLang="en-US"/>
              <a:pPr>
                <a:defRPr/>
              </a:pPr>
              <a:t>‹#›</a:t>
            </a:fld>
            <a:endParaRPr lang="en-US" altLang="en-US"/>
          </a:p>
        </p:txBody>
      </p:sp>
    </p:spTree>
    <p:extLst>
      <p:ext uri="{BB962C8B-B14F-4D97-AF65-F5344CB8AC3E}">
        <p14:creationId xmlns:p14="http://schemas.microsoft.com/office/powerpoint/2010/main" val="11592312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marL="171450" indent="-171450"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fr-CH" altLang="en-US"/>
              <a:t>Explain all HRMs and their functions and that during this workshop focus will be given to engagement with HRM regarding reporting. Mention that the reporting cycle is going to be explained in the next session as well as the perioridicity of reporting. </a:t>
            </a:r>
          </a:p>
        </p:txBody>
      </p:sp>
      <p:sp>
        <p:nvSpPr>
          <p:cNvPr id="35844" name="Slide Number Placeholder 3"/>
          <p:cNvSpPr>
            <a:spLocks noGrp="1"/>
          </p:cNvSpPr>
          <p:nvPr>
            <p:ph type="sldNum" sz="quarter" idx="5"/>
          </p:nvPr>
        </p:nvSpPr>
        <p:spPr>
          <a:noFill/>
          <a:ln>
            <a:miter lim="800000"/>
            <a:headEnd/>
            <a:tailEnd/>
          </a:ln>
        </p:spPr>
        <p:txBody>
          <a:bodyPr/>
          <a:lstStyle/>
          <a:p>
            <a:fld id="{11D29961-619E-4A1C-A52C-E5C873439510}" type="slidenum">
              <a:rPr lang="en-US" altLang="en-US" smtClean="0"/>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noProof="0" dirty="0"/>
          </a:p>
        </p:txBody>
      </p:sp>
      <p:sp>
        <p:nvSpPr>
          <p:cNvPr id="23556" name="Slide Number Placeholder 3"/>
          <p:cNvSpPr>
            <a:spLocks noGrp="1"/>
          </p:cNvSpPr>
          <p:nvPr>
            <p:ph type="sldNum" sz="quarter" idx="5"/>
          </p:nvPr>
        </p:nvSpPr>
        <p:spPr>
          <a:noFill/>
          <a:ln>
            <a:miter lim="800000"/>
            <a:headEnd/>
            <a:tailEnd/>
          </a:ln>
        </p:spPr>
        <p:txBody>
          <a:bodyPr/>
          <a:lstStyle/>
          <a:p>
            <a:fld id="{5CACC8FC-6776-4492-9028-FF263AF31785}" type="slidenum">
              <a:rPr lang="en-US" altLang="en-US" smtClean="0"/>
              <a:pPr/>
              <a:t>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a:latin typeface="Arial" charset="0"/>
              <a:cs typeface="Arial" charset="0"/>
            </a:endParaRPr>
          </a:p>
        </p:txBody>
      </p:sp>
      <p:sp>
        <p:nvSpPr>
          <p:cNvPr id="24580" name="Slide Number Placeholder 3"/>
          <p:cNvSpPr>
            <a:spLocks noGrp="1"/>
          </p:cNvSpPr>
          <p:nvPr>
            <p:ph type="sldNum" sz="quarter" idx="5"/>
          </p:nvPr>
        </p:nvSpPr>
        <p:spPr>
          <a:noFill/>
          <a:ln>
            <a:miter lim="800000"/>
            <a:headEnd/>
            <a:tailEnd/>
          </a:ln>
        </p:spPr>
        <p:txBody>
          <a:bodyPr/>
          <a:lstStyle/>
          <a:p>
            <a:fld id="{16257BB1-C693-435C-ABEA-627998CE850A}"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a:lnSpc>
                <a:spcPct val="90000"/>
              </a:lnSpc>
            </a:pPr>
            <a:endParaRPr lang="en-GB" altLang="en-US" dirty="0"/>
          </a:p>
        </p:txBody>
      </p:sp>
      <p:sp>
        <p:nvSpPr>
          <p:cNvPr id="25604" name="Slide Number Placeholder 3"/>
          <p:cNvSpPr>
            <a:spLocks noGrp="1"/>
          </p:cNvSpPr>
          <p:nvPr>
            <p:ph type="sldNum" sz="quarter" idx="5"/>
          </p:nvPr>
        </p:nvSpPr>
        <p:spPr>
          <a:noFill/>
          <a:ln>
            <a:miter lim="800000"/>
            <a:headEnd/>
            <a:tailEnd/>
          </a:ln>
        </p:spPr>
        <p:txBody>
          <a:bodyPr/>
          <a:lstStyle/>
          <a:p>
            <a:fld id="{D08D2899-91E4-4257-91BE-87F3AFA6A0DD}"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GB" altLang="en-US" dirty="0"/>
          </a:p>
        </p:txBody>
      </p:sp>
      <p:sp>
        <p:nvSpPr>
          <p:cNvPr id="26628" name="Slide Number Placeholder 3"/>
          <p:cNvSpPr>
            <a:spLocks noGrp="1"/>
          </p:cNvSpPr>
          <p:nvPr>
            <p:ph type="sldNum" sz="quarter" idx="5"/>
          </p:nvPr>
        </p:nvSpPr>
        <p:spPr>
          <a:noFill/>
          <a:ln>
            <a:miter lim="800000"/>
            <a:headEnd/>
            <a:tailEnd/>
          </a:ln>
        </p:spPr>
        <p:txBody>
          <a:bodyPr/>
          <a:lstStyle/>
          <a:p>
            <a:fld id="{D0BC4485-ACCC-4D2D-8D13-8B790AE45F51}" type="slidenum">
              <a:rPr lang="en-US" altLang="en-US" smtClean="0"/>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GB" altLang="en-US" dirty="0"/>
          </a:p>
        </p:txBody>
      </p:sp>
      <p:sp>
        <p:nvSpPr>
          <p:cNvPr id="27652" name="Slide Number Placeholder 3"/>
          <p:cNvSpPr>
            <a:spLocks noGrp="1"/>
          </p:cNvSpPr>
          <p:nvPr>
            <p:ph type="sldNum" sz="quarter" idx="5"/>
          </p:nvPr>
        </p:nvSpPr>
        <p:spPr>
          <a:noFill/>
          <a:ln>
            <a:miter lim="800000"/>
            <a:headEnd/>
            <a:tailEnd/>
          </a:ln>
        </p:spPr>
        <p:txBody>
          <a:bodyPr/>
          <a:lstStyle/>
          <a:p>
            <a:fld id="{4C165DEF-4C63-4114-8FD8-616C3104BD60}" type="slidenum">
              <a:rPr lang="en-US" altLang="en-US" smtClean="0"/>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GB" altLang="en-US" dirty="0"/>
          </a:p>
        </p:txBody>
      </p:sp>
      <p:sp>
        <p:nvSpPr>
          <p:cNvPr id="28676" name="Slide Number Placeholder 3"/>
          <p:cNvSpPr>
            <a:spLocks noGrp="1"/>
          </p:cNvSpPr>
          <p:nvPr>
            <p:ph type="sldNum" sz="quarter" idx="5"/>
          </p:nvPr>
        </p:nvSpPr>
        <p:spPr>
          <a:noFill/>
          <a:ln>
            <a:miter lim="800000"/>
            <a:headEnd/>
            <a:tailEnd/>
          </a:ln>
        </p:spPr>
        <p:txBody>
          <a:bodyPr/>
          <a:lstStyle/>
          <a:p>
            <a:fld id="{320D842C-7643-4CF2-85EE-14679FE58E3E}" type="slidenum">
              <a:rPr lang="en-US" altLang="en-US" smtClean="0"/>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GB" altLang="en-US" dirty="0"/>
          </a:p>
        </p:txBody>
      </p:sp>
      <p:sp>
        <p:nvSpPr>
          <p:cNvPr id="29700" name="Slide Number Placeholder 3"/>
          <p:cNvSpPr>
            <a:spLocks noGrp="1"/>
          </p:cNvSpPr>
          <p:nvPr>
            <p:ph type="sldNum" sz="quarter" idx="5"/>
          </p:nvPr>
        </p:nvSpPr>
        <p:spPr>
          <a:noFill/>
          <a:ln>
            <a:miter lim="800000"/>
            <a:headEnd/>
            <a:tailEnd/>
          </a:ln>
        </p:spPr>
        <p:txBody>
          <a:bodyPr/>
          <a:lstStyle/>
          <a:p>
            <a:fld id="{AAC38325-2639-4024-8B16-75917279D444}" type="slidenum">
              <a:rPr lang="en-US" altLang="en-US" smtClean="0"/>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dirty="0">
              <a:latin typeface="Arial" charset="0"/>
              <a:cs typeface="Arial" charset="0"/>
            </a:endParaRPr>
          </a:p>
        </p:txBody>
      </p:sp>
      <p:sp>
        <p:nvSpPr>
          <p:cNvPr id="31748" name="Slide Number Placeholder 3"/>
          <p:cNvSpPr>
            <a:spLocks noGrp="1"/>
          </p:cNvSpPr>
          <p:nvPr>
            <p:ph type="sldNum" sz="quarter" idx="5"/>
          </p:nvPr>
        </p:nvSpPr>
        <p:spPr>
          <a:noFill/>
          <a:ln>
            <a:miter lim="800000"/>
            <a:headEnd/>
            <a:tailEnd/>
          </a:ln>
        </p:spPr>
        <p:txBody>
          <a:bodyPr/>
          <a:lstStyle/>
          <a:p>
            <a:fld id="{AB28F94E-8353-46CE-9E18-09383EC09FAC}" type="slidenum">
              <a:rPr lang="en-US" altLang="en-US" smtClean="0"/>
              <a:pPr/>
              <a:t>10</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8" descr="title_slide_background_3_shine.jpg"/>
          <p:cNvPicPr>
            <a:picLocks noChangeAspect="1"/>
          </p:cNvPicPr>
          <p:nvPr userDrawn="1"/>
        </p:nvPicPr>
        <p:blipFill>
          <a:blip r:embed="rId2"/>
          <a:srcRect/>
          <a:stretch>
            <a:fillRect/>
          </a:stretch>
        </p:blipFill>
        <p:spPr bwMode="auto">
          <a:xfrm>
            <a:off x="-6350" y="0"/>
            <a:ext cx="9155113" cy="6865938"/>
          </a:xfrm>
          <a:prstGeom prst="rect">
            <a:avLst/>
          </a:prstGeom>
          <a:noFill/>
          <a:ln w="9525">
            <a:noFill/>
            <a:miter lim="800000"/>
            <a:headEnd/>
            <a:tailEnd/>
          </a:ln>
        </p:spPr>
      </p:pic>
      <p:pic>
        <p:nvPicPr>
          <p:cNvPr id="5" name="Image 7" descr="logo_white.png"/>
          <p:cNvPicPr>
            <a:picLocks noChangeAspect="1"/>
          </p:cNvPicPr>
          <p:nvPr userDrawn="1"/>
        </p:nvPicPr>
        <p:blipFill>
          <a:blip r:embed="rId3"/>
          <a:srcRect/>
          <a:stretch>
            <a:fillRect/>
          </a:stretch>
        </p:blipFill>
        <p:spPr bwMode="auto">
          <a:xfrm>
            <a:off x="5448300" y="5351463"/>
            <a:ext cx="3095625" cy="1158875"/>
          </a:xfrm>
          <a:prstGeom prst="rect">
            <a:avLst/>
          </a:prstGeom>
          <a:noFill/>
          <a:ln w="9525">
            <a:noFill/>
            <a:miter lim="800000"/>
            <a:headEnd/>
            <a:tailEnd/>
          </a:ln>
        </p:spPr>
      </p:pic>
      <p:pic>
        <p:nvPicPr>
          <p:cNvPr id="6" name="Image 11" descr="UN_emblem_white_transparent.png"/>
          <p:cNvPicPr>
            <a:picLocks noChangeAspect="1"/>
          </p:cNvPicPr>
          <p:nvPr userDrawn="1"/>
        </p:nvPicPr>
        <p:blipFill>
          <a:blip r:embed="rId4"/>
          <a:srcRect/>
          <a:stretch>
            <a:fillRect/>
          </a:stretch>
        </p:blipFill>
        <p:spPr bwMode="auto">
          <a:xfrm>
            <a:off x="4189413" y="5664200"/>
            <a:ext cx="914400" cy="914400"/>
          </a:xfrm>
          <a:prstGeom prst="rect">
            <a:avLst/>
          </a:prstGeom>
          <a:noFill/>
          <a:ln w="9525">
            <a:noFill/>
            <a:miter lim="800000"/>
            <a:headEnd/>
            <a:tailEnd/>
          </a:ln>
        </p:spPr>
      </p:pic>
      <p:cxnSp>
        <p:nvCxnSpPr>
          <p:cNvPr id="7"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Cliquez</a:t>
            </a:r>
            <a:r>
              <a:rPr lang="en-US" dirty="0"/>
              <a:t> pour modifier le style des </a:t>
            </a:r>
            <a:r>
              <a:rPr lang="en-US" dirty="0" err="1"/>
              <a:t>sous-titres</a:t>
            </a:r>
            <a:r>
              <a:rPr lang="en-US" dirty="0"/>
              <a:t> du masque</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a:t>Cliquez</a:t>
            </a:r>
            <a:r>
              <a:rPr lang="en-US" dirty="0"/>
              <a:t> et </a:t>
            </a:r>
            <a:r>
              <a:rPr lang="en-US" dirty="0" err="1"/>
              <a:t>modifiez</a:t>
            </a:r>
            <a:r>
              <a:rPr lang="en-US" dirty="0"/>
              <a:t> le </a:t>
            </a:r>
            <a:r>
              <a:rPr lang="en-US" dirty="0" err="1"/>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a:t>Cliquez</a:t>
            </a:r>
            <a:r>
              <a:rPr lang="en-US" dirty="0"/>
              <a:t> pour modifier les styles du </a:t>
            </a:r>
            <a:r>
              <a:rPr lang="en-US" dirty="0" err="1"/>
              <a:t>texte</a:t>
            </a:r>
            <a:r>
              <a:rPr lang="en-US" dirty="0"/>
              <a:t> du masque</a:t>
            </a:r>
          </a:p>
          <a:p>
            <a:pPr lvl="1"/>
            <a:r>
              <a:rPr lang="en-US" dirty="0" err="1"/>
              <a:t>Deuxième</a:t>
            </a:r>
            <a:r>
              <a:rPr lang="en-US" dirty="0"/>
              <a:t> </a:t>
            </a:r>
            <a:r>
              <a:rPr lang="en-US" dirty="0" err="1"/>
              <a:t>niveau</a:t>
            </a:r>
            <a:endParaRPr lang="en-US" dirty="0"/>
          </a:p>
          <a:p>
            <a:pPr lvl="2"/>
            <a:r>
              <a:rPr lang="en-US" dirty="0" err="1"/>
              <a:t>Troisième</a:t>
            </a:r>
            <a:r>
              <a:rPr lang="en-US" dirty="0"/>
              <a:t> </a:t>
            </a:r>
            <a:r>
              <a:rPr lang="en-US" dirty="0" err="1"/>
              <a:t>niveau</a:t>
            </a:r>
            <a:endParaRPr lang="en-US" dirty="0"/>
          </a:p>
          <a:p>
            <a:pPr lvl="3"/>
            <a:r>
              <a:rPr lang="en-US" dirty="0" err="1"/>
              <a:t>Quatrième</a:t>
            </a:r>
            <a:r>
              <a:rPr lang="en-US" dirty="0"/>
              <a:t> </a:t>
            </a:r>
            <a:r>
              <a:rPr lang="en-US" dirty="0" err="1"/>
              <a:t>niveau</a:t>
            </a:r>
            <a:endParaRPr lang="en-US" dirty="0"/>
          </a:p>
          <a:p>
            <a:pPr lvl="4"/>
            <a:r>
              <a:rPr lang="en-US" dirty="0" err="1"/>
              <a:t>Cinquième</a:t>
            </a:r>
            <a:r>
              <a:rPr lang="en-US" dirty="0"/>
              <a:t> </a:t>
            </a:r>
            <a:r>
              <a:rPr lang="en-US" dirty="0" err="1"/>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03010922-ED62-48D2-8DB1-C396F4AD5D92}" type="datetime1">
              <a:rPr lang="fr-FR" altLang="en-US"/>
              <a:pPr>
                <a:defRPr/>
              </a:pPr>
              <a:t>10/05/2019</a:t>
            </a:fld>
            <a:endParaRPr lang="fr-FR" altLang="en-US"/>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a:t>Cliquez</a:t>
            </a:r>
            <a:r>
              <a:rPr lang="en-US" dirty="0"/>
              <a:t> et </a:t>
            </a:r>
            <a:r>
              <a:rPr lang="en-US" dirty="0" err="1"/>
              <a:t>modifiez</a:t>
            </a:r>
            <a:r>
              <a:rPr lang="en-US" dirty="0"/>
              <a:t> le </a:t>
            </a:r>
            <a:r>
              <a:rPr lang="en-US" dirty="0" err="1"/>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a:t>Cliquez</a:t>
            </a:r>
            <a:r>
              <a:rPr lang="en-US" dirty="0"/>
              <a:t> pour modifier les styles du </a:t>
            </a:r>
            <a:r>
              <a:rPr lang="en-US" dirty="0" err="1"/>
              <a:t>texte</a:t>
            </a:r>
            <a:r>
              <a:rPr lang="en-US" dirty="0"/>
              <a:t> du masque</a:t>
            </a:r>
          </a:p>
          <a:p>
            <a:pPr lvl="1"/>
            <a:r>
              <a:rPr lang="en-US" dirty="0" err="1"/>
              <a:t>Deuxième</a:t>
            </a:r>
            <a:r>
              <a:rPr lang="en-US" dirty="0"/>
              <a:t> </a:t>
            </a:r>
            <a:r>
              <a:rPr lang="en-US" dirty="0" err="1"/>
              <a:t>niveau</a:t>
            </a:r>
            <a:endParaRPr lang="en-US" dirty="0"/>
          </a:p>
          <a:p>
            <a:pPr lvl="2"/>
            <a:r>
              <a:rPr lang="en-US" dirty="0" err="1"/>
              <a:t>Troisième</a:t>
            </a:r>
            <a:r>
              <a:rPr lang="en-US" dirty="0"/>
              <a:t> </a:t>
            </a:r>
            <a:r>
              <a:rPr lang="en-US" dirty="0" err="1"/>
              <a:t>niveau</a:t>
            </a:r>
            <a:endParaRPr lang="en-US" dirty="0"/>
          </a:p>
          <a:p>
            <a:pPr lvl="3"/>
            <a:r>
              <a:rPr lang="en-US" dirty="0" err="1"/>
              <a:t>Quatrième</a:t>
            </a:r>
            <a:r>
              <a:rPr lang="en-US" dirty="0"/>
              <a:t> </a:t>
            </a:r>
            <a:r>
              <a:rPr lang="en-US" dirty="0" err="1"/>
              <a:t>niveau</a:t>
            </a:r>
            <a:endParaRPr lang="en-US" dirty="0"/>
          </a:p>
          <a:p>
            <a:pPr lvl="4"/>
            <a:r>
              <a:rPr lang="en-US" dirty="0" err="1"/>
              <a:t>Cinquième</a:t>
            </a:r>
            <a:r>
              <a:rPr lang="en-US" dirty="0"/>
              <a:t> </a:t>
            </a:r>
            <a:r>
              <a:rPr lang="en-US" dirty="0" err="1"/>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a:t>Cliquez</a:t>
            </a:r>
            <a:r>
              <a:rPr lang="en-US" dirty="0"/>
              <a:t> pour modifier les styles du </a:t>
            </a:r>
            <a:r>
              <a:rPr lang="en-US" dirty="0" err="1"/>
              <a:t>texte</a:t>
            </a:r>
            <a:r>
              <a:rPr lang="en-US" dirty="0"/>
              <a:t> du masque</a:t>
            </a:r>
          </a:p>
          <a:p>
            <a:pPr lvl="1"/>
            <a:r>
              <a:rPr lang="en-US" dirty="0" err="1"/>
              <a:t>Deuxième</a:t>
            </a:r>
            <a:r>
              <a:rPr lang="en-US" dirty="0"/>
              <a:t> </a:t>
            </a:r>
            <a:r>
              <a:rPr lang="en-US" dirty="0" err="1"/>
              <a:t>niveau</a:t>
            </a:r>
            <a:endParaRPr lang="en-US" dirty="0"/>
          </a:p>
          <a:p>
            <a:pPr lvl="2"/>
            <a:r>
              <a:rPr lang="en-US" dirty="0" err="1"/>
              <a:t>Troisième</a:t>
            </a:r>
            <a:r>
              <a:rPr lang="en-US" dirty="0"/>
              <a:t> </a:t>
            </a:r>
            <a:r>
              <a:rPr lang="en-US" dirty="0" err="1"/>
              <a:t>niveau</a:t>
            </a:r>
            <a:endParaRPr lang="en-US" dirty="0"/>
          </a:p>
          <a:p>
            <a:pPr lvl="3"/>
            <a:r>
              <a:rPr lang="en-US" dirty="0" err="1"/>
              <a:t>Quatrième</a:t>
            </a:r>
            <a:r>
              <a:rPr lang="en-US" dirty="0"/>
              <a:t> </a:t>
            </a:r>
            <a:r>
              <a:rPr lang="en-US" dirty="0" err="1"/>
              <a:t>niveau</a:t>
            </a:r>
            <a:endParaRPr lang="en-US" dirty="0"/>
          </a:p>
          <a:p>
            <a:pPr lvl="4"/>
            <a:r>
              <a:rPr lang="en-US" dirty="0" err="1"/>
              <a:t>Cinquième</a:t>
            </a:r>
            <a:r>
              <a:rPr lang="en-US" dirty="0"/>
              <a:t> </a:t>
            </a:r>
            <a:r>
              <a:rPr lang="en-US" dirty="0" err="1"/>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12CA182C-9CC7-43F8-8989-91BA60B5C242}" type="datetime1">
              <a:rPr lang="fr-FR" altLang="en-US"/>
              <a:pPr>
                <a:defRPr/>
              </a:pPr>
              <a:t>10/05/2019</a:t>
            </a:fld>
            <a:endParaRPr lang="fr-FR" altLang="en-US"/>
          </a:p>
        </p:txBody>
      </p:sp>
      <p:sp>
        <p:nvSpPr>
          <p:cNvPr id="6" name="Espace réservé du pied de page 4"/>
          <p:cNvSpPr>
            <a:spLocks noGrp="1"/>
          </p:cNvSpPr>
          <p:nvPr>
            <p:ph type="ftr" sz="quarter" idx="11"/>
          </p:nvPr>
        </p:nvSpPr>
        <p:spPr/>
        <p:txBody>
          <a:bodyPr/>
          <a:lstStyle>
            <a:lvl1pPr>
              <a:defRPr/>
            </a:lvl1pPr>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a:t>Cliquez</a:t>
            </a:r>
            <a:r>
              <a:rPr lang="en-US" dirty="0"/>
              <a:t> et </a:t>
            </a:r>
            <a:r>
              <a:rPr lang="en-US" dirty="0" err="1"/>
              <a:t>modifiez</a:t>
            </a:r>
            <a:r>
              <a:rPr lang="en-US" dirty="0"/>
              <a:t> le </a:t>
            </a:r>
            <a:r>
              <a:rPr lang="en-US" dirty="0" err="1"/>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Cliquez</a:t>
            </a:r>
            <a:r>
              <a:rPr lang="en-US" dirty="0"/>
              <a:t> pour modifier les styles du </a:t>
            </a:r>
            <a:r>
              <a:rPr lang="en-US" dirty="0" err="1"/>
              <a:t>texte</a:t>
            </a:r>
            <a:r>
              <a:rPr lang="en-US" dirty="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a:t>Cliquez</a:t>
            </a:r>
            <a:r>
              <a:rPr lang="en-US" dirty="0"/>
              <a:t> pour modifier les styles du </a:t>
            </a:r>
            <a:r>
              <a:rPr lang="en-US" dirty="0" err="1"/>
              <a:t>texte</a:t>
            </a:r>
            <a:r>
              <a:rPr lang="en-US" dirty="0"/>
              <a:t> du masque</a:t>
            </a:r>
          </a:p>
          <a:p>
            <a:pPr lvl="1"/>
            <a:r>
              <a:rPr lang="en-US" dirty="0" err="1"/>
              <a:t>Deuxième</a:t>
            </a:r>
            <a:r>
              <a:rPr lang="en-US" dirty="0"/>
              <a:t> </a:t>
            </a:r>
            <a:r>
              <a:rPr lang="en-US" dirty="0" err="1"/>
              <a:t>niveau</a:t>
            </a:r>
            <a:endParaRPr lang="en-US" dirty="0"/>
          </a:p>
          <a:p>
            <a:pPr lvl="2"/>
            <a:r>
              <a:rPr lang="en-US" dirty="0" err="1"/>
              <a:t>Troisième</a:t>
            </a:r>
            <a:r>
              <a:rPr lang="en-US" dirty="0"/>
              <a:t> </a:t>
            </a:r>
            <a:r>
              <a:rPr lang="en-US" dirty="0" err="1"/>
              <a:t>niveau</a:t>
            </a:r>
            <a:endParaRPr lang="en-US" dirty="0"/>
          </a:p>
          <a:p>
            <a:pPr lvl="3"/>
            <a:r>
              <a:rPr lang="en-US" dirty="0" err="1"/>
              <a:t>Quatrième</a:t>
            </a:r>
            <a:r>
              <a:rPr lang="en-US" dirty="0"/>
              <a:t> </a:t>
            </a:r>
            <a:r>
              <a:rPr lang="en-US" dirty="0" err="1"/>
              <a:t>niveau</a:t>
            </a:r>
            <a:endParaRPr lang="en-US" dirty="0"/>
          </a:p>
          <a:p>
            <a:pPr lvl="4"/>
            <a:r>
              <a:rPr lang="en-US" dirty="0" err="1"/>
              <a:t>Cinquième</a:t>
            </a:r>
            <a:r>
              <a:rPr lang="en-US" dirty="0"/>
              <a:t> </a:t>
            </a:r>
            <a:r>
              <a:rPr lang="en-US" dirty="0" err="1"/>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Cliquez</a:t>
            </a:r>
            <a:r>
              <a:rPr lang="en-US" dirty="0"/>
              <a:t> pour modifier les styles du </a:t>
            </a:r>
            <a:r>
              <a:rPr lang="en-US" dirty="0" err="1"/>
              <a:t>texte</a:t>
            </a:r>
            <a:r>
              <a:rPr lang="en-US" dirty="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a:t>Cliquez</a:t>
            </a:r>
            <a:r>
              <a:rPr lang="en-US" dirty="0"/>
              <a:t> pour modifier les styles du </a:t>
            </a:r>
            <a:r>
              <a:rPr lang="en-US" dirty="0" err="1"/>
              <a:t>texte</a:t>
            </a:r>
            <a:r>
              <a:rPr lang="en-US" dirty="0"/>
              <a:t> du masque</a:t>
            </a:r>
          </a:p>
          <a:p>
            <a:pPr lvl="1"/>
            <a:r>
              <a:rPr lang="en-US" dirty="0" err="1"/>
              <a:t>Deuxième</a:t>
            </a:r>
            <a:r>
              <a:rPr lang="en-US" dirty="0"/>
              <a:t> </a:t>
            </a:r>
            <a:r>
              <a:rPr lang="en-US" dirty="0" err="1"/>
              <a:t>niveau</a:t>
            </a:r>
            <a:endParaRPr lang="en-US" dirty="0"/>
          </a:p>
          <a:p>
            <a:pPr lvl="2"/>
            <a:r>
              <a:rPr lang="en-US" dirty="0" err="1"/>
              <a:t>Troisième</a:t>
            </a:r>
            <a:r>
              <a:rPr lang="en-US" dirty="0"/>
              <a:t> </a:t>
            </a:r>
            <a:r>
              <a:rPr lang="en-US" dirty="0" err="1"/>
              <a:t>niveau</a:t>
            </a:r>
            <a:endParaRPr lang="en-US" dirty="0"/>
          </a:p>
          <a:p>
            <a:pPr lvl="3"/>
            <a:r>
              <a:rPr lang="en-US" dirty="0" err="1"/>
              <a:t>Quatrième</a:t>
            </a:r>
            <a:r>
              <a:rPr lang="en-US" dirty="0"/>
              <a:t> </a:t>
            </a:r>
            <a:r>
              <a:rPr lang="en-US" dirty="0" err="1"/>
              <a:t>niveau</a:t>
            </a:r>
            <a:endParaRPr lang="en-US" dirty="0"/>
          </a:p>
          <a:p>
            <a:pPr lvl="4"/>
            <a:r>
              <a:rPr lang="en-US" dirty="0" err="1"/>
              <a:t>Cinquième</a:t>
            </a:r>
            <a:r>
              <a:rPr lang="en-US" dirty="0"/>
              <a:t> </a:t>
            </a:r>
            <a:r>
              <a:rPr lang="en-US" dirty="0" err="1"/>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54CD8ECF-4265-4D17-8D7E-DD839B0D6504}" type="datetime1">
              <a:rPr lang="fr-FR" altLang="en-US"/>
              <a:pPr>
                <a:defRPr/>
              </a:pPr>
              <a:t>10/05/2019</a:t>
            </a:fld>
            <a:endParaRPr lang="fr-FR" altLang="en-US"/>
          </a:p>
        </p:txBody>
      </p:sp>
      <p:sp>
        <p:nvSpPr>
          <p:cNvPr id="8" name="Espace réservé du pied de page 4"/>
          <p:cNvSpPr>
            <a:spLocks noGrp="1"/>
          </p:cNvSpPr>
          <p:nvPr>
            <p:ph type="ftr" sz="quarter" idx="11"/>
          </p:nvPr>
        </p:nvSpPr>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a:t>Cliquez</a:t>
            </a:r>
            <a:r>
              <a:rPr lang="en-US" dirty="0"/>
              <a:t> et </a:t>
            </a:r>
            <a:r>
              <a:rPr lang="en-US" dirty="0" err="1"/>
              <a:t>modifiez</a:t>
            </a:r>
            <a:r>
              <a:rPr lang="en-US" dirty="0"/>
              <a:t> le </a:t>
            </a:r>
            <a:r>
              <a:rPr lang="en-US" dirty="0" err="1"/>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D5FC2EA9-1B1B-4069-865A-7A0AEDCC3B31}" type="datetime1">
              <a:rPr lang="fr-FR" altLang="en-US"/>
              <a:pPr>
                <a:defRPr/>
              </a:pPr>
              <a:t>10/05/2019</a:t>
            </a:fld>
            <a:endParaRPr lang="fr-FR" altLang="en-US"/>
          </a:p>
        </p:txBody>
      </p:sp>
      <p:sp>
        <p:nvSpPr>
          <p:cNvPr id="4" name="Espace réservé du pied de page 4"/>
          <p:cNvSpPr>
            <a:spLocks noGrp="1"/>
          </p:cNvSpPr>
          <p:nvPr>
            <p:ph type="ftr" sz="quarter" idx="11"/>
          </p:nvPr>
        </p:nvSpPr>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6ABC056-6E28-4A60-8747-27CEFE443478}" type="datetime1">
              <a:rPr lang="fr-FR" altLang="en-US"/>
              <a:pPr>
                <a:defRPr/>
              </a:pPr>
              <a:t>10/05/2019</a:t>
            </a:fld>
            <a:endParaRPr lang="fr-FR" altLang="en-US"/>
          </a:p>
        </p:txBody>
      </p:sp>
      <p:sp>
        <p:nvSpPr>
          <p:cNvPr id="3" name="Espace réservé du pied de page 4"/>
          <p:cNvSpPr>
            <a:spLocks noGrp="1"/>
          </p:cNvSpPr>
          <p:nvPr>
            <p:ph type="ftr" sz="quarter" idx="11"/>
          </p:nvPr>
        </p:nvSpPr>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a:t>Cliquez</a:t>
            </a:r>
            <a:r>
              <a:rPr lang="en-US" dirty="0"/>
              <a:t> et </a:t>
            </a:r>
            <a:r>
              <a:rPr lang="en-US" dirty="0" err="1"/>
              <a:t>modifiez</a:t>
            </a:r>
            <a:r>
              <a:rPr lang="en-US" dirty="0"/>
              <a:t> le </a:t>
            </a:r>
            <a:r>
              <a:rPr lang="en-US" dirty="0" err="1"/>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a:t>Cliquez</a:t>
            </a:r>
            <a:r>
              <a:rPr lang="en-US" dirty="0"/>
              <a:t> pour modifier les styles du </a:t>
            </a:r>
            <a:r>
              <a:rPr lang="en-US" dirty="0" err="1"/>
              <a:t>texte</a:t>
            </a:r>
            <a:r>
              <a:rPr lang="en-US" dirty="0"/>
              <a:t> du masque</a:t>
            </a:r>
          </a:p>
          <a:p>
            <a:pPr lvl="1"/>
            <a:r>
              <a:rPr lang="en-US" dirty="0" err="1"/>
              <a:t>Deuxième</a:t>
            </a:r>
            <a:r>
              <a:rPr lang="en-US" dirty="0"/>
              <a:t> </a:t>
            </a:r>
            <a:r>
              <a:rPr lang="en-US" dirty="0" err="1"/>
              <a:t>niveau</a:t>
            </a:r>
            <a:endParaRPr lang="en-US" dirty="0"/>
          </a:p>
          <a:p>
            <a:pPr lvl="2"/>
            <a:r>
              <a:rPr lang="en-US" dirty="0" err="1"/>
              <a:t>Troisième</a:t>
            </a:r>
            <a:r>
              <a:rPr lang="en-US" dirty="0"/>
              <a:t> </a:t>
            </a:r>
            <a:r>
              <a:rPr lang="en-US" dirty="0" err="1"/>
              <a:t>niveau</a:t>
            </a:r>
            <a:endParaRPr lang="en-US" dirty="0"/>
          </a:p>
          <a:p>
            <a:pPr lvl="3"/>
            <a:r>
              <a:rPr lang="en-US" dirty="0" err="1"/>
              <a:t>Quatrième</a:t>
            </a:r>
            <a:r>
              <a:rPr lang="en-US" dirty="0"/>
              <a:t> </a:t>
            </a:r>
            <a:r>
              <a:rPr lang="en-US" dirty="0" err="1"/>
              <a:t>niveau</a:t>
            </a:r>
            <a:endParaRPr lang="en-US" dirty="0"/>
          </a:p>
          <a:p>
            <a:pPr lvl="4"/>
            <a:r>
              <a:rPr lang="en-US" dirty="0" err="1"/>
              <a:t>Cinquième</a:t>
            </a:r>
            <a:r>
              <a:rPr lang="en-US" dirty="0"/>
              <a:t> </a:t>
            </a:r>
            <a:r>
              <a:rPr lang="en-US" dirty="0" err="1"/>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4"/>
          <p:cNvSpPr>
            <a:spLocks noGrp="1"/>
          </p:cNvSpPr>
          <p:nvPr>
            <p:ph type="dt" sz="half" idx="10"/>
          </p:nvPr>
        </p:nvSpPr>
        <p:spPr>
          <a:xfrm>
            <a:off x="714375" y="6356350"/>
            <a:ext cx="2751138" cy="365125"/>
          </a:xfrm>
        </p:spPr>
        <p:txBody>
          <a:bodyPr/>
          <a:lstStyle>
            <a:lvl1pPr>
              <a:defRPr/>
            </a:lvl1pPr>
          </a:lstStyle>
          <a:p>
            <a:pPr>
              <a:defRPr/>
            </a:pPr>
            <a:fld id="{2A685210-3239-4929-8E45-EB905A77228A}" type="datetime1">
              <a:rPr lang="fr-FR" altLang="en-US"/>
              <a:pPr>
                <a:defRPr/>
              </a:pPr>
              <a:t>10/05/2019</a:t>
            </a:fld>
            <a:endParaRPr lang="fr-FR" altLang="en-US"/>
          </a:p>
        </p:txBody>
      </p:sp>
      <p:sp>
        <p:nvSpPr>
          <p:cNvPr id="6" name="Espace réservé du pied de page 5"/>
          <p:cNvSpPr>
            <a:spLocks noGrp="1"/>
          </p:cNvSpPr>
          <p:nvPr>
            <p:ph type="ftr" sz="quarter" idx="11"/>
          </p:nvPr>
        </p:nvSpPr>
        <p:spPr>
          <a:xfrm>
            <a:off x="3575050" y="6356350"/>
            <a:ext cx="3659188" cy="365125"/>
          </a:xfrm>
        </p:spPr>
        <p:txBody>
          <a:bodyPr/>
          <a:lstStyle>
            <a:lvl1pPr>
              <a:defRPr/>
            </a:lvl1pPr>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a:t>Cliquez</a:t>
            </a:r>
            <a:r>
              <a:rPr lang="en-US" dirty="0"/>
              <a:t> et </a:t>
            </a:r>
            <a:r>
              <a:rPr lang="en-US" dirty="0" err="1"/>
              <a:t>modifiez</a:t>
            </a:r>
            <a:r>
              <a:rPr lang="en-US" dirty="0"/>
              <a:t> le </a:t>
            </a:r>
            <a:r>
              <a:rPr lang="en-US" dirty="0" err="1"/>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Cliquez</a:t>
            </a:r>
            <a:r>
              <a:rPr lang="en-US" dirty="0"/>
              <a:t> pour modifier les styles du </a:t>
            </a:r>
            <a:r>
              <a:rPr lang="en-US" dirty="0" err="1"/>
              <a:t>texte</a:t>
            </a:r>
            <a:r>
              <a:rPr lang="en-US" dirty="0"/>
              <a:t> du masque</a:t>
            </a:r>
          </a:p>
        </p:txBody>
      </p:sp>
      <p:sp>
        <p:nvSpPr>
          <p:cNvPr id="5" name="Espace réservé de la date 4"/>
          <p:cNvSpPr>
            <a:spLocks noGrp="1"/>
          </p:cNvSpPr>
          <p:nvPr>
            <p:ph type="dt" sz="half" idx="10"/>
          </p:nvPr>
        </p:nvSpPr>
        <p:spPr>
          <a:xfrm>
            <a:off x="850900" y="6356350"/>
            <a:ext cx="1739900" cy="365125"/>
          </a:xfrm>
        </p:spPr>
        <p:txBody>
          <a:bodyPr/>
          <a:lstStyle>
            <a:lvl1pPr>
              <a:defRPr/>
            </a:lvl1pPr>
          </a:lstStyle>
          <a:p>
            <a:pPr>
              <a:defRPr/>
            </a:pPr>
            <a:fld id="{816BAEB9-194C-472C-B84A-6F64AD194939}" type="datetime1">
              <a:rPr lang="fr-FR" altLang="en-US"/>
              <a:pPr>
                <a:defRPr/>
              </a:pPr>
              <a:t>10/05/2019</a:t>
            </a:fld>
            <a:endParaRPr lang="fr-FR" altLang="en-US"/>
          </a:p>
        </p:txBody>
      </p:sp>
      <p:sp>
        <p:nvSpPr>
          <p:cNvPr id="6" name="Espace réservé du pied de page 5"/>
          <p:cNvSpPr>
            <a:spLocks noGrp="1"/>
          </p:cNvSpPr>
          <p:nvPr>
            <p:ph type="ftr" sz="quarter" idx="11"/>
          </p:nvPr>
        </p:nvSpPr>
        <p:spPr/>
        <p:txBody>
          <a:bodyPr/>
          <a:lstStyle>
            <a:lvl1pPr>
              <a:defRPr/>
            </a:lvl1pPr>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altLang="en-US"/>
          </a:p>
        </p:txBody>
      </p:sp>
      <p:sp>
        <p:nvSpPr>
          <p:cNvPr id="1027" name="Espace réservé du texte 2"/>
          <p:cNvSpPr>
            <a:spLocks noGrp="1"/>
          </p:cNvSpPr>
          <p:nvPr>
            <p:ph type="body" idx="1"/>
          </p:nvPr>
        </p:nvSpPr>
        <p:spPr bwMode="auto">
          <a:xfrm>
            <a:off x="741363" y="1498600"/>
            <a:ext cx="7566025"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endParaRPr lang="fr-FR" altLang="en-US"/>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474747"/>
                </a:solidFill>
                <a:cs typeface="Arial" charset="0"/>
              </a:defRPr>
            </a:lvl1pPr>
          </a:lstStyle>
          <a:p>
            <a:pPr>
              <a:defRPr/>
            </a:pPr>
            <a:fld id="{A9A3327E-27B2-4B75-8E71-D43EA59D5DA7}" type="datetime1">
              <a:rPr lang="fr-FR" altLang="en-US"/>
              <a:pPr>
                <a:defRPr/>
              </a:pPr>
              <a:t>10/05/2019</a:t>
            </a:fld>
            <a:endParaRPr lang="fr-FR" altLang="en-US"/>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474747"/>
                </a:solidFill>
                <a:cs typeface="Arial" charset="0"/>
              </a:defRPr>
            </a:lvl1pPr>
          </a:lstStyle>
          <a:p>
            <a:pPr>
              <a:defRPr/>
            </a:pPr>
            <a:endParaRPr lang="en-US" altLang="en-US"/>
          </a:p>
        </p:txBody>
      </p:sp>
      <p:pic>
        <p:nvPicPr>
          <p:cNvPr id="1030" name="Image 9" descr="OHCHR_logo_EN_blue.png"/>
          <p:cNvPicPr>
            <a:picLocks noChangeAspect="1"/>
          </p:cNvPicPr>
          <p:nvPr userDrawn="1"/>
        </p:nvPicPr>
        <p:blipFill>
          <a:blip r:embed="rId10"/>
          <a:srcRect/>
          <a:stretch>
            <a:fillRect/>
          </a:stretch>
        </p:blipFill>
        <p:spPr bwMode="auto">
          <a:xfrm>
            <a:off x="7099300" y="6018213"/>
            <a:ext cx="1825625" cy="660400"/>
          </a:xfrm>
          <a:prstGeom prst="rect">
            <a:avLst/>
          </a:prstGeom>
          <a:noFill/>
          <a:ln w="9525">
            <a:noFill/>
            <a:miter lim="800000"/>
            <a:headEnd/>
            <a:tailEnd/>
          </a:ln>
        </p:spPr>
      </p:pic>
      <p:pic>
        <p:nvPicPr>
          <p:cNvPr id="1031" name="Image 6" descr="UN_logo.jpg"/>
          <p:cNvPicPr>
            <a:picLocks noChangeAspect="1"/>
          </p:cNvPicPr>
          <p:nvPr userDrawn="1"/>
        </p:nvPicPr>
        <p:blipFill>
          <a:blip r:embed="rId11"/>
          <a:srcRect/>
          <a:stretch>
            <a:fillRect/>
          </a:stretch>
        </p:blipFill>
        <p:spPr bwMode="auto">
          <a:xfrm>
            <a:off x="6308725" y="6188075"/>
            <a:ext cx="574675" cy="573088"/>
          </a:xfrm>
          <a:prstGeom prst="rect">
            <a:avLst/>
          </a:prstGeom>
          <a:noFill/>
          <a:ln w="9525">
            <a:noFill/>
            <a:miter lim="800000"/>
            <a:headEnd/>
            <a:tailEnd/>
          </a:ln>
        </p:spPr>
      </p:pic>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381" r:id="rId1"/>
    <p:sldLayoutId id="2147484376" r:id="rId2"/>
    <p:sldLayoutId id="2147484377" r:id="rId3"/>
    <p:sldLayoutId id="2147484378" r:id="rId4"/>
    <p:sldLayoutId id="2147484379" r:id="rId5"/>
    <p:sldLayoutId id="2147484380" r:id="rId6"/>
    <p:sldLayoutId id="2147484382" r:id="rId7"/>
    <p:sldLayoutId id="2147484383" r:id="rId8"/>
  </p:sldLayoutIdLst>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ous-titre 9"/>
          <p:cNvSpPr>
            <a:spLocks noGrp="1"/>
          </p:cNvSpPr>
          <p:nvPr>
            <p:ph type="subTitle" idx="1"/>
          </p:nvPr>
        </p:nvSpPr>
        <p:spPr>
          <a:xfrm>
            <a:off x="723900" y="4248150"/>
            <a:ext cx="6589713" cy="979488"/>
          </a:xfrm>
        </p:spPr>
        <p:txBody>
          <a:bodyPr/>
          <a:lstStyle/>
          <a:p>
            <a:r>
              <a:rPr lang="es-ES" altLang="en-US" dirty="0">
                <a:solidFill>
                  <a:schemeClr val="bg1"/>
                </a:solidFill>
                <a:latin typeface="Arial" charset="0"/>
                <a:ea typeface="ＭＳ Ｐゴシック" pitchFamily="34" charset="-128"/>
                <a:cs typeface="Arial" charset="0"/>
              </a:rPr>
              <a:t>R</a:t>
            </a:r>
          </a:p>
        </p:txBody>
      </p:sp>
      <p:sp>
        <p:nvSpPr>
          <p:cNvPr id="5124" name="Titre 10"/>
          <p:cNvSpPr>
            <a:spLocks noGrp="1"/>
          </p:cNvSpPr>
          <p:nvPr>
            <p:ph type="ctrTitle"/>
          </p:nvPr>
        </p:nvSpPr>
        <p:spPr>
          <a:xfrm>
            <a:off x="724462" y="1743075"/>
            <a:ext cx="7251700" cy="1149350"/>
          </a:xfrm>
        </p:spPr>
        <p:txBody>
          <a:bodyPr/>
          <a:lstStyle/>
          <a:p>
            <a:r>
              <a:rPr lang="es-ES" altLang="en-US" sz="3200" dirty="0">
                <a:latin typeface="Arial" charset="0"/>
                <a:ea typeface="ＭＳ Ｐゴシック" pitchFamily="34" charset="-128"/>
                <a:cs typeface="Arial" charset="0"/>
              </a:rPr>
              <a:t>Visión general del </a:t>
            </a:r>
            <a:r>
              <a:rPr lang="es-ES" altLang="en-US" sz="3200" dirty="0" smtClean="0">
                <a:latin typeface="Arial" charset="0"/>
                <a:ea typeface="ＭＳ Ｐゴシック" pitchFamily="34" charset="-128"/>
                <a:cs typeface="Arial" charset="0"/>
              </a:rPr>
              <a:t>sistema </a:t>
            </a:r>
            <a:r>
              <a:rPr lang="es-ES" altLang="en-US" sz="3200" dirty="0">
                <a:latin typeface="Arial" charset="0"/>
                <a:ea typeface="ＭＳ Ｐゴシック" pitchFamily="34" charset="-128"/>
                <a:cs typeface="Arial" charset="0"/>
              </a:rPr>
              <a:t>i</a:t>
            </a:r>
            <a:r>
              <a:rPr lang="es-ES" altLang="en-US" sz="3200" dirty="0" smtClean="0">
                <a:latin typeface="Arial" charset="0"/>
                <a:ea typeface="ＭＳ Ｐゴシック" pitchFamily="34" charset="-128"/>
                <a:cs typeface="Arial" charset="0"/>
              </a:rPr>
              <a:t>nternacional </a:t>
            </a:r>
            <a:r>
              <a:rPr lang="es-ES" altLang="en-US" sz="3200" dirty="0">
                <a:latin typeface="Arial" charset="0"/>
                <a:ea typeface="ＭＳ Ｐゴシック" pitchFamily="34" charset="-128"/>
                <a:cs typeface="Arial" charset="0"/>
              </a:rPr>
              <a:t>de </a:t>
            </a:r>
            <a:r>
              <a:rPr lang="es-ES" altLang="en-US" sz="3200" dirty="0" smtClean="0">
                <a:latin typeface="Arial" charset="0"/>
                <a:ea typeface="ＭＳ Ｐゴシック" pitchFamily="34" charset="-128"/>
                <a:cs typeface="Arial" charset="0"/>
              </a:rPr>
              <a:t>derechos </a:t>
            </a:r>
            <a:r>
              <a:rPr lang="es-ES" altLang="en-US" sz="3200" dirty="0">
                <a:latin typeface="Arial" charset="0"/>
                <a:ea typeface="ＭＳ Ｐゴシック" pitchFamily="34" charset="-128"/>
                <a:cs typeface="Arial" charset="0"/>
              </a:rPr>
              <a:t>h</a:t>
            </a:r>
            <a:r>
              <a:rPr lang="es-ES" altLang="en-US" sz="3200" dirty="0" smtClean="0">
                <a:latin typeface="Arial" charset="0"/>
                <a:ea typeface="ＭＳ Ｐゴシック" pitchFamily="34" charset="-128"/>
                <a:cs typeface="Arial" charset="0"/>
              </a:rPr>
              <a:t>umanos </a:t>
            </a:r>
            <a:r>
              <a:rPr lang="es-ES" altLang="en-US" sz="3200" dirty="0">
                <a:solidFill>
                  <a:schemeClr val="tx1"/>
                </a:solidFill>
                <a:latin typeface="Arial" charset="0"/>
                <a:ea typeface="ＭＳ Ｐゴシック" pitchFamily="34" charset="-128"/>
                <a:cs typeface="Arial" charset="0"/>
              </a:rPr>
              <a:t/>
            </a:r>
            <a:br>
              <a:rPr lang="es-ES" altLang="en-US" sz="3200" dirty="0">
                <a:solidFill>
                  <a:schemeClr val="tx1"/>
                </a:solidFill>
                <a:latin typeface="Arial" charset="0"/>
                <a:ea typeface="ＭＳ Ｐゴシック" pitchFamily="34" charset="-128"/>
                <a:cs typeface="Arial" charset="0"/>
              </a:rPr>
            </a:br>
            <a:endParaRPr lang="es-ES" altLang="en-US" sz="3600" dirty="0">
              <a:solidFill>
                <a:schemeClr val="tx1"/>
              </a:solidFill>
              <a:latin typeface="Arial" charset="0"/>
              <a:ea typeface="ＭＳ Ｐゴシック" pitchFamily="34" charset="-128"/>
              <a:cs typeface="Arial" charset="0"/>
            </a:endParaRPr>
          </a:p>
        </p:txBody>
      </p:sp>
      <p:sp>
        <p:nvSpPr>
          <p:cNvPr id="5" name="Subtitle 2"/>
          <p:cNvSpPr txBox="1">
            <a:spLocks/>
          </p:cNvSpPr>
          <p:nvPr/>
        </p:nvSpPr>
        <p:spPr bwMode="auto">
          <a:xfrm>
            <a:off x="723900" y="3642852"/>
            <a:ext cx="7610475" cy="979487"/>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defTabSz="457200" rtl="0" eaLnBrk="0" fontAlgn="base" latinLnBrk="0" hangingPunct="0">
              <a:lnSpc>
                <a:spcPct val="100000"/>
              </a:lnSpc>
              <a:spcBef>
                <a:spcPct val="20000"/>
              </a:spcBef>
              <a:spcAft>
                <a:spcPct val="0"/>
              </a:spcAft>
              <a:buClr>
                <a:schemeClr val="tx2"/>
              </a:buClr>
              <a:buSzTx/>
              <a:buFont typeface="Wingdings" pitchFamily="2" charset="2"/>
              <a:buNone/>
              <a:tabLst/>
              <a:defRPr/>
            </a:pPr>
            <a:r>
              <a:rPr kumimoji="0" lang="es-ES" sz="2200" b="1" i="1" u="none" strike="noStrike" kern="1200" cap="none" spc="0" normalizeH="0" baseline="0" dirty="0">
                <a:ln>
                  <a:noFill/>
                </a:ln>
                <a:solidFill>
                  <a:srgbClr val="FFFFFF"/>
                </a:solidFill>
                <a:effectLst/>
                <a:uLnTx/>
                <a:uFillTx/>
                <a:latin typeface="Arial"/>
                <a:ea typeface="ＭＳ Ｐゴシック" pitchFamily="-108" charset="-128"/>
                <a:cs typeface="Arial"/>
              </a:rPr>
              <a:t>Programa de </a:t>
            </a:r>
            <a:r>
              <a:rPr kumimoji="0" lang="es-ES" sz="2200" b="1" i="1" u="none" strike="noStrike" kern="1200" cap="none" spc="0" normalizeH="0" baseline="0" dirty="0" smtClean="0">
                <a:ln>
                  <a:noFill/>
                </a:ln>
                <a:solidFill>
                  <a:srgbClr val="FFFFFF"/>
                </a:solidFill>
                <a:effectLst/>
                <a:uLnTx/>
                <a:uFillTx/>
                <a:latin typeface="Arial"/>
                <a:ea typeface="ＭＳ Ｐゴシック" pitchFamily="-108" charset="-128"/>
                <a:cs typeface="Arial"/>
              </a:rPr>
              <a:t>fortalecimiento </a:t>
            </a:r>
            <a:r>
              <a:rPr kumimoji="0" lang="es-ES" sz="2200" b="1" i="1" u="none" strike="noStrike" kern="1200" cap="none" spc="0" normalizeH="0" baseline="0" dirty="0">
                <a:ln>
                  <a:noFill/>
                </a:ln>
                <a:solidFill>
                  <a:srgbClr val="FFFFFF"/>
                </a:solidFill>
                <a:effectLst/>
                <a:uLnTx/>
                <a:uFillTx/>
                <a:latin typeface="Arial"/>
                <a:ea typeface="ＭＳ Ｐゴシック" pitchFamily="-108" charset="-128"/>
                <a:cs typeface="Arial"/>
              </a:rPr>
              <a:t>de </a:t>
            </a:r>
            <a:r>
              <a:rPr kumimoji="0" lang="es-ES" sz="2200" b="1" i="1" u="none" strike="noStrike" kern="1200" cap="none" spc="0" normalizeH="0" baseline="0" dirty="0" smtClean="0">
                <a:ln>
                  <a:noFill/>
                </a:ln>
                <a:solidFill>
                  <a:srgbClr val="FFFFFF"/>
                </a:solidFill>
                <a:effectLst/>
                <a:uLnTx/>
                <a:uFillTx/>
                <a:latin typeface="Arial"/>
                <a:ea typeface="ＭＳ Ｐゴシック" pitchFamily="-108" charset="-128"/>
                <a:cs typeface="Arial"/>
              </a:rPr>
              <a:t>capacidades </a:t>
            </a:r>
            <a:r>
              <a:rPr kumimoji="0" lang="es-ES" sz="2200" b="1" i="1" u="none" strike="noStrike" kern="1200" cap="none" spc="0" normalizeH="0" baseline="0" dirty="0">
                <a:ln>
                  <a:noFill/>
                </a:ln>
                <a:solidFill>
                  <a:srgbClr val="FFFFFF"/>
                </a:solidFill>
                <a:effectLst/>
                <a:uLnTx/>
                <a:uFillTx/>
                <a:latin typeface="Arial"/>
                <a:ea typeface="ＭＳ Ｐゴシック" pitchFamily="-108" charset="-128"/>
                <a:cs typeface="Arial"/>
              </a:rPr>
              <a:t>de los </a:t>
            </a:r>
            <a:endParaRPr kumimoji="0" lang="es-ES" sz="2200" b="1" i="1" kern="1200" spc="0" normalizeH="0" dirty="0">
              <a:ln>
                <a:noFill/>
              </a:ln>
              <a:solidFill>
                <a:srgbClr val="FFFFFF"/>
              </a:solidFill>
              <a:effectLst/>
              <a:uLnTx/>
              <a:uFillTx/>
              <a:latin typeface="Arial"/>
              <a:ea typeface="ＭＳ Ｐゴシック" pitchFamily="-108" charset="-128"/>
              <a:cs typeface="Arial"/>
            </a:endParaRPr>
          </a:p>
          <a:p>
            <a:pPr marL="0" marR="0" lvl="0" indent="0" defTabSz="457200" rtl="0" eaLnBrk="0" fontAlgn="base" latinLnBrk="0" hangingPunct="0">
              <a:lnSpc>
                <a:spcPct val="100000"/>
              </a:lnSpc>
              <a:spcBef>
                <a:spcPct val="20000"/>
              </a:spcBef>
              <a:spcAft>
                <a:spcPct val="0"/>
              </a:spcAft>
              <a:buClr>
                <a:schemeClr val="tx2"/>
              </a:buClr>
              <a:buSzTx/>
              <a:buFont typeface="Wingdings" pitchFamily="2" charset="2"/>
              <a:buNone/>
              <a:tabLst/>
              <a:defRPr/>
            </a:pPr>
            <a:r>
              <a:rPr lang="es-ES" sz="2200" b="1" i="1" dirty="0">
                <a:solidFill>
                  <a:srgbClr val="FFFFFF"/>
                </a:solidFill>
                <a:latin typeface="Arial"/>
                <a:ea typeface="ＭＳ Ｐゴシック" pitchFamily="-108" charset="-128"/>
                <a:cs typeface="Arial"/>
              </a:rPr>
              <a:t>ó</a:t>
            </a:r>
            <a:r>
              <a:rPr kumimoji="0" lang="es-ES" sz="2200" b="1" i="1" u="none" strike="noStrike" kern="1200" cap="none" spc="0" normalizeH="0" baseline="0" dirty="0" smtClean="0">
                <a:ln>
                  <a:noFill/>
                </a:ln>
                <a:solidFill>
                  <a:srgbClr val="FFFFFF"/>
                </a:solidFill>
                <a:effectLst/>
                <a:uLnTx/>
                <a:uFillTx/>
                <a:latin typeface="Arial"/>
                <a:ea typeface="ＭＳ Ｐゴシック" pitchFamily="-108" charset="-128"/>
                <a:cs typeface="Arial"/>
              </a:rPr>
              <a:t>rganos los tratados </a:t>
            </a:r>
            <a:r>
              <a:rPr kumimoji="0" lang="es-ES" sz="2200" b="1" i="1" u="none" strike="noStrike" kern="1200" cap="none" spc="0" normalizeH="0" baseline="0" dirty="0">
                <a:ln>
                  <a:noFill/>
                </a:ln>
                <a:solidFill>
                  <a:srgbClr val="FFFFFF"/>
                </a:solidFill>
                <a:effectLst/>
                <a:uLnTx/>
                <a:uFillTx/>
                <a:latin typeface="Arial"/>
                <a:ea typeface="ＭＳ Ｐゴシック" pitchFamily="-108" charset="-128"/>
                <a:cs typeface="Arial"/>
              </a:rPr>
              <a:t>de la OACNUDH</a:t>
            </a:r>
            <a:endParaRPr kumimoji="0" lang="es-ES" sz="2200" b="1" i="0" u="none" strike="noStrike" kern="1200" cap="none" spc="0" normalizeH="0" baseline="0" dirty="0">
              <a:ln>
                <a:noFill/>
              </a:ln>
              <a:solidFill>
                <a:schemeClr val="bg1"/>
              </a:solidFill>
              <a:effectLst/>
              <a:uLnTx/>
              <a:uFillTx/>
              <a:latin typeface="Arial" charset="0"/>
              <a:ea typeface="ＭＳ Ｐゴシック" charset="-128"/>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idx="4294967295"/>
          </p:nvPr>
        </p:nvSpPr>
        <p:spPr/>
        <p:txBody>
          <a:bodyPr/>
          <a:lstStyle/>
          <a:p>
            <a:pPr eaLnBrk="1" hangingPunct="1"/>
            <a:r>
              <a:rPr lang="es-ES" altLang="en-US" dirty="0" smtClean="0">
                <a:latin typeface="Arial" charset="0"/>
                <a:ea typeface="ＭＳ Ｐゴシック" pitchFamily="34" charset="-128"/>
                <a:cs typeface="Arial" charset="0"/>
              </a:rPr>
              <a:t>Órganos de tratados</a:t>
            </a:r>
            <a:endParaRPr lang="es-ES" altLang="en-US" dirty="0">
              <a:latin typeface="Arial" charset="0"/>
              <a:ea typeface="ＭＳ Ｐゴシック" pitchFamily="34" charset="-128"/>
              <a:cs typeface="Arial" charset="0"/>
            </a:endParaRPr>
          </a:p>
        </p:txBody>
      </p:sp>
      <p:sp>
        <p:nvSpPr>
          <p:cNvPr id="2" name="TextBox 1"/>
          <p:cNvSpPr txBox="1"/>
          <p:nvPr/>
        </p:nvSpPr>
        <p:spPr>
          <a:xfrm>
            <a:off x="3883025" y="539750"/>
            <a:ext cx="5021263" cy="6518708"/>
          </a:xfrm>
          <a:prstGeom prst="rect">
            <a:avLst/>
          </a:prstGeom>
          <a:noFill/>
        </p:spPr>
        <p:txBody>
          <a:bodyPr wrap="square">
            <a:spAutoFit/>
          </a:bodyPr>
          <a:lstStyle/>
          <a:p>
            <a:pPr>
              <a:lnSpc>
                <a:spcPct val="80000"/>
              </a:lnSpc>
              <a:buFont typeface="Wingdings" pitchFamily="2" charset="2"/>
              <a:buNone/>
              <a:defRPr/>
            </a:pPr>
            <a:endParaRPr lang="es-ES" dirty="0" smtClean="0"/>
          </a:p>
          <a:p>
            <a:pPr marL="285750" indent="-285750">
              <a:lnSpc>
                <a:spcPct val="80000"/>
              </a:lnSpc>
              <a:buClr>
                <a:schemeClr val="tx2"/>
              </a:buClr>
              <a:buFont typeface="Wingdings" panose="05000000000000000000" pitchFamily="2" charset="2"/>
              <a:buChar char="§"/>
              <a:defRPr/>
            </a:pPr>
            <a:r>
              <a:rPr lang="es-ES" b="1" dirty="0" smtClean="0"/>
              <a:t>Mandato</a:t>
            </a:r>
            <a:r>
              <a:rPr lang="es-ES" b="1" dirty="0"/>
              <a:t>: </a:t>
            </a:r>
            <a:r>
              <a:rPr lang="es-ES" dirty="0"/>
              <a:t>monitorear la implementación del tratado relevante por los Estados Partes</a:t>
            </a:r>
          </a:p>
          <a:p>
            <a:pPr>
              <a:lnSpc>
                <a:spcPct val="80000"/>
              </a:lnSpc>
              <a:defRPr/>
            </a:pPr>
            <a:endParaRPr lang="es-ES" dirty="0"/>
          </a:p>
          <a:p>
            <a:pPr marL="285750" indent="-285750">
              <a:lnSpc>
                <a:spcPct val="80000"/>
              </a:lnSpc>
              <a:buClr>
                <a:schemeClr val="tx2"/>
              </a:buClr>
              <a:buFont typeface="Wingdings" panose="05000000000000000000" pitchFamily="2" charset="2"/>
              <a:buChar char="§"/>
              <a:defRPr/>
            </a:pPr>
            <a:r>
              <a:rPr lang="es-ES" dirty="0"/>
              <a:t>Compuestos de </a:t>
            </a:r>
            <a:r>
              <a:rPr lang="es-ES" b="1" dirty="0"/>
              <a:t>expertos independientes</a:t>
            </a:r>
            <a:r>
              <a:rPr lang="es-ES" dirty="0"/>
              <a:t>, nominados y elegidos por los Estados Partes para períodos fijos renovables de cuatro años</a:t>
            </a:r>
          </a:p>
          <a:p>
            <a:pPr marL="285750" indent="-285750">
              <a:lnSpc>
                <a:spcPct val="80000"/>
              </a:lnSpc>
              <a:buClr>
                <a:schemeClr val="tx2"/>
              </a:buClr>
              <a:buFont typeface="Wingdings" panose="05000000000000000000" pitchFamily="2" charset="2"/>
              <a:buChar char="§"/>
              <a:defRPr/>
            </a:pPr>
            <a:endParaRPr lang="es-ES" dirty="0"/>
          </a:p>
          <a:p>
            <a:pPr marL="285750" indent="-285750">
              <a:lnSpc>
                <a:spcPct val="80000"/>
              </a:lnSpc>
              <a:buClr>
                <a:schemeClr val="tx2"/>
              </a:buClr>
              <a:buFont typeface="Wingdings" panose="05000000000000000000" pitchFamily="2" charset="2"/>
              <a:buChar char="§"/>
              <a:defRPr/>
            </a:pPr>
            <a:r>
              <a:rPr lang="es-ES" dirty="0"/>
              <a:t>Membresía: 10-25 miembros, dependiendo del Comité</a:t>
            </a:r>
          </a:p>
          <a:p>
            <a:pPr marL="285750" indent="-285750">
              <a:lnSpc>
                <a:spcPct val="80000"/>
              </a:lnSpc>
              <a:buClr>
                <a:schemeClr val="tx2"/>
              </a:buClr>
              <a:buFont typeface="Wingdings" panose="05000000000000000000" pitchFamily="2" charset="2"/>
              <a:buChar char="§"/>
              <a:defRPr/>
            </a:pPr>
            <a:endParaRPr lang="es-ES" dirty="0"/>
          </a:p>
          <a:p>
            <a:pPr marL="285750" indent="-285750">
              <a:lnSpc>
                <a:spcPct val="80000"/>
              </a:lnSpc>
              <a:buClr>
                <a:schemeClr val="tx2"/>
              </a:buClr>
              <a:buFont typeface="Wingdings" panose="05000000000000000000" pitchFamily="2" charset="2"/>
              <a:buChar char="§"/>
              <a:defRPr/>
            </a:pPr>
            <a:r>
              <a:rPr lang="es-ES" dirty="0"/>
              <a:t>En total: 172 miembros en total (10 TBs)</a:t>
            </a:r>
          </a:p>
          <a:p>
            <a:pPr marL="285750" indent="-285750">
              <a:lnSpc>
                <a:spcPct val="80000"/>
              </a:lnSpc>
              <a:buClr>
                <a:schemeClr val="tx2"/>
              </a:buClr>
              <a:buFont typeface="Wingdings" panose="05000000000000000000" pitchFamily="2" charset="2"/>
              <a:buChar char="§"/>
              <a:defRPr/>
            </a:pPr>
            <a:endParaRPr lang="es-ES" dirty="0"/>
          </a:p>
          <a:p>
            <a:pPr marL="285750" indent="-285750">
              <a:lnSpc>
                <a:spcPct val="80000"/>
              </a:lnSpc>
              <a:buClr>
                <a:schemeClr val="tx2"/>
              </a:buClr>
              <a:buFont typeface="Wingdings" panose="05000000000000000000" pitchFamily="2" charset="2"/>
              <a:buChar char="§"/>
              <a:defRPr/>
            </a:pPr>
            <a:r>
              <a:rPr lang="es-ES" dirty="0"/>
              <a:t>Criterios: Experiencia, distribución geográfica equitativa, representación de sistemas legales principales y diferentes formas de civilización y representación balanceada de géneros</a:t>
            </a:r>
          </a:p>
          <a:p>
            <a:pPr marL="285750" indent="-285750">
              <a:lnSpc>
                <a:spcPct val="80000"/>
              </a:lnSpc>
              <a:buClr>
                <a:schemeClr val="tx2"/>
              </a:buClr>
              <a:buFont typeface="Wingdings" panose="05000000000000000000" pitchFamily="2" charset="2"/>
              <a:buChar char="§"/>
              <a:defRPr/>
            </a:pPr>
            <a:endParaRPr lang="es-ES" dirty="0"/>
          </a:p>
          <a:p>
            <a:pPr marL="285750" indent="-285750">
              <a:buClr>
                <a:schemeClr val="tx2"/>
              </a:buClr>
              <a:buFont typeface="Wingdings" panose="05000000000000000000" pitchFamily="2" charset="2"/>
              <a:buChar char="§"/>
              <a:defRPr/>
            </a:pPr>
            <a:r>
              <a:rPr lang="es-ES" dirty="0"/>
              <a:t>No remunerados y sirven solamente en su capacidad personal</a:t>
            </a:r>
          </a:p>
          <a:p>
            <a:pPr marL="285750" indent="-285750" eaLnBrk="1" hangingPunct="1">
              <a:lnSpc>
                <a:spcPct val="80000"/>
              </a:lnSpc>
              <a:buClr>
                <a:schemeClr val="tx2"/>
              </a:buClr>
              <a:buFont typeface="Wingdings" panose="05000000000000000000" pitchFamily="2" charset="2"/>
              <a:buChar char="§"/>
              <a:defRPr/>
            </a:pPr>
            <a:endParaRPr lang="es-ES" dirty="0"/>
          </a:p>
          <a:p>
            <a:pPr marL="285750" indent="-285750" eaLnBrk="1" hangingPunct="1">
              <a:lnSpc>
                <a:spcPct val="80000"/>
              </a:lnSpc>
              <a:buClr>
                <a:schemeClr val="tx2"/>
              </a:buClr>
              <a:buFont typeface="Wingdings" panose="05000000000000000000" pitchFamily="2" charset="2"/>
              <a:buChar char="§"/>
              <a:defRPr/>
            </a:pPr>
            <a:r>
              <a:rPr lang="es-ES" dirty="0"/>
              <a:t>Se reúnen para una sesión de 1-4 semanas, celebrada 2-3 veces al año en Ginebra</a:t>
            </a:r>
          </a:p>
          <a:p>
            <a:pPr eaLnBrk="1" hangingPunct="1">
              <a:lnSpc>
                <a:spcPct val="80000"/>
              </a:lnSpc>
              <a:buClr>
                <a:schemeClr val="tx2"/>
              </a:buClr>
              <a:defRPr/>
            </a:pPr>
            <a:endParaRPr lang="es-ES" dirty="0"/>
          </a:p>
          <a:p>
            <a:pPr>
              <a:defRPr/>
            </a:pPr>
            <a:endParaRPr lang="es-ES" dirty="0"/>
          </a:p>
          <a:p>
            <a:pPr>
              <a:defRPr/>
            </a:pPr>
            <a:endParaRPr lang="es-ES" dirty="0"/>
          </a:p>
        </p:txBody>
      </p:sp>
      <p:pic>
        <p:nvPicPr>
          <p:cNvPr id="3" name="Picture 2"/>
          <p:cNvPicPr>
            <a:picLocks noChangeAspect="1"/>
          </p:cNvPicPr>
          <p:nvPr/>
        </p:nvPicPr>
        <p:blipFill>
          <a:blip r:embed="rId3"/>
          <a:stretch>
            <a:fillRect/>
          </a:stretch>
        </p:blipFill>
        <p:spPr>
          <a:xfrm>
            <a:off x="655638" y="990600"/>
            <a:ext cx="3148268" cy="5054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idx="4294967295"/>
          </p:nvPr>
        </p:nvSpPr>
        <p:spPr>
          <a:xfrm>
            <a:off x="635621" y="457200"/>
            <a:ext cx="7671768" cy="908050"/>
          </a:xfrm>
        </p:spPr>
        <p:txBody>
          <a:bodyPr/>
          <a:lstStyle/>
          <a:p>
            <a:pPr eaLnBrk="1" hangingPunct="1"/>
            <a:r>
              <a:rPr lang="es-ES" altLang="en-US" dirty="0">
                <a:latin typeface="Arial" charset="0"/>
                <a:ea typeface="ＭＳ Ｐゴシック" pitchFamily="34" charset="-128"/>
                <a:cs typeface="Arial" charset="0"/>
              </a:rPr>
              <a:t>Consejo de Derechos Humanos</a:t>
            </a:r>
          </a:p>
        </p:txBody>
      </p:sp>
      <p:sp>
        <p:nvSpPr>
          <p:cNvPr id="16387" name="Rectangle 6"/>
          <p:cNvSpPr>
            <a:spLocks noChangeArrowheads="1"/>
          </p:cNvSpPr>
          <p:nvPr/>
        </p:nvSpPr>
        <p:spPr bwMode="auto">
          <a:xfrm>
            <a:off x="4415882" y="1690688"/>
            <a:ext cx="4474117" cy="4525962"/>
          </a:xfrm>
          <a:prstGeom prst="rect">
            <a:avLst/>
          </a:prstGeom>
          <a:noFill/>
          <a:ln w="9525">
            <a:noFill/>
            <a:miter lim="800000"/>
            <a:headEnd/>
            <a:tailEnd/>
          </a:ln>
          <a:effectLst/>
        </p:spPr>
        <p:txBody>
          <a:bodyPr anchor="t"/>
          <a:lstStyle/>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Órgano intergubernamental</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47 miembros</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Atendido por la OACNUDH</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Aborda violaciones a los derechos humanos</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Trabaja para prevenir los abusos a los derechos humanos</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Responde a emergencias</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Foro internacional para diálogo sobre derechos humanos</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Recomienda sobre el desarrollo del derecho internacional de los derechos humanos</a:t>
            </a:r>
          </a:p>
          <a:p>
            <a:pPr marL="342900" indent="-257175" defTabSz="914400">
              <a:lnSpc>
                <a:spcPct val="80000"/>
              </a:lnSpc>
              <a:spcBef>
                <a:spcPct val="20000"/>
              </a:spcBef>
              <a:buClr>
                <a:schemeClr val="tx2"/>
              </a:buClr>
              <a:buFont typeface="Wingdings" pitchFamily="2" charset="2"/>
              <a:buChar char="§"/>
            </a:pPr>
            <a:r>
              <a:rPr lang="es-ES" altLang="en-US" dirty="0">
                <a:cs typeface="Arial" charset="0"/>
              </a:rPr>
              <a:t>Revisa periódicamente la situación de los países (EPU)</a:t>
            </a:r>
          </a:p>
          <a:p>
            <a:pPr marL="342900" indent="-257175" defTabSz="914400">
              <a:lnSpc>
                <a:spcPct val="80000"/>
              </a:lnSpc>
              <a:spcBef>
                <a:spcPct val="20000"/>
              </a:spcBef>
              <a:buClr>
                <a:schemeClr val="tx2"/>
              </a:buClr>
              <a:buFont typeface="Wingdings" pitchFamily="2" charset="2"/>
              <a:buChar char="§"/>
            </a:pPr>
            <a:endParaRPr lang="es-ES" altLang="en-US" sz="2000" dirty="0">
              <a:cs typeface="Arial" charset="0"/>
            </a:endParaRPr>
          </a:p>
        </p:txBody>
      </p:sp>
      <p:pic>
        <p:nvPicPr>
          <p:cNvPr id="16388" name="Picture 1"/>
          <p:cNvPicPr>
            <a:picLocks noChangeAspect="1"/>
          </p:cNvPicPr>
          <p:nvPr/>
        </p:nvPicPr>
        <p:blipFill>
          <a:blip r:embed="rId3"/>
          <a:srcRect/>
          <a:stretch>
            <a:fillRect/>
          </a:stretch>
        </p:blipFill>
        <p:spPr bwMode="auto">
          <a:xfrm>
            <a:off x="533400" y="1690688"/>
            <a:ext cx="3773488" cy="30845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idx="4294967295"/>
          </p:nvPr>
        </p:nvSpPr>
        <p:spPr>
          <a:xfrm>
            <a:off x="546411" y="446048"/>
            <a:ext cx="8597590" cy="947853"/>
          </a:xfrm>
        </p:spPr>
        <p:txBody>
          <a:bodyPr/>
          <a:lstStyle/>
          <a:p>
            <a:pPr eaLnBrk="1" hangingPunct="1"/>
            <a:r>
              <a:rPr lang="es-ES" altLang="en-US" dirty="0">
                <a:latin typeface="Arial" charset="0"/>
                <a:ea typeface="ＭＳ Ｐゴシック" pitchFamily="34" charset="-128"/>
                <a:cs typeface="Arial" charset="0"/>
              </a:rPr>
              <a:t>Mecanismos del CDH: </a:t>
            </a:r>
            <a:r>
              <a:rPr lang="es-ES" altLang="en-US" dirty="0" smtClean="0">
                <a:latin typeface="Arial" charset="0"/>
                <a:ea typeface="ＭＳ Ｐゴシック" pitchFamily="34" charset="-128"/>
                <a:cs typeface="Arial" charset="0"/>
              </a:rPr>
              <a:t/>
            </a:r>
            <a:br>
              <a:rPr lang="es-ES" altLang="en-US" dirty="0" smtClean="0">
                <a:latin typeface="Arial" charset="0"/>
                <a:ea typeface="ＭＳ Ｐゴシック" pitchFamily="34" charset="-128"/>
                <a:cs typeface="Arial" charset="0"/>
              </a:rPr>
            </a:br>
            <a:r>
              <a:rPr lang="es-ES" altLang="en-US" dirty="0" smtClean="0">
                <a:latin typeface="Arial" charset="0"/>
                <a:ea typeface="ＭＳ Ｐゴシック" pitchFamily="34" charset="-128"/>
                <a:cs typeface="Arial" charset="0"/>
              </a:rPr>
              <a:t>Examen </a:t>
            </a:r>
            <a:r>
              <a:rPr lang="es-ES" altLang="en-US" dirty="0">
                <a:latin typeface="Arial" charset="0"/>
                <a:ea typeface="ＭＳ Ｐゴシック" pitchFamily="34" charset="-128"/>
                <a:cs typeface="Arial" charset="0"/>
              </a:rPr>
              <a:t>Periódico Universal (EPU)</a:t>
            </a:r>
          </a:p>
        </p:txBody>
      </p:sp>
      <p:sp>
        <p:nvSpPr>
          <p:cNvPr id="17411" name="Rectangle 6"/>
          <p:cNvSpPr>
            <a:spLocks noChangeArrowheads="1"/>
          </p:cNvSpPr>
          <p:nvPr/>
        </p:nvSpPr>
        <p:spPr bwMode="auto">
          <a:xfrm>
            <a:off x="4234464" y="1574878"/>
            <a:ext cx="4508092" cy="4572000"/>
          </a:xfrm>
          <a:prstGeom prst="rect">
            <a:avLst/>
          </a:prstGeom>
          <a:noFill/>
          <a:ln w="9525">
            <a:noFill/>
            <a:miter lim="800000"/>
            <a:headEnd/>
            <a:tailEnd/>
          </a:ln>
          <a:effectLst/>
        </p:spPr>
        <p:txBody>
          <a:bodyPr anchor="t"/>
          <a:lstStyle/>
          <a:p>
            <a:pPr marL="342900" indent="-342900">
              <a:lnSpc>
                <a:spcPct val="80000"/>
              </a:lnSpc>
              <a:spcBef>
                <a:spcPct val="20000"/>
              </a:spcBef>
              <a:buClr>
                <a:schemeClr val="tx2"/>
              </a:buClr>
              <a:buFont typeface="Wingdings" pitchFamily="2" charset="2"/>
              <a:buChar char="§"/>
            </a:pPr>
            <a:endParaRPr lang="es-ES" altLang="en-US" sz="700" dirty="0">
              <a:cs typeface="Arial" charset="0"/>
            </a:endParaRPr>
          </a:p>
          <a:p>
            <a:pPr marL="342900" indent="-342900">
              <a:spcBef>
                <a:spcPct val="20000"/>
              </a:spcBef>
              <a:buClr>
                <a:schemeClr val="tx2"/>
              </a:buClr>
              <a:buFont typeface="Wingdings" pitchFamily="2" charset="2"/>
              <a:buChar char="§"/>
            </a:pPr>
            <a:r>
              <a:rPr lang="es-ES" altLang="en-US" dirty="0" smtClean="0">
                <a:cs typeface="Arial" charset="0"/>
              </a:rPr>
              <a:t>Revisión </a:t>
            </a:r>
            <a:r>
              <a:rPr lang="es-ES" altLang="en-US" dirty="0">
                <a:cs typeface="Arial" charset="0"/>
              </a:rPr>
              <a:t>entre pares intergubernamentales</a:t>
            </a:r>
          </a:p>
          <a:p>
            <a:pPr marL="342900" indent="-342900">
              <a:spcBef>
                <a:spcPct val="20000"/>
              </a:spcBef>
              <a:buClr>
                <a:schemeClr val="tx2"/>
              </a:buClr>
              <a:buFont typeface="Wingdings" pitchFamily="2" charset="2"/>
              <a:buChar char="§"/>
            </a:pPr>
            <a:r>
              <a:rPr lang="es-ES" altLang="zh-CN" dirty="0">
                <a:cs typeface="Arial" charset="0"/>
              </a:rPr>
              <a:t>Cada Estado es revisado en un ciclo de 4,5 años</a:t>
            </a:r>
          </a:p>
          <a:p>
            <a:pPr marL="342900" indent="-342900">
              <a:spcBef>
                <a:spcPct val="20000"/>
              </a:spcBef>
              <a:buClr>
                <a:schemeClr val="tx2"/>
              </a:buClr>
              <a:buFont typeface="Wingdings" pitchFamily="2" charset="2"/>
              <a:buChar char="§"/>
            </a:pPr>
            <a:r>
              <a:rPr lang="es-ES" altLang="zh-CN" dirty="0">
                <a:cs typeface="Arial" charset="0"/>
              </a:rPr>
              <a:t>Revisiones basadas en:</a:t>
            </a:r>
          </a:p>
          <a:p>
            <a:pPr marL="742950" lvl="1" indent="-285750">
              <a:spcBef>
                <a:spcPct val="20000"/>
              </a:spcBef>
              <a:buClr>
                <a:schemeClr val="tx2"/>
              </a:buClr>
              <a:buFont typeface="Wingdings" pitchFamily="2" charset="2"/>
              <a:buChar char="§"/>
            </a:pPr>
            <a:r>
              <a:rPr lang="es-ES" altLang="zh-CN" sz="1400" dirty="0">
                <a:cs typeface="Arial" charset="0"/>
              </a:rPr>
              <a:t>Reportes nacionales de los Estados bajo revisión</a:t>
            </a:r>
          </a:p>
          <a:p>
            <a:pPr marL="742950" lvl="1" indent="-285750">
              <a:spcBef>
                <a:spcPct val="20000"/>
              </a:spcBef>
              <a:buClr>
                <a:schemeClr val="tx2"/>
              </a:buClr>
              <a:buFont typeface="Wingdings" pitchFamily="2" charset="2"/>
              <a:buChar char="§"/>
            </a:pPr>
            <a:r>
              <a:rPr lang="es-ES" altLang="zh-CN" sz="1400" dirty="0">
                <a:cs typeface="Arial" charset="0"/>
              </a:rPr>
              <a:t>Informe de recopilación incluyendo información de expertos y órganos de la ONU</a:t>
            </a:r>
          </a:p>
          <a:p>
            <a:pPr marL="742950" lvl="1" indent="-285750">
              <a:spcBef>
                <a:spcPct val="20000"/>
              </a:spcBef>
              <a:buClr>
                <a:schemeClr val="tx2"/>
              </a:buClr>
              <a:buFont typeface="Wingdings" pitchFamily="2" charset="2"/>
              <a:buChar char="§"/>
            </a:pPr>
            <a:r>
              <a:rPr lang="es-ES" altLang="zh-CN" sz="1400" dirty="0">
                <a:cs typeface="Arial" charset="0"/>
              </a:rPr>
              <a:t>Informe de recopilación incluyendo información de otros interesados (ONGs, NHRIs,…)</a:t>
            </a:r>
          </a:p>
          <a:p>
            <a:pPr marL="342900" indent="-342900">
              <a:spcBef>
                <a:spcPct val="20000"/>
              </a:spcBef>
              <a:buClr>
                <a:schemeClr val="tx2"/>
              </a:buClr>
              <a:buFont typeface="Wingdings" pitchFamily="2" charset="2"/>
              <a:buChar char="§"/>
            </a:pPr>
            <a:r>
              <a:rPr lang="es-ES" altLang="zh-CN" dirty="0">
                <a:cs typeface="Arial" charset="0"/>
              </a:rPr>
              <a:t>El CDH emite un informe con recomendaciones y compromisos del Estado en cuestión</a:t>
            </a:r>
          </a:p>
        </p:txBody>
      </p:sp>
      <p:pic>
        <p:nvPicPr>
          <p:cNvPr id="17412" name="Picture 2" descr="\\fsclu.lan.ohchr.org\redirected$\Mendoza Solorio\My Documents\My Pictures\SalleXX_New.jpg"/>
          <p:cNvPicPr>
            <a:picLocks noChangeAspect="1" noChangeArrowheads="1"/>
          </p:cNvPicPr>
          <p:nvPr/>
        </p:nvPicPr>
        <p:blipFill>
          <a:blip r:embed="rId3"/>
          <a:srcRect/>
          <a:stretch>
            <a:fillRect/>
          </a:stretch>
        </p:blipFill>
        <p:spPr bwMode="auto">
          <a:xfrm>
            <a:off x="648203" y="1574878"/>
            <a:ext cx="3390900" cy="4572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idx="4294967295"/>
          </p:nvPr>
        </p:nvSpPr>
        <p:spPr>
          <a:xfrm>
            <a:off x="585789" y="274638"/>
            <a:ext cx="7721600" cy="550862"/>
          </a:xfrm>
        </p:spPr>
        <p:txBody>
          <a:bodyPr/>
          <a:lstStyle/>
          <a:p>
            <a:pPr eaLnBrk="1" hangingPunct="1"/>
            <a:r>
              <a:rPr lang="es-ES" altLang="en-US" dirty="0">
                <a:latin typeface="Arial" charset="0"/>
                <a:ea typeface="ＭＳ Ｐゴシック" pitchFamily="34" charset="-128"/>
                <a:cs typeface="Arial" charset="0"/>
              </a:rPr>
              <a:t>Mecanismos del CDH : </a:t>
            </a:r>
            <a:r>
              <a:rPr lang="es-ES" altLang="en-US" dirty="0" smtClean="0">
                <a:latin typeface="Arial" charset="0"/>
                <a:ea typeface="ＭＳ Ｐゴシック" pitchFamily="34" charset="-128"/>
                <a:cs typeface="Arial" charset="0"/>
              </a:rPr>
              <a:t/>
            </a:r>
            <a:br>
              <a:rPr lang="es-ES" altLang="en-US" dirty="0" smtClean="0">
                <a:latin typeface="Arial" charset="0"/>
                <a:ea typeface="ＭＳ Ｐゴシック" pitchFamily="34" charset="-128"/>
                <a:cs typeface="Arial" charset="0"/>
              </a:rPr>
            </a:br>
            <a:r>
              <a:rPr lang="es-ES" altLang="en-US" dirty="0" smtClean="0">
                <a:latin typeface="Arial" charset="0"/>
                <a:ea typeface="ＭＳ Ｐゴシック" pitchFamily="34" charset="-128"/>
                <a:cs typeface="Arial" charset="0"/>
              </a:rPr>
              <a:t>Procedimientos </a:t>
            </a:r>
            <a:r>
              <a:rPr lang="es-ES" altLang="en-US" dirty="0">
                <a:latin typeface="Arial" charset="0"/>
                <a:ea typeface="ＭＳ Ｐゴシック" pitchFamily="34" charset="-128"/>
                <a:cs typeface="Arial" charset="0"/>
              </a:rPr>
              <a:t>Especiales</a:t>
            </a:r>
          </a:p>
        </p:txBody>
      </p:sp>
      <p:pic>
        <p:nvPicPr>
          <p:cNvPr id="18435" name="Picture 5" descr="Asma Jahangir-Afghanistan2"/>
          <p:cNvPicPr>
            <a:picLocks noChangeAspect="1" noChangeArrowheads="1"/>
          </p:cNvPicPr>
          <p:nvPr/>
        </p:nvPicPr>
        <p:blipFill>
          <a:blip r:embed="rId3"/>
          <a:srcRect/>
          <a:stretch>
            <a:fillRect/>
          </a:stretch>
        </p:blipFill>
        <p:spPr bwMode="auto">
          <a:xfrm>
            <a:off x="585788" y="1315379"/>
            <a:ext cx="4313237" cy="2889250"/>
          </a:xfrm>
          <a:prstGeom prst="rect">
            <a:avLst/>
          </a:prstGeom>
          <a:noFill/>
          <a:ln w="9525">
            <a:noFill/>
            <a:miter lim="800000"/>
            <a:headEnd/>
            <a:tailEnd/>
          </a:ln>
        </p:spPr>
      </p:pic>
      <p:sp>
        <p:nvSpPr>
          <p:cNvPr id="18436" name="Rectangle 6"/>
          <p:cNvSpPr>
            <a:spLocks noChangeArrowheads="1"/>
          </p:cNvSpPr>
          <p:nvPr/>
        </p:nvSpPr>
        <p:spPr bwMode="auto">
          <a:xfrm>
            <a:off x="5054600" y="1315378"/>
            <a:ext cx="3898900" cy="4780621"/>
          </a:xfrm>
          <a:prstGeom prst="rect">
            <a:avLst/>
          </a:prstGeom>
          <a:noFill/>
          <a:ln w="9525">
            <a:noFill/>
            <a:miter lim="800000"/>
            <a:headEnd/>
            <a:tailEnd/>
          </a:ln>
          <a:effectLst/>
        </p:spPr>
        <p:txBody>
          <a:bodyPr anchor="t"/>
          <a:lstStyle/>
          <a:p>
            <a:pPr marL="342900" indent="-342900">
              <a:lnSpc>
                <a:spcPct val="80000"/>
              </a:lnSpc>
              <a:spcBef>
                <a:spcPct val="20000"/>
              </a:spcBef>
              <a:buClr>
                <a:schemeClr val="tx2"/>
              </a:buClr>
              <a:buFont typeface="Wingdings" pitchFamily="2" charset="2"/>
              <a:buChar char="§"/>
            </a:pPr>
            <a:endParaRPr lang="es-ES" altLang="en-US" sz="700" dirty="0">
              <a:cs typeface="Arial" charset="0"/>
            </a:endParaRPr>
          </a:p>
          <a:p>
            <a:pPr marL="342900" indent="-342900">
              <a:lnSpc>
                <a:spcPct val="80000"/>
              </a:lnSpc>
              <a:spcBef>
                <a:spcPct val="20000"/>
              </a:spcBef>
              <a:buClr>
                <a:schemeClr val="tx2"/>
              </a:buClr>
              <a:buFont typeface="Wingdings" pitchFamily="2" charset="2"/>
              <a:buChar char="§"/>
            </a:pPr>
            <a:r>
              <a:rPr lang="es-ES" altLang="en-US" dirty="0" smtClean="0">
                <a:cs typeface="Arial" charset="0"/>
              </a:rPr>
              <a:t>Procedimientos especiales:</a:t>
            </a:r>
            <a:endParaRPr lang="es-ES" altLang="en-US" dirty="0">
              <a:cs typeface="Arial" charset="0"/>
            </a:endParaRPr>
          </a:p>
          <a:p>
            <a:pPr marL="742950" lvl="1" indent="-285750">
              <a:lnSpc>
                <a:spcPct val="80000"/>
              </a:lnSpc>
              <a:spcBef>
                <a:spcPct val="20000"/>
              </a:spcBef>
              <a:buClr>
                <a:schemeClr val="tx2"/>
              </a:buClr>
              <a:buFont typeface="Wingdings" pitchFamily="2" charset="2"/>
              <a:buChar char="§"/>
            </a:pPr>
            <a:r>
              <a:rPr lang="es-ES" altLang="en-US" sz="1600" dirty="0" smtClean="0">
                <a:cs typeface="Arial" charset="0"/>
              </a:rPr>
              <a:t>44 </a:t>
            </a:r>
            <a:r>
              <a:rPr lang="es-ES" altLang="en-US" sz="1600" dirty="0">
                <a:cs typeface="Arial" charset="0"/>
              </a:rPr>
              <a:t>mandatos temáticos </a:t>
            </a:r>
          </a:p>
          <a:p>
            <a:pPr marL="742950" lvl="1" indent="-285750">
              <a:lnSpc>
                <a:spcPct val="80000"/>
              </a:lnSpc>
              <a:spcBef>
                <a:spcPct val="20000"/>
              </a:spcBef>
              <a:buClr>
                <a:schemeClr val="tx2"/>
              </a:buClr>
              <a:buFont typeface="Wingdings" pitchFamily="2" charset="2"/>
              <a:buChar char="§"/>
            </a:pPr>
            <a:r>
              <a:rPr lang="es-ES" altLang="en-US" sz="1600" smtClean="0">
                <a:cs typeface="Arial" charset="0"/>
              </a:rPr>
              <a:t>10 mandatos </a:t>
            </a:r>
            <a:r>
              <a:rPr lang="es-ES" altLang="en-US" sz="1600" dirty="0">
                <a:cs typeface="Arial" charset="0"/>
              </a:rPr>
              <a:t>relacionados con países o territorios</a:t>
            </a:r>
          </a:p>
          <a:p>
            <a:pPr marL="342900" indent="-342900">
              <a:lnSpc>
                <a:spcPct val="80000"/>
              </a:lnSpc>
              <a:spcBef>
                <a:spcPct val="20000"/>
              </a:spcBef>
              <a:buClr>
                <a:schemeClr val="tx2"/>
              </a:buClr>
              <a:buFont typeface="Wingdings" pitchFamily="2" charset="2"/>
              <a:buChar char="§"/>
            </a:pPr>
            <a:r>
              <a:rPr lang="es-ES" altLang="en-US" dirty="0">
                <a:cs typeface="Arial" charset="0"/>
              </a:rPr>
              <a:t>Nombrados por el Consejo de Derechos Humanos</a:t>
            </a:r>
          </a:p>
          <a:p>
            <a:pPr marL="342900" indent="-342900">
              <a:lnSpc>
                <a:spcPct val="80000"/>
              </a:lnSpc>
              <a:spcBef>
                <a:spcPct val="20000"/>
              </a:spcBef>
              <a:buClr>
                <a:schemeClr val="tx2"/>
              </a:buClr>
              <a:buFont typeface="Wingdings" pitchFamily="2" charset="2"/>
              <a:buChar char="§"/>
            </a:pPr>
            <a:r>
              <a:rPr lang="es-ES" altLang="en-US" dirty="0">
                <a:cs typeface="Arial" charset="0"/>
              </a:rPr>
              <a:t>Monitoreo de derechos humanos en diferentes países o temas específicos</a:t>
            </a:r>
          </a:p>
          <a:p>
            <a:pPr marL="342900" indent="-342900">
              <a:lnSpc>
                <a:spcPct val="80000"/>
              </a:lnSpc>
              <a:spcBef>
                <a:spcPct val="20000"/>
              </a:spcBef>
              <a:buClr>
                <a:schemeClr val="tx2"/>
              </a:buClr>
              <a:buFont typeface="Wingdings" pitchFamily="2" charset="2"/>
              <a:buChar char="§"/>
            </a:pPr>
            <a:r>
              <a:rPr lang="es-ES" altLang="en-US" dirty="0">
                <a:cs typeface="Arial" charset="0"/>
              </a:rPr>
              <a:t>Investigación de temas de preocupación</a:t>
            </a:r>
          </a:p>
          <a:p>
            <a:pPr marL="342900" indent="-342900">
              <a:lnSpc>
                <a:spcPct val="80000"/>
              </a:lnSpc>
              <a:spcBef>
                <a:spcPct val="20000"/>
              </a:spcBef>
              <a:buClr>
                <a:schemeClr val="tx2"/>
              </a:buClr>
              <a:buFont typeface="Wingdings" pitchFamily="2" charset="2"/>
              <a:buChar char="§"/>
            </a:pPr>
            <a:r>
              <a:rPr lang="es-ES" altLang="en-US" dirty="0">
                <a:cs typeface="Arial" charset="0"/>
              </a:rPr>
              <a:t>Visitas a países</a:t>
            </a:r>
          </a:p>
          <a:p>
            <a:pPr marL="342900" indent="-342900">
              <a:lnSpc>
                <a:spcPct val="80000"/>
              </a:lnSpc>
              <a:spcBef>
                <a:spcPct val="20000"/>
              </a:spcBef>
              <a:buClr>
                <a:schemeClr val="tx2"/>
              </a:buClr>
              <a:buFont typeface="Wingdings" pitchFamily="2" charset="2"/>
              <a:buChar char="§"/>
            </a:pPr>
            <a:r>
              <a:rPr lang="es-ES" altLang="en-US" dirty="0">
                <a:cs typeface="Arial" charset="0"/>
              </a:rPr>
              <a:t>Recibir y considerar quejas directas</a:t>
            </a:r>
          </a:p>
          <a:p>
            <a:pPr marL="342900" indent="-342900">
              <a:lnSpc>
                <a:spcPct val="80000"/>
              </a:lnSpc>
              <a:spcBef>
                <a:spcPct val="20000"/>
              </a:spcBef>
              <a:buClr>
                <a:schemeClr val="tx2"/>
              </a:buClr>
              <a:buFont typeface="Wingdings" pitchFamily="2" charset="2"/>
              <a:buChar char="§"/>
            </a:pPr>
            <a:r>
              <a:rPr lang="es-ES" altLang="en-US" dirty="0">
                <a:cs typeface="Arial" charset="0"/>
              </a:rPr>
              <a:t>Apelación a gobiernos</a:t>
            </a:r>
          </a:p>
          <a:p>
            <a:pPr marL="342900" indent="-342900">
              <a:lnSpc>
                <a:spcPct val="80000"/>
              </a:lnSpc>
              <a:spcBef>
                <a:spcPct val="20000"/>
              </a:spcBef>
              <a:buClr>
                <a:schemeClr val="tx2"/>
              </a:buClr>
              <a:buFont typeface="Wingdings" pitchFamily="2" charset="2"/>
              <a:buChar char="§"/>
            </a:pPr>
            <a:r>
              <a:rPr lang="es-ES" altLang="en-US" dirty="0">
                <a:cs typeface="Arial" charset="0"/>
              </a:rPr>
              <a:t>Responder a emergencias</a:t>
            </a:r>
          </a:p>
          <a:p>
            <a:pPr marL="342900" indent="-342900">
              <a:lnSpc>
                <a:spcPct val="80000"/>
              </a:lnSpc>
              <a:spcBef>
                <a:spcPct val="20000"/>
              </a:spcBef>
              <a:buClr>
                <a:schemeClr val="tx2"/>
              </a:buClr>
              <a:buFont typeface="Wingdings" pitchFamily="2" charset="2"/>
              <a:buChar char="§"/>
            </a:pPr>
            <a:r>
              <a:rPr lang="es-ES" altLang="en-US" dirty="0">
                <a:cs typeface="Arial" charset="0"/>
              </a:rPr>
              <a:t>Informan al Consejo de Derechos Humanos</a:t>
            </a:r>
          </a:p>
          <a:p>
            <a:pPr marL="342900" indent="-342900">
              <a:lnSpc>
                <a:spcPct val="80000"/>
              </a:lnSpc>
              <a:spcBef>
                <a:spcPct val="20000"/>
              </a:spcBef>
              <a:buClr>
                <a:schemeClr val="tx2"/>
              </a:buClr>
            </a:pPr>
            <a:endParaRPr lang="es-ES" altLang="en-US" sz="1400" dirty="0">
              <a:cs typeface="Arial" charset="0"/>
            </a:endParaRPr>
          </a:p>
          <a:p>
            <a:pPr marL="342900" indent="-342900">
              <a:lnSpc>
                <a:spcPct val="80000"/>
              </a:lnSpc>
              <a:spcBef>
                <a:spcPct val="20000"/>
              </a:spcBef>
              <a:buClr>
                <a:schemeClr val="tx2"/>
              </a:buClr>
            </a:pPr>
            <a:r>
              <a:rPr lang="es-ES" altLang="en-US" sz="1400" dirty="0" smtClean="0">
                <a:cs typeface="Arial" charset="0"/>
              </a:rPr>
              <a:t>*Actualizado </a:t>
            </a:r>
            <a:r>
              <a:rPr lang="es-ES" altLang="en-US" sz="1400" dirty="0" smtClean="0">
                <a:cs typeface="Arial" charset="0"/>
              </a:rPr>
              <a:t>mayo</a:t>
            </a:r>
            <a:r>
              <a:rPr lang="es-ES" altLang="en-US" sz="1400" dirty="0" smtClean="0">
                <a:cs typeface="Arial" charset="0"/>
              </a:rPr>
              <a:t> </a:t>
            </a:r>
            <a:r>
              <a:rPr lang="es-ES" altLang="en-US" sz="1400" dirty="0">
                <a:cs typeface="Arial" charset="0"/>
              </a:rPr>
              <a:t>de </a:t>
            </a:r>
            <a:r>
              <a:rPr lang="es-ES" altLang="en-US" sz="1400" dirty="0" smtClean="0">
                <a:cs typeface="Arial" charset="0"/>
              </a:rPr>
              <a:t>2019</a:t>
            </a:r>
            <a:endParaRPr lang="es-ES" altLang="en-US" sz="1400" dirty="0">
              <a:cs typeface="Arial" charset="0"/>
            </a:endParaRPr>
          </a:p>
        </p:txBody>
      </p:sp>
      <p:pic>
        <p:nvPicPr>
          <p:cNvPr id="18437" name="Picture 2" descr="Image result for special rapporteur indigenous peoples"/>
          <p:cNvPicPr>
            <a:picLocks noChangeAspect="1" noChangeArrowheads="1"/>
          </p:cNvPicPr>
          <p:nvPr/>
        </p:nvPicPr>
        <p:blipFill>
          <a:blip r:embed="rId4"/>
          <a:srcRect/>
          <a:stretch>
            <a:fillRect/>
          </a:stretch>
        </p:blipFill>
        <p:spPr bwMode="auto">
          <a:xfrm>
            <a:off x="585788" y="4204629"/>
            <a:ext cx="3105150" cy="198596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41363" y="446048"/>
            <a:ext cx="7566025" cy="595351"/>
          </a:xfrm>
        </p:spPr>
        <p:txBody>
          <a:bodyPr/>
          <a:lstStyle/>
          <a:p>
            <a:r>
              <a:rPr lang="es-ES" altLang="en-US" dirty="0">
                <a:latin typeface="Arial" charset="0"/>
                <a:ea typeface="ＭＳ Ｐゴシック" pitchFamily="34" charset="-128"/>
                <a:cs typeface="Arial" charset="0"/>
              </a:rPr>
              <a:t>RESUMEN: Diferentes funciones de los mecanismos de derechos humanos </a:t>
            </a:r>
          </a:p>
        </p:txBody>
      </p:sp>
      <p:sp>
        <p:nvSpPr>
          <p:cNvPr id="3" name="Content Placeholder 2"/>
          <p:cNvSpPr>
            <a:spLocks noGrp="1"/>
          </p:cNvSpPr>
          <p:nvPr>
            <p:ph idx="1"/>
          </p:nvPr>
        </p:nvSpPr>
        <p:spPr>
          <a:xfrm>
            <a:off x="741363" y="1219200"/>
            <a:ext cx="7566025" cy="4749800"/>
          </a:xfrm>
        </p:spPr>
        <p:txBody>
          <a:bodyPr/>
          <a:lstStyle/>
          <a:p>
            <a:pPr marL="457200" lvl="1" indent="0" algn="ctr">
              <a:buFont typeface="Wingdings" pitchFamily="2" charset="2"/>
              <a:buNone/>
              <a:defRPr/>
            </a:pPr>
            <a:endParaRPr lang="es-ES" altLang="en-US" sz="800">
              <a:effectLst>
                <a:outerShdw blurRad="38100" dist="38100" dir="2700000" algn="tl">
                  <a:srgbClr val="C0C0C0"/>
                </a:outerShdw>
              </a:effectLst>
              <a:latin typeface="Arial" charset="0"/>
              <a:ea typeface="ＭＳ Ｐゴシック" pitchFamily="34" charset="-128"/>
              <a:cs typeface="Arial" charset="0"/>
              <a:sym typeface="Wingdings" pitchFamily="2" charset="2"/>
            </a:endParaRPr>
          </a:p>
          <a:p>
            <a:pPr marL="457200" lvl="1" indent="0" algn="ctr">
              <a:buFont typeface="Wingdings" pitchFamily="2" charset="2"/>
              <a:buNone/>
              <a:defRPr/>
            </a:pPr>
            <a:r>
              <a:rPr lang="es-ES" altLang="en-US">
                <a:latin typeface="Arial" charset="0"/>
                <a:ea typeface="ＭＳ Ｐゴシック" pitchFamily="34" charset="-128"/>
                <a:cs typeface="Arial" charset="0"/>
              </a:rPr>
              <a:t/>
            </a:r>
            <a:br>
              <a:rPr lang="es-ES" altLang="en-US">
                <a:latin typeface="Arial" charset="0"/>
                <a:ea typeface="ＭＳ Ｐゴシック" pitchFamily="34" charset="-128"/>
                <a:cs typeface="Arial" charset="0"/>
              </a:rPr>
            </a:br>
            <a:r>
              <a:rPr lang="es-ES" altLang="en-US">
                <a:latin typeface="Arial" charset="0"/>
                <a:ea typeface="ＭＳ Ｐゴシック" pitchFamily="34" charset="-128"/>
                <a:cs typeface="Arial" charset="0"/>
              </a:rPr>
              <a:t>  </a:t>
            </a:r>
            <a:endParaRPr lang="es-ES" altLang="en-US" b="1">
              <a:latin typeface="Arial" charset="0"/>
              <a:ea typeface="ＭＳ Ｐゴシック" pitchFamily="34" charset="-128"/>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91382226"/>
              </p:ext>
            </p:extLst>
          </p:nvPr>
        </p:nvGraphicFramePr>
        <p:xfrm>
          <a:off x="742950" y="1572321"/>
          <a:ext cx="7881937" cy="4322986"/>
        </p:xfrm>
        <a:graphic>
          <a:graphicData uri="http://schemas.openxmlformats.org/drawingml/2006/table">
            <a:tbl>
              <a:tblPr/>
              <a:tblGrid>
                <a:gridCol w="772644">
                  <a:extLst>
                    <a:ext uri="{9D8B030D-6E8A-4147-A177-3AD203B41FA5}">
                      <a16:colId xmlns:a16="http://schemas.microsoft.com/office/drawing/2014/main" val="20000"/>
                    </a:ext>
                  </a:extLst>
                </a:gridCol>
                <a:gridCol w="2308693">
                  <a:extLst>
                    <a:ext uri="{9D8B030D-6E8A-4147-A177-3AD203B41FA5}">
                      <a16:colId xmlns:a16="http://schemas.microsoft.com/office/drawing/2014/main" val="20001"/>
                    </a:ext>
                  </a:extLst>
                </a:gridCol>
                <a:gridCol w="2222500">
                  <a:extLst>
                    <a:ext uri="{9D8B030D-6E8A-4147-A177-3AD203B41FA5}">
                      <a16:colId xmlns:a16="http://schemas.microsoft.com/office/drawing/2014/main" val="20002"/>
                    </a:ext>
                  </a:extLst>
                </a:gridCol>
                <a:gridCol w="2578100">
                  <a:extLst>
                    <a:ext uri="{9D8B030D-6E8A-4147-A177-3AD203B41FA5}">
                      <a16:colId xmlns:a16="http://schemas.microsoft.com/office/drawing/2014/main" val="20003"/>
                    </a:ext>
                  </a:extLst>
                </a:gridCol>
              </a:tblGrid>
              <a:tr h="434040">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GB" altLang="en-US" sz="2400" b="1" i="0" u="none" strike="noStrike" cap="none" normalizeH="0" baseline="0" dirty="0">
                        <a:ln>
                          <a:noFill/>
                        </a:ln>
                        <a:solidFill>
                          <a:srgbClr val="FFFFFF"/>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400" b="1" i="0" u="none" strike="noStrike" cap="none" normalizeH="0" baseline="0" noProof="0" dirty="0">
                          <a:ln>
                            <a:noFill/>
                          </a:ln>
                          <a:solidFill>
                            <a:srgbClr val="FFFFFF"/>
                          </a:solidFill>
                          <a:effectLst/>
                          <a:latin typeface="Calibri"/>
                          <a:ea typeface="ＭＳ Ｐゴシック"/>
                          <a:cs typeface="Arial"/>
                        </a:rPr>
                        <a:t>Tipo</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400" b="1" i="0" u="none" strike="noStrike" cap="none" normalizeH="0" baseline="0" noProof="0" dirty="0">
                          <a:ln>
                            <a:noFill/>
                          </a:ln>
                          <a:solidFill>
                            <a:srgbClr val="FFFFFF"/>
                          </a:solidFill>
                          <a:effectLst/>
                          <a:latin typeface="Calibri"/>
                          <a:ea typeface="ＭＳ Ｐゴシック"/>
                          <a:cs typeface="Arial"/>
                        </a:rPr>
                        <a:t>Mandato</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400" b="1" i="0" u="none" strike="noStrike" cap="none" normalizeH="0" baseline="0" noProof="0" dirty="0">
                          <a:ln>
                            <a:noFill/>
                          </a:ln>
                          <a:solidFill>
                            <a:srgbClr val="FFFFFF"/>
                          </a:solidFill>
                          <a:effectLst/>
                          <a:latin typeface="Calibri"/>
                          <a:ea typeface="ＭＳ Ｐゴシック"/>
                          <a:cs typeface="Arial"/>
                        </a:rPr>
                        <a:t>Funciones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73013">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CH" altLang="en-US" sz="2400" b="1" i="0" u="none" strike="noStrike" cap="none" normalizeH="0" baseline="0">
                          <a:ln>
                            <a:noFill/>
                          </a:ln>
                          <a:solidFill>
                            <a:srgbClr val="333333"/>
                          </a:solidFill>
                          <a:effectLst/>
                          <a:latin typeface="Calibri"/>
                          <a:ea typeface="ＭＳ Ｐゴシック"/>
                          <a:cs typeface="Arial"/>
                        </a:rPr>
                        <a:t>EPU</a:t>
                      </a:r>
                      <a:endParaRPr kumimoji="0" lang="fr-CH" altLang="en-US" sz="2400" b="1" normalizeH="0" dirty="0">
                        <a:ln>
                          <a:noFill/>
                        </a:ln>
                        <a:solidFill>
                          <a:srgbClr val="333333"/>
                        </a:solidFill>
                        <a:effectLst/>
                        <a:latin typeface="Calibri"/>
                        <a:ea typeface="ＭＳ Ｐゴシック"/>
                        <a:cs typeface="Arial"/>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Intergubernamental</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Consejo de Derechos Humanos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a:t>
                      </a:r>
                      <a:r>
                        <a:rPr kumimoji="0" lang="es-ES" altLang="en-US" sz="2000" b="1" i="0" u="none" strike="noStrike" cap="none" normalizeH="0" baseline="0" noProof="0" dirty="0">
                          <a:ln>
                            <a:noFill/>
                          </a:ln>
                          <a:solidFill>
                            <a:srgbClr val="333333"/>
                          </a:solidFill>
                          <a:effectLst/>
                          <a:latin typeface="Calibri"/>
                          <a:ea typeface="ＭＳ Ｐゴシック"/>
                          <a:cs typeface="Arial"/>
                        </a:rPr>
                        <a:t> </a:t>
                      </a:r>
                      <a:r>
                        <a:rPr kumimoji="0" lang="es-ES" altLang="en-US" sz="2000" b="1" i="0" u="none" strike="noStrike" cap="none" normalizeH="0" baseline="0" noProof="0" dirty="0" smtClean="0">
                          <a:ln>
                            <a:noFill/>
                          </a:ln>
                          <a:solidFill>
                            <a:srgbClr val="333333"/>
                          </a:solidFill>
                          <a:effectLst/>
                          <a:latin typeface="Calibri"/>
                          <a:ea typeface="ＭＳ Ｐゴシック"/>
                          <a:cs typeface="Arial"/>
                        </a:rPr>
                        <a:t>Presentación de </a:t>
                      </a:r>
                      <a:r>
                        <a:rPr kumimoji="0" lang="es-ES" altLang="en-US" sz="2000" b="1" i="0" u="none" strike="noStrike" cap="none" normalizeH="0" baseline="0" noProof="0" dirty="0">
                          <a:ln>
                            <a:noFill/>
                          </a:ln>
                          <a:solidFill>
                            <a:srgbClr val="333333"/>
                          </a:solidFill>
                          <a:effectLst/>
                          <a:latin typeface="Calibri"/>
                          <a:ea typeface="ＭＳ Ｐゴシック"/>
                          <a:cs typeface="Arial"/>
                        </a:rPr>
                        <a:t>informes </a:t>
                      </a:r>
                      <a:endParaRPr kumimoji="0" lang="en-US" altLang="en-US" sz="2000" b="1" i="0" u="none" strike="noStrike" cap="none" normalizeH="0" baseline="0" noProof="0" dirty="0">
                        <a:ln>
                          <a:noFill/>
                        </a:ln>
                        <a:solidFill>
                          <a:srgbClr val="333333"/>
                        </a:solidFill>
                        <a:effectLst/>
                        <a:latin typeface="Calibri"/>
                        <a:ea typeface="ＭＳ Ｐゴシック"/>
                        <a:cs typeface="Arial"/>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extLst>
                  <a:ext uri="{0D108BD9-81ED-4DB2-BD59-A6C34878D82A}">
                    <a16:rowId xmlns:a16="http://schemas.microsoft.com/office/drawing/2014/main" val="10001"/>
                  </a:ext>
                </a:extLst>
              </a:tr>
              <a:tr h="967397">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CH" altLang="en-US" sz="2400" b="1" i="0" u="none" strike="noStrike" cap="none" normalizeH="0" baseline="0" dirty="0" err="1" smtClean="0">
                          <a:ln>
                            <a:noFill/>
                          </a:ln>
                          <a:solidFill>
                            <a:srgbClr val="333333"/>
                          </a:solidFill>
                          <a:effectLst/>
                          <a:latin typeface="Calibri" pitchFamily="34" charset="0"/>
                          <a:ea typeface="ＭＳ Ｐゴシック" pitchFamily="34" charset="-128"/>
                          <a:cs typeface="Arial" charset="0"/>
                        </a:rPr>
                        <a:t>PEs</a:t>
                      </a:r>
                      <a:endParaRPr kumimoji="0" lang="en-GB" altLang="en-US" sz="2400" b="1" i="0" u="none" strike="noStrike" cap="none" normalizeH="0" baseline="0" dirty="0">
                        <a:ln>
                          <a:noFill/>
                        </a:ln>
                        <a:solidFill>
                          <a:srgbClr val="333333"/>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3"/>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smtClean="0">
                          <a:ln>
                            <a:noFill/>
                          </a:ln>
                          <a:solidFill>
                            <a:srgbClr val="333333"/>
                          </a:solidFill>
                          <a:effectLst/>
                          <a:latin typeface="Calibri" pitchFamily="34" charset="0"/>
                          <a:ea typeface="ＭＳ Ｐゴシック" pitchFamily="34" charset="-128"/>
                          <a:cs typeface="Arial" charset="0"/>
                        </a:rPr>
                        <a:t>Expertos independientes</a:t>
                      </a:r>
                      <a:endParaRPr kumimoji="0" lang="es-ES" altLang="en-US" sz="2000" b="0" i="0" u="none" strike="noStrike" cap="none" normalizeH="0" baseline="0" noProof="0" dirty="0">
                        <a:ln>
                          <a:noFill/>
                        </a:ln>
                        <a:solidFill>
                          <a:srgbClr val="333333"/>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3"/>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Consejo de Derechos Humanos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3"/>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 Visitas</a:t>
                      </a:r>
                    </a:p>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 Quejas individuales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3"/>
                    </a:solidFill>
                  </a:tcPr>
                </a:tc>
                <a:extLst>
                  <a:ext uri="{0D108BD9-81ED-4DB2-BD59-A6C34878D82A}">
                    <a16:rowId xmlns:a16="http://schemas.microsoft.com/office/drawing/2014/main" val="10002"/>
                  </a:ext>
                </a:extLst>
              </a:tr>
              <a:tr h="1344108">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CH" altLang="en-US" sz="2400" b="1" i="0" u="none" strike="noStrike" cap="none" normalizeH="0" baseline="0" dirty="0" err="1" smtClean="0">
                          <a:ln>
                            <a:noFill/>
                          </a:ln>
                          <a:solidFill>
                            <a:srgbClr val="333333"/>
                          </a:solidFill>
                          <a:effectLst/>
                          <a:latin typeface="Calibri" pitchFamily="34" charset="0"/>
                          <a:ea typeface="ＭＳ Ｐゴシック" pitchFamily="34" charset="-128"/>
                          <a:cs typeface="Arial" charset="0"/>
                        </a:rPr>
                        <a:t>OTs</a:t>
                      </a:r>
                      <a:endParaRPr kumimoji="0" lang="en-GB" altLang="en-US" sz="2400" b="1" i="0" u="none" strike="noStrike" cap="none" normalizeH="0" baseline="0" dirty="0">
                        <a:ln>
                          <a:noFill/>
                        </a:ln>
                        <a:solidFill>
                          <a:srgbClr val="333333"/>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smtClean="0">
                          <a:ln>
                            <a:noFill/>
                          </a:ln>
                          <a:solidFill>
                            <a:srgbClr val="333333"/>
                          </a:solidFill>
                          <a:effectLst/>
                          <a:latin typeface="Calibri"/>
                          <a:ea typeface="ＭＳ Ｐゴシック"/>
                          <a:cs typeface="Arial"/>
                        </a:rPr>
                        <a:t>Expertos independientes</a:t>
                      </a:r>
                      <a:endParaRPr kumimoji="0" lang="es-ES" altLang="en-US" sz="2000" b="0" i="0" u="none" strike="noStrike" cap="none" normalizeH="0" baseline="0" noProof="0" dirty="0">
                        <a:ln>
                          <a:noFill/>
                        </a:ln>
                        <a:solidFill>
                          <a:srgbClr val="333333"/>
                        </a:solidFill>
                        <a:effectLst/>
                        <a:latin typeface="Calibri"/>
                        <a:ea typeface="ＭＳ Ｐゴシック"/>
                        <a:cs typeface="Arial"/>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smtClean="0">
                          <a:ln>
                            <a:noFill/>
                          </a:ln>
                          <a:solidFill>
                            <a:srgbClr val="333333"/>
                          </a:solidFill>
                          <a:effectLst/>
                          <a:latin typeface="Calibri"/>
                          <a:ea typeface="ＭＳ Ｐゴシック"/>
                          <a:cs typeface="Arial"/>
                        </a:rPr>
                        <a:t>Tratados sobre </a:t>
                      </a:r>
                      <a:r>
                        <a:rPr kumimoji="0" lang="es-ES" altLang="en-US" sz="2000" b="0" i="0" u="none" strike="noStrike" cap="none" normalizeH="0" baseline="0" noProof="0" dirty="0">
                          <a:ln>
                            <a:noFill/>
                          </a:ln>
                          <a:solidFill>
                            <a:srgbClr val="333333"/>
                          </a:solidFill>
                          <a:effectLst/>
                          <a:latin typeface="Calibri"/>
                          <a:ea typeface="ＭＳ Ｐゴシック"/>
                          <a:cs typeface="Arial"/>
                        </a:rPr>
                        <a:t>DDHH</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a:ea typeface="ＭＳ Ｐゴシック"/>
                          <a:cs typeface="Arial"/>
                        </a:rPr>
                        <a:t>- </a:t>
                      </a:r>
                      <a:r>
                        <a:rPr kumimoji="0" lang="es-ES" altLang="en-US" sz="2000" b="1" i="0" u="none" strike="noStrike" cap="none" normalizeH="0" baseline="0" noProof="0" dirty="0" smtClean="0">
                          <a:ln>
                            <a:noFill/>
                          </a:ln>
                          <a:solidFill>
                            <a:srgbClr val="333333"/>
                          </a:solidFill>
                          <a:effectLst/>
                          <a:latin typeface="Calibri"/>
                          <a:ea typeface="ＭＳ Ｐゴシック"/>
                          <a:cs typeface="Arial"/>
                        </a:rPr>
                        <a:t>Presentación de informes</a:t>
                      </a:r>
                      <a:endParaRPr kumimoji="0" lang="es-ES" altLang="en-US" sz="2000" b="1" i="0" u="none" strike="noStrike" cap="none" normalizeH="0" baseline="0" noProof="0" dirty="0">
                        <a:ln>
                          <a:noFill/>
                        </a:ln>
                        <a:solidFill>
                          <a:srgbClr val="333333"/>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pitchFamily="34" charset="0"/>
                          <a:ea typeface="ＭＳ Ｐゴシック" pitchFamily="34" charset="-128"/>
                          <a:cs typeface="Arial" charset="0"/>
                        </a:rPr>
                        <a:t>- Quejas individuales</a:t>
                      </a:r>
                    </a:p>
                    <a:p>
                      <a:pPr marL="0" marR="0" lvl="0" indent="0" algn="l" defTabSz="457200" rtl="0" eaLnBrk="1" fontAlgn="base" latinLnBrk="0" hangingPunct="1">
                        <a:lnSpc>
                          <a:spcPct val="100000"/>
                        </a:lnSpc>
                        <a:spcBef>
                          <a:spcPct val="0"/>
                        </a:spcBef>
                        <a:spcAft>
                          <a:spcPct val="0"/>
                        </a:spcAft>
                        <a:buClrTx/>
                        <a:buSzTx/>
                        <a:buFontTx/>
                        <a:buNone/>
                        <a:tabLst/>
                      </a:pPr>
                      <a:r>
                        <a:rPr kumimoji="0" lang="es-ES" altLang="en-US" sz="2000" b="0" i="0" u="none" strike="noStrike" cap="none" normalizeH="0" baseline="0" noProof="0" dirty="0">
                          <a:ln>
                            <a:noFill/>
                          </a:ln>
                          <a:solidFill>
                            <a:srgbClr val="333333"/>
                          </a:solidFill>
                          <a:effectLst/>
                          <a:latin typeface="Calibri" pitchFamily="34" charset="0"/>
                          <a:ea typeface="ＭＳ Ｐゴシック" pitchFamily="34" charset="-128"/>
                          <a:cs typeface="Arial" charset="0"/>
                        </a:rPr>
                        <a:t>- Visitas (por 1 </a:t>
                      </a:r>
                      <a:r>
                        <a:rPr kumimoji="0" lang="es-ES" altLang="en-US" sz="2000" b="0" i="0" u="none" strike="noStrike" cap="none" normalizeH="0" baseline="0" noProof="0" dirty="0" smtClean="0">
                          <a:ln>
                            <a:noFill/>
                          </a:ln>
                          <a:solidFill>
                            <a:srgbClr val="333333"/>
                          </a:solidFill>
                          <a:effectLst/>
                          <a:latin typeface="Calibri" pitchFamily="34" charset="0"/>
                          <a:ea typeface="ＭＳ Ｐゴシック" pitchFamily="34" charset="-128"/>
                          <a:cs typeface="Arial" charset="0"/>
                        </a:rPr>
                        <a:t>OT- </a:t>
                      </a:r>
                      <a:r>
                        <a:rPr kumimoji="0" lang="es-ES" altLang="en-US" sz="2000" b="0" i="0" u="none" strike="noStrike" cap="none" normalizeH="0" baseline="0" noProof="0" dirty="0" err="1" smtClean="0">
                          <a:ln>
                            <a:noFill/>
                          </a:ln>
                          <a:solidFill>
                            <a:srgbClr val="333333"/>
                          </a:solidFill>
                          <a:effectLst/>
                          <a:latin typeface="Calibri" pitchFamily="34" charset="0"/>
                          <a:ea typeface="ＭＳ Ｐゴシック" pitchFamily="34" charset="-128"/>
                          <a:cs typeface="Arial" charset="0"/>
                        </a:rPr>
                        <a:t>PEs</a:t>
                      </a:r>
                      <a:r>
                        <a:rPr kumimoji="0" lang="es-ES" altLang="en-US" sz="2000" b="0" i="0" u="none" strike="noStrike" cap="none" normalizeH="0" baseline="0" noProof="0" dirty="0" smtClean="0">
                          <a:ln>
                            <a:noFill/>
                          </a:ln>
                          <a:solidFill>
                            <a:srgbClr val="333333"/>
                          </a:solidFill>
                          <a:effectLst/>
                          <a:latin typeface="Calibri" pitchFamily="34" charset="0"/>
                          <a:ea typeface="ＭＳ Ｐゴシック" pitchFamily="34" charset="-128"/>
                          <a:cs typeface="Arial" charset="0"/>
                        </a:rPr>
                        <a:t>)</a:t>
                      </a:r>
                      <a:endParaRPr kumimoji="0" lang="es-ES" altLang="en-US" sz="2000" b="0" i="0" u="none" strike="noStrike" cap="none" normalizeH="0" baseline="0" noProof="0" dirty="0">
                        <a:ln>
                          <a:noFill/>
                        </a:ln>
                        <a:solidFill>
                          <a:srgbClr val="333333"/>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6"/>
                    </a:solidFill>
                  </a:tcPr>
                </a:tc>
                <a:extLst>
                  <a:ext uri="{0D108BD9-81ED-4DB2-BD59-A6C34878D82A}">
                    <a16:rowId xmlns:a16="http://schemas.microsoft.com/office/drawing/2014/main" val="10003"/>
                  </a:ext>
                </a:extLst>
              </a:tr>
              <a:tr h="781282">
                <a:tc>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a:ln>
                          <a:noFill/>
                        </a:ln>
                        <a:solidFill>
                          <a:srgbClr val="333333"/>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3"/>
                    </a:solidFill>
                  </a:tcPr>
                </a:tc>
                <a:tc gridSpan="3">
                  <a:txBody>
                    <a:bodyPr/>
                    <a:lstStyle>
                      <a:lvl1pPr>
                        <a:spcBef>
                          <a:spcPct val="20000"/>
                        </a:spcBef>
                        <a:buClr>
                          <a:schemeClr val="tx2"/>
                        </a:buClr>
                        <a:buFont typeface="Wingdings" pitchFamily="2" charset="2"/>
                        <a:defRPr sz="2200">
                          <a:solidFill>
                            <a:schemeClr val="tx1"/>
                          </a:solidFill>
                          <a:latin typeface="Arial" charset="0"/>
                          <a:ea typeface="ＭＳ Ｐゴシック" pitchFamily="34" charset="-128"/>
                          <a:cs typeface="Arial" charset="0"/>
                        </a:defRPr>
                      </a:lvl1pPr>
                      <a:lvl2pPr marL="742950" indent="-28575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2pPr>
                      <a:lvl3pPr marL="1143000" indent="-228600">
                        <a:spcBef>
                          <a:spcPct val="20000"/>
                        </a:spcBef>
                        <a:buClr>
                          <a:schemeClr val="tx2"/>
                        </a:buClr>
                        <a:buFont typeface="Wingdings" pitchFamily="2" charset="2"/>
                        <a:defRPr sz="2000">
                          <a:solidFill>
                            <a:schemeClr val="tx1"/>
                          </a:solidFill>
                          <a:latin typeface="Arial" charset="0"/>
                          <a:ea typeface="ＭＳ Ｐゴシック" pitchFamily="34" charset="-128"/>
                          <a:cs typeface="Arial" charset="0"/>
                        </a:defRPr>
                      </a:lvl3pPr>
                      <a:lvl4pPr marL="16002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4pPr>
                      <a:lvl5pPr marL="2057400" indent="-228600">
                        <a:spcBef>
                          <a:spcPct val="20000"/>
                        </a:spcBef>
                        <a:buClr>
                          <a:schemeClr val="tx2"/>
                        </a:buClr>
                        <a:buFont typeface="Wingdings" pitchFamily="2" charset="2"/>
                        <a:defRPr>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defRPr>
                          <a:solidFill>
                            <a:schemeClr val="tx1"/>
                          </a:solidFill>
                          <a:latin typeface="Arial" charset="0"/>
                          <a:ea typeface="ＭＳ Ｐゴシック" pitchFamily="34" charset="-128"/>
                          <a:cs typeface="Arial"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CH" altLang="en-US" sz="2200" b="1" i="0" u="none" strike="noStrike" cap="none" normalizeH="0" baseline="0" dirty="0" smtClean="0">
                          <a:ln>
                            <a:noFill/>
                          </a:ln>
                          <a:solidFill>
                            <a:srgbClr val="333333"/>
                          </a:solidFill>
                          <a:effectLst/>
                          <a:latin typeface="Calibri" pitchFamily="34" charset="0"/>
                          <a:ea typeface="ＭＳ Ｐゴシック" pitchFamily="34" charset="-128"/>
                          <a:cs typeface="Arial" charset="0"/>
                        </a:rPr>
                        <a:t>LOS  </a:t>
                      </a:r>
                      <a:r>
                        <a:rPr kumimoji="0" lang="fr-CH" altLang="en-US" sz="2200" b="1" i="0" u="none" strike="noStrike" cap="none" normalizeH="0" baseline="0" dirty="0">
                          <a:ln>
                            <a:noFill/>
                          </a:ln>
                          <a:solidFill>
                            <a:srgbClr val="333333"/>
                          </a:solidFill>
                          <a:effectLst/>
                          <a:latin typeface="Calibri" pitchFamily="34" charset="0"/>
                          <a:ea typeface="ＭＳ Ｐゴシック" pitchFamily="34" charset="-128"/>
                          <a:cs typeface="Arial" charset="0"/>
                        </a:rPr>
                        <a:t>TRES MECANISMOS EMITEN </a:t>
                      </a:r>
                      <a:r>
                        <a:rPr kumimoji="0" lang="fr-CH" altLang="en-US" sz="2200" b="1" i="0" u="none" strike="noStrike" cap="none" normalizeH="0" baseline="0" dirty="0" smtClean="0">
                          <a:ln>
                            <a:noFill/>
                          </a:ln>
                          <a:solidFill>
                            <a:srgbClr val="333333"/>
                          </a:solidFill>
                          <a:effectLst/>
                          <a:latin typeface="Calibri" pitchFamily="34" charset="0"/>
                          <a:ea typeface="ＭＳ Ｐゴシック" pitchFamily="34" charset="-128"/>
                          <a:cs typeface="Arial" charset="0"/>
                        </a:rPr>
                        <a:t>RECOMENDACIONES</a:t>
                      </a:r>
                      <a:endParaRPr kumimoji="0" lang="en-GB" altLang="en-US" sz="2200" b="1" i="0" u="none" strike="noStrike" cap="none" normalizeH="0" baseline="0" dirty="0">
                        <a:ln>
                          <a:noFill/>
                        </a:ln>
                        <a:solidFill>
                          <a:srgbClr val="333333"/>
                        </a:solidFill>
                        <a:effectLst/>
                        <a:latin typeface="Calibri" pitchFamily="34" charset="0"/>
                        <a:ea typeface="ＭＳ Ｐゴシック" pitchFamily="34" charset="-128"/>
                        <a:cs typeface="Arial" charset="0"/>
                      </a:endParaRP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3"/>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274638"/>
            <a:ext cx="7818021" cy="714375"/>
          </a:xfrm>
        </p:spPr>
        <p:txBody>
          <a:bodyPr/>
          <a:lstStyle/>
          <a:p>
            <a:r>
              <a:rPr lang="es-ES" altLang="en-US" dirty="0">
                <a:latin typeface="Arial" charset="0"/>
                <a:ea typeface="ＭＳ Ｐゴシック" pitchFamily="34" charset="-128"/>
                <a:cs typeface="Arial" charset="0"/>
              </a:rPr>
              <a:t>Principales mecanismos de </a:t>
            </a:r>
            <a:r>
              <a:rPr lang="es-ES" altLang="en-US" dirty="0" smtClean="0">
                <a:latin typeface="Arial" charset="0"/>
                <a:ea typeface="ＭＳ Ｐゴシック" pitchFamily="34" charset="-128"/>
                <a:cs typeface="Arial" charset="0"/>
              </a:rPr>
              <a:t>derechos </a:t>
            </a:r>
            <a:r>
              <a:rPr lang="es-ES" altLang="en-US" dirty="0">
                <a:latin typeface="Arial" charset="0"/>
                <a:ea typeface="ＭＳ Ｐゴシック" pitchFamily="34" charset="-128"/>
                <a:cs typeface="Arial" charset="0"/>
              </a:rPr>
              <a:t>h</a:t>
            </a:r>
            <a:r>
              <a:rPr lang="es-ES" altLang="en-US" dirty="0" smtClean="0">
                <a:latin typeface="Arial" charset="0"/>
                <a:ea typeface="ＭＳ Ｐゴシック" pitchFamily="34" charset="-128"/>
                <a:cs typeface="Arial" charset="0"/>
              </a:rPr>
              <a:t>umanos </a:t>
            </a:r>
            <a:r>
              <a:rPr lang="es-ES" altLang="en-US" dirty="0">
                <a:latin typeface="Arial" charset="0"/>
                <a:ea typeface="ＭＳ Ｐゴシック" pitchFamily="34" charset="-128"/>
                <a:cs typeface="Arial" charset="0"/>
              </a:rPr>
              <a:t>de la ONU</a:t>
            </a:r>
            <a:endParaRPr lang="es-ES" altLang="en-US" dirty="0">
              <a:solidFill>
                <a:srgbClr val="006FB7"/>
              </a:solidFill>
              <a:ea typeface="ＭＳ Ｐゴシック" pitchFamily="34" charset="-128"/>
              <a:cs typeface="Arial" charset="0"/>
            </a:endParaRPr>
          </a:p>
        </p:txBody>
      </p:sp>
      <p:sp>
        <p:nvSpPr>
          <p:cNvPr id="24" name="Freeform 23"/>
          <p:cNvSpPr/>
          <p:nvPr/>
        </p:nvSpPr>
        <p:spPr>
          <a:xfrm>
            <a:off x="6670675" y="1085850"/>
            <a:ext cx="2211388" cy="1104900"/>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a:solidFill>
            <a:srgbClr val="92D050"/>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endParaRPr lang="es-ES" sz="2000" dirty="0"/>
          </a:p>
          <a:p>
            <a:pPr algn="ctr" defTabSz="2889250">
              <a:lnSpc>
                <a:spcPct val="90000"/>
              </a:lnSpc>
              <a:spcAft>
                <a:spcPct val="35000"/>
              </a:spcAft>
              <a:defRPr/>
            </a:pPr>
            <a:r>
              <a:rPr lang="es-ES" sz="2000" dirty="0">
                <a:solidFill>
                  <a:schemeClr val="tx1"/>
                </a:solidFill>
              </a:rPr>
              <a:t>Secretaría</a:t>
            </a:r>
          </a:p>
          <a:p>
            <a:pPr algn="ctr" defTabSz="2889250">
              <a:lnSpc>
                <a:spcPct val="90000"/>
              </a:lnSpc>
              <a:spcAft>
                <a:spcPct val="35000"/>
              </a:spcAft>
              <a:defRPr/>
            </a:pPr>
            <a:r>
              <a:rPr lang="es-ES" sz="2000" b="1" dirty="0">
                <a:solidFill>
                  <a:schemeClr val="tx1"/>
                </a:solidFill>
              </a:rPr>
              <a:t>OACNUDH*</a:t>
            </a:r>
          </a:p>
          <a:p>
            <a:pPr algn="ctr" defTabSz="2889250">
              <a:lnSpc>
                <a:spcPct val="90000"/>
              </a:lnSpc>
              <a:spcAft>
                <a:spcPct val="35000"/>
              </a:spcAft>
              <a:defRPr/>
            </a:pPr>
            <a:endParaRPr lang="es-ES" sz="2000" dirty="0"/>
          </a:p>
        </p:txBody>
      </p:sp>
      <p:sp>
        <p:nvSpPr>
          <p:cNvPr id="25" name="Freeform 24"/>
          <p:cNvSpPr/>
          <p:nvPr/>
        </p:nvSpPr>
        <p:spPr>
          <a:xfrm>
            <a:off x="3355975" y="4865688"/>
            <a:ext cx="2212975" cy="1104900"/>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dirty="0" smtClean="0"/>
              <a:t>Examen Periódico </a:t>
            </a:r>
            <a:r>
              <a:rPr lang="es-ES" dirty="0"/>
              <a:t>Universal</a:t>
            </a:r>
          </a:p>
        </p:txBody>
      </p:sp>
      <p:sp>
        <p:nvSpPr>
          <p:cNvPr id="26" name="Freeform 25"/>
          <p:cNvSpPr/>
          <p:nvPr/>
        </p:nvSpPr>
        <p:spPr>
          <a:xfrm>
            <a:off x="706438" y="4852988"/>
            <a:ext cx="2211387" cy="1106487"/>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a:solidFill>
            <a:schemeClr val="tx2"/>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dirty="0">
                <a:solidFill>
                  <a:schemeClr val="bg1"/>
                </a:solidFill>
              </a:rPr>
              <a:t>Órganos </a:t>
            </a:r>
            <a:r>
              <a:rPr lang="es-ES" dirty="0" smtClean="0">
                <a:solidFill>
                  <a:schemeClr val="bg1"/>
                </a:solidFill>
              </a:rPr>
              <a:t>de </a:t>
            </a:r>
            <a:r>
              <a:rPr lang="es-ES" b="1" dirty="0">
                <a:solidFill>
                  <a:schemeClr val="bg1"/>
                </a:solidFill>
              </a:rPr>
              <a:t>Tratados</a:t>
            </a:r>
          </a:p>
          <a:p>
            <a:pPr algn="ctr" defTabSz="2889250">
              <a:lnSpc>
                <a:spcPct val="90000"/>
              </a:lnSpc>
              <a:spcAft>
                <a:spcPct val="35000"/>
              </a:spcAft>
              <a:defRPr/>
            </a:pPr>
            <a:r>
              <a:rPr lang="es-ES" dirty="0">
                <a:solidFill>
                  <a:schemeClr val="bg1"/>
                </a:solidFill>
              </a:rPr>
              <a:t>(Comités)</a:t>
            </a:r>
          </a:p>
        </p:txBody>
      </p:sp>
      <p:cxnSp>
        <p:nvCxnSpPr>
          <p:cNvPr id="38" name="Straight Connector 37"/>
          <p:cNvCxnSpPr/>
          <p:nvPr/>
        </p:nvCxnSpPr>
        <p:spPr>
          <a:xfrm>
            <a:off x="1903413" y="2487613"/>
            <a:ext cx="3160712"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Freeform 11"/>
          <p:cNvSpPr/>
          <p:nvPr/>
        </p:nvSpPr>
        <p:spPr>
          <a:xfrm>
            <a:off x="741363" y="3851275"/>
            <a:ext cx="2212975" cy="568325"/>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b="1" dirty="0"/>
              <a:t>Tratados</a:t>
            </a:r>
            <a:r>
              <a:rPr lang="es-ES" dirty="0"/>
              <a:t> de Derechos Humanos</a:t>
            </a:r>
            <a:endParaRPr lang="es-ES" b="1" dirty="0"/>
          </a:p>
        </p:txBody>
      </p:sp>
      <p:sp>
        <p:nvSpPr>
          <p:cNvPr id="11" name="Freeform 10"/>
          <p:cNvSpPr/>
          <p:nvPr/>
        </p:nvSpPr>
        <p:spPr>
          <a:xfrm>
            <a:off x="2422525" y="1062038"/>
            <a:ext cx="2211388" cy="1104900"/>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a:solidFill>
            <a:schemeClr val="tx2"/>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sz="2000" b="1" dirty="0"/>
              <a:t>Asamblea General</a:t>
            </a:r>
          </a:p>
        </p:txBody>
      </p:sp>
      <p:sp>
        <p:nvSpPr>
          <p:cNvPr id="13" name="Freeform 12"/>
          <p:cNvSpPr/>
          <p:nvPr/>
        </p:nvSpPr>
        <p:spPr>
          <a:xfrm>
            <a:off x="4078288" y="3825875"/>
            <a:ext cx="2211387" cy="552450"/>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b="1" dirty="0"/>
              <a:t>Consejo </a:t>
            </a:r>
            <a:r>
              <a:rPr lang="es-ES" dirty="0"/>
              <a:t>de Derechos Humanos</a:t>
            </a:r>
            <a:endParaRPr lang="es-ES" b="1" dirty="0"/>
          </a:p>
        </p:txBody>
      </p:sp>
      <p:sp>
        <p:nvSpPr>
          <p:cNvPr id="14" name="Freeform 13"/>
          <p:cNvSpPr/>
          <p:nvPr/>
        </p:nvSpPr>
        <p:spPr>
          <a:xfrm>
            <a:off x="5989638" y="4860925"/>
            <a:ext cx="2212975" cy="1104900"/>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dirty="0"/>
              <a:t>Procedimientos Especiales</a:t>
            </a:r>
          </a:p>
        </p:txBody>
      </p:sp>
      <p:sp>
        <p:nvSpPr>
          <p:cNvPr id="15" name="Freeform 14"/>
          <p:cNvSpPr/>
          <p:nvPr/>
        </p:nvSpPr>
        <p:spPr>
          <a:xfrm>
            <a:off x="4014788" y="2782888"/>
            <a:ext cx="2211387" cy="554037"/>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a:solidFill>
            <a:schemeClr val="accent3"/>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sz="2000" b="1" dirty="0"/>
              <a:t>Crea</a:t>
            </a:r>
          </a:p>
        </p:txBody>
      </p:sp>
      <p:sp>
        <p:nvSpPr>
          <p:cNvPr id="16" name="Freeform 15"/>
          <p:cNvSpPr/>
          <p:nvPr/>
        </p:nvSpPr>
        <p:spPr>
          <a:xfrm>
            <a:off x="741363" y="2782888"/>
            <a:ext cx="2212975" cy="568325"/>
          </a:xfrm>
          <a:custGeom>
            <a:avLst/>
            <a:gdLst>
              <a:gd name="connsiteX0" fmla="*/ 0 w 2211990"/>
              <a:gd name="connsiteY0" fmla="*/ 0 h 1105995"/>
              <a:gd name="connsiteX1" fmla="*/ 2211990 w 2211990"/>
              <a:gd name="connsiteY1" fmla="*/ 0 h 1105995"/>
              <a:gd name="connsiteX2" fmla="*/ 2211990 w 2211990"/>
              <a:gd name="connsiteY2" fmla="*/ 1105995 h 1105995"/>
              <a:gd name="connsiteX3" fmla="*/ 0 w 2211990"/>
              <a:gd name="connsiteY3" fmla="*/ 1105995 h 1105995"/>
              <a:gd name="connsiteX4" fmla="*/ 0 w 2211990"/>
              <a:gd name="connsiteY4" fmla="*/ 0 h 110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1990" h="1105995">
                <a:moveTo>
                  <a:pt x="0" y="0"/>
                </a:moveTo>
                <a:lnTo>
                  <a:pt x="2211990" y="0"/>
                </a:lnTo>
                <a:lnTo>
                  <a:pt x="2211990" y="1105995"/>
                </a:lnTo>
                <a:lnTo>
                  <a:pt x="0" y="1105995"/>
                </a:lnTo>
                <a:lnTo>
                  <a:pt x="0" y="0"/>
                </a:lnTo>
                <a:close/>
              </a:path>
            </a:pathLst>
          </a:custGeom>
          <a:solidFill>
            <a:schemeClr val="accent3"/>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lIns="41275" tIns="41275" rIns="41275" bIns="41275" spcCol="1270" anchor="ctr"/>
          <a:lstStyle/>
          <a:p>
            <a:pPr algn="ctr" defTabSz="2889250">
              <a:lnSpc>
                <a:spcPct val="90000"/>
              </a:lnSpc>
              <a:spcAft>
                <a:spcPct val="35000"/>
              </a:spcAft>
              <a:defRPr/>
            </a:pPr>
            <a:r>
              <a:rPr lang="es-ES" sz="2000" b="1" dirty="0"/>
              <a:t>Adopta</a:t>
            </a:r>
          </a:p>
        </p:txBody>
      </p:sp>
      <p:cxnSp>
        <p:nvCxnSpPr>
          <p:cNvPr id="39" name="Straight Connector 38"/>
          <p:cNvCxnSpPr/>
          <p:nvPr/>
        </p:nvCxnSpPr>
        <p:spPr>
          <a:xfrm>
            <a:off x="4430713" y="4603750"/>
            <a:ext cx="266541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529013" y="2190750"/>
            <a:ext cx="0" cy="288925"/>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912938" y="2478088"/>
            <a:ext cx="0" cy="2968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048250" y="2495550"/>
            <a:ext cx="0" cy="296863"/>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4435475" y="4597400"/>
            <a:ext cx="0" cy="296863"/>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053013" y="3370263"/>
            <a:ext cx="0" cy="468312"/>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7091363" y="4598988"/>
            <a:ext cx="0" cy="29845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053013" y="4419600"/>
            <a:ext cx="0" cy="165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1920875" y="3387725"/>
            <a:ext cx="0" cy="46831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924050" y="4454525"/>
            <a:ext cx="0" cy="431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5048250" y="1614488"/>
            <a:ext cx="12414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3221951" y="4829175"/>
            <a:ext cx="2524125" cy="1222375"/>
          </a:xfrm>
          <a:prstGeom prst="ellipse">
            <a:avLst/>
          </a:prstGeom>
          <a:noFill/>
          <a:ln w="63500">
            <a:solidFill>
              <a:srgbClr val="92D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solidFill>
                <a:srgbClr val="FFFFFF"/>
              </a:solidFill>
              <a:latin typeface="Calibri"/>
            </a:endParaRPr>
          </a:p>
          <a:p>
            <a:pPr algn="ctr">
              <a:defRPr/>
            </a:pPr>
            <a:endParaRPr lang="es-ES" dirty="0">
              <a:solidFill>
                <a:srgbClr val="FFFFFF"/>
              </a:solidFill>
              <a:latin typeface="Calibri"/>
            </a:endParaRPr>
          </a:p>
          <a:p>
            <a:pPr algn="ctr">
              <a:defRPr/>
            </a:pPr>
            <a:endParaRPr lang="es-ES" dirty="0">
              <a:solidFill>
                <a:srgbClr val="FFFFFF"/>
              </a:solidFill>
              <a:latin typeface="Calibri"/>
            </a:endParaRPr>
          </a:p>
          <a:p>
            <a:pPr algn="ctr">
              <a:defRPr/>
            </a:pPr>
            <a:endParaRPr lang="es-ES" dirty="0">
              <a:solidFill>
                <a:srgbClr val="FFFFFF"/>
              </a:solidFill>
              <a:latin typeface="Calibri"/>
            </a:endParaRPr>
          </a:p>
        </p:txBody>
      </p:sp>
      <p:sp>
        <p:nvSpPr>
          <p:cNvPr id="60" name="Oval 59"/>
          <p:cNvSpPr/>
          <p:nvPr/>
        </p:nvSpPr>
        <p:spPr>
          <a:xfrm>
            <a:off x="523875" y="4786313"/>
            <a:ext cx="2503488" cy="1274762"/>
          </a:xfrm>
          <a:prstGeom prst="ellipse">
            <a:avLst/>
          </a:prstGeom>
          <a:noFill/>
          <a:ln w="63500">
            <a:solidFill>
              <a:srgbClr val="92D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
        <p:nvSpPr>
          <p:cNvPr id="61" name="Oval 60"/>
          <p:cNvSpPr/>
          <p:nvPr/>
        </p:nvSpPr>
        <p:spPr>
          <a:xfrm>
            <a:off x="5989638" y="4748213"/>
            <a:ext cx="2317750" cy="1352550"/>
          </a:xfrm>
          <a:prstGeom prst="ellipse">
            <a:avLst/>
          </a:prstGeom>
          <a:noFill/>
          <a:ln w="63500">
            <a:solidFill>
              <a:srgbClr val="92D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
        <p:nvSpPr>
          <p:cNvPr id="62" name="Oval 61"/>
          <p:cNvSpPr/>
          <p:nvPr/>
        </p:nvSpPr>
        <p:spPr>
          <a:xfrm>
            <a:off x="3968750" y="3781425"/>
            <a:ext cx="2446338" cy="676275"/>
          </a:xfrm>
          <a:prstGeom prst="ellipse">
            <a:avLst/>
          </a:prstGeom>
          <a:noFill/>
          <a:ln w="63500">
            <a:solidFill>
              <a:srgbClr val="92D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dirty="0"/>
          </a:p>
        </p:txBody>
      </p:sp>
      <p:sp>
        <p:nvSpPr>
          <p:cNvPr id="63" name="TextBox 62"/>
          <p:cNvSpPr txBox="1">
            <a:spLocks noChangeArrowheads="1"/>
          </p:cNvSpPr>
          <p:nvPr/>
        </p:nvSpPr>
        <p:spPr bwMode="auto">
          <a:xfrm>
            <a:off x="6670674" y="2644775"/>
            <a:ext cx="2211389" cy="954107"/>
          </a:xfrm>
          <a:prstGeom prst="rect">
            <a:avLst/>
          </a:prstGeom>
          <a:noFill/>
          <a:ln w="9525">
            <a:solidFill>
              <a:srgbClr val="92D050"/>
            </a:solidFill>
            <a:prstDash val="dashDot"/>
            <a:miter lim="800000"/>
            <a:headEnd/>
            <a:tailEnd/>
          </a:ln>
        </p:spPr>
        <p:txBody>
          <a:bodyPr wrap="square" anchor="t">
            <a:spAutoFit/>
          </a:bodyPr>
          <a:lstStyle/>
          <a:p>
            <a:pPr algn="ctr"/>
            <a:r>
              <a:rPr lang="es-ES" altLang="en-US" sz="1400" b="1" dirty="0">
                <a:solidFill>
                  <a:srgbClr val="92D050"/>
                </a:solidFill>
                <a:cs typeface="Arial" charset="0"/>
              </a:rPr>
              <a:t>*OACNUDH apoya el trabajo de los mecanismos y del Consejo de DDHH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5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P spid="25" grpId="0" animBg="1"/>
      <p:bldP spid="26" grpId="0" animBg="1"/>
      <p:bldP spid="12" grpId="0" animBg="1"/>
      <p:bldP spid="11" grpId="0" animBg="1"/>
      <p:bldP spid="13" grpId="0" animBg="1"/>
      <p:bldP spid="14" grpId="0" animBg="1"/>
      <p:bldP spid="15" grpId="0" animBg="1"/>
      <p:bldP spid="16" grpId="0" animBg="1"/>
      <p:bldP spid="59" grpId="0" animBg="1"/>
      <p:bldP spid="60" grpId="0" animBg="1"/>
      <p:bldP spid="61" grpId="0" animBg="1"/>
      <p:bldP spid="62" grpId="0" animBg="1"/>
      <p:bldP spid="6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9588" y="301083"/>
            <a:ext cx="8261350" cy="585901"/>
          </a:xfrm>
        </p:spPr>
        <p:txBody>
          <a:bodyPr/>
          <a:lstStyle/>
          <a:p>
            <a:r>
              <a:rPr lang="es-ES" altLang="en-US" sz="2000" dirty="0">
                <a:latin typeface="Arial" charset="0"/>
                <a:ea typeface="ＭＳ Ｐゴシック" pitchFamily="34" charset="-128"/>
                <a:cs typeface="Arial" charset="0"/>
              </a:rPr>
              <a:t>Visión general de tratados internacionales de derechos humanos</a:t>
            </a:r>
          </a:p>
        </p:txBody>
      </p:sp>
      <p:grpSp>
        <p:nvGrpSpPr>
          <p:cNvPr id="7171" name="Group 11"/>
          <p:cNvGrpSpPr>
            <a:grpSpLocks/>
          </p:cNvGrpSpPr>
          <p:nvPr/>
        </p:nvGrpSpPr>
        <p:grpSpPr bwMode="auto">
          <a:xfrm>
            <a:off x="239713" y="2190750"/>
            <a:ext cx="3222625" cy="1978025"/>
            <a:chOff x="239843" y="2264257"/>
            <a:chExt cx="3222885" cy="1978702"/>
          </a:xfrm>
        </p:grpSpPr>
        <p:sp>
          <p:nvSpPr>
            <p:cNvPr id="10" name="Rectangle 9"/>
            <p:cNvSpPr/>
            <p:nvPr/>
          </p:nvSpPr>
          <p:spPr>
            <a:xfrm>
              <a:off x="239843" y="2264257"/>
              <a:ext cx="3222885" cy="1978702"/>
            </a:xfrm>
            <a:prstGeom prst="rect">
              <a:avLst/>
            </a:prstGeom>
            <a:gradFill flip="none" rotWithShape="1">
              <a:gsLst>
                <a:gs pos="0">
                  <a:schemeClr val="accent1"/>
                </a:gs>
                <a:gs pos="50000">
                  <a:schemeClr val="accent5">
                    <a:lumMod val="40000"/>
                    <a:lumOff val="60000"/>
                    <a:shade val="67500"/>
                    <a:satMod val="115000"/>
                  </a:schemeClr>
                </a:gs>
                <a:gs pos="100000">
                  <a:schemeClr val="accent5">
                    <a:lumMod val="40000"/>
                    <a:lumOff val="60000"/>
                    <a:shade val="100000"/>
                    <a:satMod val="115000"/>
                  </a:schemeClr>
                </a:gs>
              </a:gsLst>
              <a:lin ang="16200000" scaled="1"/>
              <a:tileRect/>
            </a:gradFill>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a:defRPr/>
              </a:pPr>
              <a:endParaRPr lang="es-ES" altLang="en-US" dirty="0">
                <a:solidFill>
                  <a:srgbClr val="FFFFFF"/>
                </a:solidFill>
                <a:latin typeface="Calibri" pitchFamily="34" charset="0"/>
              </a:endParaRPr>
            </a:p>
          </p:txBody>
        </p:sp>
        <p:sp>
          <p:nvSpPr>
            <p:cNvPr id="7185" name="TextBox 3"/>
            <p:cNvSpPr txBox="1">
              <a:spLocks noChangeArrowheads="1"/>
            </p:cNvSpPr>
            <p:nvPr/>
          </p:nvSpPr>
          <p:spPr bwMode="auto">
            <a:xfrm>
              <a:off x="408156" y="2447862"/>
              <a:ext cx="2886257" cy="584975"/>
            </a:xfrm>
            <a:prstGeom prst="rect">
              <a:avLst/>
            </a:prstGeom>
            <a:noFill/>
            <a:ln w="9525">
              <a:solidFill>
                <a:schemeClr val="accent1"/>
              </a:solidFill>
              <a:miter lim="800000"/>
              <a:headEnd/>
              <a:tailEnd/>
            </a:ln>
          </p:spPr>
          <p:txBody>
            <a:bodyPr>
              <a:spAutoFit/>
            </a:bodyPr>
            <a:lstStyle/>
            <a:p>
              <a:pPr algn="ctr"/>
              <a:r>
                <a:rPr lang="es-ES" altLang="en-US" sz="1600" dirty="0">
                  <a:cs typeface="Arial" charset="0"/>
                </a:rPr>
                <a:t>Pacto Internacional de Derechos Civiles y Políticos</a:t>
              </a:r>
            </a:p>
          </p:txBody>
        </p:sp>
        <p:sp>
          <p:nvSpPr>
            <p:cNvPr id="7186" name="TextBox 5"/>
            <p:cNvSpPr txBox="1">
              <a:spLocks noChangeArrowheads="1"/>
            </p:cNvSpPr>
            <p:nvPr/>
          </p:nvSpPr>
          <p:spPr bwMode="auto">
            <a:xfrm>
              <a:off x="408156" y="3172040"/>
              <a:ext cx="2886257" cy="923646"/>
            </a:xfrm>
            <a:prstGeom prst="rect">
              <a:avLst/>
            </a:prstGeom>
            <a:noFill/>
            <a:ln w="9525">
              <a:solidFill>
                <a:schemeClr val="accent1"/>
              </a:solidFill>
              <a:miter lim="800000"/>
              <a:headEnd/>
              <a:tailEnd/>
            </a:ln>
          </p:spPr>
          <p:txBody>
            <a:bodyPr>
              <a:spAutoFit/>
            </a:bodyPr>
            <a:lstStyle/>
            <a:p>
              <a:pPr algn="ctr"/>
              <a:r>
                <a:rPr lang="es-ES" altLang="en-US" dirty="0">
                  <a:cs typeface="Arial" charset="0"/>
                </a:rPr>
                <a:t>Pacto Internacional de Derechos Económicos, Sociales y Culturales</a:t>
              </a:r>
            </a:p>
          </p:txBody>
        </p:sp>
      </p:grpSp>
      <p:sp>
        <p:nvSpPr>
          <p:cNvPr id="7172" name="TextBox 7"/>
          <p:cNvSpPr txBox="1">
            <a:spLocks noChangeArrowheads="1"/>
          </p:cNvSpPr>
          <p:nvPr/>
        </p:nvSpPr>
        <p:spPr bwMode="auto">
          <a:xfrm>
            <a:off x="3689350" y="1322388"/>
            <a:ext cx="2292350" cy="1308050"/>
          </a:xfrm>
          <a:prstGeom prst="rect">
            <a:avLst/>
          </a:prstGeom>
          <a:noFill/>
          <a:ln w="9525">
            <a:solidFill>
              <a:schemeClr val="accent1"/>
            </a:solidFill>
            <a:miter lim="800000"/>
            <a:headEnd/>
            <a:tailEnd/>
          </a:ln>
        </p:spPr>
        <p:txBody>
          <a:bodyPr>
            <a:spAutoFit/>
          </a:bodyPr>
          <a:lstStyle/>
          <a:p>
            <a:pPr algn="ctr"/>
            <a:r>
              <a:rPr lang="es-ES" altLang="en-US" sz="1550" dirty="0">
                <a:cs typeface="Arial" charset="0"/>
              </a:rPr>
              <a:t>Convención Internacional sobre la Eliminación de Todas las Formas de </a:t>
            </a:r>
            <a:r>
              <a:rPr lang="es-ES" altLang="en-US" sz="1550" b="1" dirty="0">
                <a:cs typeface="Arial" charset="0"/>
              </a:rPr>
              <a:t>Discriminación Racial</a:t>
            </a:r>
            <a:endParaRPr lang="es-ES" altLang="en-US" sz="1550" dirty="0">
              <a:cs typeface="Arial" charset="0"/>
            </a:endParaRPr>
          </a:p>
        </p:txBody>
      </p:sp>
      <p:grpSp>
        <p:nvGrpSpPr>
          <p:cNvPr id="7173" name="Group 19"/>
          <p:cNvGrpSpPr>
            <a:grpSpLocks/>
          </p:cNvGrpSpPr>
          <p:nvPr/>
        </p:nvGrpSpPr>
        <p:grpSpPr bwMode="auto">
          <a:xfrm>
            <a:off x="347663" y="1339850"/>
            <a:ext cx="2886075" cy="776288"/>
            <a:chOff x="347543" y="1339434"/>
            <a:chExt cx="2886257" cy="776991"/>
          </a:xfrm>
        </p:grpSpPr>
        <p:sp>
          <p:nvSpPr>
            <p:cNvPr id="7182" name="TextBox 6"/>
            <p:cNvSpPr txBox="1">
              <a:spLocks noChangeArrowheads="1"/>
            </p:cNvSpPr>
            <p:nvPr/>
          </p:nvSpPr>
          <p:spPr bwMode="auto">
            <a:xfrm>
              <a:off x="347543" y="1339434"/>
              <a:ext cx="2886257" cy="415874"/>
            </a:xfrm>
            <a:prstGeom prst="rect">
              <a:avLst/>
            </a:prstGeom>
            <a:noFill/>
            <a:ln w="9525">
              <a:solidFill>
                <a:schemeClr val="accent1"/>
              </a:solidFill>
              <a:miter lim="800000"/>
              <a:headEnd/>
              <a:tailEnd/>
            </a:ln>
          </p:spPr>
          <p:txBody>
            <a:bodyPr>
              <a:spAutoFit/>
            </a:bodyPr>
            <a:lstStyle/>
            <a:p>
              <a:pPr algn="ctr"/>
              <a:r>
                <a:rPr lang="es-ES" altLang="en-US" sz="1050" i="1" dirty="0">
                  <a:cs typeface="Arial" charset="0"/>
                </a:rPr>
                <a:t>Declaración Universal </a:t>
              </a:r>
            </a:p>
            <a:p>
              <a:pPr algn="ctr"/>
              <a:r>
                <a:rPr lang="es-ES" altLang="en-US" sz="1050" i="1" dirty="0">
                  <a:cs typeface="Arial" charset="0"/>
                </a:rPr>
                <a:t>de Derechos Humanos</a:t>
              </a:r>
            </a:p>
          </p:txBody>
        </p:sp>
        <p:cxnSp>
          <p:nvCxnSpPr>
            <p:cNvPr id="9" name="Straight Arrow Connector 8"/>
            <p:cNvCxnSpPr>
              <a:stCxn id="7182" idx="2"/>
            </p:cNvCxnSpPr>
            <p:nvPr/>
          </p:nvCxnSpPr>
          <p:spPr>
            <a:xfrm>
              <a:off x="1790672" y="1755308"/>
              <a:ext cx="0" cy="3611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7174" name="TextBox 10"/>
          <p:cNvSpPr txBox="1">
            <a:spLocks noChangeArrowheads="1"/>
          </p:cNvSpPr>
          <p:nvPr/>
        </p:nvSpPr>
        <p:spPr bwMode="auto">
          <a:xfrm>
            <a:off x="3548063" y="749300"/>
            <a:ext cx="2574925" cy="646331"/>
          </a:xfrm>
          <a:prstGeom prst="rect">
            <a:avLst/>
          </a:prstGeom>
          <a:noFill/>
          <a:ln w="9525">
            <a:noFill/>
            <a:miter lim="800000"/>
            <a:headEnd/>
            <a:tailEnd/>
          </a:ln>
        </p:spPr>
        <p:txBody>
          <a:bodyPr>
            <a:spAutoFit/>
          </a:bodyPr>
          <a:lstStyle/>
          <a:p>
            <a:pPr algn="ctr"/>
            <a:r>
              <a:rPr lang="es-ES" altLang="en-US" b="1" dirty="0">
                <a:solidFill>
                  <a:schemeClr val="accent1"/>
                </a:solidFill>
                <a:cs typeface="Arial" charset="0"/>
              </a:rPr>
              <a:t>Fenómenos específicos</a:t>
            </a:r>
          </a:p>
        </p:txBody>
      </p:sp>
      <p:sp>
        <p:nvSpPr>
          <p:cNvPr id="7175" name="TextBox 12"/>
          <p:cNvSpPr txBox="1">
            <a:spLocks noChangeArrowheads="1"/>
          </p:cNvSpPr>
          <p:nvPr/>
        </p:nvSpPr>
        <p:spPr bwMode="auto">
          <a:xfrm>
            <a:off x="6630988" y="698500"/>
            <a:ext cx="1989137" cy="646331"/>
          </a:xfrm>
          <a:prstGeom prst="rect">
            <a:avLst/>
          </a:prstGeom>
          <a:noFill/>
          <a:ln w="9525">
            <a:noFill/>
            <a:miter lim="800000"/>
            <a:headEnd/>
            <a:tailEnd/>
          </a:ln>
        </p:spPr>
        <p:txBody>
          <a:bodyPr>
            <a:spAutoFit/>
          </a:bodyPr>
          <a:lstStyle/>
          <a:p>
            <a:pPr algn="ctr"/>
            <a:r>
              <a:rPr lang="es-ES" altLang="en-US" b="1" dirty="0">
                <a:solidFill>
                  <a:schemeClr val="accent1"/>
                </a:solidFill>
                <a:cs typeface="Arial" charset="0"/>
              </a:rPr>
              <a:t>Grupos específicos</a:t>
            </a:r>
          </a:p>
        </p:txBody>
      </p:sp>
      <p:sp>
        <p:nvSpPr>
          <p:cNvPr id="7176" name="TextBox 13"/>
          <p:cNvSpPr txBox="1">
            <a:spLocks noChangeArrowheads="1"/>
          </p:cNvSpPr>
          <p:nvPr/>
        </p:nvSpPr>
        <p:spPr bwMode="auto">
          <a:xfrm>
            <a:off x="3689350" y="2771775"/>
            <a:ext cx="2292350" cy="1323439"/>
          </a:xfrm>
          <a:prstGeom prst="rect">
            <a:avLst/>
          </a:prstGeom>
          <a:noFill/>
          <a:ln w="9525">
            <a:solidFill>
              <a:schemeClr val="accent1"/>
            </a:solidFill>
            <a:miter lim="800000"/>
            <a:headEnd/>
            <a:tailEnd/>
          </a:ln>
        </p:spPr>
        <p:txBody>
          <a:bodyPr>
            <a:spAutoFit/>
          </a:bodyPr>
          <a:lstStyle/>
          <a:p>
            <a:pPr algn="ctr"/>
            <a:r>
              <a:rPr lang="es-ES" sz="1600" dirty="0"/>
              <a:t>Convención contra la </a:t>
            </a:r>
            <a:r>
              <a:rPr lang="es-ES" sz="1600" b="1" dirty="0"/>
              <a:t>Tortura</a:t>
            </a:r>
            <a:r>
              <a:rPr lang="es-ES" sz="1600" dirty="0"/>
              <a:t> y Otros Tratos o Penas Crueles, Inhumanos o Degradantes</a:t>
            </a:r>
            <a:endParaRPr lang="es-ES" altLang="en-US" sz="1600" dirty="0">
              <a:cs typeface="Arial" charset="0"/>
            </a:endParaRPr>
          </a:p>
        </p:txBody>
      </p:sp>
      <p:sp>
        <p:nvSpPr>
          <p:cNvPr id="7177" name="TextBox 14"/>
          <p:cNvSpPr txBox="1">
            <a:spLocks noChangeArrowheads="1"/>
          </p:cNvSpPr>
          <p:nvPr/>
        </p:nvSpPr>
        <p:spPr bwMode="auto">
          <a:xfrm>
            <a:off x="3689350" y="4262438"/>
            <a:ext cx="2292350" cy="830997"/>
          </a:xfrm>
          <a:prstGeom prst="rect">
            <a:avLst/>
          </a:prstGeom>
          <a:noFill/>
          <a:ln w="9525">
            <a:solidFill>
              <a:schemeClr val="accent1"/>
            </a:solidFill>
            <a:miter lim="800000"/>
            <a:headEnd/>
            <a:tailEnd/>
          </a:ln>
        </p:spPr>
        <p:txBody>
          <a:bodyPr>
            <a:spAutoFit/>
          </a:bodyPr>
          <a:lstStyle/>
          <a:p>
            <a:pPr algn="ctr"/>
            <a:r>
              <a:rPr lang="es-ES" altLang="en-US" sz="1600" dirty="0">
                <a:cs typeface="Arial" charset="0"/>
              </a:rPr>
              <a:t>Convención sobre </a:t>
            </a:r>
            <a:r>
              <a:rPr lang="es-ES" altLang="en-US" sz="1600" b="1" dirty="0">
                <a:cs typeface="Arial" charset="0"/>
              </a:rPr>
              <a:t>Desaparición Forzada</a:t>
            </a:r>
          </a:p>
        </p:txBody>
      </p:sp>
      <p:sp>
        <p:nvSpPr>
          <p:cNvPr id="7178" name="TextBox 15"/>
          <p:cNvSpPr txBox="1">
            <a:spLocks noChangeArrowheads="1"/>
          </p:cNvSpPr>
          <p:nvPr/>
        </p:nvSpPr>
        <p:spPr bwMode="auto">
          <a:xfrm>
            <a:off x="6480175" y="1322387"/>
            <a:ext cx="2290763" cy="1523494"/>
          </a:xfrm>
          <a:prstGeom prst="rect">
            <a:avLst/>
          </a:prstGeom>
          <a:noFill/>
          <a:ln w="9525">
            <a:solidFill>
              <a:schemeClr val="accent1"/>
            </a:solidFill>
            <a:miter lim="800000"/>
            <a:headEnd/>
            <a:tailEnd/>
          </a:ln>
        </p:spPr>
        <p:txBody>
          <a:bodyPr wrap="square">
            <a:spAutoFit/>
          </a:bodyPr>
          <a:lstStyle/>
          <a:p>
            <a:pPr algn="ctr"/>
            <a:r>
              <a:rPr lang="es-ES" altLang="en-US" sz="1550" dirty="0">
                <a:cs typeface="Arial" charset="0"/>
              </a:rPr>
              <a:t>Convención Internacional sobre la Eliminación de Todas las Formas de </a:t>
            </a:r>
            <a:r>
              <a:rPr lang="es-ES" altLang="en-US" sz="1550" b="1" dirty="0">
                <a:cs typeface="Arial" charset="0"/>
              </a:rPr>
              <a:t>Discriminación contra la Mujer</a:t>
            </a:r>
            <a:endParaRPr lang="es-ES" altLang="en-US" sz="1550" dirty="0">
              <a:cs typeface="Arial" charset="0"/>
            </a:endParaRPr>
          </a:p>
        </p:txBody>
      </p:sp>
      <p:sp>
        <p:nvSpPr>
          <p:cNvPr id="7179" name="TextBox 16"/>
          <p:cNvSpPr txBox="1">
            <a:spLocks noChangeArrowheads="1"/>
          </p:cNvSpPr>
          <p:nvPr/>
        </p:nvSpPr>
        <p:spPr bwMode="auto">
          <a:xfrm>
            <a:off x="6480175" y="2908300"/>
            <a:ext cx="2290763" cy="584775"/>
          </a:xfrm>
          <a:prstGeom prst="rect">
            <a:avLst/>
          </a:prstGeom>
          <a:noFill/>
          <a:ln w="9525">
            <a:solidFill>
              <a:schemeClr val="accent1"/>
            </a:solidFill>
            <a:miter lim="800000"/>
            <a:headEnd/>
            <a:tailEnd/>
          </a:ln>
        </p:spPr>
        <p:txBody>
          <a:bodyPr>
            <a:spAutoFit/>
          </a:bodyPr>
          <a:lstStyle/>
          <a:p>
            <a:pPr algn="ctr"/>
            <a:r>
              <a:rPr lang="es-ES" altLang="en-US" sz="1600" dirty="0">
                <a:cs typeface="Arial" charset="0"/>
              </a:rPr>
              <a:t>Convención sobre los Derechos del </a:t>
            </a:r>
            <a:r>
              <a:rPr lang="es-ES" altLang="en-US" sz="1600" b="1" dirty="0">
                <a:cs typeface="Arial" charset="0"/>
              </a:rPr>
              <a:t>Niño</a:t>
            </a:r>
          </a:p>
        </p:txBody>
      </p:sp>
      <p:sp>
        <p:nvSpPr>
          <p:cNvPr id="7180" name="TextBox 17"/>
          <p:cNvSpPr txBox="1">
            <a:spLocks noChangeArrowheads="1"/>
          </p:cNvSpPr>
          <p:nvPr/>
        </p:nvSpPr>
        <p:spPr bwMode="auto">
          <a:xfrm>
            <a:off x="6480175" y="3600450"/>
            <a:ext cx="2290763" cy="1323439"/>
          </a:xfrm>
          <a:prstGeom prst="rect">
            <a:avLst/>
          </a:prstGeom>
          <a:noFill/>
          <a:ln w="9525">
            <a:solidFill>
              <a:schemeClr val="accent1"/>
            </a:solidFill>
            <a:miter lim="800000"/>
            <a:headEnd/>
            <a:tailEnd/>
          </a:ln>
        </p:spPr>
        <p:txBody>
          <a:bodyPr>
            <a:spAutoFit/>
          </a:bodyPr>
          <a:lstStyle/>
          <a:p>
            <a:pPr algn="ctr"/>
            <a:r>
              <a:rPr lang="es-ES" altLang="en-US" sz="1600" dirty="0">
                <a:cs typeface="Arial" charset="0"/>
              </a:rPr>
              <a:t>Convención sobre los Derechos de </a:t>
            </a:r>
            <a:r>
              <a:rPr lang="es-ES" altLang="en-US" sz="1600" b="1" dirty="0">
                <a:cs typeface="Arial" charset="0"/>
              </a:rPr>
              <a:t>Trabajadores Migratorios </a:t>
            </a:r>
            <a:r>
              <a:rPr lang="es-ES" altLang="en-US" sz="1600" dirty="0">
                <a:cs typeface="Arial" charset="0"/>
              </a:rPr>
              <a:t>y sus Familiares</a:t>
            </a:r>
          </a:p>
        </p:txBody>
      </p:sp>
      <p:sp>
        <p:nvSpPr>
          <p:cNvPr id="7181" name="TextBox 18"/>
          <p:cNvSpPr txBox="1">
            <a:spLocks noChangeArrowheads="1"/>
          </p:cNvSpPr>
          <p:nvPr/>
        </p:nvSpPr>
        <p:spPr bwMode="auto">
          <a:xfrm>
            <a:off x="6480175" y="4833938"/>
            <a:ext cx="2290763" cy="830997"/>
          </a:xfrm>
          <a:prstGeom prst="rect">
            <a:avLst/>
          </a:prstGeom>
          <a:noFill/>
          <a:ln w="9525">
            <a:solidFill>
              <a:schemeClr val="accent1"/>
            </a:solidFill>
            <a:miter lim="800000"/>
            <a:headEnd/>
            <a:tailEnd/>
          </a:ln>
        </p:spPr>
        <p:txBody>
          <a:bodyPr>
            <a:spAutoFit/>
          </a:bodyPr>
          <a:lstStyle/>
          <a:p>
            <a:pPr algn="ctr"/>
            <a:r>
              <a:rPr lang="es-ES" altLang="en-US" sz="1600" dirty="0">
                <a:cs typeface="Arial" charset="0"/>
              </a:rPr>
              <a:t>Convención sobre los derechos de </a:t>
            </a:r>
            <a:r>
              <a:rPr lang="es-ES" altLang="en-US" sz="1600" b="1" dirty="0">
                <a:cs typeface="Arial" charset="0"/>
              </a:rPr>
              <a:t>personas con discapacidades</a:t>
            </a:r>
            <a:endParaRPr lang="es-ES" altLang="en-US" sz="1600" dirty="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41363" y="334537"/>
            <a:ext cx="7566025" cy="892097"/>
          </a:xfrm>
        </p:spPr>
        <p:txBody>
          <a:bodyPr/>
          <a:lstStyle/>
          <a:p>
            <a:r>
              <a:rPr lang="es-ES" altLang="en-US" dirty="0">
                <a:latin typeface="Arial" charset="0"/>
                <a:ea typeface="ＭＳ Ｐゴシック" pitchFamily="34" charset="-128"/>
                <a:cs typeface="Arial" charset="0"/>
              </a:rPr>
              <a:t>Dos pactos cubriendo derechos civiles, políticos, sociales y culturales</a:t>
            </a:r>
          </a:p>
        </p:txBody>
      </p:sp>
      <p:sp>
        <p:nvSpPr>
          <p:cNvPr id="3" name="Content Placeholder 2"/>
          <p:cNvSpPr>
            <a:spLocks noGrp="1"/>
          </p:cNvSpPr>
          <p:nvPr>
            <p:ph idx="1"/>
          </p:nvPr>
        </p:nvSpPr>
        <p:spPr>
          <a:xfrm>
            <a:off x="419100" y="1226634"/>
            <a:ext cx="8066978" cy="4958266"/>
          </a:xfrm>
        </p:spPr>
        <p:txBody>
          <a:bodyPr/>
          <a:lstStyle/>
          <a:p>
            <a:pPr marL="0" indent="0">
              <a:lnSpc>
                <a:spcPct val="90000"/>
              </a:lnSpc>
              <a:buFont typeface="Wingdings" pitchFamily="2" charset="2"/>
              <a:buNone/>
              <a:defRPr/>
            </a:pPr>
            <a:endParaRPr lang="es-ES" altLang="ko-KR" sz="2000" dirty="0">
              <a:latin typeface="Arial" pitchFamily="34" charset="0"/>
              <a:cs typeface="Arial" pitchFamily="34" charset="0"/>
            </a:endParaRPr>
          </a:p>
          <a:p>
            <a:pPr>
              <a:lnSpc>
                <a:spcPct val="90000"/>
              </a:lnSpc>
              <a:defRPr/>
            </a:pPr>
            <a:r>
              <a:rPr lang="es-ES" altLang="ko-KR" sz="2000" b="1" dirty="0">
                <a:latin typeface="Arial" pitchFamily="34" charset="0"/>
                <a:cs typeface="Arial" pitchFamily="34" charset="0"/>
              </a:rPr>
              <a:t>Pacto Internacional sobre Derechos Civiles y Políticos</a:t>
            </a:r>
            <a:r>
              <a:rPr lang="es-ES" altLang="ko-KR" sz="2000" dirty="0">
                <a:latin typeface="Arial" pitchFamily="34" charset="0"/>
                <a:cs typeface="Arial" pitchFamily="34" charset="0"/>
              </a:rPr>
              <a:t> (ICCPR), 1966</a:t>
            </a:r>
          </a:p>
          <a:p>
            <a:pPr lvl="2">
              <a:lnSpc>
                <a:spcPct val="90000"/>
              </a:lnSpc>
              <a:defRPr/>
            </a:pPr>
            <a:r>
              <a:rPr lang="es-ES" altLang="ko-KR" sz="2000" dirty="0">
                <a:latin typeface="Arial" pitchFamily="34" charset="0"/>
                <a:cs typeface="Arial" pitchFamily="34" charset="0"/>
              </a:rPr>
              <a:t>1er Protocolo Facultativo (quejas individuales), 1966</a:t>
            </a:r>
          </a:p>
          <a:p>
            <a:pPr lvl="2">
              <a:lnSpc>
                <a:spcPct val="90000"/>
              </a:lnSpc>
              <a:defRPr/>
            </a:pPr>
            <a:r>
              <a:rPr lang="es-ES" altLang="ko-KR" sz="2000" dirty="0">
                <a:latin typeface="Arial" pitchFamily="34" charset="0"/>
                <a:cs typeface="Arial" pitchFamily="34" charset="0"/>
              </a:rPr>
              <a:t>2o. Protocolo Facultativo (abolición de la pena de muerte),1989</a:t>
            </a:r>
          </a:p>
          <a:p>
            <a:pPr>
              <a:lnSpc>
                <a:spcPct val="90000"/>
              </a:lnSpc>
              <a:defRPr/>
            </a:pPr>
            <a:endParaRPr lang="es-ES" altLang="ko-KR" sz="2000" b="1" dirty="0">
              <a:latin typeface="Arial" pitchFamily="34" charset="0"/>
              <a:cs typeface="Arial" pitchFamily="34" charset="0"/>
            </a:endParaRPr>
          </a:p>
          <a:p>
            <a:pPr>
              <a:lnSpc>
                <a:spcPct val="90000"/>
              </a:lnSpc>
              <a:defRPr/>
            </a:pPr>
            <a:r>
              <a:rPr lang="es-ES" altLang="ko-KR" sz="2000" b="1" dirty="0">
                <a:latin typeface="Arial" pitchFamily="34" charset="0"/>
                <a:cs typeface="Arial" pitchFamily="34" charset="0"/>
              </a:rPr>
              <a:t>Pacto Internacional sobre Derechos Económicos, Sociales y Culturales</a:t>
            </a:r>
            <a:r>
              <a:rPr lang="es-ES" altLang="ko-KR" sz="2000" dirty="0">
                <a:latin typeface="Arial" pitchFamily="34" charset="0"/>
                <a:cs typeface="Arial" pitchFamily="34" charset="0"/>
              </a:rPr>
              <a:t> (ICESCR), 1966</a:t>
            </a:r>
          </a:p>
          <a:p>
            <a:pPr lvl="2">
              <a:lnSpc>
                <a:spcPct val="90000"/>
              </a:lnSpc>
              <a:defRPr/>
            </a:pPr>
            <a:r>
              <a:rPr lang="es-ES" altLang="ko-KR" sz="2000" dirty="0">
                <a:latin typeface="Arial" pitchFamily="34" charset="0"/>
                <a:cs typeface="Arial" pitchFamily="34" charset="0"/>
              </a:rPr>
              <a:t>Protocolo Facultativo (quejas individuales), 2008</a:t>
            </a:r>
          </a:p>
          <a:p>
            <a:pPr marL="914400" lvl="2" indent="0">
              <a:lnSpc>
                <a:spcPct val="90000"/>
              </a:lnSpc>
              <a:buFont typeface="Wingdings" pitchFamily="2" charset="2"/>
              <a:buNone/>
              <a:defRPr/>
            </a:pPr>
            <a:endParaRPr lang="es-ES" altLang="ko-KR" sz="2000" dirty="0">
              <a:latin typeface="Times New Roman" pitchFamily="18"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41363" y="457200"/>
            <a:ext cx="7566025" cy="908050"/>
          </a:xfrm>
        </p:spPr>
        <p:txBody>
          <a:bodyPr/>
          <a:lstStyle/>
          <a:p>
            <a:r>
              <a:rPr lang="es-ES" altLang="en-US" dirty="0">
                <a:latin typeface="Arial" charset="0"/>
                <a:ea typeface="ＭＳ Ｐゴシック" pitchFamily="34" charset="-128"/>
                <a:cs typeface="Arial" charset="0"/>
              </a:rPr>
              <a:t>Tratados sobre Derechos Humanos abordando fenómenos específicos</a:t>
            </a:r>
          </a:p>
        </p:txBody>
      </p:sp>
      <p:sp>
        <p:nvSpPr>
          <p:cNvPr id="3" name="Content Placeholder 2"/>
          <p:cNvSpPr>
            <a:spLocks noGrp="1"/>
          </p:cNvSpPr>
          <p:nvPr>
            <p:ph idx="1"/>
          </p:nvPr>
        </p:nvSpPr>
        <p:spPr>
          <a:xfrm>
            <a:off x="741363" y="1694984"/>
            <a:ext cx="7758060" cy="4807415"/>
          </a:xfrm>
        </p:spPr>
        <p:txBody>
          <a:bodyPr/>
          <a:lstStyle/>
          <a:p>
            <a:pPr>
              <a:lnSpc>
                <a:spcPct val="90000"/>
              </a:lnSpc>
              <a:defRPr/>
            </a:pPr>
            <a:r>
              <a:rPr lang="es-ES" altLang="ko-KR" sz="2000" dirty="0">
                <a:latin typeface="Arial" pitchFamily="34" charset="0"/>
                <a:cs typeface="Arial" pitchFamily="34" charset="0"/>
              </a:rPr>
              <a:t>La Convención Internacional sobre la Eliminación de Todas las Formas de </a:t>
            </a:r>
            <a:r>
              <a:rPr lang="es-ES" altLang="ko-KR" sz="2000" b="1" dirty="0">
                <a:latin typeface="Arial" pitchFamily="34" charset="0"/>
                <a:cs typeface="Arial" pitchFamily="34" charset="0"/>
              </a:rPr>
              <a:t>Discriminación Racial </a:t>
            </a:r>
            <a:r>
              <a:rPr lang="es-ES" altLang="ko-KR" sz="2000" dirty="0">
                <a:latin typeface="Arial" pitchFamily="34" charset="0"/>
                <a:cs typeface="Arial" pitchFamily="34" charset="0"/>
              </a:rPr>
              <a:t>(ICERD), 1965</a:t>
            </a:r>
          </a:p>
          <a:p>
            <a:pPr marL="0" indent="0">
              <a:lnSpc>
                <a:spcPct val="90000"/>
              </a:lnSpc>
              <a:buFont typeface="Wingdings" pitchFamily="2" charset="2"/>
              <a:buNone/>
              <a:defRPr/>
            </a:pPr>
            <a:endParaRPr lang="es-ES" altLang="ko-KR" sz="1000" dirty="0">
              <a:latin typeface="Arial" pitchFamily="34" charset="0"/>
              <a:cs typeface="Arial" pitchFamily="34" charset="0"/>
            </a:endParaRPr>
          </a:p>
          <a:p>
            <a:pPr>
              <a:lnSpc>
                <a:spcPct val="90000"/>
              </a:lnSpc>
              <a:defRPr/>
            </a:pPr>
            <a:r>
              <a:rPr lang="es-ES" altLang="ko-KR" sz="2000" dirty="0">
                <a:latin typeface="Arial" pitchFamily="34" charset="0"/>
                <a:cs typeface="Arial" pitchFamily="34" charset="0"/>
              </a:rPr>
              <a:t>La Convención Contra la </a:t>
            </a:r>
            <a:r>
              <a:rPr lang="es-ES" altLang="ko-KR" sz="2000" b="1" dirty="0">
                <a:latin typeface="Arial" pitchFamily="34" charset="0"/>
                <a:cs typeface="Arial" pitchFamily="34" charset="0"/>
              </a:rPr>
              <a:t>Tortura</a:t>
            </a:r>
            <a:r>
              <a:rPr lang="es-ES" altLang="ko-KR" sz="2000" dirty="0">
                <a:latin typeface="Arial" pitchFamily="34" charset="0"/>
                <a:cs typeface="Arial" pitchFamily="34" charset="0"/>
              </a:rPr>
              <a:t> y Otros Tratos o Penas Crueles, Inhumanos o Degradantes (CAT), </a:t>
            </a:r>
            <a:r>
              <a:rPr lang="es-ES" altLang="ko-KR" sz="2000" dirty="0" smtClean="0">
                <a:latin typeface="Arial" pitchFamily="34" charset="0"/>
                <a:cs typeface="Arial" pitchFamily="34" charset="0"/>
              </a:rPr>
              <a:t>1984</a:t>
            </a:r>
          </a:p>
          <a:p>
            <a:pPr>
              <a:lnSpc>
                <a:spcPct val="90000"/>
              </a:lnSpc>
              <a:defRPr/>
            </a:pPr>
            <a:endParaRPr lang="es-ES" altLang="ko-KR" sz="1000" dirty="0">
              <a:latin typeface="Arial" pitchFamily="34" charset="0"/>
              <a:cs typeface="Arial" pitchFamily="34" charset="0"/>
            </a:endParaRPr>
          </a:p>
          <a:p>
            <a:pPr lvl="1">
              <a:lnSpc>
                <a:spcPct val="90000"/>
              </a:lnSpc>
              <a:defRPr/>
            </a:pPr>
            <a:r>
              <a:rPr lang="es-ES" sz="1800" dirty="0">
                <a:latin typeface="Arial" pitchFamily="34" charset="0"/>
                <a:cs typeface="Arial" pitchFamily="34" charset="0"/>
              </a:rPr>
              <a:t>Protocolo Facultativo de la CAT (establecimiento del </a:t>
            </a:r>
            <a:r>
              <a:rPr lang="es-ES" sz="1800" b="1" dirty="0">
                <a:latin typeface="Arial" pitchFamily="34" charset="0"/>
                <a:cs typeface="Arial" pitchFamily="34" charset="0"/>
              </a:rPr>
              <a:t>Subcomité sobre la Prevención de la Tortura </a:t>
            </a:r>
            <a:r>
              <a:rPr lang="es-ES" sz="1800" dirty="0">
                <a:latin typeface="Arial" pitchFamily="34" charset="0"/>
                <a:cs typeface="Arial" pitchFamily="34" charset="0"/>
              </a:rPr>
              <a:t>y otros Tratos Crueles, Inhumanos o Degradantes </a:t>
            </a:r>
            <a:r>
              <a:rPr lang="es-ES" sz="1800" dirty="0">
                <a:latin typeface="Arial" pitchFamily="34" charset="0"/>
                <a:cs typeface="Arial" pitchFamily="34" charset="0"/>
                <a:sym typeface="Wingdings" pitchFamily="2" charset="2"/>
              </a:rPr>
              <a:t> i</a:t>
            </a:r>
            <a:r>
              <a:rPr lang="es-ES" sz="1800" dirty="0">
                <a:latin typeface="Arial" pitchFamily="34" charset="0"/>
                <a:cs typeface="Arial" pitchFamily="34" charset="0"/>
              </a:rPr>
              <a:t>nspecciones de instalaciones de detención)</a:t>
            </a:r>
          </a:p>
          <a:p>
            <a:pPr marL="457200" lvl="1" indent="0">
              <a:lnSpc>
                <a:spcPct val="90000"/>
              </a:lnSpc>
              <a:buNone/>
              <a:defRPr/>
            </a:pPr>
            <a:endParaRPr lang="es-ES" sz="800" dirty="0">
              <a:latin typeface="Arial" pitchFamily="34" charset="0"/>
              <a:cs typeface="Arial" pitchFamily="34" charset="0"/>
            </a:endParaRPr>
          </a:p>
          <a:p>
            <a:pPr>
              <a:lnSpc>
                <a:spcPct val="90000"/>
              </a:lnSpc>
              <a:defRPr/>
            </a:pPr>
            <a:r>
              <a:rPr lang="es-ES" altLang="ko-KR" sz="2000" dirty="0">
                <a:latin typeface="Arial" pitchFamily="34" charset="0"/>
                <a:cs typeface="Arial" pitchFamily="34" charset="0"/>
              </a:rPr>
              <a:t>La Convención Internacional para la protección de todas las personas contra las </a:t>
            </a:r>
            <a:r>
              <a:rPr lang="es-ES" altLang="ko-KR" sz="2000" b="1" dirty="0">
                <a:latin typeface="Arial" pitchFamily="34" charset="0"/>
                <a:cs typeface="Arial" pitchFamily="34" charset="0"/>
              </a:rPr>
              <a:t>Desapariciones Forzadas </a:t>
            </a:r>
            <a:r>
              <a:rPr lang="es-ES" altLang="ko-KR" sz="2000" dirty="0">
                <a:latin typeface="Arial" pitchFamily="34" charset="0"/>
                <a:cs typeface="Arial" pitchFamily="34" charset="0"/>
              </a:rPr>
              <a:t>(ICCPED), 2006</a:t>
            </a:r>
            <a:endParaRPr lang="es-ES" sz="2000" dirty="0">
              <a:latin typeface="Arial" pitchFamily="34" charset="0"/>
              <a:cs typeface="Arial" pitchFamily="34" charset="0"/>
            </a:endParaRPr>
          </a:p>
          <a:p>
            <a:pPr>
              <a:defRPr/>
            </a:pPr>
            <a:endParaRPr lang="es-ES" sz="2400" dirty="0">
              <a:latin typeface="Arial" pitchFamily="34" charset="0"/>
              <a:cs typeface="Arial" pitchFamily="34"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41363" y="412594"/>
            <a:ext cx="7566025" cy="880947"/>
          </a:xfrm>
        </p:spPr>
        <p:txBody>
          <a:bodyPr/>
          <a:lstStyle/>
          <a:p>
            <a:r>
              <a:rPr lang="es-ES" altLang="en-US" sz="2400" dirty="0">
                <a:latin typeface="Arial" charset="0"/>
                <a:ea typeface="ＭＳ Ｐゴシック" pitchFamily="34" charset="-128"/>
                <a:cs typeface="Arial" charset="0"/>
              </a:rPr>
              <a:t>Tratados de Derechos Humanos que protegen a grupos específicos</a:t>
            </a:r>
          </a:p>
        </p:txBody>
      </p:sp>
      <p:sp>
        <p:nvSpPr>
          <p:cNvPr id="16387" name="Content Placeholder 2"/>
          <p:cNvSpPr>
            <a:spLocks noGrp="1"/>
          </p:cNvSpPr>
          <p:nvPr>
            <p:ph idx="1"/>
          </p:nvPr>
        </p:nvSpPr>
        <p:spPr>
          <a:xfrm>
            <a:off x="741363" y="1483112"/>
            <a:ext cx="7848001" cy="5150660"/>
          </a:xfrm>
        </p:spPr>
        <p:txBody>
          <a:bodyPr/>
          <a:lstStyle/>
          <a:p>
            <a:pPr>
              <a:lnSpc>
                <a:spcPct val="90000"/>
              </a:lnSpc>
              <a:defRPr/>
            </a:pPr>
            <a:r>
              <a:rPr lang="es-ES" altLang="ko-KR" sz="2000" dirty="0">
                <a:latin typeface="Arial" charset="0"/>
                <a:ea typeface="ＭＳ Ｐゴシック" pitchFamily="34" charset="-128"/>
                <a:cs typeface="Arial" charset="0"/>
              </a:rPr>
              <a:t>La Convención sobre la Eliminación de Todas las Formas de Discriminación Contra la </a:t>
            </a:r>
            <a:r>
              <a:rPr lang="es-ES" altLang="ko-KR" sz="2000" b="1" dirty="0">
                <a:latin typeface="Arial" charset="0"/>
                <a:ea typeface="ＭＳ Ｐゴシック" pitchFamily="34" charset="-128"/>
                <a:cs typeface="Arial" charset="0"/>
              </a:rPr>
              <a:t>Mujer</a:t>
            </a:r>
            <a:r>
              <a:rPr lang="es-ES" altLang="ko-KR" sz="2000" dirty="0">
                <a:latin typeface="Arial" charset="0"/>
                <a:ea typeface="ＭＳ Ｐゴシック" pitchFamily="34" charset="-128"/>
                <a:cs typeface="Arial" charset="0"/>
              </a:rPr>
              <a:t> (CEDAW), 1979</a:t>
            </a:r>
          </a:p>
          <a:p>
            <a:pPr lvl="2">
              <a:lnSpc>
                <a:spcPct val="90000"/>
              </a:lnSpc>
              <a:defRPr/>
            </a:pPr>
            <a:r>
              <a:rPr lang="es-ES" altLang="ko-KR" sz="1800" dirty="0">
                <a:latin typeface="Arial" charset="0"/>
                <a:ea typeface="ＭＳ Ｐゴシック" pitchFamily="34" charset="-128"/>
                <a:cs typeface="Arial" charset="0"/>
              </a:rPr>
              <a:t>Protocolo Facultativo (quejas individuales)</a:t>
            </a:r>
          </a:p>
          <a:p>
            <a:pPr marL="914400" lvl="2" indent="0">
              <a:lnSpc>
                <a:spcPct val="90000"/>
              </a:lnSpc>
              <a:buFont typeface="Wingdings" pitchFamily="2" charset="2"/>
              <a:buNone/>
              <a:defRPr/>
            </a:pPr>
            <a:endParaRPr lang="es-ES" altLang="ko-KR" sz="1000" dirty="0">
              <a:latin typeface="Arial" charset="0"/>
              <a:ea typeface="ＭＳ Ｐゴシック" pitchFamily="34" charset="-128"/>
              <a:cs typeface="Arial" charset="0"/>
            </a:endParaRPr>
          </a:p>
          <a:p>
            <a:pPr>
              <a:lnSpc>
                <a:spcPct val="90000"/>
              </a:lnSpc>
              <a:defRPr/>
            </a:pPr>
            <a:r>
              <a:rPr lang="es-ES" altLang="ko-KR" sz="2000" dirty="0">
                <a:latin typeface="Arial" charset="0"/>
                <a:ea typeface="ＭＳ Ｐゴシック" pitchFamily="34" charset="-128"/>
                <a:cs typeface="Arial" charset="0"/>
              </a:rPr>
              <a:t>La Convención sobre los Derechos del </a:t>
            </a:r>
            <a:r>
              <a:rPr lang="es-ES" altLang="ko-KR" sz="2000" b="1" dirty="0">
                <a:latin typeface="Arial" charset="0"/>
                <a:ea typeface="ＭＳ Ｐゴシック" pitchFamily="34" charset="-128"/>
                <a:cs typeface="Arial" charset="0"/>
              </a:rPr>
              <a:t>Niño </a:t>
            </a:r>
            <a:r>
              <a:rPr lang="es-ES" altLang="ko-KR" sz="2000" dirty="0">
                <a:latin typeface="Arial" charset="0"/>
                <a:ea typeface="ＭＳ Ｐゴシック" pitchFamily="34" charset="-128"/>
                <a:cs typeface="Arial" charset="0"/>
              </a:rPr>
              <a:t>(CRC), 1989</a:t>
            </a:r>
          </a:p>
          <a:p>
            <a:pPr lvl="2">
              <a:lnSpc>
                <a:spcPct val="90000"/>
              </a:lnSpc>
              <a:defRPr/>
            </a:pPr>
            <a:r>
              <a:rPr lang="es-ES" altLang="ko-KR" sz="1800" dirty="0">
                <a:latin typeface="Arial" charset="0"/>
                <a:ea typeface="ＭＳ Ｐゴシック" pitchFamily="34" charset="-128"/>
                <a:cs typeface="Arial" charset="0"/>
              </a:rPr>
              <a:t>OP sobre la venta de niños, prostitución infantil y utilización de niños en pornografía</a:t>
            </a:r>
          </a:p>
          <a:p>
            <a:pPr lvl="2">
              <a:lnSpc>
                <a:spcPct val="90000"/>
              </a:lnSpc>
              <a:defRPr/>
            </a:pPr>
            <a:r>
              <a:rPr lang="es-ES" altLang="ko-KR" sz="1800" dirty="0">
                <a:latin typeface="Arial" charset="0"/>
                <a:ea typeface="ＭＳ Ｐゴシック" pitchFamily="34" charset="-128"/>
                <a:cs typeface="Arial" charset="0"/>
              </a:rPr>
              <a:t>OP sobre la participación de niños en conflictos armados</a:t>
            </a:r>
          </a:p>
          <a:p>
            <a:pPr lvl="2">
              <a:lnSpc>
                <a:spcPct val="90000"/>
              </a:lnSpc>
              <a:defRPr/>
            </a:pPr>
            <a:r>
              <a:rPr lang="es-ES" altLang="ko-KR" sz="1800" dirty="0">
                <a:latin typeface="Arial" charset="0"/>
                <a:ea typeface="ＭＳ Ｐゴシック" pitchFamily="34" charset="-128"/>
                <a:cs typeface="Arial" charset="0"/>
              </a:rPr>
              <a:t>OP sobre un procedimiento de quejas individuales</a:t>
            </a:r>
          </a:p>
          <a:p>
            <a:pPr marL="914400" lvl="2" indent="0">
              <a:lnSpc>
                <a:spcPct val="90000"/>
              </a:lnSpc>
              <a:buFont typeface="Wingdings" pitchFamily="2" charset="2"/>
              <a:buNone/>
              <a:defRPr/>
            </a:pPr>
            <a:endParaRPr lang="es-ES" altLang="ko-KR" sz="1000" dirty="0">
              <a:latin typeface="Arial" charset="0"/>
              <a:ea typeface="ＭＳ Ｐゴシック" pitchFamily="34" charset="-128"/>
              <a:cs typeface="Arial" charset="0"/>
            </a:endParaRPr>
          </a:p>
          <a:p>
            <a:pPr>
              <a:lnSpc>
                <a:spcPct val="90000"/>
              </a:lnSpc>
              <a:defRPr/>
            </a:pPr>
            <a:r>
              <a:rPr lang="es-ES" altLang="ko-KR" sz="2000" dirty="0">
                <a:latin typeface="Arial" charset="0"/>
                <a:ea typeface="ＭＳ Ｐゴシック" pitchFamily="34" charset="-128"/>
                <a:cs typeface="Arial" charset="0"/>
              </a:rPr>
              <a:t>La Convención Internacional para la Protección de los Derechos de Todos los </a:t>
            </a:r>
            <a:r>
              <a:rPr lang="es-ES" altLang="ko-KR" sz="2000" b="1" dirty="0">
                <a:latin typeface="Arial" charset="0"/>
                <a:ea typeface="ＭＳ Ｐゴシック" pitchFamily="34" charset="-128"/>
                <a:cs typeface="Arial" charset="0"/>
              </a:rPr>
              <a:t>Trabajadores Migratorios </a:t>
            </a:r>
            <a:r>
              <a:rPr lang="es-ES" altLang="ko-KR" sz="2000" dirty="0">
                <a:latin typeface="Arial" charset="0"/>
                <a:ea typeface="ＭＳ Ｐゴシック" pitchFamily="34" charset="-128"/>
                <a:cs typeface="Arial" charset="0"/>
              </a:rPr>
              <a:t>y sus Familiares (CMW), 1990</a:t>
            </a:r>
          </a:p>
          <a:p>
            <a:pPr marL="0" indent="0">
              <a:lnSpc>
                <a:spcPct val="90000"/>
              </a:lnSpc>
              <a:buFont typeface="Wingdings" pitchFamily="2" charset="2"/>
              <a:buNone/>
              <a:defRPr/>
            </a:pPr>
            <a:endParaRPr lang="es-ES" altLang="ko-KR" sz="1000" dirty="0">
              <a:latin typeface="Arial" charset="0"/>
              <a:ea typeface="ＭＳ Ｐゴシック" pitchFamily="34" charset="-128"/>
              <a:cs typeface="Arial" charset="0"/>
            </a:endParaRPr>
          </a:p>
          <a:p>
            <a:pPr>
              <a:lnSpc>
                <a:spcPct val="90000"/>
              </a:lnSpc>
              <a:defRPr/>
            </a:pPr>
            <a:r>
              <a:rPr lang="es-ES" altLang="en-US" sz="2000" dirty="0">
                <a:latin typeface="Arial" charset="0"/>
                <a:ea typeface="ＭＳ Ｐゴシック" pitchFamily="34" charset="-128"/>
                <a:cs typeface="Arial" charset="0"/>
              </a:rPr>
              <a:t>La Convención sobre los Derechos de las Personas con </a:t>
            </a:r>
            <a:r>
              <a:rPr lang="es-ES" altLang="en-US" sz="2000" b="1" dirty="0">
                <a:latin typeface="Arial" charset="0"/>
                <a:ea typeface="ＭＳ Ｐゴシック" pitchFamily="34" charset="-128"/>
                <a:cs typeface="Arial" charset="0"/>
              </a:rPr>
              <a:t>Discapacidades </a:t>
            </a:r>
            <a:r>
              <a:rPr lang="es-ES" altLang="en-US" sz="2000" dirty="0">
                <a:latin typeface="Arial" charset="0"/>
                <a:ea typeface="ＭＳ Ｐゴシック" pitchFamily="34" charset="-128"/>
                <a:cs typeface="Arial" charset="0"/>
              </a:rPr>
              <a:t>(CRPD), 2006</a:t>
            </a:r>
          </a:p>
          <a:p>
            <a:pPr lvl="2">
              <a:lnSpc>
                <a:spcPct val="90000"/>
              </a:lnSpc>
              <a:defRPr/>
            </a:pPr>
            <a:r>
              <a:rPr lang="es-ES" altLang="ko-KR" sz="1800" dirty="0">
                <a:latin typeface="Arial" charset="0"/>
                <a:ea typeface="ＭＳ Ｐゴシック" pitchFamily="34" charset="-128"/>
                <a:cs typeface="Arial" charset="0"/>
              </a:rPr>
              <a:t>Protocolo Facultativo (quejas individuales)</a:t>
            </a:r>
          </a:p>
          <a:p>
            <a:pPr>
              <a:defRPr/>
            </a:pPr>
            <a:endParaRPr lang="es-ES" altLang="en-US" dirty="0">
              <a:latin typeface="Arial" charset="0"/>
              <a:ea typeface="ＭＳ Ｐゴシック" pitchFamily="34" charset="-128"/>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41363" y="512956"/>
            <a:ext cx="7566025" cy="852294"/>
          </a:xfrm>
        </p:spPr>
        <p:txBody>
          <a:bodyPr/>
          <a:lstStyle/>
          <a:p>
            <a:r>
              <a:rPr lang="es-ES" altLang="en-US" dirty="0" smtClean="0">
                <a:latin typeface="Arial" charset="0"/>
                <a:ea typeface="ＭＳ Ｐゴシック" pitchFamily="34" charset="-128"/>
                <a:cs typeface="Arial" charset="0"/>
              </a:rPr>
              <a:t>Los tratados </a:t>
            </a:r>
            <a:r>
              <a:rPr lang="es-ES" altLang="en-US" dirty="0">
                <a:latin typeface="Arial" charset="0"/>
                <a:ea typeface="ＭＳ Ｐゴシック" pitchFamily="34" charset="-128"/>
                <a:cs typeface="Arial" charset="0"/>
              </a:rPr>
              <a:t>de </a:t>
            </a:r>
            <a:r>
              <a:rPr lang="es-ES" altLang="en-US" dirty="0" smtClean="0">
                <a:latin typeface="Arial" charset="0"/>
                <a:ea typeface="ＭＳ Ｐゴシック" pitchFamily="34" charset="-128"/>
                <a:cs typeface="Arial" charset="0"/>
              </a:rPr>
              <a:t>derechos humanos</a:t>
            </a:r>
            <a:endParaRPr lang="es-ES" altLang="en-US" dirty="0">
              <a:latin typeface="Arial" charset="0"/>
              <a:ea typeface="ＭＳ Ｐゴシック" pitchFamily="34" charset="-128"/>
              <a:cs typeface="Arial" charset="0"/>
            </a:endParaRPr>
          </a:p>
        </p:txBody>
      </p:sp>
      <p:sp>
        <p:nvSpPr>
          <p:cNvPr id="11267" name="Content Placeholder 2"/>
          <p:cNvSpPr>
            <a:spLocks noGrp="1"/>
          </p:cNvSpPr>
          <p:nvPr>
            <p:ph idx="1"/>
          </p:nvPr>
        </p:nvSpPr>
        <p:spPr>
          <a:xfrm>
            <a:off x="741363" y="1365250"/>
            <a:ext cx="7848001" cy="4611688"/>
          </a:xfrm>
        </p:spPr>
        <p:txBody>
          <a:bodyPr/>
          <a:lstStyle/>
          <a:p>
            <a:r>
              <a:rPr lang="es-ES" altLang="en-US" sz="2000" dirty="0">
                <a:latin typeface="Arial" charset="0"/>
                <a:ea typeface="ＭＳ Ｐゴシック" pitchFamily="34" charset="-128"/>
                <a:cs typeface="Arial" charset="0"/>
              </a:rPr>
              <a:t>Tratados legalmente vinculantes negociados y adoptados por los Estados dentro del marco de la Asamblea General de las Naciones </a:t>
            </a:r>
            <a:r>
              <a:rPr lang="es-ES" altLang="en-US" sz="2000" dirty="0" smtClean="0">
                <a:latin typeface="Arial" charset="0"/>
                <a:ea typeface="ＭＳ Ｐゴシック" pitchFamily="34" charset="-128"/>
                <a:cs typeface="Arial" charset="0"/>
              </a:rPr>
              <a:t>Unidas</a:t>
            </a:r>
          </a:p>
          <a:p>
            <a:endParaRPr lang="es-ES" altLang="en-US" sz="1000" dirty="0">
              <a:latin typeface="Arial" charset="0"/>
              <a:ea typeface="ＭＳ Ｐゴシック" pitchFamily="34" charset="-128"/>
              <a:cs typeface="Arial" charset="0"/>
            </a:endParaRPr>
          </a:p>
          <a:p>
            <a:r>
              <a:rPr lang="es-ES" altLang="en-US" sz="2000" dirty="0">
                <a:latin typeface="Arial" charset="0"/>
                <a:ea typeface="ＭＳ Ｐゴシック" pitchFamily="34" charset="-128"/>
                <a:cs typeface="Arial" charset="0"/>
              </a:rPr>
              <a:t>Obligaciones asumidas voluntariamente por los </a:t>
            </a:r>
            <a:r>
              <a:rPr lang="es-ES" altLang="en-US" sz="2000" dirty="0" smtClean="0">
                <a:latin typeface="Arial" charset="0"/>
                <a:ea typeface="ＭＳ Ｐゴシック" pitchFamily="34" charset="-128"/>
                <a:cs typeface="Arial" charset="0"/>
              </a:rPr>
              <a:t>Estados</a:t>
            </a:r>
          </a:p>
          <a:p>
            <a:endParaRPr lang="es-ES" altLang="en-US" sz="1000" dirty="0">
              <a:latin typeface="Arial" charset="0"/>
              <a:ea typeface="ＭＳ Ｐゴシック" pitchFamily="34" charset="-128"/>
              <a:cs typeface="Arial" charset="0"/>
            </a:endParaRPr>
          </a:p>
          <a:p>
            <a:r>
              <a:rPr lang="es-ES" altLang="en-US" sz="2000" dirty="0">
                <a:latin typeface="Arial" charset="0"/>
                <a:ea typeface="ＭＳ Ｐゴシック" pitchFamily="34" charset="-128"/>
                <a:cs typeface="Arial" charset="0"/>
              </a:rPr>
              <a:t>Una vez ratificados/adheridos, las </a:t>
            </a:r>
            <a:r>
              <a:rPr lang="es-ES" altLang="en-US" sz="2000" u="sng" dirty="0">
                <a:latin typeface="Arial" charset="0"/>
                <a:ea typeface="ＭＳ Ｐゴシック" pitchFamily="34" charset="-128"/>
                <a:cs typeface="Arial" charset="0"/>
              </a:rPr>
              <a:t>obligaciones</a:t>
            </a:r>
            <a:r>
              <a:rPr lang="es-ES" altLang="en-US" sz="2000" dirty="0">
                <a:latin typeface="Arial" charset="0"/>
                <a:ea typeface="ＭＳ Ｐゴシック" pitchFamily="34" charset="-128"/>
                <a:cs typeface="Arial" charset="0"/>
              </a:rPr>
              <a:t> de los tratados no son opcionales: obligaciones legalmente </a:t>
            </a:r>
            <a:r>
              <a:rPr lang="es-ES" altLang="en-US" sz="2000" dirty="0" smtClean="0">
                <a:latin typeface="Arial" charset="0"/>
                <a:ea typeface="ＭＳ Ｐゴシック" pitchFamily="34" charset="-128"/>
                <a:cs typeface="Arial" charset="0"/>
              </a:rPr>
              <a:t>vinculantes</a:t>
            </a:r>
          </a:p>
          <a:p>
            <a:endParaRPr lang="es-ES" altLang="en-US" sz="1000" dirty="0">
              <a:latin typeface="Arial" charset="0"/>
              <a:ea typeface="ＭＳ Ｐゴシック" pitchFamily="34" charset="-128"/>
              <a:cs typeface="Arial" charset="0"/>
            </a:endParaRPr>
          </a:p>
          <a:p>
            <a:r>
              <a:rPr lang="es-ES" altLang="en-US" sz="2000" dirty="0">
                <a:latin typeface="Arial" charset="0"/>
                <a:ea typeface="ＭＳ Ｐゴシック" pitchFamily="34" charset="-128"/>
                <a:cs typeface="Arial" charset="0"/>
              </a:rPr>
              <a:t>Las obligaciones implican una responsabilidad triple de:</a:t>
            </a:r>
          </a:p>
          <a:p>
            <a:pPr lvl="2"/>
            <a:r>
              <a:rPr lang="es-ES" altLang="en-US" sz="1800" b="1" i="1" dirty="0">
                <a:latin typeface="Arial" charset="0"/>
                <a:ea typeface="ＭＳ Ｐゴシック" pitchFamily="34" charset="-128"/>
                <a:cs typeface="Arial" charset="0"/>
              </a:rPr>
              <a:t>Respetar</a:t>
            </a:r>
            <a:r>
              <a:rPr lang="es-ES" altLang="en-US" sz="1800" i="1" dirty="0">
                <a:latin typeface="Arial" charset="0"/>
                <a:ea typeface="ＭＳ Ｐゴシック" pitchFamily="34" charset="-128"/>
                <a:cs typeface="Arial" charset="0"/>
              </a:rPr>
              <a:t> </a:t>
            </a:r>
            <a:r>
              <a:rPr lang="es-ES" altLang="en-US" sz="1800" dirty="0">
                <a:latin typeface="Arial" charset="0"/>
                <a:ea typeface="ＭＳ Ｐゴシック" pitchFamily="34" charset="-128"/>
                <a:cs typeface="Arial" charset="0"/>
              </a:rPr>
              <a:t>(Abstenerse de violar un derecho…)  </a:t>
            </a:r>
          </a:p>
          <a:p>
            <a:pPr lvl="2"/>
            <a:r>
              <a:rPr lang="es-ES" altLang="en-US" sz="1800" b="1" i="1" dirty="0">
                <a:latin typeface="Arial" charset="0"/>
                <a:ea typeface="ＭＳ Ｐゴシック" pitchFamily="34" charset="-128"/>
                <a:cs typeface="Arial" charset="0"/>
              </a:rPr>
              <a:t>Proteger </a:t>
            </a:r>
            <a:r>
              <a:rPr lang="es-ES" altLang="en-US" sz="1800" dirty="0">
                <a:latin typeface="Arial" charset="0"/>
                <a:ea typeface="ＭＳ Ｐゴシック" pitchFamily="34" charset="-128"/>
                <a:cs typeface="Arial" charset="0"/>
              </a:rPr>
              <a:t>(Prevenir violaciones de un derecho…)</a:t>
            </a:r>
          </a:p>
          <a:p>
            <a:pPr lvl="2"/>
            <a:r>
              <a:rPr lang="es-ES" altLang="en-US" sz="1800" b="1" i="1" dirty="0">
                <a:latin typeface="Arial" charset="0"/>
                <a:ea typeface="ＭＳ Ｐゴシック" pitchFamily="34" charset="-128"/>
                <a:cs typeface="Arial" charset="0"/>
              </a:rPr>
              <a:t>Cumplir </a:t>
            </a:r>
            <a:r>
              <a:rPr lang="es-ES" altLang="en-US" sz="1800" dirty="0">
                <a:latin typeface="Arial" charset="0"/>
                <a:ea typeface="ＭＳ Ｐゴシック" pitchFamily="34" charset="-128"/>
                <a:cs typeface="Arial" charset="0"/>
              </a:rPr>
              <a:t>(Tomar medidas para garantizar la realización de un derecho…)</a:t>
            </a:r>
          </a:p>
          <a:p>
            <a:endParaRPr lang="es-ES" altLang="en-US" dirty="0">
              <a:latin typeface="Arial" charset="0"/>
              <a:ea typeface="ＭＳ Ｐゴシック" pitchFamily="34" charset="-128"/>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41363" y="568712"/>
            <a:ext cx="7566025" cy="1145788"/>
          </a:xfrm>
        </p:spPr>
        <p:txBody>
          <a:bodyPr/>
          <a:lstStyle/>
          <a:p>
            <a:r>
              <a:rPr lang="es-ES" altLang="en-US" dirty="0">
                <a:latin typeface="Arial" charset="0"/>
                <a:ea typeface="ＭＳ Ｐゴシック" pitchFamily="34" charset="-128"/>
                <a:cs typeface="Arial" charset="0"/>
              </a:rPr>
              <a:t>Estado de ratificaciones de los tratados internacionales principales sobre derechos humanos a esta fecha:</a:t>
            </a:r>
            <a:br>
              <a:rPr lang="es-ES" altLang="en-US" dirty="0">
                <a:latin typeface="Arial" charset="0"/>
                <a:ea typeface="ＭＳ Ｐゴシック" pitchFamily="34" charset="-128"/>
                <a:cs typeface="Arial" charset="0"/>
              </a:rPr>
            </a:br>
            <a:endParaRPr lang="es-ES" altLang="en-US" dirty="0">
              <a:latin typeface="Arial" charset="0"/>
              <a:ea typeface="ＭＳ Ｐゴシック" pitchFamily="34" charset="-128"/>
              <a:cs typeface="Arial" charset="0"/>
            </a:endParaRPr>
          </a:p>
        </p:txBody>
      </p:sp>
      <p:sp>
        <p:nvSpPr>
          <p:cNvPr id="3" name="Content Placeholder 2"/>
          <p:cNvSpPr>
            <a:spLocks noGrp="1"/>
          </p:cNvSpPr>
          <p:nvPr>
            <p:ph idx="1"/>
          </p:nvPr>
        </p:nvSpPr>
        <p:spPr>
          <a:xfrm>
            <a:off x="741363" y="1346200"/>
            <a:ext cx="7566025" cy="4940300"/>
          </a:xfrm>
        </p:spPr>
        <p:txBody>
          <a:bodyPr/>
          <a:lstStyle/>
          <a:p>
            <a:pPr marL="0" indent="0">
              <a:buFont typeface="Wingdings" pitchFamily="2" charset="2"/>
              <a:buNone/>
              <a:defRPr/>
            </a:pPr>
            <a:endParaRPr lang="es-ES" sz="1800" dirty="0"/>
          </a:p>
          <a:p>
            <a:pPr marL="0" indent="0">
              <a:buFont typeface="Wingdings" pitchFamily="2" charset="2"/>
              <a:buNone/>
              <a:defRPr/>
            </a:pPr>
            <a:endParaRPr lang="es-ES" sz="1800" dirty="0"/>
          </a:p>
          <a:p>
            <a:pPr>
              <a:defRPr/>
            </a:pPr>
            <a:r>
              <a:rPr lang="es-ES" sz="2000" dirty="0"/>
              <a:t>ICCPR: 		</a:t>
            </a:r>
            <a:r>
              <a:rPr lang="es-ES" sz="2000" dirty="0" smtClean="0"/>
              <a:t>172</a:t>
            </a:r>
            <a:r>
              <a:rPr lang="es-ES" sz="2000" dirty="0"/>
              <a:t>		OP I 	 </a:t>
            </a:r>
            <a:r>
              <a:rPr lang="es-ES" sz="2000" dirty="0" smtClean="0"/>
              <a:t>116</a:t>
            </a:r>
            <a:r>
              <a:rPr lang="es-ES" sz="2000" dirty="0"/>
              <a:t>	OP II    </a:t>
            </a:r>
            <a:r>
              <a:rPr lang="es-ES" sz="2000" dirty="0" smtClean="0"/>
              <a:t>87</a:t>
            </a:r>
            <a:endParaRPr lang="es-ES" sz="2000" dirty="0"/>
          </a:p>
          <a:p>
            <a:pPr>
              <a:defRPr/>
            </a:pPr>
            <a:r>
              <a:rPr lang="es-ES" sz="2000" dirty="0"/>
              <a:t>ICESCR: 	</a:t>
            </a:r>
            <a:r>
              <a:rPr lang="es-ES" sz="2000" dirty="0" smtClean="0"/>
              <a:t>169 </a:t>
            </a:r>
            <a:r>
              <a:rPr lang="es-ES" sz="2000" dirty="0"/>
              <a:t>      OP 	     	   </a:t>
            </a:r>
            <a:r>
              <a:rPr lang="es-ES" sz="2000" dirty="0" smtClean="0"/>
              <a:t>24</a:t>
            </a:r>
            <a:endParaRPr lang="es-ES" sz="2000" dirty="0"/>
          </a:p>
          <a:p>
            <a:pPr>
              <a:defRPr/>
            </a:pPr>
            <a:r>
              <a:rPr lang="es-ES" sz="2000" dirty="0"/>
              <a:t>ICERD: 		</a:t>
            </a:r>
            <a:r>
              <a:rPr lang="es-ES" sz="2000" dirty="0" smtClean="0"/>
              <a:t>180</a:t>
            </a:r>
            <a:endParaRPr lang="es-ES" sz="2000" dirty="0"/>
          </a:p>
          <a:p>
            <a:pPr>
              <a:defRPr/>
            </a:pPr>
            <a:r>
              <a:rPr lang="es-ES" sz="2000" dirty="0"/>
              <a:t>CEDAW: 	189		OP 	        </a:t>
            </a:r>
            <a:r>
              <a:rPr lang="es-ES" sz="2000" dirty="0" smtClean="0"/>
              <a:t>112</a:t>
            </a:r>
            <a:endParaRPr lang="es-ES" sz="2000" dirty="0"/>
          </a:p>
          <a:p>
            <a:pPr>
              <a:defRPr/>
            </a:pPr>
            <a:r>
              <a:rPr lang="es-ES" sz="2000" dirty="0"/>
              <a:t>CAT: 		</a:t>
            </a:r>
            <a:r>
              <a:rPr lang="es-ES" sz="2000" dirty="0" smtClean="0"/>
              <a:t>166 </a:t>
            </a:r>
            <a:r>
              <a:rPr lang="es-ES" sz="2000" dirty="0"/>
              <a:t>      OP 	          </a:t>
            </a:r>
            <a:r>
              <a:rPr lang="es-ES" sz="2000" dirty="0" smtClean="0"/>
              <a:t>89</a:t>
            </a:r>
            <a:endParaRPr lang="es-ES" sz="2000" dirty="0"/>
          </a:p>
          <a:p>
            <a:pPr>
              <a:defRPr/>
            </a:pPr>
            <a:r>
              <a:rPr lang="es-ES" sz="2000" dirty="0"/>
              <a:t>CRC: 		196		OPAC     </a:t>
            </a:r>
            <a:r>
              <a:rPr lang="es-ES" sz="2000" dirty="0" smtClean="0"/>
              <a:t>168</a:t>
            </a:r>
            <a:r>
              <a:rPr lang="es-ES" sz="2000" dirty="0"/>
              <a:t>	OPSC  </a:t>
            </a:r>
            <a:r>
              <a:rPr lang="es-ES" sz="2000" dirty="0" smtClean="0"/>
              <a:t>176</a:t>
            </a:r>
            <a:r>
              <a:rPr lang="es-ES" sz="2000" dirty="0"/>
              <a:t>	   OPIC  </a:t>
            </a:r>
            <a:r>
              <a:rPr lang="es-ES" sz="2000" dirty="0" smtClean="0"/>
              <a:t>44</a:t>
            </a:r>
            <a:endParaRPr lang="es-ES" sz="2000" dirty="0"/>
          </a:p>
          <a:p>
            <a:pPr>
              <a:defRPr/>
            </a:pPr>
            <a:r>
              <a:rPr lang="es-ES" sz="2000" dirty="0"/>
              <a:t>ICMW:            </a:t>
            </a:r>
            <a:r>
              <a:rPr lang="es-ES" sz="2000" dirty="0" smtClean="0"/>
              <a:t>54</a:t>
            </a:r>
            <a:endParaRPr lang="es-ES" sz="2000" dirty="0"/>
          </a:p>
          <a:p>
            <a:pPr>
              <a:defRPr/>
            </a:pPr>
            <a:r>
              <a:rPr lang="es-ES" sz="2000" dirty="0"/>
              <a:t>CRPD: 		</a:t>
            </a:r>
            <a:r>
              <a:rPr lang="es-ES" sz="2000" dirty="0" smtClean="0"/>
              <a:t>177</a:t>
            </a:r>
            <a:r>
              <a:rPr lang="es-ES" sz="2000" dirty="0"/>
              <a:t>		OP           </a:t>
            </a:r>
            <a:r>
              <a:rPr lang="es-ES" sz="2000" dirty="0" smtClean="0"/>
              <a:t>94</a:t>
            </a:r>
            <a:endParaRPr lang="es-ES" sz="2000" dirty="0"/>
          </a:p>
          <a:p>
            <a:pPr>
              <a:defRPr/>
            </a:pPr>
            <a:r>
              <a:rPr lang="es-ES" sz="2000" dirty="0"/>
              <a:t>ICCPED: 	  </a:t>
            </a:r>
            <a:r>
              <a:rPr lang="es-ES" sz="2000" dirty="0" smtClean="0"/>
              <a:t>59</a:t>
            </a:r>
            <a:endParaRPr lang="es-ES" sz="2000" dirty="0"/>
          </a:p>
          <a:p>
            <a:pPr marL="0" indent="0">
              <a:buFont typeface="Wingdings" pitchFamily="2" charset="2"/>
              <a:buNone/>
              <a:defRPr/>
            </a:pPr>
            <a:endParaRPr lang="es-ES" sz="2000" b="1" dirty="0"/>
          </a:p>
          <a:p>
            <a:pPr marL="0" indent="0">
              <a:buFont typeface="Wingdings" pitchFamily="2" charset="2"/>
              <a:buNone/>
              <a:defRPr/>
            </a:pPr>
            <a:r>
              <a:rPr lang="es-ES" sz="1600" b="1" dirty="0"/>
              <a:t>*</a:t>
            </a:r>
            <a:r>
              <a:rPr lang="es-ES" sz="1600" dirty="0" smtClean="0">
                <a:solidFill>
                  <a:srgbClr val="FF0000"/>
                </a:solidFill>
              </a:rPr>
              <a:t>Actualizado </a:t>
            </a:r>
            <a:r>
              <a:rPr lang="es-ES" sz="1600" dirty="0" smtClean="0">
                <a:solidFill>
                  <a:srgbClr val="FF0000"/>
                </a:solidFill>
              </a:rPr>
              <a:t>en mayo </a:t>
            </a:r>
            <a:r>
              <a:rPr lang="es-ES" sz="1600" dirty="0" smtClean="0">
                <a:solidFill>
                  <a:srgbClr val="FF0000"/>
                </a:solidFill>
              </a:rPr>
              <a:t>de </a:t>
            </a:r>
            <a:r>
              <a:rPr lang="es-ES" sz="1600" dirty="0" smtClean="0">
                <a:solidFill>
                  <a:srgbClr val="FF0000"/>
                </a:solidFill>
              </a:rPr>
              <a:t>2019</a:t>
            </a:r>
            <a:endParaRPr lang="es-ES" sz="1600" b="1" dirty="0">
              <a:solidFill>
                <a:srgbClr val="FF0000"/>
              </a:solidFill>
            </a:endParaRPr>
          </a:p>
        </p:txBody>
      </p:sp>
      <p:cxnSp>
        <p:nvCxnSpPr>
          <p:cNvPr id="5" name="Straight Connector 4"/>
          <p:cNvCxnSpPr/>
          <p:nvPr/>
        </p:nvCxnSpPr>
        <p:spPr>
          <a:xfrm flipV="1">
            <a:off x="1155700" y="2387600"/>
            <a:ext cx="6985000" cy="25400"/>
          </a:xfrm>
          <a:prstGeom prst="line">
            <a:avLst/>
          </a:prstGeom>
        </p:spPr>
        <p:style>
          <a:lnRef idx="2">
            <a:schemeClr val="accent1"/>
          </a:lnRef>
          <a:fillRef idx="0">
            <a:schemeClr val="accent1"/>
          </a:fillRef>
          <a:effectRef idx="1">
            <a:schemeClr val="accent1"/>
          </a:effectRef>
          <a:fontRef idx="minor">
            <a:schemeClr val="tx1"/>
          </a:fontRef>
        </p:style>
      </p:cxnSp>
      <p:pic>
        <p:nvPicPr>
          <p:cNvPr id="12293" name="Picture 2"/>
          <p:cNvPicPr>
            <a:picLocks noChangeAspect="1" noChangeArrowheads="1"/>
          </p:cNvPicPr>
          <p:nvPr/>
        </p:nvPicPr>
        <p:blipFill>
          <a:blip r:embed="rId3"/>
          <a:srcRect/>
          <a:stretch>
            <a:fillRect/>
          </a:stretch>
        </p:blipFill>
        <p:spPr bwMode="auto">
          <a:xfrm>
            <a:off x="1136650" y="3054350"/>
            <a:ext cx="7072313" cy="139700"/>
          </a:xfrm>
          <a:prstGeom prst="rect">
            <a:avLst/>
          </a:prstGeom>
          <a:noFill/>
          <a:ln w="9525">
            <a:noFill/>
            <a:miter lim="800000"/>
            <a:headEnd/>
            <a:tailEnd/>
          </a:ln>
          <a:effectLst/>
        </p:spPr>
      </p:pic>
      <p:pic>
        <p:nvPicPr>
          <p:cNvPr id="12294" name="Picture 3"/>
          <p:cNvPicPr>
            <a:picLocks noChangeAspect="1" noChangeArrowheads="1"/>
          </p:cNvPicPr>
          <p:nvPr/>
        </p:nvPicPr>
        <p:blipFill>
          <a:blip r:embed="rId3"/>
          <a:srcRect/>
          <a:stretch>
            <a:fillRect/>
          </a:stretch>
        </p:blipFill>
        <p:spPr bwMode="auto">
          <a:xfrm>
            <a:off x="1155700" y="3803650"/>
            <a:ext cx="7072313" cy="139700"/>
          </a:xfrm>
          <a:prstGeom prst="rect">
            <a:avLst/>
          </a:prstGeom>
          <a:noFill/>
          <a:ln w="9525">
            <a:noFill/>
            <a:miter lim="800000"/>
            <a:headEnd/>
            <a:tailEnd/>
          </a:ln>
          <a:effectLst/>
        </p:spPr>
      </p:pic>
      <p:pic>
        <p:nvPicPr>
          <p:cNvPr id="12295" name="Picture 5"/>
          <p:cNvPicPr>
            <a:picLocks noChangeAspect="1" noChangeArrowheads="1"/>
          </p:cNvPicPr>
          <p:nvPr/>
        </p:nvPicPr>
        <p:blipFill>
          <a:blip r:embed="rId3"/>
          <a:srcRect/>
          <a:stretch>
            <a:fillRect/>
          </a:stretch>
        </p:blipFill>
        <p:spPr bwMode="auto">
          <a:xfrm>
            <a:off x="1155700" y="4191000"/>
            <a:ext cx="7072313" cy="139700"/>
          </a:xfrm>
          <a:prstGeom prst="rect">
            <a:avLst/>
          </a:prstGeom>
          <a:noFill/>
          <a:ln w="9525">
            <a:noFill/>
            <a:miter lim="800000"/>
            <a:headEnd/>
            <a:tailEnd/>
          </a:ln>
          <a:effectLst/>
        </p:spPr>
      </p:pic>
      <p:pic>
        <p:nvPicPr>
          <p:cNvPr id="12296" name="Picture 6"/>
          <p:cNvPicPr>
            <a:picLocks noChangeAspect="1" noChangeArrowheads="1"/>
          </p:cNvPicPr>
          <p:nvPr/>
        </p:nvPicPr>
        <p:blipFill>
          <a:blip r:embed="rId3"/>
          <a:srcRect/>
          <a:stretch>
            <a:fillRect/>
          </a:stretch>
        </p:blipFill>
        <p:spPr bwMode="auto">
          <a:xfrm>
            <a:off x="1111250" y="4540250"/>
            <a:ext cx="7072313" cy="139700"/>
          </a:xfrm>
          <a:prstGeom prst="rect">
            <a:avLst/>
          </a:prstGeom>
          <a:noFill/>
          <a:ln w="9525">
            <a:noFill/>
            <a:miter lim="800000"/>
            <a:headEnd/>
            <a:tailEnd/>
          </a:ln>
          <a:effectLst/>
        </p:spPr>
      </p:pic>
      <p:pic>
        <p:nvPicPr>
          <p:cNvPr id="12297" name="Picture 7"/>
          <p:cNvPicPr>
            <a:picLocks noChangeAspect="1" noChangeArrowheads="1"/>
          </p:cNvPicPr>
          <p:nvPr/>
        </p:nvPicPr>
        <p:blipFill>
          <a:blip r:embed="rId3"/>
          <a:srcRect/>
          <a:stretch>
            <a:fillRect/>
          </a:stretch>
        </p:blipFill>
        <p:spPr bwMode="auto">
          <a:xfrm>
            <a:off x="1155700" y="4895850"/>
            <a:ext cx="7072313" cy="139700"/>
          </a:xfrm>
          <a:prstGeom prst="rect">
            <a:avLst/>
          </a:prstGeom>
          <a:noFill/>
          <a:ln w="9525">
            <a:noFill/>
            <a:miter lim="800000"/>
            <a:headEnd/>
            <a:tailEnd/>
          </a:ln>
          <a:effectLst/>
        </p:spPr>
      </p:pic>
      <p:pic>
        <p:nvPicPr>
          <p:cNvPr id="12298" name="Picture 8"/>
          <p:cNvPicPr>
            <a:picLocks noChangeAspect="1" noChangeArrowheads="1"/>
          </p:cNvPicPr>
          <p:nvPr/>
        </p:nvPicPr>
        <p:blipFill>
          <a:blip r:embed="rId3"/>
          <a:srcRect/>
          <a:stretch>
            <a:fillRect/>
          </a:stretch>
        </p:blipFill>
        <p:spPr bwMode="auto">
          <a:xfrm>
            <a:off x="1136650" y="5276850"/>
            <a:ext cx="7072313" cy="139700"/>
          </a:xfrm>
          <a:prstGeom prst="rect">
            <a:avLst/>
          </a:prstGeom>
          <a:noFill/>
          <a:ln w="9525">
            <a:noFill/>
            <a:miter lim="800000"/>
            <a:headEnd/>
            <a:tailEnd/>
          </a:ln>
          <a:effectLst/>
        </p:spPr>
      </p:pic>
      <p:pic>
        <p:nvPicPr>
          <p:cNvPr id="12299" name="Picture 10"/>
          <p:cNvPicPr>
            <a:picLocks noChangeAspect="1" noChangeArrowheads="1"/>
          </p:cNvPicPr>
          <p:nvPr/>
        </p:nvPicPr>
        <p:blipFill>
          <a:blip r:embed="rId3"/>
          <a:srcRect/>
          <a:stretch>
            <a:fillRect/>
          </a:stretch>
        </p:blipFill>
        <p:spPr bwMode="auto">
          <a:xfrm>
            <a:off x="1115291" y="2705100"/>
            <a:ext cx="7072313" cy="139700"/>
          </a:xfrm>
          <a:prstGeom prst="rect">
            <a:avLst/>
          </a:prstGeom>
          <a:noFill/>
          <a:ln w="9525">
            <a:noFill/>
            <a:miter lim="800000"/>
            <a:headEnd/>
            <a:tailEnd/>
          </a:ln>
          <a:effectLst/>
        </p:spPr>
      </p:pic>
      <p:pic>
        <p:nvPicPr>
          <p:cNvPr id="12300" name="Picture 11"/>
          <p:cNvPicPr>
            <a:picLocks noChangeAspect="1" noChangeArrowheads="1"/>
          </p:cNvPicPr>
          <p:nvPr/>
        </p:nvPicPr>
        <p:blipFill>
          <a:blip r:embed="rId4"/>
          <a:srcRect/>
          <a:stretch>
            <a:fillRect/>
          </a:stretch>
        </p:blipFill>
        <p:spPr bwMode="auto">
          <a:xfrm>
            <a:off x="1108075" y="3409950"/>
            <a:ext cx="7078663" cy="1397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41363" y="446048"/>
            <a:ext cx="7848001" cy="1052553"/>
          </a:xfrm>
        </p:spPr>
        <p:txBody>
          <a:bodyPr/>
          <a:lstStyle/>
          <a:p>
            <a:r>
              <a:rPr lang="es-ES" altLang="en-US" dirty="0">
                <a:latin typeface="Arial" charset="0"/>
                <a:ea typeface="ＭＳ Ｐゴシック" pitchFamily="34" charset="-128"/>
                <a:cs typeface="Arial" charset="0"/>
              </a:rPr>
              <a:t>El sistema de tratados sobre derechos humanos de las NNUU </a:t>
            </a:r>
            <a:endParaRPr lang="es-ES" altLang="en-US" dirty="0">
              <a:solidFill>
                <a:srgbClr val="FF0000"/>
              </a:solidFill>
              <a:latin typeface="Arial" charset="0"/>
              <a:ea typeface="ＭＳ Ｐゴシック" pitchFamily="34" charset="-128"/>
              <a:cs typeface="Arial" charset="0"/>
            </a:endParaRPr>
          </a:p>
        </p:txBody>
      </p:sp>
      <p:pic>
        <p:nvPicPr>
          <p:cNvPr id="13316" name="Picture 4" descr="C:\Users\GPalayret\Documents\OHCHR Chile\organos de tratado\graphics\ICERD 1955.jpg"/>
          <p:cNvPicPr>
            <a:picLocks noChangeAspect="1" noChangeArrowheads="1"/>
          </p:cNvPicPr>
          <p:nvPr/>
        </p:nvPicPr>
        <p:blipFill>
          <a:blip r:embed="rId3"/>
          <a:srcRect/>
          <a:stretch>
            <a:fillRect/>
          </a:stretch>
        </p:blipFill>
        <p:spPr bwMode="auto">
          <a:xfrm>
            <a:off x="5451475" y="3608388"/>
            <a:ext cx="377825" cy="503237"/>
          </a:xfrm>
          <a:prstGeom prst="rect">
            <a:avLst/>
          </a:prstGeom>
          <a:noFill/>
          <a:ln w="9525">
            <a:noFill/>
            <a:miter lim="800000"/>
            <a:headEnd/>
            <a:tailEnd/>
          </a:ln>
        </p:spPr>
      </p:pic>
      <p:sp>
        <p:nvSpPr>
          <p:cNvPr id="2" name="Content Placeholder 1"/>
          <p:cNvSpPr>
            <a:spLocks noGrp="1"/>
          </p:cNvSpPr>
          <p:nvPr>
            <p:ph idx="1"/>
          </p:nvPr>
        </p:nvSpPr>
        <p:spPr/>
        <p:txBody>
          <a:bodyPr/>
          <a:lstStyle/>
          <a:p>
            <a:endParaRPr lang="en-GB" dirty="0"/>
          </a:p>
        </p:txBody>
      </p:sp>
      <p:pic>
        <p:nvPicPr>
          <p:cNvPr id="1026" name="Picture 2" descr="G:\NEW H. driveFILING Training\Training Materials\DVD slides\Treaty_Bodies_DVD_Images_2010\Committees_1024x576 - Spanish.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22" y="1382750"/>
            <a:ext cx="8604355" cy="47838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GPalayret\Documents\OHCHR Chile\organos de tratado\graphics\ICERD 1955.jpg"/>
          <p:cNvPicPr>
            <a:picLocks noChangeAspect="1" noChangeArrowheads="1"/>
          </p:cNvPicPr>
          <p:nvPr/>
        </p:nvPicPr>
        <p:blipFill>
          <a:blip r:embed="rId3"/>
          <a:srcRect/>
          <a:stretch>
            <a:fillRect/>
          </a:stretch>
        </p:blipFill>
        <p:spPr bwMode="auto">
          <a:xfrm>
            <a:off x="5603874" y="3356769"/>
            <a:ext cx="377825" cy="503237"/>
          </a:xfrm>
          <a:prstGeom prst="rect">
            <a:avLst/>
          </a:prstGeom>
          <a:noFill/>
          <a:ln w="9525">
            <a:noFill/>
            <a:miter lim="800000"/>
            <a:headEnd/>
            <a:tailEnd/>
          </a:ln>
        </p:spPr>
      </p:pic>
    </p:spTree>
  </p:cSld>
  <p:clrMapOvr>
    <a:masterClrMapping/>
  </p:clrMapOvr>
  <p:transition spd="slow"/>
</p:sld>
</file>

<file path=ppt/theme/theme1.xml><?xml version="1.0" encoding="utf-8"?>
<a:theme xmlns:a="http://schemas.openxmlformats.org/drawingml/2006/main" name="OHCHR - Overview.EN.2011May">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B89EBC4-939A-43DF-B8E6-856C40243393}">
  <ds:schemaRefs>
    <ds:schemaRef ds:uri="http://schemas.microsoft.com/sharepoint/v3/contenttype/forms"/>
  </ds:schemaRefs>
</ds:datastoreItem>
</file>

<file path=customXml/itemProps2.xml><?xml version="1.0" encoding="utf-8"?>
<ds:datastoreItem xmlns:ds="http://schemas.openxmlformats.org/officeDocument/2006/customXml" ds:itemID="{903D1E47-E678-4182-98BD-76F9910CCD0E}"/>
</file>

<file path=customXml/itemProps3.xml><?xml version="1.0" encoding="utf-8"?>
<ds:datastoreItem xmlns:ds="http://schemas.openxmlformats.org/officeDocument/2006/customXml" ds:itemID="{88B87BA8-6C2A-4F0E-A769-DDBB752392A2}">
  <ds:schemaRefs>
    <ds:schemaRef ds:uri="http://schemas.microsoft.com/office/infopath/2007/PartnerControls"/>
    <ds:schemaRef ds:uri="http://purl.org/dc/dcmitype/"/>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OHCHR - Overview.EN.2011May</Template>
  <TotalTime>2208</TotalTime>
  <Words>907</Words>
  <Application>Microsoft Office PowerPoint</Application>
  <PresentationFormat>On-screen Show (4:3)</PresentationFormat>
  <Paragraphs>171</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ＭＳ Ｐゴシック</vt:lpstr>
      <vt:lpstr>Arial</vt:lpstr>
      <vt:lpstr>Calibri</vt:lpstr>
      <vt:lpstr>Times New Roman</vt:lpstr>
      <vt:lpstr>Wingdings</vt:lpstr>
      <vt:lpstr>OHCHR - Overview.EN.2011May</vt:lpstr>
      <vt:lpstr>Visión general del sistema internacional de derechos humanos  </vt:lpstr>
      <vt:lpstr>Principales mecanismos de derechos humanos de la ONU</vt:lpstr>
      <vt:lpstr>Visión general de tratados internacionales de derechos humanos</vt:lpstr>
      <vt:lpstr>Dos pactos cubriendo derechos civiles, políticos, sociales y culturales</vt:lpstr>
      <vt:lpstr>Tratados sobre Derechos Humanos abordando fenómenos específicos</vt:lpstr>
      <vt:lpstr>Tratados de Derechos Humanos que protegen a grupos específicos</vt:lpstr>
      <vt:lpstr>Los tratados de derechos humanos</vt:lpstr>
      <vt:lpstr>Estado de ratificaciones de los tratados internacionales principales sobre derechos humanos a esta fecha: </vt:lpstr>
      <vt:lpstr>El sistema de tratados sobre derechos humanos de las NNUU </vt:lpstr>
      <vt:lpstr>Órganos de tratados</vt:lpstr>
      <vt:lpstr>Consejo de Derechos Humanos</vt:lpstr>
      <vt:lpstr>Mecanismos del CDH:  Examen Periódico Universal (EPU)</vt:lpstr>
      <vt:lpstr>Mecanismos del CDH :  Procedimientos Especiales</vt:lpstr>
      <vt:lpstr>RESUMEN: Diferentes funciones de los mecanismos de derechos humanos </vt:lpstr>
    </vt:vector>
  </TitlesOfParts>
  <Company>International Computing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Communication int2</dc:creator>
  <cp:lastModifiedBy>Janna Iskakova</cp:lastModifiedBy>
  <cp:revision>322</cp:revision>
  <cp:lastPrinted>2016-11-21T14:19:12Z</cp:lastPrinted>
  <dcterms:created xsi:type="dcterms:W3CDTF">2011-06-03T09:53:43Z</dcterms:created>
  <dcterms:modified xsi:type="dcterms:W3CDTF">2019-05-10T15:16:21Z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