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customXml/itemProps1.xml" ContentType="application/vnd.openxmlformats-officedocument.customXmlProperties+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Default Extension="bin" ContentType="application/vnd.openxmlformats-officedocument.oleObject"/>
  <Override PartName="/customXml/itemProps2.xml" ContentType="application/vnd.openxmlformats-officedocument.customXmlProperties+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diagrams/layout2.xml" ContentType="application/vnd.openxmlformats-officedocument.drawingml.diagramLayout+xml"/>
  <Default Extension="vml" ContentType="application/vnd.openxmlformats-officedocument.vmlDrawing"/>
  <Override PartName="/ppt/notesSlides/notesSlide20.xml" ContentType="application/vnd.openxmlformats-officedocument.presentationml.notesSlide+xml"/>
  <Override PartName="/ppt/diagrams/data3.xml" ContentType="application/vnd.openxmlformats-officedocument.drawingml.diagramData+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handoutMasterIdLst>
    <p:handoutMasterId r:id="rId61"/>
  </p:handoutMasterIdLst>
  <p:sldIdLst>
    <p:sldId id="256" r:id="rId2"/>
    <p:sldId id="270" r:id="rId3"/>
    <p:sldId id="268" r:id="rId4"/>
    <p:sldId id="269" r:id="rId5"/>
    <p:sldId id="272" r:id="rId6"/>
    <p:sldId id="271" r:id="rId7"/>
    <p:sldId id="286" r:id="rId8"/>
    <p:sldId id="276" r:id="rId9"/>
    <p:sldId id="277" r:id="rId10"/>
    <p:sldId id="278" r:id="rId11"/>
    <p:sldId id="279" r:id="rId12"/>
    <p:sldId id="280" r:id="rId13"/>
    <p:sldId id="282" r:id="rId14"/>
    <p:sldId id="283" r:id="rId15"/>
    <p:sldId id="287" r:id="rId16"/>
    <p:sldId id="273" r:id="rId17"/>
    <p:sldId id="274" r:id="rId18"/>
    <p:sldId id="285" r:id="rId19"/>
    <p:sldId id="281" r:id="rId20"/>
    <p:sldId id="288" r:id="rId21"/>
    <p:sldId id="289" r:id="rId22"/>
    <p:sldId id="290" r:id="rId23"/>
    <p:sldId id="291" r:id="rId24"/>
    <p:sldId id="292" r:id="rId25"/>
    <p:sldId id="293" r:id="rId26"/>
    <p:sldId id="284"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22" r:id="rId47"/>
    <p:sldId id="313" r:id="rId48"/>
    <p:sldId id="314" r:id="rId49"/>
    <p:sldId id="316" r:id="rId50"/>
    <p:sldId id="315" r:id="rId51"/>
    <p:sldId id="321" r:id="rId52"/>
    <p:sldId id="317" r:id="rId53"/>
    <p:sldId id="318" r:id="rId54"/>
    <p:sldId id="319" r:id="rId55"/>
    <p:sldId id="320" r:id="rId56"/>
    <p:sldId id="323" r:id="rId57"/>
    <p:sldId id="325" r:id="rId58"/>
    <p:sldId id="324"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2" autoAdjust="0"/>
    <p:restoredTop sz="76077" autoAdjust="0"/>
  </p:normalViewPr>
  <p:slideViewPr>
    <p:cSldViewPr>
      <p:cViewPr varScale="1">
        <p:scale>
          <a:sx n="40" d="100"/>
          <a:sy n="40" d="100"/>
        </p:scale>
        <p:origin x="-870" y="-72"/>
      </p:cViewPr>
      <p:guideLst>
        <p:guide orient="horz" pos="2160"/>
        <p:guide pos="2880"/>
      </p:guideLst>
    </p:cSldViewPr>
  </p:slideViewPr>
  <p:outlineViewPr>
    <p:cViewPr>
      <p:scale>
        <a:sx n="33" d="100"/>
        <a:sy n="33" d="100"/>
      </p:scale>
      <p:origin x="0" y="4825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68"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E113E7-A6CC-496C-97A0-6CAAAC963245}" type="doc">
      <dgm:prSet loTypeId="urn:microsoft.com/office/officeart/2005/8/layout/venn1" loCatId="relationship" qsTypeId="urn:microsoft.com/office/officeart/2005/8/quickstyle/simple1#1" qsCatId="simple" csTypeId="urn:microsoft.com/office/officeart/2005/8/colors/accent1_2#1" csCatId="accent1" phldr="1"/>
      <dgm:spPr/>
      <dgm:t>
        <a:bodyPr/>
        <a:lstStyle/>
        <a:p>
          <a:endParaRPr lang="en-US"/>
        </a:p>
      </dgm:t>
    </dgm:pt>
    <dgm:pt modelId="{8A6DEFD6-473B-4F7F-89C8-B401A3DDFA02}">
      <dgm:prSet/>
      <dgm:spPr/>
      <dgm:t>
        <a:bodyPr/>
        <a:lstStyle/>
        <a:p>
          <a:pPr algn="ctr" rtl="0"/>
          <a:r>
            <a:rPr lang="en-CA" dirty="0" smtClean="0"/>
            <a:t>IMMIGRATION CONTROLS  </a:t>
          </a:r>
          <a:endParaRPr lang="en-US" dirty="0"/>
        </a:p>
      </dgm:t>
    </dgm:pt>
    <dgm:pt modelId="{4D52299E-9126-4DD4-BBA7-5563A788F7D7}" type="parTrans" cxnId="{85306A6A-F9F9-4588-8DDD-AF81E52FD276}">
      <dgm:prSet/>
      <dgm:spPr/>
      <dgm:t>
        <a:bodyPr/>
        <a:lstStyle/>
        <a:p>
          <a:endParaRPr lang="en-US"/>
        </a:p>
      </dgm:t>
    </dgm:pt>
    <dgm:pt modelId="{C1997969-E791-4C6A-84C3-B3FA7B2391CA}" type="sibTrans" cxnId="{85306A6A-F9F9-4588-8DDD-AF81E52FD276}">
      <dgm:prSet/>
      <dgm:spPr/>
      <dgm:t>
        <a:bodyPr/>
        <a:lstStyle/>
        <a:p>
          <a:endParaRPr lang="en-US"/>
        </a:p>
      </dgm:t>
    </dgm:pt>
    <dgm:pt modelId="{7F1974E2-6E01-4D2A-8E4F-747F6235B324}">
      <dgm:prSet/>
      <dgm:spPr/>
      <dgm:t>
        <a:bodyPr/>
        <a:lstStyle/>
        <a:p>
          <a:pPr rtl="0"/>
          <a:r>
            <a:rPr lang="en-CA" dirty="0" smtClean="0"/>
            <a:t>ECONOMIC CONDITIONS </a:t>
          </a:r>
          <a:endParaRPr lang="en-US" dirty="0"/>
        </a:p>
      </dgm:t>
    </dgm:pt>
    <dgm:pt modelId="{8DBAFF1E-99D5-4A1B-9496-311494B1B18B}" type="parTrans" cxnId="{A0CD7CB8-0743-4D9E-B38E-F46AFF94834B}">
      <dgm:prSet/>
      <dgm:spPr/>
      <dgm:t>
        <a:bodyPr/>
        <a:lstStyle/>
        <a:p>
          <a:endParaRPr lang="en-US"/>
        </a:p>
      </dgm:t>
    </dgm:pt>
    <dgm:pt modelId="{BC9A13C3-5BAB-4848-8F23-01EBBBCA2060}" type="sibTrans" cxnId="{A0CD7CB8-0743-4D9E-B38E-F46AFF94834B}">
      <dgm:prSet/>
      <dgm:spPr/>
      <dgm:t>
        <a:bodyPr/>
        <a:lstStyle/>
        <a:p>
          <a:endParaRPr lang="en-US"/>
        </a:p>
      </dgm:t>
    </dgm:pt>
    <dgm:pt modelId="{03CC46F8-30C5-484E-A873-CE6AF8FFE27E}">
      <dgm:prSet/>
      <dgm:spPr/>
      <dgm:t>
        <a:bodyPr/>
        <a:lstStyle/>
        <a:p>
          <a:pPr rtl="0"/>
          <a:r>
            <a:rPr lang="en-CA" dirty="0" smtClean="0"/>
            <a:t>CULTURAL STEREOTYPING </a:t>
          </a:r>
          <a:endParaRPr lang="en-US" dirty="0"/>
        </a:p>
      </dgm:t>
    </dgm:pt>
    <dgm:pt modelId="{73B3D4FC-3F6A-4CCD-839A-82459EDE2D1C}" type="parTrans" cxnId="{C0FBD84D-20AB-4AD0-9826-E8B8D922E1DA}">
      <dgm:prSet/>
      <dgm:spPr/>
      <dgm:t>
        <a:bodyPr/>
        <a:lstStyle/>
        <a:p>
          <a:endParaRPr lang="en-US"/>
        </a:p>
      </dgm:t>
    </dgm:pt>
    <dgm:pt modelId="{8BD81C9D-3903-4386-974B-CA2C80BA1628}" type="sibTrans" cxnId="{C0FBD84D-20AB-4AD0-9826-E8B8D922E1DA}">
      <dgm:prSet/>
      <dgm:spPr/>
      <dgm:t>
        <a:bodyPr/>
        <a:lstStyle/>
        <a:p>
          <a:endParaRPr lang="en-US"/>
        </a:p>
      </dgm:t>
    </dgm:pt>
    <dgm:pt modelId="{96766D66-48A3-439C-8EC3-4B921F9E2CE2}">
      <dgm:prSet/>
      <dgm:spPr/>
      <dgm:t>
        <a:bodyPr/>
        <a:lstStyle/>
        <a:p>
          <a:pPr rtl="0"/>
          <a:r>
            <a:rPr lang="en-CA" dirty="0" smtClean="0"/>
            <a:t>RACISM/ </a:t>
          </a:r>
          <a:r>
            <a:rPr lang="en-US" dirty="0" smtClean="0"/>
            <a:t>XENOPHOBIA</a:t>
          </a:r>
          <a:endParaRPr lang="en-US" dirty="0"/>
        </a:p>
      </dgm:t>
    </dgm:pt>
    <dgm:pt modelId="{EFC57EFC-748D-46E9-97B7-AAE42503DB37}" type="parTrans" cxnId="{B1DE0E49-FDB8-4471-A000-F22F500F1AF7}">
      <dgm:prSet/>
      <dgm:spPr/>
      <dgm:t>
        <a:bodyPr/>
        <a:lstStyle/>
        <a:p>
          <a:endParaRPr lang="en-US"/>
        </a:p>
      </dgm:t>
    </dgm:pt>
    <dgm:pt modelId="{D874E504-D0FE-4189-910D-96952FC6600C}" type="sibTrans" cxnId="{B1DE0E49-FDB8-4471-A000-F22F500F1AF7}">
      <dgm:prSet/>
      <dgm:spPr/>
      <dgm:t>
        <a:bodyPr/>
        <a:lstStyle/>
        <a:p>
          <a:endParaRPr lang="en-US"/>
        </a:p>
      </dgm:t>
    </dgm:pt>
    <dgm:pt modelId="{5B198029-7CB3-4EC0-AC32-18207E8B884F}">
      <dgm:prSet/>
      <dgm:spPr/>
      <dgm:t>
        <a:bodyPr/>
        <a:lstStyle/>
        <a:p>
          <a:pPr rtl="0"/>
          <a:r>
            <a:rPr lang="en-US" dirty="0" smtClean="0"/>
            <a:t>HETEROSEXISM/ TRANSPHOBIA</a:t>
          </a:r>
          <a:endParaRPr lang="en-US" dirty="0"/>
        </a:p>
      </dgm:t>
    </dgm:pt>
    <dgm:pt modelId="{CD3EED1B-BECF-42A3-A8AE-AC116FC267F3}" type="parTrans" cxnId="{EA1C967C-2E44-472F-95D6-E5A79037D05F}">
      <dgm:prSet/>
      <dgm:spPr/>
      <dgm:t>
        <a:bodyPr/>
        <a:lstStyle/>
        <a:p>
          <a:endParaRPr lang="en-US"/>
        </a:p>
      </dgm:t>
    </dgm:pt>
    <dgm:pt modelId="{ED4E2BBC-7F04-4FC3-B87E-9C4C6CA479F0}" type="sibTrans" cxnId="{EA1C967C-2E44-472F-95D6-E5A79037D05F}">
      <dgm:prSet/>
      <dgm:spPr/>
      <dgm:t>
        <a:bodyPr/>
        <a:lstStyle/>
        <a:p>
          <a:endParaRPr lang="en-US"/>
        </a:p>
      </dgm:t>
    </dgm:pt>
    <dgm:pt modelId="{9FE1AD53-F24C-4EC1-A92A-62DAE62D0706}">
      <dgm:prSet/>
      <dgm:spPr/>
      <dgm:t>
        <a:bodyPr/>
        <a:lstStyle/>
        <a:p>
          <a:pPr rtl="0"/>
          <a:r>
            <a:rPr lang="en-US" smtClean="0"/>
            <a:t>CLASSISM</a:t>
          </a:r>
          <a:endParaRPr lang="en-US" dirty="0"/>
        </a:p>
      </dgm:t>
    </dgm:pt>
    <dgm:pt modelId="{785473B8-9204-4C64-8F86-A6BFC29444A1}" type="parTrans" cxnId="{6595B57F-6CFD-4BD1-BC0C-DA7C7CF91C4C}">
      <dgm:prSet/>
      <dgm:spPr/>
      <dgm:t>
        <a:bodyPr/>
        <a:lstStyle/>
        <a:p>
          <a:endParaRPr lang="en-US"/>
        </a:p>
      </dgm:t>
    </dgm:pt>
    <dgm:pt modelId="{BE86B25A-B689-43E5-A798-DE0EE6FDF622}" type="sibTrans" cxnId="{6595B57F-6CFD-4BD1-BC0C-DA7C7CF91C4C}">
      <dgm:prSet/>
      <dgm:spPr/>
      <dgm:t>
        <a:bodyPr/>
        <a:lstStyle/>
        <a:p>
          <a:endParaRPr lang="en-US"/>
        </a:p>
      </dgm:t>
    </dgm:pt>
    <dgm:pt modelId="{54F81BF8-031E-4621-A6BF-2D0AF72B54F3}">
      <dgm:prSet/>
      <dgm:spPr/>
      <dgm:t>
        <a:bodyPr/>
        <a:lstStyle/>
        <a:p>
          <a:pPr rtl="0"/>
          <a:r>
            <a:rPr lang="en-CA" dirty="0" smtClean="0"/>
            <a:t>SEXISM/ PATRIARCHY</a:t>
          </a:r>
          <a:endParaRPr lang="en-US" dirty="0"/>
        </a:p>
      </dgm:t>
    </dgm:pt>
    <dgm:pt modelId="{BFAB5A5C-9690-47FA-BE3D-A295F9F5C7F3}" type="parTrans" cxnId="{6AB7C8CE-E85D-4411-B280-DE21034363BD}">
      <dgm:prSet/>
      <dgm:spPr/>
      <dgm:t>
        <a:bodyPr/>
        <a:lstStyle/>
        <a:p>
          <a:endParaRPr lang="en-US"/>
        </a:p>
      </dgm:t>
    </dgm:pt>
    <dgm:pt modelId="{AB6C0A20-35B2-4DF6-8BE7-EB3AED2753AE}" type="sibTrans" cxnId="{6AB7C8CE-E85D-4411-B280-DE21034363BD}">
      <dgm:prSet/>
      <dgm:spPr/>
      <dgm:t>
        <a:bodyPr/>
        <a:lstStyle/>
        <a:p>
          <a:endParaRPr lang="en-US"/>
        </a:p>
      </dgm:t>
    </dgm:pt>
    <dgm:pt modelId="{C193D683-7891-40F6-A16C-759FA90AECC9}" type="pres">
      <dgm:prSet presAssocID="{EAE113E7-A6CC-496C-97A0-6CAAAC963245}" presName="compositeShape" presStyleCnt="0">
        <dgm:presLayoutVars>
          <dgm:chMax val="7"/>
          <dgm:dir/>
          <dgm:resizeHandles val="exact"/>
        </dgm:presLayoutVars>
      </dgm:prSet>
      <dgm:spPr/>
      <dgm:t>
        <a:bodyPr/>
        <a:lstStyle/>
        <a:p>
          <a:endParaRPr lang="en-US"/>
        </a:p>
      </dgm:t>
    </dgm:pt>
    <dgm:pt modelId="{28EDC173-0C56-42A0-9981-64319E5967DA}" type="pres">
      <dgm:prSet presAssocID="{8A6DEFD6-473B-4F7F-89C8-B401A3DDFA02}" presName="circ1" presStyleLbl="vennNode1" presStyleIdx="0" presStyleCnt="7"/>
      <dgm:spPr/>
    </dgm:pt>
    <dgm:pt modelId="{81D3693E-CA53-466F-B763-451C1E9CE13E}" type="pres">
      <dgm:prSet presAssocID="{8A6DEFD6-473B-4F7F-89C8-B401A3DDFA02}" presName="circ1Tx" presStyleLbl="revTx" presStyleIdx="0" presStyleCnt="0">
        <dgm:presLayoutVars>
          <dgm:chMax val="0"/>
          <dgm:chPref val="0"/>
          <dgm:bulletEnabled val="1"/>
        </dgm:presLayoutVars>
      </dgm:prSet>
      <dgm:spPr/>
      <dgm:t>
        <a:bodyPr/>
        <a:lstStyle/>
        <a:p>
          <a:endParaRPr lang="en-US"/>
        </a:p>
      </dgm:t>
    </dgm:pt>
    <dgm:pt modelId="{1AEBA6CB-6268-4E76-8A9B-AFEC08E1D501}" type="pres">
      <dgm:prSet presAssocID="{7F1974E2-6E01-4D2A-8E4F-747F6235B324}" presName="circ2" presStyleLbl="vennNode1" presStyleIdx="1" presStyleCnt="7"/>
      <dgm:spPr/>
    </dgm:pt>
    <dgm:pt modelId="{E7B5EBE1-00F4-489B-9EBC-A0BFDDF26543}" type="pres">
      <dgm:prSet presAssocID="{7F1974E2-6E01-4D2A-8E4F-747F6235B324}" presName="circ2Tx" presStyleLbl="revTx" presStyleIdx="0" presStyleCnt="0">
        <dgm:presLayoutVars>
          <dgm:chMax val="0"/>
          <dgm:chPref val="0"/>
          <dgm:bulletEnabled val="1"/>
        </dgm:presLayoutVars>
      </dgm:prSet>
      <dgm:spPr/>
      <dgm:t>
        <a:bodyPr/>
        <a:lstStyle/>
        <a:p>
          <a:endParaRPr lang="en-US"/>
        </a:p>
      </dgm:t>
    </dgm:pt>
    <dgm:pt modelId="{18D39854-3581-43E9-A015-AFA00327BB21}" type="pres">
      <dgm:prSet presAssocID="{03CC46F8-30C5-484E-A873-CE6AF8FFE27E}" presName="circ3" presStyleLbl="vennNode1" presStyleIdx="2" presStyleCnt="7"/>
      <dgm:spPr/>
    </dgm:pt>
    <dgm:pt modelId="{9D3C4CED-A1C8-44BD-A69E-8D861B334D37}" type="pres">
      <dgm:prSet presAssocID="{03CC46F8-30C5-484E-A873-CE6AF8FFE27E}" presName="circ3Tx" presStyleLbl="revTx" presStyleIdx="0" presStyleCnt="0">
        <dgm:presLayoutVars>
          <dgm:chMax val="0"/>
          <dgm:chPref val="0"/>
          <dgm:bulletEnabled val="1"/>
        </dgm:presLayoutVars>
      </dgm:prSet>
      <dgm:spPr/>
      <dgm:t>
        <a:bodyPr/>
        <a:lstStyle/>
        <a:p>
          <a:endParaRPr lang="en-US"/>
        </a:p>
      </dgm:t>
    </dgm:pt>
    <dgm:pt modelId="{D35A9EE6-0739-4924-9F69-244F90A4F40E}" type="pres">
      <dgm:prSet presAssocID="{54F81BF8-031E-4621-A6BF-2D0AF72B54F3}" presName="circ4" presStyleLbl="vennNode1" presStyleIdx="3" presStyleCnt="7"/>
      <dgm:spPr/>
    </dgm:pt>
    <dgm:pt modelId="{F4D6FD60-487B-4263-B391-DA42FCAC5FD5}" type="pres">
      <dgm:prSet presAssocID="{54F81BF8-031E-4621-A6BF-2D0AF72B54F3}" presName="circ4Tx" presStyleLbl="revTx" presStyleIdx="0" presStyleCnt="0">
        <dgm:presLayoutVars>
          <dgm:chMax val="0"/>
          <dgm:chPref val="0"/>
          <dgm:bulletEnabled val="1"/>
        </dgm:presLayoutVars>
      </dgm:prSet>
      <dgm:spPr/>
      <dgm:t>
        <a:bodyPr/>
        <a:lstStyle/>
        <a:p>
          <a:endParaRPr lang="en-US"/>
        </a:p>
      </dgm:t>
    </dgm:pt>
    <dgm:pt modelId="{3B87EA2D-6A8B-4F99-A097-93B378F6DFF6}" type="pres">
      <dgm:prSet presAssocID="{96766D66-48A3-439C-8EC3-4B921F9E2CE2}" presName="circ5" presStyleLbl="vennNode1" presStyleIdx="4" presStyleCnt="7"/>
      <dgm:spPr/>
    </dgm:pt>
    <dgm:pt modelId="{20752212-5403-4A63-BB56-E9BB5AE5655D}" type="pres">
      <dgm:prSet presAssocID="{96766D66-48A3-439C-8EC3-4B921F9E2CE2}" presName="circ5Tx" presStyleLbl="revTx" presStyleIdx="0" presStyleCnt="0">
        <dgm:presLayoutVars>
          <dgm:chMax val="0"/>
          <dgm:chPref val="0"/>
          <dgm:bulletEnabled val="1"/>
        </dgm:presLayoutVars>
      </dgm:prSet>
      <dgm:spPr/>
      <dgm:t>
        <a:bodyPr/>
        <a:lstStyle/>
        <a:p>
          <a:endParaRPr lang="en-US"/>
        </a:p>
      </dgm:t>
    </dgm:pt>
    <dgm:pt modelId="{7698CC91-E5A3-48C5-926B-5D0F8B27F385}" type="pres">
      <dgm:prSet presAssocID="{9FE1AD53-F24C-4EC1-A92A-62DAE62D0706}" presName="circ6" presStyleLbl="vennNode1" presStyleIdx="5" presStyleCnt="7"/>
      <dgm:spPr/>
    </dgm:pt>
    <dgm:pt modelId="{97C2F8AD-039C-49F8-AADB-9F28DED69443}" type="pres">
      <dgm:prSet presAssocID="{9FE1AD53-F24C-4EC1-A92A-62DAE62D0706}" presName="circ6Tx" presStyleLbl="revTx" presStyleIdx="0" presStyleCnt="0">
        <dgm:presLayoutVars>
          <dgm:chMax val="0"/>
          <dgm:chPref val="0"/>
          <dgm:bulletEnabled val="1"/>
        </dgm:presLayoutVars>
      </dgm:prSet>
      <dgm:spPr/>
      <dgm:t>
        <a:bodyPr/>
        <a:lstStyle/>
        <a:p>
          <a:endParaRPr lang="en-US"/>
        </a:p>
      </dgm:t>
    </dgm:pt>
    <dgm:pt modelId="{47182BD3-A1CA-4DCB-94ED-3482D0C7BEEB}" type="pres">
      <dgm:prSet presAssocID="{5B198029-7CB3-4EC0-AC32-18207E8B884F}" presName="circ7" presStyleLbl="vennNode1" presStyleIdx="6" presStyleCnt="7"/>
      <dgm:spPr/>
    </dgm:pt>
    <dgm:pt modelId="{0D0756AB-BCE8-4C6D-8D3D-E1386A28D16A}" type="pres">
      <dgm:prSet presAssocID="{5B198029-7CB3-4EC0-AC32-18207E8B884F}" presName="circ7Tx" presStyleLbl="revTx" presStyleIdx="0" presStyleCnt="0">
        <dgm:presLayoutVars>
          <dgm:chMax val="0"/>
          <dgm:chPref val="0"/>
          <dgm:bulletEnabled val="1"/>
        </dgm:presLayoutVars>
      </dgm:prSet>
      <dgm:spPr/>
      <dgm:t>
        <a:bodyPr/>
        <a:lstStyle/>
        <a:p>
          <a:endParaRPr lang="en-US"/>
        </a:p>
      </dgm:t>
    </dgm:pt>
  </dgm:ptLst>
  <dgm:cxnLst>
    <dgm:cxn modelId="{6595B57F-6CFD-4BD1-BC0C-DA7C7CF91C4C}" srcId="{EAE113E7-A6CC-496C-97A0-6CAAAC963245}" destId="{9FE1AD53-F24C-4EC1-A92A-62DAE62D0706}" srcOrd="5" destOrd="0" parTransId="{785473B8-9204-4C64-8F86-A6BFC29444A1}" sibTransId="{BE86B25A-B689-43E5-A798-DE0EE6FDF622}"/>
    <dgm:cxn modelId="{3956D4B5-FDBC-4565-934A-920A900CDAA9}" type="presOf" srcId="{03CC46F8-30C5-484E-A873-CE6AF8FFE27E}" destId="{9D3C4CED-A1C8-44BD-A69E-8D861B334D37}" srcOrd="0" destOrd="0" presId="urn:microsoft.com/office/officeart/2005/8/layout/venn1"/>
    <dgm:cxn modelId="{A0CD7CB8-0743-4D9E-B38E-F46AFF94834B}" srcId="{EAE113E7-A6CC-496C-97A0-6CAAAC963245}" destId="{7F1974E2-6E01-4D2A-8E4F-747F6235B324}" srcOrd="1" destOrd="0" parTransId="{8DBAFF1E-99D5-4A1B-9496-311494B1B18B}" sibTransId="{BC9A13C3-5BAB-4848-8F23-01EBBBCA2060}"/>
    <dgm:cxn modelId="{EA1C967C-2E44-472F-95D6-E5A79037D05F}" srcId="{EAE113E7-A6CC-496C-97A0-6CAAAC963245}" destId="{5B198029-7CB3-4EC0-AC32-18207E8B884F}" srcOrd="6" destOrd="0" parTransId="{CD3EED1B-BECF-42A3-A8AE-AC116FC267F3}" sibTransId="{ED4E2BBC-7F04-4FC3-B87E-9C4C6CA479F0}"/>
    <dgm:cxn modelId="{22FDB87C-9BE3-400F-9943-31E49C1784CB}" type="presOf" srcId="{54F81BF8-031E-4621-A6BF-2D0AF72B54F3}" destId="{F4D6FD60-487B-4263-B391-DA42FCAC5FD5}" srcOrd="0" destOrd="0" presId="urn:microsoft.com/office/officeart/2005/8/layout/venn1"/>
    <dgm:cxn modelId="{B08AE531-B619-4478-AAFC-4EED81B08F69}" type="presOf" srcId="{9FE1AD53-F24C-4EC1-A92A-62DAE62D0706}" destId="{97C2F8AD-039C-49F8-AADB-9F28DED69443}" srcOrd="0" destOrd="0" presId="urn:microsoft.com/office/officeart/2005/8/layout/venn1"/>
    <dgm:cxn modelId="{85306A6A-F9F9-4588-8DDD-AF81E52FD276}" srcId="{EAE113E7-A6CC-496C-97A0-6CAAAC963245}" destId="{8A6DEFD6-473B-4F7F-89C8-B401A3DDFA02}" srcOrd="0" destOrd="0" parTransId="{4D52299E-9126-4DD4-BBA7-5563A788F7D7}" sibTransId="{C1997969-E791-4C6A-84C3-B3FA7B2391CA}"/>
    <dgm:cxn modelId="{6AB7C8CE-E85D-4411-B280-DE21034363BD}" srcId="{EAE113E7-A6CC-496C-97A0-6CAAAC963245}" destId="{54F81BF8-031E-4621-A6BF-2D0AF72B54F3}" srcOrd="3" destOrd="0" parTransId="{BFAB5A5C-9690-47FA-BE3D-A295F9F5C7F3}" sibTransId="{AB6C0A20-35B2-4DF6-8BE7-EB3AED2753AE}"/>
    <dgm:cxn modelId="{0B4B0555-0CC3-4DF3-9397-EB8EC853966D}" type="presOf" srcId="{96766D66-48A3-439C-8EC3-4B921F9E2CE2}" destId="{20752212-5403-4A63-BB56-E9BB5AE5655D}" srcOrd="0" destOrd="0" presId="urn:microsoft.com/office/officeart/2005/8/layout/venn1"/>
    <dgm:cxn modelId="{B7820F0F-8B31-4860-B2D9-355CA8C80A49}" type="presOf" srcId="{7F1974E2-6E01-4D2A-8E4F-747F6235B324}" destId="{E7B5EBE1-00F4-489B-9EBC-A0BFDDF26543}" srcOrd="0" destOrd="0" presId="urn:microsoft.com/office/officeart/2005/8/layout/venn1"/>
    <dgm:cxn modelId="{B9CD0D5B-29F5-48C7-AA5A-7A2F77DE4806}" type="presOf" srcId="{5B198029-7CB3-4EC0-AC32-18207E8B884F}" destId="{0D0756AB-BCE8-4C6D-8D3D-E1386A28D16A}" srcOrd="0" destOrd="0" presId="urn:microsoft.com/office/officeart/2005/8/layout/venn1"/>
    <dgm:cxn modelId="{2BC11A1F-93C7-4FA3-980F-3EF541307221}" type="presOf" srcId="{8A6DEFD6-473B-4F7F-89C8-B401A3DDFA02}" destId="{81D3693E-CA53-466F-B763-451C1E9CE13E}" srcOrd="0" destOrd="0" presId="urn:microsoft.com/office/officeart/2005/8/layout/venn1"/>
    <dgm:cxn modelId="{C0FBD84D-20AB-4AD0-9826-E8B8D922E1DA}" srcId="{EAE113E7-A6CC-496C-97A0-6CAAAC963245}" destId="{03CC46F8-30C5-484E-A873-CE6AF8FFE27E}" srcOrd="2" destOrd="0" parTransId="{73B3D4FC-3F6A-4CCD-839A-82459EDE2D1C}" sibTransId="{8BD81C9D-3903-4386-974B-CA2C80BA1628}"/>
    <dgm:cxn modelId="{B1DE0E49-FDB8-4471-A000-F22F500F1AF7}" srcId="{EAE113E7-A6CC-496C-97A0-6CAAAC963245}" destId="{96766D66-48A3-439C-8EC3-4B921F9E2CE2}" srcOrd="4" destOrd="0" parTransId="{EFC57EFC-748D-46E9-97B7-AAE42503DB37}" sibTransId="{D874E504-D0FE-4189-910D-96952FC6600C}"/>
    <dgm:cxn modelId="{82EB1456-3CCD-4588-B1D4-5D8F9C449686}" type="presOf" srcId="{EAE113E7-A6CC-496C-97A0-6CAAAC963245}" destId="{C193D683-7891-40F6-A16C-759FA90AECC9}" srcOrd="0" destOrd="0" presId="urn:microsoft.com/office/officeart/2005/8/layout/venn1"/>
    <dgm:cxn modelId="{6247C086-BDD2-4B7C-B3E3-C8F1F73A8088}" type="presParOf" srcId="{C193D683-7891-40F6-A16C-759FA90AECC9}" destId="{28EDC173-0C56-42A0-9981-64319E5967DA}" srcOrd="0" destOrd="0" presId="urn:microsoft.com/office/officeart/2005/8/layout/venn1"/>
    <dgm:cxn modelId="{62298DBB-B660-4934-AB82-171EDFFE5779}" type="presParOf" srcId="{C193D683-7891-40F6-A16C-759FA90AECC9}" destId="{81D3693E-CA53-466F-B763-451C1E9CE13E}" srcOrd="1" destOrd="0" presId="urn:microsoft.com/office/officeart/2005/8/layout/venn1"/>
    <dgm:cxn modelId="{11388616-31A0-41A2-BCC5-250A58597923}" type="presParOf" srcId="{C193D683-7891-40F6-A16C-759FA90AECC9}" destId="{1AEBA6CB-6268-4E76-8A9B-AFEC08E1D501}" srcOrd="2" destOrd="0" presId="urn:microsoft.com/office/officeart/2005/8/layout/venn1"/>
    <dgm:cxn modelId="{681C5FDA-C29B-491E-9E93-6D90DA9704D5}" type="presParOf" srcId="{C193D683-7891-40F6-A16C-759FA90AECC9}" destId="{E7B5EBE1-00F4-489B-9EBC-A0BFDDF26543}" srcOrd="3" destOrd="0" presId="urn:microsoft.com/office/officeart/2005/8/layout/venn1"/>
    <dgm:cxn modelId="{2F73D00C-CC3D-4630-9701-0C6268A89CE2}" type="presParOf" srcId="{C193D683-7891-40F6-A16C-759FA90AECC9}" destId="{18D39854-3581-43E9-A015-AFA00327BB21}" srcOrd="4" destOrd="0" presId="urn:microsoft.com/office/officeart/2005/8/layout/venn1"/>
    <dgm:cxn modelId="{DCBF7AB4-214E-4564-A54C-637CB1890DD5}" type="presParOf" srcId="{C193D683-7891-40F6-A16C-759FA90AECC9}" destId="{9D3C4CED-A1C8-44BD-A69E-8D861B334D37}" srcOrd="5" destOrd="0" presId="urn:microsoft.com/office/officeart/2005/8/layout/venn1"/>
    <dgm:cxn modelId="{AFD430CE-3FB1-44A1-840F-91664860CAB3}" type="presParOf" srcId="{C193D683-7891-40F6-A16C-759FA90AECC9}" destId="{D35A9EE6-0739-4924-9F69-244F90A4F40E}" srcOrd="6" destOrd="0" presId="urn:microsoft.com/office/officeart/2005/8/layout/venn1"/>
    <dgm:cxn modelId="{D8DBE1D7-2375-4178-9297-DC51138FA2F8}" type="presParOf" srcId="{C193D683-7891-40F6-A16C-759FA90AECC9}" destId="{F4D6FD60-487B-4263-B391-DA42FCAC5FD5}" srcOrd="7" destOrd="0" presId="urn:microsoft.com/office/officeart/2005/8/layout/venn1"/>
    <dgm:cxn modelId="{5DE5952F-AE02-46D5-98AF-1EF36956F4C5}" type="presParOf" srcId="{C193D683-7891-40F6-A16C-759FA90AECC9}" destId="{3B87EA2D-6A8B-4F99-A097-93B378F6DFF6}" srcOrd="8" destOrd="0" presId="urn:microsoft.com/office/officeart/2005/8/layout/venn1"/>
    <dgm:cxn modelId="{2FDD3B73-E79D-44F7-9690-10C54DBB983A}" type="presParOf" srcId="{C193D683-7891-40F6-A16C-759FA90AECC9}" destId="{20752212-5403-4A63-BB56-E9BB5AE5655D}" srcOrd="9" destOrd="0" presId="urn:microsoft.com/office/officeart/2005/8/layout/venn1"/>
    <dgm:cxn modelId="{1A50DD0F-8A33-4E9B-A80D-75DBE9FA2FCE}" type="presParOf" srcId="{C193D683-7891-40F6-A16C-759FA90AECC9}" destId="{7698CC91-E5A3-48C5-926B-5D0F8B27F385}" srcOrd="10" destOrd="0" presId="urn:microsoft.com/office/officeart/2005/8/layout/venn1"/>
    <dgm:cxn modelId="{A9D44047-B5EE-4396-9C43-36460403C6DB}" type="presParOf" srcId="{C193D683-7891-40F6-A16C-759FA90AECC9}" destId="{97C2F8AD-039C-49F8-AADB-9F28DED69443}" srcOrd="11" destOrd="0" presId="urn:microsoft.com/office/officeart/2005/8/layout/venn1"/>
    <dgm:cxn modelId="{2BEC2FC5-21B7-40FA-9E40-4B9754277486}" type="presParOf" srcId="{C193D683-7891-40F6-A16C-759FA90AECC9}" destId="{47182BD3-A1CA-4DCB-94ED-3482D0C7BEEB}" srcOrd="12" destOrd="0" presId="urn:microsoft.com/office/officeart/2005/8/layout/venn1"/>
    <dgm:cxn modelId="{C59508E3-650D-463E-8658-041D591DED85}" type="presParOf" srcId="{C193D683-7891-40F6-A16C-759FA90AECC9}" destId="{0D0756AB-BCE8-4C6D-8D3D-E1386A28D16A}" srcOrd="13" destOrd="0" presId="urn:microsoft.com/office/officeart/2005/8/layout/venn1"/>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7F75E06A-B077-4227-88C8-677A5B6E6D6F}" type="doc">
      <dgm:prSet loTypeId="urn:microsoft.com/office/officeart/2005/8/layout/hProcess11" loCatId="process" qsTypeId="urn:microsoft.com/office/officeart/2005/8/quickstyle/simple1#2" qsCatId="simple" csTypeId="urn:microsoft.com/office/officeart/2005/8/colors/accent1_2#2" csCatId="accent1" phldr="1"/>
      <dgm:spPr/>
      <dgm:t>
        <a:bodyPr/>
        <a:lstStyle/>
        <a:p>
          <a:endParaRPr lang="en-US"/>
        </a:p>
      </dgm:t>
    </dgm:pt>
    <dgm:pt modelId="{2E0A13B8-A733-4480-9E87-AF5809D9C190}">
      <dgm:prSet/>
      <dgm:spPr/>
      <dgm:t>
        <a:bodyPr/>
        <a:lstStyle/>
        <a:p>
          <a:pPr rtl="0"/>
          <a:r>
            <a:rPr lang="en-CA" dirty="0" smtClean="0"/>
            <a:t>Social Service  </a:t>
          </a:r>
          <a:endParaRPr lang="en-US" dirty="0"/>
        </a:p>
      </dgm:t>
    </dgm:pt>
    <dgm:pt modelId="{827F3BE4-031C-450A-B742-D99E1A192FE8}" type="parTrans" cxnId="{032FA0DA-0970-4E2E-BC99-B65B4F91B30C}">
      <dgm:prSet/>
      <dgm:spPr/>
      <dgm:t>
        <a:bodyPr/>
        <a:lstStyle/>
        <a:p>
          <a:endParaRPr lang="en-US"/>
        </a:p>
      </dgm:t>
    </dgm:pt>
    <dgm:pt modelId="{6A3C983B-B6C2-4BD2-82D6-6580D6DDB7A9}" type="sibTrans" cxnId="{032FA0DA-0970-4E2E-BC99-B65B4F91B30C}">
      <dgm:prSet/>
      <dgm:spPr/>
      <dgm:t>
        <a:bodyPr/>
        <a:lstStyle/>
        <a:p>
          <a:endParaRPr lang="en-US"/>
        </a:p>
      </dgm:t>
    </dgm:pt>
    <dgm:pt modelId="{4B34206F-AEED-4B84-85DB-19172C6636F6}">
      <dgm:prSet/>
      <dgm:spPr/>
      <dgm:t>
        <a:bodyPr/>
        <a:lstStyle/>
        <a:p>
          <a:pPr rtl="0"/>
          <a:r>
            <a:rPr lang="en-CA" dirty="0" smtClean="0"/>
            <a:t>Social Change</a:t>
          </a:r>
          <a:endParaRPr lang="en-US" dirty="0"/>
        </a:p>
      </dgm:t>
    </dgm:pt>
    <dgm:pt modelId="{5253F084-2657-4E0F-ABAA-4CB4695D31AC}" type="parTrans" cxnId="{2E21F89D-5BC9-4E95-8D24-BA32C65B4428}">
      <dgm:prSet/>
      <dgm:spPr/>
      <dgm:t>
        <a:bodyPr/>
        <a:lstStyle/>
        <a:p>
          <a:endParaRPr lang="en-US"/>
        </a:p>
      </dgm:t>
    </dgm:pt>
    <dgm:pt modelId="{E1A51E9D-49EF-481E-8232-C497669E7CE4}" type="sibTrans" cxnId="{2E21F89D-5BC9-4E95-8D24-BA32C65B4428}">
      <dgm:prSet/>
      <dgm:spPr/>
      <dgm:t>
        <a:bodyPr/>
        <a:lstStyle/>
        <a:p>
          <a:endParaRPr lang="en-US"/>
        </a:p>
      </dgm:t>
    </dgm:pt>
    <dgm:pt modelId="{FC59AFE0-911B-4B95-A606-F944F975C4DA}" type="pres">
      <dgm:prSet presAssocID="{7F75E06A-B077-4227-88C8-677A5B6E6D6F}" presName="Name0" presStyleCnt="0">
        <dgm:presLayoutVars>
          <dgm:dir/>
          <dgm:resizeHandles val="exact"/>
        </dgm:presLayoutVars>
      </dgm:prSet>
      <dgm:spPr/>
      <dgm:t>
        <a:bodyPr/>
        <a:lstStyle/>
        <a:p>
          <a:endParaRPr lang="en-US"/>
        </a:p>
      </dgm:t>
    </dgm:pt>
    <dgm:pt modelId="{A3AA021A-2C2C-417F-A9CE-ADF797D78470}" type="pres">
      <dgm:prSet presAssocID="{7F75E06A-B077-4227-88C8-677A5B6E6D6F}" presName="arrow" presStyleLbl="bgShp" presStyleIdx="0" presStyleCnt="1"/>
      <dgm:spPr/>
    </dgm:pt>
    <dgm:pt modelId="{F7AB5A84-7D97-4155-9F21-63961228B830}" type="pres">
      <dgm:prSet presAssocID="{7F75E06A-B077-4227-88C8-677A5B6E6D6F}" presName="points" presStyleCnt="0"/>
      <dgm:spPr/>
    </dgm:pt>
    <dgm:pt modelId="{5B470483-C0F1-44D6-9D00-E3B4A9D72DCF}" type="pres">
      <dgm:prSet presAssocID="{2E0A13B8-A733-4480-9E87-AF5809D9C190}" presName="compositeA" presStyleCnt="0"/>
      <dgm:spPr/>
    </dgm:pt>
    <dgm:pt modelId="{F72755EF-3459-42D0-ACC7-F15280BA3744}" type="pres">
      <dgm:prSet presAssocID="{2E0A13B8-A733-4480-9E87-AF5809D9C190}" presName="textA" presStyleLbl="revTx" presStyleIdx="0" presStyleCnt="2">
        <dgm:presLayoutVars>
          <dgm:bulletEnabled val="1"/>
        </dgm:presLayoutVars>
      </dgm:prSet>
      <dgm:spPr/>
      <dgm:t>
        <a:bodyPr/>
        <a:lstStyle/>
        <a:p>
          <a:endParaRPr lang="en-US"/>
        </a:p>
      </dgm:t>
    </dgm:pt>
    <dgm:pt modelId="{DC0219D9-18D7-46EE-9E47-2EE9C5D8B71E}" type="pres">
      <dgm:prSet presAssocID="{2E0A13B8-A733-4480-9E87-AF5809D9C190}" presName="circleA" presStyleLbl="node1" presStyleIdx="0" presStyleCnt="2"/>
      <dgm:spPr/>
    </dgm:pt>
    <dgm:pt modelId="{4F296042-6564-49B0-9C12-AF42D2763D3A}" type="pres">
      <dgm:prSet presAssocID="{2E0A13B8-A733-4480-9E87-AF5809D9C190}" presName="spaceA" presStyleCnt="0"/>
      <dgm:spPr/>
    </dgm:pt>
    <dgm:pt modelId="{7724173B-EBBC-4EE4-969E-396FC78B1D49}" type="pres">
      <dgm:prSet presAssocID="{6A3C983B-B6C2-4BD2-82D6-6580D6DDB7A9}" presName="space" presStyleCnt="0"/>
      <dgm:spPr/>
    </dgm:pt>
    <dgm:pt modelId="{A6693872-63A3-47E0-8AFC-2A02E93AB71E}" type="pres">
      <dgm:prSet presAssocID="{4B34206F-AEED-4B84-85DB-19172C6636F6}" presName="compositeB" presStyleCnt="0"/>
      <dgm:spPr/>
    </dgm:pt>
    <dgm:pt modelId="{5A36D94C-D853-4ED2-A214-1ECAAFFA9E45}" type="pres">
      <dgm:prSet presAssocID="{4B34206F-AEED-4B84-85DB-19172C6636F6}" presName="textB" presStyleLbl="revTx" presStyleIdx="1" presStyleCnt="2">
        <dgm:presLayoutVars>
          <dgm:bulletEnabled val="1"/>
        </dgm:presLayoutVars>
      </dgm:prSet>
      <dgm:spPr/>
      <dgm:t>
        <a:bodyPr/>
        <a:lstStyle/>
        <a:p>
          <a:endParaRPr lang="en-US"/>
        </a:p>
      </dgm:t>
    </dgm:pt>
    <dgm:pt modelId="{04DD69D8-F91E-4AE7-BCF6-861C68F7C532}" type="pres">
      <dgm:prSet presAssocID="{4B34206F-AEED-4B84-85DB-19172C6636F6}" presName="circleB" presStyleLbl="node1" presStyleIdx="1" presStyleCnt="2"/>
      <dgm:spPr/>
    </dgm:pt>
    <dgm:pt modelId="{A82136C6-12BC-49EB-8B3D-00BA91FCE050}" type="pres">
      <dgm:prSet presAssocID="{4B34206F-AEED-4B84-85DB-19172C6636F6}" presName="spaceB" presStyleCnt="0"/>
      <dgm:spPr/>
    </dgm:pt>
  </dgm:ptLst>
  <dgm:cxnLst>
    <dgm:cxn modelId="{2E21F89D-5BC9-4E95-8D24-BA32C65B4428}" srcId="{7F75E06A-B077-4227-88C8-677A5B6E6D6F}" destId="{4B34206F-AEED-4B84-85DB-19172C6636F6}" srcOrd="1" destOrd="0" parTransId="{5253F084-2657-4E0F-ABAA-4CB4695D31AC}" sibTransId="{E1A51E9D-49EF-481E-8232-C497669E7CE4}"/>
    <dgm:cxn modelId="{032FA0DA-0970-4E2E-BC99-B65B4F91B30C}" srcId="{7F75E06A-B077-4227-88C8-677A5B6E6D6F}" destId="{2E0A13B8-A733-4480-9E87-AF5809D9C190}" srcOrd="0" destOrd="0" parTransId="{827F3BE4-031C-450A-B742-D99E1A192FE8}" sibTransId="{6A3C983B-B6C2-4BD2-82D6-6580D6DDB7A9}"/>
    <dgm:cxn modelId="{7941DBEB-8F1A-47B7-871D-6432075C57F3}" type="presOf" srcId="{2E0A13B8-A733-4480-9E87-AF5809D9C190}" destId="{F72755EF-3459-42D0-ACC7-F15280BA3744}" srcOrd="0" destOrd="0" presId="urn:microsoft.com/office/officeart/2005/8/layout/hProcess11"/>
    <dgm:cxn modelId="{2C0AE13D-37E7-47AA-9129-74CC2D703908}" type="presOf" srcId="{4B34206F-AEED-4B84-85DB-19172C6636F6}" destId="{5A36D94C-D853-4ED2-A214-1ECAAFFA9E45}" srcOrd="0" destOrd="0" presId="urn:microsoft.com/office/officeart/2005/8/layout/hProcess11"/>
    <dgm:cxn modelId="{5D594EB3-EF3A-42E5-9EDE-4BE252243B42}" type="presOf" srcId="{7F75E06A-B077-4227-88C8-677A5B6E6D6F}" destId="{FC59AFE0-911B-4B95-A606-F944F975C4DA}" srcOrd="0" destOrd="0" presId="urn:microsoft.com/office/officeart/2005/8/layout/hProcess11"/>
    <dgm:cxn modelId="{0729820C-C3CF-4A5F-B5FB-E35E2173DE20}" type="presParOf" srcId="{FC59AFE0-911B-4B95-A606-F944F975C4DA}" destId="{A3AA021A-2C2C-417F-A9CE-ADF797D78470}" srcOrd="0" destOrd="0" presId="urn:microsoft.com/office/officeart/2005/8/layout/hProcess11"/>
    <dgm:cxn modelId="{4AAB89F2-CA35-436D-B7E2-13B740D7FCF5}" type="presParOf" srcId="{FC59AFE0-911B-4B95-A606-F944F975C4DA}" destId="{F7AB5A84-7D97-4155-9F21-63961228B830}" srcOrd="1" destOrd="0" presId="urn:microsoft.com/office/officeart/2005/8/layout/hProcess11"/>
    <dgm:cxn modelId="{F3A9040C-2493-487C-BF27-334C057F286A}" type="presParOf" srcId="{F7AB5A84-7D97-4155-9F21-63961228B830}" destId="{5B470483-C0F1-44D6-9D00-E3B4A9D72DCF}" srcOrd="0" destOrd="0" presId="urn:microsoft.com/office/officeart/2005/8/layout/hProcess11"/>
    <dgm:cxn modelId="{32085253-2226-4D49-8CD5-F1818BCA5C84}" type="presParOf" srcId="{5B470483-C0F1-44D6-9D00-E3B4A9D72DCF}" destId="{F72755EF-3459-42D0-ACC7-F15280BA3744}" srcOrd="0" destOrd="0" presId="urn:microsoft.com/office/officeart/2005/8/layout/hProcess11"/>
    <dgm:cxn modelId="{5DF81B45-9DED-4001-8D19-B2804FC30827}" type="presParOf" srcId="{5B470483-C0F1-44D6-9D00-E3B4A9D72DCF}" destId="{DC0219D9-18D7-46EE-9E47-2EE9C5D8B71E}" srcOrd="1" destOrd="0" presId="urn:microsoft.com/office/officeart/2005/8/layout/hProcess11"/>
    <dgm:cxn modelId="{4492A345-D26B-42AF-9DD3-025F126C2CB8}" type="presParOf" srcId="{5B470483-C0F1-44D6-9D00-E3B4A9D72DCF}" destId="{4F296042-6564-49B0-9C12-AF42D2763D3A}" srcOrd="2" destOrd="0" presId="urn:microsoft.com/office/officeart/2005/8/layout/hProcess11"/>
    <dgm:cxn modelId="{86AE7BE2-CA60-4C30-9706-B0EDE94D94EB}" type="presParOf" srcId="{F7AB5A84-7D97-4155-9F21-63961228B830}" destId="{7724173B-EBBC-4EE4-969E-396FC78B1D49}" srcOrd="1" destOrd="0" presId="urn:microsoft.com/office/officeart/2005/8/layout/hProcess11"/>
    <dgm:cxn modelId="{3D342C45-25A5-49B6-A2CE-BAA079ADE0FF}" type="presParOf" srcId="{F7AB5A84-7D97-4155-9F21-63961228B830}" destId="{A6693872-63A3-47E0-8AFC-2A02E93AB71E}" srcOrd="2" destOrd="0" presId="urn:microsoft.com/office/officeart/2005/8/layout/hProcess11"/>
    <dgm:cxn modelId="{4F37B1AE-2128-40D6-84F2-B4EED1C5EE68}" type="presParOf" srcId="{A6693872-63A3-47E0-8AFC-2A02E93AB71E}" destId="{5A36D94C-D853-4ED2-A214-1ECAAFFA9E45}" srcOrd="0" destOrd="0" presId="urn:microsoft.com/office/officeart/2005/8/layout/hProcess11"/>
    <dgm:cxn modelId="{5DA79886-FFAC-499E-A664-3C742375DAA5}" type="presParOf" srcId="{A6693872-63A3-47E0-8AFC-2A02E93AB71E}" destId="{04DD69D8-F91E-4AE7-BCF6-861C68F7C532}" srcOrd="1" destOrd="0" presId="urn:microsoft.com/office/officeart/2005/8/layout/hProcess11"/>
    <dgm:cxn modelId="{B5A6A691-67C8-4A8C-A870-DFF7D508FEEE}" type="presParOf" srcId="{A6693872-63A3-47E0-8AFC-2A02E93AB71E}" destId="{A82136C6-12BC-49EB-8B3D-00BA91FCE050}" srcOrd="2" destOrd="0" presId="urn:microsoft.com/office/officeart/2005/8/layout/hProcess11"/>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9C92C146-2B59-486A-95D0-DBAEB7A35D6E}" type="doc">
      <dgm:prSet loTypeId="urn:microsoft.com/office/officeart/2005/8/layout/hProcess11" loCatId="process" qsTypeId="urn:microsoft.com/office/officeart/2005/8/quickstyle/simple1#3" qsCatId="simple" csTypeId="urn:microsoft.com/office/officeart/2005/8/colors/accent1_2#3" csCatId="accent1" phldr="1"/>
      <dgm:spPr/>
      <dgm:t>
        <a:bodyPr/>
        <a:lstStyle/>
        <a:p>
          <a:endParaRPr lang="en-US"/>
        </a:p>
      </dgm:t>
    </dgm:pt>
    <dgm:pt modelId="{8F835B05-D722-456B-93F6-9674E0FE4568}">
      <dgm:prSet/>
      <dgm:spPr/>
      <dgm:t>
        <a:bodyPr/>
        <a:lstStyle/>
        <a:p>
          <a:pPr rtl="0"/>
          <a:r>
            <a:rPr lang="en-CA" dirty="0" smtClean="0"/>
            <a:t>Non-Status</a:t>
          </a:r>
          <a:endParaRPr lang="en-US" dirty="0"/>
        </a:p>
      </dgm:t>
    </dgm:pt>
    <dgm:pt modelId="{7E45C51A-3253-4D6A-8526-EC21B31D3164}" type="parTrans" cxnId="{354DBD82-3E47-4B46-8F7A-9D262E3222C3}">
      <dgm:prSet/>
      <dgm:spPr/>
      <dgm:t>
        <a:bodyPr/>
        <a:lstStyle/>
        <a:p>
          <a:endParaRPr lang="en-US"/>
        </a:p>
      </dgm:t>
    </dgm:pt>
    <dgm:pt modelId="{F5C8493F-1DD7-48C5-B92F-257BDEFE2AF0}" type="sibTrans" cxnId="{354DBD82-3E47-4B46-8F7A-9D262E3222C3}">
      <dgm:prSet/>
      <dgm:spPr/>
      <dgm:t>
        <a:bodyPr/>
        <a:lstStyle/>
        <a:p>
          <a:endParaRPr lang="en-US"/>
        </a:p>
      </dgm:t>
    </dgm:pt>
    <dgm:pt modelId="{B6DBC7AD-C979-4A19-985D-841073C1DBF5}">
      <dgm:prSet/>
      <dgm:spPr/>
      <dgm:t>
        <a:bodyPr/>
        <a:lstStyle/>
        <a:p>
          <a:pPr rtl="0"/>
          <a:r>
            <a:rPr lang="en-CA" dirty="0" smtClean="0"/>
            <a:t>Residents</a:t>
          </a:r>
          <a:endParaRPr lang="en-US" dirty="0"/>
        </a:p>
      </dgm:t>
    </dgm:pt>
    <dgm:pt modelId="{F34BE39A-F37C-405C-9407-C3757E48CD40}" type="parTrans" cxnId="{E85B01C7-CBC9-4CF4-865E-6C356738F393}">
      <dgm:prSet/>
      <dgm:spPr/>
      <dgm:t>
        <a:bodyPr/>
        <a:lstStyle/>
        <a:p>
          <a:endParaRPr lang="en-US"/>
        </a:p>
      </dgm:t>
    </dgm:pt>
    <dgm:pt modelId="{00E798E1-960A-467B-939F-753E11075B73}" type="sibTrans" cxnId="{E85B01C7-CBC9-4CF4-865E-6C356738F393}">
      <dgm:prSet/>
      <dgm:spPr/>
      <dgm:t>
        <a:bodyPr/>
        <a:lstStyle/>
        <a:p>
          <a:endParaRPr lang="en-US"/>
        </a:p>
      </dgm:t>
    </dgm:pt>
    <dgm:pt modelId="{3737C832-943C-4280-A775-2E74ED5DE855}">
      <dgm:prSet/>
      <dgm:spPr/>
      <dgm:t>
        <a:bodyPr/>
        <a:lstStyle/>
        <a:p>
          <a:pPr rtl="0"/>
          <a:r>
            <a:rPr lang="en-CA" dirty="0" smtClean="0"/>
            <a:t>Citizens</a:t>
          </a:r>
          <a:endParaRPr lang="en-US" dirty="0"/>
        </a:p>
      </dgm:t>
    </dgm:pt>
    <dgm:pt modelId="{4040C7FC-D701-4278-B783-A91B52D22284}" type="parTrans" cxnId="{0620CEE9-4E3B-4529-BC40-95A233422BEA}">
      <dgm:prSet/>
      <dgm:spPr/>
      <dgm:t>
        <a:bodyPr/>
        <a:lstStyle/>
        <a:p>
          <a:endParaRPr lang="en-US"/>
        </a:p>
      </dgm:t>
    </dgm:pt>
    <dgm:pt modelId="{71B94E46-712E-4826-A665-1E6A603D4BFE}" type="sibTrans" cxnId="{0620CEE9-4E3B-4529-BC40-95A233422BEA}">
      <dgm:prSet/>
      <dgm:spPr/>
      <dgm:t>
        <a:bodyPr/>
        <a:lstStyle/>
        <a:p>
          <a:endParaRPr lang="en-US"/>
        </a:p>
      </dgm:t>
    </dgm:pt>
    <dgm:pt modelId="{8A8C40A6-A64D-4412-A214-6A218CC17CBE}">
      <dgm:prSet/>
      <dgm:spPr/>
      <dgm:t>
        <a:bodyPr/>
        <a:lstStyle/>
        <a:p>
          <a:pPr rtl="0"/>
          <a:r>
            <a:rPr lang="en-CA" dirty="0" smtClean="0"/>
            <a:t>Temporary / Precarious Status</a:t>
          </a:r>
          <a:endParaRPr lang="en-US" dirty="0"/>
        </a:p>
      </dgm:t>
    </dgm:pt>
    <dgm:pt modelId="{0D4A4762-A24B-4131-BF2F-0ADF9B160AF3}" type="parTrans" cxnId="{A7236789-7D3F-4D75-B7DA-CD59A0A528C6}">
      <dgm:prSet/>
      <dgm:spPr/>
      <dgm:t>
        <a:bodyPr/>
        <a:lstStyle/>
        <a:p>
          <a:endParaRPr lang="en-US"/>
        </a:p>
      </dgm:t>
    </dgm:pt>
    <dgm:pt modelId="{CAFC257A-874E-4855-ABB4-D1788C254461}" type="sibTrans" cxnId="{A7236789-7D3F-4D75-B7DA-CD59A0A528C6}">
      <dgm:prSet/>
      <dgm:spPr/>
      <dgm:t>
        <a:bodyPr/>
        <a:lstStyle/>
        <a:p>
          <a:endParaRPr lang="en-US"/>
        </a:p>
      </dgm:t>
    </dgm:pt>
    <dgm:pt modelId="{BD0951DA-085B-4DA6-95A8-10414BDFD0FA}">
      <dgm:prSet/>
      <dgm:spPr/>
      <dgm:t>
        <a:bodyPr/>
        <a:lstStyle/>
        <a:p>
          <a:pPr rtl="0"/>
          <a:r>
            <a:rPr lang="en-CA" dirty="0" smtClean="0"/>
            <a:t>Refugees</a:t>
          </a:r>
          <a:endParaRPr lang="en-US" dirty="0"/>
        </a:p>
      </dgm:t>
    </dgm:pt>
    <dgm:pt modelId="{71C59097-0674-457C-A042-83FBFC1E771F}" type="parTrans" cxnId="{8967FDD6-00E7-4E65-9BDC-43ABA649A00E}">
      <dgm:prSet/>
      <dgm:spPr/>
      <dgm:t>
        <a:bodyPr/>
        <a:lstStyle/>
        <a:p>
          <a:endParaRPr lang="en-US"/>
        </a:p>
      </dgm:t>
    </dgm:pt>
    <dgm:pt modelId="{534A8629-87A8-449C-A643-D2A8AF35BE1A}" type="sibTrans" cxnId="{8967FDD6-00E7-4E65-9BDC-43ABA649A00E}">
      <dgm:prSet/>
      <dgm:spPr/>
      <dgm:t>
        <a:bodyPr/>
        <a:lstStyle/>
        <a:p>
          <a:endParaRPr lang="en-US"/>
        </a:p>
      </dgm:t>
    </dgm:pt>
    <dgm:pt modelId="{9BB8B9ED-3534-49B5-A9B6-8152B2109F63}" type="pres">
      <dgm:prSet presAssocID="{9C92C146-2B59-486A-95D0-DBAEB7A35D6E}" presName="Name0" presStyleCnt="0">
        <dgm:presLayoutVars>
          <dgm:dir/>
          <dgm:resizeHandles val="exact"/>
        </dgm:presLayoutVars>
      </dgm:prSet>
      <dgm:spPr/>
      <dgm:t>
        <a:bodyPr/>
        <a:lstStyle/>
        <a:p>
          <a:endParaRPr lang="en-US"/>
        </a:p>
      </dgm:t>
    </dgm:pt>
    <dgm:pt modelId="{298B4DFB-4C57-47D2-B481-FADA4D8D00AC}" type="pres">
      <dgm:prSet presAssocID="{9C92C146-2B59-486A-95D0-DBAEB7A35D6E}" presName="arrow" presStyleLbl="bgShp" presStyleIdx="0" presStyleCnt="1"/>
      <dgm:spPr/>
    </dgm:pt>
    <dgm:pt modelId="{50C292CD-E411-47F2-B55C-0179674BDCCF}" type="pres">
      <dgm:prSet presAssocID="{9C92C146-2B59-486A-95D0-DBAEB7A35D6E}" presName="points" presStyleCnt="0"/>
      <dgm:spPr/>
    </dgm:pt>
    <dgm:pt modelId="{E8ACD6E4-30D5-435D-9E41-D660300B590A}" type="pres">
      <dgm:prSet presAssocID="{8F835B05-D722-456B-93F6-9674E0FE4568}" presName="compositeA" presStyleCnt="0"/>
      <dgm:spPr/>
    </dgm:pt>
    <dgm:pt modelId="{5255C3E3-8686-4645-AF08-3499BFA589BA}" type="pres">
      <dgm:prSet presAssocID="{8F835B05-D722-456B-93F6-9674E0FE4568}" presName="textA" presStyleLbl="revTx" presStyleIdx="0" presStyleCnt="5">
        <dgm:presLayoutVars>
          <dgm:bulletEnabled val="1"/>
        </dgm:presLayoutVars>
      </dgm:prSet>
      <dgm:spPr/>
      <dgm:t>
        <a:bodyPr/>
        <a:lstStyle/>
        <a:p>
          <a:endParaRPr lang="en-US"/>
        </a:p>
      </dgm:t>
    </dgm:pt>
    <dgm:pt modelId="{44B9D826-9CF6-4761-8D7A-E029D47774C0}" type="pres">
      <dgm:prSet presAssocID="{8F835B05-D722-456B-93F6-9674E0FE4568}" presName="circleA" presStyleLbl="node1" presStyleIdx="0" presStyleCnt="5"/>
      <dgm:spPr/>
    </dgm:pt>
    <dgm:pt modelId="{C0A818B4-2C39-4459-810C-76072B269AB3}" type="pres">
      <dgm:prSet presAssocID="{8F835B05-D722-456B-93F6-9674E0FE4568}" presName="spaceA" presStyleCnt="0"/>
      <dgm:spPr/>
    </dgm:pt>
    <dgm:pt modelId="{FB84F549-29A2-48BF-9D69-F14D33BA10AA}" type="pres">
      <dgm:prSet presAssocID="{F5C8493F-1DD7-48C5-B92F-257BDEFE2AF0}" presName="space" presStyleCnt="0"/>
      <dgm:spPr/>
    </dgm:pt>
    <dgm:pt modelId="{5125A869-A214-478D-BE6D-A8B07A1AF3F0}" type="pres">
      <dgm:prSet presAssocID="{8A8C40A6-A64D-4412-A214-6A218CC17CBE}" presName="compositeB" presStyleCnt="0"/>
      <dgm:spPr/>
    </dgm:pt>
    <dgm:pt modelId="{63D31018-D407-45D0-96DE-CA95249C6DF2}" type="pres">
      <dgm:prSet presAssocID="{8A8C40A6-A64D-4412-A214-6A218CC17CBE}" presName="textB" presStyleLbl="revTx" presStyleIdx="1" presStyleCnt="5">
        <dgm:presLayoutVars>
          <dgm:bulletEnabled val="1"/>
        </dgm:presLayoutVars>
      </dgm:prSet>
      <dgm:spPr/>
      <dgm:t>
        <a:bodyPr/>
        <a:lstStyle/>
        <a:p>
          <a:endParaRPr lang="en-US"/>
        </a:p>
      </dgm:t>
    </dgm:pt>
    <dgm:pt modelId="{938414F8-5015-47EA-A529-7C831A0BCE10}" type="pres">
      <dgm:prSet presAssocID="{8A8C40A6-A64D-4412-A214-6A218CC17CBE}" presName="circleB" presStyleLbl="node1" presStyleIdx="1" presStyleCnt="5"/>
      <dgm:spPr/>
    </dgm:pt>
    <dgm:pt modelId="{BE0B0332-2C08-4CEA-B33C-EA2BAEEA46DA}" type="pres">
      <dgm:prSet presAssocID="{8A8C40A6-A64D-4412-A214-6A218CC17CBE}" presName="spaceB" presStyleCnt="0"/>
      <dgm:spPr/>
    </dgm:pt>
    <dgm:pt modelId="{8AD7A0FB-1A75-4F53-9A90-878C089DCFEA}" type="pres">
      <dgm:prSet presAssocID="{CAFC257A-874E-4855-ABB4-D1788C254461}" presName="space" presStyleCnt="0"/>
      <dgm:spPr/>
    </dgm:pt>
    <dgm:pt modelId="{0C802DB0-DDD8-45B5-88D5-782D032F7125}" type="pres">
      <dgm:prSet presAssocID="{BD0951DA-085B-4DA6-95A8-10414BDFD0FA}" presName="compositeA" presStyleCnt="0"/>
      <dgm:spPr/>
    </dgm:pt>
    <dgm:pt modelId="{58FB4F9D-A06E-49AC-A5DE-035BBE6F3F08}" type="pres">
      <dgm:prSet presAssocID="{BD0951DA-085B-4DA6-95A8-10414BDFD0FA}" presName="textA" presStyleLbl="revTx" presStyleIdx="2" presStyleCnt="5">
        <dgm:presLayoutVars>
          <dgm:bulletEnabled val="1"/>
        </dgm:presLayoutVars>
      </dgm:prSet>
      <dgm:spPr/>
      <dgm:t>
        <a:bodyPr/>
        <a:lstStyle/>
        <a:p>
          <a:endParaRPr lang="en-US"/>
        </a:p>
      </dgm:t>
    </dgm:pt>
    <dgm:pt modelId="{F1C684D4-50F5-438F-8035-63D3F037A25D}" type="pres">
      <dgm:prSet presAssocID="{BD0951DA-085B-4DA6-95A8-10414BDFD0FA}" presName="circleA" presStyleLbl="node1" presStyleIdx="2" presStyleCnt="5"/>
      <dgm:spPr/>
    </dgm:pt>
    <dgm:pt modelId="{0BF505EA-B440-4385-853A-4070FE31893E}" type="pres">
      <dgm:prSet presAssocID="{BD0951DA-085B-4DA6-95A8-10414BDFD0FA}" presName="spaceA" presStyleCnt="0"/>
      <dgm:spPr/>
    </dgm:pt>
    <dgm:pt modelId="{F0BC401C-8144-44A4-903B-336137367DCC}" type="pres">
      <dgm:prSet presAssocID="{534A8629-87A8-449C-A643-D2A8AF35BE1A}" presName="space" presStyleCnt="0"/>
      <dgm:spPr/>
    </dgm:pt>
    <dgm:pt modelId="{CADBD4F9-2677-4D5F-9EC4-CC31C060F97D}" type="pres">
      <dgm:prSet presAssocID="{B6DBC7AD-C979-4A19-985D-841073C1DBF5}" presName="compositeB" presStyleCnt="0"/>
      <dgm:spPr/>
    </dgm:pt>
    <dgm:pt modelId="{7D825BC8-C855-4912-9102-03A8014E296D}" type="pres">
      <dgm:prSet presAssocID="{B6DBC7AD-C979-4A19-985D-841073C1DBF5}" presName="textB" presStyleLbl="revTx" presStyleIdx="3" presStyleCnt="5">
        <dgm:presLayoutVars>
          <dgm:bulletEnabled val="1"/>
        </dgm:presLayoutVars>
      </dgm:prSet>
      <dgm:spPr/>
      <dgm:t>
        <a:bodyPr/>
        <a:lstStyle/>
        <a:p>
          <a:endParaRPr lang="en-US"/>
        </a:p>
      </dgm:t>
    </dgm:pt>
    <dgm:pt modelId="{2E42B57A-EF09-4F7C-B5FB-7684EEFBB12C}" type="pres">
      <dgm:prSet presAssocID="{B6DBC7AD-C979-4A19-985D-841073C1DBF5}" presName="circleB" presStyleLbl="node1" presStyleIdx="3" presStyleCnt="5"/>
      <dgm:spPr/>
    </dgm:pt>
    <dgm:pt modelId="{4E0FDC01-C78C-4322-8217-E1081ED48B3E}" type="pres">
      <dgm:prSet presAssocID="{B6DBC7AD-C979-4A19-985D-841073C1DBF5}" presName="spaceB" presStyleCnt="0"/>
      <dgm:spPr/>
    </dgm:pt>
    <dgm:pt modelId="{471967B8-7F5E-4FED-9383-D514B2BA82A1}" type="pres">
      <dgm:prSet presAssocID="{00E798E1-960A-467B-939F-753E11075B73}" presName="space" presStyleCnt="0"/>
      <dgm:spPr/>
    </dgm:pt>
    <dgm:pt modelId="{62DA318C-6569-4B34-B008-E6C5B970D2CB}" type="pres">
      <dgm:prSet presAssocID="{3737C832-943C-4280-A775-2E74ED5DE855}" presName="compositeA" presStyleCnt="0"/>
      <dgm:spPr/>
    </dgm:pt>
    <dgm:pt modelId="{39BB625F-6958-488B-BFA8-4C7A2590828E}" type="pres">
      <dgm:prSet presAssocID="{3737C832-943C-4280-A775-2E74ED5DE855}" presName="textA" presStyleLbl="revTx" presStyleIdx="4" presStyleCnt="5">
        <dgm:presLayoutVars>
          <dgm:bulletEnabled val="1"/>
        </dgm:presLayoutVars>
      </dgm:prSet>
      <dgm:spPr/>
      <dgm:t>
        <a:bodyPr/>
        <a:lstStyle/>
        <a:p>
          <a:endParaRPr lang="en-US"/>
        </a:p>
      </dgm:t>
    </dgm:pt>
    <dgm:pt modelId="{2E078261-B141-46B1-AD71-22CBDD4FA65E}" type="pres">
      <dgm:prSet presAssocID="{3737C832-943C-4280-A775-2E74ED5DE855}" presName="circleA" presStyleLbl="node1" presStyleIdx="4" presStyleCnt="5"/>
      <dgm:spPr/>
    </dgm:pt>
    <dgm:pt modelId="{107C20B0-D7E5-4558-92F5-BB2A90C6BD1A}" type="pres">
      <dgm:prSet presAssocID="{3737C832-943C-4280-A775-2E74ED5DE855}" presName="spaceA" presStyleCnt="0"/>
      <dgm:spPr/>
    </dgm:pt>
  </dgm:ptLst>
  <dgm:cxnLst>
    <dgm:cxn modelId="{A7236789-7D3F-4D75-B7DA-CD59A0A528C6}" srcId="{9C92C146-2B59-486A-95D0-DBAEB7A35D6E}" destId="{8A8C40A6-A64D-4412-A214-6A218CC17CBE}" srcOrd="1" destOrd="0" parTransId="{0D4A4762-A24B-4131-BF2F-0ADF9B160AF3}" sibTransId="{CAFC257A-874E-4855-ABB4-D1788C254461}"/>
    <dgm:cxn modelId="{C9B43023-8A5B-49C1-AAC5-E989D6E72F53}" type="presOf" srcId="{8F835B05-D722-456B-93F6-9674E0FE4568}" destId="{5255C3E3-8686-4645-AF08-3499BFA589BA}" srcOrd="0" destOrd="0" presId="urn:microsoft.com/office/officeart/2005/8/layout/hProcess11"/>
    <dgm:cxn modelId="{0620CEE9-4E3B-4529-BC40-95A233422BEA}" srcId="{9C92C146-2B59-486A-95D0-DBAEB7A35D6E}" destId="{3737C832-943C-4280-A775-2E74ED5DE855}" srcOrd="4" destOrd="0" parTransId="{4040C7FC-D701-4278-B783-A91B52D22284}" sibTransId="{71B94E46-712E-4826-A665-1E6A603D4BFE}"/>
    <dgm:cxn modelId="{83580BA0-2702-4A04-8E0A-37C2637D296F}" type="presOf" srcId="{B6DBC7AD-C979-4A19-985D-841073C1DBF5}" destId="{7D825BC8-C855-4912-9102-03A8014E296D}" srcOrd="0" destOrd="0" presId="urn:microsoft.com/office/officeart/2005/8/layout/hProcess11"/>
    <dgm:cxn modelId="{E85B01C7-CBC9-4CF4-865E-6C356738F393}" srcId="{9C92C146-2B59-486A-95D0-DBAEB7A35D6E}" destId="{B6DBC7AD-C979-4A19-985D-841073C1DBF5}" srcOrd="3" destOrd="0" parTransId="{F34BE39A-F37C-405C-9407-C3757E48CD40}" sibTransId="{00E798E1-960A-467B-939F-753E11075B73}"/>
    <dgm:cxn modelId="{8967FDD6-00E7-4E65-9BDC-43ABA649A00E}" srcId="{9C92C146-2B59-486A-95D0-DBAEB7A35D6E}" destId="{BD0951DA-085B-4DA6-95A8-10414BDFD0FA}" srcOrd="2" destOrd="0" parTransId="{71C59097-0674-457C-A042-83FBFC1E771F}" sibTransId="{534A8629-87A8-449C-A643-D2A8AF35BE1A}"/>
    <dgm:cxn modelId="{F7E1FCCC-AC22-4C13-B2D7-F4C124FAC367}" type="presOf" srcId="{8A8C40A6-A64D-4412-A214-6A218CC17CBE}" destId="{63D31018-D407-45D0-96DE-CA95249C6DF2}" srcOrd="0" destOrd="0" presId="urn:microsoft.com/office/officeart/2005/8/layout/hProcess11"/>
    <dgm:cxn modelId="{354DBD82-3E47-4B46-8F7A-9D262E3222C3}" srcId="{9C92C146-2B59-486A-95D0-DBAEB7A35D6E}" destId="{8F835B05-D722-456B-93F6-9674E0FE4568}" srcOrd="0" destOrd="0" parTransId="{7E45C51A-3253-4D6A-8526-EC21B31D3164}" sibTransId="{F5C8493F-1DD7-48C5-B92F-257BDEFE2AF0}"/>
    <dgm:cxn modelId="{98AE1BE2-C9AA-4579-AE10-223C9E4AFFA5}" type="presOf" srcId="{BD0951DA-085B-4DA6-95A8-10414BDFD0FA}" destId="{58FB4F9D-A06E-49AC-A5DE-035BBE6F3F08}" srcOrd="0" destOrd="0" presId="urn:microsoft.com/office/officeart/2005/8/layout/hProcess11"/>
    <dgm:cxn modelId="{DAC21566-5D01-4941-B98A-7337460E2F61}" type="presOf" srcId="{9C92C146-2B59-486A-95D0-DBAEB7A35D6E}" destId="{9BB8B9ED-3534-49B5-A9B6-8152B2109F63}" srcOrd="0" destOrd="0" presId="urn:microsoft.com/office/officeart/2005/8/layout/hProcess11"/>
    <dgm:cxn modelId="{14BB324B-85F5-4C29-A8D6-309E846BBFAA}" type="presOf" srcId="{3737C832-943C-4280-A775-2E74ED5DE855}" destId="{39BB625F-6958-488B-BFA8-4C7A2590828E}" srcOrd="0" destOrd="0" presId="urn:microsoft.com/office/officeart/2005/8/layout/hProcess11"/>
    <dgm:cxn modelId="{4E61422A-DEC6-4693-95BE-598BC7F800FB}" type="presParOf" srcId="{9BB8B9ED-3534-49B5-A9B6-8152B2109F63}" destId="{298B4DFB-4C57-47D2-B481-FADA4D8D00AC}" srcOrd="0" destOrd="0" presId="urn:microsoft.com/office/officeart/2005/8/layout/hProcess11"/>
    <dgm:cxn modelId="{2008218C-9A04-42B4-9708-AB340B99DFD6}" type="presParOf" srcId="{9BB8B9ED-3534-49B5-A9B6-8152B2109F63}" destId="{50C292CD-E411-47F2-B55C-0179674BDCCF}" srcOrd="1" destOrd="0" presId="urn:microsoft.com/office/officeart/2005/8/layout/hProcess11"/>
    <dgm:cxn modelId="{28A4E19D-7371-4E8F-AEE4-CD9427AEE527}" type="presParOf" srcId="{50C292CD-E411-47F2-B55C-0179674BDCCF}" destId="{E8ACD6E4-30D5-435D-9E41-D660300B590A}" srcOrd="0" destOrd="0" presId="urn:microsoft.com/office/officeart/2005/8/layout/hProcess11"/>
    <dgm:cxn modelId="{A7F49C85-8666-40AC-93D8-01EADAF6A3E4}" type="presParOf" srcId="{E8ACD6E4-30D5-435D-9E41-D660300B590A}" destId="{5255C3E3-8686-4645-AF08-3499BFA589BA}" srcOrd="0" destOrd="0" presId="urn:microsoft.com/office/officeart/2005/8/layout/hProcess11"/>
    <dgm:cxn modelId="{4EAF36B2-7732-4EDB-8E42-9F18853A43B7}" type="presParOf" srcId="{E8ACD6E4-30D5-435D-9E41-D660300B590A}" destId="{44B9D826-9CF6-4761-8D7A-E029D47774C0}" srcOrd="1" destOrd="0" presId="urn:microsoft.com/office/officeart/2005/8/layout/hProcess11"/>
    <dgm:cxn modelId="{0692A957-8D63-441E-990F-BA4D0C4A9316}" type="presParOf" srcId="{E8ACD6E4-30D5-435D-9E41-D660300B590A}" destId="{C0A818B4-2C39-4459-810C-76072B269AB3}" srcOrd="2" destOrd="0" presId="urn:microsoft.com/office/officeart/2005/8/layout/hProcess11"/>
    <dgm:cxn modelId="{20A297D2-368C-423F-B94B-0F8D3294F2CD}" type="presParOf" srcId="{50C292CD-E411-47F2-B55C-0179674BDCCF}" destId="{FB84F549-29A2-48BF-9D69-F14D33BA10AA}" srcOrd="1" destOrd="0" presId="urn:microsoft.com/office/officeart/2005/8/layout/hProcess11"/>
    <dgm:cxn modelId="{34254958-BE3A-4DDB-AC50-F086ECE18933}" type="presParOf" srcId="{50C292CD-E411-47F2-B55C-0179674BDCCF}" destId="{5125A869-A214-478D-BE6D-A8B07A1AF3F0}" srcOrd="2" destOrd="0" presId="urn:microsoft.com/office/officeart/2005/8/layout/hProcess11"/>
    <dgm:cxn modelId="{43040A88-4016-44B5-BFE6-F277FBDE1DE5}" type="presParOf" srcId="{5125A869-A214-478D-BE6D-A8B07A1AF3F0}" destId="{63D31018-D407-45D0-96DE-CA95249C6DF2}" srcOrd="0" destOrd="0" presId="urn:microsoft.com/office/officeart/2005/8/layout/hProcess11"/>
    <dgm:cxn modelId="{9EE863A6-EFA8-4AD9-B9D8-61CE1B81E1A0}" type="presParOf" srcId="{5125A869-A214-478D-BE6D-A8B07A1AF3F0}" destId="{938414F8-5015-47EA-A529-7C831A0BCE10}" srcOrd="1" destOrd="0" presId="urn:microsoft.com/office/officeart/2005/8/layout/hProcess11"/>
    <dgm:cxn modelId="{CE4E2B42-DD32-4310-81CF-FE0052B6AC06}" type="presParOf" srcId="{5125A869-A214-478D-BE6D-A8B07A1AF3F0}" destId="{BE0B0332-2C08-4CEA-B33C-EA2BAEEA46DA}" srcOrd="2" destOrd="0" presId="urn:microsoft.com/office/officeart/2005/8/layout/hProcess11"/>
    <dgm:cxn modelId="{A31B6865-37C6-4233-A231-D7217D313874}" type="presParOf" srcId="{50C292CD-E411-47F2-B55C-0179674BDCCF}" destId="{8AD7A0FB-1A75-4F53-9A90-878C089DCFEA}" srcOrd="3" destOrd="0" presId="urn:microsoft.com/office/officeart/2005/8/layout/hProcess11"/>
    <dgm:cxn modelId="{6687CA0A-D5F3-48A5-8380-934CA312C0B3}" type="presParOf" srcId="{50C292CD-E411-47F2-B55C-0179674BDCCF}" destId="{0C802DB0-DDD8-45B5-88D5-782D032F7125}" srcOrd="4" destOrd="0" presId="urn:microsoft.com/office/officeart/2005/8/layout/hProcess11"/>
    <dgm:cxn modelId="{B19F0E09-CB34-4AB4-BC06-A7EC169D7A2C}" type="presParOf" srcId="{0C802DB0-DDD8-45B5-88D5-782D032F7125}" destId="{58FB4F9D-A06E-49AC-A5DE-035BBE6F3F08}" srcOrd="0" destOrd="0" presId="urn:microsoft.com/office/officeart/2005/8/layout/hProcess11"/>
    <dgm:cxn modelId="{AE31CD38-07F8-41B4-8BED-972BDB93E7E5}" type="presParOf" srcId="{0C802DB0-DDD8-45B5-88D5-782D032F7125}" destId="{F1C684D4-50F5-438F-8035-63D3F037A25D}" srcOrd="1" destOrd="0" presId="urn:microsoft.com/office/officeart/2005/8/layout/hProcess11"/>
    <dgm:cxn modelId="{7990947D-032C-4994-9656-9BCCF1A373B3}" type="presParOf" srcId="{0C802DB0-DDD8-45B5-88D5-782D032F7125}" destId="{0BF505EA-B440-4385-853A-4070FE31893E}" srcOrd="2" destOrd="0" presId="urn:microsoft.com/office/officeart/2005/8/layout/hProcess11"/>
    <dgm:cxn modelId="{71568ED6-3D4F-4103-BC61-231F1F4D0B49}" type="presParOf" srcId="{50C292CD-E411-47F2-B55C-0179674BDCCF}" destId="{F0BC401C-8144-44A4-903B-336137367DCC}" srcOrd="5" destOrd="0" presId="urn:microsoft.com/office/officeart/2005/8/layout/hProcess11"/>
    <dgm:cxn modelId="{31B7398C-BC90-465B-8230-F4E334080793}" type="presParOf" srcId="{50C292CD-E411-47F2-B55C-0179674BDCCF}" destId="{CADBD4F9-2677-4D5F-9EC4-CC31C060F97D}" srcOrd="6" destOrd="0" presId="urn:microsoft.com/office/officeart/2005/8/layout/hProcess11"/>
    <dgm:cxn modelId="{EE0C4838-E674-4EE4-B92D-E5DC17646B45}" type="presParOf" srcId="{CADBD4F9-2677-4D5F-9EC4-CC31C060F97D}" destId="{7D825BC8-C855-4912-9102-03A8014E296D}" srcOrd="0" destOrd="0" presId="urn:microsoft.com/office/officeart/2005/8/layout/hProcess11"/>
    <dgm:cxn modelId="{E404CD22-5A56-48CC-B0E0-0CF8B09021A2}" type="presParOf" srcId="{CADBD4F9-2677-4D5F-9EC4-CC31C060F97D}" destId="{2E42B57A-EF09-4F7C-B5FB-7684EEFBB12C}" srcOrd="1" destOrd="0" presId="urn:microsoft.com/office/officeart/2005/8/layout/hProcess11"/>
    <dgm:cxn modelId="{98264461-8925-4FA5-8F8F-81DEEB4467AB}" type="presParOf" srcId="{CADBD4F9-2677-4D5F-9EC4-CC31C060F97D}" destId="{4E0FDC01-C78C-4322-8217-E1081ED48B3E}" srcOrd="2" destOrd="0" presId="urn:microsoft.com/office/officeart/2005/8/layout/hProcess11"/>
    <dgm:cxn modelId="{A5526AD9-2271-461B-9563-B7FD4288D2D8}" type="presParOf" srcId="{50C292CD-E411-47F2-B55C-0179674BDCCF}" destId="{471967B8-7F5E-4FED-9383-D514B2BA82A1}" srcOrd="7" destOrd="0" presId="urn:microsoft.com/office/officeart/2005/8/layout/hProcess11"/>
    <dgm:cxn modelId="{620287B9-C9B6-4B47-B3E3-09023A625A5B}" type="presParOf" srcId="{50C292CD-E411-47F2-B55C-0179674BDCCF}" destId="{62DA318C-6569-4B34-B008-E6C5B970D2CB}" srcOrd="8" destOrd="0" presId="urn:microsoft.com/office/officeart/2005/8/layout/hProcess11"/>
    <dgm:cxn modelId="{4915A9B6-07B1-45A8-90AA-FDB3E38016F8}" type="presParOf" srcId="{62DA318C-6569-4B34-B008-E6C5B970D2CB}" destId="{39BB625F-6958-488B-BFA8-4C7A2590828E}" srcOrd="0" destOrd="0" presId="urn:microsoft.com/office/officeart/2005/8/layout/hProcess11"/>
    <dgm:cxn modelId="{8E8B934D-F67B-432B-947C-7F463C35BD57}" type="presParOf" srcId="{62DA318C-6569-4B34-B008-E6C5B970D2CB}" destId="{2E078261-B141-46B1-AD71-22CBDD4FA65E}" srcOrd="1" destOrd="0" presId="urn:microsoft.com/office/officeart/2005/8/layout/hProcess11"/>
    <dgm:cxn modelId="{2B2F7294-B3D4-49D9-9B4C-2B909E0C1B94}" type="presParOf" srcId="{62DA318C-6569-4B34-B008-E6C5B970D2CB}" destId="{107C20B0-D7E5-4558-92F5-BB2A90C6BD1A}" srcOrd="2" destOrd="0" presId="urn:microsoft.com/office/officeart/2005/8/layout/hProcess11"/>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080B22E6-E408-4188-AB42-414E5236F669}" type="doc">
      <dgm:prSet loTypeId="urn:microsoft.com/office/officeart/2005/8/layout/vList5" loCatId="list" qsTypeId="urn:microsoft.com/office/officeart/2005/8/quickstyle/3d7" qsCatId="3D" csTypeId="urn:microsoft.com/office/officeart/2005/8/colors/accent1_2#4" csCatId="accent1" phldr="1"/>
      <dgm:spPr/>
      <dgm:t>
        <a:bodyPr/>
        <a:lstStyle/>
        <a:p>
          <a:endParaRPr lang="en-US"/>
        </a:p>
      </dgm:t>
    </dgm:pt>
    <dgm:pt modelId="{3606FCB1-1AD8-436D-AB0B-9103D9886740}">
      <dgm:prSet phldrT="[Text]"/>
      <dgm:spPr/>
      <dgm:t>
        <a:bodyPr/>
        <a:lstStyle/>
        <a:p>
          <a:r>
            <a:rPr lang="en-CA" dirty="0" smtClean="0"/>
            <a:t>Personal Power</a:t>
          </a:r>
          <a:endParaRPr lang="en-US" dirty="0"/>
        </a:p>
      </dgm:t>
    </dgm:pt>
    <dgm:pt modelId="{3E263AB0-291F-4BBD-9A12-D8B30247C083}" type="parTrans" cxnId="{66686142-0AEC-48BA-B072-E427486CD2A7}">
      <dgm:prSet/>
      <dgm:spPr/>
      <dgm:t>
        <a:bodyPr/>
        <a:lstStyle/>
        <a:p>
          <a:endParaRPr lang="en-US"/>
        </a:p>
      </dgm:t>
    </dgm:pt>
    <dgm:pt modelId="{27B20303-F978-4ADF-AE84-27CA27470AF9}" type="sibTrans" cxnId="{66686142-0AEC-48BA-B072-E427486CD2A7}">
      <dgm:prSet/>
      <dgm:spPr/>
      <dgm:t>
        <a:bodyPr/>
        <a:lstStyle/>
        <a:p>
          <a:endParaRPr lang="en-US"/>
        </a:p>
      </dgm:t>
    </dgm:pt>
    <dgm:pt modelId="{4296B8CB-289B-43FF-8812-CFB2A83C804B}">
      <dgm:prSet phldrT="[Text]"/>
      <dgm:spPr/>
      <dgm:t>
        <a:bodyPr/>
        <a:lstStyle/>
        <a:p>
          <a:r>
            <a:rPr lang="en-CA" dirty="0" smtClean="0"/>
            <a:t>Social Power</a:t>
          </a:r>
          <a:endParaRPr lang="en-US" dirty="0"/>
        </a:p>
      </dgm:t>
    </dgm:pt>
    <dgm:pt modelId="{FE4421F3-31C6-4437-B5A8-E6281BE6E449}" type="parTrans" cxnId="{C9E23911-C13C-4B4D-A691-46DC6EC5B840}">
      <dgm:prSet/>
      <dgm:spPr/>
      <dgm:t>
        <a:bodyPr/>
        <a:lstStyle/>
        <a:p>
          <a:endParaRPr lang="en-US"/>
        </a:p>
      </dgm:t>
    </dgm:pt>
    <dgm:pt modelId="{27F95F07-FB34-4785-9992-05EE7039075A}" type="sibTrans" cxnId="{C9E23911-C13C-4B4D-A691-46DC6EC5B840}">
      <dgm:prSet/>
      <dgm:spPr/>
      <dgm:t>
        <a:bodyPr/>
        <a:lstStyle/>
        <a:p>
          <a:endParaRPr lang="en-US"/>
        </a:p>
      </dgm:t>
    </dgm:pt>
    <dgm:pt modelId="{ED41AA33-07EB-49D9-B989-6467B50D7E90}">
      <dgm:prSet phldrT="[Text]"/>
      <dgm:spPr/>
      <dgm:t>
        <a:bodyPr/>
        <a:lstStyle/>
        <a:p>
          <a:r>
            <a:rPr lang="en-CA" dirty="0" smtClean="0"/>
            <a:t>Institutional Power</a:t>
          </a:r>
          <a:endParaRPr lang="en-US" dirty="0"/>
        </a:p>
      </dgm:t>
    </dgm:pt>
    <dgm:pt modelId="{D216284E-398C-4503-9EB3-3399CF8E1394}" type="parTrans" cxnId="{02D0F2EB-A9CC-465C-ABF0-CD4AB4011208}">
      <dgm:prSet/>
      <dgm:spPr/>
      <dgm:t>
        <a:bodyPr/>
        <a:lstStyle/>
        <a:p>
          <a:endParaRPr lang="en-US"/>
        </a:p>
      </dgm:t>
    </dgm:pt>
    <dgm:pt modelId="{602A8AAE-7633-4153-89D1-5360478CFDA9}" type="sibTrans" cxnId="{02D0F2EB-A9CC-465C-ABF0-CD4AB4011208}">
      <dgm:prSet/>
      <dgm:spPr/>
      <dgm:t>
        <a:bodyPr/>
        <a:lstStyle/>
        <a:p>
          <a:endParaRPr lang="en-US"/>
        </a:p>
      </dgm:t>
    </dgm:pt>
    <dgm:pt modelId="{D97AD26B-B3B0-4F35-AC72-5A219CE8EAF0}">
      <dgm:prSet phldrT="[Text]"/>
      <dgm:spPr/>
      <dgm:t>
        <a:bodyPr/>
        <a:lstStyle/>
        <a:p>
          <a:r>
            <a:rPr lang="en-CA" dirty="0" smtClean="0"/>
            <a:t>Collective Power</a:t>
          </a:r>
          <a:endParaRPr lang="en-US" dirty="0"/>
        </a:p>
      </dgm:t>
    </dgm:pt>
    <dgm:pt modelId="{F2BE44A6-7D8C-4958-8430-9D39411E8CD5}" type="parTrans" cxnId="{CB031EC7-C753-4C1F-B319-183FE49FAB9C}">
      <dgm:prSet/>
      <dgm:spPr/>
      <dgm:t>
        <a:bodyPr/>
        <a:lstStyle/>
        <a:p>
          <a:endParaRPr lang="en-US"/>
        </a:p>
      </dgm:t>
    </dgm:pt>
    <dgm:pt modelId="{40BE6172-23B4-42D0-8F2F-E029AB708D68}" type="sibTrans" cxnId="{CB031EC7-C753-4C1F-B319-183FE49FAB9C}">
      <dgm:prSet/>
      <dgm:spPr/>
      <dgm:t>
        <a:bodyPr/>
        <a:lstStyle/>
        <a:p>
          <a:endParaRPr lang="en-US"/>
        </a:p>
      </dgm:t>
    </dgm:pt>
    <dgm:pt modelId="{7D495D72-79E3-49B0-BCDD-71834ECF25BB}" type="pres">
      <dgm:prSet presAssocID="{080B22E6-E408-4188-AB42-414E5236F669}" presName="Name0" presStyleCnt="0">
        <dgm:presLayoutVars>
          <dgm:dir/>
          <dgm:animLvl val="lvl"/>
          <dgm:resizeHandles val="exact"/>
        </dgm:presLayoutVars>
      </dgm:prSet>
      <dgm:spPr/>
      <dgm:t>
        <a:bodyPr/>
        <a:lstStyle/>
        <a:p>
          <a:endParaRPr lang="en-US"/>
        </a:p>
      </dgm:t>
    </dgm:pt>
    <dgm:pt modelId="{16DEC33F-0B96-4E75-8CED-DBF3FBF32115}" type="pres">
      <dgm:prSet presAssocID="{3606FCB1-1AD8-436D-AB0B-9103D9886740}" presName="linNode" presStyleCnt="0"/>
      <dgm:spPr/>
    </dgm:pt>
    <dgm:pt modelId="{7B897548-F3A0-4A35-9FAE-27ECE4AE8FF3}" type="pres">
      <dgm:prSet presAssocID="{3606FCB1-1AD8-436D-AB0B-9103D9886740}" presName="parentText" presStyleLbl="node1" presStyleIdx="0" presStyleCnt="4" custLinFactNeighborX="-6868" custLinFactNeighborY="-75631">
        <dgm:presLayoutVars>
          <dgm:chMax val="1"/>
          <dgm:bulletEnabled val="1"/>
        </dgm:presLayoutVars>
      </dgm:prSet>
      <dgm:spPr/>
      <dgm:t>
        <a:bodyPr/>
        <a:lstStyle/>
        <a:p>
          <a:endParaRPr lang="en-US"/>
        </a:p>
      </dgm:t>
    </dgm:pt>
    <dgm:pt modelId="{CF6F8678-064E-4159-BBE5-AB9EBA67C685}" type="pres">
      <dgm:prSet presAssocID="{27B20303-F978-4ADF-AE84-27CA27470AF9}" presName="sp" presStyleCnt="0"/>
      <dgm:spPr/>
    </dgm:pt>
    <dgm:pt modelId="{807D0E6F-F04F-4AC7-A5DF-5BB8A81B9B24}" type="pres">
      <dgm:prSet presAssocID="{4296B8CB-289B-43FF-8812-CFB2A83C804B}" presName="linNode" presStyleCnt="0"/>
      <dgm:spPr/>
    </dgm:pt>
    <dgm:pt modelId="{B47B72CF-5D93-4B2D-B7C3-998EBFAC92A8}" type="pres">
      <dgm:prSet presAssocID="{4296B8CB-289B-43FF-8812-CFB2A83C804B}" presName="parentText" presStyleLbl="node1" presStyleIdx="1" presStyleCnt="4" custLinFactNeighborX="-51010" custLinFactNeighborY="44803">
        <dgm:presLayoutVars>
          <dgm:chMax val="1"/>
          <dgm:bulletEnabled val="1"/>
        </dgm:presLayoutVars>
      </dgm:prSet>
      <dgm:spPr/>
      <dgm:t>
        <a:bodyPr/>
        <a:lstStyle/>
        <a:p>
          <a:endParaRPr lang="en-US"/>
        </a:p>
      </dgm:t>
    </dgm:pt>
    <dgm:pt modelId="{30285320-F03A-4973-BAD0-6EE1E0D41099}" type="pres">
      <dgm:prSet presAssocID="{27F95F07-FB34-4785-9992-05EE7039075A}" presName="sp" presStyleCnt="0"/>
      <dgm:spPr/>
    </dgm:pt>
    <dgm:pt modelId="{9F1802FB-3AA5-4E5C-967F-FD4408347847}" type="pres">
      <dgm:prSet presAssocID="{ED41AA33-07EB-49D9-B989-6467B50D7E90}" presName="linNode" presStyleCnt="0"/>
      <dgm:spPr/>
    </dgm:pt>
    <dgm:pt modelId="{7792BBC3-D634-48E7-B1DC-B237560CD9E5}" type="pres">
      <dgm:prSet presAssocID="{ED41AA33-07EB-49D9-B989-6467B50D7E90}" presName="parentText" presStyleLbl="node1" presStyleIdx="2" presStyleCnt="4" custLinFactNeighborX="72727" custLinFactNeighborY="-21383">
        <dgm:presLayoutVars>
          <dgm:chMax val="1"/>
          <dgm:bulletEnabled val="1"/>
        </dgm:presLayoutVars>
      </dgm:prSet>
      <dgm:spPr/>
      <dgm:t>
        <a:bodyPr/>
        <a:lstStyle/>
        <a:p>
          <a:endParaRPr lang="en-US"/>
        </a:p>
      </dgm:t>
    </dgm:pt>
    <dgm:pt modelId="{47FF37C7-72DF-463A-89EA-E718310963D4}" type="pres">
      <dgm:prSet presAssocID="{602A8AAE-7633-4153-89D1-5360478CFDA9}" presName="sp" presStyleCnt="0"/>
      <dgm:spPr/>
    </dgm:pt>
    <dgm:pt modelId="{F3BA597E-4C89-4B28-8036-17CBCC94ADB0}" type="pres">
      <dgm:prSet presAssocID="{D97AD26B-B3B0-4F35-AC72-5A219CE8EAF0}" presName="linNode" presStyleCnt="0"/>
      <dgm:spPr/>
    </dgm:pt>
    <dgm:pt modelId="{87487D1A-FF64-46EC-B2E0-4B29E70A9BDA}" type="pres">
      <dgm:prSet presAssocID="{D97AD26B-B3B0-4F35-AC72-5A219CE8EAF0}" presName="parentText" presStyleLbl="node1" presStyleIdx="3" presStyleCnt="4">
        <dgm:presLayoutVars>
          <dgm:chMax val="1"/>
          <dgm:bulletEnabled val="1"/>
        </dgm:presLayoutVars>
      </dgm:prSet>
      <dgm:spPr/>
      <dgm:t>
        <a:bodyPr/>
        <a:lstStyle/>
        <a:p>
          <a:endParaRPr lang="en-US"/>
        </a:p>
      </dgm:t>
    </dgm:pt>
  </dgm:ptLst>
  <dgm:cxnLst>
    <dgm:cxn modelId="{60ED2D56-2935-42A2-9689-F7E6F3EC8A65}" type="presOf" srcId="{3606FCB1-1AD8-436D-AB0B-9103D9886740}" destId="{7B897548-F3A0-4A35-9FAE-27ECE4AE8FF3}" srcOrd="0" destOrd="0" presId="urn:microsoft.com/office/officeart/2005/8/layout/vList5"/>
    <dgm:cxn modelId="{CB031EC7-C753-4C1F-B319-183FE49FAB9C}" srcId="{080B22E6-E408-4188-AB42-414E5236F669}" destId="{D97AD26B-B3B0-4F35-AC72-5A219CE8EAF0}" srcOrd="3" destOrd="0" parTransId="{F2BE44A6-7D8C-4958-8430-9D39411E8CD5}" sibTransId="{40BE6172-23B4-42D0-8F2F-E029AB708D68}"/>
    <dgm:cxn modelId="{F035BD60-5A0D-41C7-A8C2-CA4EAD4A14E5}" type="presOf" srcId="{080B22E6-E408-4188-AB42-414E5236F669}" destId="{7D495D72-79E3-49B0-BCDD-71834ECF25BB}" srcOrd="0" destOrd="0" presId="urn:microsoft.com/office/officeart/2005/8/layout/vList5"/>
    <dgm:cxn modelId="{02D0F2EB-A9CC-465C-ABF0-CD4AB4011208}" srcId="{080B22E6-E408-4188-AB42-414E5236F669}" destId="{ED41AA33-07EB-49D9-B989-6467B50D7E90}" srcOrd="2" destOrd="0" parTransId="{D216284E-398C-4503-9EB3-3399CF8E1394}" sibTransId="{602A8AAE-7633-4153-89D1-5360478CFDA9}"/>
    <dgm:cxn modelId="{93E339F6-808B-4E3E-B4B6-5F6D034C2B49}" type="presOf" srcId="{4296B8CB-289B-43FF-8812-CFB2A83C804B}" destId="{B47B72CF-5D93-4B2D-B7C3-998EBFAC92A8}" srcOrd="0" destOrd="0" presId="urn:microsoft.com/office/officeart/2005/8/layout/vList5"/>
    <dgm:cxn modelId="{C9E23911-C13C-4B4D-A691-46DC6EC5B840}" srcId="{080B22E6-E408-4188-AB42-414E5236F669}" destId="{4296B8CB-289B-43FF-8812-CFB2A83C804B}" srcOrd="1" destOrd="0" parTransId="{FE4421F3-31C6-4437-B5A8-E6281BE6E449}" sibTransId="{27F95F07-FB34-4785-9992-05EE7039075A}"/>
    <dgm:cxn modelId="{792EBC76-1AFA-4682-B83F-DD2850E1A90E}" type="presOf" srcId="{ED41AA33-07EB-49D9-B989-6467B50D7E90}" destId="{7792BBC3-D634-48E7-B1DC-B237560CD9E5}" srcOrd="0" destOrd="0" presId="urn:microsoft.com/office/officeart/2005/8/layout/vList5"/>
    <dgm:cxn modelId="{D15B16CF-104A-4C11-8286-636F977556FC}" type="presOf" srcId="{D97AD26B-B3B0-4F35-AC72-5A219CE8EAF0}" destId="{87487D1A-FF64-46EC-B2E0-4B29E70A9BDA}" srcOrd="0" destOrd="0" presId="urn:microsoft.com/office/officeart/2005/8/layout/vList5"/>
    <dgm:cxn modelId="{66686142-0AEC-48BA-B072-E427486CD2A7}" srcId="{080B22E6-E408-4188-AB42-414E5236F669}" destId="{3606FCB1-1AD8-436D-AB0B-9103D9886740}" srcOrd="0" destOrd="0" parTransId="{3E263AB0-291F-4BBD-9A12-D8B30247C083}" sibTransId="{27B20303-F978-4ADF-AE84-27CA27470AF9}"/>
    <dgm:cxn modelId="{B452F426-6127-4333-92D6-218A1F15CDDA}" type="presParOf" srcId="{7D495D72-79E3-49B0-BCDD-71834ECF25BB}" destId="{16DEC33F-0B96-4E75-8CED-DBF3FBF32115}" srcOrd="0" destOrd="0" presId="urn:microsoft.com/office/officeart/2005/8/layout/vList5"/>
    <dgm:cxn modelId="{D216673E-4104-4C9D-BC07-998B259456BC}" type="presParOf" srcId="{16DEC33F-0B96-4E75-8CED-DBF3FBF32115}" destId="{7B897548-F3A0-4A35-9FAE-27ECE4AE8FF3}" srcOrd="0" destOrd="0" presId="urn:microsoft.com/office/officeart/2005/8/layout/vList5"/>
    <dgm:cxn modelId="{B56A1A0B-2FD5-449C-8B94-7A89372438B9}" type="presParOf" srcId="{7D495D72-79E3-49B0-BCDD-71834ECF25BB}" destId="{CF6F8678-064E-4159-BBE5-AB9EBA67C685}" srcOrd="1" destOrd="0" presId="urn:microsoft.com/office/officeart/2005/8/layout/vList5"/>
    <dgm:cxn modelId="{330C2362-5F5B-456A-A61B-F1F353505983}" type="presParOf" srcId="{7D495D72-79E3-49B0-BCDD-71834ECF25BB}" destId="{807D0E6F-F04F-4AC7-A5DF-5BB8A81B9B24}" srcOrd="2" destOrd="0" presId="urn:microsoft.com/office/officeart/2005/8/layout/vList5"/>
    <dgm:cxn modelId="{9EC7053D-1ABC-44D9-82DC-C7596789322E}" type="presParOf" srcId="{807D0E6F-F04F-4AC7-A5DF-5BB8A81B9B24}" destId="{B47B72CF-5D93-4B2D-B7C3-998EBFAC92A8}" srcOrd="0" destOrd="0" presId="urn:microsoft.com/office/officeart/2005/8/layout/vList5"/>
    <dgm:cxn modelId="{8FF8F9A2-5688-4016-B616-2B0B72E578FA}" type="presParOf" srcId="{7D495D72-79E3-49B0-BCDD-71834ECF25BB}" destId="{30285320-F03A-4973-BAD0-6EE1E0D41099}" srcOrd="3" destOrd="0" presId="urn:microsoft.com/office/officeart/2005/8/layout/vList5"/>
    <dgm:cxn modelId="{E5CF8436-ACAC-4B87-B629-902EBA7133E8}" type="presParOf" srcId="{7D495D72-79E3-49B0-BCDD-71834ECF25BB}" destId="{9F1802FB-3AA5-4E5C-967F-FD4408347847}" srcOrd="4" destOrd="0" presId="urn:microsoft.com/office/officeart/2005/8/layout/vList5"/>
    <dgm:cxn modelId="{E81D8F41-ED6B-4ECC-A012-10F634D3F1EB}" type="presParOf" srcId="{9F1802FB-3AA5-4E5C-967F-FD4408347847}" destId="{7792BBC3-D634-48E7-B1DC-B237560CD9E5}" srcOrd="0" destOrd="0" presId="urn:microsoft.com/office/officeart/2005/8/layout/vList5"/>
    <dgm:cxn modelId="{099A491D-984C-4C97-877C-665DFFCC7514}" type="presParOf" srcId="{7D495D72-79E3-49B0-BCDD-71834ECF25BB}" destId="{47FF37C7-72DF-463A-89EA-E718310963D4}" srcOrd="5" destOrd="0" presId="urn:microsoft.com/office/officeart/2005/8/layout/vList5"/>
    <dgm:cxn modelId="{95D991F4-BCC6-4FB2-AC18-39CFC5AF7F75}" type="presParOf" srcId="{7D495D72-79E3-49B0-BCDD-71834ECF25BB}" destId="{F3BA597E-4C89-4B28-8036-17CBCC94ADB0}" srcOrd="6" destOrd="0" presId="urn:microsoft.com/office/officeart/2005/8/layout/vList5"/>
    <dgm:cxn modelId="{6F58B9F7-8904-494E-9C5E-94C94E58E6C6}" type="presParOf" srcId="{F3BA597E-4C89-4B28-8036-17CBCC94ADB0}" destId="{87487D1A-FF64-46EC-B2E0-4B29E70A9BDA}" srcOrd="0" destOrd="0" presId="urn:microsoft.com/office/officeart/2005/8/layout/vList5"/>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E18ED10-5BA0-4894-9BFF-F921B670FB13}" type="datetimeFigureOut">
              <a:rPr lang="en-US"/>
              <a:pPr>
                <a:defRPr/>
              </a:pPr>
              <a:t>3/15/2010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0F81F8B-DB4F-4A8A-BF02-DEC5CC43DF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34A54BB-39C6-4526-8E59-FB177838EF3C}" type="datetimeFigureOut">
              <a:rPr lang="en-US"/>
              <a:pPr>
                <a:defRPr/>
              </a:pPr>
              <a:t>3/15/2010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1DC9D32-BCDE-41B8-B299-5FD6349989C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oacas.org/childwelfare/signs.htm"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Explore their interest and understanding around the issue of forced marriages.</a:t>
            </a:r>
            <a:endParaRPr lang="en-US"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F3494D-4FB0-4022-A3F8-210CBD23AD64}" type="slidenum">
              <a:rPr lang="en-US"/>
              <a:pPr fontAlgn="base">
                <a:spcBef>
                  <a:spcPct val="0"/>
                </a:spcBef>
                <a:spcAft>
                  <a:spcPct val="0"/>
                </a:spcAft>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fontAlgn="auto">
              <a:spcBef>
                <a:spcPts val="0"/>
              </a:spcBef>
              <a:spcAft>
                <a:spcPts val="0"/>
              </a:spcAft>
              <a:defRPr/>
            </a:pPr>
            <a:r>
              <a:rPr lang="en-CA" dirty="0" smtClean="0"/>
              <a:t>Service providers who are new to the issue of forced marriage may initially have trouble identifying cases. It is important to remember that forced marriage has many parallels with domestic violence and that victims may turn to a service provider only as a last resort. As in cases of domestic violence, this reluctance may be because of stigma and fear that talking about the issue, even to friends, will be found out by parents/caregivers. Cases of forced marriage may not present as such initially; the victim may come to see you because of self-harming behaviour, depression, anxiety, missing school or withdrawing from social activity. These warning signs are just some of the factors that should prompt service providers to consider whether a forced marriage is part of what brings a client to see them.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Forced marriages occur either within Canada or abroad. In either scenario, service providers may assist with safety planning, education about rights and responsibilities, looking into the resources and assistance available to the individual and connecting them with the appropriate services. In addition to these practical steps, the service provider can also assist the individual by offering non-judgmental, empathetic support and counselling, if appropriate. The service provider should remain aware that the person seeking assistance may be at risk of experiencing violence or harm if their family learns that they have sought assistance from any community agency. Safety and exposure to risk must always be considered when creating an action plan or offering a client advice in cases of forced marriage and domestic violence.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It is unlikely that one person or agency will be able to address all of the issues associated with forced marriage cases.  However, as a first point of contact, a service provider equipped with knowledge of the issue may be an invaluable resource to an individual who may experience, or has already experienced, a forced marriage. </a:t>
            </a:r>
            <a:endParaRPr lang="en-US" dirty="0" smtClean="0"/>
          </a:p>
          <a:p>
            <a:pPr fontAlgn="auto">
              <a:spcBef>
                <a:spcPts val="0"/>
              </a:spcBef>
              <a:spcAft>
                <a:spcPts val="0"/>
              </a:spcAft>
              <a:defRPr/>
            </a:pPr>
            <a:endParaRPr lang="en-US" dirty="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14BA37-0593-44B1-A8F4-9FB064F27A92}" type="slidenum">
              <a:rPr lang="en-US"/>
              <a:pPr fontAlgn="base">
                <a:spcBef>
                  <a:spcPct val="0"/>
                </a:spcBef>
                <a:spcAft>
                  <a:spcPct val="0"/>
                </a:spcAft>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Forced Marriage is a hidden problem, but one which can have a significant impact.</a:t>
            </a:r>
            <a:r>
              <a:rPr lang="en-US" smtClean="0"/>
              <a:t> Cases of forced marriage may often present themselves within other problems. </a:t>
            </a:r>
          </a:p>
          <a:p>
            <a:pPr>
              <a:spcBef>
                <a:spcPct val="0"/>
              </a:spcBef>
            </a:pPr>
            <a:endParaRPr lang="en-CA" smtClean="0"/>
          </a:p>
          <a:p>
            <a:pPr>
              <a:spcBef>
                <a:spcPct val="0"/>
              </a:spcBef>
            </a:pPr>
            <a:r>
              <a:rPr lang="en-CA" smtClean="0"/>
              <a:t>Unlike child abuse the reporting of adult abuse is not mandatory. Consent from the victim is essential if other agencies are to be contacted. </a:t>
            </a:r>
            <a:endParaRPr lang="en-US" smtClean="0"/>
          </a:p>
          <a:p>
            <a:pPr>
              <a:spcBef>
                <a:spcPct val="0"/>
              </a:spcBef>
            </a:pPr>
            <a:endParaRPr lang="en-CA"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A8D17E-C52F-4BFB-8243-CE4658FBDF5C}" type="slidenum">
              <a:rPr lang="en-US"/>
              <a:pPr fontAlgn="base">
                <a:spcBef>
                  <a:spcPct val="0"/>
                </a:spcBef>
                <a:spcAft>
                  <a:spcPct val="0"/>
                </a:spcAft>
              </a:pPr>
              <a:t>27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CA" i="1" dirty="0" smtClean="0"/>
              <a:t>For the Victim:</a:t>
            </a:r>
            <a:endParaRPr lang="en-US" dirty="0" smtClean="0"/>
          </a:p>
          <a:p>
            <a:pPr fontAlgn="auto">
              <a:spcBef>
                <a:spcPts val="0"/>
              </a:spcBef>
              <a:spcAft>
                <a:spcPts val="0"/>
              </a:spcAft>
              <a:defRPr/>
            </a:pPr>
            <a:r>
              <a:rPr lang="en-US" dirty="0" smtClean="0"/>
              <a:t>While consequences vary in each case, some victims of forced marriage may experience: </a:t>
            </a:r>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US" dirty="0" smtClean="0"/>
              <a:t>Continued coercion, possibly related to immigration or finance</a:t>
            </a:r>
          </a:p>
          <a:p>
            <a:pPr fontAlgn="auto">
              <a:spcBef>
                <a:spcPts val="0"/>
              </a:spcBef>
              <a:spcAft>
                <a:spcPts val="0"/>
              </a:spcAft>
              <a:defRPr/>
            </a:pPr>
            <a:r>
              <a:rPr lang="en-US" dirty="0" smtClean="0"/>
              <a:t>Emotional, </a:t>
            </a:r>
            <a:r>
              <a:rPr lang="en-CA" dirty="0" smtClean="0"/>
              <a:t>financial, </a:t>
            </a:r>
            <a:r>
              <a:rPr lang="en-US" dirty="0" smtClean="0"/>
              <a:t>sexual or physical abuse</a:t>
            </a:r>
          </a:p>
          <a:p>
            <a:pPr fontAlgn="auto">
              <a:spcBef>
                <a:spcPts val="0"/>
              </a:spcBef>
              <a:spcAft>
                <a:spcPts val="0"/>
              </a:spcAft>
              <a:defRPr/>
            </a:pPr>
            <a:r>
              <a:rPr lang="en-US" dirty="0" smtClean="0"/>
              <a:t>Isolation</a:t>
            </a:r>
          </a:p>
          <a:p>
            <a:pPr fontAlgn="auto">
              <a:spcBef>
                <a:spcPts val="0"/>
              </a:spcBef>
              <a:spcAft>
                <a:spcPts val="0"/>
              </a:spcAft>
              <a:defRPr/>
            </a:pPr>
            <a:r>
              <a:rPr lang="en-US" dirty="0" smtClean="0"/>
              <a:t>Estrangement from family</a:t>
            </a:r>
          </a:p>
          <a:p>
            <a:pPr fontAlgn="auto">
              <a:spcBef>
                <a:spcPts val="0"/>
              </a:spcBef>
              <a:spcAft>
                <a:spcPts val="0"/>
              </a:spcAft>
              <a:defRPr/>
            </a:pPr>
            <a:r>
              <a:rPr lang="en-CA" dirty="0" smtClean="0"/>
              <a:t>Increased </a:t>
            </a:r>
            <a:r>
              <a:rPr lang="en-US" dirty="0" smtClean="0"/>
              <a:t>vulnerability to domestic violence</a:t>
            </a:r>
            <a:r>
              <a:rPr lang="en-CA" dirty="0" smtClean="0"/>
              <a:t> </a:t>
            </a:r>
            <a:endParaRPr lang="en-US" dirty="0" smtClean="0"/>
          </a:p>
          <a:p>
            <a:pPr fontAlgn="auto">
              <a:spcBef>
                <a:spcPts val="0"/>
              </a:spcBef>
              <a:spcAft>
                <a:spcPts val="0"/>
              </a:spcAft>
              <a:defRPr/>
            </a:pPr>
            <a:r>
              <a:rPr lang="en-CA" dirty="0" smtClean="0"/>
              <a:t>S</a:t>
            </a:r>
            <a:r>
              <a:rPr lang="en-US" dirty="0" err="1" smtClean="0"/>
              <a:t>tigma</a:t>
            </a:r>
            <a:r>
              <a:rPr lang="en-CA" dirty="0" smtClean="0"/>
              <a:t> </a:t>
            </a:r>
            <a:endParaRPr lang="en-US" dirty="0" smtClean="0"/>
          </a:p>
          <a:p>
            <a:pPr fontAlgn="auto">
              <a:spcBef>
                <a:spcPts val="0"/>
              </a:spcBef>
              <a:spcAft>
                <a:spcPts val="0"/>
              </a:spcAft>
              <a:defRPr/>
            </a:pPr>
            <a:r>
              <a:rPr lang="en-CA" dirty="0" smtClean="0"/>
              <a:t>Mental health concerns related to trauma, depression, anxiety, self-harm, eating disorders, suicidal thoughts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i="1" dirty="0" smtClean="0"/>
              <a:t>For the Community:</a:t>
            </a:r>
            <a:endParaRPr lang="en-US" dirty="0" smtClean="0"/>
          </a:p>
          <a:p>
            <a:pPr fontAlgn="auto">
              <a:spcBef>
                <a:spcPts val="0"/>
              </a:spcBef>
              <a:spcAft>
                <a:spcPts val="0"/>
              </a:spcAft>
              <a:defRPr/>
            </a:pPr>
            <a:r>
              <a:rPr lang="en-CA" dirty="0" smtClean="0"/>
              <a:t>The consequences of forced marriage are significant on communities, they may include: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Further stigmatization and stereotyping of communities in which incidents of cases are noted</a:t>
            </a:r>
            <a:endParaRPr lang="en-US" dirty="0" smtClean="0"/>
          </a:p>
          <a:p>
            <a:pPr fontAlgn="auto">
              <a:spcBef>
                <a:spcPts val="0"/>
              </a:spcBef>
              <a:spcAft>
                <a:spcPts val="0"/>
              </a:spcAft>
              <a:defRPr/>
            </a:pPr>
            <a:r>
              <a:rPr lang="en-CA" dirty="0" smtClean="0"/>
              <a:t>Heightened racism, xenophobia and homophobia </a:t>
            </a:r>
            <a:endParaRPr lang="en-US" dirty="0" smtClean="0"/>
          </a:p>
          <a:p>
            <a:pPr fontAlgn="auto">
              <a:spcBef>
                <a:spcPts val="0"/>
              </a:spcBef>
              <a:spcAft>
                <a:spcPts val="0"/>
              </a:spcAft>
              <a:defRPr/>
            </a:pPr>
            <a:r>
              <a:rPr lang="en-CA" dirty="0" smtClean="0"/>
              <a:t>Strained family relationships and family breakdown</a:t>
            </a:r>
            <a:endParaRPr lang="en-US" dirty="0" smtClean="0"/>
          </a:p>
          <a:p>
            <a:pPr fontAlgn="auto">
              <a:spcBef>
                <a:spcPts val="0"/>
              </a:spcBef>
              <a:spcAft>
                <a:spcPts val="0"/>
              </a:spcAft>
              <a:defRPr/>
            </a:pPr>
            <a:r>
              <a:rPr lang="en-CA" dirty="0" smtClean="0"/>
              <a:t>Increased incidences of  violence in community </a:t>
            </a:r>
            <a:endParaRPr lang="en-US" dirty="0" smtClean="0"/>
          </a:p>
          <a:p>
            <a:pPr fontAlgn="auto">
              <a:spcBef>
                <a:spcPts val="0"/>
              </a:spcBef>
              <a:spcAft>
                <a:spcPts val="0"/>
              </a:spcAft>
              <a:defRPr/>
            </a:pPr>
            <a:r>
              <a:rPr lang="en-CA" dirty="0" smtClean="0"/>
              <a:t>Possible increase in use of services addressing domestic violence; including shelters counselling services and health care services </a:t>
            </a:r>
            <a:endParaRPr lang="en-US" dirty="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B03256-0E05-4229-A7E2-20A11878AE8F}" type="slidenum">
              <a:rPr lang="en-US"/>
              <a:pPr fontAlgn="base">
                <a:spcBef>
                  <a:spcPct val="0"/>
                </a:spcBef>
                <a:spcAft>
                  <a:spcPct val="0"/>
                </a:spcAft>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fontAlgn="auto">
              <a:spcBef>
                <a:spcPts val="0"/>
              </a:spcBef>
              <a:spcAft>
                <a:spcPts val="0"/>
              </a:spcAft>
              <a:defRPr/>
            </a:pPr>
            <a:r>
              <a:rPr lang="en-US" b="1" i="1" dirty="0" smtClean="0"/>
              <a:t>Provide a Safe Environment </a:t>
            </a:r>
            <a:endParaRPr lang="en-US" dirty="0" smtClean="0"/>
          </a:p>
          <a:p>
            <a:pPr fontAlgn="auto">
              <a:spcBef>
                <a:spcPts val="0"/>
              </a:spcBef>
              <a:spcAft>
                <a:spcPts val="0"/>
              </a:spcAft>
              <a:defRPr/>
            </a:pPr>
            <a:r>
              <a:rPr lang="en-CA" dirty="0" smtClean="0"/>
              <a:t>With r</a:t>
            </a:r>
            <a:r>
              <a:rPr lang="en-US" dirty="0" err="1" smtClean="0"/>
              <a:t>eassurances</a:t>
            </a:r>
            <a:r>
              <a:rPr lang="en-US" dirty="0" smtClean="0"/>
              <a:t> about confidentiality. Advise the client of your legal and professional responsibilities in this regard. </a:t>
            </a:r>
          </a:p>
          <a:p>
            <a:pPr fontAlgn="auto">
              <a:spcBef>
                <a:spcPts val="0"/>
              </a:spcBef>
              <a:spcAft>
                <a:spcPts val="0"/>
              </a:spcAft>
              <a:defRPr/>
            </a:pPr>
            <a:r>
              <a:rPr lang="en-CA" dirty="0" smtClean="0"/>
              <a:t>By l</a:t>
            </a:r>
            <a:r>
              <a:rPr lang="en-US" dirty="0" err="1" smtClean="0"/>
              <a:t>isten</a:t>
            </a:r>
            <a:r>
              <a:rPr lang="en-CA" dirty="0" err="1" smtClean="0"/>
              <a:t>ing</a:t>
            </a:r>
            <a:r>
              <a:rPr lang="en-US" dirty="0" smtClean="0"/>
              <a:t> without judgment – the client may confide in you about personal matters related to sexuality, relationships forbidden by their families, and/or other areas of their private lives. Confidentiality is of utmost importance. Reassure as many times as possible that this information will </a:t>
            </a:r>
            <a:r>
              <a:rPr lang="en-US" b="1" u="sng" dirty="0" smtClean="0"/>
              <a:t>not</a:t>
            </a:r>
            <a:r>
              <a:rPr lang="en-US" dirty="0" smtClean="0"/>
              <a:t> be shared. </a:t>
            </a:r>
          </a:p>
          <a:p>
            <a:pPr fontAlgn="auto">
              <a:spcBef>
                <a:spcPts val="0"/>
              </a:spcBef>
              <a:spcAft>
                <a:spcPts val="0"/>
              </a:spcAft>
              <a:defRPr/>
            </a:pPr>
            <a:r>
              <a:rPr lang="en-US" dirty="0" smtClean="0"/>
              <a:t>Making sure appointments are booked at times when client can attend in a discrete and safe way (e.g. during a school lunch hour so a young woman can attend unaccompanied and without parents/caregivers’ knowledge). </a:t>
            </a:r>
          </a:p>
          <a:p>
            <a:pPr fontAlgn="auto">
              <a:spcBef>
                <a:spcPts val="0"/>
              </a:spcBef>
              <a:spcAft>
                <a:spcPts val="0"/>
              </a:spcAft>
              <a:defRPr/>
            </a:pPr>
            <a:r>
              <a:rPr lang="en-US" dirty="0" smtClean="0"/>
              <a:t>Display relevant information (e.g. related to domestic violence, sexual assault, distress lines, child abuse, women’s services, women’s services in ethnic/racial communities). </a:t>
            </a:r>
          </a:p>
          <a:p>
            <a:pPr fontAlgn="auto">
              <a:spcBef>
                <a:spcPts val="0"/>
              </a:spcBef>
              <a:spcAft>
                <a:spcPts val="0"/>
              </a:spcAft>
              <a:defRPr/>
            </a:pPr>
            <a:r>
              <a:rPr lang="en-US" b="1" i="1" dirty="0" smtClean="0"/>
              <a:t>Respect Client Rights </a:t>
            </a:r>
            <a:endParaRPr lang="en-US" dirty="0" smtClean="0"/>
          </a:p>
          <a:p>
            <a:pPr fontAlgn="auto">
              <a:spcBef>
                <a:spcPts val="0"/>
              </a:spcBef>
              <a:spcAft>
                <a:spcPts val="0"/>
              </a:spcAft>
              <a:defRPr/>
            </a:pPr>
            <a:r>
              <a:rPr lang="en-CA" dirty="0" smtClean="0"/>
              <a:t>It is important to note that whatever a person’s circumstances, they have rights and autonomy to make decisions that</a:t>
            </a:r>
            <a:r>
              <a:rPr lang="en-US" dirty="0" smtClean="0"/>
              <a:t> should always be </a:t>
            </a:r>
            <a:r>
              <a:rPr lang="en-CA" dirty="0" smtClean="0"/>
              <a:t>respected</a:t>
            </a:r>
            <a:r>
              <a:rPr lang="en-US" dirty="0" smtClean="0"/>
              <a:t>, including: </a:t>
            </a:r>
          </a:p>
          <a:p>
            <a:pPr fontAlgn="auto">
              <a:spcBef>
                <a:spcPts val="0"/>
              </a:spcBef>
              <a:spcAft>
                <a:spcPts val="0"/>
              </a:spcAft>
              <a:defRPr/>
            </a:pPr>
            <a:r>
              <a:rPr lang="ru-RU" dirty="0" smtClean="0"/>
              <a:t>The</a:t>
            </a:r>
            <a:r>
              <a:rPr lang="en-CA" dirty="0" err="1" smtClean="0"/>
              <a:t>ir</a:t>
            </a:r>
            <a:r>
              <a:rPr lang="en-CA" dirty="0" smtClean="0"/>
              <a:t> personal </a:t>
            </a:r>
            <a:r>
              <a:rPr lang="ru-RU" dirty="0" smtClean="0"/>
              <a:t>wishes </a:t>
            </a:r>
            <a:endParaRPr lang="en-US" dirty="0" smtClean="0"/>
          </a:p>
          <a:p>
            <a:pPr fontAlgn="auto">
              <a:spcBef>
                <a:spcPts val="0"/>
              </a:spcBef>
              <a:spcAft>
                <a:spcPts val="0"/>
              </a:spcAft>
              <a:defRPr/>
            </a:pPr>
            <a:r>
              <a:rPr lang="en-US" dirty="0" smtClean="0"/>
              <a:t>Personal safety and the level of risk </a:t>
            </a:r>
          </a:p>
          <a:p>
            <a:pPr fontAlgn="auto">
              <a:spcBef>
                <a:spcPts val="0"/>
              </a:spcBef>
              <a:spcAft>
                <a:spcPts val="0"/>
              </a:spcAft>
              <a:defRPr/>
            </a:pPr>
            <a:r>
              <a:rPr lang="ru-RU" dirty="0" smtClean="0"/>
              <a:t>Confidentiality </a:t>
            </a:r>
            <a:endParaRPr lang="en-US" dirty="0" smtClean="0"/>
          </a:p>
          <a:p>
            <a:pPr fontAlgn="auto">
              <a:spcBef>
                <a:spcPts val="0"/>
              </a:spcBef>
              <a:spcAft>
                <a:spcPts val="0"/>
              </a:spcAft>
              <a:defRPr/>
            </a:pPr>
            <a:r>
              <a:rPr lang="en-US" dirty="0" smtClean="0"/>
              <a:t>Accurate information about rights and choices </a:t>
            </a:r>
          </a:p>
          <a:p>
            <a:pPr fontAlgn="auto">
              <a:spcBef>
                <a:spcPts val="0"/>
              </a:spcBef>
              <a:spcAft>
                <a:spcPts val="0"/>
              </a:spcAft>
              <a:defRPr/>
            </a:pPr>
            <a:endParaRPr lang="en-CA" dirty="0" smtClean="0"/>
          </a:p>
          <a:p>
            <a:pPr fontAlgn="auto">
              <a:spcBef>
                <a:spcPts val="0"/>
              </a:spcBef>
              <a:spcAft>
                <a:spcPts val="0"/>
              </a:spcAft>
              <a:defRPr/>
            </a:pPr>
            <a:r>
              <a:rPr lang="en-CA" b="1" dirty="0" smtClean="0"/>
              <a:t>DUTY TO REPORT</a:t>
            </a:r>
            <a:r>
              <a:rPr lang="en-CA" dirty="0" smtClean="0"/>
              <a:t>: Every person in Ontario is required under </a:t>
            </a:r>
            <a:r>
              <a:rPr lang="en-CA" i="1" dirty="0" smtClean="0"/>
              <a:t>The Child &amp; Family</a:t>
            </a:r>
            <a:r>
              <a:rPr lang="en-CA" dirty="0" smtClean="0"/>
              <a:t> </a:t>
            </a:r>
            <a:r>
              <a:rPr lang="en-CA" i="1" dirty="0" smtClean="0"/>
              <a:t>Services Act </a:t>
            </a:r>
            <a:r>
              <a:rPr lang="en-CA" dirty="0" smtClean="0"/>
              <a:t>to promptly report his/her belief that a child (under 16 years of age) is or may be in need of protection. "A person who believes on reasonable grounds that a child is or may be in need of protection shall share the belief and the information upon which it is based to a society." C.F.S.A. s. 72(l). Information on reporting and how to recognize abuse can be found at: </a:t>
            </a:r>
            <a:r>
              <a:rPr lang="en-CA" b="1" u="sng" dirty="0" smtClean="0">
                <a:hlinkClick r:id="rId3"/>
              </a:rPr>
              <a:t>http://www.oacas.org/childwelfare/signs.htm</a:t>
            </a:r>
            <a:r>
              <a:rPr lang="en-CA" dirty="0" smtClean="0"/>
              <a:t> </a:t>
            </a:r>
            <a:endParaRPr lang="en-US" dirty="0" smtClean="0"/>
          </a:p>
          <a:p>
            <a:pPr fontAlgn="auto">
              <a:spcBef>
                <a:spcPts val="0"/>
              </a:spcBef>
              <a:spcAft>
                <a:spcPts val="0"/>
              </a:spcAft>
              <a:defRPr/>
            </a:pPr>
            <a:endParaRPr lang="en-US" dirty="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67379C-B6AA-4DE0-A99A-7D47D6589E8B}" type="slidenum">
              <a:rPr lang="en-US"/>
              <a:pPr fontAlgn="base">
                <a:spcBef>
                  <a:spcPct val="0"/>
                </a:spcBef>
                <a:spcAft>
                  <a:spcPct val="0"/>
                </a:spcAft>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Subject to the need for safety and confidentiality in making enquiries, the following information and documentation should be acquired. It is important to get </a:t>
            </a:r>
            <a:r>
              <a:rPr lang="en-CA" b="1" smtClean="0"/>
              <a:t>as much information as possible </a:t>
            </a:r>
            <a:r>
              <a:rPr lang="en-CA" smtClean="0"/>
              <a:t>when a case is first reported, as there may not be another opportunity for the individual reporting to make contact. The case may be reported by a third party or the young person under threat. Whoever reports the case, you should: </a:t>
            </a:r>
            <a:endParaRPr lang="en-US" smtClean="0"/>
          </a:p>
          <a:p>
            <a:pPr>
              <a:spcBef>
                <a:spcPct val="0"/>
              </a:spcBef>
            </a:pPr>
            <a:r>
              <a:rPr lang="en-CA" smtClean="0"/>
              <a:t>Obtain details of the individual making the report </a:t>
            </a:r>
            <a:endParaRPr lang="en-US" smtClean="0"/>
          </a:p>
          <a:p>
            <a:pPr>
              <a:spcBef>
                <a:spcPct val="0"/>
              </a:spcBef>
            </a:pPr>
            <a:r>
              <a:rPr lang="en-CA" smtClean="0"/>
              <a:t>Their contact details </a:t>
            </a:r>
            <a:endParaRPr lang="en-US" smtClean="0"/>
          </a:p>
          <a:p>
            <a:pPr>
              <a:spcBef>
                <a:spcPct val="0"/>
              </a:spcBef>
            </a:pPr>
            <a:r>
              <a:rPr lang="en-CA" smtClean="0"/>
              <a:t>Their relationship with the person</a:t>
            </a:r>
            <a:endParaRPr lang="en-US" smtClean="0"/>
          </a:p>
          <a:p>
            <a:pPr>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C0082E-22BB-4AB3-BFF2-5032F57CD22C}" type="slidenum">
              <a:rPr lang="en-US"/>
              <a:pPr fontAlgn="base">
                <a:spcBef>
                  <a:spcPct val="0"/>
                </a:spcBef>
                <a:spcAft>
                  <a:spcPct val="0"/>
                </a:spcAft>
              </a:pPr>
              <a:t>35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788EAF-4851-47FF-BBBD-25AFDE4E433E}" type="slidenum">
              <a:rPr lang="en-US"/>
              <a:pPr fontAlgn="base">
                <a:spcBef>
                  <a:spcPct val="0"/>
                </a:spcBef>
                <a:spcAft>
                  <a:spcPct val="0"/>
                </a:spcAft>
              </a:pPr>
              <a:t>38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fontAlgn="auto">
              <a:spcBef>
                <a:spcPts val="0"/>
              </a:spcBef>
              <a:spcAft>
                <a:spcPts val="0"/>
              </a:spcAft>
              <a:defRPr/>
            </a:pPr>
            <a:r>
              <a:rPr lang="en-CA" b="1" dirty="0" smtClean="0"/>
              <a:t>Case Study 1: </a:t>
            </a:r>
            <a:endParaRPr lang="en-US" dirty="0" smtClean="0"/>
          </a:p>
          <a:p>
            <a:pPr fontAlgn="auto">
              <a:spcBef>
                <a:spcPts val="0"/>
              </a:spcBef>
              <a:spcAft>
                <a:spcPts val="0"/>
              </a:spcAft>
              <a:defRPr/>
            </a:pPr>
            <a:r>
              <a:rPr lang="en-CA" dirty="0" smtClean="0"/>
              <a:t>A 20-year old woman was studying medicine when her parents decided it was important for her to leave the country due to impending war.  Earlier that year a family friend who was 48-years old, and also holding a Canadian passport, visited her and her family.  After seeing her, he told her family that he was interested in marrying.  As the situation got worse, her parents agreed it would be best for their daughter to marry him so that she could live in Canada.  Thus, 6 months later, the man returned, and the woman’s parents insisted she marry him, or else they would disown her, and she would not be able to live in their house anymore.  As soon as she was told this, the woman started doing poorly in school and could no longer sleep or eat.  She decided her only option would be to marry this man and leave her family behind and go to Canada.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One month later she married him and they both returned to Canada.  Upon her arrival she learned that he already had a wife and two children.  This woman found herself as a second wife, in a polygamous marriage, in a country she does not know. She has attempted suicide once.  What can she do?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How can an ally help?</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b="1" dirty="0" smtClean="0"/>
              <a:t>Case Study 2: </a:t>
            </a:r>
            <a:endParaRPr lang="en-US" dirty="0" smtClean="0"/>
          </a:p>
          <a:p>
            <a:pPr fontAlgn="auto">
              <a:spcBef>
                <a:spcPts val="0"/>
              </a:spcBef>
              <a:spcAft>
                <a:spcPts val="0"/>
              </a:spcAft>
              <a:defRPr/>
            </a:pPr>
            <a:r>
              <a:rPr lang="en-CA" dirty="0" smtClean="0"/>
              <a:t>A 25-year old man always felt depressed in school and was taking drugs to try and ease his depression. When his family learned of his sexuality they choose to disassociate with him.  He was struggling with reconciling his sexuality, religion and family expectations. One day he is shocked to see that his parents are paying him a visit.  His parents visit only to tell him that he can only come back home and have his family back if he marries a woman from the community, who they already approve of so that he can lead a “normal” life.  The parents wanted to find a way to “cure” their son. After much thought, he decides to marry this woman (who is also getting married against her will) in exchange for getting his family back.  The young woman does not want to get married because she is only 18 and came to Canada to start her university degree. She does not want married life to interfere, and more importantly she does not know the young man. After their marriage, the young couple are not intimate for their own reasons, and argue constantly, which sometimes leads to violence.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How can an ally help?</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b="1" dirty="0" smtClean="0"/>
              <a:t> </a:t>
            </a:r>
            <a:endParaRPr lang="en-US" dirty="0" smtClean="0"/>
          </a:p>
          <a:p>
            <a:pPr fontAlgn="auto">
              <a:spcBef>
                <a:spcPts val="0"/>
              </a:spcBef>
              <a:spcAft>
                <a:spcPts val="0"/>
              </a:spcAft>
              <a:defRPr/>
            </a:pPr>
            <a:r>
              <a:rPr lang="en-CA" b="1" dirty="0" smtClean="0"/>
              <a:t> </a:t>
            </a:r>
            <a:endParaRPr lang="en-US" dirty="0" smtClean="0"/>
          </a:p>
          <a:p>
            <a:pPr fontAlgn="auto">
              <a:spcBef>
                <a:spcPts val="0"/>
              </a:spcBef>
              <a:spcAft>
                <a:spcPts val="0"/>
              </a:spcAft>
              <a:defRPr/>
            </a:pPr>
            <a:r>
              <a:rPr lang="en-CA" b="1" dirty="0" smtClean="0"/>
              <a:t> </a:t>
            </a:r>
            <a:endParaRPr lang="en-US" dirty="0" smtClean="0"/>
          </a:p>
          <a:p>
            <a:pPr fontAlgn="auto">
              <a:spcBef>
                <a:spcPts val="0"/>
              </a:spcBef>
              <a:spcAft>
                <a:spcPts val="0"/>
              </a:spcAft>
              <a:defRPr/>
            </a:pPr>
            <a:r>
              <a:rPr lang="en-CA" b="1" dirty="0" smtClean="0"/>
              <a:t>Case Study 3: </a:t>
            </a:r>
            <a:endParaRPr lang="en-US" dirty="0" smtClean="0"/>
          </a:p>
          <a:p>
            <a:pPr fontAlgn="auto">
              <a:spcBef>
                <a:spcPts val="0"/>
              </a:spcBef>
              <a:spcAft>
                <a:spcPts val="0"/>
              </a:spcAft>
              <a:defRPr/>
            </a:pPr>
            <a:r>
              <a:rPr lang="en-CA" dirty="0" smtClean="0"/>
              <a:t>After the death of her husband in Canada, a woman with two children struggles to stay afloat in their home away from home.  She is a woman of colour, whose academic qualifications from back home are not accepted in Canada, and is having trouble finding work.  Although her in laws live close to her, she refused to live with them, because she has her own home and does not want to be controlled.  However, as months go by, she starts hearing comments from the community about how it is inappropriate for her to live on her own, and that she needs someone to take care of her.  She eventually meets someone from an English language class who is from another country, and they find that they have a lot in common.  They begin to have affection for one another and he asks her to marry him.  After telling her in-laws this news, they begin to mentally and emotionally abuse her, saying that she is shaming their family, shaming her deceased husband, and making a mockery of their family in the community.  Her in-laws threaten her that if she marries this “stranger” they will go to court to try and take away her children from her.  They then insist that in order for her to prevent them from going to court, she has to marry her brother-in-law because that is the “culturally and religiously” right thing to do once the husband passes away and the brother-in-law is “available.’</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In fearing that she may be losing her children, the woman does not marry the man she met, and marries her brother-in-law.  She is very unhappy in this marriage, and does not know what to do, because she wants her children to remain with her.</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How can an ally help?</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b="1" dirty="0" smtClean="0"/>
              <a:t>Case Study 4: </a:t>
            </a:r>
            <a:endParaRPr lang="en-US" dirty="0" smtClean="0"/>
          </a:p>
          <a:p>
            <a:pPr fontAlgn="auto">
              <a:spcBef>
                <a:spcPts val="0"/>
              </a:spcBef>
              <a:spcAft>
                <a:spcPts val="0"/>
              </a:spcAft>
              <a:defRPr/>
            </a:pPr>
            <a:r>
              <a:rPr lang="en-CA" dirty="0" smtClean="0"/>
              <a:t>A 26-year old woman visited a social worker at a local community centre and discussed how she was no longer comfortable living with her husband.  He would not allow her to leave the house, he would lock the door behind him when he would leave, and refuses for her to get a job or go back to school.  Whenever she tried to speak up, he would hit her and keep her under house arrest. When she sought comfort through her family they only tormented her by saying that divorce is frowned upon in religion, and that if he is abusing you, then you need to become a “better” wife. The woman also reveals that her marriage to this man was forced because he was a close cousin who needed a wife.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After explaining this situation to the social worker, the social worker just advises her to run away and forget community pressures.  The social worker gives her brochures of shelters she can turn to for help and the steps she needs to take for looking for employment.  The young woman feels lost.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How can an ally help?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b="1" dirty="0" smtClean="0"/>
              <a:t>Case Study 5: </a:t>
            </a:r>
            <a:endParaRPr lang="en-US" dirty="0" smtClean="0"/>
          </a:p>
          <a:p>
            <a:pPr fontAlgn="auto">
              <a:spcBef>
                <a:spcPts val="0"/>
              </a:spcBef>
              <a:spcAft>
                <a:spcPts val="0"/>
              </a:spcAft>
              <a:defRPr/>
            </a:pPr>
            <a:r>
              <a:rPr lang="en-CA" dirty="0" smtClean="0"/>
              <a:t>A 17-year old girl begins developing an eating disorder and starts missing school when she realizes that she has approached that “specific age” and her life will completely change.  She remembers how her older sister had to get married at the age of 17 to someone twice her age, but of the same culture and same faith.  She knows her sister is very unhappy because her sister does not love the man, but at least he is able to financially support the family while her sister stays at home with their kids.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The 17-year old girl is nervous about her impending marriage; she knows her husband will be her cousin who is 35- years old, and someone she has seen only seen at family parties.  She is not interested in pursuing a marriage with him, but her parents said they would disown her if she does not marry him.  She does not know who turn to for help? If her family disowns her she doesn’t know where to go.  She wants to get out of this situation.</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What can an ally do?</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b="1" dirty="0" smtClean="0"/>
              <a:t>Case Study 6: </a:t>
            </a:r>
            <a:endParaRPr lang="en-US" dirty="0" smtClean="0"/>
          </a:p>
          <a:p>
            <a:pPr fontAlgn="auto">
              <a:spcBef>
                <a:spcPts val="0"/>
              </a:spcBef>
              <a:spcAft>
                <a:spcPts val="0"/>
              </a:spcAft>
              <a:defRPr/>
            </a:pPr>
            <a:r>
              <a:rPr lang="en-CA" dirty="0" smtClean="0"/>
              <a:t>A young 16-year old woman just found out that she is pregnant.  She is from a very conservative family and her boyfriend wants nothing to do with her or the baby anymore.  The young woman decides to confide in her family about her pregnancy.  After much physical and mental abuse, her parents stated that she must marry someone else to maintain the family honour.  The parents do not want anyone to know that their daughter had a baby out of wedlock.  The parents stated that if she does not marry the man they choose they will kick her out of the house and leave her to “die on the streets.”  The young woman decides to marry the man her parents choose for her.  Her parents take her back home to their country of origin where her mother “stitched her up” and married her off to her cousin.  The mother also warned her that she must sleep with her husband to make him think he got her pregnant. </a:t>
            </a:r>
            <a:endParaRPr lang="en-US" dirty="0" smtClean="0"/>
          </a:p>
          <a:p>
            <a:pPr fontAlgn="auto">
              <a:spcBef>
                <a:spcPts val="0"/>
              </a:spcBef>
              <a:spcAft>
                <a:spcPts val="0"/>
              </a:spcAft>
              <a:defRPr/>
            </a:pPr>
            <a:r>
              <a:rPr lang="en-CA" dirty="0" smtClean="0"/>
              <a:t>The young woman and her husband return to Canada and she gives birth to the child, and the husband still believes it is his child.  However, throughout the relationship he is always beating her and claiming she is not good enough for him.  The young woman wants to leave the relationship.</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How can an ally help?</a:t>
            </a:r>
            <a:endParaRPr lang="en-US" dirty="0" smtClean="0"/>
          </a:p>
          <a:p>
            <a:pPr fontAlgn="auto">
              <a:spcBef>
                <a:spcPts val="0"/>
              </a:spcBef>
              <a:spcAft>
                <a:spcPts val="0"/>
              </a:spcAft>
              <a:defRPr/>
            </a:pPr>
            <a:r>
              <a:rPr lang="en-US" b="1" dirty="0" smtClean="0"/>
              <a:t> </a:t>
            </a:r>
            <a:endParaRPr lang="en-US" dirty="0" smtClean="0"/>
          </a:p>
          <a:p>
            <a:pPr fontAlgn="auto">
              <a:spcBef>
                <a:spcPts val="0"/>
              </a:spcBef>
              <a:spcAft>
                <a:spcPts val="0"/>
              </a:spcAft>
              <a:defRPr/>
            </a:pPr>
            <a:r>
              <a:rPr lang="en-CA" b="1" dirty="0" smtClean="0"/>
              <a:t>Case Study 7:</a:t>
            </a:r>
            <a:endParaRPr lang="en-US" dirty="0" smtClean="0"/>
          </a:p>
          <a:p>
            <a:pPr fontAlgn="auto">
              <a:spcBef>
                <a:spcPts val="0"/>
              </a:spcBef>
              <a:spcAft>
                <a:spcPts val="0"/>
              </a:spcAft>
              <a:defRPr/>
            </a:pPr>
            <a:r>
              <a:rPr lang="en-CA" dirty="0" smtClean="0"/>
              <a:t>A young woman travels overseas on vacation with her family. Instead of the promised family holiday, her parents take her to their remote family village. She finds out that everyone is intending to get her married. She is confined within the house, emotionally pressured and unsure of what to do. She text messages her friend in Canada and tells her what is going on. She wants to return to Canada and needs help in returning home. Her friend begins searching for information from the net, and, confides in the counsellor at school. She is afraid for her friend’s safety.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How can an ally help?</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b="1" dirty="0" smtClean="0"/>
              <a:t>Case Study 8:</a:t>
            </a:r>
            <a:endParaRPr lang="en-US" dirty="0" smtClean="0"/>
          </a:p>
          <a:p>
            <a:pPr fontAlgn="auto">
              <a:spcBef>
                <a:spcPts val="0"/>
              </a:spcBef>
              <a:spcAft>
                <a:spcPts val="0"/>
              </a:spcAft>
              <a:defRPr/>
            </a:pPr>
            <a:r>
              <a:rPr lang="en-CA" dirty="0" smtClean="0"/>
              <a:t>Her mother was trying to convince her to go through a marriage over the webcam with a distant relative. She repeatedly told her that, “He is all alone and has no company of friends or family, and it will be so much better if he could join us here in Toronto.” In the beginning she laughed off her mother's suggestions. But these discussions became increasingly serious and started destroying her relationship with her mother and younger siblings who would be disturbed every time an argument took place. She told her friend at work about what was occurring at home, and told her that one of these days she might agree to this marriage to please her mother and buy some peace for her siblings who needed to concentrate on school and not worry about this kind of stuff. As a refugee she had herself not been able to continue her education and was dedicated to ensuring success for the rest of her family. She felt that her happiness should not come at a premium to her family’s needs and agreed to marry the man.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How can an ally help?</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endParaRPr lang="en-US" dirty="0"/>
          </a:p>
        </p:txBody>
      </p:sp>
      <p:sp>
        <p:nvSpPr>
          <p:cNvPr id="788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319249-45A2-4D8B-9CD4-65B512361DF0}" type="slidenum">
              <a:rPr lang="en-US"/>
              <a:pPr fontAlgn="base">
                <a:spcBef>
                  <a:spcPct val="0"/>
                </a:spcBef>
                <a:spcAft>
                  <a:spcPct val="0"/>
                </a:spcAft>
              </a:pPr>
              <a:t>47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08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38BB87D-E230-440C-8DA1-F137F81A3622}" type="slidenum">
              <a:rPr lang="en-US"/>
              <a:pPr fontAlgn="base">
                <a:spcBef>
                  <a:spcPct val="0"/>
                </a:spcBef>
                <a:spcAft>
                  <a:spcPct val="0"/>
                </a:spcAft>
              </a:pPr>
              <a:t>48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      Personal power using our humour, our compassion, our physical strength to interact with others</a:t>
            </a:r>
          </a:p>
          <a:p>
            <a:pPr>
              <a:spcBef>
                <a:spcPct val="0"/>
              </a:spcBef>
            </a:pPr>
            <a:r>
              <a:rPr lang="en-US" smtClean="0"/>
              <a:t>·      Social power using our class, race, etc to put down, oppress others - shown in the flower power, social power is derived from institutional power. </a:t>
            </a:r>
          </a:p>
          <a:p>
            <a:pPr>
              <a:spcBef>
                <a:spcPct val="0"/>
              </a:spcBef>
            </a:pPr>
            <a:r>
              <a:rPr lang="en-US" smtClean="0"/>
              <a:t>·      Institutional Power school, using our relationship to places that create laws and polices that direct our lives i.e. with government, justice, health system to get what we want</a:t>
            </a:r>
          </a:p>
          <a:p>
            <a:pPr>
              <a:spcBef>
                <a:spcPct val="0"/>
              </a:spcBef>
            </a:pPr>
            <a:r>
              <a:rPr lang="en-US" smtClean="0"/>
              <a:t>·      Collective Power coming together to challenge oppression family, community, friends.</a:t>
            </a:r>
          </a:p>
          <a:p>
            <a:pPr>
              <a:spcBef>
                <a:spcPct val="0"/>
              </a:spcBef>
            </a:pPr>
            <a:endParaRPr lang="en-CA" smtClean="0"/>
          </a:p>
          <a:p>
            <a:pPr>
              <a:spcBef>
                <a:spcPct val="0"/>
              </a:spcBef>
            </a:pPr>
            <a:r>
              <a:rPr lang="en-CA" smtClean="0"/>
              <a:t>Advocacy around forced marriage must involve building community awareness and accountability around the issue. This requires moving beyond the client perspective towards broader community and systemic change so that forced marriages no longer occur.  </a:t>
            </a:r>
            <a:endParaRPr lang="en-US" smtClean="0"/>
          </a:p>
          <a:p>
            <a:pPr>
              <a:spcBef>
                <a:spcPct val="0"/>
              </a:spcBef>
            </a:pPr>
            <a:r>
              <a:rPr lang="en-CA" smtClean="0"/>
              <a:t> </a:t>
            </a:r>
            <a:endParaRPr lang="en-US" smtClean="0"/>
          </a:p>
          <a:p>
            <a:pPr>
              <a:spcBef>
                <a:spcPct val="0"/>
              </a:spcBef>
            </a:pPr>
            <a:r>
              <a:rPr lang="en-CA" smtClean="0"/>
              <a:t>As identified above, there are many barriers that must be addressed for the prevention and abolition of forced marriage. Some of the barriers and gaps that must be addressed include the lack of protocols at the institutional level; jurisdictional issues; lack of trust between communities and authorities; complexities related to the immigration and refugee process; the context within which the practice is located, including social and economic concerns; lack of capacity to address an incident i.e. at the school level; and lack of knowledge around the issue.</a:t>
            </a:r>
            <a:endParaRPr lang="en-US" smtClean="0"/>
          </a:p>
          <a:p>
            <a:pPr>
              <a:spcBef>
                <a:spcPct val="0"/>
              </a:spcBef>
            </a:pPr>
            <a:endParaRPr lang="en-US" smtClean="0"/>
          </a:p>
        </p:txBody>
      </p:sp>
      <p:sp>
        <p:nvSpPr>
          <p:cNvPr id="839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39FB0E-74A8-4BC8-8C0B-2A75DC954C0A}" type="slidenum">
              <a:rPr lang="en-US"/>
              <a:pPr fontAlgn="base">
                <a:spcBef>
                  <a:spcPct val="0"/>
                </a:spcBef>
                <a:spcAft>
                  <a:spcPct val="0"/>
                </a:spcAft>
              </a:pPr>
              <a:t>50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Other countries have implemented various measures in an attempt to address the practice of forced marriages. Some of these measures include:</a:t>
            </a:r>
          </a:p>
          <a:p>
            <a:pPr>
              <a:spcBef>
                <a:spcPct val="0"/>
              </a:spcBef>
            </a:pPr>
            <a:r>
              <a:rPr lang="en-US" smtClean="0"/>
              <a:t>• introducing legislation to criminalize the practice (Norway, Belgium);</a:t>
            </a:r>
          </a:p>
          <a:p>
            <a:pPr>
              <a:spcBef>
                <a:spcPct val="0"/>
              </a:spcBef>
            </a:pPr>
            <a:r>
              <a:rPr lang="en-US" smtClean="0"/>
              <a:t>• revising existing offences to criminalize activities associated with forced marriage</a:t>
            </a:r>
          </a:p>
          <a:p>
            <a:pPr>
              <a:spcBef>
                <a:spcPct val="0"/>
              </a:spcBef>
            </a:pPr>
            <a:r>
              <a:rPr lang="en-US" smtClean="0"/>
              <a:t>(Australia, Denmark, Germany);</a:t>
            </a:r>
          </a:p>
          <a:p>
            <a:pPr>
              <a:spcBef>
                <a:spcPct val="0"/>
              </a:spcBef>
            </a:pPr>
            <a:r>
              <a:rPr lang="en-US" smtClean="0"/>
              <a:t>• raising the minimum age of marriage (France, Gabon, Indonesia, UK); and</a:t>
            </a:r>
          </a:p>
          <a:p>
            <a:pPr>
              <a:spcBef>
                <a:spcPct val="0"/>
              </a:spcBef>
            </a:pPr>
            <a:r>
              <a:rPr lang="en-US" smtClean="0"/>
              <a:t>• tightening immigration laws (Denmark). </a:t>
            </a:r>
          </a:p>
          <a:p>
            <a:pPr>
              <a:spcBef>
                <a:spcPct val="0"/>
              </a:spcBef>
            </a:pPr>
            <a:endParaRPr lang="en-US" smtClean="0"/>
          </a:p>
        </p:txBody>
      </p:sp>
      <p:sp>
        <p:nvSpPr>
          <p:cNvPr id="860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FE4AE17-F50A-4F9E-AF8E-499CDDFDB516}" type="slidenum">
              <a:rPr lang="en-US"/>
              <a:pPr fontAlgn="base">
                <a:spcBef>
                  <a:spcPct val="0"/>
                </a:spcBef>
                <a:spcAft>
                  <a:spcPct val="0"/>
                </a:spcAft>
              </a:pPr>
              <a:t>51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This is from the SALCO brochure</a:t>
            </a:r>
            <a:endParaRPr lang="en-US"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8F3AAA9-1ACB-444E-95D6-91DA80CE07F0}" type="slidenum">
              <a:rPr lang="en-US"/>
              <a:pPr fontAlgn="base">
                <a:spcBef>
                  <a:spcPct val="0"/>
                </a:spcBef>
                <a:spcAft>
                  <a:spcPct val="0"/>
                </a:spcAft>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880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C9F15C-B055-425A-ACE7-4E2984B4DED8}" type="slidenum">
              <a:rPr lang="en-US"/>
              <a:pPr fontAlgn="base">
                <a:spcBef>
                  <a:spcPct val="0"/>
                </a:spcBef>
                <a:spcAft>
                  <a:spcPct val="0"/>
                </a:spcAft>
              </a:pPr>
              <a:t>52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fontAlgn="auto">
              <a:spcBef>
                <a:spcPts val="0"/>
              </a:spcBef>
              <a:spcAft>
                <a:spcPts val="0"/>
              </a:spcAft>
              <a:defRPr/>
            </a:pPr>
            <a:r>
              <a:rPr lang="en-CA" dirty="0" smtClean="0"/>
              <a:t>The ultimate aim of the project is to encourage dialogue and build public and institutional accountability in responding to the issue of forced marriages in ways that confront and do not perpetuate racism, gender oppression, and other forms of violence. </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dirty="0" smtClean="0"/>
              <a:t>The Forced Marriage Project at SALCO denounces the threat and practice of forced, non-consensual marriage. We commit to identifying strategies that promote the safety and security of all individuals and their right to choose marriage freely. </a:t>
            </a:r>
            <a:endParaRPr lang="en-US" dirty="0" smtClean="0"/>
          </a:p>
          <a:p>
            <a:pPr fontAlgn="auto">
              <a:spcBef>
                <a:spcPts val="0"/>
              </a:spcBef>
              <a:spcAft>
                <a:spcPts val="0"/>
              </a:spcAft>
              <a:defRPr/>
            </a:pPr>
            <a:endParaRPr lang="en-CA" dirty="0" smtClean="0"/>
          </a:p>
          <a:p>
            <a:pPr fontAlgn="auto">
              <a:spcBef>
                <a:spcPts val="0"/>
              </a:spcBef>
              <a:spcAft>
                <a:spcPts val="0"/>
              </a:spcAft>
              <a:defRPr/>
            </a:pPr>
            <a:r>
              <a:rPr lang="en-CA" dirty="0" smtClean="0"/>
              <a:t>‘Forced Marriages Project Advisory Committee’ has over 25 community activists, researchers and organizations participating in it. Members of the committee help by providing input to the planning, implementation and dissemination process for </a:t>
            </a:r>
            <a:r>
              <a:rPr lang="en-CA" dirty="0" err="1" smtClean="0"/>
              <a:t>SALCO’s</a:t>
            </a:r>
            <a:r>
              <a:rPr lang="en-CA" dirty="0" smtClean="0"/>
              <a:t>  Forced Marriages project. The Advisory Committee acts as an information and community resource to the Forced Marriages project and advances the sharing of experiences and knowledge specific to working towards creating accessible resources and awareness around the issue. </a:t>
            </a:r>
          </a:p>
          <a:p>
            <a:pPr fontAlgn="auto">
              <a:spcBef>
                <a:spcPts val="0"/>
              </a:spcBef>
              <a:spcAft>
                <a:spcPts val="0"/>
              </a:spcAft>
              <a:defRPr/>
            </a:pPr>
            <a:endParaRPr lang="en-CA" dirty="0" smtClean="0"/>
          </a:p>
          <a:p>
            <a:pPr fontAlgn="auto">
              <a:spcBef>
                <a:spcPts val="0"/>
              </a:spcBef>
              <a:spcAft>
                <a:spcPts val="0"/>
              </a:spcAft>
              <a:defRPr/>
            </a:pPr>
            <a:r>
              <a:rPr lang="en-CA" i="1" dirty="0" err="1" smtClean="0"/>
              <a:t>SALCO’s</a:t>
            </a:r>
            <a:r>
              <a:rPr lang="en-CA" i="1" dirty="0" smtClean="0"/>
              <a:t> Initiatives around Forced Marriages</a:t>
            </a:r>
            <a:endParaRPr lang="en-US" sz="1100" dirty="0" smtClean="0"/>
          </a:p>
          <a:p>
            <a:pPr lvl="1" fontAlgn="auto">
              <a:spcBef>
                <a:spcPts val="0"/>
              </a:spcBef>
              <a:spcAft>
                <a:spcPts val="0"/>
              </a:spcAft>
              <a:defRPr/>
            </a:pPr>
            <a:r>
              <a:rPr lang="en-CA" dirty="0" smtClean="0"/>
              <a:t>2005-2006: Forced Marriages Working Group </a:t>
            </a:r>
            <a:endParaRPr lang="en-US" dirty="0" smtClean="0"/>
          </a:p>
          <a:p>
            <a:pPr lvl="1" fontAlgn="auto">
              <a:spcBef>
                <a:spcPts val="0"/>
              </a:spcBef>
              <a:spcAft>
                <a:spcPts val="0"/>
              </a:spcAft>
              <a:defRPr/>
            </a:pPr>
            <a:r>
              <a:rPr lang="en-CA" dirty="0" smtClean="0"/>
              <a:t>2007-2008: The Right to Choose Symposium</a:t>
            </a:r>
            <a:endParaRPr lang="en-US" dirty="0" smtClean="0"/>
          </a:p>
          <a:p>
            <a:pPr lvl="1" fontAlgn="auto">
              <a:spcBef>
                <a:spcPts val="0"/>
              </a:spcBef>
              <a:spcAft>
                <a:spcPts val="0"/>
              </a:spcAft>
              <a:defRPr/>
            </a:pPr>
            <a:r>
              <a:rPr lang="en-CA" dirty="0" smtClean="0"/>
              <a:t>2009-2010: Resources Development to address the issue of Forced Marriages</a:t>
            </a:r>
            <a:endParaRPr lang="en-US" dirty="0" smtClean="0"/>
          </a:p>
          <a:p>
            <a:pPr fontAlgn="auto">
              <a:spcBef>
                <a:spcPts val="0"/>
              </a:spcBef>
              <a:spcAft>
                <a:spcPts val="0"/>
              </a:spcAft>
              <a:defRPr/>
            </a:pPr>
            <a:endParaRPr lang="en-CA" i="1" dirty="0" smtClean="0"/>
          </a:p>
          <a:p>
            <a:pPr fontAlgn="auto">
              <a:spcBef>
                <a:spcPts val="0"/>
              </a:spcBef>
              <a:spcAft>
                <a:spcPts val="0"/>
              </a:spcAft>
              <a:defRPr/>
            </a:pPr>
            <a:r>
              <a:rPr lang="en-CA" i="1" dirty="0" smtClean="0"/>
              <a:t>Goals:</a:t>
            </a:r>
          </a:p>
          <a:p>
            <a:pPr fontAlgn="auto">
              <a:spcBef>
                <a:spcPts val="0"/>
              </a:spcBef>
              <a:spcAft>
                <a:spcPts val="0"/>
              </a:spcAft>
              <a:defRPr/>
            </a:pPr>
            <a:r>
              <a:rPr lang="en-CA" i="1" dirty="0" smtClean="0"/>
              <a:t>Development of an educational tool-kit on forced marriages </a:t>
            </a:r>
            <a:endParaRPr lang="en-US" dirty="0" smtClean="0"/>
          </a:p>
          <a:p>
            <a:pPr fontAlgn="auto">
              <a:spcBef>
                <a:spcPts val="0"/>
              </a:spcBef>
              <a:spcAft>
                <a:spcPts val="0"/>
              </a:spcAft>
              <a:defRPr/>
            </a:pPr>
            <a:r>
              <a:rPr lang="en-CA" dirty="0" smtClean="0"/>
              <a:t>(including prevention, recognition, intervention and safety planning)</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i="1" dirty="0" smtClean="0"/>
              <a:t>Creation of a centralized website where information on forced marriages can be accessed</a:t>
            </a:r>
            <a:endParaRPr lang="en-US" dirty="0" smtClean="0"/>
          </a:p>
          <a:p>
            <a:pPr fontAlgn="auto">
              <a:spcBef>
                <a:spcPts val="0"/>
              </a:spcBef>
              <a:spcAft>
                <a:spcPts val="0"/>
              </a:spcAft>
              <a:defRPr/>
            </a:pPr>
            <a:r>
              <a:rPr lang="en-CA" dirty="0" smtClean="0"/>
              <a:t> </a:t>
            </a:r>
            <a:endParaRPr lang="en-US" dirty="0" smtClean="0"/>
          </a:p>
          <a:p>
            <a:pPr fontAlgn="auto">
              <a:spcBef>
                <a:spcPts val="0"/>
              </a:spcBef>
              <a:spcAft>
                <a:spcPts val="0"/>
              </a:spcAft>
              <a:defRPr/>
            </a:pPr>
            <a:r>
              <a:rPr lang="en-CA" i="1" dirty="0" smtClean="0"/>
              <a:t>Conduct community workshops to launch educational materials and further dialogue on forced marriages</a:t>
            </a:r>
            <a:endParaRPr lang="en-US" dirty="0" smtClean="0"/>
          </a:p>
          <a:p>
            <a:pPr fontAlgn="auto">
              <a:spcBef>
                <a:spcPts val="0"/>
              </a:spcBef>
              <a:spcAft>
                <a:spcPts val="0"/>
              </a:spcAft>
              <a:defRPr/>
            </a:pP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ACFF88-F43B-4348-987D-672DF22AF0DF}"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Before reading further, take the opportunity to reflect on your social location and how it may impact your understanding of forced marriages. Throughout this toolkit, we encourage you to be aware of your reactions, opinions and feelings about the perpetrators and victims of forced marriages. The diagram of the Spiral Model of Learning illustrates what types of reflection and self-location can contribute to the sort of strategies and action necessary for the prevention of forced marriages. </a:t>
            </a:r>
            <a:endParaRPr lang="en-US" smtClean="0"/>
          </a:p>
          <a:p>
            <a:pPr>
              <a:spcBef>
                <a:spcPct val="0"/>
              </a:spcBef>
            </a:pPr>
            <a:endParaRPr lang="en-US" smtClean="0"/>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F4008E-3067-49CC-BB58-2056AC25B2AD}"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Forced Marriage is an issue which is often misunderstood and misrepresented. In particular there is sometimes confusion between arranged marriage and forced marriage. </a:t>
            </a: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1F7E7B-A2BA-4882-B648-8E5B74352465}" type="slidenum">
              <a:rPr lang="en-US"/>
              <a:pPr fontAlgn="base">
                <a:spcBef>
                  <a:spcPct val="0"/>
                </a:spcBef>
                <a:spcAft>
                  <a:spcPct val="0"/>
                </a:spcAft>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In sum, all forced marriages are arranged, but all arranged marriages are not forced. In arranged marriages, families arrange the match, but the choice of whether or not to accept the arrangement remains with the individuals who are getting married. </a:t>
            </a:r>
            <a:endParaRPr lang="en-US" smtClean="0"/>
          </a:p>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0239DE8-64CF-4D5C-8B8B-09E1B9EE4E8C}" type="slidenum">
              <a:rPr lang="en-US"/>
              <a:pPr fontAlgn="base">
                <a:spcBef>
                  <a:spcPct val="0"/>
                </a:spcBef>
                <a:spcAft>
                  <a:spcPct val="0"/>
                </a:spcAft>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EA346B-338C-48D6-BC5F-96EFB3F5BE69}" type="slidenum">
              <a:rPr lang="en-US"/>
              <a:pPr fontAlgn="base">
                <a:spcBef>
                  <a:spcPct val="0"/>
                </a:spcBef>
                <a:spcAft>
                  <a:spcPct val="0"/>
                </a:spcAft>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 SALCO strongly identifies the issue of forced marriages as an issue of violence and abuse of human rights. As an organization that serves South Asians in the Greater Toronto Area (GTA), we are often presented as the ‘face’ of the issue, invariably playing into the marginalizing discourse that ‘Forced marriages are a South Asian/ immigrant cultural practice.’ SALCO denounces this ‘culturalization’ of violence and encourages an anti-oppressive and anti-violence framework of working on the issue of forced marriages. </a:t>
            </a: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449DE4-0CAF-4D5A-A18E-9D6E949422CF}" type="slidenum">
              <a:rPr lang="en-US"/>
              <a:pPr fontAlgn="base">
                <a:spcBef>
                  <a:spcPct val="0"/>
                </a:spcBef>
                <a:spcAft>
                  <a:spcPct val="0"/>
                </a:spcAft>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CA" smtClean="0"/>
              <a:t>There are no excuses or valid justifications for the practice of forced marriage. It must, however, be noted that individuals arranging forced marriages are often themselves victimized by complex interacting factors. These factors may include: </a:t>
            </a:r>
            <a:endParaRPr lang="en-US" smtClean="0"/>
          </a:p>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0D2618-0E6C-4360-8E41-4021BBE5FDAE}" type="slidenum">
              <a:rPr lang="en-US"/>
              <a:pPr fontAlgn="base">
                <a:spcBef>
                  <a:spcPct val="0"/>
                </a:spcBef>
                <a:spcAft>
                  <a:spcPct val="0"/>
                </a:spcAft>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092AD36A-D9D7-466F-B3AC-A092D7AFC0B3}" type="datetimeFigureOut">
              <a:rPr lang="en-US"/>
              <a:pPr>
                <a:defRPr/>
              </a:pPr>
              <a:t>3/15/2010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C53F8904-C18B-44C1-9D44-20FDD7E33F5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80820DC-756C-463D-8A91-35F8950D8179}" type="datetimeFigureOut">
              <a:rPr lang="en-US"/>
              <a:pPr>
                <a:defRPr/>
              </a:pPr>
              <a:t>3/15/2010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23B0E33-71C0-4F84-B07D-0D88B9C9C1E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2377BE08-7874-4C55-86BA-7AAE75DCB4B5}" type="datetimeFigureOut">
              <a:rPr lang="en-US"/>
              <a:pPr>
                <a:defRPr/>
              </a:pPr>
              <a:t>3/15/2010</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4E5D829B-29B1-4894-B5EB-72F41094BDEE}"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87861ADE-A68D-4EF8-9219-647B5F3E9EC6}" type="datetimeFigureOut">
              <a:rPr lang="en-US"/>
              <a:pPr>
                <a:defRPr/>
              </a:pPr>
              <a:t>3/15/2010</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119CC6F9-1E21-4B24-A223-C67836E58009}"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F1663862-81ED-4B1D-843D-44B1B10F5810}" type="datetimeFigureOut">
              <a:rPr lang="en-US"/>
              <a:pPr>
                <a:defRPr/>
              </a:pPr>
              <a:t>3/15/2010</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EF3A408-8C0E-414B-B067-0F5CE478329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89CEB3B-CFA3-4FDC-B2D4-35F02302C773}" type="datetimeFigureOut">
              <a:rPr lang="en-US"/>
              <a:pPr>
                <a:defRPr/>
              </a:pPr>
              <a:t>3/15/2010</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920539CA-6090-4D56-9B22-09D2440A139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EED43D5-8E99-40B2-9463-A443A1576F9C}" type="datetimeFigureOut">
              <a:rPr lang="en-US"/>
              <a:pPr>
                <a:defRPr/>
              </a:pPr>
              <a:t>3/15/2010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9EB75A1-B698-474A-A55A-8EF372AF0F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615BC62-EC49-47E4-B27A-AED3004E9918}" type="datetimeFigureOut">
              <a:rPr lang="en-US"/>
              <a:pPr>
                <a:defRPr/>
              </a:pPr>
              <a:t>3/15/2010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B352A57-FB4B-4A43-94DD-34E9CE294D3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27F8357D-C73C-4EE3-951A-740ECDA3195F}" type="datetimeFigureOut">
              <a:rPr lang="en-US"/>
              <a:pPr>
                <a:defRPr/>
              </a:pPr>
              <a:t>3/15/2010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90FD648-F128-4132-B83F-993D93DF25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fld id="{B2D82603-7E0B-4D3D-A1BE-7A287C468455}" type="datetimeFigureOut">
              <a:rPr lang="en-US"/>
              <a:pPr>
                <a:defRPr/>
              </a:pPr>
              <a:t>3/15/2010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dirty="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2008FB8B-791C-4B54-8B7A-C07E9AD7B4B5}"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4" r:id="rId4"/>
    <p:sldLayoutId id="2147483670" r:id="rId5"/>
    <p:sldLayoutId id="2147483675" r:id="rId6"/>
    <p:sldLayoutId id="2147483669" r:id="rId7"/>
    <p:sldLayoutId id="2147483668" r:id="rId8"/>
    <p:sldLayoutId id="2147483676" r:id="rId9"/>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B58B80"/>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C3986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anti-racism.ca/" TargetMode="External"/><Relationship Id="rId2" Type="http://schemas.openxmlformats.org/officeDocument/2006/relationships/hyperlink" Target="http://www.crr.ca/divers-files/englossary-feb2005.pdf" TargetMode="External"/><Relationship Id="rId1" Type="http://schemas.openxmlformats.org/officeDocument/2006/relationships/slideLayout" Target="../slideLayouts/slideLayout2.xml"/><Relationship Id="rId4" Type="http://schemas.openxmlformats.org/officeDocument/2006/relationships/hyperlink" Target="http://web2.uvcs.uvic.ca/courses/csafety/mod2/media/flower.htm" TargetMode="External"/></Relationships>
</file>

<file path=ppt/slides/_rels/slide5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038600"/>
            <a:ext cx="8610600" cy="1828800"/>
          </a:xfrm>
        </p:spPr>
        <p:txBody>
          <a:bodyPr>
            <a:normAutofit/>
          </a:bodyPr>
          <a:lstStyle/>
          <a:p>
            <a:pPr algn="r" fontAlgn="auto">
              <a:spcAft>
                <a:spcPts val="0"/>
              </a:spcAft>
              <a:defRPr/>
            </a:pPr>
            <a:r>
              <a:rPr lang="en-CA" dirty="0" smtClean="0"/>
              <a:t>Forced/ non-consensual marriage in Canada</a:t>
            </a:r>
            <a:endParaRPr lang="en-US" dirty="0"/>
          </a:p>
        </p:txBody>
      </p:sp>
      <p:sp>
        <p:nvSpPr>
          <p:cNvPr id="15362" name="Subtitle 2"/>
          <p:cNvSpPr>
            <a:spLocks noGrp="1"/>
          </p:cNvSpPr>
          <p:nvPr>
            <p:ph type="subTitle" idx="1"/>
          </p:nvPr>
        </p:nvSpPr>
        <p:spPr>
          <a:xfrm>
            <a:off x="2362200" y="6049963"/>
            <a:ext cx="6705600" cy="685800"/>
          </a:xfrm>
        </p:spPr>
        <p:txBody>
          <a:bodyPr/>
          <a:lstStyle/>
          <a:p>
            <a:r>
              <a:rPr lang="en-CA" smtClean="0"/>
              <a:t>South Asian Legal Clinic Of Ontario (SALCO)</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a:xfrm>
            <a:off x="2590800" y="2895600"/>
            <a:ext cx="5903913" cy="3124200"/>
          </a:xfrm>
        </p:spPr>
        <p:txBody>
          <a:bodyPr>
            <a:normAutofit fontScale="92500" lnSpcReduction="20000"/>
          </a:bodyPr>
          <a:lstStyle/>
          <a:p>
            <a:pPr fontAlgn="auto">
              <a:spcAft>
                <a:spcPts val="0"/>
              </a:spcAft>
              <a:buFont typeface="Wingdings"/>
              <a:buNone/>
              <a:defRPr/>
            </a:pPr>
            <a:r>
              <a:rPr lang="en-CA" dirty="0" smtClean="0"/>
              <a:t>Forced marriages are still occurring in many different parts of the world and the practice is receiving an increasing amount of attention. Efforts by legal workers, policy makers, service providers and community members to raise awareness and work on prevention are also expanding in response to the practice of forced marriage. </a:t>
            </a:r>
            <a:endParaRPr lang="en-US" dirty="0" smtClean="0"/>
          </a:p>
          <a:p>
            <a:pPr fontAlgn="auto">
              <a:spcAft>
                <a:spcPts val="0"/>
              </a:spcAft>
              <a:buFont typeface="Wingdings"/>
              <a:buNone/>
              <a:defRPr/>
            </a:pPr>
            <a:endParaRPr lang="en-US" dirty="0"/>
          </a:p>
        </p:txBody>
      </p:sp>
      <p:sp>
        <p:nvSpPr>
          <p:cNvPr id="4" name="Title 3"/>
          <p:cNvSpPr>
            <a:spLocks noGrp="1"/>
          </p:cNvSpPr>
          <p:nvPr>
            <p:ph type="title"/>
          </p:nvPr>
        </p:nvSpPr>
        <p:spPr/>
        <p:txBody>
          <a:bodyPr>
            <a:normAutofit fontScale="90000"/>
          </a:bodyPr>
          <a:lstStyle/>
          <a:p>
            <a:pPr fontAlgn="auto">
              <a:spcAft>
                <a:spcPts val="0"/>
              </a:spcAft>
              <a:defRPr/>
            </a:pPr>
            <a:r>
              <a:rPr lang="en-CA" dirty="0" smtClean="0"/>
              <a:t/>
            </a:r>
            <a:br>
              <a:rPr lang="en-CA" dirty="0" smtClean="0"/>
            </a:br>
            <a:r>
              <a:rPr lang="en-CA" sz="3100" b="1" dirty="0" smtClean="0">
                <a:effectLst>
                  <a:outerShdw blurRad="38100" dist="38100" dir="2700000" algn="tl">
                    <a:srgbClr val="000000">
                      <a:alpha val="43137"/>
                    </a:srgbClr>
                  </a:outerShdw>
                </a:effectLst>
              </a:rPr>
              <a:t>MYTH:  Forced Marriage is a thing of the past.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Placeholder 4"/>
          <p:cNvSpPr>
            <a:spLocks noGrp="1"/>
          </p:cNvSpPr>
          <p:nvPr>
            <p:ph type="body" idx="1"/>
          </p:nvPr>
        </p:nvSpPr>
        <p:spPr>
          <a:xfrm>
            <a:off x="2590800" y="2743200"/>
            <a:ext cx="5903913" cy="1673225"/>
          </a:xfrm>
        </p:spPr>
        <p:txBody>
          <a:bodyPr/>
          <a:lstStyle/>
          <a:p>
            <a:r>
              <a:rPr lang="en-CA" smtClean="0"/>
              <a:t>In reality, forced marriages can occur in any culture, any class, any faith and in any geographical region.</a:t>
            </a:r>
            <a:endParaRPr lang="en-US" smtClean="0"/>
          </a:p>
          <a:p>
            <a:pPr algn="r"/>
            <a:endParaRPr lang="en-US" smtClean="0"/>
          </a:p>
        </p:txBody>
      </p:sp>
      <p:sp>
        <p:nvSpPr>
          <p:cNvPr id="4" name="Title 3"/>
          <p:cNvSpPr>
            <a:spLocks noGrp="1"/>
          </p:cNvSpPr>
          <p:nvPr>
            <p:ph type="title"/>
          </p:nvPr>
        </p:nvSpPr>
        <p:spPr/>
        <p:txBody>
          <a:bodyPr>
            <a:normAutofit fontScale="90000"/>
          </a:bodyPr>
          <a:lstStyle/>
          <a:p>
            <a:pPr fontAlgn="auto">
              <a:spcAft>
                <a:spcPts val="0"/>
              </a:spcAft>
              <a:defRPr/>
            </a:pPr>
            <a:r>
              <a:rPr lang="en-CA" sz="3100" b="1" dirty="0" smtClean="0"/>
              <a:t/>
            </a:r>
            <a:br>
              <a:rPr lang="en-CA" sz="3100" b="1" dirty="0" smtClean="0"/>
            </a:br>
            <a:r>
              <a:rPr lang="en-CA" sz="3100" b="1" dirty="0" smtClean="0"/>
              <a:t>MYTH:  Forced marriages are a cultural practice.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438400" y="2743200"/>
            <a:ext cx="6056313" cy="3429000"/>
          </a:xfrm>
        </p:spPr>
        <p:txBody>
          <a:bodyPr>
            <a:normAutofit fontScale="85000" lnSpcReduction="10000"/>
          </a:bodyPr>
          <a:lstStyle/>
          <a:p>
            <a:pPr fontAlgn="auto">
              <a:spcAft>
                <a:spcPts val="0"/>
              </a:spcAft>
              <a:buFont typeface="Wingdings"/>
              <a:buNone/>
              <a:defRPr/>
            </a:pPr>
            <a:r>
              <a:rPr lang="en-US" dirty="0" smtClean="0"/>
              <a:t>Forced marriages have happened to people of all ages and gender. While many cases of forced marriage involve domestic violence and violence against women, many men are also victims of this practice. Forced marriage is also perpetrated against trans-gendered and trans-sexual individuals and gay and lesbian individuals, who are also vulnerable due to widespread homophobia and misconceptions about queer and trans-communities. </a:t>
            </a:r>
          </a:p>
          <a:p>
            <a:pPr fontAlgn="auto">
              <a:spcAft>
                <a:spcPts val="0"/>
              </a:spcAft>
              <a:buFont typeface="Wingdings"/>
              <a:buNone/>
              <a:defRPr/>
            </a:pPr>
            <a:endParaRPr lang="en-US" dirty="0"/>
          </a:p>
        </p:txBody>
      </p:sp>
      <p:sp>
        <p:nvSpPr>
          <p:cNvPr id="4" name="Title 3"/>
          <p:cNvSpPr>
            <a:spLocks noGrp="1"/>
          </p:cNvSpPr>
          <p:nvPr>
            <p:ph type="title"/>
          </p:nvPr>
        </p:nvSpPr>
        <p:spPr/>
        <p:txBody>
          <a:bodyPr>
            <a:noAutofit/>
          </a:bodyPr>
          <a:lstStyle/>
          <a:p>
            <a:pPr fontAlgn="auto">
              <a:spcAft>
                <a:spcPts val="0"/>
              </a:spcAft>
              <a:defRPr/>
            </a:pPr>
            <a:r>
              <a:rPr lang="en-US" sz="2400" b="1" dirty="0" smtClean="0">
                <a:effectLst>
                  <a:outerShdw blurRad="38100" dist="38100" dir="2700000" algn="tl">
                    <a:srgbClr val="000000">
                      <a:alpha val="43137"/>
                    </a:srgbClr>
                  </a:outerShdw>
                </a:effectLst>
              </a:rPr>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
            </a:r>
            <a:br>
              <a:rPr lang="en-US" sz="2400" b="1" dirty="0" smtClean="0">
                <a:effectLst>
                  <a:outerShdw blurRad="38100" dist="38100" dir="2700000" algn="tl">
                    <a:srgbClr val="000000">
                      <a:alpha val="43137"/>
                    </a:srgbClr>
                  </a:outerShdw>
                </a:effectLst>
              </a:rPr>
            </a:br>
            <a:r>
              <a:rPr lang="en-US" sz="2400" b="1" dirty="0" smtClean="0">
                <a:effectLst>
                  <a:outerShdw blurRad="38100" dist="38100" dir="2700000" algn="tl">
                    <a:srgbClr val="000000">
                      <a:alpha val="43137"/>
                    </a:srgbClr>
                  </a:outerShdw>
                </a:effectLst>
              </a:rPr>
              <a:t>MYTH:  Forced marriages only happen to young women. </a:t>
            </a:r>
            <a:br>
              <a:rPr lang="en-US" sz="2400" b="1" dirty="0" smtClean="0">
                <a:effectLst>
                  <a:outerShdw blurRad="38100" dist="38100" dir="2700000" algn="tl">
                    <a:srgbClr val="000000">
                      <a:alpha val="43137"/>
                    </a:srgbClr>
                  </a:outerShdw>
                </a:effectLst>
              </a:rPr>
            </a:br>
            <a:endParaRPr lang="en-US"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438400" y="2743200"/>
            <a:ext cx="6056313" cy="2895600"/>
          </a:xfrm>
        </p:spPr>
        <p:txBody>
          <a:bodyPr>
            <a:normAutofit lnSpcReduction="10000"/>
          </a:bodyPr>
          <a:lstStyle/>
          <a:p>
            <a:pPr fontAlgn="auto">
              <a:spcAft>
                <a:spcPts val="0"/>
              </a:spcAft>
              <a:buFont typeface="Wingdings"/>
              <a:buNone/>
              <a:defRPr/>
            </a:pPr>
            <a:r>
              <a:rPr lang="en-CA" dirty="0" smtClean="0"/>
              <a:t>Forced marriages violate individual human rights and contravene international laws and are, therefore, not a private family matter. In many cases, the way individuals are treated to get them to agree to the marriage is also against the law.</a:t>
            </a:r>
            <a:endParaRPr lang="en-US" dirty="0" smtClean="0"/>
          </a:p>
          <a:p>
            <a:pPr fontAlgn="auto">
              <a:spcAft>
                <a:spcPts val="0"/>
              </a:spcAft>
              <a:buFont typeface="Wingdings"/>
              <a:buNone/>
              <a:defRPr/>
            </a:pPr>
            <a:endParaRPr lang="en-US" dirty="0"/>
          </a:p>
        </p:txBody>
      </p:sp>
      <p:sp>
        <p:nvSpPr>
          <p:cNvPr id="4" name="Title 3"/>
          <p:cNvSpPr>
            <a:spLocks noGrp="1"/>
          </p:cNvSpPr>
          <p:nvPr>
            <p:ph type="title"/>
          </p:nvPr>
        </p:nvSpPr>
        <p:spPr/>
        <p:txBody>
          <a:bodyPr>
            <a:normAutofit fontScale="90000"/>
          </a:bodyPr>
          <a:lstStyle/>
          <a:p>
            <a:pPr fontAlgn="auto">
              <a:spcAft>
                <a:spcPts val="0"/>
              </a:spcAft>
              <a:defRPr/>
            </a:pPr>
            <a:r>
              <a:rPr lang="en-CA" sz="2900" b="1" dirty="0" smtClean="0">
                <a:effectLst>
                  <a:outerShdw blurRad="38100" dist="38100" dir="2700000" algn="tl">
                    <a:srgbClr val="000000">
                      <a:alpha val="43137"/>
                    </a:srgbClr>
                  </a:outerShdw>
                </a:effectLst>
              </a:rPr>
              <a:t/>
            </a:r>
            <a:br>
              <a:rPr lang="en-CA" sz="2900" b="1" dirty="0" smtClean="0">
                <a:effectLst>
                  <a:outerShdw blurRad="38100" dist="38100" dir="2700000" algn="tl">
                    <a:srgbClr val="000000">
                      <a:alpha val="43137"/>
                    </a:srgbClr>
                  </a:outerShdw>
                </a:effectLst>
              </a:rPr>
            </a:br>
            <a:r>
              <a:rPr lang="en-CA" sz="2900" b="1" dirty="0" smtClean="0">
                <a:effectLst>
                  <a:outerShdw blurRad="38100" dist="38100" dir="2700000" algn="tl">
                    <a:srgbClr val="000000">
                      <a:alpha val="43137"/>
                    </a:srgbClr>
                  </a:outerShdw>
                </a:effectLst>
              </a:rPr>
              <a:t/>
            </a:r>
            <a:br>
              <a:rPr lang="en-CA" sz="2900" b="1" dirty="0" smtClean="0">
                <a:effectLst>
                  <a:outerShdw blurRad="38100" dist="38100" dir="2700000" algn="tl">
                    <a:srgbClr val="000000">
                      <a:alpha val="43137"/>
                    </a:srgbClr>
                  </a:outerShdw>
                </a:effectLst>
              </a:rPr>
            </a:br>
            <a:r>
              <a:rPr lang="en-CA" sz="2900" b="1" dirty="0" smtClean="0">
                <a:effectLst>
                  <a:outerShdw blurRad="38100" dist="38100" dir="2700000" algn="tl">
                    <a:srgbClr val="000000">
                      <a:alpha val="43137"/>
                    </a:srgbClr>
                  </a:outerShdw>
                </a:effectLst>
              </a:rPr>
              <a:t>MYTH: Forced marriages are a private family matter.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Placeholder 4"/>
          <p:cNvSpPr>
            <a:spLocks noGrp="1"/>
          </p:cNvSpPr>
          <p:nvPr>
            <p:ph type="body" idx="1"/>
          </p:nvPr>
        </p:nvSpPr>
        <p:spPr>
          <a:xfrm>
            <a:off x="2667000" y="2743200"/>
            <a:ext cx="5827713" cy="1673225"/>
          </a:xfrm>
        </p:spPr>
        <p:txBody>
          <a:bodyPr/>
          <a:lstStyle/>
          <a:p>
            <a:r>
              <a:rPr lang="en-CA" smtClean="0"/>
              <a:t>In reality, forced marriages can occur in any culture, any class, any faith and in any geographical region.</a:t>
            </a:r>
            <a:endParaRPr lang="en-US" smtClean="0"/>
          </a:p>
          <a:p>
            <a:endParaRPr lang="en-US" smtClean="0"/>
          </a:p>
        </p:txBody>
      </p:sp>
      <p:sp>
        <p:nvSpPr>
          <p:cNvPr id="4" name="Title 3"/>
          <p:cNvSpPr>
            <a:spLocks noGrp="1"/>
          </p:cNvSpPr>
          <p:nvPr>
            <p:ph type="title"/>
          </p:nvPr>
        </p:nvSpPr>
        <p:spPr/>
        <p:txBody>
          <a:bodyPr>
            <a:noAutofit/>
          </a:bodyPr>
          <a:lstStyle/>
          <a:p>
            <a:pPr fontAlgn="auto">
              <a:spcAft>
                <a:spcPts val="0"/>
              </a:spcAft>
              <a:defRPr/>
            </a:pPr>
            <a:r>
              <a:rPr lang="en-CA" sz="2800" b="1" dirty="0" smtClean="0">
                <a:effectLst>
                  <a:outerShdw blurRad="38100" dist="38100" dir="2700000" algn="tl">
                    <a:srgbClr val="000000">
                      <a:alpha val="43137"/>
                    </a:srgbClr>
                  </a:outerShdw>
                </a:effectLst>
              </a:rPr>
              <a:t>MYTH: Forced Marriages are an immigrant issue</a:t>
            </a:r>
            <a:endParaRPr lang="en-US"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algn="ctr"/>
            <a:r>
              <a:rPr lang="en-CA" b="1" smtClean="0"/>
              <a:t>What is a forced marriage?</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2"/>
          <p:cNvSpPr>
            <a:spLocks noGrp="1"/>
          </p:cNvSpPr>
          <p:nvPr>
            <p:ph sz="quarter" idx="4294967295"/>
          </p:nvPr>
        </p:nvSpPr>
        <p:spPr>
          <a:xfrm>
            <a:off x="685800" y="609600"/>
            <a:ext cx="7772400" cy="5257800"/>
          </a:xfrm>
        </p:spPr>
        <p:txBody>
          <a:bodyPr/>
          <a:lstStyle/>
          <a:p>
            <a:pPr>
              <a:buFont typeface="Wingdings" pitchFamily="2" charset="2"/>
              <a:buNone/>
            </a:pPr>
            <a:r>
              <a:rPr lang="en-CA" sz="4000" smtClean="0"/>
              <a:t>  “A forced marriage is a form of violence and an abuse of human rights. It is a practice in which a marriage takes place without the free consent of the individuals getting married. Forced marriage can happen to anyone; of any gender, of any age.”</a:t>
            </a:r>
            <a:endParaRPr lang="en-US" sz="4000" smtClean="0"/>
          </a:p>
          <a:p>
            <a:pPr>
              <a:buFont typeface="Wingdings" pitchFamily="2" charset="2"/>
              <a:buNone/>
            </a:pPr>
            <a:r>
              <a:rPr lang="en-CA" sz="4000" smtClean="0"/>
              <a:t> 					- SALCO/NAAFM</a:t>
            </a:r>
            <a:endParaRPr lang="en-US" sz="4000" smtClean="0"/>
          </a:p>
          <a:p>
            <a:pPr>
              <a:buFont typeface="Wingdings" pitchFamily="2" charset="2"/>
              <a:buNone/>
            </a:pPr>
            <a:r>
              <a:rPr lang="en-CA" sz="4000" b="1" smtClean="0"/>
              <a:t> </a:t>
            </a:r>
            <a:endParaRPr lang="en-US" sz="4000" smtClean="0"/>
          </a:p>
          <a:p>
            <a:pPr>
              <a:buFont typeface="Wingdings" pitchFamily="2" charset="2"/>
              <a:buNone/>
            </a:pPr>
            <a:r>
              <a:rPr lang="en-CA" sz="4000" b="1" smtClean="0"/>
              <a:t/>
            </a:r>
            <a:br>
              <a:rPr lang="en-CA" sz="4000" b="1" smtClean="0"/>
            </a:br>
            <a:r>
              <a:rPr lang="en-CA" sz="4000" b="1" smtClean="0"/>
              <a:t> </a:t>
            </a:r>
            <a:endParaRPr lang="en-US" sz="4000" smtClean="0"/>
          </a:p>
        </p:txBody>
      </p:sp>
      <p:sp>
        <p:nvSpPr>
          <p:cNvPr id="4" name="Rectangle 3"/>
          <p:cNvSpPr/>
          <p:nvPr/>
        </p:nvSpPr>
        <p:spPr>
          <a:xfrm>
            <a:off x="609600" y="381000"/>
            <a:ext cx="8001000" cy="6019800"/>
          </a:xfrm>
          <a:prstGeom prst="rect">
            <a:avLst/>
          </a:prstGeom>
          <a:noFill/>
          <a:ln w="57150">
            <a:solidFill>
              <a:schemeClr val="accent1"/>
            </a:solidFill>
          </a:ln>
          <a:effectLst>
            <a:glow rad="101600">
              <a:schemeClr val="accent3">
                <a:satMod val="175000"/>
                <a:alpha val="40000"/>
              </a:schemeClr>
            </a:glow>
            <a:softEdge rad="31750"/>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dirty="0" smtClean="0"/>
              <a:t/>
            </a:r>
            <a:br>
              <a:rPr lang="en-CA" dirty="0" smtClean="0"/>
            </a:br>
            <a:r>
              <a:rPr lang="en-CA" b="1" dirty="0" smtClean="0">
                <a:effectLst>
                  <a:outerShdw blurRad="38100" dist="38100" dir="2700000" algn="tl">
                    <a:srgbClr val="000000">
                      <a:alpha val="43137"/>
                    </a:srgbClr>
                  </a:outerShdw>
                </a:effectLst>
              </a:rPr>
              <a:t>Forced Marriage is:</a:t>
            </a:r>
            <a:r>
              <a:rPr lang="en-US" dirty="0" smtClean="0"/>
              <a:t/>
            </a:r>
            <a:br>
              <a:rPr lang="en-US" dirty="0" smtClean="0"/>
            </a:br>
            <a:endParaRPr lang="en-US" dirty="0"/>
          </a:p>
        </p:txBody>
      </p:sp>
      <p:sp>
        <p:nvSpPr>
          <p:cNvPr id="38914" name="Content Placeholder 2"/>
          <p:cNvSpPr>
            <a:spLocks noGrp="1"/>
          </p:cNvSpPr>
          <p:nvPr>
            <p:ph sz="quarter" idx="1"/>
          </p:nvPr>
        </p:nvSpPr>
        <p:spPr>
          <a:xfrm>
            <a:off x="533400" y="1828800"/>
            <a:ext cx="8153400" cy="4495800"/>
          </a:xfrm>
        </p:spPr>
        <p:txBody>
          <a:bodyPr/>
          <a:lstStyle/>
          <a:p>
            <a:r>
              <a:rPr lang="en-CA" smtClean="0"/>
              <a:t>An issue of violence </a:t>
            </a:r>
            <a:endParaRPr lang="en-US" smtClean="0"/>
          </a:p>
          <a:p>
            <a:r>
              <a:rPr lang="en-CA" smtClean="0"/>
              <a:t>An abuse of human rights</a:t>
            </a:r>
            <a:endParaRPr lang="en-US" smtClean="0"/>
          </a:p>
          <a:p>
            <a:r>
              <a:rPr lang="en-CA" smtClean="0"/>
              <a:t>Faced by both men and women</a:t>
            </a:r>
            <a:endParaRPr lang="en-US" smtClean="0"/>
          </a:p>
          <a:p>
            <a:r>
              <a:rPr lang="en-CA" smtClean="0"/>
              <a:t>Present across all cultural, religious and socio-economic backgrounds</a:t>
            </a:r>
            <a:endParaRPr lang="en-US" smtClean="0"/>
          </a:p>
          <a:p>
            <a:r>
              <a:rPr lang="en-CA" smtClean="0"/>
              <a:t>Experienced by minors, youth and adults of all ages</a:t>
            </a:r>
            <a:endParaRPr lang="en-US" smtClean="0"/>
          </a:p>
          <a:p>
            <a:r>
              <a:rPr lang="en-CA" smtClean="0"/>
              <a:t>Condemned in all religions and cultures</a:t>
            </a:r>
            <a:endParaRPr lang="en-US" smtClean="0"/>
          </a:p>
          <a:p>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Forced Marriage is a form of violence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40962" name="Content Placeholder 2"/>
          <p:cNvSpPr>
            <a:spLocks noGrp="1"/>
          </p:cNvSpPr>
          <p:nvPr>
            <p:ph sz="quarter" idx="1"/>
          </p:nvPr>
        </p:nvSpPr>
        <p:spPr>
          <a:xfrm>
            <a:off x="612775" y="1600200"/>
            <a:ext cx="8153400" cy="4495800"/>
          </a:xfrm>
        </p:spPr>
        <p:txBody>
          <a:bodyPr/>
          <a:lstStyle/>
          <a:p>
            <a:r>
              <a:rPr lang="en-US" smtClean="0"/>
              <a:t>This violence may take –</a:t>
            </a:r>
          </a:p>
          <a:p>
            <a:pPr lvl="1"/>
            <a:r>
              <a:rPr lang="en-US" smtClean="0"/>
              <a:t>emotional, </a:t>
            </a:r>
          </a:p>
          <a:p>
            <a:pPr lvl="1"/>
            <a:r>
              <a:rPr lang="en-US" smtClean="0"/>
              <a:t>mental or </a:t>
            </a:r>
          </a:p>
          <a:p>
            <a:pPr lvl="1"/>
            <a:r>
              <a:rPr lang="en-US" smtClean="0"/>
              <a:t>physical forms. </a:t>
            </a:r>
          </a:p>
          <a:p>
            <a:r>
              <a:rPr lang="en-US" smtClean="0"/>
              <a:t>In a forced marriage, consent is extracted under duress, including but not limited to: fraudulent inducement, violence, physical abuse and (especially in the case of minors) psychological or emotional manipulation.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a:bodyPr>
          <a:lstStyle/>
          <a:p>
            <a:pPr fontAlgn="auto">
              <a:spcAft>
                <a:spcPts val="0"/>
              </a:spcAft>
              <a:defRPr/>
            </a:pPr>
            <a:r>
              <a:rPr lang="en-CA" b="1" dirty="0" smtClean="0">
                <a:effectLst>
                  <a:outerShdw blurRad="38100" dist="38100" dir="2700000" algn="tl">
                    <a:srgbClr val="000000">
                      <a:alpha val="43137"/>
                    </a:srgbClr>
                  </a:outerShdw>
                </a:effectLst>
              </a:rPr>
              <a:t>Forms of violence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12775" y="1828800"/>
            <a:ext cx="8153400" cy="4648200"/>
          </a:xfrm>
        </p:spPr>
        <p:txBody>
          <a:bodyPr>
            <a:normAutofit fontScale="92500" lnSpcReduction="20000"/>
          </a:bodyPr>
          <a:lstStyle/>
          <a:p>
            <a:pPr marL="320040" indent="-320040" fontAlgn="auto">
              <a:spcAft>
                <a:spcPts val="0"/>
              </a:spcAft>
              <a:buFont typeface="Wingdings"/>
              <a:buChar char=""/>
              <a:defRPr/>
            </a:pPr>
            <a:r>
              <a:rPr lang="ru-RU" dirty="0" smtClean="0"/>
              <a:t>Physical and sexual violence </a:t>
            </a:r>
            <a:endParaRPr lang="en-US" dirty="0" smtClean="0"/>
          </a:p>
          <a:p>
            <a:pPr marL="320040" indent="-320040" fontAlgn="auto">
              <a:spcAft>
                <a:spcPts val="0"/>
              </a:spcAft>
              <a:buFont typeface="Wingdings"/>
              <a:buChar char=""/>
              <a:defRPr/>
            </a:pPr>
            <a:r>
              <a:rPr lang="ru-RU" dirty="0" smtClean="0"/>
              <a:t>Threatening behaviour </a:t>
            </a:r>
            <a:endParaRPr lang="en-US" dirty="0" smtClean="0"/>
          </a:p>
          <a:p>
            <a:pPr marL="320040" indent="-320040" fontAlgn="auto">
              <a:spcAft>
                <a:spcPts val="0"/>
              </a:spcAft>
              <a:buFont typeface="Wingdings"/>
              <a:buChar char=""/>
              <a:defRPr/>
            </a:pPr>
            <a:r>
              <a:rPr lang="en-US" dirty="0" smtClean="0"/>
              <a:t>Confinement</a:t>
            </a:r>
          </a:p>
          <a:p>
            <a:pPr marL="320040" indent="-320040" fontAlgn="auto">
              <a:spcAft>
                <a:spcPts val="0"/>
              </a:spcAft>
              <a:buFont typeface="Wingdings"/>
              <a:buChar char=""/>
              <a:defRPr/>
            </a:pPr>
            <a:r>
              <a:rPr lang="ru-RU" dirty="0" smtClean="0"/>
              <a:t>Abduction </a:t>
            </a:r>
            <a:endParaRPr lang="en-US" dirty="0" smtClean="0"/>
          </a:p>
          <a:p>
            <a:pPr marL="320040" indent="-320040" fontAlgn="auto">
              <a:spcAft>
                <a:spcPts val="0"/>
              </a:spcAft>
              <a:buFont typeface="Wingdings"/>
              <a:buChar char=""/>
              <a:defRPr/>
            </a:pPr>
            <a:r>
              <a:rPr lang="en-US" dirty="0" smtClean="0"/>
              <a:t>Mental and social pressure using religious and cultural justifications </a:t>
            </a:r>
          </a:p>
          <a:p>
            <a:pPr marL="320040" indent="-320040" fontAlgn="auto">
              <a:spcAft>
                <a:spcPts val="0"/>
              </a:spcAft>
              <a:buFont typeface="Wingdings"/>
              <a:buChar char=""/>
              <a:defRPr/>
            </a:pPr>
            <a:r>
              <a:rPr lang="en-US" dirty="0" smtClean="0"/>
              <a:t>Restrictions on lifestyle such as limitations on movement, association, dress code, education and career choices </a:t>
            </a:r>
          </a:p>
          <a:p>
            <a:pPr marL="320040" indent="-320040" fontAlgn="auto">
              <a:spcAft>
                <a:spcPts val="0"/>
              </a:spcAft>
              <a:buFont typeface="Wingdings"/>
              <a:buChar char=""/>
              <a:defRPr/>
            </a:pPr>
            <a:r>
              <a:rPr lang="en-US" dirty="0" smtClean="0"/>
              <a:t>F</a:t>
            </a:r>
            <a:r>
              <a:rPr lang="ru-RU" dirty="0" smtClean="0"/>
              <a:t>inancial control </a:t>
            </a:r>
            <a:endParaRPr lang="en-US" dirty="0" smtClean="0"/>
          </a:p>
          <a:p>
            <a:pPr marL="320040" indent="-320040" fontAlgn="auto">
              <a:spcAft>
                <a:spcPts val="0"/>
              </a:spcAft>
              <a:buFont typeface="Wingdings"/>
              <a:buChar char=""/>
              <a:defRPr/>
            </a:pPr>
            <a:r>
              <a:rPr lang="en-US" dirty="0" smtClean="0"/>
              <a:t>Isolation from community and family members</a:t>
            </a:r>
          </a:p>
          <a:p>
            <a:pPr marL="320040" indent="-320040" fontAlgn="auto">
              <a:spcAft>
                <a:spcPts val="0"/>
              </a:spcAft>
              <a:buFont typeface="Wingdings"/>
              <a:buChar char=""/>
              <a:defRPr/>
            </a:pPr>
            <a:r>
              <a:rPr lang="en-US" dirty="0" smtClean="0"/>
              <a:t>Other demeaning, humiliating and controlling </a:t>
            </a:r>
            <a:r>
              <a:rPr lang="en-CA" dirty="0" smtClean="0"/>
              <a:t>behaviour </a:t>
            </a:r>
            <a:endParaRPr lang="en-US" dirty="0" smtClean="0"/>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4648200"/>
            <a:ext cx="7315200" cy="685800"/>
          </a:xfrm>
        </p:spPr>
        <p:txBody>
          <a:bodyPr>
            <a:normAutofit fontScale="90000"/>
          </a:bodyPr>
          <a:lstStyle/>
          <a:p>
            <a:pPr algn="ctr" fontAlgn="auto">
              <a:spcAft>
                <a:spcPts val="0"/>
              </a:spcAft>
              <a:defRPr/>
            </a:pPr>
            <a:r>
              <a:rPr lang="en-CA" sz="2800" dirty="0" smtClean="0">
                <a:solidFill>
                  <a:srgbClr val="FFFFFF"/>
                </a:solidFill>
              </a:rPr>
              <a:t/>
            </a:r>
            <a:br>
              <a:rPr lang="en-CA" sz="2800" dirty="0" smtClean="0">
                <a:solidFill>
                  <a:srgbClr val="FFFFFF"/>
                </a:solidFill>
              </a:rPr>
            </a:br>
            <a:r>
              <a:rPr lang="en-CA" sz="2800" dirty="0" smtClean="0">
                <a:solidFill>
                  <a:srgbClr val="FFFFFF"/>
                </a:solidFill>
              </a:rPr>
              <a:t>What brings you here today?</a:t>
            </a:r>
            <a:r>
              <a:rPr lang="en-US" sz="2800" dirty="0" smtClean="0">
                <a:solidFill>
                  <a:srgbClr val="FFFFFF"/>
                </a:solidFill>
              </a:rPr>
              <a:t/>
            </a:r>
            <a:br>
              <a:rPr lang="en-US" sz="2800" dirty="0" smtClean="0">
                <a:solidFill>
                  <a:srgbClr val="FFFFFF"/>
                </a:solidFill>
              </a:rPr>
            </a:br>
            <a:endParaRPr lang="en-US" sz="2800" dirty="0">
              <a:solidFill>
                <a:srgbClr val="FFFFFF"/>
              </a:solidFill>
            </a:endParaRPr>
          </a:p>
        </p:txBody>
      </p:sp>
      <p:pic>
        <p:nvPicPr>
          <p:cNvPr id="16386" name="Picture 9" descr="C:\Users\Ritu\AppData\Local\Microsoft\Windows\Temporary Internet Files\Content.IE5\SY8VHTBS\MCj03970740000[1].wmf"/>
          <p:cNvPicPr>
            <a:picLocks noChangeAspect="1" noChangeArrowheads="1"/>
          </p:cNvPicPr>
          <p:nvPr/>
        </p:nvPicPr>
        <p:blipFill>
          <a:blip r:embed="rId3"/>
          <a:srcRect/>
          <a:stretch>
            <a:fillRect/>
          </a:stretch>
        </p:blipFill>
        <p:spPr bwMode="auto">
          <a:xfrm>
            <a:off x="2819400" y="228600"/>
            <a:ext cx="4243388" cy="42037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b="1" dirty="0" smtClean="0">
                <a:effectLst>
                  <a:outerShdw blurRad="38100" dist="38100" dir="2700000" algn="tl">
                    <a:srgbClr val="000000">
                      <a:alpha val="43137"/>
                    </a:srgbClr>
                  </a:outerShdw>
                </a:effectLst>
              </a:rPr>
              <a:t/>
            </a:r>
            <a:br>
              <a:rPr lang="en-CA" b="1" dirty="0" smtClean="0">
                <a:effectLst>
                  <a:outerShdw blurRad="38100" dist="38100" dir="2700000" algn="tl">
                    <a:srgbClr val="000000">
                      <a:alpha val="43137"/>
                    </a:srgbClr>
                  </a:outerShdw>
                </a:effectLst>
              </a:rPr>
            </a:br>
            <a:r>
              <a:rPr lang="en-CA" b="1" dirty="0" smtClean="0">
                <a:effectLst>
                  <a:outerShdw blurRad="38100" dist="38100" dir="2700000" algn="tl">
                    <a:srgbClr val="000000">
                      <a:alpha val="43137"/>
                    </a:srgbClr>
                  </a:outerShdw>
                </a:effectLst>
              </a:rPr>
              <a:t>Forced Marriage involves coercion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43010" name="Content Placeholder 2"/>
          <p:cNvSpPr>
            <a:spLocks noGrp="1"/>
          </p:cNvSpPr>
          <p:nvPr>
            <p:ph sz="quarter" idx="1"/>
          </p:nvPr>
        </p:nvSpPr>
        <p:spPr>
          <a:xfrm>
            <a:off x="612775" y="1447800"/>
            <a:ext cx="8153400" cy="3657600"/>
          </a:xfrm>
        </p:spPr>
        <p:txBody>
          <a:bodyPr/>
          <a:lstStyle/>
          <a:p>
            <a:endParaRPr lang="en-CA" smtClean="0"/>
          </a:p>
          <a:p>
            <a:r>
              <a:rPr lang="en-CA" sz="3200" smtClean="0"/>
              <a:t>In a forced marriage, one or both individuals are coerced into giving their consent. It is not full and free consent; to coerce someone is to force them to act or think in a certain way by use of pressure, threats, or intimidation. </a:t>
            </a:r>
            <a:endParaRPr lang="en-US" sz="3200" smtClean="0"/>
          </a:p>
          <a:p>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b="1" dirty="0" smtClean="0">
                <a:effectLst>
                  <a:outerShdw blurRad="38100" dist="38100" dir="2700000" algn="tl">
                    <a:srgbClr val="000000">
                      <a:alpha val="43137"/>
                    </a:srgbClr>
                  </a:outerShdw>
                </a:effectLst>
              </a:rPr>
              <a:t/>
            </a:r>
            <a:br>
              <a:rPr lang="en-CA" b="1" dirty="0" smtClean="0">
                <a:effectLst>
                  <a:outerShdw blurRad="38100" dist="38100" dir="2700000" algn="tl">
                    <a:srgbClr val="000000">
                      <a:alpha val="43137"/>
                    </a:srgbClr>
                  </a:outerShdw>
                </a:effectLst>
              </a:rPr>
            </a:br>
            <a:r>
              <a:rPr lang="en-CA" b="1" dirty="0" smtClean="0">
                <a:effectLst>
                  <a:outerShdw blurRad="38100" dist="38100" dir="2700000" algn="tl">
                    <a:srgbClr val="000000">
                      <a:alpha val="43137"/>
                    </a:srgbClr>
                  </a:outerShdw>
                </a:effectLst>
              </a:rPr>
              <a:t>Methods of coercion may include: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12775" y="1752600"/>
            <a:ext cx="8153400" cy="4724400"/>
          </a:xfrm>
        </p:spPr>
        <p:txBody>
          <a:bodyPr>
            <a:normAutofit lnSpcReduction="10000"/>
          </a:bodyPr>
          <a:lstStyle/>
          <a:p>
            <a:pPr marL="320040" indent="-320040" fontAlgn="auto">
              <a:spcAft>
                <a:spcPts val="0"/>
              </a:spcAft>
              <a:buFont typeface="Wingdings"/>
              <a:buChar char=""/>
              <a:defRPr/>
            </a:pPr>
            <a:r>
              <a:rPr lang="en-CA" dirty="0" smtClean="0"/>
              <a:t>Shaming the victim in the name of upholding the family’s reputation </a:t>
            </a:r>
            <a:endParaRPr lang="en-US" dirty="0" smtClean="0"/>
          </a:p>
          <a:p>
            <a:pPr marL="320040" indent="-320040" fontAlgn="auto">
              <a:spcAft>
                <a:spcPts val="0"/>
              </a:spcAft>
              <a:buFont typeface="Wingdings"/>
              <a:buChar char=""/>
              <a:defRPr/>
            </a:pPr>
            <a:r>
              <a:rPr lang="en-CA" dirty="0" smtClean="0"/>
              <a:t>Stressing that if the woman or man says no, it will affect their parent’s health </a:t>
            </a:r>
            <a:endParaRPr lang="en-US" dirty="0" smtClean="0"/>
          </a:p>
          <a:p>
            <a:pPr marL="320040" indent="-320040" fontAlgn="auto">
              <a:spcAft>
                <a:spcPts val="0"/>
              </a:spcAft>
              <a:buFont typeface="Wingdings"/>
              <a:buChar char=""/>
              <a:defRPr/>
            </a:pPr>
            <a:r>
              <a:rPr lang="en-CA" dirty="0" smtClean="0"/>
              <a:t>Being told that refusing will effect their siblings’ future chances of getting married; </a:t>
            </a:r>
            <a:endParaRPr lang="en-US" dirty="0" smtClean="0"/>
          </a:p>
          <a:p>
            <a:pPr marL="320040" indent="-320040" fontAlgn="auto">
              <a:spcAft>
                <a:spcPts val="0"/>
              </a:spcAft>
              <a:buFont typeface="Wingdings"/>
              <a:buChar char=""/>
              <a:defRPr/>
            </a:pPr>
            <a:r>
              <a:rPr lang="en-CA" dirty="0" smtClean="0"/>
              <a:t>Threats from a parent, a sibling or a close family member to kill or harm themselves if the marriage does not take place. </a:t>
            </a:r>
            <a:endParaRPr lang="en-US" dirty="0" smtClean="0"/>
          </a:p>
          <a:p>
            <a:pPr marL="320040" indent="-320040" fontAlgn="auto">
              <a:spcAft>
                <a:spcPts val="0"/>
              </a:spcAft>
              <a:buFont typeface="Wingdings"/>
              <a:buChar char=""/>
              <a:defRPr/>
            </a:pPr>
            <a:r>
              <a:rPr lang="en-CA" dirty="0" smtClean="0"/>
              <a:t>Inducing fear of loosing immigration status</a:t>
            </a:r>
            <a:endParaRPr lang="en-US" dirty="0" smtClean="0"/>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600200" y="2895600"/>
            <a:ext cx="7086600" cy="3733800"/>
          </a:xfrm>
        </p:spPr>
        <p:txBody>
          <a:bodyPr>
            <a:normAutofit fontScale="62500" lnSpcReduction="20000"/>
          </a:bodyPr>
          <a:lstStyle/>
          <a:p>
            <a:pPr fontAlgn="auto">
              <a:spcAft>
                <a:spcPts val="0"/>
              </a:spcAft>
              <a:buFont typeface="Wingdings"/>
              <a:buNone/>
              <a:defRPr/>
            </a:pPr>
            <a:endParaRPr lang="en-CA" dirty="0" smtClean="0"/>
          </a:p>
          <a:p>
            <a:pPr fontAlgn="auto">
              <a:spcAft>
                <a:spcPts val="0"/>
              </a:spcAft>
              <a:buFont typeface="Wingdings"/>
              <a:buNone/>
              <a:defRPr/>
            </a:pPr>
            <a:r>
              <a:rPr lang="en-CA" sz="4000" dirty="0" smtClean="0"/>
              <a:t>Each act of coercion can be read through the lens of power and control. </a:t>
            </a:r>
          </a:p>
          <a:p>
            <a:pPr fontAlgn="auto">
              <a:spcAft>
                <a:spcPts val="0"/>
              </a:spcAft>
              <a:buFont typeface="Wingdings"/>
              <a:buNone/>
              <a:defRPr/>
            </a:pPr>
            <a:endParaRPr lang="en-CA" sz="4000" dirty="0" smtClean="0"/>
          </a:p>
          <a:p>
            <a:pPr fontAlgn="auto">
              <a:spcAft>
                <a:spcPts val="0"/>
              </a:spcAft>
              <a:buFont typeface="Wingdings"/>
              <a:buNone/>
              <a:defRPr/>
            </a:pPr>
            <a:r>
              <a:rPr lang="en-CA" sz="4000" dirty="0" smtClean="0"/>
              <a:t>While it is important to have an understanding of the motives that drive parents/caregivers to force their children to marry, these motives should not be accepted as justification for coercion. </a:t>
            </a:r>
            <a:endParaRPr lang="en-US" sz="4000" dirty="0" smtClean="0"/>
          </a:p>
          <a:p>
            <a:pPr fontAlgn="auto">
              <a:spcAft>
                <a:spcPts val="0"/>
              </a:spcAft>
              <a:buFont typeface="Wingdings"/>
              <a:buNone/>
              <a:defRPr/>
            </a:pPr>
            <a:r>
              <a:rPr lang="en-CA" b="1" dirty="0" smtClean="0"/>
              <a:t/>
            </a:r>
            <a:br>
              <a:rPr lang="en-CA" b="1" dirty="0" smtClean="0"/>
            </a:br>
            <a:r>
              <a:rPr lang="en-CA" b="1" dirty="0" smtClean="0"/>
              <a:t> </a:t>
            </a:r>
            <a:endParaRPr lang="en-US" dirty="0" smtClean="0"/>
          </a:p>
          <a:p>
            <a:pPr fontAlgn="auto">
              <a:spcAft>
                <a:spcPts val="0"/>
              </a:spcAft>
              <a:buFont typeface="Wingdings"/>
              <a:buNone/>
              <a:defRPr/>
            </a:pPr>
            <a:endParaRPr lang="en-US" dirty="0"/>
          </a:p>
        </p:txBody>
      </p:sp>
      <p:sp>
        <p:nvSpPr>
          <p:cNvPr id="4" name="Title 3"/>
          <p:cNvSpPr>
            <a:spLocks noGrp="1"/>
          </p:cNvSpPr>
          <p:nvPr>
            <p:ph type="title"/>
          </p:nvPr>
        </p:nvSpPr>
        <p:spPr/>
        <p:txBody>
          <a:bodyPr>
            <a:normAutofit/>
          </a:bodyPr>
          <a:lstStyle/>
          <a:p>
            <a:pPr fontAlgn="auto">
              <a:spcAft>
                <a:spcPts val="0"/>
              </a:spcAft>
              <a:defRPr/>
            </a:pPr>
            <a:r>
              <a:rPr lang="en-CA" sz="3800" b="1" dirty="0" smtClean="0">
                <a:effectLst>
                  <a:outerShdw blurRad="38100" dist="38100" dir="2700000" algn="tl">
                    <a:srgbClr val="000000">
                      <a:alpha val="43137"/>
                    </a:srgbClr>
                  </a:outerShdw>
                </a:effectLst>
              </a:rPr>
              <a:t>Motives prompting Forced Marriage</a:t>
            </a:r>
            <a:endParaRPr lang="en-US" sz="3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dirty="0" smtClean="0"/>
              <a:t/>
            </a:r>
            <a:br>
              <a:rPr lang="en-CA" dirty="0" smtClean="0"/>
            </a:br>
            <a:r>
              <a:rPr lang="en-CA" sz="4200" dirty="0" smtClean="0"/>
              <a:t>Common motives for forced marriage may include: </a:t>
            </a:r>
            <a:r>
              <a:rPr lang="en-US" dirty="0" smtClean="0"/>
              <a:t/>
            </a:r>
            <a:br>
              <a:rPr lang="en-US" dirty="0" smtClean="0"/>
            </a:br>
            <a:endParaRPr lang="en-US" dirty="0"/>
          </a:p>
        </p:txBody>
      </p:sp>
      <p:sp>
        <p:nvSpPr>
          <p:cNvPr id="3" name="Content Placeholder 2"/>
          <p:cNvSpPr>
            <a:spLocks noGrp="1"/>
          </p:cNvSpPr>
          <p:nvPr>
            <p:ph sz="quarter" idx="1"/>
          </p:nvPr>
        </p:nvSpPr>
        <p:spPr>
          <a:xfrm>
            <a:off x="609600" y="1828800"/>
            <a:ext cx="8153400" cy="4495800"/>
          </a:xfrm>
        </p:spPr>
        <p:txBody>
          <a:bodyPr>
            <a:normAutofit fontScale="77500" lnSpcReduction="20000"/>
          </a:bodyPr>
          <a:lstStyle/>
          <a:p>
            <a:pPr marL="320040" indent="-320040" fontAlgn="auto">
              <a:spcAft>
                <a:spcPts val="0"/>
              </a:spcAft>
              <a:buFont typeface="Wingdings"/>
              <a:buChar char=""/>
              <a:defRPr/>
            </a:pPr>
            <a:r>
              <a:rPr lang="en-CA" dirty="0" smtClean="0"/>
              <a:t>Controlling ‘unwanted’ behaviour and sexuality (including perceived promiscuity, or being gay, lesbian, bisexual or transgender) – particularly the behaviour and sexuality of women</a:t>
            </a:r>
            <a:endParaRPr lang="en-US" dirty="0" smtClean="0"/>
          </a:p>
          <a:p>
            <a:pPr marL="320040" indent="-320040" fontAlgn="auto">
              <a:spcAft>
                <a:spcPts val="0"/>
              </a:spcAft>
              <a:buFont typeface="Wingdings"/>
              <a:buChar char=""/>
              <a:defRPr/>
            </a:pPr>
            <a:r>
              <a:rPr lang="en-CA" dirty="0" smtClean="0"/>
              <a:t> Protecting ‘family honour’</a:t>
            </a:r>
            <a:endParaRPr lang="en-US" dirty="0" smtClean="0"/>
          </a:p>
          <a:p>
            <a:pPr marL="320040" indent="-320040" fontAlgn="auto">
              <a:spcAft>
                <a:spcPts val="0"/>
              </a:spcAft>
              <a:buFont typeface="Wingdings"/>
              <a:buChar char=""/>
              <a:defRPr/>
            </a:pPr>
            <a:r>
              <a:rPr lang="en-CA" dirty="0" smtClean="0"/>
              <a:t>Responding to peer group or family pressure</a:t>
            </a:r>
            <a:endParaRPr lang="en-US" dirty="0" smtClean="0"/>
          </a:p>
          <a:p>
            <a:pPr marL="320040" indent="-320040" fontAlgn="auto">
              <a:spcAft>
                <a:spcPts val="0"/>
              </a:spcAft>
              <a:buFont typeface="Wingdings"/>
              <a:buChar char=""/>
              <a:defRPr/>
            </a:pPr>
            <a:r>
              <a:rPr lang="en-CA" dirty="0" smtClean="0"/>
              <a:t>Attempting to strengthen family and business links</a:t>
            </a:r>
            <a:endParaRPr lang="en-US" dirty="0" smtClean="0"/>
          </a:p>
          <a:p>
            <a:pPr marL="320040" indent="-320040" fontAlgn="auto">
              <a:spcAft>
                <a:spcPts val="0"/>
              </a:spcAft>
              <a:buFont typeface="Wingdings"/>
              <a:buChar char=""/>
              <a:defRPr/>
            </a:pPr>
            <a:r>
              <a:rPr lang="en-CA" dirty="0" smtClean="0"/>
              <a:t>Ensuring land, property and wealth remain within the family</a:t>
            </a:r>
            <a:endParaRPr lang="en-US" dirty="0" smtClean="0"/>
          </a:p>
          <a:p>
            <a:pPr marL="320040" indent="-320040" fontAlgn="auto">
              <a:spcAft>
                <a:spcPts val="0"/>
              </a:spcAft>
              <a:buFont typeface="Wingdings"/>
              <a:buChar char=""/>
              <a:defRPr/>
            </a:pPr>
            <a:r>
              <a:rPr lang="en-CA" dirty="0" smtClean="0"/>
              <a:t>Protecting perceived cultural or religious ideals</a:t>
            </a:r>
            <a:endParaRPr lang="en-US" dirty="0" smtClean="0"/>
          </a:p>
          <a:p>
            <a:pPr marL="320040" indent="-320040" fontAlgn="auto">
              <a:spcAft>
                <a:spcPts val="0"/>
              </a:spcAft>
              <a:buFont typeface="Wingdings"/>
              <a:buChar char=""/>
              <a:defRPr/>
            </a:pPr>
            <a:r>
              <a:rPr lang="en-CA" dirty="0" smtClean="0"/>
              <a:t>Preventing ‘unsuitable’ relationships, e.g. outside the ethnic, cultural, religious or caste group.</a:t>
            </a:r>
            <a:endParaRPr lang="en-US" dirty="0" smtClean="0"/>
          </a:p>
          <a:p>
            <a:pPr marL="320040" indent="-320040" fontAlgn="auto">
              <a:spcAft>
                <a:spcPts val="0"/>
              </a:spcAft>
              <a:buFont typeface="Wingdings"/>
              <a:buChar char=""/>
              <a:defRPr/>
            </a:pPr>
            <a:r>
              <a:rPr lang="en-CA" dirty="0" smtClean="0"/>
              <a:t>Assisting claims for residence and citizenship</a:t>
            </a:r>
            <a:endParaRPr lang="en-US" dirty="0" smtClean="0"/>
          </a:p>
          <a:p>
            <a:pPr marL="320040" indent="-320040" fontAlgn="auto">
              <a:spcAft>
                <a:spcPts val="0"/>
              </a:spcAft>
              <a:buFont typeface="Wingdings"/>
              <a:buChar char=""/>
              <a:defRPr/>
            </a:pPr>
            <a:r>
              <a:rPr lang="en-CA" dirty="0" smtClean="0"/>
              <a:t>Fulfilling long-standing family commitments</a:t>
            </a:r>
            <a:endParaRPr lang="en-US" dirty="0" smtClean="0"/>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66800" y="1828800"/>
          <a:ext cx="7123113"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Autofit/>
          </a:bodyPr>
          <a:lstStyle/>
          <a:p>
            <a:pPr algn="ctr" fontAlgn="auto">
              <a:spcAft>
                <a:spcPts val="0"/>
              </a:spcAft>
              <a:defRPr/>
            </a:pPr>
            <a:r>
              <a:rPr lang="en-CA" sz="2800" b="1" dirty="0" smtClean="0">
                <a:effectLst>
                  <a:outerShdw blurRad="38100" dist="38100" dir="2700000" algn="tl">
                    <a:srgbClr val="000000">
                      <a:alpha val="43137"/>
                    </a:srgbClr>
                  </a:outerShdw>
                </a:effectLst>
              </a:rPr>
              <a:t>Contextualising the practice of forced marriage </a:t>
            </a:r>
            <a:endParaRPr lang="en-US" sz="28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219200" y="3352800"/>
          <a:ext cx="7123113" cy="1673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fontScale="90000"/>
          </a:bodyPr>
          <a:lstStyle/>
          <a:p>
            <a:pPr fontAlgn="auto">
              <a:spcAft>
                <a:spcPts val="0"/>
              </a:spcAft>
              <a:defRPr/>
            </a:pPr>
            <a:r>
              <a:rPr lang="en-CA" dirty="0" smtClean="0"/>
              <a:t>Addressing Forced Marriage Cases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5175" cy="990600"/>
          </a:xfrm>
        </p:spPr>
        <p:txBody>
          <a:bodyPr>
            <a:normAutofit fontScale="90000"/>
          </a:bodyPr>
          <a:lstStyle/>
          <a:p>
            <a:pPr fontAlgn="auto">
              <a:spcAft>
                <a:spcPts val="0"/>
              </a:spcAft>
              <a:defRPr/>
            </a:pPr>
            <a:r>
              <a:rPr lang="en-CA" b="1" dirty="0" smtClean="0">
                <a:effectLst>
                  <a:outerShdw blurRad="38100" dist="38100" dir="2700000" algn="tl">
                    <a:srgbClr val="000000">
                      <a:alpha val="43137"/>
                    </a:srgbClr>
                  </a:outerShdw>
                </a:effectLst>
              </a:rPr>
              <a:t/>
            </a:r>
            <a:br>
              <a:rPr lang="en-CA" b="1" dirty="0" smtClean="0">
                <a:effectLst>
                  <a:outerShdw blurRad="38100" dist="38100" dir="2700000" algn="tl">
                    <a:srgbClr val="000000">
                      <a:alpha val="43137"/>
                    </a:srgbClr>
                  </a:outerShdw>
                </a:effectLst>
              </a:rPr>
            </a:br>
            <a:r>
              <a:rPr lang="en-CA" b="1" dirty="0" smtClean="0">
                <a:effectLst>
                  <a:outerShdw blurRad="38100" dist="38100" dir="2700000" algn="tl">
                    <a:srgbClr val="000000">
                      <a:alpha val="43137"/>
                    </a:srgbClr>
                  </a:outerShdw>
                </a:effectLst>
              </a:rPr>
              <a:t>Forced Marriage can be addressed by:</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12775" y="1600200"/>
            <a:ext cx="8153400" cy="4495800"/>
          </a:xfrm>
        </p:spPr>
        <p:txBody>
          <a:bodyPr>
            <a:normAutofit fontScale="92500" lnSpcReduction="20000"/>
          </a:bodyPr>
          <a:lstStyle/>
          <a:p>
            <a:pPr marL="320040" indent="-320040" fontAlgn="auto">
              <a:spcAft>
                <a:spcPts val="0"/>
              </a:spcAft>
              <a:buFont typeface="Wingdings"/>
              <a:buChar char=""/>
              <a:defRPr/>
            </a:pPr>
            <a:r>
              <a:rPr lang="en-CA" dirty="0" smtClean="0"/>
              <a:t>Taking an anti-racist/ anti-oppressive approach</a:t>
            </a:r>
            <a:endParaRPr lang="en-US" dirty="0" smtClean="0"/>
          </a:p>
          <a:p>
            <a:pPr marL="320040" indent="-320040" fontAlgn="auto">
              <a:spcAft>
                <a:spcPts val="0"/>
              </a:spcAft>
              <a:buFont typeface="Wingdings"/>
              <a:buChar char=""/>
              <a:defRPr/>
            </a:pPr>
            <a:r>
              <a:rPr lang="en-CA" dirty="0" smtClean="0"/>
              <a:t>Institutional commitment to fighting violence/ abuse of human rights </a:t>
            </a:r>
            <a:endParaRPr lang="en-US" dirty="0" smtClean="0"/>
          </a:p>
          <a:p>
            <a:pPr marL="320040" indent="-320040" fontAlgn="auto">
              <a:spcAft>
                <a:spcPts val="0"/>
              </a:spcAft>
              <a:buFont typeface="Wingdings"/>
              <a:buChar char=""/>
              <a:defRPr/>
            </a:pPr>
            <a:r>
              <a:rPr lang="en-CA" dirty="0" smtClean="0"/>
              <a:t>Building public and community accountability </a:t>
            </a:r>
            <a:endParaRPr lang="en-US" dirty="0" smtClean="0"/>
          </a:p>
          <a:p>
            <a:pPr marL="320040" indent="-320040" fontAlgn="auto">
              <a:spcAft>
                <a:spcPts val="0"/>
              </a:spcAft>
              <a:buFont typeface="Wingdings"/>
              <a:buChar char=""/>
              <a:defRPr/>
            </a:pPr>
            <a:r>
              <a:rPr lang="en-CA" dirty="0" smtClean="0"/>
              <a:t>Creating safe spaces that encourage open and inclusive dialogue </a:t>
            </a:r>
            <a:endParaRPr lang="en-US" dirty="0" smtClean="0"/>
          </a:p>
          <a:p>
            <a:pPr marL="320040" indent="-320040" fontAlgn="auto">
              <a:spcAft>
                <a:spcPts val="0"/>
              </a:spcAft>
              <a:buFont typeface="Wingdings"/>
              <a:buChar char=""/>
              <a:defRPr/>
            </a:pPr>
            <a:r>
              <a:rPr lang="en-CA" dirty="0" smtClean="0"/>
              <a:t>Prevention-focused initiatives across communities</a:t>
            </a:r>
            <a:endParaRPr lang="en-US" dirty="0" smtClean="0"/>
          </a:p>
          <a:p>
            <a:pPr marL="320040" indent="-320040" fontAlgn="auto">
              <a:spcAft>
                <a:spcPts val="0"/>
              </a:spcAft>
              <a:buFont typeface="Wingdings"/>
              <a:buChar char=""/>
              <a:defRPr/>
            </a:pPr>
            <a:r>
              <a:rPr lang="en-CA" dirty="0" smtClean="0"/>
              <a:t>Engaging with both youth and parents/ caregivers/family members</a:t>
            </a:r>
            <a:endParaRPr lang="en-US" dirty="0" smtClean="0"/>
          </a:p>
          <a:p>
            <a:pPr marL="320040" indent="-320040" fontAlgn="auto">
              <a:spcAft>
                <a:spcPts val="0"/>
              </a:spcAft>
              <a:buFont typeface="Wingdings"/>
              <a:buChar char=""/>
              <a:defRPr/>
            </a:pPr>
            <a:r>
              <a:rPr lang="en-CA" dirty="0" smtClean="0"/>
              <a:t>Ensuring service to both men and women; of all sexual orientations</a:t>
            </a:r>
            <a:endParaRPr lang="en-US" dirty="0" smtClean="0"/>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
            </a:r>
            <a:br>
              <a:rPr lang="en-US" b="1" dirty="0" smtClean="0"/>
            </a:br>
            <a:r>
              <a:rPr lang="en-US" b="1" dirty="0" smtClean="0"/>
              <a:t>Warning Signs of Forced Marriages</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495800"/>
          </a:xfrm>
        </p:spPr>
        <p:txBody>
          <a:bodyPr>
            <a:normAutofit fontScale="70000" lnSpcReduction="20000"/>
          </a:bodyPr>
          <a:lstStyle/>
          <a:p>
            <a:pPr marL="320040" indent="-320040" fontAlgn="auto">
              <a:spcAft>
                <a:spcPts val="0"/>
              </a:spcAft>
              <a:buFont typeface="Wingdings"/>
              <a:buChar char=""/>
              <a:defRPr/>
            </a:pPr>
            <a:r>
              <a:rPr lang="ru-RU" dirty="0" smtClean="0"/>
              <a:t>Appointments are often missed </a:t>
            </a:r>
            <a:endParaRPr lang="en-US" dirty="0" smtClean="0"/>
          </a:p>
          <a:p>
            <a:pPr marL="320040" indent="-320040" fontAlgn="auto">
              <a:spcAft>
                <a:spcPts val="0"/>
              </a:spcAft>
              <a:buFont typeface="Wingdings"/>
              <a:buChar char=""/>
              <a:defRPr/>
            </a:pPr>
            <a:r>
              <a:rPr lang="en-US" dirty="0" smtClean="0"/>
              <a:t>The person appears frightened, excessively anxious or depressed </a:t>
            </a:r>
          </a:p>
          <a:p>
            <a:pPr marL="320040" indent="-320040" fontAlgn="auto">
              <a:spcAft>
                <a:spcPts val="0"/>
              </a:spcAft>
              <a:buFont typeface="Wingdings"/>
              <a:buChar char=""/>
              <a:defRPr/>
            </a:pPr>
            <a:r>
              <a:rPr lang="en-US" dirty="0" smtClean="0"/>
              <a:t>The person is always accompanied when attending a consultation </a:t>
            </a:r>
          </a:p>
          <a:p>
            <a:pPr marL="320040" indent="-320040" fontAlgn="auto">
              <a:spcAft>
                <a:spcPts val="0"/>
              </a:spcAft>
              <a:buFont typeface="Wingdings"/>
              <a:buChar char=""/>
              <a:defRPr/>
            </a:pPr>
            <a:r>
              <a:rPr lang="en-US" dirty="0" smtClean="0"/>
              <a:t>Injuries are inconsistent with the explanation of the cause of accident </a:t>
            </a:r>
          </a:p>
          <a:p>
            <a:pPr marL="320040" indent="-320040" fontAlgn="auto">
              <a:spcAft>
                <a:spcPts val="0"/>
              </a:spcAft>
              <a:buFont typeface="Wingdings"/>
              <a:buChar char=""/>
              <a:defRPr/>
            </a:pPr>
            <a:r>
              <a:rPr lang="en-CA" dirty="0" smtClean="0"/>
              <a:t>One </a:t>
            </a:r>
            <a:r>
              <a:rPr lang="en-US" dirty="0" smtClean="0"/>
              <a:t>partner appears aggressive and overly dominant/the </a:t>
            </a:r>
            <a:r>
              <a:rPr lang="en-CA" dirty="0" smtClean="0"/>
              <a:t>other </a:t>
            </a:r>
            <a:r>
              <a:rPr lang="en-US" dirty="0" smtClean="0"/>
              <a:t> is passive and afraid </a:t>
            </a:r>
          </a:p>
          <a:p>
            <a:pPr marL="320040" indent="-320040" fontAlgn="auto">
              <a:spcAft>
                <a:spcPts val="0"/>
              </a:spcAft>
              <a:buFont typeface="Wingdings"/>
              <a:buChar char=""/>
              <a:defRPr/>
            </a:pPr>
            <a:r>
              <a:rPr lang="ru-RU" dirty="0" smtClean="0"/>
              <a:t>Worsening academic performance </a:t>
            </a:r>
            <a:endParaRPr lang="en-US" dirty="0" smtClean="0"/>
          </a:p>
          <a:p>
            <a:pPr marL="320040" indent="-320040" fontAlgn="auto">
              <a:spcAft>
                <a:spcPts val="0"/>
              </a:spcAft>
              <a:buFont typeface="Wingdings"/>
              <a:buChar char=""/>
              <a:defRPr/>
            </a:pPr>
            <a:r>
              <a:rPr lang="en-US" dirty="0" smtClean="0"/>
              <a:t>Absence or poor attendance at school, college or work </a:t>
            </a:r>
          </a:p>
          <a:p>
            <a:pPr marL="320040" indent="-320040" fontAlgn="auto">
              <a:spcAft>
                <a:spcPts val="0"/>
              </a:spcAft>
              <a:buFont typeface="Wingdings"/>
              <a:buChar char=""/>
              <a:defRPr/>
            </a:pPr>
            <a:r>
              <a:rPr lang="ru-RU" dirty="0" smtClean="0"/>
              <a:t>Depression </a:t>
            </a:r>
            <a:endParaRPr lang="en-US" dirty="0" smtClean="0"/>
          </a:p>
          <a:p>
            <a:pPr marL="320040" indent="-320040" fontAlgn="auto">
              <a:spcAft>
                <a:spcPts val="0"/>
              </a:spcAft>
              <a:buFont typeface="Wingdings"/>
              <a:buChar char=""/>
              <a:defRPr/>
            </a:pPr>
            <a:r>
              <a:rPr lang="ru-RU" dirty="0" smtClean="0"/>
              <a:t>Self harm </a:t>
            </a:r>
            <a:endParaRPr lang="en-US" dirty="0" smtClean="0"/>
          </a:p>
          <a:p>
            <a:pPr marL="320040" indent="-320040" fontAlgn="auto">
              <a:spcAft>
                <a:spcPts val="0"/>
              </a:spcAft>
              <a:buFont typeface="Wingdings"/>
              <a:buChar char=""/>
              <a:defRPr/>
            </a:pPr>
            <a:r>
              <a:rPr lang="ru-RU" dirty="0" smtClean="0"/>
              <a:t>Eating disorders </a:t>
            </a:r>
            <a:endParaRPr lang="en-US" dirty="0" smtClean="0"/>
          </a:p>
          <a:p>
            <a:pPr marL="320040" indent="-320040" fontAlgn="auto">
              <a:spcAft>
                <a:spcPts val="0"/>
              </a:spcAft>
              <a:buFont typeface="Wingdings"/>
              <a:buChar char=""/>
              <a:defRPr/>
            </a:pPr>
            <a:r>
              <a:rPr lang="en-US" dirty="0" smtClean="0"/>
              <a:t>Regular visits to health care professionals with no obvious illness or reason </a:t>
            </a:r>
          </a:p>
          <a:p>
            <a:pPr marL="320040" indent="-320040" fontAlgn="auto">
              <a:spcAft>
                <a:spcPts val="0"/>
              </a:spcAft>
              <a:buFont typeface="Wingdings"/>
              <a:buChar char=""/>
              <a:defRPr/>
            </a:pPr>
            <a:r>
              <a:rPr lang="ru-RU" dirty="0" smtClean="0"/>
              <a:t>Attempted suicide </a:t>
            </a:r>
            <a:endParaRPr lang="en-US" dirty="0" smtClean="0"/>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ext Placeholder 4"/>
          <p:cNvSpPr>
            <a:spLocks noGrp="1"/>
          </p:cNvSpPr>
          <p:nvPr>
            <p:ph type="body" idx="1"/>
          </p:nvPr>
        </p:nvSpPr>
        <p:spPr>
          <a:xfrm>
            <a:off x="4114800" y="2743200"/>
            <a:ext cx="4379913" cy="1673225"/>
          </a:xfrm>
        </p:spPr>
        <p:txBody>
          <a:bodyPr/>
          <a:lstStyle/>
          <a:p>
            <a:pPr algn="r"/>
            <a:r>
              <a:rPr lang="en-CA" i="1" smtClean="0"/>
              <a:t>For the Victim</a:t>
            </a:r>
            <a:endParaRPr lang="en-US" smtClean="0"/>
          </a:p>
          <a:p>
            <a:pPr algn="r"/>
            <a:r>
              <a:rPr lang="en-CA" i="1" smtClean="0"/>
              <a:t>For the Community</a:t>
            </a:r>
            <a:endParaRPr lang="en-US" smtClean="0"/>
          </a:p>
          <a:p>
            <a:pPr algn="r"/>
            <a:endParaRPr lang="en-US" smtClean="0"/>
          </a:p>
        </p:txBody>
      </p:sp>
      <p:sp>
        <p:nvSpPr>
          <p:cNvPr id="4" name="Title 3"/>
          <p:cNvSpPr>
            <a:spLocks noGrp="1"/>
          </p:cNvSpPr>
          <p:nvPr>
            <p:ph type="title"/>
          </p:nvPr>
        </p:nvSpPr>
        <p:spPr/>
        <p:txBody>
          <a:bodyPr>
            <a:normAutofit fontScale="90000"/>
          </a:bodyPr>
          <a:lstStyle/>
          <a:p>
            <a:pPr fontAlgn="auto">
              <a:spcAft>
                <a:spcPts val="0"/>
              </a:spcAft>
              <a:defRPr/>
            </a:pPr>
            <a:r>
              <a:rPr lang="en-CA" b="1" dirty="0" smtClean="0"/>
              <a:t>Consequences of Forced Marriages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Placeholder 5"/>
          <p:cNvSpPr>
            <a:spLocks noGrp="1"/>
          </p:cNvSpPr>
          <p:nvPr>
            <p:ph type="body" sz="half" idx="4294967295"/>
          </p:nvPr>
        </p:nvSpPr>
        <p:spPr>
          <a:xfrm>
            <a:off x="1828800" y="5638800"/>
            <a:ext cx="7315200" cy="685800"/>
          </a:xfrm>
        </p:spPr>
        <p:txBody>
          <a:bodyPr/>
          <a:lstStyle/>
          <a:p>
            <a:pPr marL="0" indent="0">
              <a:buFontTx/>
              <a:buNone/>
            </a:pPr>
            <a:r>
              <a:rPr lang="en-CA" sz="1700" smtClean="0"/>
              <a:t>Service FLOWCHART (Deepa)</a:t>
            </a:r>
            <a:endParaRPr lang="en-US" sz="1700" smtClean="0"/>
          </a:p>
        </p:txBody>
      </p:sp>
      <p:graphicFrame>
        <p:nvGraphicFramePr>
          <p:cNvPr id="5" name="Picture Placeholder 4"/>
          <p:cNvGraphicFramePr>
            <a:graphicFrameLocks noGrp="1"/>
          </p:cNvGraphicFramePr>
          <p:nvPr>
            <p:ph type="pic" idx="4294967295"/>
          </p:nvPr>
        </p:nvGraphicFramePr>
        <p:xfrm>
          <a:off x="1143000" y="0"/>
          <a:ext cx="8001000" cy="5943600"/>
        </p:xfrm>
        <a:graphic>
          <a:graphicData uri="http://schemas.openxmlformats.org/presentationml/2006/ole">
            <p:oleObj spid="_x0000_s56323" name="Acrobat Document" r:id="rId3" imgW="5829278" imgH="7543800" progId="AcroExch.Document.7">
              <p:embed/>
            </p:oleObj>
          </a:graphicData>
        </a:graphic>
      </p:graphicFrame>
      <p:sp>
        <p:nvSpPr>
          <p:cNvPr id="56327" name="Rectangle 7"/>
          <p:cNvSpPr>
            <a:spLocks noChangeArrowheads="1"/>
          </p:cNvSpPr>
          <p:nvPr/>
        </p:nvSpPr>
        <p:spPr bwMode="auto">
          <a:xfrm>
            <a:off x="3657600" y="6078538"/>
            <a:ext cx="4562475" cy="1311275"/>
          </a:xfrm>
          <a:prstGeom prst="rect">
            <a:avLst/>
          </a:prstGeom>
          <a:noFill/>
          <a:ln w="9525">
            <a:noFill/>
            <a:miter lim="800000"/>
            <a:headEnd/>
            <a:tailEnd/>
          </a:ln>
          <a:effectLst/>
        </p:spPr>
        <p:txBody>
          <a:bodyPr>
            <a:spAutoFit/>
          </a:bodyPr>
          <a:lstStyle/>
          <a:p>
            <a:pPr>
              <a:spcBef>
                <a:spcPct val="50000"/>
              </a:spcBef>
            </a:pPr>
            <a:r>
              <a:rPr lang="en-US" sz="3200" b="1"/>
              <a:t>Case Flow Chart</a:t>
            </a:r>
            <a:r>
              <a:rPr lang="en-US" sz="3200"/>
              <a:t> </a:t>
            </a:r>
          </a:p>
          <a:p>
            <a:pPr>
              <a:spcBef>
                <a:spcPct val="50000"/>
              </a:spcBef>
            </a:pPr>
            <a:endParaRPr lang="en-US" sz="3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3050"/>
            <a:ext cx="9144000" cy="869950"/>
          </a:xfrm>
        </p:spPr>
        <p:txBody>
          <a:bodyPr>
            <a:normAutofit fontScale="90000"/>
          </a:bodyPr>
          <a:lstStyle/>
          <a:p>
            <a:pPr algn="ctr" fontAlgn="auto">
              <a:spcAft>
                <a:spcPts val="0"/>
              </a:spcAft>
              <a:defRPr/>
            </a:pPr>
            <a:r>
              <a:rPr lang="en-US" b="1" dirty="0" smtClean="0">
                <a:effectLst>
                  <a:outerShdw blurRad="50800" dist="38100" algn="tr" rotWithShape="0">
                    <a:prstClr val="black">
                      <a:alpha val="40000"/>
                    </a:prstClr>
                  </a:outerShdw>
                </a:effectLst>
              </a:rPr>
              <a:t/>
            </a:r>
            <a:br>
              <a:rPr lang="en-US" b="1" dirty="0" smtClean="0">
                <a:effectLst>
                  <a:outerShdw blurRad="50800" dist="38100" algn="tr" rotWithShape="0">
                    <a:prstClr val="black">
                      <a:alpha val="40000"/>
                    </a:prstClr>
                  </a:outerShdw>
                </a:effectLst>
              </a:rPr>
            </a:br>
            <a:r>
              <a:rPr lang="en-CA" sz="4000" dirty="0" smtClean="0"/>
              <a:t> </a:t>
            </a:r>
            <a:r>
              <a:rPr lang="en-GB" sz="4000" b="1" dirty="0" smtClean="0">
                <a:effectLst>
                  <a:outerShdw blurRad="50800" dist="38100" algn="tr" rotWithShape="0">
                    <a:prstClr val="black">
                      <a:alpha val="40000"/>
                    </a:prstClr>
                  </a:outerShdw>
                </a:effectLst>
              </a:rPr>
              <a:t>South Asian Legal Clinic of Ontario (SALCO)</a:t>
            </a:r>
            <a:r>
              <a:rPr lang="en-CA" sz="4000" dirty="0" smtClean="0"/>
              <a:t> </a:t>
            </a:r>
            <a:r>
              <a:rPr lang="en-US" dirty="0" smtClean="0"/>
              <a:t/>
            </a:r>
            <a:br>
              <a:rPr lang="en-US" dirty="0" smtClean="0"/>
            </a:br>
            <a:endParaRPr lang="en-US" dirty="0"/>
          </a:p>
        </p:txBody>
      </p:sp>
      <p:sp>
        <p:nvSpPr>
          <p:cNvPr id="18434" name="Text Placeholder 7"/>
          <p:cNvSpPr>
            <a:spLocks noGrp="1"/>
          </p:cNvSpPr>
          <p:nvPr>
            <p:ph type="body" idx="2"/>
          </p:nvPr>
        </p:nvSpPr>
        <p:spPr>
          <a:xfrm>
            <a:off x="533400" y="1752600"/>
            <a:ext cx="2286000" cy="4495800"/>
          </a:xfrm>
        </p:spPr>
        <p:txBody>
          <a:bodyPr anchor="b"/>
          <a:lstStyle/>
          <a:p>
            <a:endParaRPr lang="en-CA" sz="2000" b="1" smtClean="0">
              <a:solidFill>
                <a:srgbClr val="FFFFFF"/>
              </a:solidFill>
            </a:endParaRPr>
          </a:p>
          <a:p>
            <a:endParaRPr lang="en-CA" sz="2000" b="1" smtClean="0">
              <a:solidFill>
                <a:srgbClr val="FFFFFF"/>
              </a:solidFill>
            </a:endParaRPr>
          </a:p>
          <a:p>
            <a:r>
              <a:rPr lang="en-CA" sz="2000" b="1" smtClean="0">
                <a:solidFill>
                  <a:srgbClr val="FFFFFF"/>
                </a:solidFill>
              </a:rPr>
              <a:t>1992 Yonge Street, Suite 205, Toronto M4S 1Z7</a:t>
            </a:r>
            <a:endParaRPr lang="en-US" sz="2000" b="1" smtClean="0">
              <a:solidFill>
                <a:srgbClr val="FFFFFF"/>
              </a:solidFill>
            </a:endParaRPr>
          </a:p>
          <a:p>
            <a:r>
              <a:rPr lang="en-GB" sz="2000" b="1" smtClean="0">
                <a:solidFill>
                  <a:srgbClr val="FFFFFF"/>
                </a:solidFill>
              </a:rPr>
              <a:t>Tel: (416) 487 6371 </a:t>
            </a:r>
          </a:p>
          <a:p>
            <a:r>
              <a:rPr lang="en-CA" sz="2000" b="1" smtClean="0">
                <a:solidFill>
                  <a:srgbClr val="FFFFFF"/>
                </a:solidFill>
              </a:rPr>
              <a:t>www.salc.on.ca </a:t>
            </a:r>
            <a:endParaRPr lang="en-US" sz="2000" b="1" smtClean="0">
              <a:solidFill>
                <a:srgbClr val="FFFFFF"/>
              </a:solidFill>
            </a:endParaRPr>
          </a:p>
        </p:txBody>
      </p:sp>
      <p:sp>
        <p:nvSpPr>
          <p:cNvPr id="7" name="Content Placeholder 6"/>
          <p:cNvSpPr>
            <a:spLocks noGrp="1"/>
          </p:cNvSpPr>
          <p:nvPr>
            <p:ph sz="quarter" idx="1"/>
          </p:nvPr>
        </p:nvSpPr>
        <p:spPr>
          <a:xfrm>
            <a:off x="2895600" y="1828800"/>
            <a:ext cx="5867400" cy="4343400"/>
          </a:xfrm>
        </p:spPr>
        <p:txBody>
          <a:bodyPr>
            <a:normAutofit fontScale="85000" lnSpcReduction="10000"/>
          </a:bodyPr>
          <a:lstStyle/>
          <a:p>
            <a:pPr marL="320040" indent="-320040" fontAlgn="auto">
              <a:spcAft>
                <a:spcPts val="0"/>
              </a:spcAft>
              <a:buFont typeface="Wingdings"/>
              <a:buChar char=""/>
              <a:defRPr/>
            </a:pPr>
            <a:r>
              <a:rPr lang="en-CA" sz="3200" dirty="0" smtClean="0"/>
              <a:t> The South Asian Legal Clinic of Ontario is a community legal clinic funded by Legal Aid Ontario (LAO).</a:t>
            </a:r>
          </a:p>
          <a:p>
            <a:pPr marL="320040" indent="-320040" fontAlgn="auto">
              <a:spcAft>
                <a:spcPts val="0"/>
              </a:spcAft>
              <a:buFont typeface="Wingdings"/>
              <a:buNone/>
              <a:defRPr/>
            </a:pPr>
            <a:endParaRPr lang="en-CA" sz="3200" dirty="0" smtClean="0"/>
          </a:p>
          <a:p>
            <a:pPr marL="320040" indent="-320040" fontAlgn="auto">
              <a:spcAft>
                <a:spcPts val="0"/>
              </a:spcAft>
              <a:buFont typeface="Wingdings"/>
              <a:buChar char=""/>
              <a:defRPr/>
            </a:pPr>
            <a:r>
              <a:rPr lang="en-CA" sz="3200" dirty="0" smtClean="0"/>
              <a:t>We provide poverty law legal advice, representation, public legal education, community development and law reform work for the low-income South Asian community in the Greater Toronto Area. </a:t>
            </a:r>
            <a:r>
              <a:rPr lang="en-US" b="1" dirty="0" smtClean="0">
                <a:effectLst>
                  <a:outerShdw blurRad="50800" dist="38100" algn="tr" rotWithShape="0">
                    <a:prstClr val="black">
                      <a:alpha val="40000"/>
                    </a:prstClr>
                  </a:outerShdw>
                </a:effectLst>
              </a:rPr>
              <a:t/>
            </a:r>
            <a:br>
              <a:rPr lang="en-US" b="1" dirty="0" smtClean="0">
                <a:effectLst>
                  <a:outerShdw blurRad="50800" dist="38100" algn="tr" rotWithShape="0">
                    <a:prstClr val="black">
                      <a:alpha val="40000"/>
                    </a:prstClr>
                  </a:outerShdw>
                </a:effectLst>
              </a:rPr>
            </a:br>
            <a:endParaRPr lang="en-US" dirty="0"/>
          </a:p>
        </p:txBody>
      </p:sp>
      <p:pic>
        <p:nvPicPr>
          <p:cNvPr id="18436" name="Picture 2"/>
          <p:cNvPicPr>
            <a:picLocks noChangeAspect="1" noChangeArrowheads="1"/>
          </p:cNvPicPr>
          <p:nvPr/>
        </p:nvPicPr>
        <p:blipFill>
          <a:blip r:embed="rId3"/>
          <a:srcRect/>
          <a:stretch>
            <a:fillRect/>
          </a:stretch>
        </p:blipFill>
        <p:spPr bwMode="auto">
          <a:xfrm>
            <a:off x="609600" y="1828800"/>
            <a:ext cx="2155825" cy="1676400"/>
          </a:xfrm>
          <a:prstGeom prst="rect">
            <a:avLst/>
          </a:prstGeom>
          <a:noFill/>
          <a:ln w="9525">
            <a:noFill/>
            <a:miter lim="800000"/>
            <a:headEnd/>
            <a:tailEnd/>
          </a:ln>
        </p:spPr>
      </p:pic>
    </p:spTree>
  </p:cSld>
  <p:clrMapOvr>
    <a:masterClrMapping/>
  </p:clrMapOvr>
  <p:transition spd="med">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Placeholder 4"/>
          <p:cNvSpPr>
            <a:spLocks noGrp="1"/>
          </p:cNvSpPr>
          <p:nvPr>
            <p:ph type="body" idx="1"/>
          </p:nvPr>
        </p:nvSpPr>
        <p:spPr/>
        <p:txBody>
          <a:bodyPr/>
          <a:lstStyle/>
          <a:p>
            <a:r>
              <a:rPr lang="en-CA" b="1" smtClean="0"/>
              <a:t>when working with people experiencing forced marriage</a:t>
            </a:r>
            <a:endParaRPr lang="en-US" smtClean="0"/>
          </a:p>
        </p:txBody>
      </p:sp>
      <p:sp>
        <p:nvSpPr>
          <p:cNvPr id="4" name="Title 3"/>
          <p:cNvSpPr>
            <a:spLocks noGrp="1"/>
          </p:cNvSpPr>
          <p:nvPr>
            <p:ph type="title"/>
          </p:nvPr>
        </p:nvSpPr>
        <p:spPr>
          <a:xfrm>
            <a:off x="1371600" y="1600200"/>
            <a:ext cx="7620000" cy="1066800"/>
          </a:xfrm>
        </p:spPr>
        <p:txBody>
          <a:bodyPr>
            <a:normAutofit fontScale="90000"/>
          </a:bodyPr>
          <a:lstStyle/>
          <a:p>
            <a:pPr fontAlgn="auto">
              <a:spcAft>
                <a:spcPts val="0"/>
              </a:spcAft>
              <a:defRPr/>
            </a:pPr>
            <a:r>
              <a:rPr lang="en-CA" b="1" dirty="0" smtClean="0"/>
              <a:t/>
            </a:r>
            <a:br>
              <a:rPr lang="en-CA" b="1" dirty="0" smtClean="0"/>
            </a:br>
            <a:r>
              <a:rPr lang="en-CA" b="1" dirty="0" smtClean="0"/>
              <a:t>Guidelines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3"/>
          <p:cNvSpPr>
            <a:spLocks noGrp="1"/>
          </p:cNvSpPr>
          <p:nvPr>
            <p:ph type="title" idx="4294967295"/>
          </p:nvPr>
        </p:nvSpPr>
        <p:spPr/>
        <p:txBody>
          <a:bodyPr/>
          <a:lstStyle/>
          <a:p>
            <a:r>
              <a:rPr lang="en-CA" b="1" smtClean="0"/>
              <a:t>Guidelines</a:t>
            </a:r>
            <a:endParaRPr lang="en-US" smtClean="0"/>
          </a:p>
        </p:txBody>
      </p:sp>
      <p:sp>
        <p:nvSpPr>
          <p:cNvPr id="3" name="Content Placeholder 2"/>
          <p:cNvSpPr>
            <a:spLocks noGrp="1"/>
          </p:cNvSpPr>
          <p:nvPr>
            <p:ph sz="quarter" idx="1"/>
          </p:nvPr>
        </p:nvSpPr>
        <p:spPr>
          <a:xfrm>
            <a:off x="609600" y="1676400"/>
            <a:ext cx="8229600" cy="3657600"/>
          </a:xfrm>
        </p:spPr>
        <p:txBody>
          <a:bodyPr>
            <a:normAutofit fontScale="70000" lnSpcReduction="20000"/>
          </a:bodyPr>
          <a:lstStyle/>
          <a:p>
            <a:pPr marL="320040" indent="-320040" fontAlgn="auto">
              <a:spcAft>
                <a:spcPts val="0"/>
              </a:spcAft>
              <a:buFont typeface="Wingdings"/>
              <a:buChar char=""/>
              <a:defRPr/>
            </a:pPr>
            <a:r>
              <a:rPr lang="en-US" sz="5700" b="1" i="1" dirty="0" smtClean="0">
                <a:solidFill>
                  <a:schemeClr val="tx1"/>
                </a:solidFill>
              </a:rPr>
              <a:t>Provide a Safe Environment </a:t>
            </a:r>
            <a:endParaRPr lang="en-US" sz="5700" dirty="0" smtClean="0">
              <a:solidFill>
                <a:schemeClr val="tx1"/>
              </a:solidFill>
            </a:endParaRPr>
          </a:p>
          <a:p>
            <a:pPr marL="320040" indent="-320040" fontAlgn="auto">
              <a:spcAft>
                <a:spcPts val="0"/>
              </a:spcAft>
              <a:buFont typeface="Wingdings"/>
              <a:buChar char=""/>
              <a:defRPr/>
            </a:pPr>
            <a:r>
              <a:rPr lang="en-US" sz="5700" b="1" i="1" dirty="0" smtClean="0">
                <a:solidFill>
                  <a:schemeClr val="tx1"/>
                </a:solidFill>
              </a:rPr>
              <a:t>Respect Client Rights </a:t>
            </a:r>
            <a:endParaRPr lang="en-US" sz="5700" dirty="0" smtClean="0">
              <a:solidFill>
                <a:schemeClr val="tx1"/>
              </a:solidFill>
            </a:endParaRPr>
          </a:p>
          <a:p>
            <a:pPr marL="320040" indent="-320040" fontAlgn="auto">
              <a:spcAft>
                <a:spcPts val="0"/>
              </a:spcAft>
              <a:buFont typeface="Wingdings"/>
              <a:buChar char=""/>
              <a:defRPr/>
            </a:pPr>
            <a:r>
              <a:rPr lang="en-US" sz="5700" b="1" i="1" dirty="0" smtClean="0">
                <a:solidFill>
                  <a:schemeClr val="tx1"/>
                </a:solidFill>
              </a:rPr>
              <a:t>Know the Legal Position </a:t>
            </a:r>
            <a:endParaRPr lang="en-US" sz="5700" dirty="0" smtClean="0">
              <a:solidFill>
                <a:schemeClr val="tx1"/>
              </a:solidFill>
            </a:endParaRPr>
          </a:p>
          <a:p>
            <a:pPr marL="640080" lvl="1" indent="-274320" algn="l" fontAlgn="auto">
              <a:spcAft>
                <a:spcPts val="0"/>
              </a:spcAft>
              <a:buFont typeface="Wingdings 2"/>
              <a:buChar char=""/>
              <a:defRPr/>
            </a:pPr>
            <a:r>
              <a:rPr lang="en-CA" sz="5700" dirty="0" smtClean="0"/>
              <a:t>Immigration Law</a:t>
            </a:r>
          </a:p>
          <a:p>
            <a:pPr marL="640080" lvl="1" indent="-274320" algn="l" fontAlgn="auto">
              <a:spcAft>
                <a:spcPts val="0"/>
              </a:spcAft>
              <a:buFont typeface="Wingdings 2"/>
              <a:buChar char=""/>
              <a:defRPr/>
            </a:pPr>
            <a:r>
              <a:rPr lang="en-CA" sz="5700" dirty="0" smtClean="0"/>
              <a:t>Family Law</a:t>
            </a:r>
          </a:p>
          <a:p>
            <a:pPr marL="640080" lvl="1" indent="-274320" algn="l" fontAlgn="auto">
              <a:spcAft>
                <a:spcPts val="0"/>
              </a:spcAft>
              <a:buFont typeface="Wingdings 2"/>
              <a:buChar char=""/>
              <a:defRPr/>
            </a:pPr>
            <a:r>
              <a:rPr lang="en-CA" sz="5700" dirty="0" smtClean="0"/>
              <a:t>Criminal Law</a:t>
            </a:r>
          </a:p>
          <a:p>
            <a:pPr marL="640080" lvl="1" indent="-274320" algn="l" fontAlgn="auto">
              <a:spcAft>
                <a:spcPts val="0"/>
              </a:spcAft>
              <a:buFont typeface="Wingdings 2"/>
              <a:buNone/>
              <a:defRPr/>
            </a:pPr>
            <a:endParaRPr lang="en-US" dirty="0"/>
          </a:p>
        </p:txBody>
      </p:sp>
      <p:sp>
        <p:nvSpPr>
          <p:cNvPr id="5" name="Content Placeholder 4"/>
          <p:cNvSpPr>
            <a:spLocks noGrp="1"/>
          </p:cNvSpPr>
          <p:nvPr>
            <p:ph sz="quarter" idx="12"/>
          </p:nvPr>
        </p:nvSpPr>
        <p:spPr bwMode="auto">
          <a:xfrm>
            <a:off x="533400" y="5410200"/>
            <a:ext cx="8305800" cy="1066800"/>
          </a:xfrm>
          <a:noFill/>
          <a:ln>
            <a:miter lim="800000"/>
            <a:headEnd/>
            <a:tailEnd/>
          </a:ln>
        </p:spPr>
        <p:txBody>
          <a:bodyPr>
            <a:normAutofit fontScale="70000" lnSpcReduction="20000"/>
          </a:bodyPr>
          <a:lstStyle/>
          <a:p>
            <a:pPr marL="320040" indent="-320040" algn="l">
              <a:spcBef>
                <a:spcPts val="700"/>
              </a:spcBef>
              <a:buClr>
                <a:schemeClr val="accent2"/>
              </a:buClr>
              <a:buSzPct val="60000"/>
              <a:buFont typeface="Wingdings"/>
              <a:buChar char=""/>
              <a:defRPr/>
            </a:pPr>
            <a:r>
              <a:rPr lang="en-CA" sz="2900" b="0" dirty="0">
                <a:solidFill>
                  <a:schemeClr val="tx1"/>
                </a:solidFill>
              </a:rPr>
              <a:t>Inform the client of their legal rights and leave it to the client’s the discretion whether or not to report to law authorities. Remember, reporting may place the client at greater risk. </a:t>
            </a:r>
            <a:r>
              <a:rPr lang="en-CA" sz="2900" dirty="0">
                <a:solidFill>
                  <a:schemeClr val="tx1"/>
                </a:solidFill>
              </a:rPr>
              <a:t>There is one exception to what is stated above, and that is in the cases in which a client is under the age of 16.</a:t>
            </a:r>
            <a:r>
              <a:rPr lang="en-CA" sz="2900" b="0" dirty="0">
                <a:solidFill>
                  <a:schemeClr val="tx1"/>
                </a:solidFill>
              </a:rPr>
              <a:t> </a:t>
            </a:r>
            <a:endParaRPr lang="en-US" sz="2900" b="0" dirty="0">
              <a:solidFill>
                <a:schemeClr val="tx1"/>
              </a:solidFill>
            </a:endParaRPr>
          </a:p>
          <a:p>
            <a:pPr marL="320040" indent="-320040" algn="l">
              <a:spcBef>
                <a:spcPts val="700"/>
              </a:spcBef>
              <a:buClr>
                <a:schemeClr val="accent2"/>
              </a:buClr>
              <a:buSzPct val="60000"/>
              <a:buFont typeface="Wingdings"/>
              <a:buChar char=""/>
              <a:defRPr/>
            </a:pPr>
            <a:endParaRPr lang="en-US" sz="2900" b="0" dirty="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Taking the Right Steps</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12775" y="1676400"/>
            <a:ext cx="8153400" cy="4953000"/>
          </a:xfrm>
        </p:spPr>
        <p:txBody>
          <a:bodyPr>
            <a:normAutofit fontScale="85000" lnSpcReduction="20000"/>
          </a:bodyPr>
          <a:lstStyle/>
          <a:p>
            <a:pPr marL="320040" indent="-320040" fontAlgn="auto">
              <a:spcAft>
                <a:spcPts val="0"/>
              </a:spcAft>
              <a:buFont typeface="Wingdings"/>
              <a:buChar char=""/>
              <a:defRPr/>
            </a:pPr>
            <a:r>
              <a:rPr lang="en-CA" b="1" i="1" dirty="0" smtClean="0"/>
              <a:t>Initial Steps:</a:t>
            </a:r>
            <a:endParaRPr lang="en-US" dirty="0" smtClean="0"/>
          </a:p>
          <a:p>
            <a:pPr marL="640080" lvl="1" indent="-274320" fontAlgn="auto">
              <a:spcAft>
                <a:spcPts val="0"/>
              </a:spcAft>
              <a:buFont typeface="Wingdings 2"/>
              <a:buChar char=""/>
              <a:defRPr/>
            </a:pPr>
            <a:r>
              <a:rPr lang="en-US" dirty="0" smtClean="0"/>
              <a:t>See the person immediately in a secure and private place </a:t>
            </a:r>
          </a:p>
          <a:p>
            <a:pPr marL="640080" lvl="1" indent="-274320" fontAlgn="auto">
              <a:spcAft>
                <a:spcPts val="0"/>
              </a:spcAft>
              <a:buFont typeface="Wingdings 2"/>
              <a:buChar char=""/>
              <a:defRPr/>
            </a:pPr>
            <a:r>
              <a:rPr lang="en-US" dirty="0" smtClean="0"/>
              <a:t>See the person on their own – even if they attend with others </a:t>
            </a:r>
          </a:p>
          <a:p>
            <a:pPr marL="640080" lvl="1" indent="-274320" fontAlgn="auto">
              <a:spcAft>
                <a:spcPts val="0"/>
              </a:spcAft>
              <a:buFont typeface="Wingdings 2"/>
              <a:buChar char=""/>
              <a:defRPr/>
            </a:pPr>
            <a:r>
              <a:rPr lang="en-US" dirty="0" smtClean="0"/>
              <a:t>Explain all the options to the person and recognize and respect their wishes. If the person does not want social services to intervene, the social worker will need to consider whether the person’s wishes should be respected or whether legal reporting duties </a:t>
            </a:r>
            <a:r>
              <a:rPr lang="en-US" u="sng" dirty="0" smtClean="0"/>
              <a:t>require</a:t>
            </a:r>
            <a:r>
              <a:rPr lang="en-US" dirty="0" smtClean="0"/>
              <a:t> that further action be taken </a:t>
            </a:r>
          </a:p>
          <a:p>
            <a:pPr marL="640080" lvl="1" indent="-274320" fontAlgn="auto">
              <a:spcAft>
                <a:spcPts val="0"/>
              </a:spcAft>
              <a:buFont typeface="Wingdings 2"/>
              <a:buChar char=""/>
              <a:defRPr/>
            </a:pPr>
            <a:r>
              <a:rPr lang="en-US" dirty="0" smtClean="0"/>
              <a:t>Reassure the young person of social service confidentiality </a:t>
            </a:r>
          </a:p>
          <a:p>
            <a:pPr marL="640080" lvl="1" indent="-274320" fontAlgn="auto">
              <a:spcAft>
                <a:spcPts val="0"/>
              </a:spcAft>
              <a:buFont typeface="Wingdings 2"/>
              <a:buChar char=""/>
              <a:defRPr/>
            </a:pPr>
            <a:r>
              <a:rPr lang="en-US" dirty="0" smtClean="0"/>
              <a:t>Initiate a strategy discussion under child protection procedures to decide whether the young person is suffering, or at risk of, significant harm (in the case of under 16s). </a:t>
            </a:r>
            <a:r>
              <a:rPr lang="ru-RU" dirty="0" smtClean="0"/>
              <a:t>Refer to </a:t>
            </a:r>
            <a:r>
              <a:rPr lang="ru-RU" b="1" dirty="0" smtClean="0"/>
              <a:t>Children’s Aid Society</a:t>
            </a:r>
            <a:r>
              <a:rPr lang="ru-RU" dirty="0" smtClean="0"/>
              <a:t> website for more guidance. </a:t>
            </a:r>
            <a:endParaRPr lang="en-US" dirty="0" smtClean="0"/>
          </a:p>
          <a:p>
            <a:pPr marL="640080" lvl="1" indent="-274320" fontAlgn="auto">
              <a:spcAft>
                <a:spcPts val="0"/>
              </a:spcAft>
              <a:buFont typeface="Wingdings 2"/>
              <a:buChar char=""/>
              <a:defRPr/>
            </a:pPr>
            <a:r>
              <a:rPr lang="en-US" dirty="0" smtClean="0"/>
              <a:t>Consider the need for immediate protection and placement away from the family where necessary </a:t>
            </a:r>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b="1" i="1" dirty="0" smtClean="0"/>
              <a:t/>
            </a:r>
            <a:br>
              <a:rPr lang="en-CA" b="1" i="1" dirty="0" smtClean="0"/>
            </a:br>
            <a:r>
              <a:rPr lang="ru-RU" b="1" i="1" dirty="0" smtClean="0"/>
              <a:t>Additional Steps: </a:t>
            </a:r>
            <a:r>
              <a:rPr lang="en-US" dirty="0" smtClean="0"/>
              <a:t/>
            </a:r>
            <a:br>
              <a:rPr lang="en-US" dirty="0" smtClean="0"/>
            </a:br>
            <a:endParaRPr lang="en-US" dirty="0"/>
          </a:p>
        </p:txBody>
      </p:sp>
      <p:sp>
        <p:nvSpPr>
          <p:cNvPr id="3" name="Content Placeholder 2"/>
          <p:cNvSpPr>
            <a:spLocks noGrp="1"/>
          </p:cNvSpPr>
          <p:nvPr>
            <p:ph sz="quarter" idx="1"/>
          </p:nvPr>
        </p:nvSpPr>
        <p:spPr>
          <a:xfrm>
            <a:off x="381000" y="1600200"/>
            <a:ext cx="8534400" cy="5257800"/>
          </a:xfrm>
        </p:spPr>
        <p:txBody>
          <a:bodyPr>
            <a:normAutofit fontScale="62500" lnSpcReduction="20000"/>
          </a:bodyPr>
          <a:lstStyle/>
          <a:p>
            <a:pPr marL="320040" indent="-320040" fontAlgn="auto">
              <a:spcAft>
                <a:spcPts val="0"/>
              </a:spcAft>
              <a:buFont typeface="Wingdings"/>
              <a:buChar char=""/>
              <a:defRPr/>
            </a:pPr>
            <a:r>
              <a:rPr lang="en-US" sz="3000" dirty="0" smtClean="0"/>
              <a:t>Information from case files and database files should be kept strictly confidential and preferably be restricted to named members of staff only. </a:t>
            </a:r>
          </a:p>
          <a:p>
            <a:pPr marL="320040" indent="-320040" fontAlgn="auto">
              <a:spcAft>
                <a:spcPts val="0"/>
              </a:spcAft>
              <a:buFont typeface="Wingdings"/>
              <a:buChar char=""/>
              <a:defRPr/>
            </a:pPr>
            <a:r>
              <a:rPr lang="en-US" sz="3000" dirty="0" smtClean="0"/>
              <a:t>Give the young person, where possible, the choice of the race and gender of the social worker who deals with their case. </a:t>
            </a:r>
          </a:p>
          <a:p>
            <a:pPr marL="320040" indent="-320040" fontAlgn="auto">
              <a:spcAft>
                <a:spcPts val="0"/>
              </a:spcAft>
              <a:buFont typeface="Wingdings"/>
              <a:buChar char=""/>
              <a:defRPr/>
            </a:pPr>
            <a:r>
              <a:rPr lang="en-US" sz="3000" dirty="0" smtClean="0"/>
              <a:t>Inform them of their right to seek legal advice and representation. </a:t>
            </a:r>
          </a:p>
          <a:p>
            <a:pPr marL="320040" indent="-320040" fontAlgn="auto">
              <a:spcAft>
                <a:spcPts val="0"/>
              </a:spcAft>
              <a:buFont typeface="Wingdings"/>
              <a:buChar char=""/>
              <a:defRPr/>
            </a:pPr>
            <a:r>
              <a:rPr lang="en-US" sz="3000" dirty="0" smtClean="0"/>
              <a:t>In all cases, assess the risk of harm facing the person and the staff member. </a:t>
            </a:r>
          </a:p>
          <a:p>
            <a:pPr marL="320040" indent="-320040" fontAlgn="auto">
              <a:spcAft>
                <a:spcPts val="0"/>
              </a:spcAft>
              <a:buFont typeface="Wingdings"/>
              <a:buChar char=""/>
              <a:defRPr/>
            </a:pPr>
            <a:r>
              <a:rPr lang="ru-RU" sz="3000" dirty="0" smtClean="0"/>
              <a:t>Give them personal safety advice </a:t>
            </a:r>
            <a:endParaRPr lang="en-US" sz="3000" dirty="0" smtClean="0"/>
          </a:p>
          <a:p>
            <a:pPr marL="320040" indent="-320040" fontAlgn="auto">
              <a:spcAft>
                <a:spcPts val="0"/>
              </a:spcAft>
              <a:buFont typeface="Wingdings"/>
              <a:buChar char=""/>
              <a:defRPr/>
            </a:pPr>
            <a:r>
              <a:rPr lang="en-US" sz="3000" dirty="0" smtClean="0"/>
              <a:t>Record any injuries and arrange a medical examination. Keep detailed documentation of any injuries or history of abuse, as the police may require this for any subsequent prosecution in related legal matters. </a:t>
            </a:r>
          </a:p>
          <a:p>
            <a:pPr marL="320040" indent="-320040" fontAlgn="auto">
              <a:spcAft>
                <a:spcPts val="0"/>
              </a:spcAft>
              <a:buFont typeface="Wingdings"/>
              <a:buChar char=""/>
              <a:defRPr/>
            </a:pPr>
            <a:r>
              <a:rPr lang="en-US" sz="3000" dirty="0" smtClean="0"/>
              <a:t>Give the young person advice on what service they should expect and from whom. </a:t>
            </a:r>
          </a:p>
          <a:p>
            <a:pPr marL="320040" indent="-320040" fontAlgn="auto">
              <a:spcAft>
                <a:spcPts val="0"/>
              </a:spcAft>
              <a:buFont typeface="Wingdings"/>
              <a:buChar char=""/>
              <a:defRPr/>
            </a:pPr>
            <a:r>
              <a:rPr lang="en-US" sz="3000" dirty="0" smtClean="0"/>
              <a:t>Maintain a full record of the decisions made and the reason for those decisions. </a:t>
            </a:r>
          </a:p>
          <a:p>
            <a:pPr marL="320040" indent="-320040" fontAlgn="auto">
              <a:spcAft>
                <a:spcPts val="0"/>
              </a:spcAft>
              <a:buFont typeface="Wingdings"/>
              <a:buChar char=""/>
              <a:defRPr/>
            </a:pPr>
            <a:r>
              <a:rPr lang="en-US" sz="3000" dirty="0" smtClean="0"/>
              <a:t>Ensure that the young person has the contact details for their social worker/manager. </a:t>
            </a:r>
          </a:p>
          <a:p>
            <a:pPr marL="320040" indent="-320040" fontAlgn="auto">
              <a:spcAft>
                <a:spcPts val="0"/>
              </a:spcAft>
              <a:buFont typeface="Wingdings"/>
              <a:buChar char=""/>
              <a:defRPr/>
            </a:pPr>
            <a:r>
              <a:rPr lang="en-US" sz="3000" dirty="0" smtClean="0"/>
              <a:t>Try to refer the young person, with their consent, to appropriate </a:t>
            </a:r>
            <a:r>
              <a:rPr lang="en-CA" sz="3000" dirty="0" smtClean="0"/>
              <a:t>counselling</a:t>
            </a:r>
            <a:r>
              <a:rPr lang="en-US" sz="3000" dirty="0" smtClean="0"/>
              <a:t> services. </a:t>
            </a:r>
          </a:p>
          <a:p>
            <a:pPr marL="320040" indent="-320040" fontAlgn="auto">
              <a:spcAft>
                <a:spcPts val="0"/>
              </a:spcAft>
              <a:buFont typeface="Wingdings"/>
              <a:buChar char=""/>
              <a:defRPr/>
            </a:pPr>
            <a:r>
              <a:rPr lang="en-US" sz="3000" dirty="0" smtClean="0"/>
              <a:t>Encourage the young person to access an appropriate, trustworthy advocacy service that can act on their behalf </a:t>
            </a:r>
          </a:p>
          <a:p>
            <a:pPr marL="320040" indent="-320040" fontAlgn="auto">
              <a:spcAft>
                <a:spcPts val="0"/>
              </a:spcAft>
              <a:buFont typeface="Wingdings"/>
              <a:buChar char=""/>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b="1" i="1" dirty="0" smtClean="0"/>
              <a:t/>
            </a:r>
            <a:br>
              <a:rPr lang="en-CA" b="1" i="1" dirty="0" smtClean="0"/>
            </a:br>
            <a:r>
              <a:rPr lang="ru-RU" b="1" i="1" dirty="0" smtClean="0"/>
              <a:t>Remember: </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953000"/>
          </a:xfrm>
        </p:spPr>
        <p:txBody>
          <a:bodyPr>
            <a:normAutofit lnSpcReduction="10000"/>
          </a:bodyPr>
          <a:lstStyle/>
          <a:p>
            <a:pPr marL="320040" indent="-320040" fontAlgn="auto">
              <a:spcAft>
                <a:spcPts val="0"/>
              </a:spcAft>
              <a:buFont typeface="Wingdings"/>
              <a:buChar char=""/>
              <a:defRPr/>
            </a:pPr>
            <a:r>
              <a:rPr lang="en-US" dirty="0" smtClean="0"/>
              <a:t>Circumstances may be more complex if the person is lesbian, gay, bisexual or transgender. </a:t>
            </a:r>
          </a:p>
          <a:p>
            <a:pPr marL="320040" indent="-320040" fontAlgn="auto">
              <a:spcAft>
                <a:spcPts val="0"/>
              </a:spcAft>
              <a:buFont typeface="Wingdings"/>
              <a:buChar char=""/>
              <a:defRPr/>
            </a:pPr>
            <a:r>
              <a:rPr lang="en-US" dirty="0" smtClean="0"/>
              <a:t>Male victims of forced marriage may face difficulty in getting their situation to be taken seriously. </a:t>
            </a:r>
          </a:p>
          <a:p>
            <a:pPr marL="320040" indent="-320040" fontAlgn="auto">
              <a:spcAft>
                <a:spcPts val="0"/>
              </a:spcAft>
              <a:buFont typeface="Wingdings"/>
              <a:buChar char=""/>
              <a:defRPr/>
            </a:pPr>
            <a:r>
              <a:rPr lang="en-US" dirty="0" smtClean="0"/>
              <a:t>When referring a case of forced marriage to other organizations/agencies, ensure they are capable of handling the case appropriately. If in doubt, consider approaching established women’s groups who have a history of working with survivors of domestic violence and forced marriage and ask these groups to refer them to reputable agencies. </a:t>
            </a:r>
          </a:p>
          <a:p>
            <a:pPr marL="320040" indent="-320040" fontAlgn="auto">
              <a:spcAft>
                <a:spcPts val="0"/>
              </a:spcAft>
              <a:buFont typeface="Wingdings"/>
              <a:buChar char=""/>
              <a:defRPr/>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Get the Details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612775" y="1828800"/>
            <a:ext cx="8153400" cy="4267200"/>
          </a:xfrm>
        </p:spPr>
        <p:txBody>
          <a:bodyPr>
            <a:normAutofit fontScale="92500" lnSpcReduction="20000"/>
          </a:bodyPr>
          <a:lstStyle/>
          <a:p>
            <a:pPr marL="320040" indent="-320040" fontAlgn="auto">
              <a:spcAft>
                <a:spcPts val="0"/>
              </a:spcAft>
              <a:buFont typeface="Wingdings"/>
              <a:buChar char=""/>
              <a:defRPr/>
            </a:pPr>
            <a:r>
              <a:rPr lang="ru-RU" dirty="0" smtClean="0"/>
              <a:t>Date of report </a:t>
            </a:r>
            <a:endParaRPr lang="en-US" dirty="0" smtClean="0"/>
          </a:p>
          <a:p>
            <a:pPr marL="320040" indent="-320040" fontAlgn="auto">
              <a:spcAft>
                <a:spcPts val="0"/>
              </a:spcAft>
              <a:buFont typeface="Wingdings"/>
              <a:buChar char=""/>
              <a:defRPr/>
            </a:pPr>
            <a:r>
              <a:rPr lang="ru-RU" dirty="0" smtClean="0"/>
              <a:t>Name of individual under threat </a:t>
            </a:r>
            <a:endParaRPr lang="en-US" dirty="0" smtClean="0"/>
          </a:p>
          <a:p>
            <a:pPr marL="320040" indent="-320040" fontAlgn="auto">
              <a:spcAft>
                <a:spcPts val="0"/>
              </a:spcAft>
              <a:buFont typeface="Wingdings"/>
              <a:buChar char=""/>
              <a:defRPr/>
            </a:pPr>
            <a:r>
              <a:rPr lang="ru-RU" dirty="0" smtClean="0"/>
              <a:t>Nationality </a:t>
            </a:r>
            <a:r>
              <a:rPr lang="en-CA" dirty="0" smtClean="0"/>
              <a:t>/ Immigration Status</a:t>
            </a:r>
            <a:endParaRPr lang="en-US" dirty="0" smtClean="0"/>
          </a:p>
          <a:p>
            <a:pPr marL="320040" indent="-320040" fontAlgn="auto">
              <a:spcAft>
                <a:spcPts val="0"/>
              </a:spcAft>
              <a:buFont typeface="Wingdings"/>
              <a:buChar char=""/>
              <a:defRPr/>
            </a:pPr>
            <a:r>
              <a:rPr lang="ru-RU" dirty="0" smtClean="0"/>
              <a:t>Age </a:t>
            </a:r>
            <a:endParaRPr lang="en-US" dirty="0" smtClean="0"/>
          </a:p>
          <a:p>
            <a:pPr marL="320040" indent="-320040" fontAlgn="auto">
              <a:spcAft>
                <a:spcPts val="0"/>
              </a:spcAft>
              <a:buFont typeface="Wingdings"/>
              <a:buChar char=""/>
              <a:defRPr/>
            </a:pPr>
            <a:r>
              <a:rPr lang="ru-RU" dirty="0" smtClean="0"/>
              <a:t>Date and place of birth </a:t>
            </a:r>
            <a:endParaRPr lang="en-US" dirty="0" smtClean="0"/>
          </a:p>
          <a:p>
            <a:pPr marL="320040" indent="-320040" fontAlgn="auto">
              <a:spcAft>
                <a:spcPts val="0"/>
              </a:spcAft>
              <a:buFont typeface="Wingdings"/>
              <a:buChar char=""/>
              <a:defRPr/>
            </a:pPr>
            <a:r>
              <a:rPr lang="ru-RU" dirty="0" smtClean="0"/>
              <a:t>Passport details </a:t>
            </a:r>
            <a:endParaRPr lang="en-US" dirty="0" smtClean="0"/>
          </a:p>
          <a:p>
            <a:pPr marL="320040" indent="-320040" fontAlgn="auto">
              <a:spcAft>
                <a:spcPts val="0"/>
              </a:spcAft>
              <a:buFont typeface="Wingdings"/>
              <a:buChar char=""/>
              <a:defRPr/>
            </a:pPr>
            <a:r>
              <a:rPr lang="ru-RU" dirty="0" smtClean="0"/>
              <a:t>School details </a:t>
            </a:r>
            <a:endParaRPr lang="en-US" dirty="0" smtClean="0"/>
          </a:p>
          <a:p>
            <a:pPr marL="320040" indent="-320040" fontAlgn="auto">
              <a:spcAft>
                <a:spcPts val="0"/>
              </a:spcAft>
              <a:buFont typeface="Wingdings"/>
              <a:buChar char=""/>
              <a:defRPr/>
            </a:pPr>
            <a:r>
              <a:rPr lang="ru-RU" dirty="0" smtClean="0"/>
              <a:t>Employment details </a:t>
            </a:r>
            <a:endParaRPr lang="en-US" dirty="0" smtClean="0"/>
          </a:p>
          <a:p>
            <a:pPr marL="320040" indent="-320040" fontAlgn="auto">
              <a:spcAft>
                <a:spcPts val="0"/>
              </a:spcAft>
              <a:buFont typeface="Wingdings"/>
              <a:buChar char=""/>
              <a:defRPr/>
            </a:pPr>
            <a:r>
              <a:rPr lang="ru-RU" dirty="0" smtClean="0"/>
              <a:t>Full details of the allegation </a:t>
            </a:r>
            <a:endParaRPr lang="en-CA" dirty="0" smtClean="0"/>
          </a:p>
          <a:p>
            <a:pPr marL="320040" indent="-320040" fontAlgn="auto">
              <a:spcAft>
                <a:spcPts val="0"/>
              </a:spcAft>
              <a:buFont typeface="Wingdings"/>
              <a:buChar char=""/>
              <a:defRPr/>
            </a:pPr>
            <a:r>
              <a:rPr lang="en-US" dirty="0" smtClean="0"/>
              <a:t>Name and address of parents/caregivers. </a:t>
            </a:r>
          </a:p>
          <a:p>
            <a:pPr marL="320040" indent="-320040" fontAlgn="auto">
              <a:spcAft>
                <a:spcPts val="0"/>
              </a:spcAft>
              <a:buFont typeface="Wingdings"/>
              <a:buChar char=""/>
              <a:defRPr/>
            </a:pPr>
            <a:endParaRPr lang="en-US" dirty="0" smtClean="0"/>
          </a:p>
          <a:p>
            <a:pPr marL="320040" indent="-320040" fontAlgn="auto">
              <a:spcAft>
                <a:spcPts val="0"/>
              </a:spcAft>
              <a:buFont typeface="Wingdings"/>
              <a:buChar char=""/>
              <a:defRPr/>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Get the Details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sz="quarter" idx="1"/>
          </p:nvPr>
        </p:nvSpPr>
        <p:spPr>
          <a:xfrm>
            <a:off x="612775" y="1600200"/>
            <a:ext cx="8153400" cy="4495800"/>
          </a:xfrm>
        </p:spPr>
        <p:txBody>
          <a:bodyPr>
            <a:normAutofit fontScale="85000" lnSpcReduction="20000"/>
          </a:bodyPr>
          <a:lstStyle/>
          <a:p>
            <a:pPr marL="320040" indent="-320040" fontAlgn="auto">
              <a:spcAft>
                <a:spcPts val="0"/>
              </a:spcAft>
              <a:buFont typeface="Wingdings"/>
              <a:buChar char=""/>
              <a:defRPr/>
            </a:pPr>
            <a:r>
              <a:rPr lang="en-US" dirty="0" smtClean="0"/>
              <a:t>Obtain a list from a person under threat of all those friends and family who can be trusted. </a:t>
            </a:r>
          </a:p>
          <a:p>
            <a:pPr marL="320040" indent="-320040" fontAlgn="auto">
              <a:spcAft>
                <a:spcPts val="0"/>
              </a:spcAft>
              <a:buFont typeface="Wingdings"/>
              <a:buChar char=""/>
              <a:defRPr/>
            </a:pPr>
            <a:r>
              <a:rPr lang="en-US" dirty="0" smtClean="0"/>
              <a:t>Establish a code word to ensure you are speaking to the right person. </a:t>
            </a:r>
          </a:p>
          <a:p>
            <a:pPr marL="320040" indent="-320040" fontAlgn="auto">
              <a:spcAft>
                <a:spcPts val="0"/>
              </a:spcAft>
              <a:buFont typeface="Wingdings"/>
              <a:buChar char=""/>
              <a:defRPr/>
            </a:pPr>
            <a:r>
              <a:rPr lang="en-US" dirty="0" smtClean="0"/>
              <a:t>Establish a way of contacting them discreetly in the future that will not put them at risk of harm. </a:t>
            </a:r>
          </a:p>
          <a:p>
            <a:pPr marL="320040" indent="-320040" fontAlgn="auto">
              <a:spcAft>
                <a:spcPts val="0"/>
              </a:spcAft>
              <a:buFont typeface="Wingdings"/>
              <a:buChar char=""/>
              <a:defRPr/>
            </a:pPr>
            <a:r>
              <a:rPr lang="en-US" dirty="0" smtClean="0"/>
              <a:t>Obtain any background information including schools attended, involvement by police, doctors or other health services etc. </a:t>
            </a:r>
          </a:p>
          <a:p>
            <a:pPr marL="320040" indent="-320040" fontAlgn="auto">
              <a:spcAft>
                <a:spcPts val="0"/>
              </a:spcAft>
              <a:buFont typeface="Wingdings"/>
              <a:buChar char=""/>
              <a:defRPr/>
            </a:pPr>
            <a:r>
              <a:rPr lang="en-US" dirty="0" smtClean="0"/>
              <a:t>Record details about any threats or hostile actions against the young person, whether reported by the victim or a third party. </a:t>
            </a:r>
          </a:p>
          <a:p>
            <a:pPr marL="320040" indent="-320040" fontAlgn="auto">
              <a:spcAft>
                <a:spcPts val="0"/>
              </a:spcAft>
              <a:buFont typeface="Wingdings"/>
              <a:buChar char=""/>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Get the Details </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en-US" dirty="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dirty="0" smtClean="0"/>
              <a:t>Obtain a recent photograph and other identifying documents. Document any other distinguishing features such as birthmarks and tattoos etc. </a:t>
            </a:r>
          </a:p>
          <a:p>
            <a:pPr marL="320040" indent="-320040" fontAlgn="auto">
              <a:spcAft>
                <a:spcPts val="0"/>
              </a:spcAft>
              <a:buFont typeface="Wingdings"/>
              <a:buChar char=""/>
              <a:defRPr/>
            </a:pPr>
            <a:r>
              <a:rPr lang="en-US" dirty="0" smtClean="0"/>
              <a:t>Establish the nature and level of risk to the safety of the individual (e.g. are they pregnant, do they have a secret boyfriend/girlfriend, are they self-harming, are they already secretly married). </a:t>
            </a:r>
          </a:p>
          <a:p>
            <a:pPr marL="320040" indent="-320040" fontAlgn="auto">
              <a:spcAft>
                <a:spcPts val="0"/>
              </a:spcAft>
              <a:buFont typeface="Wingdings"/>
              <a:buChar char=""/>
              <a:defRPr/>
            </a:pPr>
            <a:r>
              <a:rPr lang="en-US" dirty="0" smtClean="0"/>
              <a:t>Establish if there are any other family members at risk of forced marriage or if there is a family history of forced marriage and abuse. </a:t>
            </a:r>
          </a:p>
          <a:p>
            <a:pPr marL="320040" indent="-320040" fontAlgn="auto">
              <a:spcAft>
                <a:spcPts val="0"/>
              </a:spcAft>
              <a:buFont typeface="Wingdings"/>
              <a:buChar char=""/>
              <a:defRPr/>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i="1" dirty="0" smtClean="0">
                <a:effectLst>
                  <a:outerShdw blurRad="38100" dist="38100" dir="2700000" algn="tl">
                    <a:srgbClr val="000000">
                      <a:alpha val="43137"/>
                    </a:srgbClr>
                  </a:outerShdw>
                </a:effectLst>
              </a:rPr>
              <a:t/>
            </a:r>
            <a:br>
              <a:rPr lang="en-US" b="1" i="1" dirty="0" smtClean="0">
                <a:effectLst>
                  <a:outerShdw blurRad="38100" dist="38100" dir="2700000" algn="tl">
                    <a:srgbClr val="000000">
                      <a:alpha val="43137"/>
                    </a:srgbClr>
                  </a:outerShdw>
                </a:effectLst>
              </a:rPr>
            </a:br>
            <a:r>
              <a:rPr lang="en-US" b="1" i="1" dirty="0" smtClean="0">
                <a:effectLst>
                  <a:outerShdw blurRad="38100" dist="38100" dir="2700000" algn="tl">
                    <a:srgbClr val="000000">
                      <a:alpha val="43137"/>
                    </a:srgbClr>
                  </a:outerShdw>
                </a:effectLst>
              </a:rPr>
              <a:t>Know What </a:t>
            </a:r>
            <a:r>
              <a:rPr lang="en-US" b="1" i="1" u="sng" dirty="0" smtClean="0">
                <a:effectLst>
                  <a:outerShdw blurRad="38100" dist="38100" dir="2700000" algn="tl">
                    <a:srgbClr val="000000">
                      <a:alpha val="43137"/>
                    </a:srgbClr>
                  </a:outerShdw>
                </a:effectLst>
              </a:rPr>
              <a:t>Not</a:t>
            </a:r>
            <a:r>
              <a:rPr lang="en-US" b="1" i="1" dirty="0" smtClean="0">
                <a:effectLst>
                  <a:outerShdw blurRad="38100" dist="38100" dir="2700000" algn="tl">
                    <a:srgbClr val="000000">
                      <a:alpha val="43137"/>
                    </a:srgbClr>
                  </a:outerShdw>
                </a:effectLst>
              </a:rPr>
              <a:t> to Do </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600200"/>
            <a:ext cx="8461375" cy="5257800"/>
          </a:xfrm>
        </p:spPr>
        <p:txBody>
          <a:bodyPr>
            <a:normAutofit fontScale="85000" lnSpcReduction="10000"/>
          </a:bodyPr>
          <a:lstStyle/>
          <a:p>
            <a:pPr marL="320040" indent="-320040" fontAlgn="auto">
              <a:spcAft>
                <a:spcPts val="0"/>
              </a:spcAft>
              <a:buFont typeface="Wingdings"/>
              <a:buChar char=""/>
              <a:defRPr/>
            </a:pPr>
            <a:r>
              <a:rPr lang="en-CA" dirty="0" smtClean="0"/>
              <a:t>Do not s</a:t>
            </a:r>
            <a:r>
              <a:rPr lang="en-US" dirty="0" smtClean="0"/>
              <a:t>end the individual away in the belief it is not your responsibility </a:t>
            </a:r>
          </a:p>
          <a:p>
            <a:pPr marL="320040" indent="-320040" fontAlgn="auto">
              <a:spcAft>
                <a:spcPts val="0"/>
              </a:spcAft>
              <a:buFont typeface="Wingdings"/>
              <a:buChar char=""/>
              <a:defRPr/>
            </a:pPr>
            <a:r>
              <a:rPr lang="en-CA" dirty="0" smtClean="0"/>
              <a:t>Do not </a:t>
            </a:r>
            <a:r>
              <a:rPr lang="en-US" dirty="0" smtClean="0"/>
              <a:t>approach the family or friends, unless the individual asks you to do so </a:t>
            </a:r>
          </a:p>
          <a:p>
            <a:pPr marL="320040" indent="-320040" fontAlgn="auto">
              <a:spcAft>
                <a:spcPts val="0"/>
              </a:spcAft>
              <a:buFont typeface="Wingdings"/>
              <a:buChar char=""/>
              <a:defRPr/>
            </a:pPr>
            <a:r>
              <a:rPr lang="en-CA" dirty="0" smtClean="0"/>
              <a:t>Do not s</a:t>
            </a:r>
            <a:r>
              <a:rPr lang="en-US" dirty="0" smtClean="0"/>
              <a:t>end the individual back to their family without their permission </a:t>
            </a:r>
          </a:p>
          <a:p>
            <a:pPr marL="320040" indent="-320040" fontAlgn="auto">
              <a:spcAft>
                <a:spcPts val="0"/>
              </a:spcAft>
              <a:buFont typeface="Wingdings"/>
              <a:buChar char=""/>
              <a:defRPr/>
            </a:pPr>
            <a:r>
              <a:rPr lang="en-CA" dirty="0" smtClean="0"/>
              <a:t>Do not b</a:t>
            </a:r>
            <a:r>
              <a:rPr lang="ru-RU" dirty="0" smtClean="0"/>
              <a:t>reach confidentiality </a:t>
            </a:r>
            <a:endParaRPr lang="en-US" dirty="0" smtClean="0"/>
          </a:p>
          <a:p>
            <a:pPr marL="320040" indent="-320040" fontAlgn="auto">
              <a:spcAft>
                <a:spcPts val="0"/>
              </a:spcAft>
              <a:buFont typeface="Wingdings"/>
              <a:buChar char=""/>
              <a:defRPr/>
            </a:pPr>
            <a:r>
              <a:rPr lang="en-CA" dirty="0" smtClean="0"/>
              <a:t>Do not </a:t>
            </a:r>
            <a:r>
              <a:rPr lang="en-US" dirty="0" smtClean="0"/>
              <a:t>attempt to be a mediator </a:t>
            </a:r>
          </a:p>
          <a:p>
            <a:pPr marL="320040" indent="-320040" fontAlgn="auto">
              <a:spcAft>
                <a:spcPts val="0"/>
              </a:spcAft>
              <a:buFont typeface="Wingdings"/>
              <a:buChar char=""/>
              <a:defRPr/>
            </a:pPr>
            <a:r>
              <a:rPr lang="en-CA" dirty="0" smtClean="0"/>
              <a:t>Do not </a:t>
            </a:r>
            <a:r>
              <a:rPr lang="en-US" dirty="0" smtClean="0"/>
              <a:t>contact community leaders unless requested to by the individual </a:t>
            </a:r>
          </a:p>
          <a:p>
            <a:pPr marL="320040" indent="-320040" fontAlgn="auto">
              <a:spcAft>
                <a:spcPts val="0"/>
              </a:spcAft>
              <a:buFont typeface="Wingdings"/>
              <a:buChar char=""/>
              <a:defRPr/>
            </a:pPr>
            <a:r>
              <a:rPr lang="en-US" dirty="0" smtClean="0"/>
              <a:t>Do not disclose someone’s lack of immigration status to police or immigration authorities</a:t>
            </a:r>
          </a:p>
          <a:p>
            <a:pPr marL="320040" indent="-320040" fontAlgn="auto">
              <a:spcAft>
                <a:spcPts val="0"/>
              </a:spcAft>
              <a:buFont typeface="Wingdings"/>
              <a:buChar char=""/>
              <a:defRPr/>
            </a:pPr>
            <a:r>
              <a:rPr lang="en-US" dirty="0" smtClean="0"/>
              <a:t>Do not provide legal advice unless you are qualified to do so</a:t>
            </a:r>
          </a:p>
          <a:p>
            <a:pPr marL="320040" indent="-320040" fontAlgn="auto">
              <a:spcAft>
                <a:spcPts val="0"/>
              </a:spcAft>
              <a:buFont typeface="Wingdings"/>
              <a:buChar char=""/>
              <a:defRPr/>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590800" y="2743200"/>
            <a:ext cx="5903913" cy="3276600"/>
          </a:xfrm>
        </p:spPr>
        <p:txBody>
          <a:bodyPr>
            <a:normAutofit fontScale="92500" lnSpcReduction="20000"/>
          </a:bodyPr>
          <a:lstStyle/>
          <a:p>
            <a:pPr fontAlgn="auto">
              <a:spcAft>
                <a:spcPts val="0"/>
              </a:spcAft>
              <a:buFont typeface="Wingdings"/>
              <a:buNone/>
              <a:defRPr/>
            </a:pPr>
            <a:r>
              <a:rPr lang="en-US" b="1" i="1" dirty="0" smtClean="0"/>
              <a:t>Much of the following advice also pertains to persons who may not be preparing for a planned exit, but as a means of advance preparation should an emergency exit ever be required.  </a:t>
            </a:r>
            <a:r>
              <a:rPr lang="en-CA" dirty="0" smtClean="0"/>
              <a:t>When devising an exit strategy the individual should be fully consulted to ascertain their future needs and have their wishes respected. Safety is paramount. Avoid putting yourself or others at risk. </a:t>
            </a:r>
            <a:endParaRPr lang="en-US" dirty="0"/>
          </a:p>
        </p:txBody>
      </p:sp>
      <p:sp>
        <p:nvSpPr>
          <p:cNvPr id="4" name="Title 3"/>
          <p:cNvSpPr>
            <a:spLocks noGrp="1"/>
          </p:cNvSpPr>
          <p:nvPr>
            <p:ph type="title"/>
          </p:nvPr>
        </p:nvSpPr>
        <p:spPr/>
        <p:txBody>
          <a:bodyPr>
            <a:normAutofit fontScale="90000"/>
          </a:bodyPr>
          <a:lstStyle/>
          <a:p>
            <a:pPr fontAlgn="auto">
              <a:spcAft>
                <a:spcPts val="0"/>
              </a:spcAft>
              <a:defRPr/>
            </a:pPr>
            <a:r>
              <a:rPr lang="en-US" b="1" dirty="0" smtClean="0"/>
              <a:t/>
            </a:r>
            <a:br>
              <a:rPr lang="en-US" b="1" dirty="0" smtClean="0"/>
            </a:br>
            <a:r>
              <a:rPr lang="en-US" b="1" dirty="0" smtClean="0"/>
              <a:t>Planning to Leave / Exit Strategies </a:t>
            </a:r>
            <a:r>
              <a:rPr lang="en-US" b="1" i="1" dirty="0" smtClean="0"/>
              <a:t/>
            </a:r>
            <a:br>
              <a:rPr lang="en-US" b="1" i="1"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5"/>
          <p:cNvSpPr>
            <a:spLocks noGrp="1"/>
          </p:cNvSpPr>
          <p:nvPr>
            <p:ph type="title"/>
          </p:nvPr>
        </p:nvSpPr>
        <p:spPr>
          <a:xfrm>
            <a:off x="612775" y="228600"/>
            <a:ext cx="8153400" cy="990600"/>
          </a:xfrm>
        </p:spPr>
        <p:txBody>
          <a:bodyPr/>
          <a:lstStyle/>
          <a:p>
            <a:r>
              <a:rPr lang="en-CA" smtClean="0"/>
              <a:t>The Forced Marriage (FM) Project</a:t>
            </a:r>
            <a:endParaRPr lang="en-US" smtClean="0"/>
          </a:p>
        </p:txBody>
      </p:sp>
      <p:sp>
        <p:nvSpPr>
          <p:cNvPr id="7" name="Content Placeholder 6"/>
          <p:cNvSpPr>
            <a:spLocks noGrp="1"/>
          </p:cNvSpPr>
          <p:nvPr>
            <p:ph sz="quarter" idx="1"/>
          </p:nvPr>
        </p:nvSpPr>
        <p:spPr>
          <a:xfrm>
            <a:off x="612775" y="1600200"/>
            <a:ext cx="8153400" cy="4495800"/>
          </a:xfrm>
        </p:spPr>
        <p:txBody>
          <a:bodyPr>
            <a:normAutofit/>
          </a:bodyPr>
          <a:lstStyle/>
          <a:p>
            <a:pPr marL="320040" indent="-320040" fontAlgn="auto">
              <a:spcAft>
                <a:spcPts val="0"/>
              </a:spcAft>
              <a:buFont typeface="Wingdings"/>
              <a:buChar char=""/>
              <a:defRPr/>
            </a:pPr>
            <a:r>
              <a:rPr lang="en-CA" b="1" dirty="0" smtClean="0">
                <a:effectLst>
                  <a:outerShdw blurRad="38100" dist="38100" dir="2700000" algn="tl">
                    <a:srgbClr val="000000">
                      <a:alpha val="43137"/>
                    </a:srgbClr>
                  </a:outerShdw>
                </a:effectLst>
              </a:rPr>
              <a:t>Mission</a:t>
            </a:r>
            <a:r>
              <a:rPr lang="en-CA" b="1" dirty="0" smtClean="0">
                <a:effectLst>
                  <a:outerShdw blurRad="38100" dist="38100" dir="2700000" algn="tl">
                    <a:srgbClr val="000000">
                      <a:alpha val="43137"/>
                    </a:srgbClr>
                  </a:outerShdw>
                </a:effectLst>
                <a:latin typeface="+mj-lt"/>
              </a:rPr>
              <a:t>:</a:t>
            </a:r>
          </a:p>
          <a:p>
            <a:pPr marL="640080" lvl="1" indent="-274320" fontAlgn="auto">
              <a:spcAft>
                <a:spcPts val="0"/>
              </a:spcAft>
              <a:buFont typeface="Wingdings 2"/>
              <a:buNone/>
              <a:defRPr/>
            </a:pPr>
            <a:r>
              <a:rPr lang="en-CA" i="1" dirty="0" smtClean="0"/>
              <a:t>Beginning a dialogue around the issue of forced/ </a:t>
            </a:r>
          </a:p>
          <a:p>
            <a:pPr marL="640080" lvl="1" indent="-274320" fontAlgn="auto">
              <a:spcAft>
                <a:spcPts val="0"/>
              </a:spcAft>
              <a:buFont typeface="Wingdings 2"/>
              <a:buNone/>
              <a:defRPr/>
            </a:pPr>
            <a:r>
              <a:rPr lang="en-CA" i="1" dirty="0" smtClean="0"/>
              <a:t>non-consensual marriages in order to: </a:t>
            </a:r>
            <a:endParaRPr lang="en-US" dirty="0" smtClean="0"/>
          </a:p>
          <a:p>
            <a:pPr lvl="2" fontAlgn="auto">
              <a:spcAft>
                <a:spcPts val="0"/>
              </a:spcAft>
              <a:buFont typeface="Wingdings"/>
              <a:buChar char=""/>
              <a:defRPr/>
            </a:pPr>
            <a:r>
              <a:rPr lang="en-CA" i="1" dirty="0" smtClean="0"/>
              <a:t>Prevent Coercion</a:t>
            </a:r>
            <a:endParaRPr lang="en-US" dirty="0" smtClean="0"/>
          </a:p>
          <a:p>
            <a:pPr lvl="2" fontAlgn="auto">
              <a:spcAft>
                <a:spcPts val="0"/>
              </a:spcAft>
              <a:buFont typeface="Wingdings"/>
              <a:buChar char=""/>
              <a:defRPr/>
            </a:pPr>
            <a:r>
              <a:rPr lang="en-CA" i="1" dirty="0" smtClean="0"/>
              <a:t>Promote Safety, and</a:t>
            </a:r>
            <a:endParaRPr lang="en-US" dirty="0" smtClean="0"/>
          </a:p>
          <a:p>
            <a:pPr lvl="2" fontAlgn="auto">
              <a:spcAft>
                <a:spcPts val="0"/>
              </a:spcAft>
              <a:buFont typeface="Wingdings"/>
              <a:buChar char=""/>
              <a:defRPr/>
            </a:pPr>
            <a:r>
              <a:rPr lang="en-CA" i="1" dirty="0" smtClean="0"/>
              <a:t>Build Community Accountability</a:t>
            </a:r>
            <a:endParaRPr lang="en-US" dirty="0" smtClean="0"/>
          </a:p>
          <a:p>
            <a:pPr marL="320040" indent="-320040" fontAlgn="auto">
              <a:spcAft>
                <a:spcPts val="0"/>
              </a:spcAft>
              <a:buFont typeface="Wingdings"/>
              <a:buChar char=""/>
              <a:defRPr/>
            </a:pPr>
            <a:r>
              <a:rPr lang="en-GB" b="1" dirty="0" smtClean="0">
                <a:effectLst>
                  <a:outerShdw blurRad="50800" dist="38100" algn="tr" rotWithShape="0">
                    <a:prstClr val="black">
                      <a:alpha val="40000"/>
                    </a:prstClr>
                  </a:outerShdw>
                </a:effectLst>
              </a:rPr>
              <a:t>FM Project Advisory Committee</a:t>
            </a:r>
          </a:p>
          <a:p>
            <a:pPr marL="320040" indent="-320040" fontAlgn="auto">
              <a:spcAft>
                <a:spcPts val="0"/>
              </a:spcAft>
              <a:buFont typeface="Wingdings"/>
              <a:buChar char=""/>
              <a:defRPr/>
            </a:pPr>
            <a:r>
              <a:rPr lang="en-GB" b="1" dirty="0" smtClean="0">
                <a:effectLst>
                  <a:outerShdw blurRad="50800" dist="38100" algn="tr" rotWithShape="0">
                    <a:prstClr val="black">
                      <a:alpha val="40000"/>
                    </a:prstClr>
                  </a:outerShdw>
                </a:effectLst>
              </a:rPr>
              <a:t>Network of Agencies Against Forced Marriages (NAAFM)</a:t>
            </a:r>
            <a:endParaRPr lang="en-US" dirty="0" smtClean="0"/>
          </a:p>
          <a:p>
            <a:pPr marL="320040" indent="-320040" fontAlgn="auto">
              <a:spcAft>
                <a:spcPts val="0"/>
              </a:spcAft>
              <a:buFont typeface="Wingdings"/>
              <a:buChar char=""/>
              <a:defRP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
            </a:r>
            <a:br>
              <a:rPr lang="en-US" b="1" dirty="0" smtClean="0"/>
            </a:br>
            <a:r>
              <a:rPr lang="en-US" b="1" dirty="0" smtClean="0"/>
              <a:t>Planning to Leave: Recommendations</a:t>
            </a:r>
            <a:r>
              <a:rPr lang="en-US" b="1" i="1" dirty="0" smtClean="0"/>
              <a:t/>
            </a:r>
            <a:br>
              <a:rPr lang="en-US" b="1" i="1" dirty="0" smtClean="0"/>
            </a:br>
            <a:endParaRPr lang="en-US" dirty="0"/>
          </a:p>
        </p:txBody>
      </p:sp>
      <p:sp>
        <p:nvSpPr>
          <p:cNvPr id="3" name="Content Placeholder 2"/>
          <p:cNvSpPr>
            <a:spLocks noGrp="1"/>
          </p:cNvSpPr>
          <p:nvPr>
            <p:ph sz="quarter" idx="1"/>
          </p:nvPr>
        </p:nvSpPr>
        <p:spPr>
          <a:xfrm>
            <a:off x="612775" y="1600200"/>
            <a:ext cx="8153400" cy="4495800"/>
          </a:xfrm>
        </p:spPr>
        <p:txBody>
          <a:bodyPr>
            <a:normAutofit fontScale="92500" lnSpcReduction="10000"/>
          </a:bodyPr>
          <a:lstStyle/>
          <a:p>
            <a:pPr marL="320040" indent="-320040" fontAlgn="auto">
              <a:spcAft>
                <a:spcPts val="0"/>
              </a:spcAft>
              <a:buFont typeface="Wingdings"/>
              <a:buChar char=""/>
              <a:defRPr/>
            </a:pPr>
            <a:r>
              <a:rPr lang="en-US" dirty="0" smtClean="0"/>
              <a:t>Open a bank account in </a:t>
            </a:r>
            <a:r>
              <a:rPr lang="en-CA" dirty="0" smtClean="0"/>
              <a:t>his/her</a:t>
            </a:r>
            <a:r>
              <a:rPr lang="en-US" dirty="0" smtClean="0"/>
              <a:t> name </a:t>
            </a:r>
          </a:p>
          <a:p>
            <a:pPr marL="320040" indent="-320040" fontAlgn="auto">
              <a:spcAft>
                <a:spcPts val="0"/>
              </a:spcAft>
              <a:buFont typeface="Wingdings"/>
              <a:buChar char=""/>
              <a:defRPr/>
            </a:pPr>
            <a:r>
              <a:rPr lang="en-US" dirty="0" smtClean="0"/>
              <a:t>Leave copies of important documents such as passport, National Insurance Number and birth certificate with the police or a trusted friend </a:t>
            </a:r>
          </a:p>
          <a:p>
            <a:pPr marL="320040" indent="-320040" fontAlgn="auto">
              <a:spcAft>
                <a:spcPts val="0"/>
              </a:spcAft>
              <a:buFont typeface="Wingdings"/>
              <a:buChar char=""/>
              <a:defRPr/>
            </a:pPr>
            <a:r>
              <a:rPr lang="en-US" dirty="0" smtClean="0"/>
              <a:t>Leave spare clothing, cash, etc. with a trusted person </a:t>
            </a:r>
          </a:p>
          <a:p>
            <a:pPr marL="320040" indent="-320040" fontAlgn="auto">
              <a:spcAft>
                <a:spcPts val="0"/>
              </a:spcAft>
              <a:buFont typeface="Wingdings"/>
              <a:buChar char=""/>
              <a:defRPr/>
            </a:pPr>
            <a:r>
              <a:rPr lang="en-US" dirty="0" smtClean="0"/>
              <a:t>Keep help line numbers close at hand </a:t>
            </a:r>
          </a:p>
          <a:p>
            <a:pPr marL="320040" indent="-320040" fontAlgn="auto">
              <a:spcAft>
                <a:spcPts val="0"/>
              </a:spcAft>
              <a:buFont typeface="Wingdings"/>
              <a:buChar char=""/>
              <a:defRPr/>
            </a:pPr>
            <a:r>
              <a:rPr lang="en-US" dirty="0" smtClean="0"/>
              <a:t>Have a telephone card or change for urgent telephone calls </a:t>
            </a:r>
          </a:p>
          <a:p>
            <a:pPr marL="320040" indent="-320040" fontAlgn="auto">
              <a:spcAft>
                <a:spcPts val="0"/>
              </a:spcAft>
              <a:buFont typeface="Wingdings"/>
              <a:buChar char=""/>
              <a:defRPr/>
            </a:pPr>
            <a:r>
              <a:rPr lang="en-US" dirty="0" smtClean="0"/>
              <a:t>Arrange alternative "emergency" accommodation should the need arise </a:t>
            </a:r>
          </a:p>
          <a:p>
            <a:pPr marL="320040" indent="-320040" fontAlgn="auto">
              <a:spcAft>
                <a:spcPts val="0"/>
              </a:spcAft>
              <a:buFont typeface="Wingdings"/>
              <a:buChar char=""/>
              <a:defRPr/>
            </a:pP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dirty="0" smtClean="0"/>
              <a:t/>
            </a:r>
            <a:br>
              <a:rPr lang="en-CA" dirty="0" smtClean="0"/>
            </a:br>
            <a:r>
              <a:rPr lang="en-CA" dirty="0" smtClean="0"/>
              <a:t>Encourage the Individual to Consider: </a:t>
            </a:r>
            <a:r>
              <a:rPr lang="en-US" dirty="0" smtClean="0"/>
              <a:t/>
            </a:r>
            <a:br>
              <a:rPr lang="en-US" dirty="0" smtClean="0"/>
            </a:br>
            <a:endParaRPr lang="en-US" dirty="0"/>
          </a:p>
        </p:txBody>
      </p:sp>
      <p:sp>
        <p:nvSpPr>
          <p:cNvPr id="71682" name="Content Placeholder 2"/>
          <p:cNvSpPr>
            <a:spLocks noGrp="1"/>
          </p:cNvSpPr>
          <p:nvPr>
            <p:ph sz="quarter" idx="1"/>
          </p:nvPr>
        </p:nvSpPr>
        <p:spPr>
          <a:xfrm>
            <a:off x="612775" y="1828800"/>
            <a:ext cx="8153400" cy="4267200"/>
          </a:xfrm>
        </p:spPr>
        <p:txBody>
          <a:bodyPr/>
          <a:lstStyle/>
          <a:p>
            <a:r>
              <a:rPr lang="en-US" smtClean="0"/>
              <a:t>Who they could go to in an emergency </a:t>
            </a:r>
          </a:p>
          <a:p>
            <a:r>
              <a:rPr lang="en-US" smtClean="0"/>
              <a:t>Who would be able to send them money if necessary </a:t>
            </a:r>
          </a:p>
          <a:p>
            <a:r>
              <a:rPr lang="en-US" smtClean="0"/>
              <a:t>The possible finality of this decision </a:t>
            </a:r>
          </a:p>
          <a:p>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dirty="0" smtClean="0"/>
              <a:t/>
            </a:r>
            <a:br>
              <a:rPr lang="en-US" dirty="0" smtClean="0"/>
            </a:br>
            <a:r>
              <a:rPr lang="en-US" dirty="0" smtClean="0"/>
              <a:t>If the individual is leaving the home: </a:t>
            </a:r>
            <a:br>
              <a:rPr lang="en-US" dirty="0" smtClean="0"/>
            </a:br>
            <a:endParaRPr lang="en-US" dirty="0"/>
          </a:p>
        </p:txBody>
      </p:sp>
      <p:sp>
        <p:nvSpPr>
          <p:cNvPr id="72706" name="Content Placeholder 2"/>
          <p:cNvSpPr>
            <a:spLocks noGrp="1"/>
          </p:cNvSpPr>
          <p:nvPr>
            <p:ph sz="quarter" idx="1"/>
          </p:nvPr>
        </p:nvSpPr>
        <p:spPr>
          <a:xfrm>
            <a:off x="612775" y="1600200"/>
            <a:ext cx="8153400" cy="4495800"/>
          </a:xfrm>
        </p:spPr>
        <p:txBody>
          <a:bodyPr/>
          <a:lstStyle/>
          <a:p>
            <a:r>
              <a:rPr lang="en-US" smtClean="0"/>
              <a:t>Police officers should accompany them if they insist on returning to collect their possessions </a:t>
            </a:r>
          </a:p>
          <a:p>
            <a:r>
              <a:rPr lang="en-US" smtClean="0"/>
              <a:t>Consider asking a third party to collect the individuals possessions i.e. a social worker </a:t>
            </a:r>
          </a:p>
          <a:p>
            <a:r>
              <a:rPr lang="en-US" smtClean="0"/>
              <a:t>Refer the individual to appropriate agencies/support groups for information and assistance </a:t>
            </a:r>
          </a:p>
          <a:p>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sz="4000" dirty="0" smtClean="0"/>
              <a:t/>
            </a:r>
            <a:br>
              <a:rPr lang="en-US" sz="4000" dirty="0" smtClean="0"/>
            </a:br>
            <a:r>
              <a:rPr lang="en-US" sz="4000" dirty="0" smtClean="0"/>
              <a:t>Personal possessions to take may include: </a:t>
            </a:r>
            <a:r>
              <a:rPr lang="en-US" dirty="0" smtClean="0"/>
              <a:t/>
            </a:r>
            <a:br>
              <a:rPr lang="en-US" dirty="0" smtClean="0"/>
            </a:br>
            <a:endParaRPr lang="en-US" dirty="0"/>
          </a:p>
        </p:txBody>
      </p:sp>
      <p:sp>
        <p:nvSpPr>
          <p:cNvPr id="73730" name="Content Placeholder 2"/>
          <p:cNvSpPr>
            <a:spLocks noGrp="1"/>
          </p:cNvSpPr>
          <p:nvPr>
            <p:ph sz="quarter" idx="1"/>
          </p:nvPr>
        </p:nvSpPr>
        <p:spPr>
          <a:xfrm>
            <a:off x="612775" y="1752600"/>
            <a:ext cx="8153400" cy="3810000"/>
          </a:xfrm>
        </p:spPr>
        <p:txBody>
          <a:bodyPr/>
          <a:lstStyle/>
          <a:p>
            <a:r>
              <a:rPr lang="en-US" smtClean="0"/>
              <a:t>Proof of identity (something with a photograph and signature i.e. passport, student ID card, photo-card driving license, and social insurance) </a:t>
            </a:r>
          </a:p>
          <a:p>
            <a:r>
              <a:rPr lang="ru-RU" smtClean="0"/>
              <a:t>Medication and medical cards </a:t>
            </a:r>
            <a:endParaRPr lang="en-US" smtClean="0"/>
          </a:p>
          <a:p>
            <a:r>
              <a:rPr lang="ru-RU" smtClean="0"/>
              <a:t>Address book and photographs </a:t>
            </a:r>
            <a:endParaRPr lang="en-US" smtClean="0"/>
          </a:p>
          <a:p>
            <a:r>
              <a:rPr lang="ru-RU" smtClean="0"/>
              <a:t>Marriage/ divorce papers </a:t>
            </a:r>
            <a:endParaRPr lang="en-US" smtClean="0"/>
          </a:p>
          <a:p>
            <a:r>
              <a:rPr lang="ru-RU" smtClean="0"/>
              <a:t>Jewellery and clothing </a:t>
            </a:r>
            <a:endParaRPr lang="en-US" smtClean="0"/>
          </a:p>
          <a:p>
            <a:pPr>
              <a:buFont typeface="Wingdings" pitchFamily="2" charset="2"/>
              <a:buNone/>
            </a:pPr>
            <a:endParaRPr lang="en-US" smtClean="0"/>
          </a:p>
        </p:txBody>
      </p:sp>
      <p:sp>
        <p:nvSpPr>
          <p:cNvPr id="73731" name="TextBox 3"/>
          <p:cNvSpPr txBox="1">
            <a:spLocks noChangeArrowheads="1"/>
          </p:cNvSpPr>
          <p:nvPr/>
        </p:nvSpPr>
        <p:spPr bwMode="auto">
          <a:xfrm>
            <a:off x="609600" y="5638800"/>
            <a:ext cx="8229600" cy="830263"/>
          </a:xfrm>
          <a:prstGeom prst="rect">
            <a:avLst/>
          </a:prstGeom>
          <a:noFill/>
          <a:ln w="9525">
            <a:solidFill>
              <a:srgbClr val="FFC000"/>
            </a:solidFill>
            <a:miter lim="800000"/>
            <a:headEnd/>
            <a:tailEnd/>
          </a:ln>
        </p:spPr>
        <p:txBody>
          <a:bodyPr>
            <a:spAutoFit/>
          </a:bodyPr>
          <a:lstStyle/>
          <a:p>
            <a:r>
              <a:rPr lang="en-CA" sz="2400" b="1" i="1">
                <a:latin typeface="Tw Cen MT" pitchFamily="34" charset="0"/>
              </a:rPr>
              <a:t>Please note however that no possessions are more important than safety and should be left behind if necessary</a:t>
            </a:r>
            <a:endParaRPr lang="en-US" sz="2400" b="1" i="1">
              <a:latin typeface="Tw Cen MT"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b="1" dirty="0" smtClean="0"/>
              <a:t/>
            </a:r>
            <a:br>
              <a:rPr lang="en-CA" b="1" dirty="0" smtClean="0"/>
            </a:br>
            <a:r>
              <a:rPr lang="en-CA" b="1" dirty="0" smtClean="0"/>
              <a:t>Forced Marriage Abroad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marL="320040" indent="-320040" fontAlgn="auto">
              <a:spcAft>
                <a:spcPts val="0"/>
              </a:spcAft>
              <a:buFont typeface="Wingdings"/>
              <a:buChar char=""/>
              <a:defRPr/>
            </a:pPr>
            <a:endParaRPr lang="en-US" dirty="0" smtClean="0"/>
          </a:p>
          <a:p>
            <a:pPr marL="320040" indent="-320040" fontAlgn="auto">
              <a:spcAft>
                <a:spcPts val="0"/>
              </a:spcAft>
              <a:buFont typeface="Wingdings"/>
              <a:buChar char=""/>
              <a:defRPr/>
            </a:pPr>
            <a:r>
              <a:rPr lang="en-US" dirty="0" smtClean="0"/>
              <a:t>“Canada opposes the practice of forced marriage and urges all countries to respect their international human rights obligations relating to free and full consent to marriage. Forced marriage constitutes a human rights violation under international law to which Canada is a signatory.” </a:t>
            </a:r>
          </a:p>
          <a:p>
            <a:pPr lvl="5">
              <a:defRPr/>
            </a:pPr>
            <a:r>
              <a:rPr lang="en-US" dirty="0" smtClean="0"/>
              <a:t>Department of Foreign Affairs and International Trade (DFAIT) </a:t>
            </a:r>
          </a:p>
          <a:p>
            <a:pPr marL="320040" indent="-320040" fontAlgn="auto">
              <a:spcAft>
                <a:spcPts val="0"/>
              </a:spcAft>
              <a:buFont typeface="Wingdings"/>
              <a:buChar char=""/>
              <a:defRPr/>
            </a:pP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a:xfrm>
            <a:off x="612775" y="228600"/>
            <a:ext cx="8153400" cy="990600"/>
          </a:xfrm>
        </p:spPr>
        <p:txBody>
          <a:bodyPr/>
          <a:lstStyle/>
          <a:p>
            <a:r>
              <a:rPr lang="en-CA" smtClean="0"/>
              <a:t>Limitations in access to help</a:t>
            </a:r>
            <a:endParaRPr lang="en-US" smtClean="0"/>
          </a:p>
        </p:txBody>
      </p:sp>
      <p:graphicFrame>
        <p:nvGraphicFramePr>
          <p:cNvPr id="4" name="Content Placeholder 3"/>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612775" y="228600"/>
            <a:ext cx="8153400" cy="990600"/>
          </a:xfrm>
        </p:spPr>
        <p:txBody>
          <a:bodyPr/>
          <a:lstStyle/>
          <a:p>
            <a:r>
              <a:rPr lang="en-CA" smtClean="0"/>
              <a:t>Overseas Contact</a:t>
            </a:r>
            <a:endParaRPr lang="en-US" smtClean="0"/>
          </a:p>
        </p:txBody>
      </p:sp>
      <p:sp>
        <p:nvSpPr>
          <p:cNvPr id="76802" name="Content Placeholder 2"/>
          <p:cNvSpPr>
            <a:spLocks noGrp="1"/>
          </p:cNvSpPr>
          <p:nvPr>
            <p:ph sz="quarter" idx="1"/>
          </p:nvPr>
        </p:nvSpPr>
        <p:spPr>
          <a:xfrm>
            <a:off x="612775" y="1600200"/>
            <a:ext cx="8153400" cy="4495800"/>
          </a:xfrm>
        </p:spPr>
        <p:txBody>
          <a:bodyPr/>
          <a:lstStyle/>
          <a:p>
            <a:r>
              <a:rPr lang="en-CA" sz="3200" smtClean="0"/>
              <a:t>If they are already overseas or are in danger of being taken abroad, they should contact the nearest Canadian government office abroad or contact the Emergency Operations Centre at </a:t>
            </a:r>
          </a:p>
          <a:p>
            <a:r>
              <a:rPr lang="en-CA" sz="3200" b="1" smtClean="0"/>
              <a:t>1-800-267-6788 (in North America) </a:t>
            </a:r>
            <a:r>
              <a:rPr lang="en-CA" sz="3200" smtClean="0"/>
              <a:t>or </a:t>
            </a:r>
          </a:p>
          <a:p>
            <a:r>
              <a:rPr lang="en-CA" sz="3200" smtClean="0"/>
              <a:t>call collect at</a:t>
            </a:r>
            <a:r>
              <a:rPr lang="en-CA" sz="3200" b="1" smtClean="0"/>
              <a:t> 613-996-8885 (where available)</a:t>
            </a:r>
            <a:endParaRPr lang="en-US" sz="3200" smtClean="0"/>
          </a:p>
          <a:p>
            <a:endParaRPr lang="en-US" sz="320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1600200" y="4648200"/>
            <a:ext cx="7315200" cy="685800"/>
          </a:xfrm>
        </p:spPr>
        <p:txBody>
          <a:bodyPr>
            <a:noAutofit/>
          </a:bodyPr>
          <a:lstStyle/>
          <a:p>
            <a:pPr algn="r" fontAlgn="auto">
              <a:spcAft>
                <a:spcPts val="0"/>
              </a:spcAft>
              <a:defRPr/>
            </a:pPr>
            <a:r>
              <a:rPr lang="en-CA" b="1" dirty="0" smtClean="0">
                <a:solidFill>
                  <a:srgbClr val="FFFFFF"/>
                </a:solidFill>
                <a:effectLst>
                  <a:outerShdw blurRad="38100" dist="38100" dir="2700000" algn="tl">
                    <a:srgbClr val="000000">
                      <a:alpha val="43137"/>
                    </a:srgbClr>
                  </a:outerShdw>
                </a:effectLst>
              </a:rPr>
              <a:t>Case Study</a:t>
            </a:r>
            <a:endParaRPr lang="en-US" b="1" dirty="0">
              <a:solidFill>
                <a:srgbClr val="FFFFFF"/>
              </a:solidFill>
              <a:effectLst>
                <a:outerShdw blurRad="38100" dist="38100" dir="2700000" algn="tl">
                  <a:srgbClr val="000000">
                    <a:alpha val="43137"/>
                  </a:srgbClr>
                </a:outerShdw>
              </a:effectLst>
            </a:endParaRPr>
          </a:p>
        </p:txBody>
      </p:sp>
      <p:pic>
        <p:nvPicPr>
          <p:cNvPr id="77826" name="Picture 8" descr="C:\Users\Ritu\AppData\Local\Microsoft\Windows\Temporary Internet Files\Content.IE5\DYBN2YBC\MCj03291590000[1].wmf"/>
          <p:cNvPicPr>
            <a:picLocks noChangeAspect="1" noChangeArrowheads="1"/>
          </p:cNvPicPr>
          <p:nvPr/>
        </p:nvPicPr>
        <p:blipFill>
          <a:blip r:embed="rId3"/>
          <a:srcRect/>
          <a:stretch>
            <a:fillRect/>
          </a:stretch>
        </p:blipFill>
        <p:spPr bwMode="auto">
          <a:xfrm>
            <a:off x="3124200" y="1219200"/>
            <a:ext cx="4035425" cy="3140075"/>
          </a:xfrm>
          <a:prstGeom prst="rect">
            <a:avLst/>
          </a:prstGeom>
          <a:noFill/>
          <a:ln w="9525">
            <a:noFill/>
            <a:miter lim="800000"/>
            <a:headEnd/>
            <a:tailEnd/>
          </a:ln>
        </p:spPr>
      </p:pic>
      <p:pic>
        <p:nvPicPr>
          <p:cNvPr id="77827" name="Picture 9" descr="C:\Users\Ritu\AppData\Local\Microsoft\Windows\Temporary Internet Files\Content.IE5\H9CGKD5P\MCj01521590000[1].wmf"/>
          <p:cNvPicPr>
            <a:picLocks noChangeAspect="1" noChangeArrowheads="1"/>
          </p:cNvPicPr>
          <p:nvPr/>
        </p:nvPicPr>
        <p:blipFill>
          <a:blip r:embed="rId4"/>
          <a:srcRect/>
          <a:stretch>
            <a:fillRect/>
          </a:stretch>
        </p:blipFill>
        <p:spPr bwMode="auto">
          <a:xfrm>
            <a:off x="1676400" y="228600"/>
            <a:ext cx="2133600" cy="2133600"/>
          </a:xfrm>
          <a:prstGeom prst="rect">
            <a:avLst/>
          </a:prstGeom>
          <a:noFill/>
          <a:ln w="9525">
            <a:noFill/>
            <a:miter lim="800000"/>
            <a:headEnd/>
            <a:tailEnd/>
          </a:ln>
        </p:spPr>
      </p:pic>
      <p:pic>
        <p:nvPicPr>
          <p:cNvPr id="77828" name="Picture 10" descr="C:\Users\Ritu\AppData\Local\Microsoft\Windows\Temporary Internet Files\Content.IE5\SY8VHTBS\MCj01521650000[1].wmf"/>
          <p:cNvPicPr>
            <a:picLocks noChangeAspect="1" noChangeArrowheads="1"/>
          </p:cNvPicPr>
          <p:nvPr/>
        </p:nvPicPr>
        <p:blipFill>
          <a:blip r:embed="rId5"/>
          <a:srcRect/>
          <a:stretch>
            <a:fillRect/>
          </a:stretch>
        </p:blipFill>
        <p:spPr bwMode="auto">
          <a:xfrm>
            <a:off x="7086600" y="2590800"/>
            <a:ext cx="1828800" cy="1828800"/>
          </a:xfrm>
          <a:prstGeom prst="rect">
            <a:avLst/>
          </a:prstGeom>
          <a:noFill/>
          <a:ln w="9525">
            <a:noFill/>
            <a:miter lim="800000"/>
            <a:headEnd/>
            <a:tailEnd/>
          </a:ln>
        </p:spPr>
      </p:pic>
      <p:pic>
        <p:nvPicPr>
          <p:cNvPr id="77829" name="Picture 11" descr="C:\Users\Ritu\AppData\Local\Microsoft\Windows\Temporary Internet Files\Content.IE5\DYBN2YBC\MCj04047190000[1].wmf"/>
          <p:cNvPicPr>
            <a:picLocks noChangeAspect="1" noChangeArrowheads="1"/>
          </p:cNvPicPr>
          <p:nvPr/>
        </p:nvPicPr>
        <p:blipFill>
          <a:blip r:embed="rId6"/>
          <a:srcRect/>
          <a:stretch>
            <a:fillRect/>
          </a:stretch>
        </p:blipFill>
        <p:spPr bwMode="auto">
          <a:xfrm>
            <a:off x="4191000" y="228600"/>
            <a:ext cx="1720850" cy="2514600"/>
          </a:xfrm>
          <a:prstGeom prst="rect">
            <a:avLst/>
          </a:prstGeom>
          <a:noFill/>
          <a:ln w="9525">
            <a:no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CA" b="1" spc="300" dirty="0" smtClean="0">
                <a:effectLst>
                  <a:outerShdw blurRad="38100" dist="38100" dir="2700000" algn="tl">
                    <a:srgbClr val="000000">
                      <a:alpha val="43137"/>
                    </a:srgbClr>
                  </a:outerShdw>
                </a:effectLst>
              </a:rPr>
              <a:t>How can an ally help?</a:t>
            </a:r>
            <a:endParaRPr lang="en-US" b="1" spc="300" dirty="0">
              <a:effectLst>
                <a:outerShdw blurRad="38100" dist="38100" dir="2700000" algn="tl">
                  <a:srgbClr val="000000">
                    <a:alpha val="43137"/>
                  </a:srgbClr>
                </a:outerShdw>
              </a:effectLs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Content Placeholder 3"/>
          <p:cNvPicPr>
            <a:picLocks noGrp="1"/>
          </p:cNvPicPr>
          <p:nvPr>
            <p:ph sz="quarter" idx="4294967295"/>
          </p:nvPr>
        </p:nvPicPr>
        <p:blipFill>
          <a:blip r:embed="rId2"/>
          <a:srcRect/>
          <a:stretch>
            <a:fillRect/>
          </a:stretch>
        </p:blipFill>
        <p:spPr>
          <a:xfrm>
            <a:off x="1066800" y="609600"/>
            <a:ext cx="7239000" cy="5715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CA" b="1" dirty="0" smtClean="0">
                <a:effectLst>
                  <a:outerShdw blurRad="38100" dist="38100" dir="2700000" algn="tl">
                    <a:srgbClr val="000000">
                      <a:alpha val="43137"/>
                    </a:srgbClr>
                  </a:outerShdw>
                </a:effectLst>
              </a:rPr>
              <a:t>Locate Yourself !</a:t>
            </a:r>
            <a:endParaRPr lang="en-US" b="1" dirty="0">
              <a:effectLst>
                <a:outerShdw blurRad="38100" dist="38100" dir="2700000" algn="tl">
                  <a:srgbClr val="000000">
                    <a:alpha val="43137"/>
                  </a:srgbClr>
                </a:outerShdw>
              </a:effectLst>
            </a:endParaRPr>
          </a:p>
        </p:txBody>
      </p:sp>
      <p:pic>
        <p:nvPicPr>
          <p:cNvPr id="22530" name="Content Placeholder 3"/>
          <p:cNvPicPr>
            <a:picLocks noGrp="1"/>
          </p:cNvPicPr>
          <p:nvPr>
            <p:ph sz="quarter" idx="1"/>
          </p:nvPr>
        </p:nvPicPr>
        <p:blipFill>
          <a:blip r:embed="rId3"/>
          <a:srcRect/>
          <a:stretch>
            <a:fillRect/>
          </a:stretch>
        </p:blipFill>
        <p:spPr>
          <a:xfrm>
            <a:off x="685800" y="1828800"/>
            <a:ext cx="6477000" cy="4724400"/>
          </a:xfr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457200" y="228600"/>
          <a:ext cx="8382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fontAlgn="auto">
              <a:spcAft>
                <a:spcPts val="0"/>
              </a:spcAft>
              <a:defRPr/>
            </a:pPr>
            <a:r>
              <a:rPr lang="en-CA" sz="3600" b="1" smtClean="0">
                <a:effectLst>
                  <a:outerShdw blurRad="38100" dist="38100" dir="2700000" algn="tl">
                    <a:srgbClr val="000000">
                      <a:alpha val="43137"/>
                    </a:srgbClr>
                  </a:outerShdw>
                </a:effectLst>
              </a:rPr>
              <a:t>Canada’s stand on Forced Marriage?</a:t>
            </a:r>
            <a:endParaRPr lang="en-US" sz="3600" b="1" dirty="0">
              <a:effectLst>
                <a:outerShdw blurRad="38100" dist="38100" dir="2700000" algn="tl">
                  <a:srgbClr val="000000">
                    <a:alpha val="43137"/>
                  </a:srgbClr>
                </a:outerShdw>
              </a:effectLst>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612775" y="228600"/>
            <a:ext cx="8153400" cy="990600"/>
          </a:xfrm>
        </p:spPr>
        <p:txBody>
          <a:bodyPr/>
          <a:lstStyle/>
          <a:p>
            <a:r>
              <a:rPr lang="en-CA" smtClean="0"/>
              <a:t>Resources	</a:t>
            </a:r>
            <a:endParaRPr lang="en-US" smtClean="0"/>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b="1" dirty="0" smtClean="0"/>
              <a:t>24-Hour Emergency Numbers</a:t>
            </a:r>
            <a:endParaRPr lang="en-US" dirty="0" smtClean="0"/>
          </a:p>
          <a:p>
            <a:pPr lvl="2" fontAlgn="auto">
              <a:spcAft>
                <a:spcPts val="0"/>
              </a:spcAft>
              <a:buFont typeface="Wingdings"/>
              <a:buChar char=""/>
              <a:defRPr/>
            </a:pPr>
            <a:r>
              <a:rPr lang="en-US" b="1" dirty="0" smtClean="0"/>
              <a:t>Emergency (police, ambulance, fire):</a:t>
            </a:r>
            <a:endParaRPr lang="en-US" dirty="0" smtClean="0"/>
          </a:p>
          <a:p>
            <a:pPr lvl="2" fontAlgn="auto">
              <a:spcAft>
                <a:spcPts val="0"/>
              </a:spcAft>
              <a:buFont typeface="Wingdings"/>
              <a:buNone/>
              <a:defRPr/>
            </a:pPr>
            <a:r>
              <a:rPr lang="en-US" dirty="0" smtClean="0"/>
              <a:t>	  911 or your local police</a:t>
            </a:r>
          </a:p>
          <a:p>
            <a:pPr lvl="2" fontAlgn="auto">
              <a:spcAft>
                <a:spcPts val="0"/>
              </a:spcAft>
              <a:buFont typeface="Wingdings"/>
              <a:buChar char=""/>
              <a:defRPr/>
            </a:pPr>
            <a:r>
              <a:rPr lang="en-US" b="1" dirty="0" smtClean="0"/>
              <a:t>Community Connection: </a:t>
            </a:r>
            <a:r>
              <a:rPr lang="en-US" dirty="0" smtClean="0"/>
              <a:t>211</a:t>
            </a:r>
          </a:p>
          <a:p>
            <a:pPr lvl="2" fontAlgn="auto">
              <a:spcAft>
                <a:spcPts val="0"/>
              </a:spcAft>
              <a:buFont typeface="Wingdings"/>
              <a:buChar char=""/>
              <a:defRPr/>
            </a:pPr>
            <a:r>
              <a:rPr lang="en-US" b="1" dirty="0" smtClean="0"/>
              <a:t>Assaulted Women’s Helpline:</a:t>
            </a:r>
            <a:endParaRPr lang="en-US" dirty="0" smtClean="0"/>
          </a:p>
          <a:p>
            <a:pPr lvl="2" fontAlgn="auto">
              <a:spcAft>
                <a:spcPts val="0"/>
              </a:spcAft>
              <a:buFont typeface="Wingdings"/>
              <a:buNone/>
              <a:defRPr/>
            </a:pPr>
            <a:r>
              <a:rPr lang="en-US" dirty="0" smtClean="0"/>
              <a:t>	 1-866-863-0511 | 1-866-863-7868 (TTY)</a:t>
            </a:r>
          </a:p>
          <a:p>
            <a:pPr lvl="2" fontAlgn="auto">
              <a:spcAft>
                <a:spcPts val="0"/>
              </a:spcAft>
              <a:buFont typeface="Wingdings"/>
              <a:buChar char=""/>
              <a:defRPr/>
            </a:pPr>
            <a:r>
              <a:rPr lang="en-US" b="1" dirty="0" smtClean="0"/>
              <a:t>Distress </a:t>
            </a:r>
            <a:r>
              <a:rPr lang="en-US" b="1" dirty="0" err="1" smtClean="0"/>
              <a:t>Centres</a:t>
            </a:r>
            <a:r>
              <a:rPr lang="en-US" b="1" dirty="0" smtClean="0"/>
              <a:t> of Toronto:</a:t>
            </a:r>
            <a:endParaRPr lang="en-US" dirty="0" smtClean="0"/>
          </a:p>
          <a:p>
            <a:pPr lvl="2" fontAlgn="auto">
              <a:spcAft>
                <a:spcPts val="0"/>
              </a:spcAft>
              <a:buFont typeface="Wingdings"/>
              <a:buNone/>
              <a:defRPr/>
            </a:pPr>
            <a:r>
              <a:rPr lang="en-US" dirty="0" smtClean="0"/>
              <a:t>	 416-408-4357 | 416-408-0007 (TTY)</a:t>
            </a:r>
          </a:p>
          <a:p>
            <a:pPr lvl="2" fontAlgn="auto">
              <a:spcAft>
                <a:spcPts val="0"/>
              </a:spcAft>
              <a:buFont typeface="Wingdings"/>
              <a:buChar char=""/>
              <a:defRPr/>
            </a:pPr>
            <a:r>
              <a:rPr lang="en-US" b="1" dirty="0" err="1" smtClean="0"/>
              <a:t>Femaide</a:t>
            </a:r>
            <a:r>
              <a:rPr lang="en-US" b="1" dirty="0" smtClean="0"/>
              <a:t> (French Crisis Line):</a:t>
            </a:r>
            <a:endParaRPr lang="en-US" dirty="0" smtClean="0"/>
          </a:p>
          <a:p>
            <a:pPr lvl="2" fontAlgn="auto">
              <a:spcAft>
                <a:spcPts val="0"/>
              </a:spcAft>
              <a:buFont typeface="Wingdings"/>
              <a:buNone/>
              <a:defRPr/>
            </a:pPr>
            <a:r>
              <a:rPr lang="en-US" dirty="0" smtClean="0"/>
              <a:t>	1-877-336-2433 | 1-866-860-7082</a:t>
            </a:r>
          </a:p>
          <a:p>
            <a:pPr lvl="2" fontAlgn="auto">
              <a:spcAft>
                <a:spcPts val="0"/>
              </a:spcAft>
              <a:buFont typeface="Wingdings"/>
              <a:buChar char=""/>
              <a:defRPr/>
            </a:pPr>
            <a:r>
              <a:rPr lang="en-US" b="1" dirty="0" smtClean="0"/>
              <a:t>Kids Help Phone: </a:t>
            </a:r>
            <a:r>
              <a:rPr lang="en-US" dirty="0" smtClean="0"/>
              <a:t>1-800-668-6868</a:t>
            </a:r>
          </a:p>
          <a:p>
            <a:pPr marL="320040" indent="-320040" fontAlgn="auto">
              <a:spcAft>
                <a:spcPts val="0"/>
              </a:spcAft>
              <a:buFont typeface="Wingdings"/>
              <a:buChar char=""/>
              <a:defRPr/>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
            </a:r>
            <a:br>
              <a:rPr lang="en-US" b="1" dirty="0" smtClean="0"/>
            </a:br>
            <a:r>
              <a:rPr lang="en-US" b="1" dirty="0" smtClean="0"/>
              <a:t>Legal Contacts</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953000"/>
          </a:xfrm>
        </p:spPr>
        <p:txBody>
          <a:bodyPr>
            <a:normAutofit fontScale="85000" lnSpcReduction="10000"/>
          </a:bodyPr>
          <a:lstStyle/>
          <a:p>
            <a:pPr marL="320040" indent="-320040" fontAlgn="auto">
              <a:spcAft>
                <a:spcPts val="0"/>
              </a:spcAft>
              <a:buFont typeface="Wingdings"/>
              <a:buChar char=""/>
              <a:defRPr/>
            </a:pPr>
            <a:r>
              <a:rPr lang="en-US" b="1" dirty="0" smtClean="0"/>
              <a:t>Community Legal Education Ontario: </a:t>
            </a:r>
            <a:r>
              <a:rPr lang="en-US" dirty="0" smtClean="0"/>
              <a:t>www.cleonet.ca</a:t>
            </a:r>
          </a:p>
          <a:p>
            <a:pPr marL="320040" indent="-320040" fontAlgn="auto">
              <a:spcAft>
                <a:spcPts val="0"/>
              </a:spcAft>
              <a:buFont typeface="Wingdings"/>
              <a:buChar char=""/>
              <a:defRPr/>
            </a:pPr>
            <a:r>
              <a:rPr lang="en-US" b="1" dirty="0" smtClean="0"/>
              <a:t>Family Law Education for Women (FLEW): </a:t>
            </a:r>
            <a:r>
              <a:rPr lang="en-US" dirty="0" smtClean="0"/>
              <a:t>www.onefamilylaw.ca</a:t>
            </a:r>
          </a:p>
          <a:p>
            <a:pPr marL="320040" indent="-320040" fontAlgn="auto">
              <a:spcAft>
                <a:spcPts val="0"/>
              </a:spcAft>
              <a:buFont typeface="Wingdings"/>
              <a:buChar char=""/>
              <a:defRPr/>
            </a:pPr>
            <a:r>
              <a:rPr lang="en-US" b="1" dirty="0" smtClean="0"/>
              <a:t>Legal Aid Ontario (for lawyer referrals, a list of community legal clinics, and more):  </a:t>
            </a:r>
            <a:r>
              <a:rPr lang="en-US" dirty="0" smtClean="0"/>
              <a:t>1-800-668-8258 | 1-866-641-8867 (TTY) |	www.legalaid.on.ca</a:t>
            </a:r>
          </a:p>
          <a:p>
            <a:pPr marL="320040" indent="-320040" fontAlgn="auto">
              <a:spcAft>
                <a:spcPts val="0"/>
              </a:spcAft>
              <a:buFont typeface="Wingdings"/>
              <a:buChar char=""/>
              <a:defRPr/>
            </a:pPr>
            <a:r>
              <a:rPr lang="en-US" b="1" dirty="0" smtClean="0"/>
              <a:t>Law Society of Upper Canada, Lawyer Referral Service:</a:t>
            </a:r>
            <a:endParaRPr lang="en-US" dirty="0" smtClean="0"/>
          </a:p>
          <a:p>
            <a:pPr marL="320040" indent="-320040" fontAlgn="auto">
              <a:spcAft>
                <a:spcPts val="0"/>
              </a:spcAft>
              <a:buFont typeface="Wingdings"/>
              <a:buNone/>
              <a:defRPr/>
            </a:pPr>
            <a:r>
              <a:rPr lang="en-US" dirty="0" smtClean="0"/>
              <a:t>	1-800-668-7380 x5000 | www.lsuc.on.ca</a:t>
            </a:r>
          </a:p>
          <a:p>
            <a:pPr marL="320040" indent="-320040" fontAlgn="auto">
              <a:spcAft>
                <a:spcPts val="0"/>
              </a:spcAft>
              <a:buFont typeface="Wingdings"/>
              <a:buChar char=""/>
              <a:defRPr/>
            </a:pPr>
            <a:r>
              <a:rPr lang="en-US" b="1" dirty="0" smtClean="0"/>
              <a:t>Legal Line: </a:t>
            </a:r>
            <a:r>
              <a:rPr lang="en-US" dirty="0" smtClean="0"/>
              <a:t>416-929-8400 | www.legalline.ca</a:t>
            </a:r>
          </a:p>
          <a:p>
            <a:pPr marL="320040" indent="-320040" fontAlgn="auto">
              <a:spcAft>
                <a:spcPts val="0"/>
              </a:spcAft>
              <a:buFont typeface="Wingdings"/>
              <a:buChar char=""/>
              <a:defRPr/>
            </a:pPr>
            <a:r>
              <a:rPr lang="en-US" b="1" dirty="0" smtClean="0"/>
              <a:t>Ontario Women’s Justice Network: </a:t>
            </a:r>
            <a:r>
              <a:rPr lang="en-US" dirty="0" smtClean="0"/>
              <a:t>www.owjn.org</a:t>
            </a:r>
          </a:p>
          <a:p>
            <a:pPr marL="320040" indent="-320040" fontAlgn="auto">
              <a:spcAft>
                <a:spcPts val="0"/>
              </a:spcAft>
              <a:buFont typeface="Wingdings"/>
              <a:buChar char=""/>
              <a:defRPr/>
            </a:pPr>
            <a:r>
              <a:rPr lang="en-US" b="1" dirty="0" smtClean="0"/>
              <a:t>Victim Support Line (for assistance and local VWAP information): </a:t>
            </a:r>
            <a:r>
              <a:rPr lang="en-US" dirty="0" smtClean="0"/>
              <a:t>1-888-579-2888</a:t>
            </a:r>
          </a:p>
          <a:p>
            <a:pPr marL="320040" indent="-320040" fontAlgn="auto">
              <a:spcAft>
                <a:spcPts val="0"/>
              </a:spcAft>
              <a:buFont typeface="Wingdings"/>
              <a:buChar char=""/>
              <a:defRPr/>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
            </a:r>
            <a:br>
              <a:rPr lang="en-US" b="1" dirty="0" smtClean="0"/>
            </a:br>
            <a:r>
              <a:rPr lang="en-US" b="1" dirty="0" smtClean="0"/>
              <a:t>Other Contacts</a:t>
            </a:r>
            <a:r>
              <a:rPr lang="en-US" dirty="0" smtClean="0"/>
              <a:t/>
            </a:r>
            <a:br>
              <a:rPr lang="en-US" dirty="0" smtClean="0"/>
            </a:br>
            <a:endParaRPr lang="en-US" dirty="0"/>
          </a:p>
        </p:txBody>
      </p:sp>
      <p:sp>
        <p:nvSpPr>
          <p:cNvPr id="3" name="Content Placeholder 2"/>
          <p:cNvSpPr>
            <a:spLocks noGrp="1"/>
          </p:cNvSpPr>
          <p:nvPr>
            <p:ph sz="quarter" idx="1"/>
          </p:nvPr>
        </p:nvSpPr>
        <p:spPr>
          <a:xfrm>
            <a:off x="612775" y="1600200"/>
            <a:ext cx="8153400" cy="4800600"/>
          </a:xfrm>
        </p:spPr>
        <p:txBody>
          <a:bodyPr>
            <a:normAutofit fontScale="92500" lnSpcReduction="10000"/>
          </a:bodyPr>
          <a:lstStyle/>
          <a:p>
            <a:pPr marL="320040" indent="-320040" fontAlgn="auto">
              <a:spcAft>
                <a:spcPts val="0"/>
              </a:spcAft>
              <a:buFont typeface="Wingdings"/>
              <a:buChar char=""/>
              <a:defRPr/>
            </a:pPr>
            <a:r>
              <a:rPr lang="en-US" b="1" dirty="0" smtClean="0"/>
              <a:t>Sexual Assault </a:t>
            </a:r>
            <a:r>
              <a:rPr lang="en-US" b="1" dirty="0" err="1" smtClean="0"/>
              <a:t>Centres</a:t>
            </a:r>
            <a:r>
              <a:rPr lang="en-US" b="1" dirty="0" smtClean="0"/>
              <a:t>: </a:t>
            </a:r>
            <a:r>
              <a:rPr lang="en-US" dirty="0" smtClean="0"/>
              <a:t>www.ocrcc.ca</a:t>
            </a:r>
          </a:p>
          <a:p>
            <a:pPr marL="320040" indent="-320040" fontAlgn="auto">
              <a:spcAft>
                <a:spcPts val="0"/>
              </a:spcAft>
              <a:buFont typeface="Wingdings"/>
              <a:buNone/>
              <a:defRPr/>
            </a:pPr>
            <a:r>
              <a:rPr lang="en-US" dirty="0" smtClean="0"/>
              <a:t>	(for local </a:t>
            </a:r>
            <a:r>
              <a:rPr lang="en-US" dirty="0" err="1" smtClean="0"/>
              <a:t>centres</a:t>
            </a:r>
            <a:r>
              <a:rPr lang="en-US" dirty="0" smtClean="0"/>
              <a:t>, look in your local telephone book)</a:t>
            </a:r>
          </a:p>
          <a:p>
            <a:pPr marL="320040" indent="-320040" fontAlgn="auto">
              <a:spcAft>
                <a:spcPts val="0"/>
              </a:spcAft>
              <a:buFont typeface="Wingdings"/>
              <a:buChar char=""/>
              <a:defRPr/>
            </a:pPr>
            <a:r>
              <a:rPr lang="en-US" b="1" dirty="0" smtClean="0"/>
              <a:t>Sexual Assault/Domestic Violence Treatment </a:t>
            </a:r>
            <a:r>
              <a:rPr lang="en-US" b="1" dirty="0" err="1" smtClean="0"/>
              <a:t>Centres</a:t>
            </a:r>
            <a:r>
              <a:rPr lang="en-US" b="1" dirty="0" smtClean="0"/>
              <a:t>:</a:t>
            </a:r>
            <a:endParaRPr lang="en-US" dirty="0" smtClean="0"/>
          </a:p>
          <a:p>
            <a:pPr marL="320040" indent="-320040" fontAlgn="auto">
              <a:spcAft>
                <a:spcPts val="0"/>
              </a:spcAft>
              <a:buFont typeface="Wingdings"/>
              <a:buNone/>
              <a:defRPr/>
            </a:pPr>
            <a:r>
              <a:rPr lang="en-US" dirty="0" smtClean="0"/>
              <a:t>	www.satcontario.com</a:t>
            </a:r>
          </a:p>
          <a:p>
            <a:pPr marL="320040" indent="-320040" fontAlgn="auto">
              <a:spcAft>
                <a:spcPts val="0"/>
              </a:spcAft>
              <a:buFont typeface="Wingdings"/>
              <a:buChar char=""/>
              <a:defRPr/>
            </a:pPr>
            <a:r>
              <a:rPr lang="en-US" b="1" dirty="0" smtClean="0"/>
              <a:t>Shelters for Women and Children: </a:t>
            </a:r>
            <a:r>
              <a:rPr lang="en-US" dirty="0" smtClean="0"/>
              <a:t>www.shelternet.ca</a:t>
            </a:r>
          </a:p>
          <a:p>
            <a:pPr marL="320040" indent="-320040" fontAlgn="auto">
              <a:spcAft>
                <a:spcPts val="0"/>
              </a:spcAft>
              <a:buFont typeface="Wingdings"/>
              <a:buChar char=""/>
              <a:defRPr/>
            </a:pPr>
            <a:r>
              <a:rPr lang="en-US" dirty="0" smtClean="0"/>
              <a:t>(for local shelters, look in your local telephone book)</a:t>
            </a:r>
          </a:p>
          <a:p>
            <a:pPr marL="320040" indent="-320040" fontAlgn="auto">
              <a:spcAft>
                <a:spcPts val="0"/>
              </a:spcAft>
              <a:buFont typeface="Wingdings"/>
              <a:buChar char=""/>
              <a:defRPr/>
            </a:pPr>
            <a:r>
              <a:rPr lang="en-US" b="1" dirty="0" smtClean="0"/>
              <a:t>Ontario Association of Children’s Aid Societies (information on child abuse and local child services): </a:t>
            </a:r>
            <a:r>
              <a:rPr lang="en-US" dirty="0" smtClean="0"/>
              <a:t>www.oacas.org</a:t>
            </a:r>
          </a:p>
          <a:p>
            <a:pPr marL="320040" indent="-320040" fontAlgn="auto">
              <a:spcAft>
                <a:spcPts val="0"/>
              </a:spcAft>
              <a:buFont typeface="Wingdings"/>
              <a:buChar char=""/>
              <a:defRPr/>
            </a:pPr>
            <a:r>
              <a:rPr lang="en-US" dirty="0" smtClean="0"/>
              <a:t>• </a:t>
            </a:r>
            <a:r>
              <a:rPr lang="en-US" b="1" dirty="0" smtClean="0"/>
              <a:t>Family Service Canada (lists local family service associations): </a:t>
            </a:r>
            <a:r>
              <a:rPr lang="en-US" dirty="0" smtClean="0"/>
              <a:t>www.familyservicecanada.org</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
            </a:r>
            <a:br>
              <a:rPr lang="en-US" b="1" dirty="0" smtClean="0"/>
            </a:br>
            <a:r>
              <a:rPr lang="en-US" b="1" dirty="0" smtClean="0"/>
              <a:t>Other Contacts</a:t>
            </a:r>
            <a:r>
              <a:rPr lang="en-US" dirty="0" smtClean="0"/>
              <a:t/>
            </a:r>
            <a:br>
              <a:rPr lang="en-US" dirty="0" smtClean="0"/>
            </a:br>
            <a:endParaRPr lang="en-US" dirty="0"/>
          </a:p>
        </p:txBody>
      </p:sp>
      <p:sp>
        <p:nvSpPr>
          <p:cNvPr id="91138" name="Content Placeholder 2"/>
          <p:cNvSpPr>
            <a:spLocks noGrp="1"/>
          </p:cNvSpPr>
          <p:nvPr>
            <p:ph sz="quarter" idx="1"/>
          </p:nvPr>
        </p:nvSpPr>
        <p:spPr>
          <a:xfrm>
            <a:off x="612775" y="1600200"/>
            <a:ext cx="8153400" cy="4495800"/>
          </a:xfrm>
        </p:spPr>
        <p:txBody>
          <a:bodyPr/>
          <a:lstStyle/>
          <a:p>
            <a:r>
              <a:rPr lang="en-CA" smtClean="0"/>
              <a:t>South Asian Legal Clinic of Ontario (SALCO): </a:t>
            </a:r>
          </a:p>
          <a:p>
            <a:pPr>
              <a:buFont typeface="Wingdings" pitchFamily="2" charset="2"/>
              <a:buNone/>
            </a:pPr>
            <a:r>
              <a:rPr lang="en-CA" smtClean="0"/>
              <a:t>	(416) 487 6371</a:t>
            </a:r>
          </a:p>
          <a:p>
            <a:pPr>
              <a:buFont typeface="Wingdings" pitchFamily="2" charset="2"/>
              <a:buNone/>
            </a:pPr>
            <a:r>
              <a:rPr lang="en-CA" smtClean="0"/>
              <a:t>	www.salc.on.ca</a:t>
            </a:r>
          </a:p>
          <a:p>
            <a:pPr>
              <a:buFont typeface="Wingdings" pitchFamily="2" charset="2"/>
              <a:buNone/>
            </a:pPr>
            <a:endParaRPr lang="en-CA" smtClean="0"/>
          </a:p>
          <a:p>
            <a:r>
              <a:rPr lang="en-CA" smtClean="0"/>
              <a:t>Network of Agencies Against Forced Marriages (NAAFM)</a:t>
            </a:r>
            <a:endParaRPr lang="en-US"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CA" b="1" i="1" dirty="0" smtClean="0"/>
              <a:t/>
            </a:r>
            <a:br>
              <a:rPr lang="en-CA" b="1" i="1" dirty="0" smtClean="0"/>
            </a:br>
            <a:r>
              <a:rPr lang="en-CA" b="1" i="1" dirty="0" smtClean="0"/>
              <a:t>Works Cited </a:t>
            </a:r>
            <a:r>
              <a:rPr lang="en-US" dirty="0" smtClean="0"/>
              <a:t/>
            </a:r>
            <a:br>
              <a:rPr lang="en-US" dirty="0" smtClean="0"/>
            </a:br>
            <a:endParaRPr lang="en-US" dirty="0"/>
          </a:p>
        </p:txBody>
      </p:sp>
      <p:sp>
        <p:nvSpPr>
          <p:cNvPr id="92162" name="Content Placeholder 2"/>
          <p:cNvSpPr>
            <a:spLocks noGrp="1"/>
          </p:cNvSpPr>
          <p:nvPr>
            <p:ph sz="quarter" idx="1"/>
          </p:nvPr>
        </p:nvSpPr>
        <p:spPr>
          <a:xfrm>
            <a:off x="612775" y="1600200"/>
            <a:ext cx="8153400" cy="4876800"/>
          </a:xfrm>
        </p:spPr>
        <p:txBody>
          <a:bodyPr/>
          <a:lstStyle/>
          <a:p>
            <a:r>
              <a:rPr lang="en-CA" sz="1600" smtClean="0"/>
              <a:t>Alexander, Margaret. 2008. An Integrated Anti-Oppression Framework for Reviewing and Developing Policy A Toolkit for Community Service Organizations  Springtide Resources</a:t>
            </a:r>
            <a:endParaRPr lang="en-US" sz="1600" smtClean="0"/>
          </a:p>
          <a:p>
            <a:r>
              <a:rPr lang="en-US" sz="1600" smtClean="0"/>
              <a:t>Bishop A. (2002). </a:t>
            </a:r>
            <a:r>
              <a:rPr lang="en-US" sz="1600" i="1" smtClean="0"/>
              <a:t>Becoming an ally: Breaking the cycle of oppression in people</a:t>
            </a:r>
            <a:r>
              <a:rPr lang="en-US" sz="1600" smtClean="0"/>
              <a:t> (p. 129-130). Halifax: Fernwood Publishing.</a:t>
            </a:r>
          </a:p>
          <a:p>
            <a:r>
              <a:rPr lang="en-CA" sz="1600" smtClean="0"/>
              <a:t>Canadian Race Relations Foundation. (2005, January). Glossary of Terms. Retrieved January 16, 2010 from (</a:t>
            </a:r>
            <a:r>
              <a:rPr lang="en-CA" sz="1600" u="sng" smtClean="0">
                <a:hlinkClick r:id="rId2"/>
              </a:rPr>
              <a:t>http://www.crr.ca/divers-files/englossary-feb2005.pdf</a:t>
            </a:r>
            <a:r>
              <a:rPr lang="en-CA" sz="1600" smtClean="0"/>
              <a:t>)</a:t>
            </a:r>
            <a:endParaRPr lang="en-US" sz="1600" smtClean="0"/>
          </a:p>
          <a:p>
            <a:r>
              <a:rPr lang="en-CA" sz="1600" smtClean="0"/>
              <a:t>Community and Race Relations Committee of Peterborough. (2010). Racism 101: Definitions. Retrieved February 3, 2010. </a:t>
            </a:r>
            <a:r>
              <a:rPr lang="en-CA" sz="1600" smtClean="0">
                <a:hlinkClick r:id="rId3"/>
              </a:rPr>
              <a:t>www.anti-racism.ca</a:t>
            </a:r>
            <a:r>
              <a:rPr lang="en-CA" sz="1600" smtClean="0"/>
              <a:t> </a:t>
            </a:r>
            <a:endParaRPr lang="en-US" sz="1600" smtClean="0"/>
          </a:p>
          <a:p>
            <a:r>
              <a:rPr lang="en-CA" sz="1600" smtClean="0"/>
              <a:t>UK Home Office on Forced Marriage. (2004). Young people and vulnerable adults facing forced marriage: Practice guidance for social workers. London: The Foreign &amp; Commonwealth Office. </a:t>
            </a:r>
            <a:endParaRPr lang="en-US" sz="1600" smtClean="0"/>
          </a:p>
          <a:p>
            <a:r>
              <a:rPr lang="en-US" sz="1600" smtClean="0"/>
              <a:t>University of Victoria. (n.d). Cultural safety: module 2. People’s experiences of oppression.  Retrieved December 26, 2009. from </a:t>
            </a:r>
            <a:r>
              <a:rPr lang="en-US" sz="1600" smtClean="0">
                <a:hlinkClick r:id="rId4"/>
              </a:rPr>
              <a:t>http://web2.uvcs.uvic.ca/courses/csafety/mod2/media/flower.htm</a:t>
            </a:r>
            <a:endParaRPr lang="en-US" sz="1600" smtClean="0"/>
          </a:p>
          <a:p>
            <a:r>
              <a:rPr lang="en-CA" sz="1600" smtClean="0"/>
              <a:t>Working Women Community Centre. (n.d). Facilitator’s Guide: For Community Education on Violence Against Women in the Domestic Sphere. Toronto. </a:t>
            </a:r>
            <a:endParaRPr lang="en-US" sz="1600" smtClean="0"/>
          </a:p>
          <a:p>
            <a:endParaRPr lang="en-US" sz="1200" smtClean="0"/>
          </a:p>
          <a:p>
            <a:pPr>
              <a:buFont typeface="Wingdings" pitchFamily="2" charset="2"/>
              <a:buNone/>
            </a:pPr>
            <a:r>
              <a:rPr lang="en-CA" sz="1200" smtClean="0"/>
              <a:t>  </a:t>
            </a:r>
            <a:endParaRPr lang="en-US" sz="1200" smtClean="0"/>
          </a:p>
          <a:p>
            <a:endParaRPr lang="en-US" sz="12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5" name="Picture 4" descr="ForcedMarriages6c_LR.jpg"/>
          <p:cNvPicPr>
            <a:picLocks noChangeAspect="1"/>
          </p:cNvPicPr>
          <p:nvPr/>
        </p:nvPicPr>
        <p:blipFill>
          <a:blip r:embed="rId2"/>
          <a:srcRect/>
          <a:stretch>
            <a:fillRect/>
          </a:stretch>
        </p:blipFill>
        <p:spPr bwMode="auto">
          <a:xfrm>
            <a:off x="2133600" y="381000"/>
            <a:ext cx="5321300" cy="5864225"/>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CA" b="1" dirty="0" smtClean="0">
                <a:effectLst>
                  <a:outerShdw blurRad="38100" dist="38100" dir="2700000" algn="tl">
                    <a:srgbClr val="000000">
                      <a:alpha val="43137"/>
                    </a:srgbClr>
                  </a:outerShdw>
                </a:effectLst>
              </a:rPr>
              <a:t>Thank you</a:t>
            </a:r>
            <a:endParaRPr lang="en-US"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a:r>
              <a:rPr lang="en-CA" b="1" smtClean="0"/>
              <a:t>What is a forced marriage?</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Placeholder 4"/>
          <p:cNvSpPr>
            <a:spLocks noGrp="1"/>
          </p:cNvSpPr>
          <p:nvPr>
            <p:ph type="body" idx="1"/>
          </p:nvPr>
        </p:nvSpPr>
        <p:spPr>
          <a:xfrm>
            <a:off x="4343400" y="2743200"/>
            <a:ext cx="4151313" cy="1673225"/>
          </a:xfrm>
        </p:spPr>
        <p:txBody>
          <a:bodyPr/>
          <a:lstStyle/>
          <a:p>
            <a:r>
              <a:rPr lang="en-CA" b="1" smtClean="0"/>
              <a:t>    about Forced Marriages</a:t>
            </a:r>
            <a:endParaRPr lang="en-US" smtClean="0"/>
          </a:p>
        </p:txBody>
      </p:sp>
      <p:sp>
        <p:nvSpPr>
          <p:cNvPr id="25602" name="Title 3"/>
          <p:cNvSpPr>
            <a:spLocks noGrp="1"/>
          </p:cNvSpPr>
          <p:nvPr>
            <p:ph type="title"/>
          </p:nvPr>
        </p:nvSpPr>
        <p:spPr/>
        <p:txBody>
          <a:bodyPr/>
          <a:lstStyle/>
          <a:p>
            <a:r>
              <a:rPr lang="en-CA" b="1" smtClean="0"/>
              <a:t>Common Myths</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Placeholder 7"/>
          <p:cNvSpPr>
            <a:spLocks noGrp="1"/>
          </p:cNvSpPr>
          <p:nvPr>
            <p:ph type="body" idx="1"/>
          </p:nvPr>
        </p:nvSpPr>
        <p:spPr>
          <a:xfrm>
            <a:off x="3048000" y="2971800"/>
            <a:ext cx="5638800" cy="2667000"/>
          </a:xfrm>
        </p:spPr>
        <p:txBody>
          <a:bodyPr/>
          <a:lstStyle/>
          <a:p>
            <a:r>
              <a:rPr lang="en-CA" smtClean="0"/>
              <a:t>The distinction between arranged and forced marriage lies in the right to choose. </a:t>
            </a:r>
            <a:endParaRPr lang="en-US" smtClean="0"/>
          </a:p>
        </p:txBody>
      </p:sp>
      <p:sp>
        <p:nvSpPr>
          <p:cNvPr id="26626" name="Title 1"/>
          <p:cNvSpPr>
            <a:spLocks noGrp="1"/>
          </p:cNvSpPr>
          <p:nvPr>
            <p:ph type="title"/>
          </p:nvPr>
        </p:nvSpPr>
        <p:spPr/>
        <p:txBody>
          <a:bodyPr/>
          <a:lstStyle/>
          <a:p>
            <a:r>
              <a:rPr lang="en-US" sz="3200" smtClean="0"/>
              <a:t/>
            </a:r>
            <a:br>
              <a:rPr lang="en-US" sz="3200" smtClean="0"/>
            </a:br>
            <a:r>
              <a:rPr lang="en-CA" sz="3200" b="1" smtClean="0"/>
              <a:t>MYTH:  There is no difference between an arranged marriage and a forced marriage. </a:t>
            </a:r>
            <a:r>
              <a:rPr lang="en-US" sz="3200" smtClean="0"/>
              <a:t/>
            </a:r>
            <a:br>
              <a:rPr lang="en-US" sz="3200" smtClean="0"/>
            </a:br>
            <a:endParaRPr lang="en-US" sz="3200" smtClean="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AMtoFM.jpg"/>
          <p:cNvPicPr>
            <a:picLocks noGrp="1" noChangeAspect="1"/>
          </p:cNvPicPr>
          <p:nvPr>
            <p:ph sz="quarter" idx="4294967295"/>
          </p:nvPr>
        </p:nvPicPr>
        <p:blipFill>
          <a:blip r:embed="rId3" cstate="print"/>
          <a:stretch>
            <a:fillRect/>
          </a:stretch>
        </p:blipFill>
        <p:spPr>
          <a:xfrm>
            <a:off x="304800" y="609600"/>
            <a:ext cx="8428121" cy="685800"/>
          </a:xfrm>
          <a:prstGeom prst="roundRect">
            <a:avLst>
              <a:gd name="adj" fmla="val 8594"/>
            </a:avLst>
          </a:prstGeom>
          <a:solidFill>
            <a:srgbClr val="FFFFFF">
              <a:shade val="85000"/>
            </a:srgbClr>
          </a:solidFill>
          <a:effectLst>
            <a:reflection blurRad="12700" stA="38000" endPos="28000" dist="5000" dir="5400000" sy="-100000" algn="bl" rotWithShape="0"/>
          </a:effectLst>
        </p:spPr>
      </p:pic>
      <p:sp>
        <p:nvSpPr>
          <p:cNvPr id="6" name="TextBox 5"/>
          <p:cNvSpPr txBox="1"/>
          <p:nvPr/>
        </p:nvSpPr>
        <p:spPr>
          <a:xfrm>
            <a:off x="304800" y="1841500"/>
            <a:ext cx="8534400" cy="5016500"/>
          </a:xfrm>
          <a:prstGeom prst="rect">
            <a:avLst/>
          </a:prstGeom>
          <a:noFill/>
        </p:spPr>
        <p:txBody>
          <a:bodyPr>
            <a:spAutoFit/>
          </a:bodyPr>
          <a:lstStyle/>
          <a:p>
            <a:pPr marL="342900" indent="-342900" fontAlgn="auto">
              <a:spcBef>
                <a:spcPts val="0"/>
              </a:spcBef>
              <a:spcAft>
                <a:spcPts val="0"/>
              </a:spcAft>
              <a:buFont typeface="+mj-lt"/>
              <a:buAutoNum type="arabicPeriod"/>
              <a:defRPr/>
            </a:pPr>
            <a:r>
              <a:rPr lang="en-US" sz="2000" dirty="0">
                <a:latin typeface="+mn-lt"/>
              </a:rPr>
              <a:t>Parent/s start to think about their child getting married. </a:t>
            </a:r>
          </a:p>
          <a:p>
            <a:pPr marL="342900" indent="-342900" fontAlgn="auto">
              <a:spcBef>
                <a:spcPts val="0"/>
              </a:spcBef>
              <a:spcAft>
                <a:spcPts val="0"/>
              </a:spcAft>
              <a:buFont typeface="+mj-lt"/>
              <a:buAutoNum type="arabicPeriod"/>
              <a:defRPr/>
            </a:pPr>
            <a:r>
              <a:rPr lang="en-US" sz="2000" dirty="0">
                <a:latin typeface="+mn-lt"/>
              </a:rPr>
              <a:t>Parent/s begin to talk about their child's marriage, perhaps suggesting or looking for potential partners. </a:t>
            </a:r>
          </a:p>
          <a:p>
            <a:pPr marL="342900" indent="-342900" fontAlgn="auto">
              <a:spcBef>
                <a:spcPts val="0"/>
              </a:spcBef>
              <a:spcAft>
                <a:spcPts val="0"/>
              </a:spcAft>
              <a:buFont typeface="+mj-lt"/>
              <a:buAutoNum type="arabicPeriod"/>
              <a:defRPr/>
            </a:pPr>
            <a:r>
              <a:rPr lang="en-US" sz="2000" dirty="0">
                <a:latin typeface="+mn-lt"/>
              </a:rPr>
              <a:t>The topic of marriage is freely discussed, resulting in a mutual acceptance or rejection of ideas or options. </a:t>
            </a:r>
          </a:p>
          <a:p>
            <a:pPr marL="342900" indent="-342900" fontAlgn="auto">
              <a:spcBef>
                <a:spcPts val="0"/>
              </a:spcBef>
              <a:spcAft>
                <a:spcPts val="0"/>
              </a:spcAft>
              <a:buFont typeface="+mj-lt"/>
              <a:buAutoNum type="arabicPeriod"/>
              <a:defRPr/>
            </a:pPr>
            <a:r>
              <a:rPr lang="en-US" sz="2000" dirty="0">
                <a:latin typeface="+mn-lt"/>
              </a:rPr>
              <a:t>An agreement to marry is made. Whilst the families of those who are marrying are involved in the process, the final decision lies with those who are to be married. </a:t>
            </a:r>
            <a:r>
              <a:rPr lang="ru-RU" sz="2000" dirty="0">
                <a:latin typeface="+mn-lt"/>
              </a:rPr>
              <a:t>Arranged marriage takes place. </a:t>
            </a:r>
            <a:endParaRPr lang="en-US" sz="2000" dirty="0">
              <a:latin typeface="+mn-lt"/>
            </a:endParaRPr>
          </a:p>
          <a:p>
            <a:pPr marL="342900" indent="-342900" fontAlgn="auto">
              <a:spcBef>
                <a:spcPts val="0"/>
              </a:spcBef>
              <a:spcAft>
                <a:spcPts val="0"/>
              </a:spcAft>
              <a:buFont typeface="+mj-lt"/>
              <a:buAutoNum type="arabicPeriod"/>
              <a:defRPr/>
            </a:pPr>
            <a:r>
              <a:rPr lang="en-US" sz="2000" dirty="0">
                <a:latin typeface="+mn-lt"/>
              </a:rPr>
              <a:t>Marriage is discussed, but with no mutual acceptance or rejection of ideas. </a:t>
            </a:r>
          </a:p>
          <a:p>
            <a:pPr marL="342900" indent="-342900" fontAlgn="auto">
              <a:spcBef>
                <a:spcPts val="0"/>
              </a:spcBef>
              <a:spcAft>
                <a:spcPts val="0"/>
              </a:spcAft>
              <a:buFont typeface="+mj-lt"/>
              <a:buAutoNum type="arabicPeriod"/>
              <a:defRPr/>
            </a:pPr>
            <a:r>
              <a:rPr lang="en-US" sz="2000" dirty="0">
                <a:latin typeface="+mn-lt"/>
              </a:rPr>
              <a:t>There is pressure to marry, which may take the form of emotional blackmail or appeals to conform to traditional family roles and values. </a:t>
            </a:r>
          </a:p>
          <a:p>
            <a:pPr marL="342900" indent="-342900" fontAlgn="auto">
              <a:spcBef>
                <a:spcPts val="0"/>
              </a:spcBef>
              <a:spcAft>
                <a:spcPts val="0"/>
              </a:spcAft>
              <a:buFont typeface="+mj-lt"/>
              <a:buAutoNum type="arabicPeriod"/>
              <a:defRPr/>
            </a:pPr>
            <a:r>
              <a:rPr lang="en-US" sz="2000" dirty="0">
                <a:latin typeface="+mn-lt"/>
              </a:rPr>
              <a:t>Demands to accept a marriage proposal are accompanied by physical, mental and/or emotional pressure and violence. </a:t>
            </a:r>
          </a:p>
          <a:p>
            <a:pPr marL="342900" indent="-342900" fontAlgn="auto">
              <a:spcBef>
                <a:spcPts val="0"/>
              </a:spcBef>
              <a:spcAft>
                <a:spcPts val="0"/>
              </a:spcAft>
              <a:buFont typeface="+mj-lt"/>
              <a:buAutoNum type="arabicPeriod"/>
              <a:defRPr/>
            </a:pPr>
            <a:r>
              <a:rPr lang="en-US" sz="2000" dirty="0">
                <a:latin typeface="+mn-lt"/>
              </a:rPr>
              <a:t>The people concerned are </a:t>
            </a:r>
            <a:r>
              <a:rPr lang="en-CA" sz="2000" dirty="0">
                <a:latin typeface="+mn-lt"/>
              </a:rPr>
              <a:t>manoeuvred</a:t>
            </a:r>
            <a:r>
              <a:rPr lang="en-US" sz="2000" dirty="0">
                <a:latin typeface="+mn-lt"/>
              </a:rPr>
              <a:t> into going through the marriage ceremony against their will. </a:t>
            </a:r>
            <a:r>
              <a:rPr lang="ru-RU" sz="2000" dirty="0">
                <a:latin typeface="+mn-lt"/>
              </a:rPr>
              <a:t>Forced marriage takes place. </a:t>
            </a:r>
            <a:endParaRPr lang="en-US" sz="2000" dirty="0">
              <a:latin typeface="+mn-lt"/>
            </a:endParaRPr>
          </a:p>
          <a:p>
            <a:pPr fontAlgn="auto">
              <a:spcBef>
                <a:spcPts val="0"/>
              </a:spcBef>
              <a:spcAft>
                <a:spcPts val="0"/>
              </a:spcAft>
              <a:defRPr/>
            </a:pPr>
            <a:endParaRPr lang="en-US" sz="2000" dirty="0">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6298063-F8F3-4911-BAB5-194CD58D9959}"/>
</file>

<file path=customXml/itemProps2.xml><?xml version="1.0" encoding="utf-8"?>
<ds:datastoreItem xmlns:ds="http://schemas.openxmlformats.org/officeDocument/2006/customXml" ds:itemID="{9017F22B-D08E-4D8B-8504-4B8262FB3D01}"/>
</file>

<file path=customXml/itemProps3.xml><?xml version="1.0" encoding="utf-8"?>
<ds:datastoreItem xmlns:ds="http://schemas.openxmlformats.org/officeDocument/2006/customXml" ds:itemID="{8F7FA6F8-152E-4CEE-93C6-8245676E8F9E}"/>
</file>

<file path=docProps/app.xml><?xml version="1.0" encoding="utf-8"?>
<Properties xmlns="http://schemas.openxmlformats.org/officeDocument/2006/extended-properties" xmlns:vt="http://schemas.openxmlformats.org/officeDocument/2006/docPropsVTypes">
  <Template>Median</Template>
  <TotalTime>3088</TotalTime>
  <Words>5757</Words>
  <Application>Microsoft Office PowerPoint</Application>
  <PresentationFormat>On-screen Show (4:3)</PresentationFormat>
  <Paragraphs>425</Paragraphs>
  <Slides>58</Slides>
  <Notes>20</Notes>
  <HiddenSlides>0</HiddenSlides>
  <MMClips>0</MMClips>
  <ScaleCrop>false</ScaleCrop>
  <HeadingPairs>
    <vt:vector size="8" baseType="variant">
      <vt:variant>
        <vt:lpstr>Fonts Used</vt:lpstr>
      </vt:variant>
      <vt:variant>
        <vt:i4>5</vt:i4>
      </vt:variant>
      <vt:variant>
        <vt:lpstr>Design Template</vt:lpstr>
      </vt:variant>
      <vt:variant>
        <vt:i4>6</vt:i4>
      </vt:variant>
      <vt:variant>
        <vt:lpstr>Embedded OLE Servers</vt:lpstr>
      </vt:variant>
      <vt:variant>
        <vt:i4>1</vt:i4>
      </vt:variant>
      <vt:variant>
        <vt:lpstr>Slide Titles</vt:lpstr>
      </vt:variant>
      <vt:variant>
        <vt:i4>58</vt:i4>
      </vt:variant>
    </vt:vector>
  </HeadingPairs>
  <TitlesOfParts>
    <vt:vector size="70" baseType="lpstr">
      <vt:lpstr>Tw Cen MT</vt:lpstr>
      <vt:lpstr>Arial</vt:lpstr>
      <vt:lpstr>Wingdings</vt:lpstr>
      <vt:lpstr>Wingdings 2</vt:lpstr>
      <vt:lpstr>Calibri</vt:lpstr>
      <vt:lpstr>Median</vt:lpstr>
      <vt:lpstr>Median</vt:lpstr>
      <vt:lpstr>Median</vt:lpstr>
      <vt:lpstr>Median</vt:lpstr>
      <vt:lpstr>Median</vt:lpstr>
      <vt:lpstr>Median</vt:lpstr>
      <vt:lpstr>Adobe Acrobat Document</vt:lpstr>
      <vt:lpstr>FORCED/ NON-CONSENSUAL MARRIAGE IN CANADA</vt:lpstr>
      <vt:lpstr> What brings you here today? </vt:lpstr>
      <vt:lpstr>  South Asian Legal Clinic of Ontario (SALCO)  </vt:lpstr>
      <vt:lpstr>The Forced Marriage (FM) Project</vt:lpstr>
      <vt:lpstr>Locate Yourself !</vt:lpstr>
      <vt:lpstr>What is a forced marriage?</vt:lpstr>
      <vt:lpstr>Common Myths</vt:lpstr>
      <vt:lpstr> MYTH:  There is no difference between an arranged marriage and a forced marriage.  </vt:lpstr>
      <vt:lpstr>Slide 9</vt:lpstr>
      <vt:lpstr> MYTH:  Forced Marriage is a thing of the past.  </vt:lpstr>
      <vt:lpstr> MYTH:  Forced marriages are a cultural practice. </vt:lpstr>
      <vt:lpstr>  MYTH:  Forced marriages only happen to young women.  </vt:lpstr>
      <vt:lpstr>  MYTH: Forced marriages are a private family matter.  </vt:lpstr>
      <vt:lpstr>MYTH: Forced Marriages are an immigrant issue</vt:lpstr>
      <vt:lpstr>What is a forced marriage?</vt:lpstr>
      <vt:lpstr>Slide 16</vt:lpstr>
      <vt:lpstr> Forced Marriage is: </vt:lpstr>
      <vt:lpstr> Forced Marriage is a form of violence  </vt:lpstr>
      <vt:lpstr>Forms of violence</vt:lpstr>
      <vt:lpstr> Forced Marriage involves coercion  </vt:lpstr>
      <vt:lpstr> Methods of coercion may include:  </vt:lpstr>
      <vt:lpstr>Motives prompting Forced Marriage</vt:lpstr>
      <vt:lpstr> Common motives for forced marriage may include:  </vt:lpstr>
      <vt:lpstr>Contextualising the practice of forced marriage </vt:lpstr>
      <vt:lpstr>Addressing Forced Marriage Cases</vt:lpstr>
      <vt:lpstr> Forced Marriage can be addressed by: </vt:lpstr>
      <vt:lpstr> Warning Signs of Forced Marriages </vt:lpstr>
      <vt:lpstr>Consequences of Forced Marriages</vt:lpstr>
      <vt:lpstr>Slide 29</vt:lpstr>
      <vt:lpstr> Guidelines  </vt:lpstr>
      <vt:lpstr>Guidelines</vt:lpstr>
      <vt:lpstr> Taking the Right Steps </vt:lpstr>
      <vt:lpstr> Additional Steps:  </vt:lpstr>
      <vt:lpstr> Remember:  </vt:lpstr>
      <vt:lpstr> Get the Details  </vt:lpstr>
      <vt:lpstr> Get the Details  </vt:lpstr>
      <vt:lpstr> Get the Details  </vt:lpstr>
      <vt:lpstr> Know What Not to Do  </vt:lpstr>
      <vt:lpstr> Planning to Leave / Exit Strategies  </vt:lpstr>
      <vt:lpstr> Planning to Leave: Recommendations </vt:lpstr>
      <vt:lpstr> Encourage the Individual to Consider:  </vt:lpstr>
      <vt:lpstr> If the individual is leaving the home:  </vt:lpstr>
      <vt:lpstr> Personal possessions to take may include:  </vt:lpstr>
      <vt:lpstr> Forced Marriage Abroad </vt:lpstr>
      <vt:lpstr>Limitations in access to help</vt:lpstr>
      <vt:lpstr>Overseas Contact</vt:lpstr>
      <vt:lpstr>Case Study</vt:lpstr>
      <vt:lpstr>How can an ally help?</vt:lpstr>
      <vt:lpstr>Slide 49</vt:lpstr>
      <vt:lpstr>Slide 50</vt:lpstr>
      <vt:lpstr>Canada’s stand on Forced Marriage?</vt:lpstr>
      <vt:lpstr>Resources </vt:lpstr>
      <vt:lpstr> Legal Contacts </vt:lpstr>
      <vt:lpstr> Other Contacts </vt:lpstr>
      <vt:lpstr> Other Contacts </vt:lpstr>
      <vt:lpstr> Works Cited  </vt:lpstr>
      <vt:lpstr>Slide 57</vt:lpstr>
      <vt:lpstr>Thank you</vt:lpstr>
    </vt:vector>
  </TitlesOfParts>
  <Company>SALCO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Forced marriages in Canada</dc:title>
  <dc:creator>Ritu Chokshi</dc:creator>
  <cp:lastModifiedBy>channel</cp:lastModifiedBy>
  <cp:revision>98</cp:revision>
  <dcterms:created xsi:type="dcterms:W3CDTF">2010-03-13T01:26:55Z</dcterms:created>
  <dcterms:modified xsi:type="dcterms:W3CDTF">2010-03-15T16:54:01Z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y fmtid="{D5CDD505-2E9C-101B-9397-08002B2CF9AE}" pid="3" name="Order">
    <vt:r8>2199700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