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4"/>
  </p:sldMasterIdLst>
  <p:notesMasterIdLst>
    <p:notesMasterId r:id="rId29"/>
  </p:notesMasterIdLst>
  <p:handoutMasterIdLst>
    <p:handoutMasterId r:id="rId30"/>
  </p:handoutMasterIdLst>
  <p:sldIdLst>
    <p:sldId id="301" r:id="rId5"/>
    <p:sldId id="328" r:id="rId6"/>
    <p:sldId id="329" r:id="rId7"/>
    <p:sldId id="421" r:id="rId8"/>
    <p:sldId id="417" r:id="rId9"/>
    <p:sldId id="415" r:id="rId10"/>
    <p:sldId id="431" r:id="rId11"/>
    <p:sldId id="432" r:id="rId12"/>
    <p:sldId id="419" r:id="rId13"/>
    <p:sldId id="442" r:id="rId14"/>
    <p:sldId id="433" r:id="rId15"/>
    <p:sldId id="420" r:id="rId16"/>
    <p:sldId id="422" r:id="rId17"/>
    <p:sldId id="423" r:id="rId18"/>
    <p:sldId id="416" r:id="rId19"/>
    <p:sldId id="448" r:id="rId20"/>
    <p:sldId id="428" r:id="rId21"/>
    <p:sldId id="438" r:id="rId22"/>
    <p:sldId id="444" r:id="rId23"/>
    <p:sldId id="453" r:id="rId24"/>
    <p:sldId id="452" r:id="rId25"/>
    <p:sldId id="451" r:id="rId26"/>
    <p:sldId id="430" r:id="rId27"/>
    <p:sldId id="454" r:id="rId28"/>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FFF"/>
    <a:srgbClr val="7D9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56" autoAdjust="0"/>
    <p:restoredTop sz="86380" autoAdjust="0"/>
  </p:normalViewPr>
  <p:slideViewPr>
    <p:cSldViewPr snapToGrid="0">
      <p:cViewPr varScale="1">
        <p:scale>
          <a:sx n="57" d="100"/>
          <a:sy n="57" d="100"/>
        </p:scale>
        <p:origin x="1324" y="44"/>
      </p:cViewPr>
      <p:guideLst>
        <p:guide orient="horz" pos="2160"/>
        <p:guide pos="3840"/>
      </p:guideLst>
    </p:cSldViewPr>
  </p:slideViewPr>
  <p:outlineViewPr>
    <p:cViewPr>
      <p:scale>
        <a:sx n="33" d="100"/>
        <a:sy n="33" d="100"/>
      </p:scale>
      <p:origin x="0" y="54384"/>
    </p:cViewPr>
  </p:outlineViewPr>
  <p:notesTextViewPr>
    <p:cViewPr>
      <p:scale>
        <a:sx n="75" d="100"/>
        <a:sy n="75" d="100"/>
      </p:scale>
      <p:origin x="0" y="0"/>
    </p:cViewPr>
  </p:notesTextViewPr>
  <p:sorterViewPr>
    <p:cViewPr>
      <p:scale>
        <a:sx n="100" d="100"/>
        <a:sy n="100" d="100"/>
      </p:scale>
      <p:origin x="0" y="-3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136E5C8B-A236-4B51-907B-6F4CF3323887}" type="datetimeFigureOut">
              <a:rPr lang="en-GB" smtClean="0"/>
              <a:t>15/12/2019</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11363EA0-2FBB-4D05-9F39-DE0B8657A387}" type="slidenum">
              <a:rPr lang="en-GB" smtClean="0"/>
              <a:t>‹#›</a:t>
            </a:fld>
            <a:endParaRPr lang="en-GB"/>
          </a:p>
        </p:txBody>
      </p:sp>
    </p:spTree>
    <p:extLst>
      <p:ext uri="{BB962C8B-B14F-4D97-AF65-F5344CB8AC3E}">
        <p14:creationId xmlns:p14="http://schemas.microsoft.com/office/powerpoint/2010/main" val="413179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622799" y="0"/>
            <a:ext cx="4301543" cy="341064"/>
          </a:xfrm>
          <a:prstGeom prst="rect">
            <a:avLst/>
          </a:prstGeom>
        </p:spPr>
        <p:txBody>
          <a:bodyPr vert="horz" lIns="92830" tIns="46415" rIns="92830" bIns="46415" rtlCol="0"/>
          <a:lstStyle>
            <a:lvl1pPr algn="r">
              <a:defRPr sz="1200"/>
            </a:lvl1pPr>
          </a:lstStyle>
          <a:p>
            <a:fld id="{F33C49DC-044D-4E9F-9A8F-8EA92A8187EE}" type="datetimeFigureOut">
              <a:rPr lang="en-US" smtClean="0"/>
              <a:pPr/>
              <a:t>12/15/2019</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92665" y="3271381"/>
            <a:ext cx="7941310" cy="267658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3"/>
            <a:ext cx="4301543" cy="34106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622799" y="6456613"/>
            <a:ext cx="4301543" cy="341064"/>
          </a:xfrm>
          <a:prstGeom prst="rect">
            <a:avLst/>
          </a:prstGeom>
        </p:spPr>
        <p:txBody>
          <a:bodyPr vert="horz" lIns="92830" tIns="46415" rIns="92830" bIns="46415" rtlCol="0" anchor="b"/>
          <a:lstStyle>
            <a:lvl1pPr algn="r">
              <a:defRPr sz="1200"/>
            </a:lvl1pPr>
          </a:lstStyle>
          <a:p>
            <a:fld id="{3F3E360F-5145-4449-AB07-B86608506249}" type="slidenum">
              <a:rPr lang="en-US" smtClean="0"/>
              <a:pPr/>
              <a:t>‹#›</a:t>
            </a:fld>
            <a:endParaRPr lang="en-US"/>
          </a:p>
        </p:txBody>
      </p:sp>
    </p:spTree>
    <p:extLst>
      <p:ext uri="{BB962C8B-B14F-4D97-AF65-F5344CB8AC3E}">
        <p14:creationId xmlns:p14="http://schemas.microsoft.com/office/powerpoint/2010/main" val="525394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3E360F-5145-4449-AB07-B86608506249}" type="slidenum">
              <a:rPr lang="en-US" smtClean="0"/>
              <a:pPr/>
              <a:t>1</a:t>
            </a:fld>
            <a:endParaRPr lang="en-US"/>
          </a:p>
        </p:txBody>
      </p:sp>
    </p:spTree>
    <p:extLst>
      <p:ext uri="{BB962C8B-B14F-4D97-AF65-F5344CB8AC3E}">
        <p14:creationId xmlns:p14="http://schemas.microsoft.com/office/powerpoint/2010/main" val="22673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pPr>
              <a:defRPr/>
            </a:pPr>
            <a:fld id="{E5A42941-BEA4-455C-85C1-06A9E0438601}" type="datetimeFigureOut">
              <a:rPr lang="en-US" smtClean="0"/>
              <a:pPr>
                <a:defRPr/>
              </a:pPr>
              <a:t>12/15/2019</a:t>
            </a:fld>
            <a:endParaRPr lang="en-GB" dirty="0"/>
          </a:p>
        </p:txBody>
      </p:sp>
      <p:sp>
        <p:nvSpPr>
          <p:cNvPr id="17" name="Footer Placeholder 16"/>
          <p:cNvSpPr>
            <a:spLocks noGrp="1"/>
          </p:cNvSpPr>
          <p:nvPr>
            <p:ph type="ftr" sz="quarter" idx="11"/>
          </p:nvPr>
        </p:nvSpPr>
        <p:spPr bwMode="auto">
          <a:xfrm rot="5400000">
            <a:off x="10045959" y="4117661"/>
            <a:ext cx="3657600" cy="512064"/>
          </a:xfrm>
        </p:spPr>
        <p:txBody>
          <a:bodyPr/>
          <a:lstStyle/>
          <a:p>
            <a:pPr>
              <a:defRPr/>
            </a:pPr>
            <a:endParaRPr lang="en-GB">
              <a:solidFill>
                <a:srgbClr val="C9C2D1"/>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pPr>
              <a:defRPr/>
            </a:pPr>
            <a:fld id="{55D61D51-13E5-4902-8856-A6B33B84F3F5}" type="slidenum">
              <a:rPr lang="en-GB" smtClean="0">
                <a:solidFill>
                  <a:srgbClr val="C9C2D1"/>
                </a:solidFill>
              </a:rPr>
              <a:pPr>
                <a:defRPr/>
              </a:pPr>
              <a:t>‹#›</a:t>
            </a:fld>
            <a:endParaRPr lang="en-GB" dirty="0">
              <a:solidFill>
                <a:srgbClr val="C9C2D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EBF533C-29B1-448F-B3A6-41E235E1A9F8}" type="datetimeFigureOut">
              <a:rPr lang="en-US" smtClean="0">
                <a:solidFill>
                  <a:srgbClr val="69676D"/>
                </a:solidFill>
              </a:rPr>
              <a:pPr>
                <a:defRPr/>
              </a:pPr>
              <a:t>12/15/2019</a:t>
            </a:fld>
            <a:endParaRPr lang="en-GB" dirty="0">
              <a:solidFill>
                <a:srgbClr val="69676D"/>
              </a:solidFill>
            </a:endParaRPr>
          </a:p>
        </p:txBody>
      </p:sp>
      <p:sp>
        <p:nvSpPr>
          <p:cNvPr id="5" name="Footer Placeholder 4"/>
          <p:cNvSpPr>
            <a:spLocks noGrp="1"/>
          </p:cNvSpPr>
          <p:nvPr>
            <p:ph type="ftr" sz="quarter" idx="11"/>
          </p:nvPr>
        </p:nvSpPr>
        <p:spPr/>
        <p:txBody>
          <a:bodyPr/>
          <a:lstStyle/>
          <a:p>
            <a:pPr>
              <a:defRPr/>
            </a:pPr>
            <a:endParaRPr lang="en-GB">
              <a:solidFill>
                <a:srgbClr val="69676D"/>
              </a:solidFill>
            </a:endParaRPr>
          </a:p>
        </p:txBody>
      </p:sp>
      <p:sp>
        <p:nvSpPr>
          <p:cNvPr id="6" name="Slide Number Placeholder 5"/>
          <p:cNvSpPr>
            <a:spLocks noGrp="1"/>
          </p:cNvSpPr>
          <p:nvPr>
            <p:ph type="sldNum" sz="quarter" idx="12"/>
          </p:nvPr>
        </p:nvSpPr>
        <p:spPr/>
        <p:txBody>
          <a:bodyPr/>
          <a:lstStyle/>
          <a:p>
            <a:pPr>
              <a:defRPr/>
            </a:pPr>
            <a:fld id="{91F4E11D-7245-456D-AD33-5E83177C0D24}" type="slidenum">
              <a:rPr lang="en-GB" smtClean="0"/>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96435F3-EE26-4C9C-9A52-8BCB9B169D78}" type="datetimeFigureOut">
              <a:rPr lang="en-US" smtClean="0">
                <a:solidFill>
                  <a:srgbClr val="69676D"/>
                </a:solidFill>
              </a:rPr>
              <a:pPr>
                <a:defRPr/>
              </a:pPr>
              <a:t>12/15/2019</a:t>
            </a:fld>
            <a:endParaRPr lang="en-GB" dirty="0">
              <a:solidFill>
                <a:srgbClr val="69676D"/>
              </a:solidFill>
            </a:endParaRPr>
          </a:p>
        </p:txBody>
      </p:sp>
      <p:sp>
        <p:nvSpPr>
          <p:cNvPr id="5" name="Footer Placeholder 4"/>
          <p:cNvSpPr>
            <a:spLocks noGrp="1"/>
          </p:cNvSpPr>
          <p:nvPr>
            <p:ph type="ftr" sz="quarter" idx="11"/>
          </p:nvPr>
        </p:nvSpPr>
        <p:spPr/>
        <p:txBody>
          <a:bodyPr/>
          <a:lstStyle/>
          <a:p>
            <a:pPr>
              <a:defRPr/>
            </a:pPr>
            <a:endParaRPr lang="en-GB">
              <a:solidFill>
                <a:srgbClr val="69676D"/>
              </a:solidFill>
            </a:endParaRPr>
          </a:p>
        </p:txBody>
      </p:sp>
      <p:sp>
        <p:nvSpPr>
          <p:cNvPr id="6" name="Slide Number Placeholder 5"/>
          <p:cNvSpPr>
            <a:spLocks noGrp="1"/>
          </p:cNvSpPr>
          <p:nvPr>
            <p:ph type="sldNum" sz="quarter" idx="12"/>
          </p:nvPr>
        </p:nvSpPr>
        <p:spPr/>
        <p:txBody>
          <a:bodyPr/>
          <a:lstStyle/>
          <a:p>
            <a:pPr>
              <a:defRPr/>
            </a:pPr>
            <a:fld id="{7264F8D6-D863-45D2-B027-FB842A7CAE69}"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569856B8-284F-4944-A3B1-E76861EEBE27}" type="datetimeFigureOut">
              <a:rPr lang="en-US" smtClean="0">
                <a:solidFill>
                  <a:srgbClr val="69676D"/>
                </a:solidFill>
              </a:rPr>
              <a:pPr>
                <a:defRPr/>
              </a:pPr>
              <a:t>12/15/2019</a:t>
            </a:fld>
            <a:endParaRPr lang="en-GB" dirty="0">
              <a:solidFill>
                <a:srgbClr val="69676D"/>
              </a:solidFill>
            </a:endParaRPr>
          </a:p>
        </p:txBody>
      </p:sp>
      <p:sp>
        <p:nvSpPr>
          <p:cNvPr id="9" name="Slide Number Placeholder 8"/>
          <p:cNvSpPr>
            <a:spLocks noGrp="1"/>
          </p:cNvSpPr>
          <p:nvPr>
            <p:ph type="sldNum" sz="quarter" idx="15"/>
          </p:nvPr>
        </p:nvSpPr>
        <p:spPr/>
        <p:txBody>
          <a:bodyPr rtlCol="0"/>
          <a:lstStyle/>
          <a:p>
            <a:pPr>
              <a:defRPr/>
            </a:pPr>
            <a:fld id="{DED5FEFB-E71A-4060-8AD2-73FED002E02C}" type="slidenum">
              <a:rPr lang="en-GB" smtClean="0"/>
              <a:pPr>
                <a:defRPr/>
              </a:pPr>
              <a:t>‹#›</a:t>
            </a:fld>
            <a:endParaRPr lang="en-GB" dirty="0"/>
          </a:p>
        </p:txBody>
      </p:sp>
      <p:sp>
        <p:nvSpPr>
          <p:cNvPr id="10" name="Footer Placeholder 9"/>
          <p:cNvSpPr>
            <a:spLocks noGrp="1"/>
          </p:cNvSpPr>
          <p:nvPr>
            <p:ph type="ftr" sz="quarter" idx="16"/>
          </p:nvPr>
        </p:nvSpPr>
        <p:spPr/>
        <p:txBody>
          <a:bodyPr rtlCol="0"/>
          <a:lstStyle/>
          <a:p>
            <a:pPr>
              <a:defRPr/>
            </a:pPr>
            <a:endParaRPr lang="en-GB">
              <a:solidFill>
                <a:srgbClr val="69676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pPr>
              <a:defRPr/>
            </a:pPr>
            <a:fld id="{B850B65D-E1D1-42CE-BC20-0914EE0D42D8}" type="datetimeFigureOut">
              <a:rPr lang="en-US" smtClean="0">
                <a:solidFill>
                  <a:srgbClr val="69676D"/>
                </a:solidFill>
              </a:rPr>
              <a:pPr>
                <a:defRPr/>
              </a:pPr>
              <a:t>12/15/2019</a:t>
            </a:fld>
            <a:endParaRPr lang="en-GB" dirty="0">
              <a:solidFill>
                <a:srgbClr val="69676D"/>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pPr>
              <a:defRPr/>
            </a:pPr>
            <a:endParaRPr lang="en-GB">
              <a:solidFill>
                <a:srgbClr val="69676D"/>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pPr>
              <a:defRPr/>
            </a:pPr>
            <a:fld id="{F79E9D9E-7A61-4C93-9AAD-BF2CF20B12E9}" type="slidenum">
              <a:rPr lang="en-GB" smtClean="0"/>
              <a:pPr>
                <a:defRPr/>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DBE76712-49C6-459E-A81B-5A9E28DA2092}" type="datetimeFigureOut">
              <a:rPr lang="en-US" smtClean="0">
                <a:solidFill>
                  <a:srgbClr val="69676D"/>
                </a:solidFill>
              </a:rPr>
              <a:pPr>
                <a:defRPr/>
              </a:pPr>
              <a:t>12/15/2019</a:t>
            </a:fld>
            <a:endParaRPr lang="en-GB" dirty="0">
              <a:solidFill>
                <a:srgbClr val="69676D"/>
              </a:solidFill>
            </a:endParaRPr>
          </a:p>
        </p:txBody>
      </p:sp>
      <p:sp>
        <p:nvSpPr>
          <p:cNvPr id="6" name="Footer Placeholder 5"/>
          <p:cNvSpPr>
            <a:spLocks noGrp="1"/>
          </p:cNvSpPr>
          <p:nvPr>
            <p:ph type="ftr" sz="quarter" idx="11"/>
          </p:nvPr>
        </p:nvSpPr>
        <p:spPr/>
        <p:txBody>
          <a:bodyPr/>
          <a:lstStyle/>
          <a:p>
            <a:pPr>
              <a:defRPr/>
            </a:pPr>
            <a:endParaRPr lang="en-GB">
              <a:solidFill>
                <a:srgbClr val="69676D"/>
              </a:solidFill>
            </a:endParaRPr>
          </a:p>
        </p:txBody>
      </p:sp>
      <p:sp>
        <p:nvSpPr>
          <p:cNvPr id="7" name="Slide Number Placeholder 6"/>
          <p:cNvSpPr>
            <a:spLocks noGrp="1"/>
          </p:cNvSpPr>
          <p:nvPr>
            <p:ph type="sldNum" sz="quarter" idx="12"/>
          </p:nvPr>
        </p:nvSpPr>
        <p:spPr/>
        <p:txBody>
          <a:bodyPr/>
          <a:lstStyle/>
          <a:p>
            <a:pPr>
              <a:defRPr/>
            </a:pPr>
            <a:fld id="{073F6D48-12BC-4FBE-AC5D-93DF56DD5BE1}" type="slidenum">
              <a:rPr lang="en-GB" smtClean="0"/>
              <a:pPr>
                <a:defRPr/>
              </a:pPr>
              <a:t>‹#›</a:t>
            </a:fld>
            <a:endParaRPr lang="en-GB" dirty="0"/>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BE58F7E4-B2B1-44F9-B833-9B885DD6734D}" type="datetimeFigureOut">
              <a:rPr lang="en-US" smtClean="0">
                <a:solidFill>
                  <a:srgbClr val="69676D"/>
                </a:solidFill>
              </a:rPr>
              <a:pPr>
                <a:defRPr/>
              </a:pPr>
              <a:t>12/15/2019</a:t>
            </a:fld>
            <a:endParaRPr lang="en-GB" dirty="0">
              <a:solidFill>
                <a:srgbClr val="69676D"/>
              </a:solidFill>
            </a:endParaRPr>
          </a:p>
        </p:txBody>
      </p:sp>
      <p:sp>
        <p:nvSpPr>
          <p:cNvPr id="8" name="Footer Placeholder 7"/>
          <p:cNvSpPr>
            <a:spLocks noGrp="1"/>
          </p:cNvSpPr>
          <p:nvPr>
            <p:ph type="ftr" sz="quarter" idx="11"/>
          </p:nvPr>
        </p:nvSpPr>
        <p:spPr/>
        <p:txBody>
          <a:bodyPr/>
          <a:lstStyle/>
          <a:p>
            <a:pPr>
              <a:defRPr/>
            </a:pPr>
            <a:endParaRPr lang="en-GB">
              <a:solidFill>
                <a:srgbClr val="69676D"/>
              </a:solidFill>
            </a:endParaRPr>
          </a:p>
        </p:txBody>
      </p:sp>
      <p:sp>
        <p:nvSpPr>
          <p:cNvPr id="9" name="Slide Number Placeholder 8"/>
          <p:cNvSpPr>
            <a:spLocks noGrp="1"/>
          </p:cNvSpPr>
          <p:nvPr>
            <p:ph type="sldNum" sz="quarter" idx="12"/>
          </p:nvPr>
        </p:nvSpPr>
        <p:spPr/>
        <p:txBody>
          <a:bodyPr/>
          <a:lstStyle/>
          <a:p>
            <a:pPr>
              <a:defRPr/>
            </a:pPr>
            <a:fld id="{76C5DD2D-9951-4599-B695-9FD5EE7FAEDC}" type="slidenum">
              <a:rPr lang="en-GB" smtClean="0"/>
              <a:pPr>
                <a:defRPr/>
              </a:pPr>
              <a:t>‹#›</a:t>
            </a:fld>
            <a:endParaRPr lang="en-GB" dirty="0"/>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27B09D64-30FB-4F4B-8C4C-34499F7A52DA}" type="datetimeFigureOut">
              <a:rPr lang="en-US" smtClean="0">
                <a:solidFill>
                  <a:srgbClr val="69676D"/>
                </a:solidFill>
              </a:rPr>
              <a:pPr>
                <a:defRPr/>
              </a:pPr>
              <a:t>12/15/2019</a:t>
            </a:fld>
            <a:endParaRPr lang="en-GB" dirty="0">
              <a:solidFill>
                <a:srgbClr val="69676D"/>
              </a:solidFill>
            </a:endParaRPr>
          </a:p>
        </p:txBody>
      </p:sp>
      <p:sp>
        <p:nvSpPr>
          <p:cNvPr id="7" name="Slide Number Placeholder 6"/>
          <p:cNvSpPr>
            <a:spLocks noGrp="1"/>
          </p:cNvSpPr>
          <p:nvPr>
            <p:ph type="sldNum" sz="quarter" idx="11"/>
          </p:nvPr>
        </p:nvSpPr>
        <p:spPr/>
        <p:txBody>
          <a:bodyPr rtlCol="0"/>
          <a:lstStyle/>
          <a:p>
            <a:pPr>
              <a:defRPr/>
            </a:pPr>
            <a:fld id="{DC2F79EC-7609-4B01-B526-4EF73DDF3954}" type="slidenum">
              <a:rPr lang="en-GB" smtClean="0"/>
              <a:pPr>
                <a:defRPr/>
              </a:pPr>
              <a:t>‹#›</a:t>
            </a:fld>
            <a:endParaRPr lang="en-GB" dirty="0"/>
          </a:p>
        </p:txBody>
      </p:sp>
      <p:sp>
        <p:nvSpPr>
          <p:cNvPr id="8" name="Footer Placeholder 7"/>
          <p:cNvSpPr>
            <a:spLocks noGrp="1"/>
          </p:cNvSpPr>
          <p:nvPr>
            <p:ph type="ftr" sz="quarter" idx="12"/>
          </p:nvPr>
        </p:nvSpPr>
        <p:spPr/>
        <p:txBody>
          <a:bodyPr rtlCol="0"/>
          <a:lstStyle/>
          <a:p>
            <a:pPr>
              <a:defRPr/>
            </a:pPr>
            <a:endParaRPr lang="en-GB">
              <a:solidFill>
                <a:srgbClr val="69676D"/>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16A545-72C3-42D1-A281-4B4F4F604031}" type="datetimeFigureOut">
              <a:rPr lang="en-US" smtClean="0">
                <a:solidFill>
                  <a:srgbClr val="69676D"/>
                </a:solidFill>
              </a:rPr>
              <a:pPr>
                <a:defRPr/>
              </a:pPr>
              <a:t>12/15/2019</a:t>
            </a:fld>
            <a:endParaRPr lang="en-GB" dirty="0">
              <a:solidFill>
                <a:srgbClr val="69676D"/>
              </a:solidFill>
            </a:endParaRPr>
          </a:p>
        </p:txBody>
      </p:sp>
      <p:sp>
        <p:nvSpPr>
          <p:cNvPr id="3" name="Footer Placeholder 2"/>
          <p:cNvSpPr>
            <a:spLocks noGrp="1"/>
          </p:cNvSpPr>
          <p:nvPr>
            <p:ph type="ftr" sz="quarter" idx="11"/>
          </p:nvPr>
        </p:nvSpPr>
        <p:spPr/>
        <p:txBody>
          <a:bodyPr/>
          <a:lstStyle/>
          <a:p>
            <a:pPr>
              <a:defRPr/>
            </a:pPr>
            <a:endParaRPr lang="en-GB">
              <a:solidFill>
                <a:srgbClr val="69676D"/>
              </a:solidFill>
            </a:endParaRPr>
          </a:p>
        </p:txBody>
      </p:sp>
      <p:sp>
        <p:nvSpPr>
          <p:cNvPr id="4" name="Slide Number Placeholder 3"/>
          <p:cNvSpPr>
            <a:spLocks noGrp="1"/>
          </p:cNvSpPr>
          <p:nvPr>
            <p:ph type="sldNum" sz="quarter" idx="12"/>
          </p:nvPr>
        </p:nvSpPr>
        <p:spPr/>
        <p:txBody>
          <a:bodyPr/>
          <a:lstStyle/>
          <a:p>
            <a:pPr>
              <a:defRPr/>
            </a:pPr>
            <a:fld id="{0B0D0B07-20B8-479E-B2B3-F9770AA60FD5}" type="slidenum">
              <a:rPr lang="en-GB" smtClean="0">
                <a:solidFill>
                  <a:srgbClr val="69676D"/>
                </a:solidFill>
              </a:rPr>
              <a:pPr>
                <a:defRPr/>
              </a:pPr>
              <a:t>‹#›</a:t>
            </a:fld>
            <a:endParaRPr lang="en-GB" dirty="0">
              <a:solidFill>
                <a:srgbClr val="69676D"/>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23022344-6D73-4EB9-BA81-13A0391E2CF1}" type="datetimeFigureOut">
              <a:rPr lang="en-US" smtClean="0">
                <a:solidFill>
                  <a:srgbClr val="69676D"/>
                </a:solidFill>
              </a:rPr>
              <a:pPr>
                <a:defRPr/>
              </a:pPr>
              <a:t>12/15/2019</a:t>
            </a:fld>
            <a:endParaRPr lang="en-GB" dirty="0">
              <a:solidFill>
                <a:srgbClr val="69676D"/>
              </a:solidFill>
            </a:endParaRPr>
          </a:p>
        </p:txBody>
      </p:sp>
      <p:sp>
        <p:nvSpPr>
          <p:cNvPr id="22" name="Slide Number Placeholder 21"/>
          <p:cNvSpPr>
            <a:spLocks noGrp="1"/>
          </p:cNvSpPr>
          <p:nvPr>
            <p:ph type="sldNum" sz="quarter" idx="15"/>
          </p:nvPr>
        </p:nvSpPr>
        <p:spPr/>
        <p:txBody>
          <a:bodyPr rtlCol="0"/>
          <a:lstStyle/>
          <a:p>
            <a:pPr>
              <a:defRPr/>
            </a:pPr>
            <a:fld id="{08DD909C-25A0-4FAF-9598-7550D246682D}" type="slidenum">
              <a:rPr lang="en-GB" smtClean="0"/>
              <a:pPr>
                <a:defRPr/>
              </a:pPr>
              <a:t>‹#›</a:t>
            </a:fld>
            <a:endParaRPr lang="en-GB" dirty="0"/>
          </a:p>
        </p:txBody>
      </p:sp>
      <p:sp>
        <p:nvSpPr>
          <p:cNvPr id="23" name="Footer Placeholder 22"/>
          <p:cNvSpPr>
            <a:spLocks noGrp="1"/>
          </p:cNvSpPr>
          <p:nvPr>
            <p:ph type="ftr" sz="quarter" idx="16"/>
          </p:nvPr>
        </p:nvSpPr>
        <p:spPr/>
        <p:txBody>
          <a:bodyPr rtlCol="0"/>
          <a:lstStyle/>
          <a:p>
            <a:pPr>
              <a:defRPr/>
            </a:pPr>
            <a:endParaRPr lang="en-GB">
              <a:solidFill>
                <a:srgbClr val="6967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C782DF56-48C8-479E-96B4-40EE54362EB0}" type="datetimeFigureOut">
              <a:rPr lang="en-US" smtClean="0">
                <a:solidFill>
                  <a:srgbClr val="69676D"/>
                </a:solidFill>
              </a:rPr>
              <a:pPr>
                <a:defRPr/>
              </a:pPr>
              <a:t>12/15/2019</a:t>
            </a:fld>
            <a:endParaRPr lang="en-GB" dirty="0">
              <a:solidFill>
                <a:srgbClr val="69676D"/>
              </a:solidFill>
            </a:endParaRPr>
          </a:p>
        </p:txBody>
      </p:sp>
      <p:sp>
        <p:nvSpPr>
          <p:cNvPr id="18" name="Slide Number Placeholder 17"/>
          <p:cNvSpPr>
            <a:spLocks noGrp="1"/>
          </p:cNvSpPr>
          <p:nvPr>
            <p:ph type="sldNum" sz="quarter" idx="11"/>
          </p:nvPr>
        </p:nvSpPr>
        <p:spPr/>
        <p:txBody>
          <a:bodyPr rtlCol="0"/>
          <a:lstStyle/>
          <a:p>
            <a:pPr>
              <a:defRPr/>
            </a:pPr>
            <a:fld id="{310C9040-7EBF-4530-BF42-3229E74F6302}" type="slidenum">
              <a:rPr lang="en-GB" smtClean="0"/>
              <a:pPr>
                <a:defRPr/>
              </a:pPr>
              <a:t>‹#›</a:t>
            </a:fld>
            <a:endParaRPr lang="en-GB" dirty="0"/>
          </a:p>
        </p:txBody>
      </p:sp>
      <p:sp>
        <p:nvSpPr>
          <p:cNvPr id="21" name="Footer Placeholder 20"/>
          <p:cNvSpPr>
            <a:spLocks noGrp="1"/>
          </p:cNvSpPr>
          <p:nvPr>
            <p:ph type="ftr" sz="quarter" idx="12"/>
          </p:nvPr>
        </p:nvSpPr>
        <p:spPr/>
        <p:txBody>
          <a:bodyPr rtlCol="0"/>
          <a:lstStyle/>
          <a:p>
            <a:pPr>
              <a:defRPr/>
            </a:pPr>
            <a:endParaRPr lang="en-GB">
              <a:solidFill>
                <a:srgbClr val="69676D"/>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a:defRPr/>
            </a:pPr>
            <a:fld id="{5F4A63CD-4E59-4D07-92BF-F76C978EB594}" type="datetimeFigureOut">
              <a:rPr lang="en-US" smtClean="0">
                <a:solidFill>
                  <a:srgbClr val="69676D"/>
                </a:solidFill>
              </a:rPr>
              <a:pPr>
                <a:defRPr/>
              </a:pPr>
              <a:t>12/15/2019</a:t>
            </a:fld>
            <a:endParaRPr lang="en-GB" dirty="0">
              <a:solidFill>
                <a:srgbClr val="69676D"/>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GB">
              <a:solidFill>
                <a:srgbClr val="69676D"/>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B7B0DEC-D375-42CC-B418-06322555E557}"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ustainabledevelopment.un.org/post2015/transformingourworl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5657" y="1731818"/>
            <a:ext cx="11016343" cy="4262581"/>
          </a:xfrm>
        </p:spPr>
        <p:txBody>
          <a:bodyPr/>
          <a:lstStyle/>
          <a:p>
            <a:pPr algn="ctr"/>
            <a:br>
              <a:rPr lang="en-GB" sz="3600" dirty="0"/>
            </a:br>
            <a:br>
              <a:rPr lang="en-GB" sz="3600" dirty="0"/>
            </a:br>
            <a:br>
              <a:rPr lang="en-GB" sz="3600" dirty="0"/>
            </a:br>
            <a:br>
              <a:rPr lang="en-GB" sz="3600" dirty="0"/>
            </a:br>
            <a:br>
              <a:rPr lang="en-GB" sz="3600" dirty="0"/>
            </a:br>
            <a:br>
              <a:rPr lang="en-GB" sz="3600" dirty="0"/>
            </a:br>
            <a:endParaRPr lang="en-GB" sz="2400" dirty="0"/>
          </a:p>
        </p:txBody>
      </p:sp>
      <p:sp>
        <p:nvSpPr>
          <p:cNvPr id="3" name="Subtitle 2"/>
          <p:cNvSpPr>
            <a:spLocks noGrp="1"/>
          </p:cNvSpPr>
          <p:nvPr>
            <p:ph type="subTitle" idx="1"/>
          </p:nvPr>
        </p:nvSpPr>
        <p:spPr>
          <a:xfrm>
            <a:off x="1349829" y="3483428"/>
            <a:ext cx="10740571" cy="2869245"/>
          </a:xfrm>
        </p:spPr>
        <p:txBody>
          <a:bodyPr>
            <a:normAutofit fontScale="25000" lnSpcReduction="20000"/>
          </a:bodyPr>
          <a:lstStyle/>
          <a:p>
            <a:pPr lvl="2"/>
            <a:endParaRPr lang="en-GB" sz="9600" dirty="0">
              <a:solidFill>
                <a:schemeClr val="accent1">
                  <a:lumMod val="75000"/>
                </a:schemeClr>
              </a:solidFill>
            </a:endParaRPr>
          </a:p>
          <a:p>
            <a:pPr lvl="2"/>
            <a:endParaRPr lang="en-GB" sz="9600" dirty="0">
              <a:solidFill>
                <a:schemeClr val="accent1">
                  <a:lumMod val="75000"/>
                </a:schemeClr>
              </a:solidFill>
            </a:endParaRPr>
          </a:p>
          <a:p>
            <a:pPr lvl="7"/>
            <a:endParaRPr lang="en-GB" sz="8000" dirty="0"/>
          </a:p>
          <a:p>
            <a:pPr lvl="7"/>
            <a:r>
              <a:rPr lang="en-GB" sz="8000" dirty="0"/>
              <a:t>        </a:t>
            </a:r>
          </a:p>
          <a:p>
            <a:pPr lvl="7"/>
            <a:endParaRPr lang="en-GB" sz="8000" dirty="0"/>
          </a:p>
          <a:p>
            <a:pPr lvl="7"/>
            <a:r>
              <a:rPr lang="en-GB" sz="8000" dirty="0"/>
              <a:t>                                   </a:t>
            </a:r>
          </a:p>
          <a:p>
            <a:pPr lvl="7"/>
            <a:r>
              <a:rPr lang="en-GB" sz="8000" dirty="0"/>
              <a:t>BY COMMISIONER GEORGE MORARA</a:t>
            </a:r>
          </a:p>
          <a:p>
            <a:pPr lvl="7"/>
            <a:r>
              <a:rPr lang="en-GB" sz="8000" dirty="0"/>
              <a:t>                                        </a:t>
            </a:r>
            <a:r>
              <a:rPr lang="en-GB" sz="8000" b="1" u="sng" dirty="0"/>
              <a:t>VICE CHAIRPERSON</a:t>
            </a:r>
          </a:p>
          <a:p>
            <a:pPr lvl="7"/>
            <a:r>
              <a:rPr lang="en-GB" sz="8000" dirty="0"/>
              <a:t>KENYA NATIONAL COMMISSION ON HUMAN RIGHTS</a:t>
            </a:r>
          </a:p>
        </p:txBody>
      </p:sp>
      <p:pic>
        <p:nvPicPr>
          <p:cNvPr id="5" name="Picture 4" descr="KNCHR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47" y="1"/>
            <a:ext cx="2192844"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21895" y="1411705"/>
            <a:ext cx="11470106" cy="3293209"/>
          </a:xfrm>
          <a:prstGeom prst="rect">
            <a:avLst/>
          </a:prstGeom>
        </p:spPr>
        <p:txBody>
          <a:bodyPr wrap="square">
            <a:spAutoFit/>
          </a:bodyPr>
          <a:lstStyle/>
          <a:p>
            <a:pPr algn="ctr"/>
            <a:endParaRPr lang="en-GB" sz="3200" dirty="0"/>
          </a:p>
          <a:p>
            <a:pPr algn="ctr"/>
            <a:r>
              <a:rPr lang="en-US" sz="3200" b="1" dirty="0"/>
              <a:t>HUMAN RIGHTS AND THE 2030 AGENDA</a:t>
            </a:r>
            <a:r>
              <a:rPr lang="en-US" sz="3200" dirty="0"/>
              <a:t>: </a:t>
            </a:r>
          </a:p>
          <a:p>
            <a:pPr algn="ctr"/>
            <a:r>
              <a:rPr lang="en-US" sz="3200" dirty="0"/>
              <a:t>Human rights and SDG implementation at the national level</a:t>
            </a:r>
          </a:p>
          <a:p>
            <a:pPr algn="ctr"/>
            <a:endParaRPr lang="en-US" sz="3200" dirty="0"/>
          </a:p>
          <a:p>
            <a:pPr algn="ctr"/>
            <a:r>
              <a:rPr lang="en-US" sz="2400" dirty="0"/>
              <a:t>Date: Tuesday, 3 December 2019 Venue: Room XX, </a:t>
            </a:r>
            <a:r>
              <a:rPr lang="en-US" sz="2400" dirty="0" err="1"/>
              <a:t>Palais</a:t>
            </a:r>
            <a:r>
              <a:rPr lang="en-US" sz="2400" dirty="0"/>
              <a:t> des Nations, Geneva Session 3, 15:00-17:30</a:t>
            </a:r>
          </a:p>
        </p:txBody>
      </p:sp>
    </p:spTree>
    <p:extLst>
      <p:ext uri="{BB962C8B-B14F-4D97-AF65-F5344CB8AC3E}">
        <p14:creationId xmlns:p14="http://schemas.microsoft.com/office/powerpoint/2010/main" val="236786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fmla="#ppt_w*sin(2.5*pi*$)">
                                          <p:val>
                                            <p:fltVal val="0"/>
                                          </p:val>
                                        </p:tav>
                                        <p:tav tm="100000">
                                          <p:val>
                                            <p:fltVal val="1"/>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a:t>
            </a:r>
          </a:p>
        </p:txBody>
      </p:sp>
      <p:sp>
        <p:nvSpPr>
          <p:cNvPr id="3" name="Content Placeholder 2"/>
          <p:cNvSpPr>
            <a:spLocks noGrp="1"/>
          </p:cNvSpPr>
          <p:nvPr>
            <p:ph sz="quarter" idx="1"/>
          </p:nvPr>
        </p:nvSpPr>
        <p:spPr>
          <a:xfrm>
            <a:off x="6192253" y="1427747"/>
            <a:ext cx="5999747" cy="5430253"/>
          </a:xfrm>
        </p:spPr>
        <p:txBody>
          <a:bodyPr>
            <a:normAutofit fontScale="92500"/>
          </a:bodyPr>
          <a:lstStyle/>
          <a:p>
            <a:pPr algn="just">
              <a:buNone/>
            </a:pPr>
            <a:r>
              <a:rPr lang="en-US" sz="2400" b="1" dirty="0"/>
              <a:t>Advisories:</a:t>
            </a:r>
          </a:p>
          <a:p>
            <a:pPr algn="just"/>
            <a:r>
              <a:rPr lang="en-US" sz="2400" dirty="0"/>
              <a:t>Relied on national frameworks (principles of non-discrimination and  protection of the vulnerable and marginalised groups); court judgments and concluding observations both regional and international mechanisms.</a:t>
            </a:r>
          </a:p>
          <a:p>
            <a:pPr algn="just">
              <a:buNone/>
            </a:pPr>
            <a:endParaRPr lang="en-US" sz="2400" dirty="0"/>
          </a:p>
          <a:p>
            <a:pPr algn="just"/>
            <a:r>
              <a:rPr lang="en-US" sz="2400" dirty="0"/>
              <a:t>Guidance Note on Human Rights Based Approach</a:t>
            </a:r>
          </a:p>
          <a:p>
            <a:pPr lvl="1">
              <a:buFont typeface="Arial" pitchFamily="34" charset="0"/>
              <a:buChar char="•"/>
            </a:pPr>
            <a:r>
              <a:rPr lang="en-US" sz="2400" dirty="0"/>
              <a:t>Participation</a:t>
            </a:r>
          </a:p>
          <a:p>
            <a:pPr lvl="1">
              <a:buFont typeface="Arial" pitchFamily="34" charset="0"/>
              <a:buChar char="•"/>
            </a:pPr>
            <a:r>
              <a:rPr lang="en-US" sz="2400" dirty="0"/>
              <a:t>Disaggregation</a:t>
            </a:r>
          </a:p>
          <a:p>
            <a:pPr lvl="1">
              <a:buFont typeface="Arial" pitchFamily="34" charset="0"/>
              <a:buChar char="•"/>
            </a:pPr>
            <a:r>
              <a:rPr lang="en-US" sz="2400" dirty="0"/>
              <a:t>Self-identification</a:t>
            </a:r>
          </a:p>
          <a:p>
            <a:pPr lvl="1">
              <a:buFont typeface="Arial" pitchFamily="34" charset="0"/>
              <a:buChar char="•"/>
            </a:pPr>
            <a:r>
              <a:rPr lang="en-US" sz="2400" dirty="0"/>
              <a:t>Privacy; Transparency.</a:t>
            </a:r>
          </a:p>
          <a:p>
            <a:pPr>
              <a:buFont typeface="Arial" pitchFamily="34" charset="0"/>
              <a:buChar char="•"/>
            </a:pPr>
            <a:endParaRPr lang="en-US" sz="2400" dirty="0"/>
          </a:p>
        </p:txBody>
      </p:sp>
      <p:pic>
        <p:nvPicPr>
          <p:cNvPr id="3074" name="Picture 2"/>
          <p:cNvPicPr>
            <a:picLocks noChangeAspect="1" noChangeArrowheads="1"/>
          </p:cNvPicPr>
          <p:nvPr/>
        </p:nvPicPr>
        <p:blipFill>
          <a:blip r:embed="rId2"/>
          <a:srcRect/>
          <a:stretch>
            <a:fillRect/>
          </a:stretch>
        </p:blipFill>
        <p:spPr bwMode="auto">
          <a:xfrm>
            <a:off x="0" y="1491915"/>
            <a:ext cx="6183086" cy="498909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we went about it </a:t>
            </a:r>
            <a:r>
              <a:rPr lang="en-US" dirty="0"/>
              <a:t>….</a:t>
            </a:r>
          </a:p>
        </p:txBody>
      </p:sp>
      <p:sp>
        <p:nvSpPr>
          <p:cNvPr id="3" name="Content Placeholder 2"/>
          <p:cNvSpPr>
            <a:spLocks noGrp="1"/>
          </p:cNvSpPr>
          <p:nvPr>
            <p:ph sz="quarter" idx="1"/>
          </p:nvPr>
        </p:nvSpPr>
        <p:spPr>
          <a:xfrm>
            <a:off x="0" y="1301263"/>
            <a:ext cx="12191999" cy="5556738"/>
          </a:xfrm>
        </p:spPr>
        <p:txBody>
          <a:bodyPr>
            <a:normAutofit fontScale="92500" lnSpcReduction="20000"/>
          </a:bodyPr>
          <a:lstStyle/>
          <a:p>
            <a:pPr>
              <a:buFont typeface="Wingdings" pitchFamily="2" charset="2"/>
              <a:buChar char="v"/>
            </a:pPr>
            <a:endParaRPr lang="en-US" dirty="0"/>
          </a:p>
          <a:p>
            <a:pPr>
              <a:buFont typeface="Wingdings" pitchFamily="2" charset="2"/>
              <a:buChar char="v"/>
            </a:pPr>
            <a:r>
              <a:rPr lang="en-US" dirty="0"/>
              <a:t>Several follow up meetings- Focal points  for the institutions key</a:t>
            </a:r>
          </a:p>
          <a:p>
            <a:pPr>
              <a:buNone/>
            </a:pPr>
            <a:endParaRPr lang="en-US" dirty="0"/>
          </a:p>
          <a:p>
            <a:pPr>
              <a:buFont typeface="Wingdings" pitchFamily="2" charset="2"/>
              <a:buChar char="v"/>
            </a:pPr>
            <a:r>
              <a:rPr lang="en-US" dirty="0"/>
              <a:t>‘Insider’ engagements’ within the Statistical  Committee as a member of TWC</a:t>
            </a:r>
          </a:p>
          <a:p>
            <a:pPr>
              <a:buFont typeface="Wingdings" pitchFamily="2" charset="2"/>
              <a:buChar char="v"/>
            </a:pPr>
            <a:endParaRPr lang="en-US" dirty="0"/>
          </a:p>
          <a:p>
            <a:pPr>
              <a:buFont typeface="Wingdings" pitchFamily="2" charset="2"/>
              <a:buChar char="v"/>
            </a:pPr>
            <a:r>
              <a:rPr lang="en-US" dirty="0"/>
              <a:t>Sharing a list of marginalised ethnic/minority groups with KNBS team</a:t>
            </a:r>
          </a:p>
          <a:p>
            <a:pPr>
              <a:buNone/>
            </a:pPr>
            <a:endParaRPr lang="en-US" dirty="0"/>
          </a:p>
          <a:p>
            <a:pPr>
              <a:buFont typeface="Wingdings" pitchFamily="2" charset="2"/>
              <a:buChar char="v"/>
            </a:pPr>
            <a:r>
              <a:rPr lang="en-US" dirty="0"/>
              <a:t>Direct involvement in the field process/Pilot Census in August 2018 (whereby we made recommendations towards the main census in August 2019)</a:t>
            </a:r>
          </a:p>
          <a:p>
            <a:pPr>
              <a:buNone/>
            </a:pPr>
            <a:endParaRPr lang="en-US" dirty="0"/>
          </a:p>
          <a:p>
            <a:pPr>
              <a:buFont typeface="Wingdings" pitchFamily="2" charset="2"/>
              <a:buChar char="v"/>
            </a:pPr>
            <a:r>
              <a:rPr lang="en-US" dirty="0"/>
              <a:t>Advocacy through other actors as well:</a:t>
            </a:r>
          </a:p>
          <a:p>
            <a:pPr lvl="1">
              <a:buFont typeface="Arial" pitchFamily="34" charset="0"/>
              <a:buChar char="•"/>
            </a:pPr>
            <a:r>
              <a:rPr lang="en-US" dirty="0"/>
              <a:t>Office of the Attorney General and Department of Justice- As government Adviser</a:t>
            </a:r>
          </a:p>
          <a:p>
            <a:pPr lvl="1">
              <a:buFont typeface="Arial" pitchFamily="34" charset="0"/>
              <a:buChar char="•"/>
            </a:pPr>
            <a:r>
              <a:rPr lang="en-US" dirty="0"/>
              <a:t>Member of Parliament Representing Special Interest Groups</a:t>
            </a:r>
          </a:p>
          <a:p>
            <a:pPr lvl="1">
              <a:buFont typeface="Arial" pitchFamily="34" charset="0"/>
              <a:buChar char="•"/>
            </a:pPr>
            <a:r>
              <a:rPr lang="en-US" dirty="0"/>
              <a:t>Government Taskforce- Taskforce on  Policy, Legal, Institutional and  Administrative Reforms in Kenya</a:t>
            </a:r>
          </a:p>
          <a:p>
            <a:pPr lvl="1">
              <a:buFont typeface="Arial" pitchFamily="34" charset="0"/>
              <a:buChar char="•"/>
            </a:pPr>
            <a:r>
              <a:rPr lang="en-US" dirty="0"/>
              <a:t>Media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 census of Firsts…</a:t>
            </a:r>
          </a:p>
        </p:txBody>
      </p:sp>
      <p:sp>
        <p:nvSpPr>
          <p:cNvPr id="3" name="Content Placeholder 2"/>
          <p:cNvSpPr>
            <a:spLocks noGrp="1"/>
          </p:cNvSpPr>
          <p:nvPr>
            <p:ph sz="quarter" idx="1"/>
          </p:nvPr>
        </p:nvSpPr>
        <p:spPr>
          <a:xfrm>
            <a:off x="3548418" y="1241946"/>
            <a:ext cx="8643584" cy="5616055"/>
          </a:xfrm>
        </p:spPr>
        <p:txBody>
          <a:bodyPr>
            <a:normAutofit fontScale="85000" lnSpcReduction="10000"/>
          </a:bodyPr>
          <a:lstStyle/>
          <a:p>
            <a:pPr>
              <a:spcBef>
                <a:spcPts val="0"/>
              </a:spcBef>
              <a:buFont typeface="Wingdings" pitchFamily="2" charset="2"/>
              <a:buChar char="q"/>
            </a:pPr>
            <a:endParaRPr lang="en-US" sz="2800" dirty="0"/>
          </a:p>
          <a:p>
            <a:pPr>
              <a:spcBef>
                <a:spcPts val="0"/>
              </a:spcBef>
              <a:buFont typeface="Wingdings" pitchFamily="2" charset="2"/>
              <a:buChar char="q"/>
            </a:pPr>
            <a:r>
              <a:rPr lang="en-US" sz="2800" dirty="0"/>
              <a:t>Use of technology: CAPI</a:t>
            </a:r>
          </a:p>
          <a:p>
            <a:pPr>
              <a:spcBef>
                <a:spcPts val="0"/>
              </a:spcBef>
              <a:buFont typeface="Wingdings" pitchFamily="2" charset="2"/>
              <a:buChar char="q"/>
            </a:pPr>
            <a:r>
              <a:rPr lang="en-US" sz="2800" dirty="0"/>
              <a:t>Both English and Kiswahili  translations of questionnaires</a:t>
            </a:r>
          </a:p>
          <a:p>
            <a:pPr>
              <a:spcBef>
                <a:spcPts val="0"/>
              </a:spcBef>
              <a:buFont typeface="Wingdings" pitchFamily="2" charset="2"/>
              <a:buChar char="q"/>
            </a:pPr>
            <a:r>
              <a:rPr lang="en-US" sz="2800" dirty="0"/>
              <a:t>Inclusion of ‘Intersex’ as third sex in the Census instrument</a:t>
            </a:r>
          </a:p>
          <a:p>
            <a:pPr>
              <a:spcBef>
                <a:spcPts val="0"/>
              </a:spcBef>
            </a:pPr>
            <a:r>
              <a:rPr lang="en-US" sz="2800" dirty="0"/>
              <a:t>Persons with Disabilities and How the Washington set of questions was being asked ‘Persons having difficulties’</a:t>
            </a:r>
          </a:p>
          <a:p>
            <a:pPr>
              <a:spcBef>
                <a:spcPts val="0"/>
              </a:spcBef>
            </a:pPr>
            <a:r>
              <a:rPr lang="en-US" sz="2800" dirty="0"/>
              <a:t>Albinism</a:t>
            </a:r>
          </a:p>
          <a:p>
            <a:pPr>
              <a:spcBef>
                <a:spcPts val="0"/>
              </a:spcBef>
            </a:pPr>
            <a:r>
              <a:rPr lang="en-US" sz="2800" dirty="0"/>
              <a:t>Inclusion of ‘</a:t>
            </a:r>
            <a:r>
              <a:rPr lang="en-US" sz="2800" dirty="0" err="1"/>
              <a:t>Makonde</a:t>
            </a:r>
            <a:r>
              <a:rPr lang="en-US" sz="2800" dirty="0"/>
              <a:t>’ and other hitherto neglected sub-tribes; the corner tribes etc</a:t>
            </a:r>
          </a:p>
          <a:p>
            <a:pPr>
              <a:spcBef>
                <a:spcPts val="0"/>
              </a:spcBef>
            </a:pPr>
            <a:r>
              <a:rPr lang="en-US" sz="2800" dirty="0"/>
              <a:t>Codes for Stateless persons; Refugee/Asylum Seekers</a:t>
            </a:r>
          </a:p>
          <a:p>
            <a:pPr>
              <a:spcBef>
                <a:spcPts val="0"/>
              </a:spcBef>
            </a:pPr>
            <a:r>
              <a:rPr lang="en-US" sz="2800" dirty="0"/>
              <a:t>On ethnic coding: Even provided an option for ‘refusal’</a:t>
            </a:r>
          </a:p>
          <a:p>
            <a:pPr>
              <a:spcBef>
                <a:spcPts val="0"/>
              </a:spcBef>
            </a:pPr>
            <a:r>
              <a:rPr lang="en-US" sz="2800" dirty="0"/>
              <a:t>Enumerators’ Instructions manual that is in line with HRBA:</a:t>
            </a:r>
          </a:p>
          <a:p>
            <a:pPr>
              <a:spcBef>
                <a:spcPts val="0"/>
              </a:spcBef>
              <a:buNone/>
            </a:pPr>
            <a:r>
              <a:rPr lang="en-US" sz="2800" dirty="0"/>
              <a:t>e.g How to interview persons.</a:t>
            </a:r>
          </a:p>
          <a:p>
            <a:endParaRPr lang="en-US" dirty="0"/>
          </a:p>
          <a:p>
            <a:pPr>
              <a:buNone/>
            </a:pPr>
            <a:endParaRPr lang="en-US" dirty="0"/>
          </a:p>
          <a:p>
            <a:endParaRPr lang="en-US" dirty="0"/>
          </a:p>
        </p:txBody>
      </p:sp>
      <p:sp>
        <p:nvSpPr>
          <p:cNvPr id="4" name="Rectangle 3"/>
          <p:cNvSpPr/>
          <p:nvPr/>
        </p:nvSpPr>
        <p:spPr>
          <a:xfrm>
            <a:off x="0" y="1411705"/>
            <a:ext cx="3577389" cy="6222313"/>
          </a:xfrm>
          <a:prstGeom prst="rect">
            <a:avLst/>
          </a:prstGeom>
          <a:solidFill>
            <a:schemeClr val="accent1"/>
          </a:solidFill>
        </p:spPr>
        <p:txBody>
          <a:bodyPr wrap="square">
            <a:spAutoFit/>
          </a:bodyPr>
          <a:lstStyle/>
          <a:p>
            <a:pPr algn="just"/>
            <a:r>
              <a:rPr lang="en-GB" sz="2800" dirty="0"/>
              <a:t>The </a:t>
            </a:r>
            <a:r>
              <a:rPr lang="en-GB" sz="2800" dirty="0">
                <a:solidFill>
                  <a:schemeClr val="accent6">
                    <a:lumMod val="75000"/>
                  </a:schemeClr>
                </a:solidFill>
              </a:rPr>
              <a:t>August 2019 </a:t>
            </a:r>
            <a:r>
              <a:rPr lang="en-GB" sz="2800" dirty="0"/>
              <a:t>Census is the sixth since independence, at intervals of ten(10) years: </a:t>
            </a:r>
            <a:r>
              <a:rPr lang="en-US" sz="2800" dirty="0">
                <a:solidFill>
                  <a:schemeClr val="accent6">
                    <a:lumMod val="75000"/>
                  </a:schemeClr>
                </a:solidFill>
              </a:rPr>
              <a:t> 1969, 1979, 1989, 1999, 2009.</a:t>
            </a:r>
          </a:p>
          <a:p>
            <a:pPr algn="just"/>
            <a:endParaRPr lang="en-US" sz="2800" dirty="0">
              <a:solidFill>
                <a:schemeClr val="accent6">
                  <a:lumMod val="75000"/>
                </a:schemeClr>
              </a:solidFill>
            </a:endParaRPr>
          </a:p>
          <a:p>
            <a:pPr algn="just"/>
            <a:endParaRPr lang="en-US" sz="2800" dirty="0">
              <a:solidFill>
                <a:schemeClr val="accent6">
                  <a:lumMod val="75000"/>
                </a:schemeClr>
              </a:solidFill>
            </a:endParaRPr>
          </a:p>
          <a:p>
            <a:pPr algn="just"/>
            <a:r>
              <a:rPr lang="en-US" sz="2400" dirty="0"/>
              <a:t>Earlier ones in 1948 and 1962.</a:t>
            </a:r>
          </a:p>
          <a:p>
            <a:pPr algn="just"/>
            <a:endParaRPr lang="en-US" sz="2400" dirty="0"/>
          </a:p>
          <a:p>
            <a:pPr algn="just"/>
            <a:endParaRPr lang="en-US" sz="2400" dirty="0"/>
          </a:p>
          <a:p>
            <a:pPr algn="just"/>
            <a:endParaRPr lang="en-GB" sz="2400" dirty="0"/>
          </a:p>
          <a:p>
            <a:pPr marL="366713" lvl="1" indent="0">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232228"/>
            <a:ext cx="11368750" cy="986971"/>
          </a:xfrm>
        </p:spPr>
        <p:txBody>
          <a:bodyPr/>
          <a:lstStyle/>
          <a:p>
            <a:r>
              <a:rPr lang="en-US" b="1" dirty="0"/>
              <a:t>More collaboration: Beyond Inclusive Instruments</a:t>
            </a:r>
          </a:p>
        </p:txBody>
      </p:sp>
      <p:sp>
        <p:nvSpPr>
          <p:cNvPr id="3" name="Content Placeholder 2"/>
          <p:cNvSpPr>
            <a:spLocks noGrp="1"/>
          </p:cNvSpPr>
          <p:nvPr>
            <p:ph sz="quarter" idx="1"/>
          </p:nvPr>
        </p:nvSpPr>
        <p:spPr>
          <a:xfrm>
            <a:off x="385011" y="1267326"/>
            <a:ext cx="11806989" cy="5590675"/>
          </a:xfrm>
        </p:spPr>
        <p:txBody>
          <a:bodyPr>
            <a:normAutofit/>
          </a:bodyPr>
          <a:lstStyle/>
          <a:p>
            <a:pPr algn="just">
              <a:buNone/>
            </a:pPr>
            <a:r>
              <a:rPr lang="en-US" sz="2800" dirty="0"/>
              <a:t>We were as much interested in the process of data collection.</a:t>
            </a:r>
          </a:p>
          <a:p>
            <a:r>
              <a:rPr lang="en-US" sz="2400" b="1" dirty="0"/>
              <a:t>Trainings </a:t>
            </a:r>
            <a:r>
              <a:rPr lang="en-US" sz="2400" dirty="0"/>
              <a:t>of TOTS and Supervisors [Cascaded trainings]</a:t>
            </a:r>
          </a:p>
          <a:p>
            <a:r>
              <a:rPr lang="en-US" sz="2400" dirty="0"/>
              <a:t>Preparation of </a:t>
            </a:r>
            <a:r>
              <a:rPr lang="en-US" sz="2400" b="1" dirty="0"/>
              <a:t>training module </a:t>
            </a:r>
            <a:r>
              <a:rPr lang="en-US" sz="2400" dirty="0"/>
              <a:t>for use by TOTs</a:t>
            </a:r>
          </a:p>
          <a:p>
            <a:r>
              <a:rPr lang="en-US" sz="2400" b="1" dirty="0"/>
              <a:t>Review of Enumerators manual</a:t>
            </a:r>
            <a:r>
              <a:rPr lang="en-US" sz="2400" dirty="0"/>
              <a:t> (the booklet that explains to field officer how to ask each of the questions)</a:t>
            </a:r>
          </a:p>
          <a:p>
            <a:r>
              <a:rPr lang="en-US" sz="2400" b="1" dirty="0"/>
              <a:t>Participation as supervisors and coordinators</a:t>
            </a:r>
            <a:r>
              <a:rPr lang="en-US" sz="2400" dirty="0"/>
              <a:t>: Actual feel of the challenges on the ground.</a:t>
            </a:r>
          </a:p>
          <a:p>
            <a:r>
              <a:rPr lang="en-US" sz="2400" dirty="0"/>
              <a:t>Others aspects of data such as </a:t>
            </a:r>
            <a:r>
              <a:rPr lang="en-US" sz="2400" b="1" u="sng" dirty="0"/>
              <a:t>privacy/confidentiality:</a:t>
            </a:r>
            <a:r>
              <a:rPr lang="en-US" sz="2400" dirty="0"/>
              <a:t> Oath of Office and Secrecy. </a:t>
            </a:r>
          </a:p>
          <a:p>
            <a:r>
              <a:rPr lang="en-US" sz="2400" dirty="0"/>
              <a:t>Lobbying for </a:t>
            </a:r>
            <a:r>
              <a:rPr lang="en-US" sz="2400" u="sng" dirty="0"/>
              <a:t>Fast-Tracking of Data Privacy and Protection Laws and Policy</a:t>
            </a:r>
            <a:r>
              <a:rPr lang="en-US" sz="2400" dirty="0"/>
              <a:t>. Shared an advisory with Ministry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0"/>
            <a:ext cx="11738238" cy="1219199"/>
          </a:xfrm>
        </p:spPr>
        <p:txBody>
          <a:bodyPr/>
          <a:lstStyle/>
          <a:p>
            <a:r>
              <a:rPr lang="en-US" dirty="0"/>
              <a:t>Beyond inclusion… Information Dissemination is Key</a:t>
            </a:r>
          </a:p>
        </p:txBody>
      </p:sp>
      <p:sp>
        <p:nvSpPr>
          <p:cNvPr id="3" name="Content Placeholder 2"/>
          <p:cNvSpPr>
            <a:spLocks noGrp="1"/>
          </p:cNvSpPr>
          <p:nvPr>
            <p:ph sz="quarter" idx="1"/>
          </p:nvPr>
        </p:nvSpPr>
        <p:spPr>
          <a:xfrm>
            <a:off x="0" y="1524000"/>
            <a:ext cx="12192000" cy="5334000"/>
          </a:xfrm>
        </p:spPr>
        <p:txBody>
          <a:bodyPr/>
          <a:lstStyle/>
          <a:p>
            <a:r>
              <a:rPr lang="en-US" dirty="0"/>
              <a:t>Recognition was a great milestone</a:t>
            </a:r>
          </a:p>
          <a:p>
            <a:pPr>
              <a:buNone/>
            </a:pPr>
            <a:endParaRPr lang="en-US" dirty="0"/>
          </a:p>
          <a:p>
            <a:pPr algn="just"/>
            <a:r>
              <a:rPr lang="en-US" dirty="0"/>
              <a:t>But … people needed to come out and get counted: We had just slightly over a month to the national census to inform population that a ‘stigmatised’ population could come out [How many media advocacy forums?, media briefings, infomercials, IEC materials]</a:t>
            </a:r>
          </a:p>
          <a:p>
            <a:pPr>
              <a:buNone/>
            </a:pPr>
            <a:endParaRPr lang="en-US" dirty="0"/>
          </a:p>
          <a:p>
            <a:r>
              <a:rPr lang="en-US" dirty="0"/>
              <a:t>Collaboration in development of content for disseminating the right information to the media: E.G About the ‘Intersex’ marker.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7174"/>
            <a:ext cx="11078464" cy="962025"/>
          </a:xfrm>
        </p:spPr>
        <p:txBody>
          <a:bodyPr/>
          <a:lstStyle/>
          <a:p>
            <a:r>
              <a:rPr lang="en-US" b="1" dirty="0"/>
              <a:t>           Impact of Partnership</a:t>
            </a:r>
          </a:p>
        </p:txBody>
      </p:sp>
      <p:sp>
        <p:nvSpPr>
          <p:cNvPr id="3" name="Content Placeholder 2"/>
          <p:cNvSpPr>
            <a:spLocks noGrp="1"/>
          </p:cNvSpPr>
          <p:nvPr>
            <p:ph sz="quarter" idx="1"/>
          </p:nvPr>
        </p:nvSpPr>
        <p:spPr>
          <a:xfrm>
            <a:off x="0" y="1507958"/>
            <a:ext cx="12191999" cy="5350042"/>
          </a:xfrm>
        </p:spPr>
        <p:txBody>
          <a:bodyPr/>
          <a:lstStyle/>
          <a:p>
            <a:r>
              <a:rPr lang="en-US" dirty="0"/>
              <a:t>Inclusion in the Technical Working Committee(TWC) of the KPHC Pilot Census in 2018 and TWC for main census exercise in 2019:</a:t>
            </a:r>
          </a:p>
          <a:p>
            <a:pPr lvl="1" algn="just">
              <a:buFont typeface="Arial" pitchFamily="34" charset="0"/>
              <a:buChar char="•"/>
            </a:pPr>
            <a:r>
              <a:rPr lang="en-US" i="1" dirty="0"/>
              <a:t>The committee reviews the census instruments and makes recommendations on the best practices for preparatory activities, data collection and processing; quality assurance guidelines; and monitoring and evaluation of all the technical activities of the census at all stages. </a:t>
            </a:r>
          </a:p>
          <a:p>
            <a:pPr lvl="1" algn="just">
              <a:buFont typeface="Arial" pitchFamily="34" charset="0"/>
              <a:buChar char="•"/>
            </a:pPr>
            <a:r>
              <a:rPr lang="en-US" i="1" dirty="0"/>
              <a:t>The committee consists of technical representatives of major stakeholders in both public and private sectors. </a:t>
            </a:r>
          </a:p>
          <a:p>
            <a:r>
              <a:rPr lang="en-US" dirty="0"/>
              <a:t>Invitation to join two other data statistical Committees:</a:t>
            </a:r>
          </a:p>
          <a:p>
            <a:pPr lvl="1">
              <a:buFont typeface="Arial" pitchFamily="34" charset="0"/>
              <a:buChar char="•"/>
            </a:pPr>
            <a:r>
              <a:rPr lang="en-US" dirty="0"/>
              <a:t>Governance, Peace and Security Statistical Committee</a:t>
            </a:r>
          </a:p>
          <a:p>
            <a:pPr lvl="1">
              <a:buFont typeface="Arial" pitchFamily="34" charset="0"/>
              <a:buChar char="•"/>
            </a:pPr>
            <a:r>
              <a:rPr lang="en-US" dirty="0"/>
              <a:t>Gender Statistical Committee</a:t>
            </a:r>
          </a:p>
          <a:p>
            <a:pPr>
              <a:buNone/>
            </a:pPr>
            <a:endParaRPr lang="en-US" dirty="0"/>
          </a:p>
        </p:txBody>
      </p:sp>
      <p:pic>
        <p:nvPicPr>
          <p:cNvPr id="4" name="Picture 3"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530097" cy="123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sdg 16"/>
          <p:cNvPicPr>
            <a:picLocks noGrp="1" noChangeAspect="1" noChangeArrowheads="1"/>
          </p:cNvPicPr>
          <p:nvPr>
            <p:ph sz="quarter" idx="1"/>
          </p:nvPr>
        </p:nvPicPr>
        <p:blipFill>
          <a:blip r:embed="rId2"/>
          <a:srcRect/>
          <a:stretch>
            <a:fillRect/>
          </a:stretch>
        </p:blipFill>
        <p:spPr bwMode="auto">
          <a:xfrm>
            <a:off x="0" y="0"/>
            <a:ext cx="12169577" cy="70532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0"/>
            <a:ext cx="11916229" cy="1248229"/>
          </a:xfrm>
        </p:spPr>
        <p:txBody>
          <a:bodyPr/>
          <a:lstStyle/>
          <a:p>
            <a:r>
              <a:rPr lang="en-US" b="1" dirty="0"/>
              <a:t>                 SDG 16   Project- some Background...</a:t>
            </a:r>
          </a:p>
        </p:txBody>
      </p:sp>
      <p:sp>
        <p:nvSpPr>
          <p:cNvPr id="8" name="Content Placeholder 7"/>
          <p:cNvSpPr>
            <a:spLocks noGrp="1"/>
          </p:cNvSpPr>
          <p:nvPr>
            <p:ph sz="quarter" idx="1"/>
          </p:nvPr>
        </p:nvSpPr>
        <p:spPr>
          <a:xfrm>
            <a:off x="0" y="1379621"/>
            <a:ext cx="12192000" cy="5478379"/>
          </a:xfrm>
        </p:spPr>
        <p:txBody>
          <a:bodyPr/>
          <a:lstStyle/>
          <a:p>
            <a:pPr algn="just"/>
            <a:endParaRPr lang="en-US" dirty="0"/>
          </a:p>
          <a:p>
            <a:pPr algn="just"/>
            <a:r>
              <a:rPr lang="en-US" dirty="0"/>
              <a:t>Extrajudicial Killings; HRDs, Enforced Disappearances: Various report: Error of Fighting terror with terror: Terrorism..</a:t>
            </a:r>
          </a:p>
          <a:p>
            <a:pPr algn="just">
              <a:buNone/>
            </a:pPr>
            <a:endParaRPr lang="en-US" dirty="0"/>
          </a:p>
          <a:p>
            <a:pPr algn="just"/>
            <a:r>
              <a:rPr lang="en-US" dirty="0"/>
              <a:t>Discrepancies in Reporting across various institutions: Government; KNCHR and  NGOs dealing in the thematic area</a:t>
            </a:r>
          </a:p>
          <a:p>
            <a:pPr algn="just">
              <a:buNone/>
            </a:pPr>
            <a:endParaRPr lang="en-US" dirty="0"/>
          </a:p>
          <a:p>
            <a:pPr algn="just"/>
            <a:r>
              <a:rPr lang="en-US" dirty="0"/>
              <a:t>In the 2017 first Voluntary National Review (VNR), it was evident that there was no data available in all the priority targets and indicators under SDG 16, except SDG 16.10 as was demonstrated in the SDGs Indicator Framework for Kenya</a:t>
            </a:r>
          </a:p>
          <a:p>
            <a:pPr>
              <a:buNone/>
            </a:pPr>
            <a:endParaRPr lang="en-US" dirty="0"/>
          </a:p>
          <a:p>
            <a:endParaRPr lang="en-US" dirty="0"/>
          </a:p>
          <a:p>
            <a:endParaRPr lang="en-US" dirty="0"/>
          </a:p>
          <a:p>
            <a:endParaRPr lang="en-US" dirty="0"/>
          </a:p>
          <a:p>
            <a:endParaRPr lang="en-US" dirty="0"/>
          </a:p>
        </p:txBody>
      </p:sp>
      <p:sp>
        <p:nvSpPr>
          <p:cNvPr id="4" name="Rectangle 3"/>
          <p:cNvSpPr/>
          <p:nvPr/>
        </p:nvSpPr>
        <p:spPr>
          <a:xfrm>
            <a:off x="177420" y="3441680"/>
            <a:ext cx="4435523" cy="1200329"/>
          </a:xfrm>
          <a:prstGeom prst="rect">
            <a:avLst/>
          </a:prstGeom>
        </p:spPr>
        <p:txBody>
          <a:bodyPr wrap="square">
            <a:spAutoFit/>
          </a:bodyPr>
          <a:lstStyle/>
          <a:p>
            <a:pPr algn="just"/>
            <a:endParaRPr lang="en-US" sz="2400" dirty="0"/>
          </a:p>
          <a:p>
            <a:pPr algn="just"/>
            <a:endParaRPr lang="en-US" sz="2400" dirty="0"/>
          </a:p>
          <a:p>
            <a:pPr algn="just"/>
            <a:endParaRPr lang="en-US" sz="2400" dirty="0"/>
          </a:p>
        </p:txBody>
      </p:sp>
      <p:pic>
        <p:nvPicPr>
          <p:cNvPr id="6" name="Picture 5"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53946" cy="15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0"/>
            <a:ext cx="11383265" cy="1248229"/>
          </a:xfrm>
        </p:spPr>
        <p:txBody>
          <a:bodyPr/>
          <a:lstStyle/>
          <a:p>
            <a:r>
              <a:rPr lang="en-US" b="1" dirty="0"/>
              <a:t>                 SDG 16 Project</a:t>
            </a:r>
          </a:p>
        </p:txBody>
      </p:sp>
      <p:sp>
        <p:nvSpPr>
          <p:cNvPr id="3" name="Content Placeholder 2"/>
          <p:cNvSpPr>
            <a:spLocks noGrp="1"/>
          </p:cNvSpPr>
          <p:nvPr>
            <p:ph sz="quarter" idx="1"/>
          </p:nvPr>
        </p:nvSpPr>
        <p:spPr>
          <a:xfrm>
            <a:off x="4636168" y="1251284"/>
            <a:ext cx="7555832" cy="5606718"/>
          </a:xfrm>
        </p:spPr>
        <p:txBody>
          <a:bodyPr/>
          <a:lstStyle/>
          <a:p>
            <a:pPr lvl="0" algn="ctr">
              <a:spcBef>
                <a:spcPts val="0"/>
              </a:spcBef>
              <a:buNone/>
            </a:pPr>
            <a:endParaRPr lang="en-US" b="1" dirty="0"/>
          </a:p>
          <a:p>
            <a:pPr lvl="0" algn="ctr">
              <a:spcBef>
                <a:spcPts val="0"/>
              </a:spcBef>
              <a:buNone/>
            </a:pPr>
            <a:r>
              <a:rPr lang="en-US" b="1" dirty="0"/>
              <a:t>Deliverables</a:t>
            </a:r>
          </a:p>
          <a:p>
            <a:pPr lvl="0">
              <a:spcBef>
                <a:spcPts val="0"/>
              </a:spcBef>
              <a:buNone/>
            </a:pPr>
            <a:r>
              <a:rPr lang="en-US" u="sng" dirty="0"/>
              <a:t>Three</a:t>
            </a:r>
            <a:r>
              <a:rPr lang="en-US" dirty="0"/>
              <a:t> main deliverables:</a:t>
            </a:r>
          </a:p>
          <a:p>
            <a:pPr lvl="0" algn="just">
              <a:spcBef>
                <a:spcPts val="0"/>
              </a:spcBef>
              <a:buNone/>
            </a:pPr>
            <a:r>
              <a:rPr lang="en-GB" dirty="0"/>
              <a:t> 1). Develop an effective methodology together with accompanying tools for data collection, disaggregation and dissemination on selected SDG 16 indicators in compliance with international statistical and human rights standards and methodologies. </a:t>
            </a:r>
            <a:endParaRPr lang="en-US" dirty="0"/>
          </a:p>
          <a:p>
            <a:endParaRPr lang="en-US" dirty="0"/>
          </a:p>
        </p:txBody>
      </p:sp>
      <p:sp>
        <p:nvSpPr>
          <p:cNvPr id="4" name="Rectangle 3"/>
          <p:cNvSpPr/>
          <p:nvPr/>
        </p:nvSpPr>
        <p:spPr>
          <a:xfrm>
            <a:off x="0" y="3240504"/>
            <a:ext cx="4812632" cy="3416320"/>
          </a:xfrm>
          <a:prstGeom prst="rect">
            <a:avLst/>
          </a:prstGeom>
          <a:solidFill>
            <a:schemeClr val="accent5">
              <a:lumMod val="40000"/>
              <a:lumOff val="60000"/>
            </a:schemeClr>
          </a:solidFill>
        </p:spPr>
        <p:txBody>
          <a:bodyPr wrap="square">
            <a:spAutoFit/>
          </a:bodyPr>
          <a:lstStyle/>
          <a:p>
            <a:pPr algn="just"/>
            <a:r>
              <a:rPr lang="en-US" sz="2400" dirty="0"/>
              <a:t>A consultant was hired through a consultative process involving both the KNCHR and the OHCHR representative. A consultancy contract was issued on in March 2019 to run for 14 weeks spread in 4 months. </a:t>
            </a:r>
          </a:p>
          <a:p>
            <a:pPr algn="just"/>
            <a:r>
              <a:rPr lang="en-US" sz="2400" dirty="0"/>
              <a:t>*Extension*</a:t>
            </a:r>
          </a:p>
          <a:p>
            <a:pPr algn="just"/>
            <a:endParaRPr lang="en-US" sz="2400" dirty="0"/>
          </a:p>
          <a:p>
            <a:pPr algn="just"/>
            <a:endParaRPr lang="en-US" sz="2400" dirty="0"/>
          </a:p>
        </p:txBody>
      </p:sp>
      <p:pic>
        <p:nvPicPr>
          <p:cNvPr id="6" name="Picture 5"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53946" cy="15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AutoShape 2" descr="Image result for sdg 1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SDG16 off Centre 870"/>
          <p:cNvPicPr/>
          <p:nvPr/>
        </p:nvPicPr>
        <p:blipFill>
          <a:blip r:embed="rId3"/>
          <a:srcRect/>
          <a:stretch>
            <a:fillRect/>
          </a:stretch>
        </p:blipFill>
        <p:spPr bwMode="auto">
          <a:xfrm>
            <a:off x="-1" y="1187116"/>
            <a:ext cx="3497179" cy="21817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SDG 16 Consultancy</a:t>
            </a:r>
          </a:p>
        </p:txBody>
      </p:sp>
      <p:sp>
        <p:nvSpPr>
          <p:cNvPr id="3" name="Content Placeholder 2"/>
          <p:cNvSpPr>
            <a:spLocks noGrp="1"/>
          </p:cNvSpPr>
          <p:nvPr>
            <p:ph sz="quarter" idx="1"/>
          </p:nvPr>
        </p:nvSpPr>
        <p:spPr>
          <a:xfrm>
            <a:off x="208547" y="1507958"/>
            <a:ext cx="11742821" cy="5149515"/>
          </a:xfrm>
        </p:spPr>
        <p:txBody>
          <a:bodyPr/>
          <a:lstStyle/>
          <a:p>
            <a:pPr algn="just">
              <a:buNone/>
            </a:pPr>
            <a:r>
              <a:rPr lang="en-GB" dirty="0"/>
              <a:t>2). Put forward suggestions on what should be prioritized to operationalize the Office of Human Rights Commissioner OHCHR’s guidance note on Human Rights-Based Approach to Data (HRBAD), and to further data collection, disaggregation, analysis and dissemination based on the use of the list of groups being left behind in Kenya identified by the oversight team;</a:t>
            </a:r>
          </a:p>
          <a:p>
            <a:pPr algn="just">
              <a:buNone/>
            </a:pPr>
            <a:endParaRPr lang="en-US" dirty="0"/>
          </a:p>
          <a:p>
            <a:pPr algn="just">
              <a:buNone/>
            </a:pPr>
            <a:r>
              <a:rPr lang="en-GB" dirty="0"/>
              <a:t>3). Produce a situation analysis highlighting the review of practices, methodologies and challenges by the KNCHR and KNBS to collect data on indicators </a:t>
            </a:r>
            <a:r>
              <a:rPr lang="en-GB" b="1" dirty="0"/>
              <a:t>16.1.1, 16.1.3, 16.3.1, 16.10.1 and 16.b.1/10.3.1 </a:t>
            </a:r>
            <a:r>
              <a:rPr lang="en-GB" dirty="0"/>
              <a:t>and gaps based on the list of population groups left behind.</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89568" y="351430"/>
            <a:ext cx="10871200" cy="990600"/>
          </a:xfrm>
        </p:spPr>
        <p:txBody>
          <a:bodyPr/>
          <a:lstStyle/>
          <a:p>
            <a:r>
              <a:rPr lang="en-US" dirty="0"/>
              <a:t>Outline of Presentation</a:t>
            </a:r>
          </a:p>
        </p:txBody>
      </p:sp>
      <p:sp>
        <p:nvSpPr>
          <p:cNvPr id="3075" name="Content Placeholder 2"/>
          <p:cNvSpPr>
            <a:spLocks noGrp="1"/>
          </p:cNvSpPr>
          <p:nvPr>
            <p:ph sz="quarter" idx="1"/>
          </p:nvPr>
        </p:nvSpPr>
        <p:spPr>
          <a:xfrm>
            <a:off x="0" y="1555845"/>
            <a:ext cx="12192000" cy="5302154"/>
          </a:xfrm>
        </p:spPr>
        <p:txBody>
          <a:bodyPr/>
          <a:lstStyle/>
          <a:p>
            <a:pPr marL="571500" indent="-571500">
              <a:lnSpc>
                <a:spcPct val="150000"/>
              </a:lnSpc>
              <a:spcBef>
                <a:spcPts val="0"/>
              </a:spcBef>
              <a:buFont typeface="+mj-lt"/>
              <a:buAutoNum type="romanUcPeriod"/>
            </a:pPr>
            <a:r>
              <a:rPr lang="en-US" dirty="0"/>
              <a:t>About the Kenya National Commission on Human Rights (KNCHR)</a:t>
            </a:r>
          </a:p>
          <a:p>
            <a:pPr marL="571500" indent="-571500">
              <a:lnSpc>
                <a:spcPct val="150000"/>
              </a:lnSpc>
              <a:spcBef>
                <a:spcPts val="0"/>
              </a:spcBef>
              <a:buFont typeface="+mj-lt"/>
              <a:buAutoNum type="romanUcPeriod"/>
            </a:pPr>
            <a:endParaRPr lang="en-US" dirty="0"/>
          </a:p>
          <a:p>
            <a:pPr marL="571500" indent="-571500">
              <a:spcBef>
                <a:spcPts val="0"/>
              </a:spcBef>
              <a:buFont typeface="+mj-lt"/>
              <a:buAutoNum type="romanUcPeriod"/>
            </a:pPr>
            <a:r>
              <a:rPr lang="en-US" dirty="0"/>
              <a:t>Memorandum of Understanding Between KNCHR and the Kenya National Bureau of Statistics (KNBS)</a:t>
            </a:r>
          </a:p>
          <a:p>
            <a:pPr marL="571500" indent="-571500">
              <a:spcBef>
                <a:spcPts val="0"/>
              </a:spcBef>
              <a:buFont typeface="+mj-lt"/>
              <a:buAutoNum type="romanUcPeriod"/>
            </a:pPr>
            <a:endParaRPr lang="en-US" dirty="0"/>
          </a:p>
          <a:p>
            <a:pPr marL="571500" indent="-571500" algn="just">
              <a:spcBef>
                <a:spcPts val="0"/>
              </a:spcBef>
              <a:buFont typeface="+mj-lt"/>
              <a:buAutoNum type="romanUcPeriod"/>
            </a:pPr>
            <a:r>
              <a:rPr lang="en-US" dirty="0"/>
              <a:t>Impact of the Partnership in ensuring Inclusivity: The 2019 Kenya Population and Housing Census</a:t>
            </a:r>
          </a:p>
          <a:p>
            <a:pPr marL="571500" indent="-571500" algn="just">
              <a:spcBef>
                <a:spcPts val="0"/>
              </a:spcBef>
              <a:buFont typeface="+mj-lt"/>
              <a:buAutoNum type="romanUcPeriod"/>
            </a:pPr>
            <a:endParaRPr lang="en-US" dirty="0">
              <a:solidFill>
                <a:srgbClr val="FFC000"/>
              </a:solidFill>
            </a:endParaRPr>
          </a:p>
          <a:p>
            <a:pPr marL="571500" indent="-571500">
              <a:lnSpc>
                <a:spcPct val="150000"/>
              </a:lnSpc>
              <a:spcBef>
                <a:spcPts val="0"/>
              </a:spcBef>
              <a:buFont typeface="+mj-lt"/>
              <a:buAutoNum type="romanUcPeriod"/>
            </a:pPr>
            <a:r>
              <a:rPr lang="en-US" dirty="0"/>
              <a:t>Overview of Ongoing Work on SDG 16</a:t>
            </a:r>
          </a:p>
          <a:p>
            <a:pPr>
              <a:lnSpc>
                <a:spcPct val="150000"/>
              </a:lnSpc>
              <a:buNone/>
            </a:pPr>
            <a:endParaRPr lang="en-US" dirty="0"/>
          </a:p>
          <a:p>
            <a:pPr>
              <a:lnSpc>
                <a:spcPct val="150000"/>
              </a:lnSpc>
              <a:buNone/>
            </a:pPr>
            <a:endParaRPr lang="en-US" dirty="0"/>
          </a:p>
        </p:txBody>
      </p:sp>
      <p:pic>
        <p:nvPicPr>
          <p:cNvPr id="4" name="Picture 3"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8054" y="0"/>
            <a:ext cx="1853946" cy="137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SDG 16 </a:t>
            </a:r>
          </a:p>
        </p:txBody>
      </p:sp>
      <p:sp>
        <p:nvSpPr>
          <p:cNvPr id="3" name="Content Placeholder 2"/>
          <p:cNvSpPr>
            <a:spLocks noGrp="1"/>
          </p:cNvSpPr>
          <p:nvPr>
            <p:ph sz="quarter" idx="1"/>
          </p:nvPr>
        </p:nvSpPr>
        <p:spPr>
          <a:xfrm>
            <a:off x="625642" y="1668379"/>
            <a:ext cx="11566359" cy="5189620"/>
          </a:xfrm>
        </p:spPr>
        <p:txBody>
          <a:bodyPr>
            <a:normAutofit/>
          </a:bodyPr>
          <a:lstStyle/>
          <a:p>
            <a:pPr marL="319088" lvl="1" indent="-319088" algn="just">
              <a:spcBef>
                <a:spcPts val="700"/>
              </a:spcBef>
              <a:buClr>
                <a:schemeClr val="accent2"/>
              </a:buClr>
              <a:buSzPct val="60000"/>
              <a:buFont typeface="Wingdings" pitchFamily="2" charset="2"/>
              <a:buChar char=""/>
            </a:pPr>
            <a:r>
              <a:rPr lang="en-US" sz="3200" dirty="0"/>
              <a:t>Produce a </a:t>
            </a:r>
            <a:r>
              <a:rPr lang="en-US" sz="3200" u="sng" dirty="0"/>
              <a:t>situation analysis and review of practices, methodologies and challenges by the two institutions to collect data on the above-mentioned indicators16.1.1, 16.1.3, 16.3.1 and 16.10.1 and gaps</a:t>
            </a:r>
            <a:r>
              <a:rPr lang="en-US" sz="3200" dirty="0"/>
              <a:t> based on the list of population groups left behind prepared by the KNCHR, KNBS and OHCHR. Compile a detailed report on effective and viable methodologies for filling all these gaps, furthering the implementation of the HRBAD in Kenya in the operations and products of the national statistical system.</a:t>
            </a:r>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AREAS</a:t>
            </a:r>
          </a:p>
        </p:txBody>
      </p:sp>
      <p:sp>
        <p:nvSpPr>
          <p:cNvPr id="3" name="Content Placeholder 2"/>
          <p:cNvSpPr>
            <a:spLocks noGrp="1"/>
          </p:cNvSpPr>
          <p:nvPr>
            <p:ph sz="quarter" idx="1"/>
          </p:nvPr>
        </p:nvSpPr>
        <p:spPr>
          <a:xfrm>
            <a:off x="368968" y="1491916"/>
            <a:ext cx="11454064" cy="5366084"/>
          </a:xfrm>
        </p:spPr>
        <p:txBody>
          <a:bodyPr>
            <a:normAutofit lnSpcReduction="10000"/>
          </a:bodyPr>
          <a:lstStyle/>
          <a:p>
            <a:pPr lvl="2" algn="just"/>
            <a:r>
              <a:rPr lang="en-US" sz="2400" dirty="0"/>
              <a:t>Number of victims of intentional homicide per 100,000 population and disaggregated by type of victims and perpetrators (16.1.1);</a:t>
            </a:r>
          </a:p>
          <a:p>
            <a:pPr lvl="2" algn="just"/>
            <a:r>
              <a:rPr lang="en-US" sz="2400" dirty="0"/>
              <a:t>Proportion of population subjected to physical, psychological or sexual violence in the previous 12 months (16.1.3);</a:t>
            </a:r>
          </a:p>
          <a:p>
            <a:pPr lvl="2" algn="just"/>
            <a:r>
              <a:rPr lang="en-US" sz="2400" dirty="0"/>
              <a:t>Proportion of victims of violence in the previous 12 months who reported their victimization to competent authorities or other officially recognized conflict resolution mechanisms(16.3.1);</a:t>
            </a:r>
          </a:p>
          <a:p>
            <a:pPr lvl="2" algn="just"/>
            <a:r>
              <a:rPr lang="en-US" sz="2400" dirty="0"/>
              <a:t>Number of verified cases of killing, kidnapping, enforced disappearance, arbitrary detention and torture of journalists, associated media personnel, trade unionists and human rights advocates in the previous 12 months (16.10.1).</a:t>
            </a:r>
          </a:p>
          <a:p>
            <a:r>
              <a:rPr lang="en-US" sz="3200" dirty="0"/>
              <a:t>The information will also capture the killings, kidnapping, enforced disappearances and torture of persons who are not necessarily HRDs.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Impact?</a:t>
            </a:r>
          </a:p>
        </p:txBody>
      </p:sp>
      <p:sp>
        <p:nvSpPr>
          <p:cNvPr id="3" name="Content Placeholder 2"/>
          <p:cNvSpPr>
            <a:spLocks noGrp="1"/>
          </p:cNvSpPr>
          <p:nvPr>
            <p:ph sz="quarter" idx="1"/>
          </p:nvPr>
        </p:nvSpPr>
        <p:spPr>
          <a:xfrm>
            <a:off x="0" y="1604211"/>
            <a:ext cx="12191999" cy="5253789"/>
          </a:xfrm>
        </p:spPr>
        <p:txBody>
          <a:bodyPr/>
          <a:lstStyle/>
          <a:p>
            <a:pPr algn="just">
              <a:buNone/>
            </a:pPr>
            <a:r>
              <a:rPr lang="en-US" dirty="0"/>
              <a:t>The </a:t>
            </a:r>
            <a:r>
              <a:rPr lang="en-US" b="1" dirty="0"/>
              <a:t>Non–State actors (Civil Society Organizations):</a:t>
            </a:r>
            <a:r>
              <a:rPr lang="en-US" dirty="0"/>
              <a:t> An opportunity aimed at not only reviewing  their methodologies but as a key step towards working with state actors on improving their relationship as they work towards common goal of promotion and protection of human rights. </a:t>
            </a:r>
          </a:p>
          <a:p>
            <a:pPr algn="just">
              <a:buNone/>
            </a:pPr>
            <a:endParaRPr lang="en-US" dirty="0"/>
          </a:p>
          <a:p>
            <a:pPr lvl="0" algn="just">
              <a:buNone/>
            </a:pPr>
            <a:r>
              <a:rPr lang="en-US" b="1" dirty="0"/>
              <a:t>The National Statistical Office ( KNBS)</a:t>
            </a:r>
            <a:endParaRPr lang="en-US" dirty="0"/>
          </a:p>
          <a:p>
            <a:pPr lvl="0" algn="just"/>
            <a:r>
              <a:rPr lang="en-US" dirty="0"/>
              <a:t>The review and adoption of the necessary methodologies key- incorporation of data from the local levels into the official data by the national statistical office thus giving a more holistic picture.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0" y="1507958"/>
            <a:ext cx="12192000" cy="5093702"/>
          </a:xfrm>
          <a:prstGeom prst="rect">
            <a:avLst/>
          </a:prstGeom>
        </p:spPr>
        <p:txBody>
          <a:bodyPr wrap="square">
            <a:spAutoFit/>
          </a:bodyPr>
          <a:lstStyle/>
          <a:p>
            <a:pPr algn="just">
              <a:buNone/>
            </a:pPr>
            <a:r>
              <a:rPr lang="en-US" b="1" dirty="0"/>
              <a:t>The National Government </a:t>
            </a:r>
          </a:p>
          <a:p>
            <a:pPr algn="just">
              <a:buNone/>
            </a:pPr>
            <a:r>
              <a:rPr lang="en-US" b="1" dirty="0"/>
              <a:t>   </a:t>
            </a:r>
            <a:r>
              <a:rPr lang="en-US" dirty="0"/>
              <a:t>Bears</a:t>
            </a:r>
            <a:r>
              <a:rPr lang="en-US" b="1" dirty="0"/>
              <a:t> </a:t>
            </a:r>
            <a:r>
              <a:rPr lang="en-US" dirty="0"/>
              <a:t>primary responsibility on monitoring and reporting against the various indicators under all the SDGs including SDG 16. The project would provide the necessary methodologies and input on how the data can be mined for reporting at the international arena. </a:t>
            </a:r>
          </a:p>
          <a:p>
            <a:pPr algn="just">
              <a:buNone/>
            </a:pPr>
            <a:endParaRPr lang="en-US" dirty="0"/>
          </a:p>
          <a:p>
            <a:pPr algn="just"/>
            <a:r>
              <a:rPr lang="en-US" dirty="0"/>
              <a:t>National Reporting: E.G Under the Prevention of Torture Act, 2017.</a:t>
            </a:r>
          </a:p>
          <a:p>
            <a:pPr algn="just">
              <a:buNone/>
            </a:pPr>
            <a:endParaRPr lang="en-US" dirty="0"/>
          </a:p>
          <a:p>
            <a:pPr algn="just"/>
            <a:r>
              <a:rPr lang="en-US" dirty="0"/>
              <a:t>International reporting: ICCPR; CAT</a:t>
            </a:r>
          </a:p>
          <a:p>
            <a:pPr algn="just">
              <a:buNone/>
            </a:pPr>
            <a:endParaRPr lang="en-US" dirty="0"/>
          </a:p>
        </p:txBody>
      </p:sp>
      <p:pic>
        <p:nvPicPr>
          <p:cNvPr id="5" name="Picture 4"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56229" cy="146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fmla="#ppt_w*sin(2.5*pi*$)">
                                          <p:val>
                                            <p:fltVal val="0"/>
                                          </p:val>
                                        </p:tav>
                                        <p:tav tm="100000">
                                          <p:val>
                                            <p:fltVal val="1"/>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SDGs</a:t>
            </a:r>
          </a:p>
        </p:txBody>
      </p:sp>
      <p:sp>
        <p:nvSpPr>
          <p:cNvPr id="3" name="Content Placeholder 2"/>
          <p:cNvSpPr>
            <a:spLocks noGrp="1"/>
          </p:cNvSpPr>
          <p:nvPr>
            <p:ph sz="quarter" idx="1"/>
          </p:nvPr>
        </p:nvSpPr>
        <p:spPr>
          <a:xfrm>
            <a:off x="433137" y="1572126"/>
            <a:ext cx="10860505" cy="5285874"/>
          </a:xfrm>
        </p:spPr>
        <p:txBody>
          <a:bodyPr/>
          <a:lstStyle/>
          <a:p>
            <a:pPr algn="just"/>
            <a:endParaRPr lang="en-US" dirty="0">
              <a:latin typeface="Century Gothic" pitchFamily="34" charset="0"/>
            </a:endParaRPr>
          </a:p>
          <a:p>
            <a:pPr algn="just"/>
            <a:r>
              <a:rPr lang="en-US" sz="2800" dirty="0">
                <a:latin typeface="Century Gothic" pitchFamily="34" charset="0"/>
              </a:rPr>
              <a:t>Status: Consultancy  on SDG 16 almost at tail end(to be concluded by December)</a:t>
            </a:r>
          </a:p>
          <a:p>
            <a:pPr algn="just"/>
            <a:endParaRPr lang="en-US" sz="2800" dirty="0">
              <a:latin typeface="Century Gothic" pitchFamily="34" charset="0"/>
            </a:endParaRPr>
          </a:p>
          <a:p>
            <a:pPr algn="just"/>
            <a:endParaRPr lang="en-US" sz="2800" dirty="0">
              <a:latin typeface="Century Gothic" pitchFamily="34" charset="0"/>
            </a:endParaRPr>
          </a:p>
          <a:p>
            <a:pPr algn="just"/>
            <a:r>
              <a:rPr lang="en-US" sz="2800" b="1" dirty="0">
                <a:latin typeface="Century Gothic" pitchFamily="34" charset="0"/>
              </a:rPr>
              <a:t>MOU  signed with the Danish Institute on Human Rights:</a:t>
            </a:r>
          </a:p>
          <a:p>
            <a:pPr algn="just">
              <a:buNone/>
            </a:pPr>
            <a:r>
              <a:rPr lang="en-US" sz="2800" dirty="0">
                <a:latin typeface="Century Gothic" pitchFamily="34" charset="0"/>
              </a:rPr>
              <a:t>Currently touching on Business and Human Rights; SDGs and Human Rights Data and the Human Rights Education</a:t>
            </a:r>
            <a:r>
              <a:rPr lang="en-US" dirty="0">
                <a:latin typeface="Century Gothic" pitchFamily="34" charset="0"/>
              </a:rPr>
              <a:t>.</a:t>
            </a:r>
            <a:endParaRPr lang="en-US" b="1" dirty="0">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50627" y="228600"/>
            <a:ext cx="10937437" cy="1163472"/>
          </a:xfrm>
        </p:spPr>
        <p:txBody>
          <a:bodyPr/>
          <a:lstStyle/>
          <a:p>
            <a:r>
              <a:rPr lang="en-US" dirty="0"/>
              <a:t>                   Establishment &amp; Mandate</a:t>
            </a:r>
          </a:p>
        </p:txBody>
      </p:sp>
      <p:sp>
        <p:nvSpPr>
          <p:cNvPr id="3" name="Content Placeholder 2"/>
          <p:cNvSpPr>
            <a:spLocks noGrp="1"/>
          </p:cNvSpPr>
          <p:nvPr>
            <p:ph sz="quarter" idx="1"/>
          </p:nvPr>
        </p:nvSpPr>
        <p:spPr>
          <a:xfrm>
            <a:off x="3671248" y="1487606"/>
            <a:ext cx="8317552" cy="5370394"/>
          </a:xfrm>
        </p:spPr>
        <p:txBody>
          <a:bodyPr rtlCol="0">
            <a:normAutofit fontScale="25000" lnSpcReduction="20000"/>
          </a:bodyPr>
          <a:lstStyle/>
          <a:p>
            <a:pPr algn="just" fontAlgn="auto">
              <a:spcAft>
                <a:spcPts val="0"/>
              </a:spcAft>
              <a:buFont typeface="Arial" pitchFamily="34" charset="0"/>
              <a:buChar char="•"/>
              <a:defRPr/>
            </a:pPr>
            <a:r>
              <a:rPr lang="en-US" sz="9600" dirty="0">
                <a:latin typeface="Century" pitchFamily="18" charset="0"/>
              </a:rPr>
              <a:t>Kenya National Commission on Human Rights established under Article 59 of the Constitution of Kenya, 2010; Operationalised under the KNCHR Act, 2011. </a:t>
            </a:r>
          </a:p>
          <a:p>
            <a:pPr algn="just" fontAlgn="auto">
              <a:spcAft>
                <a:spcPts val="0"/>
              </a:spcAft>
              <a:buFont typeface="Arial" pitchFamily="34" charset="0"/>
              <a:buChar char="•"/>
              <a:defRPr/>
            </a:pPr>
            <a:endParaRPr lang="en-US" sz="9600" dirty="0">
              <a:latin typeface="Century" pitchFamily="18" charset="0"/>
            </a:endParaRPr>
          </a:p>
          <a:p>
            <a:pPr algn="just" fontAlgn="auto">
              <a:spcAft>
                <a:spcPts val="0"/>
              </a:spcAft>
              <a:buFont typeface="Arial" pitchFamily="34" charset="0"/>
              <a:buChar char="•"/>
              <a:defRPr/>
            </a:pPr>
            <a:r>
              <a:rPr lang="en-US" sz="9600" b="1" dirty="0">
                <a:latin typeface="Century" pitchFamily="18" charset="0"/>
              </a:rPr>
              <a:t>Note: </a:t>
            </a:r>
            <a:r>
              <a:rPr lang="en-US" sz="9600" dirty="0">
                <a:latin typeface="Century" pitchFamily="18" charset="0"/>
              </a:rPr>
              <a:t>[Established as the Kenya National Human Rights and Equality Commission under the Constitution- KNCHR, CAJ/Ombudsman and NGEC].</a:t>
            </a:r>
          </a:p>
          <a:p>
            <a:pPr algn="just" fontAlgn="auto">
              <a:spcAft>
                <a:spcPts val="0"/>
              </a:spcAft>
              <a:buNone/>
              <a:defRPr/>
            </a:pPr>
            <a:endParaRPr lang="en-US" sz="9600" dirty="0">
              <a:latin typeface="Century" pitchFamily="18" charset="0"/>
            </a:endParaRPr>
          </a:p>
          <a:p>
            <a:pPr algn="just" fontAlgn="auto">
              <a:spcAft>
                <a:spcPts val="0"/>
              </a:spcAft>
              <a:buFont typeface="Arial" pitchFamily="34" charset="0"/>
              <a:buChar char="•"/>
              <a:defRPr/>
            </a:pPr>
            <a:r>
              <a:rPr lang="en-US" sz="9600" dirty="0">
                <a:latin typeface="Century" pitchFamily="18" charset="0"/>
              </a:rPr>
              <a:t>As per the Act comprises five (5) Commissioners (but in reality we </a:t>
            </a:r>
            <a:r>
              <a:rPr lang="en-US" sz="9600" u="sng" dirty="0">
                <a:latin typeface="Century" pitchFamily="18" charset="0"/>
              </a:rPr>
              <a:t>have four Commissioners</a:t>
            </a:r>
            <a:r>
              <a:rPr lang="en-US" sz="9600" dirty="0">
                <a:latin typeface="Century" pitchFamily="18" charset="0"/>
              </a:rPr>
              <a:t> who are fulltime).</a:t>
            </a:r>
          </a:p>
          <a:p>
            <a:pPr algn="just" fontAlgn="auto">
              <a:spcAft>
                <a:spcPts val="0"/>
              </a:spcAft>
              <a:buNone/>
              <a:defRPr/>
            </a:pPr>
            <a:endParaRPr lang="en-US" sz="9600" dirty="0">
              <a:latin typeface="Century" pitchFamily="18" charset="0"/>
            </a:endParaRPr>
          </a:p>
          <a:p>
            <a:pPr algn="just" fontAlgn="auto">
              <a:spcAft>
                <a:spcPts val="0"/>
              </a:spcAft>
              <a:buFont typeface="Arial" pitchFamily="34" charset="0"/>
              <a:buChar char="•"/>
              <a:defRPr/>
            </a:pPr>
            <a:r>
              <a:rPr lang="en-US" sz="9600" dirty="0">
                <a:latin typeface="Century" pitchFamily="18" charset="0"/>
              </a:rPr>
              <a:t>Presence in five Regions across the country besides the HQ in Nairobi.</a:t>
            </a:r>
          </a:p>
          <a:p>
            <a:pPr algn="just" fontAlgn="auto">
              <a:spcAft>
                <a:spcPts val="0"/>
              </a:spcAft>
              <a:buFont typeface="Arial" pitchFamily="34" charset="0"/>
              <a:buChar char="•"/>
              <a:defRPr/>
            </a:pPr>
            <a:endParaRPr lang="en-US" sz="9600" b="1" dirty="0"/>
          </a:p>
          <a:p>
            <a:pPr algn="just" fontAlgn="auto">
              <a:spcAft>
                <a:spcPts val="0"/>
              </a:spcAft>
              <a:buFont typeface="Arial" pitchFamily="34" charset="0"/>
              <a:buChar char="•"/>
              <a:defRPr/>
            </a:pPr>
            <a:endParaRPr lang="en-US" b="1" dirty="0">
              <a:solidFill>
                <a:srgbClr val="7030A0"/>
              </a:solidFill>
            </a:endParaRPr>
          </a:p>
        </p:txBody>
      </p:sp>
      <p:pic>
        <p:nvPicPr>
          <p:cNvPr id="4" name="Picture 3"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475874" cy="133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s://www.knchr.org/portals/0/Logo/Kagwiria%20Mbogori.jpg"/>
          <p:cNvPicPr>
            <a:picLocks noChangeAspect="1" noChangeArrowheads="1"/>
          </p:cNvPicPr>
          <p:nvPr/>
        </p:nvPicPr>
        <p:blipFill>
          <a:blip r:embed="rId3"/>
          <a:srcRect/>
          <a:stretch>
            <a:fillRect/>
          </a:stretch>
        </p:blipFill>
        <p:spPr bwMode="auto">
          <a:xfrm>
            <a:off x="-1" y="1241945"/>
            <a:ext cx="2053389" cy="2291001"/>
          </a:xfrm>
          <a:prstGeom prst="rect">
            <a:avLst/>
          </a:prstGeom>
          <a:noFill/>
        </p:spPr>
      </p:pic>
      <p:pic>
        <p:nvPicPr>
          <p:cNvPr id="6148" name="Picture 4" descr="https://www.knchr.org/portals/0/Logos/George-Morara-Photo.jpg?ver=2018-06-21-102142-697"/>
          <p:cNvPicPr>
            <a:picLocks noChangeAspect="1" noChangeArrowheads="1"/>
          </p:cNvPicPr>
          <p:nvPr/>
        </p:nvPicPr>
        <p:blipFill>
          <a:blip r:embed="rId4"/>
          <a:srcRect/>
          <a:stretch>
            <a:fillRect/>
          </a:stretch>
        </p:blipFill>
        <p:spPr bwMode="auto">
          <a:xfrm>
            <a:off x="2197768" y="1736379"/>
            <a:ext cx="1585055" cy="1705970"/>
          </a:xfrm>
          <a:prstGeom prst="rect">
            <a:avLst/>
          </a:prstGeom>
          <a:noFill/>
        </p:spPr>
      </p:pic>
      <p:pic>
        <p:nvPicPr>
          <p:cNvPr id="6150" name="Picture 6" descr="https://www.knchr.org/portals/0/Logo/Jedidah%20Waruhiu.jpg"/>
          <p:cNvPicPr>
            <a:picLocks noChangeAspect="1" noChangeArrowheads="1"/>
          </p:cNvPicPr>
          <p:nvPr/>
        </p:nvPicPr>
        <p:blipFill>
          <a:blip r:embed="rId5"/>
          <a:srcRect/>
          <a:stretch>
            <a:fillRect/>
          </a:stretch>
        </p:blipFill>
        <p:spPr bwMode="auto">
          <a:xfrm>
            <a:off x="2142699" y="4135274"/>
            <a:ext cx="1828562" cy="1896558"/>
          </a:xfrm>
          <a:prstGeom prst="rect">
            <a:avLst/>
          </a:prstGeom>
          <a:noFill/>
        </p:spPr>
      </p:pic>
      <p:pic>
        <p:nvPicPr>
          <p:cNvPr id="6152" name="Picture 8" descr="https://www.knchr.org/portals/0/Logos/Chivusia.png?ver=2018-07-04-075854-060"/>
          <p:cNvPicPr>
            <a:picLocks noChangeAspect="1" noChangeArrowheads="1"/>
          </p:cNvPicPr>
          <p:nvPr/>
        </p:nvPicPr>
        <p:blipFill>
          <a:blip r:embed="rId6"/>
          <a:srcRect/>
          <a:stretch>
            <a:fillRect/>
          </a:stretch>
        </p:blipFill>
        <p:spPr bwMode="auto">
          <a:xfrm>
            <a:off x="0" y="4170947"/>
            <a:ext cx="1946258" cy="19462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KNCHR Mandate</a:t>
            </a:r>
          </a:p>
        </p:txBody>
      </p:sp>
      <p:sp>
        <p:nvSpPr>
          <p:cNvPr id="3" name="Content Placeholder 2"/>
          <p:cNvSpPr>
            <a:spLocks noGrp="1"/>
          </p:cNvSpPr>
          <p:nvPr>
            <p:ph sz="quarter" idx="1"/>
          </p:nvPr>
        </p:nvSpPr>
        <p:spPr>
          <a:xfrm>
            <a:off x="0" y="1501254"/>
            <a:ext cx="12192000" cy="5356746"/>
          </a:xfrm>
        </p:spPr>
        <p:txBody>
          <a:bodyPr>
            <a:normAutofit/>
          </a:bodyPr>
          <a:lstStyle/>
          <a:p>
            <a:pPr algn="just" fontAlgn="auto">
              <a:lnSpc>
                <a:spcPct val="150000"/>
              </a:lnSpc>
              <a:spcAft>
                <a:spcPts val="0"/>
              </a:spcAft>
              <a:buFont typeface="Arial" pitchFamily="34" charset="0"/>
              <a:buChar char="•"/>
              <a:defRPr/>
            </a:pPr>
            <a:r>
              <a:rPr lang="en-US" sz="2800" dirty="0">
                <a:latin typeface="Century Gothic" pitchFamily="34" charset="0"/>
              </a:rPr>
              <a:t>Mandate to promote and protect human rights</a:t>
            </a:r>
          </a:p>
          <a:p>
            <a:pPr algn="just" fontAlgn="auto">
              <a:lnSpc>
                <a:spcPct val="150000"/>
              </a:lnSpc>
              <a:spcAft>
                <a:spcPts val="0"/>
              </a:spcAft>
              <a:buFont typeface="Arial" pitchFamily="34" charset="0"/>
              <a:buChar char="•"/>
              <a:defRPr/>
            </a:pPr>
            <a:r>
              <a:rPr lang="en-US" sz="2800" dirty="0">
                <a:latin typeface="Century Gothic" pitchFamily="34" charset="0"/>
              </a:rPr>
              <a:t>To promote the protection, and observance of human rights in public and private institutions; </a:t>
            </a:r>
          </a:p>
          <a:p>
            <a:pPr algn="just" fontAlgn="auto">
              <a:lnSpc>
                <a:spcPct val="150000"/>
              </a:lnSpc>
              <a:spcAft>
                <a:spcPts val="0"/>
              </a:spcAft>
              <a:buFont typeface="Arial" pitchFamily="34" charset="0"/>
              <a:buChar char="•"/>
              <a:defRPr/>
            </a:pPr>
            <a:r>
              <a:rPr lang="en-US" sz="2800" dirty="0">
                <a:latin typeface="Century Gothic" pitchFamily="34" charset="0"/>
              </a:rPr>
              <a:t>Receive and process complaints; investigations; research on human rights issues, public awareness. </a:t>
            </a:r>
          </a:p>
          <a:p>
            <a:pPr algn="just" fontAlgn="auto">
              <a:lnSpc>
                <a:spcPct val="150000"/>
              </a:lnSpc>
              <a:spcAft>
                <a:spcPts val="0"/>
              </a:spcAft>
              <a:buFont typeface="Arial" pitchFamily="34" charset="0"/>
              <a:buChar char="•"/>
              <a:defRPr/>
            </a:pPr>
            <a:r>
              <a:rPr lang="en-US" sz="2800" dirty="0">
                <a:latin typeface="Century Gothic" pitchFamily="34" charset="0"/>
              </a:rPr>
              <a:t>We are the designated principal organ of the State in ensuring state compliance with national, regional and international human rights</a:t>
            </a:r>
          </a:p>
        </p:txBody>
      </p:sp>
      <p:pic>
        <p:nvPicPr>
          <p:cNvPr id="4" name="Picture 3" descr="KNCH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9656" y="-953"/>
            <a:ext cx="1872343" cy="136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fmla="#ppt_w*sin(2.5*pi*$)">
                                          <p:val>
                                            <p:fltVal val="0"/>
                                          </p:val>
                                        </p:tav>
                                        <p:tav tm="100000">
                                          <p:val>
                                            <p:fltVal val="1"/>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KNCHR and KNBS  MOU</a:t>
            </a:r>
          </a:p>
        </p:txBody>
      </p:sp>
      <p:sp>
        <p:nvSpPr>
          <p:cNvPr id="3" name="Content Placeholder 2"/>
          <p:cNvSpPr>
            <a:spLocks noGrp="1"/>
          </p:cNvSpPr>
          <p:nvPr>
            <p:ph sz="quarter" idx="1"/>
          </p:nvPr>
        </p:nvSpPr>
        <p:spPr>
          <a:xfrm>
            <a:off x="272717" y="1411705"/>
            <a:ext cx="11919284" cy="5446295"/>
          </a:xfrm>
        </p:spPr>
        <p:txBody>
          <a:bodyPr/>
          <a:lstStyle/>
          <a:p>
            <a:pPr algn="just">
              <a:buNone/>
            </a:pPr>
            <a:r>
              <a:rPr lang="en-US" b="1" dirty="0"/>
              <a:t>   Background: </a:t>
            </a:r>
          </a:p>
          <a:p>
            <a:pPr algn="just">
              <a:buFont typeface="Wingdings" pitchFamily="2" charset="2"/>
              <a:buChar char="v"/>
            </a:pPr>
            <a:r>
              <a:rPr lang="en-US" dirty="0">
                <a:hlinkClick r:id="rId2"/>
              </a:rPr>
              <a:t>The adoption of ‘Transforming our World: The 2030 Agenda for Sustainable Development</a:t>
            </a:r>
            <a:r>
              <a:rPr lang="en-US" dirty="0"/>
              <a:t>’  by all UN members in September 2015.</a:t>
            </a:r>
          </a:p>
          <a:p>
            <a:pPr algn="just">
              <a:buFont typeface="Wingdings" pitchFamily="2" charset="2"/>
              <a:buChar char="v"/>
            </a:pPr>
            <a:r>
              <a:rPr lang="en-US" dirty="0"/>
              <a:t>Clarion call:  </a:t>
            </a:r>
            <a:r>
              <a:rPr lang="en-US" i="1" dirty="0"/>
              <a:t>to </a:t>
            </a:r>
            <a:r>
              <a:rPr lang="en-US" b="1" i="1" dirty="0"/>
              <a:t>leave no-one behind</a:t>
            </a:r>
            <a:r>
              <a:rPr lang="en-US" b="1" dirty="0"/>
              <a:t> </a:t>
            </a:r>
            <a:r>
              <a:rPr lang="en-US" dirty="0"/>
              <a:t>in the implementation of the </a:t>
            </a:r>
          </a:p>
          <a:p>
            <a:pPr algn="just">
              <a:buNone/>
            </a:pPr>
            <a:r>
              <a:rPr lang="en-US" dirty="0"/>
              <a:t>    17 Sustainable Development Goals and 169 targets. </a:t>
            </a:r>
          </a:p>
          <a:p>
            <a:pPr algn="just">
              <a:buFont typeface="Wingdings" pitchFamily="2" charset="2"/>
              <a:buChar char="v"/>
            </a:pPr>
            <a:r>
              <a:rPr lang="en-US" dirty="0"/>
              <a:t> Kenya’s vision 2030: National blueprint for socio-economic development.</a:t>
            </a:r>
          </a:p>
          <a:p>
            <a:pPr algn="just">
              <a:buFont typeface="Wingdings" pitchFamily="2" charset="2"/>
              <a:buChar char="v"/>
            </a:pPr>
            <a:r>
              <a:rPr lang="en-US" dirty="0"/>
              <a:t>Merida Declaration on the Role of NHRIs in Implementing 2030 Agenda  for Sustainable Development.</a:t>
            </a:r>
          </a:p>
          <a:p>
            <a:pPr algn="just">
              <a:buFont typeface="Wingdings" pitchFamily="2" charset="2"/>
              <a:buChar char="v"/>
            </a:pPr>
            <a:r>
              <a:rPr lang="en-US" dirty="0"/>
              <a:t>Kigali Declaration and Plan of Action on the 2030 Agenda.</a:t>
            </a:r>
          </a:p>
          <a:p>
            <a:pPr algn="just">
              <a:buFont typeface="Wingdings" pitchFamily="2" charset="2"/>
              <a:buChar char="v"/>
            </a:pPr>
            <a:endParaRPr lang="en-US" dirty="0"/>
          </a:p>
        </p:txBody>
      </p:sp>
      <p:pic>
        <p:nvPicPr>
          <p:cNvPr id="5" name="Picture 4" descr="KNCHR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6757"/>
            <a:ext cx="1799771" cy="150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fmla="#ppt_w*sin(2.5*pi*$)">
                                          <p:val>
                                            <p:fltVal val="0"/>
                                          </p:val>
                                        </p:tav>
                                        <p:tav tm="100000">
                                          <p:val>
                                            <p:fltVal val="1"/>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MOU between KNCHR and KNBS </a:t>
            </a:r>
            <a:r>
              <a:rPr lang="en-US" b="1" i="1" dirty="0"/>
              <a:t>(contd.)</a:t>
            </a:r>
          </a:p>
        </p:txBody>
      </p:sp>
      <p:sp>
        <p:nvSpPr>
          <p:cNvPr id="5" name="Rectangle 4"/>
          <p:cNvSpPr/>
          <p:nvPr/>
        </p:nvSpPr>
        <p:spPr>
          <a:xfrm>
            <a:off x="8775031" y="1435615"/>
            <a:ext cx="3005585" cy="4401205"/>
          </a:xfrm>
          <a:prstGeom prst="rect">
            <a:avLst/>
          </a:prstGeom>
          <a:solidFill>
            <a:srgbClr val="C1EFFF"/>
          </a:solidFill>
        </p:spPr>
        <p:txBody>
          <a:bodyPr wrap="square">
            <a:spAutoFit/>
          </a:bodyPr>
          <a:lstStyle/>
          <a:p>
            <a:pPr algn="just">
              <a:buFont typeface="Wingdings" pitchFamily="2" charset="2"/>
              <a:buChar char="v"/>
            </a:pPr>
            <a:r>
              <a:rPr lang="en-GB" dirty="0"/>
              <a:t>KNBS established under </a:t>
            </a:r>
            <a:r>
              <a:rPr lang="en-GB" b="1" dirty="0"/>
              <a:t>the Statistics Act, 2006 (Act No. 4 of 2006)</a:t>
            </a:r>
            <a:r>
              <a:rPr lang="en-GB" dirty="0"/>
              <a:t> as the principal agency of the government for collecting, analysing and disseminating statistical data in Kenya. KNBS is charged with conducting the Population and Housing Census </a:t>
            </a:r>
            <a:r>
              <a:rPr lang="en-GB" b="1" dirty="0"/>
              <a:t>every ten years</a:t>
            </a:r>
            <a:r>
              <a:rPr lang="en-GB" dirty="0"/>
              <a:t>, and such other censuses and surveys as the Board may determine.</a:t>
            </a:r>
          </a:p>
          <a:p>
            <a:pPr algn="just">
              <a:buNone/>
            </a:pPr>
            <a:endParaRPr lang="en-US" sz="2800" dirty="0"/>
          </a:p>
        </p:txBody>
      </p:sp>
      <p:pic>
        <p:nvPicPr>
          <p:cNvPr id="6" name="Picture 5" descr="http://www.knbs.or.ke/templates/jsn_solid_free/images/colors/green/logo.png"/>
          <p:cNvPicPr/>
          <p:nvPr/>
        </p:nvPicPr>
        <p:blipFill>
          <a:blip r:embed="rId2">
            <a:extLst>
              <a:ext uri="{28A0092B-C50C-407E-A947-70E740481C1C}">
                <a14:useLocalDpi xmlns:a14="http://schemas.microsoft.com/office/drawing/2010/main" val="0"/>
              </a:ext>
            </a:extLst>
          </a:blip>
          <a:srcRect/>
          <a:stretch>
            <a:fillRect/>
          </a:stretch>
        </p:blipFill>
        <p:spPr bwMode="auto">
          <a:xfrm>
            <a:off x="795937" y="5588758"/>
            <a:ext cx="1705970" cy="1269242"/>
          </a:xfrm>
          <a:prstGeom prst="rect">
            <a:avLst/>
          </a:prstGeom>
          <a:noFill/>
          <a:ln>
            <a:noFill/>
          </a:ln>
        </p:spPr>
      </p:pic>
      <p:sp>
        <p:nvSpPr>
          <p:cNvPr id="1027" name="Rectangle 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descr="website-logo"/>
          <p:cNvPicPr/>
          <p:nvPr/>
        </p:nvPicPr>
        <p:blipFill>
          <a:blip r:embed="rId3">
            <a:extLst>
              <a:ext uri="{28A0092B-C50C-407E-A947-70E740481C1C}">
                <a14:useLocalDpi xmlns:a14="http://schemas.microsoft.com/office/drawing/2010/main" val="0"/>
              </a:ext>
            </a:extLst>
          </a:blip>
          <a:srcRect/>
          <a:stretch>
            <a:fillRect/>
          </a:stretch>
        </p:blipFill>
        <p:spPr bwMode="auto">
          <a:xfrm>
            <a:off x="9286471" y="5281265"/>
            <a:ext cx="1760561" cy="1337481"/>
          </a:xfrm>
          <a:prstGeom prst="rect">
            <a:avLst/>
          </a:prstGeom>
          <a:noFill/>
          <a:ln>
            <a:noFill/>
          </a:ln>
        </p:spPr>
      </p:pic>
      <p:pic>
        <p:nvPicPr>
          <p:cNvPr id="9" name="Picture 8"/>
          <p:cNvPicPr/>
          <p:nvPr/>
        </p:nvPicPr>
        <p:blipFill>
          <a:blip r:embed="rId4"/>
          <a:srcRect/>
          <a:stretch>
            <a:fillRect/>
          </a:stretch>
        </p:blipFill>
        <p:spPr bwMode="auto">
          <a:xfrm>
            <a:off x="4960889" y="5786651"/>
            <a:ext cx="2402006" cy="1071349"/>
          </a:xfrm>
          <a:prstGeom prst="rect">
            <a:avLst/>
          </a:prstGeom>
          <a:noFill/>
        </p:spPr>
      </p:pic>
      <p:sp>
        <p:nvSpPr>
          <p:cNvPr id="14" name="Rectangle 13"/>
          <p:cNvSpPr/>
          <p:nvPr/>
        </p:nvSpPr>
        <p:spPr>
          <a:xfrm>
            <a:off x="-1" y="1527966"/>
            <a:ext cx="8630654" cy="3970318"/>
          </a:xfrm>
          <a:prstGeom prst="rect">
            <a:avLst/>
          </a:prstGeom>
        </p:spPr>
        <p:txBody>
          <a:bodyPr wrap="square">
            <a:spAutoFit/>
          </a:bodyPr>
          <a:lstStyle/>
          <a:p>
            <a:pPr algn="just"/>
            <a:r>
              <a:rPr lang="en-US" sz="2800" dirty="0">
                <a:latin typeface="Century Gothic" pitchFamily="34" charset="0"/>
              </a:rPr>
              <a:t>Consultations between the </a:t>
            </a:r>
            <a:r>
              <a:rPr lang="en-US" sz="2800" dirty="0">
                <a:solidFill>
                  <a:srgbClr val="0070C0"/>
                </a:solidFill>
                <a:latin typeface="Century Gothic" pitchFamily="34" charset="0"/>
              </a:rPr>
              <a:t>Kenya National Bureau of Statistics (KNBS), </a:t>
            </a:r>
            <a:r>
              <a:rPr lang="en-US" sz="2800" dirty="0">
                <a:latin typeface="Century Gothic" pitchFamily="34" charset="0"/>
              </a:rPr>
              <a:t>the </a:t>
            </a:r>
            <a:r>
              <a:rPr lang="en-US" sz="2800" dirty="0">
                <a:solidFill>
                  <a:srgbClr val="0070C0"/>
                </a:solidFill>
                <a:latin typeface="Century Gothic" pitchFamily="34" charset="0"/>
              </a:rPr>
              <a:t>Kenyan National Commission on Human Rights (KNCHR) </a:t>
            </a:r>
            <a:r>
              <a:rPr lang="en-US" sz="2800" dirty="0">
                <a:latin typeface="Century Gothic" pitchFamily="34" charset="0"/>
              </a:rPr>
              <a:t>and the Senior Human Rights Adviser of the </a:t>
            </a:r>
            <a:r>
              <a:rPr lang="en-US" sz="2800" dirty="0">
                <a:solidFill>
                  <a:srgbClr val="0070C0"/>
                </a:solidFill>
                <a:latin typeface="Century Gothic" pitchFamily="34" charset="0"/>
              </a:rPr>
              <a:t>United Nations Office of the High Commissioner for Human Rights in Kenya</a:t>
            </a:r>
            <a:r>
              <a:rPr lang="en-US" sz="2800" dirty="0">
                <a:latin typeface="Century Gothic" pitchFamily="34" charset="0"/>
              </a:rPr>
              <a:t>: Mutual interest and willingness to pursue further dialogue on human rights and statistics and on strengthening cooperation between KNBS and KNCHR.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0"/>
            <a:ext cx="12000931" cy="1201003"/>
          </a:xfrm>
        </p:spPr>
        <p:txBody>
          <a:bodyPr/>
          <a:lstStyle/>
          <a:p>
            <a:r>
              <a:rPr lang="en-US" dirty="0"/>
              <a:t>Preliminary Group of Individuals Left Behind</a:t>
            </a:r>
          </a:p>
        </p:txBody>
      </p:sp>
      <p:sp>
        <p:nvSpPr>
          <p:cNvPr id="4" name="Rectangle 5"/>
          <p:cNvSpPr>
            <a:spLocks noGrp="1" noChangeArrowheads="1"/>
          </p:cNvSpPr>
          <p:nvPr>
            <p:ph sz="quarter" idx="1"/>
          </p:nvPr>
        </p:nvSpPr>
        <p:spPr bwMode="auto">
          <a:xfrm>
            <a:off x="0" y="1405718"/>
            <a:ext cx="4957012" cy="3539430"/>
          </a:xfrm>
          <a:prstGeom prst="rect">
            <a:avLst/>
          </a:prstGeom>
          <a:solidFill>
            <a:srgbClr val="C1E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mj-lt"/>
                <a:ea typeface="Calibri" pitchFamily="34" charset="0"/>
                <a:cs typeface="Arial" pitchFamily="34" charset="0"/>
              </a:rPr>
              <a:t>The consultations also resulted in the development of </a:t>
            </a:r>
            <a:r>
              <a:rPr kumimoji="0" lang="en-US" sz="2800" b="0" i="0" u="sng" strike="noStrike" cap="none" normalizeH="0" baseline="0" dirty="0">
                <a:ln>
                  <a:noFill/>
                </a:ln>
                <a:solidFill>
                  <a:schemeClr val="tx1"/>
                </a:solidFill>
                <a:effectLst/>
                <a:latin typeface="+mj-lt"/>
                <a:ea typeface="Calibri" pitchFamily="34" charset="0"/>
                <a:cs typeface="Arial" pitchFamily="34" charset="0"/>
              </a:rPr>
              <a:t>a preliminary list of population groups(29)</a:t>
            </a:r>
            <a:r>
              <a:rPr kumimoji="0" lang="en-US" sz="2800" b="0" i="0" u="sng" strike="noStrike" cap="none" normalizeH="0" dirty="0">
                <a:ln>
                  <a:noFill/>
                </a:ln>
                <a:solidFill>
                  <a:schemeClr val="tx1"/>
                </a:solidFill>
                <a:effectLst/>
                <a:latin typeface="+mj-lt"/>
                <a:ea typeface="Calibri" pitchFamily="34" charset="0"/>
                <a:cs typeface="Arial" pitchFamily="34" charset="0"/>
              </a:rPr>
              <a:t> </a:t>
            </a:r>
            <a:r>
              <a:rPr kumimoji="0" lang="en-US" sz="2800" b="0" i="0" u="sng" strike="noStrike" cap="none" normalizeH="0" baseline="0" dirty="0">
                <a:ln>
                  <a:noFill/>
                </a:ln>
                <a:solidFill>
                  <a:schemeClr val="tx1"/>
                </a:solidFill>
                <a:effectLst/>
                <a:latin typeface="+mj-lt"/>
                <a:ea typeface="Calibri" pitchFamily="34" charset="0"/>
                <a:cs typeface="Arial" pitchFamily="34" charset="0"/>
              </a:rPr>
              <a:t>who are at risk of being left behind in Kenya.</a:t>
            </a:r>
            <a:r>
              <a:rPr kumimoji="0" lang="en-US" sz="2800" b="0" i="0" u="sng" strike="noStrike" cap="none" normalizeH="0" dirty="0">
                <a:ln>
                  <a:noFill/>
                </a:ln>
                <a:solidFill>
                  <a:schemeClr val="tx1"/>
                </a:solidFill>
                <a:effectLst/>
                <a:latin typeface="+mj-lt"/>
                <a:ea typeface="Calibri" pitchFamily="34" charset="0"/>
                <a:cs typeface="Arial" pitchFamily="34" charset="0"/>
              </a:rPr>
              <a:t> </a:t>
            </a:r>
            <a:r>
              <a:rPr kumimoji="0" lang="en-US" sz="2800" b="0" i="0" u="none" strike="noStrike" cap="none" normalizeH="0" baseline="0" dirty="0">
                <a:ln>
                  <a:noFill/>
                </a:ln>
                <a:solidFill>
                  <a:schemeClr val="tx1"/>
                </a:solidFill>
                <a:effectLst/>
                <a:latin typeface="+mj-lt"/>
                <a:ea typeface="Calibri" pitchFamily="34" charset="0"/>
                <a:cs typeface="Arial" pitchFamily="34" charset="0"/>
              </a:rPr>
              <a:t>The</a:t>
            </a:r>
            <a:r>
              <a:rPr kumimoji="0" lang="en-US" sz="2800" b="0" i="0" u="none" strike="noStrike" cap="none" normalizeH="0" dirty="0">
                <a:ln>
                  <a:noFill/>
                </a:ln>
                <a:solidFill>
                  <a:schemeClr val="tx1"/>
                </a:solidFill>
                <a:effectLst/>
                <a:latin typeface="+mj-lt"/>
                <a:ea typeface="Calibri" pitchFamily="34" charset="0"/>
                <a:cs typeface="Arial" pitchFamily="34" charset="0"/>
              </a:rPr>
              <a:t> list was</a:t>
            </a:r>
            <a:r>
              <a:rPr kumimoji="0" lang="en-US" sz="2800" b="0" i="0" u="none" strike="noStrike" cap="none" normalizeH="0" baseline="0" dirty="0">
                <a:ln>
                  <a:noFill/>
                </a:ln>
                <a:solidFill>
                  <a:schemeClr val="tx1"/>
                </a:solidFill>
                <a:effectLst/>
                <a:latin typeface="+mj-lt"/>
                <a:ea typeface="Calibri" pitchFamily="34" charset="0"/>
                <a:cs typeface="Arial" pitchFamily="34" charset="0"/>
              </a:rPr>
              <a:t> based on Treaty Body Concluding observations.</a:t>
            </a:r>
            <a:endParaRPr kumimoji="0" lang="en-US" sz="2800" b="0" i="0" u="none" strike="noStrike" cap="none" normalizeH="0" baseline="0" dirty="0">
              <a:ln>
                <a:noFill/>
              </a:ln>
              <a:solidFill>
                <a:schemeClr val="tx1"/>
              </a:solidFill>
              <a:effectLst/>
              <a:latin typeface="+mj-lt"/>
              <a:cs typeface="Arial" pitchFamily="34" charset="0"/>
            </a:endParaRPr>
          </a:p>
        </p:txBody>
      </p:sp>
      <p:pic>
        <p:nvPicPr>
          <p:cNvPr id="5" name="Picture 2"/>
          <p:cNvPicPr>
            <a:picLocks noChangeAspect="1" noChangeArrowheads="1"/>
          </p:cNvPicPr>
          <p:nvPr/>
        </p:nvPicPr>
        <p:blipFill>
          <a:blip r:embed="rId2"/>
          <a:srcRect/>
          <a:stretch>
            <a:fillRect/>
          </a:stretch>
        </p:blipFill>
        <p:spPr bwMode="auto">
          <a:xfrm>
            <a:off x="5277854" y="783771"/>
            <a:ext cx="6914146" cy="607422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819150"/>
          </a:xfrm>
        </p:spPr>
        <p:txBody>
          <a:bodyPr/>
          <a:lstStyle/>
          <a:p>
            <a:r>
              <a:rPr lang="en-US" dirty="0"/>
              <a:t>MOU between KNCHR and KNBS</a:t>
            </a:r>
          </a:p>
        </p:txBody>
      </p:sp>
      <p:pic>
        <p:nvPicPr>
          <p:cNvPr id="5" name="Picture 2"/>
          <p:cNvPicPr>
            <a:picLocks noGrp="1" noChangeAspect="1" noChangeArrowheads="1"/>
          </p:cNvPicPr>
          <p:nvPr>
            <p:ph sz="quarter" idx="1"/>
          </p:nvPr>
        </p:nvPicPr>
        <p:blipFill>
          <a:blip r:embed="rId2">
            <a:duotone>
              <a:schemeClr val="accent2">
                <a:shade val="45000"/>
                <a:satMod val="135000"/>
              </a:schemeClr>
              <a:prstClr val="white"/>
            </a:duotone>
          </a:blip>
          <a:stretch>
            <a:fillRect/>
          </a:stretch>
        </p:blipFill>
        <p:spPr bwMode="auto">
          <a:xfrm>
            <a:off x="4700337" y="1397584"/>
            <a:ext cx="7491663" cy="4746542"/>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a:srcRect/>
          <a:stretch>
            <a:fillRect/>
          </a:stretch>
        </p:blipFill>
        <p:spPr bwMode="auto">
          <a:xfrm>
            <a:off x="-1" y="1732547"/>
            <a:ext cx="4523876" cy="5098311"/>
          </a:xfrm>
          <a:prstGeom prst="rect">
            <a:avLst/>
          </a:prstGeom>
          <a:noFill/>
          <a:ln w="9525">
            <a:noFill/>
            <a:miter lim="800000"/>
            <a:headEnd/>
            <a:tailEnd/>
          </a:ln>
          <a:effectLst/>
        </p:spPr>
      </p:pic>
      <p:sp>
        <p:nvSpPr>
          <p:cNvPr id="9" name="TextBox 8"/>
          <p:cNvSpPr txBox="1"/>
          <p:nvPr/>
        </p:nvSpPr>
        <p:spPr bwMode="auto">
          <a:xfrm>
            <a:off x="3276600" y="838200"/>
            <a:ext cx="4029075" cy="500137"/>
          </a:xfrm>
          <a:prstGeom prst="rect">
            <a:avLst/>
          </a:prstGeom>
          <a:noFill/>
          <a:ln w="9525">
            <a:noFill/>
            <a:miter lim="800000"/>
            <a:headEnd/>
            <a:tailEnd/>
          </a:ln>
        </p:spPr>
        <p:txBody>
          <a:bodyPr wrap="square" rtlCol="0">
            <a:spAutoFit/>
          </a:bodyPr>
          <a:lstStyle/>
          <a:p>
            <a:r>
              <a:rPr lang="en-US" sz="2650" b="1" dirty="0">
                <a:solidFill>
                  <a:schemeClr val="accent6">
                    <a:lumMod val="75000"/>
                  </a:schemeClr>
                </a:solidFill>
                <a:latin typeface="Tw Cen MT" pitchFamily="34" charset="0"/>
              </a:rPr>
              <a:t>Signed 26</a:t>
            </a:r>
            <a:r>
              <a:rPr lang="en-US" sz="2650" b="1" baseline="30000" dirty="0">
                <a:solidFill>
                  <a:schemeClr val="accent6">
                    <a:lumMod val="75000"/>
                  </a:schemeClr>
                </a:solidFill>
                <a:latin typeface="Tw Cen MT" pitchFamily="34" charset="0"/>
              </a:rPr>
              <a:t>th</a:t>
            </a:r>
            <a:r>
              <a:rPr lang="en-US" sz="2650" b="1" dirty="0">
                <a:solidFill>
                  <a:schemeClr val="accent6">
                    <a:lumMod val="75000"/>
                  </a:schemeClr>
                </a:solidFill>
                <a:latin typeface="Tw Cen MT" pitchFamily="34" charset="0"/>
              </a:rPr>
              <a:t> July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inclusivity: The Census Process</a:t>
            </a:r>
          </a:p>
        </p:txBody>
      </p:sp>
      <p:sp>
        <p:nvSpPr>
          <p:cNvPr id="3" name="Content Placeholder 2"/>
          <p:cNvSpPr>
            <a:spLocks noGrp="1"/>
          </p:cNvSpPr>
          <p:nvPr>
            <p:ph sz="quarter" idx="1"/>
          </p:nvPr>
        </p:nvSpPr>
        <p:spPr>
          <a:xfrm>
            <a:off x="3483429" y="1233714"/>
            <a:ext cx="8708571" cy="5624286"/>
          </a:xfrm>
        </p:spPr>
        <p:txBody>
          <a:bodyPr/>
          <a:lstStyle/>
          <a:p>
            <a:endParaRPr lang="en-US" dirty="0"/>
          </a:p>
          <a:p>
            <a:r>
              <a:rPr lang="en-US" dirty="0"/>
              <a:t>Participation in Preparation of Census instruments: As member of the Technical Working Committee(TWC) on Census</a:t>
            </a:r>
          </a:p>
          <a:p>
            <a:pPr>
              <a:buNone/>
            </a:pPr>
            <a:endParaRPr lang="en-US" dirty="0"/>
          </a:p>
          <a:p>
            <a:pPr>
              <a:spcBef>
                <a:spcPts val="0"/>
              </a:spcBef>
            </a:pPr>
            <a:r>
              <a:rPr lang="en-US" b="1" dirty="0"/>
              <a:t>Development of series of Advisories</a:t>
            </a:r>
            <a:r>
              <a:rPr lang="en-US" dirty="0"/>
              <a:t>: KNCHR developed a series of advisories: To KNBS, </a:t>
            </a:r>
            <a:r>
              <a:rPr lang="en-US" dirty="0" err="1"/>
              <a:t>DoJ</a:t>
            </a:r>
            <a:r>
              <a:rPr lang="en-US" dirty="0"/>
              <a:t>, Ministry of Interior.</a:t>
            </a:r>
          </a:p>
          <a:p>
            <a:pPr>
              <a:spcBef>
                <a:spcPts val="0"/>
              </a:spcBef>
            </a:pPr>
            <a:endParaRPr lang="en-US" dirty="0"/>
          </a:p>
          <a:p>
            <a:pPr>
              <a:spcBef>
                <a:spcPts val="0"/>
              </a:spcBef>
            </a:pPr>
            <a:r>
              <a:rPr lang="en-US" dirty="0"/>
              <a:t>First one in March 2018 touching on</a:t>
            </a:r>
          </a:p>
          <a:p>
            <a:pPr lvl="1">
              <a:spcBef>
                <a:spcPts val="0"/>
              </a:spcBef>
              <a:buFont typeface="Arial" pitchFamily="34" charset="0"/>
              <a:buChar char="•"/>
            </a:pPr>
            <a:r>
              <a:rPr lang="en-US" dirty="0"/>
              <a:t>Recognition of the marginalised communities indigenous: The Makonde; Nubians</a:t>
            </a:r>
          </a:p>
          <a:p>
            <a:pPr lvl="1">
              <a:spcBef>
                <a:spcPts val="0"/>
              </a:spcBef>
              <a:buFont typeface="Arial" pitchFamily="34" charset="0"/>
              <a:buChar char="•"/>
            </a:pPr>
            <a:r>
              <a:rPr lang="en-US" dirty="0"/>
              <a:t>Self identification</a:t>
            </a:r>
          </a:p>
          <a:p>
            <a:pPr lvl="1">
              <a:spcBef>
                <a:spcPts val="0"/>
              </a:spcBef>
              <a:buFont typeface="Arial" pitchFamily="34" charset="0"/>
              <a:buChar char="•"/>
            </a:pPr>
            <a:r>
              <a:rPr lang="en-US" dirty="0"/>
              <a:t>Inclusion of the Intersex Persons</a:t>
            </a:r>
          </a:p>
          <a:p>
            <a:pPr algn="just">
              <a:buNone/>
            </a:pPr>
            <a:r>
              <a:rPr lang="en-US" dirty="0"/>
              <a:t>   </a:t>
            </a:r>
          </a:p>
          <a:p>
            <a:endParaRPr lang="en-US" dirty="0"/>
          </a:p>
        </p:txBody>
      </p:sp>
      <p:pic>
        <p:nvPicPr>
          <p:cNvPr id="4" name="Picture 2" descr="https://www.knbs.or.ke/wp-content/uploads/2019/06/Census-Logo-1024x7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3030"/>
            <a:ext cx="3449053" cy="4767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20C0FC-4033-405E-9DA4-DEA5CCFB4981}"/>
</file>

<file path=customXml/itemProps2.xml><?xml version="1.0" encoding="utf-8"?>
<ds:datastoreItem xmlns:ds="http://schemas.openxmlformats.org/officeDocument/2006/customXml" ds:itemID="{7EFA2E26-1FAE-4BC9-9338-48F8C4B52B0F}">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2BD3D81-88BD-43D0-A0BE-2A92F3296A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7179</TotalTime>
  <Words>1895</Words>
  <Application>Microsoft Office PowerPoint</Application>
  <PresentationFormat>Widescreen</PresentationFormat>
  <Paragraphs>175</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vt:lpstr>
      <vt:lpstr>Century Gothic</vt:lpstr>
      <vt:lpstr>Century Schoolbook</vt:lpstr>
      <vt:lpstr>Tw Cen MT</vt:lpstr>
      <vt:lpstr>Wingdings</vt:lpstr>
      <vt:lpstr>Wingdings 2</vt:lpstr>
      <vt:lpstr>Oriel</vt:lpstr>
      <vt:lpstr>      </vt:lpstr>
      <vt:lpstr>Outline of Presentation</vt:lpstr>
      <vt:lpstr>                   Establishment &amp; Mandate</vt:lpstr>
      <vt:lpstr>KNCHR Mandate</vt:lpstr>
      <vt:lpstr>KNCHR and KNBS  MOU</vt:lpstr>
      <vt:lpstr>MOU between KNCHR and KNBS (contd.)</vt:lpstr>
      <vt:lpstr>Preliminary Group of Individuals Left Behind</vt:lpstr>
      <vt:lpstr>MOU between KNCHR and KNBS</vt:lpstr>
      <vt:lpstr>Towards inclusivity: The Census Process</vt:lpstr>
      <vt:lpstr>Census</vt:lpstr>
      <vt:lpstr>How we went about it ….</vt:lpstr>
      <vt:lpstr>Results: A census of Firsts…</vt:lpstr>
      <vt:lpstr>More collaboration: Beyond Inclusive Instruments</vt:lpstr>
      <vt:lpstr>Beyond inclusion… Information Dissemination is Key</vt:lpstr>
      <vt:lpstr>           Impact of Partnership</vt:lpstr>
      <vt:lpstr>PowerPoint Presentation</vt:lpstr>
      <vt:lpstr>                 SDG 16   Project- some Background...</vt:lpstr>
      <vt:lpstr>                 SDG 16 Project</vt:lpstr>
      <vt:lpstr>SDG 16 Consultancy</vt:lpstr>
      <vt:lpstr>SDG 16 </vt:lpstr>
      <vt:lpstr>FOCUS AREAS</vt:lpstr>
      <vt:lpstr>Expected Impact?</vt:lpstr>
      <vt:lpstr>PowerPoint Presentation</vt:lpstr>
      <vt:lpstr>           SDGs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aisha gilani</cp:lastModifiedBy>
  <cp:revision>1092</cp:revision>
  <cp:lastPrinted>2019-12-02T15:51:12Z</cp:lastPrinted>
  <dcterms:created xsi:type="dcterms:W3CDTF">2017-12-11T13:28:50Z</dcterms:created>
  <dcterms:modified xsi:type="dcterms:W3CDTF">2019-12-15T21:49:22Z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