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.xml" ContentType="application/vnd.openxmlformats-officedocument.drawingml.chart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style1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2" r:id="rId2"/>
    <p:sldId id="286" r:id="rId3"/>
    <p:sldId id="283" r:id="rId4"/>
    <p:sldId id="295" r:id="rId5"/>
    <p:sldId id="284" r:id="rId6"/>
    <p:sldId id="285" r:id="rId7"/>
    <p:sldId id="288" r:id="rId8"/>
    <p:sldId id="352" r:id="rId9"/>
    <p:sldId id="353" r:id="rId10"/>
    <p:sldId id="299" r:id="rId11"/>
    <p:sldId id="307" r:id="rId12"/>
    <p:sldId id="308" r:id="rId13"/>
    <p:sldId id="309" r:id="rId14"/>
    <p:sldId id="270" r:id="rId15"/>
    <p:sldId id="334" r:id="rId16"/>
    <p:sldId id="336" r:id="rId17"/>
    <p:sldId id="337" r:id="rId18"/>
    <p:sldId id="344" r:id="rId19"/>
    <p:sldId id="342" r:id="rId20"/>
    <p:sldId id="339" r:id="rId21"/>
    <p:sldId id="340" r:id="rId22"/>
    <p:sldId id="341" r:id="rId23"/>
    <p:sldId id="300" r:id="rId24"/>
    <p:sldId id="316" r:id="rId25"/>
    <p:sldId id="330" r:id="rId26"/>
    <p:sldId id="311" r:id="rId27"/>
    <p:sldId id="313" r:id="rId28"/>
    <p:sldId id="314" r:id="rId29"/>
    <p:sldId id="318" r:id="rId30"/>
    <p:sldId id="317" r:id="rId31"/>
    <p:sldId id="312" r:id="rId32"/>
    <p:sldId id="331" r:id="rId33"/>
    <p:sldId id="332" r:id="rId34"/>
    <p:sldId id="333" r:id="rId35"/>
    <p:sldId id="35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287" r:id="rId44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Word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'final (2)'!$C$81</c:f>
              <c:strCache>
                <c:ptCount val="1"/>
                <c:pt idx="0">
                  <c:v>Inferior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60-4046-BC86-9D135EDE38D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60-4046-BC86-9D135EDE38D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60-4046-BC86-9D135EDE38D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60-4046-BC86-9D135EDE38D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60-4046-BC86-9D135EDE38D4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60-4046-BC86-9D135EDE3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(2)'!$B$82:$B$87</c:f>
              <c:strCache>
                <c:ptCount val="6"/>
                <c:pt idx="0">
                  <c:v>Central</c:v>
                </c:pt>
                <c:pt idx="1">
                  <c:v>Brunca</c:v>
                </c:pt>
                <c:pt idx="2">
                  <c:v>Chorotega</c:v>
                </c:pt>
                <c:pt idx="3">
                  <c:v>Huetar Caribe</c:v>
                </c:pt>
                <c:pt idx="4">
                  <c:v>Huetar Norte</c:v>
                </c:pt>
                <c:pt idx="5">
                  <c:v>Pacífico Central</c:v>
                </c:pt>
              </c:strCache>
            </c:strRef>
          </c:cat>
          <c:val>
            <c:numRef>
              <c:f>'final (2)'!$C$82:$C$87</c:f>
              <c:numCache>
                <c:formatCode>0.0</c:formatCode>
                <c:ptCount val="6"/>
                <c:pt idx="0">
                  <c:v>7.7161207063866142</c:v>
                </c:pt>
                <c:pt idx="1">
                  <c:v>8.1472643177917803</c:v>
                </c:pt>
                <c:pt idx="2">
                  <c:v>6.8457904016687845</c:v>
                </c:pt>
                <c:pt idx="3">
                  <c:v>7.5056253362526295</c:v>
                </c:pt>
                <c:pt idx="4">
                  <c:v>7.3103117555178532</c:v>
                </c:pt>
                <c:pt idx="5">
                  <c:v>7.1998553460794241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60-4046-BC86-9D135EDE38D4}"/>
            </c:ext>
          </c:extLst>
        </c:ser>
        <c:ser>
          <c:idx val="2"/>
          <c:order val="2"/>
          <c:tx>
            <c:strRef>
              <c:f>'final (2)'!$E$81</c:f>
              <c:strCache>
                <c:ptCount val="1"/>
                <c:pt idx="0">
                  <c:v>Superior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60-4046-BC86-9D135EDE38D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60-4046-BC86-9D135EDE38D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60-4046-BC86-9D135EDE38D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60-4046-BC86-9D135EDE38D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60-4046-BC86-9D135EDE38D4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60-4046-BC86-9D135EDE3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'final (2)'!$B$82:$B$87</c:f>
              <c:strCache>
                <c:ptCount val="6"/>
                <c:pt idx="0">
                  <c:v>Central</c:v>
                </c:pt>
                <c:pt idx="1">
                  <c:v>Brunca</c:v>
                </c:pt>
                <c:pt idx="2">
                  <c:v>Chorotega</c:v>
                </c:pt>
                <c:pt idx="3">
                  <c:v>Huetar Caribe</c:v>
                </c:pt>
                <c:pt idx="4">
                  <c:v>Huetar Norte</c:v>
                </c:pt>
                <c:pt idx="5">
                  <c:v>Pacífico Central</c:v>
                </c:pt>
              </c:strCache>
            </c:strRef>
          </c:cat>
          <c:val>
            <c:numRef>
              <c:f>'final (2)'!$E$82:$E$87</c:f>
              <c:numCache>
                <c:formatCode>0.0</c:formatCode>
                <c:ptCount val="6"/>
                <c:pt idx="0">
                  <c:v>8.4580603531933072</c:v>
                </c:pt>
                <c:pt idx="1">
                  <c:v>8.6236321588958909</c:v>
                </c:pt>
                <c:pt idx="2">
                  <c:v>7.8228952008343926</c:v>
                </c:pt>
                <c:pt idx="3">
                  <c:v>8.152812668126316</c:v>
                </c:pt>
                <c:pt idx="4">
                  <c:v>8.1551558777589257</c:v>
                </c:pt>
                <c:pt idx="5">
                  <c:v>7.9999276730397124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660-4046-BC86-9D135EDE3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hiLowLines>
        <c:axId val="268627968"/>
        <c:axId val="197340544"/>
      </c:stockChart>
      <c:stockChart>
        <c:ser>
          <c:idx val="1"/>
          <c:order val="1"/>
          <c:tx>
            <c:strRef>
              <c:f>'final (2)'!$D$81</c:f>
              <c:strCache>
                <c:ptCount val="1"/>
                <c:pt idx="0">
                  <c:v>Línea Base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'final (2)'!$B$82:$B$87</c:f>
              <c:strCache>
                <c:ptCount val="6"/>
                <c:pt idx="0">
                  <c:v>Central</c:v>
                </c:pt>
                <c:pt idx="1">
                  <c:v>Brunca</c:v>
                </c:pt>
                <c:pt idx="2">
                  <c:v>Chorotega</c:v>
                </c:pt>
                <c:pt idx="3">
                  <c:v>Huetar Caribe</c:v>
                </c:pt>
                <c:pt idx="4">
                  <c:v>Huetar Norte</c:v>
                </c:pt>
                <c:pt idx="5">
                  <c:v>Pacífico Central</c:v>
                </c:pt>
              </c:strCache>
            </c:strRef>
          </c:cat>
          <c:val>
            <c:numRef>
              <c:f>'final (2)'!$D$82:$D$87</c:f>
              <c:numCache>
                <c:formatCode>0.0</c:formatCode>
                <c:ptCount val="6"/>
                <c:pt idx="0">
                  <c:v>9.1999999999999993</c:v>
                </c:pt>
                <c:pt idx="1">
                  <c:v>9.1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9</c:v>
                </c:pt>
                <c:pt idx="5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660-4046-BC86-9D135EDE3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628480"/>
        <c:axId val="197341120"/>
      </c:stockChart>
      <c:catAx>
        <c:axId val="26862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40544"/>
        <c:crosses val="autoZero"/>
        <c:auto val="1"/>
        <c:lblAlgn val="ctr"/>
        <c:lblOffset val="100"/>
        <c:noMultiLvlLbl val="0"/>
      </c:catAx>
      <c:valAx>
        <c:axId val="197340544"/>
        <c:scaling>
          <c:orientation val="minMax"/>
          <c:max val="10"/>
          <c:min val="6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627968"/>
        <c:crosses val="autoZero"/>
        <c:crossBetween val="between"/>
      </c:valAx>
      <c:valAx>
        <c:axId val="197341120"/>
        <c:scaling>
          <c:orientation val="minMax"/>
          <c:max val="10"/>
          <c:min val="6.5"/>
        </c:scaling>
        <c:delete val="1"/>
        <c:axPos val="r"/>
        <c:numFmt formatCode="0.0" sourceLinked="1"/>
        <c:majorTickMark val="none"/>
        <c:minorTickMark val="none"/>
        <c:tickLblPos val="nextTo"/>
        <c:crossAx val="268628480"/>
        <c:crosses val="max"/>
        <c:crossBetween val="between"/>
      </c:valAx>
      <c:catAx>
        <c:axId val="26862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34112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Word]SEMIFINAL'!$I$25:$I$29</c:f>
              <c:strCache>
                <c:ptCount val="5"/>
                <c:pt idx="0">
                  <c:v>Línea base 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'[Gráfico en Microsoft Word]SEMIFINAL'!$J$25:$J$29</c:f>
              <c:numCache>
                <c:formatCode>0.0</c:formatCode>
                <c:ptCount val="5"/>
                <c:pt idx="0">
                  <c:v>18.8</c:v>
                </c:pt>
                <c:pt idx="1">
                  <c:v>18.099999999999998</c:v>
                </c:pt>
                <c:pt idx="2">
                  <c:v>17.5</c:v>
                </c:pt>
                <c:pt idx="3">
                  <c:v>16.8</c:v>
                </c:pt>
                <c:pt idx="4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C7-4C50-8807-535661092EF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'[Gráfico en Microsoft Word]SEMIFINAL'!$I$25:$I$29</c:f>
              <c:strCache>
                <c:ptCount val="5"/>
                <c:pt idx="0">
                  <c:v>Línea base 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'[Gráfico en Microsoft Word]SEMIFINAL'!$K$25:$K$29</c:f>
              <c:numCache>
                <c:formatCode>0.0</c:formatCode>
                <c:ptCount val="5"/>
                <c:pt idx="0">
                  <c:v>18.8</c:v>
                </c:pt>
                <c:pt idx="1">
                  <c:v>18.149999999999999</c:v>
                </c:pt>
                <c:pt idx="2">
                  <c:v>17.549999999999997</c:v>
                </c:pt>
                <c:pt idx="3">
                  <c:v>16.899999999999999</c:v>
                </c:pt>
                <c:pt idx="4">
                  <c:v>16.274999999999999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C7-4C50-8807-535661092EF3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Word]SEMIFINAL'!$I$25:$I$29</c:f>
              <c:strCache>
                <c:ptCount val="5"/>
                <c:pt idx="0">
                  <c:v>Línea base 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'[Gráfico en Microsoft Word]SEMIFINAL'!$L$25:$L$29</c:f>
              <c:numCache>
                <c:formatCode>0.0</c:formatCode>
                <c:ptCount val="5"/>
                <c:pt idx="0">
                  <c:v>18.8</c:v>
                </c:pt>
                <c:pt idx="1">
                  <c:v>18.2</c:v>
                </c:pt>
                <c:pt idx="2">
                  <c:v>17.599999999999998</c:v>
                </c:pt>
                <c:pt idx="3">
                  <c:v>17</c:v>
                </c:pt>
                <c:pt idx="4">
                  <c:v>16.45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C7-4C50-8807-535661092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axId val="268863488"/>
        <c:axId val="267117696"/>
      </c:stockChart>
      <c:catAx>
        <c:axId val="26886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117696"/>
        <c:crosses val="autoZero"/>
        <c:auto val="1"/>
        <c:lblAlgn val="ctr"/>
        <c:lblOffset val="100"/>
        <c:noMultiLvlLbl val="0"/>
      </c:catAx>
      <c:valAx>
        <c:axId val="26711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8634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1"/>
          <c:order val="1"/>
          <c:tx>
            <c:strRef>
              <c:f>Hoja2!$M$5</c:f>
              <c:strCache>
                <c:ptCount val="1"/>
                <c:pt idx="0">
                  <c:v>Mínimo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Hoja2!$K$6:$K$12</c:f>
              <c:strCache>
                <c:ptCount val="7"/>
                <c:pt idx="0">
                  <c:v>Nacional</c:v>
                </c:pt>
                <c:pt idx="1">
                  <c:v>Central</c:v>
                </c:pt>
                <c:pt idx="2">
                  <c:v>Chorotega</c:v>
                </c:pt>
                <c:pt idx="3">
                  <c:v>Pacífico Central </c:v>
                </c:pt>
                <c:pt idx="4">
                  <c:v>Brunca</c:v>
                </c:pt>
                <c:pt idx="5">
                  <c:v>Huetar Caribe</c:v>
                </c:pt>
                <c:pt idx="6">
                  <c:v>Huetar Norte</c:v>
                </c:pt>
              </c:strCache>
            </c:strRef>
          </c:cat>
          <c:val>
            <c:numRef>
              <c:f>Hoja2!$M$6:$M$12</c:f>
              <c:numCache>
                <c:formatCode>#,##0.0</c:formatCode>
                <c:ptCount val="7"/>
                <c:pt idx="0" formatCode="General">
                  <c:v>18</c:v>
                </c:pt>
                <c:pt idx="1">
                  <c:v>13.76298226268012</c:v>
                </c:pt>
                <c:pt idx="2">
                  <c:v>23.540588282542966</c:v>
                </c:pt>
                <c:pt idx="3">
                  <c:v>23.084991972579875</c:v>
                </c:pt>
                <c:pt idx="4">
                  <c:v>29.456165851942469</c:v>
                </c:pt>
                <c:pt idx="5">
                  <c:v>24.899474203876114</c:v>
                </c:pt>
                <c:pt idx="6">
                  <c:v>23.882751248551422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6-45B5-88B9-35F362158B08}"/>
            </c:ext>
          </c:extLst>
        </c:ser>
        <c:ser>
          <c:idx val="2"/>
          <c:order val="2"/>
          <c:tx>
            <c:strRef>
              <c:f>Hoja2!$N$5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Hoja2!$K$6:$K$12</c:f>
              <c:strCache>
                <c:ptCount val="7"/>
                <c:pt idx="0">
                  <c:v>Nacional</c:v>
                </c:pt>
                <c:pt idx="1">
                  <c:v>Central</c:v>
                </c:pt>
                <c:pt idx="2">
                  <c:v>Chorotega</c:v>
                </c:pt>
                <c:pt idx="3">
                  <c:v>Pacífico Central </c:v>
                </c:pt>
                <c:pt idx="4">
                  <c:v>Brunca</c:v>
                </c:pt>
                <c:pt idx="5">
                  <c:v>Huetar Caribe</c:v>
                </c:pt>
                <c:pt idx="6">
                  <c:v>Huetar Norte</c:v>
                </c:pt>
              </c:strCache>
            </c:strRef>
          </c:cat>
          <c:val>
            <c:numRef>
              <c:f>Hoja2!$N$6:$N$12</c:f>
              <c:numCache>
                <c:formatCode>General</c:formatCode>
                <c:ptCount val="7"/>
                <c:pt idx="0">
                  <c:v>18.7</c:v>
                </c:pt>
                <c:pt idx="1">
                  <c:v>14.311186449156303</c:v>
                </c:pt>
                <c:pt idx="2">
                  <c:v>24.478251995413956</c:v>
                </c:pt>
                <c:pt idx="3">
                  <c:v>24.004508469992913</c:v>
                </c:pt>
                <c:pt idx="4">
                  <c:v>30.629457594195074</c:v>
                </c:pt>
                <c:pt idx="5">
                  <c:v>25.891264772162621</c:v>
                </c:pt>
                <c:pt idx="6">
                  <c:v>24.834043924015177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A6-45B5-88B9-35F362158B08}"/>
            </c:ext>
          </c:extLst>
        </c:ser>
        <c:ser>
          <c:idx val="3"/>
          <c:order val="3"/>
          <c:tx>
            <c:strRef>
              <c:f>Hoja2!$O$5</c:f>
              <c:strCache>
                <c:ptCount val="1"/>
                <c:pt idx="0">
                  <c:v>Máximo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Hoja2!$K$6:$K$12</c:f>
              <c:strCache>
                <c:ptCount val="7"/>
                <c:pt idx="0">
                  <c:v>Nacional</c:v>
                </c:pt>
                <c:pt idx="1">
                  <c:v>Central</c:v>
                </c:pt>
                <c:pt idx="2">
                  <c:v>Chorotega</c:v>
                </c:pt>
                <c:pt idx="3">
                  <c:v>Pacífico Central </c:v>
                </c:pt>
                <c:pt idx="4">
                  <c:v>Brunca</c:v>
                </c:pt>
                <c:pt idx="5">
                  <c:v>Huetar Caribe</c:v>
                </c:pt>
                <c:pt idx="6">
                  <c:v>Huetar Norte</c:v>
                </c:pt>
              </c:strCache>
            </c:strRef>
          </c:cat>
          <c:val>
            <c:numRef>
              <c:f>Hoja2!$O$6:$O$12</c:f>
              <c:numCache>
                <c:formatCode>#,##0.0</c:formatCode>
                <c:ptCount val="7"/>
                <c:pt idx="0" formatCode="General">
                  <c:v>19.399999999999999</c:v>
                </c:pt>
                <c:pt idx="1">
                  <c:v>14.859390635632487</c:v>
                </c:pt>
                <c:pt idx="2">
                  <c:v>25.415915708284949</c:v>
                </c:pt>
                <c:pt idx="3">
                  <c:v>24.924024967405948</c:v>
                </c:pt>
                <c:pt idx="4">
                  <c:v>31.802749336447679</c:v>
                </c:pt>
                <c:pt idx="5">
                  <c:v>26.883055340449125</c:v>
                </c:pt>
                <c:pt idx="6">
                  <c:v>25.785336599478931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A6-45B5-88B9-35F362158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270328320"/>
        <c:axId val="267122304"/>
      </c:stockChart>
      <c:stockChart>
        <c:ser>
          <c:idx val="0"/>
          <c:order val="0"/>
          <c:tx>
            <c:strRef>
              <c:f>Hoja2!$L$5</c:f>
              <c:strCache>
                <c:ptCount val="1"/>
                <c:pt idx="0">
                  <c:v>Línea base 2018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Hoja2!$K$6:$K$12</c:f>
              <c:strCache>
                <c:ptCount val="7"/>
                <c:pt idx="0">
                  <c:v>Nacional</c:v>
                </c:pt>
                <c:pt idx="1">
                  <c:v>Central</c:v>
                </c:pt>
                <c:pt idx="2">
                  <c:v>Chorotega</c:v>
                </c:pt>
                <c:pt idx="3">
                  <c:v>Pacífico Central </c:v>
                </c:pt>
                <c:pt idx="4">
                  <c:v>Brunca</c:v>
                </c:pt>
                <c:pt idx="5">
                  <c:v>Huetar Caribe</c:v>
                </c:pt>
                <c:pt idx="6">
                  <c:v>Huetar Norte</c:v>
                </c:pt>
              </c:strCache>
            </c:strRef>
          </c:cat>
          <c:val>
            <c:numRef>
              <c:f>Hoja2!$L$6:$L$12</c:f>
              <c:numCache>
                <c:formatCode>0.0</c:formatCode>
                <c:ptCount val="7"/>
                <c:pt idx="0" formatCode="General">
                  <c:v>21.1</c:v>
                </c:pt>
                <c:pt idx="1">
                  <c:v>16.700932102676227</c:v>
                </c:pt>
                <c:pt idx="2">
                  <c:v>25.956535559533567</c:v>
                </c:pt>
                <c:pt idx="3">
                  <c:v>25.726569217540842</c:v>
                </c:pt>
                <c:pt idx="4">
                  <c:v>32.238375140094981</c:v>
                </c:pt>
                <c:pt idx="5">
                  <c:v>27.446877592986763</c:v>
                </c:pt>
                <c:pt idx="6">
                  <c:v>28.66868695255096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A6-45B5-88B9-35F362158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328832"/>
        <c:axId val="267122880"/>
      </c:stockChart>
      <c:catAx>
        <c:axId val="2703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122304"/>
        <c:crosses val="autoZero"/>
        <c:auto val="1"/>
        <c:lblAlgn val="ctr"/>
        <c:lblOffset val="100"/>
        <c:noMultiLvlLbl val="0"/>
      </c:catAx>
      <c:valAx>
        <c:axId val="26712230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328320"/>
        <c:crosses val="autoZero"/>
        <c:crossBetween val="between"/>
      </c:valAx>
      <c:valAx>
        <c:axId val="267122880"/>
        <c:scaling>
          <c:orientation val="minMax"/>
          <c:min val="10"/>
        </c:scaling>
        <c:delete val="1"/>
        <c:axPos val="r"/>
        <c:numFmt formatCode="General" sourceLinked="1"/>
        <c:majorTickMark val="out"/>
        <c:minorTickMark val="none"/>
        <c:tickLblPos val="nextTo"/>
        <c:crossAx val="270328832"/>
        <c:crosses val="max"/>
        <c:crossBetween val="between"/>
      </c:valAx>
      <c:catAx>
        <c:axId val="2703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7122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12700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76758-FD3B-4C27-A930-5A8D6BB88B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85D55FD-FC17-4D0D-BA35-07C5E191D6D9}">
      <dgm:prSet phldrT="[Texto]"/>
      <dgm:spPr>
        <a:solidFill>
          <a:srgbClr val="00B050"/>
        </a:solidFill>
      </dgm:spPr>
      <dgm:t>
        <a:bodyPr/>
        <a:lstStyle/>
        <a:p>
          <a:r>
            <a:rPr lang="es-CR" dirty="0" err="1"/>
            <a:t>Universality</a:t>
          </a:r>
          <a:endParaRPr lang="es-CR" dirty="0"/>
        </a:p>
      </dgm:t>
    </dgm:pt>
    <dgm:pt modelId="{974DF644-1A41-4DFD-9F2D-D2D94200684D}" type="parTrans" cxnId="{793B982E-30FD-4549-AC3F-112209B8D3A5}">
      <dgm:prSet/>
      <dgm:spPr/>
      <dgm:t>
        <a:bodyPr/>
        <a:lstStyle/>
        <a:p>
          <a:endParaRPr lang="es-CR"/>
        </a:p>
      </dgm:t>
    </dgm:pt>
    <dgm:pt modelId="{59CA3ABE-9995-43FF-AB3F-70CA1F2B4106}" type="sibTrans" cxnId="{793B982E-30FD-4549-AC3F-112209B8D3A5}">
      <dgm:prSet/>
      <dgm:spPr/>
      <dgm:t>
        <a:bodyPr/>
        <a:lstStyle/>
        <a:p>
          <a:endParaRPr lang="es-CR"/>
        </a:p>
      </dgm:t>
    </dgm:pt>
    <dgm:pt modelId="{BC6CE768-1446-47EE-905C-770B5EADE436}">
      <dgm:prSet phldrT="[Texto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s-CR" dirty="0"/>
            <a:t>Global </a:t>
          </a:r>
          <a:r>
            <a:rPr lang="es-CR" dirty="0" err="1"/>
            <a:t>agreement</a:t>
          </a:r>
          <a:endParaRPr lang="es-CR" dirty="0"/>
        </a:p>
      </dgm:t>
    </dgm:pt>
    <dgm:pt modelId="{BC6E5D16-DA26-4081-B964-69253E164D0A}" type="parTrans" cxnId="{AB3B6267-20F5-4A84-B04F-7A6A67D00CB9}">
      <dgm:prSet/>
      <dgm:spPr/>
      <dgm:t>
        <a:bodyPr/>
        <a:lstStyle/>
        <a:p>
          <a:endParaRPr lang="es-CR"/>
        </a:p>
      </dgm:t>
    </dgm:pt>
    <dgm:pt modelId="{CE0EAACC-A5E3-4ABA-A51E-38D1329B02BA}" type="sibTrans" cxnId="{AB3B6267-20F5-4A84-B04F-7A6A67D00CB9}">
      <dgm:prSet/>
      <dgm:spPr/>
      <dgm:t>
        <a:bodyPr/>
        <a:lstStyle/>
        <a:p>
          <a:endParaRPr lang="es-CR"/>
        </a:p>
      </dgm:t>
    </dgm:pt>
    <dgm:pt modelId="{2B0A345D-C5FF-4C43-8188-4304AD6A0993}">
      <dgm:prSet phldrT="[Texto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s-CR" dirty="0"/>
            <a:t>Global </a:t>
          </a:r>
          <a:r>
            <a:rPr lang="es-CR" dirty="0" err="1"/>
            <a:t>challenges</a:t>
          </a:r>
          <a:r>
            <a:rPr lang="es-CR" dirty="0"/>
            <a:t>: </a:t>
          </a:r>
          <a:r>
            <a:rPr lang="es-CR" dirty="0" err="1"/>
            <a:t>migration</a:t>
          </a:r>
          <a:r>
            <a:rPr lang="es-CR" dirty="0"/>
            <a:t>, </a:t>
          </a:r>
          <a:r>
            <a:rPr lang="es-CR" dirty="0" err="1"/>
            <a:t>climate</a:t>
          </a:r>
          <a:r>
            <a:rPr lang="es-CR" dirty="0"/>
            <a:t> chance</a:t>
          </a:r>
        </a:p>
      </dgm:t>
    </dgm:pt>
    <dgm:pt modelId="{9C9BF9DB-DB32-4218-B0F5-03583012D920}" type="parTrans" cxnId="{E9EB5BE1-0B0D-4027-931F-C63FB52B689B}">
      <dgm:prSet/>
      <dgm:spPr/>
      <dgm:t>
        <a:bodyPr/>
        <a:lstStyle/>
        <a:p>
          <a:endParaRPr lang="es-CR"/>
        </a:p>
      </dgm:t>
    </dgm:pt>
    <dgm:pt modelId="{F158778F-470D-48B2-AF3E-ECB583F50E35}" type="sibTrans" cxnId="{E9EB5BE1-0B0D-4027-931F-C63FB52B689B}">
      <dgm:prSet/>
      <dgm:spPr/>
      <dgm:t>
        <a:bodyPr/>
        <a:lstStyle/>
        <a:p>
          <a:endParaRPr lang="es-CR"/>
        </a:p>
      </dgm:t>
    </dgm:pt>
    <dgm:pt modelId="{8C460C5F-3723-4A5A-BAF3-F07BF87F2CBF}">
      <dgm:prSet phldrT="[Texto]"/>
      <dgm:spPr>
        <a:solidFill>
          <a:srgbClr val="FFC000"/>
        </a:solidFill>
      </dgm:spPr>
      <dgm:t>
        <a:bodyPr/>
        <a:lstStyle/>
        <a:p>
          <a:r>
            <a:rPr lang="es-CR" dirty="0" err="1"/>
            <a:t>Integrality</a:t>
          </a:r>
          <a:endParaRPr lang="es-CR" dirty="0"/>
        </a:p>
      </dgm:t>
    </dgm:pt>
    <dgm:pt modelId="{8176B581-C8B8-40B2-9B24-5057B4165EC5}" type="parTrans" cxnId="{DD5AB83D-4AC4-4DBF-A3B1-11CD55968DBA}">
      <dgm:prSet/>
      <dgm:spPr/>
      <dgm:t>
        <a:bodyPr/>
        <a:lstStyle/>
        <a:p>
          <a:endParaRPr lang="es-CR"/>
        </a:p>
      </dgm:t>
    </dgm:pt>
    <dgm:pt modelId="{188D8165-7784-4F27-BA6B-FAEF7E9E65D1}" type="sibTrans" cxnId="{DD5AB83D-4AC4-4DBF-A3B1-11CD55968DBA}">
      <dgm:prSet/>
      <dgm:spPr/>
      <dgm:t>
        <a:bodyPr/>
        <a:lstStyle/>
        <a:p>
          <a:endParaRPr lang="es-CR"/>
        </a:p>
      </dgm:t>
    </dgm:pt>
    <dgm:pt modelId="{7D33AFD5-2383-4641-8B00-ADEC1724E9D0}">
      <dgm:prSet phldrT="[Texto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CR" dirty="0" err="1"/>
            <a:t>All</a:t>
          </a:r>
          <a:r>
            <a:rPr lang="es-CR" dirty="0"/>
            <a:t> </a:t>
          </a:r>
          <a:r>
            <a:rPr lang="es-CR" dirty="0" err="1"/>
            <a:t>the</a:t>
          </a:r>
          <a:r>
            <a:rPr lang="es-CR" dirty="0"/>
            <a:t> agenda</a:t>
          </a:r>
        </a:p>
      </dgm:t>
    </dgm:pt>
    <dgm:pt modelId="{973CF90D-C765-4F7F-8D04-679676B778F9}" type="parTrans" cxnId="{C4CC41C5-5EB3-4618-AD8A-1758C40928B5}">
      <dgm:prSet/>
      <dgm:spPr/>
      <dgm:t>
        <a:bodyPr/>
        <a:lstStyle/>
        <a:p>
          <a:endParaRPr lang="es-CR"/>
        </a:p>
      </dgm:t>
    </dgm:pt>
    <dgm:pt modelId="{47E62667-3A32-495A-90D6-542A16E8E167}" type="sibTrans" cxnId="{C4CC41C5-5EB3-4618-AD8A-1758C40928B5}">
      <dgm:prSet/>
      <dgm:spPr/>
      <dgm:t>
        <a:bodyPr/>
        <a:lstStyle/>
        <a:p>
          <a:endParaRPr lang="es-CR"/>
        </a:p>
      </dgm:t>
    </dgm:pt>
    <dgm:pt modelId="{67524DFD-C84D-4C51-8B81-2D5762FB01D3}">
      <dgm:prSet phldrT="[Texto]"/>
      <dgm:spPr>
        <a:solidFill>
          <a:srgbClr val="002060"/>
        </a:solidFill>
      </dgm:spPr>
      <dgm:t>
        <a:bodyPr/>
        <a:lstStyle/>
        <a:p>
          <a:r>
            <a:rPr lang="es-CR" dirty="0"/>
            <a:t>“</a:t>
          </a:r>
          <a:r>
            <a:rPr lang="es-CR" dirty="0" err="1"/>
            <a:t>Leaving</a:t>
          </a:r>
          <a:r>
            <a:rPr lang="es-CR" dirty="0"/>
            <a:t> no </a:t>
          </a:r>
          <a:r>
            <a:rPr lang="es-CR" dirty="0" err="1"/>
            <a:t>one</a:t>
          </a:r>
          <a:r>
            <a:rPr lang="es-CR" dirty="0"/>
            <a:t> </a:t>
          </a:r>
          <a:r>
            <a:rPr lang="es-CR" dirty="0" err="1"/>
            <a:t>behind</a:t>
          </a:r>
          <a:r>
            <a:rPr lang="es-CR" dirty="0"/>
            <a:t>”</a:t>
          </a:r>
        </a:p>
      </dgm:t>
    </dgm:pt>
    <dgm:pt modelId="{045915B4-2E4E-4E5B-8BDE-28CFBF76712C}" type="parTrans" cxnId="{6ECA5115-D019-402C-90A4-103E9B2F6376}">
      <dgm:prSet/>
      <dgm:spPr/>
      <dgm:t>
        <a:bodyPr/>
        <a:lstStyle/>
        <a:p>
          <a:endParaRPr lang="es-CR"/>
        </a:p>
      </dgm:t>
    </dgm:pt>
    <dgm:pt modelId="{0C0D8CB1-0B01-4F5E-BE59-2F67167F0121}" type="sibTrans" cxnId="{6ECA5115-D019-402C-90A4-103E9B2F6376}">
      <dgm:prSet/>
      <dgm:spPr/>
      <dgm:t>
        <a:bodyPr/>
        <a:lstStyle/>
        <a:p>
          <a:endParaRPr lang="es-CR"/>
        </a:p>
      </dgm:t>
    </dgm:pt>
    <dgm:pt modelId="{5E439FAF-6C41-47C9-BBA2-16E670F217E5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CR" dirty="0" err="1">
              <a:solidFill>
                <a:schemeClr val="bg1"/>
              </a:solidFill>
            </a:rPr>
            <a:t>All</a:t>
          </a:r>
          <a:r>
            <a:rPr lang="es-CR" dirty="0">
              <a:solidFill>
                <a:schemeClr val="bg1"/>
              </a:solidFill>
            </a:rPr>
            <a:t> </a:t>
          </a:r>
          <a:r>
            <a:rPr lang="es-CR" dirty="0" err="1">
              <a:solidFill>
                <a:schemeClr val="bg1"/>
              </a:solidFill>
            </a:rPr>
            <a:t>persons</a:t>
          </a:r>
          <a:endParaRPr lang="es-CR" dirty="0">
            <a:solidFill>
              <a:schemeClr val="bg1"/>
            </a:solidFill>
          </a:endParaRPr>
        </a:p>
      </dgm:t>
    </dgm:pt>
    <dgm:pt modelId="{AE9CFFFC-A2F1-4BAD-9454-D5968373A61A}" type="parTrans" cxnId="{F8D3E899-8932-4E86-879D-81EFE289EFC4}">
      <dgm:prSet/>
      <dgm:spPr/>
      <dgm:t>
        <a:bodyPr/>
        <a:lstStyle/>
        <a:p>
          <a:endParaRPr lang="es-CR"/>
        </a:p>
      </dgm:t>
    </dgm:pt>
    <dgm:pt modelId="{DB104193-1F66-402A-8C97-D8D4C860F3FE}" type="sibTrans" cxnId="{F8D3E899-8932-4E86-879D-81EFE289EFC4}">
      <dgm:prSet/>
      <dgm:spPr/>
      <dgm:t>
        <a:bodyPr/>
        <a:lstStyle/>
        <a:p>
          <a:endParaRPr lang="es-CR"/>
        </a:p>
      </dgm:t>
    </dgm:pt>
    <dgm:pt modelId="{9350F45A-5A8C-4BF4-AF9F-B9C16E1D495B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CR" dirty="0" err="1">
              <a:solidFill>
                <a:schemeClr val="bg1"/>
              </a:solidFill>
            </a:rPr>
            <a:t>All</a:t>
          </a:r>
          <a:r>
            <a:rPr lang="es-CR" dirty="0">
              <a:solidFill>
                <a:schemeClr val="bg1"/>
              </a:solidFill>
            </a:rPr>
            <a:t> </a:t>
          </a:r>
          <a:r>
            <a:rPr lang="es-CR" dirty="0" err="1">
              <a:solidFill>
                <a:schemeClr val="bg1"/>
              </a:solidFill>
            </a:rPr>
            <a:t>sectors</a:t>
          </a:r>
          <a:r>
            <a:rPr lang="es-CR" dirty="0">
              <a:solidFill>
                <a:schemeClr val="bg1"/>
              </a:solidFill>
            </a:rPr>
            <a:t> and </a:t>
          </a:r>
          <a:r>
            <a:rPr lang="es-CR" dirty="0" err="1">
              <a:solidFill>
                <a:schemeClr val="bg1"/>
              </a:solidFill>
            </a:rPr>
            <a:t>stakeholders</a:t>
          </a:r>
          <a:r>
            <a:rPr lang="es-CR" dirty="0">
              <a:solidFill>
                <a:schemeClr val="bg1"/>
              </a:solidFill>
            </a:rPr>
            <a:t> as </a:t>
          </a:r>
          <a:r>
            <a:rPr lang="es-CR" dirty="0" err="1">
              <a:solidFill>
                <a:schemeClr val="bg1"/>
              </a:solidFill>
            </a:rPr>
            <a:t>implementators</a:t>
          </a:r>
          <a:endParaRPr lang="es-CR" dirty="0">
            <a:solidFill>
              <a:schemeClr val="bg1"/>
            </a:solidFill>
          </a:endParaRPr>
        </a:p>
      </dgm:t>
    </dgm:pt>
    <dgm:pt modelId="{7023028B-F5BC-4D13-A02C-59B8ABC3E448}" type="parTrans" cxnId="{0CCB3F0B-EE3F-46EC-B03E-104A4F0B849E}">
      <dgm:prSet/>
      <dgm:spPr/>
      <dgm:t>
        <a:bodyPr/>
        <a:lstStyle/>
        <a:p>
          <a:endParaRPr lang="es-CR"/>
        </a:p>
      </dgm:t>
    </dgm:pt>
    <dgm:pt modelId="{6558B9F2-D963-4B69-8D9E-39A74FBE92D2}" type="sibTrans" cxnId="{0CCB3F0B-EE3F-46EC-B03E-104A4F0B849E}">
      <dgm:prSet/>
      <dgm:spPr/>
      <dgm:t>
        <a:bodyPr/>
        <a:lstStyle/>
        <a:p>
          <a:endParaRPr lang="es-CR"/>
        </a:p>
      </dgm:t>
    </dgm:pt>
    <dgm:pt modelId="{0FA33402-59F0-4EF1-9570-2A99713D4071}">
      <dgm:prSet phldrT="[Texto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CR" dirty="0" err="1">
              <a:solidFill>
                <a:schemeClr val="bg1"/>
              </a:solidFill>
            </a:rPr>
            <a:t>Inclusiveness</a:t>
          </a:r>
          <a:r>
            <a:rPr lang="es-CR" dirty="0">
              <a:solidFill>
                <a:schemeClr val="bg1"/>
              </a:solidFill>
            </a:rPr>
            <a:t> </a:t>
          </a:r>
        </a:p>
      </dgm:t>
    </dgm:pt>
    <dgm:pt modelId="{E00E29A4-B3A5-4183-9D3A-0A775B2984F6}" type="parTrans" cxnId="{17D407CE-81CE-45D8-B3D3-58D33D4E3381}">
      <dgm:prSet/>
      <dgm:spPr/>
      <dgm:t>
        <a:bodyPr/>
        <a:lstStyle/>
        <a:p>
          <a:endParaRPr lang="es-CR"/>
        </a:p>
      </dgm:t>
    </dgm:pt>
    <dgm:pt modelId="{D6F7F131-06FA-4ED5-B4D1-EABA1A8CF560}" type="sibTrans" cxnId="{17D407CE-81CE-45D8-B3D3-58D33D4E3381}">
      <dgm:prSet/>
      <dgm:spPr/>
      <dgm:t>
        <a:bodyPr/>
        <a:lstStyle/>
        <a:p>
          <a:endParaRPr lang="es-CR"/>
        </a:p>
      </dgm:t>
    </dgm:pt>
    <dgm:pt modelId="{4F672FDE-9029-4A91-97F6-20FA56E4366B}">
      <dgm:prSet phldrT="[Texto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CR" dirty="0" err="1"/>
            <a:t>Not</a:t>
          </a:r>
          <a:r>
            <a:rPr lang="es-CR" dirty="0"/>
            <a:t> silo-</a:t>
          </a:r>
          <a:r>
            <a:rPr lang="es-CR" dirty="0" err="1"/>
            <a:t>based</a:t>
          </a:r>
          <a:endParaRPr lang="es-CR" dirty="0"/>
        </a:p>
      </dgm:t>
    </dgm:pt>
    <dgm:pt modelId="{B59E9DA0-8061-4549-9ADD-86976205EDE8}" type="parTrans" cxnId="{791869F2-640E-452D-B914-F8D260B59DB9}">
      <dgm:prSet/>
      <dgm:spPr/>
    </dgm:pt>
    <dgm:pt modelId="{4FCC743F-9932-4689-B029-863EE6FDE50B}" type="sibTrans" cxnId="{791869F2-640E-452D-B914-F8D260B59DB9}">
      <dgm:prSet/>
      <dgm:spPr/>
    </dgm:pt>
    <dgm:pt modelId="{422848F7-931D-48DE-A8D1-A7D728419F57}" type="pres">
      <dgm:prSet presAssocID="{54D76758-FD3B-4C27-A930-5A8D6BB88B85}" presName="Name0" presStyleCnt="0">
        <dgm:presLayoutVars>
          <dgm:dir/>
          <dgm:animLvl val="lvl"/>
          <dgm:resizeHandles val="exact"/>
        </dgm:presLayoutVars>
      </dgm:prSet>
      <dgm:spPr/>
    </dgm:pt>
    <dgm:pt modelId="{CED8F2D4-BDBD-4466-B3E8-6E7FF3001450}" type="pres">
      <dgm:prSet presAssocID="{E85D55FD-FC17-4D0D-BA35-07C5E191D6D9}" presName="linNode" presStyleCnt="0"/>
      <dgm:spPr/>
    </dgm:pt>
    <dgm:pt modelId="{4AC68C60-6D29-457B-8DF8-D64D4B0085B6}" type="pres">
      <dgm:prSet presAssocID="{E85D55FD-FC17-4D0D-BA35-07C5E191D6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06346C8-6B84-4B80-A5D4-64A87AFEE1BC}" type="pres">
      <dgm:prSet presAssocID="{E85D55FD-FC17-4D0D-BA35-07C5E191D6D9}" presName="descendantText" presStyleLbl="alignAccFollowNode1" presStyleIdx="0" presStyleCnt="3">
        <dgm:presLayoutVars>
          <dgm:bulletEnabled val="1"/>
        </dgm:presLayoutVars>
      </dgm:prSet>
      <dgm:spPr/>
    </dgm:pt>
    <dgm:pt modelId="{3BF26DB1-13E2-407A-AD58-4A8DCC6F249D}" type="pres">
      <dgm:prSet presAssocID="{59CA3ABE-9995-43FF-AB3F-70CA1F2B4106}" presName="sp" presStyleCnt="0"/>
      <dgm:spPr/>
    </dgm:pt>
    <dgm:pt modelId="{B35FC353-9885-4846-9131-1DBAB91EFE55}" type="pres">
      <dgm:prSet presAssocID="{8C460C5F-3723-4A5A-BAF3-F07BF87F2CBF}" presName="linNode" presStyleCnt="0"/>
      <dgm:spPr/>
    </dgm:pt>
    <dgm:pt modelId="{1CF27E18-44D2-4E49-B732-4F5DF488537D}" type="pres">
      <dgm:prSet presAssocID="{8C460C5F-3723-4A5A-BAF3-F07BF87F2CB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73AC391-BCD6-4C9B-8E5C-6BC37CBCC00F}" type="pres">
      <dgm:prSet presAssocID="{8C460C5F-3723-4A5A-BAF3-F07BF87F2CBF}" presName="descendantText" presStyleLbl="alignAccFollowNode1" presStyleIdx="1" presStyleCnt="3">
        <dgm:presLayoutVars>
          <dgm:bulletEnabled val="1"/>
        </dgm:presLayoutVars>
      </dgm:prSet>
      <dgm:spPr/>
    </dgm:pt>
    <dgm:pt modelId="{A674418A-CC8F-4AF0-BFB4-D112C9AB1C28}" type="pres">
      <dgm:prSet presAssocID="{188D8165-7784-4F27-BA6B-FAEF7E9E65D1}" presName="sp" presStyleCnt="0"/>
      <dgm:spPr/>
    </dgm:pt>
    <dgm:pt modelId="{AC90248F-D547-43FC-9871-97298B63EA43}" type="pres">
      <dgm:prSet presAssocID="{67524DFD-C84D-4C51-8B81-2D5762FB01D3}" presName="linNode" presStyleCnt="0"/>
      <dgm:spPr/>
    </dgm:pt>
    <dgm:pt modelId="{B5CA1450-34F3-4F25-BED3-1E7B918EB532}" type="pres">
      <dgm:prSet presAssocID="{67524DFD-C84D-4C51-8B81-2D5762FB01D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97C27EE-8CC3-4634-A1F9-95F10B7F4090}" type="pres">
      <dgm:prSet presAssocID="{67524DFD-C84D-4C51-8B81-2D5762FB01D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CCB3F0B-EE3F-46EC-B03E-104A4F0B849E}" srcId="{67524DFD-C84D-4C51-8B81-2D5762FB01D3}" destId="{9350F45A-5A8C-4BF4-AF9F-B9C16E1D495B}" srcOrd="1" destOrd="0" parTransId="{7023028B-F5BC-4D13-A02C-59B8ABC3E448}" sibTransId="{6558B9F2-D963-4B69-8D9E-39A74FBE92D2}"/>
    <dgm:cxn modelId="{6ECA5115-D019-402C-90A4-103E9B2F6376}" srcId="{54D76758-FD3B-4C27-A930-5A8D6BB88B85}" destId="{67524DFD-C84D-4C51-8B81-2D5762FB01D3}" srcOrd="2" destOrd="0" parTransId="{045915B4-2E4E-4E5B-8BDE-28CFBF76712C}" sibTransId="{0C0D8CB1-0B01-4F5E-BE59-2F67167F0121}"/>
    <dgm:cxn modelId="{1D158D18-7E72-46EB-92E6-7916E168839C}" type="presOf" srcId="{BC6CE768-1446-47EE-905C-770B5EADE436}" destId="{006346C8-6B84-4B80-A5D4-64A87AFEE1BC}" srcOrd="0" destOrd="0" presId="urn:microsoft.com/office/officeart/2005/8/layout/vList5"/>
    <dgm:cxn modelId="{0C6F652B-B879-4059-B35C-9D9D5DAB5877}" type="presOf" srcId="{8C460C5F-3723-4A5A-BAF3-F07BF87F2CBF}" destId="{1CF27E18-44D2-4E49-B732-4F5DF488537D}" srcOrd="0" destOrd="0" presId="urn:microsoft.com/office/officeart/2005/8/layout/vList5"/>
    <dgm:cxn modelId="{793B982E-30FD-4549-AC3F-112209B8D3A5}" srcId="{54D76758-FD3B-4C27-A930-5A8D6BB88B85}" destId="{E85D55FD-FC17-4D0D-BA35-07C5E191D6D9}" srcOrd="0" destOrd="0" parTransId="{974DF644-1A41-4DFD-9F2D-D2D94200684D}" sibTransId="{59CA3ABE-9995-43FF-AB3F-70CA1F2B4106}"/>
    <dgm:cxn modelId="{DD5AB83D-4AC4-4DBF-A3B1-11CD55968DBA}" srcId="{54D76758-FD3B-4C27-A930-5A8D6BB88B85}" destId="{8C460C5F-3723-4A5A-BAF3-F07BF87F2CBF}" srcOrd="1" destOrd="0" parTransId="{8176B581-C8B8-40B2-9B24-5057B4165EC5}" sibTransId="{188D8165-7784-4F27-BA6B-FAEF7E9E65D1}"/>
    <dgm:cxn modelId="{84ADCC60-DBFC-4DF4-A31D-E151CADF12F2}" type="presOf" srcId="{E85D55FD-FC17-4D0D-BA35-07C5E191D6D9}" destId="{4AC68C60-6D29-457B-8DF8-D64D4B0085B6}" srcOrd="0" destOrd="0" presId="urn:microsoft.com/office/officeart/2005/8/layout/vList5"/>
    <dgm:cxn modelId="{AB3B6267-20F5-4A84-B04F-7A6A67D00CB9}" srcId="{E85D55FD-FC17-4D0D-BA35-07C5E191D6D9}" destId="{BC6CE768-1446-47EE-905C-770B5EADE436}" srcOrd="0" destOrd="0" parTransId="{BC6E5D16-DA26-4081-B964-69253E164D0A}" sibTransId="{CE0EAACC-A5E3-4ABA-A51E-38D1329B02BA}"/>
    <dgm:cxn modelId="{9F025F6D-BE5D-41A5-823E-610DE3A810BE}" type="presOf" srcId="{0FA33402-59F0-4EF1-9570-2A99713D4071}" destId="{A97C27EE-8CC3-4634-A1F9-95F10B7F4090}" srcOrd="0" destOrd="2" presId="urn:microsoft.com/office/officeart/2005/8/layout/vList5"/>
    <dgm:cxn modelId="{4AEE866E-22B9-499C-9127-8D403803319A}" type="presOf" srcId="{54D76758-FD3B-4C27-A930-5A8D6BB88B85}" destId="{422848F7-931D-48DE-A8D1-A7D728419F57}" srcOrd="0" destOrd="0" presId="urn:microsoft.com/office/officeart/2005/8/layout/vList5"/>
    <dgm:cxn modelId="{91820B74-E6ED-4F53-ABEC-D8BD98D787E9}" type="presOf" srcId="{4F672FDE-9029-4A91-97F6-20FA56E4366B}" destId="{A73AC391-BCD6-4C9B-8E5C-6BC37CBCC00F}" srcOrd="0" destOrd="1" presId="urn:microsoft.com/office/officeart/2005/8/layout/vList5"/>
    <dgm:cxn modelId="{32127856-2EFC-452F-A2D3-D0C480C3F258}" type="presOf" srcId="{9350F45A-5A8C-4BF4-AF9F-B9C16E1D495B}" destId="{A97C27EE-8CC3-4634-A1F9-95F10B7F4090}" srcOrd="0" destOrd="1" presId="urn:microsoft.com/office/officeart/2005/8/layout/vList5"/>
    <dgm:cxn modelId="{DB4B2A79-AAA8-4CA4-9FB0-E99B18DD1298}" type="presOf" srcId="{2B0A345D-C5FF-4C43-8188-4304AD6A0993}" destId="{006346C8-6B84-4B80-A5D4-64A87AFEE1BC}" srcOrd="0" destOrd="1" presId="urn:microsoft.com/office/officeart/2005/8/layout/vList5"/>
    <dgm:cxn modelId="{F8D3E899-8932-4E86-879D-81EFE289EFC4}" srcId="{67524DFD-C84D-4C51-8B81-2D5762FB01D3}" destId="{5E439FAF-6C41-47C9-BBA2-16E670F217E5}" srcOrd="0" destOrd="0" parTransId="{AE9CFFFC-A2F1-4BAD-9454-D5968373A61A}" sibTransId="{DB104193-1F66-402A-8C97-D8D4C860F3FE}"/>
    <dgm:cxn modelId="{8837629F-4B88-4851-989C-748FAE0E83B4}" type="presOf" srcId="{7D33AFD5-2383-4641-8B00-ADEC1724E9D0}" destId="{A73AC391-BCD6-4C9B-8E5C-6BC37CBCC00F}" srcOrd="0" destOrd="0" presId="urn:microsoft.com/office/officeart/2005/8/layout/vList5"/>
    <dgm:cxn modelId="{BD4F67BC-AB9A-4919-B518-CA231952FC60}" type="presOf" srcId="{5E439FAF-6C41-47C9-BBA2-16E670F217E5}" destId="{A97C27EE-8CC3-4634-A1F9-95F10B7F4090}" srcOrd="0" destOrd="0" presId="urn:microsoft.com/office/officeart/2005/8/layout/vList5"/>
    <dgm:cxn modelId="{C4CC41C5-5EB3-4618-AD8A-1758C40928B5}" srcId="{8C460C5F-3723-4A5A-BAF3-F07BF87F2CBF}" destId="{7D33AFD5-2383-4641-8B00-ADEC1724E9D0}" srcOrd="0" destOrd="0" parTransId="{973CF90D-C765-4F7F-8D04-679676B778F9}" sibTransId="{47E62667-3A32-495A-90D6-542A16E8E167}"/>
    <dgm:cxn modelId="{17D407CE-81CE-45D8-B3D3-58D33D4E3381}" srcId="{67524DFD-C84D-4C51-8B81-2D5762FB01D3}" destId="{0FA33402-59F0-4EF1-9570-2A99713D4071}" srcOrd="2" destOrd="0" parTransId="{E00E29A4-B3A5-4183-9D3A-0A775B2984F6}" sibTransId="{D6F7F131-06FA-4ED5-B4D1-EABA1A8CF560}"/>
    <dgm:cxn modelId="{A2B76BDB-9774-444B-806D-A37F3120F235}" type="presOf" srcId="{67524DFD-C84D-4C51-8B81-2D5762FB01D3}" destId="{B5CA1450-34F3-4F25-BED3-1E7B918EB532}" srcOrd="0" destOrd="0" presId="urn:microsoft.com/office/officeart/2005/8/layout/vList5"/>
    <dgm:cxn modelId="{E9EB5BE1-0B0D-4027-931F-C63FB52B689B}" srcId="{E85D55FD-FC17-4D0D-BA35-07C5E191D6D9}" destId="{2B0A345D-C5FF-4C43-8188-4304AD6A0993}" srcOrd="1" destOrd="0" parTransId="{9C9BF9DB-DB32-4218-B0F5-03583012D920}" sibTransId="{F158778F-470D-48B2-AF3E-ECB583F50E35}"/>
    <dgm:cxn modelId="{791869F2-640E-452D-B914-F8D260B59DB9}" srcId="{8C460C5F-3723-4A5A-BAF3-F07BF87F2CBF}" destId="{4F672FDE-9029-4A91-97F6-20FA56E4366B}" srcOrd="1" destOrd="0" parTransId="{B59E9DA0-8061-4549-9ADD-86976205EDE8}" sibTransId="{4FCC743F-9932-4689-B029-863EE6FDE50B}"/>
    <dgm:cxn modelId="{E6A6FA06-845F-434E-A357-32B9BC968FB6}" type="presParOf" srcId="{422848F7-931D-48DE-A8D1-A7D728419F57}" destId="{CED8F2D4-BDBD-4466-B3E8-6E7FF3001450}" srcOrd="0" destOrd="0" presId="urn:microsoft.com/office/officeart/2005/8/layout/vList5"/>
    <dgm:cxn modelId="{3993CE34-92F6-4CF7-90F0-BFAE47D27700}" type="presParOf" srcId="{CED8F2D4-BDBD-4466-B3E8-6E7FF3001450}" destId="{4AC68C60-6D29-457B-8DF8-D64D4B0085B6}" srcOrd="0" destOrd="0" presId="urn:microsoft.com/office/officeart/2005/8/layout/vList5"/>
    <dgm:cxn modelId="{44325FDC-AE6E-417B-B41C-997C805B264D}" type="presParOf" srcId="{CED8F2D4-BDBD-4466-B3E8-6E7FF3001450}" destId="{006346C8-6B84-4B80-A5D4-64A87AFEE1BC}" srcOrd="1" destOrd="0" presId="urn:microsoft.com/office/officeart/2005/8/layout/vList5"/>
    <dgm:cxn modelId="{329EA7B8-D3E1-48D4-BC53-8502AA73D261}" type="presParOf" srcId="{422848F7-931D-48DE-A8D1-A7D728419F57}" destId="{3BF26DB1-13E2-407A-AD58-4A8DCC6F249D}" srcOrd="1" destOrd="0" presId="urn:microsoft.com/office/officeart/2005/8/layout/vList5"/>
    <dgm:cxn modelId="{882BEB28-D578-4F6C-A7D1-CA9170F2043C}" type="presParOf" srcId="{422848F7-931D-48DE-A8D1-A7D728419F57}" destId="{B35FC353-9885-4846-9131-1DBAB91EFE55}" srcOrd="2" destOrd="0" presId="urn:microsoft.com/office/officeart/2005/8/layout/vList5"/>
    <dgm:cxn modelId="{31D7B46D-652F-402D-A372-E71641FE01B2}" type="presParOf" srcId="{B35FC353-9885-4846-9131-1DBAB91EFE55}" destId="{1CF27E18-44D2-4E49-B732-4F5DF488537D}" srcOrd="0" destOrd="0" presId="urn:microsoft.com/office/officeart/2005/8/layout/vList5"/>
    <dgm:cxn modelId="{132DB1DC-3281-4B2A-866B-A37021220209}" type="presParOf" srcId="{B35FC353-9885-4846-9131-1DBAB91EFE55}" destId="{A73AC391-BCD6-4C9B-8E5C-6BC37CBCC00F}" srcOrd="1" destOrd="0" presId="urn:microsoft.com/office/officeart/2005/8/layout/vList5"/>
    <dgm:cxn modelId="{3D67F0EC-93CE-4F68-BAFD-3A33D02ADD62}" type="presParOf" srcId="{422848F7-931D-48DE-A8D1-A7D728419F57}" destId="{A674418A-CC8F-4AF0-BFB4-D112C9AB1C28}" srcOrd="3" destOrd="0" presId="urn:microsoft.com/office/officeart/2005/8/layout/vList5"/>
    <dgm:cxn modelId="{97A36329-A001-496F-BD83-C1E4660711BF}" type="presParOf" srcId="{422848F7-931D-48DE-A8D1-A7D728419F57}" destId="{AC90248F-D547-43FC-9871-97298B63EA43}" srcOrd="4" destOrd="0" presId="urn:microsoft.com/office/officeart/2005/8/layout/vList5"/>
    <dgm:cxn modelId="{37DB730D-9C2B-46F7-AEF7-161BD5EDCEA9}" type="presParOf" srcId="{AC90248F-D547-43FC-9871-97298B63EA43}" destId="{B5CA1450-34F3-4F25-BED3-1E7B918EB532}" srcOrd="0" destOrd="0" presId="urn:microsoft.com/office/officeart/2005/8/layout/vList5"/>
    <dgm:cxn modelId="{45CE6027-63B9-4E9B-A22A-544AFD02A334}" type="presParOf" srcId="{AC90248F-D547-43FC-9871-97298B63EA43}" destId="{A97C27EE-8CC3-4634-A1F9-95F10B7F40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5C2EE-FBDA-4865-91D7-8BC8388BB19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09918695-06B1-4E2E-9352-FEF8DBD87CB2}">
      <dgm:prSet phldrT="[Texto]"/>
      <dgm:spPr/>
      <dgm:t>
        <a:bodyPr/>
        <a:lstStyle/>
        <a:p>
          <a:r>
            <a:rPr lang="es-CR" dirty="0" err="1"/>
            <a:t>Economic</a:t>
          </a:r>
          <a:endParaRPr lang="es-CR" dirty="0"/>
        </a:p>
      </dgm:t>
    </dgm:pt>
    <dgm:pt modelId="{0CD967DF-86D7-4F3C-915C-F7030FFA4A19}" type="parTrans" cxnId="{90D77D3C-7590-4EF9-88AC-AD74F4DEC97F}">
      <dgm:prSet/>
      <dgm:spPr/>
      <dgm:t>
        <a:bodyPr/>
        <a:lstStyle/>
        <a:p>
          <a:endParaRPr lang="es-CR"/>
        </a:p>
      </dgm:t>
    </dgm:pt>
    <dgm:pt modelId="{D41AE2E8-46E5-498C-A005-DB1C414E2510}" type="sibTrans" cxnId="{90D77D3C-7590-4EF9-88AC-AD74F4DEC97F}">
      <dgm:prSet/>
      <dgm:spPr/>
      <dgm:t>
        <a:bodyPr/>
        <a:lstStyle/>
        <a:p>
          <a:endParaRPr lang="es-CR"/>
        </a:p>
      </dgm:t>
    </dgm:pt>
    <dgm:pt modelId="{1C724034-82F3-4479-A29A-58A0AEC37607}">
      <dgm:prSet phldrT="[Texto]"/>
      <dgm:spPr/>
      <dgm:t>
        <a:bodyPr/>
        <a:lstStyle/>
        <a:p>
          <a:r>
            <a:rPr lang="es-CR" dirty="0" err="1"/>
            <a:t>Environmental</a:t>
          </a:r>
          <a:endParaRPr lang="es-CR" dirty="0"/>
        </a:p>
      </dgm:t>
    </dgm:pt>
    <dgm:pt modelId="{42F0615D-77FB-4061-B032-8EF38CC3F8F7}" type="parTrans" cxnId="{A01423BE-7ED6-4FE8-ADFF-2E294AD7B7FB}">
      <dgm:prSet/>
      <dgm:spPr/>
      <dgm:t>
        <a:bodyPr/>
        <a:lstStyle/>
        <a:p>
          <a:endParaRPr lang="es-CR"/>
        </a:p>
      </dgm:t>
    </dgm:pt>
    <dgm:pt modelId="{77BE7D7E-C5A2-48FA-BF8A-0F8D2C0DAA1C}" type="sibTrans" cxnId="{A01423BE-7ED6-4FE8-ADFF-2E294AD7B7FB}">
      <dgm:prSet/>
      <dgm:spPr/>
      <dgm:t>
        <a:bodyPr/>
        <a:lstStyle/>
        <a:p>
          <a:endParaRPr lang="es-CR"/>
        </a:p>
      </dgm:t>
    </dgm:pt>
    <dgm:pt modelId="{4953A193-399C-48C0-81BF-90064E6F2317}">
      <dgm:prSet phldrT="[Texto]"/>
      <dgm:spPr/>
      <dgm:t>
        <a:bodyPr/>
        <a:lstStyle/>
        <a:p>
          <a:r>
            <a:rPr lang="es-CR" dirty="0"/>
            <a:t>Social</a:t>
          </a:r>
        </a:p>
      </dgm:t>
    </dgm:pt>
    <dgm:pt modelId="{A96CA48B-0716-4CCC-A461-3EC8D82F3E10}" type="parTrans" cxnId="{801DC847-5523-46F8-A26D-A5979B29CDBF}">
      <dgm:prSet/>
      <dgm:spPr/>
      <dgm:t>
        <a:bodyPr/>
        <a:lstStyle/>
        <a:p>
          <a:endParaRPr lang="es-CR"/>
        </a:p>
      </dgm:t>
    </dgm:pt>
    <dgm:pt modelId="{4F0E3A19-2C48-4676-9C23-E23EA0ACCC09}" type="sibTrans" cxnId="{801DC847-5523-46F8-A26D-A5979B29CDBF}">
      <dgm:prSet/>
      <dgm:spPr/>
      <dgm:t>
        <a:bodyPr/>
        <a:lstStyle/>
        <a:p>
          <a:endParaRPr lang="es-CR"/>
        </a:p>
      </dgm:t>
    </dgm:pt>
    <dgm:pt modelId="{D4C32A12-56C1-4B02-94CB-2592F4ABF638}" type="pres">
      <dgm:prSet presAssocID="{3E35C2EE-FBDA-4865-91D7-8BC8388BB195}" presName="compositeShape" presStyleCnt="0">
        <dgm:presLayoutVars>
          <dgm:chMax val="7"/>
          <dgm:dir/>
          <dgm:resizeHandles val="exact"/>
        </dgm:presLayoutVars>
      </dgm:prSet>
      <dgm:spPr/>
    </dgm:pt>
    <dgm:pt modelId="{13F69958-0BBF-4B58-A853-F8831D804739}" type="pres">
      <dgm:prSet presAssocID="{3E35C2EE-FBDA-4865-91D7-8BC8388BB195}" presName="wedge1" presStyleLbl="node1" presStyleIdx="0" presStyleCnt="3"/>
      <dgm:spPr/>
    </dgm:pt>
    <dgm:pt modelId="{DADE250D-815A-4C36-8AB8-0D33D8FF8F78}" type="pres">
      <dgm:prSet presAssocID="{3E35C2EE-FBDA-4865-91D7-8BC8388BB195}" presName="dummy1a" presStyleCnt="0"/>
      <dgm:spPr/>
    </dgm:pt>
    <dgm:pt modelId="{2CCC3E1C-4512-425E-88FE-2CCD8E8DE665}" type="pres">
      <dgm:prSet presAssocID="{3E35C2EE-FBDA-4865-91D7-8BC8388BB195}" presName="dummy1b" presStyleCnt="0"/>
      <dgm:spPr/>
    </dgm:pt>
    <dgm:pt modelId="{A8D42AA8-AFD1-4170-8B17-9A0C8820611F}" type="pres">
      <dgm:prSet presAssocID="{3E35C2EE-FBDA-4865-91D7-8BC8388BB19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E8A9BE2-67F6-4BE5-80C8-0FCC16B380FB}" type="pres">
      <dgm:prSet presAssocID="{3E35C2EE-FBDA-4865-91D7-8BC8388BB195}" presName="wedge2" presStyleLbl="node1" presStyleIdx="1" presStyleCnt="3"/>
      <dgm:spPr/>
    </dgm:pt>
    <dgm:pt modelId="{0951DB92-73C9-493E-9B8F-DB65D96B42A0}" type="pres">
      <dgm:prSet presAssocID="{3E35C2EE-FBDA-4865-91D7-8BC8388BB195}" presName="dummy2a" presStyleCnt="0"/>
      <dgm:spPr/>
    </dgm:pt>
    <dgm:pt modelId="{574ADA5A-E564-4DC1-91D7-9C1847031117}" type="pres">
      <dgm:prSet presAssocID="{3E35C2EE-FBDA-4865-91D7-8BC8388BB195}" presName="dummy2b" presStyleCnt="0"/>
      <dgm:spPr/>
    </dgm:pt>
    <dgm:pt modelId="{49A382EB-E2CB-4873-A763-62EDC0480D31}" type="pres">
      <dgm:prSet presAssocID="{3E35C2EE-FBDA-4865-91D7-8BC8388BB19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9113697-8868-4EA7-B8DC-548F5ADBFA0B}" type="pres">
      <dgm:prSet presAssocID="{3E35C2EE-FBDA-4865-91D7-8BC8388BB195}" presName="wedge3" presStyleLbl="node1" presStyleIdx="2" presStyleCnt="3"/>
      <dgm:spPr/>
    </dgm:pt>
    <dgm:pt modelId="{8CFF2771-3FC8-40DA-A0FE-CED2977614EC}" type="pres">
      <dgm:prSet presAssocID="{3E35C2EE-FBDA-4865-91D7-8BC8388BB195}" presName="dummy3a" presStyleCnt="0"/>
      <dgm:spPr/>
    </dgm:pt>
    <dgm:pt modelId="{D416B05B-3637-401C-A59C-C69673948CD0}" type="pres">
      <dgm:prSet presAssocID="{3E35C2EE-FBDA-4865-91D7-8BC8388BB195}" presName="dummy3b" presStyleCnt="0"/>
      <dgm:spPr/>
    </dgm:pt>
    <dgm:pt modelId="{A9D04B8C-094E-406C-BA87-1634F2D0BD6A}" type="pres">
      <dgm:prSet presAssocID="{3E35C2EE-FBDA-4865-91D7-8BC8388BB19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82B8CC-38D2-445F-83BA-49171817E0BA}" type="pres">
      <dgm:prSet presAssocID="{D41AE2E8-46E5-498C-A005-DB1C414E2510}" presName="arrowWedge1" presStyleLbl="fgSibTrans2D1" presStyleIdx="0" presStyleCnt="3"/>
      <dgm:spPr/>
    </dgm:pt>
    <dgm:pt modelId="{7ECE57FC-6564-4A66-A1A1-86BB77FAF5C0}" type="pres">
      <dgm:prSet presAssocID="{77BE7D7E-C5A2-48FA-BF8A-0F8D2C0DAA1C}" presName="arrowWedge2" presStyleLbl="fgSibTrans2D1" presStyleIdx="1" presStyleCnt="3"/>
      <dgm:spPr/>
    </dgm:pt>
    <dgm:pt modelId="{69054DC3-90B7-4947-8007-0AE6CF22F848}" type="pres">
      <dgm:prSet presAssocID="{4F0E3A19-2C48-4676-9C23-E23EA0ACCC09}" presName="arrowWedge3" presStyleLbl="fgSibTrans2D1" presStyleIdx="2" presStyleCnt="3"/>
      <dgm:spPr/>
    </dgm:pt>
  </dgm:ptLst>
  <dgm:cxnLst>
    <dgm:cxn modelId="{BC1B4E15-0FC3-42BC-A382-5EDC3E92F5E4}" type="presOf" srcId="{09918695-06B1-4E2E-9352-FEF8DBD87CB2}" destId="{A8D42AA8-AFD1-4170-8B17-9A0C8820611F}" srcOrd="1" destOrd="0" presId="urn:microsoft.com/office/officeart/2005/8/layout/cycle8"/>
    <dgm:cxn modelId="{90D77D3C-7590-4EF9-88AC-AD74F4DEC97F}" srcId="{3E35C2EE-FBDA-4865-91D7-8BC8388BB195}" destId="{09918695-06B1-4E2E-9352-FEF8DBD87CB2}" srcOrd="0" destOrd="0" parTransId="{0CD967DF-86D7-4F3C-915C-F7030FFA4A19}" sibTransId="{D41AE2E8-46E5-498C-A005-DB1C414E2510}"/>
    <dgm:cxn modelId="{801DC847-5523-46F8-A26D-A5979B29CDBF}" srcId="{3E35C2EE-FBDA-4865-91D7-8BC8388BB195}" destId="{4953A193-399C-48C0-81BF-90064E6F2317}" srcOrd="2" destOrd="0" parTransId="{A96CA48B-0716-4CCC-A461-3EC8D82F3E10}" sibTransId="{4F0E3A19-2C48-4676-9C23-E23EA0ACCC09}"/>
    <dgm:cxn modelId="{DE0D2269-4216-49B3-BF01-369A3CFDB4AB}" type="presOf" srcId="{4953A193-399C-48C0-81BF-90064E6F2317}" destId="{E9113697-8868-4EA7-B8DC-548F5ADBFA0B}" srcOrd="0" destOrd="0" presId="urn:microsoft.com/office/officeart/2005/8/layout/cycle8"/>
    <dgm:cxn modelId="{93C24F4B-3C0A-459E-9A74-513DEC8FC20F}" type="presOf" srcId="{1C724034-82F3-4479-A29A-58A0AEC37607}" destId="{49A382EB-E2CB-4873-A763-62EDC0480D31}" srcOrd="1" destOrd="0" presId="urn:microsoft.com/office/officeart/2005/8/layout/cycle8"/>
    <dgm:cxn modelId="{B38EC76B-90BC-447B-BF30-29197A5D5759}" type="presOf" srcId="{3E35C2EE-FBDA-4865-91D7-8BC8388BB195}" destId="{D4C32A12-56C1-4B02-94CB-2592F4ABF638}" srcOrd="0" destOrd="0" presId="urn:microsoft.com/office/officeart/2005/8/layout/cycle8"/>
    <dgm:cxn modelId="{803E91A0-EA9B-49C6-8A54-CB51E6FD21AE}" type="presOf" srcId="{09918695-06B1-4E2E-9352-FEF8DBD87CB2}" destId="{13F69958-0BBF-4B58-A853-F8831D804739}" srcOrd="0" destOrd="0" presId="urn:microsoft.com/office/officeart/2005/8/layout/cycle8"/>
    <dgm:cxn modelId="{A01423BE-7ED6-4FE8-ADFF-2E294AD7B7FB}" srcId="{3E35C2EE-FBDA-4865-91D7-8BC8388BB195}" destId="{1C724034-82F3-4479-A29A-58A0AEC37607}" srcOrd="1" destOrd="0" parTransId="{42F0615D-77FB-4061-B032-8EF38CC3F8F7}" sibTransId="{77BE7D7E-C5A2-48FA-BF8A-0F8D2C0DAA1C}"/>
    <dgm:cxn modelId="{3916D2DA-ACC1-4E6E-B769-D20E9C1A7D0C}" type="presOf" srcId="{1C724034-82F3-4479-A29A-58A0AEC37607}" destId="{6E8A9BE2-67F6-4BE5-80C8-0FCC16B380FB}" srcOrd="0" destOrd="0" presId="urn:microsoft.com/office/officeart/2005/8/layout/cycle8"/>
    <dgm:cxn modelId="{9F5E77FB-F5D3-47A1-B34F-1AEC9F659F18}" type="presOf" srcId="{4953A193-399C-48C0-81BF-90064E6F2317}" destId="{A9D04B8C-094E-406C-BA87-1634F2D0BD6A}" srcOrd="1" destOrd="0" presId="urn:microsoft.com/office/officeart/2005/8/layout/cycle8"/>
    <dgm:cxn modelId="{139A0463-FF04-4BAC-A00F-F7390B322B5B}" type="presParOf" srcId="{D4C32A12-56C1-4B02-94CB-2592F4ABF638}" destId="{13F69958-0BBF-4B58-A853-F8831D804739}" srcOrd="0" destOrd="0" presId="urn:microsoft.com/office/officeart/2005/8/layout/cycle8"/>
    <dgm:cxn modelId="{054B3667-65EF-4090-99E9-DA2CE9261CDF}" type="presParOf" srcId="{D4C32A12-56C1-4B02-94CB-2592F4ABF638}" destId="{DADE250D-815A-4C36-8AB8-0D33D8FF8F78}" srcOrd="1" destOrd="0" presId="urn:microsoft.com/office/officeart/2005/8/layout/cycle8"/>
    <dgm:cxn modelId="{9310F901-A5A5-40CE-966A-AF09E628FA21}" type="presParOf" srcId="{D4C32A12-56C1-4B02-94CB-2592F4ABF638}" destId="{2CCC3E1C-4512-425E-88FE-2CCD8E8DE665}" srcOrd="2" destOrd="0" presId="urn:microsoft.com/office/officeart/2005/8/layout/cycle8"/>
    <dgm:cxn modelId="{6F13F7DC-71D6-4B54-A4BA-0F2461B5806D}" type="presParOf" srcId="{D4C32A12-56C1-4B02-94CB-2592F4ABF638}" destId="{A8D42AA8-AFD1-4170-8B17-9A0C8820611F}" srcOrd="3" destOrd="0" presId="urn:microsoft.com/office/officeart/2005/8/layout/cycle8"/>
    <dgm:cxn modelId="{0BAF657C-5ADE-44E5-9274-C071E579E644}" type="presParOf" srcId="{D4C32A12-56C1-4B02-94CB-2592F4ABF638}" destId="{6E8A9BE2-67F6-4BE5-80C8-0FCC16B380FB}" srcOrd="4" destOrd="0" presId="urn:microsoft.com/office/officeart/2005/8/layout/cycle8"/>
    <dgm:cxn modelId="{3C3322A7-51FA-4FDC-8675-6031FE2DD5D6}" type="presParOf" srcId="{D4C32A12-56C1-4B02-94CB-2592F4ABF638}" destId="{0951DB92-73C9-493E-9B8F-DB65D96B42A0}" srcOrd="5" destOrd="0" presId="urn:microsoft.com/office/officeart/2005/8/layout/cycle8"/>
    <dgm:cxn modelId="{A83E3DB0-F301-4D77-AAEA-E1456A76FCDB}" type="presParOf" srcId="{D4C32A12-56C1-4B02-94CB-2592F4ABF638}" destId="{574ADA5A-E564-4DC1-91D7-9C1847031117}" srcOrd="6" destOrd="0" presId="urn:microsoft.com/office/officeart/2005/8/layout/cycle8"/>
    <dgm:cxn modelId="{BF02C35A-57A1-4E14-BFD8-A59ED1A49A31}" type="presParOf" srcId="{D4C32A12-56C1-4B02-94CB-2592F4ABF638}" destId="{49A382EB-E2CB-4873-A763-62EDC0480D31}" srcOrd="7" destOrd="0" presId="urn:microsoft.com/office/officeart/2005/8/layout/cycle8"/>
    <dgm:cxn modelId="{2C0F4534-1CD8-42B4-B2BC-48FC134101C1}" type="presParOf" srcId="{D4C32A12-56C1-4B02-94CB-2592F4ABF638}" destId="{E9113697-8868-4EA7-B8DC-548F5ADBFA0B}" srcOrd="8" destOrd="0" presId="urn:microsoft.com/office/officeart/2005/8/layout/cycle8"/>
    <dgm:cxn modelId="{E4B815E8-73F7-4753-89E5-11267BCD50AA}" type="presParOf" srcId="{D4C32A12-56C1-4B02-94CB-2592F4ABF638}" destId="{8CFF2771-3FC8-40DA-A0FE-CED2977614EC}" srcOrd="9" destOrd="0" presId="urn:microsoft.com/office/officeart/2005/8/layout/cycle8"/>
    <dgm:cxn modelId="{E78F51F5-ECCD-40D2-8E52-FC5F5D36371E}" type="presParOf" srcId="{D4C32A12-56C1-4B02-94CB-2592F4ABF638}" destId="{D416B05B-3637-401C-A59C-C69673948CD0}" srcOrd="10" destOrd="0" presId="urn:microsoft.com/office/officeart/2005/8/layout/cycle8"/>
    <dgm:cxn modelId="{E2D4205A-B252-4838-AAFF-C162E6188499}" type="presParOf" srcId="{D4C32A12-56C1-4B02-94CB-2592F4ABF638}" destId="{A9D04B8C-094E-406C-BA87-1634F2D0BD6A}" srcOrd="11" destOrd="0" presId="urn:microsoft.com/office/officeart/2005/8/layout/cycle8"/>
    <dgm:cxn modelId="{A8886CE6-8010-4C50-845E-5C113D024882}" type="presParOf" srcId="{D4C32A12-56C1-4B02-94CB-2592F4ABF638}" destId="{A882B8CC-38D2-445F-83BA-49171817E0BA}" srcOrd="12" destOrd="0" presId="urn:microsoft.com/office/officeart/2005/8/layout/cycle8"/>
    <dgm:cxn modelId="{3CB020B9-550F-4523-A114-7E7CF6FE424D}" type="presParOf" srcId="{D4C32A12-56C1-4B02-94CB-2592F4ABF638}" destId="{7ECE57FC-6564-4A66-A1A1-86BB77FAF5C0}" srcOrd="13" destOrd="0" presId="urn:microsoft.com/office/officeart/2005/8/layout/cycle8"/>
    <dgm:cxn modelId="{6DCE36CD-8EAB-4E9B-B249-1B8BEF270BAC}" type="presParOf" srcId="{D4C32A12-56C1-4B02-94CB-2592F4ABF638}" destId="{69054DC3-90B7-4947-8007-0AE6CF22F84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4F811-63E2-443C-86D0-E718AA1F81D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3151D8F2-1A86-41CD-9103-01A15E9EAA3B}">
      <dgm:prSet/>
      <dgm:spPr/>
      <dgm:t>
        <a:bodyPr/>
        <a:lstStyle/>
        <a:p>
          <a:pPr rtl="0"/>
          <a:r>
            <a:rPr lang="es-CR"/>
            <a:t>2015 Agenda 2030</a:t>
          </a:r>
        </a:p>
      </dgm:t>
    </dgm:pt>
    <dgm:pt modelId="{F6D731F6-9F0C-4B50-92B5-A7468688C96C}" type="parTrans" cxnId="{371B5357-7114-4054-973E-5F894988C83E}">
      <dgm:prSet/>
      <dgm:spPr/>
      <dgm:t>
        <a:bodyPr/>
        <a:lstStyle/>
        <a:p>
          <a:endParaRPr lang="es-CR"/>
        </a:p>
      </dgm:t>
    </dgm:pt>
    <dgm:pt modelId="{34F1C74D-C047-451E-901A-E9F6CE798ED6}" type="sibTrans" cxnId="{371B5357-7114-4054-973E-5F894988C83E}">
      <dgm:prSet/>
      <dgm:spPr/>
      <dgm:t>
        <a:bodyPr/>
        <a:lstStyle/>
        <a:p>
          <a:endParaRPr lang="es-CR"/>
        </a:p>
      </dgm:t>
    </dgm:pt>
    <dgm:pt modelId="{261D2C54-0553-43DB-A652-212C02C8B5DC}">
      <dgm:prSet/>
      <dgm:spPr/>
      <dgm:t>
        <a:bodyPr/>
        <a:lstStyle/>
        <a:p>
          <a:pPr rtl="0"/>
          <a:r>
            <a:rPr lang="es-CR" dirty="0"/>
            <a:t>2016 National </a:t>
          </a:r>
          <a:r>
            <a:rPr lang="es-CR" dirty="0" err="1"/>
            <a:t>Pact</a:t>
          </a:r>
          <a:r>
            <a:rPr lang="es-CR" dirty="0"/>
            <a:t> </a:t>
          </a:r>
          <a:r>
            <a:rPr lang="es-CR" dirty="0" err="1"/>
            <a:t>for</a:t>
          </a:r>
          <a:r>
            <a:rPr lang="es-CR" dirty="0"/>
            <a:t> </a:t>
          </a:r>
          <a:r>
            <a:rPr lang="es-CR" dirty="0" err="1"/>
            <a:t>the</a:t>
          </a:r>
          <a:r>
            <a:rPr lang="es-CR" dirty="0"/>
            <a:t> </a:t>
          </a:r>
          <a:r>
            <a:rPr lang="es-CR" dirty="0" err="1"/>
            <a:t>SDGs</a:t>
          </a:r>
          <a:endParaRPr lang="es-CR" dirty="0"/>
        </a:p>
      </dgm:t>
    </dgm:pt>
    <dgm:pt modelId="{34BD5FCA-4659-4BEE-A247-E79B78D1B384}" type="parTrans" cxnId="{1F19E61C-D4A2-4723-9C52-DE171C49F07F}">
      <dgm:prSet/>
      <dgm:spPr/>
      <dgm:t>
        <a:bodyPr/>
        <a:lstStyle/>
        <a:p>
          <a:endParaRPr lang="es-CR"/>
        </a:p>
      </dgm:t>
    </dgm:pt>
    <dgm:pt modelId="{B1408A75-B37D-489B-BF7B-6163CE897EF1}" type="sibTrans" cxnId="{1F19E61C-D4A2-4723-9C52-DE171C49F07F}">
      <dgm:prSet/>
      <dgm:spPr/>
      <dgm:t>
        <a:bodyPr/>
        <a:lstStyle/>
        <a:p>
          <a:endParaRPr lang="es-CR"/>
        </a:p>
      </dgm:t>
    </dgm:pt>
    <dgm:pt modelId="{C8AEEC3E-F436-408C-83E9-82CBD61353FC}">
      <dgm:prSet/>
      <dgm:spPr/>
      <dgm:t>
        <a:bodyPr/>
        <a:lstStyle/>
        <a:p>
          <a:pPr rtl="0"/>
          <a:r>
            <a:rPr lang="es-CR" dirty="0"/>
            <a:t>2017 </a:t>
          </a:r>
          <a:r>
            <a:rPr lang="es-CR" dirty="0" err="1"/>
            <a:t>Implementation</a:t>
          </a:r>
          <a:r>
            <a:rPr lang="es-CR" dirty="0"/>
            <a:t> </a:t>
          </a:r>
          <a:r>
            <a:rPr lang="es-CR" dirty="0" err="1"/>
            <a:t>Governace</a:t>
          </a:r>
          <a:endParaRPr lang="es-CR" dirty="0"/>
        </a:p>
      </dgm:t>
    </dgm:pt>
    <dgm:pt modelId="{1F231200-1A08-49A6-BECD-2724BCA350A0}" type="parTrans" cxnId="{B94138B9-E513-4165-A8BF-021EE34327C3}">
      <dgm:prSet/>
      <dgm:spPr/>
      <dgm:t>
        <a:bodyPr/>
        <a:lstStyle/>
        <a:p>
          <a:endParaRPr lang="es-CR"/>
        </a:p>
      </dgm:t>
    </dgm:pt>
    <dgm:pt modelId="{51F719EF-BDAB-420E-B8E5-792E8B8F00C4}" type="sibTrans" cxnId="{B94138B9-E513-4165-A8BF-021EE34327C3}">
      <dgm:prSet/>
      <dgm:spPr/>
      <dgm:t>
        <a:bodyPr/>
        <a:lstStyle/>
        <a:p>
          <a:endParaRPr lang="es-CR"/>
        </a:p>
      </dgm:t>
    </dgm:pt>
    <dgm:pt modelId="{9890E180-B6F0-4D08-B580-DAEA0EF13C54}">
      <dgm:prSet/>
      <dgm:spPr/>
      <dgm:t>
        <a:bodyPr/>
        <a:lstStyle/>
        <a:p>
          <a:pPr rtl="0"/>
          <a:r>
            <a:rPr lang="es-CR" dirty="0"/>
            <a:t>2018-2019: </a:t>
          </a:r>
          <a:r>
            <a:rPr lang="es-CR" dirty="0" err="1"/>
            <a:t>Metholody</a:t>
          </a:r>
          <a:endParaRPr lang="es-CR" dirty="0"/>
        </a:p>
      </dgm:t>
    </dgm:pt>
    <dgm:pt modelId="{E39EC5D6-63DA-4F08-A1A8-6CB8267C8D2C}" type="parTrans" cxnId="{FB230650-93D5-48CA-B2CD-BB672E8957D7}">
      <dgm:prSet/>
      <dgm:spPr/>
      <dgm:t>
        <a:bodyPr/>
        <a:lstStyle/>
        <a:p>
          <a:endParaRPr lang="es-CR"/>
        </a:p>
      </dgm:t>
    </dgm:pt>
    <dgm:pt modelId="{9A62636A-69AD-4CE0-A068-A658D92A61B0}" type="sibTrans" cxnId="{FB230650-93D5-48CA-B2CD-BB672E8957D7}">
      <dgm:prSet/>
      <dgm:spPr/>
      <dgm:t>
        <a:bodyPr/>
        <a:lstStyle/>
        <a:p>
          <a:endParaRPr lang="es-CR"/>
        </a:p>
      </dgm:t>
    </dgm:pt>
    <dgm:pt modelId="{4E5217A4-5E11-4421-8ABD-CA664D0F04A0}">
      <dgm:prSet/>
      <dgm:spPr/>
      <dgm:t>
        <a:bodyPr/>
        <a:lstStyle/>
        <a:p>
          <a:pPr rtl="0"/>
          <a:r>
            <a:rPr lang="es-CR" dirty="0"/>
            <a:t>NDPIP</a:t>
          </a:r>
        </a:p>
      </dgm:t>
    </dgm:pt>
    <dgm:pt modelId="{38992305-9441-423D-BD4F-C861E6245C07}" type="parTrans" cxnId="{9129153C-CAEE-4C00-AECD-7A3F59B3FE1E}">
      <dgm:prSet/>
      <dgm:spPr/>
      <dgm:t>
        <a:bodyPr/>
        <a:lstStyle/>
        <a:p>
          <a:endParaRPr lang="es-CR"/>
        </a:p>
      </dgm:t>
    </dgm:pt>
    <dgm:pt modelId="{EF9DDCE7-FF77-4823-991D-CB052BFD3544}" type="sibTrans" cxnId="{9129153C-CAEE-4C00-AECD-7A3F59B3FE1E}">
      <dgm:prSet/>
      <dgm:spPr/>
      <dgm:t>
        <a:bodyPr/>
        <a:lstStyle/>
        <a:p>
          <a:endParaRPr lang="es-CR"/>
        </a:p>
      </dgm:t>
    </dgm:pt>
    <dgm:pt modelId="{C4447369-DC76-4005-A611-64C97F181C58}" type="pres">
      <dgm:prSet presAssocID="{8AF4F811-63E2-443C-86D0-E718AA1F81DE}" presName="Name0" presStyleCnt="0">
        <dgm:presLayoutVars>
          <dgm:dir/>
          <dgm:animLvl val="lvl"/>
          <dgm:resizeHandles val="exact"/>
        </dgm:presLayoutVars>
      </dgm:prSet>
      <dgm:spPr/>
    </dgm:pt>
    <dgm:pt modelId="{B47F56C6-3B7A-4F91-945C-69FFD7DFA034}" type="pres">
      <dgm:prSet presAssocID="{3151D8F2-1A86-41CD-9103-01A15E9EAA3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3AF2A04-8A02-4D58-9C62-A24C9E6B608E}" type="pres">
      <dgm:prSet presAssocID="{34F1C74D-C047-451E-901A-E9F6CE798ED6}" presName="parTxOnlySpace" presStyleCnt="0"/>
      <dgm:spPr/>
    </dgm:pt>
    <dgm:pt modelId="{B4A63AE2-618F-4BCE-9C88-29103D2007A5}" type="pres">
      <dgm:prSet presAssocID="{261D2C54-0553-43DB-A652-212C02C8B5D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C70F4F8-EB63-4513-9ED2-9993461B35BA}" type="pres">
      <dgm:prSet presAssocID="{B1408A75-B37D-489B-BF7B-6163CE897EF1}" presName="parTxOnlySpace" presStyleCnt="0"/>
      <dgm:spPr/>
    </dgm:pt>
    <dgm:pt modelId="{C2E9745C-2991-4C5F-813D-2498F9C7B1C1}" type="pres">
      <dgm:prSet presAssocID="{C8AEEC3E-F436-408C-83E9-82CBD61353F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242FE20-57EC-4703-BD72-756E9AE32B2F}" type="pres">
      <dgm:prSet presAssocID="{51F719EF-BDAB-420E-B8E5-792E8B8F00C4}" presName="parTxOnlySpace" presStyleCnt="0"/>
      <dgm:spPr/>
    </dgm:pt>
    <dgm:pt modelId="{1CD931DD-029C-4000-9DD4-FB62397921C8}" type="pres">
      <dgm:prSet presAssocID="{9890E180-B6F0-4D08-B580-DAEA0EF13C5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F60664E-2FEF-44B6-A1EE-C3FC2FDF7C37}" type="pres">
      <dgm:prSet presAssocID="{9A62636A-69AD-4CE0-A068-A658D92A61B0}" presName="parTxOnlySpace" presStyleCnt="0"/>
      <dgm:spPr/>
    </dgm:pt>
    <dgm:pt modelId="{C659A87E-4699-495C-BEBC-08389782F680}" type="pres">
      <dgm:prSet presAssocID="{4E5217A4-5E11-4421-8ABD-CA664D0F04A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F19E61C-D4A2-4723-9C52-DE171C49F07F}" srcId="{8AF4F811-63E2-443C-86D0-E718AA1F81DE}" destId="{261D2C54-0553-43DB-A652-212C02C8B5DC}" srcOrd="1" destOrd="0" parTransId="{34BD5FCA-4659-4BEE-A247-E79B78D1B384}" sibTransId="{B1408A75-B37D-489B-BF7B-6163CE897EF1}"/>
    <dgm:cxn modelId="{FFA4362B-2592-4424-A734-91EBE49225CB}" type="presOf" srcId="{8AF4F811-63E2-443C-86D0-E718AA1F81DE}" destId="{C4447369-DC76-4005-A611-64C97F181C58}" srcOrd="0" destOrd="0" presId="urn:microsoft.com/office/officeart/2005/8/layout/chevron1"/>
    <dgm:cxn modelId="{9129153C-CAEE-4C00-AECD-7A3F59B3FE1E}" srcId="{8AF4F811-63E2-443C-86D0-E718AA1F81DE}" destId="{4E5217A4-5E11-4421-8ABD-CA664D0F04A0}" srcOrd="4" destOrd="0" parTransId="{38992305-9441-423D-BD4F-C861E6245C07}" sibTransId="{EF9DDCE7-FF77-4823-991D-CB052BFD3544}"/>
    <dgm:cxn modelId="{97BF0066-CFEC-427A-8533-1B97F5B2470F}" type="presOf" srcId="{4E5217A4-5E11-4421-8ABD-CA664D0F04A0}" destId="{C659A87E-4699-495C-BEBC-08389782F680}" srcOrd="0" destOrd="0" presId="urn:microsoft.com/office/officeart/2005/8/layout/chevron1"/>
    <dgm:cxn modelId="{FB230650-93D5-48CA-B2CD-BB672E8957D7}" srcId="{8AF4F811-63E2-443C-86D0-E718AA1F81DE}" destId="{9890E180-B6F0-4D08-B580-DAEA0EF13C54}" srcOrd="3" destOrd="0" parTransId="{E39EC5D6-63DA-4F08-A1A8-6CB8267C8D2C}" sibTransId="{9A62636A-69AD-4CE0-A068-A658D92A61B0}"/>
    <dgm:cxn modelId="{371B5357-7114-4054-973E-5F894988C83E}" srcId="{8AF4F811-63E2-443C-86D0-E718AA1F81DE}" destId="{3151D8F2-1A86-41CD-9103-01A15E9EAA3B}" srcOrd="0" destOrd="0" parTransId="{F6D731F6-9F0C-4B50-92B5-A7468688C96C}" sibTransId="{34F1C74D-C047-451E-901A-E9F6CE798ED6}"/>
    <dgm:cxn modelId="{F4279188-4C49-48CD-91C0-AE6ABD079B32}" type="presOf" srcId="{9890E180-B6F0-4D08-B580-DAEA0EF13C54}" destId="{1CD931DD-029C-4000-9DD4-FB62397921C8}" srcOrd="0" destOrd="0" presId="urn:microsoft.com/office/officeart/2005/8/layout/chevron1"/>
    <dgm:cxn modelId="{7C1192A8-D26B-4545-A70E-ED826A5E43DE}" type="presOf" srcId="{3151D8F2-1A86-41CD-9103-01A15E9EAA3B}" destId="{B47F56C6-3B7A-4F91-945C-69FFD7DFA034}" srcOrd="0" destOrd="0" presId="urn:microsoft.com/office/officeart/2005/8/layout/chevron1"/>
    <dgm:cxn modelId="{B94138B9-E513-4165-A8BF-021EE34327C3}" srcId="{8AF4F811-63E2-443C-86D0-E718AA1F81DE}" destId="{C8AEEC3E-F436-408C-83E9-82CBD61353FC}" srcOrd="2" destOrd="0" parTransId="{1F231200-1A08-49A6-BECD-2724BCA350A0}" sibTransId="{51F719EF-BDAB-420E-B8E5-792E8B8F00C4}"/>
    <dgm:cxn modelId="{B1069AC3-41AC-49D0-AF2C-27D0B34EE183}" type="presOf" srcId="{261D2C54-0553-43DB-A652-212C02C8B5DC}" destId="{B4A63AE2-618F-4BCE-9C88-29103D2007A5}" srcOrd="0" destOrd="0" presId="urn:microsoft.com/office/officeart/2005/8/layout/chevron1"/>
    <dgm:cxn modelId="{3F20A2DF-DFBD-4D88-9220-8B8D6561AD38}" type="presOf" srcId="{C8AEEC3E-F436-408C-83E9-82CBD61353FC}" destId="{C2E9745C-2991-4C5F-813D-2498F9C7B1C1}" srcOrd="0" destOrd="0" presId="urn:microsoft.com/office/officeart/2005/8/layout/chevron1"/>
    <dgm:cxn modelId="{8FECFBE6-D4A7-4C9B-873F-557D127AC03F}" type="presParOf" srcId="{C4447369-DC76-4005-A611-64C97F181C58}" destId="{B47F56C6-3B7A-4F91-945C-69FFD7DFA034}" srcOrd="0" destOrd="0" presId="urn:microsoft.com/office/officeart/2005/8/layout/chevron1"/>
    <dgm:cxn modelId="{A1CECB78-7086-4CA9-BD95-65DFA6542597}" type="presParOf" srcId="{C4447369-DC76-4005-A611-64C97F181C58}" destId="{43AF2A04-8A02-4D58-9C62-A24C9E6B608E}" srcOrd="1" destOrd="0" presId="urn:microsoft.com/office/officeart/2005/8/layout/chevron1"/>
    <dgm:cxn modelId="{7D5CE3B2-B8F6-4D54-B169-A715AF9E190E}" type="presParOf" srcId="{C4447369-DC76-4005-A611-64C97F181C58}" destId="{B4A63AE2-618F-4BCE-9C88-29103D2007A5}" srcOrd="2" destOrd="0" presId="urn:microsoft.com/office/officeart/2005/8/layout/chevron1"/>
    <dgm:cxn modelId="{0E574619-4D31-4FAA-90DD-A7A660329D8C}" type="presParOf" srcId="{C4447369-DC76-4005-A611-64C97F181C58}" destId="{7C70F4F8-EB63-4513-9ED2-9993461B35BA}" srcOrd="3" destOrd="0" presId="urn:microsoft.com/office/officeart/2005/8/layout/chevron1"/>
    <dgm:cxn modelId="{A8F84507-FDAD-49F2-BD58-102E2D2B399C}" type="presParOf" srcId="{C4447369-DC76-4005-A611-64C97F181C58}" destId="{C2E9745C-2991-4C5F-813D-2498F9C7B1C1}" srcOrd="4" destOrd="0" presId="urn:microsoft.com/office/officeart/2005/8/layout/chevron1"/>
    <dgm:cxn modelId="{45454D64-FB1F-460D-B057-A468A803C661}" type="presParOf" srcId="{C4447369-DC76-4005-A611-64C97F181C58}" destId="{A242FE20-57EC-4703-BD72-756E9AE32B2F}" srcOrd="5" destOrd="0" presId="urn:microsoft.com/office/officeart/2005/8/layout/chevron1"/>
    <dgm:cxn modelId="{40731B59-245F-4E5B-B0DA-25EE4CC7B34C}" type="presParOf" srcId="{C4447369-DC76-4005-A611-64C97F181C58}" destId="{1CD931DD-029C-4000-9DD4-FB62397921C8}" srcOrd="6" destOrd="0" presId="urn:microsoft.com/office/officeart/2005/8/layout/chevron1"/>
    <dgm:cxn modelId="{8BFF1CCD-805F-4160-9378-BC45A5DCEB3C}" type="presParOf" srcId="{C4447369-DC76-4005-A611-64C97F181C58}" destId="{7F60664E-2FEF-44B6-A1EE-C3FC2FDF7C37}" srcOrd="7" destOrd="0" presId="urn:microsoft.com/office/officeart/2005/8/layout/chevron1"/>
    <dgm:cxn modelId="{DE1C2F29-945C-4A52-96AF-3D07CB0FA5A6}" type="presParOf" srcId="{C4447369-DC76-4005-A611-64C97F181C58}" destId="{C659A87E-4699-495C-BEBC-08389782F68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841DAE-E286-4E36-A97B-C154A483657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8581EFE4-6792-4EC1-AB7F-0336CB1825E8}">
      <dgm:prSet custT="1"/>
      <dgm:spPr/>
      <dgm:t>
        <a:bodyPr/>
        <a:lstStyle/>
        <a:p>
          <a:pPr rtl="0"/>
          <a:r>
            <a:rPr lang="es-CR" sz="1400" dirty="0"/>
            <a:t>2017 </a:t>
          </a:r>
          <a:r>
            <a:rPr lang="es-CR" sz="1400" dirty="0" err="1"/>
            <a:t>Technical</a:t>
          </a:r>
          <a:r>
            <a:rPr lang="es-CR" sz="1400" dirty="0"/>
            <a:t> </a:t>
          </a:r>
          <a:r>
            <a:rPr lang="es-CR" sz="1400" dirty="0" err="1"/>
            <a:t>Subsecretariat</a:t>
          </a:r>
          <a:r>
            <a:rPr lang="es-CR" sz="1400" dirty="0"/>
            <a:t> of </a:t>
          </a:r>
          <a:r>
            <a:rPr lang="es-CR" sz="1400" dirty="0" err="1"/>
            <a:t>Population</a:t>
          </a:r>
          <a:endParaRPr lang="es-CR" sz="1400" dirty="0"/>
        </a:p>
      </dgm:t>
    </dgm:pt>
    <dgm:pt modelId="{3CEF90E3-2E99-4933-B371-3049A14CE345}" type="parTrans" cxnId="{321A22E7-80E5-4FA8-9B38-6082FABEDBBF}">
      <dgm:prSet/>
      <dgm:spPr/>
      <dgm:t>
        <a:bodyPr/>
        <a:lstStyle/>
        <a:p>
          <a:endParaRPr lang="es-CR" sz="2400"/>
        </a:p>
      </dgm:t>
    </dgm:pt>
    <dgm:pt modelId="{BF4491AB-F206-44A0-8E33-15FF0BC09BFF}" type="sibTrans" cxnId="{321A22E7-80E5-4FA8-9B38-6082FABEDBBF}">
      <dgm:prSet/>
      <dgm:spPr/>
      <dgm:t>
        <a:bodyPr/>
        <a:lstStyle/>
        <a:p>
          <a:endParaRPr lang="es-CR" sz="2400"/>
        </a:p>
      </dgm:t>
    </dgm:pt>
    <dgm:pt modelId="{7C87B3F5-080D-4CB4-BAD1-E64C6916F0F8}">
      <dgm:prSet custT="1"/>
      <dgm:spPr/>
      <dgm:t>
        <a:bodyPr/>
        <a:lstStyle/>
        <a:p>
          <a:pPr rtl="0"/>
          <a:r>
            <a:rPr lang="es-CR" sz="1400" dirty="0"/>
            <a:t>2017 </a:t>
          </a:r>
          <a:r>
            <a:rPr lang="es-CR" sz="1400" dirty="0" err="1"/>
            <a:t>First</a:t>
          </a:r>
          <a:r>
            <a:rPr lang="es-CR" sz="1400" dirty="0"/>
            <a:t> </a:t>
          </a:r>
          <a:r>
            <a:rPr lang="es-CR" sz="1400" dirty="0" err="1"/>
            <a:t>report</a:t>
          </a:r>
          <a:endParaRPr lang="es-CR" sz="1400" dirty="0"/>
        </a:p>
      </dgm:t>
    </dgm:pt>
    <dgm:pt modelId="{40C3720B-BFF0-42EF-856D-6E37EF8CFC8A}" type="parTrans" cxnId="{0FF68D6D-58D1-4AD1-ADAE-BBD9D37BD924}">
      <dgm:prSet/>
      <dgm:spPr/>
      <dgm:t>
        <a:bodyPr/>
        <a:lstStyle/>
        <a:p>
          <a:endParaRPr lang="es-CR" sz="2400"/>
        </a:p>
      </dgm:t>
    </dgm:pt>
    <dgm:pt modelId="{0FA7AC5D-CFF3-446C-B8D2-22EB12F41771}" type="sibTrans" cxnId="{0FF68D6D-58D1-4AD1-ADAE-BBD9D37BD924}">
      <dgm:prSet/>
      <dgm:spPr/>
      <dgm:t>
        <a:bodyPr/>
        <a:lstStyle/>
        <a:p>
          <a:endParaRPr lang="es-CR" sz="2400"/>
        </a:p>
      </dgm:t>
    </dgm:pt>
    <dgm:pt modelId="{812E178B-F4EC-44E3-B7A7-431EDAFDDA69}">
      <dgm:prSet custT="1"/>
      <dgm:spPr/>
      <dgm:t>
        <a:bodyPr/>
        <a:lstStyle/>
        <a:p>
          <a:pPr rtl="0"/>
          <a:r>
            <a:rPr lang="es-CR" sz="1400" dirty="0"/>
            <a:t>2018 </a:t>
          </a:r>
          <a:r>
            <a:rPr lang="es-CR" sz="1400" dirty="0" err="1"/>
            <a:t>indicators</a:t>
          </a:r>
          <a:r>
            <a:rPr lang="es-CR" sz="1400" dirty="0"/>
            <a:t> + </a:t>
          </a:r>
          <a:r>
            <a:rPr lang="es-CR" sz="1400" dirty="0" err="1"/>
            <a:t>SDGs</a:t>
          </a:r>
          <a:endParaRPr lang="es-CR" sz="1400" dirty="0"/>
        </a:p>
      </dgm:t>
    </dgm:pt>
    <dgm:pt modelId="{8FED4143-E5A8-450E-AF73-933FB1ED1F27}" type="parTrans" cxnId="{6385ECCA-465F-4CF0-9573-4BC392F2A06B}">
      <dgm:prSet/>
      <dgm:spPr/>
      <dgm:t>
        <a:bodyPr/>
        <a:lstStyle/>
        <a:p>
          <a:endParaRPr lang="es-CR" sz="2400"/>
        </a:p>
      </dgm:t>
    </dgm:pt>
    <dgm:pt modelId="{B50C184F-B7B5-4E12-A671-2BB0556E8D3C}" type="sibTrans" cxnId="{6385ECCA-465F-4CF0-9573-4BC392F2A06B}">
      <dgm:prSet/>
      <dgm:spPr/>
      <dgm:t>
        <a:bodyPr/>
        <a:lstStyle/>
        <a:p>
          <a:endParaRPr lang="es-CR" sz="2400"/>
        </a:p>
      </dgm:t>
    </dgm:pt>
    <dgm:pt modelId="{5D260DD7-549F-42F1-9834-9F862948A881}">
      <dgm:prSet custT="1"/>
      <dgm:spPr/>
      <dgm:t>
        <a:bodyPr/>
        <a:lstStyle/>
        <a:p>
          <a:pPr rtl="0"/>
          <a:r>
            <a:rPr lang="es-CR" sz="1400" dirty="0"/>
            <a:t>2018 PNDIP: </a:t>
          </a:r>
          <a:r>
            <a:rPr lang="es-CR" sz="1400" dirty="0" err="1"/>
            <a:t>implementation</a:t>
          </a:r>
          <a:endParaRPr lang="es-CR" sz="1400" dirty="0"/>
        </a:p>
      </dgm:t>
    </dgm:pt>
    <dgm:pt modelId="{09EAF33E-57D3-4FBD-BD5B-5BC7A47FAF40}" type="parTrans" cxnId="{FB11BC67-C32C-4FCF-8759-D24B1C8E56C8}">
      <dgm:prSet/>
      <dgm:spPr/>
      <dgm:t>
        <a:bodyPr/>
        <a:lstStyle/>
        <a:p>
          <a:endParaRPr lang="es-CR" sz="2400"/>
        </a:p>
      </dgm:t>
    </dgm:pt>
    <dgm:pt modelId="{8B2FD6FA-4C39-46DB-B433-98B2FDB4699B}" type="sibTrans" cxnId="{FB11BC67-C32C-4FCF-8759-D24B1C8E56C8}">
      <dgm:prSet/>
      <dgm:spPr/>
      <dgm:t>
        <a:bodyPr/>
        <a:lstStyle/>
        <a:p>
          <a:endParaRPr lang="es-CR" sz="2400"/>
        </a:p>
      </dgm:t>
    </dgm:pt>
    <dgm:pt modelId="{5CC01842-DC3C-4C6A-BCF0-468EF7DCC93C}" type="pres">
      <dgm:prSet presAssocID="{75841DAE-E286-4E36-A97B-C154A4836570}" presName="Name0" presStyleCnt="0">
        <dgm:presLayoutVars>
          <dgm:dir/>
          <dgm:animLvl val="lvl"/>
          <dgm:resizeHandles val="exact"/>
        </dgm:presLayoutVars>
      </dgm:prSet>
      <dgm:spPr/>
    </dgm:pt>
    <dgm:pt modelId="{91A5ECE1-817B-45AE-B76E-C3311F44ED6A}" type="pres">
      <dgm:prSet presAssocID="{8581EFE4-6792-4EC1-AB7F-0336CB1825E8}" presName="parTxOnly" presStyleLbl="node1" presStyleIdx="0" presStyleCnt="4" custScaleX="167399" custScaleY="198602">
        <dgm:presLayoutVars>
          <dgm:chMax val="0"/>
          <dgm:chPref val="0"/>
          <dgm:bulletEnabled val="1"/>
        </dgm:presLayoutVars>
      </dgm:prSet>
      <dgm:spPr/>
    </dgm:pt>
    <dgm:pt modelId="{FCCBCFE8-5DE0-4835-B8A9-80675B7E2E72}" type="pres">
      <dgm:prSet presAssocID="{BF4491AB-F206-44A0-8E33-15FF0BC09BFF}" presName="parTxOnlySpace" presStyleCnt="0"/>
      <dgm:spPr/>
    </dgm:pt>
    <dgm:pt modelId="{0FE60742-88A9-46FF-B79F-D380D3DCFDB2}" type="pres">
      <dgm:prSet presAssocID="{7C87B3F5-080D-4CB4-BAD1-E64C6916F0F8}" presName="parTxOnly" presStyleLbl="node1" presStyleIdx="1" presStyleCnt="4" custScaleX="146500" custScaleY="172569">
        <dgm:presLayoutVars>
          <dgm:chMax val="0"/>
          <dgm:chPref val="0"/>
          <dgm:bulletEnabled val="1"/>
        </dgm:presLayoutVars>
      </dgm:prSet>
      <dgm:spPr/>
    </dgm:pt>
    <dgm:pt modelId="{093BE52C-8C1D-47C2-B804-EB2C43D0F66E}" type="pres">
      <dgm:prSet presAssocID="{0FA7AC5D-CFF3-446C-B8D2-22EB12F41771}" presName="parTxOnlySpace" presStyleCnt="0"/>
      <dgm:spPr/>
    </dgm:pt>
    <dgm:pt modelId="{53DFC4EB-016E-4043-8593-B023EA4DD40C}" type="pres">
      <dgm:prSet presAssocID="{812E178B-F4EC-44E3-B7A7-431EDAFDDA69}" presName="parTxOnly" presStyleLbl="node1" presStyleIdx="2" presStyleCnt="4" custScaleX="159422" custScaleY="165720">
        <dgm:presLayoutVars>
          <dgm:chMax val="0"/>
          <dgm:chPref val="0"/>
          <dgm:bulletEnabled val="1"/>
        </dgm:presLayoutVars>
      </dgm:prSet>
      <dgm:spPr/>
    </dgm:pt>
    <dgm:pt modelId="{F9EB3600-FF7A-4659-A8D4-E491681CB497}" type="pres">
      <dgm:prSet presAssocID="{B50C184F-B7B5-4E12-A671-2BB0556E8D3C}" presName="parTxOnlySpace" presStyleCnt="0"/>
      <dgm:spPr/>
    </dgm:pt>
    <dgm:pt modelId="{F3B228FC-B006-4EC4-A1F1-AF0EF1610D16}" type="pres">
      <dgm:prSet presAssocID="{5D260DD7-549F-42F1-9834-9F862948A881}" presName="parTxOnly" presStyleLbl="node1" presStyleIdx="3" presStyleCnt="4" custScaleX="164328" custScaleY="173877" custLinFactNeighborX="-4699" custLinFactNeighborY="3525">
        <dgm:presLayoutVars>
          <dgm:chMax val="0"/>
          <dgm:chPref val="0"/>
          <dgm:bulletEnabled val="1"/>
        </dgm:presLayoutVars>
      </dgm:prSet>
      <dgm:spPr/>
    </dgm:pt>
  </dgm:ptLst>
  <dgm:cxnLst>
    <dgm:cxn modelId="{80505514-103D-418C-88E9-0CDACFC8271D}" type="presOf" srcId="{812E178B-F4EC-44E3-B7A7-431EDAFDDA69}" destId="{53DFC4EB-016E-4043-8593-B023EA4DD40C}" srcOrd="0" destOrd="0" presId="urn:microsoft.com/office/officeart/2005/8/layout/chevron1"/>
    <dgm:cxn modelId="{61C7192C-D457-4190-95A3-F024EBA5553C}" type="presOf" srcId="{7C87B3F5-080D-4CB4-BAD1-E64C6916F0F8}" destId="{0FE60742-88A9-46FF-B79F-D380D3DCFDB2}" srcOrd="0" destOrd="0" presId="urn:microsoft.com/office/officeart/2005/8/layout/chevron1"/>
    <dgm:cxn modelId="{FB11BC67-C32C-4FCF-8759-D24B1C8E56C8}" srcId="{75841DAE-E286-4E36-A97B-C154A4836570}" destId="{5D260DD7-549F-42F1-9834-9F862948A881}" srcOrd="3" destOrd="0" parTransId="{09EAF33E-57D3-4FBD-BD5B-5BC7A47FAF40}" sibTransId="{8B2FD6FA-4C39-46DB-B433-98B2FDB4699B}"/>
    <dgm:cxn modelId="{31FE8A49-A1AC-4D09-8C9C-A68D2A923C0E}" type="presOf" srcId="{75841DAE-E286-4E36-A97B-C154A4836570}" destId="{5CC01842-DC3C-4C6A-BCF0-468EF7DCC93C}" srcOrd="0" destOrd="0" presId="urn:microsoft.com/office/officeart/2005/8/layout/chevron1"/>
    <dgm:cxn modelId="{0FF68D6D-58D1-4AD1-ADAE-BBD9D37BD924}" srcId="{75841DAE-E286-4E36-A97B-C154A4836570}" destId="{7C87B3F5-080D-4CB4-BAD1-E64C6916F0F8}" srcOrd="1" destOrd="0" parTransId="{40C3720B-BFF0-42EF-856D-6E37EF8CFC8A}" sibTransId="{0FA7AC5D-CFF3-446C-B8D2-22EB12F41771}"/>
    <dgm:cxn modelId="{43037E55-00C3-4429-973F-EB8D6FF13E3C}" type="presOf" srcId="{8581EFE4-6792-4EC1-AB7F-0336CB1825E8}" destId="{91A5ECE1-817B-45AE-B76E-C3311F44ED6A}" srcOrd="0" destOrd="0" presId="urn:microsoft.com/office/officeart/2005/8/layout/chevron1"/>
    <dgm:cxn modelId="{75209856-114B-47D2-B3CE-851D368FCF61}" type="presOf" srcId="{5D260DD7-549F-42F1-9834-9F862948A881}" destId="{F3B228FC-B006-4EC4-A1F1-AF0EF1610D16}" srcOrd="0" destOrd="0" presId="urn:microsoft.com/office/officeart/2005/8/layout/chevron1"/>
    <dgm:cxn modelId="{6385ECCA-465F-4CF0-9573-4BC392F2A06B}" srcId="{75841DAE-E286-4E36-A97B-C154A4836570}" destId="{812E178B-F4EC-44E3-B7A7-431EDAFDDA69}" srcOrd="2" destOrd="0" parTransId="{8FED4143-E5A8-450E-AF73-933FB1ED1F27}" sibTransId="{B50C184F-B7B5-4E12-A671-2BB0556E8D3C}"/>
    <dgm:cxn modelId="{321A22E7-80E5-4FA8-9B38-6082FABEDBBF}" srcId="{75841DAE-E286-4E36-A97B-C154A4836570}" destId="{8581EFE4-6792-4EC1-AB7F-0336CB1825E8}" srcOrd="0" destOrd="0" parTransId="{3CEF90E3-2E99-4933-B371-3049A14CE345}" sibTransId="{BF4491AB-F206-44A0-8E33-15FF0BC09BFF}"/>
    <dgm:cxn modelId="{27D375FB-EF9B-4A1B-9BF3-3067EE74A3EC}" type="presParOf" srcId="{5CC01842-DC3C-4C6A-BCF0-468EF7DCC93C}" destId="{91A5ECE1-817B-45AE-B76E-C3311F44ED6A}" srcOrd="0" destOrd="0" presId="urn:microsoft.com/office/officeart/2005/8/layout/chevron1"/>
    <dgm:cxn modelId="{CD84AF34-6839-4445-B955-162BE2DD2BA7}" type="presParOf" srcId="{5CC01842-DC3C-4C6A-BCF0-468EF7DCC93C}" destId="{FCCBCFE8-5DE0-4835-B8A9-80675B7E2E72}" srcOrd="1" destOrd="0" presId="urn:microsoft.com/office/officeart/2005/8/layout/chevron1"/>
    <dgm:cxn modelId="{C0AA28E4-6581-4E14-BFB6-72949219FC33}" type="presParOf" srcId="{5CC01842-DC3C-4C6A-BCF0-468EF7DCC93C}" destId="{0FE60742-88A9-46FF-B79F-D380D3DCFDB2}" srcOrd="2" destOrd="0" presId="urn:microsoft.com/office/officeart/2005/8/layout/chevron1"/>
    <dgm:cxn modelId="{F35BAA42-CA40-4153-B01F-6FA0A23162C9}" type="presParOf" srcId="{5CC01842-DC3C-4C6A-BCF0-468EF7DCC93C}" destId="{093BE52C-8C1D-47C2-B804-EB2C43D0F66E}" srcOrd="3" destOrd="0" presId="urn:microsoft.com/office/officeart/2005/8/layout/chevron1"/>
    <dgm:cxn modelId="{4498DFB2-EB08-42F8-BB4F-2043B4D2EA37}" type="presParOf" srcId="{5CC01842-DC3C-4C6A-BCF0-468EF7DCC93C}" destId="{53DFC4EB-016E-4043-8593-B023EA4DD40C}" srcOrd="4" destOrd="0" presId="urn:microsoft.com/office/officeart/2005/8/layout/chevron1"/>
    <dgm:cxn modelId="{0E90C8D9-708C-4E01-9F1E-9A3A50347836}" type="presParOf" srcId="{5CC01842-DC3C-4C6A-BCF0-468EF7DCC93C}" destId="{F9EB3600-FF7A-4659-A8D4-E491681CB497}" srcOrd="5" destOrd="0" presId="urn:microsoft.com/office/officeart/2005/8/layout/chevron1"/>
    <dgm:cxn modelId="{E1176B13-A3DA-453C-BFA3-DA377583721F}" type="presParOf" srcId="{5CC01842-DC3C-4C6A-BCF0-468EF7DCC93C}" destId="{F3B228FC-B006-4EC4-A1F1-AF0EF1610D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346C8-6B84-4B80-A5D4-64A87AFEE1BC}">
      <dsp:nvSpPr>
        <dsp:cNvPr id="0" name=""/>
        <dsp:cNvSpPr/>
      </dsp:nvSpPr>
      <dsp:spPr>
        <a:xfrm rot="5400000">
          <a:off x="4890839" y="-1831497"/>
          <a:ext cx="1200393" cy="5168033"/>
        </a:xfrm>
        <a:prstGeom prst="round2Same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/>
            <a:t>Global </a:t>
          </a:r>
          <a:r>
            <a:rPr lang="es-CR" sz="1900" kern="1200" dirty="0" err="1"/>
            <a:t>agreement</a:t>
          </a:r>
          <a:endParaRPr lang="es-C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/>
            <a:t>Global </a:t>
          </a:r>
          <a:r>
            <a:rPr lang="es-CR" sz="1900" kern="1200" dirty="0" err="1"/>
            <a:t>challenges</a:t>
          </a:r>
          <a:r>
            <a:rPr lang="es-CR" sz="1900" kern="1200" dirty="0"/>
            <a:t>: </a:t>
          </a:r>
          <a:r>
            <a:rPr lang="es-CR" sz="1900" kern="1200" dirty="0" err="1"/>
            <a:t>migration</a:t>
          </a:r>
          <a:r>
            <a:rPr lang="es-CR" sz="1900" kern="1200" dirty="0"/>
            <a:t>, </a:t>
          </a:r>
          <a:r>
            <a:rPr lang="es-CR" sz="1900" kern="1200" dirty="0" err="1"/>
            <a:t>climate</a:t>
          </a:r>
          <a:r>
            <a:rPr lang="es-CR" sz="1900" kern="1200" dirty="0"/>
            <a:t> chance</a:t>
          </a:r>
        </a:p>
      </dsp:txBody>
      <dsp:txXfrm rot="-5400000">
        <a:off x="2907019" y="210921"/>
        <a:ext cx="5109435" cy="1083197"/>
      </dsp:txXfrm>
    </dsp:sp>
    <dsp:sp modelId="{4AC68C60-6D29-457B-8DF8-D64D4B0085B6}">
      <dsp:nvSpPr>
        <dsp:cNvPr id="0" name=""/>
        <dsp:cNvSpPr/>
      </dsp:nvSpPr>
      <dsp:spPr>
        <a:xfrm>
          <a:off x="0" y="2273"/>
          <a:ext cx="2907019" cy="15004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800" kern="1200" dirty="0" err="1"/>
            <a:t>Universality</a:t>
          </a:r>
          <a:endParaRPr lang="es-CR" sz="3800" kern="1200" dirty="0"/>
        </a:p>
      </dsp:txBody>
      <dsp:txXfrm>
        <a:off x="73248" y="75521"/>
        <a:ext cx="2760523" cy="1353995"/>
      </dsp:txXfrm>
    </dsp:sp>
    <dsp:sp modelId="{A73AC391-BCD6-4C9B-8E5C-6BC37CBCC00F}">
      <dsp:nvSpPr>
        <dsp:cNvPr id="0" name=""/>
        <dsp:cNvSpPr/>
      </dsp:nvSpPr>
      <dsp:spPr>
        <a:xfrm rot="5400000">
          <a:off x="4890839" y="-255981"/>
          <a:ext cx="1200393" cy="5168033"/>
        </a:xfrm>
        <a:prstGeom prst="round2Same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 err="1"/>
            <a:t>All</a:t>
          </a:r>
          <a:r>
            <a:rPr lang="es-CR" sz="1900" kern="1200" dirty="0"/>
            <a:t> </a:t>
          </a:r>
          <a:r>
            <a:rPr lang="es-CR" sz="1900" kern="1200" dirty="0" err="1"/>
            <a:t>the</a:t>
          </a:r>
          <a:r>
            <a:rPr lang="es-CR" sz="1900" kern="1200" dirty="0"/>
            <a:t> agenda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 err="1"/>
            <a:t>Not</a:t>
          </a:r>
          <a:r>
            <a:rPr lang="es-CR" sz="1900" kern="1200" dirty="0"/>
            <a:t> silo-</a:t>
          </a:r>
          <a:r>
            <a:rPr lang="es-CR" sz="1900" kern="1200" dirty="0" err="1"/>
            <a:t>based</a:t>
          </a:r>
          <a:endParaRPr lang="es-CR" sz="1900" kern="1200" dirty="0"/>
        </a:p>
      </dsp:txBody>
      <dsp:txXfrm rot="-5400000">
        <a:off x="2907019" y="1786437"/>
        <a:ext cx="5109435" cy="1083197"/>
      </dsp:txXfrm>
    </dsp:sp>
    <dsp:sp modelId="{1CF27E18-44D2-4E49-B732-4F5DF488537D}">
      <dsp:nvSpPr>
        <dsp:cNvPr id="0" name=""/>
        <dsp:cNvSpPr/>
      </dsp:nvSpPr>
      <dsp:spPr>
        <a:xfrm>
          <a:off x="0" y="1577789"/>
          <a:ext cx="2907019" cy="150049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800" kern="1200" dirty="0" err="1"/>
            <a:t>Integrality</a:t>
          </a:r>
          <a:endParaRPr lang="es-CR" sz="3800" kern="1200" dirty="0"/>
        </a:p>
      </dsp:txBody>
      <dsp:txXfrm>
        <a:off x="73248" y="1651037"/>
        <a:ext cx="2760523" cy="1353995"/>
      </dsp:txXfrm>
    </dsp:sp>
    <dsp:sp modelId="{A97C27EE-8CC3-4634-A1F9-95F10B7F4090}">
      <dsp:nvSpPr>
        <dsp:cNvPr id="0" name=""/>
        <dsp:cNvSpPr/>
      </dsp:nvSpPr>
      <dsp:spPr>
        <a:xfrm rot="5400000">
          <a:off x="4890839" y="1319533"/>
          <a:ext cx="1200393" cy="5168033"/>
        </a:xfrm>
        <a:prstGeom prst="round2Same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 err="1">
              <a:solidFill>
                <a:schemeClr val="bg1"/>
              </a:solidFill>
            </a:rPr>
            <a:t>All</a:t>
          </a:r>
          <a:r>
            <a:rPr lang="es-CR" sz="1900" kern="1200" dirty="0">
              <a:solidFill>
                <a:schemeClr val="bg1"/>
              </a:solidFill>
            </a:rPr>
            <a:t> </a:t>
          </a:r>
          <a:r>
            <a:rPr lang="es-CR" sz="1900" kern="1200" dirty="0" err="1">
              <a:solidFill>
                <a:schemeClr val="bg1"/>
              </a:solidFill>
            </a:rPr>
            <a:t>persons</a:t>
          </a:r>
          <a:endParaRPr lang="es-CR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 err="1">
              <a:solidFill>
                <a:schemeClr val="bg1"/>
              </a:solidFill>
            </a:rPr>
            <a:t>All</a:t>
          </a:r>
          <a:r>
            <a:rPr lang="es-CR" sz="1900" kern="1200" dirty="0">
              <a:solidFill>
                <a:schemeClr val="bg1"/>
              </a:solidFill>
            </a:rPr>
            <a:t> </a:t>
          </a:r>
          <a:r>
            <a:rPr lang="es-CR" sz="1900" kern="1200" dirty="0" err="1">
              <a:solidFill>
                <a:schemeClr val="bg1"/>
              </a:solidFill>
            </a:rPr>
            <a:t>sectors</a:t>
          </a:r>
          <a:r>
            <a:rPr lang="es-CR" sz="1900" kern="1200" dirty="0">
              <a:solidFill>
                <a:schemeClr val="bg1"/>
              </a:solidFill>
            </a:rPr>
            <a:t> and </a:t>
          </a:r>
          <a:r>
            <a:rPr lang="es-CR" sz="1900" kern="1200" dirty="0" err="1">
              <a:solidFill>
                <a:schemeClr val="bg1"/>
              </a:solidFill>
            </a:rPr>
            <a:t>stakeholders</a:t>
          </a:r>
          <a:r>
            <a:rPr lang="es-CR" sz="1900" kern="1200" dirty="0">
              <a:solidFill>
                <a:schemeClr val="bg1"/>
              </a:solidFill>
            </a:rPr>
            <a:t> as </a:t>
          </a:r>
          <a:r>
            <a:rPr lang="es-CR" sz="1900" kern="1200" dirty="0" err="1">
              <a:solidFill>
                <a:schemeClr val="bg1"/>
              </a:solidFill>
            </a:rPr>
            <a:t>implementators</a:t>
          </a:r>
          <a:endParaRPr lang="es-CR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900" kern="1200" dirty="0" err="1">
              <a:solidFill>
                <a:schemeClr val="bg1"/>
              </a:solidFill>
            </a:rPr>
            <a:t>Inclusiveness</a:t>
          </a:r>
          <a:r>
            <a:rPr lang="es-CR" sz="1900" kern="1200" dirty="0">
              <a:solidFill>
                <a:schemeClr val="bg1"/>
              </a:solidFill>
            </a:rPr>
            <a:t> </a:t>
          </a:r>
        </a:p>
      </dsp:txBody>
      <dsp:txXfrm rot="-5400000">
        <a:off x="2907019" y="3361951"/>
        <a:ext cx="5109435" cy="1083197"/>
      </dsp:txXfrm>
    </dsp:sp>
    <dsp:sp modelId="{B5CA1450-34F3-4F25-BED3-1E7B918EB532}">
      <dsp:nvSpPr>
        <dsp:cNvPr id="0" name=""/>
        <dsp:cNvSpPr/>
      </dsp:nvSpPr>
      <dsp:spPr>
        <a:xfrm>
          <a:off x="0" y="3153305"/>
          <a:ext cx="2907019" cy="150049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800" kern="1200" dirty="0"/>
            <a:t>“</a:t>
          </a:r>
          <a:r>
            <a:rPr lang="es-CR" sz="3800" kern="1200" dirty="0" err="1"/>
            <a:t>Leaving</a:t>
          </a:r>
          <a:r>
            <a:rPr lang="es-CR" sz="3800" kern="1200" dirty="0"/>
            <a:t> no </a:t>
          </a:r>
          <a:r>
            <a:rPr lang="es-CR" sz="3800" kern="1200" dirty="0" err="1"/>
            <a:t>one</a:t>
          </a:r>
          <a:r>
            <a:rPr lang="es-CR" sz="3800" kern="1200" dirty="0"/>
            <a:t> </a:t>
          </a:r>
          <a:r>
            <a:rPr lang="es-CR" sz="3800" kern="1200" dirty="0" err="1"/>
            <a:t>behind</a:t>
          </a:r>
          <a:r>
            <a:rPr lang="es-CR" sz="3800" kern="1200" dirty="0"/>
            <a:t>”</a:t>
          </a:r>
        </a:p>
      </dsp:txBody>
      <dsp:txXfrm>
        <a:off x="73248" y="3226553"/>
        <a:ext cx="2760523" cy="1353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69958-0BBF-4B58-A853-F8831D804739}">
      <dsp:nvSpPr>
        <dsp:cNvPr id="0" name=""/>
        <dsp:cNvSpPr/>
      </dsp:nvSpPr>
      <dsp:spPr>
        <a:xfrm>
          <a:off x="1470107" y="301807"/>
          <a:ext cx="3900281" cy="390028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 err="1"/>
            <a:t>Economic</a:t>
          </a:r>
          <a:endParaRPr lang="es-CR" sz="2600" kern="1200" dirty="0"/>
        </a:p>
      </dsp:txBody>
      <dsp:txXfrm>
        <a:off x="3525648" y="1128295"/>
        <a:ext cx="1392957" cy="1160798"/>
      </dsp:txXfrm>
    </dsp:sp>
    <dsp:sp modelId="{6E8A9BE2-67F6-4BE5-80C8-0FCC16B380FB}">
      <dsp:nvSpPr>
        <dsp:cNvPr id="0" name=""/>
        <dsp:cNvSpPr/>
      </dsp:nvSpPr>
      <dsp:spPr>
        <a:xfrm>
          <a:off x="1389780" y="441103"/>
          <a:ext cx="3900281" cy="390028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 err="1"/>
            <a:t>Environmental</a:t>
          </a:r>
          <a:endParaRPr lang="es-CR" sz="2600" kern="1200" dirty="0"/>
        </a:p>
      </dsp:txBody>
      <dsp:txXfrm>
        <a:off x="2318418" y="2971642"/>
        <a:ext cx="2089436" cy="1021502"/>
      </dsp:txXfrm>
    </dsp:sp>
    <dsp:sp modelId="{E9113697-8868-4EA7-B8DC-548F5ADBFA0B}">
      <dsp:nvSpPr>
        <dsp:cNvPr id="0" name=""/>
        <dsp:cNvSpPr/>
      </dsp:nvSpPr>
      <dsp:spPr>
        <a:xfrm>
          <a:off x="1309453" y="301807"/>
          <a:ext cx="3900281" cy="390028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600" kern="1200" dirty="0"/>
            <a:t>Social</a:t>
          </a:r>
        </a:p>
      </dsp:txBody>
      <dsp:txXfrm>
        <a:off x="1761235" y="1128295"/>
        <a:ext cx="1392957" cy="1160798"/>
      </dsp:txXfrm>
    </dsp:sp>
    <dsp:sp modelId="{A882B8CC-38D2-445F-83BA-49171817E0BA}">
      <dsp:nvSpPr>
        <dsp:cNvPr id="0" name=""/>
        <dsp:cNvSpPr/>
      </dsp:nvSpPr>
      <dsp:spPr>
        <a:xfrm>
          <a:off x="1228983" y="60361"/>
          <a:ext cx="4383173" cy="43831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CE57FC-6564-4A66-A1A1-86BB77FAF5C0}">
      <dsp:nvSpPr>
        <dsp:cNvPr id="0" name=""/>
        <dsp:cNvSpPr/>
      </dsp:nvSpPr>
      <dsp:spPr>
        <a:xfrm>
          <a:off x="1148334" y="199410"/>
          <a:ext cx="4383173" cy="43831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054DC3-90B7-4947-8007-0AE6CF22F848}">
      <dsp:nvSpPr>
        <dsp:cNvPr id="0" name=""/>
        <dsp:cNvSpPr/>
      </dsp:nvSpPr>
      <dsp:spPr>
        <a:xfrm>
          <a:off x="1067685" y="60361"/>
          <a:ext cx="4383173" cy="43831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56C6-3B7A-4F91-945C-69FFD7DFA034}">
      <dsp:nvSpPr>
        <dsp:cNvPr id="0" name=""/>
        <dsp:cNvSpPr/>
      </dsp:nvSpPr>
      <dsp:spPr>
        <a:xfrm>
          <a:off x="2210" y="2137245"/>
          <a:ext cx="1967266" cy="7869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/>
            <a:t>2015 Agenda 2030</a:t>
          </a:r>
        </a:p>
      </dsp:txBody>
      <dsp:txXfrm>
        <a:off x="395663" y="2137245"/>
        <a:ext cx="1180360" cy="786906"/>
      </dsp:txXfrm>
    </dsp:sp>
    <dsp:sp modelId="{B4A63AE2-618F-4BCE-9C88-29103D2007A5}">
      <dsp:nvSpPr>
        <dsp:cNvPr id="0" name=""/>
        <dsp:cNvSpPr/>
      </dsp:nvSpPr>
      <dsp:spPr>
        <a:xfrm>
          <a:off x="1772750" y="2137245"/>
          <a:ext cx="1967266" cy="786906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2016 National </a:t>
          </a:r>
          <a:r>
            <a:rPr lang="es-CR" sz="1300" kern="1200" dirty="0" err="1"/>
            <a:t>Pact</a:t>
          </a:r>
          <a:r>
            <a:rPr lang="es-CR" sz="1300" kern="1200" dirty="0"/>
            <a:t> </a:t>
          </a:r>
          <a:r>
            <a:rPr lang="es-CR" sz="1300" kern="1200" dirty="0" err="1"/>
            <a:t>for</a:t>
          </a:r>
          <a:r>
            <a:rPr lang="es-CR" sz="1300" kern="1200" dirty="0"/>
            <a:t> </a:t>
          </a:r>
          <a:r>
            <a:rPr lang="es-CR" sz="1300" kern="1200" dirty="0" err="1"/>
            <a:t>the</a:t>
          </a:r>
          <a:r>
            <a:rPr lang="es-CR" sz="1300" kern="1200" dirty="0"/>
            <a:t> </a:t>
          </a:r>
          <a:r>
            <a:rPr lang="es-CR" sz="1300" kern="1200" dirty="0" err="1"/>
            <a:t>SDGs</a:t>
          </a:r>
          <a:endParaRPr lang="es-CR" sz="1300" kern="1200" dirty="0"/>
        </a:p>
      </dsp:txBody>
      <dsp:txXfrm>
        <a:off x="2166203" y="2137245"/>
        <a:ext cx="1180360" cy="786906"/>
      </dsp:txXfrm>
    </dsp:sp>
    <dsp:sp modelId="{C2E9745C-2991-4C5F-813D-2498F9C7B1C1}">
      <dsp:nvSpPr>
        <dsp:cNvPr id="0" name=""/>
        <dsp:cNvSpPr/>
      </dsp:nvSpPr>
      <dsp:spPr>
        <a:xfrm>
          <a:off x="3543290" y="2137245"/>
          <a:ext cx="1967266" cy="786906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2017 </a:t>
          </a:r>
          <a:r>
            <a:rPr lang="es-CR" sz="1300" kern="1200" dirty="0" err="1"/>
            <a:t>Implementation</a:t>
          </a:r>
          <a:r>
            <a:rPr lang="es-CR" sz="1300" kern="1200" dirty="0"/>
            <a:t> </a:t>
          </a:r>
          <a:r>
            <a:rPr lang="es-CR" sz="1300" kern="1200" dirty="0" err="1"/>
            <a:t>Governace</a:t>
          </a:r>
          <a:endParaRPr lang="es-CR" sz="1300" kern="1200" dirty="0"/>
        </a:p>
      </dsp:txBody>
      <dsp:txXfrm>
        <a:off x="3936743" y="2137245"/>
        <a:ext cx="1180360" cy="786906"/>
      </dsp:txXfrm>
    </dsp:sp>
    <dsp:sp modelId="{1CD931DD-029C-4000-9DD4-FB62397921C8}">
      <dsp:nvSpPr>
        <dsp:cNvPr id="0" name=""/>
        <dsp:cNvSpPr/>
      </dsp:nvSpPr>
      <dsp:spPr>
        <a:xfrm>
          <a:off x="5313830" y="2137245"/>
          <a:ext cx="1967266" cy="786906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2018-2019: </a:t>
          </a:r>
          <a:r>
            <a:rPr lang="es-CR" sz="1300" kern="1200" dirty="0" err="1"/>
            <a:t>Metholody</a:t>
          </a:r>
          <a:endParaRPr lang="es-CR" sz="1300" kern="1200" dirty="0"/>
        </a:p>
      </dsp:txBody>
      <dsp:txXfrm>
        <a:off x="5707283" y="2137245"/>
        <a:ext cx="1180360" cy="786906"/>
      </dsp:txXfrm>
    </dsp:sp>
    <dsp:sp modelId="{C659A87E-4699-495C-BEBC-08389782F680}">
      <dsp:nvSpPr>
        <dsp:cNvPr id="0" name=""/>
        <dsp:cNvSpPr/>
      </dsp:nvSpPr>
      <dsp:spPr>
        <a:xfrm>
          <a:off x="7084370" y="2137245"/>
          <a:ext cx="1967266" cy="786906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NDPIP</a:t>
          </a:r>
        </a:p>
      </dsp:txBody>
      <dsp:txXfrm>
        <a:off x="7477823" y="2137245"/>
        <a:ext cx="1180360" cy="786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ECE1-817B-45AE-B76E-C3311F44ED6A}">
      <dsp:nvSpPr>
        <dsp:cNvPr id="0" name=""/>
        <dsp:cNvSpPr/>
      </dsp:nvSpPr>
      <dsp:spPr>
        <a:xfrm>
          <a:off x="470" y="1514116"/>
          <a:ext cx="2380902" cy="11298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2017 </a:t>
          </a:r>
          <a:r>
            <a:rPr lang="es-CR" sz="1400" kern="1200" dirty="0" err="1"/>
            <a:t>Technical</a:t>
          </a:r>
          <a:r>
            <a:rPr lang="es-CR" sz="1400" kern="1200" dirty="0"/>
            <a:t> </a:t>
          </a:r>
          <a:r>
            <a:rPr lang="es-CR" sz="1400" kern="1200" dirty="0" err="1"/>
            <a:t>Subsecretariat</a:t>
          </a:r>
          <a:r>
            <a:rPr lang="es-CR" sz="1400" kern="1200" dirty="0"/>
            <a:t> of </a:t>
          </a:r>
          <a:r>
            <a:rPr lang="es-CR" sz="1400" kern="1200" dirty="0" err="1"/>
            <a:t>Population</a:t>
          </a:r>
          <a:endParaRPr lang="es-CR" sz="1400" kern="1200" dirty="0"/>
        </a:p>
      </dsp:txBody>
      <dsp:txXfrm>
        <a:off x="565410" y="1514116"/>
        <a:ext cx="1251022" cy="1129880"/>
      </dsp:txXfrm>
    </dsp:sp>
    <dsp:sp modelId="{0FE60742-88A9-46FF-B79F-D380D3DCFDB2}">
      <dsp:nvSpPr>
        <dsp:cNvPr id="0" name=""/>
        <dsp:cNvSpPr/>
      </dsp:nvSpPr>
      <dsp:spPr>
        <a:xfrm>
          <a:off x="2239144" y="1588169"/>
          <a:ext cx="2083658" cy="981774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2017 </a:t>
          </a:r>
          <a:r>
            <a:rPr lang="es-CR" sz="1400" kern="1200" dirty="0" err="1"/>
            <a:t>First</a:t>
          </a:r>
          <a:r>
            <a:rPr lang="es-CR" sz="1400" kern="1200" dirty="0"/>
            <a:t> </a:t>
          </a:r>
          <a:r>
            <a:rPr lang="es-CR" sz="1400" kern="1200" dirty="0" err="1"/>
            <a:t>report</a:t>
          </a:r>
          <a:endParaRPr lang="es-CR" sz="1400" kern="1200" dirty="0"/>
        </a:p>
      </dsp:txBody>
      <dsp:txXfrm>
        <a:off x="2730031" y="1588169"/>
        <a:ext cx="1101884" cy="981774"/>
      </dsp:txXfrm>
    </dsp:sp>
    <dsp:sp modelId="{53DFC4EB-016E-4043-8593-B023EA4DD40C}">
      <dsp:nvSpPr>
        <dsp:cNvPr id="0" name=""/>
        <dsp:cNvSpPr/>
      </dsp:nvSpPr>
      <dsp:spPr>
        <a:xfrm>
          <a:off x="4180572" y="1607652"/>
          <a:ext cx="2267446" cy="942809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2018 </a:t>
          </a:r>
          <a:r>
            <a:rPr lang="es-CR" sz="1400" kern="1200" dirty="0" err="1"/>
            <a:t>indicators</a:t>
          </a:r>
          <a:r>
            <a:rPr lang="es-CR" sz="1400" kern="1200" dirty="0"/>
            <a:t> + </a:t>
          </a:r>
          <a:r>
            <a:rPr lang="es-CR" sz="1400" kern="1200" dirty="0" err="1"/>
            <a:t>SDGs</a:t>
          </a:r>
          <a:endParaRPr lang="es-CR" sz="1400" kern="1200" dirty="0"/>
        </a:p>
      </dsp:txBody>
      <dsp:txXfrm>
        <a:off x="4651977" y="1607652"/>
        <a:ext cx="1324637" cy="942809"/>
      </dsp:txXfrm>
    </dsp:sp>
    <dsp:sp modelId="{F3B228FC-B006-4EC4-A1F1-AF0EF1610D16}">
      <dsp:nvSpPr>
        <dsp:cNvPr id="0" name=""/>
        <dsp:cNvSpPr/>
      </dsp:nvSpPr>
      <dsp:spPr>
        <a:xfrm>
          <a:off x="6299107" y="1604503"/>
          <a:ext cx="2337224" cy="98921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2018 PNDIP: </a:t>
          </a:r>
          <a:r>
            <a:rPr lang="es-CR" sz="1400" kern="1200" dirty="0" err="1"/>
            <a:t>implementation</a:t>
          </a:r>
          <a:endParaRPr lang="es-CR" sz="1400" kern="1200" dirty="0"/>
        </a:p>
      </dsp:txBody>
      <dsp:txXfrm>
        <a:off x="6793715" y="1604503"/>
        <a:ext cx="1348009" cy="989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2D13B-0FDE-4547-BCBF-C2124419E738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7F89-B4FA-43C4-A327-1763F8D8D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0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33E18-7364-4CC7-A60A-DD44ADD5C928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CE88-3F3F-4E36-8B0A-759D07D0002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51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FE9DD-9CE2-48A6-BBFC-113F2FA91FE9}" type="slidenum">
              <a:rPr lang="es-CR" smtClean="0"/>
              <a:pPr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119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FE9DD-9CE2-48A6-BBFC-113F2FA91FE9}" type="slidenum">
              <a:rPr lang="es-CR" smtClean="0"/>
              <a:pPr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869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R" altLang="es-CR">
                <a:latin typeface="Arial" panose="020B0604020202020204" pitchFamily="34" charset="0"/>
              </a:rPr>
              <a:t>Comité Consultivo de los ODS; Responsabilidades de Gobierno Nacional y Local, 3 grupos de trabajo. </a:t>
            </a:r>
          </a:p>
        </p:txBody>
      </p:sp>
      <p:sp>
        <p:nvSpPr>
          <p:cNvPr id="686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AD77AA-7F74-433B-8538-290607C01B5D}" type="slidenum">
              <a:rPr lang="es-CR" altLang="es-CR" smtClean="0"/>
              <a:pPr/>
              <a:t>12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905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634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448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66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099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3685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298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582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171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96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221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538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284B-BB25-452E-9DE0-02AF0D151AED}" type="datetimeFigureOut">
              <a:rPr lang="es-CR" smtClean="0"/>
              <a:t>15/12/2019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D18C-249B-4135-ACDD-BD7D3FB922C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79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s.cr/" TargetMode="External"/><Relationship Id="rId2" Type="http://schemas.openxmlformats.org/officeDocument/2006/relationships/hyperlink" Target="mailto:secretariaodscr@mideplan.go.c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435119"/>
            <a:ext cx="7164288" cy="28803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200" b="1" dirty="0" err="1"/>
              <a:t>Turning</a:t>
            </a:r>
            <a:r>
              <a:rPr lang="es-CR" sz="3200" b="1" dirty="0"/>
              <a:t> legal </a:t>
            </a:r>
            <a:r>
              <a:rPr lang="es-CR" sz="3200" b="1" dirty="0" err="1"/>
              <a:t>instruments</a:t>
            </a:r>
            <a:r>
              <a:rPr lang="es-CR" sz="3200" b="1" dirty="0"/>
              <a:t> </a:t>
            </a:r>
            <a:r>
              <a:rPr lang="es-CR" sz="3200" b="1" dirty="0" err="1"/>
              <a:t>into</a:t>
            </a:r>
            <a:r>
              <a:rPr lang="es-CR" sz="3200" b="1" dirty="0"/>
              <a:t> </a:t>
            </a:r>
            <a:r>
              <a:rPr lang="es-CR" sz="3200" b="1" dirty="0" err="1"/>
              <a:t>outcomes</a:t>
            </a:r>
            <a:r>
              <a:rPr lang="es-CR" sz="3200" b="1" dirty="0"/>
              <a:t>: 2030 Agenda as a driver</a:t>
            </a: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5576" y="2060848"/>
            <a:ext cx="43034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37" y="-38952"/>
            <a:ext cx="1964117" cy="68969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5" y="85714"/>
            <a:ext cx="5213697" cy="21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5406821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1115616" y="5657752"/>
            <a:ext cx="7824416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latin typeface="Century Gothic"/>
                <a:cs typeface="Century Gothic"/>
              </a:rPr>
              <a:t>Time line implementation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5532225"/>
              </p:ext>
            </p:extLst>
          </p:nvPr>
        </p:nvGraphicFramePr>
        <p:xfrm>
          <a:off x="90152" y="489396"/>
          <a:ext cx="9053848" cy="506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13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555625" y="0"/>
            <a:ext cx="8229600" cy="1143000"/>
          </a:xfrm>
        </p:spPr>
        <p:txBody>
          <a:bodyPr/>
          <a:lstStyle/>
          <a:p>
            <a:pPr algn="r"/>
            <a:r>
              <a:rPr lang="es-CR" altLang="es-CR"/>
              <a:t>National Agreement for SDGs</a:t>
            </a:r>
          </a:p>
        </p:txBody>
      </p:sp>
      <p:pic>
        <p:nvPicPr>
          <p:cNvPr id="6656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14475"/>
            <a:ext cx="842645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 flipV="1">
            <a:off x="1331913" y="981075"/>
            <a:ext cx="7812087" cy="4445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1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 flipV="1">
            <a:off x="1331913" y="981075"/>
            <a:ext cx="7812087" cy="4445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Título 3"/>
          <p:cNvSpPr txBox="1">
            <a:spLocks/>
          </p:cNvSpPr>
          <p:nvPr/>
        </p:nvSpPr>
        <p:spPr bwMode="auto">
          <a:xfrm>
            <a:off x="923925" y="166688"/>
            <a:ext cx="78247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R" sz="2800" b="1" dirty="0">
                <a:solidFill>
                  <a:srgbClr val="000000"/>
                </a:solidFill>
              </a:rPr>
              <a:t>SDG National Governance</a:t>
            </a:r>
          </a:p>
        </p:txBody>
      </p:sp>
      <p:pic>
        <p:nvPicPr>
          <p:cNvPr id="6758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628775"/>
            <a:ext cx="792003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50063" y="2982913"/>
            <a:ext cx="1154112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</a:rPr>
              <a:t>Consultive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</a:rPr>
              <a:t>Committee</a:t>
            </a:r>
            <a:endParaRPr lang="es-C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979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1331913" y="981075"/>
            <a:ext cx="7812087" cy="4445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92650"/>
              </p:ext>
            </p:extLst>
          </p:nvPr>
        </p:nvGraphicFramePr>
        <p:xfrm>
          <a:off x="1152525" y="1306513"/>
          <a:ext cx="7362825" cy="4317944"/>
        </p:xfrm>
        <a:graphic>
          <a:graphicData uri="http://schemas.openxmlformats.org/drawingml/2006/table">
            <a:tbl>
              <a:tblPr/>
              <a:tblGrid>
                <a:gridCol w="504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 gridSpan="3">
                  <a:txBody>
                    <a:bodyPr/>
                    <a:lstStyle/>
                    <a:p>
                      <a:pPr algn="l" fontAlgn="ctr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SDG </a:t>
                      </a:r>
                      <a:r>
                        <a:rPr lang="es-C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monitoring</a:t>
                      </a:r>
                      <a:r>
                        <a:rPr lang="es-C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  <a:r>
                        <a:rPr lang="es-C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indicators</a:t>
                      </a:r>
                      <a:r>
                        <a:rPr lang="es-C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available</a:t>
                      </a:r>
                      <a:r>
                        <a:rPr lang="es-C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s-C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January</a:t>
                      </a:r>
                      <a:r>
                        <a:rPr lang="es-CR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2019.</a:t>
                      </a:r>
                      <a:endParaRPr lang="es-C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486">
                <a:tc>
                  <a:txBody>
                    <a:bodyPr/>
                    <a:lstStyle/>
                    <a:p>
                      <a:pPr algn="l" fontAlgn="ctr"/>
                      <a:r>
                        <a:rPr lang="es-C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Production</a:t>
                      </a:r>
                      <a:r>
                        <a:rPr lang="es-C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stage</a:t>
                      </a:r>
                      <a:endParaRPr lang="es-C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Amount</a:t>
                      </a:r>
                      <a:r>
                        <a:rPr lang="es-C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C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es-C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Percentage</a:t>
                      </a:r>
                      <a:endParaRPr lang="es-C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algn="l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l" fontAlgn="ctr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759">
                <a:tc>
                  <a:txBody>
                    <a:bodyPr/>
                    <a:lstStyle/>
                    <a:p>
                      <a:pPr algn="l" fontAlgn="ctr"/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48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produced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can be done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existing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INEC has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recieved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already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15">
                <a:tc>
                  <a:txBody>
                    <a:bodyPr/>
                    <a:lstStyle/>
                    <a:p>
                      <a:pPr algn="l" fontAlgn="ctr"/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unavailable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Note: 58 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were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excluded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beacause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</a:t>
                      </a:r>
                      <a:r>
                        <a:rPr lang="es-C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Costa 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59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Source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INEC.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65175" y="209550"/>
            <a:ext cx="8213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2800" b="1" dirty="0">
                <a:solidFill>
                  <a:srgbClr val="000000"/>
                </a:solidFill>
                <a:latin typeface="+mj-lt"/>
                <a:cs typeface="ＭＳ Ｐゴシック" charset="-128"/>
              </a:rPr>
              <a:t>National </a:t>
            </a:r>
            <a:r>
              <a:rPr lang="es-CR" sz="2800" b="1" dirty="0" err="1">
                <a:solidFill>
                  <a:srgbClr val="000000"/>
                </a:solidFill>
                <a:latin typeface="+mj-lt"/>
                <a:cs typeface="ＭＳ Ｐゴシック" charset="-128"/>
              </a:rPr>
              <a:t>statistic</a:t>
            </a:r>
            <a:r>
              <a:rPr lang="es-CR" sz="2800" b="1" dirty="0">
                <a:solidFill>
                  <a:srgbClr val="000000"/>
                </a:solidFill>
                <a:latin typeface="+mj-lt"/>
                <a:cs typeface="ＭＳ Ｐゴシック" charset="-128"/>
              </a:rPr>
              <a:t> </a:t>
            </a:r>
            <a:r>
              <a:rPr lang="es-CR" sz="2800" b="1" dirty="0" err="1">
                <a:solidFill>
                  <a:srgbClr val="000000"/>
                </a:solidFill>
                <a:latin typeface="+mj-lt"/>
                <a:cs typeface="ＭＳ Ｐゴシック" charset="-128"/>
              </a:rPr>
              <a:t>capacity</a:t>
            </a:r>
            <a:r>
              <a:rPr lang="es-CR" sz="2800" b="1" dirty="0">
                <a:solidFill>
                  <a:srgbClr val="000000"/>
                </a:solidFill>
                <a:latin typeface="+mj-lt"/>
                <a:cs typeface="ＭＳ Ｐゴシック" charset="-128"/>
              </a:rPr>
              <a:t> </a:t>
            </a:r>
            <a:r>
              <a:rPr lang="es-CR" sz="2800" b="1" dirty="0" err="1">
                <a:solidFill>
                  <a:srgbClr val="000000"/>
                </a:solidFill>
                <a:latin typeface="+mj-lt"/>
                <a:cs typeface="ＭＳ Ｐゴシック" charset="-128"/>
              </a:rPr>
              <a:t>for</a:t>
            </a:r>
            <a:r>
              <a:rPr lang="es-CR" sz="2800" b="1" dirty="0">
                <a:solidFill>
                  <a:srgbClr val="000000"/>
                </a:solidFill>
                <a:latin typeface="+mj-lt"/>
                <a:cs typeface="ＭＳ Ｐゴシック" charset="-128"/>
              </a:rPr>
              <a:t> SDG </a:t>
            </a:r>
            <a:r>
              <a:rPr lang="es-CR" sz="2800" b="1" dirty="0" err="1">
                <a:solidFill>
                  <a:srgbClr val="000000"/>
                </a:solidFill>
                <a:latin typeface="+mj-lt"/>
                <a:cs typeface="ＭＳ Ｐゴシック" charset="-128"/>
              </a:rPr>
              <a:t>monitoring</a:t>
            </a:r>
            <a:endParaRPr lang="es-CR" sz="2800" b="1" dirty="0">
              <a:solidFill>
                <a:srgbClr val="000000"/>
              </a:solidFill>
              <a:latin typeface="+mj-lt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91355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sz="4800" dirty="0">
                <a:latin typeface="Century Gothic" panose="020B0502020202020204" pitchFamily="34" charset="0"/>
              </a:rPr>
              <a:t>Legal human </a:t>
            </a:r>
            <a:r>
              <a:rPr lang="es-CR" sz="4800" dirty="0" err="1">
                <a:latin typeface="Century Gothic" panose="020B0502020202020204" pitchFamily="34" charset="0"/>
              </a:rPr>
              <a:t>rights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instruments</a:t>
            </a:r>
            <a:r>
              <a:rPr lang="es-CR" sz="4800" dirty="0">
                <a:latin typeface="Century Gothic" panose="020B0502020202020204" pitchFamily="34" charset="0"/>
              </a:rPr>
              <a:t>: </a:t>
            </a:r>
            <a:r>
              <a:rPr lang="es-CR" sz="4800" dirty="0" err="1">
                <a:latin typeface="Century Gothic" panose="020B0502020202020204" pitchFamily="34" charset="0"/>
              </a:rPr>
              <a:t>policy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issues</a:t>
            </a:r>
            <a:endParaRPr lang="es-CR" sz="4800" dirty="0">
              <a:latin typeface="Century Gothic" panose="020B0502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665820" y="376075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4552033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1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82" y="3513001"/>
            <a:ext cx="4116176" cy="2812992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3774" y="1470861"/>
            <a:ext cx="6345668" cy="5132231"/>
          </a:xfrm>
        </p:spPr>
        <p:txBody>
          <a:bodyPr>
            <a:normAutofit fontScale="92500" lnSpcReduction="20000"/>
          </a:bodyPr>
          <a:lstStyle/>
          <a:p>
            <a:endParaRPr lang="es-CR" dirty="0"/>
          </a:p>
          <a:p>
            <a:pPr marL="0" indent="0" algn="just">
              <a:buNone/>
            </a:pPr>
            <a:r>
              <a:rPr lang="es-CR" dirty="0" err="1"/>
              <a:t>There</a:t>
            </a:r>
            <a:r>
              <a:rPr lang="es-CR" dirty="0"/>
              <a:t> are </a:t>
            </a:r>
            <a:r>
              <a:rPr lang="es-CR" dirty="0" err="1"/>
              <a:t>indicators</a:t>
            </a:r>
            <a:r>
              <a:rPr lang="es-CR" dirty="0"/>
              <a:t> </a:t>
            </a:r>
            <a:r>
              <a:rPr lang="es-CR" dirty="0" err="1"/>
              <a:t>that</a:t>
            </a:r>
            <a:r>
              <a:rPr lang="es-CR" dirty="0"/>
              <a:t> do </a:t>
            </a:r>
            <a:r>
              <a:rPr lang="es-CR" dirty="0" err="1"/>
              <a:t>not</a:t>
            </a:r>
            <a:r>
              <a:rPr lang="es-CR" dirty="0"/>
              <a:t> </a:t>
            </a:r>
            <a:r>
              <a:rPr lang="es-CR" dirty="0" err="1"/>
              <a:t>give</a:t>
            </a:r>
            <a:r>
              <a:rPr lang="es-CR" dirty="0"/>
              <a:t> so </a:t>
            </a:r>
            <a:r>
              <a:rPr lang="es-CR" dirty="0" err="1"/>
              <a:t>much</a:t>
            </a:r>
            <a:r>
              <a:rPr lang="es-CR" dirty="0"/>
              <a:t> </a:t>
            </a:r>
            <a:r>
              <a:rPr lang="es-CR" dirty="0" err="1"/>
              <a:t>information</a:t>
            </a:r>
            <a:r>
              <a:rPr lang="es-CR" dirty="0"/>
              <a:t>:</a:t>
            </a:r>
          </a:p>
          <a:p>
            <a:pPr algn="just"/>
            <a:r>
              <a:rPr lang="es-CR" b="1" dirty="0">
                <a:solidFill>
                  <a:srgbClr val="C00000"/>
                </a:solidFill>
              </a:rPr>
              <a:t>SDG 5.c.1 </a:t>
            </a:r>
            <a:r>
              <a:rPr lang="es-CR" b="1" dirty="0" err="1">
                <a:solidFill>
                  <a:srgbClr val="C00000"/>
                </a:solidFill>
              </a:rPr>
              <a:t>indicator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“Proportion of countries with systems to track and make public allocations for gender equality and women’s empowerment” </a:t>
            </a:r>
            <a:endParaRPr lang="es-CR" b="1" dirty="0">
              <a:solidFill>
                <a:srgbClr val="C00000"/>
              </a:solidFill>
            </a:endParaRPr>
          </a:p>
          <a:p>
            <a:pPr algn="just"/>
            <a:r>
              <a:rPr lang="es-CR" dirty="0" err="1"/>
              <a:t>How</a:t>
            </a:r>
            <a:r>
              <a:rPr lang="es-CR" dirty="0"/>
              <a:t>?</a:t>
            </a:r>
          </a:p>
          <a:p>
            <a:pPr algn="just"/>
            <a:r>
              <a:rPr lang="es-CR" dirty="0" err="1"/>
              <a:t>How</a:t>
            </a:r>
            <a:r>
              <a:rPr lang="es-CR" dirty="0"/>
              <a:t> </a:t>
            </a:r>
            <a:r>
              <a:rPr lang="es-CR" dirty="0" err="1"/>
              <a:t>much</a:t>
            </a:r>
            <a:r>
              <a:rPr lang="es-CR" dirty="0"/>
              <a:t> </a:t>
            </a:r>
            <a:r>
              <a:rPr lang="es-CR" dirty="0" err="1"/>
              <a:t>budgetary</a:t>
            </a:r>
            <a:r>
              <a:rPr lang="es-CR" dirty="0"/>
              <a:t> </a:t>
            </a:r>
            <a:r>
              <a:rPr lang="es-CR" dirty="0" err="1"/>
              <a:t>allocation</a:t>
            </a:r>
            <a:r>
              <a:rPr lang="es-CR" dirty="0"/>
              <a:t>?</a:t>
            </a:r>
          </a:p>
          <a:p>
            <a:pPr algn="just"/>
            <a:r>
              <a:rPr lang="es-CR" dirty="0" err="1"/>
              <a:t>Outcomes</a:t>
            </a:r>
            <a:r>
              <a:rPr lang="es-CR" dirty="0"/>
              <a:t> of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system</a:t>
            </a:r>
            <a:r>
              <a:rPr lang="es-CR" dirty="0"/>
              <a:t>?</a:t>
            </a:r>
          </a:p>
          <a:p>
            <a:pPr algn="just"/>
            <a:r>
              <a:rPr lang="es-CR" dirty="0" err="1"/>
              <a:t>National</a:t>
            </a:r>
            <a:r>
              <a:rPr lang="es-CR" dirty="0"/>
              <a:t> HR </a:t>
            </a:r>
            <a:r>
              <a:rPr lang="es-CR" dirty="0" err="1"/>
              <a:t>agreements</a:t>
            </a:r>
            <a:r>
              <a:rPr lang="es-CR" dirty="0"/>
              <a:t> </a:t>
            </a:r>
            <a:r>
              <a:rPr lang="es-CR" dirty="0" err="1"/>
              <a:t>should</a:t>
            </a:r>
            <a:r>
              <a:rPr lang="es-CR" dirty="0"/>
              <a:t> </a:t>
            </a:r>
            <a:r>
              <a:rPr lang="es-CR" dirty="0" err="1"/>
              <a:t>have</a:t>
            </a:r>
            <a:r>
              <a:rPr lang="es-CR" dirty="0"/>
              <a:t> </a:t>
            </a:r>
            <a:r>
              <a:rPr lang="es-CR" b="1" dirty="0" err="1">
                <a:solidFill>
                  <a:srgbClr val="C00000"/>
                </a:solidFill>
              </a:rPr>
              <a:t>policy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implementation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complimentary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tools</a:t>
            </a:r>
            <a:endParaRPr lang="es-CR" b="1" dirty="0">
              <a:solidFill>
                <a:srgbClr val="C00000"/>
              </a:solidFill>
            </a:endParaRPr>
          </a:p>
          <a:p>
            <a:pPr algn="just"/>
            <a:r>
              <a:rPr lang="es-CR" dirty="0" err="1"/>
              <a:t>Is</a:t>
            </a:r>
            <a:r>
              <a:rPr lang="es-CR" dirty="0"/>
              <a:t> </a:t>
            </a:r>
            <a:r>
              <a:rPr lang="es-CR" dirty="0" err="1"/>
              <a:t>it</a:t>
            </a:r>
            <a:r>
              <a:rPr lang="es-CR" dirty="0"/>
              <a:t> </a:t>
            </a:r>
            <a:r>
              <a:rPr lang="es-CR" dirty="0" err="1"/>
              <a:t>focused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persons</a:t>
            </a:r>
            <a:r>
              <a:rPr lang="es-CR" dirty="0"/>
              <a:t> </a:t>
            </a:r>
            <a:r>
              <a:rPr lang="es-CR" dirty="0" err="1"/>
              <a:t>or</a:t>
            </a:r>
            <a:r>
              <a:rPr lang="es-CR" dirty="0"/>
              <a:t> in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approval</a:t>
            </a:r>
            <a:r>
              <a:rPr lang="es-CR" dirty="0"/>
              <a:t> of a legal </a:t>
            </a:r>
            <a:r>
              <a:rPr lang="es-CR" dirty="0" err="1"/>
              <a:t>instrument</a:t>
            </a:r>
            <a:r>
              <a:rPr lang="es-CR" dirty="0"/>
              <a:t>?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2942377" y="260947"/>
            <a:ext cx="5938654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Considerations about HR legal instruments</a:t>
            </a:r>
          </a:p>
        </p:txBody>
      </p:sp>
      <p:pic>
        <p:nvPicPr>
          <p:cNvPr id="10" name="Picture 6" descr="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84" y="4036976"/>
            <a:ext cx="1585932" cy="15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83" y="3954689"/>
            <a:ext cx="4116176" cy="2812992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2942377" y="260947"/>
            <a:ext cx="5938654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Considerations about HR legal instruments</a:t>
            </a:r>
          </a:p>
        </p:txBody>
      </p:sp>
      <p:pic>
        <p:nvPicPr>
          <p:cNvPr id="10" name="Picture 6" descr="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1" y="4561097"/>
            <a:ext cx="1585932" cy="1585932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163774" y="1470861"/>
            <a:ext cx="6345668" cy="5132231"/>
          </a:xfrm>
        </p:spPr>
        <p:txBody>
          <a:bodyPr>
            <a:normAutofit/>
          </a:bodyPr>
          <a:lstStyle/>
          <a:p>
            <a:endParaRPr lang="es-CR" dirty="0"/>
          </a:p>
          <a:p>
            <a:pPr marL="0" indent="0" algn="just">
              <a:buNone/>
            </a:pPr>
            <a:r>
              <a:rPr lang="es-CR" dirty="0" err="1"/>
              <a:t>Responsible</a:t>
            </a:r>
            <a:r>
              <a:rPr lang="es-CR" dirty="0"/>
              <a:t> </a:t>
            </a:r>
            <a:r>
              <a:rPr lang="es-CR" dirty="0" err="1"/>
              <a:t>agency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monitoring</a:t>
            </a:r>
            <a:r>
              <a:rPr lang="es-CR" dirty="0"/>
              <a:t>: </a:t>
            </a:r>
            <a:r>
              <a:rPr lang="es-CR" dirty="0" err="1"/>
              <a:t>Foreign</a:t>
            </a:r>
            <a:r>
              <a:rPr lang="es-CR" dirty="0"/>
              <a:t> </a:t>
            </a:r>
            <a:r>
              <a:rPr lang="es-CR" dirty="0" err="1"/>
              <a:t>Affairs</a:t>
            </a:r>
            <a:r>
              <a:rPr lang="es-CR" dirty="0"/>
              <a:t>, </a:t>
            </a:r>
            <a:r>
              <a:rPr lang="es-CR" dirty="0" err="1"/>
              <a:t>Obudsmen</a:t>
            </a:r>
            <a:r>
              <a:rPr lang="es-CR" dirty="0"/>
              <a:t>, </a:t>
            </a:r>
            <a:r>
              <a:rPr lang="es-CR" dirty="0" err="1"/>
              <a:t>United</a:t>
            </a:r>
            <a:r>
              <a:rPr lang="es-CR" dirty="0"/>
              <a:t> </a:t>
            </a:r>
            <a:r>
              <a:rPr lang="es-CR" dirty="0" err="1"/>
              <a:t>Nations</a:t>
            </a:r>
            <a:r>
              <a:rPr lang="es-CR" dirty="0"/>
              <a:t> Agency…? Are </a:t>
            </a:r>
            <a:r>
              <a:rPr lang="es-CR" dirty="0" err="1"/>
              <a:t>those</a:t>
            </a:r>
            <a:r>
              <a:rPr lang="es-CR" dirty="0"/>
              <a:t> agencies </a:t>
            </a:r>
            <a:r>
              <a:rPr lang="es-CR" dirty="0" err="1"/>
              <a:t>working</a:t>
            </a:r>
            <a:r>
              <a:rPr lang="es-CR" dirty="0"/>
              <a:t> </a:t>
            </a:r>
            <a:r>
              <a:rPr lang="es-CR" dirty="0" err="1"/>
              <a:t>directly</a:t>
            </a:r>
            <a:r>
              <a:rPr lang="es-CR" dirty="0"/>
              <a:t> </a:t>
            </a:r>
            <a:r>
              <a:rPr lang="es-CR" dirty="0" err="1"/>
              <a:t>with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b="1" dirty="0">
                <a:solidFill>
                  <a:srgbClr val="C00000"/>
                </a:solidFill>
              </a:rPr>
              <a:t>target </a:t>
            </a:r>
            <a:r>
              <a:rPr lang="es-CR" b="1" dirty="0" err="1">
                <a:solidFill>
                  <a:srgbClr val="C00000"/>
                </a:solidFill>
              </a:rPr>
              <a:t>population</a:t>
            </a:r>
            <a:r>
              <a:rPr lang="es-CR" dirty="0"/>
              <a:t>?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err="1"/>
              <a:t>Where</a:t>
            </a:r>
            <a:r>
              <a:rPr lang="es-CR" dirty="0"/>
              <a:t> </a:t>
            </a:r>
            <a:r>
              <a:rPr lang="es-CR" dirty="0" err="1"/>
              <a:t>does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human </a:t>
            </a:r>
            <a:r>
              <a:rPr lang="es-CR" dirty="0" err="1"/>
              <a:t>being</a:t>
            </a:r>
            <a:r>
              <a:rPr lang="es-CR" dirty="0"/>
              <a:t> </a:t>
            </a:r>
            <a:r>
              <a:rPr lang="es-CR" dirty="0" err="1"/>
              <a:t>or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enviornment</a:t>
            </a:r>
            <a:r>
              <a:rPr lang="es-CR" dirty="0"/>
              <a:t> can be </a:t>
            </a:r>
            <a:r>
              <a:rPr lang="es-CR" dirty="0" err="1"/>
              <a:t>evidenced</a:t>
            </a:r>
            <a:r>
              <a:rPr lang="es-CR" dirty="0"/>
              <a:t> in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compliance</a:t>
            </a:r>
            <a:r>
              <a:rPr lang="es-CR" dirty="0"/>
              <a:t> </a:t>
            </a:r>
            <a:r>
              <a:rPr lang="es-CR" dirty="0" err="1"/>
              <a:t>reports</a:t>
            </a:r>
            <a:r>
              <a:rPr lang="es-C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90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946495"/>
            <a:ext cx="7886700" cy="1565779"/>
          </a:xfrm>
        </p:spPr>
        <p:txBody>
          <a:bodyPr>
            <a:normAutofit fontScale="90000"/>
          </a:bodyPr>
          <a:lstStyle/>
          <a:p>
            <a:pPr algn="ctr"/>
            <a:r>
              <a:rPr lang="es-CR" b="1" dirty="0">
                <a:solidFill>
                  <a:srgbClr val="C00000"/>
                </a:solidFill>
              </a:rPr>
              <a:t>Montevideo </a:t>
            </a:r>
            <a:r>
              <a:rPr lang="es-CR" b="1" dirty="0" err="1">
                <a:solidFill>
                  <a:srgbClr val="C00000"/>
                </a:solidFill>
              </a:rPr>
              <a:t>Consensus</a:t>
            </a:r>
            <a:r>
              <a:rPr lang="es-CR" b="1" dirty="0">
                <a:solidFill>
                  <a:srgbClr val="C00000"/>
                </a:solidFill>
              </a:rPr>
              <a:t> and </a:t>
            </a:r>
            <a:r>
              <a:rPr lang="es-CR" b="1" dirty="0" err="1">
                <a:solidFill>
                  <a:srgbClr val="C00000"/>
                </a:solidFill>
              </a:rPr>
              <a:t>SDGs</a:t>
            </a:r>
            <a:endParaRPr lang="es-CR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93" y="4159068"/>
            <a:ext cx="5720490" cy="2163385"/>
          </a:xfrm>
          <a:prstGeom prst="rect">
            <a:avLst/>
          </a:prstGeom>
        </p:spPr>
      </p:pic>
      <p:pic>
        <p:nvPicPr>
          <p:cNvPr id="5" name="Picture 2" descr="Resultado de imagen para 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11" y="488168"/>
            <a:ext cx="1837853" cy="10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7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0" y="911528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108642" y="228721"/>
            <a:ext cx="7948943" cy="68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Montevideo Consensus chapters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57459" y="1240326"/>
            <a:ext cx="6985313" cy="55251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b="0" dirty="0"/>
              <a:t>. FULL INTEGRATION OF POPULATION DYNAMICS INTO SUSTAINABLE DEVELOPMENT WITH </a:t>
            </a:r>
            <a:r>
              <a:rPr lang="en-US" dirty="0">
                <a:solidFill>
                  <a:srgbClr val="C00000"/>
                </a:solidFill>
              </a:rPr>
              <a:t>EQUALITY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0" dirty="0"/>
              <a:t>AND RESPECT FOR HUMAN RIGHTS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b="0" dirty="0"/>
              <a:t>. RIGHTS, NEEDS, RESPONSIBILITIES AND REQUIREMENTS OF </a:t>
            </a:r>
            <a:r>
              <a:rPr lang="en-US" dirty="0">
                <a:solidFill>
                  <a:srgbClr val="C00000"/>
                </a:solidFill>
              </a:rPr>
              <a:t>GIRLS, BOYS, ADOLESCENTS AND YOUTH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b="0" dirty="0"/>
              <a:t>. </a:t>
            </a:r>
            <a:r>
              <a:rPr lang="en-US" dirty="0">
                <a:solidFill>
                  <a:srgbClr val="C00000"/>
                </a:solidFill>
              </a:rPr>
              <a:t>AGEING</a:t>
            </a:r>
            <a:r>
              <a:rPr lang="en-US" b="0" dirty="0"/>
              <a:t>, SOCIAL PROTECTION AND SOCIOECONOMIC CHALLENGES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b="0" dirty="0"/>
              <a:t>. UNIVERSAL ACCESS TO </a:t>
            </a:r>
            <a:r>
              <a:rPr lang="en-US" dirty="0">
                <a:solidFill>
                  <a:srgbClr val="C00000"/>
                </a:solidFill>
              </a:rPr>
              <a:t>SEXUAL AND REPRODUCTIVE HEALTH SERVICES</a:t>
            </a:r>
          </a:p>
          <a:p>
            <a:pPr algn="just"/>
            <a:r>
              <a:rPr lang="es-CR" dirty="0">
                <a:solidFill>
                  <a:srgbClr val="C00000"/>
                </a:solidFill>
              </a:rPr>
              <a:t>E</a:t>
            </a:r>
            <a:r>
              <a:rPr lang="es-CR" b="0" dirty="0"/>
              <a:t>. </a:t>
            </a:r>
            <a:r>
              <a:rPr lang="es-CR" dirty="0">
                <a:solidFill>
                  <a:srgbClr val="C00000"/>
                </a:solidFill>
              </a:rPr>
              <a:t>GENDER EQUALITY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F. INTERNATIONAL MIGRATION </a:t>
            </a:r>
            <a:r>
              <a:rPr lang="en-US" b="0" dirty="0"/>
              <a:t>AND PROTECTION OF THE HUMAN RIGHTS OF ALL MIGRANTS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b="0" dirty="0"/>
              <a:t>. </a:t>
            </a:r>
            <a:r>
              <a:rPr lang="en-US" dirty="0">
                <a:solidFill>
                  <a:srgbClr val="C00000"/>
                </a:solidFill>
              </a:rPr>
              <a:t>TERRITORIAL INEQUALITY</a:t>
            </a:r>
            <a:r>
              <a:rPr lang="en-US" b="0" dirty="0"/>
              <a:t>, SPATIAL MOBILITY AND VULNERABILITY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b="0" dirty="0"/>
              <a:t>. </a:t>
            </a:r>
            <a:r>
              <a:rPr lang="en-US" dirty="0">
                <a:solidFill>
                  <a:srgbClr val="C00000"/>
                </a:solidFill>
              </a:rPr>
              <a:t>INDIGENOUS PEOPLES</a:t>
            </a:r>
            <a:r>
              <a:rPr lang="en-US" b="0" dirty="0"/>
              <a:t>: INTERCULTURALISM AND RIGHTS </a:t>
            </a:r>
          </a:p>
          <a:p>
            <a:pPr algn="just"/>
            <a:r>
              <a:rPr lang="en-US" dirty="0">
                <a:solidFill>
                  <a:srgbClr val="C00000"/>
                </a:solidFill>
              </a:rPr>
              <a:t>I. AFRO-DESCENDANTS</a:t>
            </a:r>
            <a:r>
              <a:rPr lang="en-US" b="0" dirty="0"/>
              <a:t>: RIGHTS AND COMBATING RACIAL DISCRIMINATION </a:t>
            </a:r>
          </a:p>
        </p:txBody>
      </p:sp>
      <p:pic>
        <p:nvPicPr>
          <p:cNvPr id="10" name="Picture 6" descr="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6" y="2958634"/>
            <a:ext cx="1585932" cy="15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err="1"/>
              <a:t>Process</a:t>
            </a:r>
            <a:endParaRPr lang="es-CR" dirty="0"/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702990" y="144981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654002"/>
              </p:ext>
            </p:extLst>
          </p:nvPr>
        </p:nvGraphicFramePr>
        <p:xfrm>
          <a:off x="288758" y="2242687"/>
          <a:ext cx="8643485" cy="415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00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sz="4800" dirty="0">
                <a:latin typeface="Century Gothic" panose="020B0502020202020204" pitchFamily="34" charset="0"/>
              </a:rPr>
              <a:t>Agenda 2030 </a:t>
            </a:r>
            <a:br>
              <a:rPr lang="es-CR" sz="4800" dirty="0">
                <a:latin typeface="Century Gothic" panose="020B0502020202020204" pitchFamily="34" charset="0"/>
              </a:rPr>
            </a:br>
            <a:r>
              <a:rPr lang="es-CR" sz="4800" dirty="0" err="1">
                <a:latin typeface="Century Gothic" panose="020B0502020202020204" pitchFamily="34" charset="0"/>
              </a:rPr>
              <a:t>why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is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it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important</a:t>
            </a:r>
            <a:r>
              <a:rPr lang="es-CR" sz="4800" dirty="0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665820" y="376075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4552033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035915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3096286" y="125145"/>
            <a:ext cx="5974868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Prioritized measures: 2017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302"/>
              </p:ext>
            </p:extLst>
          </p:nvPr>
        </p:nvGraphicFramePr>
        <p:xfrm>
          <a:off x="754230" y="1859922"/>
          <a:ext cx="5705207" cy="412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414">
                  <a:extLst>
                    <a:ext uri="{9D8B030D-6E8A-4147-A177-3AD203B41FA5}">
                      <a16:colId xmlns:a16="http://schemas.microsoft.com/office/drawing/2014/main" val="2456298481"/>
                    </a:ext>
                  </a:extLst>
                </a:gridCol>
                <a:gridCol w="521452">
                  <a:extLst>
                    <a:ext uri="{9D8B030D-6E8A-4147-A177-3AD203B41FA5}">
                      <a16:colId xmlns:a16="http://schemas.microsoft.com/office/drawing/2014/main" val="391332151"/>
                    </a:ext>
                  </a:extLst>
                </a:gridCol>
                <a:gridCol w="532315">
                  <a:extLst>
                    <a:ext uri="{9D8B030D-6E8A-4147-A177-3AD203B41FA5}">
                      <a16:colId xmlns:a16="http://schemas.microsoft.com/office/drawing/2014/main" val="362318190"/>
                    </a:ext>
                  </a:extLst>
                </a:gridCol>
                <a:gridCol w="569422">
                  <a:extLst>
                    <a:ext uri="{9D8B030D-6E8A-4147-A177-3AD203B41FA5}">
                      <a16:colId xmlns:a16="http://schemas.microsoft.com/office/drawing/2014/main" val="3102291948"/>
                    </a:ext>
                  </a:extLst>
                </a:gridCol>
                <a:gridCol w="713151">
                  <a:extLst>
                    <a:ext uri="{9D8B030D-6E8A-4147-A177-3AD203B41FA5}">
                      <a16:colId xmlns:a16="http://schemas.microsoft.com/office/drawing/2014/main" val="295092717"/>
                    </a:ext>
                  </a:extLst>
                </a:gridCol>
                <a:gridCol w="713151">
                  <a:extLst>
                    <a:ext uri="{9D8B030D-6E8A-4147-A177-3AD203B41FA5}">
                      <a16:colId xmlns:a16="http://schemas.microsoft.com/office/drawing/2014/main" val="2494540040"/>
                    </a:ext>
                  </a:extLst>
                </a:gridCol>
                <a:gridCol w="713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 err="1">
                          <a:effectLst/>
                        </a:rPr>
                        <a:t>Chapter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 err="1">
                          <a:effectLst/>
                        </a:rPr>
                        <a:t>Prioritized</a:t>
                      </a:r>
                      <a:r>
                        <a:rPr lang="es-CR" sz="1800" dirty="0">
                          <a:effectLst/>
                        </a:rPr>
                        <a:t> </a:t>
                      </a:r>
                      <a:r>
                        <a:rPr lang="es-CR" sz="1800" dirty="0" err="1">
                          <a:effectLst/>
                        </a:rPr>
                        <a:t>measures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5243969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A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1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3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4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5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53561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B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7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10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16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872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19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20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30 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08119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D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34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35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36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37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46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5669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E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47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48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49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50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51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231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F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67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68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72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73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74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77295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G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80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81 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4491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H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85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86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87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88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89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16911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I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92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93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95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96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97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33091"/>
                  </a:ext>
                </a:extLst>
              </a:tr>
            </a:tbl>
          </a:graphicData>
        </a:graphic>
      </p:graphicFrame>
      <p:pic>
        <p:nvPicPr>
          <p:cNvPr id="9" name="Picture 10" descr="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5" y="2770359"/>
            <a:ext cx="1761697" cy="17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9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936327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3920569" y="0"/>
            <a:ext cx="5223431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Indicators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14" y="1959799"/>
            <a:ext cx="7222268" cy="41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91811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4689696" y="56706"/>
            <a:ext cx="4363770" cy="68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latin typeface="Century Gothic"/>
                <a:cs typeface="Century Gothic"/>
              </a:rPr>
              <a:t>Indicadores</a:t>
            </a:r>
            <a:r>
              <a:rPr lang="en-US" sz="3600" b="1" dirty="0">
                <a:latin typeface="Century Gothic"/>
                <a:cs typeface="Century Gothic"/>
              </a:rPr>
              <a:t> 2018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73949"/>
              </p:ext>
            </p:extLst>
          </p:nvPr>
        </p:nvGraphicFramePr>
        <p:xfrm>
          <a:off x="550852" y="1740112"/>
          <a:ext cx="3739081" cy="4458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 err="1">
                          <a:effectLst/>
                        </a:rPr>
                        <a:t>Chapter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 err="1">
                          <a:effectLst/>
                        </a:rPr>
                        <a:t>Indicators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related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with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national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SDGs</a:t>
                      </a:r>
                      <a:r>
                        <a:rPr lang="es-CR" sz="1600" dirty="0">
                          <a:effectLst/>
                        </a:rPr>
                        <a:t> </a:t>
                      </a:r>
                      <a:r>
                        <a:rPr lang="es-CR" sz="1600" dirty="0" err="1">
                          <a:effectLst/>
                        </a:rPr>
                        <a:t>indicators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2800" dirty="0">
                          <a:effectLst/>
                        </a:rPr>
                        <a:t>%</a:t>
                      </a:r>
                      <a:endParaRPr lang="es-C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A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14 of 20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70%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B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4 of 4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100%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C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1 of 3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33,33%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D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1 of 9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11,11%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E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3 of 10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30%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F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2 of 4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50%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G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2 of 8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25%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</a:rPr>
                        <a:t>H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0 of 6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0%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I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0 of 4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0%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49" y="2002143"/>
            <a:ext cx="4895107" cy="327806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08387" y="2065516"/>
            <a:ext cx="3865830" cy="6024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Desagregación   	            Porcentaje</a:t>
            </a:r>
          </a:p>
        </p:txBody>
      </p:sp>
    </p:spTree>
    <p:extLst>
      <p:ext uri="{BB962C8B-B14F-4D97-AF65-F5344CB8AC3E}">
        <p14:creationId xmlns:p14="http://schemas.microsoft.com/office/powerpoint/2010/main" val="145328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20"/>
            <a:ext cx="7772400" cy="4040595"/>
          </a:xfrm>
        </p:spPr>
        <p:txBody>
          <a:bodyPr>
            <a:normAutofit fontScale="90000"/>
          </a:bodyPr>
          <a:lstStyle/>
          <a:p>
            <a:r>
              <a:rPr lang="es-CR" sz="4800" dirty="0">
                <a:latin typeface="Century Gothic" panose="020B0502020202020204" pitchFamily="34" charset="0"/>
              </a:rPr>
              <a:t>National </a:t>
            </a:r>
            <a:r>
              <a:rPr lang="es-CR" sz="4800" dirty="0" err="1">
                <a:latin typeface="Century Gothic" panose="020B0502020202020204" pitchFamily="34" charset="0"/>
              </a:rPr>
              <a:t>Development</a:t>
            </a:r>
            <a:r>
              <a:rPr lang="es-CR" sz="4800" dirty="0">
                <a:latin typeface="Century Gothic" panose="020B0502020202020204" pitchFamily="34" charset="0"/>
              </a:rPr>
              <a:t> and </a:t>
            </a:r>
            <a:r>
              <a:rPr lang="es-CR" sz="4800" dirty="0" err="1">
                <a:latin typeface="Century Gothic" panose="020B0502020202020204" pitchFamily="34" charset="0"/>
              </a:rPr>
              <a:t>Public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Investment</a:t>
            </a:r>
            <a:r>
              <a:rPr lang="es-CR" sz="4800" dirty="0">
                <a:latin typeface="Century Gothic" panose="020B0502020202020204" pitchFamily="34" charset="0"/>
              </a:rPr>
              <a:t> Plan (</a:t>
            </a:r>
            <a:r>
              <a:rPr lang="es-CR" sz="4800" dirty="0">
                <a:solidFill>
                  <a:srgbClr val="7030A0"/>
                </a:solidFill>
                <a:latin typeface="Century Gothic" panose="020B0502020202020204" pitchFamily="34" charset="0"/>
              </a:rPr>
              <a:t>N</a:t>
            </a:r>
            <a:r>
              <a:rPr lang="es-CR" sz="4800" dirty="0">
                <a:solidFill>
                  <a:schemeClr val="accent6"/>
                </a:solidFill>
                <a:latin typeface="Century Gothic" panose="020B0502020202020204" pitchFamily="34" charset="0"/>
              </a:rPr>
              <a:t>D</a:t>
            </a:r>
            <a:r>
              <a:rPr lang="es-CR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s-CR" sz="4800" dirty="0">
                <a:solidFill>
                  <a:srgbClr val="FFC000"/>
                </a:solidFill>
                <a:latin typeface="Century Gothic" panose="020B0502020202020204" pitchFamily="34" charset="0"/>
              </a:rPr>
              <a:t>I</a:t>
            </a:r>
            <a:r>
              <a:rPr lang="es-CR" sz="4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s-CR" sz="4800" dirty="0">
                <a:latin typeface="Century Gothic" panose="020B0502020202020204" pitchFamily="34" charset="0"/>
              </a:rPr>
              <a:t>): </a:t>
            </a:r>
            <a:br>
              <a:rPr lang="es-CR" sz="4800" dirty="0">
                <a:latin typeface="Century Gothic" panose="020B0502020202020204" pitchFamily="34" charset="0"/>
              </a:rPr>
            </a:br>
            <a:br>
              <a:rPr lang="es-CR" sz="4800" dirty="0">
                <a:latin typeface="Century Gothic" panose="020B0502020202020204" pitchFamily="34" charset="0"/>
              </a:rPr>
            </a:br>
            <a:r>
              <a:rPr lang="es-CR" sz="4800" dirty="0" err="1">
                <a:latin typeface="Century Gothic" panose="020B0502020202020204" pitchFamily="34" charset="0"/>
              </a:rPr>
              <a:t>Lessons</a:t>
            </a:r>
            <a:r>
              <a:rPr lang="es-CR" sz="4800" dirty="0">
                <a:latin typeface="Century Gothic" panose="020B0502020202020204" pitchFamily="34" charset="0"/>
              </a:rPr>
              <a:t> </a:t>
            </a:r>
            <a:r>
              <a:rPr lang="es-CR" sz="4800" dirty="0" err="1">
                <a:latin typeface="Century Gothic" panose="020B0502020202020204" pitchFamily="34" charset="0"/>
              </a:rPr>
              <a:t>learnt</a:t>
            </a:r>
            <a:r>
              <a:rPr lang="es-CR" sz="4800" dirty="0">
                <a:latin typeface="Century Gothic" panose="020B0502020202020204" pitchFamily="34" charset="0"/>
              </a:rPr>
              <a:t> and SDG </a:t>
            </a:r>
            <a:r>
              <a:rPr lang="es-CR" sz="4800" dirty="0" err="1">
                <a:latin typeface="Century Gothic" panose="020B0502020202020204" pitchFamily="34" charset="0"/>
              </a:rPr>
              <a:t>implementation</a:t>
            </a:r>
            <a:endParaRPr lang="es-CR" sz="4800" dirty="0">
              <a:latin typeface="Century Gothic" panose="020B0502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685800" y="4620563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83" y="5067130"/>
            <a:ext cx="2493915" cy="13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91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3774" y="1470861"/>
            <a:ext cx="8871044" cy="5132231"/>
          </a:xfrm>
        </p:spPr>
        <p:txBody>
          <a:bodyPr>
            <a:normAutofit/>
          </a:bodyPr>
          <a:lstStyle/>
          <a:p>
            <a:endParaRPr lang="es-CR" dirty="0"/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4708477" y="260947"/>
            <a:ext cx="4172553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Lessons learnt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607622"/>
              </p:ext>
            </p:extLst>
          </p:nvPr>
        </p:nvGraphicFramePr>
        <p:xfrm>
          <a:off x="559559" y="2345806"/>
          <a:ext cx="5595581" cy="44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841190" y="2740440"/>
            <a:ext cx="1838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All national </a:t>
            </a:r>
          </a:p>
          <a:p>
            <a:pPr algn="just"/>
            <a:r>
              <a:rPr lang="en-US" b="1" dirty="0"/>
              <a:t>Some articulation area targets </a:t>
            </a:r>
          </a:p>
          <a:p>
            <a:pPr algn="just"/>
            <a:r>
              <a:rPr lang="en-US" b="1" dirty="0"/>
              <a:t>were calculated through economic </a:t>
            </a:r>
            <a:r>
              <a:rPr lang="en-US" b="1" dirty="0" err="1">
                <a:solidFill>
                  <a:srgbClr val="C00000"/>
                </a:solidFill>
              </a:rPr>
              <a:t>modelation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methods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</a:rPr>
              <a:t>impact</a:t>
            </a:r>
            <a:endParaRPr lang="es-CR" b="1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0847" y="1491353"/>
            <a:ext cx="565699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unemployment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CR" b="1" dirty="0" err="1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</a:t>
            </a:r>
            <a:r>
              <a:rPr lang="es-CR" b="1" dirty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2019-2022</a:t>
            </a:r>
            <a:endParaRPr lang="es-C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69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836716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5024673" y="0"/>
            <a:ext cx="3820564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National targets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84164"/>
              </p:ext>
            </p:extLst>
          </p:nvPr>
        </p:nvGraphicFramePr>
        <p:xfrm>
          <a:off x="1482473" y="1990974"/>
          <a:ext cx="6838682" cy="40024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15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8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Indicador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9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Economic growth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Real GDP growth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13">
                <a:tc gridSpan="2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Aft>
                          <a:spcPts val="0"/>
                        </a:spcAft>
                        <a:tabLst>
                          <a:tab pos="1873885" algn="l"/>
                        </a:tabLst>
                      </a:pPr>
                      <a:r>
                        <a:rPr lang="en-US" sz="1600" dirty="0">
                          <a:effectLst/>
                        </a:rPr>
                        <a:t>Unemployment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	       Unemployment</a:t>
                      </a:r>
                      <a:r>
                        <a:rPr lang="en-US" sz="1600" baseline="0" dirty="0">
                          <a:effectLst/>
                        </a:rPr>
                        <a:t> rate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677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 marR="53340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1231265" algn="l"/>
                        </a:tabLst>
                      </a:pPr>
                      <a:r>
                        <a:rPr lang="en-US" sz="1600" dirty="0">
                          <a:effectLst/>
                        </a:rPr>
                        <a:t>Multidimensional Poverty Index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homes</a:t>
                      </a:r>
                      <a:r>
                        <a:rPr lang="en-US" sz="1600" baseline="0" dirty="0">
                          <a:effectLst/>
                        </a:rPr>
                        <a:t> according with MPI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161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Aft>
                          <a:spcPts val="0"/>
                        </a:spcAft>
                        <a:tabLst>
                          <a:tab pos="1873885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Descarbonization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spcAft>
                          <a:spcPts val="0"/>
                        </a:spcAft>
                        <a:tabLst>
                          <a:tab pos="1873885" algn="l"/>
                        </a:tabLst>
                      </a:pPr>
                      <a:r>
                        <a:rPr lang="en-US" sz="1600" dirty="0">
                          <a:effectLst/>
                        </a:rPr>
                        <a:t> Variation rate according with CO2 emissions due to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fossil fuels</a:t>
                      </a:r>
                      <a:r>
                        <a:rPr lang="en-US" sz="1600" baseline="0" dirty="0">
                          <a:effectLst/>
                        </a:rPr>
                        <a:t> use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45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Unequality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</a:endParaRPr>
                    </a:p>
                    <a:p>
                      <a:pPr marL="6032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Gini</a:t>
                      </a:r>
                      <a:r>
                        <a:rPr lang="en-US" sz="1600" dirty="0">
                          <a:effectLst/>
                        </a:rPr>
                        <a:t> Coefficient</a:t>
                      </a:r>
                      <a:endParaRPr lang="es-CR" sz="1600" dirty="0"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75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3098042" y="291487"/>
            <a:ext cx="5946762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Public online consultation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7" y="2380625"/>
            <a:ext cx="4972744" cy="44773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57" y="1574370"/>
            <a:ext cx="4820043" cy="24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01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3029803" y="260947"/>
            <a:ext cx="5851228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Public online consultation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4" y="1934769"/>
            <a:ext cx="7532713" cy="46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3087796" y="256487"/>
            <a:ext cx="5919726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Public online consultation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1" y="1666309"/>
            <a:ext cx="7247178" cy="51650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31640" y="2402006"/>
            <a:ext cx="16026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/>
              <a:t>Human </a:t>
            </a:r>
            <a:r>
              <a:rPr lang="es-CR" dirty="0" err="1"/>
              <a:t>security</a:t>
            </a:r>
            <a:r>
              <a:rPr lang="es-CR" dirty="0"/>
              <a:t> </a:t>
            </a:r>
          </a:p>
          <a:p>
            <a:r>
              <a:rPr lang="es-CR" dirty="0"/>
              <a:t>11%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164157" y="1476233"/>
            <a:ext cx="20234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/>
              <a:t>Territorial </a:t>
            </a:r>
            <a:r>
              <a:rPr lang="es-CR" dirty="0" err="1"/>
              <a:t>development</a:t>
            </a:r>
            <a:r>
              <a:rPr lang="es-CR" dirty="0"/>
              <a:t> </a:t>
            </a:r>
          </a:p>
          <a:p>
            <a:r>
              <a:rPr lang="es-CR" dirty="0"/>
              <a:t>10%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36776" y="2087154"/>
            <a:ext cx="19516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 err="1"/>
              <a:t>Infrastructure</a:t>
            </a:r>
            <a:r>
              <a:rPr lang="es-CR" dirty="0"/>
              <a:t>, territorial </a:t>
            </a:r>
            <a:r>
              <a:rPr lang="es-CR" dirty="0" err="1"/>
              <a:t>planning</a:t>
            </a:r>
            <a:r>
              <a:rPr lang="es-CR" dirty="0"/>
              <a:t> and </a:t>
            </a:r>
            <a:r>
              <a:rPr lang="es-CR" dirty="0" err="1"/>
              <a:t>mobility</a:t>
            </a:r>
            <a:r>
              <a:rPr lang="es-CR" dirty="0"/>
              <a:t> </a:t>
            </a:r>
          </a:p>
          <a:p>
            <a:r>
              <a:rPr lang="es-CR" dirty="0"/>
              <a:t>            24%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30835" y="4766626"/>
            <a:ext cx="202343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 err="1"/>
              <a:t>Education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sustainable</a:t>
            </a:r>
            <a:r>
              <a:rPr lang="es-CR" dirty="0"/>
              <a:t> </a:t>
            </a:r>
            <a:r>
              <a:rPr lang="es-CR" dirty="0" err="1"/>
              <a:t>development</a:t>
            </a:r>
            <a:r>
              <a:rPr lang="es-CR" dirty="0"/>
              <a:t> and </a:t>
            </a:r>
            <a:r>
              <a:rPr lang="es-CR" dirty="0" err="1"/>
              <a:t>coexistence</a:t>
            </a:r>
            <a:endParaRPr lang="es-CR" dirty="0"/>
          </a:p>
          <a:p>
            <a:r>
              <a:rPr lang="es-CR" dirty="0"/>
              <a:t>16%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643550" y="5952699"/>
            <a:ext cx="19520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 err="1"/>
              <a:t>Innovation</a:t>
            </a:r>
            <a:r>
              <a:rPr lang="es-CR" dirty="0"/>
              <a:t> and </a:t>
            </a:r>
            <a:r>
              <a:rPr lang="es-CR" dirty="0" err="1"/>
              <a:t>competitiveness</a:t>
            </a:r>
            <a:r>
              <a:rPr lang="es-CR" dirty="0"/>
              <a:t>  </a:t>
            </a:r>
          </a:p>
          <a:p>
            <a:r>
              <a:rPr lang="es-CR" dirty="0"/>
              <a:t>15%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345691" y="5353162"/>
            <a:ext cx="15885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 err="1"/>
              <a:t>Health</a:t>
            </a:r>
            <a:r>
              <a:rPr lang="es-CR" dirty="0"/>
              <a:t> and Social Security</a:t>
            </a:r>
          </a:p>
          <a:p>
            <a:r>
              <a:rPr lang="es-CR" dirty="0"/>
              <a:t>13%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31191" y="3878019"/>
            <a:ext cx="181486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R" dirty="0" err="1"/>
              <a:t>Economic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stability</a:t>
            </a:r>
            <a:r>
              <a:rPr lang="es-CR" dirty="0"/>
              <a:t> and inclusive </a:t>
            </a:r>
            <a:r>
              <a:rPr lang="es-CR" dirty="0" err="1"/>
              <a:t>growth</a:t>
            </a:r>
            <a:endParaRPr lang="es-CR" dirty="0"/>
          </a:p>
          <a:p>
            <a:r>
              <a:rPr lang="es-CR" dirty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609005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3" y="1725768"/>
            <a:ext cx="5757310" cy="4907043"/>
          </a:xfrm>
        </p:spPr>
        <p:txBody>
          <a:bodyPr>
            <a:normAutofit/>
          </a:bodyPr>
          <a:lstStyle/>
          <a:p>
            <a:endParaRPr lang="es-CR" dirty="0"/>
          </a:p>
          <a:p>
            <a:r>
              <a:rPr lang="es-CR" dirty="0"/>
              <a:t>SDG </a:t>
            </a:r>
            <a:r>
              <a:rPr lang="es-CR" b="1" dirty="0" err="1">
                <a:solidFill>
                  <a:srgbClr val="C00000"/>
                </a:solidFill>
              </a:rPr>
              <a:t>indicators</a:t>
            </a:r>
            <a:r>
              <a:rPr lang="es-CR" dirty="0"/>
              <a:t> </a:t>
            </a:r>
          </a:p>
          <a:p>
            <a:r>
              <a:rPr lang="es-CR" dirty="0" err="1"/>
              <a:t>Current</a:t>
            </a:r>
            <a:r>
              <a:rPr lang="es-CR" dirty="0"/>
              <a:t> </a:t>
            </a:r>
            <a:r>
              <a:rPr lang="es-CR" b="1" dirty="0">
                <a:solidFill>
                  <a:srgbClr val="C00000"/>
                </a:solidFill>
              </a:rPr>
              <a:t>targets </a:t>
            </a:r>
            <a:r>
              <a:rPr lang="es-CR" b="1" dirty="0" err="1">
                <a:solidFill>
                  <a:srgbClr val="C00000"/>
                </a:solidFill>
              </a:rPr>
              <a:t>for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dirty="0"/>
              <a:t>2019-2022</a:t>
            </a:r>
          </a:p>
          <a:p>
            <a:r>
              <a:rPr lang="es-CR" dirty="0" err="1"/>
              <a:t>Population</a:t>
            </a:r>
            <a:r>
              <a:rPr lang="es-CR" dirty="0"/>
              <a:t> </a:t>
            </a:r>
            <a:r>
              <a:rPr lang="es-CR" b="1" dirty="0" err="1">
                <a:solidFill>
                  <a:srgbClr val="C00000"/>
                </a:solidFill>
              </a:rPr>
              <a:t>specific</a:t>
            </a:r>
            <a:r>
              <a:rPr lang="es-CR" b="1" dirty="0">
                <a:solidFill>
                  <a:srgbClr val="C00000"/>
                </a:solidFill>
              </a:rPr>
              <a:t> targets</a:t>
            </a:r>
          </a:p>
          <a:p>
            <a:pPr lvl="1"/>
            <a:r>
              <a:rPr lang="es-CR" dirty="0" err="1"/>
              <a:t>Hadicapped</a:t>
            </a:r>
            <a:r>
              <a:rPr lang="es-CR" dirty="0"/>
              <a:t> </a:t>
            </a:r>
            <a:r>
              <a:rPr lang="es-CR" dirty="0" err="1"/>
              <a:t>populations</a:t>
            </a:r>
            <a:r>
              <a:rPr lang="es-CR" dirty="0"/>
              <a:t> (</a:t>
            </a:r>
            <a:r>
              <a:rPr lang="es-CR" dirty="0" err="1"/>
              <a:t>employment</a:t>
            </a:r>
            <a:r>
              <a:rPr lang="es-CR" dirty="0"/>
              <a:t>)</a:t>
            </a:r>
          </a:p>
          <a:p>
            <a:pPr lvl="1"/>
            <a:r>
              <a:rPr lang="es-CR" dirty="0"/>
              <a:t>LGBTIQ </a:t>
            </a:r>
            <a:r>
              <a:rPr lang="es-CR" dirty="0" err="1"/>
              <a:t>population</a:t>
            </a:r>
            <a:r>
              <a:rPr lang="es-CR" dirty="0"/>
              <a:t> (</a:t>
            </a:r>
            <a:r>
              <a:rPr lang="es-CR" dirty="0" err="1"/>
              <a:t>institutional</a:t>
            </a:r>
            <a:r>
              <a:rPr lang="es-CR" dirty="0"/>
              <a:t> </a:t>
            </a:r>
            <a:r>
              <a:rPr lang="es-CR" dirty="0" err="1"/>
              <a:t>affirmative</a:t>
            </a:r>
            <a:r>
              <a:rPr lang="es-CR" dirty="0"/>
              <a:t> </a:t>
            </a:r>
            <a:r>
              <a:rPr lang="es-CR" dirty="0" err="1"/>
              <a:t>actions</a:t>
            </a:r>
            <a:r>
              <a:rPr lang="es-CR" dirty="0"/>
              <a:t>).</a:t>
            </a:r>
          </a:p>
          <a:p>
            <a:pPr lvl="1"/>
            <a:r>
              <a:rPr lang="es-CR" dirty="0" err="1"/>
              <a:t>Afrodescents</a:t>
            </a:r>
            <a:r>
              <a:rPr lang="es-CR" dirty="0"/>
              <a:t>  </a:t>
            </a:r>
          </a:p>
          <a:p>
            <a:r>
              <a:rPr lang="es-CR" dirty="0"/>
              <a:t>Data </a:t>
            </a:r>
            <a:r>
              <a:rPr lang="es-CR" b="1" dirty="0" err="1">
                <a:solidFill>
                  <a:srgbClr val="C00000"/>
                </a:solidFill>
              </a:rPr>
              <a:t>disaggregation</a:t>
            </a:r>
            <a:r>
              <a:rPr lang="es-CR" dirty="0"/>
              <a:t> (</a:t>
            </a:r>
            <a:r>
              <a:rPr lang="es-CR" dirty="0" err="1"/>
              <a:t>population</a:t>
            </a:r>
            <a:r>
              <a:rPr lang="es-CR" dirty="0"/>
              <a:t>, sex, </a:t>
            </a:r>
            <a:r>
              <a:rPr lang="es-CR" dirty="0" err="1"/>
              <a:t>territory</a:t>
            </a:r>
            <a:r>
              <a:rPr lang="es-CR" dirty="0"/>
              <a:t>)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3657599" y="260947"/>
            <a:ext cx="5223431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SDGs implementation</a:t>
            </a:r>
          </a:p>
        </p:txBody>
      </p:sp>
      <p:pic>
        <p:nvPicPr>
          <p:cNvPr id="6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3" y="3344451"/>
            <a:ext cx="2564492" cy="14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78326" y="1533092"/>
            <a:ext cx="8063397" cy="50995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R" dirty="0"/>
              <a:t>“</a:t>
            </a:r>
            <a:r>
              <a:rPr lang="es-CR" dirty="0" err="1"/>
              <a:t>Article</a:t>
            </a:r>
            <a:r>
              <a:rPr lang="es-CR" dirty="0"/>
              <a:t> 50.-The </a:t>
            </a:r>
            <a:r>
              <a:rPr lang="es-CR" dirty="0" err="1"/>
              <a:t>State</a:t>
            </a:r>
            <a:r>
              <a:rPr lang="es-CR" dirty="0"/>
              <a:t> </a:t>
            </a:r>
            <a:r>
              <a:rPr lang="es-CR" dirty="0" err="1"/>
              <a:t>will</a:t>
            </a:r>
            <a:r>
              <a:rPr lang="es-CR" dirty="0"/>
              <a:t> </a:t>
            </a:r>
            <a:r>
              <a:rPr lang="es-CR" dirty="0" err="1"/>
              <a:t>seek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wellbeing</a:t>
            </a:r>
            <a:r>
              <a:rPr lang="es-CR" dirty="0"/>
              <a:t> of </a:t>
            </a:r>
            <a:r>
              <a:rPr lang="es-CR" dirty="0" err="1"/>
              <a:t>all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habitants</a:t>
            </a:r>
            <a:r>
              <a:rPr lang="es-CR" dirty="0"/>
              <a:t> in </a:t>
            </a:r>
            <a:r>
              <a:rPr lang="es-CR" dirty="0" err="1"/>
              <a:t>the</a:t>
            </a:r>
            <a:r>
              <a:rPr lang="es-CR" dirty="0"/>
              <a:t> country, </a:t>
            </a:r>
            <a:r>
              <a:rPr lang="es-CR" dirty="0" err="1"/>
              <a:t>organizing</a:t>
            </a:r>
            <a:r>
              <a:rPr lang="es-CR" dirty="0"/>
              <a:t> and </a:t>
            </a:r>
            <a:r>
              <a:rPr lang="es-CR" b="1" dirty="0" err="1">
                <a:solidFill>
                  <a:srgbClr val="C00000"/>
                </a:solidFill>
              </a:rPr>
              <a:t>stimulating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the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production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dirty="0"/>
              <a:t>and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b="1" dirty="0" err="1">
                <a:solidFill>
                  <a:srgbClr val="C00000"/>
                </a:solidFill>
              </a:rPr>
              <a:t>most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adequate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distribution</a:t>
            </a:r>
            <a:r>
              <a:rPr lang="es-CR" b="1" dirty="0">
                <a:solidFill>
                  <a:srgbClr val="C00000"/>
                </a:solidFill>
              </a:rPr>
              <a:t> of </a:t>
            </a:r>
            <a:r>
              <a:rPr lang="es-CR" b="1" dirty="0" err="1">
                <a:solidFill>
                  <a:srgbClr val="C00000"/>
                </a:solidFill>
              </a:rPr>
              <a:t>wealth</a:t>
            </a:r>
            <a:r>
              <a:rPr lang="es-CR" dirty="0"/>
              <a:t>.</a:t>
            </a:r>
          </a:p>
          <a:p>
            <a:pPr marL="0" indent="0" algn="just">
              <a:buNone/>
            </a:pPr>
            <a:r>
              <a:rPr lang="es-CR" dirty="0" err="1"/>
              <a:t>Every</a:t>
            </a:r>
            <a:r>
              <a:rPr lang="es-CR" dirty="0"/>
              <a:t> </a:t>
            </a:r>
            <a:r>
              <a:rPr lang="es-CR" dirty="0" err="1"/>
              <a:t>person</a:t>
            </a:r>
            <a:r>
              <a:rPr lang="es-CR" dirty="0"/>
              <a:t> has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right</a:t>
            </a:r>
            <a:r>
              <a:rPr lang="es-CR" dirty="0"/>
              <a:t> to a </a:t>
            </a:r>
            <a:r>
              <a:rPr lang="es-CR" dirty="0" err="1"/>
              <a:t>h</a:t>
            </a:r>
            <a:r>
              <a:rPr lang="es-CR" b="1" dirty="0" err="1">
                <a:solidFill>
                  <a:srgbClr val="C00000"/>
                </a:solidFill>
              </a:rPr>
              <a:t>ealthy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enviorment</a:t>
            </a:r>
            <a:r>
              <a:rPr lang="es-CR" b="1" dirty="0">
                <a:solidFill>
                  <a:srgbClr val="C00000"/>
                </a:solidFill>
              </a:rPr>
              <a:t> and </a:t>
            </a:r>
            <a:r>
              <a:rPr lang="es-CR" b="1" dirty="0" err="1">
                <a:solidFill>
                  <a:srgbClr val="C00000"/>
                </a:solidFill>
              </a:rPr>
              <a:t>ecologically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b="1" dirty="0" err="1">
                <a:solidFill>
                  <a:srgbClr val="C00000"/>
                </a:solidFill>
              </a:rPr>
              <a:t>balanced</a:t>
            </a:r>
            <a:r>
              <a:rPr lang="es-CR" dirty="0"/>
              <a:t>. </a:t>
            </a:r>
            <a:r>
              <a:rPr lang="es-CR" dirty="0" err="1"/>
              <a:t>Thus</a:t>
            </a:r>
            <a:r>
              <a:rPr lang="es-CR" dirty="0"/>
              <a:t>, </a:t>
            </a:r>
            <a:r>
              <a:rPr lang="es-CR" dirty="0" err="1"/>
              <a:t>is</a:t>
            </a:r>
            <a:r>
              <a:rPr lang="es-CR" dirty="0"/>
              <a:t> </a:t>
            </a:r>
            <a:r>
              <a:rPr lang="es-CR" dirty="0" err="1"/>
              <a:t>legitimated</a:t>
            </a:r>
            <a:r>
              <a:rPr lang="es-CR" dirty="0"/>
              <a:t> to </a:t>
            </a:r>
            <a:r>
              <a:rPr lang="es-CR" dirty="0" err="1"/>
              <a:t>denounce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actions</a:t>
            </a:r>
            <a:r>
              <a:rPr lang="es-CR" dirty="0"/>
              <a:t> </a:t>
            </a:r>
            <a:r>
              <a:rPr lang="es-CR" dirty="0" err="1"/>
              <a:t>that</a:t>
            </a:r>
            <a:r>
              <a:rPr lang="es-CR" dirty="0"/>
              <a:t> infringe </a:t>
            </a:r>
            <a:r>
              <a:rPr lang="es-CR" dirty="0" err="1"/>
              <a:t>this</a:t>
            </a:r>
            <a:r>
              <a:rPr lang="es-CR" dirty="0"/>
              <a:t> </a:t>
            </a:r>
            <a:r>
              <a:rPr lang="es-CR" dirty="0" err="1"/>
              <a:t>right</a:t>
            </a:r>
            <a:r>
              <a:rPr lang="es-CR" dirty="0"/>
              <a:t> and </a:t>
            </a:r>
            <a:r>
              <a:rPr lang="es-CR" dirty="0" err="1"/>
              <a:t>claim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repairing</a:t>
            </a:r>
            <a:r>
              <a:rPr lang="es-CR" dirty="0"/>
              <a:t> of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damage</a:t>
            </a:r>
            <a:r>
              <a:rPr lang="es-CR" dirty="0"/>
              <a:t> done.</a:t>
            </a:r>
          </a:p>
          <a:p>
            <a:pPr marL="0" indent="0" algn="just">
              <a:buNone/>
            </a:pP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State</a:t>
            </a:r>
            <a:r>
              <a:rPr lang="es-CR" dirty="0"/>
              <a:t> </a:t>
            </a:r>
            <a:r>
              <a:rPr lang="es-CR" dirty="0" err="1"/>
              <a:t>wil</a:t>
            </a:r>
            <a:r>
              <a:rPr lang="es-CR" dirty="0"/>
              <a:t> </a:t>
            </a:r>
            <a:r>
              <a:rPr lang="es-CR" dirty="0" err="1"/>
              <a:t>guarantee</a:t>
            </a:r>
            <a:r>
              <a:rPr lang="es-CR" dirty="0"/>
              <a:t>, </a:t>
            </a:r>
            <a:r>
              <a:rPr lang="es-CR" dirty="0" err="1"/>
              <a:t>defend</a:t>
            </a:r>
            <a:r>
              <a:rPr lang="es-CR" dirty="0"/>
              <a:t> and preserve </a:t>
            </a:r>
            <a:r>
              <a:rPr lang="es-CR" dirty="0" err="1"/>
              <a:t>this</a:t>
            </a:r>
            <a:r>
              <a:rPr lang="es-CR" dirty="0"/>
              <a:t> </a:t>
            </a:r>
            <a:r>
              <a:rPr lang="es-CR" dirty="0" err="1"/>
              <a:t>right</a:t>
            </a:r>
            <a:r>
              <a:rPr lang="es-CR" dirty="0"/>
              <a:t>.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law</a:t>
            </a:r>
            <a:r>
              <a:rPr lang="es-CR" dirty="0"/>
              <a:t> </a:t>
            </a:r>
            <a:r>
              <a:rPr lang="es-CR" dirty="0" err="1"/>
              <a:t>will</a:t>
            </a:r>
            <a:r>
              <a:rPr lang="es-CR" dirty="0"/>
              <a:t> determine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responsabilities</a:t>
            </a:r>
            <a:r>
              <a:rPr lang="es-CR" dirty="0"/>
              <a:t> and </a:t>
            </a:r>
            <a:r>
              <a:rPr lang="es-CR" dirty="0" err="1"/>
              <a:t>regarding</a:t>
            </a:r>
            <a:r>
              <a:rPr lang="es-CR" dirty="0"/>
              <a:t> </a:t>
            </a:r>
            <a:r>
              <a:rPr lang="es-CR" dirty="0" err="1"/>
              <a:t>sanctions</a:t>
            </a:r>
            <a:r>
              <a:rPr lang="es-CR" dirty="0"/>
              <a:t>.”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 err="1"/>
              <a:t>Political</a:t>
            </a:r>
            <a:r>
              <a:rPr lang="es-CR" dirty="0"/>
              <a:t> </a:t>
            </a:r>
            <a:r>
              <a:rPr lang="es-CR" dirty="0" err="1"/>
              <a:t>Constitution</a:t>
            </a:r>
            <a:r>
              <a:rPr lang="es-CR" dirty="0"/>
              <a:t> of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Republic</a:t>
            </a:r>
            <a:r>
              <a:rPr lang="es-CR" dirty="0"/>
              <a:t> of Costa Rica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331640" y="103543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1115616" y="198716"/>
            <a:ext cx="7824416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Sustainable development tradition</a:t>
            </a:r>
          </a:p>
        </p:txBody>
      </p:sp>
    </p:spTree>
    <p:extLst>
      <p:ext uri="{BB962C8B-B14F-4D97-AF65-F5344CB8AC3E}">
        <p14:creationId xmlns:p14="http://schemas.microsoft.com/office/powerpoint/2010/main" val="3069967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3657599" y="260947"/>
            <a:ext cx="5223431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e.g. Poverty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755D61F-8432-42DD-9A6C-1B1934E39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156684"/>
              </p:ext>
            </p:extLst>
          </p:nvPr>
        </p:nvGraphicFramePr>
        <p:xfrm>
          <a:off x="173975" y="1647466"/>
          <a:ext cx="4739219" cy="310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F4CFD1-0754-4CE4-8E00-9C2149957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853294"/>
              </p:ext>
            </p:extLst>
          </p:nvPr>
        </p:nvGraphicFramePr>
        <p:xfrm>
          <a:off x="5219834" y="3472180"/>
          <a:ext cx="3426460" cy="338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59809" y="5813946"/>
            <a:ext cx="36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% </a:t>
            </a:r>
            <a:r>
              <a:rPr lang="es-CR" dirty="0" err="1"/>
              <a:t>homes</a:t>
            </a:r>
            <a:r>
              <a:rPr lang="es-CR" dirty="0"/>
              <a:t> </a:t>
            </a:r>
            <a:r>
              <a:rPr lang="es-CR" dirty="0" err="1"/>
              <a:t>under</a:t>
            </a:r>
            <a:r>
              <a:rPr lang="es-CR" dirty="0"/>
              <a:t> </a:t>
            </a:r>
            <a:r>
              <a:rPr lang="es-CR" b="1" dirty="0" err="1">
                <a:solidFill>
                  <a:srgbClr val="C00000"/>
                </a:solidFill>
              </a:rPr>
              <a:t>poverty</a:t>
            </a:r>
            <a:r>
              <a:rPr lang="es-CR" b="1" dirty="0">
                <a:solidFill>
                  <a:srgbClr val="C00000"/>
                </a:solidFill>
              </a:rPr>
              <a:t> line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64373" y="1885665"/>
            <a:ext cx="361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C00000"/>
                </a:solidFill>
              </a:rPr>
              <a:t>Multidimensional </a:t>
            </a:r>
            <a:r>
              <a:rPr lang="es-CR" b="1" dirty="0" err="1">
                <a:solidFill>
                  <a:srgbClr val="C00000"/>
                </a:solidFill>
              </a:rPr>
              <a:t>poverty</a:t>
            </a:r>
            <a:r>
              <a:rPr lang="es-CR" b="1" dirty="0">
                <a:solidFill>
                  <a:srgbClr val="C00000"/>
                </a:solidFill>
              </a:rPr>
              <a:t> </a:t>
            </a:r>
            <a:r>
              <a:rPr lang="es-CR" dirty="0" err="1"/>
              <a:t>evolution</a:t>
            </a:r>
            <a:r>
              <a:rPr lang="es-CR" dirty="0"/>
              <a:t> 2019-2022 </a:t>
            </a:r>
            <a:r>
              <a:rPr lang="es-CR" dirty="0" err="1"/>
              <a:t>according</a:t>
            </a:r>
            <a:r>
              <a:rPr lang="es-CR" dirty="0"/>
              <a:t> </a:t>
            </a:r>
            <a:r>
              <a:rPr lang="es-CR" dirty="0" err="1"/>
              <a:t>with</a:t>
            </a:r>
            <a:r>
              <a:rPr lang="es-CR" dirty="0"/>
              <a:t> </a:t>
            </a:r>
            <a:r>
              <a:rPr lang="es-CR" dirty="0" err="1"/>
              <a:t>interventions</a:t>
            </a:r>
            <a:endParaRPr lang="es-CR" dirty="0"/>
          </a:p>
        </p:txBody>
      </p:sp>
      <p:pic>
        <p:nvPicPr>
          <p:cNvPr id="10" name="Picture 2" descr="Resultado de imagen para 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56266"/>
            <a:ext cx="1718332" cy="94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7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968991" y="260947"/>
            <a:ext cx="7912040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Innovation and competitiveness presidential area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2" y="1652343"/>
            <a:ext cx="8982858" cy="41888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1570" y="1898497"/>
            <a:ext cx="74995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>
                    <a:lumMod val="50000"/>
                  </a:schemeClr>
                </a:solidFill>
              </a:rPr>
              <a:t>SDG </a:t>
            </a:r>
            <a:r>
              <a:rPr lang="es-CR" sz="3200" b="1" dirty="0" err="1">
                <a:solidFill>
                  <a:schemeClr val="bg1">
                    <a:lumMod val="50000"/>
                  </a:schemeClr>
                </a:solidFill>
              </a:rPr>
              <a:t>linkage</a:t>
            </a:r>
            <a:endParaRPr lang="es-C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1571" y="4975627"/>
            <a:ext cx="272955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CR" sz="2400" dirty="0" err="1">
                <a:solidFill>
                  <a:schemeClr val="bg1"/>
                </a:solidFill>
              </a:rPr>
              <a:t>Indirect</a:t>
            </a:r>
            <a:r>
              <a:rPr lang="es-CR" sz="2400" dirty="0">
                <a:solidFill>
                  <a:schemeClr val="bg1"/>
                </a:solidFill>
              </a:rPr>
              <a:t> SDG </a:t>
            </a:r>
            <a:r>
              <a:rPr lang="es-CR" sz="2400" dirty="0" err="1">
                <a:solidFill>
                  <a:schemeClr val="bg1"/>
                </a:solidFill>
              </a:rPr>
              <a:t>linkage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50675" y="4975627"/>
            <a:ext cx="263035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bg1"/>
                </a:solidFill>
              </a:rPr>
              <a:t>Total SDG </a:t>
            </a:r>
            <a:r>
              <a:rPr lang="es-CR" sz="2400" dirty="0" err="1">
                <a:solidFill>
                  <a:schemeClr val="bg1"/>
                </a:solidFill>
              </a:rPr>
              <a:t>linkage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21123" y="4975627"/>
            <a:ext cx="272955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CR" sz="2400" dirty="0" err="1">
                <a:solidFill>
                  <a:schemeClr val="bg1"/>
                </a:solidFill>
              </a:rPr>
              <a:t>Direct</a:t>
            </a:r>
            <a:r>
              <a:rPr lang="es-CR" sz="2400" dirty="0">
                <a:solidFill>
                  <a:schemeClr val="bg1"/>
                </a:solidFill>
              </a:rPr>
              <a:t> SDG </a:t>
            </a:r>
            <a:r>
              <a:rPr lang="es-CR" sz="2400" dirty="0" err="1">
                <a:solidFill>
                  <a:schemeClr val="bg1"/>
                </a:solidFill>
              </a:rPr>
              <a:t>linkage</a:t>
            </a:r>
            <a:endParaRPr lang="es-C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4" y="460269"/>
            <a:ext cx="8494606" cy="59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5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1669356" y="862382"/>
            <a:ext cx="6196832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Other stakeholders….?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6" y="2390371"/>
            <a:ext cx="4116176" cy="2812992"/>
          </a:xfrm>
          <a:prstGeom prst="rect">
            <a:avLst/>
          </a:prstGeom>
        </p:spPr>
      </p:pic>
      <p:pic>
        <p:nvPicPr>
          <p:cNvPr id="4" name="Picture 6" descr="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0" y="2926158"/>
            <a:ext cx="1585932" cy="1585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93814" y="2308634"/>
            <a:ext cx="4780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dirty="0" err="1"/>
              <a:t>Projects</a:t>
            </a:r>
            <a:r>
              <a:rPr lang="es-CR" sz="2400" dirty="0"/>
              <a:t> and </a:t>
            </a:r>
            <a:r>
              <a:rPr lang="es-CR" sz="2400" dirty="0" err="1"/>
              <a:t>processes</a:t>
            </a:r>
            <a:r>
              <a:rPr lang="es-CR" sz="2400" dirty="0"/>
              <a:t> </a:t>
            </a:r>
            <a:r>
              <a:rPr lang="es-CR" sz="2400" dirty="0" err="1"/>
              <a:t>that</a:t>
            </a:r>
            <a:r>
              <a:rPr lang="es-CR" sz="2400" dirty="0"/>
              <a:t> </a:t>
            </a:r>
            <a:r>
              <a:rPr lang="es-CR" sz="2400" dirty="0" err="1"/>
              <a:t>contribute</a:t>
            </a:r>
            <a:r>
              <a:rPr lang="es-CR" sz="2400" dirty="0"/>
              <a:t> </a:t>
            </a:r>
            <a:r>
              <a:rPr lang="es-CR" sz="2400" dirty="0" err="1"/>
              <a:t>with</a:t>
            </a:r>
            <a:r>
              <a:rPr lang="es-CR" sz="2400" dirty="0"/>
              <a:t> </a:t>
            </a:r>
            <a:r>
              <a:rPr lang="es-CR" sz="2400" dirty="0" err="1"/>
              <a:t>the</a:t>
            </a:r>
            <a:r>
              <a:rPr lang="es-CR" sz="2400" dirty="0"/>
              <a:t> </a:t>
            </a:r>
            <a:r>
              <a:rPr lang="es-CR" sz="2400" b="1" dirty="0">
                <a:solidFill>
                  <a:srgbClr val="C00000"/>
                </a:solidFill>
              </a:rPr>
              <a:t>targets</a:t>
            </a:r>
            <a:r>
              <a:rPr lang="es-CR" sz="2400" dirty="0"/>
              <a:t> and </a:t>
            </a:r>
            <a:r>
              <a:rPr lang="es-CR" sz="2400" b="1" dirty="0" err="1">
                <a:solidFill>
                  <a:srgbClr val="C00000"/>
                </a:solidFill>
              </a:rPr>
              <a:t>indicators</a:t>
            </a:r>
            <a:r>
              <a:rPr lang="es-CR" sz="2400" dirty="0"/>
              <a:t> </a:t>
            </a:r>
            <a:r>
              <a:rPr lang="es-CR" sz="2400" dirty="0" err="1"/>
              <a:t>settled</a:t>
            </a:r>
            <a:r>
              <a:rPr lang="es-CR" sz="2400" dirty="0"/>
              <a:t> in </a:t>
            </a:r>
            <a:r>
              <a:rPr lang="es-CR" sz="2400" dirty="0" err="1"/>
              <a:t>National</a:t>
            </a:r>
            <a:r>
              <a:rPr lang="es-CR" sz="2400" dirty="0"/>
              <a:t> </a:t>
            </a:r>
            <a:r>
              <a:rPr lang="es-CR" sz="2400" dirty="0" err="1"/>
              <a:t>Planning</a:t>
            </a:r>
            <a:endParaRPr lang="es-CR" sz="2400" dirty="0"/>
          </a:p>
          <a:p>
            <a:pPr algn="just"/>
            <a:endParaRPr lang="es-C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2400" b="1" dirty="0" err="1">
                <a:solidFill>
                  <a:srgbClr val="C00000"/>
                </a:solidFill>
              </a:rPr>
              <a:t>Traceable</a:t>
            </a:r>
            <a:endParaRPr lang="es-CR" sz="24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2400" b="1" dirty="0" err="1">
                <a:solidFill>
                  <a:srgbClr val="C00000"/>
                </a:solidFill>
              </a:rPr>
              <a:t>Ambitious</a:t>
            </a:r>
            <a:r>
              <a:rPr lang="es-CR" sz="2400" dirty="0"/>
              <a:t>: </a:t>
            </a:r>
            <a:r>
              <a:rPr lang="es-CR" sz="2400" dirty="0" err="1"/>
              <a:t>transforming</a:t>
            </a:r>
            <a:r>
              <a:rPr lang="es-CR" sz="2400" dirty="0"/>
              <a:t> </a:t>
            </a:r>
            <a:r>
              <a:rPr lang="es-CR" sz="2400" dirty="0" err="1"/>
              <a:t>committments</a:t>
            </a:r>
            <a:r>
              <a:rPr lang="es-CR" sz="2400" dirty="0"/>
              <a:t>, </a:t>
            </a:r>
            <a:r>
              <a:rPr lang="es-CR" sz="2400" dirty="0" err="1"/>
              <a:t>not</a:t>
            </a:r>
            <a:r>
              <a:rPr lang="es-CR" sz="2400" dirty="0"/>
              <a:t> </a:t>
            </a:r>
            <a:r>
              <a:rPr lang="es-CR" sz="2400" dirty="0" err="1"/>
              <a:t>just</a:t>
            </a:r>
            <a:r>
              <a:rPr lang="es-CR" sz="2400" dirty="0"/>
              <a:t> </a:t>
            </a:r>
            <a:r>
              <a:rPr lang="es-CR" sz="2400" dirty="0" err="1"/>
              <a:t>activities</a:t>
            </a:r>
            <a:endParaRPr lang="es-C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sz="2400" b="1" dirty="0" err="1">
                <a:solidFill>
                  <a:srgbClr val="C00000"/>
                </a:solidFill>
              </a:rPr>
              <a:t>Rigorous</a:t>
            </a:r>
            <a:r>
              <a:rPr lang="es-CR" sz="2400" b="1" dirty="0">
                <a:solidFill>
                  <a:srgbClr val="C00000"/>
                </a:solidFill>
              </a:rPr>
              <a:t> </a:t>
            </a:r>
            <a:r>
              <a:rPr lang="es-CR" sz="2400" b="1" dirty="0" err="1">
                <a:solidFill>
                  <a:srgbClr val="C00000"/>
                </a:solidFill>
              </a:rPr>
              <a:t>feasibility</a:t>
            </a:r>
            <a:endParaRPr lang="es-C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1115616" y="198716"/>
            <a:ext cx="7824416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2030 Agenda: </a:t>
            </a: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Transforming</a:t>
            </a:r>
            <a:r>
              <a:rPr lang="en-US" sz="3600" b="1" dirty="0">
                <a:latin typeface="Century Gothic"/>
                <a:cs typeface="Century Gothic"/>
              </a:rPr>
              <a:t>? our world….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19D76C-F9BF-4E63-9098-73B3134AAE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9" y="2582196"/>
            <a:ext cx="7474592" cy="2987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2341FF-9522-484F-B422-EB7958C9CF06}"/>
              </a:ext>
            </a:extLst>
          </p:cNvPr>
          <p:cNvSpPr txBox="1"/>
          <p:nvPr/>
        </p:nvSpPr>
        <p:spPr>
          <a:xfrm>
            <a:off x="2800468" y="1816976"/>
            <a:ext cx="45474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b="1" dirty="0" err="1">
                <a:latin typeface="Century Gothic" panose="020B0502020202020204" pitchFamily="34" charset="0"/>
              </a:rPr>
              <a:t>Results</a:t>
            </a:r>
            <a:r>
              <a:rPr lang="es-CR" b="1" dirty="0">
                <a:latin typeface="Century Gothic" panose="020B0502020202020204" pitchFamily="34" charset="0"/>
              </a:rPr>
              <a:t> </a:t>
            </a:r>
            <a:r>
              <a:rPr lang="es-CR" b="1" dirty="0" err="1">
                <a:latin typeface="Century Gothic" panose="020B0502020202020204" pitchFamily="34" charset="0"/>
              </a:rPr>
              <a:t>chain</a:t>
            </a:r>
            <a:endParaRPr lang="es-CR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2" descr="Resultado de imagen para 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70" y="5651624"/>
            <a:ext cx="1837853" cy="10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04145" y="2582196"/>
            <a:ext cx="1220495" cy="256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</a:rPr>
              <a:t>EFFICENCY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676523" y="2446891"/>
            <a:ext cx="1671421" cy="359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</a:rPr>
              <a:t>EFECTIVENESS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791055" y="5280545"/>
            <a:ext cx="1323338" cy="34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rgbClr val="00B050"/>
                </a:solidFill>
              </a:rPr>
              <a:t>EXECUTE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464609" y="5280545"/>
            <a:ext cx="1220495" cy="256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rgbClr val="0070C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12826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787354" y="1350989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337457" y="332995"/>
            <a:ext cx="8414657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/>
                <a:cs typeface="Century Gothic"/>
              </a:rPr>
              <a:t> Approximate investment per SDG according to the 2015-2018 NDP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443534"/>
            <a:ext cx="6024154" cy="5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SDG 2019:</a:t>
            </a:r>
            <a:br>
              <a:rPr lang="en-US" sz="4800" dirty="0">
                <a:latin typeface="Century Gothic" panose="020B0502020202020204" pitchFamily="34" charset="0"/>
              </a:rPr>
            </a:br>
            <a:r>
              <a:rPr lang="en-US" sz="4800" dirty="0">
                <a:latin typeface="Century Gothic" panose="020B0502020202020204" pitchFamily="34" charset="0"/>
              </a:rPr>
              <a:t>Human Rights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665820" y="376075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4552033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24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 noGrp="1"/>
          </p:cNvSpPr>
          <p:nvPr>
            <p:ph type="title"/>
          </p:nvPr>
        </p:nvSpPr>
        <p:spPr>
          <a:xfrm>
            <a:off x="586299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/>
                <a:cs typeface="Century Gothic"/>
              </a:rPr>
              <a:t>Key projects to ensure the respect of Human Rights</a:t>
            </a:r>
            <a:br>
              <a:rPr lang="en-US" sz="3600" b="1" dirty="0">
                <a:latin typeface="Century Gothic"/>
                <a:cs typeface="Century Gothic"/>
              </a:rPr>
            </a:br>
            <a:r>
              <a:rPr lang="en-US" sz="3600" b="1" dirty="0">
                <a:latin typeface="Century Gothic"/>
                <a:cs typeface="Century Gothic"/>
              </a:rPr>
              <a:t>National Strategic Plan </a:t>
            </a:r>
            <a:br>
              <a:rPr lang="en-US" sz="3600" b="1" dirty="0">
                <a:latin typeface="Century Gothic"/>
                <a:cs typeface="Century Gothic"/>
              </a:rPr>
            </a:br>
            <a:r>
              <a:rPr lang="en-US" sz="3600" b="1" dirty="0">
                <a:latin typeface="Century Gothic"/>
                <a:cs typeface="Century Gothic"/>
              </a:rPr>
              <a:t>2018-2022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437220" y="2171441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437220" y="1906854"/>
            <a:ext cx="8011887" cy="4724126"/>
          </a:xfrm>
        </p:spPr>
        <p:txBody>
          <a:bodyPr>
            <a:normAutofit fontScale="92500"/>
          </a:bodyPr>
          <a:lstStyle/>
          <a:p>
            <a:endParaRPr lang="es-CR" dirty="0"/>
          </a:p>
          <a:p>
            <a:r>
              <a:rPr lang="es-CR" dirty="0"/>
              <a:t>Bridge to </a:t>
            </a:r>
            <a:r>
              <a:rPr lang="es-CR" dirty="0" err="1"/>
              <a:t>development</a:t>
            </a:r>
            <a:r>
              <a:rPr lang="es-CR" dirty="0"/>
              <a:t>: </a:t>
            </a:r>
            <a:r>
              <a:rPr lang="en-US" dirty="0"/>
              <a:t>National Strategy for Poverty Reduction</a:t>
            </a:r>
            <a:endParaRPr lang="es-CR" dirty="0"/>
          </a:p>
          <a:p>
            <a:r>
              <a:rPr lang="en-US" dirty="0"/>
              <a:t>Inclusive and Diverse development Strategy (Human Rights Protection Policies for women, children, teenagers, young adults, seniors, migrants, persons with disabilities, indigenous people and LGTBQ community)</a:t>
            </a:r>
          </a:p>
          <a:p>
            <a:r>
              <a:rPr lang="es-CR" dirty="0" err="1"/>
              <a:t>Program</a:t>
            </a:r>
            <a:r>
              <a:rPr lang="es-CR" dirty="0"/>
              <a:t> “</a:t>
            </a:r>
            <a:r>
              <a:rPr lang="es-CR" dirty="0" err="1"/>
              <a:t>Go</a:t>
            </a:r>
            <a:r>
              <a:rPr lang="es-CR" dirty="0"/>
              <a:t> forward”</a:t>
            </a:r>
          </a:p>
          <a:p>
            <a:r>
              <a:rPr lang="es-CR" dirty="0" err="1"/>
              <a:t>National</a:t>
            </a:r>
            <a:r>
              <a:rPr lang="es-CR" dirty="0"/>
              <a:t> </a:t>
            </a:r>
            <a:r>
              <a:rPr lang="es-CR" dirty="0" err="1"/>
              <a:t>Strategy</a:t>
            </a:r>
            <a:r>
              <a:rPr lang="es-CR" dirty="0"/>
              <a:t> to </a:t>
            </a:r>
            <a:r>
              <a:rPr lang="es-CR" dirty="0" err="1"/>
              <a:t>Adapt</a:t>
            </a:r>
            <a:r>
              <a:rPr lang="es-CR" dirty="0"/>
              <a:t> and </a:t>
            </a:r>
            <a:r>
              <a:rPr lang="es-CR" dirty="0" err="1"/>
              <a:t>Resist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Climate</a:t>
            </a:r>
            <a:r>
              <a:rPr lang="es-CR" dirty="0"/>
              <a:t> </a:t>
            </a:r>
            <a:r>
              <a:rPr lang="es-CR" dirty="0" err="1"/>
              <a:t>Change</a:t>
            </a:r>
            <a:r>
              <a:rPr lang="es-CR" dirty="0"/>
              <a:t> </a:t>
            </a:r>
            <a:r>
              <a:rPr lang="es-CR" dirty="0" err="1"/>
              <a:t>effects</a:t>
            </a:r>
            <a:endParaRPr lang="es-CR" dirty="0"/>
          </a:p>
          <a:p>
            <a:r>
              <a:rPr lang="es-CR" dirty="0" err="1"/>
              <a:t>Building</a:t>
            </a:r>
            <a:r>
              <a:rPr lang="es-CR" dirty="0"/>
              <a:t> </a:t>
            </a:r>
            <a:r>
              <a:rPr lang="es-CR" dirty="0" err="1"/>
              <a:t>Opportunities</a:t>
            </a:r>
            <a:r>
              <a:rPr lang="es-CR" dirty="0"/>
              <a:t> </a:t>
            </a: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98551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 noGrp="1"/>
          </p:cNvSpPr>
          <p:nvPr>
            <p:ph type="title"/>
          </p:nvPr>
        </p:nvSpPr>
        <p:spPr>
          <a:xfrm>
            <a:off x="362880" y="4848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/>
                <a:cs typeface="Century Gothic"/>
              </a:rPr>
              <a:t>Bridge to development: National Strategy for Poverty Reduction</a:t>
            </a:r>
            <a:br>
              <a:rPr lang="en-US" sz="3600" b="1" dirty="0">
                <a:latin typeface="Century Gothic"/>
                <a:cs typeface="Century Gothic"/>
              </a:rPr>
            </a:br>
            <a:endParaRPr lang="en-US" sz="3600" b="1" dirty="0">
              <a:latin typeface="Century Gothic"/>
              <a:cs typeface="Century Gothic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437220" y="1485640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0" y="1685107"/>
            <a:ext cx="6870019" cy="517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39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 noGrp="1"/>
          </p:cNvSpPr>
          <p:nvPr>
            <p:ph type="title"/>
          </p:nvPr>
        </p:nvSpPr>
        <p:spPr>
          <a:xfrm>
            <a:off x="618956" y="1909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/>
                <a:cs typeface="Century Gothic"/>
              </a:rPr>
              <a:t>Inclusive and Diverse development Strategy </a:t>
            </a:r>
            <a:endParaRPr lang="es-CR" sz="3600" b="1" dirty="0">
              <a:latin typeface="Century Gothic"/>
              <a:cs typeface="Century Gothic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742020" y="145298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228599" y="4107736"/>
            <a:ext cx="238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Inclusive and Diverse development Strategy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86577" y="2214911"/>
            <a:ext cx="25590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Number of persons that benefit from the interventions of public entities articulated and accessible for the promotion and protection of human </a:t>
            </a:r>
            <a:r>
              <a:rPr lang="en-U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righs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86577" y="4400124"/>
            <a:ext cx="247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Percent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migrant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population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cover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by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programs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“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migramovil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”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6554991" y="3984626"/>
            <a:ext cx="1696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According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to </a:t>
            </a:r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schedule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39242" y="1628746"/>
            <a:ext cx="155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 err="1"/>
              <a:t>Indicator</a:t>
            </a:r>
            <a:r>
              <a:rPr lang="es-CR" u="sng" dirty="0" err="1"/>
              <a:t>s</a:t>
            </a:r>
            <a:r>
              <a:rPr lang="es-CR" u="sng" dirty="0"/>
              <a:t> </a:t>
            </a:r>
            <a:endParaRPr lang="en-US" u="sng" dirty="0"/>
          </a:p>
        </p:txBody>
      </p:sp>
      <p:sp>
        <p:nvSpPr>
          <p:cNvPr id="12" name="11 Flecha derecha"/>
          <p:cNvSpPr/>
          <p:nvPr/>
        </p:nvSpPr>
        <p:spPr>
          <a:xfrm>
            <a:off x="5845628" y="3857912"/>
            <a:ext cx="794657" cy="838200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errar llave"/>
          <p:cNvSpPr/>
          <p:nvPr/>
        </p:nvSpPr>
        <p:spPr>
          <a:xfrm>
            <a:off x="2699657" y="2419544"/>
            <a:ext cx="348342" cy="4207382"/>
          </a:xfrm>
          <a:prstGeom prst="righ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3286576" y="5639651"/>
            <a:ext cx="247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Percent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public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institutions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that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apply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“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Accessibility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Management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Index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”</a:t>
            </a:r>
            <a:endParaRPr lang="en-US" dirty="0"/>
          </a:p>
        </p:txBody>
      </p:sp>
      <p:sp>
        <p:nvSpPr>
          <p:cNvPr id="15" name="14 Flecha derecha"/>
          <p:cNvSpPr/>
          <p:nvPr/>
        </p:nvSpPr>
        <p:spPr>
          <a:xfrm>
            <a:off x="5845627" y="5759159"/>
            <a:ext cx="794657" cy="838200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6624404" y="5893458"/>
            <a:ext cx="155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Unaccomplisment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risk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52" y="4069423"/>
            <a:ext cx="752126" cy="7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8126752" y="1935716"/>
            <a:ext cx="752125" cy="3479756"/>
            <a:chOff x="8126752" y="1935716"/>
            <a:chExt cx="752125" cy="34797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358" y="1935716"/>
              <a:ext cx="718666" cy="72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752" y="2662642"/>
              <a:ext cx="738271" cy="71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578" y="3378541"/>
              <a:ext cx="737374" cy="75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358" y="4705101"/>
              <a:ext cx="732519" cy="710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60" y="5900000"/>
            <a:ext cx="718666" cy="72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2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sg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" y="1282888"/>
            <a:ext cx="8930439" cy="44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45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 noGrp="1"/>
          </p:cNvSpPr>
          <p:nvPr>
            <p:ph type="title"/>
          </p:nvPr>
        </p:nvSpPr>
        <p:spPr>
          <a:xfrm>
            <a:off x="618956" y="1909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b="1" dirty="0" err="1">
                <a:latin typeface="Century Gothic"/>
                <a:cs typeface="Century Gothic"/>
              </a:rPr>
              <a:t>National</a:t>
            </a:r>
            <a:r>
              <a:rPr lang="es-CR" sz="3600" b="1" dirty="0">
                <a:latin typeface="Century Gothic"/>
                <a:cs typeface="Century Gothic"/>
              </a:rPr>
              <a:t> </a:t>
            </a:r>
            <a:r>
              <a:rPr lang="es-CR" sz="3600" b="1" dirty="0" err="1">
                <a:latin typeface="Century Gothic"/>
                <a:cs typeface="Century Gothic"/>
              </a:rPr>
              <a:t>Strategy</a:t>
            </a:r>
            <a:r>
              <a:rPr lang="es-CR" sz="3600" b="1" dirty="0">
                <a:latin typeface="Century Gothic"/>
                <a:cs typeface="Century Gothic"/>
              </a:rPr>
              <a:t> to </a:t>
            </a:r>
            <a:r>
              <a:rPr lang="es-CR" sz="3600" b="1" dirty="0" err="1">
                <a:latin typeface="Century Gothic"/>
                <a:cs typeface="Century Gothic"/>
              </a:rPr>
              <a:t>Adapt</a:t>
            </a:r>
            <a:r>
              <a:rPr lang="es-CR" sz="3600" b="1" dirty="0">
                <a:latin typeface="Century Gothic"/>
                <a:cs typeface="Century Gothic"/>
              </a:rPr>
              <a:t> and </a:t>
            </a:r>
            <a:r>
              <a:rPr lang="es-CR" sz="3600" b="1" dirty="0" err="1">
                <a:latin typeface="Century Gothic"/>
                <a:cs typeface="Century Gothic"/>
              </a:rPr>
              <a:t>Resist</a:t>
            </a:r>
            <a:r>
              <a:rPr lang="es-CR" sz="3600" b="1" dirty="0">
                <a:latin typeface="Century Gothic"/>
                <a:cs typeface="Century Gothic"/>
              </a:rPr>
              <a:t> </a:t>
            </a:r>
            <a:r>
              <a:rPr lang="es-CR" sz="3600" b="1" dirty="0" err="1">
                <a:latin typeface="Century Gothic"/>
                <a:cs typeface="Century Gothic"/>
              </a:rPr>
              <a:t>the</a:t>
            </a:r>
            <a:r>
              <a:rPr lang="es-CR" sz="3600" b="1" dirty="0">
                <a:latin typeface="Century Gothic"/>
                <a:cs typeface="Century Gothic"/>
              </a:rPr>
              <a:t> </a:t>
            </a:r>
            <a:r>
              <a:rPr lang="es-CR" sz="3600" b="1" dirty="0" err="1">
                <a:latin typeface="Century Gothic"/>
                <a:cs typeface="Century Gothic"/>
              </a:rPr>
              <a:t>Climate</a:t>
            </a:r>
            <a:r>
              <a:rPr lang="es-CR" sz="3600" b="1" dirty="0">
                <a:latin typeface="Century Gothic"/>
                <a:cs typeface="Century Gothic"/>
              </a:rPr>
              <a:t> </a:t>
            </a:r>
            <a:r>
              <a:rPr lang="es-CR" sz="3600" b="1" dirty="0" err="1">
                <a:latin typeface="Century Gothic"/>
                <a:cs typeface="Century Gothic"/>
              </a:rPr>
              <a:t>Change</a:t>
            </a:r>
            <a:r>
              <a:rPr lang="es-CR" sz="3600" b="1" dirty="0">
                <a:latin typeface="Century Gothic"/>
                <a:cs typeface="Century Gothic"/>
              </a:rPr>
              <a:t> </a:t>
            </a:r>
            <a:r>
              <a:rPr lang="es-CR" sz="3600" b="1" dirty="0" err="1">
                <a:latin typeface="Century Gothic"/>
                <a:cs typeface="Century Gothic"/>
              </a:rPr>
              <a:t>effects</a:t>
            </a:r>
            <a:endParaRPr lang="es-CR" sz="3600" b="1" dirty="0">
              <a:latin typeface="Century Gothic"/>
              <a:cs typeface="Century Gothic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742020" y="145298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205921" y="3463034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National Strategy to Adapt and Resist the Climate Change effects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09900" y="2498345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>
              <a:defRPr/>
            </a:pP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Number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community-based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organizations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that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apply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actions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adaptation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climate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change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, in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their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communities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09900" y="4763415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Amount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hectares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that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apply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measures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adaptation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based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on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their</a:t>
            </a:r>
            <a:r>
              <a:rPr lang="es-E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ecosystem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6165850" y="3953308"/>
            <a:ext cx="199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According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to </a:t>
            </a:r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schedule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92929" y="1839688"/>
            <a:ext cx="155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 err="1"/>
              <a:t>Indicator</a:t>
            </a:r>
            <a:r>
              <a:rPr lang="es-CR" u="sng" dirty="0" err="1"/>
              <a:t>s</a:t>
            </a:r>
            <a:r>
              <a:rPr lang="es-CR" u="sng" dirty="0"/>
              <a:t> </a:t>
            </a:r>
            <a:endParaRPr lang="en-US" u="sng" dirty="0"/>
          </a:p>
        </p:txBody>
      </p:sp>
      <p:sp>
        <p:nvSpPr>
          <p:cNvPr id="12" name="11 Flecha derecha"/>
          <p:cNvSpPr/>
          <p:nvPr/>
        </p:nvSpPr>
        <p:spPr>
          <a:xfrm>
            <a:off x="5458278" y="3498314"/>
            <a:ext cx="794657" cy="1676400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errar llave"/>
          <p:cNvSpPr/>
          <p:nvPr/>
        </p:nvSpPr>
        <p:spPr>
          <a:xfrm>
            <a:off x="2404835" y="2218026"/>
            <a:ext cx="436336" cy="3622607"/>
          </a:xfrm>
          <a:prstGeom prst="righ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2 Grupo"/>
          <p:cNvGrpSpPr/>
          <p:nvPr/>
        </p:nvGrpSpPr>
        <p:grpSpPr>
          <a:xfrm>
            <a:off x="7909202" y="1599121"/>
            <a:ext cx="738271" cy="4963002"/>
            <a:chOff x="7909202" y="1599121"/>
            <a:chExt cx="738271" cy="4963002"/>
          </a:xfrm>
        </p:grpSpPr>
        <p:grpSp>
          <p:nvGrpSpPr>
            <p:cNvPr id="2" name="1 Grupo"/>
            <p:cNvGrpSpPr/>
            <p:nvPr/>
          </p:nvGrpSpPr>
          <p:grpSpPr>
            <a:xfrm>
              <a:off x="7909202" y="1599121"/>
              <a:ext cx="738271" cy="4241512"/>
              <a:chOff x="8028945" y="1919760"/>
              <a:chExt cx="738271" cy="424151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8925" y="3337686"/>
                <a:ext cx="718291" cy="7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945" y="1919760"/>
                <a:ext cx="738271" cy="715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8934" y="4053349"/>
                <a:ext cx="718291" cy="710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8934" y="4669148"/>
                <a:ext cx="728282" cy="762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8926" y="2635659"/>
                <a:ext cx="718290" cy="702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8934" y="5421828"/>
                <a:ext cx="728282" cy="739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203" y="5840632"/>
              <a:ext cx="738270" cy="721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722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 noGrp="1"/>
          </p:cNvSpPr>
          <p:nvPr>
            <p:ph type="title"/>
          </p:nvPr>
        </p:nvSpPr>
        <p:spPr>
          <a:xfrm>
            <a:off x="618956" y="1909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b="1" dirty="0" err="1">
                <a:latin typeface="Century Gothic"/>
                <a:cs typeface="Century Gothic"/>
              </a:rPr>
              <a:t>Program</a:t>
            </a:r>
            <a:r>
              <a:rPr lang="es-CR" sz="3600" b="1" dirty="0">
                <a:latin typeface="Century Gothic"/>
                <a:cs typeface="Century Gothic"/>
              </a:rPr>
              <a:t> “</a:t>
            </a:r>
            <a:r>
              <a:rPr lang="es-CR" sz="3600" b="1" dirty="0" err="1">
                <a:latin typeface="Century Gothic"/>
                <a:cs typeface="Century Gothic"/>
              </a:rPr>
              <a:t>Go</a:t>
            </a:r>
            <a:r>
              <a:rPr lang="es-CR" sz="3600" b="1" dirty="0">
                <a:latin typeface="Century Gothic"/>
                <a:cs typeface="Century Gothic"/>
              </a:rPr>
              <a:t> forward”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742020" y="145298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423635" y="344601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“Go forward”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09635" y="3317458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Number of high school students that received a money transfer through the Program Go Forward, national and local level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724979" y="3933011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According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to </a:t>
            </a:r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schedule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60914" y="2017970"/>
            <a:ext cx="155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 err="1"/>
              <a:t>Indicator</a:t>
            </a:r>
            <a:r>
              <a:rPr lang="es-CR" u="sng" dirty="0" err="1"/>
              <a:t>s</a:t>
            </a:r>
            <a:r>
              <a:rPr lang="es-CR" u="sng" dirty="0"/>
              <a:t> </a:t>
            </a:r>
            <a:endParaRPr lang="en-US" u="sng" dirty="0"/>
          </a:p>
        </p:txBody>
      </p:sp>
      <p:sp>
        <p:nvSpPr>
          <p:cNvPr id="12" name="11 Flecha derecha"/>
          <p:cNvSpPr/>
          <p:nvPr/>
        </p:nvSpPr>
        <p:spPr>
          <a:xfrm>
            <a:off x="5158922" y="3387199"/>
            <a:ext cx="794657" cy="1676400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errar llave"/>
          <p:cNvSpPr/>
          <p:nvPr/>
        </p:nvSpPr>
        <p:spPr>
          <a:xfrm>
            <a:off x="2143578" y="2219488"/>
            <a:ext cx="436336" cy="3622607"/>
          </a:xfrm>
          <a:prstGeom prst="righ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 Grupo"/>
          <p:cNvGrpSpPr/>
          <p:nvPr/>
        </p:nvGrpSpPr>
        <p:grpSpPr>
          <a:xfrm>
            <a:off x="7851631" y="2662642"/>
            <a:ext cx="738912" cy="2159729"/>
            <a:chOff x="7851631" y="2662642"/>
            <a:chExt cx="738912" cy="215972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631" y="3374569"/>
              <a:ext cx="738271" cy="71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34" y="2662642"/>
              <a:ext cx="718666" cy="72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34" y="4090468"/>
              <a:ext cx="729109" cy="73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043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 noGrp="1"/>
          </p:cNvSpPr>
          <p:nvPr>
            <p:ph type="title"/>
          </p:nvPr>
        </p:nvSpPr>
        <p:spPr>
          <a:xfrm>
            <a:off x="618956" y="1909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b="1" dirty="0" err="1">
                <a:latin typeface="Century Gothic"/>
                <a:cs typeface="Century Gothic"/>
              </a:rPr>
              <a:t>Program</a:t>
            </a:r>
            <a:r>
              <a:rPr lang="es-CR" sz="3600" b="1" dirty="0">
                <a:latin typeface="Century Gothic"/>
                <a:cs typeface="Century Gothic"/>
              </a:rPr>
              <a:t> “</a:t>
            </a:r>
            <a:r>
              <a:rPr lang="es-CR" sz="3600" b="1" dirty="0" err="1">
                <a:latin typeface="Century Gothic"/>
                <a:cs typeface="Century Gothic"/>
              </a:rPr>
              <a:t>Building</a:t>
            </a:r>
            <a:r>
              <a:rPr lang="es-CR" sz="3600" b="1" dirty="0">
                <a:latin typeface="Century Gothic"/>
                <a:cs typeface="Century Gothic"/>
              </a:rPr>
              <a:t> </a:t>
            </a:r>
            <a:r>
              <a:rPr lang="es-CR" sz="3600" b="1" dirty="0" err="1">
                <a:latin typeface="Century Gothic"/>
                <a:cs typeface="Century Gothic"/>
              </a:rPr>
              <a:t>Opportunities</a:t>
            </a:r>
            <a:r>
              <a:rPr lang="es-CR" sz="3600" b="1" dirty="0">
                <a:latin typeface="Century Gothic"/>
                <a:cs typeface="Century Gothic"/>
              </a:rPr>
              <a:t> 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742020" y="1452984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0" y="343931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Program “Building Opportunities”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09635" y="3317458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Number of persons that engaged in labor remunerate activities inside the penitentiary system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37893" y="3805270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According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to </a:t>
            </a:r>
            <a:r>
              <a:rPr lang="es-CR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schedule</a:t>
            </a:r>
            <a:r>
              <a:rPr lang="es-C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91543" y="2193669"/>
            <a:ext cx="155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 err="1"/>
              <a:t>Indicator</a:t>
            </a:r>
            <a:r>
              <a:rPr lang="es-CR" u="sng" dirty="0" err="1"/>
              <a:t>s</a:t>
            </a:r>
            <a:r>
              <a:rPr lang="es-CR" u="sng" dirty="0"/>
              <a:t> </a:t>
            </a:r>
            <a:endParaRPr lang="en-US" u="sng" dirty="0"/>
          </a:p>
        </p:txBody>
      </p:sp>
      <p:sp>
        <p:nvSpPr>
          <p:cNvPr id="12" name="11 Flecha derecha"/>
          <p:cNvSpPr/>
          <p:nvPr/>
        </p:nvSpPr>
        <p:spPr>
          <a:xfrm>
            <a:off x="5158922" y="3387199"/>
            <a:ext cx="794657" cy="1676400"/>
          </a:xfrm>
          <a:prstGeom prst="right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errar llave"/>
          <p:cNvSpPr/>
          <p:nvPr/>
        </p:nvSpPr>
        <p:spPr>
          <a:xfrm>
            <a:off x="2143578" y="2219488"/>
            <a:ext cx="436336" cy="3622607"/>
          </a:xfrm>
          <a:prstGeom prst="righ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 Grupo"/>
          <p:cNvGrpSpPr/>
          <p:nvPr/>
        </p:nvGrpSpPr>
        <p:grpSpPr>
          <a:xfrm>
            <a:off x="7636621" y="2230316"/>
            <a:ext cx="748715" cy="3611779"/>
            <a:chOff x="7851631" y="2662642"/>
            <a:chExt cx="748715" cy="361177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631" y="3374569"/>
              <a:ext cx="738271" cy="71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34" y="2662642"/>
              <a:ext cx="718666" cy="72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34" y="4090468"/>
              <a:ext cx="729109" cy="73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34" y="4822371"/>
              <a:ext cx="738912" cy="74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827" y="5564050"/>
              <a:ext cx="732519" cy="710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3042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355" y="868880"/>
            <a:ext cx="7266123" cy="2419792"/>
          </a:xfrm>
        </p:spPr>
        <p:txBody>
          <a:bodyPr>
            <a:noAutofit/>
          </a:bodyPr>
          <a:lstStyle/>
          <a:p>
            <a:pPr algn="ctr"/>
            <a:r>
              <a:rPr lang="es-CR" sz="2800" dirty="0">
                <a:hlinkClick r:id="rId2"/>
              </a:rPr>
              <a:t>secretariaodscr@mideplan.go.cr</a:t>
            </a:r>
            <a:br>
              <a:rPr lang="es-CR" sz="2800" dirty="0"/>
            </a:br>
            <a:br>
              <a:rPr lang="es-CR" sz="2800" dirty="0"/>
            </a:br>
            <a:r>
              <a:rPr lang="es-CR" sz="2800" dirty="0">
                <a:hlinkClick r:id="rId3"/>
              </a:rPr>
              <a:t>www.ods.cr</a:t>
            </a:r>
            <a:r>
              <a:rPr lang="es-CR" sz="2800" dirty="0"/>
              <a:t> </a:t>
            </a:r>
            <a:endParaRPr lang="es-CR" sz="2800" dirty="0">
              <a:solidFill>
                <a:schemeClr val="tx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" y="3425781"/>
            <a:ext cx="7723182" cy="32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38" y="1657814"/>
            <a:ext cx="4636394" cy="3123738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5652" y="4201619"/>
            <a:ext cx="7895972" cy="21507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R" dirty="0"/>
              <a:t>17 </a:t>
            </a:r>
            <a:r>
              <a:rPr lang="es-CR" dirty="0" err="1"/>
              <a:t>SDGs</a:t>
            </a:r>
            <a:endParaRPr lang="es-CR" dirty="0"/>
          </a:p>
          <a:p>
            <a:pPr marL="0" indent="0" algn="just">
              <a:buNone/>
            </a:pPr>
            <a:r>
              <a:rPr lang="es-CR" dirty="0"/>
              <a:t>169 targets </a:t>
            </a:r>
          </a:p>
          <a:p>
            <a:pPr marL="0" indent="0" algn="just">
              <a:buNone/>
            </a:pPr>
            <a:r>
              <a:rPr lang="es-CR" dirty="0"/>
              <a:t>244 </a:t>
            </a:r>
            <a:r>
              <a:rPr lang="es-CR" dirty="0" err="1"/>
              <a:t>indicators</a:t>
            </a:r>
            <a:endParaRPr lang="es-CR" dirty="0"/>
          </a:p>
          <a:p>
            <a:pPr marL="0" indent="0" algn="just">
              <a:buNone/>
            </a:pPr>
            <a:r>
              <a:rPr lang="es-CR" dirty="0" err="1"/>
              <a:t>All</a:t>
            </a:r>
            <a:r>
              <a:rPr lang="es-CR" dirty="0"/>
              <a:t> </a:t>
            </a:r>
            <a:r>
              <a:rPr lang="es-CR" dirty="0" err="1"/>
              <a:t>countries</a:t>
            </a:r>
            <a:r>
              <a:rPr lang="es-CR" dirty="0"/>
              <a:t>: </a:t>
            </a:r>
            <a:r>
              <a:rPr lang="es-CR" dirty="0" err="1"/>
              <a:t>not</a:t>
            </a:r>
            <a:r>
              <a:rPr lang="es-CR" dirty="0"/>
              <a:t> </a:t>
            </a:r>
            <a:r>
              <a:rPr lang="es-CR" dirty="0" err="1"/>
              <a:t>just</a:t>
            </a:r>
            <a:r>
              <a:rPr lang="es-CR" dirty="0"/>
              <a:t> </a:t>
            </a:r>
            <a:r>
              <a:rPr lang="es-CR" dirty="0" err="1"/>
              <a:t>developing</a:t>
            </a:r>
            <a:r>
              <a:rPr lang="es-CR" dirty="0"/>
              <a:t> </a:t>
            </a:r>
            <a:r>
              <a:rPr lang="es-CR" dirty="0" err="1"/>
              <a:t>countries</a:t>
            </a:r>
            <a:endParaRPr lang="es-CR" dirty="0"/>
          </a:p>
          <a:p>
            <a:pPr marL="0" indent="0" algn="just">
              <a:buNone/>
            </a:pPr>
            <a:r>
              <a:rPr lang="es-CR" dirty="0" err="1"/>
              <a:t>Other</a:t>
            </a:r>
            <a:r>
              <a:rPr lang="es-CR" dirty="0"/>
              <a:t> </a:t>
            </a:r>
            <a:r>
              <a:rPr lang="es-CR" dirty="0" err="1"/>
              <a:t>directing</a:t>
            </a:r>
            <a:r>
              <a:rPr lang="es-CR" dirty="0"/>
              <a:t> </a:t>
            </a:r>
            <a:r>
              <a:rPr lang="es-CR" dirty="0" err="1"/>
              <a:t>principles</a:t>
            </a:r>
            <a:endParaRPr lang="es-CR" dirty="0"/>
          </a:p>
          <a:p>
            <a:pPr marL="0" indent="0" algn="just">
              <a:buNone/>
            </a:pPr>
            <a:r>
              <a:rPr lang="es-CR" dirty="0"/>
              <a:t>Human </a:t>
            </a:r>
            <a:r>
              <a:rPr lang="es-CR" dirty="0" err="1"/>
              <a:t>Rights</a:t>
            </a:r>
            <a:r>
              <a:rPr lang="es-CR" dirty="0"/>
              <a:t> </a:t>
            </a:r>
            <a:r>
              <a:rPr lang="es-CR" dirty="0" err="1"/>
              <a:t>enforcement</a:t>
            </a:r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331640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1115616" y="198716"/>
            <a:ext cx="7824416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2030 Agenda: 2015</a:t>
            </a:r>
          </a:p>
        </p:txBody>
      </p:sp>
    </p:spTree>
    <p:extLst>
      <p:ext uri="{BB962C8B-B14F-4D97-AF65-F5344CB8AC3E}">
        <p14:creationId xmlns:p14="http://schemas.microsoft.com/office/powerpoint/2010/main" val="413384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 flipV="1">
            <a:off x="1331640" y="980728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/>
          <p:cNvSpPr txBox="1">
            <a:spLocks/>
          </p:cNvSpPr>
          <p:nvPr/>
        </p:nvSpPr>
        <p:spPr>
          <a:xfrm>
            <a:off x="1331640" y="198716"/>
            <a:ext cx="7608392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2020 Agenda Principles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50497647"/>
              </p:ext>
            </p:extLst>
          </p:nvPr>
        </p:nvGraphicFramePr>
        <p:xfrm>
          <a:off x="592428" y="1667456"/>
          <a:ext cx="8075053" cy="465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3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31640" y="5406821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/>
          <p:cNvSpPr txBox="1">
            <a:spLocks/>
          </p:cNvSpPr>
          <p:nvPr/>
        </p:nvSpPr>
        <p:spPr>
          <a:xfrm>
            <a:off x="764275" y="5657752"/>
            <a:ext cx="8175757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latin typeface="Century Gothic"/>
                <a:cs typeface="Century Gothic"/>
              </a:rPr>
              <a:t>Integrated development approach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1363190"/>
              </p:ext>
            </p:extLst>
          </p:nvPr>
        </p:nvGraphicFramePr>
        <p:xfrm>
          <a:off x="1331640" y="289417"/>
          <a:ext cx="6679842" cy="464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94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36716" y="1514968"/>
            <a:ext cx="6269314" cy="4724126"/>
          </a:xfrm>
        </p:spPr>
        <p:txBody>
          <a:bodyPr>
            <a:normAutofit fontScale="92500" lnSpcReduction="10000"/>
          </a:bodyPr>
          <a:lstStyle/>
          <a:p>
            <a:endParaRPr lang="es-CR" dirty="0"/>
          </a:p>
          <a:p>
            <a:pPr marL="0" indent="0">
              <a:buNone/>
            </a:pPr>
            <a:r>
              <a:rPr lang="en-US" dirty="0"/>
              <a:t>The government established three priority entry points for public policies to be considered from an integrated and multi sector perspective. </a:t>
            </a:r>
          </a:p>
          <a:p>
            <a:r>
              <a:rPr lang="en-US" dirty="0"/>
              <a:t>fighting poverty</a:t>
            </a:r>
          </a:p>
          <a:p>
            <a:r>
              <a:rPr lang="en-US" dirty="0"/>
              <a:t>sustainable production and consumption</a:t>
            </a:r>
          </a:p>
          <a:p>
            <a:r>
              <a:rPr lang="en-US" dirty="0"/>
              <a:t>resilient infrastructure and sustainable communities. </a:t>
            </a:r>
          </a:p>
          <a:p>
            <a:pPr marL="0" indent="0">
              <a:buNone/>
            </a:pPr>
            <a:r>
              <a:rPr lang="en-US" dirty="0"/>
              <a:t>The aim is to transform the sectoral vision to an integrated vision, joining efforts by all the national actors</a:t>
            </a:r>
          </a:p>
          <a:p>
            <a:endParaRPr lang="es-CR" b="1" dirty="0">
              <a:solidFill>
                <a:srgbClr val="C0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311015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2471372" y="227980"/>
            <a:ext cx="5223431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Entry points</a:t>
            </a:r>
          </a:p>
        </p:txBody>
      </p:sp>
      <p:pic>
        <p:nvPicPr>
          <p:cNvPr id="6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60" y="5323156"/>
            <a:ext cx="1837853" cy="10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506030" y="3877031"/>
            <a:ext cx="2731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/>
              <a:t>Principio</a:t>
            </a:r>
          </a:p>
          <a:p>
            <a:pPr algn="ctr"/>
            <a:r>
              <a:rPr lang="es-CR" sz="2800" b="1" dirty="0">
                <a:solidFill>
                  <a:srgbClr val="C00000"/>
                </a:solidFill>
              </a:rPr>
              <a:t>I</a:t>
            </a:r>
            <a:r>
              <a:rPr lang="es-CR" sz="2800" b="1" dirty="0">
                <a:solidFill>
                  <a:srgbClr val="FFC000"/>
                </a:solidFill>
              </a:rPr>
              <a:t>N</a:t>
            </a:r>
            <a:r>
              <a:rPr lang="es-CR" sz="28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s-CR" sz="2800" b="1" dirty="0">
                <a:solidFill>
                  <a:srgbClr val="7030A0"/>
                </a:solidFill>
              </a:rPr>
              <a:t>E</a:t>
            </a:r>
            <a:r>
              <a:rPr lang="es-CR" sz="2800" b="1" dirty="0">
                <a:solidFill>
                  <a:srgbClr val="002060"/>
                </a:solidFill>
              </a:rPr>
              <a:t>G</a:t>
            </a:r>
            <a:r>
              <a:rPr lang="es-CR" sz="2800" b="1" dirty="0">
                <a:solidFill>
                  <a:srgbClr val="00B0F0"/>
                </a:solidFill>
              </a:rPr>
              <a:t>R</a:t>
            </a:r>
            <a:r>
              <a:rPr lang="es-CR" sz="2800" b="1" dirty="0">
                <a:solidFill>
                  <a:srgbClr val="00B050"/>
                </a:solidFill>
              </a:rPr>
              <a:t>A</a:t>
            </a:r>
            <a:r>
              <a:rPr lang="es-CR" sz="2800" b="1" dirty="0">
                <a:solidFill>
                  <a:srgbClr val="92D050"/>
                </a:solidFill>
              </a:rPr>
              <a:t>L</a:t>
            </a:r>
            <a:r>
              <a:rPr lang="es-CR" sz="2800" b="1" dirty="0">
                <a:solidFill>
                  <a:srgbClr val="FF0000"/>
                </a:solidFill>
              </a:rPr>
              <a:t>I</a:t>
            </a:r>
            <a:r>
              <a:rPr lang="es-CR" sz="28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s-CR" sz="2800" b="1" dirty="0">
                <a:solidFill>
                  <a:srgbClr val="C00000"/>
                </a:solidFill>
              </a:rPr>
              <a:t>A</a:t>
            </a:r>
            <a:r>
              <a:rPr lang="es-CR" sz="2800" b="1" dirty="0">
                <a:solidFill>
                  <a:schemeClr val="accent2"/>
                </a:solidFill>
              </a:rPr>
              <a:t>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232" y="1785013"/>
            <a:ext cx="285714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24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 flipV="1">
            <a:off x="1311015" y="1262252"/>
            <a:ext cx="7812360" cy="44020"/>
          </a:xfrm>
          <a:prstGeom prst="line">
            <a:avLst/>
          </a:prstGeom>
          <a:ln w="762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3"/>
          <p:cNvSpPr txBox="1">
            <a:spLocks/>
          </p:cNvSpPr>
          <p:nvPr/>
        </p:nvSpPr>
        <p:spPr>
          <a:xfrm>
            <a:off x="2471371" y="97352"/>
            <a:ext cx="5223431" cy="836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entury Gothic"/>
                <a:cs typeface="Century Gothic"/>
              </a:rPr>
              <a:t>Entry points</a:t>
            </a: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01" y="1634456"/>
            <a:ext cx="6892091" cy="46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A2CEC9-C923-4FD4-812D-8831224779D6}"/>
</file>

<file path=customXml/itemProps2.xml><?xml version="1.0" encoding="utf-8"?>
<ds:datastoreItem xmlns:ds="http://schemas.openxmlformats.org/officeDocument/2006/customXml" ds:itemID="{C82FA7DE-A0C4-4147-BE65-BCB7DFA86982}"/>
</file>

<file path=customXml/itemProps3.xml><?xml version="1.0" encoding="utf-8"?>
<ds:datastoreItem xmlns:ds="http://schemas.openxmlformats.org/officeDocument/2006/customXml" ds:itemID="{CD2BEF67-8C04-4655-BA07-2E67948893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1295</Words>
  <Application>Microsoft Office PowerPoint</Application>
  <PresentationFormat>On-screen Show (4:3)</PresentationFormat>
  <Paragraphs>311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Century Gothic</vt:lpstr>
      <vt:lpstr>Wingdings</vt:lpstr>
      <vt:lpstr>Office Theme</vt:lpstr>
      <vt:lpstr>PowerPoint Presentation</vt:lpstr>
      <vt:lpstr>Agenda 2030  why is it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Agreement for SDGs</vt:lpstr>
      <vt:lpstr>PowerPoint Presentation</vt:lpstr>
      <vt:lpstr>PowerPoint Presentation</vt:lpstr>
      <vt:lpstr>Legal human rights instruments: policy issues</vt:lpstr>
      <vt:lpstr>PowerPoint Presentation</vt:lpstr>
      <vt:lpstr>PowerPoint Presentation</vt:lpstr>
      <vt:lpstr>Montevideo Consensus and SDGs</vt:lpstr>
      <vt:lpstr>PowerPoint Presentation</vt:lpstr>
      <vt:lpstr>Process</vt:lpstr>
      <vt:lpstr>PowerPoint Presentation</vt:lpstr>
      <vt:lpstr>PowerPoint Presentation</vt:lpstr>
      <vt:lpstr>PowerPoint Presentation</vt:lpstr>
      <vt:lpstr>National Development and Public Investment Plan (NDPIP):   Lessons learnt and SDG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SDG 2019: Human Rights</vt:lpstr>
      <vt:lpstr>Key projects to ensure the respect of Human Rights National Strategic Plan  2018-2022</vt:lpstr>
      <vt:lpstr>Bridge to development: National Strategy for Poverty Reduction </vt:lpstr>
      <vt:lpstr>Inclusive and Diverse development Strategy </vt:lpstr>
      <vt:lpstr>National Strategy to Adapt and Resist the Climate Change effects</vt:lpstr>
      <vt:lpstr>Program “Go forward”</vt:lpstr>
      <vt:lpstr>Program “Building Opportunities ”</vt:lpstr>
      <vt:lpstr>secretariaodscr@mideplan.go.cr  www.ods.cr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</dc:creator>
  <cp:lastModifiedBy>aisha gilani</cp:lastModifiedBy>
  <cp:revision>113</cp:revision>
  <cp:lastPrinted>2019-12-02T15:52:08Z</cp:lastPrinted>
  <dcterms:created xsi:type="dcterms:W3CDTF">2016-11-07T15:00:09Z</dcterms:created>
  <dcterms:modified xsi:type="dcterms:W3CDTF">2019-12-15T21:50:14Z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