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89" r:id="rId2"/>
    <p:sldId id="292" r:id="rId3"/>
    <p:sldId id="291" r:id="rId4"/>
    <p:sldId id="284" r:id="rId5"/>
    <p:sldId id="285" r:id="rId6"/>
    <p:sldId id="286" r:id="rId7"/>
    <p:sldId id="276" r:id="rId8"/>
    <p:sldId id="287" r:id="rId9"/>
    <p:sldId id="288" r:id="rId10"/>
    <p:sldId id="290" r:id="rId11"/>
  </p:sldIdLst>
  <p:sldSz cx="9144000" cy="6858000" type="screen4x3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1pPr>
    <a:lvl2pPr indent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2pPr>
    <a:lvl3pPr indent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3pPr>
    <a:lvl4pPr indent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4pPr>
    <a:lvl5pPr indent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Corbel" panose="020B0503020204020204" pitchFamily="34" charset="0"/>
        <a:sym typeface="Corbel" panose="020B05030202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ne Kippenberg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0952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6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57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699BA-2B5C-4B19-AB2E-9FE4B6135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C09656-E6DF-4818-8B47-787EEE84F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3D7862-AB36-42E8-B1E0-DB649F0C9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2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11C3CB-30B1-4A43-891C-220F16EAC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7D2E75-7D48-4C6E-992F-53186BEF8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2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508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508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0D42EB-0C03-4F3F-80C3-5D8304868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42863A-C231-491E-8550-F20A8F895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90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955426-DC35-46BB-B7A2-74AEE36C8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1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D6437B-9D63-43C3-B475-8864C3CFF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15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B275F-1B0E-4B6D-8BEA-68DBFCA2D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3DC8D-B2E3-486D-8C3E-E32AC2F4E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2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0" y="1435100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0160" dir="5400000" algn="ctr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0" y="0"/>
            <a:ext cx="9142413" cy="14335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rbel" panose="020B0503020204020204" pitchFamily="34" charset="0"/>
              </a:rPr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rbel" panose="020B0503020204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rbel" panose="020B0503020204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orbel" panose="020B0503020204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orbel" panose="020B0503020204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orbel" panose="020B0503020204020204" pitchFamily="34" charset="0"/>
              </a:rPr>
              <a:t>Fifth level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8204200" y="6572250"/>
            <a:ext cx="7334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fld id="{E6136731-111F-47DE-AB7C-0C1E1DD53A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4500" kern="1200">
          <a:solidFill>
            <a:srgbClr val="F0AD00"/>
          </a:solidFill>
          <a:latin typeface="+mj-lt"/>
          <a:ea typeface="+mj-ea"/>
          <a:cs typeface="+mj-cs"/>
          <a:sym typeface="Corbel" panose="020B0503020204020204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500">
          <a:solidFill>
            <a:srgbClr val="F0AD00"/>
          </a:solidFill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Corbel" panose="020B0503020204020204" pitchFamily="34" charset="0"/>
        </a:defRPr>
      </a:lvl9pPr>
    </p:titleStyle>
    <p:bodyStyle>
      <a:lvl1pPr marL="438150" indent="-320675" algn="l" rtl="0" fontAlgn="base" hangingPunct="0">
        <a:spcBef>
          <a:spcPct val="0"/>
        </a:spcBef>
        <a:spcAft>
          <a:spcPct val="0"/>
        </a:spcAft>
        <a:buClr>
          <a:srgbClr val="F0AD00"/>
        </a:buClr>
        <a:buSzPct val="80000"/>
        <a:buFont typeface="Wingdings 2" panose="05020102010507070707" pitchFamily="18" charset="2"/>
        <a:buChar char="◼"/>
        <a:defRPr sz="3200" kern="1200">
          <a:solidFill>
            <a:srgbClr val="000000"/>
          </a:solidFill>
          <a:latin typeface="+mn-lt"/>
          <a:ea typeface="+mn-ea"/>
          <a:cs typeface="+mn-cs"/>
          <a:sym typeface="Corbel" panose="020B0503020204020204" pitchFamily="34" charset="0"/>
        </a:defRPr>
      </a:lvl1pPr>
      <a:lvl2pPr marL="769938" indent="-312738" algn="l" rtl="0" fontAlgn="base" hangingPunct="0">
        <a:spcBef>
          <a:spcPct val="0"/>
        </a:spcBef>
        <a:spcAft>
          <a:spcPct val="0"/>
        </a:spcAft>
        <a:buClr>
          <a:srgbClr val="F0AD00"/>
        </a:buClr>
        <a:buSzPct val="90000"/>
        <a:buFont typeface="Wingdings 2" panose="05020102010507070707" pitchFamily="18" charset="2"/>
        <a:buChar char="▪"/>
        <a:defRPr sz="3200" kern="1200">
          <a:solidFill>
            <a:srgbClr val="000000"/>
          </a:solidFill>
          <a:latin typeface="+mn-lt"/>
          <a:ea typeface="+mn-ea"/>
          <a:cs typeface="+mn-cs"/>
          <a:sym typeface="Corbel" panose="020B0503020204020204" pitchFamily="34" charset="0"/>
        </a:defRPr>
      </a:lvl2pPr>
      <a:lvl3pPr marL="1071563" indent="-304800" algn="l" rtl="0" fontAlgn="base" hangingPunct="0">
        <a:spcBef>
          <a:spcPct val="0"/>
        </a:spcBef>
        <a:spcAft>
          <a:spcPct val="0"/>
        </a:spcAft>
        <a:buClr>
          <a:srgbClr val="F0AD00"/>
        </a:buClr>
        <a:buSzPct val="100000"/>
        <a:buFont typeface="Wingdings 2" panose="05020102010507070707" pitchFamily="18" charset="2"/>
        <a:buChar char="▪"/>
        <a:defRPr sz="3200" kern="1200">
          <a:solidFill>
            <a:srgbClr val="000000"/>
          </a:solidFill>
          <a:latin typeface="+mn-lt"/>
          <a:ea typeface="+mn-ea"/>
          <a:cs typeface="+mn-cs"/>
          <a:sym typeface="Corbel" panose="020B0503020204020204" pitchFamily="34" charset="0"/>
        </a:defRPr>
      </a:lvl3pPr>
      <a:lvl4pPr marL="1325563" indent="-293688" algn="l" rtl="0" fontAlgn="base" hangingPunct="0">
        <a:spcBef>
          <a:spcPct val="0"/>
        </a:spcBef>
        <a:spcAft>
          <a:spcPct val="0"/>
        </a:spcAft>
        <a:buClr>
          <a:srgbClr val="F0AD00"/>
        </a:buClr>
        <a:buSzPct val="100000"/>
        <a:buFont typeface="Wingdings 2" panose="05020102010507070707" pitchFamily="18" charset="2"/>
        <a:buChar char="▪"/>
        <a:defRPr sz="3200" kern="1200">
          <a:solidFill>
            <a:srgbClr val="000000"/>
          </a:solidFill>
          <a:latin typeface="+mn-lt"/>
          <a:ea typeface="+mn-ea"/>
          <a:cs typeface="+mn-cs"/>
          <a:sym typeface="Corbel" panose="020B0503020204020204" pitchFamily="34" charset="0"/>
        </a:defRPr>
      </a:lvl4pPr>
      <a:lvl5pPr marL="1535113" indent="-292100" algn="l" rtl="0" fontAlgn="base" hangingPunct="0">
        <a:spcBef>
          <a:spcPct val="0"/>
        </a:spcBef>
        <a:spcAft>
          <a:spcPct val="0"/>
        </a:spcAft>
        <a:buClr>
          <a:srgbClr val="F0AD00"/>
        </a:buClr>
        <a:buSzPct val="100000"/>
        <a:buFont typeface="Wingdings 2" panose="05020102010507070707" pitchFamily="18" charset="2"/>
        <a:buChar char=""/>
        <a:defRPr sz="3200" kern="1200">
          <a:solidFill>
            <a:srgbClr val="000000"/>
          </a:solidFill>
          <a:latin typeface="+mn-lt"/>
          <a:ea typeface="+mn-ea"/>
          <a:cs typeface="+mn-cs"/>
          <a:sym typeface="Corbel" panose="020B0503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ippenj@hrw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Children’s Exposure to Environmental Toxicants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/>
          <a:lstStyle/>
          <a:p>
            <a:pPr marL="117475" indent="0" algn="ctr">
              <a:buNone/>
            </a:pPr>
            <a:br>
              <a:rPr lang="en-GB" dirty="0"/>
            </a:br>
            <a:r>
              <a:rPr lang="en-GB" b="1" dirty="0"/>
              <a:t>Strategies to Protect Child Rights </a:t>
            </a:r>
          </a:p>
          <a:p>
            <a:pPr marL="117475" indent="0" algn="ctr">
              <a:buNone/>
            </a:pPr>
            <a:endParaRPr lang="en-GB" sz="2400" dirty="0"/>
          </a:p>
          <a:p>
            <a:pPr marL="117475" indent="0" algn="ctr">
              <a:buNone/>
            </a:pPr>
            <a:endParaRPr lang="en-GB" sz="2400" dirty="0"/>
          </a:p>
          <a:p>
            <a:pPr marL="117475" indent="0" algn="ctr">
              <a:buNone/>
            </a:pPr>
            <a:r>
              <a:rPr lang="en-GB" sz="2400" dirty="0"/>
              <a:t>Juliane Kippenberg,</a:t>
            </a:r>
          </a:p>
          <a:p>
            <a:pPr marL="117475" indent="0" algn="ctr">
              <a:buNone/>
            </a:pPr>
            <a:r>
              <a:rPr lang="en-GB" sz="2400" dirty="0"/>
              <a:t>Human Rights Watch</a:t>
            </a:r>
          </a:p>
          <a:p>
            <a:pPr marL="117475" indent="0">
              <a:buNone/>
            </a:pPr>
            <a:endParaRPr lang="en-GB" b="1" dirty="0"/>
          </a:p>
          <a:p>
            <a:pPr marL="117475" indent="0" algn="ctr">
              <a:buNone/>
            </a:pPr>
            <a:endParaRPr lang="en-GB" sz="2400" dirty="0"/>
          </a:p>
          <a:p>
            <a:pPr marL="117475" indent="0" algn="ctr">
              <a:buNone/>
            </a:pPr>
            <a:endParaRPr lang="en-GB" sz="2400" dirty="0"/>
          </a:p>
          <a:p>
            <a:pPr marL="117475" indent="0" algn="ctr">
              <a:buNone/>
            </a:pPr>
            <a:endParaRPr lang="en-GB" sz="2400" dirty="0"/>
          </a:p>
          <a:p>
            <a:pPr marL="117475" indent="0" algn="ctr">
              <a:buNone/>
            </a:pPr>
            <a:endParaRPr lang="en-GB" sz="2400" dirty="0"/>
          </a:p>
        </p:txBody>
      </p:sp>
      <p:pic>
        <p:nvPicPr>
          <p:cNvPr id="4" name="Picture 3" descr="logo_URL_CMYK_updated (2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1209675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4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URL_CMYK_updated (2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1209675" cy="1571625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858000" cy="1655762"/>
          </a:xfrm>
        </p:spPr>
        <p:txBody>
          <a:bodyPr/>
          <a:lstStyle/>
          <a:p>
            <a:r>
              <a:rPr lang="de-DE" dirty="0"/>
              <a:t>Juliane Kippenberg</a:t>
            </a:r>
          </a:p>
          <a:p>
            <a:r>
              <a:rPr lang="en-GB" dirty="0"/>
              <a:t>Associate Director</a:t>
            </a:r>
          </a:p>
          <a:p>
            <a:r>
              <a:rPr lang="en-GB" dirty="0"/>
              <a:t>Children’s Rights Division</a:t>
            </a:r>
          </a:p>
          <a:p>
            <a:r>
              <a:rPr lang="de-DE" dirty="0"/>
              <a:t>Human Rights Watch</a:t>
            </a:r>
            <a:endParaRPr lang="en-GB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kippenj@hrw.org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ARTISANAL GOLD MINING</a:t>
            </a:r>
          </a:p>
        </p:txBody>
      </p:sp>
      <p:pic>
        <p:nvPicPr>
          <p:cNvPr id="1026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6736"/>
            <a:ext cx="6791325" cy="50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ARTISANAL GOLD MINING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1594427"/>
            <a:ext cx="4567382" cy="3587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62400"/>
            <a:ext cx="3885701" cy="25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GHANA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 algn="ctr">
              <a:buNone/>
            </a:pPr>
            <a:endParaRPr lang="en-GB" dirty="0"/>
          </a:p>
          <a:p>
            <a:endParaRPr lang="en-GB" dirty="0"/>
          </a:p>
          <a:p>
            <a:pPr marL="117475" indent="0" algn="ctr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62100"/>
            <a:ext cx="39147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BANGLADESH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>
              <a:buNone/>
            </a:pPr>
            <a:endParaRPr lang="en-GB" dirty="0"/>
          </a:p>
          <a:p>
            <a:pPr marL="117475" indent="0" algn="ctr">
              <a:buNone/>
            </a:pPr>
            <a:endParaRPr lang="en-GB" dirty="0"/>
          </a:p>
        </p:txBody>
      </p:sp>
      <p:pic>
        <p:nvPicPr>
          <p:cNvPr id="5" name="Content Placeholder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62100"/>
            <a:ext cx="80581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0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CHINA</a:t>
            </a:r>
          </a:p>
        </p:txBody>
      </p:sp>
      <p:pic>
        <p:nvPicPr>
          <p:cNvPr id="2050" name="Picture 2" descr="2011_China_leadsmel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096"/>
            <a:ext cx="7505700" cy="52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6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KOSOVO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5" name="Picture 2" descr="2006_Kosovo_LeadPois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" y="1535943"/>
            <a:ext cx="7924800" cy="5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5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UNITED STATES</a:t>
            </a:r>
          </a:p>
        </p:txBody>
      </p:sp>
      <p:pic>
        <p:nvPicPr>
          <p:cNvPr id="4" name="Content Placeholder 3" descr="201512_CRD_US_TOBACCO_PHOTO_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2100"/>
            <a:ext cx="7391400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18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THAILAND</a:t>
            </a:r>
          </a:p>
        </p:txBody>
      </p:sp>
      <p:pic>
        <p:nvPicPr>
          <p:cNvPr id="4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100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930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Corbel"/>
        <a:ea typeface="Corbel"/>
        <a:cs typeface="Corb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48000" cap="flat" cmpd="sng" algn="ctr">
          <a:solidFill>
            <a:srgbClr val="F0AD00"/>
          </a:solidFill>
          <a:prstDash val="solid"/>
          <a:bevel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37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rbel" panose="020B0503020204020204" pitchFamily="34" charset="0"/>
            <a:ea typeface="Corbel" panose="020B0503020204020204" pitchFamily="34" charset="0"/>
            <a:cs typeface="Corbel" panose="020B0503020204020204" pitchFamily="34" charset="0"/>
            <a:sym typeface="Corbel" panose="020B05030202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48000" cap="flat" cmpd="sng" algn="ctr">
          <a:solidFill>
            <a:srgbClr val="F0AD00"/>
          </a:solidFill>
          <a:prstDash val="solid"/>
          <a:bevel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37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rbel" panose="020B0503020204020204" pitchFamily="34" charset="0"/>
            <a:ea typeface="Corbel" panose="020B0503020204020204" pitchFamily="34" charset="0"/>
            <a:cs typeface="Corbel" panose="020B0503020204020204" pitchFamily="34" charset="0"/>
            <a:sym typeface="Corbel" panose="020B0503020204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B4AD3C-BAF8-4489-83C3-3BBEE0B8DE21}"/>
</file>

<file path=customXml/itemProps2.xml><?xml version="1.0" encoding="utf-8"?>
<ds:datastoreItem xmlns:ds="http://schemas.openxmlformats.org/officeDocument/2006/customXml" ds:itemID="{518893D0-32EA-466A-8315-7A0BC47919D5}"/>
</file>

<file path=customXml/itemProps3.xml><?xml version="1.0" encoding="utf-8"?>
<ds:datastoreItem xmlns:ds="http://schemas.openxmlformats.org/officeDocument/2006/customXml" ds:itemID="{F27E2322-76E4-4B91-9008-50B1DCD164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Helvetica Neue</vt:lpstr>
      <vt:lpstr>Wingdings 2</vt:lpstr>
      <vt:lpstr>Default</vt:lpstr>
      <vt:lpstr>Children’s Exposure to Environmental Toxicants</vt:lpstr>
      <vt:lpstr>ARTISANAL GOLD MINING</vt:lpstr>
      <vt:lpstr>ARTISANAL GOLD MINING</vt:lpstr>
      <vt:lpstr>GHANA</vt:lpstr>
      <vt:lpstr>BANGLADESH</vt:lpstr>
      <vt:lpstr>CHINA</vt:lpstr>
      <vt:lpstr>KOSOVO</vt:lpstr>
      <vt:lpstr> UNITED STATES</vt:lpstr>
      <vt:lpstr>THAILAND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Labor and artisanal gold mining</dc:title>
  <dc:creator>Abishek Chander Goutham</dc:creator>
  <cp:lastModifiedBy>Juliane Kippenberg</cp:lastModifiedBy>
  <cp:revision>74</cp:revision>
  <dcterms:modified xsi:type="dcterms:W3CDTF">2016-09-21T09:08:29Z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