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2" r:id="rId1"/>
  </p:sldMasterIdLst>
  <p:notesMasterIdLst>
    <p:notesMasterId r:id="rId9"/>
  </p:notesMasterIdLst>
  <p:handoutMasterIdLst>
    <p:handoutMasterId r:id="rId10"/>
  </p:handoutMasterIdLst>
  <p:sldIdLst>
    <p:sldId id="401" r:id="rId2"/>
    <p:sldId id="623" r:id="rId3"/>
    <p:sldId id="629" r:id="rId4"/>
    <p:sldId id="632" r:id="rId5"/>
    <p:sldId id="647" r:id="rId6"/>
    <p:sldId id="648" r:id="rId7"/>
    <p:sldId id="649" r:id="rId8"/>
  </p:sldIdLst>
  <p:sldSz cx="9144000" cy="6858000" type="screen4x3"/>
  <p:notesSz cx="6662738" cy="9832975"/>
  <p:defaultTextStyle>
    <a:defPPr>
      <a:defRPr lang="fr-FR"/>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I" initials="U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27C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68" autoAdjust="0"/>
    <p:restoredTop sz="73381" autoAdjust="0"/>
  </p:normalViewPr>
  <p:slideViewPr>
    <p:cSldViewPr>
      <p:cViewPr varScale="1">
        <p:scale>
          <a:sx n="52" d="100"/>
          <a:sy n="52" d="100"/>
        </p:scale>
        <p:origin x="175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fr-FR"/>
          </a:p>
        </p:txBody>
      </p:sp>
      <p:sp>
        <p:nvSpPr>
          <p:cNvPr id="93187" name="Rectangle 3"/>
          <p:cNvSpPr>
            <a:spLocks noGrp="1" noChangeArrowheads="1"/>
          </p:cNvSpPr>
          <p:nvPr>
            <p:ph type="dt" sz="quarter" idx="1"/>
          </p:nvPr>
        </p:nvSpPr>
        <p:spPr bwMode="auto">
          <a:xfrm>
            <a:off x="3773488" y="0"/>
            <a:ext cx="288766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fr-FR"/>
          </a:p>
        </p:txBody>
      </p:sp>
      <p:sp>
        <p:nvSpPr>
          <p:cNvPr id="93188" name="Rectangle 4"/>
          <p:cNvSpPr>
            <a:spLocks noGrp="1" noChangeArrowheads="1"/>
          </p:cNvSpPr>
          <p:nvPr>
            <p:ph type="ftr" sz="quarter" idx="2"/>
          </p:nvPr>
        </p:nvSpPr>
        <p:spPr bwMode="auto">
          <a:xfrm>
            <a:off x="0" y="9339263"/>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fr-FR"/>
          </a:p>
        </p:txBody>
      </p:sp>
      <p:sp>
        <p:nvSpPr>
          <p:cNvPr id="93189" name="Rectangle 5"/>
          <p:cNvSpPr>
            <a:spLocks noGrp="1" noChangeArrowheads="1"/>
          </p:cNvSpPr>
          <p:nvPr>
            <p:ph type="sldNum" sz="quarter" idx="3"/>
          </p:nvPr>
        </p:nvSpPr>
        <p:spPr bwMode="auto">
          <a:xfrm>
            <a:off x="3773488" y="9339263"/>
            <a:ext cx="2887662"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6534520-556D-41D2-BB0C-D8DF15364EED}" type="slidenum">
              <a:rPr lang="fr-FR"/>
              <a:pPr/>
              <a:t>‹#›</a:t>
            </a:fld>
            <a:endParaRPr lang="fr-FR"/>
          </a:p>
        </p:txBody>
      </p:sp>
    </p:spTree>
    <p:extLst>
      <p:ext uri="{BB962C8B-B14F-4D97-AF65-F5344CB8AC3E}">
        <p14:creationId xmlns:p14="http://schemas.microsoft.com/office/powerpoint/2010/main" val="1573065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chemeClr val="bg2"/>
                </a:solidFill>
                <a:latin typeface="Times New Roman" pitchFamily="18" charset="0"/>
              </a:defRPr>
            </a:lvl1pPr>
          </a:lstStyle>
          <a:p>
            <a:endParaRPr lang="fr-FR"/>
          </a:p>
        </p:txBody>
      </p:sp>
      <p:sp>
        <p:nvSpPr>
          <p:cNvPr id="71683" name="Rectangle 3"/>
          <p:cNvSpPr>
            <a:spLocks noGrp="1" noChangeArrowheads="1"/>
          </p:cNvSpPr>
          <p:nvPr>
            <p:ph type="dt" idx="1"/>
          </p:nvPr>
        </p:nvSpPr>
        <p:spPr bwMode="auto">
          <a:xfrm>
            <a:off x="3775075"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bg2"/>
                </a:solidFill>
                <a:latin typeface="Times New Roman" pitchFamily="18" charset="0"/>
              </a:defRPr>
            </a:lvl1pPr>
          </a:lstStyle>
          <a:p>
            <a:endParaRPr lang="fr-FR"/>
          </a:p>
        </p:txBody>
      </p:sp>
      <p:sp>
        <p:nvSpPr>
          <p:cNvPr id="71684" name="Rectangle 4"/>
          <p:cNvSpPr>
            <a:spLocks noGrp="1" noRot="1" noChangeAspect="1" noChangeArrowheads="1" noTextEdit="1"/>
          </p:cNvSpPr>
          <p:nvPr>
            <p:ph type="sldImg" idx="2"/>
          </p:nvPr>
        </p:nvSpPr>
        <p:spPr bwMode="auto">
          <a:xfrm>
            <a:off x="874713" y="738188"/>
            <a:ext cx="4914900" cy="3686175"/>
          </a:xfrm>
          <a:prstGeom prst="rect">
            <a:avLst/>
          </a:prstGeom>
          <a:noFill/>
          <a:ln w="9525">
            <a:solidFill>
              <a:srgbClr val="000000"/>
            </a:solidFill>
            <a:miter lim="800000"/>
            <a:headEnd/>
            <a:tailEnd/>
          </a:ln>
          <a:effectLst/>
        </p:spPr>
      </p:sp>
      <p:sp>
        <p:nvSpPr>
          <p:cNvPr id="71685" name="Rectangle 5"/>
          <p:cNvSpPr>
            <a:spLocks noGrp="1" noChangeArrowheads="1"/>
          </p:cNvSpPr>
          <p:nvPr>
            <p:ph type="body" sz="quarter" idx="3"/>
          </p:nvPr>
        </p:nvSpPr>
        <p:spPr bwMode="auto">
          <a:xfrm>
            <a:off x="889000" y="4670425"/>
            <a:ext cx="4884738" cy="4424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71686" name="Rectangle 6"/>
          <p:cNvSpPr>
            <a:spLocks noGrp="1" noChangeArrowheads="1"/>
          </p:cNvSpPr>
          <p:nvPr>
            <p:ph type="ftr" sz="quarter" idx="4"/>
          </p:nvPr>
        </p:nvSpPr>
        <p:spPr bwMode="auto">
          <a:xfrm>
            <a:off x="0" y="9340850"/>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solidFill>
                  <a:schemeClr val="bg2"/>
                </a:solidFill>
                <a:latin typeface="Times New Roman" pitchFamily="18" charset="0"/>
              </a:defRPr>
            </a:lvl1pPr>
          </a:lstStyle>
          <a:p>
            <a:endParaRPr lang="fr-FR"/>
          </a:p>
        </p:txBody>
      </p:sp>
      <p:sp>
        <p:nvSpPr>
          <p:cNvPr id="71687" name="Rectangle 7"/>
          <p:cNvSpPr>
            <a:spLocks noGrp="1" noChangeArrowheads="1"/>
          </p:cNvSpPr>
          <p:nvPr>
            <p:ph type="sldNum" sz="quarter" idx="5"/>
          </p:nvPr>
        </p:nvSpPr>
        <p:spPr bwMode="auto">
          <a:xfrm>
            <a:off x="3775075" y="9340850"/>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bg2"/>
                </a:solidFill>
                <a:latin typeface="Times New Roman" pitchFamily="18" charset="0"/>
              </a:defRPr>
            </a:lvl1pPr>
          </a:lstStyle>
          <a:p>
            <a:fld id="{0F70B2D7-CDB5-4957-A785-F190CF83F0C5}" type="slidenum">
              <a:rPr lang="fr-FR"/>
              <a:pPr/>
              <a:t>‹#›</a:t>
            </a:fld>
            <a:endParaRPr lang="fr-FR"/>
          </a:p>
        </p:txBody>
      </p:sp>
    </p:spTree>
    <p:extLst>
      <p:ext uri="{BB962C8B-B14F-4D97-AF65-F5344CB8AC3E}">
        <p14:creationId xmlns:p14="http://schemas.microsoft.com/office/powerpoint/2010/main" val="16015910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EC72E1-0E40-4145-9E52-77D177E83421}" type="slidenum">
              <a:rPr lang="fr-FR"/>
              <a:pPr/>
              <a:t>1</a:t>
            </a:fld>
            <a:endParaRPr lang="fr-FR"/>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r>
              <a:rPr lang="fr-CH" dirty="0" smtClean="0"/>
              <a:t>Du numérique en tant qu’instrument de production du</a:t>
            </a:r>
            <a:r>
              <a:rPr lang="fr-CH" baseline="0" dirty="0" smtClean="0"/>
              <a:t> droit au droit du numérique, autrement dit les défis posés par la réglementation du numérique</a:t>
            </a:r>
          </a:p>
          <a:p>
            <a:endParaRPr lang="fr-CH" baseline="0" dirty="0" smtClean="0"/>
          </a:p>
          <a:p>
            <a:r>
              <a:rPr lang="fr-CH" baseline="0" dirty="0" smtClean="0"/>
              <a:t>Pornographie, discours de haine, arnaques en ligne, violation du droit d’auteur, atteintes à la vie privée et à l’honneur, jeux d’argent en ligne, </a:t>
            </a:r>
            <a:r>
              <a:rPr lang="fr-CH" baseline="0" dirty="0" err="1" smtClean="0"/>
              <a:t>fake</a:t>
            </a:r>
            <a:r>
              <a:rPr lang="fr-CH" baseline="0" dirty="0" smtClean="0"/>
              <a:t> news, etc.</a:t>
            </a:r>
            <a:endParaRPr lang="fr-CH" dirty="0"/>
          </a:p>
        </p:txBody>
      </p:sp>
    </p:spTree>
    <p:extLst>
      <p:ext uri="{BB962C8B-B14F-4D97-AF65-F5344CB8AC3E}">
        <p14:creationId xmlns:p14="http://schemas.microsoft.com/office/powerpoint/2010/main" val="1593605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smtClean="0"/>
              <a:t>Constat</a:t>
            </a:r>
            <a:r>
              <a:rPr lang="fr-CH" baseline="0" dirty="0" smtClean="0"/>
              <a:t> de chaos, à vue d’un cadre juridique hétéroclite</a:t>
            </a:r>
            <a:endParaRPr lang="en-US" dirty="0"/>
          </a:p>
        </p:txBody>
      </p:sp>
      <p:sp>
        <p:nvSpPr>
          <p:cNvPr id="4" name="Slide Number Placeholder 3"/>
          <p:cNvSpPr>
            <a:spLocks noGrp="1"/>
          </p:cNvSpPr>
          <p:nvPr>
            <p:ph type="sldNum" sz="quarter" idx="10"/>
          </p:nvPr>
        </p:nvSpPr>
        <p:spPr/>
        <p:txBody>
          <a:bodyPr/>
          <a:lstStyle/>
          <a:p>
            <a:fld id="{0F70B2D7-CDB5-4957-A785-F190CF83F0C5}" type="slidenum">
              <a:rPr lang="fr-FR" smtClean="0"/>
              <a:pPr/>
              <a:t>2</a:t>
            </a:fld>
            <a:endParaRPr lang="fr-FR"/>
          </a:p>
        </p:txBody>
      </p:sp>
    </p:spTree>
    <p:extLst>
      <p:ext uri="{BB962C8B-B14F-4D97-AF65-F5344CB8AC3E}">
        <p14:creationId xmlns:p14="http://schemas.microsoft.com/office/powerpoint/2010/main" val="2393090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dirty="0" err="1" smtClean="0"/>
              <a:t>Updated</a:t>
            </a:r>
            <a:endParaRPr lang="en-US" dirty="0" smtClean="0"/>
          </a:p>
        </p:txBody>
      </p:sp>
      <p:sp>
        <p:nvSpPr>
          <p:cNvPr id="4" name="Slide Number Placeholder 3"/>
          <p:cNvSpPr>
            <a:spLocks noGrp="1"/>
          </p:cNvSpPr>
          <p:nvPr>
            <p:ph type="sldNum" sz="quarter" idx="10"/>
          </p:nvPr>
        </p:nvSpPr>
        <p:spPr/>
        <p:txBody>
          <a:bodyPr/>
          <a:lstStyle/>
          <a:p>
            <a:fld id="{0F70B2D7-CDB5-4957-A785-F190CF83F0C5}" type="slidenum">
              <a:rPr lang="fr-FR" smtClean="0"/>
              <a:pPr/>
              <a:t>3</a:t>
            </a:fld>
            <a:endParaRPr lang="fr-FR"/>
          </a:p>
        </p:txBody>
      </p:sp>
    </p:spTree>
    <p:extLst>
      <p:ext uri="{BB962C8B-B14F-4D97-AF65-F5344CB8AC3E}">
        <p14:creationId xmlns:p14="http://schemas.microsoft.com/office/powerpoint/2010/main" val="3945656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2019 Finland, Ireland, Latvia, Netherlands, Romania, Russian Federation and Slovenia</a:t>
            </a:r>
            <a:endParaRPr lang="en-US" dirty="0"/>
          </a:p>
        </p:txBody>
      </p:sp>
      <p:sp>
        <p:nvSpPr>
          <p:cNvPr id="4" name="Slide Number Placeholder 3"/>
          <p:cNvSpPr>
            <a:spLocks noGrp="1"/>
          </p:cNvSpPr>
          <p:nvPr>
            <p:ph type="sldNum" sz="quarter" idx="10"/>
          </p:nvPr>
        </p:nvSpPr>
        <p:spPr/>
        <p:txBody>
          <a:bodyPr/>
          <a:lstStyle/>
          <a:p>
            <a:fld id="{0F70B2D7-CDB5-4957-A785-F190CF83F0C5}" type="slidenum">
              <a:rPr lang="fr-FR" smtClean="0"/>
              <a:pPr/>
              <a:t>4</a:t>
            </a:fld>
            <a:endParaRPr lang="fr-FR"/>
          </a:p>
        </p:txBody>
      </p:sp>
    </p:spTree>
    <p:extLst>
      <p:ext uri="{BB962C8B-B14F-4D97-AF65-F5344CB8AC3E}">
        <p14:creationId xmlns:p14="http://schemas.microsoft.com/office/powerpoint/2010/main" val="139159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fr-CH" dirty="0" smtClean="0"/>
              <a:t>4</a:t>
            </a:r>
            <a:r>
              <a:rPr lang="fr-CH" baseline="0" dirty="0" smtClean="0"/>
              <a:t> key </a:t>
            </a:r>
            <a:r>
              <a:rPr lang="fr-CH" baseline="0" dirty="0" err="1" smtClean="0"/>
              <a:t>judgments</a:t>
            </a:r>
            <a:endParaRPr lang="en-US" dirty="0" smtClean="0"/>
          </a:p>
          <a:p>
            <a:endParaRPr lang="en-US" dirty="0"/>
          </a:p>
        </p:txBody>
      </p:sp>
      <p:sp>
        <p:nvSpPr>
          <p:cNvPr id="4" name="Slide Number Placeholder 3"/>
          <p:cNvSpPr>
            <a:spLocks noGrp="1"/>
          </p:cNvSpPr>
          <p:nvPr>
            <p:ph type="sldNum" sz="quarter" idx="10"/>
          </p:nvPr>
        </p:nvSpPr>
        <p:spPr/>
        <p:txBody>
          <a:bodyPr/>
          <a:lstStyle/>
          <a:p>
            <a:fld id="{0F70B2D7-CDB5-4957-A785-F190CF83F0C5}" type="slidenum">
              <a:rPr lang="fr-FR" smtClean="0"/>
              <a:pPr/>
              <a:t>5</a:t>
            </a:fld>
            <a:endParaRPr lang="fr-FR"/>
          </a:p>
        </p:txBody>
      </p:sp>
    </p:spTree>
    <p:extLst>
      <p:ext uri="{BB962C8B-B14F-4D97-AF65-F5344CB8AC3E}">
        <p14:creationId xmlns:p14="http://schemas.microsoft.com/office/powerpoint/2010/main" val="2370323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2019</a:t>
            </a:r>
            <a:endParaRPr lang="fr-FR"/>
          </a:p>
        </p:txBody>
      </p:sp>
      <p:sp>
        <p:nvSpPr>
          <p:cNvPr id="5" name="Footer Placeholder 4"/>
          <p:cNvSpPr>
            <a:spLocks noGrp="1"/>
          </p:cNvSpPr>
          <p:nvPr>
            <p:ph type="ftr" sz="quarter" idx="11"/>
          </p:nvPr>
        </p:nvSpPr>
        <p:spPr/>
        <p:txBody>
          <a:bodyPr/>
          <a:lstStyle/>
          <a:p>
            <a:r>
              <a:rPr lang="fr-FR" smtClean="0"/>
              <a:t>Workshop OHCHR </a:t>
            </a:r>
            <a:endParaRPr lang="fr-FR"/>
          </a:p>
        </p:txBody>
      </p:sp>
      <p:sp>
        <p:nvSpPr>
          <p:cNvPr id="6" name="Slide Number Placeholder 5"/>
          <p:cNvSpPr>
            <a:spLocks noGrp="1"/>
          </p:cNvSpPr>
          <p:nvPr>
            <p:ph type="sldNum" sz="quarter" idx="12"/>
          </p:nvPr>
        </p:nvSpPr>
        <p:spPr/>
        <p:txBody>
          <a:bodyPr/>
          <a:lstStyle/>
          <a:p>
            <a:fld id="{76DEEE50-4E3E-43A0-AD05-9F173A1342EE}" type="slidenum">
              <a:rPr lang="fr-FR" smtClean="0"/>
              <a:pPr/>
              <a:t>‹#›</a:t>
            </a:fld>
            <a:endParaRPr lang="fr-F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0089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2019</a:t>
            </a:r>
            <a:endParaRPr lang="fr-FR"/>
          </a:p>
        </p:txBody>
      </p:sp>
      <p:sp>
        <p:nvSpPr>
          <p:cNvPr id="5" name="Footer Placeholder 4"/>
          <p:cNvSpPr>
            <a:spLocks noGrp="1"/>
          </p:cNvSpPr>
          <p:nvPr>
            <p:ph type="ftr" sz="quarter" idx="11"/>
          </p:nvPr>
        </p:nvSpPr>
        <p:spPr/>
        <p:txBody>
          <a:bodyPr/>
          <a:lstStyle/>
          <a:p>
            <a:r>
              <a:rPr lang="fr-FR" smtClean="0"/>
              <a:t>Workshop OHCHR </a:t>
            </a:r>
            <a:endParaRPr lang="fr-FR"/>
          </a:p>
        </p:txBody>
      </p:sp>
      <p:sp>
        <p:nvSpPr>
          <p:cNvPr id="6" name="Slide Number Placeholder 5"/>
          <p:cNvSpPr>
            <a:spLocks noGrp="1"/>
          </p:cNvSpPr>
          <p:nvPr>
            <p:ph type="sldNum" sz="quarter" idx="12"/>
          </p:nvPr>
        </p:nvSpPr>
        <p:spPr/>
        <p:txBody>
          <a:bodyPr/>
          <a:lstStyle/>
          <a:p>
            <a:fld id="{316C8F9B-C1F1-4E95-937E-BCFC8A9AAA29}" type="slidenum">
              <a:rPr lang="fr-FR" smtClean="0"/>
              <a:pPr/>
              <a:t>‹#›</a:t>
            </a:fld>
            <a:endParaRPr lang="fr-FR"/>
          </a:p>
        </p:txBody>
      </p:sp>
    </p:spTree>
    <p:extLst>
      <p:ext uri="{BB962C8B-B14F-4D97-AF65-F5344CB8AC3E}">
        <p14:creationId xmlns:p14="http://schemas.microsoft.com/office/powerpoint/2010/main" val="183907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2019</a:t>
            </a:r>
            <a:endParaRPr lang="fr-FR"/>
          </a:p>
        </p:txBody>
      </p:sp>
      <p:sp>
        <p:nvSpPr>
          <p:cNvPr id="5" name="Footer Placeholder 4"/>
          <p:cNvSpPr>
            <a:spLocks noGrp="1"/>
          </p:cNvSpPr>
          <p:nvPr>
            <p:ph type="ftr" sz="quarter" idx="11"/>
          </p:nvPr>
        </p:nvSpPr>
        <p:spPr/>
        <p:txBody>
          <a:bodyPr/>
          <a:lstStyle/>
          <a:p>
            <a:r>
              <a:rPr lang="fr-FR" smtClean="0"/>
              <a:t>Workshop OHCHR </a:t>
            </a:r>
            <a:endParaRPr lang="fr-FR"/>
          </a:p>
        </p:txBody>
      </p:sp>
      <p:sp>
        <p:nvSpPr>
          <p:cNvPr id="6" name="Slide Number Placeholder 5"/>
          <p:cNvSpPr>
            <a:spLocks noGrp="1"/>
          </p:cNvSpPr>
          <p:nvPr>
            <p:ph type="sldNum" sz="quarter" idx="12"/>
          </p:nvPr>
        </p:nvSpPr>
        <p:spPr/>
        <p:txBody>
          <a:bodyPr/>
          <a:lstStyle/>
          <a:p>
            <a:fld id="{FDCA8260-C56D-4B8B-94CF-D3FBBBED89F9}" type="slidenum">
              <a:rPr lang="fr-FR" smtClean="0"/>
              <a:pPr/>
              <a:t>‹#›</a:t>
            </a:fld>
            <a:endParaRPr lang="fr-FR"/>
          </a:p>
        </p:txBody>
      </p:sp>
    </p:spTree>
    <p:extLst>
      <p:ext uri="{BB962C8B-B14F-4D97-AF65-F5344CB8AC3E}">
        <p14:creationId xmlns:p14="http://schemas.microsoft.com/office/powerpoint/2010/main" val="3697499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2019</a:t>
            </a:r>
            <a:endParaRPr lang="fr-FR"/>
          </a:p>
        </p:txBody>
      </p:sp>
      <p:sp>
        <p:nvSpPr>
          <p:cNvPr id="5" name="Footer Placeholder 4"/>
          <p:cNvSpPr>
            <a:spLocks noGrp="1"/>
          </p:cNvSpPr>
          <p:nvPr>
            <p:ph type="ftr" sz="quarter" idx="11"/>
          </p:nvPr>
        </p:nvSpPr>
        <p:spPr/>
        <p:txBody>
          <a:bodyPr/>
          <a:lstStyle/>
          <a:p>
            <a:r>
              <a:rPr lang="fr-FR" smtClean="0"/>
              <a:t>Workshop OHCHR </a:t>
            </a:r>
            <a:endParaRPr lang="fr-FR"/>
          </a:p>
        </p:txBody>
      </p:sp>
      <p:sp>
        <p:nvSpPr>
          <p:cNvPr id="6" name="Slide Number Placeholder 5"/>
          <p:cNvSpPr>
            <a:spLocks noGrp="1"/>
          </p:cNvSpPr>
          <p:nvPr>
            <p:ph type="sldNum" sz="quarter" idx="12"/>
          </p:nvPr>
        </p:nvSpPr>
        <p:spPr/>
        <p:txBody>
          <a:bodyPr/>
          <a:lstStyle/>
          <a:p>
            <a:fld id="{DE2FBC1C-029B-40A8-9680-CC6272BC849F}" type="slidenum">
              <a:rPr lang="fr-FR" smtClean="0"/>
              <a:pPr/>
              <a:t>‹#›</a:t>
            </a:fld>
            <a:endParaRPr lang="fr-FR"/>
          </a:p>
        </p:txBody>
      </p:sp>
    </p:spTree>
    <p:extLst>
      <p:ext uri="{BB962C8B-B14F-4D97-AF65-F5344CB8AC3E}">
        <p14:creationId xmlns:p14="http://schemas.microsoft.com/office/powerpoint/2010/main" val="3575675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2019</a:t>
            </a:r>
            <a:endParaRPr lang="fr-FR"/>
          </a:p>
        </p:txBody>
      </p:sp>
      <p:sp>
        <p:nvSpPr>
          <p:cNvPr id="5" name="Footer Placeholder 4"/>
          <p:cNvSpPr>
            <a:spLocks noGrp="1"/>
          </p:cNvSpPr>
          <p:nvPr>
            <p:ph type="ftr" sz="quarter" idx="11"/>
          </p:nvPr>
        </p:nvSpPr>
        <p:spPr/>
        <p:txBody>
          <a:bodyPr/>
          <a:lstStyle/>
          <a:p>
            <a:r>
              <a:rPr lang="fr-FR" smtClean="0"/>
              <a:t>Workshop OHCHR </a:t>
            </a:r>
            <a:endParaRPr lang="fr-FR"/>
          </a:p>
        </p:txBody>
      </p:sp>
      <p:sp>
        <p:nvSpPr>
          <p:cNvPr id="6" name="Slide Number Placeholder 5"/>
          <p:cNvSpPr>
            <a:spLocks noGrp="1"/>
          </p:cNvSpPr>
          <p:nvPr>
            <p:ph type="sldNum" sz="quarter" idx="12"/>
          </p:nvPr>
        </p:nvSpPr>
        <p:spPr/>
        <p:txBody>
          <a:bodyPr/>
          <a:lstStyle/>
          <a:p>
            <a:fld id="{DBBB9B4E-8C13-439F-AD66-B76637549A25}" type="slidenum">
              <a:rPr lang="fr-FR" smtClean="0"/>
              <a:pPr/>
              <a:t>‹#›</a:t>
            </a:fld>
            <a:endParaRPr lang="fr-F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2242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2019</a:t>
            </a:r>
            <a:endParaRPr lang="fr-FR"/>
          </a:p>
        </p:txBody>
      </p:sp>
      <p:sp>
        <p:nvSpPr>
          <p:cNvPr id="6" name="Footer Placeholder 5"/>
          <p:cNvSpPr>
            <a:spLocks noGrp="1"/>
          </p:cNvSpPr>
          <p:nvPr>
            <p:ph type="ftr" sz="quarter" idx="11"/>
          </p:nvPr>
        </p:nvSpPr>
        <p:spPr/>
        <p:txBody>
          <a:bodyPr/>
          <a:lstStyle/>
          <a:p>
            <a:r>
              <a:rPr lang="fr-FR" smtClean="0"/>
              <a:t>Workshop OHCHR </a:t>
            </a:r>
            <a:endParaRPr lang="fr-FR"/>
          </a:p>
        </p:txBody>
      </p:sp>
      <p:sp>
        <p:nvSpPr>
          <p:cNvPr id="7" name="Slide Number Placeholder 6"/>
          <p:cNvSpPr>
            <a:spLocks noGrp="1"/>
          </p:cNvSpPr>
          <p:nvPr>
            <p:ph type="sldNum" sz="quarter" idx="12"/>
          </p:nvPr>
        </p:nvSpPr>
        <p:spPr/>
        <p:txBody>
          <a:bodyPr/>
          <a:lstStyle/>
          <a:p>
            <a:fld id="{DDD0050C-B2CD-4043-9198-45354595BBCF}" type="slidenum">
              <a:rPr lang="fr-FR" smtClean="0"/>
              <a:pPr/>
              <a:t>‹#›</a:t>
            </a:fld>
            <a:endParaRPr lang="fr-FR"/>
          </a:p>
        </p:txBody>
      </p:sp>
    </p:spTree>
    <p:extLst>
      <p:ext uri="{BB962C8B-B14F-4D97-AF65-F5344CB8AC3E}">
        <p14:creationId xmlns:p14="http://schemas.microsoft.com/office/powerpoint/2010/main" val="1677777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2019</a:t>
            </a:r>
            <a:endParaRPr lang="fr-FR"/>
          </a:p>
        </p:txBody>
      </p:sp>
      <p:sp>
        <p:nvSpPr>
          <p:cNvPr id="8" name="Footer Placeholder 7"/>
          <p:cNvSpPr>
            <a:spLocks noGrp="1"/>
          </p:cNvSpPr>
          <p:nvPr>
            <p:ph type="ftr" sz="quarter" idx="11"/>
          </p:nvPr>
        </p:nvSpPr>
        <p:spPr/>
        <p:txBody>
          <a:bodyPr/>
          <a:lstStyle/>
          <a:p>
            <a:r>
              <a:rPr lang="fr-FR" smtClean="0"/>
              <a:t>Workshop OHCHR </a:t>
            </a:r>
            <a:endParaRPr lang="fr-FR"/>
          </a:p>
        </p:txBody>
      </p:sp>
      <p:sp>
        <p:nvSpPr>
          <p:cNvPr id="9" name="Slide Number Placeholder 8"/>
          <p:cNvSpPr>
            <a:spLocks noGrp="1"/>
          </p:cNvSpPr>
          <p:nvPr>
            <p:ph type="sldNum" sz="quarter" idx="12"/>
          </p:nvPr>
        </p:nvSpPr>
        <p:spPr/>
        <p:txBody>
          <a:bodyPr/>
          <a:lstStyle/>
          <a:p>
            <a:fld id="{6027BBF5-D4A2-41A2-A419-4573803D5D9B}" type="slidenum">
              <a:rPr lang="fr-FR" smtClean="0"/>
              <a:pPr/>
              <a:t>‹#›</a:t>
            </a:fld>
            <a:endParaRPr lang="fr-FR"/>
          </a:p>
        </p:txBody>
      </p:sp>
    </p:spTree>
    <p:extLst>
      <p:ext uri="{BB962C8B-B14F-4D97-AF65-F5344CB8AC3E}">
        <p14:creationId xmlns:p14="http://schemas.microsoft.com/office/powerpoint/2010/main" val="766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2019</a:t>
            </a:r>
            <a:endParaRPr lang="fr-FR"/>
          </a:p>
        </p:txBody>
      </p:sp>
      <p:sp>
        <p:nvSpPr>
          <p:cNvPr id="4" name="Footer Placeholder 3"/>
          <p:cNvSpPr>
            <a:spLocks noGrp="1"/>
          </p:cNvSpPr>
          <p:nvPr>
            <p:ph type="ftr" sz="quarter" idx="11"/>
          </p:nvPr>
        </p:nvSpPr>
        <p:spPr/>
        <p:txBody>
          <a:bodyPr/>
          <a:lstStyle/>
          <a:p>
            <a:r>
              <a:rPr lang="fr-FR" smtClean="0"/>
              <a:t>Workshop OHCHR </a:t>
            </a:r>
            <a:endParaRPr lang="fr-FR"/>
          </a:p>
        </p:txBody>
      </p:sp>
      <p:sp>
        <p:nvSpPr>
          <p:cNvPr id="5" name="Slide Number Placeholder 4"/>
          <p:cNvSpPr>
            <a:spLocks noGrp="1"/>
          </p:cNvSpPr>
          <p:nvPr>
            <p:ph type="sldNum" sz="quarter" idx="12"/>
          </p:nvPr>
        </p:nvSpPr>
        <p:spPr/>
        <p:txBody>
          <a:bodyPr/>
          <a:lstStyle/>
          <a:p>
            <a:fld id="{12BD3639-585E-4488-8492-F3E06CBA219C}" type="slidenum">
              <a:rPr lang="fr-FR" smtClean="0"/>
              <a:pPr/>
              <a:t>‹#›</a:t>
            </a:fld>
            <a:endParaRPr lang="fr-FR"/>
          </a:p>
        </p:txBody>
      </p:sp>
    </p:spTree>
    <p:extLst>
      <p:ext uri="{BB962C8B-B14F-4D97-AF65-F5344CB8AC3E}">
        <p14:creationId xmlns:p14="http://schemas.microsoft.com/office/powerpoint/2010/main" val="3772482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smtClean="0"/>
              <a:t>2019</a:t>
            </a:r>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r>
              <a:rPr lang="fr-FR" smtClean="0"/>
              <a:t>Workshop OHCHR </a:t>
            </a:r>
            <a:endParaRPr lang="fr-FR"/>
          </a:p>
        </p:txBody>
      </p:sp>
      <p:sp>
        <p:nvSpPr>
          <p:cNvPr id="9" name="Slide Number Placeholder 8"/>
          <p:cNvSpPr>
            <a:spLocks noGrp="1"/>
          </p:cNvSpPr>
          <p:nvPr>
            <p:ph type="sldNum" sz="quarter" idx="12"/>
          </p:nvPr>
        </p:nvSpPr>
        <p:spPr/>
        <p:txBody>
          <a:bodyPr/>
          <a:lstStyle/>
          <a:p>
            <a:fld id="{0D78F430-71A0-4FC4-8258-6F853DA43EE5}" type="slidenum">
              <a:rPr lang="fr-FR" smtClean="0"/>
              <a:pPr/>
              <a:t>‹#›</a:t>
            </a:fld>
            <a:endParaRPr lang="fr-FR"/>
          </a:p>
        </p:txBody>
      </p:sp>
    </p:spTree>
    <p:extLst>
      <p:ext uri="{BB962C8B-B14F-4D97-AF65-F5344CB8AC3E}">
        <p14:creationId xmlns:p14="http://schemas.microsoft.com/office/powerpoint/2010/main" val="184749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smtClean="0"/>
              <a:t>2019</a:t>
            </a:r>
            <a:endParaRPr lang="fr-F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fr-FR" smtClean="0"/>
              <a:t>Workshop OHCHR </a:t>
            </a:r>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6643928-DEEB-4709-8328-13C443A26979}" type="slidenum">
              <a:rPr lang="fr-FR" smtClean="0"/>
              <a:pPr/>
              <a:t>‹#›</a:t>
            </a:fld>
            <a:endParaRPr lang="fr-FR"/>
          </a:p>
        </p:txBody>
      </p:sp>
    </p:spTree>
    <p:extLst>
      <p:ext uri="{BB962C8B-B14F-4D97-AF65-F5344CB8AC3E}">
        <p14:creationId xmlns:p14="http://schemas.microsoft.com/office/powerpoint/2010/main" val="322949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2019</a:t>
            </a:r>
            <a:endParaRPr lang="fr-FR"/>
          </a:p>
        </p:txBody>
      </p:sp>
      <p:sp>
        <p:nvSpPr>
          <p:cNvPr id="6" name="Footer Placeholder 5"/>
          <p:cNvSpPr>
            <a:spLocks noGrp="1"/>
          </p:cNvSpPr>
          <p:nvPr>
            <p:ph type="ftr" sz="quarter" idx="11"/>
          </p:nvPr>
        </p:nvSpPr>
        <p:spPr/>
        <p:txBody>
          <a:bodyPr/>
          <a:lstStyle/>
          <a:p>
            <a:r>
              <a:rPr lang="fr-FR" smtClean="0"/>
              <a:t>Workshop OHCHR </a:t>
            </a:r>
            <a:endParaRPr lang="fr-FR"/>
          </a:p>
        </p:txBody>
      </p:sp>
      <p:sp>
        <p:nvSpPr>
          <p:cNvPr id="7" name="Slide Number Placeholder 6"/>
          <p:cNvSpPr>
            <a:spLocks noGrp="1"/>
          </p:cNvSpPr>
          <p:nvPr>
            <p:ph type="sldNum" sz="quarter" idx="12"/>
          </p:nvPr>
        </p:nvSpPr>
        <p:spPr/>
        <p:txBody>
          <a:bodyPr/>
          <a:lstStyle/>
          <a:p>
            <a:fld id="{480AEA44-C658-4860-AAFA-1E656971FC80}" type="slidenum">
              <a:rPr lang="fr-FR" smtClean="0"/>
              <a:pPr/>
              <a:t>‹#›</a:t>
            </a:fld>
            <a:endParaRPr lang="fr-FR"/>
          </a:p>
        </p:txBody>
      </p:sp>
    </p:spTree>
    <p:extLst>
      <p:ext uri="{BB962C8B-B14F-4D97-AF65-F5344CB8AC3E}">
        <p14:creationId xmlns:p14="http://schemas.microsoft.com/office/powerpoint/2010/main" val="438998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n-US" smtClean="0"/>
              <a:t>2019</a:t>
            </a:r>
            <a:endParaRPr lang="fr-F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fr-FR" smtClean="0"/>
              <a:t>Workshop OHCHR </a:t>
            </a:r>
            <a:endParaRPr lang="fr-F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512D1CC-BAD9-4190-84A9-397B60FA5E90}" type="slidenum">
              <a:rPr lang="fr-FR" smtClean="0"/>
              <a:pPr/>
              <a:t>‹#›</a:t>
            </a:fld>
            <a:endParaRPr lang="fr-F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542139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ctrTitle"/>
          </p:nvPr>
        </p:nvSpPr>
        <p:spPr>
          <a:xfrm>
            <a:off x="822961" y="1916832"/>
            <a:ext cx="7179229" cy="2313048"/>
          </a:xfrm>
        </p:spPr>
        <p:txBody>
          <a:bodyPr>
            <a:noAutofit/>
          </a:bodyPr>
          <a:lstStyle/>
          <a:p>
            <a:pPr algn="ctr"/>
            <a:r>
              <a:rPr lang="fr-FR" sz="2800" b="1" dirty="0" smtClean="0"/>
              <a:t>The General Policy Recommandations</a:t>
            </a:r>
            <a:br>
              <a:rPr lang="fr-FR" sz="2800" b="1" dirty="0" smtClean="0"/>
            </a:br>
            <a:r>
              <a:rPr lang="fr-FR" sz="2800" b="1" dirty="0" smtClean="0"/>
              <a:t> of </a:t>
            </a:r>
            <a:br>
              <a:rPr lang="fr-FR" sz="2800" b="1" dirty="0" smtClean="0"/>
            </a:br>
            <a:r>
              <a:rPr lang="fr-FR" sz="2800" b="1" dirty="0" smtClean="0"/>
              <a:t>the </a:t>
            </a:r>
            <a:r>
              <a:rPr lang="fr-FR" sz="2800" b="1" dirty="0" err="1" smtClean="0"/>
              <a:t>European</a:t>
            </a:r>
            <a:r>
              <a:rPr lang="fr-FR" sz="2800" b="1" dirty="0" smtClean="0"/>
              <a:t> Commission </a:t>
            </a:r>
            <a:r>
              <a:rPr lang="fr-FR" sz="2800" b="1" dirty="0" err="1" smtClean="0"/>
              <a:t>against</a:t>
            </a:r>
            <a:r>
              <a:rPr lang="fr-FR" sz="2800" b="1" dirty="0" smtClean="0"/>
              <a:t> </a:t>
            </a:r>
            <a:br>
              <a:rPr lang="fr-FR" sz="2800" b="1" dirty="0" smtClean="0"/>
            </a:br>
            <a:r>
              <a:rPr lang="fr-FR" sz="2800" b="1" dirty="0" err="1" smtClean="0"/>
              <a:t>Racism</a:t>
            </a:r>
            <a:r>
              <a:rPr lang="fr-FR" sz="2800" b="1" dirty="0" smtClean="0"/>
              <a:t> and </a:t>
            </a:r>
            <a:r>
              <a:rPr lang="fr-FR" sz="2800" b="1" dirty="0" err="1" smtClean="0"/>
              <a:t>Intolerance</a:t>
            </a:r>
            <a:endParaRPr lang="fr-CH" sz="2800" dirty="0"/>
          </a:p>
        </p:txBody>
      </p:sp>
      <p:sp>
        <p:nvSpPr>
          <p:cNvPr id="231427" name="Rectangle 3"/>
          <p:cNvSpPr>
            <a:spLocks noGrp="1" noChangeArrowheads="1"/>
          </p:cNvSpPr>
          <p:nvPr>
            <p:ph type="subTitle" idx="1"/>
          </p:nvPr>
        </p:nvSpPr>
        <p:spPr>
          <a:xfrm>
            <a:off x="1144191" y="4959869"/>
            <a:ext cx="7482384" cy="1133427"/>
          </a:xfrm>
        </p:spPr>
        <p:txBody>
          <a:bodyPr>
            <a:noAutofit/>
          </a:bodyPr>
          <a:lstStyle/>
          <a:p>
            <a:pPr algn="ctr"/>
            <a:r>
              <a:rPr lang="fr-CH" sz="1600" dirty="0" smtClean="0"/>
              <a:t>Bertil Cottier</a:t>
            </a:r>
          </a:p>
          <a:p>
            <a:pPr algn="ctr"/>
            <a:r>
              <a:rPr lang="it-CH" sz="1200" dirty="0" err="1" smtClean="0"/>
              <a:t>Member</a:t>
            </a:r>
            <a:r>
              <a:rPr lang="it-CH" sz="1200" dirty="0" smtClean="0"/>
              <a:t> of ECRI</a:t>
            </a:r>
            <a:endParaRPr lang="it-CH" sz="1200" dirty="0" smtClean="0"/>
          </a:p>
          <a:p>
            <a:pPr algn="ctr"/>
            <a:r>
              <a:rPr lang="fr-CH" sz="1200" dirty="0" smtClean="0"/>
              <a:t>In Respect of </a:t>
            </a:r>
            <a:r>
              <a:rPr lang="fr-CH" sz="1200" dirty="0" err="1" smtClean="0"/>
              <a:t>Switzerland</a:t>
            </a:r>
            <a:endParaRPr lang="fr-CH" sz="1200" dirty="0" smtClean="0"/>
          </a:p>
        </p:txBody>
      </p:sp>
      <p:sp>
        <p:nvSpPr>
          <p:cNvPr id="8" name="Date Placeholder 7"/>
          <p:cNvSpPr>
            <a:spLocks noGrp="1"/>
          </p:cNvSpPr>
          <p:nvPr>
            <p:ph type="dt" sz="half" idx="10"/>
          </p:nvPr>
        </p:nvSpPr>
        <p:spPr/>
        <p:txBody>
          <a:bodyPr/>
          <a:lstStyle/>
          <a:p>
            <a:r>
              <a:rPr lang="en-US" smtClean="0"/>
              <a:t>2019</a:t>
            </a:r>
            <a:endParaRPr lang="fr-FR" dirty="0"/>
          </a:p>
        </p:txBody>
      </p:sp>
      <p:sp>
        <p:nvSpPr>
          <p:cNvPr id="9" name="Footer Placeholder 8"/>
          <p:cNvSpPr>
            <a:spLocks noGrp="1"/>
          </p:cNvSpPr>
          <p:nvPr>
            <p:ph type="ftr" sz="quarter" idx="11"/>
          </p:nvPr>
        </p:nvSpPr>
        <p:spPr/>
        <p:txBody>
          <a:bodyPr/>
          <a:lstStyle/>
          <a:p>
            <a:r>
              <a:rPr lang="fr-FR" smtClean="0"/>
              <a:t>Workshop OHCHR </a:t>
            </a:r>
            <a:endParaRPr lang="fr-FR" dirty="0"/>
          </a:p>
        </p:txBody>
      </p:sp>
      <p:sp>
        <p:nvSpPr>
          <p:cNvPr id="2" name="Slide Number Placeholder 1"/>
          <p:cNvSpPr>
            <a:spLocks noGrp="1"/>
          </p:cNvSpPr>
          <p:nvPr>
            <p:ph type="sldNum" sz="quarter" idx="12"/>
          </p:nvPr>
        </p:nvSpPr>
        <p:spPr/>
        <p:txBody>
          <a:bodyPr/>
          <a:lstStyle/>
          <a:p>
            <a:fld id="{76DEEE50-4E3E-43A0-AD05-9F173A1342EE}" type="slidenum">
              <a:rPr lang="fr-FR" smtClean="0"/>
              <a:pPr/>
              <a:t>1</a:t>
            </a:fld>
            <a:endParaRPr lang="fr-FR"/>
          </a:p>
        </p:txBody>
      </p:sp>
      <p:sp>
        <p:nvSpPr>
          <p:cNvPr id="4" name="AutoShape 2" descr="Résultat de recherche d'images pour &quot;the dark side of the digital revolution&quot;"/>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3"/>
          <a:stretch>
            <a:fillRect/>
          </a:stretch>
        </p:blipFill>
        <p:spPr>
          <a:xfrm>
            <a:off x="6174864" y="381107"/>
            <a:ext cx="2234499" cy="1512168"/>
          </a:xfrm>
          <a:prstGeom prst="rect">
            <a:avLst/>
          </a:prstGeom>
        </p:spPr>
      </p:pic>
      <p:pic>
        <p:nvPicPr>
          <p:cNvPr id="14" name="Picture 13"/>
          <p:cNvPicPr>
            <a:picLocks noChangeAspect="1"/>
          </p:cNvPicPr>
          <p:nvPr/>
        </p:nvPicPr>
        <p:blipFill rotWithShape="1">
          <a:blip r:embed="rId4"/>
          <a:srcRect l="40950" t="1431" r="48025" b="10820"/>
          <a:stretch/>
        </p:blipFill>
        <p:spPr>
          <a:xfrm>
            <a:off x="822961" y="561191"/>
            <a:ext cx="1612800" cy="1152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H" sz="6600" dirty="0" smtClean="0"/>
              <a:t>ECRI?</a:t>
            </a:r>
            <a:endParaRPr lang="en-US" sz="6600" dirty="0"/>
          </a:p>
        </p:txBody>
      </p:sp>
      <p:sp>
        <p:nvSpPr>
          <p:cNvPr id="7" name="Content Placeholder 6"/>
          <p:cNvSpPr>
            <a:spLocks noGrp="1"/>
          </p:cNvSpPr>
          <p:nvPr>
            <p:ph idx="1"/>
          </p:nvPr>
        </p:nvSpPr>
        <p:spPr/>
        <p:txBody>
          <a:bodyPr>
            <a:normAutofit/>
          </a:bodyPr>
          <a:lstStyle/>
          <a:p>
            <a:pPr>
              <a:buFont typeface="Courier New" panose="02070309020205020404" pitchFamily="49" charset="0"/>
              <a:buChar char="o"/>
            </a:pPr>
            <a:r>
              <a:rPr lang="en-US" sz="2800" dirty="0" smtClean="0"/>
              <a:t> Human </a:t>
            </a:r>
            <a:r>
              <a:rPr lang="en-US" sz="2800" dirty="0"/>
              <a:t>rights monitoring </a:t>
            </a:r>
            <a:r>
              <a:rPr lang="en-US" sz="2800" dirty="0" smtClean="0"/>
              <a:t>body which specializes </a:t>
            </a:r>
            <a:r>
              <a:rPr lang="en-US" sz="2800" dirty="0"/>
              <a:t>in questions relating to the fight against racism, discrimination (on grounds of “race”, ethnic/national origin, </a:t>
            </a:r>
            <a:r>
              <a:rPr lang="en-US" sz="2800" dirty="0" smtClean="0"/>
              <a:t>color, </a:t>
            </a:r>
            <a:r>
              <a:rPr lang="en-US" sz="2800" dirty="0"/>
              <a:t>citizenship, religion, language, sexual orientation and gender identity), xenophobia, antisemitism and </a:t>
            </a:r>
            <a:r>
              <a:rPr lang="en-US" sz="2800" dirty="0" smtClean="0"/>
              <a:t>intolerance.</a:t>
            </a:r>
          </a:p>
          <a:p>
            <a:pPr>
              <a:buFont typeface="Courier New" panose="02070309020205020404" pitchFamily="49" charset="0"/>
              <a:buChar char="o"/>
            </a:pPr>
            <a:r>
              <a:rPr lang="en-US" sz="2800" dirty="0" smtClean="0"/>
              <a:t> 47 members appointed </a:t>
            </a:r>
            <a:r>
              <a:rPr lang="en-US" sz="2800" dirty="0"/>
              <a:t>on the basis of their </a:t>
            </a:r>
            <a:r>
              <a:rPr lang="en-US" sz="2800" dirty="0" smtClean="0"/>
              <a:t>independence and </a:t>
            </a:r>
            <a:r>
              <a:rPr lang="en-US" sz="2800" dirty="0"/>
              <a:t>expertise </a:t>
            </a:r>
          </a:p>
        </p:txBody>
      </p:sp>
      <p:sp>
        <p:nvSpPr>
          <p:cNvPr id="4" name="Date Placeholder 3"/>
          <p:cNvSpPr>
            <a:spLocks noGrp="1"/>
          </p:cNvSpPr>
          <p:nvPr>
            <p:ph type="dt" sz="half" idx="10"/>
          </p:nvPr>
        </p:nvSpPr>
        <p:spPr/>
        <p:txBody>
          <a:bodyPr/>
          <a:lstStyle/>
          <a:p>
            <a:r>
              <a:rPr lang="en-US" smtClean="0"/>
              <a:t>2019</a:t>
            </a:r>
            <a:endParaRPr lang="fr-FR"/>
          </a:p>
        </p:txBody>
      </p:sp>
      <p:sp>
        <p:nvSpPr>
          <p:cNvPr id="5" name="Footer Placeholder 4"/>
          <p:cNvSpPr>
            <a:spLocks noGrp="1"/>
          </p:cNvSpPr>
          <p:nvPr>
            <p:ph type="ftr" sz="quarter" idx="11"/>
          </p:nvPr>
        </p:nvSpPr>
        <p:spPr/>
        <p:txBody>
          <a:bodyPr/>
          <a:lstStyle/>
          <a:p>
            <a:r>
              <a:rPr lang="fr-FR" smtClean="0"/>
              <a:t>Workshop OHCHR </a:t>
            </a:r>
            <a:endParaRPr lang="fr-FR"/>
          </a:p>
        </p:txBody>
      </p:sp>
      <p:sp>
        <p:nvSpPr>
          <p:cNvPr id="6" name="Slide Number Placeholder 5"/>
          <p:cNvSpPr>
            <a:spLocks noGrp="1"/>
          </p:cNvSpPr>
          <p:nvPr>
            <p:ph type="sldNum" sz="quarter" idx="12"/>
          </p:nvPr>
        </p:nvSpPr>
        <p:spPr/>
        <p:txBody>
          <a:bodyPr/>
          <a:lstStyle/>
          <a:p>
            <a:fld id="{DE2FBC1C-029B-40A8-9680-CC6272BC849F}" type="slidenum">
              <a:rPr lang="fr-FR" smtClean="0"/>
              <a:pPr/>
              <a:t>2</a:t>
            </a:fld>
            <a:endParaRPr lang="fr-FR"/>
          </a:p>
        </p:txBody>
      </p:sp>
    </p:spTree>
    <p:extLst>
      <p:ext uri="{BB962C8B-B14F-4D97-AF65-F5344CB8AC3E}">
        <p14:creationId xmlns:p14="http://schemas.microsoft.com/office/powerpoint/2010/main" val="1893785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fr-CH" dirty="0" smtClean="0"/>
              <a:t>General Policy Recommandations (GPR)?</a:t>
            </a:r>
            <a:endParaRPr lang="en-US" dirty="0"/>
          </a:p>
        </p:txBody>
      </p:sp>
      <p:sp>
        <p:nvSpPr>
          <p:cNvPr id="8" name="Text Placeholder 7"/>
          <p:cNvSpPr>
            <a:spLocks noGrp="1"/>
          </p:cNvSpPr>
          <p:nvPr>
            <p:ph idx="1"/>
          </p:nvPr>
        </p:nvSpPr>
        <p:spPr/>
        <p:txBody>
          <a:bodyPr>
            <a:normAutofit/>
          </a:bodyPr>
          <a:lstStyle/>
          <a:p>
            <a:pPr>
              <a:buFont typeface="Arial" panose="020B0604020202020204" pitchFamily="34" charset="0"/>
              <a:buChar char="•"/>
            </a:pPr>
            <a:r>
              <a:rPr lang="en-US" sz="4000" dirty="0" smtClean="0"/>
              <a:t>As of today 16 GPRs dealing with </a:t>
            </a:r>
            <a:r>
              <a:rPr lang="en-US" sz="4000" dirty="0" err="1" smtClean="0"/>
              <a:t>i.a</a:t>
            </a:r>
            <a:r>
              <a:rPr lang="en-US" sz="4000" dirty="0" smtClean="0"/>
              <a:t>. education, employment, sports, fight against terrorism, hate speech, Internet.</a:t>
            </a:r>
          </a:p>
          <a:p>
            <a:pPr>
              <a:buFont typeface="Arial" panose="020B0604020202020204" pitchFamily="34" charset="0"/>
              <a:buChar char="•"/>
            </a:pPr>
            <a:r>
              <a:rPr lang="en-US" sz="4000" dirty="0" smtClean="0"/>
              <a:t>Regularly updated</a:t>
            </a:r>
          </a:p>
          <a:p>
            <a:pPr>
              <a:buFont typeface="Arial" panose="020B0604020202020204" pitchFamily="34" charset="0"/>
              <a:buChar char="•"/>
            </a:pPr>
            <a:r>
              <a:rPr lang="en-US" sz="4000" dirty="0" smtClean="0"/>
              <a:t>Addressed to the Members States</a:t>
            </a:r>
          </a:p>
          <a:p>
            <a:endParaRPr lang="en-US" dirty="0"/>
          </a:p>
        </p:txBody>
      </p:sp>
      <p:sp>
        <p:nvSpPr>
          <p:cNvPr id="2" name="Date Placeholder 1"/>
          <p:cNvSpPr>
            <a:spLocks noGrp="1"/>
          </p:cNvSpPr>
          <p:nvPr>
            <p:ph type="dt" sz="half" idx="10"/>
          </p:nvPr>
        </p:nvSpPr>
        <p:spPr/>
        <p:txBody>
          <a:bodyPr/>
          <a:lstStyle/>
          <a:p>
            <a:r>
              <a:rPr lang="en-US" smtClean="0"/>
              <a:t>2019</a:t>
            </a:r>
            <a:endParaRPr lang="fr-FR"/>
          </a:p>
        </p:txBody>
      </p:sp>
      <p:sp>
        <p:nvSpPr>
          <p:cNvPr id="3" name="Footer Placeholder 2"/>
          <p:cNvSpPr>
            <a:spLocks noGrp="1"/>
          </p:cNvSpPr>
          <p:nvPr>
            <p:ph type="ftr" sz="quarter" idx="11"/>
          </p:nvPr>
        </p:nvSpPr>
        <p:spPr/>
        <p:txBody>
          <a:bodyPr/>
          <a:lstStyle/>
          <a:p>
            <a:r>
              <a:rPr lang="fr-FR" smtClean="0"/>
              <a:t>Workshop OHCHR </a:t>
            </a:r>
            <a:endParaRPr lang="fr-FR"/>
          </a:p>
        </p:txBody>
      </p:sp>
      <p:sp>
        <p:nvSpPr>
          <p:cNvPr id="4" name="Slide Number Placeholder 3"/>
          <p:cNvSpPr>
            <a:spLocks noGrp="1"/>
          </p:cNvSpPr>
          <p:nvPr>
            <p:ph type="sldNum" sz="quarter" idx="12"/>
          </p:nvPr>
        </p:nvSpPr>
        <p:spPr/>
        <p:txBody>
          <a:bodyPr/>
          <a:lstStyle/>
          <a:p>
            <a:fld id="{0D78F430-71A0-4FC4-8258-6F853DA43EE5}" type="slidenum">
              <a:rPr lang="fr-FR" smtClean="0"/>
              <a:pPr/>
              <a:t>3</a:t>
            </a:fld>
            <a:endParaRPr lang="fr-FR"/>
          </a:p>
        </p:txBody>
      </p:sp>
    </p:spTree>
    <p:extLst>
      <p:ext uri="{BB962C8B-B14F-4D97-AF65-F5344CB8AC3E}">
        <p14:creationId xmlns:p14="http://schemas.microsoft.com/office/powerpoint/2010/main" val="2783728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CH" dirty="0" smtClean="0"/>
              <a:t>Monitoring and </a:t>
            </a:r>
            <a:r>
              <a:rPr lang="fr-CH" dirty="0" err="1" smtClean="0"/>
              <a:t>follow</a:t>
            </a:r>
            <a:r>
              <a:rPr lang="fr-CH" dirty="0" smtClean="0"/>
              <a:t> up</a:t>
            </a:r>
            <a:r>
              <a:rPr lang="fr-CH" dirty="0" smtClean="0"/>
              <a:t> </a:t>
            </a:r>
            <a:endParaRPr lang="en-US" dirty="0"/>
          </a:p>
        </p:txBody>
      </p:sp>
      <p:sp>
        <p:nvSpPr>
          <p:cNvPr id="9" name="Content Placeholder 8"/>
          <p:cNvSpPr>
            <a:spLocks noGrp="1"/>
          </p:cNvSpPr>
          <p:nvPr>
            <p:ph idx="1"/>
          </p:nvPr>
        </p:nvSpPr>
        <p:spPr>
          <a:xfrm>
            <a:off x="822960" y="1988840"/>
            <a:ext cx="8141529" cy="3743506"/>
          </a:xfrm>
        </p:spPr>
        <p:txBody>
          <a:bodyPr>
            <a:normAutofit fontScale="85000" lnSpcReduction="20000"/>
          </a:bodyPr>
          <a:lstStyle/>
          <a:p>
            <a:pPr marL="514350" indent="-514350">
              <a:buFont typeface="+mj-lt"/>
              <a:buAutoNum type="alphaLcPeriod"/>
            </a:pPr>
            <a:r>
              <a:rPr lang="en-US" sz="3200" dirty="0" smtClean="0"/>
              <a:t>Five years cycles</a:t>
            </a:r>
          </a:p>
          <a:p>
            <a:pPr marL="514350" indent="-514350">
              <a:buFont typeface="+mj-lt"/>
              <a:buAutoNum type="alphaLcPeriod"/>
            </a:pPr>
            <a:r>
              <a:rPr lang="en-US" sz="3200" dirty="0" smtClean="0"/>
              <a:t>Contact visit and confidential dialogue</a:t>
            </a:r>
          </a:p>
          <a:p>
            <a:pPr marL="514350" indent="-514350">
              <a:buFont typeface="+mj-lt"/>
              <a:buAutoNum type="alphaLcPeriod"/>
            </a:pPr>
            <a:r>
              <a:rPr lang="en-US" sz="3200" dirty="0" smtClean="0"/>
              <a:t>Country report with specific recommendations, like</a:t>
            </a:r>
          </a:p>
          <a:p>
            <a:pPr marL="841248" lvl="4" indent="0">
              <a:buNone/>
            </a:pPr>
            <a:r>
              <a:rPr lang="en-US" sz="2600" dirty="0" smtClean="0">
                <a:solidFill>
                  <a:prstClr val="black">
                    <a:lumMod val="75000"/>
                    <a:lumOff val="25000"/>
                  </a:prstClr>
                </a:solidFill>
              </a:rPr>
              <a:t>(§ 14) ECRI </a:t>
            </a:r>
            <a:r>
              <a:rPr lang="en-US" sz="2600" i="1" dirty="0" smtClean="0">
                <a:solidFill>
                  <a:prstClr val="black">
                    <a:lumMod val="75000"/>
                    <a:lumOff val="25000"/>
                  </a:prstClr>
                </a:solidFill>
              </a:rPr>
              <a:t>again</a:t>
            </a:r>
            <a:r>
              <a:rPr lang="en-US" sz="2600" dirty="0" smtClean="0">
                <a:solidFill>
                  <a:prstClr val="black">
                    <a:lumMod val="75000"/>
                    <a:lumOff val="25000"/>
                  </a:prstClr>
                </a:solidFill>
              </a:rPr>
              <a:t> recommends that the Swiss authorities consolidate the independence of the Federal Commission against Racism, </a:t>
            </a:r>
            <a:r>
              <a:rPr lang="en-US" sz="2600" i="1" dirty="0" smtClean="0">
                <a:solidFill>
                  <a:prstClr val="black">
                    <a:lumMod val="75000"/>
                    <a:lumOff val="25000"/>
                  </a:prstClr>
                </a:solidFill>
              </a:rPr>
              <a:t>bringing it into line with principles 1 and 5 of General Policy Recommendation No. 2. </a:t>
            </a:r>
          </a:p>
          <a:p>
            <a:pPr marL="514350" indent="-514350">
              <a:buFont typeface="+mj-lt"/>
              <a:buAutoNum type="alphaLcPeriod"/>
            </a:pPr>
            <a:r>
              <a:rPr lang="en-US" sz="3200" dirty="0" smtClean="0"/>
              <a:t>« strongly recommends », « urges the NN Government »…</a:t>
            </a:r>
          </a:p>
          <a:p>
            <a:pPr marL="514350" indent="-514350">
              <a:buFont typeface="+mj-lt"/>
              <a:buAutoNum type="alphaLcPeriod"/>
            </a:pPr>
            <a:r>
              <a:rPr lang="en-US" sz="3200" dirty="0" smtClean="0"/>
              <a:t>Comments by Governments</a:t>
            </a:r>
          </a:p>
          <a:p>
            <a:pPr marL="841248" lvl="4" indent="0">
              <a:buNone/>
            </a:pPr>
            <a:endParaRPr lang="en-US" sz="2600" i="1" dirty="0">
              <a:solidFill>
                <a:prstClr val="black">
                  <a:lumMod val="75000"/>
                  <a:lumOff val="25000"/>
                </a:prstClr>
              </a:solidFill>
            </a:endParaRPr>
          </a:p>
          <a:p>
            <a:pPr marL="514350" indent="-514350">
              <a:buFont typeface="+mj-lt"/>
              <a:buAutoNum type="alphaLcPeriod"/>
            </a:pPr>
            <a:endParaRPr lang="fr-FR" sz="3200" dirty="0" smtClean="0"/>
          </a:p>
          <a:p>
            <a:pPr marL="514350" indent="-514350">
              <a:buFont typeface="+mj-lt"/>
              <a:buAutoNum type="alphaLcPeriod"/>
            </a:pPr>
            <a:endParaRPr lang="fr-FR" sz="3200" dirty="0" smtClean="0"/>
          </a:p>
          <a:p>
            <a:pPr marL="0" indent="0">
              <a:buNone/>
            </a:pPr>
            <a:endParaRPr lang="fr-FR" sz="2800" dirty="0" smtClean="0"/>
          </a:p>
          <a:p>
            <a:pPr marL="0" indent="0">
              <a:buNone/>
            </a:pPr>
            <a:endParaRPr lang="fr-FR" sz="2800" dirty="0" smtClean="0"/>
          </a:p>
          <a:p>
            <a:pPr marL="0" indent="0">
              <a:buNone/>
            </a:pPr>
            <a:endParaRPr lang="en-US" sz="2800" dirty="0"/>
          </a:p>
        </p:txBody>
      </p:sp>
      <p:sp>
        <p:nvSpPr>
          <p:cNvPr id="5" name="Date Placeholder 4"/>
          <p:cNvSpPr>
            <a:spLocks noGrp="1"/>
          </p:cNvSpPr>
          <p:nvPr>
            <p:ph type="dt" sz="half" idx="10"/>
          </p:nvPr>
        </p:nvSpPr>
        <p:spPr/>
        <p:txBody>
          <a:bodyPr/>
          <a:lstStyle/>
          <a:p>
            <a:r>
              <a:rPr lang="en-US" smtClean="0"/>
              <a:t>2019</a:t>
            </a:r>
            <a:endParaRPr lang="fr-FR"/>
          </a:p>
        </p:txBody>
      </p:sp>
      <p:sp>
        <p:nvSpPr>
          <p:cNvPr id="6" name="Footer Placeholder 5"/>
          <p:cNvSpPr>
            <a:spLocks noGrp="1"/>
          </p:cNvSpPr>
          <p:nvPr>
            <p:ph type="ftr" sz="quarter" idx="11"/>
          </p:nvPr>
        </p:nvSpPr>
        <p:spPr/>
        <p:txBody>
          <a:bodyPr/>
          <a:lstStyle/>
          <a:p>
            <a:r>
              <a:rPr lang="fr-FR" smtClean="0"/>
              <a:t>Workshop OHCHR </a:t>
            </a:r>
            <a:endParaRPr lang="fr-FR"/>
          </a:p>
        </p:txBody>
      </p:sp>
      <p:sp>
        <p:nvSpPr>
          <p:cNvPr id="7" name="Slide Number Placeholder 6"/>
          <p:cNvSpPr>
            <a:spLocks noGrp="1"/>
          </p:cNvSpPr>
          <p:nvPr>
            <p:ph type="sldNum" sz="quarter" idx="12"/>
          </p:nvPr>
        </p:nvSpPr>
        <p:spPr/>
        <p:txBody>
          <a:bodyPr/>
          <a:lstStyle/>
          <a:p>
            <a:fld id="{DDD0050C-B2CD-4043-9198-45354595BBCF}" type="slidenum">
              <a:rPr lang="fr-FR" smtClean="0"/>
              <a:pPr/>
              <a:t>4</a:t>
            </a:fld>
            <a:endParaRPr lang="fr-FR"/>
          </a:p>
        </p:txBody>
      </p:sp>
    </p:spTree>
    <p:extLst>
      <p:ext uri="{BB962C8B-B14F-4D97-AF65-F5344CB8AC3E}">
        <p14:creationId xmlns:p14="http://schemas.microsoft.com/office/powerpoint/2010/main" val="219755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90" y="260648"/>
            <a:ext cx="7543800" cy="1450757"/>
          </a:xfrm>
        </p:spPr>
        <p:txBody>
          <a:bodyPr>
            <a:normAutofit/>
          </a:bodyPr>
          <a:lstStyle/>
          <a:p>
            <a:r>
              <a:rPr lang="en-US" b="1" dirty="0" smtClean="0"/>
              <a:t>Impact of the GPRs on the judgments of the </a:t>
            </a:r>
            <a:r>
              <a:rPr lang="en-US" b="1" dirty="0" err="1" smtClean="0"/>
              <a:t>EHRCourt</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sz="4400" dirty="0" smtClean="0"/>
              <a:t>19 judgments referring to GPRs </a:t>
            </a:r>
          </a:p>
          <a:p>
            <a:pPr>
              <a:buFont typeface="Arial" panose="020B0604020202020204" pitchFamily="34" charset="0"/>
              <a:buChar char="•"/>
            </a:pPr>
            <a:r>
              <a:rPr lang="en-US" sz="4400" dirty="0" smtClean="0"/>
              <a:t>Dissenting opinions</a:t>
            </a:r>
          </a:p>
          <a:p>
            <a:pPr>
              <a:buFont typeface="Arial" panose="020B0604020202020204" pitchFamily="34" charset="0"/>
              <a:buChar char="•"/>
            </a:pPr>
            <a:r>
              <a:rPr lang="en-US" sz="4400" dirty="0"/>
              <a:t>References to </a:t>
            </a:r>
            <a:endParaRPr lang="en-US" sz="4400" dirty="0" smtClean="0"/>
          </a:p>
          <a:p>
            <a:pPr lvl="2"/>
            <a:r>
              <a:rPr lang="fr-CH" sz="3800" dirty="0" err="1" smtClean="0"/>
              <a:t>GPRs</a:t>
            </a:r>
            <a:endParaRPr lang="fr-CH" sz="3800" dirty="0" smtClean="0"/>
          </a:p>
          <a:p>
            <a:pPr lvl="2"/>
            <a:r>
              <a:rPr lang="fr-CH" sz="3800" dirty="0"/>
              <a:t>c</a:t>
            </a:r>
            <a:r>
              <a:rPr lang="fr-CH" sz="3800" dirty="0" smtClean="0"/>
              <a:t>ountry reports</a:t>
            </a:r>
          </a:p>
          <a:p>
            <a:pPr lvl="2"/>
            <a:r>
              <a:rPr lang="en-US" sz="3800" dirty="0" smtClean="0"/>
              <a:t>figures</a:t>
            </a:r>
            <a:endParaRPr lang="en-US" sz="3800" dirty="0"/>
          </a:p>
        </p:txBody>
      </p:sp>
      <p:sp>
        <p:nvSpPr>
          <p:cNvPr id="4" name="Date Placeholder 3"/>
          <p:cNvSpPr>
            <a:spLocks noGrp="1"/>
          </p:cNvSpPr>
          <p:nvPr>
            <p:ph type="dt" sz="half" idx="10"/>
          </p:nvPr>
        </p:nvSpPr>
        <p:spPr/>
        <p:txBody>
          <a:bodyPr/>
          <a:lstStyle/>
          <a:p>
            <a:r>
              <a:rPr lang="en-US" smtClean="0"/>
              <a:t>2019</a:t>
            </a:r>
            <a:endParaRPr lang="fr-FR"/>
          </a:p>
        </p:txBody>
      </p:sp>
      <p:sp>
        <p:nvSpPr>
          <p:cNvPr id="5" name="Footer Placeholder 4"/>
          <p:cNvSpPr>
            <a:spLocks noGrp="1"/>
          </p:cNvSpPr>
          <p:nvPr>
            <p:ph type="ftr" sz="quarter" idx="11"/>
          </p:nvPr>
        </p:nvSpPr>
        <p:spPr/>
        <p:txBody>
          <a:bodyPr/>
          <a:lstStyle/>
          <a:p>
            <a:r>
              <a:rPr lang="fr-FR" smtClean="0"/>
              <a:t>Workshop OHCHR </a:t>
            </a:r>
            <a:endParaRPr lang="fr-FR"/>
          </a:p>
        </p:txBody>
      </p:sp>
      <p:sp>
        <p:nvSpPr>
          <p:cNvPr id="6" name="Slide Number Placeholder 5"/>
          <p:cNvSpPr>
            <a:spLocks noGrp="1"/>
          </p:cNvSpPr>
          <p:nvPr>
            <p:ph type="sldNum" sz="quarter" idx="12"/>
          </p:nvPr>
        </p:nvSpPr>
        <p:spPr/>
        <p:txBody>
          <a:bodyPr/>
          <a:lstStyle/>
          <a:p>
            <a:fld id="{DE2FBC1C-029B-40A8-9680-CC6272BC849F}" type="slidenum">
              <a:rPr lang="fr-FR" smtClean="0"/>
              <a:pPr/>
              <a:t>5</a:t>
            </a:fld>
            <a:endParaRPr lang="fr-FR"/>
          </a:p>
        </p:txBody>
      </p:sp>
    </p:spTree>
    <p:extLst>
      <p:ext uri="{BB962C8B-B14F-4D97-AF65-F5344CB8AC3E}">
        <p14:creationId xmlns:p14="http://schemas.microsoft.com/office/powerpoint/2010/main" val="3005839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a:t>Biao</a:t>
            </a:r>
            <a:r>
              <a:rPr lang="fr-CH" dirty="0"/>
              <a:t> v. </a:t>
            </a:r>
            <a:r>
              <a:rPr lang="fr-CH" dirty="0" err="1" smtClean="0"/>
              <a:t>Denmark</a:t>
            </a:r>
            <a:r>
              <a:rPr lang="fr-CH" dirty="0" smtClean="0"/>
              <a:t>, 2016</a:t>
            </a:r>
            <a:endParaRPr lang="fr-CH" dirty="0"/>
          </a:p>
        </p:txBody>
      </p:sp>
      <p:sp>
        <p:nvSpPr>
          <p:cNvPr id="3" name="Content Placeholder 2"/>
          <p:cNvSpPr>
            <a:spLocks noGrp="1"/>
          </p:cNvSpPr>
          <p:nvPr>
            <p:ph idx="1"/>
          </p:nvPr>
        </p:nvSpPr>
        <p:spPr/>
        <p:txBody>
          <a:bodyPr>
            <a:noAutofit/>
          </a:bodyPr>
          <a:lstStyle/>
          <a:p>
            <a:r>
              <a:rPr lang="en-US" sz="3200" dirty="0"/>
              <a:t>54. In </a:t>
            </a:r>
            <a:r>
              <a:rPr lang="en-US" sz="3200" dirty="0"/>
              <a:t>its third report on Denmark, (CRI (2006) 18), the following was set out:</a:t>
            </a:r>
          </a:p>
          <a:p>
            <a:r>
              <a:rPr lang="en-US" sz="3200" dirty="0"/>
              <a:t>“49. ... </a:t>
            </a:r>
            <a:r>
              <a:rPr lang="fr-CH" sz="3200" dirty="0"/>
              <a:t>ECRI</a:t>
            </a:r>
            <a:r>
              <a:rPr lang="en-US" sz="3200" dirty="0"/>
              <a:t> is deeply concerned by the fact that the 28 years’ aggregate ties with Denmark rule amounts to indirect discrimination between those who were born Danish and people who acquired Danish citizenship at a later </a:t>
            </a:r>
            <a:r>
              <a:rPr lang="en-US" sz="3200" dirty="0" smtClean="0"/>
              <a:t>stage</a:t>
            </a:r>
            <a:r>
              <a:rPr lang="fr-CH" sz="3200" dirty="0" smtClean="0"/>
              <a:t>…..</a:t>
            </a:r>
            <a:endParaRPr lang="en-US" sz="3200" dirty="0"/>
          </a:p>
        </p:txBody>
      </p:sp>
      <p:sp>
        <p:nvSpPr>
          <p:cNvPr id="4" name="Date Placeholder 3"/>
          <p:cNvSpPr>
            <a:spLocks noGrp="1"/>
          </p:cNvSpPr>
          <p:nvPr>
            <p:ph type="dt" sz="half" idx="10"/>
          </p:nvPr>
        </p:nvSpPr>
        <p:spPr/>
        <p:txBody>
          <a:bodyPr/>
          <a:lstStyle/>
          <a:p>
            <a:r>
              <a:rPr lang="en-US" smtClean="0"/>
              <a:t>2019</a:t>
            </a:r>
            <a:endParaRPr lang="fr-FR"/>
          </a:p>
        </p:txBody>
      </p:sp>
      <p:sp>
        <p:nvSpPr>
          <p:cNvPr id="5" name="Footer Placeholder 4"/>
          <p:cNvSpPr>
            <a:spLocks noGrp="1"/>
          </p:cNvSpPr>
          <p:nvPr>
            <p:ph type="ftr" sz="quarter" idx="11"/>
          </p:nvPr>
        </p:nvSpPr>
        <p:spPr/>
        <p:txBody>
          <a:bodyPr/>
          <a:lstStyle/>
          <a:p>
            <a:r>
              <a:rPr lang="fr-FR" smtClean="0"/>
              <a:t>Workshop OHCHR </a:t>
            </a:r>
            <a:endParaRPr lang="fr-FR"/>
          </a:p>
        </p:txBody>
      </p:sp>
      <p:sp>
        <p:nvSpPr>
          <p:cNvPr id="6" name="Slide Number Placeholder 5"/>
          <p:cNvSpPr>
            <a:spLocks noGrp="1"/>
          </p:cNvSpPr>
          <p:nvPr>
            <p:ph type="sldNum" sz="quarter" idx="12"/>
          </p:nvPr>
        </p:nvSpPr>
        <p:spPr/>
        <p:txBody>
          <a:bodyPr/>
          <a:lstStyle/>
          <a:p>
            <a:fld id="{DE2FBC1C-029B-40A8-9680-CC6272BC849F}" type="slidenum">
              <a:rPr lang="fr-FR" smtClean="0"/>
              <a:pPr/>
              <a:t>6</a:t>
            </a:fld>
            <a:endParaRPr lang="fr-FR"/>
          </a:p>
        </p:txBody>
      </p:sp>
    </p:spTree>
    <p:extLst>
      <p:ext uri="{BB962C8B-B14F-4D97-AF65-F5344CB8AC3E}">
        <p14:creationId xmlns:p14="http://schemas.microsoft.com/office/powerpoint/2010/main" val="3137491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Lupeni</a:t>
            </a:r>
            <a:r>
              <a:rPr lang="en-US" dirty="0"/>
              <a:t> Greek Catholic Parish and Others v. Romania, </a:t>
            </a:r>
            <a:r>
              <a:rPr lang="en-US" dirty="0" smtClean="0"/>
              <a:t>2016</a:t>
            </a:r>
            <a:endParaRPr lang="en-US" dirty="0"/>
          </a:p>
        </p:txBody>
      </p:sp>
      <p:sp>
        <p:nvSpPr>
          <p:cNvPr id="3" name="Content Placeholder 2"/>
          <p:cNvSpPr>
            <a:spLocks noGrp="1"/>
          </p:cNvSpPr>
          <p:nvPr>
            <p:ph idx="1"/>
          </p:nvPr>
        </p:nvSpPr>
        <p:spPr/>
        <p:txBody>
          <a:bodyPr/>
          <a:lstStyle/>
          <a:p>
            <a:r>
              <a:rPr lang="en-US" sz="3600" dirty="0"/>
              <a:t>According to the data provided by ECRI, out of 6,723 restitution claims 1,110 have been processed by the special restitution Commission since 2005; restitution in kind was provided on 139 occasions and proposals for damages were made in 52 cases</a:t>
            </a:r>
          </a:p>
          <a:p>
            <a:endParaRPr lang="en-US" dirty="0"/>
          </a:p>
        </p:txBody>
      </p:sp>
      <p:sp>
        <p:nvSpPr>
          <p:cNvPr id="4" name="Date Placeholder 3"/>
          <p:cNvSpPr>
            <a:spLocks noGrp="1"/>
          </p:cNvSpPr>
          <p:nvPr>
            <p:ph type="dt" sz="half" idx="10"/>
          </p:nvPr>
        </p:nvSpPr>
        <p:spPr/>
        <p:txBody>
          <a:bodyPr/>
          <a:lstStyle/>
          <a:p>
            <a:r>
              <a:rPr lang="en-US" smtClean="0"/>
              <a:t>2019</a:t>
            </a:r>
            <a:endParaRPr lang="fr-FR"/>
          </a:p>
        </p:txBody>
      </p:sp>
      <p:sp>
        <p:nvSpPr>
          <p:cNvPr id="5" name="Footer Placeholder 4"/>
          <p:cNvSpPr>
            <a:spLocks noGrp="1"/>
          </p:cNvSpPr>
          <p:nvPr>
            <p:ph type="ftr" sz="quarter" idx="11"/>
          </p:nvPr>
        </p:nvSpPr>
        <p:spPr/>
        <p:txBody>
          <a:bodyPr/>
          <a:lstStyle/>
          <a:p>
            <a:r>
              <a:rPr lang="fr-FR" smtClean="0"/>
              <a:t>Workshop OHCHR </a:t>
            </a:r>
            <a:endParaRPr lang="fr-FR"/>
          </a:p>
        </p:txBody>
      </p:sp>
      <p:sp>
        <p:nvSpPr>
          <p:cNvPr id="6" name="Slide Number Placeholder 5"/>
          <p:cNvSpPr>
            <a:spLocks noGrp="1"/>
          </p:cNvSpPr>
          <p:nvPr>
            <p:ph type="sldNum" sz="quarter" idx="12"/>
          </p:nvPr>
        </p:nvSpPr>
        <p:spPr/>
        <p:txBody>
          <a:bodyPr/>
          <a:lstStyle/>
          <a:p>
            <a:fld id="{DE2FBC1C-029B-40A8-9680-CC6272BC849F}" type="slidenum">
              <a:rPr lang="fr-FR" smtClean="0"/>
              <a:pPr/>
              <a:t>7</a:t>
            </a:fld>
            <a:endParaRPr lang="fr-FR"/>
          </a:p>
        </p:txBody>
      </p:sp>
    </p:spTree>
    <p:extLst>
      <p:ext uri="{BB962C8B-B14F-4D97-AF65-F5344CB8AC3E}">
        <p14:creationId xmlns:p14="http://schemas.microsoft.com/office/powerpoint/2010/main" val="892833231"/>
      </p:ext>
    </p:extLst>
  </p:cSld>
  <p:clrMapOvr>
    <a:masterClrMapping/>
  </p:clrMapOvr>
</p:sld>
</file>

<file path=ppt/theme/theme1.xml><?xml version="1.0" encoding="utf-8"?>
<a:theme xmlns:a="http://schemas.openxmlformats.org/drawingml/2006/main" name="Retrospec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op 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E2C6997-A762-4258-A0EE-CE11870255D2}"/>
</file>

<file path=customXml/itemProps2.xml><?xml version="1.0" encoding="utf-8"?>
<ds:datastoreItem xmlns:ds="http://schemas.openxmlformats.org/officeDocument/2006/customXml" ds:itemID="{924D011D-9DD6-4E8C-B0D9-720270933F25}"/>
</file>

<file path=customXml/itemProps3.xml><?xml version="1.0" encoding="utf-8"?>
<ds:datastoreItem xmlns:ds="http://schemas.openxmlformats.org/officeDocument/2006/customXml" ds:itemID="{2B2D9C77-2888-4E31-9316-A26B92B16B37}"/>
</file>

<file path=docProps/app.xml><?xml version="1.0" encoding="utf-8"?>
<Properties xmlns="http://schemas.openxmlformats.org/officeDocument/2006/extended-properties" xmlns:vt="http://schemas.openxmlformats.org/officeDocument/2006/docPropsVTypes">
  <Template>Retrospect</Template>
  <TotalTime>11148</TotalTime>
  <Words>434</Words>
  <Application>Microsoft Office PowerPoint</Application>
  <PresentationFormat>On-screen Show (4:3)</PresentationFormat>
  <Paragraphs>67</Paragraphs>
  <Slides>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Courier New</vt:lpstr>
      <vt:lpstr>Tahoma</vt:lpstr>
      <vt:lpstr>Times New Roman</vt:lpstr>
      <vt:lpstr>Retrospect</vt:lpstr>
      <vt:lpstr>The General Policy Recommandations  of  the European Commission against  Racism and Intolerance</vt:lpstr>
      <vt:lpstr>ECRI?</vt:lpstr>
      <vt:lpstr>General Policy Recommandations (GPR)?</vt:lpstr>
      <vt:lpstr>Monitoring and follow up </vt:lpstr>
      <vt:lpstr>Impact of the GPRs on the judgments of the EHRCourt</vt:lpstr>
      <vt:lpstr>Biao v. Denmark, 2016</vt:lpstr>
      <vt:lpstr>Lupeni Greek Catholic Parish and Others v. Romania, 2016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DE L’AUDIOVISUEL ET DU MULTIMEDIA I</dc:title>
  <dc:creator>MAB</dc:creator>
  <cp:lastModifiedBy>Cottier Bertil</cp:lastModifiedBy>
  <cp:revision>959</cp:revision>
  <cp:lastPrinted>2017-05-15T09:03:13Z</cp:lastPrinted>
  <dcterms:created xsi:type="dcterms:W3CDTF">2004-03-03T20:40:35Z</dcterms:created>
  <dcterms:modified xsi:type="dcterms:W3CDTF">2019-10-17T13:03:44Z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