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8184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3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5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9E40-02CE-48D0-883B-8686190F5252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C3B8-3861-426F-84F2-CB1643ED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136904" cy="1296143"/>
          </a:xfrm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0000"/>
                </a:solidFill>
              </a:rPr>
              <a:t>SDG 1: No Poverty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18998"/>
            <a:ext cx="8568952" cy="273630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11100" b="1" i="1" u="sng" dirty="0" smtClean="0">
                <a:solidFill>
                  <a:schemeClr val="tx1"/>
                </a:solidFill>
              </a:rPr>
              <a:t>End poverty in all its forms everywhere</a:t>
            </a: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Targets include eradicating extreme poverty; implementing social protection measures; and ensuring equal access of men and women to economic resources.</a:t>
            </a:r>
          </a:p>
          <a:p>
            <a:endParaRPr lang="en-GB" dirty="0"/>
          </a:p>
        </p:txBody>
      </p:sp>
      <p:pic>
        <p:nvPicPr>
          <p:cNvPr id="1027" name="Picture 3" descr="\\fshq.ad.ohchr.org\redirected$\UHRI Intern\Desktop\DG8SRI9XUAI4ax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" y="4101460"/>
            <a:ext cx="2567900" cy="25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101460"/>
            <a:ext cx="64442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u="sng" dirty="0" smtClean="0"/>
              <a:t>Related human rights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an adequate standard of living</a:t>
            </a:r>
          </a:p>
          <a:p>
            <a:pPr algn="just"/>
            <a:r>
              <a:rPr lang="en-US" sz="2200" dirty="0" smtClean="0"/>
              <a:t>[UDHR art. 25; ICESCR art. 11; CRC art. 27]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/>
              <a:t> Right to social security</a:t>
            </a:r>
          </a:p>
          <a:p>
            <a:pPr algn="just"/>
            <a:r>
              <a:rPr lang="en-US" sz="2200" dirty="0" smtClean="0"/>
              <a:t>[UDHR art. 22; ICESCR art. 9; CRPD art. 28; CRC art. 26]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/>
              <a:t>Equal rights of women in economic life</a:t>
            </a:r>
          </a:p>
          <a:p>
            <a:pPr algn="just"/>
            <a:r>
              <a:rPr lang="en-US" sz="2200" dirty="0" smtClean="0"/>
              <a:t>[CEDAW arts. 11, 13, 14(2)(g), 15(2), 16(1)]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54533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FF3399"/>
                </a:solidFill>
              </a:rPr>
              <a:t>SDG 10: Reduce Inequalities</a:t>
            </a:r>
            <a:endParaRPr lang="en-US" sz="5000" b="1" dirty="0">
              <a:solidFill>
                <a:srgbClr val="FF3399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65156"/>
            <a:ext cx="9036496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500" b="1" i="1" u="sng" dirty="0" smtClean="0">
                <a:solidFill>
                  <a:schemeClr val="tx1"/>
                </a:solidFill>
              </a:rPr>
              <a:t>Reduce inequality within and among countries </a:t>
            </a:r>
          </a:p>
          <a:p>
            <a:pPr algn="just"/>
            <a:r>
              <a:rPr lang="en-US" sz="10400" i="1" dirty="0" smtClean="0">
                <a:solidFill>
                  <a:schemeClr val="tx1"/>
                </a:solidFill>
              </a:rPr>
              <a:t>Targets include promoting higher growth rates for the bottom 40 per cent; promoting social, economic and political inclusion; reducing inequalities in opportunities and outcomes; ensuring social protection for all; securing participation in economic decision making; facilitating migration, and reducing transaction costs for migrant remittances</a:t>
            </a:r>
            <a:r>
              <a:rPr lang="en-US" sz="9600" i="1" dirty="0" smtClean="0">
                <a:solidFill>
                  <a:schemeClr val="tx1"/>
                </a:solidFill>
              </a:rPr>
              <a:t>. 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077072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Right to equality and non-discrimination </a:t>
            </a:r>
            <a:r>
              <a:rPr lang="en-US" sz="1600" dirty="0"/>
              <a:t>[UDHR art. 2; ICESCR art. 2(2); ICCPR arts. 2(1), 26; CERD art. 2(2); CEDAW art. 2; CRC art. 2; CRPD art. 5; CMW art. 7; </a:t>
            </a:r>
            <a:r>
              <a:rPr lang="en-US" sz="1600" dirty="0" err="1"/>
              <a:t>DRtD</a:t>
            </a:r>
            <a:r>
              <a:rPr lang="en-US" sz="1600" dirty="0"/>
              <a:t> art. 8(1)]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participate in public affairs </a:t>
            </a:r>
            <a:r>
              <a:rPr lang="en-US" sz="1600" dirty="0"/>
              <a:t>[UDHR art. 21; ICCPR art. 25; CEDAW art. 7; ICERD art. 5; CRPD art. 29; </a:t>
            </a:r>
            <a:r>
              <a:rPr lang="en-US" sz="1600" dirty="0" err="1"/>
              <a:t>DRtD</a:t>
            </a:r>
            <a:r>
              <a:rPr lang="en-US" sz="1600" dirty="0"/>
              <a:t> art. 8(2)] </a:t>
            </a:r>
            <a:r>
              <a:rPr lang="en-US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social security </a:t>
            </a:r>
            <a:r>
              <a:rPr lang="en-US" sz="1600" dirty="0"/>
              <a:t>[UDHR art. 22; ICESCR arts. 9-10; CRPD art. 28]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Promotion </a:t>
            </a:r>
            <a:r>
              <a:rPr lang="en-US" sz="1600" b="1" dirty="0"/>
              <a:t>of conditions for international migration </a:t>
            </a:r>
            <a:r>
              <a:rPr lang="en-US" sz="1600" dirty="0"/>
              <a:t>[CMW art. 64] </a:t>
            </a:r>
            <a:r>
              <a:rPr lang="en-US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of migrants to transfer their earnings and savings </a:t>
            </a:r>
            <a:r>
              <a:rPr lang="en-US" sz="1600" dirty="0"/>
              <a:t>[CMW art. 47(1)]</a:t>
            </a:r>
            <a:endParaRPr lang="en-GB" sz="1600" dirty="0" smtClean="0"/>
          </a:p>
        </p:txBody>
      </p:sp>
      <p:pic>
        <p:nvPicPr>
          <p:cNvPr id="1026" name="Picture 2" descr="\\fshq.ad.ohchr.org\redirected$\UHRI Intern\Desktop\global-goals_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72463"/>
            <a:ext cx="2592287" cy="2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C000"/>
                </a:solidFill>
              </a:rPr>
              <a:t>SDG 11: Sustainable Cities and Communities</a:t>
            </a:r>
            <a:endParaRPr lang="en-US" sz="50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100" b="1" i="1" u="sng" dirty="0">
                <a:solidFill>
                  <a:schemeClr val="tx1"/>
                </a:solidFill>
              </a:rPr>
              <a:t>Make cities and human settlements inclusive, safe, resilient and </a:t>
            </a:r>
            <a:r>
              <a:rPr lang="en-US" sz="11100" b="1" i="1" u="sng" dirty="0" smtClean="0">
                <a:solidFill>
                  <a:schemeClr val="tx1"/>
                </a:solidFill>
              </a:rPr>
              <a:t>sustainable</a:t>
            </a:r>
            <a:endParaRPr lang="en-US" sz="11100" b="1" i="1" dirty="0">
              <a:solidFill>
                <a:schemeClr val="tx1"/>
              </a:solidFill>
            </a:endParaRP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Targets </a:t>
            </a:r>
            <a:r>
              <a:rPr lang="en-US" sz="11100" i="1" dirty="0">
                <a:solidFill>
                  <a:schemeClr val="tx1"/>
                </a:solidFill>
              </a:rPr>
              <a:t>include ensuring access to housing, basic services and public transport for all; participatory planning of human settlements; safeguarding cultural and natural heritage; and strengthening resilience to disasters.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70130" y="4101459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Right to adequate housing, including land and resources </a:t>
            </a:r>
            <a:r>
              <a:rPr lang="en-US" dirty="0"/>
              <a:t>[UDHR art. 25; ICESCR art. 11]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Right </a:t>
            </a:r>
            <a:r>
              <a:rPr lang="en-US" b="1" dirty="0"/>
              <a:t>to participate in cultural life </a:t>
            </a:r>
            <a:r>
              <a:rPr lang="en-US" dirty="0"/>
              <a:t>[UDHR art. 25; ICESCR art. 15; ICERD arts. 5, 7; CRPD art. 30; CRC art. 31]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Accessibility </a:t>
            </a:r>
            <a:r>
              <a:rPr lang="en-US" b="1" dirty="0"/>
              <a:t>of transportation, facilities and services </a:t>
            </a:r>
            <a:r>
              <a:rPr lang="en-US" dirty="0"/>
              <a:t>particularly of persons with disabilities [CRPD art. 9(1)], children [CRC art. 23], and rural women [CEDAW art. 14(2)]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Protection </a:t>
            </a:r>
            <a:r>
              <a:rPr lang="en-US" b="1" dirty="0"/>
              <a:t>from natural disasters </a:t>
            </a:r>
            <a:r>
              <a:rPr lang="en-US" dirty="0"/>
              <a:t>[CRPD art. 11]</a:t>
            </a:r>
            <a:endParaRPr lang="en-GB" dirty="0" smtClean="0"/>
          </a:p>
        </p:txBody>
      </p:sp>
      <p:pic>
        <p:nvPicPr>
          <p:cNvPr id="2050" name="Picture 2" descr="\\fshq.ad.ohchr.org\redirected$\UHRI Intern\Desktop\global-goals_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9111"/>
            <a:ext cx="2562626" cy="25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C000"/>
                </a:solidFill>
              </a:rPr>
              <a:t>SDG 12: Responsible Consumption and Production</a:t>
            </a:r>
            <a:endParaRPr lang="en-US" sz="50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2736304"/>
          </a:xfrm>
        </p:spPr>
        <p:txBody>
          <a:bodyPr>
            <a:normAutofit/>
          </a:bodyPr>
          <a:lstStyle/>
          <a:p>
            <a:pPr algn="just"/>
            <a:r>
              <a:rPr lang="en-US" sz="2600" b="1" i="1" u="sng" dirty="0">
                <a:solidFill>
                  <a:schemeClr val="tx1"/>
                </a:solidFill>
              </a:rPr>
              <a:t>Ensure sustainable consumption and production </a:t>
            </a:r>
            <a:r>
              <a:rPr lang="en-US" sz="2600" b="1" i="1" u="sng" dirty="0" smtClean="0">
                <a:solidFill>
                  <a:schemeClr val="tx1"/>
                </a:solidFill>
              </a:rPr>
              <a:t>patterns</a:t>
            </a:r>
          </a:p>
          <a:p>
            <a:pPr algn="just"/>
            <a:r>
              <a:rPr lang="en-US" sz="2600" i="1" dirty="0">
                <a:solidFill>
                  <a:schemeClr val="tx1"/>
                </a:solidFill>
              </a:rPr>
              <a:t>Targets include achieving sustainable management </a:t>
            </a:r>
            <a:r>
              <a:rPr lang="en-US" sz="2600" i="1" dirty="0" smtClean="0">
                <a:solidFill>
                  <a:schemeClr val="tx1"/>
                </a:solidFill>
              </a:rPr>
              <a:t>and efficient </a:t>
            </a:r>
            <a:r>
              <a:rPr lang="en-US" sz="2600" i="1" dirty="0">
                <a:solidFill>
                  <a:schemeClr val="tx1"/>
                </a:solidFill>
              </a:rPr>
              <a:t>use of natural resources; improving </a:t>
            </a:r>
            <a:r>
              <a:rPr lang="en-US" sz="2600" i="1" dirty="0" smtClean="0">
                <a:solidFill>
                  <a:schemeClr val="tx1"/>
                </a:solidFill>
              </a:rPr>
              <a:t>waste management</a:t>
            </a:r>
            <a:r>
              <a:rPr lang="en-US" sz="2600" i="1" dirty="0">
                <a:solidFill>
                  <a:schemeClr val="tx1"/>
                </a:solidFill>
              </a:rPr>
              <a:t>; promoting sustainable public procurement; ensuring access to information; and building capacity </a:t>
            </a:r>
            <a:r>
              <a:rPr lang="en-US" sz="2600" i="1" dirty="0" smtClean="0">
                <a:solidFill>
                  <a:schemeClr val="tx1"/>
                </a:solidFill>
              </a:rPr>
              <a:t>for sustainable </a:t>
            </a:r>
            <a:r>
              <a:rPr lang="en-US" sz="2600" i="1" dirty="0">
                <a:solidFill>
                  <a:schemeClr val="tx1"/>
                </a:solidFill>
              </a:rPr>
              <a:t>development.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4158954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</a:t>
            </a:r>
            <a:r>
              <a:rPr lang="en-US" sz="2000" dirty="0"/>
              <a:t>including the right to safe, clean, healthy and sustainable environment [UDHR art. 25(1); ICESCR art. 12]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adequate food and the right to safe drinking water </a:t>
            </a:r>
            <a:r>
              <a:rPr lang="en-US" sz="2000" dirty="0"/>
              <a:t>[UDHR art. 25(1); ICESCR art. 11</a:t>
            </a:r>
            <a:r>
              <a:rPr lang="en-US" sz="2000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of all peoples to freely dispose of their natural resources </a:t>
            </a:r>
            <a:r>
              <a:rPr lang="en-US" sz="2000" dirty="0"/>
              <a:t>[ICCPR, ICESCR art. 1(2)]</a:t>
            </a:r>
            <a:endParaRPr lang="en-GB" sz="2000" dirty="0" smtClean="0"/>
          </a:p>
        </p:txBody>
      </p:sp>
      <p:pic>
        <p:nvPicPr>
          <p:cNvPr id="3074" name="Picture 2" descr="\\fshq.ad.ohchr.org\redirected$\UHRI Intern\Desktop\12-sdg-responsible-consumption-and-produ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16216" y="4254775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9900"/>
                </a:solidFill>
              </a:rPr>
              <a:t>SDG 13: Climate Action</a:t>
            </a:r>
            <a:endParaRPr lang="en-US" sz="5000" b="1" dirty="0">
              <a:solidFill>
                <a:srgbClr val="00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640" y="1365156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>
                <a:solidFill>
                  <a:schemeClr val="tx1"/>
                </a:solidFill>
              </a:rPr>
              <a:t>Take urgent action to combat climate change and its </a:t>
            </a:r>
            <a:r>
              <a:rPr lang="en-US" sz="2800" b="1" i="1" u="sng" dirty="0" smtClean="0">
                <a:solidFill>
                  <a:schemeClr val="tx1"/>
                </a:solidFill>
              </a:rPr>
              <a:t>impacts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</a:rPr>
              <a:t>Targets include strengthening resilience and adaptation to climate change and natural disasters, including </a:t>
            </a:r>
            <a:r>
              <a:rPr lang="en-US" sz="2800" i="1" dirty="0" smtClean="0">
                <a:solidFill>
                  <a:schemeClr val="tx1"/>
                </a:solidFill>
              </a:rPr>
              <a:t>in </a:t>
            </a:r>
            <a:r>
              <a:rPr lang="en-US" sz="2800" i="1" dirty="0" err="1" smtClean="0">
                <a:solidFill>
                  <a:schemeClr val="tx1"/>
                </a:solidFill>
              </a:rPr>
              <a:t>marginalised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communities; implementation of the Green Climate fund.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01460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Right to health including the right to safe, clean, healthy and sustainable environment </a:t>
            </a:r>
            <a:r>
              <a:rPr lang="en-US" sz="2000" dirty="0"/>
              <a:t>[UDHR art. 25(1); ICESCR art. 12; CRC art. 24; CEDAW art. 12; CMW art. 28]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adequate food &amp; right to safe drinking water </a:t>
            </a:r>
            <a:r>
              <a:rPr lang="en-US" sz="2000" dirty="0"/>
              <a:t>[UDHR art. 25(1); ICESCR art. 11]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 smtClean="0"/>
          </a:p>
        </p:txBody>
      </p:sp>
      <p:pic>
        <p:nvPicPr>
          <p:cNvPr id="4098" name="Picture 2" descr="\\fshq.ad.ohchr.org\redirected$\UHRI Intern\Desktop\13-sdg-climate-a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7640" y="4267209"/>
            <a:ext cx="2402152" cy="24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B0F0"/>
                </a:solidFill>
              </a:rPr>
              <a:t>SDG 14: Life below Water</a:t>
            </a:r>
            <a:endParaRPr lang="en-US" sz="5000" b="1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399809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>
                <a:solidFill>
                  <a:schemeClr val="tx1"/>
                </a:solidFill>
              </a:rPr>
              <a:t>Conserve and sustainably use the oceans, seas and marine resources for sustainable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development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</a:rPr>
              <a:t>Targets include reducing marine pollution; conserving costal ecosystems, costal marine areas and fish stock; securing market access for small scale fishers; protection of marine biodiversity.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6453" y="4161932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health </a:t>
            </a:r>
            <a:r>
              <a:rPr lang="en-US" sz="2000" dirty="0"/>
              <a:t>including the right to safe, clean, healthy and sustainable environment [UDHR art. 25(1); ICESCR art. 12; CRC art. 24; CEDAW art. 12; CMW art. 28]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adequate food &amp; right to safe drinking water </a:t>
            </a:r>
            <a:r>
              <a:rPr lang="en-US" sz="2000" dirty="0"/>
              <a:t>[UDHR art. 25(1); ICESCR art. 11]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 smtClean="0"/>
          </a:p>
        </p:txBody>
      </p:sp>
      <p:pic>
        <p:nvPicPr>
          <p:cNvPr id="5122" name="Picture 2" descr="\\fshq.ad.ohchr.org\redirected$\UHRI Intern\Desktop\global-goals_1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61" y="4205777"/>
            <a:ext cx="2535014" cy="25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00B050"/>
                </a:solidFill>
              </a:rPr>
              <a:t>SDG 15: Life on Land</a:t>
            </a:r>
            <a:endParaRPr lang="en-US" sz="5000" b="1" dirty="0">
              <a:solidFill>
                <a:srgbClr val="00B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448462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400" b="1" i="1" u="sng" dirty="0">
                <a:solidFill>
                  <a:schemeClr val="tx1"/>
                </a:solidFill>
              </a:rPr>
              <a:t>Protect, restore and promote sustainable use of terrestrial ecosystems, sustainably manage forests, combat desertification, and halt and reverse land degradation and halt biodiversity </a:t>
            </a:r>
            <a:r>
              <a:rPr lang="en-US" sz="2400" b="1" i="1" u="sng" dirty="0" smtClean="0">
                <a:solidFill>
                  <a:schemeClr val="tx1"/>
                </a:solidFill>
              </a:rPr>
              <a:t>loss</a:t>
            </a:r>
          </a:p>
          <a:p>
            <a:pPr algn="just"/>
            <a:r>
              <a:rPr lang="en-US" sz="2400" i="1" dirty="0">
                <a:solidFill>
                  <a:schemeClr val="tx1"/>
                </a:solidFill>
              </a:rPr>
              <a:t>Targets include the sustainable management of freshwater, mountain ecosystems and forests; combatting desertification; halting biodiversity loss; combatting poaching and trafficking of protected species.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01460"/>
            <a:ext cx="6444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health </a:t>
            </a:r>
            <a:r>
              <a:rPr lang="en-US" sz="2000" dirty="0"/>
              <a:t>including the right to safe, clean, healthy and sustainable environment [UDHR art. 25(1); ICESCR art. 12; CRC art. 24; CEDAW art. 12; CMW art. 28] </a:t>
            </a:r>
            <a:r>
              <a:rPr lang="en-US" sz="20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to adequate food &amp; right to safe drinking water </a:t>
            </a:r>
            <a:r>
              <a:rPr lang="en-US" sz="2000" dirty="0"/>
              <a:t>[UDHR art. 25(1); ICESCR art. 11] 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Right </a:t>
            </a:r>
            <a:r>
              <a:rPr lang="en-US" sz="2000" b="1" dirty="0"/>
              <a:t>of all peoples to freely dispose of their natural wealth and resources </a:t>
            </a:r>
            <a:r>
              <a:rPr lang="en-US" sz="2000" dirty="0"/>
              <a:t>[ICCPR, ICESCR art. 1(2)]</a:t>
            </a:r>
            <a:endParaRPr lang="en-GB" sz="2000" dirty="0" smtClean="0"/>
          </a:p>
        </p:txBody>
      </p:sp>
      <p:pic>
        <p:nvPicPr>
          <p:cNvPr id="6146" name="Picture 2" descr="\\fshq.ad.ohchr.org\redirected$\UHRI Intern\Desktop\global-goals_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0" y="4184766"/>
            <a:ext cx="2559782" cy="25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</a:rPr>
              <a:t>SDG 16: Peace, Justice and Strong Institutions</a:t>
            </a:r>
            <a:endParaRPr lang="en-US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18998"/>
            <a:ext cx="9144000" cy="2736304"/>
          </a:xfrm>
        </p:spPr>
        <p:txBody>
          <a:bodyPr>
            <a:noAutofit/>
          </a:bodyPr>
          <a:lstStyle/>
          <a:p>
            <a:pPr algn="just"/>
            <a:r>
              <a:rPr lang="en-US" sz="2100" b="1" i="1" u="sng" dirty="0">
                <a:solidFill>
                  <a:schemeClr val="tx1"/>
                </a:solidFill>
              </a:rPr>
              <a:t>Promote peaceful and inclusive societies for sustainable development, provide access to justice for all and build effective, </a:t>
            </a:r>
            <a:r>
              <a:rPr lang="en-US" sz="2100" b="1" i="1" u="sng" dirty="0" smtClean="0">
                <a:solidFill>
                  <a:schemeClr val="tx1"/>
                </a:solidFill>
              </a:rPr>
              <a:t>accountable and </a:t>
            </a:r>
            <a:r>
              <a:rPr lang="en-US" sz="2100" b="1" i="1" u="sng" dirty="0">
                <a:solidFill>
                  <a:schemeClr val="tx1"/>
                </a:solidFill>
              </a:rPr>
              <a:t>inclusive institutions at all </a:t>
            </a:r>
            <a:r>
              <a:rPr lang="en-US" sz="2100" b="1" i="1" u="sng" dirty="0" smtClean="0">
                <a:solidFill>
                  <a:schemeClr val="tx1"/>
                </a:solidFill>
              </a:rPr>
              <a:t>levels : </a:t>
            </a:r>
            <a:r>
              <a:rPr lang="en-US" sz="2100" i="1" dirty="0" smtClean="0">
                <a:solidFill>
                  <a:schemeClr val="tx1"/>
                </a:solidFill>
              </a:rPr>
              <a:t>Targets </a:t>
            </a:r>
            <a:r>
              <a:rPr lang="en-US" sz="2100" i="1" dirty="0">
                <a:solidFill>
                  <a:schemeClr val="tx1"/>
                </a:solidFill>
              </a:rPr>
              <a:t>include reducing all forms of violence; ending violence against and trafficking of children; promoting rule of law and justice for all; </a:t>
            </a:r>
            <a:r>
              <a:rPr lang="en-US" sz="2100" i="1" dirty="0" smtClean="0">
                <a:solidFill>
                  <a:schemeClr val="tx1"/>
                </a:solidFill>
              </a:rPr>
              <a:t>reducing illicit </a:t>
            </a:r>
            <a:r>
              <a:rPr lang="en-US" sz="2100" i="1" dirty="0">
                <a:solidFill>
                  <a:schemeClr val="tx1"/>
                </a:solidFill>
              </a:rPr>
              <a:t>financial and arms flows, corruption and bribery; developing effective institutions; participation in decision making at all levels; legal identity for all.</a:t>
            </a:r>
            <a:endParaRPr lang="en-GB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127944" y="3934123"/>
            <a:ext cx="6444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life, liberty and security of the person </a:t>
            </a:r>
            <a:r>
              <a:rPr lang="en-US" sz="1600" dirty="0"/>
              <a:t>[UDHR art. 3; ICCPR arts. 6(1), 9(1); ICPED art. 1] including freedom from torture [UDHR art. 5; ICCPR art. 7; CAT art. 2; CRC art. 37(a)]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Protection </a:t>
            </a:r>
            <a:r>
              <a:rPr lang="en-US" sz="1600" b="1" dirty="0"/>
              <a:t>of children from all forms of violence, abuse or exploitation </a:t>
            </a:r>
            <a:r>
              <a:rPr lang="en-US" sz="1600" dirty="0"/>
              <a:t>[CRC arts. 19, 37(a)), including trafficking (CRC arts. 34-36; CRC–OP1)]</a:t>
            </a:r>
            <a:r>
              <a:rPr lang="en-US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access to justice and due process </a:t>
            </a:r>
            <a:r>
              <a:rPr lang="en-US" sz="1600" dirty="0"/>
              <a:t>[UDHR arts. 8, 10; ICCPR arts. 2(3), 14-15; CEDAW art. 2(c</a:t>
            </a:r>
            <a:r>
              <a:rPr lang="en-US" sz="1600" dirty="0" smtClean="0"/>
              <a:t>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legal personality </a:t>
            </a:r>
            <a:r>
              <a:rPr lang="en-US" sz="1600" dirty="0"/>
              <a:t>[UDHR art. 6; ICCPR art. 16; CRPD art. 12]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participate in public affairs </a:t>
            </a:r>
            <a:r>
              <a:rPr lang="en-US" sz="1600" dirty="0"/>
              <a:t>[UDHR art. 21; ICCPR art. 25]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to access to information </a:t>
            </a:r>
            <a:r>
              <a:rPr lang="en-US" sz="1600" dirty="0"/>
              <a:t>[UDHR art. 19; ICCPR art. 19(1)]</a:t>
            </a:r>
            <a:endParaRPr lang="en-GB" sz="1600" dirty="0" smtClean="0"/>
          </a:p>
        </p:txBody>
      </p:sp>
      <p:pic>
        <p:nvPicPr>
          <p:cNvPr id="7170" name="Picture 2" descr="\\fshq.ad.ohchr.org\redirected$\UHRI Intern\Desktop\global-goals_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45216"/>
            <a:ext cx="2535039" cy="25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1085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</a:rPr>
              <a:t>SDG 17: Partnerships for the Goals</a:t>
            </a:r>
            <a:endParaRPr lang="en-US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100" b="1" i="1" u="sng" dirty="0">
                <a:solidFill>
                  <a:schemeClr val="tx1"/>
                </a:solidFill>
              </a:rPr>
              <a:t>Strengthen the means of implementation and revitalize the global partnership for sustainable </a:t>
            </a:r>
            <a:r>
              <a:rPr lang="en-US" sz="11100" b="1" i="1" u="sng" dirty="0" smtClean="0">
                <a:solidFill>
                  <a:schemeClr val="tx1"/>
                </a:solidFill>
              </a:rPr>
              <a:t>development</a:t>
            </a:r>
          </a:p>
          <a:p>
            <a:pPr algn="just"/>
            <a:r>
              <a:rPr lang="en-US" sz="9600" i="1" dirty="0">
                <a:solidFill>
                  <a:schemeClr val="tx1"/>
                </a:solidFill>
              </a:rPr>
              <a:t>Targets include strengthening domestic and international resources; debt sustainability; technology transfer and capacity building; promoting trade; enhancing policy and institutional coherence; respecting countries’ policy space; promoting multi-stakeholder partnerships; measurements for progress, disaggregated data.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688116" y="3950258"/>
            <a:ext cx="64442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Right of all peoples to self-determination </a:t>
            </a:r>
            <a:r>
              <a:rPr lang="en-US" sz="1500" dirty="0"/>
              <a:t>[ICCPR, ICESCR art. 1(1); </a:t>
            </a:r>
            <a:r>
              <a:rPr lang="en-US" sz="1500" dirty="0" err="1"/>
              <a:t>DRtD</a:t>
            </a:r>
            <a:r>
              <a:rPr lang="en-US" sz="1500" dirty="0"/>
              <a:t> art. 1(1)]</a:t>
            </a:r>
            <a:r>
              <a:rPr lang="en-US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/>
              <a:t>Right </a:t>
            </a:r>
            <a:r>
              <a:rPr lang="en-US" sz="1500" b="1" dirty="0"/>
              <a:t>of all peoples to development, &amp; international </a:t>
            </a:r>
            <a:r>
              <a:rPr lang="en-US" sz="1500" b="1" dirty="0" smtClean="0"/>
              <a:t>cooperation </a:t>
            </a:r>
            <a:r>
              <a:rPr lang="en-US" sz="1500" dirty="0" smtClean="0"/>
              <a:t>[UDHR </a:t>
            </a:r>
            <a:r>
              <a:rPr lang="en-US" sz="1500" dirty="0"/>
              <a:t>art. 28; ICESCR art. 2(1); CRC art. 4; CRPD art. 32(1); </a:t>
            </a:r>
            <a:r>
              <a:rPr lang="en-US" sz="1500" dirty="0" err="1"/>
              <a:t>DRtD</a:t>
            </a:r>
            <a:r>
              <a:rPr lang="en-US" sz="1500" dirty="0"/>
              <a:t> arts. 3-5] </a:t>
            </a: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/>
              <a:t>Right </a:t>
            </a:r>
            <a:r>
              <a:rPr lang="en-US" sz="1500" b="1" dirty="0"/>
              <a:t>of everyone to enjoy the benefits of scientific progress and its application, </a:t>
            </a:r>
            <a:r>
              <a:rPr lang="en-US" sz="1500" dirty="0"/>
              <a:t>including international cooperation in the scientific field [UDHR art. 27(1); ICESCR art. 15(1)] 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/>
              <a:t>Right </a:t>
            </a:r>
            <a:r>
              <a:rPr lang="en-US" sz="1500" b="1" dirty="0"/>
              <a:t>to privacy </a:t>
            </a:r>
            <a:r>
              <a:rPr lang="en-US" sz="1500" dirty="0"/>
              <a:t>[UDHR art. 12; ICCPR art. 17], including respect for human rights and ethical principles in the collection and use of statistics [CRPD art. 31(1</a:t>
            </a:r>
            <a:r>
              <a:rPr lang="en-US" sz="1500" dirty="0" smtClean="0"/>
              <a:t>)]</a:t>
            </a:r>
            <a:endParaRPr lang="en-US" sz="1500" dirty="0"/>
          </a:p>
        </p:txBody>
      </p:sp>
      <p:pic>
        <p:nvPicPr>
          <p:cNvPr id="8194" name="Picture 2" descr="\\fshq.ad.ohchr.org\redirected$\UHRI Intern\Desktop\E_SDG_Icon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5588"/>
            <a:ext cx="2533104" cy="25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C000"/>
                </a:solidFill>
              </a:rPr>
              <a:t>SDG 2: Zero Hunger</a:t>
            </a:r>
            <a:endParaRPr lang="en-US" sz="50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618998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000" b="1" i="1" u="sng" dirty="0" smtClean="0">
                <a:solidFill>
                  <a:schemeClr val="tx1"/>
                </a:solidFill>
              </a:rPr>
              <a:t>End hunger, achieve food security and improved nutrition, and promote sustainable agriculture </a:t>
            </a: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Targets include ending hunger and malnutrition;</a:t>
            </a: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improving agricultural production, sustainable and</a:t>
            </a: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resilient food production; correcting trade distortions, and ensuring functioning food commodity markets.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268569"/>
            <a:ext cx="59766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adequate food </a:t>
            </a:r>
            <a:r>
              <a:rPr lang="en-US" sz="2200" dirty="0" smtClean="0"/>
              <a:t>[UDHR art. 25; ICESCR art. 11; CRC art. 24(2)(c)]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International cooperation, </a:t>
            </a:r>
            <a:r>
              <a:rPr lang="en-US" sz="2200" dirty="0" smtClean="0"/>
              <a:t>including ensuring equitable distribution of world food supplies [UDHR art. 28; ICESCR arts. 2(1), 11(2)]</a:t>
            </a:r>
            <a:endParaRPr lang="en-GB" sz="2200" dirty="0" smtClean="0"/>
          </a:p>
        </p:txBody>
      </p:sp>
      <p:pic>
        <p:nvPicPr>
          <p:cNvPr id="2050" name="Picture 2" descr="\\fshq.ad.ohchr.org\redirected$\UHRI Intern\Desktop\SDG-2-End-hunger-achieve-food-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9764" r="50000" b="10429"/>
          <a:stretch/>
        </p:blipFill>
        <p:spPr bwMode="auto">
          <a:xfrm>
            <a:off x="6300192" y="4091875"/>
            <a:ext cx="2559280" cy="25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92D050"/>
                </a:solidFill>
              </a:rPr>
              <a:t>SDG 3: Good Health and Well-Being</a:t>
            </a:r>
            <a:endParaRPr lang="en-US" sz="5000" b="1" dirty="0">
              <a:solidFill>
                <a:srgbClr val="92D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40" y="1988840"/>
            <a:ext cx="9006560" cy="20162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400" b="1" i="1" u="sng" dirty="0" smtClean="0">
                <a:solidFill>
                  <a:schemeClr val="tx1"/>
                </a:solidFill>
              </a:rPr>
              <a:t>Ensure healthy lives and promote well – being for all at all ages</a:t>
            </a:r>
          </a:p>
          <a:p>
            <a:pPr algn="just"/>
            <a:r>
              <a:rPr lang="en-US" sz="9200" i="1" dirty="0" smtClean="0">
                <a:solidFill>
                  <a:schemeClr val="tx1"/>
                </a:solidFill>
              </a:rPr>
              <a:t>Targets include reducing maternal mortality; ending preventable child deaths; ending or reducing AIDS other diseases; universal health coverage, affordable essential medicines, sexual and reproductive health care; vaccine research, and access to medicines.</a:t>
            </a:r>
          </a:p>
          <a:p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705340" y="3958959"/>
            <a:ext cx="6444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life </a:t>
            </a:r>
            <a:r>
              <a:rPr lang="en-US" sz="1600" dirty="0" smtClean="0"/>
              <a:t>[UDHR art. 3; ICCPR art. 6], particularly of women [CEDAW art.12] and children [CRC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health </a:t>
            </a:r>
            <a:r>
              <a:rPr lang="en-US" sz="1600" dirty="0" smtClean="0"/>
              <a:t>[UDHR art. 25; ICESCR art. 12], particularly of women [CEDAW art. 12]; and children [CRC art.24]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Special protection for mothers and children </a:t>
            </a:r>
            <a:r>
              <a:rPr lang="en-US" sz="1600" dirty="0" smtClean="0"/>
              <a:t>[ICESCR art.10]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enjoy the benefits of scientific progress and its application </a:t>
            </a:r>
            <a:r>
              <a:rPr lang="en-US" sz="1600" dirty="0" smtClean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International cooperation </a:t>
            </a:r>
            <a:r>
              <a:rPr lang="en-US" sz="1600" dirty="0" smtClean="0"/>
              <a:t>[UDHR art. 28, </a:t>
            </a:r>
            <a:r>
              <a:rPr lang="en-US" sz="1600" dirty="0" err="1" smtClean="0"/>
              <a:t>DRtD</a:t>
            </a:r>
            <a:r>
              <a:rPr lang="en-US" sz="1600" dirty="0" smtClean="0"/>
              <a:t> arts. 3-4],        particularly in relation to the right to health and children’s rights [ICESCR art. 2(1); CRC art. 4]</a:t>
            </a:r>
            <a:endParaRPr lang="en-GB" sz="1600" dirty="0" smtClean="0"/>
          </a:p>
        </p:txBody>
      </p:sp>
      <p:pic>
        <p:nvPicPr>
          <p:cNvPr id="3074" name="Picture 2" descr="\\fshq.ad.ohchr.org\redirected$\UHRI Intern\Desktop\global-goals_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" y="4101700"/>
            <a:ext cx="2645282" cy="26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094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0000"/>
                </a:solidFill>
              </a:rPr>
              <a:t>SDG 4: Quality Education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377277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n-US" sz="2800" b="1" i="1" u="sng" dirty="0" smtClean="0">
                <a:solidFill>
                  <a:schemeClr val="tx1"/>
                </a:solidFill>
              </a:rPr>
              <a:t>Ensure inclusive and equitable quality education and promote life-long learning opportunities for all</a:t>
            </a:r>
          </a:p>
          <a:p>
            <a:pPr algn="just"/>
            <a:r>
              <a:rPr lang="en-US" sz="2600" i="1" dirty="0" smtClean="0">
                <a:solidFill>
                  <a:schemeClr val="tx1"/>
                </a:solidFill>
              </a:rPr>
              <a:t>Targets include universal access to free, quality preprimary, primary and secondary education; improving vocational skills; equal access to education; expanding education facilities, scholarships, and training of teachers.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054445"/>
            <a:ext cx="6581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prstClr val="black"/>
                </a:solidFill>
              </a:rPr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Right </a:t>
            </a:r>
            <a:r>
              <a:rPr lang="en-US" sz="1600" b="1" dirty="0">
                <a:solidFill>
                  <a:prstClr val="black"/>
                </a:solidFill>
              </a:rPr>
              <a:t>to </a:t>
            </a:r>
            <a:r>
              <a:rPr lang="en-US" sz="1600" b="1" dirty="0" smtClean="0">
                <a:solidFill>
                  <a:prstClr val="black"/>
                </a:solidFill>
              </a:rPr>
              <a:t>education </a:t>
            </a:r>
            <a:r>
              <a:rPr lang="en-US" sz="1600" dirty="0" smtClean="0">
                <a:solidFill>
                  <a:prstClr val="black"/>
                </a:solidFill>
              </a:rPr>
              <a:t>[UDHR </a:t>
            </a:r>
            <a:r>
              <a:rPr lang="en-US" sz="1600" dirty="0">
                <a:solidFill>
                  <a:prstClr val="black"/>
                </a:solidFill>
              </a:rPr>
              <a:t>art. 26; ICESCR art. 13], particularly in relation to children [CRC arts. 28, 29];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persons with disabilities </a:t>
            </a:r>
            <a:r>
              <a:rPr lang="en-US" sz="1600" dirty="0">
                <a:solidFill>
                  <a:prstClr val="black"/>
                </a:solidFill>
              </a:rPr>
              <a:t>[CRC art. 23(3), CRPD art. 24]; and indigenous </a:t>
            </a:r>
            <a:r>
              <a:rPr lang="en-US" sz="1600" dirty="0" smtClean="0">
                <a:solidFill>
                  <a:prstClr val="black"/>
                </a:solidFill>
              </a:rPr>
              <a:t>peoples [UNDRIP </a:t>
            </a:r>
            <a:r>
              <a:rPr lang="en-US" sz="1600" dirty="0">
                <a:solidFill>
                  <a:prstClr val="black"/>
                </a:solidFill>
              </a:rPr>
              <a:t>art. 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Equal </a:t>
            </a:r>
            <a:r>
              <a:rPr lang="en-US" sz="1600" b="1" dirty="0">
                <a:solidFill>
                  <a:prstClr val="black"/>
                </a:solidFill>
              </a:rPr>
              <a:t>rights of women and girls in the field of education </a:t>
            </a:r>
            <a:r>
              <a:rPr lang="en-US" sz="1600" dirty="0">
                <a:solidFill>
                  <a:prstClr val="black"/>
                </a:solidFill>
              </a:rPr>
              <a:t>[CEDAW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Right </a:t>
            </a:r>
            <a:r>
              <a:rPr lang="en-US" sz="1600" b="1" dirty="0">
                <a:solidFill>
                  <a:prstClr val="black"/>
                </a:solidFill>
              </a:rPr>
              <a:t>to work, including technical and vocational training </a:t>
            </a:r>
            <a:r>
              <a:rPr lang="en-US" sz="1600" dirty="0">
                <a:solidFill>
                  <a:prstClr val="black"/>
                </a:solidFill>
              </a:rPr>
              <a:t>[ICESCR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International cooperation </a:t>
            </a:r>
            <a:r>
              <a:rPr lang="en-US" sz="1600" dirty="0" smtClean="0">
                <a:solidFill>
                  <a:prstClr val="black"/>
                </a:solidFill>
              </a:rPr>
              <a:t>[UDHR </a:t>
            </a:r>
            <a:r>
              <a:rPr lang="en-US" sz="1600" dirty="0">
                <a:solidFill>
                  <a:prstClr val="black"/>
                </a:solidFill>
              </a:rPr>
              <a:t>art. 28; </a:t>
            </a:r>
            <a:r>
              <a:rPr lang="en-US" sz="1600" dirty="0" err="1">
                <a:solidFill>
                  <a:prstClr val="black"/>
                </a:solidFill>
              </a:rPr>
              <a:t>DRtD</a:t>
            </a:r>
            <a:r>
              <a:rPr lang="en-US" sz="1600" dirty="0">
                <a:solidFill>
                  <a:prstClr val="black"/>
                </a:solidFill>
              </a:rPr>
              <a:t> arts. 3-4], particularly in relation to children [CRC arts. 23(4</a:t>
            </a:r>
            <a:r>
              <a:rPr lang="en-US" sz="1600" dirty="0" smtClean="0">
                <a:solidFill>
                  <a:prstClr val="black"/>
                </a:solidFill>
              </a:rPr>
              <a:t>), 28(3</a:t>
            </a:r>
            <a:r>
              <a:rPr lang="en-US" sz="1600" dirty="0">
                <a:solidFill>
                  <a:prstClr val="black"/>
                </a:solidFill>
              </a:rPr>
              <a:t>)], persons with disabilities [CRPD art. 32], and indigenous peoples [UNDRIP </a:t>
            </a:r>
            <a:r>
              <a:rPr lang="en-US" sz="1600" dirty="0" smtClean="0">
                <a:solidFill>
                  <a:prstClr val="black"/>
                </a:solidFill>
              </a:rPr>
              <a:t>art.39</a:t>
            </a:r>
            <a:r>
              <a:rPr lang="en-US" sz="1600" dirty="0">
                <a:solidFill>
                  <a:prstClr val="black"/>
                </a:solidFill>
              </a:rPr>
              <a:t>]</a:t>
            </a:r>
          </a:p>
        </p:txBody>
      </p:sp>
      <p:pic>
        <p:nvPicPr>
          <p:cNvPr id="4098" name="Picture 2" descr="\\fshq.ad.ohchr.org\redirected$\UHRI Intern\Desktop\global-goals_0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15" y="4241154"/>
            <a:ext cx="2488306" cy="24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SDG 5: Gender Equality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1461070"/>
            <a:ext cx="892899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i="1" u="sng" dirty="0" smtClean="0">
                <a:solidFill>
                  <a:schemeClr val="tx1"/>
                </a:solidFill>
              </a:rPr>
              <a:t>Achieve gender equality and empower all women and girls</a:t>
            </a:r>
          </a:p>
          <a:p>
            <a:pPr algn="just"/>
            <a:r>
              <a:rPr lang="en-US" sz="11100" i="1" dirty="0" smtClean="0">
                <a:solidFill>
                  <a:schemeClr val="tx1"/>
                </a:solidFill>
              </a:rPr>
              <a:t>Targets include eliminating discrimination and violence against women and girls; valuing unpaid care and domestic work; ensuring the full participation of women; access to reproductive health care; and equal access of women to economic resources.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700514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Elimination of all forms of discrimination against women </a:t>
            </a:r>
            <a:r>
              <a:rPr lang="en-US" sz="1600" dirty="0" smtClean="0"/>
              <a:t>[CEDAW arts. 1-5] and girls [CRC art. 2], particularly in legislation, political and public life (art. 7), economic and social life (arts. 11, 13), and family relations (art. 16)]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decide the number and spacing of children </a:t>
            </a:r>
            <a:r>
              <a:rPr lang="en-US" sz="1600" dirty="0" smtClean="0"/>
              <a:t>[CEDAW arts. 12, 16(1)(e); CRC art. 24(2)(f)]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Special protection for mothers and children </a:t>
            </a:r>
            <a:r>
              <a:rPr lang="en-US" sz="1600" dirty="0" smtClean="0"/>
              <a:t>[ICESCR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Elimination of violence against women and girls </a:t>
            </a:r>
            <a:r>
              <a:rPr lang="en-US" sz="1600" dirty="0" smtClean="0"/>
              <a:t>[CEDAW arts. 1- 6; DEVAW arts. 1-4; CRC arts. 24(3), 35]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just and </a:t>
            </a:r>
            <a:r>
              <a:rPr lang="en-US" sz="1600" b="1" dirty="0" err="1" smtClean="0"/>
              <a:t>favourable</a:t>
            </a:r>
            <a:r>
              <a:rPr lang="en-US" sz="1600" b="1" dirty="0" smtClean="0"/>
              <a:t> conditions of work </a:t>
            </a:r>
            <a:r>
              <a:rPr lang="en-US" sz="1600" dirty="0" smtClean="0"/>
              <a:t>[ICESCR art. 7; CEDAW art. 11]</a:t>
            </a:r>
            <a:endParaRPr lang="en-GB" sz="1600" dirty="0" smtClean="0"/>
          </a:p>
        </p:txBody>
      </p:sp>
      <p:pic>
        <p:nvPicPr>
          <p:cNvPr id="5122" name="Picture 2" descr="\\fshq.ad.ohchr.org\redirected$\UHRI Intern\Desktop\global-goals_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5554"/>
            <a:ext cx="2592288" cy="25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87" y="188640"/>
            <a:ext cx="8687285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00B0F0"/>
                </a:solidFill>
              </a:rPr>
              <a:t>SDG 6: Clean Water </a:t>
            </a:r>
            <a:br>
              <a:rPr lang="en-US" sz="5000" b="1" dirty="0" smtClean="0">
                <a:solidFill>
                  <a:srgbClr val="00B0F0"/>
                </a:solidFill>
              </a:rPr>
            </a:br>
            <a:r>
              <a:rPr lang="en-US" sz="5000" b="1" dirty="0" smtClean="0">
                <a:solidFill>
                  <a:srgbClr val="00B0F0"/>
                </a:solidFill>
              </a:rPr>
              <a:t>and Sanitation </a:t>
            </a:r>
            <a:endParaRPr lang="en-US" sz="5000" b="1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6139" y="1844824"/>
            <a:ext cx="8640960" cy="2736304"/>
          </a:xfrm>
        </p:spPr>
        <p:txBody>
          <a:bodyPr>
            <a:noAutofit/>
          </a:bodyPr>
          <a:lstStyle/>
          <a:p>
            <a:pPr algn="just"/>
            <a:r>
              <a:rPr lang="en-US" sz="2400" b="1" i="1" u="sng" dirty="0" smtClean="0">
                <a:solidFill>
                  <a:schemeClr val="tx1"/>
                </a:solidFill>
              </a:rPr>
              <a:t>Ensure availability and sustainable management</a:t>
            </a:r>
          </a:p>
          <a:p>
            <a:pPr algn="just"/>
            <a:r>
              <a:rPr lang="en-US" sz="2400" b="1" i="1" u="sng" dirty="0" smtClean="0">
                <a:solidFill>
                  <a:schemeClr val="tx1"/>
                </a:solidFill>
              </a:rPr>
              <a:t>of water and sanitation for all</a:t>
            </a:r>
          </a:p>
          <a:p>
            <a:pPr algn="just"/>
            <a:r>
              <a:rPr lang="en-US" sz="2400" i="1" dirty="0" smtClean="0">
                <a:solidFill>
                  <a:schemeClr val="tx1"/>
                </a:solidFill>
              </a:rPr>
              <a:t>Targets include ensuring universal and equitable access to safe, affordable drinking water, sanitation and hygiene for all; reducing pollution; increasing water-use efficiency; and promoting participatory management of water and sanitation services</a:t>
            </a:r>
            <a:r>
              <a:rPr lang="en-US" sz="2400" b="1" i="1" dirty="0" smtClean="0">
                <a:solidFill>
                  <a:schemeClr val="tx1"/>
                </a:solidFill>
              </a:rPr>
              <a:t>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387449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safe drinking water and sanitation </a:t>
            </a:r>
            <a:r>
              <a:rPr lang="en-US" sz="2200" dirty="0" smtClean="0"/>
              <a:t>[ICESCR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health </a:t>
            </a:r>
            <a:r>
              <a:rPr lang="en-US" sz="2200" dirty="0" smtClean="0"/>
              <a:t>[UDHR art. 25; ICESCR art. 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Equal access to water and sanitation for rural women </a:t>
            </a:r>
            <a:r>
              <a:rPr lang="en-US" sz="2200" dirty="0" smtClean="0"/>
              <a:t>[CEDAW art. 14(2)(h)]</a:t>
            </a:r>
            <a:endParaRPr lang="en-GB" sz="2200" dirty="0" smtClean="0"/>
          </a:p>
        </p:txBody>
      </p:sp>
      <p:pic>
        <p:nvPicPr>
          <p:cNvPr id="6146" name="Picture 2" descr="\\fshq.ad.ohchr.org\redirected$\UHRI Intern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7965"/>
            <a:ext cx="2422589" cy="24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FFC000"/>
                </a:solidFill>
              </a:rPr>
              <a:t>SDG 7: Affordable and Clean Energy</a:t>
            </a:r>
            <a:endParaRPr lang="en-US" sz="5000" b="1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39136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9200" b="1" i="1" u="sng" dirty="0" smtClean="0">
                <a:solidFill>
                  <a:schemeClr val="tx1"/>
                </a:solidFill>
              </a:rPr>
              <a:t>Ensure access to affordable, reliable, sustainable and modern energy for all</a:t>
            </a:r>
          </a:p>
          <a:p>
            <a:pPr algn="just"/>
            <a:r>
              <a:rPr lang="en-US" sz="9200" i="1" dirty="0" smtClean="0">
                <a:solidFill>
                  <a:schemeClr val="tx1"/>
                </a:solidFill>
              </a:rPr>
              <a:t>Targets include ensuring universal access to affordable, reliable and modern energy services</a:t>
            </a:r>
            <a:r>
              <a:rPr lang="en-US" sz="11100" i="1" dirty="0" smtClean="0">
                <a:solidFill>
                  <a:schemeClr val="tx1"/>
                </a:solidFill>
              </a:rPr>
              <a:t>.</a:t>
            </a:r>
          </a:p>
          <a:p>
            <a:endParaRPr lang="en-US" sz="11100" b="1" i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308192"/>
            <a:ext cx="64442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an adequate standard of living </a:t>
            </a:r>
            <a:r>
              <a:rPr lang="en-US" sz="2200" dirty="0" smtClean="0"/>
              <a:t>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Right to enjoy the benefits of scientific progress and its application </a:t>
            </a:r>
            <a:r>
              <a:rPr lang="en-US" sz="2200" dirty="0" smtClean="0"/>
              <a:t>[UDHR art. 27; ICESCR art. 15(1)(b)]</a:t>
            </a:r>
            <a:endParaRPr lang="en-GB" sz="2200" dirty="0" smtClean="0"/>
          </a:p>
        </p:txBody>
      </p:sp>
      <p:pic>
        <p:nvPicPr>
          <p:cNvPr id="7170" name="Picture 2" descr="\\fshq.ad.ohchr.org\redirected$\UHRI Intern\Desktop\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4122240"/>
            <a:ext cx="2520280" cy="25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rgbClr val="A8184B"/>
                </a:solidFill>
              </a:rPr>
              <a:t>SDG 8: Decent Work and Economic Growth</a:t>
            </a:r>
            <a:endParaRPr lang="en-US" sz="5000" b="1" dirty="0">
              <a:solidFill>
                <a:srgbClr val="A8184B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b="1" i="1" u="sng" dirty="0" smtClean="0">
                <a:solidFill>
                  <a:schemeClr val="tx1"/>
                </a:solidFill>
              </a:rPr>
              <a:t>Promote sustained, inclusive and sustainable economic growth, full and productive employment and decent work for all</a:t>
            </a:r>
          </a:p>
          <a:p>
            <a:pPr algn="just"/>
            <a:r>
              <a:rPr lang="en-US" sz="9600" i="1" dirty="0" smtClean="0">
                <a:solidFill>
                  <a:schemeClr val="tx1"/>
                </a:solidFill>
              </a:rPr>
              <a:t>Targets include promoting sustained economic growth; improving resource efficiency in production and consumption; full and productive employment and decent</a:t>
            </a:r>
            <a:r>
              <a:rPr lang="en-US" sz="9600" i="1" dirty="0">
                <a:solidFill>
                  <a:schemeClr val="tx1"/>
                </a:solidFill>
              </a:rPr>
              <a:t> </a:t>
            </a:r>
            <a:r>
              <a:rPr lang="en-US" sz="9600" i="1" dirty="0" smtClean="0">
                <a:solidFill>
                  <a:schemeClr val="tx1"/>
                </a:solidFill>
              </a:rPr>
              <a:t>work for all; eradicating forced and child </a:t>
            </a:r>
            <a:r>
              <a:rPr lang="en-US" sz="9600" i="1" dirty="0" err="1" smtClean="0">
                <a:solidFill>
                  <a:schemeClr val="tx1"/>
                </a:solidFill>
              </a:rPr>
              <a:t>labour</a:t>
            </a:r>
            <a:r>
              <a:rPr lang="en-US" sz="9600" i="1" dirty="0" smtClean="0">
                <a:solidFill>
                  <a:schemeClr val="tx1"/>
                </a:solidFill>
              </a:rPr>
              <a:t> and trafficking; protecting </a:t>
            </a:r>
            <a:r>
              <a:rPr lang="en-US" sz="9600" i="1" dirty="0" err="1" smtClean="0">
                <a:solidFill>
                  <a:schemeClr val="tx1"/>
                </a:solidFill>
              </a:rPr>
              <a:t>labour</a:t>
            </a:r>
            <a:r>
              <a:rPr lang="en-US" sz="9600" i="1" dirty="0" smtClean="0">
                <a:solidFill>
                  <a:schemeClr val="tx1"/>
                </a:solidFill>
              </a:rPr>
              <a:t> rights including those of migrant workers; and increasing access to financial services.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14016" y="3992207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Right to work and to just and </a:t>
            </a:r>
            <a:r>
              <a:rPr lang="en-US" sz="1600" b="1" dirty="0" err="1" smtClean="0"/>
              <a:t>favourable</a:t>
            </a:r>
            <a:r>
              <a:rPr lang="en-US" sz="1600" b="1" dirty="0" smtClean="0"/>
              <a:t> conditions of work </a:t>
            </a:r>
            <a:r>
              <a:rPr lang="en-US" sz="1600" dirty="0" smtClean="0"/>
              <a:t>[UDHR art. 23; ICESCR arts. 6, 7, 10; CRPD art. 27; ILO Core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Conventions and ILO Declaration on Fundamental Principles and Rights at Work]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Prohibition of slavery, forced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, and trafficking of persons</a:t>
            </a:r>
            <a:r>
              <a:rPr lang="en-US" sz="1600" dirty="0" smtClean="0"/>
              <a:t> [UDHR art. 4; ICCPR art. 8; CEDAW art. 6; CRC arts. 34-36]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Equal rights of women in relation to employment </a:t>
            </a:r>
            <a:r>
              <a:rPr lang="en-US" sz="1600" dirty="0" smtClean="0"/>
              <a:t>[CEDAW art. 11; ILO Conventions No. 100 and No. 111]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Prohibition of child </a:t>
            </a:r>
            <a:r>
              <a:rPr lang="en-US" sz="1600" b="1" dirty="0" err="1" smtClean="0"/>
              <a:t>labour</a:t>
            </a:r>
            <a:r>
              <a:rPr lang="en-US" sz="1600" b="1" dirty="0"/>
              <a:t> </a:t>
            </a:r>
            <a:r>
              <a:rPr lang="en-US" sz="1600" dirty="0" smtClean="0"/>
              <a:t>[CRC art. 32; ILO Convention No. 182]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Equal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 rights of migrant workers </a:t>
            </a:r>
            <a:r>
              <a:rPr lang="en-US" sz="1600" dirty="0" smtClean="0"/>
              <a:t>[CMW art. 25]</a:t>
            </a:r>
          </a:p>
        </p:txBody>
      </p:sp>
      <p:pic>
        <p:nvPicPr>
          <p:cNvPr id="8194" name="Picture 2" descr="\\fshq.ad.ohchr.org\redirected$\UHRI Intern\Desktop\wcms_3963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31" y="4067131"/>
            <a:ext cx="2609989" cy="26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SDG 9: Industry, Innovation and Infrastructure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600" b="1" i="1" u="sng" dirty="0" smtClean="0">
                <a:solidFill>
                  <a:schemeClr val="tx1"/>
                </a:solidFill>
              </a:rPr>
              <a:t>Build resilient infrastructure, promote inclusive and sustainable </a:t>
            </a:r>
            <a:r>
              <a:rPr lang="en-US" sz="11600" b="1" i="1" u="sng" dirty="0" err="1" smtClean="0">
                <a:solidFill>
                  <a:schemeClr val="tx1"/>
                </a:solidFill>
              </a:rPr>
              <a:t>industrialisation</a:t>
            </a:r>
            <a:r>
              <a:rPr lang="en-US" sz="11600" b="1" i="1" u="sng" dirty="0" smtClean="0">
                <a:solidFill>
                  <a:schemeClr val="tx1"/>
                </a:solidFill>
              </a:rPr>
              <a:t> and foster innovation </a:t>
            </a:r>
            <a:r>
              <a:rPr lang="en-US" sz="11100" i="1" dirty="0" smtClean="0">
                <a:solidFill>
                  <a:schemeClr val="tx1"/>
                </a:solidFill>
              </a:rPr>
              <a:t>Targets include affordable and equitable access to quality infrastructure; employment generating </a:t>
            </a:r>
            <a:r>
              <a:rPr lang="en-US" sz="11100" i="1" dirty="0" err="1" smtClean="0">
                <a:solidFill>
                  <a:schemeClr val="tx1"/>
                </a:solidFill>
              </a:rPr>
              <a:t>industrialisation</a:t>
            </a:r>
            <a:r>
              <a:rPr lang="en-US" sz="11100" i="1" dirty="0" smtClean="0">
                <a:solidFill>
                  <a:schemeClr val="tx1"/>
                </a:solidFill>
              </a:rPr>
              <a:t>; access to financial services and markets; innovation and technology transfer, and increasing access to ICT.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05340" y="4185081"/>
            <a:ext cx="6444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Related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Right to enjoy the benefits of scientific progress and its application </a:t>
            </a:r>
            <a:r>
              <a:rPr lang="en-US" dirty="0" smtClean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Right to access to information </a:t>
            </a:r>
            <a:r>
              <a:rPr lang="en-US" dirty="0" smtClean="0"/>
              <a:t>[UDHR art. 19; ICCPR art. 19(2)]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Right to adequate housing, </a:t>
            </a:r>
            <a:r>
              <a:rPr lang="en-US" dirty="0" smtClean="0"/>
              <a:t>including land and resources  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Equal rights of women to financial credit and rural infrastructure</a:t>
            </a:r>
            <a:r>
              <a:rPr lang="en-US" dirty="0" smtClean="0"/>
              <a:t> [CEDAW art. 13(b), art. 14(2)]</a:t>
            </a:r>
            <a:endParaRPr lang="en-GB" dirty="0" smtClean="0"/>
          </a:p>
        </p:txBody>
      </p:sp>
      <p:pic>
        <p:nvPicPr>
          <p:cNvPr id="9218" name="Picture 2" descr="\\fshq.ad.ohchr.org\redirected$\UHRI Intern\Desktop\csm_goal9_02_a4fbcc23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8" y="4191935"/>
            <a:ext cx="2489572" cy="24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0B7B45-271B-4F2D-AE06-958FA898FF3E}"/>
</file>

<file path=customXml/itemProps2.xml><?xml version="1.0" encoding="utf-8"?>
<ds:datastoreItem xmlns:ds="http://schemas.openxmlformats.org/officeDocument/2006/customXml" ds:itemID="{7C0B54B3-FC70-4EC6-8E71-93BBF4D76BF4}"/>
</file>

<file path=customXml/itemProps3.xml><?xml version="1.0" encoding="utf-8"?>
<ds:datastoreItem xmlns:ds="http://schemas.openxmlformats.org/officeDocument/2006/customXml" ds:itemID="{B8FE8B28-A221-4917-B5AF-00344A25DC72}"/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2618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SDG 1: No Poverty</vt:lpstr>
      <vt:lpstr>SDG 2: Zero Hunger</vt:lpstr>
      <vt:lpstr>SDG 3: Good Health and Well-Being</vt:lpstr>
      <vt:lpstr>SDG 4: Quality Education</vt:lpstr>
      <vt:lpstr>SDG 5: Gender Equality</vt:lpstr>
      <vt:lpstr>SDG 6: Clean Water  and Sanitation </vt:lpstr>
      <vt:lpstr>SDG 7: Affordable and Clean Energy</vt:lpstr>
      <vt:lpstr>SDG 8: Decent Work and Economic Growth</vt:lpstr>
      <vt:lpstr>SDG 9: Industry, Innovation and Infrastructure</vt:lpstr>
      <vt:lpstr>SDG 10: Reduce Inequalities</vt:lpstr>
      <vt:lpstr>SDG 11: Sustainable Cities and Communities</vt:lpstr>
      <vt:lpstr>SDG 12: Responsible Consumption and Production</vt:lpstr>
      <vt:lpstr>SDG 13: Climate Action</vt:lpstr>
      <vt:lpstr>SDG 14: Life below Water</vt:lpstr>
      <vt:lpstr>SDG 15: Life on Land</vt:lpstr>
      <vt:lpstr>SDG 16: Peace, Justice and Strong Institutions</vt:lpstr>
      <vt:lpstr>SDG 17: Partnerships for the Goals</vt:lpstr>
    </vt:vector>
  </TitlesOfParts>
  <Company>OHCHR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SGD 1: No Poverty</dc:title>
  <dc:creator>UHRI Intern OHCHR</dc:creator>
  <cp:lastModifiedBy>Janna Iskakova</cp:lastModifiedBy>
  <cp:revision>37</cp:revision>
  <cp:lastPrinted>2017-08-16T14:54:58Z</cp:lastPrinted>
  <dcterms:created xsi:type="dcterms:W3CDTF">2017-08-16T14:36:37Z</dcterms:created>
  <dcterms:modified xsi:type="dcterms:W3CDTF">2018-02-05T16:19:46Z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