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79" r:id="rId5"/>
    <p:sldId id="285" r:id="rId6"/>
    <p:sldId id="280" r:id="rId7"/>
    <p:sldId id="281" r:id="rId8"/>
    <p:sldId id="276" r:id="rId9"/>
    <p:sldId id="259" r:id="rId10"/>
    <p:sldId id="286" r:id="rId11"/>
    <p:sldId id="269" r:id="rId12"/>
    <p:sldId id="27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59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6A6BA-9325-4584-82F0-F942A426072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01AF3-7656-461C-B7E3-B6DB89DBB3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83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Make sure you take a moment to fill in the first slide (Presentation Title/Present’s name/Location/Date)</a:t>
            </a:r>
          </a:p>
          <a:p>
            <a:pPr eaLnBrk="1" hangingPunct="1"/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Introduce yourself</a:t>
            </a:r>
          </a:p>
          <a:p>
            <a:pPr eaLnBrk="1" hangingPunct="1"/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Tell the group that at the end of the presentation there will be time for Q&amp;A, and whether you’re giving them handouts of the presentation</a:t>
            </a:r>
          </a:p>
          <a:p>
            <a:pPr eaLnBrk="1" hangingPunct="1"/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You can give the group an opportunity to introduce themselves</a:t>
            </a:r>
          </a:p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Ask the Group if there is any particular aspect of OHCHR they are interested in.</a:t>
            </a:r>
          </a:p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mtClean="0"/>
              <a:t>*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30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mtClean="0"/>
              <a:t>*If</a:t>
            </a:r>
            <a:r>
              <a:rPr lang="fr-CH" baseline="0" smtClean="0"/>
              <a:t> asked mention that t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membership of the task forces is finalized in an informal meeting of the Committee as a whole, at the end of each of the preceding session. The country rapporteur</a:t>
            </a:r>
            <a:r>
              <a:rPr lang="en-GB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coordinates the task force to ensure that all concerns are covered and to avoid repetition.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6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CEDAW is very strict with the time management during the constructive dialogue. Generally, the time allocation for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interventions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managed according to the number of CEDAW experts intervening per article. 6 minutes for a single intervention and 3 minutes when there are two or more interventions. Usually, there are no more than 3 CEDAW experts intervening per article and their interventions are on different concerns.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members of a task force may have at most two interventions during the constructive dialogue.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pose </a:t>
            </a:r>
            <a:r>
              <a:rPr lang="fr-CH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  <a:r>
              <a:rPr lang="fr-CH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-up questions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s-CL" sz="1200" b="1" dirty="0" smtClean="0"/>
              <a:t>2. </a:t>
            </a:r>
            <a:r>
              <a:rPr lang="es-CL" sz="1200" b="1" dirty="0" err="1" smtClean="0"/>
              <a:t>Emphasize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that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introductory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statement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is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an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opportunity</a:t>
            </a:r>
            <a:r>
              <a:rPr lang="es-CL" sz="1200" b="1" baseline="0" dirty="0" smtClean="0"/>
              <a:t> to </a:t>
            </a:r>
            <a:r>
              <a:rPr lang="es-CL" sz="1200" b="1" baseline="0" dirty="0" err="1" smtClean="0"/>
              <a:t>update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Committee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on</a:t>
            </a:r>
            <a:r>
              <a:rPr lang="es-CL" sz="1200" b="1" baseline="0" dirty="0" smtClean="0"/>
              <a:t> new </a:t>
            </a:r>
            <a:r>
              <a:rPr lang="es-CL" sz="1200" b="1" baseline="0" dirty="0" err="1" smtClean="0"/>
              <a:t>developments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not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contained</a:t>
            </a:r>
            <a:r>
              <a:rPr lang="es-CL" sz="1200" b="1" baseline="0" dirty="0" smtClean="0"/>
              <a:t> in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SP </a:t>
            </a:r>
            <a:r>
              <a:rPr lang="es-CL" sz="1200" b="1" baseline="0" dirty="0" err="1" smtClean="0"/>
              <a:t>report</a:t>
            </a:r>
            <a:r>
              <a:rPr lang="es-CL" sz="1200" b="1" baseline="0" dirty="0" smtClean="0"/>
              <a:t> and/</a:t>
            </a:r>
            <a:r>
              <a:rPr lang="es-CL" sz="1200" b="1" baseline="0" dirty="0" err="1" smtClean="0"/>
              <a:t>or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on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replies</a:t>
            </a:r>
            <a:r>
              <a:rPr lang="es-CL" sz="1200" b="1" baseline="0" dirty="0" smtClean="0"/>
              <a:t> to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List</a:t>
            </a:r>
            <a:r>
              <a:rPr lang="es-CL" sz="1200" b="1" baseline="0" dirty="0" smtClean="0"/>
              <a:t> of </a:t>
            </a:r>
            <a:r>
              <a:rPr lang="es-CL" sz="1200" b="1" baseline="0" dirty="0" err="1" smtClean="0"/>
              <a:t>Issues</a:t>
            </a:r>
            <a:r>
              <a:rPr lang="es-CL" sz="1200" b="1" baseline="0" dirty="0" smtClean="0"/>
              <a:t>. </a:t>
            </a:r>
            <a:r>
              <a:rPr lang="es-CL" sz="1200" b="1" baseline="0" dirty="0" err="1" smtClean="0"/>
              <a:t>The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statement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should</a:t>
            </a:r>
            <a:r>
              <a:rPr lang="es-CL" sz="1200" b="1" baseline="0" dirty="0" smtClean="0"/>
              <a:t> </a:t>
            </a:r>
            <a:r>
              <a:rPr lang="es-CL" sz="1200" b="1" baseline="0" dirty="0" err="1" smtClean="0"/>
              <a:t>not</a:t>
            </a:r>
            <a:r>
              <a:rPr lang="es-CL" sz="1200" b="1" baseline="0" dirty="0" smtClean="0"/>
              <a:t> be a </a:t>
            </a:r>
            <a:r>
              <a:rPr lang="es-CL" sz="1200" b="1" baseline="0" dirty="0" err="1" smtClean="0"/>
              <a:t>repetition</a:t>
            </a:r>
            <a:r>
              <a:rPr lang="es-CL" sz="1200" b="1" baseline="0" dirty="0" smtClean="0"/>
              <a:t> of </a:t>
            </a:r>
            <a:r>
              <a:rPr lang="es-CL" sz="1200" b="1" baseline="0" dirty="0" err="1" smtClean="0"/>
              <a:t>information</a:t>
            </a:r>
            <a:r>
              <a:rPr lang="es-CL" sz="1200" b="1" baseline="0" dirty="0" smtClean="0"/>
              <a:t>. </a:t>
            </a:r>
            <a:r>
              <a:rPr lang="es-CL" sz="1200" b="1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L" sz="12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b="1" dirty="0" smtClean="0"/>
              <a:t>3.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Committee will be covering sections I and II of the Convention (i.e., articles 1 to 9) until 1:00 pm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addresses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first articles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contained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section I (articles 1 to 6),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floor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the SP to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Subsequently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Chair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if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a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-up question, if not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proceeds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articles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contained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section II.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Clarify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CH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country rapporteur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necessarily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first round of questions,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s/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previously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consulted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force /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Committee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(initial reports),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intervening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article/</a:t>
            </a:r>
            <a:r>
              <a:rPr lang="fr-CH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</a:t>
            </a:r>
            <a:r>
              <a:rPr lang="fr-CH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fr-C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The Committee addresses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articles contained in section II (articles 7 to 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L" sz="12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L" sz="1200" b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166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11. </a:t>
            </a:r>
            <a:r>
              <a:rPr lang="fr-CH" dirty="0" err="1" smtClean="0"/>
              <a:t>Explain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in </a:t>
            </a:r>
            <a:r>
              <a:rPr lang="fr-CH" dirty="0" err="1" smtClean="0"/>
              <a:t>some</a:t>
            </a:r>
            <a:r>
              <a:rPr lang="fr-CH" baseline="0" dirty="0" smtClean="0"/>
              <a:t> cases </a:t>
            </a:r>
            <a:r>
              <a:rPr lang="fr-CH" baseline="0" dirty="0" err="1" smtClean="0"/>
              <a:t>there</a:t>
            </a:r>
            <a:r>
              <a:rPr lang="fr-CH" baseline="0" dirty="0" smtClean="0"/>
              <a:t> are no </a:t>
            </a:r>
            <a:r>
              <a:rPr lang="fr-CH" baseline="0" dirty="0" err="1" smtClean="0"/>
              <a:t>pending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follow</a:t>
            </a:r>
            <a:r>
              <a:rPr lang="fr-CH" baseline="0" dirty="0" smtClean="0"/>
              <a:t>-up questions to </a:t>
            </a:r>
            <a:r>
              <a:rPr lang="fr-CH" baseline="0" dirty="0" err="1" smtClean="0"/>
              <a:t>answer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therefore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Committee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starts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afternoon</a:t>
            </a:r>
            <a:r>
              <a:rPr lang="fr-CH" baseline="0" dirty="0" smtClean="0"/>
              <a:t> session by </a:t>
            </a:r>
            <a:r>
              <a:rPr lang="fr-CH" baseline="0" dirty="0" err="1" smtClean="0"/>
              <a:t>posing</a:t>
            </a:r>
            <a:r>
              <a:rPr lang="fr-CH" baseline="0" dirty="0" smtClean="0"/>
              <a:t> questions on Part III of the Convention (articles 10 to 14)</a:t>
            </a:r>
          </a:p>
          <a:p>
            <a:endParaRPr lang="fr-CH" baseline="0" dirty="0" smtClean="0"/>
          </a:p>
          <a:p>
            <a:r>
              <a:rPr lang="fr-CH" baseline="0" dirty="0" err="1" smtClean="0"/>
              <a:t>Also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clarify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depending</a:t>
            </a:r>
            <a:r>
              <a:rPr lang="fr-CH" baseline="0" dirty="0" smtClean="0"/>
              <a:t> on the </a:t>
            </a:r>
            <a:r>
              <a:rPr lang="fr-CH" baseline="0" dirty="0" err="1" smtClean="0"/>
              <a:t>specific</a:t>
            </a:r>
            <a:r>
              <a:rPr lang="fr-CH" baseline="0" dirty="0" smtClean="0"/>
              <a:t> country situation, </a:t>
            </a:r>
            <a:r>
              <a:rPr lang="fr-CH" baseline="0" dirty="0" err="1" smtClean="0"/>
              <a:t>there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</a:t>
            </a:r>
            <a:r>
              <a:rPr lang="fr-CH" baseline="0" dirty="0" smtClean="0"/>
              <a:t> or not </a:t>
            </a:r>
            <a:r>
              <a:rPr lang="fr-CH" baseline="0" dirty="0" err="1" smtClean="0"/>
              <a:t>follow</a:t>
            </a:r>
            <a:r>
              <a:rPr lang="fr-CH" baseline="0" dirty="0" smtClean="0"/>
              <a:t>-up questions. It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happen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respect to </a:t>
            </a:r>
            <a:r>
              <a:rPr lang="fr-CH" baseline="0" dirty="0" err="1" smtClean="0"/>
              <a:t>some</a:t>
            </a:r>
            <a:r>
              <a:rPr lang="fr-CH" baseline="0" dirty="0" smtClean="0"/>
              <a:t> parts of the Convention </a:t>
            </a:r>
            <a:r>
              <a:rPr lang="fr-CH" baseline="0" dirty="0" err="1" smtClean="0"/>
              <a:t>Committee</a:t>
            </a:r>
            <a:r>
              <a:rPr lang="fr-CH" baseline="0" dirty="0" smtClean="0"/>
              <a:t> experts do not </a:t>
            </a:r>
            <a:r>
              <a:rPr lang="fr-CH" baseline="0" dirty="0" err="1" smtClean="0"/>
              <a:t>ask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follow</a:t>
            </a:r>
            <a:r>
              <a:rPr lang="fr-CH" baseline="0" dirty="0" smtClean="0"/>
              <a:t>-up questions.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01AF3-7656-461C-B7E3-B6DB89DBB3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1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90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883F-00D1-4AC8-A1BD-7A782BA180C9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A251-A7DD-4CF4-9772-BD1EC4934F57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4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4AC63-95DF-4185-A0C8-2469EC86C180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9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8DC3-A1DD-4190-AE26-FAA5DC028653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9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D173-3F95-4160-8202-3874E4317DE3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8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58FAD-BC99-45C8-BB5E-33B0BAF8A866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C844D-C967-4359-A282-C756467A1AE6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7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9A0EE48-BA23-4357-9281-2653421B48EA}" type="datetime1">
              <a:rPr lang="fr-FR">
                <a:latin typeface="Arial" charset="0"/>
                <a:ea typeface="ＭＳ Ｐゴシック" pitchFamily="-108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30/01/2018</a:t>
            </a:fld>
            <a:endParaRPr lang="fr-FR">
              <a:latin typeface="Arial" charset="0"/>
              <a:ea typeface="ＭＳ Ｐゴシック" pitchFamily="-108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68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3"/>
          <p:cNvSpPr txBox="1">
            <a:spLocks noChangeArrowheads="1"/>
          </p:cNvSpPr>
          <p:nvPr/>
        </p:nvSpPr>
        <p:spPr bwMode="auto">
          <a:xfrm>
            <a:off x="723900" y="3489325"/>
            <a:ext cx="8024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i="1" dirty="0">
                <a:solidFill>
                  <a:schemeClr val="bg1"/>
                </a:solidFill>
              </a:rPr>
              <a:t>OHCHR Treaty Body Capacity Building Programme</a:t>
            </a:r>
          </a:p>
        </p:txBody>
      </p:sp>
      <p:sp>
        <p:nvSpPr>
          <p:cNvPr id="5124" name="Titre 10"/>
          <p:cNvSpPr>
            <a:spLocks noGrp="1"/>
          </p:cNvSpPr>
          <p:nvPr>
            <p:ph type="ctrTitle"/>
          </p:nvPr>
        </p:nvSpPr>
        <p:spPr>
          <a:xfrm>
            <a:off x="723900" y="2041525"/>
            <a:ext cx="7251700" cy="1149350"/>
          </a:xfrm>
        </p:spPr>
        <p:txBody>
          <a:bodyPr/>
          <a:lstStyle/>
          <a:p>
            <a:r>
              <a:rPr lang="fr-CH" altLang="en-US" sz="3200" dirty="0" smtClean="0">
                <a:latin typeface="Arial" charset="0"/>
                <a:cs typeface="Arial" charset="0"/>
              </a:rPr>
              <a:t>The constructive dialogue</a:t>
            </a:r>
            <a:endParaRPr lang="en-GB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7520508" cy="979488"/>
          </a:xfrm>
        </p:spPr>
        <p:txBody>
          <a:bodyPr>
            <a:normAutofit/>
          </a:bodyPr>
          <a:lstStyle/>
          <a:p>
            <a:endParaRPr lang="en-US" alt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548680"/>
            <a:ext cx="7566025" cy="816570"/>
          </a:xfrm>
        </p:spPr>
        <p:txBody>
          <a:bodyPr/>
          <a:lstStyle/>
          <a:p>
            <a:r>
              <a:rPr lang="en-GB" sz="3200" dirty="0" smtClean="0"/>
              <a:t>Outline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556791"/>
            <a:ext cx="7567085" cy="4419507"/>
          </a:xfrm>
        </p:spPr>
        <p:txBody>
          <a:bodyPr/>
          <a:lstStyle/>
          <a:p>
            <a:r>
              <a:rPr lang="en-GB" sz="2400" dirty="0" smtClean="0"/>
              <a:t>What is the purpose of the constructive dialogue? </a:t>
            </a:r>
            <a:endParaRPr lang="en-GB" sz="2400" dirty="0" smtClean="0"/>
          </a:p>
          <a:p>
            <a:endParaRPr lang="en-GB" sz="1400" dirty="0" smtClean="0"/>
          </a:p>
          <a:p>
            <a:r>
              <a:rPr lang="en-GB" sz="2400" dirty="0" smtClean="0"/>
              <a:t>Who is involved</a:t>
            </a:r>
            <a:r>
              <a:rPr lang="en-GB" sz="2400" dirty="0" smtClean="0"/>
              <a:t>?</a:t>
            </a:r>
          </a:p>
          <a:p>
            <a:endParaRPr lang="en-GB" sz="1400" dirty="0" smtClean="0"/>
          </a:p>
          <a:p>
            <a:r>
              <a:rPr lang="en-GB" sz="2400" dirty="0" smtClean="0"/>
              <a:t>Format and </a:t>
            </a:r>
            <a:r>
              <a:rPr lang="en-GB" sz="2400" dirty="0" smtClean="0"/>
              <a:t>structure</a:t>
            </a:r>
          </a:p>
          <a:p>
            <a:endParaRPr lang="en-GB" sz="1400" dirty="0" smtClean="0"/>
          </a:p>
          <a:p>
            <a:r>
              <a:rPr lang="en-GB" sz="2400" dirty="0" smtClean="0"/>
              <a:t>Example: </a:t>
            </a:r>
            <a:r>
              <a:rPr lang="fr-CH" sz="2400" dirty="0" smtClean="0"/>
              <a:t>CEDAW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6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576064"/>
          </a:xfrm>
        </p:spPr>
        <p:txBody>
          <a:bodyPr/>
          <a:lstStyle/>
          <a:p>
            <a:r>
              <a:rPr lang="fr-CH" sz="3200" dirty="0" smtClean="0"/>
              <a:t>The constructive dialogue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268760"/>
            <a:ext cx="7791608" cy="4968552"/>
          </a:xfrm>
        </p:spPr>
        <p:txBody>
          <a:bodyPr/>
          <a:lstStyle/>
          <a:p>
            <a:r>
              <a:rPr lang="en-GB" sz="2200" dirty="0" smtClean="0"/>
              <a:t>Assist TBs to better understand the human rights situation of a SP</a:t>
            </a:r>
          </a:p>
          <a:p>
            <a:r>
              <a:rPr lang="en-GB" sz="2200" dirty="0" smtClean="0"/>
              <a:t>Basis for the concluding observations</a:t>
            </a:r>
          </a:p>
          <a:p>
            <a:r>
              <a:rPr lang="en-GB" sz="2200" dirty="0" smtClean="0"/>
              <a:t>Opportunity for SPs to receive expert advice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Who is involved?</a:t>
            </a:r>
          </a:p>
          <a:p>
            <a:r>
              <a:rPr lang="en-GB" sz="2200" dirty="0" smtClean="0"/>
              <a:t>Delegation </a:t>
            </a:r>
            <a:r>
              <a:rPr lang="en-GB" sz="2200" dirty="0" smtClean="0"/>
              <a:t>of a </a:t>
            </a:r>
            <a:r>
              <a:rPr lang="en-GB" sz="2200" dirty="0" smtClean="0"/>
              <a:t>SP</a:t>
            </a:r>
            <a:endParaRPr lang="en-GB" sz="2200" dirty="0" smtClean="0"/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Led by senior State figure 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Representatives with relevant expertise</a:t>
            </a:r>
          </a:p>
          <a:p>
            <a:r>
              <a:rPr lang="en-GB" sz="2200" dirty="0" smtClean="0">
                <a:sym typeface="Wingdings" panose="05000000000000000000" pitchFamily="2" charset="2"/>
              </a:rPr>
              <a:t>All </a:t>
            </a:r>
            <a:r>
              <a:rPr lang="en-GB" sz="2200" dirty="0" smtClean="0">
                <a:sym typeface="Wingdings" panose="05000000000000000000" pitchFamily="2" charset="2"/>
              </a:rPr>
              <a:t>TB members but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Chairperson ensures an interactive effective, efficient and respectful dialogue</a:t>
            </a:r>
          </a:p>
          <a:p>
            <a:pPr lvl="1"/>
            <a:r>
              <a:rPr lang="en-GB" sz="2000" dirty="0" smtClean="0">
                <a:sym typeface="Wingdings" panose="05000000000000000000" pitchFamily="2" charset="2"/>
              </a:rPr>
              <a:t>Rapporteur/task</a:t>
            </a:r>
            <a:r>
              <a:rPr lang="fr-CH" sz="2000" dirty="0" smtClean="0">
                <a:sym typeface="Wingdings" panose="05000000000000000000" pitchFamily="2" charset="2"/>
              </a:rPr>
              <a:t> force</a:t>
            </a:r>
            <a:r>
              <a:rPr lang="fr-CH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fr-CH" sz="2000" dirty="0" smtClean="0">
                <a:sym typeface="Wingdings" panose="05000000000000000000" pitchFamily="2" charset="2"/>
              </a:rPr>
              <a:t>lead(s) </a:t>
            </a:r>
            <a:r>
              <a:rPr lang="en-GB" sz="2000" dirty="0" smtClean="0">
                <a:sym typeface="Wingdings" panose="05000000000000000000" pitchFamily="2" charset="2"/>
              </a:rPr>
              <a:t>preparations f</a:t>
            </a:r>
            <a:r>
              <a:rPr lang="fr-CH" sz="2000" dirty="0" smtClean="0">
                <a:sym typeface="Wingdings" panose="05000000000000000000" pitchFamily="2" charset="2"/>
              </a:rPr>
              <a:t>or the constructive dialogue</a:t>
            </a:r>
            <a:endParaRPr lang="fr-CH" sz="2000" dirty="0" smtClean="0"/>
          </a:p>
          <a:p>
            <a:endParaRPr lang="fr-CH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59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692696"/>
            <a:ext cx="7567085" cy="5400600"/>
          </a:xfrm>
        </p:spPr>
        <p:txBody>
          <a:bodyPr/>
          <a:lstStyle/>
          <a:p>
            <a:r>
              <a:rPr lang="en-GB" sz="2400" dirty="0" smtClean="0">
                <a:solidFill>
                  <a:schemeClr val="tx2"/>
                </a:solidFill>
              </a:rPr>
              <a:t>Format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 two public sessions (3 hours each) held over two consecutive days* </a:t>
            </a:r>
          </a:p>
          <a:p>
            <a:r>
              <a:rPr lang="en-GB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Focus</a:t>
            </a:r>
            <a:r>
              <a:rPr lang="en-GB" sz="2400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GB" i="1" dirty="0" smtClean="0">
                <a:sym typeface="Wingdings" panose="05000000000000000000" pitchFamily="2" charset="2"/>
              </a:rPr>
              <a:t>Initial reports</a:t>
            </a:r>
            <a:r>
              <a:rPr lang="en-GB" dirty="0" smtClean="0">
                <a:sym typeface="Wingdings" panose="05000000000000000000" pitchFamily="2" charset="2"/>
              </a:rPr>
              <a:t>: most of treaty provisions + thematic priorities/challenge</a:t>
            </a:r>
          </a:p>
          <a:p>
            <a:pPr lvl="1"/>
            <a:r>
              <a:rPr lang="en-GB" i="1" dirty="0" smtClean="0">
                <a:sym typeface="Wingdings" panose="05000000000000000000" pitchFamily="2" charset="2"/>
              </a:rPr>
              <a:t>Periodic reports</a:t>
            </a:r>
            <a:r>
              <a:rPr lang="en-GB" dirty="0" smtClean="0">
                <a:sym typeface="Wingdings" panose="05000000000000000000" pitchFamily="2" charset="2"/>
              </a:rPr>
              <a:t>: issues or thematic priorities </a:t>
            </a:r>
          </a:p>
          <a:p>
            <a:r>
              <a:rPr lang="en-GB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Clustering of the dialogue </a:t>
            </a:r>
            <a:r>
              <a:rPr lang="en-GB" sz="2400" dirty="0" smtClean="0">
                <a:sym typeface="Wingdings" panose="05000000000000000000" pitchFamily="2" charset="2"/>
              </a:rPr>
              <a:t>by articles, themes or sub-themes (questions)</a:t>
            </a:r>
          </a:p>
          <a:p>
            <a:r>
              <a:rPr lang="en-GB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Time allocation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SP opening statement  15-30 minutes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SP closing remarks  up to 10 minutes</a:t>
            </a:r>
          </a:p>
          <a:p>
            <a:r>
              <a:rPr lang="en-GB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Languages</a:t>
            </a:r>
            <a:r>
              <a:rPr lang="en-GB" sz="2400" dirty="0" smtClean="0">
                <a:sym typeface="Wingdings" panose="05000000000000000000" pitchFamily="2" charset="2"/>
              </a:rPr>
              <a:t>  three working languages &amp; fourth on exceptional basis</a:t>
            </a:r>
          </a:p>
        </p:txBody>
      </p:sp>
    </p:spTree>
    <p:extLst>
      <p:ext uri="{BB962C8B-B14F-4D97-AF65-F5344CB8AC3E}">
        <p14:creationId xmlns:p14="http://schemas.microsoft.com/office/powerpoint/2010/main" val="31688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Committee on the Elimination of Discrimination against women (</a:t>
            </a:r>
            <a:r>
              <a:rPr lang="es-CL" dirty="0" smtClean="0"/>
              <a:t>CEDAW)</a:t>
            </a:r>
            <a:endParaRPr lang="es-CL" dirty="0"/>
          </a:p>
        </p:txBody>
      </p:sp>
      <p:grpSp>
        <p:nvGrpSpPr>
          <p:cNvPr id="5" name="Group 4"/>
          <p:cNvGrpSpPr/>
          <p:nvPr/>
        </p:nvGrpSpPr>
        <p:grpSpPr>
          <a:xfrm>
            <a:off x="-4861048" y="116632"/>
            <a:ext cx="13419795" cy="6984776"/>
            <a:chOff x="-4842062" y="116632"/>
            <a:chExt cx="13099748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38515" y="1268760"/>
              <a:ext cx="6719171" cy="4824536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400" u="sng" kern="12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/>
                <a:t>The </a:t>
              </a:r>
              <a:r>
                <a:rPr lang="en-US" sz="2800" dirty="0" smtClean="0"/>
                <a:t>constructive dialogue with CEDAW lasts 5 hours:</a:t>
              </a:r>
              <a:endParaRPr lang="es-CL" sz="2800" dirty="0" smtClean="0"/>
            </a:p>
            <a:p>
              <a:pPr marL="457200" lvl="0" indent="-4572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GB" sz="2800" dirty="0" smtClean="0"/>
                <a:t>Morning session: 10.00 to 13.00</a:t>
              </a:r>
            </a:p>
            <a:p>
              <a:pPr marL="457200" lvl="0" indent="-45720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GB" sz="2800" dirty="0" smtClean="0"/>
                <a:t>Afternoon session: 15.00 </a:t>
              </a:r>
              <a:r>
                <a:rPr lang="es-CL" sz="2800" dirty="0" smtClean="0"/>
                <a:t>to 17.00</a:t>
              </a:r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dirty="0" smtClean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Initial reports: All CEDAW experts participate </a:t>
              </a:r>
              <a:r>
                <a:rPr lang="en-US" sz="2000" dirty="0"/>
                <a:t>in the review </a:t>
              </a:r>
              <a:r>
                <a:rPr lang="en-US" sz="2000" dirty="0" smtClean="0"/>
                <a:t>of a SP</a:t>
              </a:r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Periodic reports: A task force of 10 to 14 CEDAW experts take the lead in the review of </a:t>
              </a:r>
              <a:r>
                <a:rPr lang="en-US" sz="2000" kern="1200" smtClean="0"/>
                <a:t>a </a:t>
              </a:r>
              <a:r>
                <a:rPr lang="en-US" sz="2000" kern="1200" smtClean="0"/>
                <a:t>SP</a:t>
              </a:r>
              <a:r>
                <a:rPr lang="en-US" sz="2000" smtClean="0"/>
                <a:t>*</a:t>
              </a:r>
              <a:endParaRPr lang="es-CL" sz="2000" kern="1200" dirty="0"/>
            </a:p>
            <a:p>
              <a:pPr lvl="0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9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85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1672" y="6156593"/>
            <a:ext cx="81651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Down Arrow 42"/>
          <p:cNvSpPr/>
          <p:nvPr/>
        </p:nvSpPr>
        <p:spPr>
          <a:xfrm>
            <a:off x="5392216" y="2328545"/>
            <a:ext cx="403120" cy="596399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2476" y="369738"/>
            <a:ext cx="7566025" cy="686789"/>
          </a:xfrm>
        </p:spPr>
        <p:txBody>
          <a:bodyPr/>
          <a:lstStyle/>
          <a:p>
            <a:r>
              <a:rPr lang="en-US" sz="2800" dirty="0" smtClean="0"/>
              <a:t>Chronological</a:t>
            </a:r>
            <a:r>
              <a:rPr lang="es-CL" sz="2800" dirty="0" smtClean="0"/>
              <a:t> line (</a:t>
            </a:r>
            <a:r>
              <a:rPr lang="en-GB" sz="2800" dirty="0" smtClean="0"/>
              <a:t>morning session</a:t>
            </a:r>
            <a:r>
              <a:rPr lang="es-CL" sz="2800" dirty="0" smtClean="0"/>
              <a:t>)</a:t>
            </a:r>
            <a:br>
              <a:rPr lang="es-CL" sz="2800" dirty="0" smtClean="0"/>
            </a:br>
            <a:endParaRPr lang="es-CL" sz="2800" dirty="0"/>
          </a:p>
        </p:txBody>
      </p:sp>
      <p:sp>
        <p:nvSpPr>
          <p:cNvPr id="5" name="Notched Right Arrow 4"/>
          <p:cNvSpPr/>
          <p:nvPr/>
        </p:nvSpPr>
        <p:spPr>
          <a:xfrm>
            <a:off x="107504" y="2694519"/>
            <a:ext cx="9036496" cy="1958617"/>
          </a:xfrm>
          <a:prstGeom prst="notchedRightArrow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6" name="Freeform 5"/>
          <p:cNvSpPr/>
          <p:nvPr/>
        </p:nvSpPr>
        <p:spPr>
          <a:xfrm>
            <a:off x="107504" y="1206043"/>
            <a:ext cx="1656183" cy="1214845"/>
          </a:xfrm>
          <a:custGeom>
            <a:avLst/>
            <a:gdLst>
              <a:gd name="connsiteX0" fmla="*/ 0 w 704350"/>
              <a:gd name="connsiteY0" fmla="*/ 0 h 1907125"/>
              <a:gd name="connsiteX1" fmla="*/ 704350 w 704350"/>
              <a:gd name="connsiteY1" fmla="*/ 0 h 1907125"/>
              <a:gd name="connsiteX2" fmla="*/ 704350 w 704350"/>
              <a:gd name="connsiteY2" fmla="*/ 1907125 h 1907125"/>
              <a:gd name="connsiteX3" fmla="*/ 0 w 704350"/>
              <a:gd name="connsiteY3" fmla="*/ 1907125 h 1907125"/>
              <a:gd name="connsiteX4" fmla="*/ 0 w 704350"/>
              <a:gd name="connsiteY4" fmla="*/ 0 h 190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50" h="1907125">
                <a:moveTo>
                  <a:pt x="0" y="0"/>
                </a:moveTo>
                <a:lnTo>
                  <a:pt x="704350" y="0"/>
                </a:lnTo>
                <a:lnTo>
                  <a:pt x="704350" y="1907125"/>
                </a:lnTo>
                <a:lnTo>
                  <a:pt x="0" y="190712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7" name="Oval 6"/>
          <p:cNvSpPr/>
          <p:nvPr/>
        </p:nvSpPr>
        <p:spPr>
          <a:xfrm>
            <a:off x="553954" y="3429000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251520" y="5301208"/>
            <a:ext cx="1729343" cy="720080"/>
          </a:xfrm>
          <a:custGeom>
            <a:avLst/>
            <a:gdLst>
              <a:gd name="connsiteX0" fmla="*/ 0 w 823250"/>
              <a:gd name="connsiteY0" fmla="*/ 0 h 1958617"/>
              <a:gd name="connsiteX1" fmla="*/ 823250 w 823250"/>
              <a:gd name="connsiteY1" fmla="*/ 0 h 1958617"/>
              <a:gd name="connsiteX2" fmla="*/ 823250 w 823250"/>
              <a:gd name="connsiteY2" fmla="*/ 1958617 h 1958617"/>
              <a:gd name="connsiteX3" fmla="*/ 0 w 823250"/>
              <a:gd name="connsiteY3" fmla="*/ 1958617 h 1958617"/>
              <a:gd name="connsiteX4" fmla="*/ 0 w 823250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250" h="1958617">
                <a:moveTo>
                  <a:pt x="0" y="0"/>
                </a:moveTo>
                <a:lnTo>
                  <a:pt x="823250" y="0"/>
                </a:lnTo>
                <a:lnTo>
                  <a:pt x="823250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9" name="Oval 8"/>
          <p:cNvSpPr/>
          <p:nvPr/>
        </p:nvSpPr>
        <p:spPr>
          <a:xfrm>
            <a:off x="1297594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907705" y="1196752"/>
            <a:ext cx="1054494" cy="915769"/>
          </a:xfrm>
          <a:custGeom>
            <a:avLst/>
            <a:gdLst>
              <a:gd name="connsiteX0" fmla="*/ 0 w 753995"/>
              <a:gd name="connsiteY0" fmla="*/ 0 h 1958617"/>
              <a:gd name="connsiteX1" fmla="*/ 753995 w 753995"/>
              <a:gd name="connsiteY1" fmla="*/ 0 h 1958617"/>
              <a:gd name="connsiteX2" fmla="*/ 753995 w 753995"/>
              <a:gd name="connsiteY2" fmla="*/ 1958617 h 1958617"/>
              <a:gd name="connsiteX3" fmla="*/ 0 w 753995"/>
              <a:gd name="connsiteY3" fmla="*/ 1958617 h 1958617"/>
              <a:gd name="connsiteX4" fmla="*/ 0 w 753995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995" h="1958617">
                <a:moveTo>
                  <a:pt x="0" y="0"/>
                </a:moveTo>
                <a:lnTo>
                  <a:pt x="753995" y="0"/>
                </a:lnTo>
                <a:lnTo>
                  <a:pt x="753995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dirty="0"/>
          </a:p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dirty="0"/>
          </a:p>
        </p:txBody>
      </p:sp>
      <p:sp>
        <p:nvSpPr>
          <p:cNvPr id="11" name="Oval 10"/>
          <p:cNvSpPr/>
          <p:nvPr/>
        </p:nvSpPr>
        <p:spPr>
          <a:xfrm>
            <a:off x="2112526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2342927" y="5245111"/>
            <a:ext cx="1325376" cy="776177"/>
          </a:xfrm>
          <a:custGeom>
            <a:avLst/>
            <a:gdLst>
              <a:gd name="connsiteX0" fmla="*/ 0 w 780445"/>
              <a:gd name="connsiteY0" fmla="*/ 0 h 1958617"/>
              <a:gd name="connsiteX1" fmla="*/ 780445 w 780445"/>
              <a:gd name="connsiteY1" fmla="*/ 0 h 1958617"/>
              <a:gd name="connsiteX2" fmla="*/ 780445 w 780445"/>
              <a:gd name="connsiteY2" fmla="*/ 1958617 h 1958617"/>
              <a:gd name="connsiteX3" fmla="*/ 0 w 780445"/>
              <a:gd name="connsiteY3" fmla="*/ 1958617 h 1958617"/>
              <a:gd name="connsiteX4" fmla="*/ 0 w 780445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0445" h="1958617">
                <a:moveTo>
                  <a:pt x="0" y="0"/>
                </a:moveTo>
                <a:lnTo>
                  <a:pt x="780445" y="0"/>
                </a:lnTo>
                <a:lnTo>
                  <a:pt x="780445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3" name="Oval 12"/>
          <p:cNvSpPr/>
          <p:nvPr/>
        </p:nvSpPr>
        <p:spPr>
          <a:xfrm>
            <a:off x="2906055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3164021" y="1700808"/>
            <a:ext cx="1587489" cy="411713"/>
          </a:xfrm>
          <a:custGeom>
            <a:avLst/>
            <a:gdLst>
              <a:gd name="connsiteX0" fmla="*/ 0 w 691433"/>
              <a:gd name="connsiteY0" fmla="*/ 0 h 1958617"/>
              <a:gd name="connsiteX1" fmla="*/ 691433 w 691433"/>
              <a:gd name="connsiteY1" fmla="*/ 0 h 1958617"/>
              <a:gd name="connsiteX2" fmla="*/ 691433 w 691433"/>
              <a:gd name="connsiteY2" fmla="*/ 1958617 h 1958617"/>
              <a:gd name="connsiteX3" fmla="*/ 0 w 691433"/>
              <a:gd name="connsiteY3" fmla="*/ 1958617 h 1958617"/>
              <a:gd name="connsiteX4" fmla="*/ 0 w 691433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33" h="1958617">
                <a:moveTo>
                  <a:pt x="0" y="0"/>
                </a:moveTo>
                <a:lnTo>
                  <a:pt x="691433" y="0"/>
                </a:lnTo>
                <a:lnTo>
                  <a:pt x="691433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5" name="Oval 14"/>
          <p:cNvSpPr/>
          <p:nvPr/>
        </p:nvSpPr>
        <p:spPr>
          <a:xfrm>
            <a:off x="3668303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3857033" y="5013176"/>
            <a:ext cx="1902590" cy="776178"/>
          </a:xfrm>
          <a:custGeom>
            <a:avLst/>
            <a:gdLst>
              <a:gd name="connsiteX0" fmla="*/ 0 w 819440"/>
              <a:gd name="connsiteY0" fmla="*/ 0 h 1958617"/>
              <a:gd name="connsiteX1" fmla="*/ 819440 w 819440"/>
              <a:gd name="connsiteY1" fmla="*/ 0 h 1958617"/>
              <a:gd name="connsiteX2" fmla="*/ 819440 w 819440"/>
              <a:gd name="connsiteY2" fmla="*/ 1958617 h 1958617"/>
              <a:gd name="connsiteX3" fmla="*/ 0 w 819440"/>
              <a:gd name="connsiteY3" fmla="*/ 1958617 h 1958617"/>
              <a:gd name="connsiteX4" fmla="*/ 0 w 819440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440" h="1958617">
                <a:moveTo>
                  <a:pt x="0" y="0"/>
                </a:moveTo>
                <a:lnTo>
                  <a:pt x="819440" y="0"/>
                </a:lnTo>
                <a:lnTo>
                  <a:pt x="819440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7" name="Oval 16"/>
          <p:cNvSpPr/>
          <p:nvPr/>
        </p:nvSpPr>
        <p:spPr>
          <a:xfrm>
            <a:off x="4535489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5011762" y="1412776"/>
            <a:ext cx="1360437" cy="766253"/>
          </a:xfrm>
          <a:custGeom>
            <a:avLst/>
            <a:gdLst>
              <a:gd name="connsiteX0" fmla="*/ 0 w 839208"/>
              <a:gd name="connsiteY0" fmla="*/ 0 h 1958617"/>
              <a:gd name="connsiteX1" fmla="*/ 839208 w 839208"/>
              <a:gd name="connsiteY1" fmla="*/ 0 h 1958617"/>
              <a:gd name="connsiteX2" fmla="*/ 839208 w 839208"/>
              <a:gd name="connsiteY2" fmla="*/ 1958617 h 1958617"/>
              <a:gd name="connsiteX3" fmla="*/ 0 w 839208"/>
              <a:gd name="connsiteY3" fmla="*/ 1958617 h 1958617"/>
              <a:gd name="connsiteX4" fmla="*/ 0 w 839208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208" h="1958617">
                <a:moveTo>
                  <a:pt x="0" y="0"/>
                </a:moveTo>
                <a:lnTo>
                  <a:pt x="839208" y="0"/>
                </a:lnTo>
                <a:lnTo>
                  <a:pt x="839208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  <a:prstDash val="solid"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19" name="Oval 18"/>
          <p:cNvSpPr/>
          <p:nvPr/>
        </p:nvSpPr>
        <p:spPr>
          <a:xfrm>
            <a:off x="5305682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5868143" y="5013176"/>
            <a:ext cx="1148409" cy="1008112"/>
          </a:xfrm>
          <a:custGeom>
            <a:avLst/>
            <a:gdLst>
              <a:gd name="connsiteX0" fmla="*/ 0 w 863849"/>
              <a:gd name="connsiteY0" fmla="*/ 0 h 1958617"/>
              <a:gd name="connsiteX1" fmla="*/ 863849 w 863849"/>
              <a:gd name="connsiteY1" fmla="*/ 0 h 1958617"/>
              <a:gd name="connsiteX2" fmla="*/ 863849 w 863849"/>
              <a:gd name="connsiteY2" fmla="*/ 1958617 h 1958617"/>
              <a:gd name="connsiteX3" fmla="*/ 0 w 863849"/>
              <a:gd name="connsiteY3" fmla="*/ 1958617 h 1958617"/>
              <a:gd name="connsiteX4" fmla="*/ 0 w 863849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849" h="1958617">
                <a:moveTo>
                  <a:pt x="0" y="0"/>
                </a:moveTo>
                <a:lnTo>
                  <a:pt x="863849" y="0"/>
                </a:lnTo>
                <a:lnTo>
                  <a:pt x="863849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21" name="Oval 20"/>
          <p:cNvSpPr/>
          <p:nvPr/>
        </p:nvSpPr>
        <p:spPr>
          <a:xfrm>
            <a:off x="6183520" y="3429000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eform 21"/>
          <p:cNvSpPr/>
          <p:nvPr/>
        </p:nvSpPr>
        <p:spPr>
          <a:xfrm>
            <a:off x="6731730" y="1527175"/>
            <a:ext cx="1728702" cy="677688"/>
          </a:xfrm>
          <a:custGeom>
            <a:avLst/>
            <a:gdLst>
              <a:gd name="connsiteX0" fmla="*/ 0 w 749596"/>
              <a:gd name="connsiteY0" fmla="*/ 0 h 1958617"/>
              <a:gd name="connsiteX1" fmla="*/ 749596 w 749596"/>
              <a:gd name="connsiteY1" fmla="*/ 0 h 1958617"/>
              <a:gd name="connsiteX2" fmla="*/ 749596 w 749596"/>
              <a:gd name="connsiteY2" fmla="*/ 1958617 h 1958617"/>
              <a:gd name="connsiteX3" fmla="*/ 0 w 749596"/>
              <a:gd name="connsiteY3" fmla="*/ 1958617 h 1958617"/>
              <a:gd name="connsiteX4" fmla="*/ 0 w 749596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596" h="1958617">
                <a:moveTo>
                  <a:pt x="0" y="0"/>
                </a:moveTo>
                <a:lnTo>
                  <a:pt x="749596" y="0"/>
                </a:lnTo>
                <a:lnTo>
                  <a:pt x="749596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sp>
        <p:nvSpPr>
          <p:cNvPr id="23" name="Oval 22"/>
          <p:cNvSpPr/>
          <p:nvPr/>
        </p:nvSpPr>
        <p:spPr>
          <a:xfrm>
            <a:off x="7016552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7304112" y="5013177"/>
            <a:ext cx="1588368" cy="1008112"/>
          </a:xfrm>
          <a:custGeom>
            <a:avLst/>
            <a:gdLst>
              <a:gd name="connsiteX0" fmla="*/ 0 w 861292"/>
              <a:gd name="connsiteY0" fmla="*/ 0 h 1958617"/>
              <a:gd name="connsiteX1" fmla="*/ 861292 w 861292"/>
              <a:gd name="connsiteY1" fmla="*/ 0 h 1958617"/>
              <a:gd name="connsiteX2" fmla="*/ 861292 w 861292"/>
              <a:gd name="connsiteY2" fmla="*/ 1958617 h 1958617"/>
              <a:gd name="connsiteX3" fmla="*/ 0 w 861292"/>
              <a:gd name="connsiteY3" fmla="*/ 1958617 h 1958617"/>
              <a:gd name="connsiteX4" fmla="*/ 0 w 861292"/>
              <a:gd name="connsiteY4" fmla="*/ 0 h 195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292" h="1958617">
                <a:moveTo>
                  <a:pt x="0" y="0"/>
                </a:moveTo>
                <a:lnTo>
                  <a:pt x="861292" y="0"/>
                </a:lnTo>
                <a:lnTo>
                  <a:pt x="861292" y="1958617"/>
                </a:lnTo>
                <a:lnTo>
                  <a:pt x="0" y="1958617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t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200" b="1" kern="1200" dirty="0" smtClean="0"/>
              <a:t>.</a:t>
            </a:r>
            <a:endParaRPr lang="es-CL" sz="1200" b="1" kern="1200" dirty="0"/>
          </a:p>
        </p:txBody>
      </p:sp>
      <p:sp>
        <p:nvSpPr>
          <p:cNvPr id="25" name="Oval 24"/>
          <p:cNvSpPr/>
          <p:nvPr/>
        </p:nvSpPr>
        <p:spPr>
          <a:xfrm>
            <a:off x="7682746" y="3443402"/>
            <a:ext cx="489654" cy="48965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604192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67135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88368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95131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3603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64088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56311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92280" y="34098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68344" y="3409836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575048" y="2491155"/>
            <a:ext cx="541143" cy="57780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1" name="Down Arrow 40"/>
          <p:cNvSpPr/>
          <p:nvPr/>
        </p:nvSpPr>
        <p:spPr>
          <a:xfrm>
            <a:off x="2188368" y="2184529"/>
            <a:ext cx="413812" cy="884431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2" name="Down Arrow 41"/>
          <p:cNvSpPr/>
          <p:nvPr/>
        </p:nvSpPr>
        <p:spPr>
          <a:xfrm>
            <a:off x="3736031" y="2328545"/>
            <a:ext cx="421926" cy="668407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5" name="Down Arrow 44"/>
          <p:cNvSpPr/>
          <p:nvPr/>
        </p:nvSpPr>
        <p:spPr>
          <a:xfrm>
            <a:off x="7092280" y="2328545"/>
            <a:ext cx="413926" cy="740415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200" b="1"/>
          </a:p>
        </p:txBody>
      </p:sp>
      <p:sp>
        <p:nvSpPr>
          <p:cNvPr id="47" name="Up Arrow 46"/>
          <p:cNvSpPr/>
          <p:nvPr/>
        </p:nvSpPr>
        <p:spPr>
          <a:xfrm>
            <a:off x="1329041" y="4305076"/>
            <a:ext cx="434647" cy="924124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3"/>
              </a:solidFill>
            </a:endParaRPr>
          </a:p>
        </p:txBody>
      </p:sp>
      <p:sp>
        <p:nvSpPr>
          <p:cNvPr id="49" name="Up Arrow 48"/>
          <p:cNvSpPr/>
          <p:nvPr/>
        </p:nvSpPr>
        <p:spPr>
          <a:xfrm>
            <a:off x="2951311" y="4320986"/>
            <a:ext cx="444398" cy="764198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Up Arrow 49"/>
          <p:cNvSpPr/>
          <p:nvPr/>
        </p:nvSpPr>
        <p:spPr>
          <a:xfrm>
            <a:off x="4658039" y="4320987"/>
            <a:ext cx="353723" cy="547912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Up Arrow 50"/>
          <p:cNvSpPr/>
          <p:nvPr/>
        </p:nvSpPr>
        <p:spPr>
          <a:xfrm>
            <a:off x="6191672" y="4278008"/>
            <a:ext cx="481502" cy="591641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Up Arrow 51"/>
          <p:cNvSpPr/>
          <p:nvPr/>
        </p:nvSpPr>
        <p:spPr>
          <a:xfrm>
            <a:off x="7668344" y="4320986"/>
            <a:ext cx="429953" cy="548664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Rectangle 43"/>
          <p:cNvSpPr/>
          <p:nvPr/>
        </p:nvSpPr>
        <p:spPr>
          <a:xfrm>
            <a:off x="1907704" y="1268760"/>
            <a:ext cx="10452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66725"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rgbClr val="333333">
                    <a:hueOff val="0"/>
                    <a:satOff val="0"/>
                    <a:lumOff val="0"/>
                    <a:alphaOff val="0"/>
                  </a:srgbClr>
                </a:solidFill>
              </a:rPr>
              <a:t>10.30 hrs: Questions on Part I  of CEDAW  </a:t>
            </a:r>
            <a:endParaRPr lang="en-GB" sz="1200" b="1" dirty="0">
              <a:solidFill>
                <a:srgbClr val="333333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514" y="1373867"/>
            <a:ext cx="1656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10.00 </a:t>
            </a:r>
            <a:r>
              <a:rPr lang="en-GB" sz="1200" b="1" dirty="0" smtClean="0"/>
              <a:t>hrs: CEDAW chair opens session &amp; welcomes the SP delegation</a:t>
            </a:r>
            <a:endParaRPr lang="en-GB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011762" y="1527175"/>
            <a:ext cx="1360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Questions on </a:t>
            </a:r>
          </a:p>
          <a:p>
            <a:r>
              <a:rPr lang="fr-CH" sz="1200" b="1" dirty="0" smtClean="0"/>
              <a:t>Part II of CEDAW</a:t>
            </a:r>
            <a:endParaRPr lang="en-GB" sz="1200" b="1" dirty="0"/>
          </a:p>
        </p:txBody>
      </p:sp>
      <p:sp>
        <p:nvSpPr>
          <p:cNvPr id="60" name="Rectangle 59"/>
          <p:cNvSpPr/>
          <p:nvPr/>
        </p:nvSpPr>
        <p:spPr>
          <a:xfrm>
            <a:off x="2339752" y="5229200"/>
            <a:ext cx="1363959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66725">
              <a:spcBef>
                <a:spcPct val="0"/>
              </a:spcBef>
              <a:spcAft>
                <a:spcPct val="35000"/>
              </a:spcAft>
            </a:pPr>
            <a:r>
              <a:rPr lang="es-CL" sz="1200" b="1" dirty="0" smtClean="0"/>
              <a:t>SP </a:t>
            </a:r>
            <a:r>
              <a:rPr lang="en-GB" sz="1200" b="1" dirty="0" smtClean="0"/>
              <a:t>delegation answers questions on Part I of </a:t>
            </a:r>
            <a:r>
              <a:rPr lang="es-CL" sz="1200" b="1" dirty="0" smtClean="0"/>
              <a:t>CEDAW</a:t>
            </a:r>
            <a:endParaRPr lang="es-CL" sz="12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3203848" y="1783849"/>
            <a:ext cx="1663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Follow-up questions</a:t>
            </a:r>
            <a:endParaRPr lang="en-GB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51520" y="5313982"/>
            <a:ext cx="1835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Introductory statement by SP head of delegation </a:t>
            </a:r>
            <a:r>
              <a:rPr lang="fr-CH" sz="1200" b="1" dirty="0" smtClean="0"/>
              <a:t>(</a:t>
            </a:r>
            <a:r>
              <a:rPr lang="fr-CH" sz="1200" b="1" dirty="0"/>
              <a:t>10 to 15 minutes)</a:t>
            </a:r>
            <a:endParaRPr lang="en-GB" sz="1200" b="1" dirty="0"/>
          </a:p>
          <a:p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885372" y="5157192"/>
            <a:ext cx="187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SP </a:t>
            </a:r>
            <a:r>
              <a:rPr lang="en-GB" sz="1200" b="1" dirty="0" smtClean="0"/>
              <a:t>delegation answers  to follow-up questions</a:t>
            </a:r>
            <a:endParaRPr lang="en-GB" sz="12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868143" y="5013176"/>
            <a:ext cx="1224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1200" b="1" dirty="0"/>
              <a:t>SP </a:t>
            </a:r>
            <a:r>
              <a:rPr lang="en-GB" sz="1200" b="1" dirty="0" smtClean="0"/>
              <a:t>delegation answers questions on Part II of CEDAW</a:t>
            </a:r>
          </a:p>
          <a:p>
            <a:endParaRPr lang="en-GB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6727390" y="1556792"/>
            <a:ext cx="173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Follow-up questions &amp; answers</a:t>
            </a:r>
            <a:endParaRPr lang="en-GB" sz="1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279595" y="5085184"/>
            <a:ext cx="1756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13.00 – 15.00  </a:t>
            </a:r>
            <a:r>
              <a:rPr lang="en-GB" sz="1200" b="1" dirty="0" smtClean="0"/>
              <a:t>BREAK</a:t>
            </a:r>
          </a:p>
          <a:p>
            <a:r>
              <a:rPr lang="en-GB" sz="1200" b="1" dirty="0" smtClean="0"/>
              <a:t>Delegation </a:t>
            </a:r>
            <a:r>
              <a:rPr lang="en-GB" sz="1200" b="1" dirty="0"/>
              <a:t>has two hours to organize its </a:t>
            </a:r>
            <a:r>
              <a:rPr lang="en-GB" sz="1200" b="1" dirty="0" smtClean="0"/>
              <a:t>answers, if pending</a:t>
            </a:r>
            <a:endParaRPr lang="en-GB" sz="1200" b="1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703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86354"/>
            <a:ext cx="7566025" cy="762871"/>
          </a:xfrm>
        </p:spPr>
        <p:txBody>
          <a:bodyPr/>
          <a:lstStyle/>
          <a:p>
            <a:r>
              <a:rPr lang="en-GB" sz="2800" dirty="0"/>
              <a:t>Chronological </a:t>
            </a:r>
            <a:r>
              <a:rPr lang="en-GB" sz="2800" dirty="0" smtClean="0"/>
              <a:t>line (afternoon session)</a:t>
            </a:r>
            <a:endParaRPr lang="en-GB" sz="28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9" y="2751073"/>
            <a:ext cx="8784976" cy="188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9512" y="1628800"/>
            <a:ext cx="1656183" cy="646332"/>
          </a:xfrm>
          <a:custGeom>
            <a:avLst/>
            <a:gdLst>
              <a:gd name="connsiteX0" fmla="*/ 0 w 704350"/>
              <a:gd name="connsiteY0" fmla="*/ 0 h 1907125"/>
              <a:gd name="connsiteX1" fmla="*/ 704350 w 704350"/>
              <a:gd name="connsiteY1" fmla="*/ 0 h 1907125"/>
              <a:gd name="connsiteX2" fmla="*/ 704350 w 704350"/>
              <a:gd name="connsiteY2" fmla="*/ 1907125 h 1907125"/>
              <a:gd name="connsiteX3" fmla="*/ 0 w 704350"/>
              <a:gd name="connsiteY3" fmla="*/ 1907125 h 1907125"/>
              <a:gd name="connsiteX4" fmla="*/ 0 w 704350"/>
              <a:gd name="connsiteY4" fmla="*/ 0 h 190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50" h="1907125">
                <a:moveTo>
                  <a:pt x="0" y="0"/>
                </a:moveTo>
                <a:lnTo>
                  <a:pt x="704350" y="0"/>
                </a:lnTo>
                <a:lnTo>
                  <a:pt x="704350" y="1907125"/>
                </a:lnTo>
                <a:lnTo>
                  <a:pt x="0" y="1907125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chemeClr val="tx2"/>
            </a:solidFill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78232" bIns="78232" numCol="1" spcCol="1270" anchor="b" anchorCtr="0">
            <a:noAutofit/>
          </a:bodyPr>
          <a:lstStyle/>
          <a:p>
            <a:pPr lvl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b="1" kern="1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401990" cy="789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1514127" cy="7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85184"/>
            <a:ext cx="1370111" cy="68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15614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194" y="5229200"/>
            <a:ext cx="1538734" cy="480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495" y="4237459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628800"/>
            <a:ext cx="1730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15.00 </a:t>
            </a:r>
            <a:r>
              <a:rPr lang="en-GB" sz="1200" b="1" dirty="0" smtClean="0"/>
              <a:t>hrs SP delegation answers pending follow-up questions, if any</a:t>
            </a:r>
            <a:endParaRPr lang="en-GB" sz="1200" b="1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615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967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879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703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flipH="1">
            <a:off x="1554440" y="3501008"/>
            <a:ext cx="5692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501008"/>
            <a:ext cx="5501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791" y="3423573"/>
            <a:ext cx="64611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11259" y="5127575"/>
            <a:ext cx="111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Questions on Part III of CEDAW</a:t>
            </a:r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1527175"/>
            <a:ext cx="158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SP </a:t>
            </a:r>
            <a:r>
              <a:rPr lang="en-GB" sz="1200" b="1" dirty="0" smtClean="0"/>
              <a:t>answers questions </a:t>
            </a:r>
            <a:r>
              <a:rPr lang="fr-CH" sz="1200" b="1" dirty="0" smtClean="0"/>
              <a:t>on part III of CEDAW</a:t>
            </a:r>
            <a:endParaRPr lang="en-GB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3481844"/>
            <a:ext cx="672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14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5316016"/>
            <a:ext cx="1538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Follow-up questions</a:t>
            </a:r>
            <a:endParaRPr lang="en-GB" sz="1200" b="1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79" y="4293096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055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80445" y="3481844"/>
            <a:ext cx="547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15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9032" y="3492877"/>
            <a:ext cx="6850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347" y="1628800"/>
            <a:ext cx="962670" cy="71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085184"/>
            <a:ext cx="1682750" cy="64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779913" y="1664804"/>
            <a:ext cx="1037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SP answers follow-up questions</a:t>
            </a:r>
            <a:endParaRPr lang="en-GB" sz="1200" b="1" dirty="0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23928" y="238465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39952" y="519958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Questions on Part IV of CEDAW</a:t>
            </a:r>
            <a:endParaRPr lang="en-GB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60032" y="1700808"/>
            <a:ext cx="168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SP </a:t>
            </a:r>
            <a:r>
              <a:rPr lang="en-GB" sz="1200" b="1" dirty="0" smtClean="0"/>
              <a:t>answers questions</a:t>
            </a:r>
            <a:r>
              <a:rPr lang="fr-CH" sz="1200" b="1" dirty="0" smtClean="0"/>
              <a:t> on part IV of CEDA</a:t>
            </a:r>
            <a:r>
              <a:rPr lang="en-GB" sz="1200" b="1" dirty="0" smtClean="0"/>
              <a:t>W</a:t>
            </a:r>
            <a:endParaRPr lang="fr-CH" sz="1200" b="1" dirty="0" smtClean="0"/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223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135" y="3429000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37459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591" y="2132857"/>
            <a:ext cx="530225" cy="98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087144"/>
            <a:ext cx="864096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0"/>
            <a:ext cx="108012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899296" y="518647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Follow-up</a:t>
            </a:r>
            <a:r>
              <a:rPr lang="fr-CH" sz="1200" b="1" dirty="0" smtClean="0"/>
              <a:t> questions</a:t>
            </a:r>
            <a:endParaRPr lang="en-GB" sz="1200" b="1" dirty="0"/>
          </a:p>
        </p:txBody>
      </p:sp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714" y="4820959"/>
            <a:ext cx="16827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935" y="234888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007" y="4221088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303" y="340836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826969" y="1628800"/>
            <a:ext cx="1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/>
              <a:t>SP </a:t>
            </a:r>
            <a:r>
              <a:rPr lang="en-GB" sz="1200" b="1" dirty="0" smtClean="0"/>
              <a:t>answers follow-up questions</a:t>
            </a:r>
            <a:endParaRPr lang="en-GB" sz="1200" b="1" dirty="0"/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103" y="2348880"/>
            <a:ext cx="530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067674" y="4820959"/>
            <a:ext cx="1608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17:00 hrs End of dialogue. Head of delegation  has 5 </a:t>
            </a:r>
            <a:r>
              <a:rPr lang="en-GB" sz="1200" b="1" dirty="0" err="1" smtClean="0"/>
              <a:t>mins</a:t>
            </a:r>
            <a:r>
              <a:rPr lang="en-GB" sz="1200" b="1" dirty="0" smtClean="0"/>
              <a:t> for final comments; </a:t>
            </a:r>
          </a:p>
          <a:p>
            <a:r>
              <a:rPr lang="en-GB" sz="1200" b="1" dirty="0" smtClean="0"/>
              <a:t>Chairperson closes the session.</a:t>
            </a:r>
            <a:endParaRPr lang="en-GB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5508104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23513" y="3212976"/>
            <a:ext cx="55015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L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s-CL" sz="2800" b="1" cap="all" dirty="0" smtClean="0">
                <a:ln w="9000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endParaRPr lang="es-CL" sz="2800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s-CL" b="1" cap="all" dirty="0">
              <a:ln w="9000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20272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sz="2800" b="1" cap="all" dirty="0" smtClean="0">
                <a:ln w="9000" cmpd="sng">
                  <a:solidFill>
                    <a:srgbClr val="F18E00"/>
                  </a:solidFill>
                  <a:prstDash val="solid"/>
                </a:ln>
                <a:solidFill>
                  <a:srgbClr val="F18E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endParaRPr lang="es-CL" sz="2800" b="1" cap="all" dirty="0">
              <a:ln w="9000" cmpd="sng">
                <a:solidFill>
                  <a:srgbClr val="F18E00"/>
                </a:solidFill>
                <a:prstDash val="solid"/>
              </a:ln>
              <a:solidFill>
                <a:srgbClr val="F18E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40352" y="348184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sz="2800" b="1" cap="all" dirty="0" smtClean="0">
                <a:ln w="9000" cmpd="sng">
                  <a:solidFill>
                    <a:srgbClr val="F18E00"/>
                  </a:solidFill>
                  <a:prstDash val="solid"/>
                </a:ln>
                <a:solidFill>
                  <a:srgbClr val="F18E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es-CL" sz="2800" b="1" cap="all" dirty="0">
              <a:ln w="9000" cmpd="sng">
                <a:solidFill>
                  <a:srgbClr val="F18E00"/>
                </a:solidFill>
                <a:prstDash val="solid"/>
              </a:ln>
              <a:solidFill>
                <a:srgbClr val="F18E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7161">
            <a:off x="7448679" y="4105585"/>
            <a:ext cx="530225" cy="68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0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861048" y="116632"/>
            <a:ext cx="13446510" cy="6984776"/>
            <a:chOff x="-4842062" y="116632"/>
            <a:chExt cx="13125826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64593" y="1268760"/>
              <a:ext cx="6719171" cy="4732008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000" u="sng" kern="1200" dirty="0" smtClean="0"/>
                <a:t>DURING THE PRESENTATION, FOCUS ON THE IMPLEMENTATION OF THE LAWS AND PUBLIC POLICIES</a:t>
              </a:r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800" u="sng" kern="1200" dirty="0"/>
            </a:p>
            <a:p>
              <a:pPr marL="0" lvl="1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2000" dirty="0" smtClean="0"/>
                <a:t>Instead of focusing on the content of laws and public policies, tell the Committee how their implementation have contributed to make substantive equality a reality for women: </a:t>
              </a:r>
              <a:endParaRPr lang="en-GB" sz="800" kern="1200" dirty="0" smtClean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800" dirty="0" smtClean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800" kern="1200" dirty="0" smtClean="0"/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n-GB" kern="1200" dirty="0" smtClean="0"/>
                <a:t>Which </a:t>
              </a:r>
              <a:r>
                <a:rPr lang="en-GB" dirty="0" smtClean="0"/>
                <a:t>legislative and policy changes were made to eliminate discrimination against women?</a:t>
              </a:r>
              <a:endParaRPr lang="en-GB" kern="1200" dirty="0" smtClean="0"/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n-GB" dirty="0" smtClean="0"/>
                <a:t>How did these changes improve the </a:t>
              </a:r>
              <a:r>
                <a:rPr lang="en-GB" i="1" dirty="0" smtClean="0"/>
                <a:t>de facto </a:t>
              </a:r>
              <a:r>
                <a:rPr lang="en-GB" dirty="0" smtClean="0"/>
                <a:t>situation of women? </a:t>
              </a:r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n-GB" kern="1200" dirty="0" smtClean="0"/>
                <a:t>What are the challenges? </a:t>
              </a:r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n-GB" kern="1200" dirty="0" smtClean="0"/>
                <a:t>Was there an evaluation of those laws</a:t>
              </a:r>
              <a:r>
                <a:rPr lang="en-GB" dirty="0" smtClean="0"/>
                <a:t>/PP and their consequent review in order to improve them?</a:t>
              </a:r>
            </a:p>
            <a:p>
              <a:pPr marL="342900" lvl="1" indent="-34290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n-GB" kern="1200" dirty="0" smtClean="0"/>
                <a:t>DISAGREGATED STATISTICS are always appreciated</a:t>
              </a:r>
              <a:r>
                <a:rPr lang="es-CL" kern="1200" dirty="0" smtClean="0"/>
                <a:t>.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1363" y="404664"/>
            <a:ext cx="7566025" cy="960586"/>
          </a:xfrm>
        </p:spPr>
        <p:txBody>
          <a:bodyPr/>
          <a:lstStyle/>
          <a:p>
            <a:r>
              <a:rPr lang="en-GB" sz="2800" dirty="0" smtClean="0"/>
              <a:t>Take into in consideration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9510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4861048" y="116632"/>
            <a:ext cx="13446510" cy="6984776"/>
            <a:chOff x="-4842062" y="116632"/>
            <a:chExt cx="13125826" cy="6984776"/>
          </a:xfrm>
        </p:grpSpPr>
        <p:sp>
          <p:nvSpPr>
            <p:cNvPr id="6" name="Block Arc 5"/>
            <p:cNvSpPr/>
            <p:nvPr/>
          </p:nvSpPr>
          <p:spPr>
            <a:xfrm>
              <a:off x="-4842062" y="116632"/>
              <a:ext cx="6029686" cy="6984776"/>
            </a:xfrm>
            <a:prstGeom prst="blockArc">
              <a:avLst>
                <a:gd name="adj1" fmla="val 18900000"/>
                <a:gd name="adj2" fmla="val 2700000"/>
                <a:gd name="adj3" fmla="val 358"/>
              </a:avLst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564593" y="1268760"/>
              <a:ext cx="6719171" cy="4824536"/>
            </a:xfrm>
            <a:custGeom>
              <a:avLst/>
              <a:gdLst>
                <a:gd name="connsiteX0" fmla="*/ 0 w 6719171"/>
                <a:gd name="connsiteY0" fmla="*/ 0 h 1279371"/>
                <a:gd name="connsiteX1" fmla="*/ 6719171 w 6719171"/>
                <a:gd name="connsiteY1" fmla="*/ 0 h 1279371"/>
                <a:gd name="connsiteX2" fmla="*/ 6719171 w 6719171"/>
                <a:gd name="connsiteY2" fmla="*/ 1279371 h 1279371"/>
                <a:gd name="connsiteX3" fmla="*/ 0 w 6719171"/>
                <a:gd name="connsiteY3" fmla="*/ 1279371 h 1279371"/>
                <a:gd name="connsiteX4" fmla="*/ 0 w 6719171"/>
                <a:gd name="connsiteY4" fmla="*/ 0 h 127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9171" h="1279371">
                  <a:moveTo>
                    <a:pt x="0" y="0"/>
                  </a:moveTo>
                  <a:lnTo>
                    <a:pt x="6719171" y="0"/>
                  </a:lnTo>
                  <a:lnTo>
                    <a:pt x="6719171" y="1279371"/>
                  </a:lnTo>
                  <a:lnTo>
                    <a:pt x="0" y="12793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5501" tIns="27940" rIns="27940" bIns="27940" numCol="1" spcCol="1270" anchor="t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400" u="sng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400" u="sng" dirty="0" smtClean="0"/>
                <a:t>ONLY THE DELEGATION WILL KNOW WHAT HAPPENS IN THE DIALOGUE?</a:t>
              </a:r>
              <a:endParaRPr lang="es-CL" sz="2400" u="sng" kern="1200" dirty="0" smtClean="0"/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800" u="sng" kern="12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dirty="0"/>
            </a:p>
            <a:p>
              <a:pPr marL="0"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CL" sz="800" kern="1200" dirty="0"/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n-GB" sz="2400" dirty="0" smtClean="0"/>
                <a:t>The revision is transmitted through </a:t>
              </a:r>
              <a:r>
                <a:rPr lang="en-GB" sz="2400" kern="1200" dirty="0" smtClean="0"/>
                <a:t>webcast.</a:t>
              </a:r>
            </a:p>
            <a:p>
              <a:pPr marL="342900" lvl="1" indent="-34290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n-GB" sz="2400" dirty="0" smtClean="0"/>
                <a:t>The interactive dialogue can be followed</a:t>
              </a:r>
              <a:r>
                <a:rPr lang="es-CL" sz="2400" dirty="0" smtClean="0"/>
                <a:t> at: http://www.treatybodywebcast.org  </a:t>
              </a:r>
              <a:endParaRPr lang="es-CL" sz="24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CL" sz="900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67544" y="2693882"/>
              <a:ext cx="1599214" cy="1599214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 11"/>
          <p:cNvSpPr/>
          <p:nvPr/>
        </p:nvSpPr>
        <p:spPr>
          <a:xfrm>
            <a:off x="899592" y="2924944"/>
            <a:ext cx="96104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888578"/>
          </a:xfrm>
        </p:spPr>
        <p:txBody>
          <a:bodyPr/>
          <a:lstStyle/>
          <a:p>
            <a:r>
              <a:rPr lang="en-GB" sz="2800" dirty="0" smtClean="0"/>
              <a:t>Take into in consideration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6347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39D600-3336-4993-99FF-4F5444EA35C0}"/>
</file>

<file path=customXml/itemProps2.xml><?xml version="1.0" encoding="utf-8"?>
<ds:datastoreItem xmlns:ds="http://schemas.openxmlformats.org/officeDocument/2006/customXml" ds:itemID="{5AF57150-8F64-4942-823B-0267E5F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2D8E59-58A8-4D00-9A2D-0F8E80DB7DD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1048</Words>
  <Application>Microsoft Office PowerPoint</Application>
  <PresentationFormat>On-screen Show (4:3)</PresentationFormat>
  <Paragraphs>145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Thème Office</vt:lpstr>
      <vt:lpstr>The constructive dialogue</vt:lpstr>
      <vt:lpstr>Outline</vt:lpstr>
      <vt:lpstr>The constructive dialogue</vt:lpstr>
      <vt:lpstr>PowerPoint Presentation</vt:lpstr>
      <vt:lpstr>Example: Committee on the Elimination of Discrimination against women (CEDAW)</vt:lpstr>
      <vt:lpstr>Chronological line (morning session) </vt:lpstr>
      <vt:lpstr>Chronological line (afternoon session)</vt:lpstr>
      <vt:lpstr>Take into in consideration</vt:lpstr>
      <vt:lpstr>Take into in consideration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Alfaro</dc:creator>
  <cp:lastModifiedBy>Janna Iskakova</cp:lastModifiedBy>
  <cp:revision>134</cp:revision>
  <dcterms:created xsi:type="dcterms:W3CDTF">2015-08-11T20:57:12Z</dcterms:created>
  <dcterms:modified xsi:type="dcterms:W3CDTF">2018-01-30T12:15:16Z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