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5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59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BFAF1-8783-4874-8553-7D6D724457F7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78670-AB7E-4E0F-8F84-E8BC52235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7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8670-AB7E-4E0F-8F84-E8BC522358B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9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altLang="en-US" dirty="0" smtClean="0"/>
              <a:t> 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E17D6E-B025-4FE2-BE04-F78697B473E0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54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5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4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58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8024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i="1" dirty="0">
                <a:solidFill>
                  <a:schemeClr val="bg1"/>
                </a:solidFill>
              </a:rPr>
              <a:t>OHCHR Treaty Body Capacity Building Programme</a:t>
            </a:r>
          </a:p>
        </p:txBody>
      </p:sp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7736532" cy="979488"/>
          </a:xfrm>
        </p:spPr>
        <p:txBody>
          <a:bodyPr>
            <a:normAutofit/>
          </a:bodyPr>
          <a:lstStyle/>
          <a:p>
            <a:endParaRPr lang="en-US" alt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en-GB" altLang="en-US" sz="3200" dirty="0" smtClean="0">
                <a:latin typeface="Arial" charset="0"/>
                <a:cs typeface="Arial" charset="0"/>
              </a:rPr>
              <a:t>Preparing a State party report</a:t>
            </a:r>
            <a:endParaRPr lang="en-GB" altLang="en-US" sz="3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7863085" cy="1090612"/>
          </a:xfrm>
        </p:spPr>
        <p:txBody>
          <a:bodyPr/>
          <a:lstStyle/>
          <a:p>
            <a:r>
              <a:rPr lang="fr-CH" altLang="en-US" sz="3200" dirty="0" smtClean="0">
                <a:latin typeface="Arial" charset="0"/>
                <a:cs typeface="Arial" charset="0"/>
              </a:rPr>
              <a:t>The </a:t>
            </a:r>
            <a:r>
              <a:rPr lang="en-GB" altLang="en-US" sz="3200" dirty="0" smtClean="0">
                <a:latin typeface="Arial" charset="0"/>
                <a:cs typeface="Arial" charset="0"/>
              </a:rPr>
              <a:t>preparation o</a:t>
            </a:r>
            <a:r>
              <a:rPr lang="fr-CH" altLang="en-US" sz="3200" dirty="0" smtClean="0">
                <a:latin typeface="Arial" charset="0"/>
                <a:cs typeface="Arial" charset="0"/>
              </a:rPr>
              <a:t>f a State party report</a:t>
            </a:r>
            <a:endParaRPr lang="en-GB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41363" y="1498600"/>
            <a:ext cx="7566025" cy="4478338"/>
          </a:xfrm>
        </p:spPr>
        <p:txBody>
          <a:bodyPr/>
          <a:lstStyle/>
          <a:p>
            <a:r>
              <a:rPr lang="en-US" altLang="en-US" sz="2400" dirty="0" smtClean="0">
                <a:latin typeface="Arial" charset="0"/>
                <a:cs typeface="Arial" charset="0"/>
              </a:rPr>
              <a:t>Is a long and labor-intensive process</a:t>
            </a: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In theory, possible for one individual to prepare reports but </a:t>
            </a:r>
            <a:r>
              <a:rPr lang="en-US" altLang="en-US" sz="2400" b="1" u="sng" dirty="0" smtClean="0">
                <a:latin typeface="Arial" charset="0"/>
                <a:cs typeface="Arial" charset="0"/>
              </a:rPr>
              <a:t>in practice an impossible task for one person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to fulfill adequately</a:t>
            </a: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Should not be the task of a sole expert /consultant </a:t>
            </a: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This would </a:t>
            </a:r>
            <a:r>
              <a:rPr lang="en-US" altLang="en-US" sz="2400" b="1" u="sng" dirty="0" smtClean="0">
                <a:latin typeface="Arial" charset="0"/>
                <a:cs typeface="Arial" charset="0"/>
              </a:rPr>
              <a:t>defeat the purpose of the exercise at the national level</a:t>
            </a: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Experts/consultants can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complement work /assist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relevant government departments in reporting process </a:t>
            </a:r>
          </a:p>
          <a:p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41363" y="404664"/>
            <a:ext cx="7566025" cy="648072"/>
          </a:xfrm>
        </p:spPr>
        <p:txBody>
          <a:bodyPr/>
          <a:lstStyle/>
          <a:p>
            <a:r>
              <a:rPr lang="en-GB" altLang="en-US" sz="3200" dirty="0" smtClean="0">
                <a:latin typeface="Arial" charset="0"/>
                <a:cs typeface="Arial" charset="0"/>
              </a:rPr>
              <a:t>Getting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340768"/>
            <a:ext cx="7566025" cy="469967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Who should draft?</a:t>
            </a:r>
          </a:p>
          <a:p>
            <a:pPr>
              <a:defRPr/>
            </a:pPr>
            <a:r>
              <a:rPr lang="en-GB" sz="2400" dirty="0" smtClean="0">
                <a:ea typeface="ＭＳ Ｐゴシック" pitchFamily="-108" charset="-128"/>
                <a:sym typeface="Wingdings" panose="05000000000000000000" pitchFamily="2" charset="2"/>
              </a:rPr>
              <a:t>A drafting group (ideally within the National Mechanism for Reporting and Follow-up)</a:t>
            </a:r>
            <a:endParaRPr lang="en-GB" altLang="en-US" sz="24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GB" altLang="en-US" sz="14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GB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Who should coordinate?</a:t>
            </a:r>
            <a:endParaRPr lang="en-GB" sz="2400" b="1" dirty="0" smtClean="0">
              <a:solidFill>
                <a:schemeClr val="tx2"/>
              </a:solidFill>
              <a:latin typeface="Arial" charset="0"/>
              <a:cs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GB" sz="2400" dirty="0" smtClean="0">
                <a:ea typeface="ＭＳ Ｐゴシック" pitchFamily="-108" charset="-128"/>
                <a:sym typeface="Wingdings" panose="05000000000000000000" pitchFamily="2" charset="2"/>
              </a:rPr>
              <a:t>A National Mechanism for Reporting and Follow-up   good coordination is essential </a:t>
            </a:r>
          </a:p>
          <a:p>
            <a:pPr marL="0" indent="0">
              <a:buNone/>
              <a:defRPr/>
            </a:pPr>
            <a:endParaRPr lang="en-GB" altLang="en-US" sz="14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GB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Who should be involved?</a:t>
            </a:r>
            <a:endParaRPr lang="en-GB" sz="2400" b="1" dirty="0" smtClean="0">
              <a:solidFill>
                <a:schemeClr val="tx2"/>
              </a:solidFill>
              <a:ea typeface="ＭＳ Ｐゴシック" pitchFamily="-108" charset="-128"/>
            </a:endParaRPr>
          </a:p>
          <a:p>
            <a:pPr>
              <a:defRPr/>
            </a:pPr>
            <a:r>
              <a:rPr lang="en-GB" sz="2400" dirty="0" smtClean="0">
                <a:ea typeface="ＭＳ Ｐゴシック" pitchFamily="-108" charset="-128"/>
              </a:rPr>
              <a:t>Various government departments/ agencies at the national level and other relevant actors</a:t>
            </a:r>
          </a:p>
          <a:p>
            <a:pPr marL="0" indent="0">
              <a:buNone/>
              <a:defRPr/>
            </a:pPr>
            <a:endParaRPr lang="fr-CH" sz="2200" dirty="0" smtClean="0">
              <a:ea typeface="ＭＳ Ｐゴシック" pitchFamily="-108" charset="-128"/>
              <a:sym typeface="Wingdings" panose="05000000000000000000" pitchFamily="2" charset="2"/>
            </a:endParaRPr>
          </a:p>
          <a:p>
            <a:pPr lvl="1">
              <a:defRPr/>
            </a:pPr>
            <a:endParaRPr lang="en-US" sz="2200" dirty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5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64096"/>
          </a:xfrm>
        </p:spPr>
        <p:txBody>
          <a:bodyPr/>
          <a:lstStyle/>
          <a:p>
            <a:pPr marL="0" indent="0">
              <a:defRPr/>
            </a:pPr>
            <a:r>
              <a:rPr lang="en-US" sz="3200" dirty="0">
                <a:ea typeface="ＭＳ Ｐゴシック" pitchFamily="-108" charset="-128"/>
              </a:rPr>
              <a:t>What would be the tasks </a:t>
            </a:r>
            <a:r>
              <a:rPr lang="en-US" sz="3200" dirty="0" smtClean="0">
                <a:ea typeface="ＭＳ Ｐゴシック" pitchFamily="-108" charset="-128"/>
              </a:rPr>
              <a:t/>
            </a:r>
            <a:br>
              <a:rPr lang="en-US" sz="3200" dirty="0" smtClean="0">
                <a:ea typeface="ＭＳ Ｐゴシック" pitchFamily="-108" charset="-128"/>
              </a:rPr>
            </a:br>
            <a:r>
              <a:rPr lang="en-US" sz="3200" dirty="0" smtClean="0">
                <a:ea typeface="ＭＳ Ｐゴシック" pitchFamily="-108" charset="-128"/>
              </a:rPr>
              <a:t>of </a:t>
            </a:r>
            <a:r>
              <a:rPr lang="en-US" sz="3200" dirty="0">
                <a:ea typeface="ＭＳ Ｐゴシック" pitchFamily="-108" charset="-128"/>
              </a:rPr>
              <a:t>the </a:t>
            </a:r>
            <a:r>
              <a:rPr lang="en-US" sz="3200" dirty="0" smtClean="0">
                <a:ea typeface="ＭＳ Ｐゴシック" pitchFamily="-108" charset="-128"/>
              </a:rPr>
              <a:t>NMRF drafting </a:t>
            </a:r>
            <a:r>
              <a:rPr lang="en-US" sz="3200" dirty="0">
                <a:ea typeface="ＭＳ Ｐゴシック" pitchFamily="-108" charset="-128"/>
              </a:rPr>
              <a:t>group?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683568" y="1700808"/>
            <a:ext cx="7566025" cy="459157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1. Identify </a:t>
            </a:r>
            <a:r>
              <a:rPr lang="en-US" sz="1600" b="1" dirty="0">
                <a:ea typeface="ＭＳ Ｐゴシック" pitchFamily="-108" charset="-128"/>
              </a:rPr>
              <a:t>all the </a:t>
            </a:r>
            <a:r>
              <a:rPr lang="en-US" sz="1600" b="1" dirty="0" smtClean="0">
                <a:ea typeface="ＭＳ Ｐゴシック" pitchFamily="-108" charset="-128"/>
              </a:rPr>
              <a:t>relevant Ministries (focal points), State bodies, and </a:t>
            </a:r>
            <a:r>
              <a:rPr lang="en-US" sz="1600" b="1" dirty="0">
                <a:ea typeface="ＭＳ Ｐゴシック" pitchFamily="-108" charset="-128"/>
              </a:rPr>
              <a:t>non-governmental entities which may contribute to the specific treaty </a:t>
            </a:r>
            <a:r>
              <a:rPr lang="en-US" sz="1600" b="1" dirty="0" smtClean="0">
                <a:ea typeface="ＭＳ Ｐゴシック" pitchFamily="-108" charset="-128"/>
              </a:rPr>
              <a:t>report</a:t>
            </a:r>
          </a:p>
          <a:p>
            <a:pPr marL="0" indent="0">
              <a:buNone/>
              <a:defRPr/>
            </a:pPr>
            <a:endParaRPr lang="en-US" sz="1000" b="1" dirty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2. Identify </a:t>
            </a:r>
            <a:r>
              <a:rPr lang="en-US" sz="1600" b="1" dirty="0">
                <a:ea typeface="ＭＳ Ｐゴシック" pitchFamily="-108" charset="-128"/>
              </a:rPr>
              <a:t>key human rights </a:t>
            </a:r>
            <a:r>
              <a:rPr lang="en-US" sz="1600" b="1" dirty="0" smtClean="0">
                <a:ea typeface="ＭＳ Ｐゴシック" pitchFamily="-108" charset="-128"/>
              </a:rPr>
              <a:t>issues and responsible Ministries for provision of information </a:t>
            </a: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3. Collect </a:t>
            </a:r>
            <a:r>
              <a:rPr lang="en-US" sz="1600" b="1" dirty="0">
                <a:ea typeface="ＭＳ Ｐゴシック" pitchFamily="-108" charset="-128"/>
              </a:rPr>
              <a:t>information and </a:t>
            </a:r>
            <a:r>
              <a:rPr lang="en-US" sz="1600" b="1" dirty="0" smtClean="0">
                <a:ea typeface="ＭＳ Ｐゴシック" pitchFamily="-108" charset="-128"/>
              </a:rPr>
              <a:t>data</a:t>
            </a: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4. Analyze </a:t>
            </a:r>
            <a:r>
              <a:rPr lang="en-US" sz="1600" b="1" dirty="0">
                <a:ea typeface="ＭＳ Ｐゴシック" pitchFamily="-108" charset="-128"/>
              </a:rPr>
              <a:t>information and draft report 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-108" charset="-128"/>
              </a:rPr>
              <a:t>Bear in mind that the report should provide information on the impact of the legislation, policies and programs adopted to implement the provisions of a treaty</a:t>
            </a:r>
          </a:p>
          <a:p>
            <a:pPr marL="457200" lvl="1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5. Consult with relevant stakeholders (NGOs and NHRI) and finalize draft</a:t>
            </a:r>
          </a:p>
          <a:p>
            <a:pPr marL="57150" indent="0">
              <a:buNone/>
              <a:defRPr/>
            </a:pPr>
            <a:endParaRPr lang="en-US" sz="1000" b="1" dirty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6. Submit final draft for endorsement by decision-making authorities (NMRF members)</a:t>
            </a:r>
          </a:p>
          <a:p>
            <a:pPr marL="57150" indent="0">
              <a:buNone/>
              <a:defRPr/>
            </a:pPr>
            <a:endParaRPr lang="en-US" sz="2200" dirty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2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719069" cy="1021928"/>
          </a:xfrm>
        </p:spPr>
        <p:txBody>
          <a:bodyPr/>
          <a:lstStyle/>
          <a:p>
            <a:r>
              <a:rPr lang="en-GB" altLang="en-US" sz="3200" dirty="0" smtClean="0">
                <a:latin typeface="Arial" charset="0"/>
                <a:cs typeface="Arial" charset="0"/>
              </a:rPr>
              <a:t>Submission of the report to the Secretariat of the relevant Treaty </a:t>
            </a:r>
            <a:r>
              <a:rPr lang="en-GB" altLang="en-US" sz="3200" dirty="0" smtClean="0">
                <a:latin typeface="Arial" charset="0"/>
                <a:cs typeface="Arial" charset="0"/>
              </a:rPr>
              <a:t>Body</a:t>
            </a:r>
            <a:endParaRPr lang="en-GB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41363" y="1916832"/>
            <a:ext cx="7566025" cy="4060106"/>
          </a:xfrm>
        </p:spPr>
        <p:txBody>
          <a:bodyPr/>
          <a:lstStyle/>
          <a:p>
            <a:r>
              <a:rPr lang="fr-CH" sz="2400" dirty="0"/>
              <a:t>Once </a:t>
            </a:r>
            <a:r>
              <a:rPr lang="en-GB" sz="2400" dirty="0" smtClean="0"/>
              <a:t>endorsed the report should be submitted to the Secretariat of the respective </a:t>
            </a:r>
            <a:r>
              <a:rPr lang="en-GB" sz="2400" dirty="0" smtClean="0"/>
              <a:t>Treaty </a:t>
            </a:r>
            <a:r>
              <a:rPr lang="fr-CH" sz="2400" dirty="0"/>
              <a:t>B</a:t>
            </a:r>
            <a:r>
              <a:rPr lang="fr-CH" sz="2400" dirty="0" smtClean="0"/>
              <a:t>ody</a:t>
            </a:r>
            <a:endParaRPr lang="fr-CH" sz="2400" dirty="0" smtClean="0"/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latin typeface="Arial" charset="0"/>
                <a:cs typeface="Arial" charset="0"/>
              </a:rPr>
              <a:t>Electronic version of report and annexes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latin typeface="Arial" charset="0"/>
                <a:cs typeface="Arial" charset="0"/>
              </a:rPr>
              <a:t>Confirmation of receipt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latin typeface="Arial" charset="0"/>
                <a:cs typeface="Arial" charset="0"/>
              </a:rPr>
              <a:t>Informal information from secretariat concerning date of consideration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latin typeface="Arial" charset="0"/>
                <a:cs typeface="Arial" charset="0"/>
              </a:rPr>
              <a:t>Average delay: 1 year to 18 months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9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fr-CH" altLang="en-US" sz="3200" dirty="0" smtClean="0">
                <a:latin typeface="Arial" charset="0"/>
                <a:cs typeface="Arial" charset="0"/>
              </a:rPr>
              <a:t>Conditions for success</a:t>
            </a:r>
            <a:endParaRPr lang="en-GB" alt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97271"/>
              </p:ext>
            </p:extLst>
          </p:nvPr>
        </p:nvGraphicFramePr>
        <p:xfrm>
          <a:off x="741363" y="1498600"/>
          <a:ext cx="7566026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345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algn="ctr"/>
                      <a:r>
                        <a:rPr lang="en-GB" sz="2400" noProof="0" dirty="0" smtClean="0"/>
                        <a:t>Political</a:t>
                      </a:r>
                      <a:r>
                        <a:rPr lang="fr-CH" sz="2400" baseline="0" dirty="0" smtClean="0"/>
                        <a:t> will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dirty="0" smtClean="0"/>
                        <a:t>Coordination, through</a:t>
                      </a:r>
                      <a:r>
                        <a:rPr lang="en-GB" sz="2400" baseline="0" noProof="0" dirty="0" smtClean="0"/>
                        <a:t> a standing mechanism for reporting </a:t>
                      </a:r>
                      <a:r>
                        <a:rPr lang="en-GB" sz="2400" baseline="0" noProof="0" smtClean="0"/>
                        <a:t>and follow-up</a:t>
                      </a:r>
                      <a:endParaRPr lang="en-GB" sz="2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5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400" dirty="0" smtClean="0"/>
                        <a:t>Broad</a:t>
                      </a:r>
                      <a:r>
                        <a:rPr lang="fr-CH" sz="2400" baseline="0" dirty="0" smtClean="0"/>
                        <a:t> c</a:t>
                      </a:r>
                      <a:r>
                        <a:rPr lang="fr-CH" sz="2400" dirty="0" smtClean="0"/>
                        <a:t>onsultation and use of multiple sources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and material resources and </a:t>
                      </a:r>
                      <a:r>
                        <a:rPr lang="fr-C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99935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C5E21B-3262-441E-9C94-12746A838A9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01F500-F764-438F-965F-45AAE5624E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AC39A9-639C-4118-A676-E12017014A5E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330</Words>
  <Application>Microsoft Office PowerPoint</Application>
  <PresentationFormat>On-screen Show (4:3)</PresentationFormat>
  <Paragraphs>58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OHCHR - Overview.EN.2011May</vt:lpstr>
      <vt:lpstr>Preparing a State party report</vt:lpstr>
      <vt:lpstr>The preparation of a State party report</vt:lpstr>
      <vt:lpstr>Getting ready</vt:lpstr>
      <vt:lpstr>What would be the tasks  of the NMRF drafting group?</vt:lpstr>
      <vt:lpstr>Submission of the report to the Secretariat of the relevant Treaty Body</vt:lpstr>
      <vt:lpstr>Conditions for success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21</cp:revision>
  <dcterms:created xsi:type="dcterms:W3CDTF">2015-10-05T15:10:31Z</dcterms:created>
  <dcterms:modified xsi:type="dcterms:W3CDTF">2018-01-31T14:32:57Z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