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diagrams/layout3.xml" ContentType="application/vnd.openxmlformats-officedocument.drawingml.diagramLayout+xml"/>
  <Override PartName="/ppt/theme/theme2.xml" ContentType="application/vnd.openxmlformats-officedocument.theme+xml"/>
  <Override PartName="/ppt/theme/theme3.xml" ContentType="application/vnd.openxmlformats-officedocument.theme+xml"/>
  <Override PartName="/ppt/diagrams/colors1.xml" ContentType="application/vnd.openxmlformats-officedocument.drawingml.diagramColors+xml"/>
  <Override PartName="/ppt/diagrams/layout4.xml" ContentType="application/vnd.openxmlformats-officedocument.drawingml.diagramLayout+xml"/>
  <Override PartName="/ppt/handoutMasters/handoutMaster1.xml" ContentType="application/vnd.openxmlformats-officedocument.presentationml.handoutMaster+xml"/>
  <Override PartName="/ppt/diagrams/quickStyle3.xml" ContentType="application/vnd.openxmlformats-officedocument.drawingml.diagramStyle+xml"/>
  <Override PartName="/ppt/diagrams/colors3.xml" ContentType="application/vnd.openxmlformats-officedocument.drawingml.diagramColors+xml"/>
  <Override PartName="/ppt/diagrams/drawing4.xml" ContentType="application/vnd.ms-office.drawingml.diagramDrawing+xml"/>
  <Override PartName="/ppt/diagrams/colors4.xml" ContentType="application/vnd.openxmlformats-officedocument.drawingml.diagramColors+xml"/>
  <Override PartName="/ppt/diagrams/quickStyle4.xml" ContentType="application/vnd.openxmlformats-officedocument.drawingml.diagramStyle+xml"/>
  <Override PartName="/ppt/diagrams/drawing3.xml" ContentType="application/vnd.ms-office.drawingml.diagramDrawing+xml"/>
  <Override PartName="/ppt/notesMasters/notesMaster1.xml" ContentType="application/vnd.openxmlformats-officedocument.presentationml.notesMaster+xml"/>
  <Override PartName="/ppt/diagrams/colors2.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drawing2.xml" ContentType="application/vnd.ms-office.drawingml.diagramDrawing+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3"/>
  </p:notesMasterIdLst>
  <p:handoutMasterIdLst>
    <p:handoutMasterId r:id="rId14"/>
  </p:handoutMasterIdLst>
  <p:sldIdLst>
    <p:sldId id="294" r:id="rId2"/>
    <p:sldId id="305" r:id="rId3"/>
    <p:sldId id="306" r:id="rId4"/>
    <p:sldId id="308" r:id="rId5"/>
    <p:sldId id="309" r:id="rId6"/>
    <p:sldId id="310" r:id="rId7"/>
    <p:sldId id="338" r:id="rId8"/>
    <p:sldId id="339" r:id="rId9"/>
    <p:sldId id="340" r:id="rId10"/>
    <p:sldId id="341" r:id="rId11"/>
    <p:sldId id="314" r:id="rId12"/>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FF99"/>
    <a:srgbClr val="FF6600"/>
    <a:srgbClr val="0066FF"/>
    <a:srgbClr val="152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29" autoAdjust="0"/>
    <p:restoredTop sz="92430" autoAdjust="0"/>
  </p:normalViewPr>
  <p:slideViewPr>
    <p:cSldViewPr>
      <p:cViewPr varScale="1">
        <p:scale>
          <a:sx n="87" d="100"/>
          <a:sy n="87" d="100"/>
        </p:scale>
        <p:origin x="102"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2C182A-42BA-47A4-B30F-0E9EE76DBE88}"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ES"/>
        </a:p>
      </dgm:t>
    </dgm:pt>
    <dgm:pt modelId="{32A3E80B-6DF2-4E64-9B3E-918A95183AC8}">
      <dgm:prSet/>
      <dgm:spPr/>
      <dgm:t>
        <a:bodyPr/>
        <a:lstStyle/>
        <a:p>
          <a:pPr rtl="0"/>
          <a:r>
            <a:rPr lang="en-GB" b="1" dirty="0" err="1" smtClean="0"/>
            <a:t>Actores</a:t>
          </a:r>
          <a:r>
            <a:rPr lang="en-GB" b="1" dirty="0" smtClean="0"/>
            <a:t> clave</a:t>
          </a:r>
          <a:endParaRPr lang="en-US" dirty="0"/>
        </a:p>
      </dgm:t>
    </dgm:pt>
    <dgm:pt modelId="{80A60024-6817-4814-A6B8-8C7DE845FE6E}" type="parTrans" cxnId="{9D671C91-6F2D-45B5-AF78-748FE4EEEEB1}">
      <dgm:prSet/>
      <dgm:spPr/>
      <dgm:t>
        <a:bodyPr/>
        <a:lstStyle/>
        <a:p>
          <a:endParaRPr lang="es-ES"/>
        </a:p>
      </dgm:t>
    </dgm:pt>
    <dgm:pt modelId="{EFD8F394-D482-4500-8284-102531E13D63}" type="sibTrans" cxnId="{9D671C91-6F2D-45B5-AF78-748FE4EEEEB1}">
      <dgm:prSet/>
      <dgm:spPr/>
      <dgm:t>
        <a:bodyPr/>
        <a:lstStyle/>
        <a:p>
          <a:endParaRPr lang="es-ES"/>
        </a:p>
      </dgm:t>
    </dgm:pt>
    <dgm:pt modelId="{8345029E-EE40-40EF-A7CC-A013CA050CB3}">
      <dgm:prSet/>
      <dgm:spPr/>
      <dgm:t>
        <a:bodyPr/>
        <a:lstStyle/>
        <a:p>
          <a:pPr rtl="0"/>
          <a:r>
            <a:rPr lang="es-PA" noProof="0" dirty="0" smtClean="0">
              <a:solidFill>
                <a:schemeClr val="bg1"/>
              </a:solidFill>
            </a:rPr>
            <a:t>Individuos o grupos  de individuos, sociedad civil y/o abogados en representación de querellante</a:t>
          </a:r>
          <a:endParaRPr lang="es-PA" noProof="0" dirty="0"/>
        </a:p>
      </dgm:t>
    </dgm:pt>
    <dgm:pt modelId="{BB497F50-BF02-40FC-82AF-CDBD48430208}" type="parTrans" cxnId="{6EE3135C-3F42-411A-B55B-64FCE3049F93}">
      <dgm:prSet/>
      <dgm:spPr/>
      <dgm:t>
        <a:bodyPr/>
        <a:lstStyle/>
        <a:p>
          <a:endParaRPr lang="es-ES"/>
        </a:p>
      </dgm:t>
    </dgm:pt>
    <dgm:pt modelId="{2E5BA8B1-82D0-482C-9247-F3D311DCB563}" type="sibTrans" cxnId="{6EE3135C-3F42-411A-B55B-64FCE3049F93}">
      <dgm:prSet/>
      <dgm:spPr/>
      <dgm:t>
        <a:bodyPr/>
        <a:lstStyle/>
        <a:p>
          <a:endParaRPr lang="es-ES"/>
        </a:p>
      </dgm:t>
    </dgm:pt>
    <dgm:pt modelId="{AE7C5FD3-2B9D-4980-8098-559E62888854}" type="pres">
      <dgm:prSet presAssocID="{312C182A-42BA-47A4-B30F-0E9EE76DBE88}" presName="Name0" presStyleCnt="0">
        <dgm:presLayoutVars>
          <dgm:dir/>
          <dgm:resizeHandles val="exact"/>
        </dgm:presLayoutVars>
      </dgm:prSet>
      <dgm:spPr/>
      <dgm:t>
        <a:bodyPr/>
        <a:lstStyle/>
        <a:p>
          <a:endParaRPr lang="es-ES"/>
        </a:p>
      </dgm:t>
    </dgm:pt>
    <dgm:pt modelId="{307784C2-D1BB-4CF5-94A9-706D24AF301D}" type="pres">
      <dgm:prSet presAssocID="{32A3E80B-6DF2-4E64-9B3E-918A95183AC8}" presName="node" presStyleLbl="node1" presStyleIdx="0" presStyleCnt="2" custScaleX="52842" custScaleY="46614" custLinFactNeighborY="6795">
        <dgm:presLayoutVars>
          <dgm:bulletEnabled val="1"/>
        </dgm:presLayoutVars>
      </dgm:prSet>
      <dgm:spPr/>
      <dgm:t>
        <a:bodyPr/>
        <a:lstStyle/>
        <a:p>
          <a:endParaRPr lang="es-ES"/>
        </a:p>
      </dgm:t>
    </dgm:pt>
    <dgm:pt modelId="{FFE3EFDA-3196-4FF0-BA7A-7A564C5555FE}" type="pres">
      <dgm:prSet presAssocID="{EFD8F394-D482-4500-8284-102531E13D63}" presName="sibTrans" presStyleLbl="sibTrans2D1" presStyleIdx="0" presStyleCnt="1" custLinFactNeighborY="4399"/>
      <dgm:spPr/>
      <dgm:t>
        <a:bodyPr/>
        <a:lstStyle/>
        <a:p>
          <a:endParaRPr lang="es-ES"/>
        </a:p>
      </dgm:t>
    </dgm:pt>
    <dgm:pt modelId="{DA44CD5B-FD05-4791-972E-B283790D7522}" type="pres">
      <dgm:prSet presAssocID="{EFD8F394-D482-4500-8284-102531E13D63}" presName="connectorText" presStyleLbl="sibTrans2D1" presStyleIdx="0" presStyleCnt="1"/>
      <dgm:spPr/>
      <dgm:t>
        <a:bodyPr/>
        <a:lstStyle/>
        <a:p>
          <a:endParaRPr lang="es-ES"/>
        </a:p>
      </dgm:t>
    </dgm:pt>
    <dgm:pt modelId="{4CBC9C4C-EAC0-4212-AA2E-067DA873B722}" type="pres">
      <dgm:prSet presAssocID="{8345029E-EE40-40EF-A7CC-A013CA050CB3}" presName="node" presStyleLbl="node1" presStyleIdx="1" presStyleCnt="2" custScaleX="92846" custScaleY="45706" custLinFactNeighborX="173" custLinFactNeighborY="7249">
        <dgm:presLayoutVars>
          <dgm:bulletEnabled val="1"/>
        </dgm:presLayoutVars>
      </dgm:prSet>
      <dgm:spPr/>
      <dgm:t>
        <a:bodyPr/>
        <a:lstStyle/>
        <a:p>
          <a:endParaRPr lang="es-ES"/>
        </a:p>
      </dgm:t>
    </dgm:pt>
  </dgm:ptLst>
  <dgm:cxnLst>
    <dgm:cxn modelId="{E01A4D0C-723D-4615-9DE0-C895CC633521}" type="presOf" srcId="{312C182A-42BA-47A4-B30F-0E9EE76DBE88}" destId="{AE7C5FD3-2B9D-4980-8098-559E62888854}" srcOrd="0" destOrd="0" presId="urn:microsoft.com/office/officeart/2005/8/layout/process1"/>
    <dgm:cxn modelId="{DC4E07D6-86B2-47A2-9CB8-9504A12E0660}" type="presOf" srcId="{EFD8F394-D482-4500-8284-102531E13D63}" destId="{FFE3EFDA-3196-4FF0-BA7A-7A564C5555FE}" srcOrd="0" destOrd="0" presId="urn:microsoft.com/office/officeart/2005/8/layout/process1"/>
    <dgm:cxn modelId="{92A33765-D2FF-4649-BB51-79B29EDED9D3}" type="presOf" srcId="{32A3E80B-6DF2-4E64-9B3E-918A95183AC8}" destId="{307784C2-D1BB-4CF5-94A9-706D24AF301D}" srcOrd="0" destOrd="0" presId="urn:microsoft.com/office/officeart/2005/8/layout/process1"/>
    <dgm:cxn modelId="{258F5203-4CEE-4DC8-93FF-43CE48DE804D}" type="presOf" srcId="{8345029E-EE40-40EF-A7CC-A013CA050CB3}" destId="{4CBC9C4C-EAC0-4212-AA2E-067DA873B722}" srcOrd="0" destOrd="0" presId="urn:microsoft.com/office/officeart/2005/8/layout/process1"/>
    <dgm:cxn modelId="{79B5837C-EFE9-46FC-ABC9-8D49DC4A6474}" type="presOf" srcId="{EFD8F394-D482-4500-8284-102531E13D63}" destId="{DA44CD5B-FD05-4791-972E-B283790D7522}" srcOrd="1" destOrd="0" presId="urn:microsoft.com/office/officeart/2005/8/layout/process1"/>
    <dgm:cxn modelId="{9D671C91-6F2D-45B5-AF78-748FE4EEEEB1}" srcId="{312C182A-42BA-47A4-B30F-0E9EE76DBE88}" destId="{32A3E80B-6DF2-4E64-9B3E-918A95183AC8}" srcOrd="0" destOrd="0" parTransId="{80A60024-6817-4814-A6B8-8C7DE845FE6E}" sibTransId="{EFD8F394-D482-4500-8284-102531E13D63}"/>
    <dgm:cxn modelId="{6EE3135C-3F42-411A-B55B-64FCE3049F93}" srcId="{312C182A-42BA-47A4-B30F-0E9EE76DBE88}" destId="{8345029E-EE40-40EF-A7CC-A013CA050CB3}" srcOrd="1" destOrd="0" parTransId="{BB497F50-BF02-40FC-82AF-CDBD48430208}" sibTransId="{2E5BA8B1-82D0-482C-9247-F3D311DCB563}"/>
    <dgm:cxn modelId="{89AE3A4B-0655-4FFE-8725-67E02A75D0D4}" type="presParOf" srcId="{AE7C5FD3-2B9D-4980-8098-559E62888854}" destId="{307784C2-D1BB-4CF5-94A9-706D24AF301D}" srcOrd="0" destOrd="0" presId="urn:microsoft.com/office/officeart/2005/8/layout/process1"/>
    <dgm:cxn modelId="{4B53EEFB-7AE6-44F1-8985-5FC799211225}" type="presParOf" srcId="{AE7C5FD3-2B9D-4980-8098-559E62888854}" destId="{FFE3EFDA-3196-4FF0-BA7A-7A564C5555FE}" srcOrd="1" destOrd="0" presId="urn:microsoft.com/office/officeart/2005/8/layout/process1"/>
    <dgm:cxn modelId="{7E8A24BB-ED4F-4904-9A10-E2789BA47514}" type="presParOf" srcId="{FFE3EFDA-3196-4FF0-BA7A-7A564C5555FE}" destId="{DA44CD5B-FD05-4791-972E-B283790D7522}" srcOrd="0" destOrd="0" presId="urn:microsoft.com/office/officeart/2005/8/layout/process1"/>
    <dgm:cxn modelId="{4BBA2DF8-50B2-46A3-A492-F8F68B88DD45}" type="presParOf" srcId="{AE7C5FD3-2B9D-4980-8098-559E62888854}" destId="{4CBC9C4C-EAC0-4212-AA2E-067DA873B722}"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74608C-D773-413C-B8E7-FB20CBCE9FED}" type="doc">
      <dgm:prSet loTypeId="urn:microsoft.com/office/officeart/2005/8/layout/hList3" loCatId="list" qsTypeId="urn:microsoft.com/office/officeart/2005/8/quickstyle/3d3" qsCatId="3D" csTypeId="urn:microsoft.com/office/officeart/2005/8/colors/accent1_2" csCatId="accent1" phldr="1"/>
      <dgm:spPr/>
      <dgm:t>
        <a:bodyPr/>
        <a:lstStyle/>
        <a:p>
          <a:endParaRPr lang="es-ES"/>
        </a:p>
      </dgm:t>
    </dgm:pt>
    <dgm:pt modelId="{8B4EA513-730C-42A3-805A-3D1DA585C1BC}">
      <dgm:prSet phldrT="[Text]" custT="1"/>
      <dgm:spPr/>
      <dgm:t>
        <a:bodyPr/>
        <a:lstStyle/>
        <a:p>
          <a:r>
            <a:rPr lang="en-GB" sz="2800" b="1" dirty="0" smtClean="0"/>
            <a:t>¿</a:t>
          </a:r>
          <a:r>
            <a:rPr lang="en-GB" sz="2800" b="1" dirty="0" err="1" smtClean="0"/>
            <a:t>Qué</a:t>
          </a:r>
          <a:r>
            <a:rPr lang="en-GB" sz="2800" b="1" dirty="0" smtClean="0"/>
            <a:t> </a:t>
          </a:r>
          <a:r>
            <a:rPr lang="en-GB" sz="2800" b="1" dirty="0" err="1" smtClean="0"/>
            <a:t>organos</a:t>
          </a:r>
          <a:r>
            <a:rPr lang="en-GB" sz="2800" b="1" dirty="0" smtClean="0"/>
            <a:t> de </a:t>
          </a:r>
          <a:r>
            <a:rPr lang="en-GB" sz="2800" b="1" dirty="0" err="1" smtClean="0"/>
            <a:t>tratados</a:t>
          </a:r>
          <a:r>
            <a:rPr lang="en-GB" sz="2800" b="1" dirty="0" smtClean="0"/>
            <a:t> </a:t>
          </a:r>
          <a:r>
            <a:rPr lang="en-GB" sz="2800" b="1" dirty="0" err="1" smtClean="0"/>
            <a:t>ejercen</a:t>
          </a:r>
          <a:r>
            <a:rPr lang="en-GB" sz="2800" b="1" dirty="0" smtClean="0"/>
            <a:t> la </a:t>
          </a:r>
          <a:r>
            <a:rPr lang="en-GB" sz="2800" b="1" dirty="0" err="1" smtClean="0"/>
            <a:t>función</a:t>
          </a:r>
          <a:r>
            <a:rPr lang="en-GB" sz="2800" b="1" dirty="0" smtClean="0"/>
            <a:t>? </a:t>
          </a:r>
          <a:endParaRPr lang="es-ES" sz="2800" dirty="0"/>
        </a:p>
      </dgm:t>
    </dgm:pt>
    <dgm:pt modelId="{A834FB04-399F-4814-BF1D-7D81E084E2ED}" type="parTrans" cxnId="{ECDB642B-6BCE-45F6-AB34-6E9C7BE9F0A6}">
      <dgm:prSet/>
      <dgm:spPr/>
      <dgm:t>
        <a:bodyPr/>
        <a:lstStyle/>
        <a:p>
          <a:endParaRPr lang="es-ES"/>
        </a:p>
      </dgm:t>
    </dgm:pt>
    <dgm:pt modelId="{7293F5D5-6212-44D9-89B8-086A861AF56C}" type="sibTrans" cxnId="{ECDB642B-6BCE-45F6-AB34-6E9C7BE9F0A6}">
      <dgm:prSet/>
      <dgm:spPr/>
      <dgm:t>
        <a:bodyPr/>
        <a:lstStyle/>
        <a:p>
          <a:endParaRPr lang="es-ES"/>
        </a:p>
      </dgm:t>
    </dgm:pt>
    <dgm:pt modelId="{FA0F810B-59FA-4B0F-A234-A69349B2D0F0}">
      <dgm:prSet phldrT="[Text]" custT="1"/>
      <dgm:spPr/>
      <dgm:t>
        <a:bodyPr/>
        <a:lstStyle/>
        <a:p>
          <a:r>
            <a:rPr lang="en-GB" altLang="en-US" sz="1600" b="1" u="none" dirty="0" smtClean="0"/>
            <a:t>CRC</a:t>
          </a:r>
        </a:p>
        <a:p>
          <a:r>
            <a:rPr lang="en-GB" altLang="en-US" sz="1400" b="1" u="none" dirty="0" smtClean="0"/>
            <a:t>(OPIC-CRC)</a:t>
          </a:r>
          <a:endParaRPr lang="es-ES" sz="1400" b="1" dirty="0"/>
        </a:p>
      </dgm:t>
    </dgm:pt>
    <dgm:pt modelId="{52C25E5D-F834-4542-9985-6F9D2874AFA6}" type="parTrans" cxnId="{3F09D05F-E4BF-4C84-A1D5-C94D5F6DD5C3}">
      <dgm:prSet/>
      <dgm:spPr/>
      <dgm:t>
        <a:bodyPr/>
        <a:lstStyle/>
        <a:p>
          <a:endParaRPr lang="es-ES"/>
        </a:p>
      </dgm:t>
    </dgm:pt>
    <dgm:pt modelId="{2C89828D-B0E6-4FAF-AF61-E293F95F965B}" type="sibTrans" cxnId="{3F09D05F-E4BF-4C84-A1D5-C94D5F6DD5C3}">
      <dgm:prSet/>
      <dgm:spPr/>
      <dgm:t>
        <a:bodyPr/>
        <a:lstStyle/>
        <a:p>
          <a:endParaRPr lang="es-ES"/>
        </a:p>
      </dgm:t>
    </dgm:pt>
    <dgm:pt modelId="{E54218FC-C0CF-49EF-B8F5-90F1AAF5BB9E}">
      <dgm:prSet phldrT="[Text]" custT="1"/>
      <dgm:spPr>
        <a:solidFill>
          <a:schemeClr val="tx2">
            <a:lumMod val="60000"/>
            <a:lumOff val="40000"/>
          </a:schemeClr>
        </a:solidFill>
      </dgm:spPr>
      <dgm:t>
        <a:bodyPr/>
        <a:lstStyle/>
        <a:p>
          <a:r>
            <a:rPr lang="en-GB" altLang="en-US" sz="1600" b="1" i="1" dirty="0" smtClean="0"/>
            <a:t>CMW</a:t>
          </a:r>
          <a:r>
            <a:rPr lang="en-GB" altLang="en-US" sz="1300" b="1" i="1" dirty="0" smtClean="0"/>
            <a:t> </a:t>
          </a:r>
        </a:p>
        <a:p>
          <a:r>
            <a:rPr lang="en-GB" altLang="en-US" sz="1400" b="1" i="1" dirty="0" smtClean="0"/>
            <a:t>(art. 77) (not</a:t>
          </a:r>
          <a:r>
            <a:rPr lang="en-GB" altLang="en-US" sz="1400" b="1" i="1" baseline="0" dirty="0" smtClean="0"/>
            <a:t> yet in force)</a:t>
          </a:r>
          <a:endParaRPr lang="es-ES" sz="1400" b="1" i="1" dirty="0"/>
        </a:p>
      </dgm:t>
    </dgm:pt>
    <dgm:pt modelId="{9C94C945-59FA-4603-90CA-51A26F2E46E1}" type="parTrans" cxnId="{77ECD30C-5A13-4A42-8A46-DB8F637B526B}">
      <dgm:prSet/>
      <dgm:spPr/>
      <dgm:t>
        <a:bodyPr/>
        <a:lstStyle/>
        <a:p>
          <a:endParaRPr lang="es-ES"/>
        </a:p>
      </dgm:t>
    </dgm:pt>
    <dgm:pt modelId="{E4716868-6149-4D99-BD43-B185993D634B}" type="sibTrans" cxnId="{77ECD30C-5A13-4A42-8A46-DB8F637B526B}">
      <dgm:prSet/>
      <dgm:spPr/>
      <dgm:t>
        <a:bodyPr/>
        <a:lstStyle/>
        <a:p>
          <a:endParaRPr lang="es-ES"/>
        </a:p>
      </dgm:t>
    </dgm:pt>
    <dgm:pt modelId="{469D880A-8B53-44A0-A3DA-48E5F8A208BA}">
      <dgm:prSet phldrT="[Text]" custT="1"/>
      <dgm:spPr>
        <a:solidFill>
          <a:schemeClr val="tx2">
            <a:lumMod val="60000"/>
            <a:lumOff val="40000"/>
          </a:schemeClr>
        </a:solidFill>
      </dgm:spPr>
      <dgm:t>
        <a:bodyPr/>
        <a:lstStyle/>
        <a:p>
          <a:r>
            <a:rPr lang="fr-CH" altLang="en-US" sz="1600" b="1" dirty="0" smtClean="0"/>
            <a:t>Comité DDHH</a:t>
          </a:r>
          <a:endParaRPr lang="en-GB" altLang="en-US" sz="1600" b="1" dirty="0" smtClean="0"/>
        </a:p>
        <a:p>
          <a:r>
            <a:rPr lang="en-GB" altLang="en-US" sz="1400" b="1" dirty="0" smtClean="0"/>
            <a:t>(OP-ICCPR)</a:t>
          </a:r>
          <a:endParaRPr lang="es-ES" sz="1400" b="1" dirty="0"/>
        </a:p>
      </dgm:t>
    </dgm:pt>
    <dgm:pt modelId="{768460AB-A442-409A-96A2-96AC593D42DD}" type="parTrans" cxnId="{555E59CD-2CC0-4914-8FA4-2251B0001567}">
      <dgm:prSet/>
      <dgm:spPr/>
      <dgm:t>
        <a:bodyPr/>
        <a:lstStyle/>
        <a:p>
          <a:endParaRPr lang="en-GB"/>
        </a:p>
      </dgm:t>
    </dgm:pt>
    <dgm:pt modelId="{B30C8C5E-7935-493F-A772-33AD2583D439}" type="sibTrans" cxnId="{555E59CD-2CC0-4914-8FA4-2251B0001567}">
      <dgm:prSet/>
      <dgm:spPr/>
      <dgm:t>
        <a:bodyPr/>
        <a:lstStyle/>
        <a:p>
          <a:endParaRPr lang="en-GB"/>
        </a:p>
      </dgm:t>
    </dgm:pt>
    <dgm:pt modelId="{94F7C5FD-DC4D-4CF0-9473-4E99FBCDB255}">
      <dgm:prSet phldrT="[Text]" custT="1"/>
      <dgm:spPr>
        <a:solidFill>
          <a:schemeClr val="tx2">
            <a:lumMod val="60000"/>
            <a:lumOff val="40000"/>
          </a:schemeClr>
        </a:solidFill>
      </dgm:spPr>
      <dgm:t>
        <a:bodyPr/>
        <a:lstStyle/>
        <a:p>
          <a:r>
            <a:rPr lang="en-GB" altLang="en-US" sz="1600" b="1" dirty="0" smtClean="0"/>
            <a:t>CERD</a:t>
          </a:r>
          <a:r>
            <a:rPr lang="en-GB" altLang="en-US" sz="2100" b="1" dirty="0" smtClean="0"/>
            <a:t> </a:t>
          </a:r>
        </a:p>
        <a:p>
          <a:r>
            <a:rPr lang="en-GB" altLang="en-US" sz="1400" b="1" dirty="0" smtClean="0"/>
            <a:t>(art. 14) </a:t>
          </a:r>
          <a:endParaRPr lang="es-ES" sz="1400" b="1" dirty="0"/>
        </a:p>
      </dgm:t>
    </dgm:pt>
    <dgm:pt modelId="{BBBF81DB-5B6F-4831-A4AC-1A6504C99C8D}" type="parTrans" cxnId="{C120B860-69AE-4294-B203-36B94C401E4D}">
      <dgm:prSet/>
      <dgm:spPr/>
      <dgm:t>
        <a:bodyPr/>
        <a:lstStyle/>
        <a:p>
          <a:endParaRPr lang="en-GB"/>
        </a:p>
      </dgm:t>
    </dgm:pt>
    <dgm:pt modelId="{B8010B79-DCFE-4853-AF84-69F5C37C840A}" type="sibTrans" cxnId="{C120B860-69AE-4294-B203-36B94C401E4D}">
      <dgm:prSet/>
      <dgm:spPr/>
      <dgm:t>
        <a:bodyPr/>
        <a:lstStyle/>
        <a:p>
          <a:endParaRPr lang="en-GB"/>
        </a:p>
      </dgm:t>
    </dgm:pt>
    <dgm:pt modelId="{F42027DB-6AD0-4006-B5FE-86C7BCB5026F}">
      <dgm:prSet phldrT="[Text]" custT="1"/>
      <dgm:spPr/>
      <dgm:t>
        <a:bodyPr/>
        <a:lstStyle/>
        <a:p>
          <a:r>
            <a:rPr lang="en-GB" altLang="en-US" sz="1600" b="1" dirty="0" smtClean="0"/>
            <a:t>CESCR</a:t>
          </a:r>
        </a:p>
        <a:p>
          <a:r>
            <a:rPr lang="en-GB" altLang="en-US" sz="1400" b="1" dirty="0" smtClean="0"/>
            <a:t>(OP-ICESCR</a:t>
          </a:r>
          <a:r>
            <a:rPr lang="en-GB" altLang="en-US" sz="1400" dirty="0" smtClean="0"/>
            <a:t>)</a:t>
          </a:r>
          <a:endParaRPr lang="es-ES" sz="1400" dirty="0"/>
        </a:p>
      </dgm:t>
    </dgm:pt>
    <dgm:pt modelId="{B99340E4-4227-4D01-AF7A-4A7B18E3C85E}" type="parTrans" cxnId="{099F92EA-FAB1-4ED0-B84E-1DA8B04C92A1}">
      <dgm:prSet/>
      <dgm:spPr/>
      <dgm:t>
        <a:bodyPr/>
        <a:lstStyle/>
        <a:p>
          <a:endParaRPr lang="en-GB"/>
        </a:p>
      </dgm:t>
    </dgm:pt>
    <dgm:pt modelId="{423FAFC5-14EB-4AFB-A76D-AFDC464A9643}" type="sibTrans" cxnId="{099F92EA-FAB1-4ED0-B84E-1DA8B04C92A1}">
      <dgm:prSet/>
      <dgm:spPr/>
      <dgm:t>
        <a:bodyPr/>
        <a:lstStyle/>
        <a:p>
          <a:endParaRPr lang="en-GB"/>
        </a:p>
      </dgm:t>
    </dgm:pt>
    <dgm:pt modelId="{148BE0ED-7594-4280-9950-2C23A4517B0A}">
      <dgm:prSet phldrT="[Text]" custT="1"/>
      <dgm:spPr/>
      <dgm:t>
        <a:bodyPr/>
        <a:lstStyle/>
        <a:p>
          <a:r>
            <a:rPr lang="en-GB" altLang="en-US" sz="1600" b="1" dirty="0" smtClean="0"/>
            <a:t>CEDAW</a:t>
          </a:r>
        </a:p>
        <a:p>
          <a:r>
            <a:rPr lang="en-GB" altLang="en-US" sz="1400" b="1" dirty="0" smtClean="0"/>
            <a:t>(OP-CEDAW)</a:t>
          </a:r>
          <a:endParaRPr lang="es-ES" sz="1400" b="1" dirty="0"/>
        </a:p>
      </dgm:t>
    </dgm:pt>
    <dgm:pt modelId="{0797B3FE-F223-40C0-95D0-1A7506A0CD4F}" type="parTrans" cxnId="{44ABFD34-1FEF-467B-999F-EC166277EF7A}">
      <dgm:prSet/>
      <dgm:spPr/>
      <dgm:t>
        <a:bodyPr/>
        <a:lstStyle/>
        <a:p>
          <a:endParaRPr lang="en-GB"/>
        </a:p>
      </dgm:t>
    </dgm:pt>
    <dgm:pt modelId="{F31BB09C-D8A4-4155-A5FF-E4FA6191FDB5}" type="sibTrans" cxnId="{44ABFD34-1FEF-467B-999F-EC166277EF7A}">
      <dgm:prSet/>
      <dgm:spPr/>
      <dgm:t>
        <a:bodyPr/>
        <a:lstStyle/>
        <a:p>
          <a:endParaRPr lang="en-GB"/>
        </a:p>
      </dgm:t>
    </dgm:pt>
    <dgm:pt modelId="{53B22F98-B350-419B-97BE-150C2105AE89}">
      <dgm:prSet phldrT="[Text]" custT="1"/>
      <dgm:spPr>
        <a:solidFill>
          <a:schemeClr val="tx2">
            <a:lumMod val="60000"/>
            <a:lumOff val="40000"/>
          </a:schemeClr>
        </a:solidFill>
      </dgm:spPr>
      <dgm:t>
        <a:bodyPr/>
        <a:lstStyle/>
        <a:p>
          <a:r>
            <a:rPr lang="en-GB" altLang="en-US" sz="1600" b="1" dirty="0" smtClean="0"/>
            <a:t>CAT</a:t>
          </a:r>
          <a:r>
            <a:rPr lang="en-GB" altLang="en-US" sz="2100" b="1" dirty="0" smtClean="0"/>
            <a:t> </a:t>
          </a:r>
        </a:p>
        <a:p>
          <a:r>
            <a:rPr lang="en-GB" altLang="en-US" sz="1400" b="1" dirty="0" smtClean="0"/>
            <a:t>(art. 22) </a:t>
          </a:r>
          <a:endParaRPr lang="es-ES" sz="1400" b="1" dirty="0"/>
        </a:p>
      </dgm:t>
    </dgm:pt>
    <dgm:pt modelId="{3B4FFEED-5B24-465A-BFE0-4F31B2EF76F3}" type="parTrans" cxnId="{8EFEB587-BAA1-468F-97F5-0181E153E76B}">
      <dgm:prSet/>
      <dgm:spPr/>
      <dgm:t>
        <a:bodyPr/>
        <a:lstStyle/>
        <a:p>
          <a:endParaRPr lang="en-GB"/>
        </a:p>
      </dgm:t>
    </dgm:pt>
    <dgm:pt modelId="{F138F2FA-9A56-46D7-84FE-A9FC60CEB334}" type="sibTrans" cxnId="{8EFEB587-BAA1-468F-97F5-0181E153E76B}">
      <dgm:prSet/>
      <dgm:spPr/>
      <dgm:t>
        <a:bodyPr/>
        <a:lstStyle/>
        <a:p>
          <a:endParaRPr lang="en-GB"/>
        </a:p>
      </dgm:t>
    </dgm:pt>
    <dgm:pt modelId="{8C73B8DC-69A8-4435-BEC0-795EB62103C8}">
      <dgm:prSet phldrT="[Text]" custT="1"/>
      <dgm:spPr/>
      <dgm:t>
        <a:bodyPr/>
        <a:lstStyle/>
        <a:p>
          <a:r>
            <a:rPr lang="en-GB" altLang="en-US" sz="1600" b="1" dirty="0" smtClean="0"/>
            <a:t>CRPD</a:t>
          </a:r>
        </a:p>
        <a:p>
          <a:r>
            <a:rPr lang="en-GB" altLang="en-US" sz="1400" b="1" dirty="0" smtClean="0"/>
            <a:t>(OP-CRPD</a:t>
          </a:r>
          <a:r>
            <a:rPr lang="en-GB" altLang="en-US" sz="1400" dirty="0" smtClean="0"/>
            <a:t>)</a:t>
          </a:r>
          <a:endParaRPr lang="es-ES" sz="1400" dirty="0"/>
        </a:p>
      </dgm:t>
    </dgm:pt>
    <dgm:pt modelId="{1FDFF141-BD73-4EED-85F6-EF2EAE057694}" type="parTrans" cxnId="{E404DF38-0D41-41D5-BECB-E970C7B147F9}">
      <dgm:prSet/>
      <dgm:spPr/>
      <dgm:t>
        <a:bodyPr/>
        <a:lstStyle/>
        <a:p>
          <a:endParaRPr lang="en-GB"/>
        </a:p>
      </dgm:t>
    </dgm:pt>
    <dgm:pt modelId="{E9AD2642-C606-40E9-B6DC-25319E1F1E83}" type="sibTrans" cxnId="{E404DF38-0D41-41D5-BECB-E970C7B147F9}">
      <dgm:prSet/>
      <dgm:spPr/>
      <dgm:t>
        <a:bodyPr/>
        <a:lstStyle/>
        <a:p>
          <a:endParaRPr lang="en-GB"/>
        </a:p>
      </dgm:t>
    </dgm:pt>
    <dgm:pt modelId="{1B6083AB-EBA9-482B-946B-EABB81BB17CD}">
      <dgm:prSet phldrT="[Text]" custT="1"/>
      <dgm:spPr>
        <a:solidFill>
          <a:schemeClr val="tx2">
            <a:lumMod val="60000"/>
            <a:lumOff val="40000"/>
          </a:schemeClr>
        </a:solidFill>
      </dgm:spPr>
      <dgm:t>
        <a:bodyPr/>
        <a:lstStyle/>
        <a:p>
          <a:r>
            <a:rPr lang="en-GB" altLang="en-US" sz="1600" b="1" dirty="0" smtClean="0"/>
            <a:t>CED</a:t>
          </a:r>
          <a:r>
            <a:rPr lang="en-GB" altLang="en-US" sz="2000" b="1" dirty="0" smtClean="0"/>
            <a:t> </a:t>
          </a:r>
        </a:p>
        <a:p>
          <a:r>
            <a:rPr lang="en-GB" altLang="en-US" sz="1400" b="1" dirty="0" smtClean="0"/>
            <a:t>(art. 31)</a:t>
          </a:r>
          <a:endParaRPr lang="es-ES" sz="1400" b="1" dirty="0"/>
        </a:p>
      </dgm:t>
    </dgm:pt>
    <dgm:pt modelId="{8D81E679-5D61-4420-B3F3-697DD4A61077}" type="parTrans" cxnId="{026C4D9F-7DD7-461C-B491-5399A1F6AFAF}">
      <dgm:prSet/>
      <dgm:spPr/>
      <dgm:t>
        <a:bodyPr/>
        <a:lstStyle/>
        <a:p>
          <a:endParaRPr lang="en-GB"/>
        </a:p>
      </dgm:t>
    </dgm:pt>
    <dgm:pt modelId="{E9F79BF4-394B-4B51-8070-60D98462E4AA}" type="sibTrans" cxnId="{026C4D9F-7DD7-461C-B491-5399A1F6AFAF}">
      <dgm:prSet/>
      <dgm:spPr/>
      <dgm:t>
        <a:bodyPr/>
        <a:lstStyle/>
        <a:p>
          <a:endParaRPr lang="en-GB"/>
        </a:p>
      </dgm:t>
    </dgm:pt>
    <dgm:pt modelId="{EC9F0726-06DB-4B45-B1E8-DA794A824F42}" type="pres">
      <dgm:prSet presAssocID="{AA74608C-D773-413C-B8E7-FB20CBCE9FED}" presName="composite" presStyleCnt="0">
        <dgm:presLayoutVars>
          <dgm:chMax val="1"/>
          <dgm:dir/>
          <dgm:resizeHandles val="exact"/>
        </dgm:presLayoutVars>
      </dgm:prSet>
      <dgm:spPr/>
      <dgm:t>
        <a:bodyPr/>
        <a:lstStyle/>
        <a:p>
          <a:endParaRPr lang="es-ES"/>
        </a:p>
      </dgm:t>
    </dgm:pt>
    <dgm:pt modelId="{996A34C4-B6AB-4281-A583-AFE295776EEE}" type="pres">
      <dgm:prSet presAssocID="{8B4EA513-730C-42A3-805A-3D1DA585C1BC}" presName="roof" presStyleLbl="dkBgShp" presStyleIdx="0" presStyleCnt="2" custLinFactNeighborY="-3560"/>
      <dgm:spPr/>
      <dgm:t>
        <a:bodyPr/>
        <a:lstStyle/>
        <a:p>
          <a:endParaRPr lang="es-ES"/>
        </a:p>
      </dgm:t>
    </dgm:pt>
    <dgm:pt modelId="{90962805-68F9-4827-B97C-A79A0F891968}" type="pres">
      <dgm:prSet presAssocID="{8B4EA513-730C-42A3-805A-3D1DA585C1BC}" presName="pillars" presStyleCnt="0"/>
      <dgm:spPr/>
    </dgm:pt>
    <dgm:pt modelId="{59939ED4-57F9-47D9-9637-116218A07C0B}" type="pres">
      <dgm:prSet presAssocID="{8B4EA513-730C-42A3-805A-3D1DA585C1BC}" presName="pillar1" presStyleLbl="node1" presStyleIdx="0" presStyleCnt="9" custScaleX="119073" custLinFactNeighborX="-8649">
        <dgm:presLayoutVars>
          <dgm:bulletEnabled val="1"/>
        </dgm:presLayoutVars>
      </dgm:prSet>
      <dgm:spPr/>
      <dgm:t>
        <a:bodyPr/>
        <a:lstStyle/>
        <a:p>
          <a:endParaRPr lang="es-ES"/>
        </a:p>
      </dgm:t>
    </dgm:pt>
    <dgm:pt modelId="{C2310AFF-BEA0-45C3-92FE-60449C28EB69}" type="pres">
      <dgm:prSet presAssocID="{F42027DB-6AD0-4006-B5FE-86C7BCB5026F}" presName="pillarX" presStyleLbl="node1" presStyleIdx="1" presStyleCnt="9" custScaleX="119074" custLinFactNeighborX="-1904">
        <dgm:presLayoutVars>
          <dgm:bulletEnabled val="1"/>
        </dgm:presLayoutVars>
      </dgm:prSet>
      <dgm:spPr/>
      <dgm:t>
        <a:bodyPr/>
        <a:lstStyle/>
        <a:p>
          <a:endParaRPr lang="en-GB"/>
        </a:p>
      </dgm:t>
    </dgm:pt>
    <dgm:pt modelId="{CC9615EB-31EA-4B0E-B543-D4466891B3DF}" type="pres">
      <dgm:prSet presAssocID="{94F7C5FD-DC4D-4CF0-9473-4E99FBCDB255}" presName="pillarX" presStyleLbl="node1" presStyleIdx="2" presStyleCnt="9" custScaleX="90824" custLinFactNeighborX="2691" custLinFactNeighborY="1344">
        <dgm:presLayoutVars>
          <dgm:bulletEnabled val="1"/>
        </dgm:presLayoutVars>
      </dgm:prSet>
      <dgm:spPr/>
      <dgm:t>
        <a:bodyPr/>
        <a:lstStyle/>
        <a:p>
          <a:endParaRPr lang="en-GB"/>
        </a:p>
      </dgm:t>
    </dgm:pt>
    <dgm:pt modelId="{653698F4-1715-41DA-87FC-38B060E8CFB2}" type="pres">
      <dgm:prSet presAssocID="{148BE0ED-7594-4280-9950-2C23A4517B0A}" presName="pillarX" presStyleLbl="node1" presStyleIdx="3" presStyleCnt="9" custScaleX="138648">
        <dgm:presLayoutVars>
          <dgm:bulletEnabled val="1"/>
        </dgm:presLayoutVars>
      </dgm:prSet>
      <dgm:spPr/>
      <dgm:t>
        <a:bodyPr/>
        <a:lstStyle/>
        <a:p>
          <a:endParaRPr lang="en-GB"/>
        </a:p>
      </dgm:t>
    </dgm:pt>
    <dgm:pt modelId="{660859F8-8324-4800-AFE0-1B3EE903B9E3}" type="pres">
      <dgm:prSet presAssocID="{53B22F98-B350-419B-97BE-150C2105AE89}" presName="pillarX" presStyleLbl="node1" presStyleIdx="4" presStyleCnt="9">
        <dgm:presLayoutVars>
          <dgm:bulletEnabled val="1"/>
        </dgm:presLayoutVars>
      </dgm:prSet>
      <dgm:spPr/>
      <dgm:t>
        <a:bodyPr/>
        <a:lstStyle/>
        <a:p>
          <a:endParaRPr lang="en-GB"/>
        </a:p>
      </dgm:t>
    </dgm:pt>
    <dgm:pt modelId="{CCFCDEB3-BABF-4E04-8B1D-A18075B8D351}" type="pres">
      <dgm:prSet presAssocID="{FA0F810B-59FA-4B0F-A234-A69349B2D0F0}" presName="pillarX" presStyleLbl="node1" presStyleIdx="5" presStyleCnt="9">
        <dgm:presLayoutVars>
          <dgm:bulletEnabled val="1"/>
        </dgm:presLayoutVars>
      </dgm:prSet>
      <dgm:spPr/>
      <dgm:t>
        <a:bodyPr/>
        <a:lstStyle/>
        <a:p>
          <a:endParaRPr lang="es-ES"/>
        </a:p>
      </dgm:t>
    </dgm:pt>
    <dgm:pt modelId="{4A4CA97E-D614-4F24-8FE1-8850FDCD7538}" type="pres">
      <dgm:prSet presAssocID="{E54218FC-C0CF-49EF-B8F5-90F1AAF5BB9E}" presName="pillarX" presStyleLbl="node1" presStyleIdx="6" presStyleCnt="9">
        <dgm:presLayoutVars>
          <dgm:bulletEnabled val="1"/>
        </dgm:presLayoutVars>
      </dgm:prSet>
      <dgm:spPr/>
      <dgm:t>
        <a:bodyPr/>
        <a:lstStyle/>
        <a:p>
          <a:endParaRPr lang="es-ES"/>
        </a:p>
      </dgm:t>
    </dgm:pt>
    <dgm:pt modelId="{11CEE4C4-225F-4F38-B90C-5E131D60D2D1}" type="pres">
      <dgm:prSet presAssocID="{8C73B8DC-69A8-4435-BEC0-795EB62103C8}" presName="pillarX" presStyleLbl="node1" presStyleIdx="7" presStyleCnt="9">
        <dgm:presLayoutVars>
          <dgm:bulletEnabled val="1"/>
        </dgm:presLayoutVars>
      </dgm:prSet>
      <dgm:spPr/>
      <dgm:t>
        <a:bodyPr/>
        <a:lstStyle/>
        <a:p>
          <a:endParaRPr lang="en-GB"/>
        </a:p>
      </dgm:t>
    </dgm:pt>
    <dgm:pt modelId="{4CDB1E1A-6E89-4C7B-ABB9-52413C70A4D7}" type="pres">
      <dgm:prSet presAssocID="{1B6083AB-EBA9-482B-946B-EABB81BB17CD}" presName="pillarX" presStyleLbl="node1" presStyleIdx="8" presStyleCnt="9">
        <dgm:presLayoutVars>
          <dgm:bulletEnabled val="1"/>
        </dgm:presLayoutVars>
      </dgm:prSet>
      <dgm:spPr/>
      <dgm:t>
        <a:bodyPr/>
        <a:lstStyle/>
        <a:p>
          <a:endParaRPr lang="en-GB"/>
        </a:p>
      </dgm:t>
    </dgm:pt>
    <dgm:pt modelId="{1C3A600A-0E7E-40E1-AE90-0A37193A5C1F}" type="pres">
      <dgm:prSet presAssocID="{8B4EA513-730C-42A3-805A-3D1DA585C1BC}" presName="base" presStyleLbl="dkBgShp" presStyleIdx="1" presStyleCnt="2" custFlipVert="1" custScaleY="160556"/>
      <dgm:spPr/>
    </dgm:pt>
  </dgm:ptLst>
  <dgm:cxnLst>
    <dgm:cxn modelId="{100DC98A-4045-402B-829D-AEDD577A0436}" type="presOf" srcId="{94F7C5FD-DC4D-4CF0-9473-4E99FBCDB255}" destId="{CC9615EB-31EA-4B0E-B543-D4466891B3DF}" srcOrd="0" destOrd="0" presId="urn:microsoft.com/office/officeart/2005/8/layout/hList3"/>
    <dgm:cxn modelId="{77ECD30C-5A13-4A42-8A46-DB8F637B526B}" srcId="{8B4EA513-730C-42A3-805A-3D1DA585C1BC}" destId="{E54218FC-C0CF-49EF-B8F5-90F1AAF5BB9E}" srcOrd="6" destOrd="0" parTransId="{9C94C945-59FA-4603-90CA-51A26F2E46E1}" sibTransId="{E4716868-6149-4D99-BD43-B185993D634B}"/>
    <dgm:cxn modelId="{BC7B2292-0B52-47B5-AB9C-5DAF89D3D938}" type="presOf" srcId="{148BE0ED-7594-4280-9950-2C23A4517B0A}" destId="{653698F4-1715-41DA-87FC-38B060E8CFB2}" srcOrd="0" destOrd="0" presId="urn:microsoft.com/office/officeart/2005/8/layout/hList3"/>
    <dgm:cxn modelId="{E0AEC888-4A27-4FDB-8357-BB93D2C99C8C}" type="presOf" srcId="{1B6083AB-EBA9-482B-946B-EABB81BB17CD}" destId="{4CDB1E1A-6E89-4C7B-ABB9-52413C70A4D7}" srcOrd="0" destOrd="0" presId="urn:microsoft.com/office/officeart/2005/8/layout/hList3"/>
    <dgm:cxn modelId="{555E59CD-2CC0-4914-8FA4-2251B0001567}" srcId="{8B4EA513-730C-42A3-805A-3D1DA585C1BC}" destId="{469D880A-8B53-44A0-A3DA-48E5F8A208BA}" srcOrd="0" destOrd="0" parTransId="{768460AB-A442-409A-96A2-96AC593D42DD}" sibTransId="{B30C8C5E-7935-493F-A772-33AD2583D439}"/>
    <dgm:cxn modelId="{E25D38EF-E9DF-46DB-9A09-A44794649F52}" type="presOf" srcId="{8C73B8DC-69A8-4435-BEC0-795EB62103C8}" destId="{11CEE4C4-225F-4F38-B90C-5E131D60D2D1}" srcOrd="0" destOrd="0" presId="urn:microsoft.com/office/officeart/2005/8/layout/hList3"/>
    <dgm:cxn modelId="{89FE05F4-6459-499F-9928-17396422E556}" type="presOf" srcId="{53B22F98-B350-419B-97BE-150C2105AE89}" destId="{660859F8-8324-4800-AFE0-1B3EE903B9E3}" srcOrd="0" destOrd="0" presId="urn:microsoft.com/office/officeart/2005/8/layout/hList3"/>
    <dgm:cxn modelId="{00F0F0BE-6D5B-4ABE-9F60-DA3265384DE9}" type="presOf" srcId="{F42027DB-6AD0-4006-B5FE-86C7BCB5026F}" destId="{C2310AFF-BEA0-45C3-92FE-60449C28EB69}" srcOrd="0" destOrd="0" presId="urn:microsoft.com/office/officeart/2005/8/layout/hList3"/>
    <dgm:cxn modelId="{203BB699-83D9-4348-A331-3F42D70899B8}" type="presOf" srcId="{FA0F810B-59FA-4B0F-A234-A69349B2D0F0}" destId="{CCFCDEB3-BABF-4E04-8B1D-A18075B8D351}" srcOrd="0" destOrd="0" presId="urn:microsoft.com/office/officeart/2005/8/layout/hList3"/>
    <dgm:cxn modelId="{3F09D05F-E4BF-4C84-A1D5-C94D5F6DD5C3}" srcId="{8B4EA513-730C-42A3-805A-3D1DA585C1BC}" destId="{FA0F810B-59FA-4B0F-A234-A69349B2D0F0}" srcOrd="5" destOrd="0" parTransId="{52C25E5D-F834-4542-9985-6F9D2874AFA6}" sibTransId="{2C89828D-B0E6-4FAF-AF61-E293F95F965B}"/>
    <dgm:cxn modelId="{44ABFD34-1FEF-467B-999F-EC166277EF7A}" srcId="{8B4EA513-730C-42A3-805A-3D1DA585C1BC}" destId="{148BE0ED-7594-4280-9950-2C23A4517B0A}" srcOrd="3" destOrd="0" parTransId="{0797B3FE-F223-40C0-95D0-1A7506A0CD4F}" sibTransId="{F31BB09C-D8A4-4155-A5FF-E4FA6191FDB5}"/>
    <dgm:cxn modelId="{E434D029-5661-44CD-AB11-39198B9765B9}" type="presOf" srcId="{E54218FC-C0CF-49EF-B8F5-90F1AAF5BB9E}" destId="{4A4CA97E-D614-4F24-8FE1-8850FDCD7538}" srcOrd="0" destOrd="0" presId="urn:microsoft.com/office/officeart/2005/8/layout/hList3"/>
    <dgm:cxn modelId="{C120B860-69AE-4294-B203-36B94C401E4D}" srcId="{8B4EA513-730C-42A3-805A-3D1DA585C1BC}" destId="{94F7C5FD-DC4D-4CF0-9473-4E99FBCDB255}" srcOrd="2" destOrd="0" parTransId="{BBBF81DB-5B6F-4831-A4AC-1A6504C99C8D}" sibTransId="{B8010B79-DCFE-4853-AF84-69F5C37C840A}"/>
    <dgm:cxn modelId="{099F92EA-FAB1-4ED0-B84E-1DA8B04C92A1}" srcId="{8B4EA513-730C-42A3-805A-3D1DA585C1BC}" destId="{F42027DB-6AD0-4006-B5FE-86C7BCB5026F}" srcOrd="1" destOrd="0" parTransId="{B99340E4-4227-4D01-AF7A-4A7B18E3C85E}" sibTransId="{423FAFC5-14EB-4AFB-A76D-AFDC464A9643}"/>
    <dgm:cxn modelId="{026C4D9F-7DD7-461C-B491-5399A1F6AFAF}" srcId="{8B4EA513-730C-42A3-805A-3D1DA585C1BC}" destId="{1B6083AB-EBA9-482B-946B-EABB81BB17CD}" srcOrd="8" destOrd="0" parTransId="{8D81E679-5D61-4420-B3F3-697DD4A61077}" sibTransId="{E9F79BF4-394B-4B51-8070-60D98462E4AA}"/>
    <dgm:cxn modelId="{ECDB642B-6BCE-45F6-AB34-6E9C7BE9F0A6}" srcId="{AA74608C-D773-413C-B8E7-FB20CBCE9FED}" destId="{8B4EA513-730C-42A3-805A-3D1DA585C1BC}" srcOrd="0" destOrd="0" parTransId="{A834FB04-399F-4814-BF1D-7D81E084E2ED}" sibTransId="{7293F5D5-6212-44D9-89B8-086A861AF56C}"/>
    <dgm:cxn modelId="{0936D05E-3BE8-4704-A5A8-0D1442993FA4}" type="presOf" srcId="{8B4EA513-730C-42A3-805A-3D1DA585C1BC}" destId="{996A34C4-B6AB-4281-A583-AFE295776EEE}" srcOrd="0" destOrd="0" presId="urn:microsoft.com/office/officeart/2005/8/layout/hList3"/>
    <dgm:cxn modelId="{E404DF38-0D41-41D5-BECB-E970C7B147F9}" srcId="{8B4EA513-730C-42A3-805A-3D1DA585C1BC}" destId="{8C73B8DC-69A8-4435-BEC0-795EB62103C8}" srcOrd="7" destOrd="0" parTransId="{1FDFF141-BD73-4EED-85F6-EF2EAE057694}" sibTransId="{E9AD2642-C606-40E9-B6DC-25319E1F1E83}"/>
    <dgm:cxn modelId="{8EFEB587-BAA1-468F-97F5-0181E153E76B}" srcId="{8B4EA513-730C-42A3-805A-3D1DA585C1BC}" destId="{53B22F98-B350-419B-97BE-150C2105AE89}" srcOrd="4" destOrd="0" parTransId="{3B4FFEED-5B24-465A-BFE0-4F31B2EF76F3}" sibTransId="{F138F2FA-9A56-46D7-84FE-A9FC60CEB334}"/>
    <dgm:cxn modelId="{18EBEF9F-8989-423A-B536-49E7E5CF6D57}" type="presOf" srcId="{AA74608C-D773-413C-B8E7-FB20CBCE9FED}" destId="{EC9F0726-06DB-4B45-B1E8-DA794A824F42}" srcOrd="0" destOrd="0" presId="urn:microsoft.com/office/officeart/2005/8/layout/hList3"/>
    <dgm:cxn modelId="{23501B63-A4CB-4C45-8816-B77909F3E2D3}" type="presOf" srcId="{469D880A-8B53-44A0-A3DA-48E5F8A208BA}" destId="{59939ED4-57F9-47D9-9637-116218A07C0B}" srcOrd="0" destOrd="0" presId="urn:microsoft.com/office/officeart/2005/8/layout/hList3"/>
    <dgm:cxn modelId="{DD01B133-7098-48DF-B8EF-8D3DFD28010D}" type="presParOf" srcId="{EC9F0726-06DB-4B45-B1E8-DA794A824F42}" destId="{996A34C4-B6AB-4281-A583-AFE295776EEE}" srcOrd="0" destOrd="0" presId="urn:microsoft.com/office/officeart/2005/8/layout/hList3"/>
    <dgm:cxn modelId="{F86E81B8-3D22-4B7F-A40F-9DD9B7486207}" type="presParOf" srcId="{EC9F0726-06DB-4B45-B1E8-DA794A824F42}" destId="{90962805-68F9-4827-B97C-A79A0F891968}" srcOrd="1" destOrd="0" presId="urn:microsoft.com/office/officeart/2005/8/layout/hList3"/>
    <dgm:cxn modelId="{EDCB4078-6AA9-44F0-9877-237BA70CBFF9}" type="presParOf" srcId="{90962805-68F9-4827-B97C-A79A0F891968}" destId="{59939ED4-57F9-47D9-9637-116218A07C0B}" srcOrd="0" destOrd="0" presId="urn:microsoft.com/office/officeart/2005/8/layout/hList3"/>
    <dgm:cxn modelId="{80A2346C-2B59-4313-ACC3-B7E04D1E0D58}" type="presParOf" srcId="{90962805-68F9-4827-B97C-A79A0F891968}" destId="{C2310AFF-BEA0-45C3-92FE-60449C28EB69}" srcOrd="1" destOrd="0" presId="urn:microsoft.com/office/officeart/2005/8/layout/hList3"/>
    <dgm:cxn modelId="{476A8342-C149-4179-A9EB-2DB25CE29773}" type="presParOf" srcId="{90962805-68F9-4827-B97C-A79A0F891968}" destId="{CC9615EB-31EA-4B0E-B543-D4466891B3DF}" srcOrd="2" destOrd="0" presId="urn:microsoft.com/office/officeart/2005/8/layout/hList3"/>
    <dgm:cxn modelId="{CB97C6B4-FA13-4126-A72C-602CE892FFA7}" type="presParOf" srcId="{90962805-68F9-4827-B97C-A79A0F891968}" destId="{653698F4-1715-41DA-87FC-38B060E8CFB2}" srcOrd="3" destOrd="0" presId="urn:microsoft.com/office/officeart/2005/8/layout/hList3"/>
    <dgm:cxn modelId="{F1C67B57-E799-42D1-91A9-DB74412D8618}" type="presParOf" srcId="{90962805-68F9-4827-B97C-A79A0F891968}" destId="{660859F8-8324-4800-AFE0-1B3EE903B9E3}" srcOrd="4" destOrd="0" presId="urn:microsoft.com/office/officeart/2005/8/layout/hList3"/>
    <dgm:cxn modelId="{74F11A67-7ED4-4B5F-91D8-45205C917A30}" type="presParOf" srcId="{90962805-68F9-4827-B97C-A79A0F891968}" destId="{CCFCDEB3-BABF-4E04-8B1D-A18075B8D351}" srcOrd="5" destOrd="0" presId="urn:microsoft.com/office/officeart/2005/8/layout/hList3"/>
    <dgm:cxn modelId="{51F4E0A0-78C8-4636-9DF5-ACB78EF93A93}" type="presParOf" srcId="{90962805-68F9-4827-B97C-A79A0F891968}" destId="{4A4CA97E-D614-4F24-8FE1-8850FDCD7538}" srcOrd="6" destOrd="0" presId="urn:microsoft.com/office/officeart/2005/8/layout/hList3"/>
    <dgm:cxn modelId="{CBEF7CBC-59CA-4F86-ACD0-02CA17E78BB4}" type="presParOf" srcId="{90962805-68F9-4827-B97C-A79A0F891968}" destId="{11CEE4C4-225F-4F38-B90C-5E131D60D2D1}" srcOrd="7" destOrd="0" presId="urn:microsoft.com/office/officeart/2005/8/layout/hList3"/>
    <dgm:cxn modelId="{BE366E30-A866-40E8-8CD8-26135A753EE9}" type="presParOf" srcId="{90962805-68F9-4827-B97C-A79A0F891968}" destId="{4CDB1E1A-6E89-4C7B-ABB9-52413C70A4D7}" srcOrd="8" destOrd="0" presId="urn:microsoft.com/office/officeart/2005/8/layout/hList3"/>
    <dgm:cxn modelId="{E2D87E75-4D8F-4E69-92B4-34AD1648DECB}" type="presParOf" srcId="{EC9F0726-06DB-4B45-B1E8-DA794A824F42}" destId="{1C3A600A-0E7E-40E1-AE90-0A37193A5C1F}" srcOrd="2" destOrd="0" presId="urn:microsoft.com/office/officeart/2005/8/layout/h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2C182A-42BA-47A4-B30F-0E9EE76DBE88}"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ES"/>
        </a:p>
      </dgm:t>
    </dgm:pt>
    <dgm:pt modelId="{32A3E80B-6DF2-4E64-9B3E-918A95183AC8}">
      <dgm:prSet/>
      <dgm:spPr/>
      <dgm:t>
        <a:bodyPr/>
        <a:lstStyle/>
        <a:p>
          <a:pPr rtl="0"/>
          <a:r>
            <a:rPr lang="en-GB" b="1" dirty="0" err="1" smtClean="0"/>
            <a:t>Actores</a:t>
          </a:r>
          <a:r>
            <a:rPr lang="en-GB" b="1" dirty="0" smtClean="0"/>
            <a:t> clave</a:t>
          </a:r>
          <a:endParaRPr lang="en-US" dirty="0"/>
        </a:p>
      </dgm:t>
    </dgm:pt>
    <dgm:pt modelId="{80A60024-6817-4814-A6B8-8C7DE845FE6E}" type="parTrans" cxnId="{9D671C91-6F2D-45B5-AF78-748FE4EEEEB1}">
      <dgm:prSet/>
      <dgm:spPr/>
      <dgm:t>
        <a:bodyPr/>
        <a:lstStyle/>
        <a:p>
          <a:endParaRPr lang="es-ES"/>
        </a:p>
      </dgm:t>
    </dgm:pt>
    <dgm:pt modelId="{EFD8F394-D482-4500-8284-102531E13D63}" type="sibTrans" cxnId="{9D671C91-6F2D-45B5-AF78-748FE4EEEEB1}">
      <dgm:prSet/>
      <dgm:spPr/>
      <dgm:t>
        <a:bodyPr/>
        <a:lstStyle/>
        <a:p>
          <a:endParaRPr lang="es-ES"/>
        </a:p>
      </dgm:t>
    </dgm:pt>
    <dgm:pt modelId="{8345029E-EE40-40EF-A7CC-A013CA050CB3}">
      <dgm:prSet/>
      <dgm:spPr/>
      <dgm:t>
        <a:bodyPr/>
        <a:lstStyle/>
        <a:p>
          <a:pPr rtl="0"/>
          <a:r>
            <a:rPr lang="fr-CH" dirty="0" err="1" smtClean="0">
              <a:solidFill>
                <a:schemeClr val="bg1"/>
              </a:solidFill>
            </a:rPr>
            <a:t>Normalmente</a:t>
          </a:r>
          <a:r>
            <a:rPr lang="fr-CH" dirty="0" smtClean="0">
              <a:solidFill>
                <a:schemeClr val="bg1"/>
              </a:solidFill>
            </a:rPr>
            <a:t> </a:t>
          </a:r>
          <a:r>
            <a:rPr lang="fr-CH" dirty="0" err="1" smtClean="0">
              <a:solidFill>
                <a:schemeClr val="bg1"/>
              </a:solidFill>
            </a:rPr>
            <a:t>ONGs</a:t>
          </a:r>
          <a:endParaRPr lang="en-US" dirty="0"/>
        </a:p>
      </dgm:t>
    </dgm:pt>
    <dgm:pt modelId="{BB497F50-BF02-40FC-82AF-CDBD48430208}" type="parTrans" cxnId="{6EE3135C-3F42-411A-B55B-64FCE3049F93}">
      <dgm:prSet/>
      <dgm:spPr/>
      <dgm:t>
        <a:bodyPr/>
        <a:lstStyle/>
        <a:p>
          <a:endParaRPr lang="es-ES"/>
        </a:p>
      </dgm:t>
    </dgm:pt>
    <dgm:pt modelId="{2E5BA8B1-82D0-482C-9247-F3D311DCB563}" type="sibTrans" cxnId="{6EE3135C-3F42-411A-B55B-64FCE3049F93}">
      <dgm:prSet/>
      <dgm:spPr/>
      <dgm:t>
        <a:bodyPr/>
        <a:lstStyle/>
        <a:p>
          <a:endParaRPr lang="es-ES"/>
        </a:p>
      </dgm:t>
    </dgm:pt>
    <dgm:pt modelId="{AE7C5FD3-2B9D-4980-8098-559E62888854}" type="pres">
      <dgm:prSet presAssocID="{312C182A-42BA-47A4-B30F-0E9EE76DBE88}" presName="Name0" presStyleCnt="0">
        <dgm:presLayoutVars>
          <dgm:dir/>
          <dgm:resizeHandles val="exact"/>
        </dgm:presLayoutVars>
      </dgm:prSet>
      <dgm:spPr/>
      <dgm:t>
        <a:bodyPr/>
        <a:lstStyle/>
        <a:p>
          <a:endParaRPr lang="es-ES"/>
        </a:p>
      </dgm:t>
    </dgm:pt>
    <dgm:pt modelId="{307784C2-D1BB-4CF5-94A9-706D24AF301D}" type="pres">
      <dgm:prSet presAssocID="{32A3E80B-6DF2-4E64-9B3E-918A95183AC8}" presName="node" presStyleLbl="node1" presStyleIdx="0" presStyleCnt="2" custScaleX="31340" custScaleY="25913">
        <dgm:presLayoutVars>
          <dgm:bulletEnabled val="1"/>
        </dgm:presLayoutVars>
      </dgm:prSet>
      <dgm:spPr/>
      <dgm:t>
        <a:bodyPr/>
        <a:lstStyle/>
        <a:p>
          <a:endParaRPr lang="es-ES"/>
        </a:p>
      </dgm:t>
    </dgm:pt>
    <dgm:pt modelId="{FFE3EFDA-3196-4FF0-BA7A-7A564C5555FE}" type="pres">
      <dgm:prSet presAssocID="{EFD8F394-D482-4500-8284-102531E13D63}" presName="sibTrans" presStyleLbl="sibTrans2D1" presStyleIdx="0" presStyleCnt="1"/>
      <dgm:spPr/>
      <dgm:t>
        <a:bodyPr/>
        <a:lstStyle/>
        <a:p>
          <a:endParaRPr lang="es-ES"/>
        </a:p>
      </dgm:t>
    </dgm:pt>
    <dgm:pt modelId="{DA44CD5B-FD05-4791-972E-B283790D7522}" type="pres">
      <dgm:prSet presAssocID="{EFD8F394-D482-4500-8284-102531E13D63}" presName="connectorText" presStyleLbl="sibTrans2D1" presStyleIdx="0" presStyleCnt="1"/>
      <dgm:spPr/>
      <dgm:t>
        <a:bodyPr/>
        <a:lstStyle/>
        <a:p>
          <a:endParaRPr lang="es-ES"/>
        </a:p>
      </dgm:t>
    </dgm:pt>
    <dgm:pt modelId="{4CBC9C4C-EAC0-4212-AA2E-067DA873B722}" type="pres">
      <dgm:prSet presAssocID="{8345029E-EE40-40EF-A7CC-A013CA050CB3}" presName="node" presStyleLbl="node1" presStyleIdx="1" presStyleCnt="2" custScaleX="42782" custScaleY="17847">
        <dgm:presLayoutVars>
          <dgm:bulletEnabled val="1"/>
        </dgm:presLayoutVars>
      </dgm:prSet>
      <dgm:spPr/>
      <dgm:t>
        <a:bodyPr/>
        <a:lstStyle/>
        <a:p>
          <a:endParaRPr lang="es-ES"/>
        </a:p>
      </dgm:t>
    </dgm:pt>
  </dgm:ptLst>
  <dgm:cxnLst>
    <dgm:cxn modelId="{88B4695B-BD83-4D9F-B777-6B578B1DCBBF}" type="presOf" srcId="{8345029E-EE40-40EF-A7CC-A013CA050CB3}" destId="{4CBC9C4C-EAC0-4212-AA2E-067DA873B722}" srcOrd="0" destOrd="0" presId="urn:microsoft.com/office/officeart/2005/8/layout/process1"/>
    <dgm:cxn modelId="{BC262DF6-77C9-4EC7-9CCF-273482F177BD}" type="presOf" srcId="{EFD8F394-D482-4500-8284-102531E13D63}" destId="{DA44CD5B-FD05-4791-972E-B283790D7522}" srcOrd="1" destOrd="0" presId="urn:microsoft.com/office/officeart/2005/8/layout/process1"/>
    <dgm:cxn modelId="{0B3DE81D-1D08-4C2D-85D9-36D28EDD2B29}" type="presOf" srcId="{EFD8F394-D482-4500-8284-102531E13D63}" destId="{FFE3EFDA-3196-4FF0-BA7A-7A564C5555FE}" srcOrd="0" destOrd="0" presId="urn:microsoft.com/office/officeart/2005/8/layout/process1"/>
    <dgm:cxn modelId="{9D671C91-6F2D-45B5-AF78-748FE4EEEEB1}" srcId="{312C182A-42BA-47A4-B30F-0E9EE76DBE88}" destId="{32A3E80B-6DF2-4E64-9B3E-918A95183AC8}" srcOrd="0" destOrd="0" parTransId="{80A60024-6817-4814-A6B8-8C7DE845FE6E}" sibTransId="{EFD8F394-D482-4500-8284-102531E13D63}"/>
    <dgm:cxn modelId="{DBD01154-1A42-46D0-AD14-38E0268857EB}" type="presOf" srcId="{32A3E80B-6DF2-4E64-9B3E-918A95183AC8}" destId="{307784C2-D1BB-4CF5-94A9-706D24AF301D}" srcOrd="0" destOrd="0" presId="urn:microsoft.com/office/officeart/2005/8/layout/process1"/>
    <dgm:cxn modelId="{6EE3135C-3F42-411A-B55B-64FCE3049F93}" srcId="{312C182A-42BA-47A4-B30F-0E9EE76DBE88}" destId="{8345029E-EE40-40EF-A7CC-A013CA050CB3}" srcOrd="1" destOrd="0" parTransId="{BB497F50-BF02-40FC-82AF-CDBD48430208}" sibTransId="{2E5BA8B1-82D0-482C-9247-F3D311DCB563}"/>
    <dgm:cxn modelId="{40D416AA-3A82-4B18-A945-449F3170CB60}" type="presOf" srcId="{312C182A-42BA-47A4-B30F-0E9EE76DBE88}" destId="{AE7C5FD3-2B9D-4980-8098-559E62888854}" srcOrd="0" destOrd="0" presId="urn:microsoft.com/office/officeart/2005/8/layout/process1"/>
    <dgm:cxn modelId="{F794958B-D7F8-4C90-A4F1-CA5E15CD9DA2}" type="presParOf" srcId="{AE7C5FD3-2B9D-4980-8098-559E62888854}" destId="{307784C2-D1BB-4CF5-94A9-706D24AF301D}" srcOrd="0" destOrd="0" presId="urn:microsoft.com/office/officeart/2005/8/layout/process1"/>
    <dgm:cxn modelId="{32A56B02-169C-44D2-B777-1D9F8449BB2E}" type="presParOf" srcId="{AE7C5FD3-2B9D-4980-8098-559E62888854}" destId="{FFE3EFDA-3196-4FF0-BA7A-7A564C5555FE}" srcOrd="1" destOrd="0" presId="urn:microsoft.com/office/officeart/2005/8/layout/process1"/>
    <dgm:cxn modelId="{15CC0C1A-EB8B-48B6-96AC-AFD9683161AA}" type="presParOf" srcId="{FFE3EFDA-3196-4FF0-BA7A-7A564C5555FE}" destId="{DA44CD5B-FD05-4791-972E-B283790D7522}" srcOrd="0" destOrd="0" presId="urn:microsoft.com/office/officeart/2005/8/layout/process1"/>
    <dgm:cxn modelId="{D71CE699-A23E-433A-8640-68CE3A3EF6B2}" type="presParOf" srcId="{AE7C5FD3-2B9D-4980-8098-559E62888854}" destId="{4CBC9C4C-EAC0-4212-AA2E-067DA873B722}"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24D467C-8198-47A9-813B-9C78A70D149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ES"/>
        </a:p>
      </dgm:t>
    </dgm:pt>
    <dgm:pt modelId="{520EB245-68FD-41C5-8E39-88E98FE841E8}">
      <dgm:prSet phldrT="[Text]" custT="1"/>
      <dgm:spPr/>
      <dgm:t>
        <a:bodyPr/>
        <a:lstStyle/>
        <a:p>
          <a:r>
            <a:rPr lang="es-ES" sz="2400" b="1" dirty="0" smtClean="0">
              <a:solidFill>
                <a:schemeClr val="bg1"/>
              </a:solidFill>
            </a:rPr>
            <a:t>¿Qué órganos de tratados ejercen la función? </a:t>
          </a:r>
          <a:endParaRPr lang="es-ES" sz="2400" dirty="0"/>
        </a:p>
      </dgm:t>
    </dgm:pt>
    <dgm:pt modelId="{1F8CBDAA-1337-41D4-9D3C-8DF6779F0801}" type="parTrans" cxnId="{BCFB00AD-3AB3-42DF-BD8D-D992FF13D024}">
      <dgm:prSet/>
      <dgm:spPr/>
      <dgm:t>
        <a:bodyPr/>
        <a:lstStyle/>
        <a:p>
          <a:endParaRPr lang="es-ES"/>
        </a:p>
      </dgm:t>
    </dgm:pt>
    <dgm:pt modelId="{D1CF39AD-D40E-441C-904D-6F8C788E6F22}" type="sibTrans" cxnId="{BCFB00AD-3AB3-42DF-BD8D-D992FF13D024}">
      <dgm:prSet/>
      <dgm:spPr/>
      <dgm:t>
        <a:bodyPr/>
        <a:lstStyle/>
        <a:p>
          <a:endParaRPr lang="es-ES"/>
        </a:p>
      </dgm:t>
    </dgm:pt>
    <dgm:pt modelId="{3FDA85DB-4650-4B94-8407-020A110EFA82}">
      <dgm:prSet phldrT="[Text]" custT="1"/>
      <dgm:spPr/>
      <dgm:t>
        <a:bodyPr/>
        <a:lstStyle/>
        <a:p>
          <a:pPr>
            <a:lnSpc>
              <a:spcPct val="100000"/>
            </a:lnSpc>
            <a:spcAft>
              <a:spcPts val="0"/>
            </a:spcAft>
          </a:pPr>
          <a:r>
            <a:rPr lang="fr-CH" sz="2500" dirty="0" smtClean="0"/>
            <a:t>CAT </a:t>
          </a:r>
        </a:p>
        <a:p>
          <a:pPr>
            <a:lnSpc>
              <a:spcPct val="100000"/>
            </a:lnSpc>
            <a:spcAft>
              <a:spcPts val="0"/>
            </a:spcAft>
          </a:pPr>
          <a:r>
            <a:rPr lang="fr-CH" sz="1600" dirty="0" smtClean="0"/>
            <a:t>(art. 20)</a:t>
          </a:r>
          <a:endParaRPr lang="es-ES" sz="1600" dirty="0"/>
        </a:p>
      </dgm:t>
    </dgm:pt>
    <dgm:pt modelId="{E568CB51-C754-47A4-B750-4DD301625002}" type="parTrans" cxnId="{8B35C2FB-B0EB-46D4-99F5-8E3B9CC55AF9}">
      <dgm:prSet/>
      <dgm:spPr/>
      <dgm:t>
        <a:bodyPr/>
        <a:lstStyle/>
        <a:p>
          <a:endParaRPr lang="es-ES"/>
        </a:p>
      </dgm:t>
    </dgm:pt>
    <dgm:pt modelId="{32D1A16A-8768-4884-AE9C-0FDE1EBC5064}" type="sibTrans" cxnId="{8B35C2FB-B0EB-46D4-99F5-8E3B9CC55AF9}">
      <dgm:prSet/>
      <dgm:spPr/>
      <dgm:t>
        <a:bodyPr/>
        <a:lstStyle/>
        <a:p>
          <a:endParaRPr lang="es-ES"/>
        </a:p>
      </dgm:t>
    </dgm:pt>
    <dgm:pt modelId="{A45EA03D-F594-4D86-9A7A-50044FC629E9}">
      <dgm:prSet phldrT="[Text]" custT="1"/>
      <dgm:spPr/>
      <dgm:t>
        <a:bodyPr/>
        <a:lstStyle/>
        <a:p>
          <a:r>
            <a:rPr lang="fr-CH" sz="2400" dirty="0" smtClean="0"/>
            <a:t>CRPD</a:t>
          </a:r>
          <a:r>
            <a:rPr lang="fr-CH" sz="2700" dirty="0" smtClean="0"/>
            <a:t> </a:t>
          </a:r>
          <a:r>
            <a:rPr lang="fr-CH" sz="1600" dirty="0" smtClean="0"/>
            <a:t>(article 6, OP)</a:t>
          </a:r>
          <a:endParaRPr lang="es-ES" sz="1600" dirty="0"/>
        </a:p>
      </dgm:t>
    </dgm:pt>
    <dgm:pt modelId="{78CA6B35-D611-4B7C-925D-664C5A20ECF5}" type="parTrans" cxnId="{555057D8-85F8-4C59-ADC7-4CF87FAA59E3}">
      <dgm:prSet/>
      <dgm:spPr/>
      <dgm:t>
        <a:bodyPr/>
        <a:lstStyle/>
        <a:p>
          <a:endParaRPr lang="es-ES"/>
        </a:p>
      </dgm:t>
    </dgm:pt>
    <dgm:pt modelId="{A802EEFE-3BE4-4155-ADB4-A0B5500C8D0D}" type="sibTrans" cxnId="{555057D8-85F8-4C59-ADC7-4CF87FAA59E3}">
      <dgm:prSet/>
      <dgm:spPr/>
      <dgm:t>
        <a:bodyPr/>
        <a:lstStyle/>
        <a:p>
          <a:endParaRPr lang="es-ES"/>
        </a:p>
      </dgm:t>
    </dgm:pt>
    <dgm:pt modelId="{433D623C-6814-4A3F-908E-8FABFC806493}">
      <dgm:prSet phldrT="[Text]" custT="1"/>
      <dgm:spPr/>
      <dgm:t>
        <a:bodyPr/>
        <a:lstStyle/>
        <a:p>
          <a:r>
            <a:rPr lang="fr-CH" sz="2400" dirty="0" smtClean="0"/>
            <a:t>CESCR</a:t>
          </a:r>
          <a:r>
            <a:rPr lang="fr-CH" sz="2900" dirty="0" smtClean="0"/>
            <a:t> </a:t>
          </a:r>
          <a:r>
            <a:rPr lang="fr-CH" sz="1600" dirty="0" smtClean="0"/>
            <a:t>(art. 11, OP)</a:t>
          </a:r>
          <a:endParaRPr lang="es-ES" sz="1600" dirty="0"/>
        </a:p>
      </dgm:t>
    </dgm:pt>
    <dgm:pt modelId="{BB6FBF42-5859-475F-95AA-D47F284C57ED}" type="parTrans" cxnId="{16E6ED1B-8BA0-4067-8383-C7388ED26585}">
      <dgm:prSet/>
      <dgm:spPr/>
      <dgm:t>
        <a:bodyPr/>
        <a:lstStyle/>
        <a:p>
          <a:endParaRPr lang="es-ES"/>
        </a:p>
      </dgm:t>
    </dgm:pt>
    <dgm:pt modelId="{0E11B89C-6036-4528-ABE2-31BEA0D6DCDB}" type="sibTrans" cxnId="{16E6ED1B-8BA0-4067-8383-C7388ED26585}">
      <dgm:prSet/>
      <dgm:spPr/>
      <dgm:t>
        <a:bodyPr/>
        <a:lstStyle/>
        <a:p>
          <a:endParaRPr lang="es-ES"/>
        </a:p>
      </dgm:t>
    </dgm:pt>
    <dgm:pt modelId="{7438CD20-5BAF-4C06-AD9B-F79156CF789F}">
      <dgm:prSet phldrT="[Text]" custT="1"/>
      <dgm:spPr/>
      <dgm:t>
        <a:bodyPr/>
        <a:lstStyle/>
        <a:p>
          <a:pPr>
            <a:lnSpc>
              <a:spcPct val="100000"/>
            </a:lnSpc>
            <a:spcAft>
              <a:spcPts val="0"/>
            </a:spcAft>
          </a:pPr>
          <a:r>
            <a:rPr lang="fr-CH" sz="2400" dirty="0" smtClean="0"/>
            <a:t>CRC</a:t>
          </a:r>
          <a:r>
            <a:rPr lang="fr-CH" sz="3000" dirty="0" smtClean="0"/>
            <a:t> </a:t>
          </a:r>
        </a:p>
        <a:p>
          <a:pPr>
            <a:lnSpc>
              <a:spcPct val="100000"/>
            </a:lnSpc>
            <a:spcAft>
              <a:spcPts val="0"/>
            </a:spcAft>
          </a:pPr>
          <a:r>
            <a:rPr lang="fr-CH" sz="1600" dirty="0" smtClean="0"/>
            <a:t>(art. 13, OPIC) </a:t>
          </a:r>
          <a:endParaRPr lang="es-ES" sz="1600" dirty="0"/>
        </a:p>
      </dgm:t>
    </dgm:pt>
    <dgm:pt modelId="{E2E90CD9-847A-4C5E-A198-863D7EB415B1}" type="parTrans" cxnId="{AED278CD-2D83-4D20-9420-C1AF26B12297}">
      <dgm:prSet/>
      <dgm:spPr/>
      <dgm:t>
        <a:bodyPr/>
        <a:lstStyle/>
        <a:p>
          <a:endParaRPr lang="es-ES"/>
        </a:p>
      </dgm:t>
    </dgm:pt>
    <dgm:pt modelId="{1E1BD772-9B81-4081-BA01-03BC98C70E88}" type="sibTrans" cxnId="{AED278CD-2D83-4D20-9420-C1AF26B12297}">
      <dgm:prSet/>
      <dgm:spPr/>
      <dgm:t>
        <a:bodyPr/>
        <a:lstStyle/>
        <a:p>
          <a:endParaRPr lang="es-ES"/>
        </a:p>
      </dgm:t>
    </dgm:pt>
    <dgm:pt modelId="{75332B4C-6D13-4507-BD76-C6551F5FD902}">
      <dgm:prSet phldrT="[Text]" custT="1"/>
      <dgm:spPr/>
      <dgm:t>
        <a:bodyPr/>
        <a:lstStyle/>
        <a:p>
          <a:pPr>
            <a:lnSpc>
              <a:spcPct val="100000"/>
            </a:lnSpc>
            <a:spcAft>
              <a:spcPts val="0"/>
            </a:spcAft>
          </a:pPr>
          <a:r>
            <a:rPr lang="fr-CH" sz="2400" dirty="0" smtClean="0"/>
            <a:t>CED</a:t>
          </a:r>
          <a:r>
            <a:rPr lang="fr-CH" sz="4000" dirty="0" smtClean="0"/>
            <a:t> </a:t>
          </a:r>
        </a:p>
        <a:p>
          <a:pPr>
            <a:lnSpc>
              <a:spcPct val="100000"/>
            </a:lnSpc>
            <a:spcAft>
              <a:spcPts val="0"/>
            </a:spcAft>
          </a:pPr>
          <a:r>
            <a:rPr lang="fr-CH" sz="1600" dirty="0" smtClean="0"/>
            <a:t>(art. 33)</a:t>
          </a:r>
          <a:endParaRPr lang="es-ES" sz="1600" dirty="0"/>
        </a:p>
      </dgm:t>
    </dgm:pt>
    <dgm:pt modelId="{167A0D6E-5EAC-416B-8B7E-04CD40F08406}" type="parTrans" cxnId="{0BCD0559-A2ED-4CF0-8DF6-362A4A183E62}">
      <dgm:prSet/>
      <dgm:spPr/>
      <dgm:t>
        <a:bodyPr/>
        <a:lstStyle/>
        <a:p>
          <a:endParaRPr lang="es-ES"/>
        </a:p>
      </dgm:t>
    </dgm:pt>
    <dgm:pt modelId="{24A122E6-885E-4DF6-A873-D885CB58B6A3}" type="sibTrans" cxnId="{0BCD0559-A2ED-4CF0-8DF6-362A4A183E62}">
      <dgm:prSet/>
      <dgm:spPr/>
      <dgm:t>
        <a:bodyPr/>
        <a:lstStyle/>
        <a:p>
          <a:endParaRPr lang="es-ES"/>
        </a:p>
      </dgm:t>
    </dgm:pt>
    <dgm:pt modelId="{B465A053-67DD-4C2C-997A-EF6C9501DB87}">
      <dgm:prSet phldrT="[Text]" custT="1"/>
      <dgm:spPr/>
      <dgm:t>
        <a:bodyPr/>
        <a:lstStyle/>
        <a:p>
          <a:r>
            <a:rPr lang="fr-CH" sz="2500" dirty="0" smtClean="0"/>
            <a:t>CEDAW </a:t>
          </a:r>
          <a:r>
            <a:rPr lang="fr-CH" sz="1600" dirty="0" smtClean="0"/>
            <a:t>(art. 8, OP) </a:t>
          </a:r>
          <a:endParaRPr lang="es-ES" sz="1600" dirty="0"/>
        </a:p>
      </dgm:t>
    </dgm:pt>
    <dgm:pt modelId="{E1B7728F-3633-43F4-9AFA-52686CACCA7E}" type="sibTrans" cxnId="{1EDE9C51-9AE3-4461-A3F2-3ACFED5245B3}">
      <dgm:prSet/>
      <dgm:spPr/>
      <dgm:t>
        <a:bodyPr/>
        <a:lstStyle/>
        <a:p>
          <a:endParaRPr lang="es-ES"/>
        </a:p>
      </dgm:t>
    </dgm:pt>
    <dgm:pt modelId="{9929D91F-8564-4FC8-8A69-84BD08776D52}" type="parTrans" cxnId="{1EDE9C51-9AE3-4461-A3F2-3ACFED5245B3}">
      <dgm:prSet/>
      <dgm:spPr/>
      <dgm:t>
        <a:bodyPr/>
        <a:lstStyle/>
        <a:p>
          <a:endParaRPr lang="es-ES"/>
        </a:p>
      </dgm:t>
    </dgm:pt>
    <dgm:pt modelId="{9E47E1F1-E788-4EC6-B2DB-D791F9DF84F6}" type="pres">
      <dgm:prSet presAssocID="{C24D467C-8198-47A9-813B-9C78A70D149B}" presName="composite" presStyleCnt="0">
        <dgm:presLayoutVars>
          <dgm:chMax val="1"/>
          <dgm:dir/>
          <dgm:resizeHandles val="exact"/>
        </dgm:presLayoutVars>
      </dgm:prSet>
      <dgm:spPr/>
      <dgm:t>
        <a:bodyPr/>
        <a:lstStyle/>
        <a:p>
          <a:endParaRPr lang="es-ES"/>
        </a:p>
      </dgm:t>
    </dgm:pt>
    <dgm:pt modelId="{0551FB49-912D-4AD6-BB05-033FFB119289}" type="pres">
      <dgm:prSet presAssocID="{520EB245-68FD-41C5-8E39-88E98FE841E8}" presName="roof" presStyleLbl="dkBgShp" presStyleIdx="0" presStyleCnt="2" custScaleY="79487" custLinFactNeighborY="-70874"/>
      <dgm:spPr/>
      <dgm:t>
        <a:bodyPr/>
        <a:lstStyle/>
        <a:p>
          <a:endParaRPr lang="es-ES"/>
        </a:p>
      </dgm:t>
    </dgm:pt>
    <dgm:pt modelId="{54B292E4-39AC-4269-922C-E41C15B89F42}" type="pres">
      <dgm:prSet presAssocID="{520EB245-68FD-41C5-8E39-88E98FE841E8}" presName="pillars" presStyleCnt="0"/>
      <dgm:spPr/>
    </dgm:pt>
    <dgm:pt modelId="{73618006-EBE7-4386-8D52-A727C46C610D}" type="pres">
      <dgm:prSet presAssocID="{520EB245-68FD-41C5-8E39-88E98FE841E8}" presName="pillar1" presStyleLbl="node1" presStyleIdx="0" presStyleCnt="6" custLinFactNeighborX="4199" custLinFactNeighborY="-8547">
        <dgm:presLayoutVars>
          <dgm:bulletEnabled val="1"/>
        </dgm:presLayoutVars>
      </dgm:prSet>
      <dgm:spPr/>
      <dgm:t>
        <a:bodyPr/>
        <a:lstStyle/>
        <a:p>
          <a:endParaRPr lang="es-ES"/>
        </a:p>
      </dgm:t>
    </dgm:pt>
    <dgm:pt modelId="{B5CD2A8F-60CC-4F61-80C5-6E6B25DB8637}" type="pres">
      <dgm:prSet presAssocID="{B465A053-67DD-4C2C-997A-EF6C9501DB87}" presName="pillarX" presStyleLbl="node1" presStyleIdx="1" presStyleCnt="6" custLinFactNeighborX="4199" custLinFactNeighborY="-8547">
        <dgm:presLayoutVars>
          <dgm:bulletEnabled val="1"/>
        </dgm:presLayoutVars>
      </dgm:prSet>
      <dgm:spPr/>
      <dgm:t>
        <a:bodyPr/>
        <a:lstStyle/>
        <a:p>
          <a:endParaRPr lang="es-ES"/>
        </a:p>
      </dgm:t>
    </dgm:pt>
    <dgm:pt modelId="{C8518A23-16CA-4846-AC3F-CC3049AE048D}" type="pres">
      <dgm:prSet presAssocID="{A45EA03D-F594-4D86-9A7A-50044FC629E9}" presName="pillarX" presStyleLbl="node1" presStyleIdx="2" presStyleCnt="6" custLinFactNeighborX="4199" custLinFactNeighborY="-8547">
        <dgm:presLayoutVars>
          <dgm:bulletEnabled val="1"/>
        </dgm:presLayoutVars>
      </dgm:prSet>
      <dgm:spPr/>
      <dgm:t>
        <a:bodyPr/>
        <a:lstStyle/>
        <a:p>
          <a:endParaRPr lang="es-ES"/>
        </a:p>
      </dgm:t>
    </dgm:pt>
    <dgm:pt modelId="{E98E9FAC-1253-40E8-9FBB-69713AA659E5}" type="pres">
      <dgm:prSet presAssocID="{433D623C-6814-4A3F-908E-8FABFC806493}" presName="pillarX" presStyleLbl="node1" presStyleIdx="3" presStyleCnt="6" custLinFactNeighborX="4199" custLinFactNeighborY="-8547">
        <dgm:presLayoutVars>
          <dgm:bulletEnabled val="1"/>
        </dgm:presLayoutVars>
      </dgm:prSet>
      <dgm:spPr/>
      <dgm:t>
        <a:bodyPr/>
        <a:lstStyle/>
        <a:p>
          <a:endParaRPr lang="es-ES"/>
        </a:p>
      </dgm:t>
    </dgm:pt>
    <dgm:pt modelId="{A922A0D2-9235-4E7A-8A95-07D28D0859D4}" type="pres">
      <dgm:prSet presAssocID="{7438CD20-5BAF-4C06-AD9B-F79156CF789F}" presName="pillarX" presStyleLbl="node1" presStyleIdx="4" presStyleCnt="6" custLinFactNeighborX="4199" custLinFactNeighborY="-8547">
        <dgm:presLayoutVars>
          <dgm:bulletEnabled val="1"/>
        </dgm:presLayoutVars>
      </dgm:prSet>
      <dgm:spPr/>
      <dgm:t>
        <a:bodyPr/>
        <a:lstStyle/>
        <a:p>
          <a:endParaRPr lang="es-ES"/>
        </a:p>
      </dgm:t>
    </dgm:pt>
    <dgm:pt modelId="{26F57446-F4F0-4207-9926-7DD44EF4E992}" type="pres">
      <dgm:prSet presAssocID="{75332B4C-6D13-4507-BD76-C6551F5FD902}" presName="pillarX" presStyleLbl="node1" presStyleIdx="5" presStyleCnt="6" custLinFactNeighborX="4199" custLinFactNeighborY="-8547">
        <dgm:presLayoutVars>
          <dgm:bulletEnabled val="1"/>
        </dgm:presLayoutVars>
      </dgm:prSet>
      <dgm:spPr/>
      <dgm:t>
        <a:bodyPr/>
        <a:lstStyle/>
        <a:p>
          <a:endParaRPr lang="es-ES"/>
        </a:p>
      </dgm:t>
    </dgm:pt>
    <dgm:pt modelId="{24C6CA14-7653-4CA5-9BD5-A9DF0BB512EC}" type="pres">
      <dgm:prSet presAssocID="{520EB245-68FD-41C5-8E39-88E98FE841E8}" presName="base" presStyleLbl="dkBgShp" presStyleIdx="1" presStyleCnt="2" custLinFactNeighborX="1000" custLinFactNeighborY="-97802"/>
      <dgm:spPr/>
    </dgm:pt>
  </dgm:ptLst>
  <dgm:cxnLst>
    <dgm:cxn modelId="{980B63FD-D74D-45A9-ABC5-4F107AD79A5D}" type="presOf" srcId="{A45EA03D-F594-4D86-9A7A-50044FC629E9}" destId="{C8518A23-16CA-4846-AC3F-CC3049AE048D}" srcOrd="0" destOrd="0" presId="urn:microsoft.com/office/officeart/2005/8/layout/hList3"/>
    <dgm:cxn modelId="{AED278CD-2D83-4D20-9420-C1AF26B12297}" srcId="{520EB245-68FD-41C5-8E39-88E98FE841E8}" destId="{7438CD20-5BAF-4C06-AD9B-F79156CF789F}" srcOrd="4" destOrd="0" parTransId="{E2E90CD9-847A-4C5E-A198-863D7EB415B1}" sibTransId="{1E1BD772-9B81-4081-BA01-03BC98C70E88}"/>
    <dgm:cxn modelId="{16E6ED1B-8BA0-4067-8383-C7388ED26585}" srcId="{520EB245-68FD-41C5-8E39-88E98FE841E8}" destId="{433D623C-6814-4A3F-908E-8FABFC806493}" srcOrd="3" destOrd="0" parTransId="{BB6FBF42-5859-475F-95AA-D47F284C57ED}" sibTransId="{0E11B89C-6036-4528-ABE2-31BEA0D6DCDB}"/>
    <dgm:cxn modelId="{DE8DCA22-94EA-4D0A-AC57-3EE63EAC82E3}" type="presOf" srcId="{75332B4C-6D13-4507-BD76-C6551F5FD902}" destId="{26F57446-F4F0-4207-9926-7DD44EF4E992}" srcOrd="0" destOrd="0" presId="urn:microsoft.com/office/officeart/2005/8/layout/hList3"/>
    <dgm:cxn modelId="{C4AB2F67-57FC-470F-9C47-592F2BDDDE7A}" type="presOf" srcId="{433D623C-6814-4A3F-908E-8FABFC806493}" destId="{E98E9FAC-1253-40E8-9FBB-69713AA659E5}" srcOrd="0" destOrd="0" presId="urn:microsoft.com/office/officeart/2005/8/layout/hList3"/>
    <dgm:cxn modelId="{555057D8-85F8-4C59-ADC7-4CF87FAA59E3}" srcId="{520EB245-68FD-41C5-8E39-88E98FE841E8}" destId="{A45EA03D-F594-4D86-9A7A-50044FC629E9}" srcOrd="2" destOrd="0" parTransId="{78CA6B35-D611-4B7C-925D-664C5A20ECF5}" sibTransId="{A802EEFE-3BE4-4155-ADB4-A0B5500C8D0D}"/>
    <dgm:cxn modelId="{86199CCB-ADC8-45F6-BE2D-6A226FC4B657}" type="presOf" srcId="{520EB245-68FD-41C5-8E39-88E98FE841E8}" destId="{0551FB49-912D-4AD6-BB05-033FFB119289}" srcOrd="0" destOrd="0" presId="urn:microsoft.com/office/officeart/2005/8/layout/hList3"/>
    <dgm:cxn modelId="{25E4AB6F-825B-4851-8048-9D3F1732CA33}" type="presOf" srcId="{B465A053-67DD-4C2C-997A-EF6C9501DB87}" destId="{B5CD2A8F-60CC-4F61-80C5-6E6B25DB8637}" srcOrd="0" destOrd="0" presId="urn:microsoft.com/office/officeart/2005/8/layout/hList3"/>
    <dgm:cxn modelId="{7731F74E-1470-40A0-8F4A-F9772DF8B8DE}" type="presOf" srcId="{C24D467C-8198-47A9-813B-9C78A70D149B}" destId="{9E47E1F1-E788-4EC6-B2DB-D791F9DF84F6}" srcOrd="0" destOrd="0" presId="urn:microsoft.com/office/officeart/2005/8/layout/hList3"/>
    <dgm:cxn modelId="{1EDE9C51-9AE3-4461-A3F2-3ACFED5245B3}" srcId="{520EB245-68FD-41C5-8E39-88E98FE841E8}" destId="{B465A053-67DD-4C2C-997A-EF6C9501DB87}" srcOrd="1" destOrd="0" parTransId="{9929D91F-8564-4FC8-8A69-84BD08776D52}" sibTransId="{E1B7728F-3633-43F4-9AFA-52686CACCA7E}"/>
    <dgm:cxn modelId="{0BCD0559-A2ED-4CF0-8DF6-362A4A183E62}" srcId="{520EB245-68FD-41C5-8E39-88E98FE841E8}" destId="{75332B4C-6D13-4507-BD76-C6551F5FD902}" srcOrd="5" destOrd="0" parTransId="{167A0D6E-5EAC-416B-8B7E-04CD40F08406}" sibTransId="{24A122E6-885E-4DF6-A873-D885CB58B6A3}"/>
    <dgm:cxn modelId="{880831BD-7180-430E-B4B7-DAD4017412A9}" type="presOf" srcId="{3FDA85DB-4650-4B94-8407-020A110EFA82}" destId="{73618006-EBE7-4386-8D52-A727C46C610D}" srcOrd="0" destOrd="0" presId="urn:microsoft.com/office/officeart/2005/8/layout/hList3"/>
    <dgm:cxn modelId="{8B35C2FB-B0EB-46D4-99F5-8E3B9CC55AF9}" srcId="{520EB245-68FD-41C5-8E39-88E98FE841E8}" destId="{3FDA85DB-4650-4B94-8407-020A110EFA82}" srcOrd="0" destOrd="0" parTransId="{E568CB51-C754-47A4-B750-4DD301625002}" sibTransId="{32D1A16A-8768-4884-AE9C-0FDE1EBC5064}"/>
    <dgm:cxn modelId="{BCFB00AD-3AB3-42DF-BD8D-D992FF13D024}" srcId="{C24D467C-8198-47A9-813B-9C78A70D149B}" destId="{520EB245-68FD-41C5-8E39-88E98FE841E8}" srcOrd="0" destOrd="0" parTransId="{1F8CBDAA-1337-41D4-9D3C-8DF6779F0801}" sibTransId="{D1CF39AD-D40E-441C-904D-6F8C788E6F22}"/>
    <dgm:cxn modelId="{80DE9870-F5C5-4247-A2CA-20120BA6B38C}" type="presOf" srcId="{7438CD20-5BAF-4C06-AD9B-F79156CF789F}" destId="{A922A0D2-9235-4E7A-8A95-07D28D0859D4}" srcOrd="0" destOrd="0" presId="urn:microsoft.com/office/officeart/2005/8/layout/hList3"/>
    <dgm:cxn modelId="{5706FDD7-14D5-476D-8272-919C433DAB4C}" type="presParOf" srcId="{9E47E1F1-E788-4EC6-B2DB-D791F9DF84F6}" destId="{0551FB49-912D-4AD6-BB05-033FFB119289}" srcOrd="0" destOrd="0" presId="urn:microsoft.com/office/officeart/2005/8/layout/hList3"/>
    <dgm:cxn modelId="{2B9C3C41-EBEC-463F-BC79-C3A1CBDD7223}" type="presParOf" srcId="{9E47E1F1-E788-4EC6-B2DB-D791F9DF84F6}" destId="{54B292E4-39AC-4269-922C-E41C15B89F42}" srcOrd="1" destOrd="0" presId="urn:microsoft.com/office/officeart/2005/8/layout/hList3"/>
    <dgm:cxn modelId="{702869CB-1CDB-4403-A36C-A7A080FA62CC}" type="presParOf" srcId="{54B292E4-39AC-4269-922C-E41C15B89F42}" destId="{73618006-EBE7-4386-8D52-A727C46C610D}" srcOrd="0" destOrd="0" presId="urn:microsoft.com/office/officeart/2005/8/layout/hList3"/>
    <dgm:cxn modelId="{C2D53F67-4F66-402C-ADEE-B9939EB04613}" type="presParOf" srcId="{54B292E4-39AC-4269-922C-E41C15B89F42}" destId="{B5CD2A8F-60CC-4F61-80C5-6E6B25DB8637}" srcOrd="1" destOrd="0" presId="urn:microsoft.com/office/officeart/2005/8/layout/hList3"/>
    <dgm:cxn modelId="{8FDBDA8A-641D-4A51-BFE5-0DC6EEF19DB0}" type="presParOf" srcId="{54B292E4-39AC-4269-922C-E41C15B89F42}" destId="{C8518A23-16CA-4846-AC3F-CC3049AE048D}" srcOrd="2" destOrd="0" presId="urn:microsoft.com/office/officeart/2005/8/layout/hList3"/>
    <dgm:cxn modelId="{84A0B87A-75D1-4B29-9A86-8C588F3996D0}" type="presParOf" srcId="{54B292E4-39AC-4269-922C-E41C15B89F42}" destId="{E98E9FAC-1253-40E8-9FBB-69713AA659E5}" srcOrd="3" destOrd="0" presId="urn:microsoft.com/office/officeart/2005/8/layout/hList3"/>
    <dgm:cxn modelId="{26EF05E2-73A7-41DA-B274-2E8F71D484C4}" type="presParOf" srcId="{54B292E4-39AC-4269-922C-E41C15B89F42}" destId="{A922A0D2-9235-4E7A-8A95-07D28D0859D4}" srcOrd="4" destOrd="0" presId="urn:microsoft.com/office/officeart/2005/8/layout/hList3"/>
    <dgm:cxn modelId="{E2EAC5AE-DB45-49F3-A733-D77A46B2EC79}" type="presParOf" srcId="{54B292E4-39AC-4269-922C-E41C15B89F42}" destId="{26F57446-F4F0-4207-9926-7DD44EF4E992}" srcOrd="5" destOrd="0" presId="urn:microsoft.com/office/officeart/2005/8/layout/hList3"/>
    <dgm:cxn modelId="{297FE6FD-4B6F-4D2B-BEF0-20A7CB0A7C38}" type="presParOf" srcId="{9E47E1F1-E788-4EC6-B2DB-D791F9DF84F6}" destId="{24C6CA14-7653-4CA5-9BD5-A9DF0BB512EC}" srcOrd="2" destOrd="0" presId="urn:microsoft.com/office/officeart/2005/8/layout/h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84C2-D1BB-4CF5-94A9-706D24AF301D}">
      <dsp:nvSpPr>
        <dsp:cNvPr id="0" name=""/>
        <dsp:cNvSpPr/>
      </dsp:nvSpPr>
      <dsp:spPr>
        <a:xfrm>
          <a:off x="3322" y="1040215"/>
          <a:ext cx="2252186" cy="11920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b="1" kern="1200" dirty="0" err="1" smtClean="0"/>
            <a:t>Actores</a:t>
          </a:r>
          <a:r>
            <a:rPr lang="en-GB" sz="2000" b="1" kern="1200" dirty="0" smtClean="0"/>
            <a:t> clave</a:t>
          </a:r>
          <a:endParaRPr lang="en-US" sz="2000" kern="1200" dirty="0"/>
        </a:p>
      </dsp:txBody>
      <dsp:txXfrm>
        <a:off x="38236" y="1075129"/>
        <a:ext cx="2182358" cy="1122217"/>
      </dsp:txXfrm>
    </dsp:sp>
    <dsp:sp modelId="{FFE3EFDA-3196-4FF0-BA7A-7A564C5555FE}">
      <dsp:nvSpPr>
        <dsp:cNvPr id="0" name=""/>
        <dsp:cNvSpPr/>
      </dsp:nvSpPr>
      <dsp:spPr>
        <a:xfrm rot="8293">
          <a:off x="2682456" y="1159072"/>
          <a:ext cx="905134" cy="10570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ES" sz="1600" kern="1200"/>
        </a:p>
      </dsp:txBody>
      <dsp:txXfrm>
        <a:off x="2682456" y="1370145"/>
        <a:ext cx="633594" cy="634202"/>
      </dsp:txXfrm>
    </dsp:sp>
    <dsp:sp modelId="{4CBC9C4C-EAC0-4212-AA2E-067DA873B722}">
      <dsp:nvSpPr>
        <dsp:cNvPr id="0" name=""/>
        <dsp:cNvSpPr/>
      </dsp:nvSpPr>
      <dsp:spPr>
        <a:xfrm>
          <a:off x="3963304" y="1063435"/>
          <a:ext cx="3957202" cy="11688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PA" sz="2000" kern="1200" noProof="0" dirty="0" smtClean="0">
              <a:solidFill>
                <a:schemeClr val="bg1"/>
              </a:solidFill>
            </a:rPr>
            <a:t>Individuos o grupos  de individuos, sociedad civil y/o abogados en representación de querellante</a:t>
          </a:r>
          <a:endParaRPr lang="es-PA" sz="2000" kern="1200" noProof="0" dirty="0"/>
        </a:p>
      </dsp:txBody>
      <dsp:txXfrm>
        <a:off x="3997538" y="1097669"/>
        <a:ext cx="3888734" cy="11003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A34C4-B6AB-4281-A583-AFE295776EEE}">
      <dsp:nvSpPr>
        <dsp:cNvPr id="0" name=""/>
        <dsp:cNvSpPr/>
      </dsp:nvSpPr>
      <dsp:spPr>
        <a:xfrm>
          <a:off x="0" y="-33575"/>
          <a:ext cx="7920880" cy="950505"/>
        </a:xfrm>
        <a:prstGeom prst="rect">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00800" h="154000"/>
          <a:bevelB w="152400"/>
        </a:sp3d>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t>¿</a:t>
          </a:r>
          <a:r>
            <a:rPr lang="en-GB" sz="2800" b="1" kern="1200" dirty="0" err="1" smtClean="0"/>
            <a:t>Qué</a:t>
          </a:r>
          <a:r>
            <a:rPr lang="en-GB" sz="2800" b="1" kern="1200" dirty="0" smtClean="0"/>
            <a:t> </a:t>
          </a:r>
          <a:r>
            <a:rPr lang="en-GB" sz="2800" b="1" kern="1200" dirty="0" err="1" smtClean="0"/>
            <a:t>organos</a:t>
          </a:r>
          <a:r>
            <a:rPr lang="en-GB" sz="2800" b="1" kern="1200" dirty="0" smtClean="0"/>
            <a:t> de </a:t>
          </a:r>
          <a:r>
            <a:rPr lang="en-GB" sz="2800" b="1" kern="1200" dirty="0" err="1" smtClean="0"/>
            <a:t>tratados</a:t>
          </a:r>
          <a:r>
            <a:rPr lang="en-GB" sz="2800" b="1" kern="1200" dirty="0" smtClean="0"/>
            <a:t> </a:t>
          </a:r>
          <a:r>
            <a:rPr lang="en-GB" sz="2800" b="1" kern="1200" dirty="0" err="1" smtClean="0"/>
            <a:t>ejercen</a:t>
          </a:r>
          <a:r>
            <a:rPr lang="en-GB" sz="2800" b="1" kern="1200" dirty="0" smtClean="0"/>
            <a:t> la </a:t>
          </a:r>
          <a:r>
            <a:rPr lang="en-GB" sz="2800" b="1" kern="1200" dirty="0" err="1" smtClean="0"/>
            <a:t>función</a:t>
          </a:r>
          <a:r>
            <a:rPr lang="en-GB" sz="2800" b="1" kern="1200" dirty="0" smtClean="0"/>
            <a:t>? </a:t>
          </a:r>
          <a:endParaRPr lang="es-ES" sz="2800" kern="1200" dirty="0"/>
        </a:p>
      </dsp:txBody>
      <dsp:txXfrm>
        <a:off x="0" y="-33575"/>
        <a:ext cx="7920880" cy="950505"/>
      </dsp:txXfrm>
    </dsp:sp>
    <dsp:sp modelId="{59939ED4-57F9-47D9-9637-116218A07C0B}">
      <dsp:nvSpPr>
        <dsp:cNvPr id="0" name=""/>
        <dsp:cNvSpPr/>
      </dsp:nvSpPr>
      <dsp:spPr>
        <a:xfrm>
          <a:off x="0" y="916929"/>
          <a:ext cx="974018" cy="1996061"/>
        </a:xfrm>
        <a:prstGeom prst="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CH" altLang="en-US" sz="1600" b="1" kern="1200" dirty="0" smtClean="0"/>
            <a:t>Comité DDHH</a:t>
          </a:r>
          <a:endParaRPr lang="en-GB" altLang="en-US" sz="1600" b="1" kern="1200" dirty="0" smtClean="0"/>
        </a:p>
        <a:p>
          <a:pPr lvl="0" algn="ctr" defTabSz="711200">
            <a:lnSpc>
              <a:spcPct val="90000"/>
            </a:lnSpc>
            <a:spcBef>
              <a:spcPct val="0"/>
            </a:spcBef>
            <a:spcAft>
              <a:spcPct val="35000"/>
            </a:spcAft>
          </a:pPr>
          <a:r>
            <a:rPr lang="en-GB" altLang="en-US" sz="1400" b="1" kern="1200" dirty="0" smtClean="0"/>
            <a:t>(OP-ICCPR)</a:t>
          </a:r>
          <a:endParaRPr lang="es-ES" sz="1400" b="1" kern="1200" dirty="0"/>
        </a:p>
      </dsp:txBody>
      <dsp:txXfrm>
        <a:off x="0" y="916929"/>
        <a:ext cx="974018" cy="1996061"/>
      </dsp:txXfrm>
    </dsp:sp>
    <dsp:sp modelId="{C2310AFF-BEA0-45C3-92FE-60449C28EB69}">
      <dsp:nvSpPr>
        <dsp:cNvPr id="0" name=""/>
        <dsp:cNvSpPr/>
      </dsp:nvSpPr>
      <dsp:spPr>
        <a:xfrm>
          <a:off x="961316" y="916929"/>
          <a:ext cx="974026" cy="1996061"/>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kern="1200" dirty="0" smtClean="0"/>
            <a:t>CESCR</a:t>
          </a:r>
        </a:p>
        <a:p>
          <a:pPr lvl="0" algn="ctr" defTabSz="711200">
            <a:lnSpc>
              <a:spcPct val="90000"/>
            </a:lnSpc>
            <a:spcBef>
              <a:spcPct val="0"/>
            </a:spcBef>
            <a:spcAft>
              <a:spcPct val="35000"/>
            </a:spcAft>
          </a:pPr>
          <a:r>
            <a:rPr lang="en-GB" altLang="en-US" sz="1400" b="1" kern="1200" dirty="0" smtClean="0"/>
            <a:t>(OP-ICESCR</a:t>
          </a:r>
          <a:r>
            <a:rPr lang="en-GB" altLang="en-US" sz="1400" kern="1200" dirty="0" smtClean="0"/>
            <a:t>)</a:t>
          </a:r>
          <a:endParaRPr lang="es-ES" sz="1400" kern="1200" dirty="0"/>
        </a:p>
      </dsp:txBody>
      <dsp:txXfrm>
        <a:off x="961316" y="916929"/>
        <a:ext cx="974026" cy="1996061"/>
      </dsp:txXfrm>
    </dsp:sp>
    <dsp:sp modelId="{CC9615EB-31EA-4B0E-B543-D4466891B3DF}">
      <dsp:nvSpPr>
        <dsp:cNvPr id="0" name=""/>
        <dsp:cNvSpPr/>
      </dsp:nvSpPr>
      <dsp:spPr>
        <a:xfrm>
          <a:off x="1972930" y="943756"/>
          <a:ext cx="742941" cy="1996061"/>
        </a:xfrm>
        <a:prstGeom prst="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kern="1200" dirty="0" smtClean="0"/>
            <a:t>CERD</a:t>
          </a:r>
          <a:r>
            <a:rPr lang="en-GB" altLang="en-US" sz="2100" b="1" kern="1200" dirty="0" smtClean="0"/>
            <a:t> </a:t>
          </a:r>
        </a:p>
        <a:p>
          <a:pPr lvl="0" algn="ctr" defTabSz="711200">
            <a:lnSpc>
              <a:spcPct val="90000"/>
            </a:lnSpc>
            <a:spcBef>
              <a:spcPct val="0"/>
            </a:spcBef>
            <a:spcAft>
              <a:spcPct val="35000"/>
            </a:spcAft>
          </a:pPr>
          <a:r>
            <a:rPr lang="en-GB" altLang="en-US" sz="1400" b="1" kern="1200" dirty="0" smtClean="0"/>
            <a:t>(art. 14) </a:t>
          </a:r>
          <a:endParaRPr lang="es-ES" sz="1400" b="1" kern="1200" dirty="0"/>
        </a:p>
      </dsp:txBody>
      <dsp:txXfrm>
        <a:off x="1972930" y="943756"/>
        <a:ext cx="742941" cy="1996061"/>
      </dsp:txXfrm>
    </dsp:sp>
    <dsp:sp modelId="{653698F4-1715-41DA-87FC-38B060E8CFB2}">
      <dsp:nvSpPr>
        <dsp:cNvPr id="0" name=""/>
        <dsp:cNvSpPr/>
      </dsp:nvSpPr>
      <dsp:spPr>
        <a:xfrm>
          <a:off x="2693859" y="916929"/>
          <a:ext cx="1134142" cy="1996061"/>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kern="1200" dirty="0" smtClean="0"/>
            <a:t>CEDAW</a:t>
          </a:r>
        </a:p>
        <a:p>
          <a:pPr lvl="0" algn="ctr" defTabSz="711200">
            <a:lnSpc>
              <a:spcPct val="90000"/>
            </a:lnSpc>
            <a:spcBef>
              <a:spcPct val="0"/>
            </a:spcBef>
            <a:spcAft>
              <a:spcPct val="35000"/>
            </a:spcAft>
          </a:pPr>
          <a:r>
            <a:rPr lang="en-GB" altLang="en-US" sz="1400" b="1" kern="1200" dirty="0" smtClean="0"/>
            <a:t>(OP-CEDAW)</a:t>
          </a:r>
          <a:endParaRPr lang="es-ES" sz="1400" b="1" kern="1200" dirty="0"/>
        </a:p>
      </dsp:txBody>
      <dsp:txXfrm>
        <a:off x="2693859" y="916929"/>
        <a:ext cx="1134142" cy="1996061"/>
      </dsp:txXfrm>
    </dsp:sp>
    <dsp:sp modelId="{660859F8-8324-4800-AFE0-1B3EE903B9E3}">
      <dsp:nvSpPr>
        <dsp:cNvPr id="0" name=""/>
        <dsp:cNvSpPr/>
      </dsp:nvSpPr>
      <dsp:spPr>
        <a:xfrm>
          <a:off x="3828001" y="916929"/>
          <a:ext cx="818001" cy="1996061"/>
        </a:xfrm>
        <a:prstGeom prst="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kern="1200" dirty="0" smtClean="0"/>
            <a:t>CAT</a:t>
          </a:r>
          <a:r>
            <a:rPr lang="en-GB" altLang="en-US" sz="2100" b="1" kern="1200" dirty="0" smtClean="0"/>
            <a:t> </a:t>
          </a:r>
        </a:p>
        <a:p>
          <a:pPr lvl="0" algn="ctr" defTabSz="711200">
            <a:lnSpc>
              <a:spcPct val="90000"/>
            </a:lnSpc>
            <a:spcBef>
              <a:spcPct val="0"/>
            </a:spcBef>
            <a:spcAft>
              <a:spcPct val="35000"/>
            </a:spcAft>
          </a:pPr>
          <a:r>
            <a:rPr lang="en-GB" altLang="en-US" sz="1400" b="1" kern="1200" dirty="0" smtClean="0"/>
            <a:t>(art. 22) </a:t>
          </a:r>
          <a:endParaRPr lang="es-ES" sz="1400" b="1" kern="1200" dirty="0"/>
        </a:p>
      </dsp:txBody>
      <dsp:txXfrm>
        <a:off x="3828001" y="916929"/>
        <a:ext cx="818001" cy="1996061"/>
      </dsp:txXfrm>
    </dsp:sp>
    <dsp:sp modelId="{CCFCDEB3-BABF-4E04-8B1D-A18075B8D351}">
      <dsp:nvSpPr>
        <dsp:cNvPr id="0" name=""/>
        <dsp:cNvSpPr/>
      </dsp:nvSpPr>
      <dsp:spPr>
        <a:xfrm>
          <a:off x="4646002" y="916929"/>
          <a:ext cx="818001" cy="1996061"/>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u="none" kern="1200" dirty="0" smtClean="0"/>
            <a:t>CRC</a:t>
          </a:r>
        </a:p>
        <a:p>
          <a:pPr lvl="0" algn="ctr" defTabSz="711200">
            <a:lnSpc>
              <a:spcPct val="90000"/>
            </a:lnSpc>
            <a:spcBef>
              <a:spcPct val="0"/>
            </a:spcBef>
            <a:spcAft>
              <a:spcPct val="35000"/>
            </a:spcAft>
          </a:pPr>
          <a:r>
            <a:rPr lang="en-GB" altLang="en-US" sz="1400" b="1" u="none" kern="1200" dirty="0" smtClean="0"/>
            <a:t>(OPIC-CRC)</a:t>
          </a:r>
          <a:endParaRPr lang="es-ES" sz="1400" b="1" kern="1200" dirty="0"/>
        </a:p>
      </dsp:txBody>
      <dsp:txXfrm>
        <a:off x="4646002" y="916929"/>
        <a:ext cx="818001" cy="1996061"/>
      </dsp:txXfrm>
    </dsp:sp>
    <dsp:sp modelId="{4A4CA97E-D614-4F24-8FE1-8850FDCD7538}">
      <dsp:nvSpPr>
        <dsp:cNvPr id="0" name=""/>
        <dsp:cNvSpPr/>
      </dsp:nvSpPr>
      <dsp:spPr>
        <a:xfrm>
          <a:off x="5464003" y="916929"/>
          <a:ext cx="818001" cy="1996061"/>
        </a:xfrm>
        <a:prstGeom prst="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i="1" kern="1200" dirty="0" smtClean="0"/>
            <a:t>CMW</a:t>
          </a:r>
          <a:r>
            <a:rPr lang="en-GB" altLang="en-US" sz="1300" b="1" i="1" kern="1200" dirty="0" smtClean="0"/>
            <a:t> </a:t>
          </a:r>
        </a:p>
        <a:p>
          <a:pPr lvl="0" algn="ctr" defTabSz="711200">
            <a:lnSpc>
              <a:spcPct val="90000"/>
            </a:lnSpc>
            <a:spcBef>
              <a:spcPct val="0"/>
            </a:spcBef>
            <a:spcAft>
              <a:spcPct val="35000"/>
            </a:spcAft>
          </a:pPr>
          <a:r>
            <a:rPr lang="en-GB" altLang="en-US" sz="1400" b="1" i="1" kern="1200" dirty="0" smtClean="0"/>
            <a:t>(art. 77) (not</a:t>
          </a:r>
          <a:r>
            <a:rPr lang="en-GB" altLang="en-US" sz="1400" b="1" i="1" kern="1200" baseline="0" dirty="0" smtClean="0"/>
            <a:t> yet in force)</a:t>
          </a:r>
          <a:endParaRPr lang="es-ES" sz="1400" b="1" i="1" kern="1200" dirty="0"/>
        </a:p>
      </dsp:txBody>
      <dsp:txXfrm>
        <a:off x="5464003" y="916929"/>
        <a:ext cx="818001" cy="1996061"/>
      </dsp:txXfrm>
    </dsp:sp>
    <dsp:sp modelId="{11CEE4C4-225F-4F38-B90C-5E131D60D2D1}">
      <dsp:nvSpPr>
        <dsp:cNvPr id="0" name=""/>
        <dsp:cNvSpPr/>
      </dsp:nvSpPr>
      <dsp:spPr>
        <a:xfrm>
          <a:off x="6282004" y="916929"/>
          <a:ext cx="818001" cy="1996061"/>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kern="1200" dirty="0" smtClean="0"/>
            <a:t>CRPD</a:t>
          </a:r>
        </a:p>
        <a:p>
          <a:pPr lvl="0" algn="ctr" defTabSz="711200">
            <a:lnSpc>
              <a:spcPct val="90000"/>
            </a:lnSpc>
            <a:spcBef>
              <a:spcPct val="0"/>
            </a:spcBef>
            <a:spcAft>
              <a:spcPct val="35000"/>
            </a:spcAft>
          </a:pPr>
          <a:r>
            <a:rPr lang="en-GB" altLang="en-US" sz="1400" b="1" kern="1200" dirty="0" smtClean="0"/>
            <a:t>(OP-CRPD</a:t>
          </a:r>
          <a:r>
            <a:rPr lang="en-GB" altLang="en-US" sz="1400" kern="1200" dirty="0" smtClean="0"/>
            <a:t>)</a:t>
          </a:r>
          <a:endParaRPr lang="es-ES" sz="1400" kern="1200" dirty="0"/>
        </a:p>
      </dsp:txBody>
      <dsp:txXfrm>
        <a:off x="6282004" y="916929"/>
        <a:ext cx="818001" cy="1996061"/>
      </dsp:txXfrm>
    </dsp:sp>
    <dsp:sp modelId="{4CDB1E1A-6E89-4C7B-ABB9-52413C70A4D7}">
      <dsp:nvSpPr>
        <dsp:cNvPr id="0" name=""/>
        <dsp:cNvSpPr/>
      </dsp:nvSpPr>
      <dsp:spPr>
        <a:xfrm>
          <a:off x="7100005" y="916929"/>
          <a:ext cx="818001" cy="1996061"/>
        </a:xfrm>
        <a:prstGeom prst="rect">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altLang="en-US" sz="1600" b="1" kern="1200" dirty="0" smtClean="0"/>
            <a:t>CED</a:t>
          </a:r>
          <a:r>
            <a:rPr lang="en-GB" altLang="en-US" sz="2000" b="1" kern="1200" dirty="0" smtClean="0"/>
            <a:t> </a:t>
          </a:r>
        </a:p>
        <a:p>
          <a:pPr lvl="0" algn="ctr" defTabSz="711200">
            <a:lnSpc>
              <a:spcPct val="90000"/>
            </a:lnSpc>
            <a:spcBef>
              <a:spcPct val="0"/>
            </a:spcBef>
            <a:spcAft>
              <a:spcPct val="35000"/>
            </a:spcAft>
          </a:pPr>
          <a:r>
            <a:rPr lang="en-GB" altLang="en-US" sz="1400" b="1" kern="1200" dirty="0" smtClean="0"/>
            <a:t>(art. 31)</a:t>
          </a:r>
          <a:endParaRPr lang="es-ES" sz="1400" b="1" kern="1200" dirty="0"/>
        </a:p>
      </dsp:txBody>
      <dsp:txXfrm>
        <a:off x="7100005" y="916929"/>
        <a:ext cx="818001" cy="1996061"/>
      </dsp:txXfrm>
    </dsp:sp>
    <dsp:sp modelId="{1C3A600A-0E7E-40E1-AE90-0A37193A5C1F}">
      <dsp:nvSpPr>
        <dsp:cNvPr id="0" name=""/>
        <dsp:cNvSpPr/>
      </dsp:nvSpPr>
      <dsp:spPr>
        <a:xfrm flipV="1">
          <a:off x="0" y="2845839"/>
          <a:ext cx="7920880" cy="356088"/>
        </a:xfrm>
        <a:prstGeom prst="rect">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00800" h="154000"/>
          <a:bevelB w="152400"/>
        </a:sp3d>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84C2-D1BB-4CF5-94A9-706D24AF301D}">
      <dsp:nvSpPr>
        <dsp:cNvPr id="0" name=""/>
        <dsp:cNvSpPr/>
      </dsp:nvSpPr>
      <dsp:spPr>
        <a:xfrm>
          <a:off x="1145" y="684083"/>
          <a:ext cx="1976843" cy="9807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GB" sz="2300" b="1" kern="1200" dirty="0" err="1" smtClean="0"/>
            <a:t>Actores</a:t>
          </a:r>
          <a:r>
            <a:rPr lang="en-GB" sz="2300" b="1" kern="1200" dirty="0" smtClean="0"/>
            <a:t> clave</a:t>
          </a:r>
          <a:endParaRPr lang="en-US" sz="2300" kern="1200" dirty="0"/>
        </a:p>
      </dsp:txBody>
      <dsp:txXfrm>
        <a:off x="29869" y="712807"/>
        <a:ext cx="1919395" cy="923265"/>
      </dsp:txXfrm>
    </dsp:sp>
    <dsp:sp modelId="{FFE3EFDA-3196-4FF0-BA7A-7A564C5555FE}">
      <dsp:nvSpPr>
        <dsp:cNvPr id="0" name=""/>
        <dsp:cNvSpPr/>
      </dsp:nvSpPr>
      <dsp:spPr>
        <a:xfrm>
          <a:off x="2608761" y="392281"/>
          <a:ext cx="1337239" cy="15643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ES" sz="1900" kern="1200"/>
        </a:p>
      </dsp:txBody>
      <dsp:txXfrm>
        <a:off x="2608761" y="705144"/>
        <a:ext cx="936067" cy="938591"/>
      </dsp:txXfrm>
    </dsp:sp>
    <dsp:sp modelId="{4CBC9C4C-EAC0-4212-AA2E-067DA873B722}">
      <dsp:nvSpPr>
        <dsp:cNvPr id="0" name=""/>
        <dsp:cNvSpPr/>
      </dsp:nvSpPr>
      <dsp:spPr>
        <a:xfrm>
          <a:off x="4501081" y="836717"/>
          <a:ext cx="2698573" cy="6754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r-CH" sz="2300" kern="1200" dirty="0" err="1" smtClean="0">
              <a:solidFill>
                <a:schemeClr val="bg1"/>
              </a:solidFill>
            </a:rPr>
            <a:t>Normalmente</a:t>
          </a:r>
          <a:r>
            <a:rPr lang="fr-CH" sz="2300" kern="1200" dirty="0" smtClean="0">
              <a:solidFill>
                <a:schemeClr val="bg1"/>
              </a:solidFill>
            </a:rPr>
            <a:t> </a:t>
          </a:r>
          <a:r>
            <a:rPr lang="fr-CH" sz="2300" kern="1200" dirty="0" err="1" smtClean="0">
              <a:solidFill>
                <a:schemeClr val="bg1"/>
              </a:solidFill>
            </a:rPr>
            <a:t>ONGs</a:t>
          </a:r>
          <a:endParaRPr lang="en-US" sz="2300" kern="1200" dirty="0"/>
        </a:p>
      </dsp:txBody>
      <dsp:txXfrm>
        <a:off x="4520864" y="856500"/>
        <a:ext cx="2659007" cy="6358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1FB49-912D-4AD6-BB05-033FFB119289}">
      <dsp:nvSpPr>
        <dsp:cNvPr id="0" name=""/>
        <dsp:cNvSpPr/>
      </dsp:nvSpPr>
      <dsp:spPr>
        <a:xfrm>
          <a:off x="0" y="0"/>
          <a:ext cx="7200800" cy="75302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solidFill>
                <a:schemeClr val="bg1"/>
              </a:solidFill>
            </a:rPr>
            <a:t>¿Qué órganos de tratados ejercen la función? </a:t>
          </a:r>
          <a:endParaRPr lang="es-ES" sz="2400" kern="1200" dirty="0"/>
        </a:p>
      </dsp:txBody>
      <dsp:txXfrm>
        <a:off x="0" y="0"/>
        <a:ext cx="7200800" cy="753026"/>
      </dsp:txXfrm>
    </dsp:sp>
    <dsp:sp modelId="{73618006-EBE7-4386-8D52-A727C46C610D}">
      <dsp:nvSpPr>
        <dsp:cNvPr id="0" name=""/>
        <dsp:cNvSpPr/>
      </dsp:nvSpPr>
      <dsp:spPr>
        <a:xfrm>
          <a:off x="53860" y="728736"/>
          <a:ext cx="1198961" cy="1989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100000"/>
            </a:lnSpc>
            <a:spcBef>
              <a:spcPct val="0"/>
            </a:spcBef>
            <a:spcAft>
              <a:spcPts val="0"/>
            </a:spcAft>
          </a:pPr>
          <a:r>
            <a:rPr lang="fr-CH" sz="2500" kern="1200" dirty="0" smtClean="0"/>
            <a:t>CAT </a:t>
          </a:r>
        </a:p>
        <a:p>
          <a:pPr lvl="0" algn="ctr" defTabSz="1111250">
            <a:lnSpc>
              <a:spcPct val="100000"/>
            </a:lnSpc>
            <a:spcBef>
              <a:spcPct val="0"/>
            </a:spcBef>
            <a:spcAft>
              <a:spcPts val="0"/>
            </a:spcAft>
          </a:pPr>
          <a:r>
            <a:rPr lang="fr-CH" sz="1600" kern="1200" dirty="0" smtClean="0"/>
            <a:t>(art. 20)</a:t>
          </a:r>
          <a:endParaRPr lang="es-ES" sz="1600" kern="1200" dirty="0"/>
        </a:p>
      </dsp:txBody>
      <dsp:txXfrm>
        <a:off x="53860" y="728736"/>
        <a:ext cx="1198961" cy="1989451"/>
      </dsp:txXfrm>
    </dsp:sp>
    <dsp:sp modelId="{B5CD2A8F-60CC-4F61-80C5-6E6B25DB8637}">
      <dsp:nvSpPr>
        <dsp:cNvPr id="0" name=""/>
        <dsp:cNvSpPr/>
      </dsp:nvSpPr>
      <dsp:spPr>
        <a:xfrm>
          <a:off x="1252821" y="728736"/>
          <a:ext cx="1198961" cy="1989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CH" sz="2500" kern="1200" dirty="0" smtClean="0"/>
            <a:t>CEDAW </a:t>
          </a:r>
          <a:r>
            <a:rPr lang="fr-CH" sz="1600" kern="1200" dirty="0" smtClean="0"/>
            <a:t>(art. 8, OP) </a:t>
          </a:r>
          <a:endParaRPr lang="es-ES" sz="1600" kern="1200" dirty="0"/>
        </a:p>
      </dsp:txBody>
      <dsp:txXfrm>
        <a:off x="1252821" y="728736"/>
        <a:ext cx="1198961" cy="1989451"/>
      </dsp:txXfrm>
    </dsp:sp>
    <dsp:sp modelId="{C8518A23-16CA-4846-AC3F-CC3049AE048D}">
      <dsp:nvSpPr>
        <dsp:cNvPr id="0" name=""/>
        <dsp:cNvSpPr/>
      </dsp:nvSpPr>
      <dsp:spPr>
        <a:xfrm>
          <a:off x="2451783" y="728736"/>
          <a:ext cx="1198961" cy="1989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CH" sz="2400" kern="1200" dirty="0" smtClean="0"/>
            <a:t>CRPD</a:t>
          </a:r>
          <a:r>
            <a:rPr lang="fr-CH" sz="2700" kern="1200" dirty="0" smtClean="0"/>
            <a:t> </a:t>
          </a:r>
          <a:r>
            <a:rPr lang="fr-CH" sz="1600" kern="1200" dirty="0" smtClean="0"/>
            <a:t>(article 6, OP)</a:t>
          </a:r>
          <a:endParaRPr lang="es-ES" sz="1600" kern="1200" dirty="0"/>
        </a:p>
      </dsp:txBody>
      <dsp:txXfrm>
        <a:off x="2451783" y="728736"/>
        <a:ext cx="1198961" cy="1989451"/>
      </dsp:txXfrm>
    </dsp:sp>
    <dsp:sp modelId="{E98E9FAC-1253-40E8-9FBB-69713AA659E5}">
      <dsp:nvSpPr>
        <dsp:cNvPr id="0" name=""/>
        <dsp:cNvSpPr/>
      </dsp:nvSpPr>
      <dsp:spPr>
        <a:xfrm>
          <a:off x="3650744" y="728736"/>
          <a:ext cx="1198961" cy="1989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CH" sz="2400" kern="1200" dirty="0" smtClean="0"/>
            <a:t>CESCR</a:t>
          </a:r>
          <a:r>
            <a:rPr lang="fr-CH" sz="2900" kern="1200" dirty="0" smtClean="0"/>
            <a:t> </a:t>
          </a:r>
          <a:r>
            <a:rPr lang="fr-CH" sz="1600" kern="1200" dirty="0" smtClean="0"/>
            <a:t>(art. 11, OP)</a:t>
          </a:r>
          <a:endParaRPr lang="es-ES" sz="1600" kern="1200" dirty="0"/>
        </a:p>
      </dsp:txBody>
      <dsp:txXfrm>
        <a:off x="3650744" y="728736"/>
        <a:ext cx="1198961" cy="1989451"/>
      </dsp:txXfrm>
    </dsp:sp>
    <dsp:sp modelId="{A922A0D2-9235-4E7A-8A95-07D28D0859D4}">
      <dsp:nvSpPr>
        <dsp:cNvPr id="0" name=""/>
        <dsp:cNvSpPr/>
      </dsp:nvSpPr>
      <dsp:spPr>
        <a:xfrm>
          <a:off x="4849705" y="728736"/>
          <a:ext cx="1198961" cy="1989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ts val="0"/>
            </a:spcAft>
          </a:pPr>
          <a:r>
            <a:rPr lang="fr-CH" sz="2400" kern="1200" dirty="0" smtClean="0"/>
            <a:t>CRC</a:t>
          </a:r>
          <a:r>
            <a:rPr lang="fr-CH" sz="3000" kern="1200" dirty="0" smtClean="0"/>
            <a:t> </a:t>
          </a:r>
        </a:p>
        <a:p>
          <a:pPr lvl="0" algn="ctr" defTabSz="1066800">
            <a:lnSpc>
              <a:spcPct val="100000"/>
            </a:lnSpc>
            <a:spcBef>
              <a:spcPct val="0"/>
            </a:spcBef>
            <a:spcAft>
              <a:spcPts val="0"/>
            </a:spcAft>
          </a:pPr>
          <a:r>
            <a:rPr lang="fr-CH" sz="1600" kern="1200" dirty="0" smtClean="0"/>
            <a:t>(art. 13, OPIC) </a:t>
          </a:r>
          <a:endParaRPr lang="es-ES" sz="1600" kern="1200" dirty="0"/>
        </a:p>
      </dsp:txBody>
      <dsp:txXfrm>
        <a:off x="4849705" y="728736"/>
        <a:ext cx="1198961" cy="1989451"/>
      </dsp:txXfrm>
    </dsp:sp>
    <dsp:sp modelId="{26F57446-F4F0-4207-9926-7DD44EF4E992}">
      <dsp:nvSpPr>
        <dsp:cNvPr id="0" name=""/>
        <dsp:cNvSpPr/>
      </dsp:nvSpPr>
      <dsp:spPr>
        <a:xfrm>
          <a:off x="6001838" y="728736"/>
          <a:ext cx="1198961" cy="1989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ts val="0"/>
            </a:spcAft>
          </a:pPr>
          <a:r>
            <a:rPr lang="fr-CH" sz="2400" kern="1200" dirty="0" smtClean="0"/>
            <a:t>CED</a:t>
          </a:r>
          <a:r>
            <a:rPr lang="fr-CH" sz="4000" kern="1200" dirty="0" smtClean="0"/>
            <a:t> </a:t>
          </a:r>
        </a:p>
        <a:p>
          <a:pPr lvl="0" algn="ctr" defTabSz="1066800">
            <a:lnSpc>
              <a:spcPct val="100000"/>
            </a:lnSpc>
            <a:spcBef>
              <a:spcPct val="0"/>
            </a:spcBef>
            <a:spcAft>
              <a:spcPts val="0"/>
            </a:spcAft>
          </a:pPr>
          <a:r>
            <a:rPr lang="fr-CH" sz="1600" kern="1200" dirty="0" smtClean="0"/>
            <a:t>(art. 33)</a:t>
          </a:r>
          <a:endParaRPr lang="es-ES" sz="1600" kern="1200" dirty="0"/>
        </a:p>
      </dsp:txBody>
      <dsp:txXfrm>
        <a:off x="6001838" y="728736"/>
        <a:ext cx="1198961" cy="1989451"/>
      </dsp:txXfrm>
    </dsp:sp>
    <dsp:sp modelId="{24C6CA14-7653-4CA5-9BD5-A9DF0BB512EC}">
      <dsp:nvSpPr>
        <dsp:cNvPr id="0" name=""/>
        <dsp:cNvSpPr/>
      </dsp:nvSpPr>
      <dsp:spPr>
        <a:xfrm>
          <a:off x="0" y="2672035"/>
          <a:ext cx="7200800" cy="22105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649" cy="465138"/>
          </a:xfrm>
          <a:prstGeom prst="rect">
            <a:avLst/>
          </a:prstGeom>
        </p:spPr>
        <p:txBody>
          <a:bodyPr vert="horz" lIns="92117" tIns="46058" rIns="92117" bIns="46058" rtlCol="0"/>
          <a:lstStyle>
            <a:lvl1pPr algn="l">
              <a:defRPr sz="1200"/>
            </a:lvl1pPr>
          </a:lstStyle>
          <a:p>
            <a:endParaRPr lang="en-US"/>
          </a:p>
        </p:txBody>
      </p:sp>
      <p:sp>
        <p:nvSpPr>
          <p:cNvPr id="3" name="Date Placeholder 2"/>
          <p:cNvSpPr>
            <a:spLocks noGrp="1"/>
          </p:cNvSpPr>
          <p:nvPr>
            <p:ph type="dt" sz="quarter" idx="1"/>
          </p:nvPr>
        </p:nvSpPr>
        <p:spPr>
          <a:xfrm>
            <a:off x="3970134" y="0"/>
            <a:ext cx="3038648" cy="465138"/>
          </a:xfrm>
          <a:prstGeom prst="rect">
            <a:avLst/>
          </a:prstGeom>
        </p:spPr>
        <p:txBody>
          <a:bodyPr vert="horz" lIns="92117" tIns="46058" rIns="92117" bIns="46058" rtlCol="0"/>
          <a:lstStyle>
            <a:lvl1pPr algn="r">
              <a:defRPr sz="1200"/>
            </a:lvl1pPr>
          </a:lstStyle>
          <a:p>
            <a:fld id="{EB40C91A-E527-4AC4-8C58-5F4293CDDB6F}" type="datetimeFigureOut">
              <a:rPr lang="en-US" smtClean="0"/>
              <a:pPr/>
              <a:t>5/31/2018</a:t>
            </a:fld>
            <a:endParaRPr lang="en-US"/>
          </a:p>
        </p:txBody>
      </p:sp>
      <p:sp>
        <p:nvSpPr>
          <p:cNvPr id="4" name="Footer Placeholder 3"/>
          <p:cNvSpPr>
            <a:spLocks noGrp="1"/>
          </p:cNvSpPr>
          <p:nvPr>
            <p:ph type="ftr" sz="quarter" idx="2"/>
          </p:nvPr>
        </p:nvSpPr>
        <p:spPr>
          <a:xfrm>
            <a:off x="1" y="8829675"/>
            <a:ext cx="3038649" cy="465138"/>
          </a:xfrm>
          <a:prstGeom prst="rect">
            <a:avLst/>
          </a:prstGeom>
        </p:spPr>
        <p:txBody>
          <a:bodyPr vert="horz" lIns="92117" tIns="46058" rIns="92117" bIns="46058"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5"/>
            <a:ext cx="3038648" cy="465138"/>
          </a:xfrm>
          <a:prstGeom prst="rect">
            <a:avLst/>
          </a:prstGeom>
        </p:spPr>
        <p:txBody>
          <a:bodyPr vert="horz" lIns="92117" tIns="46058" rIns="92117" bIns="46058" rtlCol="0" anchor="b"/>
          <a:lstStyle>
            <a:lvl1pPr algn="r">
              <a:defRPr sz="1200"/>
            </a:lvl1pPr>
          </a:lstStyle>
          <a:p>
            <a:fld id="{C853D3A9-5368-4C7E-A201-920844BC9E98}" type="slidenum">
              <a:rPr lang="en-US" smtClean="0"/>
              <a:pPr/>
              <a:t>‹#›</a:t>
            </a:fld>
            <a:endParaRPr lang="en-US"/>
          </a:p>
        </p:txBody>
      </p:sp>
    </p:spTree>
    <p:extLst>
      <p:ext uri="{BB962C8B-B14F-4D97-AF65-F5344CB8AC3E}">
        <p14:creationId xmlns:p14="http://schemas.microsoft.com/office/powerpoint/2010/main" val="656212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037840" cy="464820"/>
          </a:xfrm>
          <a:prstGeom prst="rect">
            <a:avLst/>
          </a:prstGeom>
        </p:spPr>
        <p:txBody>
          <a:bodyPr vert="horz" lIns="93130" tIns="46565" rIns="93130" bIns="46565" rtlCol="0"/>
          <a:lstStyle>
            <a:lvl1pPr algn="l">
              <a:defRPr sz="1200"/>
            </a:lvl1pPr>
          </a:lstStyle>
          <a:p>
            <a:endParaRPr lang="es-CL"/>
          </a:p>
        </p:txBody>
      </p:sp>
      <p:sp>
        <p:nvSpPr>
          <p:cNvPr id="3" name="2 Marcador de fecha"/>
          <p:cNvSpPr>
            <a:spLocks noGrp="1"/>
          </p:cNvSpPr>
          <p:nvPr>
            <p:ph type="dt" idx="1"/>
          </p:nvPr>
        </p:nvSpPr>
        <p:spPr>
          <a:xfrm>
            <a:off x="3970940" y="0"/>
            <a:ext cx="3037840" cy="464820"/>
          </a:xfrm>
          <a:prstGeom prst="rect">
            <a:avLst/>
          </a:prstGeom>
        </p:spPr>
        <p:txBody>
          <a:bodyPr vert="horz" lIns="93130" tIns="46565" rIns="93130" bIns="46565" rtlCol="0"/>
          <a:lstStyle>
            <a:lvl1pPr algn="r">
              <a:defRPr sz="1200"/>
            </a:lvl1pPr>
          </a:lstStyle>
          <a:p>
            <a:fld id="{07D37585-38C6-4A20-A103-E4B17C2D07B0}" type="datetimeFigureOut">
              <a:rPr lang="es-CL" smtClean="0"/>
              <a:pPr/>
              <a:t>31-05-2018</a:t>
            </a:fld>
            <a:endParaRPr lang="es-CL"/>
          </a:p>
        </p:txBody>
      </p:sp>
      <p:sp>
        <p:nvSpPr>
          <p:cNvPr id="4" name="3 Marcador de imagen de diapositiva"/>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3130" tIns="46565" rIns="93130" bIns="46565" rtlCol="0" anchor="ctr"/>
          <a:lstStyle/>
          <a:p>
            <a:endParaRPr lang="es-CL"/>
          </a:p>
        </p:txBody>
      </p:sp>
      <p:sp>
        <p:nvSpPr>
          <p:cNvPr id="5" name="4 Marcador de notas"/>
          <p:cNvSpPr>
            <a:spLocks noGrp="1"/>
          </p:cNvSpPr>
          <p:nvPr>
            <p:ph type="body" sz="quarter" idx="3"/>
          </p:nvPr>
        </p:nvSpPr>
        <p:spPr>
          <a:xfrm>
            <a:off x="701041" y="4415791"/>
            <a:ext cx="5608320" cy="4183380"/>
          </a:xfrm>
          <a:prstGeom prst="rect">
            <a:avLst/>
          </a:prstGeom>
        </p:spPr>
        <p:txBody>
          <a:bodyPr vert="horz" lIns="93130" tIns="46565" rIns="93130" bIns="46565"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1" y="8829967"/>
            <a:ext cx="3037840" cy="464820"/>
          </a:xfrm>
          <a:prstGeom prst="rect">
            <a:avLst/>
          </a:prstGeom>
        </p:spPr>
        <p:txBody>
          <a:bodyPr vert="horz" lIns="93130" tIns="46565" rIns="93130" bIns="46565"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0" y="8829967"/>
            <a:ext cx="3037840" cy="464820"/>
          </a:xfrm>
          <a:prstGeom prst="rect">
            <a:avLst/>
          </a:prstGeom>
        </p:spPr>
        <p:txBody>
          <a:bodyPr vert="horz" lIns="93130" tIns="46565" rIns="93130" bIns="46565" rtlCol="0" anchor="b"/>
          <a:lstStyle>
            <a:lvl1pPr algn="r">
              <a:defRPr sz="1200"/>
            </a:lvl1pPr>
          </a:lstStyle>
          <a:p>
            <a:fld id="{C8F82122-DCFD-498B-8072-86B91E81293E}" type="slidenum">
              <a:rPr lang="es-CL" smtClean="0"/>
              <a:pPr/>
              <a:t>‹#›</a:t>
            </a:fld>
            <a:endParaRPr lang="es-CL"/>
          </a:p>
        </p:txBody>
      </p:sp>
    </p:spTree>
    <p:extLst>
      <p:ext uri="{BB962C8B-B14F-4D97-AF65-F5344CB8AC3E}">
        <p14:creationId xmlns:p14="http://schemas.microsoft.com/office/powerpoint/2010/main" val="1650548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F82122-DCFD-498B-8072-86B91E81293E}" type="slidenum">
              <a:rPr lang="es-CL" smtClean="0"/>
              <a:pPr/>
              <a:t>1</a:t>
            </a:fld>
            <a:endParaRPr lang="es-CL"/>
          </a:p>
        </p:txBody>
      </p:sp>
    </p:spTree>
    <p:extLst>
      <p:ext uri="{BB962C8B-B14F-4D97-AF65-F5344CB8AC3E}">
        <p14:creationId xmlns:p14="http://schemas.microsoft.com/office/powerpoint/2010/main" val="3730256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b="1" dirty="0" smtClean="0"/>
              <a:t>CED </a:t>
            </a:r>
            <a:r>
              <a:rPr lang="en-US" b="1" dirty="0" smtClean="0">
                <a:sym typeface="Wingdings" panose="05000000000000000000" pitchFamily="2" charset="2"/>
              </a:rPr>
              <a:t> </a:t>
            </a:r>
            <a:r>
              <a:rPr lang="en-US" b="1" dirty="0" smtClean="0"/>
              <a:t>Urgent action </a:t>
            </a:r>
            <a:r>
              <a:rPr lang="en-US" dirty="0" smtClean="0"/>
              <a:t>– art. 30 of the Convention – to request the SP to</a:t>
            </a:r>
            <a:r>
              <a:rPr lang="en-US" baseline="0" dirty="0" smtClean="0"/>
              <a:t> take specific measures to look for the disappeared person and locate him/her.</a:t>
            </a:r>
          </a:p>
          <a:p>
            <a:r>
              <a:rPr lang="en-US" u="sng" baseline="0" dirty="0" smtClean="0"/>
              <a:t>Submitted by </a:t>
            </a:r>
            <a:r>
              <a:rPr lang="en-US" baseline="0" dirty="0" smtClean="0"/>
              <a:t>relatives of the disappeared person, legal representative, counsel, or any person authorized by them or any person having a legitimate interest. </a:t>
            </a:r>
          </a:p>
          <a:p>
            <a:r>
              <a:rPr lang="en-US" baseline="0" dirty="0" smtClean="0"/>
              <a:t>No need to exhaust domestic remedies but to have presented the case to an authority authorized to undertake investigation when such a possibility exist (if family is afraid of reprisals, for instance, no need to submit to the authorities). </a:t>
            </a:r>
          </a:p>
          <a:p>
            <a:r>
              <a:rPr lang="en-US" baseline="0" dirty="0" smtClean="0"/>
              <a:t>The same matter is not examined by an international mechanism of the same nature – WG on ED.</a:t>
            </a:r>
          </a:p>
          <a:p>
            <a:r>
              <a:rPr lang="en-US" baseline="0" dirty="0" smtClean="0"/>
              <a:t>There is a possibility, throughout the procedure, to request </a:t>
            </a:r>
            <a:r>
              <a:rPr lang="en-US" u="sng" baseline="0" dirty="0" smtClean="0"/>
              <a:t>interim measures </a:t>
            </a:r>
            <a:r>
              <a:rPr lang="en-US" baseline="0" dirty="0" smtClean="0"/>
              <a:t>to protect against any kind of pressure or intimidation/reprisal complainants, witnesses, relatives, </a:t>
            </a:r>
            <a:r>
              <a:rPr lang="en-US" baseline="0" dirty="0" err="1" smtClean="0"/>
              <a:t>defence</a:t>
            </a:r>
            <a:r>
              <a:rPr lang="en-US" baseline="0" dirty="0" smtClean="0"/>
              <a:t> or any person participating in the investigation. </a:t>
            </a:r>
          </a:p>
          <a:p>
            <a:r>
              <a:rPr lang="en-US" baseline="0" dirty="0" smtClean="0"/>
              <a:t>Once the case is </a:t>
            </a:r>
            <a:r>
              <a:rPr lang="en-US" u="sng" baseline="0" dirty="0" smtClean="0"/>
              <a:t>registered</a:t>
            </a:r>
            <a:r>
              <a:rPr lang="en-US" baseline="0" dirty="0" smtClean="0"/>
              <a:t> the SP has 2 weeks to reply on measure undertaken. If not replied – we send reminders. When SP replied – transmittal to the author. On the basis of the correspondence – the Com drafts a NV to SP with a very specific recommendation for the actions to be undertaken to look for the person.</a:t>
            </a:r>
          </a:p>
          <a:p>
            <a:r>
              <a:rPr lang="en-US" u="sng" baseline="0" dirty="0" smtClean="0"/>
              <a:t>Results</a:t>
            </a:r>
            <a:r>
              <a:rPr lang="en-US" baseline="0" dirty="0" smtClean="0"/>
              <a:t>: as of Nov 2016 – 348 cases registered. </a:t>
            </a:r>
          </a:p>
          <a:p>
            <a:endParaRPr lang="fr-CH" dirty="0" smtClean="0"/>
          </a:p>
          <a:p>
            <a:r>
              <a:rPr lang="fr-CH" b="1" dirty="0" err="1" smtClean="0"/>
              <a:t>Early</a:t>
            </a:r>
            <a:r>
              <a:rPr lang="fr-CH" b="1" dirty="0" smtClean="0"/>
              <a:t> Warning </a:t>
            </a:r>
            <a:r>
              <a:rPr lang="fr-CH" b="0" dirty="0" smtClean="0"/>
              <a:t>--</a:t>
            </a:r>
            <a:r>
              <a:rPr lang="en-GB" dirty="0">
                <a:latin typeface="Times New Roman" panose="02020603050405020304" pitchFamily="18" charset="0"/>
                <a:cs typeface="Times New Roman" panose="02020603050405020304" pitchFamily="18" charset="0"/>
              </a:rPr>
              <a:t>In 1993, the Committee adopted a working paper on the prevention of racial discrimination, including early warning and urgent procedures. CERD works under this procedure to prevent and respond to serious violations of ICERD. “Early-warning” measures relate to those aimed at preventing structural problems from escalating into conflicts, and “urgent action” measures relate to those aimed at addressing situations requiring the immediate attention of the Committee. </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In 2007, CERD adopted new early warning and urgent action guidelines, which sets out the following indicators / criteria for taking action under this procedure: </a:t>
            </a:r>
          </a:p>
          <a:p>
            <a:endParaRPr lang="en-GB" dirty="0">
              <a:latin typeface="Times New Roman" panose="02020603050405020304" pitchFamily="18" charset="0"/>
              <a:cs typeface="Times New Roman" panose="02020603050405020304" pitchFamily="18" charset="0"/>
            </a:endParaRPr>
          </a:p>
          <a:p>
            <a:pPr marL="230292" indent="-230292">
              <a:buAutoNum type="arabicPeriod"/>
            </a:pPr>
            <a:r>
              <a:rPr lang="en-GB" dirty="0">
                <a:latin typeface="Times New Roman" panose="02020603050405020304" pitchFamily="18" charset="0"/>
                <a:cs typeface="Times New Roman" panose="02020603050405020304" pitchFamily="18" charset="0"/>
              </a:rPr>
              <a:t>Presence of a significant and persistent pattern of racial discrimination, as evidenced in social and economic indicators; </a:t>
            </a:r>
          </a:p>
          <a:p>
            <a:pPr marL="230292" indent="-230292">
              <a:buAutoNum type="arabicPeriod"/>
            </a:pPr>
            <a:r>
              <a:rPr lang="en-GB" dirty="0">
                <a:latin typeface="Times New Roman" panose="02020603050405020304" pitchFamily="18" charset="0"/>
                <a:cs typeface="Times New Roman" panose="02020603050405020304" pitchFamily="18" charset="0"/>
              </a:rPr>
              <a:t>Presence of a pattern of escalating racial hatred and violence, or racist propaganda or appeals to racial intolerance by persons, groups or organizations, notably by elected or other State officials; </a:t>
            </a:r>
          </a:p>
          <a:p>
            <a:pPr marL="230292" indent="-230292">
              <a:buAutoNum type="arabicPeriod"/>
            </a:pPr>
            <a:r>
              <a:rPr lang="en-GB" dirty="0">
                <a:latin typeface="Times New Roman" panose="02020603050405020304" pitchFamily="18" charset="0"/>
                <a:cs typeface="Times New Roman" panose="02020603050405020304" pitchFamily="18" charset="0"/>
              </a:rPr>
              <a:t>Adoption of new discriminatory legislation; </a:t>
            </a:r>
          </a:p>
          <a:p>
            <a:pPr marL="230292" indent="-230292">
              <a:buAutoNum type="arabicPeriod"/>
            </a:pPr>
            <a:r>
              <a:rPr lang="en-GB" dirty="0">
                <a:latin typeface="Times New Roman" panose="02020603050405020304" pitchFamily="18" charset="0"/>
                <a:cs typeface="Times New Roman" panose="02020603050405020304" pitchFamily="18" charset="0"/>
              </a:rPr>
              <a:t>Segregation policies or de facto exclusion of members of a group from political, economic, social and cultural life; </a:t>
            </a:r>
          </a:p>
          <a:p>
            <a:pPr marL="230292" indent="-230292">
              <a:buAutoNum type="arabicPeriod"/>
            </a:pPr>
            <a:r>
              <a:rPr lang="en-GB" dirty="0">
                <a:latin typeface="Times New Roman" panose="02020603050405020304" pitchFamily="18" charset="0"/>
                <a:cs typeface="Times New Roman" panose="02020603050405020304" pitchFamily="18" charset="0"/>
              </a:rPr>
              <a:t>Lack of an adequate legislative framework defining and criminalizing all forms of racial discrimination or lack of effective mechanisms, including lack of recourse procedures; </a:t>
            </a:r>
          </a:p>
          <a:p>
            <a:pPr marL="230292" indent="-230292">
              <a:buAutoNum type="arabicPeriod"/>
            </a:pPr>
            <a:r>
              <a:rPr lang="en-GB" dirty="0">
                <a:latin typeface="Times New Roman" panose="02020603050405020304" pitchFamily="18" charset="0"/>
                <a:cs typeface="Times New Roman" panose="02020603050405020304" pitchFamily="18" charset="0"/>
              </a:rPr>
              <a:t>Policies or practice of impunity regarding: (a) violence targeting members of a group identified on the basis of race, colour, descent or national or ethnic origin by State officials or private actors; (b) grave statements by political leaders/prominent people that condone or justify violence against a group identified on the grounds of race, colour, descent, national or ethnic origin; (c) development and organization of militia groups and/or extreme political groups based on a racist platform; </a:t>
            </a:r>
          </a:p>
          <a:p>
            <a:pPr marL="230292" indent="-230292">
              <a:buAutoNum type="arabicPeriod"/>
            </a:pPr>
            <a:r>
              <a:rPr lang="en-GB" dirty="0">
                <a:latin typeface="Times New Roman" panose="02020603050405020304" pitchFamily="18" charset="0"/>
                <a:cs typeface="Times New Roman" panose="02020603050405020304" pitchFamily="18" charset="0"/>
              </a:rPr>
              <a:t>Significant flows of refugees or displaced persons, especially when those concerned belong to specific ethnic groups; </a:t>
            </a:r>
          </a:p>
          <a:p>
            <a:pPr marL="230292" indent="-230292">
              <a:buAutoNum type="arabicPeriod"/>
            </a:pPr>
            <a:r>
              <a:rPr lang="en-GB" dirty="0">
                <a:latin typeface="Times New Roman" panose="02020603050405020304" pitchFamily="18" charset="0"/>
                <a:cs typeface="Times New Roman" panose="02020603050405020304" pitchFamily="18" charset="0"/>
              </a:rPr>
              <a:t>Encroachment on the traditional lands of indigenous peoples or forced removal of these peoples from their lands, in particular for the purpose of exploitation of natural resources; </a:t>
            </a:r>
          </a:p>
          <a:p>
            <a:pPr marL="230292" indent="-230292">
              <a:buAutoNum type="arabicPeriod"/>
            </a:pPr>
            <a:r>
              <a:rPr lang="en-GB" dirty="0">
                <a:latin typeface="Times New Roman" panose="02020603050405020304" pitchFamily="18" charset="0"/>
                <a:cs typeface="Times New Roman" panose="02020603050405020304" pitchFamily="18" charset="0"/>
              </a:rPr>
              <a:t>Polluting or hazardous activities that reflect a pattern of racial discrimination with substantial harm to specific groups. </a:t>
            </a:r>
          </a:p>
          <a:p>
            <a:pPr marL="230292" indent="-230292">
              <a:buAutoNum type="arabicPeriod"/>
            </a:pPr>
            <a:endParaRPr lang="en-GB" dirty="0">
              <a:latin typeface="Times New Roman" panose="02020603050405020304" pitchFamily="18" charset="0"/>
              <a:cs typeface="Times New Roman" panose="02020603050405020304" pitchFamily="18" charset="0"/>
            </a:endParaRPr>
          </a:p>
          <a:p>
            <a:pPr marL="172719" indent="-172719">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In most cases, the Chair of the Committee sends a letter to the State party concerned. In more serious cases, the Committee may decide to adopt a “decision” or “statement”. </a:t>
            </a:r>
          </a:p>
          <a:p>
            <a:pPr marL="172719" indent="-172719">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There has been a gradual change in the profile of cases dealt with under this procedure, which was initially focused on the fallout from conflicts in the former Yugoslavia and Central Africa, events regarding Israel, and the situation regarding Native Title in Australia. Many (most) current cases refer to indigenous peoples. </a:t>
            </a:r>
          </a:p>
          <a:p>
            <a:pPr marL="172719" indent="-172719">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CERD has also addressed issues regarding the Roma, refugees, and migrants, and tends to comment on a conflict whenever it senses the presence of an “ethnic” element. </a:t>
            </a:r>
          </a:p>
          <a:p>
            <a:pPr marL="172719" indent="-172719">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The procedure doesn’t depend on a State having submitted a report, and is typically initiated by NGOs, although the Committee may also engage the procedure </a:t>
            </a:r>
            <a:r>
              <a:rPr lang="en-GB" i="1" dirty="0">
                <a:latin typeface="Times New Roman" panose="02020603050405020304" pitchFamily="18" charset="0"/>
                <a:cs typeface="Times New Roman" panose="02020603050405020304" pitchFamily="18" charset="0"/>
              </a:rPr>
              <a:t>ex </a:t>
            </a:r>
            <a:r>
              <a:rPr lang="en-GB" i="1" dirty="0" err="1">
                <a:latin typeface="Times New Roman" panose="02020603050405020304" pitchFamily="18" charset="0"/>
                <a:cs typeface="Times New Roman" panose="02020603050405020304" pitchFamily="18" charset="0"/>
              </a:rPr>
              <a:t>proprio</a:t>
            </a:r>
            <a:r>
              <a:rPr lang="en-GB" i="1" dirty="0">
                <a:latin typeface="Times New Roman" panose="02020603050405020304" pitchFamily="18" charset="0"/>
                <a:cs typeface="Times New Roman" panose="02020603050405020304" pitchFamily="18" charset="0"/>
              </a:rPr>
              <a:t> </a:t>
            </a:r>
            <a:r>
              <a:rPr lang="en-GB" i="1" dirty="0" err="1">
                <a:latin typeface="Times New Roman" panose="02020603050405020304" pitchFamily="18" charset="0"/>
                <a:cs typeface="Times New Roman" panose="02020603050405020304" pitchFamily="18" charset="0"/>
              </a:rPr>
              <a:t>motu</a:t>
            </a:r>
            <a:r>
              <a:rPr lang="en-GB" dirty="0">
                <a:latin typeface="Times New Roman" panose="02020603050405020304" pitchFamily="18" charset="0"/>
                <a:cs typeface="Times New Roman" panose="02020603050405020304" pitchFamily="18" charset="0"/>
              </a:rPr>
              <a:t>. The procedure functions under article 9(1)(b) of the Convention, which refers to the Committee’s power to request a report at any time. </a:t>
            </a:r>
          </a:p>
          <a:p>
            <a:endParaRPr lang="en-GB"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10</a:t>
            </a:fld>
            <a:endParaRPr lang="en-GB"/>
          </a:p>
        </p:txBody>
      </p:sp>
    </p:spTree>
    <p:extLst>
      <p:ext uri="{BB962C8B-B14F-4D97-AF65-F5344CB8AC3E}">
        <p14:creationId xmlns:p14="http://schemas.microsoft.com/office/powerpoint/2010/main" val="4098717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11</a:t>
            </a:fld>
            <a:endParaRPr lang="en-GB"/>
          </a:p>
        </p:txBody>
      </p:sp>
    </p:spTree>
    <p:extLst>
      <p:ext uri="{BB962C8B-B14F-4D97-AF65-F5344CB8AC3E}">
        <p14:creationId xmlns:p14="http://schemas.microsoft.com/office/powerpoint/2010/main" val="912458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pPr marL="0" lvl="1" defTabSz="931170">
              <a:defRPr/>
            </a:pPr>
            <a:endParaRPr lang="en-US" altLang="en-US" sz="2500" dirty="0">
              <a:latin typeface="Arial" charset="0"/>
              <a:cs typeface="Arial" charset="0"/>
            </a:endParaRPr>
          </a:p>
        </p:txBody>
      </p:sp>
    </p:spTree>
    <p:extLst>
      <p:ext uri="{BB962C8B-B14F-4D97-AF65-F5344CB8AC3E}">
        <p14:creationId xmlns:p14="http://schemas.microsoft.com/office/powerpoint/2010/main" val="2902926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F82122-DCFD-498B-8072-86B91E81293E}" type="slidenum">
              <a:rPr lang="es-CL" smtClean="0"/>
              <a:pPr/>
              <a:t>3</a:t>
            </a:fld>
            <a:endParaRPr lang="es-CL"/>
          </a:p>
        </p:txBody>
      </p:sp>
    </p:spTree>
    <p:extLst>
      <p:ext uri="{BB962C8B-B14F-4D97-AF65-F5344CB8AC3E}">
        <p14:creationId xmlns:p14="http://schemas.microsoft.com/office/powerpoint/2010/main" val="169271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4</a:t>
            </a:fld>
            <a:endParaRPr lang="en-GB"/>
          </a:p>
        </p:txBody>
      </p:sp>
    </p:spTree>
    <p:extLst>
      <p:ext uri="{BB962C8B-B14F-4D97-AF65-F5344CB8AC3E}">
        <p14:creationId xmlns:p14="http://schemas.microsoft.com/office/powerpoint/2010/main" val="524963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dirty="0" smtClean="0"/>
              <a:t>All</a:t>
            </a:r>
            <a:r>
              <a:rPr lang="fr-CH" baseline="0" dirty="0" smtClean="0"/>
              <a:t> </a:t>
            </a:r>
            <a:r>
              <a:rPr lang="fr-CH" baseline="0" dirty="0" err="1" smtClean="0"/>
              <a:t>TBs</a:t>
            </a:r>
            <a:r>
              <a:rPr lang="fr-CH" baseline="0" dirty="0" smtClean="0"/>
              <a:t> have the mandate to </a:t>
            </a:r>
            <a:r>
              <a:rPr lang="fr-CH" baseline="0" dirty="0" err="1" smtClean="0"/>
              <a:t>exercise</a:t>
            </a:r>
            <a:r>
              <a:rPr lang="fr-CH" baseline="0" dirty="0" smtClean="0"/>
              <a:t> </a:t>
            </a:r>
            <a:r>
              <a:rPr lang="fr-CH" baseline="0" dirty="0" err="1" smtClean="0"/>
              <a:t>this</a:t>
            </a:r>
            <a:r>
              <a:rPr lang="fr-CH" baseline="0" dirty="0" smtClean="0"/>
              <a:t> </a:t>
            </a:r>
            <a:r>
              <a:rPr lang="fr-CH" baseline="0" dirty="0" err="1" smtClean="0"/>
              <a:t>function</a:t>
            </a:r>
            <a:r>
              <a:rPr lang="fr-CH" baseline="0" dirty="0" smtClean="0"/>
              <a:t>, </a:t>
            </a:r>
            <a:r>
              <a:rPr lang="fr-CH" baseline="0" dirty="0" err="1" smtClean="0"/>
              <a:t>except</a:t>
            </a:r>
            <a:r>
              <a:rPr lang="fr-CH" baseline="0" dirty="0" smtClean="0"/>
              <a:t> SPT. </a:t>
            </a:r>
          </a:p>
          <a:p>
            <a:r>
              <a:rPr lang="fr-CH" baseline="0" dirty="0" err="1" smtClean="0"/>
              <a:t>Currently</a:t>
            </a:r>
            <a:r>
              <a:rPr lang="fr-CH" baseline="0" dirty="0" smtClean="0"/>
              <a:t>, all but CMW </a:t>
            </a:r>
            <a:r>
              <a:rPr lang="fr-CH" baseline="0" dirty="0" err="1" smtClean="0"/>
              <a:t>consider</a:t>
            </a:r>
            <a:r>
              <a:rPr lang="fr-CH" baseline="0" dirty="0" smtClean="0"/>
              <a:t> </a:t>
            </a:r>
            <a:r>
              <a:rPr lang="fr-CH" baseline="0" dirty="0" err="1" smtClean="0"/>
              <a:t>individual</a:t>
            </a:r>
            <a:r>
              <a:rPr lang="fr-CH" baseline="0" dirty="0" smtClean="0"/>
              <a:t> complaints –not in force as the </a:t>
            </a:r>
            <a:r>
              <a:rPr lang="fr-CH" baseline="0" dirty="0" err="1" smtClean="0"/>
              <a:t>required</a:t>
            </a:r>
            <a:r>
              <a:rPr lang="fr-CH" baseline="0" dirty="0" smtClean="0"/>
              <a:t> </a:t>
            </a:r>
            <a:r>
              <a:rPr lang="fr-CH" baseline="0" dirty="0" err="1" smtClean="0"/>
              <a:t>declarations</a:t>
            </a:r>
            <a:r>
              <a:rPr lang="fr-CH" baseline="0" dirty="0" smtClean="0"/>
              <a:t> by </a:t>
            </a:r>
            <a:r>
              <a:rPr lang="fr-CH" baseline="0" dirty="0" err="1" smtClean="0"/>
              <a:t>SPs</a:t>
            </a:r>
            <a:r>
              <a:rPr lang="fr-CH" baseline="0" dirty="0" smtClean="0"/>
              <a:t> </a:t>
            </a:r>
            <a:r>
              <a:rPr lang="fr-CH" baseline="0" dirty="0" err="1" smtClean="0"/>
              <a:t>accepting</a:t>
            </a:r>
            <a:r>
              <a:rPr lang="fr-CH" baseline="0" dirty="0" smtClean="0"/>
              <a:t> the </a:t>
            </a:r>
            <a:r>
              <a:rPr lang="fr-CH" baseline="0" dirty="0" err="1" smtClean="0"/>
              <a:t>competence</a:t>
            </a:r>
            <a:r>
              <a:rPr lang="fr-CH" baseline="0" dirty="0" smtClean="0"/>
              <a:t> of the </a:t>
            </a:r>
            <a:r>
              <a:rPr lang="fr-CH" baseline="0" dirty="0" err="1" smtClean="0"/>
              <a:t>Committe</a:t>
            </a:r>
            <a:r>
              <a:rPr lang="fr-CH" baseline="0" dirty="0" smtClean="0"/>
              <a:t>, i.e., 10 have not </a:t>
            </a:r>
            <a:r>
              <a:rPr lang="fr-CH" baseline="0" dirty="0" err="1" smtClean="0"/>
              <a:t>yet</a:t>
            </a:r>
            <a:r>
              <a:rPr lang="fr-CH" baseline="0" dirty="0" smtClean="0"/>
              <a:t> been made </a:t>
            </a:r>
            <a:r>
              <a:rPr lang="fr-CH" baseline="0" dirty="0" smtClean="0">
                <a:sym typeface="Wingdings" panose="05000000000000000000" pitchFamily="2" charset="2"/>
              </a:rPr>
              <a:t> article 77 ICMW.</a:t>
            </a:r>
            <a:endParaRPr lang="en-GB"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5</a:t>
            </a:fld>
            <a:endParaRPr lang="en-GB"/>
          </a:p>
        </p:txBody>
      </p:sp>
    </p:spTree>
    <p:extLst>
      <p:ext uri="{BB962C8B-B14F-4D97-AF65-F5344CB8AC3E}">
        <p14:creationId xmlns:p14="http://schemas.microsoft.com/office/powerpoint/2010/main" val="524963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6</a:t>
            </a:fld>
            <a:endParaRPr lang="en-GB"/>
          </a:p>
        </p:txBody>
      </p:sp>
    </p:spTree>
    <p:extLst>
      <p:ext uri="{BB962C8B-B14F-4D97-AF65-F5344CB8AC3E}">
        <p14:creationId xmlns:p14="http://schemas.microsoft.com/office/powerpoint/2010/main" val="2393951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7</a:t>
            </a:fld>
            <a:endParaRPr lang="en-GB"/>
          </a:p>
        </p:txBody>
      </p:sp>
    </p:spTree>
    <p:extLst>
      <p:ext uri="{BB962C8B-B14F-4D97-AF65-F5344CB8AC3E}">
        <p14:creationId xmlns:p14="http://schemas.microsoft.com/office/powerpoint/2010/main" val="3821268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8</a:t>
            </a:fld>
            <a:endParaRPr lang="en-GB"/>
          </a:p>
        </p:txBody>
      </p:sp>
    </p:spTree>
    <p:extLst>
      <p:ext uri="{BB962C8B-B14F-4D97-AF65-F5344CB8AC3E}">
        <p14:creationId xmlns:p14="http://schemas.microsoft.com/office/powerpoint/2010/main" val="524963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CED</a:t>
            </a:r>
          </a:p>
          <a:p>
            <a:endParaRPr lang="en-GB" dirty="0"/>
          </a:p>
          <a:p>
            <a:r>
              <a:rPr lang="en-US" b="1" i="1" dirty="0" smtClean="0"/>
              <a:t>Article 33 </a:t>
            </a:r>
            <a:endParaRPr lang="en-US" dirty="0" smtClean="0"/>
          </a:p>
          <a:p>
            <a:r>
              <a:rPr lang="en-US" dirty="0" smtClean="0"/>
              <a:t>1. If the Committee receives reliable information indicating that a State Party is seriously violating the provisions of this Convention, it may, after consultation with the State Party concerned, request one or more of its members to undertake a visit and report back to it without delay. </a:t>
            </a:r>
          </a:p>
          <a:p>
            <a:r>
              <a:rPr lang="en-US" dirty="0" smtClean="0"/>
              <a:t>2. The Committee shall notify the State Party concerned, in writing, of its intention to organize a visit, indicating the composition of the delegation and the purpose of the visit. The State Party shall answer the Committee within a reasonable time. </a:t>
            </a:r>
          </a:p>
          <a:p>
            <a:r>
              <a:rPr lang="en-US" dirty="0" smtClean="0"/>
              <a:t>3. Upon a substantiated request by the State Party, the Committee may decide to postpone or cancel its visit. </a:t>
            </a:r>
          </a:p>
          <a:p>
            <a:r>
              <a:rPr lang="en-US" dirty="0" smtClean="0"/>
              <a:t>4. If the State Party agrees to the visit, the Committee and the State Party concerned shall work together to define the modalities of the visit and the State Party shall provide the Committee with all the facilities needed for the successful completion of the visit. </a:t>
            </a:r>
          </a:p>
          <a:p>
            <a:r>
              <a:rPr lang="en-US" dirty="0" smtClean="0"/>
              <a:t>5. Following its visit, the Committee shall communicate to the State Party concerned its observations and recommendations. </a:t>
            </a:r>
            <a:endParaRPr lang="en-GB" dirty="0"/>
          </a:p>
          <a:p>
            <a:endParaRPr lang="en-GB" dirty="0"/>
          </a:p>
        </p:txBody>
      </p:sp>
      <p:sp>
        <p:nvSpPr>
          <p:cNvPr id="4" name="Slide Number Placeholder 3"/>
          <p:cNvSpPr>
            <a:spLocks noGrp="1"/>
          </p:cNvSpPr>
          <p:nvPr>
            <p:ph type="sldNum" sz="quarter" idx="10"/>
          </p:nvPr>
        </p:nvSpPr>
        <p:spPr/>
        <p:txBody>
          <a:bodyPr/>
          <a:lstStyle/>
          <a:p>
            <a:fld id="{0DC3336A-8475-4D8B-8288-36767C230D59}" type="slidenum">
              <a:rPr lang="en-GB" smtClean="0"/>
              <a:pPr/>
              <a:t>9</a:t>
            </a:fld>
            <a:endParaRPr lang="en-GB"/>
          </a:p>
        </p:txBody>
      </p:sp>
    </p:spTree>
    <p:extLst>
      <p:ext uri="{BB962C8B-B14F-4D97-AF65-F5344CB8AC3E}">
        <p14:creationId xmlns:p14="http://schemas.microsoft.com/office/powerpoint/2010/main" val="5249639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Image 9" descr="OHCHR_logo_EN_blu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9300" y="6018213"/>
            <a:ext cx="1825625"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6" descr="UN_logo.jpg"/>
          <p:cNvPicPr>
            <a:picLocks noChangeAspect="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6308725" y="6188075"/>
            <a:ext cx="5746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1"/>
          <p:cNvCxnSpPr/>
          <p:nvPr/>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7" name="Image 8" descr="title_slide_background_3_shine.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50" y="0"/>
            <a:ext cx="9155113"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cteur droit 12"/>
          <p:cNvCxnSpPr/>
          <p:nvPr/>
        </p:nvCxnSpPr>
        <p:spPr>
          <a:xfrm rot="5400000">
            <a:off x="-849312" y="1438275"/>
            <a:ext cx="2874962" cy="1588"/>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12" descr="ppt_white"/>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4278313" y="5413375"/>
            <a:ext cx="414020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723900" y="2041240"/>
            <a:ext cx="6590166" cy="1150263"/>
          </a:xfrm>
        </p:spPr>
        <p:txBody>
          <a:bodyPr/>
          <a:lstStyle>
            <a:lvl1pPr>
              <a:defRPr sz="2800" b="1" baseline="0">
                <a:solidFill>
                  <a:schemeClr val="bg1"/>
                </a:solidFill>
              </a:defRPr>
            </a:lvl1pPr>
          </a:lstStyle>
          <a:p>
            <a:r>
              <a:rPr lang="es-ES" smtClean="0"/>
              <a:t>Haga clic para modificar el estilo de título del patrón</a:t>
            </a:r>
            <a:endParaRPr lang="fr-FR" dirty="0"/>
          </a:p>
        </p:txBody>
      </p:sp>
      <p:sp>
        <p:nvSpPr>
          <p:cNvPr id="3" name="Sous-titre 2"/>
          <p:cNvSpPr>
            <a:spLocks noGrp="1"/>
          </p:cNvSpPr>
          <p:nvPr>
            <p:ph type="subTitle" idx="1"/>
          </p:nvPr>
        </p:nvSpPr>
        <p:spPr>
          <a:xfrm>
            <a:off x="723900" y="4248607"/>
            <a:ext cx="6590166" cy="978756"/>
          </a:xfrm>
        </p:spPr>
        <p:txBody>
          <a:bodyPr>
            <a:normAutofit/>
          </a:bodyPr>
          <a:lstStyle>
            <a:lvl1pPr marL="0" indent="0" algn="l">
              <a:buNone/>
              <a:defRPr sz="2000" i="1">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fr-FR" dirty="0"/>
          </a:p>
        </p:txBody>
      </p:sp>
    </p:spTree>
    <p:extLst>
      <p:ext uri="{BB962C8B-B14F-4D97-AF65-F5344CB8AC3E}">
        <p14:creationId xmlns:p14="http://schemas.microsoft.com/office/powerpoint/2010/main" val="430518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fr-FR" dirty="0"/>
          </a:p>
        </p:txBody>
      </p:sp>
      <p:sp>
        <p:nvSpPr>
          <p:cNvPr id="3" name="Espace réservé du contenu 2"/>
          <p:cNvSpPr>
            <a:spLocks noGrp="1"/>
          </p:cNvSpPr>
          <p:nvPr>
            <p:ph idx="1"/>
          </p:nvPr>
        </p:nvSpPr>
        <p:spPr>
          <a:xfrm>
            <a:off x="740832" y="1498601"/>
            <a:ext cx="7567085" cy="447769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fr-FR" dirty="0"/>
          </a:p>
        </p:txBody>
      </p:sp>
      <p:sp>
        <p:nvSpPr>
          <p:cNvPr id="4" name="Espace réservé de la date 3"/>
          <p:cNvSpPr>
            <a:spLocks noGrp="1"/>
          </p:cNvSpPr>
          <p:nvPr>
            <p:ph type="dt" sz="half" idx="10"/>
          </p:nvPr>
        </p:nvSpPr>
        <p:spPr/>
        <p:txBody>
          <a:bodyPr/>
          <a:lstStyle>
            <a:lvl1pPr>
              <a:defRPr/>
            </a:lvl1pPr>
          </a:lstStyle>
          <a:p>
            <a:fld id="{2BFA0084-506B-496D-ADB5-988DA827DF83}" type="datetimeFigureOut">
              <a:rPr lang="es-CL" smtClean="0"/>
              <a:pPr/>
              <a:t>31-05-2018</a:t>
            </a:fld>
            <a:endParaRPr lang="es-CL"/>
          </a:p>
        </p:txBody>
      </p:sp>
      <p:sp>
        <p:nvSpPr>
          <p:cNvPr id="5" name="Espace réservé du pied de page 4"/>
          <p:cNvSpPr>
            <a:spLocks noGrp="1"/>
          </p:cNvSpPr>
          <p:nvPr>
            <p:ph type="ftr" sz="quarter" idx="11"/>
          </p:nvPr>
        </p:nvSpPr>
        <p:spPr/>
        <p:txBody>
          <a:bodyPr/>
          <a:lstStyle>
            <a:lvl1pPr>
              <a:defRPr/>
            </a:lvl1pPr>
          </a:lstStyle>
          <a:p>
            <a:endParaRPr lang="es-CL"/>
          </a:p>
        </p:txBody>
      </p:sp>
    </p:spTree>
    <p:extLst>
      <p:ext uri="{BB962C8B-B14F-4D97-AF65-F5344CB8AC3E}">
        <p14:creationId xmlns:p14="http://schemas.microsoft.com/office/powerpoint/2010/main" val="286019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s-ES" smtClean="0"/>
              <a:t>Haga clic para modificar el estilo de título del patrón</a:t>
            </a:r>
            <a:endParaRPr lang="fr-FR" dirty="0"/>
          </a:p>
        </p:txBody>
      </p:sp>
      <p:sp>
        <p:nvSpPr>
          <p:cNvPr id="3" name="Espace réservé du contenu 2"/>
          <p:cNvSpPr>
            <a:spLocks noGrp="1"/>
          </p:cNvSpPr>
          <p:nvPr>
            <p:ph sz="half" idx="1"/>
          </p:nvPr>
        </p:nvSpPr>
        <p:spPr>
          <a:xfrm>
            <a:off x="740832" y="1498601"/>
            <a:ext cx="3754968" cy="4477698"/>
          </a:xfrm>
        </p:spPr>
        <p:txBody>
          <a:bodyPr/>
          <a:lstStyle>
            <a:lvl1pPr>
              <a:defRPr sz="2400"/>
            </a:lvl1pPr>
            <a:lvl2pPr>
              <a:defRPr sz="2200"/>
            </a:lvl2pPr>
            <a:lvl3pPr>
              <a:defRPr sz="2000"/>
            </a:lvl3pPr>
            <a:lvl4pPr>
              <a:defRPr sz="2000"/>
            </a:lvl4pPr>
            <a:lvl5pPr>
              <a:defRPr sz="20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fr-FR" dirty="0"/>
          </a:p>
        </p:txBody>
      </p:sp>
      <p:sp>
        <p:nvSpPr>
          <p:cNvPr id="4" name="Espace réservé du contenu 3"/>
          <p:cNvSpPr>
            <a:spLocks noGrp="1"/>
          </p:cNvSpPr>
          <p:nvPr>
            <p:ph sz="half" idx="2"/>
          </p:nvPr>
        </p:nvSpPr>
        <p:spPr>
          <a:xfrm>
            <a:off x="4648200" y="1498601"/>
            <a:ext cx="3659717" cy="4477698"/>
          </a:xfrm>
        </p:spPr>
        <p:txBody>
          <a:bodyPr/>
          <a:lstStyle>
            <a:lvl1pPr>
              <a:defRPr sz="2400"/>
            </a:lvl1pPr>
            <a:lvl2pPr>
              <a:defRPr sz="2200"/>
            </a:lvl2pPr>
            <a:lvl3pPr>
              <a:defRPr sz="2000"/>
            </a:lvl3pPr>
            <a:lvl4pPr>
              <a:defRPr sz="2000"/>
            </a:lvl4pPr>
            <a:lvl5pPr>
              <a:defRPr sz="20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fr-FR" dirty="0"/>
          </a:p>
        </p:txBody>
      </p:sp>
      <p:sp>
        <p:nvSpPr>
          <p:cNvPr id="5" name="Espace réservé de la date 3"/>
          <p:cNvSpPr>
            <a:spLocks noGrp="1"/>
          </p:cNvSpPr>
          <p:nvPr>
            <p:ph type="dt" sz="half" idx="10"/>
          </p:nvPr>
        </p:nvSpPr>
        <p:spPr/>
        <p:txBody>
          <a:bodyPr/>
          <a:lstStyle>
            <a:lvl1pPr>
              <a:defRPr/>
            </a:lvl1pPr>
          </a:lstStyle>
          <a:p>
            <a:fld id="{2BFA0084-506B-496D-ADB5-988DA827DF83}" type="datetimeFigureOut">
              <a:rPr lang="es-CL" smtClean="0"/>
              <a:pPr/>
              <a:t>31-05-2018</a:t>
            </a:fld>
            <a:endParaRPr lang="es-CL"/>
          </a:p>
        </p:txBody>
      </p:sp>
      <p:sp>
        <p:nvSpPr>
          <p:cNvPr id="6" name="Espace réservé du pied de page 4"/>
          <p:cNvSpPr>
            <a:spLocks noGrp="1"/>
          </p:cNvSpPr>
          <p:nvPr>
            <p:ph type="ftr" sz="quarter" idx="11"/>
          </p:nvPr>
        </p:nvSpPr>
        <p:spPr/>
        <p:txBody>
          <a:bodyPr/>
          <a:lstStyle>
            <a:lvl1pPr>
              <a:defRPr/>
            </a:lvl1pPr>
          </a:lstStyle>
          <a:p>
            <a:endParaRPr lang="es-CL"/>
          </a:p>
        </p:txBody>
      </p:sp>
    </p:spTree>
    <p:extLst>
      <p:ext uri="{BB962C8B-B14F-4D97-AF65-F5344CB8AC3E}">
        <p14:creationId xmlns:p14="http://schemas.microsoft.com/office/powerpoint/2010/main" val="3917694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s-ES" smtClean="0"/>
              <a:t>Haga clic para modificar el estilo de título del patrón</a:t>
            </a:r>
            <a:endParaRPr lang="fr-FR" dirty="0"/>
          </a:p>
        </p:txBody>
      </p:sp>
      <p:sp>
        <p:nvSpPr>
          <p:cNvPr id="3" name="Espace réservé du texte 2"/>
          <p:cNvSpPr>
            <a:spLocks noGrp="1"/>
          </p:cNvSpPr>
          <p:nvPr>
            <p:ph type="body" idx="1"/>
          </p:nvPr>
        </p:nvSpPr>
        <p:spPr>
          <a:xfrm>
            <a:off x="740832" y="1498600"/>
            <a:ext cx="3756556" cy="67627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Espace réservé du contenu 3"/>
          <p:cNvSpPr>
            <a:spLocks noGrp="1"/>
          </p:cNvSpPr>
          <p:nvPr>
            <p:ph sz="half" idx="2"/>
          </p:nvPr>
        </p:nvSpPr>
        <p:spPr>
          <a:xfrm>
            <a:off x="740832" y="2174875"/>
            <a:ext cx="3756556" cy="3801423"/>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fr-FR" dirty="0"/>
          </a:p>
        </p:txBody>
      </p:sp>
      <p:sp>
        <p:nvSpPr>
          <p:cNvPr id="5" name="Espace réservé du texte 4"/>
          <p:cNvSpPr>
            <a:spLocks noGrp="1"/>
          </p:cNvSpPr>
          <p:nvPr>
            <p:ph type="body" sz="quarter" idx="3"/>
          </p:nvPr>
        </p:nvSpPr>
        <p:spPr>
          <a:xfrm>
            <a:off x="4645026" y="1498600"/>
            <a:ext cx="3662892" cy="67627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Espace réservé du contenu 5"/>
          <p:cNvSpPr>
            <a:spLocks noGrp="1"/>
          </p:cNvSpPr>
          <p:nvPr>
            <p:ph sz="quarter" idx="4"/>
          </p:nvPr>
        </p:nvSpPr>
        <p:spPr>
          <a:xfrm>
            <a:off x="4645026" y="2174875"/>
            <a:ext cx="3662892" cy="3801423"/>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fr-FR" dirty="0"/>
          </a:p>
        </p:txBody>
      </p:sp>
      <p:sp>
        <p:nvSpPr>
          <p:cNvPr id="7" name="Espace réservé de la date 3"/>
          <p:cNvSpPr>
            <a:spLocks noGrp="1"/>
          </p:cNvSpPr>
          <p:nvPr>
            <p:ph type="dt" sz="half" idx="10"/>
          </p:nvPr>
        </p:nvSpPr>
        <p:spPr/>
        <p:txBody>
          <a:bodyPr/>
          <a:lstStyle>
            <a:lvl1pPr>
              <a:defRPr/>
            </a:lvl1pPr>
          </a:lstStyle>
          <a:p>
            <a:fld id="{2BFA0084-506B-496D-ADB5-988DA827DF83}" type="datetimeFigureOut">
              <a:rPr lang="es-CL" smtClean="0"/>
              <a:pPr/>
              <a:t>31-05-2018</a:t>
            </a:fld>
            <a:endParaRPr lang="es-CL"/>
          </a:p>
        </p:txBody>
      </p:sp>
      <p:sp>
        <p:nvSpPr>
          <p:cNvPr id="8" name="Espace réservé du pied de page 4"/>
          <p:cNvSpPr>
            <a:spLocks noGrp="1"/>
          </p:cNvSpPr>
          <p:nvPr>
            <p:ph type="ftr" sz="quarter" idx="11"/>
          </p:nvPr>
        </p:nvSpPr>
        <p:spPr/>
        <p:txBody>
          <a:bodyPr/>
          <a:lstStyle>
            <a:lvl1pPr>
              <a:defRPr/>
            </a:lvl1pPr>
          </a:lstStyle>
          <a:p>
            <a:endParaRPr lang="es-CL"/>
          </a:p>
        </p:txBody>
      </p:sp>
    </p:spTree>
    <p:extLst>
      <p:ext uri="{BB962C8B-B14F-4D97-AF65-F5344CB8AC3E}">
        <p14:creationId xmlns:p14="http://schemas.microsoft.com/office/powerpoint/2010/main" val="152860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s-ES" smtClean="0"/>
              <a:t>Haga clic para modificar el estilo de título del patrón</a:t>
            </a:r>
            <a:endParaRPr lang="fr-FR" dirty="0"/>
          </a:p>
        </p:txBody>
      </p:sp>
      <p:sp>
        <p:nvSpPr>
          <p:cNvPr id="3" name="Espace réservé de la date 3"/>
          <p:cNvSpPr>
            <a:spLocks noGrp="1"/>
          </p:cNvSpPr>
          <p:nvPr>
            <p:ph type="dt" sz="half" idx="10"/>
          </p:nvPr>
        </p:nvSpPr>
        <p:spPr/>
        <p:txBody>
          <a:bodyPr/>
          <a:lstStyle>
            <a:lvl1pPr>
              <a:defRPr/>
            </a:lvl1pPr>
          </a:lstStyle>
          <a:p>
            <a:fld id="{2BFA0084-506B-496D-ADB5-988DA827DF83}" type="datetimeFigureOut">
              <a:rPr lang="es-CL" smtClean="0"/>
              <a:pPr/>
              <a:t>31-05-2018</a:t>
            </a:fld>
            <a:endParaRPr lang="es-CL"/>
          </a:p>
        </p:txBody>
      </p:sp>
      <p:sp>
        <p:nvSpPr>
          <p:cNvPr id="4" name="Espace réservé du pied de page 4"/>
          <p:cNvSpPr>
            <a:spLocks noGrp="1"/>
          </p:cNvSpPr>
          <p:nvPr>
            <p:ph type="ftr" sz="quarter" idx="11"/>
          </p:nvPr>
        </p:nvSpPr>
        <p:spPr/>
        <p:txBody>
          <a:bodyPr/>
          <a:lstStyle>
            <a:lvl1pPr>
              <a:defRPr/>
            </a:lvl1pPr>
          </a:lstStyle>
          <a:p>
            <a:endParaRPr lang="es-CL"/>
          </a:p>
        </p:txBody>
      </p:sp>
    </p:spTree>
    <p:extLst>
      <p:ext uri="{BB962C8B-B14F-4D97-AF65-F5344CB8AC3E}">
        <p14:creationId xmlns:p14="http://schemas.microsoft.com/office/powerpoint/2010/main" val="1708869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fld id="{2BFA0084-506B-496D-ADB5-988DA827DF83}" type="datetimeFigureOut">
              <a:rPr lang="es-CL" smtClean="0"/>
              <a:pPr/>
              <a:t>31-05-2018</a:t>
            </a:fld>
            <a:endParaRPr lang="es-CL"/>
          </a:p>
        </p:txBody>
      </p:sp>
      <p:sp>
        <p:nvSpPr>
          <p:cNvPr id="3" name="Espace réservé du pied de page 4"/>
          <p:cNvSpPr>
            <a:spLocks noGrp="1"/>
          </p:cNvSpPr>
          <p:nvPr>
            <p:ph type="ftr" sz="quarter" idx="11"/>
          </p:nvPr>
        </p:nvSpPr>
        <p:spPr/>
        <p:txBody>
          <a:bodyPr/>
          <a:lstStyle>
            <a:lvl1pPr>
              <a:defRPr/>
            </a:lvl1pPr>
          </a:lstStyle>
          <a:p>
            <a:endParaRPr lang="es-CL"/>
          </a:p>
        </p:txBody>
      </p:sp>
    </p:spTree>
    <p:extLst>
      <p:ext uri="{BB962C8B-B14F-4D97-AF65-F5344CB8AC3E}">
        <p14:creationId xmlns:p14="http://schemas.microsoft.com/office/powerpoint/2010/main" val="318534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cxnSp>
        <p:nvCxnSpPr>
          <p:cNvPr id="5" name="Connecteur droit 11"/>
          <p:cNvCxnSpPr/>
          <p:nvPr/>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descr="ppt"/>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714397" y="273050"/>
            <a:ext cx="2751116" cy="1162050"/>
          </a:xfrm>
        </p:spPr>
        <p:txBody>
          <a:bodyPr/>
          <a:lstStyle>
            <a:lvl1pPr algn="l">
              <a:defRPr sz="2000" b="1"/>
            </a:lvl1pPr>
          </a:lstStyle>
          <a:p>
            <a:r>
              <a:rPr lang="es-ES" smtClean="0"/>
              <a:t>Haga clic para modificar el estilo de título del patrón</a:t>
            </a:r>
            <a:endParaRPr lang="fr-FR" dirty="0"/>
          </a:p>
        </p:txBody>
      </p:sp>
      <p:sp>
        <p:nvSpPr>
          <p:cNvPr id="3" name="Espace réservé du contenu 2"/>
          <p:cNvSpPr>
            <a:spLocks noGrp="1"/>
          </p:cNvSpPr>
          <p:nvPr>
            <p:ph idx="1"/>
          </p:nvPr>
        </p:nvSpPr>
        <p:spPr>
          <a:xfrm>
            <a:off x="3575050" y="273051"/>
            <a:ext cx="4759583" cy="5703248"/>
          </a:xfrm>
        </p:spPr>
        <p:txBody>
          <a:bodyPr/>
          <a:lstStyle>
            <a:lvl1pPr>
              <a:defRPr sz="26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fr-FR" dirty="0"/>
          </a:p>
        </p:txBody>
      </p:sp>
      <p:sp>
        <p:nvSpPr>
          <p:cNvPr id="4" name="Espace réservé du texte 3"/>
          <p:cNvSpPr>
            <a:spLocks noGrp="1"/>
          </p:cNvSpPr>
          <p:nvPr>
            <p:ph type="body" sz="half" idx="2"/>
          </p:nvPr>
        </p:nvSpPr>
        <p:spPr>
          <a:xfrm>
            <a:off x="714397" y="1435101"/>
            <a:ext cx="2751116" cy="45709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Espace réservé de la date 4"/>
          <p:cNvSpPr>
            <a:spLocks noGrp="1"/>
          </p:cNvSpPr>
          <p:nvPr>
            <p:ph type="dt" sz="half" idx="10"/>
          </p:nvPr>
        </p:nvSpPr>
        <p:spPr>
          <a:xfrm>
            <a:off x="714375" y="6356350"/>
            <a:ext cx="2751138" cy="365125"/>
          </a:xfrm>
        </p:spPr>
        <p:txBody>
          <a:bodyPr/>
          <a:lstStyle>
            <a:lvl1pPr>
              <a:defRPr/>
            </a:lvl1pPr>
          </a:lstStyle>
          <a:p>
            <a:fld id="{2BFA0084-506B-496D-ADB5-988DA827DF83}" type="datetimeFigureOut">
              <a:rPr lang="es-CL" smtClean="0"/>
              <a:pPr/>
              <a:t>31-05-2018</a:t>
            </a:fld>
            <a:endParaRPr lang="es-CL"/>
          </a:p>
        </p:txBody>
      </p:sp>
      <p:sp>
        <p:nvSpPr>
          <p:cNvPr id="8" name="Espace réservé du pied de page 5"/>
          <p:cNvSpPr>
            <a:spLocks noGrp="1"/>
          </p:cNvSpPr>
          <p:nvPr>
            <p:ph type="ftr" sz="quarter" idx="11"/>
          </p:nvPr>
        </p:nvSpPr>
        <p:spPr>
          <a:xfrm>
            <a:off x="3575050" y="6356350"/>
            <a:ext cx="3659188" cy="365125"/>
          </a:xfrm>
        </p:spPr>
        <p:txBody>
          <a:bodyPr/>
          <a:lstStyle>
            <a:lvl1pPr algn="l">
              <a:defRPr/>
            </a:lvl1pPr>
          </a:lstStyle>
          <a:p>
            <a:endParaRPr lang="es-CL"/>
          </a:p>
        </p:txBody>
      </p:sp>
    </p:spTree>
    <p:extLst>
      <p:ext uri="{BB962C8B-B14F-4D97-AF65-F5344CB8AC3E}">
        <p14:creationId xmlns:p14="http://schemas.microsoft.com/office/powerpoint/2010/main" val="3542762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cxnSp>
        <p:nvCxnSpPr>
          <p:cNvPr id="5" name="Connecteur droit 11"/>
          <p:cNvCxnSpPr/>
          <p:nvPr/>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descr="ppt"/>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737073" y="4808256"/>
            <a:ext cx="7563541" cy="423001"/>
          </a:xfrm>
        </p:spPr>
        <p:txBody>
          <a:bodyPr anchor="b"/>
          <a:lstStyle>
            <a:lvl1pPr algn="l">
              <a:defRPr sz="2200" b="1"/>
            </a:lvl1pPr>
          </a:lstStyle>
          <a:p>
            <a:r>
              <a:rPr lang="es-ES" smtClean="0"/>
              <a:t>Haga clic para modificar el estilo de título del patrón</a:t>
            </a:r>
            <a:endParaRPr lang="fr-FR" dirty="0"/>
          </a:p>
        </p:txBody>
      </p:sp>
      <p:sp>
        <p:nvSpPr>
          <p:cNvPr id="3" name="Espace réservé pour une image  2"/>
          <p:cNvSpPr>
            <a:spLocks noGrp="1"/>
          </p:cNvSpPr>
          <p:nvPr>
            <p:ph type="pic" idx="1"/>
          </p:nvPr>
        </p:nvSpPr>
        <p:spPr>
          <a:xfrm>
            <a:off x="850473" y="612775"/>
            <a:ext cx="7450141"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fr-FR" noProof="0"/>
          </a:p>
        </p:txBody>
      </p:sp>
      <p:sp>
        <p:nvSpPr>
          <p:cNvPr id="4" name="Espace réservé du texte 3"/>
          <p:cNvSpPr>
            <a:spLocks noGrp="1"/>
          </p:cNvSpPr>
          <p:nvPr>
            <p:ph type="body" sz="half" idx="2"/>
          </p:nvPr>
        </p:nvSpPr>
        <p:spPr>
          <a:xfrm>
            <a:off x="737073" y="5231258"/>
            <a:ext cx="7563541" cy="60896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Espace réservé de la date 4"/>
          <p:cNvSpPr>
            <a:spLocks noGrp="1"/>
          </p:cNvSpPr>
          <p:nvPr>
            <p:ph type="dt" sz="half" idx="10"/>
          </p:nvPr>
        </p:nvSpPr>
        <p:spPr>
          <a:xfrm>
            <a:off x="850900" y="6356350"/>
            <a:ext cx="1739900" cy="365125"/>
          </a:xfrm>
        </p:spPr>
        <p:txBody>
          <a:bodyPr/>
          <a:lstStyle>
            <a:lvl1pPr>
              <a:defRPr/>
            </a:lvl1pPr>
          </a:lstStyle>
          <a:p>
            <a:fld id="{2BFA0084-506B-496D-ADB5-988DA827DF83}" type="datetimeFigureOut">
              <a:rPr lang="es-CL" smtClean="0"/>
              <a:pPr/>
              <a:t>31-05-2018</a:t>
            </a:fld>
            <a:endParaRPr lang="es-CL"/>
          </a:p>
        </p:txBody>
      </p:sp>
      <p:sp>
        <p:nvSpPr>
          <p:cNvPr id="8" name="Espace réservé du pied de page 5"/>
          <p:cNvSpPr>
            <a:spLocks noGrp="1"/>
          </p:cNvSpPr>
          <p:nvPr>
            <p:ph type="ftr" sz="quarter" idx="11"/>
          </p:nvPr>
        </p:nvSpPr>
        <p:spPr/>
        <p:txBody>
          <a:bodyPr/>
          <a:lstStyle>
            <a:lvl1pPr algn="l">
              <a:defRPr/>
            </a:lvl1pPr>
          </a:lstStyle>
          <a:p>
            <a:endParaRPr lang="es-CL"/>
          </a:p>
        </p:txBody>
      </p:sp>
    </p:spTree>
    <p:extLst>
      <p:ext uri="{BB962C8B-B14F-4D97-AF65-F5344CB8AC3E}">
        <p14:creationId xmlns:p14="http://schemas.microsoft.com/office/powerpoint/2010/main" val="295981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741363" y="274638"/>
            <a:ext cx="756602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GB" smtClean="0"/>
          </a:p>
        </p:txBody>
      </p:sp>
      <p:sp>
        <p:nvSpPr>
          <p:cNvPr id="1027" name="Espace réservé du texte 2"/>
          <p:cNvSpPr>
            <a:spLocks noGrp="1"/>
          </p:cNvSpPr>
          <p:nvPr>
            <p:ph type="body" idx="1"/>
          </p:nvPr>
        </p:nvSpPr>
        <p:spPr bwMode="auto">
          <a:xfrm>
            <a:off x="741363" y="1498600"/>
            <a:ext cx="7566025" cy="442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smtClean="0"/>
          </a:p>
        </p:txBody>
      </p:sp>
      <p:sp>
        <p:nvSpPr>
          <p:cNvPr id="4" name="Espace réservé de la date 3"/>
          <p:cNvSpPr>
            <a:spLocks noGrp="1"/>
          </p:cNvSpPr>
          <p:nvPr>
            <p:ph type="dt" sz="half" idx="2"/>
          </p:nvPr>
        </p:nvSpPr>
        <p:spPr>
          <a:xfrm>
            <a:off x="741363" y="6356350"/>
            <a:ext cx="1849437"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474747"/>
                </a:solidFill>
                <a:ea typeface="ＭＳ Ｐゴシック" pitchFamily="-108" charset="-128"/>
                <a:cs typeface="Arial" charset="0"/>
              </a:defRPr>
            </a:lvl1pPr>
          </a:lstStyle>
          <a:p>
            <a:fld id="{2BFA0084-506B-496D-ADB5-988DA827DF83}" type="datetimeFigureOut">
              <a:rPr lang="es-CL" smtClean="0"/>
              <a:pPr/>
              <a:t>31-05-2018</a:t>
            </a:fld>
            <a:endParaRPr lang="es-CL"/>
          </a:p>
        </p:txBody>
      </p:sp>
      <p:sp>
        <p:nvSpPr>
          <p:cNvPr id="5" name="Espace réservé du pied de page 4"/>
          <p:cNvSpPr>
            <a:spLocks noGrp="1"/>
          </p:cNvSpPr>
          <p:nvPr>
            <p:ph type="ftr" sz="quarter" idx="3"/>
          </p:nvPr>
        </p:nvSpPr>
        <p:spPr>
          <a:xfrm>
            <a:off x="2824163" y="6356350"/>
            <a:ext cx="32639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lumMod val="90000"/>
                    <a:lumOff val="10000"/>
                  </a:schemeClr>
                </a:solidFill>
                <a:latin typeface="Arial"/>
                <a:ea typeface="+mn-ea"/>
                <a:cs typeface="Arial"/>
              </a:defRPr>
            </a:lvl1pPr>
          </a:lstStyle>
          <a:p>
            <a:endParaRPr lang="es-CL"/>
          </a:p>
        </p:txBody>
      </p:sp>
      <p:cxnSp>
        <p:nvCxnSpPr>
          <p:cNvPr id="12" name="Connecteur droit 11"/>
          <p:cNvCxnSpPr/>
          <p:nvPr/>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031" name="Picture 9" descr="ppt"/>
          <p:cNvPicPr>
            <a:picLocks noChangeAspect="1" noChangeArrowheads="1"/>
          </p:cNvPicPr>
          <p:nvPr/>
        </p:nvPicPr>
        <p:blipFill>
          <a:blip r:embed="rId10" cstate="screen">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txStyles>
    <p:titleStyle>
      <a:lvl1pPr algn="l" defTabSz="457200" rtl="0" eaLnBrk="1" fontAlgn="base" hangingPunct="1">
        <a:spcBef>
          <a:spcPct val="0"/>
        </a:spcBef>
        <a:spcAft>
          <a:spcPct val="0"/>
        </a:spcAft>
        <a:defRPr sz="2600" b="1" kern="1200">
          <a:solidFill>
            <a:schemeClr val="tx2"/>
          </a:solidFill>
          <a:latin typeface="Arial"/>
          <a:ea typeface="ＭＳ Ｐゴシック" pitchFamily="-108" charset="-128"/>
          <a:cs typeface="Arial"/>
        </a:defRPr>
      </a:lvl1pPr>
      <a:lvl2pPr algn="l" defTabSz="457200" rtl="0" eaLnBrk="1" fontAlgn="base" hangingPunct="1">
        <a:spcBef>
          <a:spcPct val="0"/>
        </a:spcBef>
        <a:spcAft>
          <a:spcPct val="0"/>
        </a:spcAft>
        <a:defRPr sz="2600" b="1">
          <a:solidFill>
            <a:schemeClr val="tx2"/>
          </a:solidFill>
          <a:latin typeface="Arial" pitchFamily="-108" charset="0"/>
          <a:ea typeface="ＭＳ Ｐゴシック" pitchFamily="-108" charset="-128"/>
          <a:cs typeface="Arial" charset="0"/>
        </a:defRPr>
      </a:lvl2pPr>
      <a:lvl3pPr algn="l" defTabSz="457200" rtl="0" eaLnBrk="1" fontAlgn="base" hangingPunct="1">
        <a:spcBef>
          <a:spcPct val="0"/>
        </a:spcBef>
        <a:spcAft>
          <a:spcPct val="0"/>
        </a:spcAft>
        <a:defRPr sz="2600" b="1">
          <a:solidFill>
            <a:schemeClr val="tx2"/>
          </a:solidFill>
          <a:latin typeface="Arial" pitchFamily="-108" charset="0"/>
          <a:ea typeface="ＭＳ Ｐゴシック" pitchFamily="-108" charset="-128"/>
          <a:cs typeface="Arial" charset="0"/>
        </a:defRPr>
      </a:lvl3pPr>
      <a:lvl4pPr algn="l" defTabSz="457200" rtl="0" eaLnBrk="1" fontAlgn="base" hangingPunct="1">
        <a:spcBef>
          <a:spcPct val="0"/>
        </a:spcBef>
        <a:spcAft>
          <a:spcPct val="0"/>
        </a:spcAft>
        <a:defRPr sz="2600" b="1">
          <a:solidFill>
            <a:schemeClr val="tx2"/>
          </a:solidFill>
          <a:latin typeface="Arial" pitchFamily="-108" charset="0"/>
          <a:ea typeface="ＭＳ Ｐゴシック" pitchFamily="-108" charset="-128"/>
          <a:cs typeface="Arial" charset="0"/>
        </a:defRPr>
      </a:lvl4pPr>
      <a:lvl5pPr algn="l" defTabSz="457200" rtl="0" eaLnBrk="1" fontAlgn="base" hangingPunct="1">
        <a:spcBef>
          <a:spcPct val="0"/>
        </a:spcBef>
        <a:spcAft>
          <a:spcPct val="0"/>
        </a:spcAft>
        <a:defRPr sz="2600" b="1">
          <a:solidFill>
            <a:schemeClr val="tx2"/>
          </a:solidFill>
          <a:latin typeface="Arial" pitchFamily="-108" charset="0"/>
          <a:ea typeface="ＭＳ Ｐゴシック" pitchFamily="-108" charset="-128"/>
          <a:cs typeface="Arial" charset="0"/>
        </a:defRPr>
      </a:lvl5pPr>
      <a:lvl6pPr marL="457200" algn="l" defTabSz="457200" rtl="0" eaLnBrk="1" fontAlgn="base" hangingPunct="1">
        <a:spcBef>
          <a:spcPct val="0"/>
        </a:spcBef>
        <a:spcAft>
          <a:spcPct val="0"/>
        </a:spcAft>
        <a:defRPr sz="2800">
          <a:solidFill>
            <a:schemeClr val="tx2"/>
          </a:solidFill>
          <a:latin typeface="Arial" pitchFamily="-108" charset="0"/>
          <a:ea typeface="ＭＳ Ｐゴシック" pitchFamily="-108" charset="-128"/>
        </a:defRPr>
      </a:lvl6pPr>
      <a:lvl7pPr marL="914400" algn="l" defTabSz="457200" rtl="0" eaLnBrk="1" fontAlgn="base" hangingPunct="1">
        <a:spcBef>
          <a:spcPct val="0"/>
        </a:spcBef>
        <a:spcAft>
          <a:spcPct val="0"/>
        </a:spcAft>
        <a:defRPr sz="2800">
          <a:solidFill>
            <a:schemeClr val="tx2"/>
          </a:solidFill>
          <a:latin typeface="Arial" pitchFamily="-108" charset="0"/>
          <a:ea typeface="ＭＳ Ｐゴシック" pitchFamily="-108" charset="-128"/>
        </a:defRPr>
      </a:lvl7pPr>
      <a:lvl8pPr marL="1371600" algn="l" defTabSz="457200" rtl="0" eaLnBrk="1" fontAlgn="base" hangingPunct="1">
        <a:spcBef>
          <a:spcPct val="0"/>
        </a:spcBef>
        <a:spcAft>
          <a:spcPct val="0"/>
        </a:spcAft>
        <a:defRPr sz="2800">
          <a:solidFill>
            <a:schemeClr val="tx2"/>
          </a:solidFill>
          <a:latin typeface="Arial" pitchFamily="-108" charset="0"/>
          <a:ea typeface="ＭＳ Ｐゴシック" pitchFamily="-108" charset="-128"/>
        </a:defRPr>
      </a:lvl8pPr>
      <a:lvl9pPr marL="1828800" algn="l" defTabSz="457200" rtl="0" eaLnBrk="1" fontAlgn="base" hangingPunct="1">
        <a:spcBef>
          <a:spcPct val="0"/>
        </a:spcBef>
        <a:spcAft>
          <a:spcPct val="0"/>
        </a:spcAft>
        <a:defRPr sz="2800">
          <a:solidFill>
            <a:schemeClr val="tx2"/>
          </a:solidFill>
          <a:latin typeface="Arial" pitchFamily="-108" charset="0"/>
          <a:ea typeface="ＭＳ Ｐゴシック" pitchFamily="-108" charset="-128"/>
        </a:defRPr>
      </a:lvl9pPr>
    </p:titleStyle>
    <p:bodyStyle>
      <a:lvl1pPr marL="342900" indent="-342900" algn="l" defTabSz="457200" rtl="0" eaLnBrk="1" fontAlgn="base" hangingPunct="1">
        <a:spcBef>
          <a:spcPct val="20000"/>
        </a:spcBef>
        <a:spcAft>
          <a:spcPct val="0"/>
        </a:spcAft>
        <a:buClr>
          <a:schemeClr val="tx2"/>
        </a:buClr>
        <a:buFont typeface="Wingdings" pitchFamily="2" charset="2"/>
        <a:buChar char="§"/>
        <a:defRPr sz="2600" kern="1200">
          <a:solidFill>
            <a:schemeClr val="tx1"/>
          </a:solidFill>
          <a:latin typeface="Arial"/>
          <a:ea typeface="ＭＳ Ｐゴシック" pitchFamily="-108" charset="-128"/>
          <a:cs typeface="Arial"/>
        </a:defRPr>
      </a:lvl1pPr>
      <a:lvl2pPr marL="742950" indent="-285750" algn="l" defTabSz="457200" rtl="0" eaLnBrk="1" fontAlgn="base" hangingPunct="1">
        <a:spcBef>
          <a:spcPct val="20000"/>
        </a:spcBef>
        <a:spcAft>
          <a:spcPct val="0"/>
        </a:spcAft>
        <a:buClr>
          <a:schemeClr val="tx2"/>
        </a:buClr>
        <a:buFont typeface="Wingdings" pitchFamily="2" charset="2"/>
        <a:buChar char="§"/>
        <a:defRPr sz="2400" kern="1200">
          <a:solidFill>
            <a:schemeClr val="tx1"/>
          </a:solidFill>
          <a:latin typeface="Arial"/>
          <a:ea typeface="ＭＳ Ｐゴシック" pitchFamily="-108" charset="-128"/>
          <a:cs typeface="Arial"/>
        </a:defRPr>
      </a:lvl2pPr>
      <a:lvl3pPr marL="1143000" indent="-228600" algn="l" defTabSz="457200" rtl="0" eaLnBrk="1" fontAlgn="base" hangingPunct="1">
        <a:spcBef>
          <a:spcPct val="20000"/>
        </a:spcBef>
        <a:spcAft>
          <a:spcPct val="0"/>
        </a:spcAft>
        <a:buClr>
          <a:schemeClr val="tx2"/>
        </a:buClr>
        <a:buFont typeface="Wingdings" pitchFamily="2" charset="2"/>
        <a:buChar char="§"/>
        <a:defRPr sz="2200" kern="1200">
          <a:solidFill>
            <a:schemeClr val="tx1"/>
          </a:solidFill>
          <a:latin typeface="Arial"/>
          <a:ea typeface="ＭＳ Ｐゴシック" pitchFamily="-108" charset="-128"/>
          <a:cs typeface="Arial"/>
        </a:defRPr>
      </a:lvl3pPr>
      <a:lvl4pPr marL="1600200" indent="-228600" algn="l" defTabSz="457200" rtl="0" eaLnBrk="1" fontAlgn="base" hangingPunct="1">
        <a:spcBef>
          <a:spcPct val="20000"/>
        </a:spcBef>
        <a:spcAft>
          <a:spcPct val="0"/>
        </a:spcAft>
        <a:buClr>
          <a:schemeClr val="tx2"/>
        </a:buClr>
        <a:buFont typeface="Wingdings" pitchFamily="2" charset="2"/>
        <a:buChar char="§"/>
        <a:defRPr sz="2000" kern="1200">
          <a:solidFill>
            <a:schemeClr val="tx1"/>
          </a:solidFill>
          <a:latin typeface="Arial"/>
          <a:ea typeface="ＭＳ Ｐゴシック" pitchFamily="-108" charset="-128"/>
          <a:cs typeface="Arial"/>
        </a:defRPr>
      </a:lvl4pPr>
      <a:lvl5pPr marL="2057400" indent="-228600" algn="l" defTabSz="457200" rtl="0" eaLnBrk="1" fontAlgn="base" hangingPunct="1">
        <a:spcBef>
          <a:spcPct val="20000"/>
        </a:spcBef>
        <a:spcAft>
          <a:spcPct val="0"/>
        </a:spcAft>
        <a:buClr>
          <a:schemeClr val="tx2"/>
        </a:buClr>
        <a:buFont typeface="Wingdings" pitchFamily="2" charset="2"/>
        <a:buChar char="§"/>
        <a:defRPr sz="2000" kern="1200">
          <a:solidFill>
            <a:schemeClr val="tx1"/>
          </a:solidFill>
          <a:latin typeface="Arial"/>
          <a:ea typeface="ＭＳ Ｐゴシック" pitchFamily="-10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647700" y="2009930"/>
            <a:ext cx="8028756" cy="915014"/>
          </a:xfrm>
        </p:spPr>
        <p:txBody>
          <a:bodyPr rtlCol="0">
            <a:noAutofit/>
          </a:bodyPr>
          <a:lstStyle/>
          <a:p>
            <a:pPr>
              <a:lnSpc>
                <a:spcPct val="150000"/>
              </a:lnSpc>
              <a:defRPr/>
            </a:pPr>
            <a:r>
              <a:rPr lang="es-CL" sz="3200" dirty="0" smtClean="0">
                <a:latin typeface="Arial" panose="020B0604020202020204" pitchFamily="34" charset="0"/>
                <a:ea typeface="Verdana" pitchFamily="34" charset="0"/>
                <a:cs typeface="Arial" panose="020B0604020202020204" pitchFamily="34" charset="0"/>
              </a:rPr>
              <a:t>Funciones de los órganos de tratados</a:t>
            </a:r>
            <a:br>
              <a:rPr lang="es-CL" sz="3200" dirty="0" smtClean="0">
                <a:latin typeface="Arial" panose="020B0604020202020204" pitchFamily="34" charset="0"/>
                <a:ea typeface="Verdana" pitchFamily="34" charset="0"/>
                <a:cs typeface="Arial" panose="020B0604020202020204" pitchFamily="34" charset="0"/>
              </a:rPr>
            </a:br>
            <a:r>
              <a:rPr lang="es-CL" sz="3200" dirty="0" smtClean="0">
                <a:latin typeface="Verdana" pitchFamily="34" charset="0"/>
                <a:ea typeface="Verdana" pitchFamily="34" charset="0"/>
                <a:cs typeface="Verdana" pitchFamily="34" charset="0"/>
              </a:rPr>
              <a:t/>
            </a:r>
            <a:br>
              <a:rPr lang="es-CL" sz="3200" dirty="0" smtClean="0">
                <a:latin typeface="Verdana" pitchFamily="34" charset="0"/>
                <a:ea typeface="Verdana" pitchFamily="34" charset="0"/>
                <a:cs typeface="Verdana" pitchFamily="34" charset="0"/>
              </a:rPr>
            </a:br>
            <a:r>
              <a:rPr lang="es-CL" dirty="0" smtClean="0">
                <a:latin typeface="Verdana" pitchFamily="34" charset="0"/>
                <a:ea typeface="Verdana" pitchFamily="34" charset="0"/>
                <a:cs typeface="Verdana" pitchFamily="34" charset="0"/>
              </a:rPr>
              <a:t/>
            </a:r>
            <a:br>
              <a:rPr lang="es-CL" dirty="0" smtClean="0">
                <a:latin typeface="Verdana" pitchFamily="34" charset="0"/>
                <a:ea typeface="Verdana" pitchFamily="34" charset="0"/>
                <a:cs typeface="Verdana" pitchFamily="34" charset="0"/>
              </a:rPr>
            </a:br>
            <a:r>
              <a:rPr lang="es-CL" sz="1600" dirty="0" smtClean="0">
                <a:latin typeface="Verdana" pitchFamily="34" charset="0"/>
                <a:ea typeface="Verdana" pitchFamily="34" charset="0"/>
                <a:cs typeface="Verdana" pitchFamily="34" charset="0"/>
              </a:rPr>
              <a:t> </a:t>
            </a:r>
            <a:r>
              <a:rPr lang="es-CL" dirty="0" smtClean="0">
                <a:latin typeface="Verdana" pitchFamily="34" charset="0"/>
                <a:ea typeface="Verdana" pitchFamily="34" charset="0"/>
                <a:cs typeface="Verdana" pitchFamily="34" charset="0"/>
              </a:rPr>
              <a:t/>
            </a:r>
            <a:br>
              <a:rPr lang="es-CL" dirty="0" smtClean="0">
                <a:latin typeface="Verdana" pitchFamily="34" charset="0"/>
                <a:ea typeface="Verdana" pitchFamily="34" charset="0"/>
                <a:cs typeface="Verdana" pitchFamily="34" charset="0"/>
              </a:rPr>
            </a:br>
            <a:endParaRPr lang="en-US" dirty="0" smtClean="0">
              <a:latin typeface="Verdana" pitchFamily="34" charset="0"/>
              <a:ea typeface="Verdana" pitchFamily="34" charset="0"/>
              <a:cs typeface="Verdana" pitchFamily="34" charset="0"/>
            </a:endParaRPr>
          </a:p>
        </p:txBody>
      </p:sp>
      <p:sp>
        <p:nvSpPr>
          <p:cNvPr id="3" name="TextBox 2"/>
          <p:cNvSpPr txBox="1"/>
          <p:nvPr/>
        </p:nvSpPr>
        <p:spPr>
          <a:xfrm>
            <a:off x="683568" y="3861048"/>
            <a:ext cx="8064896" cy="707886"/>
          </a:xfrm>
          <a:prstGeom prst="rect">
            <a:avLst/>
          </a:prstGeom>
          <a:noFill/>
        </p:spPr>
        <p:txBody>
          <a:bodyPr wrap="square" rtlCol="0">
            <a:spAutoFit/>
          </a:bodyPr>
          <a:lstStyle/>
          <a:p>
            <a:r>
              <a:rPr lang="fr-CH" sz="2000" b="1" i="1" dirty="0" err="1" smtClean="0">
                <a:solidFill>
                  <a:schemeClr val="bg1"/>
                </a:solidFill>
                <a:latin typeface="Arial" panose="020B0604020202020204" pitchFamily="34" charset="0"/>
                <a:cs typeface="Arial" panose="020B0604020202020204" pitchFamily="34" charset="0"/>
              </a:rPr>
              <a:t>Programa</a:t>
            </a:r>
            <a:r>
              <a:rPr lang="fr-CH" sz="2000" b="1" i="1" dirty="0" smtClean="0">
                <a:solidFill>
                  <a:schemeClr val="bg1"/>
                </a:solidFill>
                <a:latin typeface="Arial" panose="020B0604020202020204" pitchFamily="34" charset="0"/>
                <a:cs typeface="Arial" panose="020B0604020202020204" pitchFamily="34" charset="0"/>
              </a:rPr>
              <a:t> de </a:t>
            </a:r>
            <a:r>
              <a:rPr lang="fr-CH" sz="2000" b="1" i="1" dirty="0" err="1">
                <a:solidFill>
                  <a:schemeClr val="bg1"/>
                </a:solidFill>
                <a:latin typeface="Arial" panose="020B0604020202020204" pitchFamily="34" charset="0"/>
                <a:cs typeface="Arial" panose="020B0604020202020204" pitchFamily="34" charset="0"/>
              </a:rPr>
              <a:t>f</a:t>
            </a:r>
            <a:r>
              <a:rPr lang="fr-CH" sz="2000" b="1" i="1" dirty="0" err="1" smtClean="0">
                <a:solidFill>
                  <a:schemeClr val="bg1"/>
                </a:solidFill>
                <a:latin typeface="Arial" panose="020B0604020202020204" pitchFamily="34" charset="0"/>
                <a:cs typeface="Arial" panose="020B0604020202020204" pitchFamily="34" charset="0"/>
              </a:rPr>
              <a:t>ortalecimiento</a:t>
            </a:r>
            <a:r>
              <a:rPr lang="fr-CH" sz="2000" b="1" i="1" dirty="0" smtClean="0">
                <a:solidFill>
                  <a:schemeClr val="bg1"/>
                </a:solidFill>
                <a:latin typeface="Arial" panose="020B0604020202020204" pitchFamily="34" charset="0"/>
                <a:cs typeface="Arial" panose="020B0604020202020204" pitchFamily="34" charset="0"/>
              </a:rPr>
              <a:t> de </a:t>
            </a:r>
            <a:r>
              <a:rPr lang="fr-CH" sz="2000" b="1" i="1" dirty="0" err="1" smtClean="0">
                <a:solidFill>
                  <a:schemeClr val="bg1"/>
                </a:solidFill>
                <a:latin typeface="Arial" panose="020B0604020202020204" pitchFamily="34" charset="0"/>
                <a:cs typeface="Arial" panose="020B0604020202020204" pitchFamily="34" charset="0"/>
              </a:rPr>
              <a:t>capacidades</a:t>
            </a:r>
            <a:r>
              <a:rPr lang="fr-CH" sz="2000" b="1" i="1" dirty="0" smtClean="0">
                <a:solidFill>
                  <a:schemeClr val="bg1"/>
                </a:solidFill>
                <a:latin typeface="Arial" panose="020B0604020202020204" pitchFamily="34" charset="0"/>
                <a:cs typeface="Arial" panose="020B0604020202020204" pitchFamily="34" charset="0"/>
              </a:rPr>
              <a:t> de los </a:t>
            </a:r>
            <a:r>
              <a:rPr lang="fr-CH" sz="2000" b="1" i="1" dirty="0" err="1">
                <a:solidFill>
                  <a:schemeClr val="bg1"/>
                </a:solidFill>
                <a:latin typeface="Arial" panose="020B0604020202020204" pitchFamily="34" charset="0"/>
                <a:cs typeface="Arial" panose="020B0604020202020204" pitchFamily="34" charset="0"/>
              </a:rPr>
              <a:t>ó</a:t>
            </a:r>
            <a:r>
              <a:rPr lang="fr-CH" sz="2000" b="1" i="1" dirty="0" err="1" smtClean="0">
                <a:solidFill>
                  <a:schemeClr val="bg1"/>
                </a:solidFill>
                <a:latin typeface="Arial" panose="020B0604020202020204" pitchFamily="34" charset="0"/>
                <a:cs typeface="Arial" panose="020B0604020202020204" pitchFamily="34" charset="0"/>
              </a:rPr>
              <a:t>rganos</a:t>
            </a:r>
            <a:r>
              <a:rPr lang="fr-CH" sz="2000" b="1" i="1" dirty="0" smtClean="0">
                <a:solidFill>
                  <a:schemeClr val="bg1"/>
                </a:solidFill>
                <a:latin typeface="Arial" panose="020B0604020202020204" pitchFamily="34" charset="0"/>
                <a:cs typeface="Arial" panose="020B0604020202020204" pitchFamily="34" charset="0"/>
              </a:rPr>
              <a:t> de </a:t>
            </a:r>
            <a:r>
              <a:rPr lang="fr-CH" sz="2000" b="1" i="1" dirty="0" err="1" smtClean="0">
                <a:solidFill>
                  <a:schemeClr val="bg1"/>
                </a:solidFill>
                <a:latin typeface="Arial" panose="020B0604020202020204" pitchFamily="34" charset="0"/>
                <a:cs typeface="Arial" panose="020B0604020202020204" pitchFamily="34" charset="0"/>
              </a:rPr>
              <a:t>tratados</a:t>
            </a:r>
            <a:r>
              <a:rPr lang="fr-CH" sz="2000" b="1" i="1" dirty="0" smtClean="0">
                <a:solidFill>
                  <a:schemeClr val="bg1"/>
                </a:solidFill>
                <a:latin typeface="Arial" panose="020B0604020202020204" pitchFamily="34" charset="0"/>
                <a:cs typeface="Arial" panose="020B0604020202020204" pitchFamily="34" charset="0"/>
              </a:rPr>
              <a:t> de la OACNUDH</a:t>
            </a:r>
            <a:endParaRPr lang="en-GB" sz="2000" b="1" i="1"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476672"/>
            <a:ext cx="7566025" cy="888578"/>
          </a:xfrm>
        </p:spPr>
        <p:txBody>
          <a:bodyPr/>
          <a:lstStyle/>
          <a:p>
            <a:r>
              <a:rPr lang="en-US" sz="2800" dirty="0" err="1" smtClean="0"/>
              <a:t>Acciones</a:t>
            </a:r>
            <a:r>
              <a:rPr lang="en-US" sz="2800" dirty="0" smtClean="0"/>
              <a:t> </a:t>
            </a:r>
            <a:r>
              <a:rPr lang="en-US" sz="2800" dirty="0" err="1" smtClean="0"/>
              <a:t>urgentes</a:t>
            </a:r>
            <a:r>
              <a:rPr lang="en-US" sz="2800" dirty="0" smtClean="0"/>
              <a:t> / </a:t>
            </a:r>
            <a:r>
              <a:rPr lang="en-US" sz="2800" dirty="0" err="1" smtClean="0"/>
              <a:t>Alerta</a:t>
            </a:r>
            <a:r>
              <a:rPr lang="en-US" sz="2800" dirty="0" smtClean="0"/>
              <a:t> </a:t>
            </a:r>
            <a:r>
              <a:rPr lang="en-US" sz="2800" dirty="0" err="1" smtClean="0"/>
              <a:t>temprana</a:t>
            </a:r>
            <a:endParaRPr lang="en-US" sz="2800" dirty="0"/>
          </a:p>
        </p:txBody>
      </p:sp>
      <p:sp>
        <p:nvSpPr>
          <p:cNvPr id="3" name="Content Placeholder 2"/>
          <p:cNvSpPr>
            <a:spLocks noGrp="1"/>
          </p:cNvSpPr>
          <p:nvPr>
            <p:ph idx="1"/>
          </p:nvPr>
        </p:nvSpPr>
        <p:spPr>
          <a:xfrm>
            <a:off x="740832" y="1196752"/>
            <a:ext cx="8007632" cy="5472608"/>
          </a:xfrm>
        </p:spPr>
        <p:txBody>
          <a:bodyPr/>
          <a:lstStyle/>
          <a:p>
            <a:pPr marL="0" lvl="1" indent="0">
              <a:buNone/>
            </a:pPr>
            <a:r>
              <a:rPr lang="es-ES" b="1" dirty="0">
                <a:solidFill>
                  <a:schemeClr val="tx2"/>
                </a:solidFill>
              </a:rPr>
              <a:t>¿En qué </a:t>
            </a:r>
            <a:r>
              <a:rPr lang="es-ES" b="1" dirty="0" smtClean="0">
                <a:solidFill>
                  <a:schemeClr val="tx2"/>
                </a:solidFill>
              </a:rPr>
              <a:t>consisten esta función? </a:t>
            </a:r>
            <a:endParaRPr lang="es-ES" b="1" dirty="0">
              <a:solidFill>
                <a:schemeClr val="tx2"/>
              </a:solidFill>
            </a:endParaRPr>
          </a:p>
          <a:p>
            <a:r>
              <a:rPr lang="es-PA" sz="1800" dirty="0" smtClean="0"/>
              <a:t>CERD: Acciones urgentes y alerta temprana: Decisiones, pronunciamientos públicos, recomendaciones a los Estados, Asamblea General y Consejo de Seguridad que lleven a acciones preventivos a violaciones a la Convención, en particular los que puedan generar conflicto étnico, violencia o genocidio. </a:t>
            </a:r>
            <a:endParaRPr lang="en-US" sz="1800" dirty="0" smtClean="0"/>
          </a:p>
          <a:p>
            <a:pPr lvl="0"/>
            <a:r>
              <a:rPr lang="es-PA" sz="1800" dirty="0" smtClean="0"/>
              <a:t>CED: Peticiones </a:t>
            </a:r>
            <a:r>
              <a:rPr lang="es-PA" sz="1800" dirty="0"/>
              <a:t>de acción urgente: asegurar que el Estado parte toma, como asunto de emergencia, todas las medidas para buscar y localizar a persona desaparecida.  </a:t>
            </a:r>
            <a:endParaRPr lang="en-US" sz="1800" dirty="0"/>
          </a:p>
          <a:p>
            <a:pPr marL="0" lvl="1" indent="0" eaLnBrk="1" hangingPunct="1">
              <a:buNone/>
            </a:pPr>
            <a:endParaRPr lang="en-US" altLang="en-US" sz="800" dirty="0"/>
          </a:p>
          <a:p>
            <a:pPr marL="0" lvl="1" indent="0">
              <a:buNone/>
            </a:pPr>
            <a:r>
              <a:rPr lang="es-ES" b="1" dirty="0" smtClean="0">
                <a:solidFill>
                  <a:schemeClr val="tx2"/>
                </a:solidFill>
              </a:rPr>
              <a:t>¿Qué órganos de tratados la ejercen? </a:t>
            </a:r>
            <a:endParaRPr lang="en-GB" b="1" dirty="0"/>
          </a:p>
          <a:p>
            <a:pPr marL="57150" indent="0">
              <a:buNone/>
              <a:defRPr/>
            </a:pPr>
            <a:r>
              <a:rPr lang="en-US" altLang="en-US" sz="1800" dirty="0" smtClean="0"/>
              <a:t>-	CED </a:t>
            </a:r>
            <a:r>
              <a:rPr lang="en-US" altLang="en-US" sz="1800" dirty="0"/>
              <a:t>(</a:t>
            </a:r>
            <a:r>
              <a:rPr lang="en-US" altLang="en-US" sz="1800" dirty="0" err="1"/>
              <a:t>peticiones</a:t>
            </a:r>
            <a:r>
              <a:rPr lang="en-US" altLang="en-US" sz="1800" dirty="0"/>
              <a:t> de </a:t>
            </a:r>
            <a:r>
              <a:rPr lang="en-US" altLang="en-US" sz="1800" dirty="0" err="1"/>
              <a:t>acción</a:t>
            </a:r>
            <a:r>
              <a:rPr lang="en-US" altLang="en-US" sz="1800" dirty="0"/>
              <a:t> </a:t>
            </a:r>
            <a:r>
              <a:rPr lang="en-US" altLang="en-US" sz="1800" dirty="0" err="1"/>
              <a:t>urgente</a:t>
            </a:r>
            <a:r>
              <a:rPr lang="en-US" altLang="en-US" sz="1800" dirty="0"/>
              <a:t>) </a:t>
            </a:r>
            <a:r>
              <a:rPr lang="en-US" altLang="en-US" sz="1800" dirty="0" smtClean="0">
                <a:sym typeface="Wingdings" panose="05000000000000000000" pitchFamily="2" charset="2"/>
              </a:rPr>
              <a:t> </a:t>
            </a:r>
            <a:r>
              <a:rPr lang="en-US" altLang="en-US" sz="1800" dirty="0" smtClean="0"/>
              <a:t>art. 30 </a:t>
            </a:r>
            <a:r>
              <a:rPr lang="en-US" altLang="en-US" sz="1800" dirty="0" err="1" smtClean="0"/>
              <a:t>Convención</a:t>
            </a:r>
            <a:endParaRPr lang="en-US" altLang="en-US" sz="1800" dirty="0" smtClean="0"/>
          </a:p>
          <a:p>
            <a:pPr marL="57150" indent="0">
              <a:buNone/>
              <a:defRPr/>
            </a:pPr>
            <a:r>
              <a:rPr lang="en-US" altLang="en-US" sz="1800" dirty="0" smtClean="0"/>
              <a:t>- 	CERD </a:t>
            </a:r>
            <a:r>
              <a:rPr lang="en-US" altLang="en-US" sz="1800" dirty="0"/>
              <a:t>(</a:t>
            </a:r>
            <a:r>
              <a:rPr lang="en-US" altLang="en-US" sz="1800" dirty="0" err="1"/>
              <a:t>acciones</a:t>
            </a:r>
            <a:r>
              <a:rPr lang="en-US" altLang="en-US" sz="1800" dirty="0"/>
              <a:t> </a:t>
            </a:r>
            <a:r>
              <a:rPr lang="en-US" altLang="en-US" sz="1800" dirty="0" err="1"/>
              <a:t>urgentes</a:t>
            </a:r>
            <a:r>
              <a:rPr lang="en-US" altLang="en-US" sz="1800" dirty="0"/>
              <a:t> y </a:t>
            </a:r>
            <a:r>
              <a:rPr lang="en-US" altLang="en-US" sz="1800" dirty="0" err="1"/>
              <a:t>alerta</a:t>
            </a:r>
            <a:r>
              <a:rPr lang="en-US" altLang="en-US" sz="1800" dirty="0"/>
              <a:t> </a:t>
            </a:r>
            <a:r>
              <a:rPr lang="en-US" altLang="en-US" sz="1800" dirty="0" err="1"/>
              <a:t>temprana</a:t>
            </a:r>
            <a:r>
              <a:rPr lang="en-US" altLang="en-US" sz="1800" dirty="0" smtClean="0"/>
              <a:t>),</a:t>
            </a:r>
            <a:endParaRPr lang="en-US" altLang="en-US" sz="1800" dirty="0"/>
          </a:p>
          <a:p>
            <a:pPr marL="800100" lvl="1">
              <a:buFontTx/>
              <a:buChar char="-"/>
              <a:defRPr/>
            </a:pPr>
            <a:r>
              <a:rPr lang="en-US" altLang="en-US" sz="1600" dirty="0"/>
              <a:t>Base </a:t>
            </a:r>
            <a:r>
              <a:rPr lang="en-US" altLang="en-US" sz="1600" dirty="0" err="1"/>
              <a:t>jurídica</a:t>
            </a:r>
            <a:r>
              <a:rPr lang="en-US" altLang="en-US" sz="1600" dirty="0"/>
              <a:t>: </a:t>
            </a:r>
            <a:r>
              <a:rPr lang="en-US" altLang="en-US" sz="1600" dirty="0" err="1"/>
              <a:t>Resolución</a:t>
            </a:r>
            <a:r>
              <a:rPr lang="en-US" altLang="en-US" sz="1600" dirty="0"/>
              <a:t> 47/120 de la AG  (</a:t>
            </a:r>
            <a:r>
              <a:rPr lang="en-US" altLang="en-US" sz="1600" dirty="0" err="1"/>
              <a:t>una</a:t>
            </a:r>
            <a:r>
              <a:rPr lang="en-US" altLang="en-US" sz="1600" dirty="0"/>
              <a:t> Agenda </a:t>
            </a:r>
            <a:r>
              <a:rPr lang="en-US" altLang="en-US" sz="1600" dirty="0" err="1"/>
              <a:t>por</a:t>
            </a:r>
            <a:r>
              <a:rPr lang="en-US" altLang="en-US" sz="1600" dirty="0"/>
              <a:t> la </a:t>
            </a:r>
            <a:r>
              <a:rPr lang="en-US" altLang="en-US" sz="1600" dirty="0" err="1"/>
              <a:t>paz</a:t>
            </a:r>
            <a:r>
              <a:rPr lang="en-US" altLang="en-US" sz="1600" dirty="0"/>
              <a:t>: </a:t>
            </a:r>
            <a:r>
              <a:rPr lang="en-US" altLang="en-US" sz="1600" dirty="0" err="1"/>
              <a:t>Mecanismos</a:t>
            </a:r>
            <a:r>
              <a:rPr lang="en-US" altLang="en-US" sz="1600" dirty="0"/>
              <a:t> de </a:t>
            </a:r>
            <a:r>
              <a:rPr lang="en-US" altLang="en-US" sz="1600" dirty="0" err="1"/>
              <a:t>alterta</a:t>
            </a:r>
            <a:r>
              <a:rPr lang="en-US" altLang="en-US" sz="1600" dirty="0"/>
              <a:t> </a:t>
            </a:r>
            <a:r>
              <a:rPr lang="en-US" altLang="en-US" sz="1600" dirty="0" err="1"/>
              <a:t>temprana</a:t>
            </a:r>
            <a:r>
              <a:rPr lang="en-US" altLang="en-US" sz="1600" dirty="0" smtClean="0"/>
              <a:t>)</a:t>
            </a:r>
            <a:endParaRPr lang="en-US" altLang="en-US" sz="1800" dirty="0" smtClean="0"/>
          </a:p>
          <a:p>
            <a:pPr marL="57150" indent="0">
              <a:buNone/>
              <a:defRPr/>
            </a:pPr>
            <a:endParaRPr lang="en-US" altLang="en-US" sz="800" dirty="0"/>
          </a:p>
          <a:p>
            <a:pPr marL="57150" indent="0">
              <a:buNone/>
              <a:defRPr/>
            </a:pPr>
            <a:r>
              <a:rPr lang="es-ES" sz="2400" b="1" dirty="0" smtClean="0">
                <a:solidFill>
                  <a:schemeClr val="tx2"/>
                </a:solidFill>
              </a:rPr>
              <a:t>¿</a:t>
            </a:r>
            <a:r>
              <a:rPr lang="fr-CH" sz="2400" b="1" dirty="0" err="1" smtClean="0">
                <a:solidFill>
                  <a:schemeClr val="tx2"/>
                </a:solidFill>
              </a:rPr>
              <a:t>Actores</a:t>
            </a:r>
            <a:r>
              <a:rPr lang="fr-CH" sz="2400" b="1" dirty="0" smtClean="0">
                <a:solidFill>
                  <a:schemeClr val="tx2"/>
                </a:solidFill>
              </a:rPr>
              <a:t> clave? </a:t>
            </a:r>
            <a:endParaRPr lang="en-GB" sz="2400" b="1" dirty="0" smtClean="0">
              <a:solidFill>
                <a:schemeClr val="accent1">
                  <a:lumMod val="75000"/>
                </a:schemeClr>
              </a:solidFill>
            </a:endParaRPr>
          </a:p>
          <a:p>
            <a:pPr marL="57150" indent="0">
              <a:buNone/>
              <a:defRPr/>
            </a:pPr>
            <a:r>
              <a:rPr lang="en-GB" sz="1800" dirty="0" smtClean="0"/>
              <a:t>-    OSC, INDH, </a:t>
            </a:r>
            <a:r>
              <a:rPr lang="en-GB" sz="1800" dirty="0" err="1" smtClean="0"/>
              <a:t>agencias</a:t>
            </a:r>
            <a:r>
              <a:rPr lang="en-GB" sz="1800" dirty="0" smtClean="0"/>
              <a:t> ONU, </a:t>
            </a:r>
            <a:r>
              <a:rPr lang="en-GB" sz="1800" dirty="0" err="1" smtClean="0"/>
              <a:t>Estados</a:t>
            </a:r>
            <a:r>
              <a:rPr lang="en-GB" sz="1800" dirty="0" smtClean="0"/>
              <a:t> parte</a:t>
            </a:r>
          </a:p>
          <a:p>
            <a:pPr marL="57150" indent="0">
              <a:buNone/>
              <a:defRPr/>
            </a:pPr>
            <a:endParaRPr lang="en-GB" sz="2400" b="1" dirty="0">
              <a:solidFill>
                <a:schemeClr val="accent1">
                  <a:lumMod val="75000"/>
                </a:schemeClr>
              </a:solidFill>
            </a:endParaRPr>
          </a:p>
          <a:p>
            <a:pPr marL="0" indent="0">
              <a:buNone/>
            </a:pPr>
            <a:endParaRPr lang="en-US" dirty="0" smtClean="0"/>
          </a:p>
          <a:p>
            <a:pPr marL="0" indent="0">
              <a:buNone/>
            </a:pPr>
            <a:endParaRPr lang="en-US" dirty="0">
              <a:solidFill>
                <a:srgbClr val="FFC000"/>
              </a:solidFill>
            </a:endParaRPr>
          </a:p>
        </p:txBody>
      </p:sp>
    </p:spTree>
    <p:extLst>
      <p:ext uri="{BB962C8B-B14F-4D97-AF65-F5344CB8AC3E}">
        <p14:creationId xmlns:p14="http://schemas.microsoft.com/office/powerpoint/2010/main" val="413973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476672"/>
            <a:ext cx="7566025" cy="888578"/>
          </a:xfrm>
        </p:spPr>
        <p:txBody>
          <a:bodyPr/>
          <a:lstStyle/>
          <a:p>
            <a:r>
              <a:rPr lang="es-ES" sz="2800" dirty="0" smtClean="0"/>
              <a:t>Comentarios generales </a:t>
            </a:r>
            <a:endParaRPr lang="es-ES" sz="2800" dirty="0"/>
          </a:p>
        </p:txBody>
      </p:sp>
      <p:sp>
        <p:nvSpPr>
          <p:cNvPr id="3" name="Content Placeholder 2"/>
          <p:cNvSpPr>
            <a:spLocks noGrp="1"/>
          </p:cNvSpPr>
          <p:nvPr>
            <p:ph idx="1"/>
          </p:nvPr>
        </p:nvSpPr>
        <p:spPr>
          <a:xfrm>
            <a:off x="740832" y="1268760"/>
            <a:ext cx="7567085" cy="4824536"/>
          </a:xfrm>
        </p:spPr>
        <p:txBody>
          <a:bodyPr/>
          <a:lstStyle/>
          <a:p>
            <a:pPr marL="0" lvl="1" indent="0">
              <a:buNone/>
            </a:pPr>
            <a:r>
              <a:rPr lang="es-ES" b="1" dirty="0" smtClean="0">
                <a:solidFill>
                  <a:schemeClr val="tx2"/>
                </a:solidFill>
              </a:rPr>
              <a:t>¿</a:t>
            </a:r>
            <a:r>
              <a:rPr lang="es-ES" b="1" dirty="0">
                <a:solidFill>
                  <a:schemeClr val="tx2"/>
                </a:solidFill>
              </a:rPr>
              <a:t>En qué consiste esta función? </a:t>
            </a:r>
            <a:endParaRPr lang="es-ES" b="1" dirty="0" smtClean="0">
              <a:solidFill>
                <a:schemeClr val="tx2"/>
              </a:solidFill>
            </a:endParaRPr>
          </a:p>
          <a:p>
            <a:pPr marL="342900" lvl="1" indent="-342900"/>
            <a:r>
              <a:rPr lang="es-ES" sz="2000" dirty="0" smtClean="0"/>
              <a:t>Interpretación de un tratado internacional de DDHH </a:t>
            </a:r>
          </a:p>
          <a:p>
            <a:pPr marL="342900" lvl="1" indent="-342900"/>
            <a:r>
              <a:rPr lang="es-ES" sz="2000" dirty="0" smtClean="0"/>
              <a:t>Objetivo: asistir Estado parte en implementación de obligaciones de tratado y desarrollo de derecho  internacional de los DDHH </a:t>
            </a:r>
          </a:p>
          <a:p>
            <a:pPr marL="342900" lvl="1" indent="-342900"/>
            <a:r>
              <a:rPr lang="es-ES" sz="2000" dirty="0" smtClean="0"/>
              <a:t>El </a:t>
            </a:r>
            <a:r>
              <a:rPr lang="es-ES" sz="2000" dirty="0"/>
              <a:t>resultado de un día de debate general conduce a redactar un c</a:t>
            </a:r>
            <a:r>
              <a:rPr lang="es-ES" sz="2000" dirty="0" smtClean="0"/>
              <a:t>omentario general</a:t>
            </a:r>
          </a:p>
          <a:p>
            <a:pPr marL="342900" lvl="1" indent="-342900"/>
            <a:endParaRPr lang="fr-CH" sz="800" b="1" dirty="0" smtClean="0"/>
          </a:p>
          <a:p>
            <a:pPr marL="0" lvl="1" indent="0">
              <a:buNone/>
            </a:pPr>
            <a:r>
              <a:rPr lang="es-ES" b="1" dirty="0">
                <a:solidFill>
                  <a:schemeClr val="tx2"/>
                </a:solidFill>
              </a:rPr>
              <a:t>¿Qué órganos de tratados los ejerce? </a:t>
            </a:r>
            <a:endParaRPr lang="es-ES" b="1" dirty="0" smtClean="0">
              <a:solidFill>
                <a:schemeClr val="tx2"/>
              </a:solidFill>
            </a:endParaRPr>
          </a:p>
          <a:p>
            <a:pPr marL="0" lvl="1" indent="0">
              <a:buNone/>
            </a:pPr>
            <a:r>
              <a:rPr lang="es-ES" sz="2000" dirty="0" smtClean="0"/>
              <a:t>Todos</a:t>
            </a:r>
          </a:p>
          <a:p>
            <a:pPr marL="0" lvl="1" indent="0">
              <a:buNone/>
            </a:pPr>
            <a:endParaRPr lang="es-ES" sz="800" dirty="0"/>
          </a:p>
          <a:p>
            <a:pPr marL="0" lvl="1" indent="0">
              <a:buNone/>
            </a:pPr>
            <a:r>
              <a:rPr lang="es-ES" b="1" dirty="0" smtClean="0">
                <a:solidFill>
                  <a:schemeClr val="tx2"/>
                </a:solidFill>
              </a:rPr>
              <a:t>¿Actores clave?</a:t>
            </a:r>
            <a:endParaRPr lang="en-GB" b="1" dirty="0" smtClean="0"/>
          </a:p>
          <a:p>
            <a:pPr marL="0" lvl="1" indent="0">
              <a:buNone/>
            </a:pPr>
            <a:r>
              <a:rPr lang="es-PA" b="1" dirty="0" smtClean="0">
                <a:solidFill>
                  <a:schemeClr val="accent1">
                    <a:lumMod val="75000"/>
                  </a:schemeClr>
                </a:solidFill>
              </a:rPr>
              <a:t> </a:t>
            </a:r>
            <a:r>
              <a:rPr lang="es-PA" sz="2000" dirty="0" smtClean="0"/>
              <a:t>Estados parte, OSC, INDS, agencias ONU</a:t>
            </a:r>
            <a:r>
              <a:rPr lang="es-PA" sz="2000" b="1" dirty="0" smtClean="0">
                <a:solidFill>
                  <a:schemeClr val="accent1">
                    <a:lumMod val="75000"/>
                  </a:schemeClr>
                </a:solidFill>
              </a:rPr>
              <a:t> </a:t>
            </a:r>
            <a:endParaRPr lang="en-GB" sz="2000" dirty="0"/>
          </a:p>
        </p:txBody>
      </p:sp>
    </p:spTree>
    <p:extLst>
      <p:ext uri="{BB962C8B-B14F-4D97-AF65-F5344CB8AC3E}">
        <p14:creationId xmlns:p14="http://schemas.microsoft.com/office/powerpoint/2010/main" val="39697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idx="4294967295"/>
          </p:nvPr>
        </p:nvSpPr>
        <p:spPr>
          <a:xfrm>
            <a:off x="741363" y="274638"/>
            <a:ext cx="7566025" cy="706090"/>
          </a:xfrm>
        </p:spPr>
        <p:txBody>
          <a:bodyPr/>
          <a:lstStyle/>
          <a:p>
            <a:pPr eaLnBrk="1" hangingPunct="1"/>
            <a:r>
              <a:rPr lang="fr-FR" altLang="en-US" sz="2800" dirty="0" err="1" smtClean="0">
                <a:latin typeface="Arial" charset="0"/>
                <a:cs typeface="Arial" charset="0"/>
              </a:rPr>
              <a:t>Seis</a:t>
            </a:r>
            <a:r>
              <a:rPr lang="fr-FR" altLang="en-US" sz="2800" dirty="0" smtClean="0">
                <a:latin typeface="Arial" charset="0"/>
                <a:cs typeface="Arial" charset="0"/>
              </a:rPr>
              <a:t> (6) </a:t>
            </a:r>
            <a:r>
              <a:rPr lang="fr-FR" altLang="en-US" sz="2800" dirty="0" err="1" smtClean="0">
                <a:latin typeface="Arial" charset="0"/>
                <a:cs typeface="Arial" charset="0"/>
              </a:rPr>
              <a:t>funciones</a:t>
            </a:r>
            <a:r>
              <a:rPr lang="fr-FR" altLang="en-US" sz="2800" dirty="0" smtClean="0">
                <a:latin typeface="Arial" charset="0"/>
                <a:cs typeface="Arial" charset="0"/>
              </a:rPr>
              <a:t> </a:t>
            </a:r>
            <a:r>
              <a:rPr lang="fr-FR" altLang="en-US" sz="2800" dirty="0" smtClean="0">
                <a:latin typeface="Arial" charset="0"/>
                <a:cs typeface="Arial" charset="0"/>
              </a:rPr>
              <a:t>CLAVE</a:t>
            </a:r>
            <a:r>
              <a:rPr lang="fr-FR" altLang="en-US" sz="2800" dirty="0" smtClean="0">
                <a:latin typeface="Arial" charset="0"/>
                <a:cs typeface="Arial" charset="0"/>
              </a:rPr>
              <a:t/>
            </a:r>
            <a:br>
              <a:rPr lang="fr-FR" altLang="en-US" sz="2800" dirty="0" smtClean="0">
                <a:latin typeface="Arial" charset="0"/>
                <a:cs typeface="Arial" charset="0"/>
              </a:rPr>
            </a:br>
            <a:r>
              <a:rPr lang="fr-FR" altLang="en-US" sz="2800" dirty="0" smtClean="0">
                <a:latin typeface="Arial" charset="0"/>
                <a:cs typeface="Arial" charset="0"/>
              </a:rPr>
              <a:t/>
            </a:r>
            <a:br>
              <a:rPr lang="fr-FR" altLang="en-US" sz="2800" dirty="0" smtClean="0">
                <a:latin typeface="Arial" charset="0"/>
                <a:cs typeface="Arial" charset="0"/>
              </a:rPr>
            </a:br>
            <a:endParaRPr lang="fr-FR" altLang="en-US" sz="2000" dirty="0" smtClean="0">
              <a:solidFill>
                <a:schemeClr val="tx1"/>
              </a:solidFill>
              <a:latin typeface="Arial" charset="0"/>
              <a:cs typeface="Arial" charset="0"/>
            </a:endParaRPr>
          </a:p>
        </p:txBody>
      </p:sp>
      <p:sp>
        <p:nvSpPr>
          <p:cNvPr id="6" name="TextBox 5"/>
          <p:cNvSpPr txBox="1"/>
          <p:nvPr/>
        </p:nvSpPr>
        <p:spPr>
          <a:xfrm>
            <a:off x="539552" y="860519"/>
            <a:ext cx="8064896" cy="1200329"/>
          </a:xfrm>
          <a:prstGeom prst="rect">
            <a:avLst/>
          </a:prstGeom>
          <a:noFill/>
        </p:spPr>
        <p:txBody>
          <a:bodyPr wrap="square" rtlCol="0">
            <a:spAutoFit/>
          </a:bodyPr>
          <a:lstStyle/>
          <a:p>
            <a:r>
              <a:rPr lang="fr-FR" altLang="en-US" sz="2400" dirty="0" smtClean="0">
                <a:latin typeface="Arial" charset="0"/>
                <a:cs typeface="Arial" charset="0"/>
              </a:rPr>
              <a:t>Los </a:t>
            </a:r>
            <a:r>
              <a:rPr lang="fr-FR" altLang="en-US" sz="2400" dirty="0" err="1" smtClean="0">
                <a:latin typeface="Arial" charset="0"/>
                <a:cs typeface="Arial" charset="0"/>
              </a:rPr>
              <a:t>órganos</a:t>
            </a:r>
            <a:r>
              <a:rPr lang="fr-FR" altLang="en-US" sz="2400" dirty="0" smtClean="0">
                <a:latin typeface="Arial" charset="0"/>
                <a:cs typeface="Arial" charset="0"/>
              </a:rPr>
              <a:t> de </a:t>
            </a:r>
            <a:r>
              <a:rPr lang="fr-FR" altLang="en-US" sz="2400" dirty="0" err="1" smtClean="0">
                <a:latin typeface="Arial" charset="0"/>
                <a:cs typeface="Arial" charset="0"/>
              </a:rPr>
              <a:t>tratados</a:t>
            </a:r>
            <a:r>
              <a:rPr lang="fr-FR" altLang="en-US" sz="2400" dirty="0" smtClean="0">
                <a:latin typeface="Arial" charset="0"/>
                <a:cs typeface="Arial" charset="0"/>
              </a:rPr>
              <a:t> </a:t>
            </a:r>
            <a:r>
              <a:rPr lang="fr-FR" altLang="en-US" sz="2400" dirty="0" err="1" smtClean="0">
                <a:latin typeface="Arial" charset="0"/>
                <a:cs typeface="Arial" charset="0"/>
              </a:rPr>
              <a:t>monitorean</a:t>
            </a:r>
            <a:r>
              <a:rPr lang="fr-FR" altLang="en-US" sz="2400" dirty="0" smtClean="0">
                <a:latin typeface="Arial" charset="0"/>
                <a:cs typeface="Arial" charset="0"/>
              </a:rPr>
              <a:t> el </a:t>
            </a:r>
            <a:r>
              <a:rPr lang="fr-FR" altLang="en-US" sz="2400" dirty="0" err="1" smtClean="0">
                <a:latin typeface="Arial" charset="0"/>
                <a:cs typeface="Arial" charset="0"/>
              </a:rPr>
              <a:t>cumplimiento</a:t>
            </a:r>
            <a:r>
              <a:rPr lang="fr-FR" altLang="en-US" sz="2400" dirty="0" smtClean="0">
                <a:latin typeface="Arial" charset="0"/>
                <a:cs typeface="Arial" charset="0"/>
              </a:rPr>
              <a:t> de las </a:t>
            </a:r>
            <a:r>
              <a:rPr lang="fr-FR" altLang="en-US" sz="2400" b="1" dirty="0" err="1" smtClean="0">
                <a:solidFill>
                  <a:schemeClr val="tx2"/>
                </a:solidFill>
                <a:latin typeface="Arial" charset="0"/>
                <a:cs typeface="Arial" charset="0"/>
              </a:rPr>
              <a:t>obligaciones</a:t>
            </a:r>
            <a:r>
              <a:rPr lang="fr-FR" altLang="en-US" sz="2400" b="1" dirty="0" smtClean="0">
                <a:solidFill>
                  <a:schemeClr val="tx2"/>
                </a:solidFill>
                <a:latin typeface="Arial" charset="0"/>
                <a:cs typeface="Arial" charset="0"/>
              </a:rPr>
              <a:t> </a:t>
            </a:r>
            <a:r>
              <a:rPr lang="fr-FR" altLang="en-US" sz="2400" b="1" dirty="0" err="1" smtClean="0">
                <a:solidFill>
                  <a:schemeClr val="tx2"/>
                </a:solidFill>
                <a:latin typeface="Arial" charset="0"/>
                <a:cs typeface="Arial" charset="0"/>
              </a:rPr>
              <a:t>legales</a:t>
            </a:r>
            <a:r>
              <a:rPr lang="fr-FR" altLang="en-US" sz="2400" b="1" dirty="0" smtClean="0">
                <a:solidFill>
                  <a:schemeClr val="tx2"/>
                </a:solidFill>
                <a:latin typeface="Arial" charset="0"/>
                <a:cs typeface="Arial" charset="0"/>
              </a:rPr>
              <a:t> </a:t>
            </a:r>
            <a:r>
              <a:rPr lang="fr-FR" altLang="en-US" sz="2400" dirty="0" err="1" smtClean="0">
                <a:latin typeface="Arial" charset="0"/>
                <a:cs typeface="Arial" charset="0"/>
              </a:rPr>
              <a:t>adquiridas</a:t>
            </a:r>
            <a:r>
              <a:rPr lang="fr-FR" altLang="en-US" sz="2400" dirty="0" smtClean="0">
                <a:latin typeface="Arial" charset="0"/>
                <a:cs typeface="Arial" charset="0"/>
              </a:rPr>
              <a:t> </a:t>
            </a:r>
            <a:r>
              <a:rPr lang="fr-FR" altLang="en-US" sz="2400" dirty="0" err="1" smtClean="0">
                <a:latin typeface="Arial" charset="0"/>
                <a:cs typeface="Arial" charset="0"/>
              </a:rPr>
              <a:t>por</a:t>
            </a:r>
            <a:r>
              <a:rPr lang="fr-FR" altLang="en-US" sz="2400" dirty="0" smtClean="0">
                <a:latin typeface="Arial" charset="0"/>
                <a:cs typeface="Arial" charset="0"/>
              </a:rPr>
              <a:t> los </a:t>
            </a:r>
            <a:r>
              <a:rPr lang="fr-FR" altLang="en-US" sz="2400" dirty="0" err="1" smtClean="0">
                <a:latin typeface="Arial" charset="0"/>
                <a:cs typeface="Arial" charset="0"/>
              </a:rPr>
              <a:t>Estados</a:t>
            </a:r>
            <a:r>
              <a:rPr lang="fr-FR" altLang="en-US" sz="2400" dirty="0" smtClean="0">
                <a:latin typeface="Arial" charset="0"/>
                <a:cs typeface="Arial" charset="0"/>
              </a:rPr>
              <a:t> partes </a:t>
            </a:r>
            <a:r>
              <a:rPr lang="fr-FR" altLang="en-US" sz="2400" dirty="0" err="1" smtClean="0">
                <a:latin typeface="Arial" charset="0"/>
                <a:cs typeface="Arial" charset="0"/>
              </a:rPr>
              <a:t>mediante</a:t>
            </a:r>
            <a:r>
              <a:rPr lang="fr-FR" altLang="en-US" sz="2400" dirty="0" smtClean="0">
                <a:latin typeface="Arial" charset="0"/>
                <a:cs typeface="Arial" charset="0"/>
              </a:rPr>
              <a:t>:</a:t>
            </a:r>
            <a:endParaRPr lang="es-ES" sz="2400" dirty="0"/>
          </a:p>
        </p:txBody>
      </p:sp>
      <p:grpSp>
        <p:nvGrpSpPr>
          <p:cNvPr id="7" name="Group 6"/>
          <p:cNvGrpSpPr/>
          <p:nvPr/>
        </p:nvGrpSpPr>
        <p:grpSpPr>
          <a:xfrm>
            <a:off x="778982" y="2276872"/>
            <a:ext cx="3432978" cy="2013423"/>
            <a:chOff x="1072305" y="345784"/>
            <a:chExt cx="3432978" cy="2013423"/>
          </a:xfrm>
        </p:grpSpPr>
        <p:sp>
          <p:nvSpPr>
            <p:cNvPr id="8" name="Rounded Rectangle 7"/>
            <p:cNvSpPr/>
            <p:nvPr/>
          </p:nvSpPr>
          <p:spPr>
            <a:xfrm>
              <a:off x="1072305" y="345784"/>
              <a:ext cx="1361991" cy="1634390"/>
            </a:xfrm>
            <a:prstGeom prst="roundRect">
              <a:avLst>
                <a:gd name="adj" fmla="val 5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vert="horz"/>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r>
                <a:rPr lang="fr-CH" sz="1600" b="1" dirty="0" smtClean="0"/>
                <a:t>1</a:t>
              </a:r>
            </a:p>
            <a:p>
              <a:pPr lvl="0" algn="ctr"/>
              <a:r>
                <a:rPr lang="es-ES" sz="1600" b="1" dirty="0" smtClean="0"/>
                <a:t>Presentación de informes </a:t>
              </a:r>
              <a:r>
                <a:rPr lang="es-ES" sz="1400" b="1" dirty="0"/>
                <a:t>(</a:t>
              </a:r>
              <a:r>
                <a:rPr lang="es-ES" sz="1400" b="1" dirty="0" smtClean="0"/>
                <a:t>incluido procedimiento seguimiento)</a:t>
              </a:r>
              <a:endParaRPr lang="es-ES" sz="1400" dirty="0"/>
            </a:p>
          </p:txBody>
        </p:sp>
        <p:sp>
          <p:nvSpPr>
            <p:cNvPr id="9" name="Rounded Rectangle 4"/>
            <p:cNvSpPr/>
            <p:nvPr/>
          </p:nvSpPr>
          <p:spPr>
            <a:xfrm rot="16200000">
              <a:off x="3698984" y="1552909"/>
              <a:ext cx="1340199" cy="27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1435" rIns="66675" bIns="0" numCol="1" spcCol="127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r" defTabSz="666750">
                <a:lnSpc>
                  <a:spcPct val="90000"/>
                </a:lnSpc>
                <a:spcBef>
                  <a:spcPct val="0"/>
                </a:spcBef>
                <a:spcAft>
                  <a:spcPct val="35000"/>
                </a:spcAft>
              </a:pPr>
              <a:endParaRPr lang="es-ES" sz="1500" kern="1200" dirty="0"/>
            </a:p>
          </p:txBody>
        </p:sp>
      </p:grpSp>
      <p:grpSp>
        <p:nvGrpSpPr>
          <p:cNvPr id="10" name="Group 9"/>
          <p:cNvGrpSpPr/>
          <p:nvPr/>
        </p:nvGrpSpPr>
        <p:grpSpPr>
          <a:xfrm>
            <a:off x="2705953" y="2276872"/>
            <a:ext cx="1794039" cy="2221063"/>
            <a:chOff x="2711244" y="138144"/>
            <a:chExt cx="1794039" cy="2221063"/>
          </a:xfrm>
        </p:grpSpPr>
        <p:sp>
          <p:nvSpPr>
            <p:cNvPr id="11" name="Rounded Rectangle 10"/>
            <p:cNvSpPr/>
            <p:nvPr/>
          </p:nvSpPr>
          <p:spPr>
            <a:xfrm>
              <a:off x="2711244" y="138144"/>
              <a:ext cx="1361991" cy="1634390"/>
            </a:xfrm>
            <a:prstGeom prst="roundRect">
              <a:avLst>
                <a:gd name="adj" fmla="val 5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vert="horz"/>
            <a:lstStyle/>
            <a:p>
              <a:pPr algn="r"/>
              <a:r>
                <a:rPr lang="fr-CH" sz="1600" b="1" dirty="0" smtClean="0"/>
                <a:t>2</a:t>
              </a:r>
            </a:p>
            <a:p>
              <a:endParaRPr lang="fr-CH" sz="1600" b="1" dirty="0" smtClean="0"/>
            </a:p>
            <a:p>
              <a:pPr lvl="0" algn="ctr"/>
              <a:r>
                <a:rPr lang="es-ES" sz="1600" b="1" dirty="0" smtClean="0"/>
                <a:t>Quejas individuales</a:t>
              </a:r>
              <a:endParaRPr lang="es-ES" sz="1600" b="1" dirty="0"/>
            </a:p>
          </p:txBody>
        </p:sp>
        <p:sp>
          <p:nvSpPr>
            <p:cNvPr id="12" name="Rounded Rectangle 4"/>
            <p:cNvSpPr/>
            <p:nvPr/>
          </p:nvSpPr>
          <p:spPr>
            <a:xfrm rot="16200000">
              <a:off x="3698984" y="1552909"/>
              <a:ext cx="1340199" cy="27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endParaRPr lang="es-ES" sz="1500" kern="1200" dirty="0"/>
            </a:p>
          </p:txBody>
        </p:sp>
      </p:grpSp>
      <p:grpSp>
        <p:nvGrpSpPr>
          <p:cNvPr id="13" name="Group 12"/>
          <p:cNvGrpSpPr/>
          <p:nvPr/>
        </p:nvGrpSpPr>
        <p:grpSpPr>
          <a:xfrm>
            <a:off x="4578161" y="2276872"/>
            <a:ext cx="1361991" cy="1634390"/>
            <a:chOff x="4232885" y="1019008"/>
            <a:chExt cx="1361991" cy="1634390"/>
          </a:xfrm>
        </p:grpSpPr>
        <p:sp>
          <p:nvSpPr>
            <p:cNvPr id="14" name="Rounded Rectangle 13"/>
            <p:cNvSpPr/>
            <p:nvPr/>
          </p:nvSpPr>
          <p:spPr>
            <a:xfrm>
              <a:off x="4232885" y="1019008"/>
              <a:ext cx="1361991" cy="1634390"/>
            </a:xfrm>
            <a:prstGeom prst="roundRect">
              <a:avLst>
                <a:gd name="adj" fmla="val 5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vert="horz"/>
            <a:lstStyle/>
            <a:p>
              <a:pPr algn="r"/>
              <a:r>
                <a:rPr lang="fr-CH" sz="1600" b="1" dirty="0" smtClean="0"/>
                <a:t>3</a:t>
              </a:r>
            </a:p>
            <a:p>
              <a:pPr lvl="0"/>
              <a:endParaRPr lang="es-ES" sz="1600" b="1" dirty="0" smtClean="0"/>
            </a:p>
            <a:p>
              <a:pPr lvl="0" algn="ctr"/>
              <a:r>
                <a:rPr lang="es-ES" sz="1600" b="1" dirty="0" smtClean="0"/>
                <a:t>Visitas</a:t>
              </a:r>
            </a:p>
            <a:p>
              <a:pPr lvl="0" algn="ctr"/>
              <a:r>
                <a:rPr lang="es-ES" sz="1600" b="1" i="1" dirty="0" smtClean="0"/>
                <a:t>in situ</a:t>
              </a:r>
              <a:r>
                <a:rPr lang="es-ES" sz="1600" b="1" dirty="0" smtClean="0"/>
                <a:t> </a:t>
              </a:r>
              <a:endParaRPr lang="es-ES" sz="1600" dirty="0"/>
            </a:p>
          </p:txBody>
        </p:sp>
        <p:sp>
          <p:nvSpPr>
            <p:cNvPr id="15" name="Rounded Rectangle 4"/>
            <p:cNvSpPr/>
            <p:nvPr/>
          </p:nvSpPr>
          <p:spPr>
            <a:xfrm rot="16200000">
              <a:off x="3698984" y="1552909"/>
              <a:ext cx="1340199" cy="27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endParaRPr lang="es-ES" sz="1500" kern="1200" dirty="0"/>
            </a:p>
          </p:txBody>
        </p:sp>
      </p:grpSp>
      <p:grpSp>
        <p:nvGrpSpPr>
          <p:cNvPr id="16" name="Group 15"/>
          <p:cNvGrpSpPr/>
          <p:nvPr/>
        </p:nvGrpSpPr>
        <p:grpSpPr>
          <a:xfrm>
            <a:off x="6666393" y="2276872"/>
            <a:ext cx="1361991" cy="1634390"/>
            <a:chOff x="4232885" y="1019008"/>
            <a:chExt cx="1361991" cy="1634390"/>
          </a:xfrm>
        </p:grpSpPr>
        <p:sp>
          <p:nvSpPr>
            <p:cNvPr id="17" name="Rounded Rectangle 16"/>
            <p:cNvSpPr/>
            <p:nvPr/>
          </p:nvSpPr>
          <p:spPr>
            <a:xfrm>
              <a:off x="4232885" y="1019008"/>
              <a:ext cx="1361991" cy="1634390"/>
            </a:xfrm>
            <a:prstGeom prst="roundRect">
              <a:avLst>
                <a:gd name="adj" fmla="val 5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vert="horz"/>
            <a:lstStyle/>
            <a:p>
              <a:pPr lvl="0" algn="r"/>
              <a:r>
                <a:rPr lang="es-ES" sz="1600" b="1" dirty="0"/>
                <a:t>4</a:t>
              </a:r>
              <a:endParaRPr lang="es-ES" sz="1600" b="1" dirty="0" smtClean="0"/>
            </a:p>
            <a:p>
              <a:pPr lvl="0" algn="ctr"/>
              <a:endParaRPr lang="es-ES" b="1" dirty="0" smtClean="0"/>
            </a:p>
            <a:p>
              <a:pPr lvl="0" algn="ctr"/>
              <a:r>
                <a:rPr lang="es-ES" sz="1400" b="1" dirty="0" smtClean="0"/>
                <a:t>Investigaciones</a:t>
              </a:r>
              <a:endParaRPr lang="es-ES" sz="1400" b="1" dirty="0"/>
            </a:p>
            <a:p>
              <a:endParaRPr lang="fr-CH" sz="1600" b="1" dirty="0" smtClean="0"/>
            </a:p>
          </p:txBody>
        </p:sp>
        <p:sp>
          <p:nvSpPr>
            <p:cNvPr id="18" name="Rounded Rectangle 4"/>
            <p:cNvSpPr/>
            <p:nvPr/>
          </p:nvSpPr>
          <p:spPr>
            <a:xfrm rot="16200000">
              <a:off x="3698984" y="1552909"/>
              <a:ext cx="1340199" cy="27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endParaRPr lang="es-ES" sz="1500" kern="1200" dirty="0"/>
            </a:p>
          </p:txBody>
        </p:sp>
      </p:grpSp>
      <p:sp>
        <p:nvSpPr>
          <p:cNvPr id="2" name="TextBox 1"/>
          <p:cNvSpPr txBox="1"/>
          <p:nvPr/>
        </p:nvSpPr>
        <p:spPr>
          <a:xfrm>
            <a:off x="778982" y="4110171"/>
            <a:ext cx="7249402" cy="830997"/>
          </a:xfrm>
          <a:prstGeom prst="rect">
            <a:avLst/>
          </a:prstGeom>
          <a:noFill/>
        </p:spPr>
        <p:txBody>
          <a:bodyPr wrap="square" rtlCol="0">
            <a:spAutoFit/>
          </a:bodyPr>
          <a:lstStyle/>
          <a:p>
            <a:r>
              <a:rPr lang="fr-CH" sz="2400" dirty="0" smtClean="0">
                <a:latin typeface="Arial" panose="020B0604020202020204" pitchFamily="34" charset="0"/>
                <a:cs typeface="Arial" panose="020B0604020202020204" pitchFamily="34" charset="0"/>
              </a:rPr>
              <a:t>Los </a:t>
            </a:r>
            <a:r>
              <a:rPr lang="fr-CH" sz="2400" dirty="0" err="1" smtClean="0">
                <a:latin typeface="Arial" panose="020B0604020202020204" pitchFamily="34" charset="0"/>
                <a:cs typeface="Arial" panose="020B0604020202020204" pitchFamily="34" charset="0"/>
              </a:rPr>
              <a:t>órganos</a:t>
            </a:r>
            <a:r>
              <a:rPr lang="fr-CH" sz="2400" dirty="0" smtClean="0">
                <a:latin typeface="Arial" panose="020B0604020202020204" pitchFamily="34" charset="0"/>
                <a:cs typeface="Arial" panose="020B0604020202020204" pitchFamily="34" charset="0"/>
              </a:rPr>
              <a:t> de </a:t>
            </a:r>
            <a:r>
              <a:rPr lang="fr-CH" sz="2400" dirty="0" err="1" smtClean="0">
                <a:latin typeface="Arial" panose="020B0604020202020204" pitchFamily="34" charset="0"/>
                <a:cs typeface="Arial" panose="020B0604020202020204" pitchFamily="34" charset="0"/>
              </a:rPr>
              <a:t>tratados</a:t>
            </a:r>
            <a:r>
              <a:rPr lang="fr-CH" sz="2400" dirty="0">
                <a:latin typeface="Arial" panose="020B0604020202020204" pitchFamily="34" charset="0"/>
                <a:cs typeface="Arial" panose="020B0604020202020204" pitchFamily="34" charset="0"/>
              </a:rPr>
              <a:t> </a:t>
            </a:r>
            <a:r>
              <a:rPr lang="fr-CH" sz="2400" dirty="0" err="1" smtClean="0">
                <a:latin typeface="Arial" panose="020B0604020202020204" pitchFamily="34" charset="0"/>
                <a:cs typeface="Arial" panose="020B0604020202020204" pitchFamily="34" charset="0"/>
              </a:rPr>
              <a:t>interpretan</a:t>
            </a:r>
            <a:r>
              <a:rPr lang="fr-CH" sz="2400" dirty="0" smtClean="0">
                <a:latin typeface="Arial" panose="020B0604020202020204" pitchFamily="34" charset="0"/>
                <a:cs typeface="Arial" panose="020B0604020202020204" pitchFamily="34" charset="0"/>
              </a:rPr>
              <a:t> y </a:t>
            </a:r>
            <a:r>
              <a:rPr lang="fr-CH" sz="2400" dirty="0" err="1" smtClean="0">
                <a:latin typeface="Arial" panose="020B0604020202020204" pitchFamily="34" charset="0"/>
                <a:cs typeface="Arial" panose="020B0604020202020204" pitchFamily="34" charset="0"/>
              </a:rPr>
              <a:t>previenen</a:t>
            </a:r>
            <a:r>
              <a:rPr lang="fr-CH" sz="2400" dirty="0" smtClean="0">
                <a:latin typeface="Arial" panose="020B0604020202020204" pitchFamily="34" charset="0"/>
                <a:cs typeface="Arial" panose="020B0604020202020204" pitchFamily="34" charset="0"/>
              </a:rPr>
              <a:t> </a:t>
            </a:r>
            <a:r>
              <a:rPr lang="fr-CH" sz="2400" dirty="0" err="1" smtClean="0">
                <a:latin typeface="Arial" panose="020B0604020202020204" pitchFamily="34" charset="0"/>
                <a:cs typeface="Arial" panose="020B0604020202020204" pitchFamily="34" charset="0"/>
              </a:rPr>
              <a:t>violaciones</a:t>
            </a:r>
            <a:r>
              <a:rPr lang="fr-CH" sz="2400" dirty="0" smtClean="0">
                <a:latin typeface="Arial" panose="020B0604020202020204" pitchFamily="34" charset="0"/>
                <a:cs typeface="Arial" panose="020B0604020202020204" pitchFamily="34" charset="0"/>
              </a:rPr>
              <a:t> de </a:t>
            </a:r>
            <a:r>
              <a:rPr lang="fr-CH" sz="2400" dirty="0" err="1" smtClean="0">
                <a:latin typeface="Arial" panose="020B0604020202020204" pitchFamily="34" charset="0"/>
                <a:cs typeface="Arial" panose="020B0604020202020204" pitchFamily="34" charset="0"/>
              </a:rPr>
              <a:t>derechos</a:t>
            </a:r>
            <a:r>
              <a:rPr lang="fr-CH" sz="2400" dirty="0" smtClean="0">
                <a:latin typeface="Arial" panose="020B0604020202020204" pitchFamily="34" charset="0"/>
                <a:cs typeface="Arial" panose="020B0604020202020204" pitchFamily="34" charset="0"/>
              </a:rPr>
              <a:t> </a:t>
            </a:r>
            <a:r>
              <a:rPr lang="fr-CH" sz="2400" dirty="0" err="1" smtClean="0">
                <a:latin typeface="Arial" panose="020B0604020202020204" pitchFamily="34" charset="0"/>
                <a:cs typeface="Arial" panose="020B0604020202020204" pitchFamily="34" charset="0"/>
              </a:rPr>
              <a:t>humanos</a:t>
            </a:r>
            <a:r>
              <a:rPr lang="fr-CH" sz="2400" dirty="0" smtClean="0">
                <a:latin typeface="Arial" panose="020B0604020202020204" pitchFamily="34" charset="0"/>
                <a:cs typeface="Arial" panose="020B0604020202020204" pitchFamily="34" charset="0"/>
              </a:rPr>
              <a:t> </a:t>
            </a:r>
            <a:r>
              <a:rPr lang="fr-CH" sz="2400" dirty="0" err="1" smtClean="0">
                <a:latin typeface="Arial" panose="020B0604020202020204" pitchFamily="34" charset="0"/>
                <a:cs typeface="Arial" panose="020B0604020202020204" pitchFamily="34" charset="0"/>
              </a:rPr>
              <a:t>mediante</a:t>
            </a:r>
            <a:endParaRPr lang="en-GB" sz="2400" dirty="0">
              <a:latin typeface="Arial" panose="020B0604020202020204" pitchFamily="34" charset="0"/>
              <a:cs typeface="Arial" panose="020B0604020202020204" pitchFamily="34" charset="0"/>
            </a:endParaRPr>
          </a:p>
        </p:txBody>
      </p:sp>
      <p:grpSp>
        <p:nvGrpSpPr>
          <p:cNvPr id="19" name="Group 18"/>
          <p:cNvGrpSpPr/>
          <p:nvPr/>
        </p:nvGrpSpPr>
        <p:grpSpPr>
          <a:xfrm>
            <a:off x="899592" y="4725144"/>
            <a:ext cx="1361991" cy="1972636"/>
            <a:chOff x="3434636" y="1019008"/>
            <a:chExt cx="1361991" cy="1972636"/>
          </a:xfrm>
        </p:grpSpPr>
        <p:sp>
          <p:nvSpPr>
            <p:cNvPr id="20" name="Rounded Rectangle 19"/>
            <p:cNvSpPr/>
            <p:nvPr/>
          </p:nvSpPr>
          <p:spPr>
            <a:xfrm>
              <a:off x="3434636" y="1357254"/>
              <a:ext cx="1361991" cy="1634390"/>
            </a:xfrm>
            <a:prstGeom prst="roundRect">
              <a:avLst>
                <a:gd name="adj" fmla="val 5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vert="horz"/>
            <a:lstStyle/>
            <a:p>
              <a:pPr lvl="0" algn="r"/>
              <a:r>
                <a:rPr lang="es-ES" sz="1600" b="1" dirty="0" smtClean="0"/>
                <a:t>5</a:t>
              </a:r>
            </a:p>
            <a:p>
              <a:pPr algn="ctr"/>
              <a:endParaRPr lang="fr-CH" sz="200" b="1" dirty="0" smtClean="0"/>
            </a:p>
            <a:p>
              <a:pPr algn="ctr"/>
              <a:r>
                <a:rPr lang="fr-CH" sz="1600" b="1" dirty="0" err="1" smtClean="0"/>
                <a:t>Comentarios</a:t>
              </a:r>
              <a:r>
                <a:rPr lang="fr-CH" sz="1600" b="1" dirty="0" smtClean="0"/>
                <a:t> </a:t>
              </a:r>
              <a:r>
                <a:rPr lang="fr-CH" sz="1600" b="1" dirty="0" err="1" smtClean="0"/>
                <a:t>generales</a:t>
              </a:r>
              <a:r>
                <a:rPr lang="fr-CH" sz="1600" b="1" dirty="0" smtClean="0"/>
                <a:t> / </a:t>
              </a:r>
              <a:r>
                <a:rPr lang="fr-CH" sz="1600" b="1" dirty="0" err="1" smtClean="0"/>
                <a:t>días</a:t>
              </a:r>
              <a:r>
                <a:rPr lang="fr-CH" sz="1600" b="1" dirty="0" smtClean="0"/>
                <a:t> de </a:t>
              </a:r>
              <a:r>
                <a:rPr lang="fr-CH" sz="1600" b="1" dirty="0" err="1" smtClean="0"/>
                <a:t>debate</a:t>
              </a:r>
              <a:r>
                <a:rPr lang="fr-CH" sz="1600" b="1" dirty="0" smtClean="0"/>
                <a:t> </a:t>
              </a:r>
              <a:r>
                <a:rPr lang="fr-CH" sz="1600" b="1" dirty="0" err="1" smtClean="0"/>
                <a:t>general</a:t>
              </a:r>
              <a:endParaRPr lang="fr-CH" sz="1600" b="1" dirty="0" smtClean="0"/>
            </a:p>
          </p:txBody>
        </p:sp>
        <p:sp>
          <p:nvSpPr>
            <p:cNvPr id="21" name="Rounded Rectangle 4"/>
            <p:cNvSpPr/>
            <p:nvPr/>
          </p:nvSpPr>
          <p:spPr>
            <a:xfrm rot="16200000">
              <a:off x="3698984" y="1552909"/>
              <a:ext cx="1340199" cy="27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endParaRPr lang="es-ES" sz="1500" kern="1200" dirty="0"/>
            </a:p>
          </p:txBody>
        </p:sp>
      </p:grpSp>
      <p:grpSp>
        <p:nvGrpSpPr>
          <p:cNvPr id="22" name="Group 21"/>
          <p:cNvGrpSpPr/>
          <p:nvPr/>
        </p:nvGrpSpPr>
        <p:grpSpPr>
          <a:xfrm>
            <a:off x="3786073" y="5034970"/>
            <a:ext cx="1361991" cy="1634390"/>
            <a:chOff x="4232885" y="1019008"/>
            <a:chExt cx="1361991" cy="1634390"/>
          </a:xfrm>
        </p:grpSpPr>
        <p:sp>
          <p:nvSpPr>
            <p:cNvPr id="23" name="Rounded Rectangle 22"/>
            <p:cNvSpPr/>
            <p:nvPr/>
          </p:nvSpPr>
          <p:spPr>
            <a:xfrm>
              <a:off x="4232885" y="1019008"/>
              <a:ext cx="1361991" cy="1634390"/>
            </a:xfrm>
            <a:prstGeom prst="roundRect">
              <a:avLst>
                <a:gd name="adj" fmla="val 5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vert="horz"/>
            <a:lstStyle/>
            <a:p>
              <a:pPr lvl="0" algn="r"/>
              <a:r>
                <a:rPr lang="es-ES" sz="1600" b="1" dirty="0" smtClean="0"/>
                <a:t>6</a:t>
              </a:r>
            </a:p>
            <a:p>
              <a:endParaRPr lang="fr-CH" sz="1000" b="1" dirty="0" smtClean="0"/>
            </a:p>
            <a:p>
              <a:pPr algn="ctr"/>
              <a:r>
                <a:rPr lang="fr-CH" sz="1600" b="1" dirty="0" err="1" smtClean="0"/>
                <a:t>Acciones</a:t>
              </a:r>
              <a:r>
                <a:rPr lang="fr-CH" sz="1600" b="1" dirty="0" smtClean="0"/>
                <a:t> Urgentes/ Alerta </a:t>
              </a:r>
              <a:r>
                <a:rPr lang="fr-CH" sz="1600" b="1" dirty="0" err="1" smtClean="0"/>
                <a:t>temprana</a:t>
              </a:r>
              <a:endParaRPr lang="en-GB" sz="1600" b="1" dirty="0"/>
            </a:p>
          </p:txBody>
        </p:sp>
        <p:sp>
          <p:nvSpPr>
            <p:cNvPr id="24" name="Rounded Rectangle 4"/>
            <p:cNvSpPr/>
            <p:nvPr/>
          </p:nvSpPr>
          <p:spPr>
            <a:xfrm rot="16200000">
              <a:off x="3698984" y="1552909"/>
              <a:ext cx="1340199" cy="2723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1435" rIns="66675" bIns="0" numCol="1" spcCol="1270" anchor="t" anchorCtr="0">
              <a:noAutofit/>
            </a:bodyPr>
            <a:lstStyle/>
            <a:p>
              <a:pPr lvl="0" algn="r" defTabSz="666750">
                <a:lnSpc>
                  <a:spcPct val="90000"/>
                </a:lnSpc>
                <a:spcBef>
                  <a:spcPct val="0"/>
                </a:spcBef>
                <a:spcAft>
                  <a:spcPct val="35000"/>
                </a:spcAft>
              </a:pPr>
              <a:endParaRPr lang="es-ES" sz="1500" kern="1200" dirty="0"/>
            </a:p>
          </p:txBody>
        </p:sp>
      </p:grpSp>
    </p:spTree>
    <p:extLst>
      <p:ext uri="{BB962C8B-B14F-4D97-AF65-F5344CB8AC3E}">
        <p14:creationId xmlns:p14="http://schemas.microsoft.com/office/powerpoint/2010/main" val="397750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8352927" cy="504056"/>
          </a:xfrm>
        </p:spPr>
        <p:txBody>
          <a:bodyPr/>
          <a:lstStyle/>
          <a:p>
            <a:r>
              <a:rPr lang="en-US" sz="2800" dirty="0" err="1" smtClean="0"/>
              <a:t>Procedimiento</a:t>
            </a:r>
            <a:r>
              <a:rPr lang="en-US" sz="2800" dirty="0" smtClean="0"/>
              <a:t> de </a:t>
            </a:r>
            <a:r>
              <a:rPr lang="en-US" sz="2800" dirty="0" err="1" smtClean="0"/>
              <a:t>presentación</a:t>
            </a:r>
            <a:r>
              <a:rPr lang="en-US" sz="2800" dirty="0" smtClean="0"/>
              <a:t> de </a:t>
            </a:r>
            <a:r>
              <a:rPr lang="en-US" sz="2800" dirty="0" err="1" smtClean="0"/>
              <a:t>informes</a:t>
            </a:r>
            <a:endParaRPr lang="en-US" sz="2800" dirty="0"/>
          </a:p>
        </p:txBody>
      </p:sp>
      <p:sp>
        <p:nvSpPr>
          <p:cNvPr id="3" name="Content Placeholder 2"/>
          <p:cNvSpPr>
            <a:spLocks noGrp="1"/>
          </p:cNvSpPr>
          <p:nvPr>
            <p:ph idx="1"/>
          </p:nvPr>
        </p:nvSpPr>
        <p:spPr>
          <a:xfrm>
            <a:off x="740832" y="1124744"/>
            <a:ext cx="7567085" cy="5184576"/>
          </a:xfrm>
        </p:spPr>
        <p:txBody>
          <a:bodyPr/>
          <a:lstStyle/>
          <a:p>
            <a:pPr marL="0" lvl="1" indent="0">
              <a:buNone/>
            </a:pPr>
            <a:r>
              <a:rPr lang="es-ES" b="1" dirty="0" smtClean="0">
                <a:solidFill>
                  <a:schemeClr val="tx2"/>
                </a:solidFill>
              </a:rPr>
              <a:t>¿</a:t>
            </a:r>
            <a:r>
              <a:rPr lang="es-ES" b="1" dirty="0">
                <a:solidFill>
                  <a:schemeClr val="tx2"/>
                </a:solidFill>
              </a:rPr>
              <a:t>En qué consiste esta función ? </a:t>
            </a:r>
            <a:endParaRPr lang="es-ES" b="1" dirty="0" smtClean="0">
              <a:solidFill>
                <a:schemeClr val="tx2"/>
              </a:solidFill>
            </a:endParaRPr>
          </a:p>
          <a:p>
            <a:pPr marL="457200" lvl="1" indent="-457200">
              <a:buFont typeface="+mj-lt"/>
              <a:buAutoNum type="arabicPeriod"/>
            </a:pPr>
            <a:r>
              <a:rPr lang="es-ES" sz="2000" dirty="0" smtClean="0"/>
              <a:t>Estados presentan </a:t>
            </a:r>
            <a:r>
              <a:rPr lang="es-ES" sz="2000" dirty="0"/>
              <a:t>informes periódicamente </a:t>
            </a:r>
            <a:r>
              <a:rPr lang="es-ES" sz="2000" dirty="0" smtClean="0"/>
              <a:t>de acuerdo a requerimientos del tratado. </a:t>
            </a:r>
          </a:p>
          <a:p>
            <a:pPr marL="457200" lvl="1" indent="-457200">
              <a:buFont typeface="+mj-lt"/>
              <a:buAutoNum type="arabicPeriod"/>
            </a:pPr>
            <a:r>
              <a:rPr lang="es-ES" sz="2000" dirty="0" smtClean="0"/>
              <a:t>Comités emiten recomendaciones para fomentar aplicación del tratado. </a:t>
            </a:r>
          </a:p>
          <a:p>
            <a:pPr marL="457200" lvl="1" indent="-457200">
              <a:buFont typeface="+mj-lt"/>
              <a:buAutoNum type="arabicPeriod"/>
            </a:pPr>
            <a:r>
              <a:rPr lang="es-ES" sz="2000" dirty="0" smtClean="0"/>
              <a:t>Directrices </a:t>
            </a:r>
            <a:r>
              <a:rPr lang="es-ES" sz="2000" dirty="0"/>
              <a:t>de cada </a:t>
            </a:r>
            <a:r>
              <a:rPr lang="es-ES" sz="2000" dirty="0" smtClean="0"/>
              <a:t>Comité ayuda a </a:t>
            </a:r>
            <a:r>
              <a:rPr lang="es-ES" sz="2000" dirty="0"/>
              <a:t>los Estados en la preparación de sus </a:t>
            </a:r>
            <a:r>
              <a:rPr lang="es-ES" sz="2000" dirty="0" smtClean="0"/>
              <a:t>informes. </a:t>
            </a:r>
          </a:p>
          <a:p>
            <a:pPr marL="0" lvl="1" indent="0">
              <a:buNone/>
            </a:pPr>
            <a:endParaRPr lang="es-ES" sz="1000" b="1" dirty="0" smtClean="0">
              <a:solidFill>
                <a:schemeClr val="tx2"/>
              </a:solidFill>
            </a:endParaRPr>
          </a:p>
          <a:p>
            <a:pPr marL="0" lvl="1" indent="0">
              <a:buNone/>
            </a:pPr>
            <a:r>
              <a:rPr lang="es-ES" b="1" dirty="0" smtClean="0">
                <a:solidFill>
                  <a:schemeClr val="tx2"/>
                </a:solidFill>
              </a:rPr>
              <a:t>¿Qué órganos de tratados ejercen </a:t>
            </a:r>
            <a:r>
              <a:rPr lang="es-ES" b="1" dirty="0">
                <a:solidFill>
                  <a:schemeClr val="tx2"/>
                </a:solidFill>
              </a:rPr>
              <a:t>esta función ? </a:t>
            </a:r>
          </a:p>
          <a:p>
            <a:pPr marL="0" lvl="1" indent="0">
              <a:buNone/>
            </a:pPr>
            <a:r>
              <a:rPr lang="es-ES" sz="2000" dirty="0" smtClean="0"/>
              <a:t>Todos excepto</a:t>
            </a:r>
            <a:r>
              <a:rPr lang="es-ES" sz="2000" b="1" dirty="0" smtClean="0">
                <a:solidFill>
                  <a:schemeClr val="tx2"/>
                </a:solidFill>
              </a:rPr>
              <a:t> </a:t>
            </a:r>
            <a:r>
              <a:rPr lang="es-ES" sz="2000" dirty="0" smtClean="0"/>
              <a:t>SPT (visitas in situ).</a:t>
            </a:r>
            <a:endParaRPr lang="en-GB" sz="2000" b="1" dirty="0" smtClean="0">
              <a:solidFill>
                <a:schemeClr val="accent1">
                  <a:lumMod val="75000"/>
                </a:schemeClr>
              </a:solidFill>
            </a:endParaRPr>
          </a:p>
          <a:p>
            <a:pPr marL="0" lvl="1" indent="0">
              <a:buNone/>
            </a:pPr>
            <a:endParaRPr lang="es-ES" sz="1000" b="1" dirty="0" smtClean="0">
              <a:solidFill>
                <a:schemeClr val="tx2"/>
              </a:solidFill>
            </a:endParaRPr>
          </a:p>
          <a:p>
            <a:pPr marL="0" lvl="1" indent="0">
              <a:buNone/>
            </a:pPr>
            <a:r>
              <a:rPr lang="es-ES" b="1" dirty="0" smtClean="0">
                <a:solidFill>
                  <a:schemeClr val="tx2"/>
                </a:solidFill>
              </a:rPr>
              <a:t>¿Actores clave? </a:t>
            </a:r>
            <a:endParaRPr lang="es-ES" b="1" dirty="0">
              <a:solidFill>
                <a:schemeClr val="tx2"/>
              </a:solidFill>
            </a:endParaRPr>
          </a:p>
          <a:p>
            <a:pPr marL="0" lvl="1" indent="0">
              <a:buNone/>
            </a:pPr>
            <a:r>
              <a:rPr lang="es-PA" sz="2000" dirty="0"/>
              <a:t>Estados partes, individuos </a:t>
            </a:r>
            <a:r>
              <a:rPr lang="es-PA" sz="2000" dirty="0" smtClean="0"/>
              <a:t>o </a:t>
            </a:r>
            <a:r>
              <a:rPr lang="es-PA" sz="2000" dirty="0"/>
              <a:t>grupos  de individuos, sociedad civil, INDH, UNCT, agencias</a:t>
            </a:r>
          </a:p>
          <a:p>
            <a:pPr marL="0" lvl="1" indent="0">
              <a:buNone/>
            </a:pPr>
            <a:endParaRPr lang="fr-CH" b="1" dirty="0" smtClean="0">
              <a:solidFill>
                <a:schemeClr val="accent1">
                  <a:lumMod val="75000"/>
                </a:schemeClr>
              </a:solidFill>
            </a:endParaRPr>
          </a:p>
          <a:p>
            <a:pPr marL="0" lvl="1" indent="0">
              <a:buNone/>
            </a:pPr>
            <a:endParaRPr lang="en-GB" b="1" dirty="0" smtClean="0">
              <a:solidFill>
                <a:schemeClr val="accent1">
                  <a:lumMod val="75000"/>
                </a:schemeClr>
              </a:solidFill>
            </a:endParaRPr>
          </a:p>
          <a:p>
            <a:pPr marL="0" lvl="1" indent="0">
              <a:buNone/>
            </a:pPr>
            <a:endParaRPr lang="en-GB" b="1" dirty="0"/>
          </a:p>
          <a:p>
            <a:endParaRPr lang="en-US" dirty="0"/>
          </a:p>
        </p:txBody>
      </p:sp>
    </p:spTree>
    <p:extLst>
      <p:ext uri="{BB962C8B-B14F-4D97-AF65-F5344CB8AC3E}">
        <p14:creationId xmlns:p14="http://schemas.microsoft.com/office/powerpoint/2010/main" val="2311963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548680"/>
            <a:ext cx="7566025" cy="658564"/>
          </a:xfrm>
        </p:spPr>
        <p:txBody>
          <a:bodyPr/>
          <a:lstStyle/>
          <a:p>
            <a:r>
              <a:rPr lang="fr-CH" sz="2800" dirty="0" err="1" smtClean="0"/>
              <a:t>Quejas</a:t>
            </a:r>
            <a:r>
              <a:rPr lang="fr-CH" sz="2800" dirty="0" smtClean="0"/>
              <a:t> </a:t>
            </a:r>
            <a:r>
              <a:rPr lang="fr-CH" sz="2800" dirty="0" err="1" smtClean="0"/>
              <a:t>individuales</a:t>
            </a:r>
            <a:endParaRPr lang="en-GB" sz="2800" dirty="0"/>
          </a:p>
        </p:txBody>
      </p:sp>
      <p:sp>
        <p:nvSpPr>
          <p:cNvPr id="3" name="Content Placeholder 2"/>
          <p:cNvSpPr>
            <a:spLocks noGrp="1"/>
          </p:cNvSpPr>
          <p:nvPr>
            <p:ph idx="1"/>
          </p:nvPr>
        </p:nvSpPr>
        <p:spPr>
          <a:xfrm>
            <a:off x="740832" y="1484784"/>
            <a:ext cx="7863616" cy="4752528"/>
          </a:xfrm>
        </p:spPr>
        <p:txBody>
          <a:bodyPr/>
          <a:lstStyle/>
          <a:p>
            <a:pPr marL="0" lvl="1" indent="0">
              <a:buNone/>
            </a:pPr>
            <a:r>
              <a:rPr lang="es-ES" b="1" dirty="0" smtClean="0">
                <a:solidFill>
                  <a:schemeClr val="tx2"/>
                </a:solidFill>
              </a:rPr>
              <a:t>¿</a:t>
            </a:r>
            <a:r>
              <a:rPr lang="es-ES" b="1" dirty="0">
                <a:solidFill>
                  <a:schemeClr val="tx2"/>
                </a:solidFill>
              </a:rPr>
              <a:t>En qué consiste </a:t>
            </a:r>
            <a:r>
              <a:rPr lang="es-ES" b="1" dirty="0" smtClean="0">
                <a:solidFill>
                  <a:schemeClr val="tx2"/>
                </a:solidFill>
              </a:rPr>
              <a:t>esta función? </a:t>
            </a:r>
          </a:p>
          <a:p>
            <a:pPr marL="0" lvl="1" indent="0">
              <a:buNone/>
            </a:pPr>
            <a:r>
              <a:rPr lang="es-ES" sz="2000" dirty="0" smtClean="0"/>
              <a:t>Presentación de quejas por individuos que estiman que </a:t>
            </a:r>
            <a:r>
              <a:rPr lang="es-ES" sz="2000" dirty="0"/>
              <a:t>sus derechos han sido </a:t>
            </a:r>
            <a:r>
              <a:rPr lang="es-ES" sz="2000" dirty="0" smtClean="0"/>
              <a:t>violados. </a:t>
            </a:r>
          </a:p>
          <a:p>
            <a:pPr marL="0" lvl="1" indent="0">
              <a:buNone/>
            </a:pPr>
            <a:endParaRPr lang="es-ES" sz="1000" dirty="0" smtClean="0"/>
          </a:p>
          <a:p>
            <a:pPr marL="0" lvl="1" indent="0">
              <a:buNone/>
            </a:pPr>
            <a:r>
              <a:rPr lang="es-ES" sz="2000" dirty="0" smtClean="0"/>
              <a:t>Requisitos mínimos: </a:t>
            </a:r>
          </a:p>
          <a:p>
            <a:pPr marL="457200" lvl="1" indent="-457200">
              <a:buAutoNum type="arabicPeriod"/>
            </a:pPr>
            <a:r>
              <a:rPr lang="es-ES" sz="2000" dirty="0" smtClean="0"/>
              <a:t>Estado </a:t>
            </a:r>
            <a:r>
              <a:rPr lang="es-ES" sz="2000" dirty="0"/>
              <a:t>debe ser parte </a:t>
            </a:r>
            <a:r>
              <a:rPr lang="es-ES" sz="2000" dirty="0" smtClean="0"/>
              <a:t>del </a:t>
            </a:r>
            <a:r>
              <a:rPr lang="es-ES" sz="2000" dirty="0"/>
              <a:t>tratado en cuestión </a:t>
            </a:r>
            <a:endParaRPr lang="es-ES" sz="2000" dirty="0" smtClean="0"/>
          </a:p>
          <a:p>
            <a:pPr marL="457200" lvl="1" indent="-457200">
              <a:buAutoNum type="arabicPeriod"/>
            </a:pPr>
            <a:r>
              <a:rPr lang="es-ES" sz="2000" dirty="0" smtClean="0"/>
              <a:t>Estado </a:t>
            </a:r>
            <a:r>
              <a:rPr lang="es-ES" sz="2000" dirty="0"/>
              <a:t>debe haber acordado obligarse por el procedimiento de quejas individuales </a:t>
            </a:r>
            <a:endParaRPr lang="es-ES" sz="2000" dirty="0" smtClean="0"/>
          </a:p>
          <a:p>
            <a:pPr marL="457200" lvl="1" indent="-457200">
              <a:buAutoNum type="arabicPeriod"/>
            </a:pPr>
            <a:r>
              <a:rPr lang="es-ES" sz="2000" dirty="0" smtClean="0"/>
              <a:t>Agotamiento </a:t>
            </a:r>
            <a:r>
              <a:rPr lang="es-ES" sz="2000" dirty="0"/>
              <a:t>de </a:t>
            </a:r>
            <a:r>
              <a:rPr lang="es-ES" sz="2000" dirty="0" smtClean="0"/>
              <a:t>recursos internos</a:t>
            </a:r>
            <a:endParaRPr lang="en-US" sz="2000" dirty="0"/>
          </a:p>
          <a:p>
            <a:pPr marL="0" lvl="1" indent="0">
              <a:buNone/>
            </a:pPr>
            <a:r>
              <a:rPr lang="es-ES" sz="1400" dirty="0"/>
              <a:t/>
            </a:r>
            <a:br>
              <a:rPr lang="es-ES" sz="1400" dirty="0"/>
            </a:br>
            <a:r>
              <a:rPr lang="es-ES" sz="1400" dirty="0"/>
              <a:t>* Condiciones </a:t>
            </a:r>
            <a:r>
              <a:rPr lang="es-ES" sz="1400" dirty="0" smtClean="0"/>
              <a:t>específicas, </a:t>
            </a:r>
            <a:r>
              <a:rPr lang="es-ES" sz="1400" dirty="0"/>
              <a:t>conocidas como criterios de admisibilidad , se aplican en función del tratado en cuestión</a:t>
            </a:r>
            <a:endParaRPr lang="en-GB" sz="800" dirty="0"/>
          </a:p>
          <a:p>
            <a:pPr marL="0" lvl="1" indent="0">
              <a:buNone/>
            </a:pPr>
            <a:r>
              <a:rPr lang="en-GB" b="1" dirty="0" smtClean="0"/>
              <a:t> </a:t>
            </a:r>
            <a:endParaRPr lang="fr-CH" sz="2000" dirty="0" smtClean="0"/>
          </a:p>
        </p:txBody>
      </p:sp>
    </p:spTree>
    <p:extLst>
      <p:ext uri="{BB962C8B-B14F-4D97-AF65-F5344CB8AC3E}">
        <p14:creationId xmlns:p14="http://schemas.microsoft.com/office/powerpoint/2010/main" val="339925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504056"/>
            <a:ext cx="7566025" cy="703188"/>
          </a:xfrm>
        </p:spPr>
        <p:txBody>
          <a:bodyPr/>
          <a:lstStyle/>
          <a:p>
            <a:r>
              <a:rPr lang="fr-CH" sz="2800" dirty="0" err="1" smtClean="0"/>
              <a:t>Quejas</a:t>
            </a:r>
            <a:r>
              <a:rPr lang="fr-CH" sz="2800" dirty="0" smtClean="0"/>
              <a:t> </a:t>
            </a:r>
            <a:r>
              <a:rPr lang="fr-CH" sz="2800" dirty="0" err="1" smtClean="0"/>
              <a:t>individuales</a:t>
            </a:r>
            <a:endParaRPr lang="en-GB" sz="2800" dirty="0"/>
          </a:p>
        </p:txBody>
      </p:sp>
      <p:sp>
        <p:nvSpPr>
          <p:cNvPr id="3" name="Content Placeholder 2"/>
          <p:cNvSpPr>
            <a:spLocks noGrp="1"/>
          </p:cNvSpPr>
          <p:nvPr>
            <p:ph idx="1"/>
          </p:nvPr>
        </p:nvSpPr>
        <p:spPr>
          <a:xfrm>
            <a:off x="740832" y="692696"/>
            <a:ext cx="7863616" cy="5544616"/>
          </a:xfrm>
        </p:spPr>
        <p:txBody>
          <a:bodyPr/>
          <a:lstStyle/>
          <a:p>
            <a:pPr marL="0" lvl="1" indent="0">
              <a:buNone/>
            </a:pPr>
            <a:endParaRPr lang="en-GB" sz="800" dirty="0"/>
          </a:p>
          <a:p>
            <a:pPr marL="0" lvl="1" indent="0">
              <a:buNone/>
            </a:pPr>
            <a:endParaRPr lang="fr-CH" sz="2000" dirty="0" smtClean="0"/>
          </a:p>
        </p:txBody>
      </p:sp>
      <p:graphicFrame>
        <p:nvGraphicFramePr>
          <p:cNvPr id="7" name="Diagram 6"/>
          <p:cNvGraphicFramePr/>
          <p:nvPr>
            <p:extLst>
              <p:ext uri="{D42A27DB-BD31-4B8C-83A1-F6EECF244321}">
                <p14:modId xmlns:p14="http://schemas.microsoft.com/office/powerpoint/2010/main" val="3087978754"/>
              </p:ext>
            </p:extLst>
          </p:nvPr>
        </p:nvGraphicFramePr>
        <p:xfrm>
          <a:off x="683568" y="3933056"/>
          <a:ext cx="7920880" cy="2924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1067400603"/>
              </p:ext>
            </p:extLst>
          </p:nvPr>
        </p:nvGraphicFramePr>
        <p:xfrm>
          <a:off x="683568" y="1124744"/>
          <a:ext cx="7920880" cy="316835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7"/>
          <p:cNvSpPr txBox="1"/>
          <p:nvPr/>
        </p:nvSpPr>
        <p:spPr>
          <a:xfrm>
            <a:off x="683568" y="4437112"/>
            <a:ext cx="8064896" cy="369332"/>
          </a:xfrm>
          <a:prstGeom prst="rect">
            <a:avLst/>
          </a:prstGeom>
          <a:noFill/>
        </p:spPr>
        <p:txBody>
          <a:bodyPr wrap="square" rtlCol="0">
            <a:spAutoFit/>
          </a:bodyPr>
          <a:lstStyle/>
          <a:p>
            <a:r>
              <a:rPr lang="fr-CH" b="1" dirty="0" smtClean="0"/>
              <a:t>*</a:t>
            </a:r>
            <a:r>
              <a:rPr lang="fr-CH" b="1" dirty="0" err="1" smtClean="0"/>
              <a:t>Estados</a:t>
            </a:r>
            <a:r>
              <a:rPr lang="fr-CH" b="1" dirty="0" smtClean="0"/>
              <a:t> parte </a:t>
            </a:r>
            <a:r>
              <a:rPr lang="fr-CH" dirty="0" err="1" smtClean="0"/>
              <a:t>reconocen</a:t>
            </a:r>
            <a:r>
              <a:rPr lang="fr-CH" dirty="0" smtClean="0"/>
              <a:t> la </a:t>
            </a:r>
            <a:r>
              <a:rPr lang="fr-CH" dirty="0" err="1" smtClean="0"/>
              <a:t>competencia</a:t>
            </a:r>
            <a:r>
              <a:rPr lang="fr-CH" dirty="0" smtClean="0"/>
              <a:t> </a:t>
            </a:r>
            <a:r>
              <a:rPr lang="fr-CH" dirty="0" err="1" smtClean="0"/>
              <a:t>del</a:t>
            </a:r>
            <a:r>
              <a:rPr lang="fr-CH" dirty="0" smtClean="0"/>
              <a:t> OT para </a:t>
            </a:r>
            <a:r>
              <a:rPr lang="fr-CH" dirty="0" err="1" smtClean="0"/>
              <a:t>ejercer</a:t>
            </a:r>
            <a:r>
              <a:rPr lang="fr-CH" dirty="0"/>
              <a:t> </a:t>
            </a:r>
            <a:r>
              <a:rPr lang="fr-CH" dirty="0" smtClean="0"/>
              <a:t>la </a:t>
            </a:r>
            <a:r>
              <a:rPr lang="fr-CH" dirty="0" err="1" smtClean="0"/>
              <a:t>función</a:t>
            </a:r>
            <a:endParaRPr lang="en-GB" dirty="0"/>
          </a:p>
        </p:txBody>
      </p:sp>
    </p:spTree>
    <p:extLst>
      <p:ext uri="{BB962C8B-B14F-4D97-AF65-F5344CB8AC3E}">
        <p14:creationId xmlns:p14="http://schemas.microsoft.com/office/powerpoint/2010/main" val="2586047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41363" y="432086"/>
            <a:ext cx="7566025" cy="933164"/>
          </a:xfrm>
        </p:spPr>
        <p:txBody>
          <a:bodyPr/>
          <a:lstStyle/>
          <a:p>
            <a:r>
              <a:rPr lang="en-US" altLang="en-US" sz="2800" dirty="0" err="1" smtClean="0">
                <a:latin typeface="Arial" charset="0"/>
                <a:cs typeface="Arial" charset="0"/>
              </a:rPr>
              <a:t>Procedimiento</a:t>
            </a:r>
            <a:r>
              <a:rPr lang="en-US" altLang="en-US" sz="2800" dirty="0" smtClean="0">
                <a:latin typeface="Arial" charset="0"/>
                <a:cs typeface="Arial" charset="0"/>
              </a:rPr>
              <a:t> </a:t>
            </a:r>
            <a:r>
              <a:rPr lang="en-US" altLang="en-US" sz="2800" dirty="0" err="1" smtClean="0">
                <a:latin typeface="Arial" charset="0"/>
                <a:cs typeface="Arial" charset="0"/>
              </a:rPr>
              <a:t>resumido</a:t>
            </a:r>
            <a:endParaRPr lang="en-GB" altLang="en-US" sz="2800" dirty="0" smtClean="0">
              <a:latin typeface="Arial" charset="0"/>
              <a:cs typeface="Arial" charset="0"/>
            </a:endParaRPr>
          </a:p>
        </p:txBody>
      </p:sp>
      <p:grpSp>
        <p:nvGrpSpPr>
          <p:cNvPr id="18435" name="Content Placeholder 3"/>
          <p:cNvGrpSpPr>
            <a:grpSpLocks/>
          </p:cNvGrpSpPr>
          <p:nvPr/>
        </p:nvGrpSpPr>
        <p:grpSpPr bwMode="auto">
          <a:xfrm>
            <a:off x="538442" y="1268759"/>
            <a:ext cx="8084858" cy="4690715"/>
            <a:chOff x="689" y="1247"/>
            <a:chExt cx="3151" cy="3264"/>
          </a:xfrm>
        </p:grpSpPr>
        <p:cxnSp>
          <p:nvCxnSpPr>
            <p:cNvPr id="18436" name="_s1028"/>
            <p:cNvCxnSpPr>
              <a:cxnSpLocks noChangeShapeType="1"/>
              <a:stCxn id="18454" idx="0"/>
              <a:endCxn id="18453" idx="2"/>
            </p:cNvCxnSpPr>
            <p:nvPr/>
          </p:nvCxnSpPr>
          <p:spPr bwMode="auto">
            <a:xfrm rot="5400000" flipH="1" flipV="1">
              <a:off x="2069" y="4029"/>
              <a:ext cx="234" cy="157"/>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37" name="_s1029"/>
            <p:cNvCxnSpPr>
              <a:cxnSpLocks noChangeShapeType="1"/>
              <a:stCxn id="18453" idx="0"/>
              <a:endCxn id="18452" idx="2"/>
            </p:cNvCxnSpPr>
            <p:nvPr/>
          </p:nvCxnSpPr>
          <p:spPr bwMode="auto">
            <a:xfrm rot="16200000" flipV="1">
              <a:off x="1725" y="3161"/>
              <a:ext cx="293" cy="786"/>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38" name="_s1030"/>
            <p:cNvCxnSpPr>
              <a:cxnSpLocks noChangeShapeType="1"/>
              <a:stCxn id="18452" idx="1"/>
              <a:endCxn id="18450" idx="2"/>
            </p:cNvCxnSpPr>
            <p:nvPr/>
          </p:nvCxnSpPr>
          <p:spPr bwMode="auto">
            <a:xfrm rot="10800000" flipH="1">
              <a:off x="961" y="2835"/>
              <a:ext cx="1254" cy="429"/>
            </a:xfrm>
            <a:prstGeom prst="bentConnector4">
              <a:avLst>
                <a:gd name="adj1" fmla="val -7106"/>
                <a:gd name="adj2" fmla="val 6678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39" name="_s1031"/>
            <p:cNvCxnSpPr>
              <a:cxnSpLocks noChangeShapeType="1"/>
              <a:stCxn id="18451" idx="0"/>
              <a:endCxn id="18450" idx="2"/>
            </p:cNvCxnSpPr>
            <p:nvPr/>
          </p:nvCxnSpPr>
          <p:spPr bwMode="auto">
            <a:xfrm rot="5400000" flipH="1">
              <a:off x="2364" y="2686"/>
              <a:ext cx="286" cy="584"/>
            </a:xfrm>
            <a:prstGeom prst="bentConnector3">
              <a:avLst>
                <a:gd name="adj1" fmla="val 3063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40" name="_s1032"/>
            <p:cNvCxnSpPr>
              <a:cxnSpLocks noChangeShapeType="1"/>
              <a:stCxn id="18450" idx="1"/>
              <a:endCxn id="18447" idx="2"/>
            </p:cNvCxnSpPr>
            <p:nvPr/>
          </p:nvCxnSpPr>
          <p:spPr bwMode="auto">
            <a:xfrm rot="10800000">
              <a:off x="1184" y="2362"/>
              <a:ext cx="421" cy="329"/>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41" name="_s1033"/>
            <p:cNvCxnSpPr>
              <a:cxnSpLocks noChangeShapeType="1"/>
              <a:stCxn id="18449" idx="0"/>
              <a:endCxn id="18448" idx="2"/>
            </p:cNvCxnSpPr>
            <p:nvPr/>
          </p:nvCxnSpPr>
          <p:spPr bwMode="auto">
            <a:xfrm flipV="1">
              <a:off x="3408" y="2362"/>
              <a:ext cx="0" cy="16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8442" name="_s1034"/>
            <p:cNvCxnSpPr>
              <a:cxnSpLocks noChangeShapeType="1"/>
              <a:stCxn id="18448" idx="0"/>
              <a:endCxn id="18446" idx="2"/>
            </p:cNvCxnSpPr>
            <p:nvPr/>
          </p:nvCxnSpPr>
          <p:spPr bwMode="auto">
            <a:xfrm rot="5400000" flipH="1">
              <a:off x="2735" y="1402"/>
              <a:ext cx="121" cy="1224"/>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43" name="_s1035"/>
            <p:cNvCxnSpPr>
              <a:cxnSpLocks noChangeShapeType="1"/>
              <a:stCxn id="18447" idx="0"/>
              <a:endCxn id="18446" idx="2"/>
            </p:cNvCxnSpPr>
            <p:nvPr/>
          </p:nvCxnSpPr>
          <p:spPr bwMode="auto">
            <a:xfrm rot="-5400000">
              <a:off x="1623" y="1514"/>
              <a:ext cx="121" cy="1000"/>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8444" name="_s1036"/>
            <p:cNvCxnSpPr>
              <a:cxnSpLocks noChangeShapeType="1"/>
              <a:stCxn id="18446" idx="0"/>
            </p:cNvCxnSpPr>
            <p:nvPr/>
          </p:nvCxnSpPr>
          <p:spPr bwMode="auto">
            <a:xfrm rot="16200000" flipV="1">
              <a:off x="2086" y="1567"/>
              <a:ext cx="194" cy="2"/>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8445" name="_s1037"/>
            <p:cNvSpPr>
              <a:spLocks noChangeArrowheads="1"/>
            </p:cNvSpPr>
            <p:nvPr/>
          </p:nvSpPr>
          <p:spPr bwMode="auto">
            <a:xfrm>
              <a:off x="1605" y="1247"/>
              <a:ext cx="1189"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COMUNICACIÓN INDIVIDUAL</a:t>
              </a:r>
            </a:p>
          </p:txBody>
        </p:sp>
        <p:sp>
          <p:nvSpPr>
            <p:cNvPr id="18446" name="_s1038"/>
            <p:cNvSpPr>
              <a:spLocks noChangeArrowheads="1"/>
            </p:cNvSpPr>
            <p:nvPr/>
          </p:nvSpPr>
          <p:spPr bwMode="auto">
            <a:xfrm>
              <a:off x="1513" y="1665"/>
              <a:ext cx="1341"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CONSIDERACIÓN ADMISIBILIDAD</a:t>
              </a:r>
            </a:p>
          </p:txBody>
        </p:sp>
        <p:sp>
          <p:nvSpPr>
            <p:cNvPr id="18447" name="_s1039"/>
            <p:cNvSpPr>
              <a:spLocks noChangeArrowheads="1"/>
            </p:cNvSpPr>
            <p:nvPr/>
          </p:nvSpPr>
          <p:spPr bwMode="auto">
            <a:xfrm>
              <a:off x="752" y="2075"/>
              <a:ext cx="863" cy="287"/>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ADMISIBLE</a:t>
              </a:r>
              <a:r>
                <a:rPr lang="en-US" altLang="en-US" sz="1400" dirty="0" smtClean="0">
                  <a:solidFill>
                    <a:srgbClr val="333333"/>
                  </a:solidFill>
                  <a:latin typeface="Times New Roman" pitchFamily="18" charset="0"/>
                </a:rPr>
                <a:t> </a:t>
              </a:r>
            </a:p>
          </p:txBody>
        </p:sp>
        <p:sp>
          <p:nvSpPr>
            <p:cNvPr id="18448" name="_s1040"/>
            <p:cNvSpPr>
              <a:spLocks noChangeArrowheads="1"/>
            </p:cNvSpPr>
            <p:nvPr/>
          </p:nvSpPr>
          <p:spPr bwMode="auto">
            <a:xfrm>
              <a:off x="2976" y="2075"/>
              <a:ext cx="864" cy="287"/>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INADMISIBLE</a:t>
              </a:r>
            </a:p>
          </p:txBody>
        </p:sp>
        <p:sp>
          <p:nvSpPr>
            <p:cNvPr id="18449" name="_s1041"/>
            <p:cNvSpPr>
              <a:spLocks noChangeArrowheads="1"/>
            </p:cNvSpPr>
            <p:nvPr/>
          </p:nvSpPr>
          <p:spPr bwMode="auto">
            <a:xfrm>
              <a:off x="2976" y="2523"/>
              <a:ext cx="863" cy="289"/>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FF0000"/>
                  </a:solidFill>
                  <a:latin typeface="Times New Roman" pitchFamily="18" charset="0"/>
                </a:rPr>
                <a:t>CASO CERRADO</a:t>
              </a:r>
            </a:p>
          </p:txBody>
        </p:sp>
        <p:sp>
          <p:nvSpPr>
            <p:cNvPr id="18450" name="_s1042"/>
            <p:cNvSpPr>
              <a:spLocks noChangeArrowheads="1"/>
            </p:cNvSpPr>
            <p:nvPr/>
          </p:nvSpPr>
          <p:spPr bwMode="auto">
            <a:xfrm>
              <a:off x="1605" y="2548"/>
              <a:ext cx="1219" cy="287"/>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CONSIDERACION DEL FONDO</a:t>
              </a:r>
            </a:p>
          </p:txBody>
        </p:sp>
        <p:sp>
          <p:nvSpPr>
            <p:cNvPr id="18451" name="_s1043"/>
            <p:cNvSpPr>
              <a:spLocks noChangeArrowheads="1"/>
            </p:cNvSpPr>
            <p:nvPr/>
          </p:nvSpPr>
          <p:spPr bwMode="auto">
            <a:xfrm>
              <a:off x="2367" y="3120"/>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NO VIOLACIÓN</a:t>
              </a:r>
            </a:p>
          </p:txBody>
        </p:sp>
        <p:sp>
          <p:nvSpPr>
            <p:cNvPr id="18452" name="_s1044"/>
            <p:cNvSpPr>
              <a:spLocks noChangeArrowheads="1"/>
            </p:cNvSpPr>
            <p:nvPr/>
          </p:nvSpPr>
          <p:spPr bwMode="auto">
            <a:xfrm>
              <a:off x="961" y="3120"/>
              <a:ext cx="1035"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VIOLACIÓN</a:t>
              </a:r>
            </a:p>
          </p:txBody>
        </p:sp>
        <p:sp>
          <p:nvSpPr>
            <p:cNvPr id="18453" name="_s1045"/>
            <p:cNvSpPr>
              <a:spLocks noChangeArrowheads="1"/>
            </p:cNvSpPr>
            <p:nvPr/>
          </p:nvSpPr>
          <p:spPr bwMode="auto">
            <a:xfrm>
              <a:off x="689" y="3701"/>
              <a:ext cx="3151" cy="289"/>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EP DEBE OFRECER REMEDIOS EFECTIVOS E INFORMAR AL OT DE LAS MEDIDAS TOMADAS</a:t>
              </a:r>
            </a:p>
          </p:txBody>
        </p:sp>
        <p:sp>
          <p:nvSpPr>
            <p:cNvPr id="18454" name="_s1046"/>
            <p:cNvSpPr>
              <a:spLocks noChangeArrowheads="1"/>
            </p:cNvSpPr>
            <p:nvPr/>
          </p:nvSpPr>
          <p:spPr bwMode="auto">
            <a:xfrm>
              <a:off x="1148" y="4224"/>
              <a:ext cx="1920" cy="287"/>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spcBef>
                  <a:spcPct val="20000"/>
                </a:spcBef>
                <a:buClr>
                  <a:schemeClr val="tx2"/>
                </a:buClr>
                <a:buFont typeface="Wingdings" pitchFamily="2" charset="2"/>
                <a:buChar char="§"/>
                <a:defRPr sz="2600">
                  <a:solidFill>
                    <a:schemeClr val="tx1"/>
                  </a:solidFill>
                  <a:latin typeface="Arial" charset="0"/>
                  <a:ea typeface="ＭＳ Ｐゴシック" pitchFamily="34" charset="-128"/>
                  <a:cs typeface="Arial" charset="0"/>
                </a:defRPr>
              </a:lvl1pPr>
              <a:lvl2pPr marL="742950" indent="-285750" eaLnBrk="0" hangingPunct="0">
                <a:spcBef>
                  <a:spcPct val="20000"/>
                </a:spcBef>
                <a:buClr>
                  <a:schemeClr val="tx2"/>
                </a:buClr>
                <a:buFont typeface="Wingdings" pitchFamily="2" charset="2"/>
                <a:buChar char="§"/>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Clr>
                  <a:schemeClr val="tx2"/>
                </a:buClr>
                <a:buFont typeface="Wingdings" pitchFamily="2" charset="2"/>
                <a:buChar char="§"/>
                <a:defRPr sz="2200">
                  <a:solidFill>
                    <a:schemeClr val="tx1"/>
                  </a:solidFill>
                  <a:latin typeface="Arial" charset="0"/>
                  <a:ea typeface="ＭＳ Ｐゴシック" pitchFamily="34" charset="-128"/>
                  <a:cs typeface="Arial" charset="0"/>
                </a:defRPr>
              </a:lvl3pPr>
              <a:lvl4pPr marL="16002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4pPr>
              <a:lvl5pPr marL="2057400" indent="-228600" eaLnBrk="0" hangingPunct="0">
                <a:spcBef>
                  <a:spcPct val="20000"/>
                </a:spcBef>
                <a:buClr>
                  <a:schemeClr val="tx2"/>
                </a:buClr>
                <a:buFont typeface="Wingdings" pitchFamily="2" charset="2"/>
                <a:buChar char="§"/>
                <a:defRPr sz="2000">
                  <a:solidFill>
                    <a:schemeClr val="tx1"/>
                  </a:solidFill>
                  <a:latin typeface="Arial" charset="0"/>
                  <a:ea typeface="ＭＳ Ｐゴシック" pitchFamily="34" charset="-128"/>
                  <a:cs typeface="Arial" charset="0"/>
                </a:defRPr>
              </a:lvl5pPr>
              <a:lvl6pPr marL="25146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6pPr>
              <a:lvl7pPr marL="29718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7pPr>
              <a:lvl8pPr marL="34290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8pPr>
              <a:lvl9pPr marL="3886200" indent="-228600" defTabSz="457200" eaLnBrk="0" fontAlgn="base" hangingPunct="0">
                <a:spcBef>
                  <a:spcPct val="20000"/>
                </a:spcBef>
                <a:spcAft>
                  <a:spcPct val="0"/>
                </a:spcAft>
                <a:buClr>
                  <a:schemeClr val="tx2"/>
                </a:buClr>
                <a:buFont typeface="Wingdings" pitchFamily="2" charset="2"/>
                <a:buChar char="§"/>
                <a:defRPr sz="2000">
                  <a:solidFill>
                    <a:schemeClr val="tx1"/>
                  </a:solidFill>
                  <a:latin typeface="Arial" charset="0"/>
                  <a:ea typeface="ＭＳ Ｐゴシック" pitchFamily="34" charset="-128"/>
                  <a:cs typeface="Arial" charset="0"/>
                </a:defRPr>
              </a:lvl9pPr>
            </a:lstStyle>
            <a:p>
              <a:pPr algn="ctr" defTabSz="457200" fontAlgn="base">
                <a:spcBef>
                  <a:spcPct val="0"/>
                </a:spcBef>
                <a:spcAft>
                  <a:spcPct val="0"/>
                </a:spcAft>
                <a:buClrTx/>
                <a:buFontTx/>
                <a:buNone/>
              </a:pPr>
              <a:endParaRPr lang="en-US" altLang="en-US" sz="1400" dirty="0" smtClean="0">
                <a:solidFill>
                  <a:srgbClr val="333333"/>
                </a:solidFill>
                <a:latin typeface="Times New Roman" pitchFamily="18" charset="0"/>
              </a:endParaRPr>
            </a:p>
            <a:p>
              <a:pPr algn="ctr" defTabSz="457200" fontAlgn="base">
                <a:spcBef>
                  <a:spcPct val="0"/>
                </a:spcBef>
                <a:spcAft>
                  <a:spcPct val="0"/>
                </a:spcAft>
                <a:buClrTx/>
                <a:buFontTx/>
                <a:buNone/>
              </a:pPr>
              <a:r>
                <a:rPr lang="en-US" altLang="en-US" sz="1400" b="1" dirty="0" smtClean="0">
                  <a:solidFill>
                    <a:srgbClr val="333333"/>
                  </a:solidFill>
                  <a:latin typeface="Times New Roman" pitchFamily="18" charset="0"/>
                </a:rPr>
                <a:t>SEGUIMIENTO HASTA RESOLUCIÓN SATISFACTORIA</a:t>
              </a:r>
            </a:p>
            <a:p>
              <a:pPr algn="ctr" defTabSz="457200" fontAlgn="base">
                <a:spcBef>
                  <a:spcPct val="0"/>
                </a:spcBef>
                <a:spcAft>
                  <a:spcPct val="0"/>
                </a:spcAft>
                <a:buClrTx/>
                <a:buFontTx/>
                <a:buNone/>
              </a:pPr>
              <a:endParaRPr lang="en-US" altLang="en-US" sz="800" dirty="0" smtClean="0">
                <a:solidFill>
                  <a:srgbClr val="333333"/>
                </a:solidFill>
                <a:latin typeface="Times New Roman" pitchFamily="18" charset="0"/>
              </a:endParaRPr>
            </a:p>
          </p:txBody>
        </p:sp>
      </p:grpSp>
    </p:spTree>
    <p:extLst>
      <p:ext uri="{BB962C8B-B14F-4D97-AF65-F5344CB8AC3E}">
        <p14:creationId xmlns:p14="http://schemas.microsoft.com/office/powerpoint/2010/main" val="2473267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476672"/>
            <a:ext cx="7566025" cy="576064"/>
          </a:xfrm>
        </p:spPr>
        <p:txBody>
          <a:bodyPr/>
          <a:lstStyle/>
          <a:p>
            <a:r>
              <a:rPr lang="fr-CH" sz="2800" dirty="0" smtClean="0"/>
              <a:t>Visitas in situ</a:t>
            </a:r>
            <a:endParaRPr lang="en-GB" sz="2800" dirty="0"/>
          </a:p>
        </p:txBody>
      </p:sp>
      <p:sp>
        <p:nvSpPr>
          <p:cNvPr id="3" name="Content Placeholder 2"/>
          <p:cNvSpPr>
            <a:spLocks noGrp="1"/>
          </p:cNvSpPr>
          <p:nvPr>
            <p:ph idx="1"/>
          </p:nvPr>
        </p:nvSpPr>
        <p:spPr>
          <a:xfrm>
            <a:off x="740832" y="1268760"/>
            <a:ext cx="7567085" cy="4896544"/>
          </a:xfrm>
        </p:spPr>
        <p:txBody>
          <a:bodyPr/>
          <a:lstStyle/>
          <a:p>
            <a:pPr marL="0" lvl="1" indent="0">
              <a:buNone/>
            </a:pPr>
            <a:r>
              <a:rPr lang="es-ES" b="1" dirty="0" smtClean="0">
                <a:solidFill>
                  <a:schemeClr val="tx2"/>
                </a:solidFill>
              </a:rPr>
              <a:t>¿</a:t>
            </a:r>
            <a:r>
              <a:rPr lang="es-ES" b="1" dirty="0">
                <a:solidFill>
                  <a:schemeClr val="tx2"/>
                </a:solidFill>
              </a:rPr>
              <a:t>En qué consiste esta </a:t>
            </a:r>
            <a:r>
              <a:rPr lang="es-ES" b="1" dirty="0" smtClean="0">
                <a:solidFill>
                  <a:schemeClr val="tx2"/>
                </a:solidFill>
              </a:rPr>
              <a:t>función? </a:t>
            </a:r>
            <a:r>
              <a:rPr lang="es-ES" sz="2000" dirty="0"/>
              <a:t>** confidencial **</a:t>
            </a:r>
          </a:p>
          <a:p>
            <a:pPr marL="342900" lvl="1" indent="-342900">
              <a:buFontTx/>
              <a:buChar char="-"/>
            </a:pPr>
            <a:r>
              <a:rPr lang="es-ES" sz="2000" dirty="0" smtClean="0"/>
              <a:t>Visitas </a:t>
            </a:r>
            <a:r>
              <a:rPr lang="es-ES" sz="2000" dirty="0"/>
              <a:t>a </a:t>
            </a:r>
            <a:r>
              <a:rPr lang="es-ES" sz="2000" dirty="0" smtClean="0"/>
              <a:t>TODOS lugares </a:t>
            </a:r>
            <a:r>
              <a:rPr lang="es-ES" sz="2000" dirty="0"/>
              <a:t>de privación de libertad bajo la jurisdicción de los </a:t>
            </a:r>
            <a:r>
              <a:rPr lang="es-ES" sz="2000" dirty="0" smtClean="0"/>
              <a:t>Estados partes del OP-CAT (acceso </a:t>
            </a:r>
            <a:r>
              <a:rPr lang="es-ES" sz="2000" dirty="0"/>
              <a:t>sin </a:t>
            </a:r>
            <a:r>
              <a:rPr lang="es-ES" sz="2000" dirty="0" smtClean="0"/>
              <a:t>restricciones) </a:t>
            </a:r>
          </a:p>
          <a:p>
            <a:pPr marL="342900" lvl="1" indent="-342900">
              <a:buFontTx/>
              <a:buChar char="-"/>
            </a:pPr>
            <a:r>
              <a:rPr lang="es-ES" sz="2000" dirty="0" smtClean="0"/>
              <a:t>Asesoramiento relativo </a:t>
            </a:r>
            <a:r>
              <a:rPr lang="es-ES" sz="2000" dirty="0"/>
              <a:t>a los MNP - Objetivo: ayudar y asesorar a los </a:t>
            </a:r>
            <a:r>
              <a:rPr lang="es-ES" sz="2000" dirty="0" smtClean="0"/>
              <a:t>Estados en </a:t>
            </a:r>
            <a:r>
              <a:rPr lang="es-ES" sz="2000" dirty="0"/>
              <a:t>prevenir y combatir la tortura y mejorar la / el establecimiento </a:t>
            </a:r>
            <a:r>
              <a:rPr lang="es-ES" sz="2000" dirty="0" smtClean="0"/>
              <a:t>del MNP </a:t>
            </a:r>
          </a:p>
          <a:p>
            <a:pPr marL="0" lvl="1" indent="0">
              <a:buNone/>
            </a:pPr>
            <a:endParaRPr lang="es-ES" sz="800" b="1" dirty="0" smtClean="0">
              <a:solidFill>
                <a:schemeClr val="tx2"/>
              </a:solidFill>
            </a:endParaRPr>
          </a:p>
          <a:p>
            <a:pPr marL="0" lvl="1" indent="0">
              <a:buNone/>
            </a:pPr>
            <a:r>
              <a:rPr lang="es-ES" b="1" dirty="0" smtClean="0">
                <a:solidFill>
                  <a:schemeClr val="tx2"/>
                </a:solidFill>
              </a:rPr>
              <a:t>¿</a:t>
            </a:r>
            <a:r>
              <a:rPr lang="es-ES" b="1" dirty="0">
                <a:solidFill>
                  <a:schemeClr val="tx2"/>
                </a:solidFill>
              </a:rPr>
              <a:t>Qué órganos de tratados </a:t>
            </a:r>
            <a:r>
              <a:rPr lang="es-ES" b="1" dirty="0" smtClean="0">
                <a:solidFill>
                  <a:schemeClr val="tx2"/>
                </a:solidFill>
              </a:rPr>
              <a:t>los ejerce? </a:t>
            </a:r>
          </a:p>
          <a:p>
            <a:pPr marL="0" lvl="1" indent="0">
              <a:buNone/>
            </a:pPr>
            <a:r>
              <a:rPr lang="es-ES" dirty="0" smtClean="0"/>
              <a:t>- </a:t>
            </a:r>
            <a:r>
              <a:rPr lang="es-ES" sz="2000" dirty="0" smtClean="0"/>
              <a:t>El Subcomité para la Prevención de la Tortura (SPT) - Base jurídica : Protocolo Facultativo de la CAT</a:t>
            </a:r>
          </a:p>
          <a:p>
            <a:pPr marL="0" lvl="1" indent="0">
              <a:buNone/>
            </a:pPr>
            <a:endParaRPr lang="es-ES" sz="800" b="1" dirty="0" smtClean="0">
              <a:solidFill>
                <a:schemeClr val="tx2"/>
              </a:solidFill>
            </a:endParaRPr>
          </a:p>
          <a:p>
            <a:pPr marL="0" lvl="1" indent="0">
              <a:buNone/>
            </a:pPr>
            <a:r>
              <a:rPr lang="es-ES" b="1" dirty="0" smtClean="0">
                <a:solidFill>
                  <a:schemeClr val="tx2"/>
                </a:solidFill>
              </a:rPr>
              <a:t>¿Actores clave? </a:t>
            </a:r>
          </a:p>
          <a:p>
            <a:pPr marL="0" lvl="1" indent="0">
              <a:buNone/>
            </a:pPr>
            <a:r>
              <a:rPr lang="es-ES" dirty="0" smtClean="0"/>
              <a:t>- </a:t>
            </a:r>
            <a:r>
              <a:rPr lang="es-ES" sz="2000" dirty="0" smtClean="0"/>
              <a:t>Estados parte, MNP, INDS, OSC, UNCT</a:t>
            </a:r>
            <a:endParaRPr lang="fr-CH" sz="2000" dirty="0" smtClean="0"/>
          </a:p>
        </p:txBody>
      </p:sp>
    </p:spTree>
    <p:extLst>
      <p:ext uri="{BB962C8B-B14F-4D97-AF65-F5344CB8AC3E}">
        <p14:creationId xmlns:p14="http://schemas.microsoft.com/office/powerpoint/2010/main" val="67783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548680"/>
            <a:ext cx="7566025" cy="658564"/>
          </a:xfrm>
        </p:spPr>
        <p:txBody>
          <a:bodyPr/>
          <a:lstStyle/>
          <a:p>
            <a:r>
              <a:rPr lang="es-PA" sz="2800" dirty="0" smtClean="0"/>
              <a:t>Investigaciones</a:t>
            </a:r>
            <a:endParaRPr lang="es-PA" sz="2800" dirty="0"/>
          </a:p>
        </p:txBody>
      </p:sp>
      <p:sp>
        <p:nvSpPr>
          <p:cNvPr id="3" name="Content Placeholder 2"/>
          <p:cNvSpPr>
            <a:spLocks noGrp="1"/>
          </p:cNvSpPr>
          <p:nvPr>
            <p:ph idx="1"/>
          </p:nvPr>
        </p:nvSpPr>
        <p:spPr>
          <a:xfrm>
            <a:off x="740832" y="1556792"/>
            <a:ext cx="7863616" cy="4680520"/>
          </a:xfrm>
        </p:spPr>
        <p:txBody>
          <a:bodyPr/>
          <a:lstStyle/>
          <a:p>
            <a:pPr marL="0" lvl="1" indent="0">
              <a:buNone/>
            </a:pPr>
            <a:endParaRPr lang="en-GB" sz="800" dirty="0"/>
          </a:p>
          <a:p>
            <a:pPr marL="0" lvl="1" indent="0">
              <a:buNone/>
            </a:pPr>
            <a:r>
              <a:rPr lang="es-ES" b="1" dirty="0" smtClean="0">
                <a:solidFill>
                  <a:schemeClr val="tx2"/>
                </a:solidFill>
              </a:rPr>
              <a:t>¿</a:t>
            </a:r>
            <a:r>
              <a:rPr lang="es-ES" b="1" dirty="0">
                <a:solidFill>
                  <a:schemeClr val="tx2"/>
                </a:solidFill>
              </a:rPr>
              <a:t>En qué consiste esta </a:t>
            </a:r>
            <a:r>
              <a:rPr lang="es-ES" b="1" dirty="0" smtClean="0">
                <a:solidFill>
                  <a:schemeClr val="tx2"/>
                </a:solidFill>
              </a:rPr>
              <a:t>función? </a:t>
            </a:r>
          </a:p>
          <a:p>
            <a:pPr marL="0" lvl="1" indent="0">
              <a:buNone/>
            </a:pPr>
            <a:endParaRPr lang="es-ES" sz="800" dirty="0" smtClean="0"/>
          </a:p>
          <a:p>
            <a:pPr marL="0" lvl="1" indent="0">
              <a:buNone/>
            </a:pPr>
            <a:r>
              <a:rPr lang="es-ES" sz="2000" dirty="0" smtClean="0"/>
              <a:t>- Una </a:t>
            </a:r>
            <a:r>
              <a:rPr lang="es-ES" sz="2000" dirty="0"/>
              <a:t>investigación </a:t>
            </a:r>
            <a:r>
              <a:rPr lang="es-ES" sz="2000" dirty="0" smtClean="0"/>
              <a:t>confidencial sobre violaciones graves o sistemáticas </a:t>
            </a:r>
            <a:r>
              <a:rPr lang="es-ES" sz="2000" dirty="0"/>
              <a:t>por un Estado Parte de los derechos contenidos en el tratado de derechos humanos </a:t>
            </a:r>
            <a:r>
              <a:rPr lang="es-ES" sz="2000" dirty="0" smtClean="0"/>
              <a:t>pertinente. </a:t>
            </a:r>
          </a:p>
          <a:p>
            <a:pPr marL="0" lvl="1" indent="0">
              <a:buNone/>
            </a:pPr>
            <a:endParaRPr lang="es-ES" sz="2000" dirty="0" smtClean="0"/>
          </a:p>
          <a:p>
            <a:pPr marL="0" lvl="1" indent="0">
              <a:buNone/>
            </a:pPr>
            <a:r>
              <a:rPr lang="es-ES" sz="2000" dirty="0" smtClean="0"/>
              <a:t>- El Comité recibe información </a:t>
            </a:r>
            <a:r>
              <a:rPr lang="es-ES" sz="2000" dirty="0"/>
              <a:t>fiable </a:t>
            </a:r>
            <a:r>
              <a:rPr lang="es-ES" sz="2000" dirty="0" smtClean="0"/>
              <a:t> </a:t>
            </a:r>
          </a:p>
          <a:p>
            <a:pPr marL="0" lvl="1" indent="0">
              <a:buNone/>
            </a:pPr>
            <a:endParaRPr lang="es-ES" sz="2000" dirty="0" smtClean="0"/>
          </a:p>
          <a:p>
            <a:pPr marL="0" lvl="1" indent="0">
              <a:buNone/>
            </a:pPr>
            <a:r>
              <a:rPr lang="es-ES" sz="2000" dirty="0" smtClean="0"/>
              <a:t>- Estado </a:t>
            </a:r>
            <a:r>
              <a:rPr lang="es-ES" sz="2000" dirty="0"/>
              <a:t>Parte </a:t>
            </a:r>
            <a:r>
              <a:rPr lang="es-ES" sz="2000" dirty="0" smtClean="0"/>
              <a:t>interesado es invitado a </a:t>
            </a:r>
            <a:r>
              <a:rPr lang="es-ES" sz="2000" dirty="0"/>
              <a:t>cooperar en el proceso </a:t>
            </a:r>
            <a:r>
              <a:rPr lang="es-ES" sz="2000" dirty="0" smtClean="0"/>
              <a:t>de investigación. </a:t>
            </a:r>
            <a:endParaRPr lang="fr-CH" sz="2000" dirty="0" smtClean="0"/>
          </a:p>
        </p:txBody>
      </p:sp>
    </p:spTree>
    <p:extLst>
      <p:ext uri="{BB962C8B-B14F-4D97-AF65-F5344CB8AC3E}">
        <p14:creationId xmlns:p14="http://schemas.microsoft.com/office/powerpoint/2010/main" val="36707904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476672"/>
            <a:ext cx="7566025" cy="730572"/>
          </a:xfrm>
        </p:spPr>
        <p:txBody>
          <a:bodyPr/>
          <a:lstStyle/>
          <a:p>
            <a:r>
              <a:rPr lang="es-PA" sz="2800" dirty="0" smtClean="0"/>
              <a:t>Investigaciones </a:t>
            </a:r>
            <a:endParaRPr lang="en-GB" dirty="0"/>
          </a:p>
        </p:txBody>
      </p:sp>
      <p:sp>
        <p:nvSpPr>
          <p:cNvPr id="3" name="Content Placeholder 2"/>
          <p:cNvSpPr>
            <a:spLocks noGrp="1"/>
          </p:cNvSpPr>
          <p:nvPr>
            <p:ph idx="1"/>
          </p:nvPr>
        </p:nvSpPr>
        <p:spPr>
          <a:xfrm>
            <a:off x="740832" y="692696"/>
            <a:ext cx="7863616" cy="5544616"/>
          </a:xfrm>
        </p:spPr>
        <p:txBody>
          <a:bodyPr/>
          <a:lstStyle/>
          <a:p>
            <a:pPr marL="0" lvl="1" indent="0">
              <a:buNone/>
            </a:pPr>
            <a:endParaRPr lang="en-GB" sz="800" dirty="0"/>
          </a:p>
          <a:p>
            <a:pPr marL="0" lvl="1" indent="0">
              <a:buNone/>
            </a:pPr>
            <a:endParaRPr lang="fr-CH" sz="2000" dirty="0" smtClean="0"/>
          </a:p>
        </p:txBody>
      </p:sp>
      <p:graphicFrame>
        <p:nvGraphicFramePr>
          <p:cNvPr id="6" name="Diagram 5"/>
          <p:cNvGraphicFramePr/>
          <p:nvPr>
            <p:extLst>
              <p:ext uri="{D42A27DB-BD31-4B8C-83A1-F6EECF244321}">
                <p14:modId xmlns:p14="http://schemas.microsoft.com/office/powerpoint/2010/main" val="3554856904"/>
              </p:ext>
            </p:extLst>
          </p:nvPr>
        </p:nvGraphicFramePr>
        <p:xfrm>
          <a:off x="683568" y="4509120"/>
          <a:ext cx="7200800" cy="2348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3094112874"/>
              </p:ext>
            </p:extLst>
          </p:nvPr>
        </p:nvGraphicFramePr>
        <p:xfrm>
          <a:off x="899592" y="1207244"/>
          <a:ext cx="7200800" cy="31578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Box 6"/>
          <p:cNvSpPr txBox="1"/>
          <p:nvPr/>
        </p:nvSpPr>
        <p:spPr>
          <a:xfrm>
            <a:off x="539552" y="4401978"/>
            <a:ext cx="7992888" cy="646331"/>
          </a:xfrm>
          <a:prstGeom prst="rect">
            <a:avLst/>
          </a:prstGeom>
          <a:noFill/>
        </p:spPr>
        <p:txBody>
          <a:bodyPr wrap="square" rtlCol="0">
            <a:spAutoFit/>
          </a:bodyPr>
          <a:lstStyle/>
          <a:p>
            <a:pPr lvl="0"/>
            <a:r>
              <a:rPr lang="fr-CH" dirty="0" smtClean="0"/>
              <a:t>*</a:t>
            </a:r>
            <a:r>
              <a:rPr lang="fr-CH" dirty="0" err="1" smtClean="0"/>
              <a:t>Estados</a:t>
            </a:r>
            <a:r>
              <a:rPr lang="fr-CH" dirty="0" smtClean="0"/>
              <a:t> partes </a:t>
            </a:r>
            <a:r>
              <a:rPr lang="fr-CH" dirty="0" err="1" smtClean="0"/>
              <a:t>reconocen</a:t>
            </a:r>
            <a:r>
              <a:rPr lang="fr-CH" dirty="0" smtClean="0"/>
              <a:t> la </a:t>
            </a:r>
            <a:r>
              <a:rPr lang="fr-CH" dirty="0" err="1" smtClean="0"/>
              <a:t>competencia</a:t>
            </a:r>
            <a:r>
              <a:rPr lang="fr-CH" dirty="0" smtClean="0"/>
              <a:t> del Comité para </a:t>
            </a:r>
            <a:r>
              <a:rPr lang="fr-CH" dirty="0" err="1" smtClean="0"/>
              <a:t>realizar</a:t>
            </a:r>
            <a:r>
              <a:rPr lang="fr-CH" dirty="0" smtClean="0"/>
              <a:t> </a:t>
            </a:r>
            <a:r>
              <a:rPr lang="fr-CH" dirty="0" err="1" smtClean="0"/>
              <a:t>investigaciones</a:t>
            </a:r>
            <a:r>
              <a:rPr lang="fr-CH" dirty="0" smtClean="0"/>
              <a:t> </a:t>
            </a:r>
            <a:r>
              <a:rPr lang="fr-CH" dirty="0" err="1" smtClean="0"/>
              <a:t>excepto</a:t>
            </a:r>
            <a:r>
              <a:rPr lang="fr-CH" dirty="0" smtClean="0"/>
              <a:t> CED </a:t>
            </a:r>
            <a:endParaRPr lang="es-ES" dirty="0"/>
          </a:p>
        </p:txBody>
      </p:sp>
    </p:spTree>
    <p:extLst>
      <p:ext uri="{BB962C8B-B14F-4D97-AF65-F5344CB8AC3E}">
        <p14:creationId xmlns:p14="http://schemas.microsoft.com/office/powerpoint/2010/main" val="1746742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Personnalisée 7">
      <a:dk1>
        <a:srgbClr val="333333"/>
      </a:dk1>
      <a:lt1>
        <a:sysClr val="window" lastClr="FFFFFF"/>
      </a:lt1>
      <a:dk2>
        <a:srgbClr val="006FB7"/>
      </a:dk2>
      <a:lt2>
        <a:srgbClr val="CCCCCC"/>
      </a:lt2>
      <a:accent1>
        <a:srgbClr val="006FB7"/>
      </a:accent1>
      <a:accent2>
        <a:srgbClr val="5693C9"/>
      </a:accent2>
      <a:accent3>
        <a:srgbClr val="F18E00"/>
      </a:accent3>
      <a:accent4>
        <a:srgbClr val="8C1713"/>
      </a:accent4>
      <a:accent5>
        <a:srgbClr val="7FBADF"/>
      </a:accent5>
      <a:accent6>
        <a:srgbClr val="C58781"/>
      </a:accent6>
      <a:hlink>
        <a:srgbClr val="006FB7"/>
      </a:hlink>
      <a:folHlink>
        <a:srgbClr val="5693C9"/>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4DEDE0F-48E1-4FC7-ACD1-1373B7CA8BD3}"/>
</file>

<file path=customXml/itemProps2.xml><?xml version="1.0" encoding="utf-8"?>
<ds:datastoreItem xmlns:ds="http://schemas.openxmlformats.org/officeDocument/2006/customXml" ds:itemID="{C367D411-A2DF-42AB-8E2B-363F83E085A4}"/>
</file>

<file path=customXml/itemProps3.xml><?xml version="1.0" encoding="utf-8"?>
<ds:datastoreItem xmlns:ds="http://schemas.openxmlformats.org/officeDocument/2006/customXml" ds:itemID="{65BD6474-748B-4529-AA13-F7CC9446B231}"/>
</file>

<file path=docProps/app.xml><?xml version="1.0" encoding="utf-8"?>
<Properties xmlns="http://schemas.openxmlformats.org/officeDocument/2006/extended-properties" xmlns:vt="http://schemas.openxmlformats.org/officeDocument/2006/docPropsVTypes">
  <Template/>
  <TotalTime>6426</TotalTime>
  <Words>1784</Words>
  <Application>Microsoft Office PowerPoint</Application>
  <PresentationFormat>On-screen Show (4:3)</PresentationFormat>
  <Paragraphs>184</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Ｐゴシック</vt:lpstr>
      <vt:lpstr>Arial</vt:lpstr>
      <vt:lpstr>Calibri</vt:lpstr>
      <vt:lpstr>Times New Roman</vt:lpstr>
      <vt:lpstr>Verdana</vt:lpstr>
      <vt:lpstr>Wingdings</vt:lpstr>
      <vt:lpstr>Thème Office</vt:lpstr>
      <vt:lpstr>Funciones de los órganos de tratados     </vt:lpstr>
      <vt:lpstr>Seis (6) funciones CLAVE  </vt:lpstr>
      <vt:lpstr>Procedimiento de presentación de informes</vt:lpstr>
      <vt:lpstr>Quejas individuales</vt:lpstr>
      <vt:lpstr>Quejas individuales</vt:lpstr>
      <vt:lpstr>Procedimiento resumido</vt:lpstr>
      <vt:lpstr>Visitas in situ</vt:lpstr>
      <vt:lpstr>Investigaciones</vt:lpstr>
      <vt:lpstr>Investigaciones </vt:lpstr>
      <vt:lpstr>Acciones urgentes / Alerta temprana</vt:lpstr>
      <vt:lpstr>Comentarios generales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Jennifer Alfaro</dc:creator>
  <cp:lastModifiedBy>Janna Iskakova</cp:lastModifiedBy>
  <cp:revision>254</cp:revision>
  <cp:lastPrinted>2017-08-22T18:49:41Z</cp:lastPrinted>
  <dcterms:created xsi:type="dcterms:W3CDTF">2012-09-05T14:24:34Z</dcterms:created>
  <dcterms:modified xsi:type="dcterms:W3CDTF">2018-05-31T09:26:05Z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