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  <p:sldMasterId id="2147483678" r:id="rId6"/>
  </p:sldMasterIdLst>
  <p:notesMasterIdLst>
    <p:notesMasterId r:id="rId18"/>
  </p:notesMasterIdLst>
  <p:sldIdLst>
    <p:sldId id="258" r:id="rId7"/>
    <p:sldId id="271" r:id="rId8"/>
    <p:sldId id="275" r:id="rId9"/>
    <p:sldId id="263" r:id="rId10"/>
    <p:sldId id="277" r:id="rId11"/>
    <p:sldId id="269" r:id="rId12"/>
    <p:sldId id="270" r:id="rId13"/>
    <p:sldId id="273" r:id="rId14"/>
    <p:sldId id="274" r:id="rId15"/>
    <p:sldId id="276" r:id="rId16"/>
    <p:sldId id="267" r:id="rId17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na Iskakova" initials="JI" lastIdx="2" clrIdx="0">
    <p:extLst>
      <p:ext uri="{19B8F6BF-5375-455C-9EA6-DF929625EA0E}">
        <p15:presenceInfo xmlns:p15="http://schemas.microsoft.com/office/powerpoint/2012/main" userId="Janna Iska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69169" autoAdjust="0"/>
  </p:normalViewPr>
  <p:slideViewPr>
    <p:cSldViewPr>
      <p:cViewPr varScale="1">
        <p:scale>
          <a:sx n="74" d="100"/>
          <a:sy n="74" d="100"/>
        </p:scale>
        <p:origin x="10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4608C-D773-413C-B8E7-FB20CBCE9FED}" type="doc">
      <dgm:prSet loTypeId="urn:microsoft.com/office/officeart/2005/8/layout/h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B4EA513-730C-42A3-805A-3D1DA585C1BC}">
      <dgm:prSet phldrT="[Text]"/>
      <dgm:spPr/>
      <dgm:t>
        <a:bodyPr/>
        <a:lstStyle/>
        <a:p>
          <a:r>
            <a:rPr lang="ru-RU" b="1" dirty="0" smtClean="0"/>
            <a:t>Какие договорные органы выполняют эту функцию?</a:t>
          </a:r>
          <a:r>
            <a:rPr lang="en-GB" b="1" dirty="0" smtClean="0"/>
            <a:t> </a:t>
          </a:r>
          <a:endParaRPr lang="es-ES" dirty="0"/>
        </a:p>
      </dgm:t>
    </dgm:pt>
    <dgm:pt modelId="{A834FB04-399F-4814-BF1D-7D81E084E2ED}" type="parTrans" cxnId="{ECDB642B-6BCE-45F6-AB34-6E9C7BE9F0A6}">
      <dgm:prSet/>
      <dgm:spPr/>
      <dgm:t>
        <a:bodyPr/>
        <a:lstStyle/>
        <a:p>
          <a:endParaRPr lang="es-ES"/>
        </a:p>
      </dgm:t>
    </dgm:pt>
    <dgm:pt modelId="{7293F5D5-6212-44D9-89B8-086A861AF56C}" type="sibTrans" cxnId="{ECDB642B-6BCE-45F6-AB34-6E9C7BE9F0A6}">
      <dgm:prSet/>
      <dgm:spPr/>
      <dgm:t>
        <a:bodyPr/>
        <a:lstStyle/>
        <a:p>
          <a:endParaRPr lang="es-ES"/>
        </a:p>
      </dgm:t>
    </dgm:pt>
    <dgm:pt modelId="{FA0F810B-59FA-4B0F-A234-A69349B2D0F0}">
      <dgm:prSet phldrT="[Text]" custT="1"/>
      <dgm:spPr/>
      <dgm:t>
        <a:bodyPr/>
        <a:lstStyle/>
        <a:p>
          <a:r>
            <a:rPr lang="ru-RU" altLang="en-US" sz="1600" b="1" u="none" dirty="0" smtClean="0"/>
            <a:t>КПР</a:t>
          </a:r>
          <a:endParaRPr lang="en-GB" altLang="en-US" sz="1600" b="1" u="none" dirty="0" smtClean="0"/>
        </a:p>
        <a:p>
          <a:r>
            <a:rPr lang="en-GB" altLang="en-US" sz="1400" b="1" u="none" dirty="0" smtClean="0"/>
            <a:t>(</a:t>
          </a:r>
          <a:r>
            <a:rPr lang="ru-RU" altLang="en-US" sz="1400" b="1" u="none" dirty="0" smtClean="0"/>
            <a:t>ФП</a:t>
          </a:r>
          <a:r>
            <a:rPr lang="en-GB" altLang="en-US" sz="1400" b="1" u="none" dirty="0" smtClean="0"/>
            <a:t>C-</a:t>
          </a:r>
          <a:r>
            <a:rPr lang="ru-RU" altLang="en-US" sz="1400" b="1" u="none" dirty="0" smtClean="0"/>
            <a:t>КПР</a:t>
          </a:r>
          <a:r>
            <a:rPr lang="en-GB" altLang="en-US" sz="1400" b="1" u="none" dirty="0" smtClean="0"/>
            <a:t>)</a:t>
          </a:r>
          <a:endParaRPr lang="es-ES" sz="1400" b="1" dirty="0"/>
        </a:p>
      </dgm:t>
    </dgm:pt>
    <dgm:pt modelId="{52C25E5D-F834-4542-9985-6F9D2874AFA6}" type="parTrans" cxnId="{3F09D05F-E4BF-4C84-A1D5-C94D5F6DD5C3}">
      <dgm:prSet/>
      <dgm:spPr/>
      <dgm:t>
        <a:bodyPr/>
        <a:lstStyle/>
        <a:p>
          <a:endParaRPr lang="es-ES"/>
        </a:p>
      </dgm:t>
    </dgm:pt>
    <dgm:pt modelId="{2C89828D-B0E6-4FAF-AF61-E293F95F965B}" type="sibTrans" cxnId="{3F09D05F-E4BF-4C84-A1D5-C94D5F6DD5C3}">
      <dgm:prSet/>
      <dgm:spPr/>
      <dgm:t>
        <a:bodyPr/>
        <a:lstStyle/>
        <a:p>
          <a:endParaRPr lang="es-ES"/>
        </a:p>
      </dgm:t>
    </dgm:pt>
    <dgm:pt modelId="{E54218FC-C0CF-49EF-B8F5-90F1AAF5BB9E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altLang="en-US" sz="1600" b="1" i="0" dirty="0" smtClean="0"/>
            <a:t>КТМ</a:t>
          </a:r>
          <a:r>
            <a:rPr lang="en-GB" altLang="en-US" sz="1300" b="1" i="0" dirty="0" smtClean="0"/>
            <a:t> </a:t>
          </a:r>
        </a:p>
        <a:p>
          <a:r>
            <a:rPr lang="ru-RU" altLang="en-US" sz="1400" b="1" i="0" dirty="0" smtClean="0"/>
            <a:t>(ст. </a:t>
          </a:r>
          <a:r>
            <a:rPr lang="en-GB" altLang="en-US" sz="1800" b="1" i="0" dirty="0" smtClean="0"/>
            <a:t> 77) (</a:t>
          </a:r>
          <a:r>
            <a:rPr lang="ru-RU" altLang="en-US" sz="1800" b="1" i="0" dirty="0" smtClean="0"/>
            <a:t>ещё не принята </a:t>
          </a:r>
          <a:r>
            <a:rPr lang="en-GB" altLang="en-US" sz="1400" b="1" i="0" baseline="0" dirty="0" smtClean="0"/>
            <a:t>)</a:t>
          </a:r>
          <a:endParaRPr lang="es-ES" sz="1400" b="1" i="0" dirty="0"/>
        </a:p>
      </dgm:t>
    </dgm:pt>
    <dgm:pt modelId="{9C94C945-59FA-4603-90CA-51A26F2E46E1}" type="parTrans" cxnId="{77ECD30C-5A13-4A42-8A46-DB8F637B526B}">
      <dgm:prSet/>
      <dgm:spPr/>
      <dgm:t>
        <a:bodyPr/>
        <a:lstStyle/>
        <a:p>
          <a:endParaRPr lang="es-ES"/>
        </a:p>
      </dgm:t>
    </dgm:pt>
    <dgm:pt modelId="{E4716868-6149-4D99-BD43-B185993D634B}" type="sibTrans" cxnId="{77ECD30C-5A13-4A42-8A46-DB8F637B526B}">
      <dgm:prSet/>
      <dgm:spPr/>
      <dgm:t>
        <a:bodyPr/>
        <a:lstStyle/>
        <a:p>
          <a:endParaRPr lang="es-ES"/>
        </a:p>
      </dgm:t>
    </dgm:pt>
    <dgm:pt modelId="{469D880A-8B53-44A0-A3DA-48E5F8A208B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altLang="en-US" sz="1600" b="1" dirty="0" smtClean="0"/>
            <a:t>КПЧ</a:t>
          </a:r>
        </a:p>
        <a:p>
          <a:r>
            <a:rPr lang="en-GB" altLang="en-US" sz="1400" b="1" dirty="0" smtClean="0"/>
            <a:t>(</a:t>
          </a:r>
          <a:r>
            <a:rPr lang="ru-RU" altLang="en-US" sz="1400" b="1" dirty="0" smtClean="0"/>
            <a:t>ФП- МКПЧ</a:t>
          </a:r>
          <a:r>
            <a:rPr lang="en-GB" altLang="en-US" sz="1400" b="1" dirty="0" smtClean="0"/>
            <a:t>)</a:t>
          </a:r>
          <a:endParaRPr lang="es-ES" sz="1400" b="1" dirty="0"/>
        </a:p>
      </dgm:t>
    </dgm:pt>
    <dgm:pt modelId="{768460AB-A442-409A-96A2-96AC593D42DD}" type="parTrans" cxnId="{555E59CD-2CC0-4914-8FA4-2251B0001567}">
      <dgm:prSet/>
      <dgm:spPr/>
      <dgm:t>
        <a:bodyPr/>
        <a:lstStyle/>
        <a:p>
          <a:endParaRPr lang="en-GB"/>
        </a:p>
      </dgm:t>
    </dgm:pt>
    <dgm:pt modelId="{B30C8C5E-7935-493F-A772-33AD2583D439}" type="sibTrans" cxnId="{555E59CD-2CC0-4914-8FA4-2251B0001567}">
      <dgm:prSet/>
      <dgm:spPr/>
      <dgm:t>
        <a:bodyPr/>
        <a:lstStyle/>
        <a:p>
          <a:endParaRPr lang="en-GB"/>
        </a:p>
      </dgm:t>
    </dgm:pt>
    <dgm:pt modelId="{94F7C5FD-DC4D-4CF0-9473-4E99FBCDB255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altLang="en-US" sz="1600" b="1" dirty="0" smtClean="0"/>
            <a:t>КЛРД</a:t>
          </a:r>
          <a:r>
            <a:rPr lang="en-GB" altLang="en-US" sz="2100" b="1" dirty="0" smtClean="0"/>
            <a:t> </a:t>
          </a:r>
        </a:p>
        <a:p>
          <a:r>
            <a:rPr lang="en-GB" altLang="en-US" sz="1400" b="1" dirty="0" smtClean="0"/>
            <a:t>(</a:t>
          </a:r>
          <a:r>
            <a:rPr lang="ru-RU" altLang="en-US" sz="1400" b="1" dirty="0" err="1" smtClean="0"/>
            <a:t>ст</a:t>
          </a:r>
          <a:r>
            <a:rPr lang="en-GB" altLang="en-US" sz="1400" b="1" dirty="0" smtClean="0"/>
            <a:t>. 14) </a:t>
          </a:r>
          <a:endParaRPr lang="es-ES" sz="1400" b="1" dirty="0"/>
        </a:p>
      </dgm:t>
    </dgm:pt>
    <dgm:pt modelId="{BBBF81DB-5B6F-4831-A4AC-1A6504C99C8D}" type="parTrans" cxnId="{C120B860-69AE-4294-B203-36B94C401E4D}">
      <dgm:prSet/>
      <dgm:spPr/>
      <dgm:t>
        <a:bodyPr/>
        <a:lstStyle/>
        <a:p>
          <a:endParaRPr lang="en-GB"/>
        </a:p>
      </dgm:t>
    </dgm:pt>
    <dgm:pt modelId="{B8010B79-DCFE-4853-AF84-69F5C37C840A}" type="sibTrans" cxnId="{C120B860-69AE-4294-B203-36B94C401E4D}">
      <dgm:prSet/>
      <dgm:spPr/>
      <dgm:t>
        <a:bodyPr/>
        <a:lstStyle/>
        <a:p>
          <a:endParaRPr lang="en-GB"/>
        </a:p>
      </dgm:t>
    </dgm:pt>
    <dgm:pt modelId="{F42027DB-6AD0-4006-B5FE-86C7BCB5026F}">
      <dgm:prSet phldrT="[Text]" custT="1"/>
      <dgm:spPr/>
      <dgm:t>
        <a:bodyPr/>
        <a:lstStyle/>
        <a:p>
          <a:r>
            <a:rPr lang="ru-RU" altLang="en-US" sz="1600" b="1" dirty="0" smtClean="0"/>
            <a:t>МПГПП</a:t>
          </a:r>
          <a:endParaRPr lang="en-GB" altLang="en-US" sz="1600" b="1" dirty="0" smtClean="0"/>
        </a:p>
        <a:p>
          <a:r>
            <a:rPr lang="en-GB" altLang="en-US" sz="1400" b="1" dirty="0" smtClean="0"/>
            <a:t>(</a:t>
          </a:r>
          <a:r>
            <a:rPr lang="ru-RU" altLang="en-US" sz="1400" b="1" dirty="0" smtClean="0"/>
            <a:t>ФП</a:t>
          </a:r>
          <a:r>
            <a:rPr lang="en-GB" altLang="en-US" sz="1400" b="1" dirty="0" smtClean="0"/>
            <a:t>-I</a:t>
          </a:r>
          <a:r>
            <a:rPr lang="ru-RU" altLang="en-US" sz="1400" b="1" dirty="0" smtClean="0"/>
            <a:t>МПГПП</a:t>
          </a:r>
          <a:r>
            <a:rPr lang="en-GB" altLang="en-US" sz="1400" dirty="0" smtClean="0"/>
            <a:t>)</a:t>
          </a:r>
          <a:endParaRPr lang="es-ES" sz="1400" dirty="0"/>
        </a:p>
      </dgm:t>
    </dgm:pt>
    <dgm:pt modelId="{B99340E4-4227-4D01-AF7A-4A7B18E3C85E}" type="parTrans" cxnId="{099F92EA-FAB1-4ED0-B84E-1DA8B04C92A1}">
      <dgm:prSet/>
      <dgm:spPr/>
      <dgm:t>
        <a:bodyPr/>
        <a:lstStyle/>
        <a:p>
          <a:endParaRPr lang="en-GB"/>
        </a:p>
      </dgm:t>
    </dgm:pt>
    <dgm:pt modelId="{423FAFC5-14EB-4AFB-A76D-AFDC464A9643}" type="sibTrans" cxnId="{099F92EA-FAB1-4ED0-B84E-1DA8B04C92A1}">
      <dgm:prSet/>
      <dgm:spPr/>
      <dgm:t>
        <a:bodyPr/>
        <a:lstStyle/>
        <a:p>
          <a:endParaRPr lang="en-GB"/>
        </a:p>
      </dgm:t>
    </dgm:pt>
    <dgm:pt modelId="{148BE0ED-7594-4280-9950-2C23A4517B0A}">
      <dgm:prSet phldrT="[Text]" custT="1"/>
      <dgm:spPr/>
      <dgm:t>
        <a:bodyPr/>
        <a:lstStyle/>
        <a:p>
          <a:r>
            <a:rPr lang="ru-RU" altLang="en-US" sz="1600" b="1" dirty="0" smtClean="0"/>
            <a:t>КЛДЖ</a:t>
          </a:r>
          <a:endParaRPr lang="en-GB" altLang="en-US" sz="1600" b="1" dirty="0" smtClean="0"/>
        </a:p>
        <a:p>
          <a:r>
            <a:rPr lang="en-GB" altLang="en-US" sz="1400" b="1" dirty="0" smtClean="0"/>
            <a:t>(</a:t>
          </a:r>
          <a:r>
            <a:rPr lang="ru-RU" altLang="en-US" sz="1400" b="1" dirty="0" smtClean="0"/>
            <a:t>ФП-КЛДЖ</a:t>
          </a:r>
          <a:r>
            <a:rPr lang="en-GB" altLang="en-US" sz="1400" b="1" dirty="0" smtClean="0"/>
            <a:t>)</a:t>
          </a:r>
          <a:endParaRPr lang="es-ES" sz="1400" b="1" dirty="0"/>
        </a:p>
      </dgm:t>
    </dgm:pt>
    <dgm:pt modelId="{0797B3FE-F223-40C0-95D0-1A7506A0CD4F}" type="parTrans" cxnId="{44ABFD34-1FEF-467B-999F-EC166277EF7A}">
      <dgm:prSet/>
      <dgm:spPr/>
      <dgm:t>
        <a:bodyPr/>
        <a:lstStyle/>
        <a:p>
          <a:endParaRPr lang="en-GB"/>
        </a:p>
      </dgm:t>
    </dgm:pt>
    <dgm:pt modelId="{F31BB09C-D8A4-4155-A5FF-E4FA6191FDB5}" type="sibTrans" cxnId="{44ABFD34-1FEF-467B-999F-EC166277EF7A}">
      <dgm:prSet/>
      <dgm:spPr/>
      <dgm:t>
        <a:bodyPr/>
        <a:lstStyle/>
        <a:p>
          <a:endParaRPr lang="en-GB"/>
        </a:p>
      </dgm:t>
    </dgm:pt>
    <dgm:pt modelId="{53B22F98-B350-419B-97BE-150C2105AE89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altLang="en-US" sz="1600" b="1" dirty="0" smtClean="0"/>
            <a:t>КПП</a:t>
          </a:r>
          <a:r>
            <a:rPr lang="en-GB" altLang="en-US" sz="2100" b="1" dirty="0" smtClean="0"/>
            <a:t> </a:t>
          </a:r>
        </a:p>
        <a:p>
          <a:r>
            <a:rPr lang="en-GB" altLang="en-US" sz="1400" b="1" dirty="0" smtClean="0"/>
            <a:t>(</a:t>
          </a:r>
          <a:r>
            <a:rPr lang="ru-RU" altLang="en-US" sz="1400" b="1" dirty="0" err="1" smtClean="0"/>
            <a:t>ст</a:t>
          </a:r>
          <a:r>
            <a:rPr lang="en-GB" altLang="en-US" sz="1400" b="1" dirty="0" smtClean="0"/>
            <a:t>. 22) </a:t>
          </a:r>
          <a:endParaRPr lang="es-ES" sz="1400" b="1" dirty="0"/>
        </a:p>
      </dgm:t>
    </dgm:pt>
    <dgm:pt modelId="{3B4FFEED-5B24-465A-BFE0-4F31B2EF76F3}" type="parTrans" cxnId="{8EFEB587-BAA1-468F-97F5-0181E153E76B}">
      <dgm:prSet/>
      <dgm:spPr/>
      <dgm:t>
        <a:bodyPr/>
        <a:lstStyle/>
        <a:p>
          <a:endParaRPr lang="en-GB"/>
        </a:p>
      </dgm:t>
    </dgm:pt>
    <dgm:pt modelId="{F138F2FA-9A56-46D7-84FE-A9FC60CEB334}" type="sibTrans" cxnId="{8EFEB587-BAA1-468F-97F5-0181E153E76B}">
      <dgm:prSet/>
      <dgm:spPr/>
      <dgm:t>
        <a:bodyPr/>
        <a:lstStyle/>
        <a:p>
          <a:endParaRPr lang="en-GB"/>
        </a:p>
      </dgm:t>
    </dgm:pt>
    <dgm:pt modelId="{8C73B8DC-69A8-4435-BEC0-795EB62103C8}">
      <dgm:prSet phldrT="[Text]" custT="1"/>
      <dgm:spPr/>
      <dgm:t>
        <a:bodyPr/>
        <a:lstStyle/>
        <a:p>
          <a:r>
            <a:rPr lang="ru-RU" altLang="en-US" sz="1600" b="1" dirty="0" smtClean="0"/>
            <a:t>КПИ</a:t>
          </a:r>
          <a:endParaRPr lang="en-GB" altLang="en-US" sz="1600" b="1" dirty="0" smtClean="0"/>
        </a:p>
        <a:p>
          <a:r>
            <a:rPr lang="en-GB" altLang="en-US" sz="1400" b="1" dirty="0" smtClean="0"/>
            <a:t>(</a:t>
          </a:r>
          <a:r>
            <a:rPr lang="ru-RU" altLang="en-US" sz="1400" b="1" dirty="0" smtClean="0"/>
            <a:t>ФП-КПИ</a:t>
          </a:r>
          <a:r>
            <a:rPr lang="en-GB" altLang="en-US" sz="1400" dirty="0" smtClean="0"/>
            <a:t>)</a:t>
          </a:r>
          <a:endParaRPr lang="es-ES" sz="1400" dirty="0"/>
        </a:p>
      </dgm:t>
    </dgm:pt>
    <dgm:pt modelId="{1FDFF141-BD73-4EED-85F6-EF2EAE057694}" type="parTrans" cxnId="{E404DF38-0D41-41D5-BECB-E970C7B147F9}">
      <dgm:prSet/>
      <dgm:spPr/>
      <dgm:t>
        <a:bodyPr/>
        <a:lstStyle/>
        <a:p>
          <a:endParaRPr lang="en-GB"/>
        </a:p>
      </dgm:t>
    </dgm:pt>
    <dgm:pt modelId="{E9AD2642-C606-40E9-B6DC-25319E1F1E83}" type="sibTrans" cxnId="{E404DF38-0D41-41D5-BECB-E970C7B147F9}">
      <dgm:prSet/>
      <dgm:spPr/>
      <dgm:t>
        <a:bodyPr/>
        <a:lstStyle/>
        <a:p>
          <a:endParaRPr lang="en-GB"/>
        </a:p>
      </dgm:t>
    </dgm:pt>
    <dgm:pt modelId="{1B6083AB-EBA9-482B-946B-EABB81BB17CD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altLang="en-US" sz="1600" b="1" dirty="0" smtClean="0"/>
            <a:t>КНИ</a:t>
          </a:r>
          <a:r>
            <a:rPr lang="en-GB" altLang="en-US" sz="2000" b="1" dirty="0" smtClean="0"/>
            <a:t> </a:t>
          </a:r>
        </a:p>
        <a:p>
          <a:r>
            <a:rPr lang="en-GB" altLang="en-US" sz="1400" b="1" dirty="0" smtClean="0"/>
            <a:t>(art. 31)</a:t>
          </a:r>
          <a:endParaRPr lang="es-ES" sz="1400" b="1" dirty="0"/>
        </a:p>
      </dgm:t>
    </dgm:pt>
    <dgm:pt modelId="{8D81E679-5D61-4420-B3F3-697DD4A61077}" type="parTrans" cxnId="{026C4D9F-7DD7-461C-B491-5399A1F6AFAF}">
      <dgm:prSet/>
      <dgm:spPr/>
      <dgm:t>
        <a:bodyPr/>
        <a:lstStyle/>
        <a:p>
          <a:endParaRPr lang="en-GB"/>
        </a:p>
      </dgm:t>
    </dgm:pt>
    <dgm:pt modelId="{E9F79BF4-394B-4B51-8070-60D98462E4AA}" type="sibTrans" cxnId="{026C4D9F-7DD7-461C-B491-5399A1F6AFAF}">
      <dgm:prSet/>
      <dgm:spPr/>
      <dgm:t>
        <a:bodyPr/>
        <a:lstStyle/>
        <a:p>
          <a:endParaRPr lang="en-GB"/>
        </a:p>
      </dgm:t>
    </dgm:pt>
    <dgm:pt modelId="{EC9F0726-06DB-4B45-B1E8-DA794A824F42}" type="pres">
      <dgm:prSet presAssocID="{AA74608C-D773-413C-B8E7-FB20CBCE9FE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96A34C4-B6AB-4281-A583-AFE295776EEE}" type="pres">
      <dgm:prSet presAssocID="{8B4EA513-730C-42A3-805A-3D1DA585C1BC}" presName="roof" presStyleLbl="dkBgShp" presStyleIdx="0" presStyleCnt="2"/>
      <dgm:spPr/>
      <dgm:t>
        <a:bodyPr/>
        <a:lstStyle/>
        <a:p>
          <a:endParaRPr lang="es-ES"/>
        </a:p>
      </dgm:t>
    </dgm:pt>
    <dgm:pt modelId="{90962805-68F9-4827-B97C-A79A0F891968}" type="pres">
      <dgm:prSet presAssocID="{8B4EA513-730C-42A3-805A-3D1DA585C1BC}" presName="pillars" presStyleCnt="0"/>
      <dgm:spPr/>
    </dgm:pt>
    <dgm:pt modelId="{59939ED4-57F9-47D9-9637-116218A07C0B}" type="pres">
      <dgm:prSet presAssocID="{8B4EA513-730C-42A3-805A-3D1DA585C1BC}" presName="pillar1" presStyleLbl="node1" presStyleIdx="0" presStyleCnt="9" custScaleX="119073" custLinFactNeighborX="6649" custLinFactNeighborY="-11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310AFF-BEA0-45C3-92FE-60449C28EB69}" type="pres">
      <dgm:prSet presAssocID="{F42027DB-6AD0-4006-B5FE-86C7BCB5026F}" presName="pillarX" presStyleLbl="node1" presStyleIdx="1" presStyleCnt="9" custScaleX="119074" custLinFactNeighborX="-19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9615EB-31EA-4B0E-B543-D4466891B3DF}" type="pres">
      <dgm:prSet presAssocID="{94F7C5FD-DC4D-4CF0-9473-4E99FBCDB255}" presName="pillarX" presStyleLbl="node1" presStyleIdx="2" presStyleCnt="9" custScaleX="90824" custLinFactNeighborX="2691" custLinFactNeighborY="13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3698F4-1715-41DA-87FC-38B060E8CFB2}" type="pres">
      <dgm:prSet presAssocID="{148BE0ED-7594-4280-9950-2C23A4517B0A}" presName="pillarX" presStyleLbl="node1" presStyleIdx="3" presStyleCnt="9" custScaleX="1386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0859F8-8324-4800-AFE0-1B3EE903B9E3}" type="pres">
      <dgm:prSet presAssocID="{53B22F98-B350-419B-97BE-150C2105AE89}" presName="pillarX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FCDEB3-BABF-4E04-8B1D-A18075B8D351}" type="pres">
      <dgm:prSet presAssocID="{FA0F810B-59FA-4B0F-A234-A69349B2D0F0}" presName="pillarX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4CA97E-D614-4F24-8FE1-8850FDCD7538}" type="pres">
      <dgm:prSet presAssocID="{E54218FC-C0CF-49EF-B8F5-90F1AAF5BB9E}" presName="pillarX" presStyleLbl="node1" presStyleIdx="6" presStyleCnt="9" custLinFactNeighborX="1052" custLinFactNeighborY="13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CEE4C4-225F-4F38-B90C-5E131D60D2D1}" type="pres">
      <dgm:prSet presAssocID="{8C73B8DC-69A8-4435-BEC0-795EB62103C8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DB1E1A-6E89-4C7B-ABB9-52413C70A4D7}" type="pres">
      <dgm:prSet presAssocID="{1B6083AB-EBA9-482B-946B-EABB81BB17CD}" presName="pillarX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3A600A-0E7E-40E1-AE90-0A37193A5C1F}" type="pres">
      <dgm:prSet presAssocID="{8B4EA513-730C-42A3-805A-3D1DA585C1BC}" presName="base" presStyleLbl="dkBgShp" presStyleIdx="1" presStyleCnt="2" custFlipVert="1" custScaleY="160556"/>
      <dgm:spPr/>
    </dgm:pt>
  </dgm:ptLst>
  <dgm:cxnLst>
    <dgm:cxn modelId="{F36F0A41-92D4-4FBE-9D4D-1939995DE14E}" type="presOf" srcId="{53B22F98-B350-419B-97BE-150C2105AE89}" destId="{660859F8-8324-4800-AFE0-1B3EE903B9E3}" srcOrd="0" destOrd="0" presId="urn:microsoft.com/office/officeart/2005/8/layout/hList3"/>
    <dgm:cxn modelId="{9A25525F-9A20-4003-A884-448FE5634307}" type="presOf" srcId="{E54218FC-C0CF-49EF-B8F5-90F1AAF5BB9E}" destId="{4A4CA97E-D614-4F24-8FE1-8850FDCD7538}" srcOrd="0" destOrd="0" presId="urn:microsoft.com/office/officeart/2005/8/layout/hList3"/>
    <dgm:cxn modelId="{1487E7DD-C5A8-4A79-8480-EBE0AD2C3628}" type="presOf" srcId="{8B4EA513-730C-42A3-805A-3D1DA585C1BC}" destId="{996A34C4-B6AB-4281-A583-AFE295776EEE}" srcOrd="0" destOrd="0" presId="urn:microsoft.com/office/officeart/2005/8/layout/hList3"/>
    <dgm:cxn modelId="{968BFB27-FA14-4BAF-BF07-307BD1EECFCD}" type="presOf" srcId="{469D880A-8B53-44A0-A3DA-48E5F8A208BA}" destId="{59939ED4-57F9-47D9-9637-116218A07C0B}" srcOrd="0" destOrd="0" presId="urn:microsoft.com/office/officeart/2005/8/layout/hList3"/>
    <dgm:cxn modelId="{77ECD30C-5A13-4A42-8A46-DB8F637B526B}" srcId="{8B4EA513-730C-42A3-805A-3D1DA585C1BC}" destId="{E54218FC-C0CF-49EF-B8F5-90F1AAF5BB9E}" srcOrd="6" destOrd="0" parTransId="{9C94C945-59FA-4603-90CA-51A26F2E46E1}" sibTransId="{E4716868-6149-4D99-BD43-B185993D634B}"/>
    <dgm:cxn modelId="{179EA0E8-2E01-4EF9-AB6D-A7992DEFF68C}" type="presOf" srcId="{148BE0ED-7594-4280-9950-2C23A4517B0A}" destId="{653698F4-1715-41DA-87FC-38B060E8CFB2}" srcOrd="0" destOrd="0" presId="urn:microsoft.com/office/officeart/2005/8/layout/hList3"/>
    <dgm:cxn modelId="{8E59F47F-AD11-45F8-A82D-5749E2F8B0F1}" type="presOf" srcId="{F42027DB-6AD0-4006-B5FE-86C7BCB5026F}" destId="{C2310AFF-BEA0-45C3-92FE-60449C28EB69}" srcOrd="0" destOrd="0" presId="urn:microsoft.com/office/officeart/2005/8/layout/hList3"/>
    <dgm:cxn modelId="{B78A3CC3-80AB-485D-BA6A-A9DDA414C276}" type="presOf" srcId="{1B6083AB-EBA9-482B-946B-EABB81BB17CD}" destId="{4CDB1E1A-6E89-4C7B-ABB9-52413C70A4D7}" srcOrd="0" destOrd="0" presId="urn:microsoft.com/office/officeart/2005/8/layout/hList3"/>
    <dgm:cxn modelId="{96B9D430-15FA-4968-B2A8-B429E5463EB5}" type="presOf" srcId="{94F7C5FD-DC4D-4CF0-9473-4E99FBCDB255}" destId="{CC9615EB-31EA-4B0E-B543-D4466891B3DF}" srcOrd="0" destOrd="0" presId="urn:microsoft.com/office/officeart/2005/8/layout/hList3"/>
    <dgm:cxn modelId="{555E59CD-2CC0-4914-8FA4-2251B0001567}" srcId="{8B4EA513-730C-42A3-805A-3D1DA585C1BC}" destId="{469D880A-8B53-44A0-A3DA-48E5F8A208BA}" srcOrd="0" destOrd="0" parTransId="{768460AB-A442-409A-96A2-96AC593D42DD}" sibTransId="{B30C8C5E-7935-493F-A772-33AD2583D439}"/>
    <dgm:cxn modelId="{B4A44961-404A-4166-A395-6D196C501512}" type="presOf" srcId="{8C73B8DC-69A8-4435-BEC0-795EB62103C8}" destId="{11CEE4C4-225F-4F38-B90C-5E131D60D2D1}" srcOrd="0" destOrd="0" presId="urn:microsoft.com/office/officeart/2005/8/layout/hList3"/>
    <dgm:cxn modelId="{3F09D05F-E4BF-4C84-A1D5-C94D5F6DD5C3}" srcId="{8B4EA513-730C-42A3-805A-3D1DA585C1BC}" destId="{FA0F810B-59FA-4B0F-A234-A69349B2D0F0}" srcOrd="5" destOrd="0" parTransId="{52C25E5D-F834-4542-9985-6F9D2874AFA6}" sibTransId="{2C89828D-B0E6-4FAF-AF61-E293F95F965B}"/>
    <dgm:cxn modelId="{44ABFD34-1FEF-467B-999F-EC166277EF7A}" srcId="{8B4EA513-730C-42A3-805A-3D1DA585C1BC}" destId="{148BE0ED-7594-4280-9950-2C23A4517B0A}" srcOrd="3" destOrd="0" parTransId="{0797B3FE-F223-40C0-95D0-1A7506A0CD4F}" sibTransId="{F31BB09C-D8A4-4155-A5FF-E4FA6191FDB5}"/>
    <dgm:cxn modelId="{C120B860-69AE-4294-B203-36B94C401E4D}" srcId="{8B4EA513-730C-42A3-805A-3D1DA585C1BC}" destId="{94F7C5FD-DC4D-4CF0-9473-4E99FBCDB255}" srcOrd="2" destOrd="0" parTransId="{BBBF81DB-5B6F-4831-A4AC-1A6504C99C8D}" sibTransId="{B8010B79-DCFE-4853-AF84-69F5C37C840A}"/>
    <dgm:cxn modelId="{40974AD9-4F50-4AC1-8426-EAFBBAB17AA9}" type="presOf" srcId="{FA0F810B-59FA-4B0F-A234-A69349B2D0F0}" destId="{CCFCDEB3-BABF-4E04-8B1D-A18075B8D351}" srcOrd="0" destOrd="0" presId="urn:microsoft.com/office/officeart/2005/8/layout/hList3"/>
    <dgm:cxn modelId="{099F92EA-FAB1-4ED0-B84E-1DA8B04C92A1}" srcId="{8B4EA513-730C-42A3-805A-3D1DA585C1BC}" destId="{F42027DB-6AD0-4006-B5FE-86C7BCB5026F}" srcOrd="1" destOrd="0" parTransId="{B99340E4-4227-4D01-AF7A-4A7B18E3C85E}" sibTransId="{423FAFC5-14EB-4AFB-A76D-AFDC464A9643}"/>
    <dgm:cxn modelId="{026C4D9F-7DD7-461C-B491-5399A1F6AFAF}" srcId="{8B4EA513-730C-42A3-805A-3D1DA585C1BC}" destId="{1B6083AB-EBA9-482B-946B-EABB81BB17CD}" srcOrd="8" destOrd="0" parTransId="{8D81E679-5D61-4420-B3F3-697DD4A61077}" sibTransId="{E9F79BF4-394B-4B51-8070-60D98462E4AA}"/>
    <dgm:cxn modelId="{ECDB642B-6BCE-45F6-AB34-6E9C7BE9F0A6}" srcId="{AA74608C-D773-413C-B8E7-FB20CBCE9FED}" destId="{8B4EA513-730C-42A3-805A-3D1DA585C1BC}" srcOrd="0" destOrd="0" parTransId="{A834FB04-399F-4814-BF1D-7D81E084E2ED}" sibTransId="{7293F5D5-6212-44D9-89B8-086A861AF56C}"/>
    <dgm:cxn modelId="{E404DF38-0D41-41D5-BECB-E970C7B147F9}" srcId="{8B4EA513-730C-42A3-805A-3D1DA585C1BC}" destId="{8C73B8DC-69A8-4435-BEC0-795EB62103C8}" srcOrd="7" destOrd="0" parTransId="{1FDFF141-BD73-4EED-85F6-EF2EAE057694}" sibTransId="{E9AD2642-C606-40E9-B6DC-25319E1F1E83}"/>
    <dgm:cxn modelId="{8EFEB587-BAA1-468F-97F5-0181E153E76B}" srcId="{8B4EA513-730C-42A3-805A-3D1DA585C1BC}" destId="{53B22F98-B350-419B-97BE-150C2105AE89}" srcOrd="4" destOrd="0" parTransId="{3B4FFEED-5B24-465A-BFE0-4F31B2EF76F3}" sibTransId="{F138F2FA-9A56-46D7-84FE-A9FC60CEB334}"/>
    <dgm:cxn modelId="{E72216FA-4036-4E67-A3C0-C9AD2C0E6799}" type="presOf" srcId="{AA74608C-D773-413C-B8E7-FB20CBCE9FED}" destId="{EC9F0726-06DB-4B45-B1E8-DA794A824F42}" srcOrd="0" destOrd="0" presId="urn:microsoft.com/office/officeart/2005/8/layout/hList3"/>
    <dgm:cxn modelId="{5D739907-1293-44EB-B136-0E75401E6954}" type="presParOf" srcId="{EC9F0726-06DB-4B45-B1E8-DA794A824F42}" destId="{996A34C4-B6AB-4281-A583-AFE295776EEE}" srcOrd="0" destOrd="0" presId="urn:microsoft.com/office/officeart/2005/8/layout/hList3"/>
    <dgm:cxn modelId="{0CA718CA-37C9-47A4-AD38-A3657AE8E676}" type="presParOf" srcId="{EC9F0726-06DB-4B45-B1E8-DA794A824F42}" destId="{90962805-68F9-4827-B97C-A79A0F891968}" srcOrd="1" destOrd="0" presId="urn:microsoft.com/office/officeart/2005/8/layout/hList3"/>
    <dgm:cxn modelId="{A219A11B-6708-4A6F-9052-F9790406DA7D}" type="presParOf" srcId="{90962805-68F9-4827-B97C-A79A0F891968}" destId="{59939ED4-57F9-47D9-9637-116218A07C0B}" srcOrd="0" destOrd="0" presId="urn:microsoft.com/office/officeart/2005/8/layout/hList3"/>
    <dgm:cxn modelId="{ADA9B19D-B9B7-4D2D-AE60-1EE106769B80}" type="presParOf" srcId="{90962805-68F9-4827-B97C-A79A0F891968}" destId="{C2310AFF-BEA0-45C3-92FE-60449C28EB69}" srcOrd="1" destOrd="0" presId="urn:microsoft.com/office/officeart/2005/8/layout/hList3"/>
    <dgm:cxn modelId="{44ACC354-7958-40B3-90E9-2C4FA52132D9}" type="presParOf" srcId="{90962805-68F9-4827-B97C-A79A0F891968}" destId="{CC9615EB-31EA-4B0E-B543-D4466891B3DF}" srcOrd="2" destOrd="0" presId="urn:microsoft.com/office/officeart/2005/8/layout/hList3"/>
    <dgm:cxn modelId="{8DE6B54F-F582-41D0-ABB7-73B3D4127622}" type="presParOf" srcId="{90962805-68F9-4827-B97C-A79A0F891968}" destId="{653698F4-1715-41DA-87FC-38B060E8CFB2}" srcOrd="3" destOrd="0" presId="urn:microsoft.com/office/officeart/2005/8/layout/hList3"/>
    <dgm:cxn modelId="{2C87155F-C401-4DDD-9BA9-C1988F4F9A53}" type="presParOf" srcId="{90962805-68F9-4827-B97C-A79A0F891968}" destId="{660859F8-8324-4800-AFE0-1B3EE903B9E3}" srcOrd="4" destOrd="0" presId="urn:microsoft.com/office/officeart/2005/8/layout/hList3"/>
    <dgm:cxn modelId="{69EAE851-95A2-4B53-BBF4-C489AF9C2572}" type="presParOf" srcId="{90962805-68F9-4827-B97C-A79A0F891968}" destId="{CCFCDEB3-BABF-4E04-8B1D-A18075B8D351}" srcOrd="5" destOrd="0" presId="urn:microsoft.com/office/officeart/2005/8/layout/hList3"/>
    <dgm:cxn modelId="{09C56924-499A-4C79-B626-EA1AF4A70D73}" type="presParOf" srcId="{90962805-68F9-4827-B97C-A79A0F891968}" destId="{4A4CA97E-D614-4F24-8FE1-8850FDCD7538}" srcOrd="6" destOrd="0" presId="urn:microsoft.com/office/officeart/2005/8/layout/hList3"/>
    <dgm:cxn modelId="{55382E88-B442-4878-90E4-C316DC6E4FDA}" type="presParOf" srcId="{90962805-68F9-4827-B97C-A79A0F891968}" destId="{11CEE4C4-225F-4F38-B90C-5E131D60D2D1}" srcOrd="7" destOrd="0" presId="urn:microsoft.com/office/officeart/2005/8/layout/hList3"/>
    <dgm:cxn modelId="{DF66619D-EF34-42C1-8937-68A21591BE16}" type="presParOf" srcId="{90962805-68F9-4827-B97C-A79A0F891968}" destId="{4CDB1E1A-6E89-4C7B-ABB9-52413C70A4D7}" srcOrd="8" destOrd="0" presId="urn:microsoft.com/office/officeart/2005/8/layout/hList3"/>
    <dgm:cxn modelId="{C652F3BE-64E0-4AEC-A3DE-10751A3738D5}" type="presParOf" srcId="{EC9F0726-06DB-4B45-B1E8-DA794A824F42}" destId="{1C3A600A-0E7E-40E1-AE90-0A37193A5C1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2C182A-42BA-47A4-B30F-0E9EE76DBE8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2A3E80B-6DF2-4E64-9B3E-918A95183AC8}">
      <dgm:prSet/>
      <dgm:spPr/>
      <dgm:t>
        <a:bodyPr/>
        <a:lstStyle/>
        <a:p>
          <a:pPr rtl="0"/>
          <a:r>
            <a:rPr lang="ru-RU" b="1" dirty="0" smtClean="0"/>
            <a:t>Кто участвует?</a:t>
          </a:r>
          <a:r>
            <a:rPr lang="en-GB" b="1" dirty="0" smtClean="0"/>
            <a:t> </a:t>
          </a:r>
          <a:endParaRPr lang="en-US" dirty="0"/>
        </a:p>
      </dgm:t>
    </dgm:pt>
    <dgm:pt modelId="{80A60024-6817-4814-A6B8-8C7DE845FE6E}" type="parTrans" cxnId="{9D671C91-6F2D-45B5-AF78-748FE4EEEEB1}">
      <dgm:prSet/>
      <dgm:spPr/>
      <dgm:t>
        <a:bodyPr/>
        <a:lstStyle/>
        <a:p>
          <a:endParaRPr lang="es-ES"/>
        </a:p>
      </dgm:t>
    </dgm:pt>
    <dgm:pt modelId="{EFD8F394-D482-4500-8284-102531E13D63}" type="sibTrans" cxnId="{9D671C91-6F2D-45B5-AF78-748FE4EEEEB1}">
      <dgm:prSet/>
      <dgm:spPr/>
      <dgm:t>
        <a:bodyPr/>
        <a:lstStyle/>
        <a:p>
          <a:endParaRPr lang="es-ES"/>
        </a:p>
      </dgm:t>
    </dgm:pt>
    <dgm:pt modelId="{8345029E-EE40-40EF-A7CC-A013CA050CB3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Лица или группа лиц, ОГО и / или адвокаты, представляющие жертв</a:t>
          </a:r>
          <a:r>
            <a:rPr lang="fr-CH" dirty="0" smtClean="0">
              <a:solidFill>
                <a:schemeClr val="bg1"/>
              </a:solidFill>
            </a:rPr>
            <a:t> </a:t>
          </a:r>
          <a:endParaRPr lang="en-US" dirty="0"/>
        </a:p>
      </dgm:t>
    </dgm:pt>
    <dgm:pt modelId="{BB497F50-BF02-40FC-82AF-CDBD48430208}" type="parTrans" cxnId="{6EE3135C-3F42-411A-B55B-64FCE3049F93}">
      <dgm:prSet/>
      <dgm:spPr/>
      <dgm:t>
        <a:bodyPr/>
        <a:lstStyle/>
        <a:p>
          <a:endParaRPr lang="es-ES"/>
        </a:p>
      </dgm:t>
    </dgm:pt>
    <dgm:pt modelId="{2E5BA8B1-82D0-482C-9247-F3D311DCB563}" type="sibTrans" cxnId="{6EE3135C-3F42-411A-B55B-64FCE3049F93}">
      <dgm:prSet/>
      <dgm:spPr/>
      <dgm:t>
        <a:bodyPr/>
        <a:lstStyle/>
        <a:p>
          <a:endParaRPr lang="es-ES"/>
        </a:p>
      </dgm:t>
    </dgm:pt>
    <dgm:pt modelId="{AE7C5FD3-2B9D-4980-8098-559E62888854}" type="pres">
      <dgm:prSet presAssocID="{312C182A-42BA-47A4-B30F-0E9EE76DBE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07784C2-D1BB-4CF5-94A9-706D24AF301D}" type="pres">
      <dgm:prSet presAssocID="{32A3E80B-6DF2-4E64-9B3E-918A95183AC8}" presName="node" presStyleLbl="node1" presStyleIdx="0" presStyleCnt="2" custScaleX="52842" custScaleY="299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E3EFDA-3196-4FF0-BA7A-7A564C5555FE}" type="pres">
      <dgm:prSet presAssocID="{EFD8F394-D482-4500-8284-102531E13D63}" presName="sibTrans" presStyleLbl="sibTrans2D1" presStyleIdx="0" presStyleCnt="1" custScaleY="60004"/>
      <dgm:spPr/>
      <dgm:t>
        <a:bodyPr/>
        <a:lstStyle/>
        <a:p>
          <a:endParaRPr lang="es-ES"/>
        </a:p>
      </dgm:t>
    </dgm:pt>
    <dgm:pt modelId="{DA44CD5B-FD05-4791-972E-B283790D7522}" type="pres">
      <dgm:prSet presAssocID="{EFD8F394-D482-4500-8284-102531E13D63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4CBC9C4C-EAC0-4212-AA2E-067DA873B722}" type="pres">
      <dgm:prSet presAssocID="{8345029E-EE40-40EF-A7CC-A013CA050CB3}" presName="node" presStyleLbl="node1" presStyleIdx="1" presStyleCnt="2" custScaleX="92846" custScaleY="36833" custLinFactNeighborX="173" custLinFactNeighborY="6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9F5388B-2F50-4EDC-8C2E-0B61D3A9D69F}" type="presOf" srcId="{EFD8F394-D482-4500-8284-102531E13D63}" destId="{FFE3EFDA-3196-4FF0-BA7A-7A564C5555FE}" srcOrd="0" destOrd="0" presId="urn:microsoft.com/office/officeart/2005/8/layout/process1"/>
    <dgm:cxn modelId="{3246455F-2BC9-46FA-A494-91077A7A38BA}" type="presOf" srcId="{8345029E-EE40-40EF-A7CC-A013CA050CB3}" destId="{4CBC9C4C-EAC0-4212-AA2E-067DA873B722}" srcOrd="0" destOrd="0" presId="urn:microsoft.com/office/officeart/2005/8/layout/process1"/>
    <dgm:cxn modelId="{4840E65D-0E42-4D57-A8AF-3F2BB7D3EC45}" type="presOf" srcId="{32A3E80B-6DF2-4E64-9B3E-918A95183AC8}" destId="{307784C2-D1BB-4CF5-94A9-706D24AF301D}" srcOrd="0" destOrd="0" presId="urn:microsoft.com/office/officeart/2005/8/layout/process1"/>
    <dgm:cxn modelId="{0FEEA66C-A3DC-48F9-997B-07C6845C5C0B}" type="presOf" srcId="{EFD8F394-D482-4500-8284-102531E13D63}" destId="{DA44CD5B-FD05-4791-972E-B283790D7522}" srcOrd="1" destOrd="0" presId="urn:microsoft.com/office/officeart/2005/8/layout/process1"/>
    <dgm:cxn modelId="{6A5A3C48-4BCB-473E-A7C2-CA937B1F1324}" type="presOf" srcId="{312C182A-42BA-47A4-B30F-0E9EE76DBE88}" destId="{AE7C5FD3-2B9D-4980-8098-559E62888854}" srcOrd="0" destOrd="0" presId="urn:microsoft.com/office/officeart/2005/8/layout/process1"/>
    <dgm:cxn modelId="{9D671C91-6F2D-45B5-AF78-748FE4EEEEB1}" srcId="{312C182A-42BA-47A4-B30F-0E9EE76DBE88}" destId="{32A3E80B-6DF2-4E64-9B3E-918A95183AC8}" srcOrd="0" destOrd="0" parTransId="{80A60024-6817-4814-A6B8-8C7DE845FE6E}" sibTransId="{EFD8F394-D482-4500-8284-102531E13D63}"/>
    <dgm:cxn modelId="{6EE3135C-3F42-411A-B55B-64FCE3049F93}" srcId="{312C182A-42BA-47A4-B30F-0E9EE76DBE88}" destId="{8345029E-EE40-40EF-A7CC-A013CA050CB3}" srcOrd="1" destOrd="0" parTransId="{BB497F50-BF02-40FC-82AF-CDBD48430208}" sibTransId="{2E5BA8B1-82D0-482C-9247-F3D311DCB563}"/>
    <dgm:cxn modelId="{7E1FBE0A-C3CD-4C31-8D92-825CD2959268}" type="presParOf" srcId="{AE7C5FD3-2B9D-4980-8098-559E62888854}" destId="{307784C2-D1BB-4CF5-94A9-706D24AF301D}" srcOrd="0" destOrd="0" presId="urn:microsoft.com/office/officeart/2005/8/layout/process1"/>
    <dgm:cxn modelId="{C8C75045-3CB1-43A6-B535-51E4F171C2AC}" type="presParOf" srcId="{AE7C5FD3-2B9D-4980-8098-559E62888854}" destId="{FFE3EFDA-3196-4FF0-BA7A-7A564C5555FE}" srcOrd="1" destOrd="0" presId="urn:microsoft.com/office/officeart/2005/8/layout/process1"/>
    <dgm:cxn modelId="{1C225BF1-A7D5-4AB9-BA29-71BF74E836E8}" type="presParOf" srcId="{FFE3EFDA-3196-4FF0-BA7A-7A564C5555FE}" destId="{DA44CD5B-FD05-4791-972E-B283790D7522}" srcOrd="0" destOrd="0" presId="urn:microsoft.com/office/officeart/2005/8/layout/process1"/>
    <dgm:cxn modelId="{0B69586B-D6B9-4DAA-95B4-FD5CC9568C72}" type="presParOf" srcId="{AE7C5FD3-2B9D-4980-8098-559E62888854}" destId="{4CBC9C4C-EAC0-4212-AA2E-067DA873B72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2C182A-42BA-47A4-B30F-0E9EE76DBE8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2A3E80B-6DF2-4E64-9B3E-918A95183AC8}">
      <dgm:prSet/>
      <dgm:spPr/>
      <dgm:t>
        <a:bodyPr/>
        <a:lstStyle/>
        <a:p>
          <a:pPr rtl="0"/>
          <a:r>
            <a:rPr lang="ru-RU" b="1" dirty="0" smtClean="0"/>
            <a:t>Кто участвует?</a:t>
          </a:r>
          <a:endParaRPr lang="en-US" dirty="0"/>
        </a:p>
      </dgm:t>
    </dgm:pt>
    <dgm:pt modelId="{80A60024-6817-4814-A6B8-8C7DE845FE6E}" type="parTrans" cxnId="{9D671C91-6F2D-45B5-AF78-748FE4EEEEB1}">
      <dgm:prSet/>
      <dgm:spPr/>
      <dgm:t>
        <a:bodyPr/>
        <a:lstStyle/>
        <a:p>
          <a:endParaRPr lang="es-ES"/>
        </a:p>
      </dgm:t>
    </dgm:pt>
    <dgm:pt modelId="{EFD8F394-D482-4500-8284-102531E13D63}" type="sibTrans" cxnId="{9D671C91-6F2D-45B5-AF78-748FE4EEEEB1}">
      <dgm:prSet/>
      <dgm:spPr/>
      <dgm:t>
        <a:bodyPr/>
        <a:lstStyle/>
        <a:p>
          <a:endParaRPr lang="es-ES"/>
        </a:p>
      </dgm:t>
    </dgm:pt>
    <dgm:pt modelId="{8345029E-EE40-40EF-A7CC-A013CA050CB3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Обычно ОГО </a:t>
          </a:r>
          <a:endParaRPr lang="en-US" dirty="0"/>
        </a:p>
      </dgm:t>
    </dgm:pt>
    <dgm:pt modelId="{BB497F50-BF02-40FC-82AF-CDBD48430208}" type="parTrans" cxnId="{6EE3135C-3F42-411A-B55B-64FCE3049F93}">
      <dgm:prSet/>
      <dgm:spPr/>
      <dgm:t>
        <a:bodyPr/>
        <a:lstStyle/>
        <a:p>
          <a:endParaRPr lang="es-ES"/>
        </a:p>
      </dgm:t>
    </dgm:pt>
    <dgm:pt modelId="{2E5BA8B1-82D0-482C-9247-F3D311DCB563}" type="sibTrans" cxnId="{6EE3135C-3F42-411A-B55B-64FCE3049F93}">
      <dgm:prSet/>
      <dgm:spPr/>
      <dgm:t>
        <a:bodyPr/>
        <a:lstStyle/>
        <a:p>
          <a:endParaRPr lang="es-ES"/>
        </a:p>
      </dgm:t>
    </dgm:pt>
    <dgm:pt modelId="{AE7C5FD3-2B9D-4980-8098-559E62888854}" type="pres">
      <dgm:prSet presAssocID="{312C182A-42BA-47A4-B30F-0E9EE76DBE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07784C2-D1BB-4CF5-94A9-706D24AF301D}" type="pres">
      <dgm:prSet presAssocID="{32A3E80B-6DF2-4E64-9B3E-918A95183AC8}" presName="node" presStyleLbl="node1" presStyleIdx="0" presStyleCnt="2" custScaleX="31340" custScaleY="25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E3EFDA-3196-4FF0-BA7A-7A564C5555FE}" type="pres">
      <dgm:prSet presAssocID="{EFD8F394-D482-4500-8284-102531E13D63}" presName="sibTrans" presStyleLbl="sibTrans2D1" presStyleIdx="0" presStyleCnt="1"/>
      <dgm:spPr/>
      <dgm:t>
        <a:bodyPr/>
        <a:lstStyle/>
        <a:p>
          <a:endParaRPr lang="es-ES"/>
        </a:p>
      </dgm:t>
    </dgm:pt>
    <dgm:pt modelId="{DA44CD5B-FD05-4791-972E-B283790D7522}" type="pres">
      <dgm:prSet presAssocID="{EFD8F394-D482-4500-8284-102531E13D63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4CBC9C4C-EAC0-4212-AA2E-067DA873B722}" type="pres">
      <dgm:prSet presAssocID="{8345029E-EE40-40EF-A7CC-A013CA050CB3}" presName="node" presStyleLbl="node1" presStyleIdx="1" presStyleCnt="2" custScaleX="42782" custScaleY="178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D671C91-6F2D-45B5-AF78-748FE4EEEEB1}" srcId="{312C182A-42BA-47A4-B30F-0E9EE76DBE88}" destId="{32A3E80B-6DF2-4E64-9B3E-918A95183AC8}" srcOrd="0" destOrd="0" parTransId="{80A60024-6817-4814-A6B8-8C7DE845FE6E}" sibTransId="{EFD8F394-D482-4500-8284-102531E13D63}"/>
    <dgm:cxn modelId="{4A7767D7-FB88-464E-A2CD-82DB6F12B5C4}" type="presOf" srcId="{312C182A-42BA-47A4-B30F-0E9EE76DBE88}" destId="{AE7C5FD3-2B9D-4980-8098-559E62888854}" srcOrd="0" destOrd="0" presId="urn:microsoft.com/office/officeart/2005/8/layout/process1"/>
    <dgm:cxn modelId="{343E096B-6989-4DD9-859A-242CA708B30A}" type="presOf" srcId="{32A3E80B-6DF2-4E64-9B3E-918A95183AC8}" destId="{307784C2-D1BB-4CF5-94A9-706D24AF301D}" srcOrd="0" destOrd="0" presId="urn:microsoft.com/office/officeart/2005/8/layout/process1"/>
    <dgm:cxn modelId="{6EE3135C-3F42-411A-B55B-64FCE3049F93}" srcId="{312C182A-42BA-47A4-B30F-0E9EE76DBE88}" destId="{8345029E-EE40-40EF-A7CC-A013CA050CB3}" srcOrd="1" destOrd="0" parTransId="{BB497F50-BF02-40FC-82AF-CDBD48430208}" sibTransId="{2E5BA8B1-82D0-482C-9247-F3D311DCB563}"/>
    <dgm:cxn modelId="{420D21DF-D87D-4497-A608-224DC524DC64}" type="presOf" srcId="{8345029E-EE40-40EF-A7CC-A013CA050CB3}" destId="{4CBC9C4C-EAC0-4212-AA2E-067DA873B722}" srcOrd="0" destOrd="0" presId="urn:microsoft.com/office/officeart/2005/8/layout/process1"/>
    <dgm:cxn modelId="{7318D35B-1E77-4706-B69E-E8AF4989BA42}" type="presOf" srcId="{EFD8F394-D482-4500-8284-102531E13D63}" destId="{FFE3EFDA-3196-4FF0-BA7A-7A564C5555FE}" srcOrd="0" destOrd="0" presId="urn:microsoft.com/office/officeart/2005/8/layout/process1"/>
    <dgm:cxn modelId="{8A89524D-C00D-4E45-9E15-899150AA4ABE}" type="presOf" srcId="{EFD8F394-D482-4500-8284-102531E13D63}" destId="{DA44CD5B-FD05-4791-972E-B283790D7522}" srcOrd="1" destOrd="0" presId="urn:microsoft.com/office/officeart/2005/8/layout/process1"/>
    <dgm:cxn modelId="{6E1A17F7-F0FC-4B93-A9AB-92307CD13ECB}" type="presParOf" srcId="{AE7C5FD3-2B9D-4980-8098-559E62888854}" destId="{307784C2-D1BB-4CF5-94A9-706D24AF301D}" srcOrd="0" destOrd="0" presId="urn:microsoft.com/office/officeart/2005/8/layout/process1"/>
    <dgm:cxn modelId="{A54B5EF6-253F-4365-82B9-2D571A8B74F2}" type="presParOf" srcId="{AE7C5FD3-2B9D-4980-8098-559E62888854}" destId="{FFE3EFDA-3196-4FF0-BA7A-7A564C5555FE}" srcOrd="1" destOrd="0" presId="urn:microsoft.com/office/officeart/2005/8/layout/process1"/>
    <dgm:cxn modelId="{27F0C021-E21C-4D6B-8870-CBE627B41411}" type="presParOf" srcId="{FFE3EFDA-3196-4FF0-BA7A-7A564C5555FE}" destId="{DA44CD5B-FD05-4791-972E-B283790D7522}" srcOrd="0" destOrd="0" presId="urn:microsoft.com/office/officeart/2005/8/layout/process1"/>
    <dgm:cxn modelId="{B1E37687-7AEA-4A53-9BD1-4362547D7D1C}" type="presParOf" srcId="{AE7C5FD3-2B9D-4980-8098-559E62888854}" destId="{4CBC9C4C-EAC0-4212-AA2E-067DA873B72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4D467C-8198-47A9-813B-9C78A70D149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20EB245-68FD-41C5-8E39-88E98FE841E8}">
      <dgm:prSet phldrT="[Text]"/>
      <dgm:spPr/>
      <dgm:t>
        <a:bodyPr/>
        <a:lstStyle/>
        <a:p>
          <a:r>
            <a:rPr lang="ru-RU" b="1" dirty="0" smtClean="0"/>
            <a:t>Какие договорные </a:t>
          </a:r>
          <a:r>
            <a:rPr lang="ru-RU" b="1" dirty="0" smtClean="0">
              <a:solidFill>
                <a:schemeClr val="bg1"/>
              </a:solidFill>
            </a:rPr>
            <a:t>органы выполняют эту функцию?</a:t>
          </a:r>
          <a:r>
            <a:rPr lang="en-GB" b="1" dirty="0" smtClean="0">
              <a:solidFill>
                <a:schemeClr val="bg1"/>
              </a:solidFill>
            </a:rPr>
            <a:t> </a:t>
          </a:r>
          <a:r>
            <a:rPr lang="ru-RU" b="1" dirty="0" smtClean="0">
              <a:solidFill>
                <a:schemeClr val="bg1"/>
              </a:solidFill>
            </a:rPr>
            <a:t>?</a:t>
          </a:r>
          <a:r>
            <a:rPr lang="en-GB" b="1" dirty="0" smtClean="0">
              <a:solidFill>
                <a:schemeClr val="bg1"/>
              </a:solidFill>
            </a:rPr>
            <a:t> </a:t>
          </a:r>
          <a:endParaRPr lang="es-ES" dirty="0">
            <a:solidFill>
              <a:schemeClr val="bg1"/>
            </a:solidFill>
          </a:endParaRPr>
        </a:p>
      </dgm:t>
    </dgm:pt>
    <dgm:pt modelId="{1F8CBDAA-1337-41D4-9D3C-8DF6779F0801}" type="parTrans" cxnId="{BCFB00AD-3AB3-42DF-BD8D-D992FF13D024}">
      <dgm:prSet/>
      <dgm:spPr/>
      <dgm:t>
        <a:bodyPr/>
        <a:lstStyle/>
        <a:p>
          <a:endParaRPr lang="es-ES"/>
        </a:p>
      </dgm:t>
    </dgm:pt>
    <dgm:pt modelId="{D1CF39AD-D40E-441C-904D-6F8C788E6F22}" type="sibTrans" cxnId="{BCFB00AD-3AB3-42DF-BD8D-D992FF13D024}">
      <dgm:prSet/>
      <dgm:spPr/>
      <dgm:t>
        <a:bodyPr/>
        <a:lstStyle/>
        <a:p>
          <a:endParaRPr lang="es-ES"/>
        </a:p>
      </dgm:t>
    </dgm:pt>
    <dgm:pt modelId="{3FDA85DB-4650-4B94-8407-020A110EFA8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500" dirty="0" smtClean="0"/>
            <a:t>КПП</a:t>
          </a:r>
          <a:r>
            <a:rPr lang="fr-CH" sz="2500" dirty="0" smtClean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H" sz="1600" dirty="0" smtClean="0"/>
            <a:t>(</a:t>
          </a:r>
          <a:r>
            <a:rPr lang="ru-RU" sz="1600" dirty="0" err="1" smtClean="0"/>
            <a:t>ст</a:t>
          </a:r>
          <a:r>
            <a:rPr lang="fr-CH" sz="1600" dirty="0" smtClean="0"/>
            <a:t>. 20)</a:t>
          </a:r>
          <a:endParaRPr lang="es-ES" sz="1600" dirty="0"/>
        </a:p>
      </dgm:t>
    </dgm:pt>
    <dgm:pt modelId="{E568CB51-C754-47A4-B750-4DD301625002}" type="parTrans" cxnId="{8B35C2FB-B0EB-46D4-99F5-8E3B9CC55AF9}">
      <dgm:prSet/>
      <dgm:spPr/>
      <dgm:t>
        <a:bodyPr/>
        <a:lstStyle/>
        <a:p>
          <a:endParaRPr lang="es-ES"/>
        </a:p>
      </dgm:t>
    </dgm:pt>
    <dgm:pt modelId="{32D1A16A-8768-4884-AE9C-0FDE1EBC5064}" type="sibTrans" cxnId="{8B35C2FB-B0EB-46D4-99F5-8E3B9CC55AF9}">
      <dgm:prSet/>
      <dgm:spPr/>
      <dgm:t>
        <a:bodyPr/>
        <a:lstStyle/>
        <a:p>
          <a:endParaRPr lang="es-ES"/>
        </a:p>
      </dgm:t>
    </dgm:pt>
    <dgm:pt modelId="{A45EA03D-F594-4D86-9A7A-50044FC629E9}">
      <dgm:prSet phldrT="[Text]" custT="1"/>
      <dgm:spPr/>
      <dgm:t>
        <a:bodyPr/>
        <a:lstStyle/>
        <a:p>
          <a:r>
            <a:rPr lang="ru-RU" sz="2400" dirty="0" smtClean="0"/>
            <a:t>КПИ</a:t>
          </a:r>
          <a:r>
            <a:rPr lang="fr-CH" sz="2700" dirty="0" smtClean="0"/>
            <a:t> </a:t>
          </a:r>
          <a:r>
            <a:rPr lang="fr-CH" sz="1600" dirty="0" smtClean="0"/>
            <a:t>(</a:t>
          </a:r>
          <a:r>
            <a:rPr lang="ru-RU" sz="1600" dirty="0" smtClean="0"/>
            <a:t>статья </a:t>
          </a:r>
          <a:r>
            <a:rPr lang="fr-CH" sz="1600" dirty="0" smtClean="0"/>
            <a:t> 6, </a:t>
          </a:r>
          <a:r>
            <a:rPr lang="ru-RU" sz="1600" dirty="0" smtClean="0"/>
            <a:t>ФП</a:t>
          </a:r>
          <a:r>
            <a:rPr lang="fr-CH" sz="1600" dirty="0" smtClean="0"/>
            <a:t>)</a:t>
          </a:r>
          <a:endParaRPr lang="es-ES" sz="1600" dirty="0"/>
        </a:p>
      </dgm:t>
    </dgm:pt>
    <dgm:pt modelId="{78CA6B35-D611-4B7C-925D-664C5A20ECF5}" type="parTrans" cxnId="{555057D8-85F8-4C59-ADC7-4CF87FAA59E3}">
      <dgm:prSet/>
      <dgm:spPr/>
      <dgm:t>
        <a:bodyPr/>
        <a:lstStyle/>
        <a:p>
          <a:endParaRPr lang="es-ES"/>
        </a:p>
      </dgm:t>
    </dgm:pt>
    <dgm:pt modelId="{A802EEFE-3BE4-4155-ADB4-A0B5500C8D0D}" type="sibTrans" cxnId="{555057D8-85F8-4C59-ADC7-4CF87FAA59E3}">
      <dgm:prSet/>
      <dgm:spPr/>
      <dgm:t>
        <a:bodyPr/>
        <a:lstStyle/>
        <a:p>
          <a:endParaRPr lang="es-ES"/>
        </a:p>
      </dgm:t>
    </dgm:pt>
    <dgm:pt modelId="{433D623C-6814-4A3F-908E-8FABFC806493}">
      <dgm:prSet phldrT="[Text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МПГПП</a:t>
          </a:r>
          <a:r>
            <a:rPr lang="fr-CH" sz="1600" dirty="0" smtClean="0"/>
            <a:t>(</a:t>
          </a:r>
          <a:r>
            <a:rPr lang="ru-RU" sz="1600" dirty="0" err="1" smtClean="0"/>
            <a:t>ст</a:t>
          </a:r>
          <a:r>
            <a:rPr lang="fr-CH" sz="1600" dirty="0" smtClean="0"/>
            <a:t>. 11, </a:t>
          </a:r>
          <a:r>
            <a:rPr lang="ru-RU" sz="1600" dirty="0" smtClean="0"/>
            <a:t>ФП</a:t>
          </a:r>
          <a:r>
            <a:rPr lang="fr-CH" sz="1600" dirty="0" smtClean="0"/>
            <a:t>)</a:t>
          </a:r>
          <a:endParaRPr lang="es-ES" sz="1600" dirty="0"/>
        </a:p>
      </dgm:t>
    </dgm:pt>
    <dgm:pt modelId="{BB6FBF42-5859-475F-95AA-D47F284C57ED}" type="parTrans" cxnId="{16E6ED1B-8BA0-4067-8383-C7388ED26585}">
      <dgm:prSet/>
      <dgm:spPr/>
      <dgm:t>
        <a:bodyPr/>
        <a:lstStyle/>
        <a:p>
          <a:endParaRPr lang="es-ES"/>
        </a:p>
      </dgm:t>
    </dgm:pt>
    <dgm:pt modelId="{0E11B89C-6036-4528-ABE2-31BEA0D6DCDB}" type="sibTrans" cxnId="{16E6ED1B-8BA0-4067-8383-C7388ED26585}">
      <dgm:prSet/>
      <dgm:spPr/>
      <dgm:t>
        <a:bodyPr/>
        <a:lstStyle/>
        <a:p>
          <a:endParaRPr lang="es-ES"/>
        </a:p>
      </dgm:t>
    </dgm:pt>
    <dgm:pt modelId="{7438CD20-5BAF-4C06-AD9B-F79156CF789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КПР</a:t>
          </a:r>
          <a:r>
            <a:rPr lang="fr-CH" sz="3000" dirty="0" smtClean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H" sz="1600" dirty="0" smtClean="0"/>
            <a:t>(</a:t>
          </a:r>
          <a:r>
            <a:rPr lang="ru-RU" sz="1600" dirty="0" err="1" smtClean="0"/>
            <a:t>ст</a:t>
          </a:r>
          <a:r>
            <a:rPr lang="fr-CH" sz="1600" dirty="0" smtClean="0"/>
            <a:t>. 13, </a:t>
          </a:r>
          <a:r>
            <a:rPr lang="ru-RU" sz="1600" dirty="0" smtClean="0"/>
            <a:t>ФП</a:t>
          </a:r>
          <a:r>
            <a:rPr lang="fr-CH" sz="1600" dirty="0" smtClean="0"/>
            <a:t>III) </a:t>
          </a:r>
          <a:endParaRPr lang="es-ES" sz="1600" dirty="0"/>
        </a:p>
      </dgm:t>
    </dgm:pt>
    <dgm:pt modelId="{E2E90CD9-847A-4C5E-A198-863D7EB415B1}" type="parTrans" cxnId="{AED278CD-2D83-4D20-9420-C1AF26B12297}">
      <dgm:prSet/>
      <dgm:spPr/>
      <dgm:t>
        <a:bodyPr/>
        <a:lstStyle/>
        <a:p>
          <a:endParaRPr lang="es-ES"/>
        </a:p>
      </dgm:t>
    </dgm:pt>
    <dgm:pt modelId="{1E1BD772-9B81-4081-BA01-03BC98C70E88}" type="sibTrans" cxnId="{AED278CD-2D83-4D20-9420-C1AF26B12297}">
      <dgm:prSet/>
      <dgm:spPr/>
      <dgm:t>
        <a:bodyPr/>
        <a:lstStyle/>
        <a:p>
          <a:endParaRPr lang="es-ES"/>
        </a:p>
      </dgm:t>
    </dgm:pt>
    <dgm:pt modelId="{75332B4C-6D13-4507-BD76-C6551F5FD90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КЛД</a:t>
          </a:r>
          <a:r>
            <a:rPr lang="fr-CH" sz="4000" dirty="0" smtClean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CH" sz="1600" dirty="0" smtClean="0"/>
            <a:t>(</a:t>
          </a:r>
          <a:r>
            <a:rPr lang="ru-RU" sz="1600" dirty="0" err="1" smtClean="0"/>
            <a:t>ст</a:t>
          </a:r>
          <a:r>
            <a:rPr lang="fr-CH" sz="1600" dirty="0" smtClean="0"/>
            <a:t>. 33)</a:t>
          </a:r>
          <a:endParaRPr lang="es-ES" sz="1600" dirty="0"/>
        </a:p>
      </dgm:t>
    </dgm:pt>
    <dgm:pt modelId="{167A0D6E-5EAC-416B-8B7E-04CD40F08406}" type="parTrans" cxnId="{0BCD0559-A2ED-4CF0-8DF6-362A4A183E62}">
      <dgm:prSet/>
      <dgm:spPr/>
      <dgm:t>
        <a:bodyPr/>
        <a:lstStyle/>
        <a:p>
          <a:endParaRPr lang="es-ES"/>
        </a:p>
      </dgm:t>
    </dgm:pt>
    <dgm:pt modelId="{24A122E6-885E-4DF6-A873-D885CB58B6A3}" type="sibTrans" cxnId="{0BCD0559-A2ED-4CF0-8DF6-362A4A183E62}">
      <dgm:prSet/>
      <dgm:spPr/>
      <dgm:t>
        <a:bodyPr/>
        <a:lstStyle/>
        <a:p>
          <a:endParaRPr lang="es-ES"/>
        </a:p>
      </dgm:t>
    </dgm:pt>
    <dgm:pt modelId="{B465A053-67DD-4C2C-997A-EF6C9501DB87}">
      <dgm:prSet phldrT="[Text]" custT="1"/>
      <dgm:spPr/>
      <dgm:t>
        <a:bodyPr/>
        <a:lstStyle/>
        <a:p>
          <a:r>
            <a:rPr lang="ru-RU" sz="2500" dirty="0" smtClean="0"/>
            <a:t>КЛДЖ</a:t>
          </a:r>
          <a:r>
            <a:rPr lang="fr-CH" sz="2500" dirty="0" smtClean="0"/>
            <a:t> </a:t>
          </a:r>
          <a:r>
            <a:rPr lang="fr-CH" sz="1600" dirty="0" smtClean="0"/>
            <a:t>(</a:t>
          </a:r>
          <a:r>
            <a:rPr lang="ru-RU" sz="1600" dirty="0" err="1" smtClean="0"/>
            <a:t>ст</a:t>
          </a:r>
          <a:r>
            <a:rPr lang="fr-CH" sz="1600" dirty="0" smtClean="0"/>
            <a:t>. 8, </a:t>
          </a:r>
          <a:r>
            <a:rPr lang="ru-RU" sz="1600" dirty="0" smtClean="0"/>
            <a:t>ФП</a:t>
          </a:r>
          <a:r>
            <a:rPr lang="fr-CH" sz="1600" dirty="0" smtClean="0"/>
            <a:t>) </a:t>
          </a:r>
          <a:endParaRPr lang="es-ES" sz="1600" dirty="0"/>
        </a:p>
      </dgm:t>
    </dgm:pt>
    <dgm:pt modelId="{E1B7728F-3633-43F4-9AFA-52686CACCA7E}" type="sibTrans" cxnId="{1EDE9C51-9AE3-4461-A3F2-3ACFED5245B3}">
      <dgm:prSet/>
      <dgm:spPr/>
      <dgm:t>
        <a:bodyPr/>
        <a:lstStyle/>
        <a:p>
          <a:endParaRPr lang="es-ES"/>
        </a:p>
      </dgm:t>
    </dgm:pt>
    <dgm:pt modelId="{9929D91F-8564-4FC8-8A69-84BD08776D52}" type="parTrans" cxnId="{1EDE9C51-9AE3-4461-A3F2-3ACFED5245B3}">
      <dgm:prSet/>
      <dgm:spPr/>
      <dgm:t>
        <a:bodyPr/>
        <a:lstStyle/>
        <a:p>
          <a:endParaRPr lang="es-ES"/>
        </a:p>
      </dgm:t>
    </dgm:pt>
    <dgm:pt modelId="{9E47E1F1-E788-4EC6-B2DB-D791F9DF84F6}" type="pres">
      <dgm:prSet presAssocID="{C24D467C-8198-47A9-813B-9C78A70D149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551FB49-912D-4AD6-BB05-033FFB119289}" type="pres">
      <dgm:prSet presAssocID="{520EB245-68FD-41C5-8E39-88E98FE841E8}" presName="roof" presStyleLbl="dkBgShp" presStyleIdx="0" presStyleCnt="2" custLinFactNeighborY="-70874"/>
      <dgm:spPr/>
      <dgm:t>
        <a:bodyPr/>
        <a:lstStyle/>
        <a:p>
          <a:endParaRPr lang="es-ES"/>
        </a:p>
      </dgm:t>
    </dgm:pt>
    <dgm:pt modelId="{54B292E4-39AC-4269-922C-E41C15B89F42}" type="pres">
      <dgm:prSet presAssocID="{520EB245-68FD-41C5-8E39-88E98FE841E8}" presName="pillars" presStyleCnt="0"/>
      <dgm:spPr/>
    </dgm:pt>
    <dgm:pt modelId="{73618006-EBE7-4386-8D52-A727C46C610D}" type="pres">
      <dgm:prSet presAssocID="{520EB245-68FD-41C5-8E39-88E98FE841E8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CD2A8F-60CC-4F61-80C5-6E6B25DB8637}" type="pres">
      <dgm:prSet presAssocID="{B465A053-67DD-4C2C-997A-EF6C9501DB87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518A23-16CA-4846-AC3F-CC3049AE048D}" type="pres">
      <dgm:prSet presAssocID="{A45EA03D-F594-4D86-9A7A-50044FC629E9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8E9FAC-1253-40E8-9FBB-69713AA659E5}" type="pres">
      <dgm:prSet presAssocID="{433D623C-6814-4A3F-908E-8FABFC806493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22A0D2-9235-4E7A-8A95-07D28D0859D4}" type="pres">
      <dgm:prSet presAssocID="{7438CD20-5BAF-4C06-AD9B-F79156CF789F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F57446-F4F0-4207-9926-7DD44EF4E992}" type="pres">
      <dgm:prSet presAssocID="{75332B4C-6D13-4507-BD76-C6551F5FD902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C6CA14-7653-4CA5-9BD5-A9DF0BB512EC}" type="pres">
      <dgm:prSet presAssocID="{520EB245-68FD-41C5-8E39-88E98FE841E8}" presName="base" presStyleLbl="dkBgShp" presStyleIdx="1" presStyleCnt="2"/>
      <dgm:spPr/>
    </dgm:pt>
  </dgm:ptLst>
  <dgm:cxnLst>
    <dgm:cxn modelId="{98B33DEE-9086-439F-A128-72CC7B67DC96}" type="presOf" srcId="{75332B4C-6D13-4507-BD76-C6551F5FD902}" destId="{26F57446-F4F0-4207-9926-7DD44EF4E992}" srcOrd="0" destOrd="0" presId="urn:microsoft.com/office/officeart/2005/8/layout/hList3"/>
    <dgm:cxn modelId="{2CFE1722-9D36-490D-B797-79D43E2B3FA1}" type="presOf" srcId="{3FDA85DB-4650-4B94-8407-020A110EFA82}" destId="{73618006-EBE7-4386-8D52-A727C46C610D}" srcOrd="0" destOrd="0" presId="urn:microsoft.com/office/officeart/2005/8/layout/hList3"/>
    <dgm:cxn modelId="{AED278CD-2D83-4D20-9420-C1AF26B12297}" srcId="{520EB245-68FD-41C5-8E39-88E98FE841E8}" destId="{7438CD20-5BAF-4C06-AD9B-F79156CF789F}" srcOrd="4" destOrd="0" parTransId="{E2E90CD9-847A-4C5E-A198-863D7EB415B1}" sibTransId="{1E1BD772-9B81-4081-BA01-03BC98C70E88}"/>
    <dgm:cxn modelId="{BCFB00AD-3AB3-42DF-BD8D-D992FF13D024}" srcId="{C24D467C-8198-47A9-813B-9C78A70D149B}" destId="{520EB245-68FD-41C5-8E39-88E98FE841E8}" srcOrd="0" destOrd="0" parTransId="{1F8CBDAA-1337-41D4-9D3C-8DF6779F0801}" sibTransId="{D1CF39AD-D40E-441C-904D-6F8C788E6F22}"/>
    <dgm:cxn modelId="{C7524BEB-A63D-4191-BA64-6D476A66871B}" type="presOf" srcId="{7438CD20-5BAF-4C06-AD9B-F79156CF789F}" destId="{A922A0D2-9235-4E7A-8A95-07D28D0859D4}" srcOrd="0" destOrd="0" presId="urn:microsoft.com/office/officeart/2005/8/layout/hList3"/>
    <dgm:cxn modelId="{555057D8-85F8-4C59-ADC7-4CF87FAA59E3}" srcId="{520EB245-68FD-41C5-8E39-88E98FE841E8}" destId="{A45EA03D-F594-4D86-9A7A-50044FC629E9}" srcOrd="2" destOrd="0" parTransId="{78CA6B35-D611-4B7C-925D-664C5A20ECF5}" sibTransId="{A802EEFE-3BE4-4155-ADB4-A0B5500C8D0D}"/>
    <dgm:cxn modelId="{84BC82CB-731B-432E-9516-775E25F56A50}" type="presOf" srcId="{B465A053-67DD-4C2C-997A-EF6C9501DB87}" destId="{B5CD2A8F-60CC-4F61-80C5-6E6B25DB8637}" srcOrd="0" destOrd="0" presId="urn:microsoft.com/office/officeart/2005/8/layout/hList3"/>
    <dgm:cxn modelId="{AC9F60B8-801F-4ECB-93DB-D2C47B1C00E5}" type="presOf" srcId="{C24D467C-8198-47A9-813B-9C78A70D149B}" destId="{9E47E1F1-E788-4EC6-B2DB-D791F9DF84F6}" srcOrd="0" destOrd="0" presId="urn:microsoft.com/office/officeart/2005/8/layout/hList3"/>
    <dgm:cxn modelId="{47C0356C-E026-4396-838E-DC17A2D33C68}" type="presOf" srcId="{A45EA03D-F594-4D86-9A7A-50044FC629E9}" destId="{C8518A23-16CA-4846-AC3F-CC3049AE048D}" srcOrd="0" destOrd="0" presId="urn:microsoft.com/office/officeart/2005/8/layout/hList3"/>
    <dgm:cxn modelId="{1EDE9C51-9AE3-4461-A3F2-3ACFED5245B3}" srcId="{520EB245-68FD-41C5-8E39-88E98FE841E8}" destId="{B465A053-67DD-4C2C-997A-EF6C9501DB87}" srcOrd="1" destOrd="0" parTransId="{9929D91F-8564-4FC8-8A69-84BD08776D52}" sibTransId="{E1B7728F-3633-43F4-9AFA-52686CACCA7E}"/>
    <dgm:cxn modelId="{DCC0964F-C18A-4EEA-830C-F2B5D934B9A4}" type="presOf" srcId="{520EB245-68FD-41C5-8E39-88E98FE841E8}" destId="{0551FB49-912D-4AD6-BB05-033FFB119289}" srcOrd="0" destOrd="0" presId="urn:microsoft.com/office/officeart/2005/8/layout/hList3"/>
    <dgm:cxn modelId="{0BCD0559-A2ED-4CF0-8DF6-362A4A183E62}" srcId="{520EB245-68FD-41C5-8E39-88E98FE841E8}" destId="{75332B4C-6D13-4507-BD76-C6551F5FD902}" srcOrd="5" destOrd="0" parTransId="{167A0D6E-5EAC-416B-8B7E-04CD40F08406}" sibTransId="{24A122E6-885E-4DF6-A873-D885CB58B6A3}"/>
    <dgm:cxn modelId="{8B35C2FB-B0EB-46D4-99F5-8E3B9CC55AF9}" srcId="{520EB245-68FD-41C5-8E39-88E98FE841E8}" destId="{3FDA85DB-4650-4B94-8407-020A110EFA82}" srcOrd="0" destOrd="0" parTransId="{E568CB51-C754-47A4-B750-4DD301625002}" sibTransId="{32D1A16A-8768-4884-AE9C-0FDE1EBC5064}"/>
    <dgm:cxn modelId="{304AF335-C0DF-4405-B3CF-ED0FFD8C8241}" type="presOf" srcId="{433D623C-6814-4A3F-908E-8FABFC806493}" destId="{E98E9FAC-1253-40E8-9FBB-69713AA659E5}" srcOrd="0" destOrd="0" presId="urn:microsoft.com/office/officeart/2005/8/layout/hList3"/>
    <dgm:cxn modelId="{16E6ED1B-8BA0-4067-8383-C7388ED26585}" srcId="{520EB245-68FD-41C5-8E39-88E98FE841E8}" destId="{433D623C-6814-4A3F-908E-8FABFC806493}" srcOrd="3" destOrd="0" parTransId="{BB6FBF42-5859-475F-95AA-D47F284C57ED}" sibTransId="{0E11B89C-6036-4528-ABE2-31BEA0D6DCDB}"/>
    <dgm:cxn modelId="{21811B7E-B578-42BE-974A-F110FBE9C3B8}" type="presParOf" srcId="{9E47E1F1-E788-4EC6-B2DB-D791F9DF84F6}" destId="{0551FB49-912D-4AD6-BB05-033FFB119289}" srcOrd="0" destOrd="0" presId="urn:microsoft.com/office/officeart/2005/8/layout/hList3"/>
    <dgm:cxn modelId="{F4B7C3B5-4AE8-4B44-A575-2FBBDD4493DD}" type="presParOf" srcId="{9E47E1F1-E788-4EC6-B2DB-D791F9DF84F6}" destId="{54B292E4-39AC-4269-922C-E41C15B89F42}" srcOrd="1" destOrd="0" presId="urn:microsoft.com/office/officeart/2005/8/layout/hList3"/>
    <dgm:cxn modelId="{64E0459E-69BF-4B0B-B18F-63C40E6B2D28}" type="presParOf" srcId="{54B292E4-39AC-4269-922C-E41C15B89F42}" destId="{73618006-EBE7-4386-8D52-A727C46C610D}" srcOrd="0" destOrd="0" presId="urn:microsoft.com/office/officeart/2005/8/layout/hList3"/>
    <dgm:cxn modelId="{C533099F-7B8F-4D24-BE02-E3C5D1DA324C}" type="presParOf" srcId="{54B292E4-39AC-4269-922C-E41C15B89F42}" destId="{B5CD2A8F-60CC-4F61-80C5-6E6B25DB8637}" srcOrd="1" destOrd="0" presId="urn:microsoft.com/office/officeart/2005/8/layout/hList3"/>
    <dgm:cxn modelId="{E59B086A-BDC8-4BF9-9FD6-22EA066AED60}" type="presParOf" srcId="{54B292E4-39AC-4269-922C-E41C15B89F42}" destId="{C8518A23-16CA-4846-AC3F-CC3049AE048D}" srcOrd="2" destOrd="0" presId="urn:microsoft.com/office/officeart/2005/8/layout/hList3"/>
    <dgm:cxn modelId="{1166A822-DE0B-48BB-85FD-93054E476A7F}" type="presParOf" srcId="{54B292E4-39AC-4269-922C-E41C15B89F42}" destId="{E98E9FAC-1253-40E8-9FBB-69713AA659E5}" srcOrd="3" destOrd="0" presId="urn:microsoft.com/office/officeart/2005/8/layout/hList3"/>
    <dgm:cxn modelId="{99CB15CB-5BAE-4D31-82AF-9A1EDB44ADF5}" type="presParOf" srcId="{54B292E4-39AC-4269-922C-E41C15B89F42}" destId="{A922A0D2-9235-4E7A-8A95-07D28D0859D4}" srcOrd="4" destOrd="0" presId="urn:microsoft.com/office/officeart/2005/8/layout/hList3"/>
    <dgm:cxn modelId="{48EA3B50-1AC8-4EF2-8355-66625FC0CF7E}" type="presParOf" srcId="{54B292E4-39AC-4269-922C-E41C15B89F42}" destId="{26F57446-F4F0-4207-9926-7DD44EF4E992}" srcOrd="5" destOrd="0" presId="urn:microsoft.com/office/officeart/2005/8/layout/hList3"/>
    <dgm:cxn modelId="{A1F5D8E1-43A5-4540-A875-9CEC6E4752D9}" type="presParOf" srcId="{9E47E1F1-E788-4EC6-B2DB-D791F9DF84F6}" destId="{24C6CA14-7653-4CA5-9BD5-A9DF0BB512E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A34C4-B6AB-4281-A583-AFE295776EEE}">
      <dsp:nvSpPr>
        <dsp:cNvPr id="0" name=""/>
        <dsp:cNvSpPr/>
      </dsp:nvSpPr>
      <dsp:spPr>
        <a:xfrm>
          <a:off x="0" y="-35865"/>
          <a:ext cx="7920880" cy="101531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Какие договорные органы выполняют эту функцию?</a:t>
          </a:r>
          <a:r>
            <a:rPr lang="en-GB" sz="2800" b="1" kern="1200" dirty="0" smtClean="0"/>
            <a:t> </a:t>
          </a:r>
          <a:endParaRPr lang="es-ES" sz="2800" kern="1200" dirty="0"/>
        </a:p>
      </dsp:txBody>
      <dsp:txXfrm>
        <a:off x="0" y="-35865"/>
        <a:ext cx="7920880" cy="1015312"/>
      </dsp:txXfrm>
    </dsp:sp>
    <dsp:sp modelId="{59939ED4-57F9-47D9-9637-116218A07C0B}">
      <dsp:nvSpPr>
        <dsp:cNvPr id="0" name=""/>
        <dsp:cNvSpPr/>
      </dsp:nvSpPr>
      <dsp:spPr>
        <a:xfrm>
          <a:off x="57262" y="955396"/>
          <a:ext cx="974018" cy="2132156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kern="1200" dirty="0" smtClean="0"/>
            <a:t>КПЧ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400" b="1" kern="1200" dirty="0" smtClean="0"/>
            <a:t>(</a:t>
          </a:r>
          <a:r>
            <a:rPr lang="ru-RU" altLang="en-US" sz="1400" b="1" kern="1200" dirty="0" smtClean="0"/>
            <a:t>ФП- МКПЧ</a:t>
          </a:r>
          <a:r>
            <a:rPr lang="en-GB" altLang="en-US" sz="1400" b="1" kern="1200" dirty="0" smtClean="0"/>
            <a:t>)</a:t>
          </a:r>
          <a:endParaRPr lang="es-ES" sz="1400" b="1" kern="1200" dirty="0"/>
        </a:p>
      </dsp:txBody>
      <dsp:txXfrm>
        <a:off x="57262" y="955396"/>
        <a:ext cx="974018" cy="2132156"/>
      </dsp:txXfrm>
    </dsp:sp>
    <dsp:sp modelId="{C2310AFF-BEA0-45C3-92FE-60449C28EB69}">
      <dsp:nvSpPr>
        <dsp:cNvPr id="0" name=""/>
        <dsp:cNvSpPr/>
      </dsp:nvSpPr>
      <dsp:spPr>
        <a:xfrm>
          <a:off x="961316" y="979447"/>
          <a:ext cx="974026" cy="2132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kern="1200" dirty="0" smtClean="0"/>
            <a:t>МПГПП</a:t>
          </a:r>
          <a:endParaRPr lang="en-GB" alt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400" b="1" kern="1200" dirty="0" smtClean="0"/>
            <a:t>(</a:t>
          </a:r>
          <a:r>
            <a:rPr lang="ru-RU" altLang="en-US" sz="1400" b="1" kern="1200" dirty="0" smtClean="0"/>
            <a:t>ФП</a:t>
          </a:r>
          <a:r>
            <a:rPr lang="en-GB" altLang="en-US" sz="1400" b="1" kern="1200" dirty="0" smtClean="0"/>
            <a:t>-I</a:t>
          </a:r>
          <a:r>
            <a:rPr lang="ru-RU" altLang="en-US" sz="1400" b="1" kern="1200" dirty="0" smtClean="0"/>
            <a:t>МПГПП</a:t>
          </a:r>
          <a:r>
            <a:rPr lang="en-GB" altLang="en-US" sz="1400" kern="1200" dirty="0" smtClean="0"/>
            <a:t>)</a:t>
          </a:r>
          <a:endParaRPr lang="es-ES" sz="1400" kern="1200" dirty="0"/>
        </a:p>
      </dsp:txBody>
      <dsp:txXfrm>
        <a:off x="961316" y="979447"/>
        <a:ext cx="974026" cy="2132156"/>
      </dsp:txXfrm>
    </dsp:sp>
    <dsp:sp modelId="{CC9615EB-31EA-4B0E-B543-D4466891B3DF}">
      <dsp:nvSpPr>
        <dsp:cNvPr id="0" name=""/>
        <dsp:cNvSpPr/>
      </dsp:nvSpPr>
      <dsp:spPr>
        <a:xfrm>
          <a:off x="1972930" y="1008103"/>
          <a:ext cx="742941" cy="2132156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kern="1200" dirty="0" smtClean="0"/>
            <a:t>КЛРД</a:t>
          </a:r>
          <a:r>
            <a:rPr lang="en-GB" altLang="en-US" sz="2100" b="1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400" b="1" kern="1200" dirty="0" smtClean="0"/>
            <a:t>(</a:t>
          </a:r>
          <a:r>
            <a:rPr lang="ru-RU" altLang="en-US" sz="1400" b="1" kern="1200" dirty="0" err="1" smtClean="0"/>
            <a:t>ст</a:t>
          </a:r>
          <a:r>
            <a:rPr lang="en-GB" altLang="en-US" sz="1400" b="1" kern="1200" dirty="0" smtClean="0"/>
            <a:t>. 14) </a:t>
          </a:r>
          <a:endParaRPr lang="es-ES" sz="1400" b="1" kern="1200" dirty="0"/>
        </a:p>
      </dsp:txBody>
      <dsp:txXfrm>
        <a:off x="1972930" y="1008103"/>
        <a:ext cx="742941" cy="2132156"/>
      </dsp:txXfrm>
    </dsp:sp>
    <dsp:sp modelId="{653698F4-1715-41DA-87FC-38B060E8CFB2}">
      <dsp:nvSpPr>
        <dsp:cNvPr id="0" name=""/>
        <dsp:cNvSpPr/>
      </dsp:nvSpPr>
      <dsp:spPr>
        <a:xfrm>
          <a:off x="2693859" y="979447"/>
          <a:ext cx="1134142" cy="2132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kern="1200" dirty="0" smtClean="0"/>
            <a:t>КЛДЖ</a:t>
          </a:r>
          <a:endParaRPr lang="en-GB" alt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400" b="1" kern="1200" dirty="0" smtClean="0"/>
            <a:t>(</a:t>
          </a:r>
          <a:r>
            <a:rPr lang="ru-RU" altLang="en-US" sz="1400" b="1" kern="1200" dirty="0" smtClean="0"/>
            <a:t>ФП-КЛДЖ</a:t>
          </a:r>
          <a:r>
            <a:rPr lang="en-GB" altLang="en-US" sz="1400" b="1" kern="1200" dirty="0" smtClean="0"/>
            <a:t>)</a:t>
          </a:r>
          <a:endParaRPr lang="es-ES" sz="1400" b="1" kern="1200" dirty="0"/>
        </a:p>
      </dsp:txBody>
      <dsp:txXfrm>
        <a:off x="2693859" y="979447"/>
        <a:ext cx="1134142" cy="2132156"/>
      </dsp:txXfrm>
    </dsp:sp>
    <dsp:sp modelId="{660859F8-8324-4800-AFE0-1B3EE903B9E3}">
      <dsp:nvSpPr>
        <dsp:cNvPr id="0" name=""/>
        <dsp:cNvSpPr/>
      </dsp:nvSpPr>
      <dsp:spPr>
        <a:xfrm>
          <a:off x="3828001" y="979447"/>
          <a:ext cx="818001" cy="2132156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kern="1200" dirty="0" smtClean="0"/>
            <a:t>КПП</a:t>
          </a:r>
          <a:r>
            <a:rPr lang="en-GB" altLang="en-US" sz="2100" b="1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400" b="1" kern="1200" dirty="0" smtClean="0"/>
            <a:t>(</a:t>
          </a:r>
          <a:r>
            <a:rPr lang="ru-RU" altLang="en-US" sz="1400" b="1" kern="1200" dirty="0" err="1" smtClean="0"/>
            <a:t>ст</a:t>
          </a:r>
          <a:r>
            <a:rPr lang="en-GB" altLang="en-US" sz="1400" b="1" kern="1200" dirty="0" smtClean="0"/>
            <a:t>. 22) </a:t>
          </a:r>
          <a:endParaRPr lang="es-ES" sz="1400" b="1" kern="1200" dirty="0"/>
        </a:p>
      </dsp:txBody>
      <dsp:txXfrm>
        <a:off x="3828001" y="979447"/>
        <a:ext cx="818001" cy="2132156"/>
      </dsp:txXfrm>
    </dsp:sp>
    <dsp:sp modelId="{CCFCDEB3-BABF-4E04-8B1D-A18075B8D351}">
      <dsp:nvSpPr>
        <dsp:cNvPr id="0" name=""/>
        <dsp:cNvSpPr/>
      </dsp:nvSpPr>
      <dsp:spPr>
        <a:xfrm>
          <a:off x="4646002" y="979447"/>
          <a:ext cx="818001" cy="2132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u="none" kern="1200" dirty="0" smtClean="0"/>
            <a:t>КПР</a:t>
          </a:r>
          <a:endParaRPr lang="en-GB" altLang="en-US" sz="16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400" b="1" u="none" kern="1200" dirty="0" smtClean="0"/>
            <a:t>(</a:t>
          </a:r>
          <a:r>
            <a:rPr lang="ru-RU" altLang="en-US" sz="1400" b="1" u="none" kern="1200" dirty="0" smtClean="0"/>
            <a:t>ФП</a:t>
          </a:r>
          <a:r>
            <a:rPr lang="en-GB" altLang="en-US" sz="1400" b="1" u="none" kern="1200" dirty="0" smtClean="0"/>
            <a:t>C-</a:t>
          </a:r>
          <a:r>
            <a:rPr lang="ru-RU" altLang="en-US" sz="1400" b="1" u="none" kern="1200" dirty="0" smtClean="0"/>
            <a:t>КПР</a:t>
          </a:r>
          <a:r>
            <a:rPr lang="en-GB" altLang="en-US" sz="1400" b="1" u="none" kern="1200" dirty="0" smtClean="0"/>
            <a:t>)</a:t>
          </a:r>
          <a:endParaRPr lang="es-ES" sz="1400" b="1" kern="1200" dirty="0"/>
        </a:p>
      </dsp:txBody>
      <dsp:txXfrm>
        <a:off x="4646002" y="979447"/>
        <a:ext cx="818001" cy="2132156"/>
      </dsp:txXfrm>
    </dsp:sp>
    <dsp:sp modelId="{4A4CA97E-D614-4F24-8FE1-8850FDCD7538}">
      <dsp:nvSpPr>
        <dsp:cNvPr id="0" name=""/>
        <dsp:cNvSpPr/>
      </dsp:nvSpPr>
      <dsp:spPr>
        <a:xfrm>
          <a:off x="5472608" y="1008103"/>
          <a:ext cx="818001" cy="2132156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i="0" kern="1200" dirty="0" smtClean="0"/>
            <a:t>КТМ</a:t>
          </a:r>
          <a:r>
            <a:rPr lang="en-GB" altLang="en-US" sz="1300" b="1" i="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400" b="1" i="0" kern="1200" dirty="0" smtClean="0"/>
            <a:t>(ст. </a:t>
          </a:r>
          <a:r>
            <a:rPr lang="en-GB" altLang="en-US" sz="1800" b="1" i="0" kern="1200" dirty="0" smtClean="0"/>
            <a:t> 77) (</a:t>
          </a:r>
          <a:r>
            <a:rPr lang="ru-RU" altLang="en-US" sz="1800" b="1" i="0" kern="1200" dirty="0" smtClean="0"/>
            <a:t>ещё не принята </a:t>
          </a:r>
          <a:r>
            <a:rPr lang="en-GB" altLang="en-US" sz="1400" b="1" i="0" kern="1200" baseline="0" dirty="0" smtClean="0"/>
            <a:t>)</a:t>
          </a:r>
          <a:endParaRPr lang="es-ES" sz="1400" b="1" i="0" kern="1200" dirty="0"/>
        </a:p>
      </dsp:txBody>
      <dsp:txXfrm>
        <a:off x="5472608" y="1008103"/>
        <a:ext cx="818001" cy="2132156"/>
      </dsp:txXfrm>
    </dsp:sp>
    <dsp:sp modelId="{11CEE4C4-225F-4F38-B90C-5E131D60D2D1}">
      <dsp:nvSpPr>
        <dsp:cNvPr id="0" name=""/>
        <dsp:cNvSpPr/>
      </dsp:nvSpPr>
      <dsp:spPr>
        <a:xfrm>
          <a:off x="6282004" y="979447"/>
          <a:ext cx="818001" cy="21321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kern="1200" dirty="0" smtClean="0"/>
            <a:t>КПИ</a:t>
          </a:r>
          <a:endParaRPr lang="en-GB" alt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400" b="1" kern="1200" dirty="0" smtClean="0"/>
            <a:t>(</a:t>
          </a:r>
          <a:r>
            <a:rPr lang="ru-RU" altLang="en-US" sz="1400" b="1" kern="1200" dirty="0" smtClean="0"/>
            <a:t>ФП-КПИ</a:t>
          </a:r>
          <a:r>
            <a:rPr lang="en-GB" altLang="en-US" sz="1400" kern="1200" dirty="0" smtClean="0"/>
            <a:t>)</a:t>
          </a:r>
          <a:endParaRPr lang="es-ES" sz="1400" kern="1200" dirty="0"/>
        </a:p>
      </dsp:txBody>
      <dsp:txXfrm>
        <a:off x="6282004" y="979447"/>
        <a:ext cx="818001" cy="2132156"/>
      </dsp:txXfrm>
    </dsp:sp>
    <dsp:sp modelId="{4CDB1E1A-6E89-4C7B-ABB9-52413C70A4D7}">
      <dsp:nvSpPr>
        <dsp:cNvPr id="0" name=""/>
        <dsp:cNvSpPr/>
      </dsp:nvSpPr>
      <dsp:spPr>
        <a:xfrm>
          <a:off x="7100005" y="979447"/>
          <a:ext cx="818001" cy="2132156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kern="1200" dirty="0" smtClean="0"/>
            <a:t>КНИ</a:t>
          </a:r>
          <a:r>
            <a:rPr lang="en-GB" altLang="en-US" sz="2000" b="1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400" b="1" kern="1200" dirty="0" smtClean="0"/>
            <a:t>(art. 31)</a:t>
          </a:r>
          <a:endParaRPr lang="es-ES" sz="1400" b="1" kern="1200" dirty="0"/>
        </a:p>
      </dsp:txBody>
      <dsp:txXfrm>
        <a:off x="7100005" y="979447"/>
        <a:ext cx="818001" cy="2132156"/>
      </dsp:txXfrm>
    </dsp:sp>
    <dsp:sp modelId="{1C3A600A-0E7E-40E1-AE90-0A37193A5C1F}">
      <dsp:nvSpPr>
        <dsp:cNvPr id="0" name=""/>
        <dsp:cNvSpPr/>
      </dsp:nvSpPr>
      <dsp:spPr>
        <a:xfrm flipV="1">
          <a:off x="0" y="3039873"/>
          <a:ext cx="7920880" cy="38036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784C2-D1BB-4CF5-94A9-706D24AF301D}">
      <dsp:nvSpPr>
        <dsp:cNvPr id="0" name=""/>
        <dsp:cNvSpPr/>
      </dsp:nvSpPr>
      <dsp:spPr>
        <a:xfrm>
          <a:off x="3322" y="1080122"/>
          <a:ext cx="2252186" cy="764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Кто участвует?</a:t>
          </a:r>
          <a:r>
            <a:rPr lang="en-GB" sz="2000" b="1" kern="1200" dirty="0" smtClean="0"/>
            <a:t> </a:t>
          </a:r>
          <a:endParaRPr lang="en-US" sz="2000" kern="1200" dirty="0"/>
        </a:p>
      </dsp:txBody>
      <dsp:txXfrm>
        <a:off x="25719" y="1102519"/>
        <a:ext cx="2207392" cy="719905"/>
      </dsp:txXfrm>
    </dsp:sp>
    <dsp:sp modelId="{FFE3EFDA-3196-4FF0-BA7A-7A564C5555FE}">
      <dsp:nvSpPr>
        <dsp:cNvPr id="0" name=""/>
        <dsp:cNvSpPr/>
      </dsp:nvSpPr>
      <dsp:spPr>
        <a:xfrm rot="11856">
          <a:off x="2682455" y="1152266"/>
          <a:ext cx="905136" cy="634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/>
        </a:p>
      </dsp:txBody>
      <dsp:txXfrm>
        <a:off x="2682456" y="1278787"/>
        <a:ext cx="714863" cy="380546"/>
      </dsp:txXfrm>
    </dsp:sp>
    <dsp:sp modelId="{4CBC9C4C-EAC0-4212-AA2E-067DA873B722}">
      <dsp:nvSpPr>
        <dsp:cNvPr id="0" name=""/>
        <dsp:cNvSpPr/>
      </dsp:nvSpPr>
      <dsp:spPr>
        <a:xfrm>
          <a:off x="3963304" y="1008109"/>
          <a:ext cx="3957202" cy="941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Лица или группа лиц, ОГО и / или адвокаты, представляющие жертв</a:t>
          </a:r>
          <a:r>
            <a:rPr lang="fr-CH" sz="2000" kern="1200" dirty="0" smtClean="0">
              <a:solidFill>
                <a:schemeClr val="bg1"/>
              </a:solidFill>
            </a:rPr>
            <a:t> </a:t>
          </a:r>
          <a:endParaRPr lang="en-US" sz="2000" kern="1200" dirty="0"/>
        </a:p>
      </dsp:txBody>
      <dsp:txXfrm>
        <a:off x="3990892" y="1035697"/>
        <a:ext cx="3902026" cy="886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784C2-D1BB-4CF5-94A9-706D24AF301D}">
      <dsp:nvSpPr>
        <dsp:cNvPr id="0" name=""/>
        <dsp:cNvSpPr/>
      </dsp:nvSpPr>
      <dsp:spPr>
        <a:xfrm>
          <a:off x="1145" y="684083"/>
          <a:ext cx="1976843" cy="980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Кто участвует?</a:t>
          </a:r>
          <a:endParaRPr lang="en-US" sz="2500" kern="1200" dirty="0"/>
        </a:p>
      </dsp:txBody>
      <dsp:txXfrm>
        <a:off x="29869" y="712807"/>
        <a:ext cx="1919395" cy="923265"/>
      </dsp:txXfrm>
    </dsp:sp>
    <dsp:sp modelId="{FFE3EFDA-3196-4FF0-BA7A-7A564C5555FE}">
      <dsp:nvSpPr>
        <dsp:cNvPr id="0" name=""/>
        <dsp:cNvSpPr/>
      </dsp:nvSpPr>
      <dsp:spPr>
        <a:xfrm>
          <a:off x="2608761" y="392281"/>
          <a:ext cx="1337239" cy="15643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>
        <a:off x="2608761" y="705144"/>
        <a:ext cx="936067" cy="938591"/>
      </dsp:txXfrm>
    </dsp:sp>
    <dsp:sp modelId="{4CBC9C4C-EAC0-4212-AA2E-067DA873B722}">
      <dsp:nvSpPr>
        <dsp:cNvPr id="0" name=""/>
        <dsp:cNvSpPr/>
      </dsp:nvSpPr>
      <dsp:spPr>
        <a:xfrm>
          <a:off x="4501081" y="836717"/>
          <a:ext cx="2698573" cy="6754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Обычно ОГО </a:t>
          </a:r>
          <a:endParaRPr lang="en-US" sz="2500" kern="1200" dirty="0"/>
        </a:p>
      </dsp:txBody>
      <dsp:txXfrm>
        <a:off x="4520864" y="856500"/>
        <a:ext cx="2659007" cy="6358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1FB49-912D-4AD6-BB05-033FFB119289}">
      <dsp:nvSpPr>
        <dsp:cNvPr id="0" name=""/>
        <dsp:cNvSpPr/>
      </dsp:nvSpPr>
      <dsp:spPr>
        <a:xfrm>
          <a:off x="0" y="0"/>
          <a:ext cx="7200800" cy="101216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Какие договорные </a:t>
          </a:r>
          <a:r>
            <a:rPr lang="ru-RU" sz="2800" b="1" kern="1200" dirty="0" smtClean="0">
              <a:solidFill>
                <a:schemeClr val="bg1"/>
              </a:solidFill>
            </a:rPr>
            <a:t>органы выполняют эту функцию?</a:t>
          </a:r>
          <a:r>
            <a:rPr lang="en-GB" sz="2800" b="1" kern="1200" dirty="0" smtClean="0">
              <a:solidFill>
                <a:schemeClr val="bg1"/>
              </a:solidFill>
            </a:rPr>
            <a:t> </a:t>
          </a:r>
          <a:r>
            <a:rPr lang="ru-RU" sz="2800" b="1" kern="1200" dirty="0" smtClean="0">
              <a:solidFill>
                <a:schemeClr val="bg1"/>
              </a:solidFill>
            </a:rPr>
            <a:t>?</a:t>
          </a:r>
          <a:r>
            <a:rPr lang="en-GB" sz="2800" b="1" kern="1200" dirty="0" smtClean="0">
              <a:solidFill>
                <a:schemeClr val="bg1"/>
              </a:solidFill>
            </a:rPr>
            <a:t> </a:t>
          </a:r>
          <a:endParaRPr lang="es-ES" sz="2800" kern="1200" dirty="0">
            <a:solidFill>
              <a:schemeClr val="bg1"/>
            </a:solidFill>
          </a:endParaRPr>
        </a:p>
      </dsp:txBody>
      <dsp:txXfrm>
        <a:off x="0" y="0"/>
        <a:ext cx="7200800" cy="1012165"/>
      </dsp:txXfrm>
    </dsp:sp>
    <dsp:sp modelId="{73618006-EBE7-4386-8D52-A727C46C610D}">
      <dsp:nvSpPr>
        <dsp:cNvPr id="0" name=""/>
        <dsp:cNvSpPr/>
      </dsp:nvSpPr>
      <dsp:spPr>
        <a:xfrm>
          <a:off x="3516" y="1012165"/>
          <a:ext cx="1198961" cy="2125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500" kern="1200" dirty="0" smtClean="0"/>
            <a:t>КПП</a:t>
          </a:r>
          <a:r>
            <a:rPr lang="fr-CH" sz="2500" kern="1200" dirty="0" smtClean="0"/>
            <a:t> 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H" sz="1600" kern="1200" dirty="0" smtClean="0"/>
            <a:t>(</a:t>
          </a:r>
          <a:r>
            <a:rPr lang="ru-RU" sz="1600" kern="1200" dirty="0" err="1" smtClean="0"/>
            <a:t>ст</a:t>
          </a:r>
          <a:r>
            <a:rPr lang="fr-CH" sz="1600" kern="1200" dirty="0" smtClean="0"/>
            <a:t>. 20)</a:t>
          </a:r>
          <a:endParaRPr lang="es-ES" sz="1600" kern="1200" dirty="0"/>
        </a:p>
      </dsp:txBody>
      <dsp:txXfrm>
        <a:off x="3516" y="1012165"/>
        <a:ext cx="1198961" cy="2125546"/>
      </dsp:txXfrm>
    </dsp:sp>
    <dsp:sp modelId="{B5CD2A8F-60CC-4F61-80C5-6E6B25DB8637}">
      <dsp:nvSpPr>
        <dsp:cNvPr id="0" name=""/>
        <dsp:cNvSpPr/>
      </dsp:nvSpPr>
      <dsp:spPr>
        <a:xfrm>
          <a:off x="1202477" y="1012165"/>
          <a:ext cx="1198961" cy="2125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КЛДЖ</a:t>
          </a:r>
          <a:r>
            <a:rPr lang="fr-CH" sz="2500" kern="1200" dirty="0" smtClean="0"/>
            <a:t> </a:t>
          </a:r>
          <a:r>
            <a:rPr lang="fr-CH" sz="1600" kern="1200" dirty="0" smtClean="0"/>
            <a:t>(</a:t>
          </a:r>
          <a:r>
            <a:rPr lang="ru-RU" sz="1600" kern="1200" dirty="0" err="1" smtClean="0"/>
            <a:t>ст</a:t>
          </a:r>
          <a:r>
            <a:rPr lang="fr-CH" sz="1600" kern="1200" dirty="0" smtClean="0"/>
            <a:t>. 8, </a:t>
          </a:r>
          <a:r>
            <a:rPr lang="ru-RU" sz="1600" kern="1200" dirty="0" smtClean="0"/>
            <a:t>ФП</a:t>
          </a:r>
          <a:r>
            <a:rPr lang="fr-CH" sz="1600" kern="1200" dirty="0" smtClean="0"/>
            <a:t>) </a:t>
          </a:r>
          <a:endParaRPr lang="es-ES" sz="1600" kern="1200" dirty="0"/>
        </a:p>
      </dsp:txBody>
      <dsp:txXfrm>
        <a:off x="1202477" y="1012165"/>
        <a:ext cx="1198961" cy="2125546"/>
      </dsp:txXfrm>
    </dsp:sp>
    <dsp:sp modelId="{C8518A23-16CA-4846-AC3F-CC3049AE048D}">
      <dsp:nvSpPr>
        <dsp:cNvPr id="0" name=""/>
        <dsp:cNvSpPr/>
      </dsp:nvSpPr>
      <dsp:spPr>
        <a:xfrm>
          <a:off x="2401438" y="1012165"/>
          <a:ext cx="1198961" cy="2125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КПИ</a:t>
          </a:r>
          <a:r>
            <a:rPr lang="fr-CH" sz="2700" kern="1200" dirty="0" smtClean="0"/>
            <a:t> </a:t>
          </a:r>
          <a:r>
            <a:rPr lang="fr-CH" sz="1600" kern="1200" dirty="0" smtClean="0"/>
            <a:t>(</a:t>
          </a:r>
          <a:r>
            <a:rPr lang="ru-RU" sz="1600" kern="1200" dirty="0" smtClean="0"/>
            <a:t>статья </a:t>
          </a:r>
          <a:r>
            <a:rPr lang="fr-CH" sz="1600" kern="1200" dirty="0" smtClean="0"/>
            <a:t> 6, </a:t>
          </a:r>
          <a:r>
            <a:rPr lang="ru-RU" sz="1600" kern="1200" dirty="0" smtClean="0"/>
            <a:t>ФП</a:t>
          </a:r>
          <a:r>
            <a:rPr lang="fr-CH" sz="1600" kern="1200" dirty="0" smtClean="0"/>
            <a:t>)</a:t>
          </a:r>
          <a:endParaRPr lang="es-ES" sz="1600" kern="1200" dirty="0"/>
        </a:p>
      </dsp:txBody>
      <dsp:txXfrm>
        <a:off x="2401438" y="1012165"/>
        <a:ext cx="1198961" cy="2125546"/>
      </dsp:txXfrm>
    </dsp:sp>
    <dsp:sp modelId="{E98E9FAC-1253-40E8-9FBB-69713AA659E5}">
      <dsp:nvSpPr>
        <dsp:cNvPr id="0" name=""/>
        <dsp:cNvSpPr/>
      </dsp:nvSpPr>
      <dsp:spPr>
        <a:xfrm>
          <a:off x="3600399" y="1012165"/>
          <a:ext cx="1198961" cy="2125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МПГПП</a:t>
          </a:r>
          <a:r>
            <a:rPr lang="fr-CH" sz="1600" kern="1200" dirty="0" smtClean="0"/>
            <a:t>(</a:t>
          </a:r>
          <a:r>
            <a:rPr lang="ru-RU" sz="1600" kern="1200" dirty="0" err="1" smtClean="0"/>
            <a:t>ст</a:t>
          </a:r>
          <a:r>
            <a:rPr lang="fr-CH" sz="1600" kern="1200" dirty="0" smtClean="0"/>
            <a:t>. 11, </a:t>
          </a:r>
          <a:r>
            <a:rPr lang="ru-RU" sz="1600" kern="1200" dirty="0" smtClean="0"/>
            <a:t>ФП</a:t>
          </a:r>
          <a:r>
            <a:rPr lang="fr-CH" sz="1600" kern="1200" dirty="0" smtClean="0"/>
            <a:t>)</a:t>
          </a:r>
          <a:endParaRPr lang="es-ES" sz="1600" kern="1200" dirty="0"/>
        </a:p>
      </dsp:txBody>
      <dsp:txXfrm>
        <a:off x="3600399" y="1012165"/>
        <a:ext cx="1198961" cy="2125546"/>
      </dsp:txXfrm>
    </dsp:sp>
    <dsp:sp modelId="{A922A0D2-9235-4E7A-8A95-07D28D0859D4}">
      <dsp:nvSpPr>
        <dsp:cNvPr id="0" name=""/>
        <dsp:cNvSpPr/>
      </dsp:nvSpPr>
      <dsp:spPr>
        <a:xfrm>
          <a:off x="4799361" y="1012165"/>
          <a:ext cx="1198961" cy="2125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КПР</a:t>
          </a:r>
          <a:r>
            <a:rPr lang="fr-CH" sz="3000" kern="1200" dirty="0" smtClean="0"/>
            <a:t>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H" sz="1600" kern="1200" dirty="0" smtClean="0"/>
            <a:t>(</a:t>
          </a:r>
          <a:r>
            <a:rPr lang="ru-RU" sz="1600" kern="1200" dirty="0" err="1" smtClean="0"/>
            <a:t>ст</a:t>
          </a:r>
          <a:r>
            <a:rPr lang="fr-CH" sz="1600" kern="1200" dirty="0" smtClean="0"/>
            <a:t>. 13, </a:t>
          </a:r>
          <a:r>
            <a:rPr lang="ru-RU" sz="1600" kern="1200" dirty="0" smtClean="0"/>
            <a:t>ФП</a:t>
          </a:r>
          <a:r>
            <a:rPr lang="fr-CH" sz="1600" kern="1200" dirty="0" smtClean="0"/>
            <a:t>III) </a:t>
          </a:r>
          <a:endParaRPr lang="es-ES" sz="1600" kern="1200" dirty="0"/>
        </a:p>
      </dsp:txBody>
      <dsp:txXfrm>
        <a:off x="4799361" y="1012165"/>
        <a:ext cx="1198961" cy="2125546"/>
      </dsp:txXfrm>
    </dsp:sp>
    <dsp:sp modelId="{26F57446-F4F0-4207-9926-7DD44EF4E992}">
      <dsp:nvSpPr>
        <dsp:cNvPr id="0" name=""/>
        <dsp:cNvSpPr/>
      </dsp:nvSpPr>
      <dsp:spPr>
        <a:xfrm>
          <a:off x="5998322" y="1012165"/>
          <a:ext cx="1198961" cy="2125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КЛД</a:t>
          </a:r>
          <a:r>
            <a:rPr lang="fr-CH" sz="4000" kern="1200" dirty="0" smtClean="0"/>
            <a:t>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CH" sz="1600" kern="1200" dirty="0" smtClean="0"/>
            <a:t>(</a:t>
          </a:r>
          <a:r>
            <a:rPr lang="ru-RU" sz="1600" kern="1200" dirty="0" err="1" smtClean="0"/>
            <a:t>ст</a:t>
          </a:r>
          <a:r>
            <a:rPr lang="fr-CH" sz="1600" kern="1200" dirty="0" smtClean="0"/>
            <a:t>. 33)</a:t>
          </a:r>
          <a:endParaRPr lang="es-ES" sz="1600" kern="1200" dirty="0"/>
        </a:p>
      </dsp:txBody>
      <dsp:txXfrm>
        <a:off x="5998322" y="1012165"/>
        <a:ext cx="1198961" cy="2125546"/>
      </dsp:txXfrm>
    </dsp:sp>
    <dsp:sp modelId="{24C6CA14-7653-4CA5-9BD5-A9DF0BB512EC}">
      <dsp:nvSpPr>
        <dsp:cNvPr id="0" name=""/>
        <dsp:cNvSpPr/>
      </dsp:nvSpPr>
      <dsp:spPr>
        <a:xfrm>
          <a:off x="0" y="3137712"/>
          <a:ext cx="7200800" cy="23617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8EF107B0-AB26-4B3F-B69B-86FA2D45A56B}" type="datetimeFigureOut">
              <a:rPr lang="en-GB" smtClean="0"/>
              <a:t>04/05/2018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DC3336A-8475-4D8B-8288-36767C23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23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chr.org/EN/HRBodies/OPCAT/Pages/AdvisoryVisits.aspx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7594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baseline="0" dirty="0" smtClean="0"/>
              <a:t>Срочное действие </a:t>
            </a:r>
            <a:r>
              <a:rPr lang="ru-RU" baseline="0" dirty="0" smtClean="0"/>
              <a:t>- ст. 30 Конвенции –требование к ГУ  принять конкретные меры для поиска исчезнувшего лица и его нахождения.</a:t>
            </a:r>
            <a:endParaRPr lang="en-US" baseline="0" dirty="0" smtClean="0"/>
          </a:p>
          <a:p>
            <a:r>
              <a:rPr lang="ru-RU" u="sng" baseline="0" dirty="0" smtClean="0"/>
              <a:t>Представлено</a:t>
            </a:r>
            <a:r>
              <a:rPr lang="ru-RU" baseline="0" dirty="0" smtClean="0"/>
              <a:t> родственниками исчезнувшего лица, его законным представителем, адвокатом или любым лицом, уполномоченным им, или любым лицом, имеющим законные интересы.</a:t>
            </a:r>
            <a:endParaRPr lang="en-US" baseline="0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 необходимости исчерпывать внутренние средства правовой защиты, но нужно представить дело органу, уполномоченному на проведение расследования, когда такая возможность существует (если семья боится репрессий, например, тогда не нужно обращаться к властям).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Тот же вопрос не рассматривается международным механизмом такого же характера – РГ по ЛД.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 всей процедуре существует возможность затребовать  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временные меры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защиты любых лиц, обращающихся с жалобами,  от давления или запугивания / расправы, а также свидетелей, родственников, сторону защиты или любого лица, участвующего в расследовании.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только дело зарегистрировано, у СП есть 2 недели, чтобы ответить на предпринятую меру. Если не ответили - мы отправляем напоминания.  Когда СП ответила – ответ передается автору.  На основе переписки – готовится  NV к СП с очень конкретной рекомендацией для действий, которые необходимо предпринять для поиска человека.</a:t>
            </a:r>
          </a:p>
          <a:p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по состоянию на ноябрь 2016 года зарегистрировано 348 случаев.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Раннее оповещение или предупреждение </a:t>
            </a:r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1993 году Комитет утвердил рабочий документ о предупреждении расовой дискриминации, в том числе о раннем предупреждении и срочных процедурах. CERD работает в соответствии с этой процедурой для предотвращения серьезных нарушений ICERD и реагирования на них. Меры «раннего предупреждения» относятся к тем, которые направлены на предотвращение возникновения структурных проблем в конфликтах, а меры «срочного действия» относятся к тем, которые направлены на решение ситуаций, требующих незамедлительного внимания Комитета.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2007 году КЛРД принял новые руководящие принципы раннего предупреждения и неотложных действий, в которых излагаются следующие показатели / критерии для принятия мер в рамках этой процедуры: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Наличие значительного и постоянного характера расовой дискриминации, о чем свидетельствуют социально-экономические показатели;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Наличие модели эскалации расовой ненависти и насилия или пропаганды расизма или призывов к расовой нетерпимости со стороны лиц, групп или организаций, в частности со стороны избранных или других государственных должностных лиц;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Принятие нового дискриминационного законодательства;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Политика сегрегации или фактическое исключение членов группы из политической, экономической, социальной и культурной жизни;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Отсутствие адекватной законодательной базы, определяющей и криминализирующей все формы расовой дискриминации,  или отсутствие эффективных механизмов, включая отсутствие процедур обращения в суд;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Политика или практика безнаказанности в отношении:  (а) насилия, направленного на членов группы, определенных по признаку расы, цвета кожи, происхождения или национального или этнического происхождения государственными должностными лицами или частными субъектами;  (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серьезные заявления политических лидеров / видных людей, которые оправдывают насилие в отношении группы, определенной по признаку расы, цвета кожи, происхождения, национального или этнического происхождения; (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формирование и организация групп ополченцев и / или экстремальных политических групп на основе расистской платформы;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Значительные потоки беженцев или перемещенных лиц, особенно когда соответствующие лица относятся к конкретным этническим группам;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Посягательство на традиционные земли коренных народов или принудительное удаление этих народов с их земель, в частности с целью использования природных ресурсов;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Загрязняющие или опасные виды деятельности, которые отражают характер расовой дискриминации с существенным ущербом для конкретных групп.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большинстве случаев Председатель Комитета направляет соответствующее письмо соответствующему государству-участнику. В более серьезных случаях Комитет может принять решение о принятии «решения» или «заявления».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Происходило постепенное изменение профильности дел, рассматриваемых в рамках этой процедуры, которая первоначально была сосредоточена на последствиях конфликтов в бывшей Югославии и Центральной Африке, событиях, касающихся Израиля, и ситуации, касающейся коренных народов в Австралии. Многие (самые) последние случаи относятся к коренным народам.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КЛРД также рассмотрел вопросы, касающиеся цыган, беженцев и мигрантов, и имеет тенденцию комментировать конфликт, когда он ощущает присутствие «этнического» элемента.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Процедура не зависит от государства, представившего доклад, и обычно инициируется НПО, хотя Комитет также может участвовать в процедуре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proprio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motu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 Процедура функционирует в соответствии со статьей 9 (1) (b) Конвенции, которая ссылается на полномочия Комитета в любое время запрашивать доклад.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336A-8475-4D8B-8288-36767C230D5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717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До июля 2016 года –было  принято 148 Замечаний общего порядка.</a:t>
            </a:r>
          </a:p>
          <a:p>
            <a:r>
              <a:rPr lang="ru-RU" baseline="0" dirty="0" smtClean="0"/>
              <a:t>Председатели одобрили общую методологию разработки замечаний общего порядка (2015 год)</a:t>
            </a:r>
            <a:endParaRPr lang="fr-CH" baseline="0" dirty="0" smtClean="0"/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Разработка замечаний общего порядка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Общее замечание может быть принято одним договорным органом или более, совместно;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Решение о подготовке замечания общего порядка будет сделано на пленарном заседании;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Заметка//памятная записка, в которой описывается процесс консультаций для общих замечаний, будет передаваться государствам-участникам и доступно для других заинтересованных сторон (национальные правозащитные учреждения, гражданское общество, научные круги, международные организации);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Каждый раз, когда договорный орган инициировал составление общего замечания, будет назначена рабочая группа, состоящая из членов договорных органов или докладчика, на которую будет возложен процесс составления замечания общего порядка;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 Предварительные версии проектов общих замечаний будут переданы другим договорным органам и соответствующим мандатариям специальных процедур для представления, комментариев или обратной связи в целях укрепления согласованности толкования договорного права;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Предварительные варианты проектов общих замечаний будут размещены на веб-сайте УВКПЧ, чтобы сделать их доступными для государств-участников и широкого круга заинтересованных сторон;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В соответствующих случаях надлежащим образом учитываются материалы, комментарии или отзывы, полученные от государств-участников, специальных процедур, национальных правозащитных учреждений, организаций гражданского общества и других заинтересованных  сторон;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Договорный орган возглавит процесс консультаций и примет решение о содержании и принятии замечания общего порядка.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336A-8475-4D8B-8288-36767C230D5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45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 defTabSz="933572">
              <a:defRPr/>
            </a:pPr>
            <a:endParaRPr lang="en-US" altLang="en-US" sz="25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926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336A-8475-4D8B-8288-36767C230D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99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336A-8475-4D8B-8288-36767C230D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963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b="1" baseline="0" dirty="0" smtClean="0">
                <a:latin typeface="+mj-lt"/>
              </a:rPr>
              <a:t>Все ДО</a:t>
            </a:r>
            <a:r>
              <a:rPr lang="ru-RU" sz="1000" baseline="0" dirty="0" smtClean="0">
                <a:latin typeface="+mj-lt"/>
              </a:rPr>
              <a:t>, кроме ППП, имеют мандат на рассмотрение индивидуальных жалоб.</a:t>
            </a:r>
            <a:endParaRPr lang="fr-CH" sz="1000" baseline="0" dirty="0" smtClean="0">
              <a:latin typeface="+mj-lt"/>
            </a:endParaRPr>
          </a:p>
          <a:p>
            <a:endParaRPr lang="fr-CH" sz="1000" baseline="0" dirty="0" smtClean="0">
              <a:latin typeface="+mj-lt"/>
            </a:endParaRPr>
          </a:p>
          <a:p>
            <a:endParaRPr lang="en-US" altLang="en-US" sz="1000" dirty="0" smtClean="0">
              <a:sym typeface="Wingdings" pitchFamily="2" charset="2"/>
            </a:endParaRPr>
          </a:p>
          <a:p>
            <a:endParaRPr lang="en-US" altLang="en-US" sz="1000" dirty="0" smtClean="0"/>
          </a:p>
          <a:p>
            <a:endParaRPr lang="fr-CH" sz="1000" baseline="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336A-8475-4D8B-8288-36767C230D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963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Сделать ссылку на промежуточные меры:</a:t>
            </a:r>
            <a:endParaRPr lang="es-E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Принимаются для предотвращения непоправимого ущерба, например, депортация в страну, где существует угроза жизни или опасность применения пыток; смертный приговор; пытки; выселения - ГУ должно приостановить выполнение оспариваемой меры;</a:t>
            </a:r>
            <a:endParaRPr lang="es-E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Необходимо потребовать минимум 48 часов до того, как оспариваемая мера будет реализована;</a:t>
            </a:r>
            <a:endParaRPr lang="es-E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Может быть отозвана, если больше не требуется.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baseline="0" dirty="0" smtClean="0"/>
          </a:p>
          <a:p>
            <a:r>
              <a:rPr lang="ru-RU" baseline="0" dirty="0" smtClean="0"/>
              <a:t>Критерии приемлемости жалобы:</a:t>
            </a:r>
            <a:endParaRPr lang="es-ES" baseline="0" dirty="0" smtClean="0"/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Представлено потерпевшим / уполномоченным представителем;</a:t>
            </a:r>
            <a:endParaRPr lang="es-ES" baseline="0" dirty="0" smtClean="0"/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Совместима с положениями договора;</a:t>
            </a:r>
            <a:endParaRPr lang="es-ES" baseline="0" dirty="0" smtClean="0"/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Не относится к фактам и доказательствам;</a:t>
            </a:r>
            <a:endParaRPr lang="es-ES" baseline="0" dirty="0" smtClean="0"/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Достаточно обоснована;</a:t>
            </a:r>
            <a:endParaRPr lang="es-ES" baseline="0" dirty="0" smtClean="0"/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События произошли после вступления в силу действующего договора для соответствующей страны;</a:t>
            </a:r>
            <a:endParaRPr lang="es-ES" baseline="0" dirty="0" smtClean="0"/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Не рассматривается / не рассматривалась другим международным органом;</a:t>
            </a:r>
            <a:endParaRPr lang="es-ES" baseline="0" dirty="0" smtClean="0"/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Внутренние средства были исчерпаны;</a:t>
            </a:r>
            <a:endParaRPr lang="es-ES" baseline="0" dirty="0" smtClean="0"/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Государство-участник не сделало оговорки, исключающей рассмотрение;</a:t>
            </a:r>
            <a:endParaRPr lang="es-ES" baseline="0" dirty="0" smtClean="0"/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Не является нарушением процедуры.</a:t>
            </a:r>
            <a:endParaRPr lang="es-ES" baseline="0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336A-8475-4D8B-8288-36767C230D5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951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 smtClean="0">
                <a:latin typeface="Arial Narrow" panose="020B0606020202030204" pitchFamily="34" charset="0"/>
              </a:rPr>
              <a:t>ППП: он имеет превентивный мандат, ориентированный на новаторский, устойчивый и активный подход к предотвращению пыток и жестокого обращения. ППП начал свою работу в феврале 2007 года.</a:t>
            </a:r>
            <a:endParaRPr lang="en-US" sz="1000" dirty="0">
              <a:latin typeface="Arial Narrow" panose="020B0606020202030204" pitchFamily="34" charset="0"/>
            </a:endParaRPr>
          </a:p>
          <a:p>
            <a:r>
              <a:rPr lang="ru-RU" sz="1000" b="1" dirty="0" smtClean="0">
                <a:latin typeface="Arial Narrow" panose="020B0606020202030204" pitchFamily="34" charset="0"/>
              </a:rPr>
              <a:t>Что делает ППП?</a:t>
            </a:r>
            <a:endParaRPr lang="en-US" sz="1000" b="1" dirty="0">
              <a:latin typeface="Arial Narrow" panose="020B0606020202030204" pitchFamily="34" charset="0"/>
            </a:endParaRPr>
          </a:p>
          <a:p>
            <a:r>
              <a:rPr lang="ru-RU" sz="1000" b="1" dirty="0" smtClean="0">
                <a:latin typeface="Arial Narrow" panose="020B0606020202030204" pitchFamily="34" charset="0"/>
              </a:rPr>
              <a:t>Мандат</a:t>
            </a:r>
            <a:r>
              <a:rPr lang="en-US" sz="1000" dirty="0" smtClean="0">
                <a:latin typeface="Arial Narrow" panose="020B0606020202030204" pitchFamily="34" charset="0"/>
              </a:rPr>
              <a:t> –</a:t>
            </a:r>
            <a:r>
              <a:rPr lang="ru-RU" sz="1000" dirty="0" smtClean="0">
                <a:latin typeface="Arial Narrow" panose="020B0606020202030204" pitchFamily="34" charset="0"/>
              </a:rPr>
              <a:t> ППП имеет две основные операционные функции. Во-первых, он может посещать государства-участники, в ходе этих поездок он может посещать любое место лишения свободы, где могут находиться задержанные лица.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Во-вторых, у него есть консультативная функция, которая предусматривает предоставление государствам-участникам помощи и консультаций в отношении создания Н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ациональных превентивных механизмов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(НПМ), установление которых требует ФПКПП,  а также предоставление консультаций и помощи как НПМ, так и государству-участнику в отношении работы НПМ. Кроме того, ППП сотрудничает в целях предотвращения пыток в целом с соответствующими органами и механизмами Организации Объединенных Наций, а также с международными, региональными и национальными учреждениями или организациями. ППП публикует ежегодный годовой  доклад  о своей деятельности, который он представляет Комитету против пыток и Генеральной Ассамблее ООН в Нью-Йорке. Помимо работы на местах, ППП также созывается три раза в год на одну недельную 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сессию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Отделении Организации Объединенных Наций в Женеве</a:t>
            </a:r>
            <a:r>
              <a:rPr lang="ru-RU" sz="1000" dirty="0" smtClean="0">
                <a:latin typeface="Arial Narrow" panose="020B0606020202030204" pitchFamily="34" charset="0"/>
              </a:rPr>
              <a:t>.</a:t>
            </a:r>
          </a:p>
          <a:p>
            <a:endParaRPr lang="en-US" sz="1000" dirty="0">
              <a:latin typeface="Arial Narrow" panose="020B0606020202030204" pitchFamily="34" charset="0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Посещения -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рамках ФПКПП ППП имеет неограниченный доступ ко всем местам лишения свободы, их объектам и субъектам и всей соответствующей информации. ППП посещает полицейские участки, тюрьмы (военные и гражданские), центры содержания под стражей (например, центры предварительного заключения, центры иммиграции, учреждения ювенальной юстиции и т. д.), учреждения по охране психического здоровья и социального обеспечения и любые другие места, где люди  находятся в заключении или могут быть лишены свободы. 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«ППП» может проводить собеседование у лиц, лишенных свободы, и любого другого лица, которое, по мнению ППП, может оказать ему помощь с соответствующей информацией, включая правительственных должностных лиц, НПМ, представителей национальных правозащитных учреждений, неправительственных организаций , личный состав, юристов, врачей, членов семьи и т. д. Люди, которые предоставляют информацию ППП, не должны подвергаться наказанию в какой-либо форме или репрессалиям за предоставление информации ППП.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ППП больше не классифицирует свои  посещения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(до посещения страны и консультативных встреч или совещаний). Причиной является более гибкое реагирование на потребности государств-участников (например, как проведение консультирования НПМ, так и рассмотрение мест содержания под стражей в одно посещение или переход от одного фокуса к другому по мере необходимости).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Помощь и рекомендации 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В соответствии со статьей 17 ФПКПП государства-участники обязаны создавать НПМ, которые являются независимыми национальными органами для предотвращения пыток и жестокого обращения на национальном уровне. ФПКПП и ППП обеспечивают руководство в отношении создания этих органов, включая их мандат, полномочия и методы работы. Государство несет ответственность за обеспечение того, чтобы в нем был НПМ, который соответствует требованиям ФПКПП.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 своей стороны, мандат ППП включает в себя оказание помощи и консультирование государств в создании НПМ, и он подготовил 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Руководство  по НПМ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чтобы добавить дополнительную ясность в отношении того, что требуется от государств в этом отношении. ППП также оказывает помощь НПМ, предоставляя им руководство по эффективной оперативной практике и о том, как наилучшим образом укрепить свои полномочия, независимость и возможности в целях укрепления гарантий против жестокого обращения с лицами, лишенными свободы. С этой целью ППП предоставляет возможность для непрерывного диалога и работает в тесном сотрудничестве с НПМ.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ППП выполняет свою работу?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ППП осуществляет посещения страны, в ходе которых делегация его членов посещает места лишения свободы. Во время своих посещений ППП изучает условия содержания  людей под стражей, их повседневную жизнь, включая порядок обращения с ними, соответствующие законодательные и институциональные рамки и другие вопросы, которые могут быть связаны с предупреждением пыток и жестокого обращения. По завершении своих визитов ППП составляет письменный доклад, который содержит рекомендации и замечания для государства, запрашивая письменный ответ в течение 6 месяцев с момента его получения. Затем инициируется дальнейший раунд обсуждений в отношении реализации рекомендаций ППП и, таким образом, начинается процесс постоянного диалога. Доклады о посещении ППП являются конфиденциальными, хотя государствам-участникам предлагается публиковать документы, разрешенные ФПКПП.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 проведении консультативных визитов для НПМ ППП фокусируется на вопросах, касающихся создания и / или функционирования НПМ в соответствующей стране. 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Консультативные  посещения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ФПКПП  сосредоточены на обсуждениях на высоком уровне с соответствующими органами по целому ряду вопросов, касающихся соблюдения ФПКПП.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ППП руководствуется принципами конфиденциальности, беспристрастности, не избирательности, универсальности и объективности.  ППП ведет свою работу в духе сотрудничества.  Он направлен на взаимодействие с государствами-участниками в процессе конструктивного диалога и сотрудничества, а не на осуждение. Тем не менее, если государство-участник откажется сотрудничать или не предпримет шаги по улучшению ситуации в свете рекомендаций ППП, ППП может просить Комитет против пыток сделать публичное заявление или опубликовать доклад ППП, если он не был обнародован.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ППП принял ряд руководств или руководящих принципов в отношении своих визитов и НПМ, политику в отношении репрессий, заявление о роли судебного пересмотра и надлежащей правовой процедуры в области предупреждения пыток.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336A-8475-4D8B-8288-36767C230D5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68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latin typeface="+mn-lt"/>
              </a:rPr>
              <a:t>До настоящего времени  12 запросов:</a:t>
            </a:r>
          </a:p>
          <a:p>
            <a:r>
              <a:rPr lang="ru-RU" sz="1100" b="1" dirty="0" smtClean="0">
                <a:solidFill>
                  <a:schemeClr val="accent1"/>
                </a:solidFill>
                <a:latin typeface="+mn-lt"/>
              </a:rPr>
              <a:t>КПП:</a:t>
            </a:r>
            <a:r>
              <a:rPr lang="ru-RU" sz="1100" dirty="0" smtClean="0">
                <a:latin typeface="+mn-lt"/>
              </a:rPr>
              <a:t> Бразилия, Сербия, Мексика, Перу, Шри-Ланка, Египет, Турция, Непал и Ливан</a:t>
            </a:r>
          </a:p>
          <a:p>
            <a:r>
              <a:rPr lang="ru-RU" sz="1100" dirty="0" smtClean="0">
                <a:latin typeface="+mn-lt"/>
              </a:rPr>
              <a:t>КЛДЖ: Мексика, Филиппины, Канада (резюме результатов, имеющихся на веб-сайте)</a:t>
            </a:r>
          </a:p>
          <a:p>
            <a:endParaRPr lang="en-GB" sz="1100" dirty="0">
              <a:latin typeface="+mn-lt"/>
            </a:endParaRPr>
          </a:p>
          <a:p>
            <a:r>
              <a:rPr lang="ru-RU" sz="1100" dirty="0" smtClean="0">
                <a:latin typeface="+mn-lt"/>
              </a:rPr>
              <a:t>Конфиденциальность процедуры</a:t>
            </a:r>
          </a:p>
          <a:p>
            <a:r>
              <a:rPr lang="ru-RU" sz="1100" dirty="0" smtClean="0">
                <a:latin typeface="+mn-lt"/>
              </a:rPr>
              <a:t>Получена достоверная информация &lt;&lt;&lt; систематические нарушения прав</a:t>
            </a:r>
            <a:endParaRPr lang="en-GB" sz="1100" dirty="0">
              <a:latin typeface="+mn-lt"/>
            </a:endParaRPr>
          </a:p>
          <a:p>
            <a:r>
              <a:rPr lang="ru-RU" sz="1100" dirty="0" smtClean="0">
                <a:latin typeface="+mn-lt"/>
              </a:rPr>
              <a:t>ГУ предлагается сотрудничать в изучении информации путем представления замечаний</a:t>
            </a:r>
            <a:endParaRPr lang="en-GB" sz="110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latin typeface="+mn-lt"/>
              </a:rPr>
              <a:t>Ответы ГУ</a:t>
            </a:r>
            <a:r>
              <a:rPr lang="ru-RU" sz="1100" baseline="0" dirty="0" smtClean="0">
                <a:latin typeface="+mn-lt"/>
              </a:rPr>
              <a:t> </a:t>
            </a:r>
            <a:r>
              <a:rPr lang="ru-RU" sz="1100" dirty="0" smtClean="0">
                <a:latin typeface="+mn-lt"/>
              </a:rPr>
              <a:t> и другая информация доступны &gt;&gt;&gt; решение сделать запрос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latin typeface="+mn-lt"/>
              </a:rPr>
              <a:t>Экспертам необходимо представить Комитету доклад о своих выводах</a:t>
            </a:r>
          </a:p>
          <a:p>
            <a:r>
              <a:rPr lang="ru-RU" sz="1100" dirty="0" smtClean="0">
                <a:latin typeface="+mn-lt"/>
              </a:rPr>
              <a:t>Комитет рассматривает выводы, высказывает замечания, предлагает, рекомендует ГУ.</a:t>
            </a:r>
            <a:endParaRPr lang="en-GB" sz="1100" dirty="0">
              <a:latin typeface="+mn-lt"/>
            </a:endParaRPr>
          </a:p>
          <a:p>
            <a:r>
              <a:rPr lang="ru-RU" sz="1100" dirty="0" smtClean="0">
                <a:latin typeface="+mn-lt"/>
              </a:rPr>
              <a:t>В консультации с ГУ Комитет может принять решение о включении резюме своего запроса в свой годовой доклад.</a:t>
            </a:r>
            <a:endParaRPr lang="en-GB" sz="1100" dirty="0">
              <a:latin typeface="+mn-lt"/>
            </a:endParaRPr>
          </a:p>
          <a:p>
            <a:endParaRPr lang="en-GB" sz="900" dirty="0"/>
          </a:p>
          <a:p>
            <a:endParaRPr lang="en-GB" sz="9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336A-8475-4D8B-8288-36767C230D5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963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КЛД</a:t>
            </a:r>
            <a:endParaRPr lang="en-GB" dirty="0"/>
          </a:p>
          <a:p>
            <a:endParaRPr lang="en-GB" dirty="0"/>
          </a:p>
          <a:p>
            <a:r>
              <a:rPr lang="ru-RU" b="1" i="1" dirty="0" smtClean="0"/>
              <a:t>Статья 33.</a:t>
            </a:r>
            <a:endParaRPr lang="en-US" dirty="0" smtClean="0"/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Если Комитет получает достоверную информацию о том, что государство-участник серьезно нарушает положения настоящей Конвенции, он может после консультаций с соответствующим государством-участником обратиться к одному или нескольким его членам с просьбой о посещении и сообщении об этом без задержки.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Комитет уведомляет в письменной форме соответствующее государство-участник о своем намерении организовать визит с указанием состава делегации и цели визита. Государство-участник должно ответить Комитету в разумные сроки.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По обоснованной просьбе государства-участника Комитет может принять решение отложить или отменить свой визит.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Если государство-участник соглашается с визитом, то Комитет и соответствующее государство-участник работают вместе, чтобы определить условия поездки, и государство-участник предоставляет Комитету все необходимое для успешного завершения визита.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После своего визита Комитет информирует соответствующее государство-участника о своих замечаниях и рекомендациях.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336A-8475-4D8B-8288-36767C230D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96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6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CD826-BD0F-4228-8A68-E71D32954BEF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9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9F71-B2FF-4967-A9D8-255610FDB599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93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2BABF-C494-4730-A84F-68BDCBD1EB0F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28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71860-ED3F-4603-9E6C-757380AF37AD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74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642BA-629D-4998-8F0A-2045BC4B9175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3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E9A0A-53AE-4B22-B2D7-C2A09BCFB2D1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50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85E7E-A9FA-4585-B573-C51CC9309817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66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528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42E05-4C3C-46D7-BDAE-996E21AFFA63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40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FBC82-037D-467A-80E9-8EF43FD1D7D7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6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CD826-BD0F-4228-8A68-E71D32954BEF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56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1C8BB-161E-446F-9700-E65942D8B06B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54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E1C68-78CF-4F23-A05E-CBB935EA3422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12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F918-B289-4D03-8B3A-37306514CB41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77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8F940-9E27-49C4-90F6-3D8A6242D9F9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38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3BC88-367A-489D-AB4E-81F463E37FF2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1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9F71-B2FF-4967-A9D8-255610FDB599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5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2BABF-C494-4730-A84F-68BDCBD1EB0F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6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71860-ED3F-4603-9E6C-757380AF37AD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642BA-629D-4998-8F0A-2045BC4B9175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4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E9A0A-53AE-4B22-B2D7-C2A09BCFB2D1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85E7E-A9FA-4585-B573-C51CC9309817}" type="datetime1">
              <a:rPr lang="fr-FR"/>
              <a:pPr>
                <a:defRPr/>
              </a:pPr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0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417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A89085E-AD50-4109-9213-1485AB06131E}" type="datetime1">
              <a:rPr lang="fr-FR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04/05/2018</a:t>
            </a:fld>
            <a:endParaRPr lang="fr-FR"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20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A89085E-AD50-4109-9213-1485AB06131E}" type="datetime1">
              <a:rPr lang="fr-FR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04/05/2018</a:t>
            </a:fld>
            <a:endParaRPr lang="fr-FR"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3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C4B049E-B693-40F6-9213-7A42BFEA4FFB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21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3"/>
          <p:cNvSpPr txBox="1">
            <a:spLocks noChangeArrowheads="1"/>
          </p:cNvSpPr>
          <p:nvPr/>
        </p:nvSpPr>
        <p:spPr bwMode="auto">
          <a:xfrm>
            <a:off x="723900" y="3489325"/>
            <a:ext cx="72517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altLang="en-US" sz="2200" b="1" i="1" dirty="0">
                <a:solidFill>
                  <a:prstClr val="white"/>
                </a:solidFill>
              </a:rPr>
              <a:t>Программа УВКПЧ по </a:t>
            </a:r>
            <a:r>
              <a:rPr lang="ru-RU" altLang="en-US" sz="2200" b="1" i="1" dirty="0" smtClean="0">
                <a:solidFill>
                  <a:prstClr val="white"/>
                </a:solidFill>
              </a:rPr>
              <a:t>укреплению </a:t>
            </a:r>
            <a:r>
              <a:rPr lang="ru-RU" altLang="en-US" sz="2200" b="1" i="1" dirty="0">
                <a:solidFill>
                  <a:prstClr val="white"/>
                </a:solidFill>
              </a:rPr>
              <a:t>потенциала  в области взаимодействия с договорными </a:t>
            </a:r>
            <a:r>
              <a:rPr lang="ru-RU" altLang="en-US" sz="2200" b="1" i="1" dirty="0" smtClean="0">
                <a:solidFill>
                  <a:prstClr val="white"/>
                </a:solidFill>
              </a:rPr>
              <a:t>органами</a:t>
            </a:r>
            <a:r>
              <a:rPr lang="fr-FR" altLang="en-US" sz="2200" b="1" i="1" dirty="0" smtClean="0">
                <a:solidFill>
                  <a:prstClr val="white"/>
                </a:solidFill>
              </a:rPr>
              <a:t> </a:t>
            </a:r>
            <a:r>
              <a:rPr lang="ru-RU" altLang="en-US" sz="2200" b="1" i="1" dirty="0" smtClean="0">
                <a:solidFill>
                  <a:prstClr val="white"/>
                </a:solidFill>
              </a:rPr>
              <a:t>по правам человека</a:t>
            </a:r>
            <a:endParaRPr lang="en-GB" altLang="en-US" sz="2200" b="1" i="1" dirty="0">
              <a:solidFill>
                <a:prstClr val="white"/>
              </a:solidFill>
            </a:endParaRPr>
          </a:p>
        </p:txBody>
      </p:sp>
      <p:sp>
        <p:nvSpPr>
          <p:cNvPr id="5123" name="Sous-titre 9"/>
          <p:cNvSpPr>
            <a:spLocks noGrp="1"/>
          </p:cNvSpPr>
          <p:nvPr>
            <p:ph type="subTitle" idx="1"/>
          </p:nvPr>
        </p:nvSpPr>
        <p:spPr>
          <a:xfrm>
            <a:off x="723900" y="4895770"/>
            <a:ext cx="7304484" cy="331867"/>
          </a:xfrm>
        </p:spPr>
        <p:txBody>
          <a:bodyPr>
            <a:normAutofit fontScale="92500" lnSpcReduction="20000"/>
          </a:bodyPr>
          <a:lstStyle/>
          <a:p>
            <a:endParaRPr lang="en-US" altLang="en-US" dirty="0" smtClean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24" name="Titre 10"/>
          <p:cNvSpPr>
            <a:spLocks noGrp="1"/>
          </p:cNvSpPr>
          <p:nvPr>
            <p:ph type="ctrTitle"/>
          </p:nvPr>
        </p:nvSpPr>
        <p:spPr>
          <a:xfrm>
            <a:off x="723900" y="2041525"/>
            <a:ext cx="7251700" cy="1149350"/>
          </a:xfrm>
        </p:spPr>
        <p:txBody>
          <a:bodyPr/>
          <a:lstStyle/>
          <a:p>
            <a:r>
              <a:rPr lang="ru-RU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>Функции </a:t>
            </a:r>
            <a:r>
              <a:rPr lang="ru-RU" altLang="en-US" sz="3200" dirty="0">
                <a:latin typeface="Arial" charset="0"/>
                <a:ea typeface="ＭＳ Ｐゴシック" pitchFamily="34" charset="-128"/>
                <a:cs typeface="Arial" charset="0"/>
              </a:rPr>
              <a:t>договорных органов</a:t>
            </a:r>
            <a:r>
              <a:rPr lang="en-GB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n-GB" altLang="en-US" sz="32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GB" altLang="en-US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888578"/>
          </a:xfrm>
        </p:spPr>
        <p:txBody>
          <a:bodyPr/>
          <a:lstStyle/>
          <a:p>
            <a:r>
              <a:rPr lang="ru-RU" sz="2800" dirty="0" smtClean="0"/>
              <a:t>Процедура раннего реагирования и неотложных действий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556792"/>
            <a:ext cx="7567085" cy="4680520"/>
          </a:xfrm>
        </p:spPr>
        <p:txBody>
          <a:bodyPr/>
          <a:lstStyle/>
          <a:p>
            <a:pPr marL="0" lvl="1" indent="0" eaLnBrk="1" hangingPunct="1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 чем состоит эта функция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КЛРД (</a:t>
            </a:r>
            <a:r>
              <a:rPr lang="fr-FR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CERD)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Решения</a:t>
            </a:r>
            <a:r>
              <a:rPr lang="ru-RU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заявления и рекомендации </a:t>
            </a:r>
            <a:r>
              <a:rPr lang="ru-RU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принятия мер по предотвращению серьезных нарушений Конвенции, в частности тех, которые могут привести к этническим конфликтам, насилию и даже геноциду</a:t>
            </a: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1800" dirty="0" smtClean="0"/>
              <a:t>КНИ </a:t>
            </a:r>
            <a:r>
              <a:rPr lang="fr-FR" sz="1800" dirty="0" smtClean="0"/>
              <a:t>(CED)</a:t>
            </a:r>
            <a:r>
              <a:rPr lang="en-GB" sz="1800" dirty="0" smtClean="0"/>
              <a:t>: </a:t>
            </a:r>
            <a:r>
              <a:rPr lang="ru-RU" sz="1800" dirty="0" smtClean="0"/>
              <a:t>обеспечить</a:t>
            </a:r>
            <a:r>
              <a:rPr lang="ru-RU" sz="1800" dirty="0"/>
              <a:t>, чтобы государство-участник в срочном порядке приняло все необходимые меры для поиска и </a:t>
            </a:r>
            <a:r>
              <a:rPr lang="ru-RU" sz="1800" dirty="0" smtClean="0"/>
              <a:t> нахождения  </a:t>
            </a:r>
            <a:r>
              <a:rPr lang="ru-RU" sz="1800" dirty="0"/>
              <a:t>пропавшего лица</a:t>
            </a:r>
            <a:endParaRPr lang="en-US" altLang="en-US" sz="1800" dirty="0">
              <a:latin typeface="Times New Roman" pitchFamily="18" charset="0"/>
            </a:endParaRPr>
          </a:p>
          <a:p>
            <a:pPr marL="0" lvl="1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Какие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договорные органы выполняют эту функцию?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57150" indent="0">
              <a:buNone/>
              <a:defRPr/>
            </a:pPr>
            <a:r>
              <a:rPr lang="en-US" altLang="en-US" sz="2000" dirty="0" smtClean="0"/>
              <a:t>-   </a:t>
            </a:r>
            <a:r>
              <a:rPr lang="ru-RU" altLang="en-US" sz="1800" dirty="0" smtClean="0"/>
              <a:t>КЛРД</a:t>
            </a:r>
            <a:r>
              <a:rPr lang="en-US" altLang="en-US" sz="1800" dirty="0" smtClean="0"/>
              <a:t>, </a:t>
            </a:r>
            <a:r>
              <a:rPr lang="ru-RU" altLang="en-US" sz="1800" dirty="0" smtClean="0"/>
              <a:t>КНИ</a:t>
            </a:r>
            <a:r>
              <a:rPr lang="en-US" altLang="en-US" sz="1800" dirty="0" smtClean="0"/>
              <a:t> </a:t>
            </a:r>
            <a:r>
              <a:rPr lang="ru-RU" altLang="en-US" sz="1800" dirty="0" smtClean="0"/>
              <a:t>(</a:t>
            </a:r>
            <a:r>
              <a:rPr lang="ru-RU" altLang="en-US" sz="1800" dirty="0"/>
              <a:t>только срочные действия)</a:t>
            </a:r>
            <a:endParaRPr lang="en-US" altLang="en-US" sz="1800" dirty="0" smtClean="0"/>
          </a:p>
          <a:p>
            <a:pPr marL="400050">
              <a:buFontTx/>
              <a:buChar char="-"/>
              <a:defRPr/>
            </a:pPr>
            <a:r>
              <a:rPr lang="ru-RU" altLang="en-US" sz="1800" dirty="0" smtClean="0"/>
              <a:t>Правовая </a:t>
            </a:r>
            <a:r>
              <a:rPr lang="ru-RU" altLang="en-US" sz="1800" dirty="0"/>
              <a:t>основа: разработана КЛРД на основе резолюции 47/120 ГА (Повестка дня для мира: механизмы раннего предупреждения)</a:t>
            </a:r>
            <a:endParaRPr lang="en-US" altLang="en-US" sz="1800" dirty="0" smtClean="0"/>
          </a:p>
          <a:p>
            <a:pPr marL="400050">
              <a:buFontTx/>
              <a:buChar char="-"/>
              <a:defRPr/>
            </a:pPr>
            <a:r>
              <a:rPr lang="ru-RU" altLang="en-US" sz="1800" dirty="0" smtClean="0"/>
              <a:t>КНИ</a:t>
            </a:r>
            <a:r>
              <a:rPr lang="en-US" altLang="en-US" sz="1800" dirty="0" smtClean="0"/>
              <a:t> </a:t>
            </a:r>
            <a:r>
              <a:rPr lang="ru-RU" altLang="en-US" sz="1800" dirty="0" err="1" smtClean="0"/>
              <a:t>ст</a:t>
            </a:r>
            <a:r>
              <a:rPr lang="en-US" altLang="en-US" sz="1800" dirty="0" smtClean="0"/>
              <a:t>. 30</a:t>
            </a:r>
            <a:endParaRPr lang="en-US" altLang="en-US" sz="1800" dirty="0"/>
          </a:p>
          <a:p>
            <a:pPr marL="57150" indent="0">
              <a:buNone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Кто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участвует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?   </a:t>
            </a:r>
            <a:r>
              <a:rPr lang="en-GB" sz="1800" dirty="0" smtClean="0"/>
              <a:t>    </a:t>
            </a:r>
            <a:r>
              <a:rPr lang="ru-RU" sz="1800" dirty="0" smtClean="0"/>
              <a:t>ОГО</a:t>
            </a:r>
            <a:r>
              <a:rPr lang="ru-RU" sz="1800" dirty="0"/>
              <a:t>, НПЗУ, СГООН, ООН и </a:t>
            </a:r>
            <a:r>
              <a:rPr lang="ru-RU" sz="1800" dirty="0" smtClean="0"/>
              <a:t>ГУ</a:t>
            </a:r>
            <a:endParaRPr lang="en-GB" sz="1800" dirty="0" smtClean="0"/>
          </a:p>
          <a:p>
            <a:pPr marL="57150" indent="0">
              <a:buNone/>
              <a:defRPr/>
            </a:pP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6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9" y="548680"/>
            <a:ext cx="7623820" cy="816570"/>
          </a:xfrm>
        </p:spPr>
        <p:txBody>
          <a:bodyPr/>
          <a:lstStyle/>
          <a:p>
            <a:r>
              <a:rPr lang="ru-RU" sz="2800" dirty="0" smtClean="0"/>
              <a:t>Общие </a:t>
            </a:r>
            <a:r>
              <a:rPr lang="ru-RU" sz="2800" dirty="0"/>
              <a:t>комментарии / рекомендации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65250"/>
            <a:ext cx="8424936" cy="4728046"/>
          </a:xfrm>
        </p:spPr>
        <p:txBody>
          <a:bodyPr/>
          <a:lstStyle/>
          <a:p>
            <a:pPr marL="0" lvl="1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чем состоит эта функция?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-342900"/>
            <a:r>
              <a:rPr lang="ru-RU" sz="2000" dirty="0" smtClean="0"/>
              <a:t>Интерпретация </a:t>
            </a:r>
            <a:r>
              <a:rPr lang="ru-RU" sz="2000" dirty="0"/>
              <a:t>международного договора </a:t>
            </a:r>
            <a:r>
              <a:rPr lang="ru-RU" sz="2000" dirty="0" smtClean="0"/>
              <a:t>по правам </a:t>
            </a:r>
            <a:r>
              <a:rPr lang="ru-RU" sz="2000" dirty="0"/>
              <a:t>человека</a:t>
            </a:r>
            <a:endParaRPr lang="fr-CH" sz="2000" dirty="0" smtClean="0"/>
          </a:p>
          <a:p>
            <a:pPr marL="342900" lvl="1" indent="-342900"/>
            <a:r>
              <a:rPr lang="ru-RU" sz="2000" dirty="0" smtClean="0"/>
              <a:t>Цель</a:t>
            </a:r>
            <a:r>
              <a:rPr lang="ru-RU" sz="2000" dirty="0"/>
              <a:t>: оказывать содействие </a:t>
            </a:r>
            <a:r>
              <a:rPr lang="ru-RU" sz="2000" dirty="0" smtClean="0"/>
              <a:t>ГУ в выполнении договорных </a:t>
            </a:r>
            <a:r>
              <a:rPr lang="ru-RU" sz="2000" dirty="0"/>
              <a:t>обязательств и </a:t>
            </a:r>
            <a:r>
              <a:rPr lang="ru-RU" sz="2000" dirty="0" smtClean="0"/>
              <a:t>развитии </a:t>
            </a:r>
            <a:r>
              <a:rPr lang="ru-RU" sz="2000" dirty="0"/>
              <a:t>международного права в области прав человека</a:t>
            </a:r>
            <a:endParaRPr lang="fr-CH" sz="2000" dirty="0" smtClean="0"/>
          </a:p>
          <a:p>
            <a:pPr marL="342900" lvl="1" indent="-342900"/>
            <a:r>
              <a:rPr lang="ru-RU" sz="2000" dirty="0" smtClean="0"/>
              <a:t>Итоги </a:t>
            </a:r>
            <a:r>
              <a:rPr lang="ru-RU" sz="2000" b="1" dirty="0">
                <a:solidFill>
                  <a:schemeClr val="accent1"/>
                </a:solidFill>
              </a:rPr>
              <a:t>дня обсуждения </a:t>
            </a:r>
            <a:r>
              <a:rPr lang="ru-RU" sz="2000" dirty="0"/>
              <a:t>обычно приводят к </a:t>
            </a:r>
            <a:r>
              <a:rPr lang="ru-RU" sz="2000" dirty="0" smtClean="0"/>
              <a:t>разработке общих комментариев/ рекомендаций</a:t>
            </a:r>
          </a:p>
          <a:p>
            <a:pPr marL="342900" lvl="1" indent="-342900"/>
            <a:endParaRPr lang="fr-CH" sz="1000" b="1" dirty="0" smtClean="0"/>
          </a:p>
          <a:p>
            <a:pPr marL="0" lvl="1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Какие договорные органы выполняют эту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функцию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lvl="1" indent="0">
              <a:buNone/>
            </a:pPr>
            <a:r>
              <a:rPr lang="ru-RU" sz="2000" dirty="0" smtClean="0"/>
              <a:t>Все</a:t>
            </a:r>
          </a:p>
          <a:p>
            <a:pPr marL="0" lvl="1" indent="0">
              <a:buNone/>
            </a:pPr>
            <a:endParaRPr lang="en-GB" sz="1000" b="1" dirty="0" smtClean="0"/>
          </a:p>
          <a:p>
            <a:pPr marL="0" lvl="1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Кто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участвует?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buNone/>
            </a:pPr>
            <a:r>
              <a:rPr lang="ru-RU" dirty="0" smtClean="0"/>
              <a:t>ГУ, </a:t>
            </a:r>
            <a:r>
              <a:rPr lang="ru-RU" dirty="0"/>
              <a:t>ОГО, НПЗУ, агентства ООН и т. </a:t>
            </a:r>
            <a:r>
              <a:rPr lang="ru-RU" dirty="0" smtClean="0"/>
              <a:t>д.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09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 idx="4294967295"/>
          </p:nvPr>
        </p:nvSpPr>
        <p:spPr>
          <a:xfrm>
            <a:off x="741363" y="404664"/>
            <a:ext cx="7566025" cy="576064"/>
          </a:xfrm>
        </p:spPr>
        <p:txBody>
          <a:bodyPr/>
          <a:lstStyle/>
          <a:p>
            <a:pPr eaLnBrk="1" hangingPunct="1"/>
            <a:r>
              <a:rPr lang="ru-RU" altLang="en-US" sz="2800" dirty="0" smtClean="0">
                <a:latin typeface="Arial" charset="0"/>
                <a:cs typeface="Arial" charset="0"/>
              </a:rPr>
              <a:t>Шесть ключевых </a:t>
            </a:r>
            <a:r>
              <a:rPr lang="ru-RU" altLang="en-US" sz="2800" dirty="0">
                <a:latin typeface="Arial" charset="0"/>
                <a:cs typeface="Arial" charset="0"/>
              </a:rPr>
              <a:t>функций</a:t>
            </a:r>
            <a:r>
              <a:rPr lang="fr-FR" altLang="en-US" sz="2800" dirty="0" smtClean="0">
                <a:latin typeface="Arial" charset="0"/>
                <a:cs typeface="Arial" charset="0"/>
              </a:rPr>
              <a:t/>
            </a:r>
            <a:br>
              <a:rPr lang="fr-FR" altLang="en-US" sz="2800" dirty="0" smtClean="0">
                <a:latin typeface="Arial" charset="0"/>
                <a:cs typeface="Arial" charset="0"/>
              </a:rPr>
            </a:br>
            <a:r>
              <a:rPr lang="fr-FR" altLang="en-US" sz="2800" dirty="0" smtClean="0">
                <a:latin typeface="Arial" charset="0"/>
                <a:cs typeface="Arial" charset="0"/>
              </a:rPr>
              <a:t/>
            </a:r>
            <a:br>
              <a:rPr lang="fr-FR" altLang="en-US" sz="2800" dirty="0" smtClean="0">
                <a:latin typeface="Arial" charset="0"/>
                <a:cs typeface="Arial" charset="0"/>
              </a:rPr>
            </a:br>
            <a:endParaRPr lang="fr-FR" altLang="en-US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980728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000" dirty="0" smtClean="0">
                <a:latin typeface="Arial" charset="0"/>
                <a:cs typeface="Arial" charset="0"/>
              </a:rPr>
              <a:t>Договорные </a:t>
            </a:r>
            <a:r>
              <a:rPr lang="ru-RU" altLang="en-US" sz="2000" dirty="0">
                <a:latin typeface="Arial" charset="0"/>
                <a:cs typeface="Arial" charset="0"/>
              </a:rPr>
              <a:t>органы контролируют соблюдение государствами-участниками своих договорных обязательств </a:t>
            </a:r>
            <a:r>
              <a:rPr lang="ru-RU" altLang="en-US" sz="2000" dirty="0" smtClean="0">
                <a:latin typeface="Arial" charset="0"/>
                <a:cs typeface="Arial" charset="0"/>
              </a:rPr>
              <a:t>посредством</a:t>
            </a:r>
            <a:r>
              <a:rPr lang="ru-RU" altLang="en-US" sz="2400" dirty="0" smtClean="0">
                <a:latin typeface="Arial" charset="0"/>
                <a:cs typeface="Arial" charset="0"/>
              </a:rPr>
              <a:t>:</a:t>
            </a:r>
            <a:endParaRPr lang="es-E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4578161" y="1988839"/>
            <a:ext cx="1361991" cy="1865565"/>
            <a:chOff x="4232885" y="1019008"/>
            <a:chExt cx="1361991" cy="1634390"/>
          </a:xfrm>
        </p:grpSpPr>
        <p:sp>
          <p:nvSpPr>
            <p:cNvPr id="8" name="Rounded Rectangle 7"/>
            <p:cNvSpPr/>
            <p:nvPr/>
          </p:nvSpPr>
          <p:spPr>
            <a:xfrm>
              <a:off x="4232885" y="1019008"/>
              <a:ext cx="1361991" cy="1634390"/>
            </a:xfrm>
            <a:prstGeom prst="roundRect">
              <a:avLst>
                <a:gd name="adj" fmla="val 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/>
            <a:lstStyle/>
            <a:p>
              <a:pPr algn="r"/>
              <a:r>
                <a:rPr lang="fr-CH" sz="1600" b="1" dirty="0" smtClean="0"/>
                <a:t>3</a:t>
              </a:r>
            </a:p>
            <a:p>
              <a:pPr lvl="0"/>
              <a:endParaRPr lang="es-ES" sz="1600" b="1" dirty="0" smtClean="0"/>
            </a:p>
            <a:p>
              <a:pPr lvl="0" algn="ctr"/>
              <a:r>
                <a:rPr lang="ru-RU" sz="1600" b="1" dirty="0" smtClean="0"/>
                <a:t>Посещение </a:t>
              </a:r>
              <a:r>
                <a:rPr lang="ru-RU" sz="1600" b="1" dirty="0" smtClean="0"/>
                <a:t>стран(ы)</a:t>
              </a:r>
              <a:endParaRPr lang="es-ES" sz="1600" dirty="0"/>
            </a:p>
          </p:txBody>
        </p:sp>
        <p:sp>
          <p:nvSpPr>
            <p:cNvPr id="9" name="Rounded Rectangle 4"/>
            <p:cNvSpPr/>
            <p:nvPr/>
          </p:nvSpPr>
          <p:spPr>
            <a:xfrm rot="16200000">
              <a:off x="3698984" y="1552909"/>
              <a:ext cx="1340199" cy="272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1435" rIns="66675" bIns="0" numCol="1" spcCol="1270" anchor="t" anchorCtr="0">
              <a:noAutofit/>
            </a:bodyPr>
            <a:lstStyle/>
            <a:p>
              <a:pPr lvl="0" algn="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5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450369" y="1988840"/>
            <a:ext cx="1361991" cy="1865564"/>
            <a:chOff x="4232885" y="1019008"/>
            <a:chExt cx="1361991" cy="1634390"/>
          </a:xfrm>
        </p:grpSpPr>
        <p:sp>
          <p:nvSpPr>
            <p:cNvPr id="12" name="Rounded Rectangle 11"/>
            <p:cNvSpPr/>
            <p:nvPr/>
          </p:nvSpPr>
          <p:spPr>
            <a:xfrm>
              <a:off x="4232885" y="1019008"/>
              <a:ext cx="1361991" cy="1634390"/>
            </a:xfrm>
            <a:prstGeom prst="roundRect">
              <a:avLst>
                <a:gd name="adj" fmla="val 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/>
            <a:lstStyle/>
            <a:p>
              <a:pPr lvl="0" algn="r"/>
              <a:r>
                <a:rPr lang="es-ES" sz="1600" b="1" dirty="0"/>
                <a:t>4</a:t>
              </a:r>
              <a:endParaRPr lang="es-ES" sz="1600" b="1" dirty="0" smtClean="0"/>
            </a:p>
            <a:p>
              <a:pPr lvl="0" algn="ctr"/>
              <a:endParaRPr lang="es-ES" sz="1600" b="1" dirty="0" smtClean="0"/>
            </a:p>
            <a:p>
              <a:pPr lvl="0" algn="ctr"/>
              <a:r>
                <a:rPr lang="ru-RU" sz="1600" b="1" dirty="0" smtClean="0"/>
                <a:t>Расследова-ния </a:t>
              </a:r>
              <a:endParaRPr lang="es-ES" sz="1600" b="1" dirty="0"/>
            </a:p>
            <a:p>
              <a:endParaRPr lang="fr-CH" sz="1600" b="1" dirty="0" smtClean="0"/>
            </a:p>
          </p:txBody>
        </p:sp>
        <p:sp>
          <p:nvSpPr>
            <p:cNvPr id="13" name="Rounded Rectangle 4"/>
            <p:cNvSpPr/>
            <p:nvPr/>
          </p:nvSpPr>
          <p:spPr>
            <a:xfrm rot="16200000">
              <a:off x="3698984" y="1552909"/>
              <a:ext cx="1340199" cy="272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1435" rIns="66675" bIns="0" numCol="1" spcCol="1270" anchor="t" anchorCtr="0">
              <a:noAutofit/>
            </a:bodyPr>
            <a:lstStyle/>
            <a:p>
              <a:pPr lvl="0" algn="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5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77961" y="1988840"/>
            <a:ext cx="1794039" cy="2005039"/>
            <a:chOff x="2711244" y="354168"/>
            <a:chExt cx="1794039" cy="2005039"/>
          </a:xfrm>
        </p:grpSpPr>
        <p:sp>
          <p:nvSpPr>
            <p:cNvPr id="15" name="Rounded Rectangle 14"/>
            <p:cNvSpPr/>
            <p:nvPr/>
          </p:nvSpPr>
          <p:spPr>
            <a:xfrm>
              <a:off x="2711244" y="354168"/>
              <a:ext cx="1361991" cy="1873948"/>
            </a:xfrm>
            <a:prstGeom prst="roundRect">
              <a:avLst>
                <a:gd name="adj" fmla="val 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/>
            <a:lstStyle/>
            <a:p>
              <a:pPr algn="r"/>
              <a:r>
                <a:rPr lang="fr-CH" sz="1600" b="1" dirty="0" smtClean="0"/>
                <a:t>2</a:t>
              </a:r>
            </a:p>
            <a:p>
              <a:endParaRPr lang="fr-CH" sz="1600" b="1" dirty="0" smtClean="0"/>
            </a:p>
            <a:p>
              <a:pPr lvl="0" algn="ctr"/>
              <a:r>
                <a:rPr lang="ru-RU" sz="1600" b="1" dirty="0" smtClean="0"/>
                <a:t>Индивиду-альные </a:t>
              </a:r>
              <a:r>
                <a:rPr lang="ru-RU" sz="1600" b="1" dirty="0"/>
                <a:t>жалобы</a:t>
              </a:r>
              <a:endParaRPr lang="es-ES" sz="1600" b="1" dirty="0"/>
            </a:p>
          </p:txBody>
        </p:sp>
        <p:sp>
          <p:nvSpPr>
            <p:cNvPr id="16" name="Rounded Rectangle 4"/>
            <p:cNvSpPr/>
            <p:nvPr/>
          </p:nvSpPr>
          <p:spPr>
            <a:xfrm rot="16200000">
              <a:off x="3698984" y="1552909"/>
              <a:ext cx="1340199" cy="272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1435" rIns="66675" bIns="0" numCol="1" spcCol="1270" anchor="t" anchorCtr="0">
              <a:noAutofit/>
            </a:bodyPr>
            <a:lstStyle/>
            <a:p>
              <a:pPr lvl="0" algn="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5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43608" y="1988839"/>
            <a:ext cx="3432978" cy="2013424"/>
            <a:chOff x="1072305" y="345783"/>
            <a:chExt cx="3432978" cy="2013424"/>
          </a:xfrm>
        </p:grpSpPr>
        <p:sp>
          <p:nvSpPr>
            <p:cNvPr id="18" name="Rounded Rectangle 17"/>
            <p:cNvSpPr/>
            <p:nvPr/>
          </p:nvSpPr>
          <p:spPr>
            <a:xfrm>
              <a:off x="1072305" y="345783"/>
              <a:ext cx="1574704" cy="1873949"/>
            </a:xfrm>
            <a:prstGeom prst="roundRect">
              <a:avLst>
                <a:gd name="adj" fmla="val 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/>
            <a:lstStyle/>
            <a:p>
              <a:pPr algn="r"/>
              <a:r>
                <a:rPr lang="fr-CH" sz="1600" b="1" dirty="0" smtClean="0"/>
                <a:t>1</a:t>
              </a:r>
            </a:p>
            <a:p>
              <a:pPr algn="ctr"/>
              <a:r>
                <a:rPr lang="ru-RU" sz="1400" b="1" dirty="0" smtClean="0"/>
                <a:t> 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Представление  докладов (включая процедуру проверки или отслеживания</a:t>
              </a:r>
              <a:endParaRPr lang="es-ES" sz="1400" dirty="0"/>
            </a:p>
            <a:p>
              <a:pPr lvl="0" algn="ctr"/>
              <a:r>
                <a:rPr lang="ru-RU" sz="1400" b="1" dirty="0" smtClean="0">
                  <a:solidFill>
                    <a:schemeClr val="bg1"/>
                  </a:solidFill>
                </a:rPr>
                <a:t> (ситуации))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  <p:sp>
          <p:nvSpPr>
            <p:cNvPr id="19" name="Rounded Rectangle 4"/>
            <p:cNvSpPr/>
            <p:nvPr/>
          </p:nvSpPr>
          <p:spPr>
            <a:xfrm rot="16200000">
              <a:off x="3698984" y="1552909"/>
              <a:ext cx="1340199" cy="272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1435" rIns="66675" bIns="0" numCol="1" spcCol="1270" anchor="t" anchorCtr="0">
              <a:noAutofit/>
            </a:bodyPr>
            <a:lstStyle/>
            <a:p>
              <a:pPr lvl="0" algn="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500" kern="12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27584" y="3862789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en-US" sz="2000" dirty="0" smtClean="0">
                <a:latin typeface="Arial" charset="0"/>
                <a:cs typeface="Arial" charset="0"/>
              </a:rPr>
              <a:t>Договорные </a:t>
            </a:r>
            <a:r>
              <a:rPr lang="ru-RU" altLang="en-US" sz="2000" dirty="0">
                <a:latin typeface="Arial" charset="0"/>
                <a:cs typeface="Arial" charset="0"/>
              </a:rPr>
              <a:t>органы интерпретируют договоры и предотвращают нарушения прав человека </a:t>
            </a:r>
            <a:r>
              <a:rPr lang="ru-RU" altLang="en-US" sz="2000" dirty="0" smtClean="0">
                <a:latin typeface="Arial" charset="0"/>
                <a:cs typeface="Arial" charset="0"/>
              </a:rPr>
              <a:t>посредством:</a:t>
            </a:r>
            <a:endParaRPr lang="en-GB" sz="20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97841" y="4818946"/>
            <a:ext cx="1361991" cy="1634390"/>
            <a:chOff x="4232885" y="1019008"/>
            <a:chExt cx="1361991" cy="1634390"/>
          </a:xfrm>
        </p:grpSpPr>
        <p:sp>
          <p:nvSpPr>
            <p:cNvPr id="26" name="Rounded Rectangle 25"/>
            <p:cNvSpPr/>
            <p:nvPr/>
          </p:nvSpPr>
          <p:spPr>
            <a:xfrm>
              <a:off x="4232885" y="1019008"/>
              <a:ext cx="1361991" cy="1634390"/>
            </a:xfrm>
            <a:prstGeom prst="roundRect">
              <a:avLst>
                <a:gd name="adj" fmla="val 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/>
            <a:lstStyle/>
            <a:p>
              <a:pPr lvl="0" algn="r"/>
              <a:r>
                <a:rPr lang="es-ES" sz="1600" b="1" dirty="0" smtClean="0"/>
                <a:t>5</a:t>
              </a:r>
            </a:p>
            <a:p>
              <a:pPr algn="ctr"/>
              <a:endParaRPr lang="fr-CH" sz="200" b="1" dirty="0" smtClean="0"/>
            </a:p>
            <a:p>
              <a:pPr algn="ctr"/>
              <a:r>
                <a:rPr lang="ru-RU" sz="1600" b="1" dirty="0" smtClean="0"/>
                <a:t>Замечания общего порядка </a:t>
              </a:r>
              <a:r>
                <a:rPr lang="fr-CH" sz="1600" b="1" dirty="0" smtClean="0"/>
                <a:t>/</a:t>
              </a:r>
            </a:p>
            <a:p>
              <a:pPr algn="ctr"/>
              <a:r>
                <a:rPr lang="ru-RU" sz="1600" b="1" dirty="0" smtClean="0"/>
                <a:t>Дни </a:t>
              </a:r>
              <a:r>
                <a:rPr lang="ru-RU" sz="1600" b="1" dirty="0"/>
                <a:t>обсуждения</a:t>
              </a:r>
              <a:endParaRPr lang="fr-CH" sz="1600" b="1" dirty="0" smtClean="0"/>
            </a:p>
          </p:txBody>
        </p:sp>
        <p:sp>
          <p:nvSpPr>
            <p:cNvPr id="27" name="Rounded Rectangle 4"/>
            <p:cNvSpPr/>
            <p:nvPr/>
          </p:nvSpPr>
          <p:spPr>
            <a:xfrm rot="16200000">
              <a:off x="3698984" y="1552909"/>
              <a:ext cx="1340199" cy="272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1435" rIns="66675" bIns="0" numCol="1" spcCol="1270" anchor="t" anchorCtr="0">
              <a:noAutofit/>
            </a:bodyPr>
            <a:lstStyle/>
            <a:p>
              <a:pPr lvl="0" algn="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5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002097" y="4818946"/>
            <a:ext cx="1506007" cy="1634390"/>
            <a:chOff x="4232885" y="1019008"/>
            <a:chExt cx="1506007" cy="1634390"/>
          </a:xfrm>
        </p:grpSpPr>
        <p:sp>
          <p:nvSpPr>
            <p:cNvPr id="29" name="Rounded Rectangle 28"/>
            <p:cNvSpPr/>
            <p:nvPr/>
          </p:nvSpPr>
          <p:spPr>
            <a:xfrm>
              <a:off x="4232885" y="1019008"/>
              <a:ext cx="1506007" cy="1634390"/>
            </a:xfrm>
            <a:prstGeom prst="roundRect">
              <a:avLst>
                <a:gd name="adj" fmla="val 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/>
            <a:lstStyle/>
            <a:p>
              <a:pPr lvl="0" algn="r"/>
              <a:r>
                <a:rPr lang="es-ES" sz="1600" b="1" dirty="0" smtClean="0"/>
                <a:t>6</a:t>
              </a:r>
            </a:p>
            <a:p>
              <a:pPr algn="ctr"/>
              <a:r>
                <a:rPr lang="ru-RU" sz="1600" b="1" dirty="0" smtClean="0"/>
                <a:t>Раннее реагирование  </a:t>
              </a:r>
              <a:r>
                <a:rPr lang="ru-RU" sz="1600" b="1" dirty="0"/>
                <a:t>/ </a:t>
              </a:r>
              <a:r>
                <a:rPr lang="ru-RU" sz="1600" b="1" dirty="0" smtClean="0"/>
                <a:t>Принятие неотложных мер</a:t>
              </a:r>
              <a:endParaRPr lang="en-GB" sz="1600" b="1" dirty="0"/>
            </a:p>
          </p:txBody>
        </p:sp>
        <p:sp>
          <p:nvSpPr>
            <p:cNvPr id="30" name="Rounded Rectangle 4"/>
            <p:cNvSpPr/>
            <p:nvPr/>
          </p:nvSpPr>
          <p:spPr>
            <a:xfrm rot="16200000">
              <a:off x="3698984" y="1552909"/>
              <a:ext cx="1340199" cy="272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1435" rIns="66675" bIns="0" numCol="1" spcCol="1270" anchor="t" anchorCtr="0">
              <a:noAutofit/>
            </a:bodyPr>
            <a:lstStyle/>
            <a:p>
              <a:pPr lvl="0" algn="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8444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33" y="476672"/>
            <a:ext cx="7566556" cy="888578"/>
          </a:xfrm>
        </p:spPr>
        <p:txBody>
          <a:bodyPr/>
          <a:lstStyle/>
          <a:p>
            <a:r>
              <a:rPr lang="ru-RU" sz="2800" dirty="0" smtClean="0"/>
              <a:t>Представление докладов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196752"/>
            <a:ext cx="8295664" cy="5112568"/>
          </a:xfrm>
        </p:spPr>
        <p:txBody>
          <a:bodyPr/>
          <a:lstStyle/>
          <a:p>
            <a:pPr marL="0" lvl="1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чем состоит эта функция?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buNone/>
            </a:pPr>
            <a:r>
              <a:rPr lang="fr-CH" sz="2000" dirty="0" smtClean="0"/>
              <a:t>- </a:t>
            </a:r>
            <a:r>
              <a:rPr lang="ru-RU" sz="2000" dirty="0"/>
              <a:t>Государства периодически представляют доклады о том, как они применяют положения договора на национальном </a:t>
            </a:r>
            <a:r>
              <a:rPr lang="ru-RU" sz="2000" dirty="0" smtClean="0"/>
              <a:t>уровне</a:t>
            </a:r>
            <a:endParaRPr lang="fr-CH" sz="2000" dirty="0" smtClean="0"/>
          </a:p>
          <a:p>
            <a:pPr marL="0" lvl="1" indent="0">
              <a:buNone/>
            </a:pPr>
            <a:r>
              <a:rPr lang="fr-CH" sz="2000" dirty="0" smtClean="0"/>
              <a:t>- </a:t>
            </a:r>
            <a:r>
              <a:rPr lang="ru-RU" sz="2000" dirty="0" smtClean="0"/>
              <a:t>ДО дают рекомендации </a:t>
            </a:r>
            <a:r>
              <a:rPr lang="ru-RU" sz="2000" dirty="0"/>
              <a:t>для </a:t>
            </a:r>
            <a:r>
              <a:rPr lang="ru-RU" sz="2000" dirty="0" smtClean="0"/>
              <a:t>продвижения</a:t>
            </a:r>
            <a:r>
              <a:rPr lang="en-US" sz="2000" dirty="0" smtClean="0"/>
              <a:t>//</a:t>
            </a:r>
            <a:r>
              <a:rPr lang="ru-RU" sz="2000" dirty="0" smtClean="0"/>
              <a:t> поощрения дальнейшего выполнения или реализации</a:t>
            </a:r>
            <a:endParaRPr lang="fr-CH" sz="2000" dirty="0" smtClean="0"/>
          </a:p>
          <a:p>
            <a:pPr marL="0" lvl="1" indent="0">
              <a:buNone/>
            </a:pPr>
            <a:r>
              <a:rPr lang="fr-CH" sz="2000" dirty="0" smtClean="0"/>
              <a:t>- </a:t>
            </a:r>
            <a:r>
              <a:rPr lang="ru-RU" sz="2000" dirty="0" smtClean="0"/>
              <a:t>Согласованные руководящие принципы представления докладов ДО для  оказания помощи государствам в подготовке </a:t>
            </a:r>
            <a:r>
              <a:rPr lang="ru-RU" sz="2000" dirty="0"/>
              <a:t>своих </a:t>
            </a:r>
            <a:r>
              <a:rPr lang="ru-RU" sz="2000" dirty="0" smtClean="0"/>
              <a:t>докладов</a:t>
            </a:r>
            <a:endParaRPr lang="en-GB" sz="2000" dirty="0"/>
          </a:p>
          <a:p>
            <a:pPr marL="0" lvl="1" indent="0">
              <a:buNone/>
            </a:pPr>
            <a:endParaRPr lang="ru-RU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Какие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договорные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органы выполняют эту функцию?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lvl="1" indent="0">
              <a:buNone/>
            </a:pPr>
            <a:r>
              <a:rPr lang="ru-RU" sz="2000" dirty="0" smtClean="0"/>
              <a:t>Все</a:t>
            </a:r>
            <a:r>
              <a:rPr lang="ru-RU" sz="2000" dirty="0"/>
              <a:t>, кроме </a:t>
            </a:r>
            <a:r>
              <a:rPr lang="ru-RU" sz="2000" dirty="0" smtClean="0"/>
              <a:t>ППП </a:t>
            </a:r>
            <a:r>
              <a:rPr lang="ru-RU" sz="2000" dirty="0"/>
              <a:t>(который посещает </a:t>
            </a:r>
            <a:r>
              <a:rPr lang="ru-RU" sz="2000" dirty="0" smtClean="0"/>
              <a:t>страну)</a:t>
            </a:r>
            <a:endParaRPr lang="en-GB" sz="2000" b="1" dirty="0"/>
          </a:p>
          <a:p>
            <a:pPr marL="0" lvl="1" indent="0">
              <a:buNone/>
            </a:pPr>
            <a:endParaRPr lang="ru-RU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Кто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участвует?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buNone/>
            </a:pPr>
            <a:r>
              <a:rPr lang="ru-RU" sz="2000" dirty="0" smtClean="0"/>
              <a:t>Государства-участники, НПЗУ, гражданское общество, </a:t>
            </a:r>
            <a:r>
              <a:rPr lang="ru-RU" sz="2000" dirty="0"/>
              <a:t>агентства ООН и т. </a:t>
            </a:r>
            <a:r>
              <a:rPr lang="ru-RU" sz="2000" dirty="0" smtClean="0"/>
              <a:t>д.</a:t>
            </a:r>
            <a:endParaRPr lang="en-GB" sz="2000" dirty="0"/>
          </a:p>
          <a:p>
            <a:pPr marL="0" lvl="1" indent="0">
              <a:buNone/>
            </a:pPr>
            <a:endParaRPr lang="en-GB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4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730572"/>
          </a:xfrm>
        </p:spPr>
        <p:txBody>
          <a:bodyPr/>
          <a:lstStyle/>
          <a:p>
            <a:r>
              <a:rPr lang="ru-RU" sz="2800" dirty="0" smtClean="0"/>
              <a:t>Индивидуальные </a:t>
            </a:r>
            <a:r>
              <a:rPr lang="ru-RU" sz="2800" dirty="0"/>
              <a:t>жалобы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340768"/>
            <a:ext cx="7863616" cy="4896544"/>
          </a:xfrm>
        </p:spPr>
        <p:txBody>
          <a:bodyPr/>
          <a:lstStyle/>
          <a:p>
            <a:pPr marL="0" lvl="1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чем состоит эта функция?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ru-RU" sz="2000" dirty="0" smtClean="0"/>
              <a:t>Рассмотрение </a:t>
            </a:r>
            <a:r>
              <a:rPr lang="ru-RU" sz="2000" dirty="0"/>
              <a:t>жалоб </a:t>
            </a:r>
            <a:r>
              <a:rPr lang="ru-RU" sz="2000" dirty="0" smtClean="0"/>
              <a:t>от лиц, </a:t>
            </a:r>
            <a:r>
              <a:rPr lang="ru-RU" sz="2000" dirty="0"/>
              <a:t>которые считают, что их права были нарушены.</a:t>
            </a:r>
            <a:endParaRPr lang="en-US" sz="2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ru-RU" sz="2000" dirty="0" smtClean="0"/>
              <a:t>Общие </a:t>
            </a:r>
            <a:r>
              <a:rPr lang="ru-RU" sz="2000" dirty="0"/>
              <a:t>условия, которые необходимо выполнить:</a:t>
            </a:r>
            <a:endParaRPr lang="en-US" sz="2000" dirty="0"/>
          </a:p>
          <a:p>
            <a:pPr lvl="1"/>
            <a:r>
              <a:rPr lang="ru-RU" sz="1800" dirty="0" smtClean="0"/>
              <a:t>Государство </a:t>
            </a:r>
            <a:r>
              <a:rPr lang="ru-RU" sz="1800" dirty="0"/>
              <a:t>должно быть участником соответствующего договора</a:t>
            </a:r>
            <a:endParaRPr lang="en-US" sz="1800" dirty="0"/>
          </a:p>
          <a:p>
            <a:pPr lvl="1"/>
            <a:r>
              <a:rPr lang="ru-RU" sz="1800" dirty="0" smtClean="0"/>
              <a:t>Государство </a:t>
            </a:r>
            <a:r>
              <a:rPr lang="ru-RU" sz="1800" dirty="0"/>
              <a:t>должно согласиться на обязательность процедуры рассмотрения индивидуальных жалоб</a:t>
            </a:r>
            <a:endParaRPr lang="en-US" sz="1800" dirty="0" smtClean="0"/>
          </a:p>
          <a:p>
            <a:pPr lvl="1"/>
            <a:r>
              <a:rPr lang="ru-RU" sz="1800" dirty="0" smtClean="0"/>
              <a:t>Исчерпание </a:t>
            </a:r>
            <a:r>
              <a:rPr lang="ru-RU" sz="1800" dirty="0"/>
              <a:t>всех средств правовой защиты на национальном уровне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0" lvl="1" indent="0">
              <a:buNone/>
            </a:pPr>
            <a:r>
              <a:rPr lang="en-US" sz="1400" dirty="0" smtClean="0"/>
              <a:t>*</a:t>
            </a:r>
            <a:r>
              <a:rPr lang="ru-RU" sz="1400" dirty="0" smtClean="0"/>
              <a:t>В </a:t>
            </a:r>
            <a:r>
              <a:rPr lang="ru-RU" sz="1400" dirty="0"/>
              <a:t>зависимости от рассматриваемого договора применяются более конкретные условия, известные как критерии приемлемости</a:t>
            </a:r>
            <a:endParaRPr lang="en-US" sz="1400" dirty="0" smtClean="0"/>
          </a:p>
          <a:p>
            <a:pPr marL="0" lvl="1" indent="0">
              <a:buNone/>
            </a:pPr>
            <a:endParaRPr lang="en-GB" sz="800" dirty="0"/>
          </a:p>
          <a:p>
            <a:pPr marL="0" lvl="1" indent="0">
              <a:buNone/>
            </a:pPr>
            <a:r>
              <a:rPr lang="en-GB" b="1" dirty="0" smtClean="0"/>
              <a:t> </a:t>
            </a:r>
            <a:endParaRPr lang="fr-CH" sz="2000" dirty="0" smtClean="0"/>
          </a:p>
        </p:txBody>
      </p:sp>
    </p:spTree>
    <p:extLst>
      <p:ext uri="{BB962C8B-B14F-4D97-AF65-F5344CB8AC3E}">
        <p14:creationId xmlns:p14="http://schemas.microsoft.com/office/powerpoint/2010/main" val="40057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32048"/>
            <a:ext cx="7566025" cy="775196"/>
          </a:xfrm>
        </p:spPr>
        <p:txBody>
          <a:bodyPr/>
          <a:lstStyle/>
          <a:p>
            <a:r>
              <a:rPr lang="ru-RU" sz="2800" dirty="0" smtClean="0"/>
              <a:t>Индивидуальные жалобы</a:t>
            </a:r>
            <a:r>
              <a:rPr lang="fr-CH" sz="2800" dirty="0" smtClean="0"/>
              <a:t> (</a:t>
            </a:r>
            <a:r>
              <a:rPr lang="ru-RU" sz="2800" dirty="0" smtClean="0"/>
              <a:t>продолжение</a:t>
            </a:r>
            <a:r>
              <a:rPr lang="fr-CH" sz="2800" dirty="0" smtClean="0"/>
              <a:t>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692696"/>
            <a:ext cx="7863616" cy="5544616"/>
          </a:xfrm>
        </p:spPr>
        <p:txBody>
          <a:bodyPr/>
          <a:lstStyle/>
          <a:p>
            <a:pPr marL="0" lvl="1" indent="0">
              <a:buNone/>
            </a:pPr>
            <a:endParaRPr lang="en-GB" sz="800" dirty="0"/>
          </a:p>
          <a:p>
            <a:pPr marL="0" lvl="1" indent="0">
              <a:buNone/>
            </a:pPr>
            <a:endParaRPr lang="fr-CH" sz="2000" dirty="0" smtClean="0"/>
          </a:p>
        </p:txBody>
      </p:sp>
      <p:graphicFrame>
        <p:nvGraphicFramePr>
          <p:cNvPr id="38" name="Diagram 37"/>
          <p:cNvGraphicFramePr/>
          <p:nvPr>
            <p:extLst>
              <p:ext uri="{D42A27DB-BD31-4B8C-83A1-F6EECF244321}">
                <p14:modId xmlns:p14="http://schemas.microsoft.com/office/powerpoint/2010/main" val="598935450"/>
              </p:ext>
            </p:extLst>
          </p:nvPr>
        </p:nvGraphicFramePr>
        <p:xfrm>
          <a:off x="683568" y="1052736"/>
          <a:ext cx="792088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44540664"/>
              </p:ext>
            </p:extLst>
          </p:nvPr>
        </p:nvGraphicFramePr>
        <p:xfrm>
          <a:off x="683568" y="3933056"/>
          <a:ext cx="7920880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4437111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/>
              <a:t>*</a:t>
            </a:r>
            <a:r>
              <a:rPr lang="ru-RU" dirty="0" smtClean="0"/>
              <a:t>Г</a:t>
            </a:r>
            <a:r>
              <a:rPr lang="ru-RU" b="1" dirty="0" smtClean="0"/>
              <a:t>осударствам-участникам </a:t>
            </a:r>
            <a:r>
              <a:rPr lang="ru-RU" dirty="0"/>
              <a:t>необходимо </a:t>
            </a:r>
            <a:r>
              <a:rPr lang="ru-RU" b="1" dirty="0"/>
              <a:t>признать</a:t>
            </a:r>
            <a:r>
              <a:rPr lang="ru-RU" dirty="0"/>
              <a:t> компетенцию </a:t>
            </a:r>
            <a:r>
              <a:rPr lang="en-US" dirty="0" smtClean="0"/>
              <a:t> </a:t>
            </a:r>
            <a:r>
              <a:rPr lang="ru-RU" dirty="0" smtClean="0"/>
              <a:t>ДО</a:t>
            </a:r>
            <a:r>
              <a:rPr lang="fr-CH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67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2800" dirty="0" smtClean="0">
                <a:latin typeface="Arial" charset="0"/>
                <a:cs typeface="Arial" charset="0"/>
              </a:rPr>
              <a:t>Резюме </a:t>
            </a:r>
            <a:r>
              <a:rPr lang="ru-RU" altLang="en-US" sz="2800" dirty="0">
                <a:latin typeface="Arial" charset="0"/>
                <a:cs typeface="Arial" charset="0"/>
              </a:rPr>
              <a:t>процедуры (продолжение)</a:t>
            </a:r>
            <a:endParaRPr lang="en-GB" altLang="en-US" sz="2800" dirty="0" smtClean="0">
              <a:latin typeface="Arial" charset="0"/>
              <a:cs typeface="Arial" charset="0"/>
            </a:endParaRPr>
          </a:p>
        </p:txBody>
      </p:sp>
      <p:grpSp>
        <p:nvGrpSpPr>
          <p:cNvPr id="18435" name="Content Placeholder 3"/>
          <p:cNvGrpSpPr>
            <a:grpSpLocks/>
          </p:cNvGrpSpPr>
          <p:nvPr/>
        </p:nvGrpSpPr>
        <p:grpSpPr bwMode="auto">
          <a:xfrm>
            <a:off x="700088" y="938213"/>
            <a:ext cx="7923212" cy="5021262"/>
            <a:chOff x="752" y="1247"/>
            <a:chExt cx="3088" cy="3264"/>
          </a:xfrm>
        </p:grpSpPr>
        <p:cxnSp>
          <p:nvCxnSpPr>
            <p:cNvPr id="18436" name="_s1028"/>
            <p:cNvCxnSpPr>
              <a:cxnSpLocks noChangeShapeType="1"/>
              <a:stCxn id="18454" idx="0"/>
              <a:endCxn id="18453" idx="2"/>
            </p:cNvCxnSpPr>
            <p:nvPr/>
          </p:nvCxnSpPr>
          <p:spPr bwMode="auto">
            <a:xfrm rot="16200000" flipV="1">
              <a:off x="2150" y="4096"/>
              <a:ext cx="234" cy="2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7" name="_s1029"/>
            <p:cNvCxnSpPr>
              <a:cxnSpLocks noChangeShapeType="1"/>
              <a:stCxn id="18453" idx="0"/>
              <a:endCxn id="18452" idx="2"/>
            </p:cNvCxnSpPr>
            <p:nvPr/>
          </p:nvCxnSpPr>
          <p:spPr bwMode="auto">
            <a:xfrm rot="16200000" flipV="1">
              <a:off x="1721" y="3166"/>
              <a:ext cx="293" cy="77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8" name="_s1030"/>
            <p:cNvCxnSpPr>
              <a:cxnSpLocks noChangeShapeType="1"/>
              <a:stCxn id="18452" idx="1"/>
              <a:endCxn id="18450" idx="2"/>
            </p:cNvCxnSpPr>
            <p:nvPr/>
          </p:nvCxnSpPr>
          <p:spPr bwMode="auto">
            <a:xfrm rot="10800000" flipH="1">
              <a:off x="961" y="2835"/>
              <a:ext cx="1254" cy="429"/>
            </a:xfrm>
            <a:prstGeom prst="bentConnector4">
              <a:avLst>
                <a:gd name="adj1" fmla="val -7106"/>
                <a:gd name="adj2" fmla="val 667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9" name="_s1031"/>
            <p:cNvCxnSpPr>
              <a:cxnSpLocks noChangeShapeType="1"/>
              <a:stCxn id="18451" idx="0"/>
              <a:endCxn id="18450" idx="2"/>
            </p:cNvCxnSpPr>
            <p:nvPr/>
          </p:nvCxnSpPr>
          <p:spPr bwMode="auto">
            <a:xfrm rot="5400000" flipH="1">
              <a:off x="2364" y="2686"/>
              <a:ext cx="286" cy="584"/>
            </a:xfrm>
            <a:prstGeom prst="bentConnector3">
              <a:avLst>
                <a:gd name="adj1" fmla="val 3063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0" name="_s1032"/>
            <p:cNvCxnSpPr>
              <a:cxnSpLocks noChangeShapeType="1"/>
              <a:stCxn id="18450" idx="1"/>
              <a:endCxn id="18447" idx="2"/>
            </p:cNvCxnSpPr>
            <p:nvPr/>
          </p:nvCxnSpPr>
          <p:spPr bwMode="auto">
            <a:xfrm rot="10800000">
              <a:off x="1184" y="2362"/>
              <a:ext cx="421" cy="32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1" name="_s1033"/>
            <p:cNvCxnSpPr>
              <a:cxnSpLocks noChangeShapeType="1"/>
              <a:stCxn id="18449" idx="0"/>
              <a:endCxn id="18448" idx="2"/>
            </p:cNvCxnSpPr>
            <p:nvPr/>
          </p:nvCxnSpPr>
          <p:spPr bwMode="auto">
            <a:xfrm flipV="1">
              <a:off x="3408" y="2362"/>
              <a:ext cx="0" cy="16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2" name="_s1034"/>
            <p:cNvCxnSpPr>
              <a:cxnSpLocks noChangeShapeType="1"/>
              <a:stCxn id="18448" idx="0"/>
              <a:endCxn id="18446" idx="2"/>
            </p:cNvCxnSpPr>
            <p:nvPr/>
          </p:nvCxnSpPr>
          <p:spPr bwMode="auto">
            <a:xfrm rot="5400000" flipH="1">
              <a:off x="2735" y="1402"/>
              <a:ext cx="121" cy="122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3" name="_s1035"/>
            <p:cNvCxnSpPr>
              <a:cxnSpLocks noChangeShapeType="1"/>
              <a:stCxn id="18447" idx="0"/>
              <a:endCxn id="18446" idx="2"/>
            </p:cNvCxnSpPr>
            <p:nvPr/>
          </p:nvCxnSpPr>
          <p:spPr bwMode="auto">
            <a:xfrm rot="-5400000">
              <a:off x="1623" y="1514"/>
              <a:ext cx="121" cy="100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4" name="_s1036"/>
            <p:cNvCxnSpPr>
              <a:cxnSpLocks noChangeShapeType="1"/>
              <a:stCxn id="18446" idx="0"/>
            </p:cNvCxnSpPr>
            <p:nvPr/>
          </p:nvCxnSpPr>
          <p:spPr bwMode="auto">
            <a:xfrm rot="16200000" flipV="1">
              <a:off x="2086" y="1567"/>
              <a:ext cx="194" cy="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5" name="_s1037"/>
            <p:cNvSpPr>
              <a:spLocks noChangeArrowheads="1"/>
            </p:cNvSpPr>
            <p:nvPr/>
          </p:nvSpPr>
          <p:spPr bwMode="auto">
            <a:xfrm>
              <a:off x="1513" y="1247"/>
              <a:ext cx="1422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ИНДИВИДУАЛЬНЫЕ </a:t>
              </a:r>
              <a:r>
                <a:rPr lang="ru-RU" altLang="en-US" sz="1400" b="1" dirty="0">
                  <a:solidFill>
                    <a:srgbClr val="333333"/>
                  </a:solidFill>
                  <a:latin typeface="Times New Roman" pitchFamily="18" charset="0"/>
                </a:rPr>
                <a:t>СООБЩЕНИЯ</a:t>
              </a:r>
              <a:endParaRPr lang="en-US" altLang="en-US" sz="1400" b="1" dirty="0" smtClean="0">
                <a:solidFill>
                  <a:srgbClr val="333333"/>
                </a:solidFill>
                <a:latin typeface="Times New Roman" pitchFamily="18" charset="0"/>
              </a:endParaRPr>
            </a:p>
          </p:txBody>
        </p:sp>
        <p:sp>
          <p:nvSpPr>
            <p:cNvPr id="18446" name="_s1038"/>
            <p:cNvSpPr>
              <a:spLocks noChangeArrowheads="1"/>
            </p:cNvSpPr>
            <p:nvPr/>
          </p:nvSpPr>
          <p:spPr bwMode="auto">
            <a:xfrm>
              <a:off x="1513" y="1665"/>
              <a:ext cx="1341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РАССМОТРЕНИЕ </a:t>
              </a:r>
              <a:r>
                <a:rPr lang="ru-RU" altLang="en-US" sz="1400" b="1" dirty="0">
                  <a:solidFill>
                    <a:srgbClr val="333333"/>
                  </a:solidFill>
                  <a:latin typeface="Times New Roman" pitchFamily="18" charset="0"/>
                </a:rPr>
                <a:t>ПРИЕМЛЕМОСТИ</a:t>
              </a:r>
              <a:endParaRPr lang="en-US" altLang="en-US" sz="1400" b="1" dirty="0" smtClean="0">
                <a:solidFill>
                  <a:srgbClr val="333333"/>
                </a:solidFill>
                <a:latin typeface="Times New Roman" pitchFamily="18" charset="0"/>
              </a:endParaRPr>
            </a:p>
          </p:txBody>
        </p:sp>
        <p:sp>
          <p:nvSpPr>
            <p:cNvPr id="18447" name="_s1039"/>
            <p:cNvSpPr>
              <a:spLocks noChangeArrowheads="1"/>
            </p:cNvSpPr>
            <p:nvPr/>
          </p:nvSpPr>
          <p:spPr bwMode="auto">
            <a:xfrm>
              <a:off x="752" y="2075"/>
              <a:ext cx="863" cy="2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 ПРИЕМЛЕМО</a:t>
              </a:r>
              <a:r>
                <a:rPr lang="en-US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//</a:t>
              </a: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ДОПУСТИМО</a:t>
              </a:r>
              <a:r>
                <a:rPr lang="en-US" altLang="en-US" sz="1400" dirty="0" smtClean="0">
                  <a:solidFill>
                    <a:srgbClr val="333333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8448" name="_s1040"/>
            <p:cNvSpPr>
              <a:spLocks noChangeArrowheads="1"/>
            </p:cNvSpPr>
            <p:nvPr/>
          </p:nvSpPr>
          <p:spPr bwMode="auto">
            <a:xfrm>
              <a:off x="2976" y="207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НЕДОПУСТИМО</a:t>
              </a:r>
              <a:endParaRPr lang="en-US" altLang="en-US" sz="1400" b="1" dirty="0" smtClean="0">
                <a:solidFill>
                  <a:srgbClr val="333333"/>
                </a:solidFill>
                <a:latin typeface="Times New Roman" pitchFamily="18" charset="0"/>
              </a:endParaRPr>
            </a:p>
          </p:txBody>
        </p:sp>
        <p:sp>
          <p:nvSpPr>
            <p:cNvPr id="18449" name="_s1041"/>
            <p:cNvSpPr>
              <a:spLocks noChangeArrowheads="1"/>
            </p:cNvSpPr>
            <p:nvPr/>
          </p:nvSpPr>
          <p:spPr bwMode="auto">
            <a:xfrm>
              <a:off x="2976" y="2523"/>
              <a:ext cx="863" cy="2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FF0000"/>
                  </a:solidFill>
                  <a:latin typeface="Times New Roman" pitchFamily="18" charset="0"/>
                </a:rPr>
                <a:t>ДЕЛО ЗАКРЫТО</a:t>
              </a:r>
              <a:endParaRPr lang="en-US" altLang="en-US" sz="1400" b="1" dirty="0" smtClean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8450" name="_s1042"/>
            <p:cNvSpPr>
              <a:spLocks noChangeArrowheads="1"/>
            </p:cNvSpPr>
            <p:nvPr/>
          </p:nvSpPr>
          <p:spPr bwMode="auto">
            <a:xfrm>
              <a:off x="1605" y="2548"/>
              <a:ext cx="1219" cy="2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РАССМОТРЕНИЕ КОНКРЕТНЫХ </a:t>
              </a: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ОБСТОЯТЕЛЬСТВ ДЕЛА</a:t>
              </a:r>
              <a:endParaRPr lang="en-US" altLang="en-US" sz="1400" b="1" dirty="0" smtClean="0">
                <a:solidFill>
                  <a:srgbClr val="333333"/>
                </a:solidFill>
                <a:latin typeface="Times New Roman" pitchFamily="18" charset="0"/>
              </a:endParaRPr>
            </a:p>
          </p:txBody>
        </p:sp>
        <p:sp>
          <p:nvSpPr>
            <p:cNvPr id="18451" name="_s1043"/>
            <p:cNvSpPr>
              <a:spLocks noChangeArrowheads="1"/>
            </p:cNvSpPr>
            <p:nvPr/>
          </p:nvSpPr>
          <p:spPr bwMode="auto">
            <a:xfrm>
              <a:off x="2367" y="312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НЕТ НАРУШЕНИЯ</a:t>
              </a:r>
              <a:endParaRPr lang="en-US" altLang="en-US" sz="1400" b="1" dirty="0" smtClean="0">
                <a:solidFill>
                  <a:srgbClr val="333333"/>
                </a:solidFill>
                <a:latin typeface="Times New Roman" pitchFamily="18" charset="0"/>
              </a:endParaRPr>
            </a:p>
          </p:txBody>
        </p:sp>
        <p:sp>
          <p:nvSpPr>
            <p:cNvPr id="18452" name="_s1044"/>
            <p:cNvSpPr>
              <a:spLocks noChangeArrowheads="1"/>
            </p:cNvSpPr>
            <p:nvPr/>
          </p:nvSpPr>
          <p:spPr bwMode="auto">
            <a:xfrm>
              <a:off x="961" y="3120"/>
              <a:ext cx="1035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НАРУШЕНИЕ</a:t>
              </a:r>
              <a:endParaRPr lang="en-US" altLang="en-US" sz="1400" b="1" dirty="0" smtClean="0">
                <a:solidFill>
                  <a:srgbClr val="333333"/>
                </a:solidFill>
                <a:latin typeface="Times New Roman" pitchFamily="18" charset="0"/>
              </a:endParaRPr>
            </a:p>
          </p:txBody>
        </p:sp>
        <p:sp>
          <p:nvSpPr>
            <p:cNvPr id="18453" name="_s1045"/>
            <p:cNvSpPr>
              <a:spLocks noChangeArrowheads="1"/>
            </p:cNvSpPr>
            <p:nvPr/>
          </p:nvSpPr>
          <p:spPr bwMode="auto">
            <a:xfrm>
              <a:off x="763" y="3701"/>
              <a:ext cx="2985" cy="2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ГОСУДАРСТВО-УЧАСТНИК ДОЛЖНО </a:t>
              </a:r>
              <a:r>
                <a:rPr lang="ru-RU" altLang="en-US" sz="1400" b="1" dirty="0">
                  <a:solidFill>
                    <a:srgbClr val="333333"/>
                  </a:solidFill>
                  <a:latin typeface="Times New Roman" pitchFamily="18" charset="0"/>
                </a:rPr>
                <a:t>ПРЕДЛОЖИТЬ ЭФФЕКТИВНОЕ СРЕДСТВО И </a:t>
              </a:r>
              <a:endParaRPr lang="ru-RU" altLang="en-US" sz="1400" b="1" dirty="0" smtClean="0">
                <a:solidFill>
                  <a:srgbClr val="333333"/>
                </a:solidFill>
                <a:latin typeface="Times New Roman" pitchFamily="18" charset="0"/>
              </a:endParaRP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ИНФОРМИРОВАТЬ  КОМИТЕТ О ПРЕДПРИНЯТЫХ ШАГАХ</a:t>
              </a:r>
              <a:endParaRPr lang="en-US" altLang="en-US" sz="1400" b="1" dirty="0" smtClean="0">
                <a:solidFill>
                  <a:srgbClr val="333333"/>
                </a:solidFill>
                <a:latin typeface="Times New Roman" pitchFamily="18" charset="0"/>
              </a:endParaRPr>
            </a:p>
          </p:txBody>
        </p:sp>
        <p:sp>
          <p:nvSpPr>
            <p:cNvPr id="18454" name="_s1046"/>
            <p:cNvSpPr>
              <a:spLocks noChangeArrowheads="1"/>
            </p:cNvSpPr>
            <p:nvPr/>
          </p:nvSpPr>
          <p:spPr bwMode="auto">
            <a:xfrm>
              <a:off x="1148" y="4224"/>
              <a:ext cx="2260" cy="2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9pPr>
            </a:lstStyle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400" dirty="0" smtClean="0">
                <a:solidFill>
                  <a:srgbClr val="333333"/>
                </a:solidFill>
                <a:latin typeface="Times New Roman" pitchFamily="18" charset="0"/>
              </a:endParaRP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ОТСЛЕЖИВАНИЕ СИТУАЦИИ</a:t>
              </a:r>
              <a:r>
                <a:rPr lang="en-US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//</a:t>
              </a: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ПОСЛЕДУЮЩИЕ ДЕЙСТВИЯ </a:t>
              </a: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ru-RU" altLang="en-US" sz="1400" b="1" dirty="0" smtClean="0">
                  <a:solidFill>
                    <a:srgbClr val="333333"/>
                  </a:solidFill>
                  <a:latin typeface="Times New Roman" pitchFamily="18" charset="0"/>
                </a:rPr>
                <a:t>ДО </a:t>
              </a:r>
              <a:r>
                <a:rPr lang="ru-RU" altLang="en-US" sz="1400" b="1" dirty="0">
                  <a:solidFill>
                    <a:srgbClr val="333333"/>
                  </a:solidFill>
                  <a:latin typeface="Times New Roman" pitchFamily="18" charset="0"/>
                </a:rPr>
                <a:t>ДОПОЛНИТЕЛЬНОЙ РЕЗОЛЮЦИИ</a:t>
              </a:r>
              <a:endParaRPr lang="en-US" altLang="en-US" sz="1400" b="1" dirty="0" smtClean="0">
                <a:solidFill>
                  <a:srgbClr val="333333"/>
                </a:solidFill>
                <a:latin typeface="Times New Roman" pitchFamily="18" charset="0"/>
              </a:endParaRP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800" dirty="0" smtClean="0">
                <a:solidFill>
                  <a:srgbClr val="333333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94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576064"/>
          </a:xfrm>
        </p:spPr>
        <p:txBody>
          <a:bodyPr/>
          <a:lstStyle/>
          <a:p>
            <a:r>
              <a:rPr lang="ru-RU" sz="2800" smtClean="0"/>
              <a:t>Посещение стран(ы)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268760"/>
            <a:ext cx="7567085" cy="4896544"/>
          </a:xfrm>
        </p:spPr>
        <p:txBody>
          <a:bodyPr/>
          <a:lstStyle/>
          <a:p>
            <a:pPr marL="0" lvl="1" indent="0" eaLnBrk="1" hangingPunct="1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чем состоит эта функция?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lvl="1" indent="0" eaLnBrk="1" hangingPunct="1">
              <a:buNone/>
            </a:pPr>
            <a:r>
              <a:rPr lang="en-US" altLang="en-US" sz="1800" dirty="0" smtClean="0"/>
              <a:t>- </a:t>
            </a:r>
            <a:r>
              <a:rPr lang="ru-RU" altLang="en-US" sz="1800" dirty="0" smtClean="0">
                <a:sym typeface="Wingdings" panose="05000000000000000000" pitchFamily="2" charset="2"/>
              </a:rPr>
              <a:t>Посещения </a:t>
            </a:r>
            <a:r>
              <a:rPr lang="ru-RU" altLang="en-US" sz="1800" dirty="0">
                <a:sym typeface="Wingdings" panose="05000000000000000000" pitchFamily="2" charset="2"/>
              </a:rPr>
              <a:t>центров содержания под стражей и других мест лишения свободы под юрисдикцией </a:t>
            </a:r>
            <a:r>
              <a:rPr lang="ru-RU" altLang="en-US" sz="1800" dirty="0" smtClean="0">
                <a:sym typeface="Wingdings" panose="05000000000000000000" pitchFamily="2" charset="2"/>
              </a:rPr>
              <a:t>ГУ ФПКПП </a:t>
            </a:r>
            <a:r>
              <a:rPr lang="ru-RU" altLang="en-US" sz="1800" dirty="0">
                <a:sym typeface="Wingdings" panose="05000000000000000000" pitchFamily="2" charset="2"/>
              </a:rPr>
              <a:t> неограниченный доступ</a:t>
            </a:r>
            <a:endParaRPr lang="en-US" altLang="en-US" sz="1800" dirty="0" smtClean="0">
              <a:sym typeface="Wingdings" panose="05000000000000000000" pitchFamily="2" charset="2"/>
            </a:endParaRPr>
          </a:p>
          <a:p>
            <a:pPr marL="0" lvl="1" indent="0" eaLnBrk="1" hangingPunct="1">
              <a:buNone/>
            </a:pPr>
            <a:r>
              <a:rPr lang="en-US" altLang="en-US" sz="1800" dirty="0" smtClean="0">
                <a:sym typeface="Wingdings" panose="05000000000000000000" pitchFamily="2" charset="2"/>
              </a:rPr>
              <a:t>- </a:t>
            </a:r>
            <a:r>
              <a:rPr lang="ru-RU" altLang="en-US" sz="1800" dirty="0" smtClean="0">
                <a:sym typeface="Wingdings" panose="05000000000000000000" pitchFamily="2" charset="2"/>
              </a:rPr>
              <a:t>Консультативные посещения, касающиеся НПМ</a:t>
            </a:r>
            <a:endParaRPr lang="en-US" altLang="en-US" sz="1800" dirty="0" smtClean="0"/>
          </a:p>
          <a:p>
            <a:pPr marL="0" lvl="1" indent="0" eaLnBrk="1" hangingPunct="1">
              <a:buNone/>
            </a:pPr>
            <a:r>
              <a:rPr lang="en-US" altLang="en-US" sz="1800" dirty="0" smtClean="0"/>
              <a:t>- </a:t>
            </a:r>
            <a:r>
              <a:rPr lang="ru-RU" altLang="en-US" sz="1800" dirty="0" smtClean="0"/>
              <a:t>Цель</a:t>
            </a:r>
            <a:r>
              <a:rPr lang="ru-RU" altLang="en-US" sz="1800" dirty="0"/>
              <a:t>: оказание помощи и консультирование </a:t>
            </a:r>
            <a:r>
              <a:rPr lang="ru-RU" altLang="en-US" sz="1800" dirty="0" smtClean="0"/>
              <a:t>ГУ в </a:t>
            </a:r>
            <a:r>
              <a:rPr lang="ru-RU" altLang="en-US" sz="1800" dirty="0"/>
              <a:t>предотвращении и борьбе с пытками и совершенствовании / создании НПМ</a:t>
            </a:r>
            <a:endParaRPr lang="en-US" altLang="en-US" sz="1800" dirty="0" smtClean="0"/>
          </a:p>
          <a:p>
            <a:pPr marL="0" lvl="1" indent="0" eaLnBrk="1" hangingPunct="1">
              <a:buNone/>
            </a:pPr>
            <a:r>
              <a:rPr lang="en-US" sz="1800" dirty="0" smtClean="0"/>
              <a:t>-</a:t>
            </a:r>
            <a:r>
              <a:rPr lang="ru-RU" sz="1800" dirty="0" smtClean="0"/>
              <a:t>Конфиденциально</a:t>
            </a:r>
            <a:endParaRPr lang="en-GB" sz="1800" dirty="0" smtClean="0"/>
          </a:p>
          <a:p>
            <a:pPr marL="0" indent="0" eaLnBrk="1" hangingPunct="1">
              <a:buNone/>
            </a:pPr>
            <a:endParaRPr lang="en-US" altLang="en-US" sz="1000" dirty="0" smtClean="0"/>
          </a:p>
          <a:p>
            <a:pPr marL="0" lvl="1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Какие договорные органы выполняют эту функцию?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57150" indent="0">
              <a:buNone/>
              <a:defRPr/>
            </a:pPr>
            <a:r>
              <a:rPr lang="en-US" altLang="en-US" sz="1800" dirty="0" smtClean="0"/>
              <a:t>- </a:t>
            </a:r>
            <a:r>
              <a:rPr lang="ru-RU" altLang="en-US" sz="1800" dirty="0" smtClean="0"/>
              <a:t>Подкомитет по предупреждению пыток (ППП)</a:t>
            </a:r>
          </a:p>
          <a:p>
            <a:pPr marL="57150" indent="0">
              <a:buNone/>
              <a:defRPr/>
            </a:pPr>
            <a:r>
              <a:rPr lang="ru-RU" altLang="en-US" sz="1800" dirty="0" smtClean="0"/>
              <a:t>Правовая </a:t>
            </a:r>
            <a:r>
              <a:rPr lang="ru-RU" altLang="en-US" sz="1800" dirty="0"/>
              <a:t>основа: Факультативный протокол к </a:t>
            </a:r>
            <a:r>
              <a:rPr lang="ru-RU" altLang="en-US" sz="1800" dirty="0" smtClean="0"/>
              <a:t> КПП</a:t>
            </a:r>
            <a:endParaRPr lang="en-US" altLang="en-US" sz="1800" dirty="0" smtClean="0"/>
          </a:p>
          <a:p>
            <a:pPr marL="57150" indent="0">
              <a:buNone/>
              <a:defRPr/>
            </a:pPr>
            <a:endParaRPr lang="en-US" altLang="en-US" sz="800" dirty="0"/>
          </a:p>
          <a:p>
            <a:pPr marL="57150" indent="0">
              <a:buNone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Кто участвует?  </a:t>
            </a:r>
            <a:r>
              <a:rPr lang="ru-RU" sz="1800" dirty="0" smtClean="0"/>
              <a:t>ГУ, </a:t>
            </a:r>
            <a:r>
              <a:rPr lang="ru-RU" sz="1800" dirty="0"/>
              <a:t>НПМ, </a:t>
            </a:r>
            <a:r>
              <a:rPr lang="ru-RU" sz="1800" dirty="0" smtClean="0"/>
              <a:t>НПЗУ, </a:t>
            </a:r>
            <a:r>
              <a:rPr lang="ru-RU" sz="1800" dirty="0"/>
              <a:t>ОГО, СГООН</a:t>
            </a:r>
            <a:endParaRPr lang="fr-CH" sz="1800" dirty="0" smtClean="0"/>
          </a:p>
        </p:txBody>
      </p:sp>
    </p:spTree>
    <p:extLst>
      <p:ext uri="{BB962C8B-B14F-4D97-AF65-F5344CB8AC3E}">
        <p14:creationId xmlns:p14="http://schemas.microsoft.com/office/powerpoint/2010/main" val="413174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548680"/>
            <a:ext cx="7566025" cy="658564"/>
          </a:xfrm>
        </p:spPr>
        <p:txBody>
          <a:bodyPr/>
          <a:lstStyle/>
          <a:p>
            <a:r>
              <a:rPr lang="ru-RU" dirty="0" smtClean="0"/>
              <a:t>Расследования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412776"/>
            <a:ext cx="7863616" cy="4320480"/>
          </a:xfrm>
        </p:spPr>
        <p:txBody>
          <a:bodyPr/>
          <a:lstStyle/>
          <a:p>
            <a:pPr marL="0" lvl="1" indent="0" eaLnBrk="1" hangingPunct="1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чем состоит эта функция?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eaLnBrk="1" hangingPunct="1">
              <a:buNone/>
            </a:pPr>
            <a:endParaRPr lang="en-US" altLang="en-US" sz="1400" dirty="0"/>
          </a:p>
          <a:p>
            <a:pPr eaLnBrk="1" hangingPunct="1"/>
            <a:r>
              <a:rPr lang="ru-RU" sz="2000" dirty="0" smtClean="0"/>
              <a:t>Конфиденциальное </a:t>
            </a:r>
            <a:r>
              <a:rPr lang="ru-RU" sz="2000" dirty="0"/>
              <a:t>расследование серьезных или систематических нарушений государством-участником прав, содержащихся в соответствующем договоре по правам человека</a:t>
            </a:r>
          </a:p>
          <a:p>
            <a:pPr marL="0" indent="0" eaLnBrk="1" hangingPunct="1">
              <a:buNone/>
            </a:pPr>
            <a:endParaRPr lang="fr-CH" sz="2000" dirty="0"/>
          </a:p>
          <a:p>
            <a:pPr eaLnBrk="1" hangingPunct="1"/>
            <a:r>
              <a:rPr lang="ru-RU" sz="2000" dirty="0" smtClean="0"/>
              <a:t>Достоверная </a:t>
            </a:r>
            <a:r>
              <a:rPr lang="ru-RU" sz="2000" dirty="0"/>
              <a:t>информация </a:t>
            </a:r>
            <a:r>
              <a:rPr lang="ru-RU" sz="2000" dirty="0" smtClean="0"/>
              <a:t>получена договорным </a:t>
            </a:r>
            <a:r>
              <a:rPr lang="ru-RU" sz="2000" dirty="0"/>
              <a:t>органом</a:t>
            </a:r>
            <a:endParaRPr lang="fr-CH" sz="2000" dirty="0" smtClean="0"/>
          </a:p>
          <a:p>
            <a:pPr eaLnBrk="1" hangingPunct="1"/>
            <a:endParaRPr lang="fr-CH" sz="2000" dirty="0"/>
          </a:p>
          <a:p>
            <a:pPr eaLnBrk="1" hangingPunct="1"/>
            <a:r>
              <a:rPr lang="ru-RU" sz="2000" dirty="0" smtClean="0"/>
              <a:t>Заинтересованному  государству-участнику предложено </a:t>
            </a:r>
            <a:r>
              <a:rPr lang="ru-RU" sz="2000" dirty="0"/>
              <a:t>сотрудничать в этом процессе</a:t>
            </a:r>
            <a:endParaRPr lang="fr-CH" sz="2000" dirty="0" smtClean="0"/>
          </a:p>
          <a:p>
            <a:pPr eaLnBrk="1" hangingPunct="1"/>
            <a:endParaRPr lang="fr-CH" sz="2000" dirty="0"/>
          </a:p>
          <a:p>
            <a:pPr marL="0" lvl="1" indent="0">
              <a:buNone/>
            </a:pPr>
            <a:endParaRPr lang="fr-CH" sz="2000" dirty="0" smtClean="0"/>
          </a:p>
          <a:p>
            <a:pPr marL="0" lvl="1" indent="0">
              <a:buNone/>
            </a:pPr>
            <a:endParaRPr lang="fr-CH" sz="2000" dirty="0" smtClean="0"/>
          </a:p>
        </p:txBody>
      </p:sp>
    </p:spTree>
    <p:extLst>
      <p:ext uri="{BB962C8B-B14F-4D97-AF65-F5344CB8AC3E}">
        <p14:creationId xmlns:p14="http://schemas.microsoft.com/office/powerpoint/2010/main" val="295117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586556"/>
          </a:xfrm>
        </p:spPr>
        <p:txBody>
          <a:bodyPr/>
          <a:lstStyle/>
          <a:p>
            <a:r>
              <a:rPr lang="ru-RU" sz="2800" dirty="0" smtClean="0"/>
              <a:t>Расследования </a:t>
            </a:r>
            <a:r>
              <a:rPr lang="ru-RU" sz="2800" dirty="0"/>
              <a:t>(продолжение)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692696"/>
            <a:ext cx="7863616" cy="5544616"/>
          </a:xfrm>
        </p:spPr>
        <p:txBody>
          <a:bodyPr/>
          <a:lstStyle/>
          <a:p>
            <a:pPr marL="0" lvl="1" indent="0">
              <a:buNone/>
            </a:pPr>
            <a:endParaRPr lang="en-GB" sz="800" dirty="0"/>
          </a:p>
          <a:p>
            <a:pPr marL="0" lvl="1" indent="0">
              <a:buNone/>
            </a:pPr>
            <a:endParaRPr lang="fr-CH" sz="2000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11277050"/>
              </p:ext>
            </p:extLst>
          </p:nvPr>
        </p:nvGraphicFramePr>
        <p:xfrm>
          <a:off x="683568" y="4509120"/>
          <a:ext cx="7200800" cy="2348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90922783"/>
              </p:ext>
            </p:extLst>
          </p:nvPr>
        </p:nvGraphicFramePr>
        <p:xfrm>
          <a:off x="683568" y="1207244"/>
          <a:ext cx="7200800" cy="3373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472514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H" dirty="0" smtClean="0"/>
              <a:t>*</a:t>
            </a:r>
            <a:r>
              <a:rPr lang="ru-RU" dirty="0" smtClean="0"/>
              <a:t>ГУ  </a:t>
            </a:r>
            <a:r>
              <a:rPr lang="ru-RU" dirty="0"/>
              <a:t>необходимо признать компетенцию </a:t>
            </a:r>
            <a:r>
              <a:rPr lang="ru-RU" dirty="0" smtClean="0"/>
              <a:t>ДО, </a:t>
            </a:r>
            <a:r>
              <a:rPr lang="ru-RU" dirty="0"/>
              <a:t>за исключением </a:t>
            </a:r>
            <a:r>
              <a:rPr lang="ru-RU" dirty="0" smtClean="0"/>
              <a:t>КЛД</a:t>
            </a:r>
            <a:r>
              <a:rPr lang="fr-CH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535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AA13B0-270B-4653-8010-783CBADF34A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03B2C5-75F2-44F9-8411-4F4BE58E1D52}"/>
</file>

<file path=customXml/itemProps3.xml><?xml version="1.0" encoding="utf-8"?>
<ds:datastoreItem xmlns:ds="http://schemas.openxmlformats.org/officeDocument/2006/customXml" ds:itemID="{9C125407-5D7A-4EB7-BA16-7FC8478EF3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2383</Words>
  <Application>Microsoft Office PowerPoint</Application>
  <PresentationFormat>On-screen Show (4:3)</PresentationFormat>
  <Paragraphs>238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Arial Narrow</vt:lpstr>
      <vt:lpstr>Calibri</vt:lpstr>
      <vt:lpstr>Times New Roman</vt:lpstr>
      <vt:lpstr>Wingdings</vt:lpstr>
      <vt:lpstr>OHCHR - Overview.EN.2011May</vt:lpstr>
      <vt:lpstr>1_OHCHR - Overview.EN.2011May</vt:lpstr>
      <vt:lpstr>2_OHCHR - Overview.EN.2011May</vt:lpstr>
      <vt:lpstr>Функции договорных органов </vt:lpstr>
      <vt:lpstr>Шесть ключевых функций  </vt:lpstr>
      <vt:lpstr>Представление докладов</vt:lpstr>
      <vt:lpstr>Индивидуальные жалобы</vt:lpstr>
      <vt:lpstr>Индивидуальные жалобы (продолжение)</vt:lpstr>
      <vt:lpstr>Резюме процедуры (продолжение)</vt:lpstr>
      <vt:lpstr>Посещение стран(ы)</vt:lpstr>
      <vt:lpstr>Расследования</vt:lpstr>
      <vt:lpstr>Расследования (продолжение)</vt:lpstr>
      <vt:lpstr>Процедура раннего реагирования и неотложных действий</vt:lpstr>
      <vt:lpstr>Общие комментарии / рекомендации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Mendoza Solorio Georgina</dc:creator>
  <cp:lastModifiedBy>Janna Iskakova</cp:lastModifiedBy>
  <cp:revision>115</cp:revision>
  <cp:lastPrinted>2015-12-04T21:35:57Z</cp:lastPrinted>
  <dcterms:created xsi:type="dcterms:W3CDTF">2015-10-10T14:58:27Z</dcterms:created>
  <dcterms:modified xsi:type="dcterms:W3CDTF">2018-05-04T09:55:45Z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