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344" r:id="rId5"/>
    <p:sldId id="340" r:id="rId6"/>
    <p:sldId id="327" r:id="rId7"/>
    <p:sldId id="336" r:id="rId8"/>
    <p:sldId id="337" r:id="rId9"/>
    <p:sldId id="318" r:id="rId10"/>
    <p:sldId id="319" r:id="rId11"/>
    <p:sldId id="320" r:id="rId12"/>
    <p:sldId id="321" r:id="rId13"/>
    <p:sldId id="322" r:id="rId14"/>
    <p:sldId id="323" r:id="rId15"/>
    <p:sldId id="324" r:id="rId16"/>
    <p:sldId id="329" r:id="rId17"/>
    <p:sldId id="330" r:id="rId18"/>
    <p:sldId id="338" r:id="rId19"/>
    <p:sldId id="34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 Kanosue" initials="YK" lastIdx="11" clrIdx="0"/>
  <p:cmAuthor id="2" name="OHCHR-GS" initials="GS" lastIdx="10" clrIdx="1"/>
  <p:cmAuthor id="3" name="user-PC" initials="u"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6600"/>
    <a:srgbClr val="800000"/>
    <a:srgbClr val="FF3399"/>
    <a:srgbClr val="00CC66"/>
    <a:srgbClr val="0099FF"/>
    <a:srgbClr val="D3FF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88"/>
    <p:restoredTop sz="94668"/>
  </p:normalViewPr>
  <p:slideViewPr>
    <p:cSldViewPr snapToGrid="0" snapToObjects="1">
      <p:cViewPr varScale="1">
        <p:scale>
          <a:sx n="53" d="100"/>
          <a:sy n="53" d="100"/>
        </p:scale>
        <p:origin x="102" y="3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4486D5D-E0BF-48D3-9B3A-2F9629FBCD5F}" type="datetimeFigureOut">
              <a:rPr lang="en-GB" smtClean="0"/>
              <a:t>26/08/2021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 United Nations, 2021 – These presentation slides form part of the OHCHR-Office of Counter-Terrorism Human Rights at International Borders training package </a:t>
            </a:r>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15A5B4-310D-4F20-B146-F48DF2D3854D}" type="slidenum">
              <a:rPr lang="en-GB" smtClean="0"/>
              <a:t>‹#›</a:t>
            </a:fld>
            <a:endParaRPr lang="en-GB"/>
          </a:p>
        </p:txBody>
      </p:sp>
    </p:spTree>
    <p:extLst>
      <p:ext uri="{BB962C8B-B14F-4D97-AF65-F5344CB8AC3E}">
        <p14:creationId xmlns:p14="http://schemas.microsoft.com/office/powerpoint/2010/main" val="3488748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BFCD9A-2ECD-5C40-8DB6-94EF72753FEA}" type="datetimeFigureOut">
              <a:rPr lang="en-US" smtClean="0"/>
              <a:t>8/26/2021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C91AB4-38E4-6F4F-9353-0BB523553093}" type="slidenum">
              <a:rPr lang="en-US" smtClean="0"/>
              <a:t>‹#›</a:t>
            </a:fld>
            <a:endParaRPr lang="en-US"/>
          </a:p>
        </p:txBody>
      </p:sp>
    </p:spTree>
    <p:extLst>
      <p:ext uri="{BB962C8B-B14F-4D97-AF65-F5344CB8AC3E}">
        <p14:creationId xmlns:p14="http://schemas.microsoft.com/office/powerpoint/2010/main" val="2516619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Session 1</a:t>
            </a:r>
          </a:p>
        </p:txBody>
      </p:sp>
      <p:sp>
        <p:nvSpPr>
          <p:cNvPr id="4" name="Slide Number Placeholder 3"/>
          <p:cNvSpPr>
            <a:spLocks noGrp="1"/>
          </p:cNvSpPr>
          <p:nvPr>
            <p:ph type="sldNum" sz="quarter" idx="5"/>
          </p:nvPr>
        </p:nvSpPr>
        <p:spPr/>
        <p:txBody>
          <a:bodyPr/>
          <a:lstStyle/>
          <a:p>
            <a:fld id="{B8C91AB4-38E4-6F4F-9353-0BB523553093}" type="slidenum">
              <a:rPr lang="en-US" smtClean="0"/>
              <a:t>6</a:t>
            </a:fld>
            <a:endParaRPr lang="en-US"/>
          </a:p>
        </p:txBody>
      </p:sp>
    </p:spTree>
    <p:extLst>
      <p:ext uri="{BB962C8B-B14F-4D97-AF65-F5344CB8AC3E}">
        <p14:creationId xmlns:p14="http://schemas.microsoft.com/office/powerpoint/2010/main" val="2977443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Session 1</a:t>
            </a:r>
          </a:p>
        </p:txBody>
      </p:sp>
      <p:sp>
        <p:nvSpPr>
          <p:cNvPr id="4" name="Slide Number Placeholder 3"/>
          <p:cNvSpPr>
            <a:spLocks noGrp="1"/>
          </p:cNvSpPr>
          <p:nvPr>
            <p:ph type="sldNum" sz="quarter" idx="5"/>
          </p:nvPr>
        </p:nvSpPr>
        <p:spPr/>
        <p:txBody>
          <a:bodyPr/>
          <a:lstStyle/>
          <a:p>
            <a:fld id="{B8C91AB4-38E4-6F4F-9353-0BB523553093}" type="slidenum">
              <a:rPr lang="en-US" smtClean="0"/>
              <a:t>7</a:t>
            </a:fld>
            <a:endParaRPr lang="en-US"/>
          </a:p>
        </p:txBody>
      </p:sp>
    </p:spTree>
    <p:extLst>
      <p:ext uri="{BB962C8B-B14F-4D97-AF65-F5344CB8AC3E}">
        <p14:creationId xmlns:p14="http://schemas.microsoft.com/office/powerpoint/2010/main" val="3477722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Session 2</a:t>
            </a:r>
          </a:p>
        </p:txBody>
      </p:sp>
      <p:sp>
        <p:nvSpPr>
          <p:cNvPr id="4" name="Slide Number Placeholder 3"/>
          <p:cNvSpPr>
            <a:spLocks noGrp="1"/>
          </p:cNvSpPr>
          <p:nvPr>
            <p:ph type="sldNum" sz="quarter" idx="5"/>
          </p:nvPr>
        </p:nvSpPr>
        <p:spPr/>
        <p:txBody>
          <a:bodyPr/>
          <a:lstStyle/>
          <a:p>
            <a:fld id="{B8C91AB4-38E4-6F4F-9353-0BB523553093}" type="slidenum">
              <a:rPr lang="en-US" smtClean="0"/>
              <a:t>8</a:t>
            </a:fld>
            <a:endParaRPr lang="en-US"/>
          </a:p>
        </p:txBody>
      </p:sp>
    </p:spTree>
    <p:extLst>
      <p:ext uri="{BB962C8B-B14F-4D97-AF65-F5344CB8AC3E}">
        <p14:creationId xmlns:p14="http://schemas.microsoft.com/office/powerpoint/2010/main" val="348797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Session 3</a:t>
            </a:r>
          </a:p>
        </p:txBody>
      </p:sp>
      <p:sp>
        <p:nvSpPr>
          <p:cNvPr id="4" name="Slide Number Placeholder 3"/>
          <p:cNvSpPr>
            <a:spLocks noGrp="1"/>
          </p:cNvSpPr>
          <p:nvPr>
            <p:ph type="sldNum" sz="quarter" idx="5"/>
          </p:nvPr>
        </p:nvSpPr>
        <p:spPr/>
        <p:txBody>
          <a:bodyPr/>
          <a:lstStyle/>
          <a:p>
            <a:fld id="{B8C91AB4-38E4-6F4F-9353-0BB523553093}" type="slidenum">
              <a:rPr lang="en-US" smtClean="0"/>
              <a:t>9</a:t>
            </a:fld>
            <a:endParaRPr lang="en-US"/>
          </a:p>
        </p:txBody>
      </p:sp>
    </p:spTree>
    <p:extLst>
      <p:ext uri="{BB962C8B-B14F-4D97-AF65-F5344CB8AC3E}">
        <p14:creationId xmlns:p14="http://schemas.microsoft.com/office/powerpoint/2010/main" val="857553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Session 4</a:t>
            </a:r>
          </a:p>
        </p:txBody>
      </p:sp>
      <p:sp>
        <p:nvSpPr>
          <p:cNvPr id="4" name="Slide Number Placeholder 3"/>
          <p:cNvSpPr>
            <a:spLocks noGrp="1"/>
          </p:cNvSpPr>
          <p:nvPr>
            <p:ph type="sldNum" sz="quarter" idx="5"/>
          </p:nvPr>
        </p:nvSpPr>
        <p:spPr/>
        <p:txBody>
          <a:bodyPr/>
          <a:lstStyle/>
          <a:p>
            <a:fld id="{B8C91AB4-38E4-6F4F-9353-0BB523553093}" type="slidenum">
              <a:rPr lang="en-US" smtClean="0"/>
              <a:t>10</a:t>
            </a:fld>
            <a:endParaRPr lang="en-US"/>
          </a:p>
        </p:txBody>
      </p:sp>
    </p:spTree>
    <p:extLst>
      <p:ext uri="{BB962C8B-B14F-4D97-AF65-F5344CB8AC3E}">
        <p14:creationId xmlns:p14="http://schemas.microsoft.com/office/powerpoint/2010/main" val="1674239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Session 5</a:t>
            </a:r>
          </a:p>
        </p:txBody>
      </p:sp>
      <p:sp>
        <p:nvSpPr>
          <p:cNvPr id="4" name="Slide Number Placeholder 3"/>
          <p:cNvSpPr>
            <a:spLocks noGrp="1"/>
          </p:cNvSpPr>
          <p:nvPr>
            <p:ph type="sldNum" sz="quarter" idx="5"/>
          </p:nvPr>
        </p:nvSpPr>
        <p:spPr/>
        <p:txBody>
          <a:bodyPr/>
          <a:lstStyle/>
          <a:p>
            <a:fld id="{B8C91AB4-38E4-6F4F-9353-0BB523553093}" type="slidenum">
              <a:rPr lang="en-US" smtClean="0"/>
              <a:t>11</a:t>
            </a:fld>
            <a:endParaRPr lang="en-US"/>
          </a:p>
        </p:txBody>
      </p:sp>
    </p:spTree>
    <p:extLst>
      <p:ext uri="{BB962C8B-B14F-4D97-AF65-F5344CB8AC3E}">
        <p14:creationId xmlns:p14="http://schemas.microsoft.com/office/powerpoint/2010/main" val="3744123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Session 6</a:t>
            </a:r>
          </a:p>
        </p:txBody>
      </p:sp>
      <p:sp>
        <p:nvSpPr>
          <p:cNvPr id="4" name="Slide Number Placeholder 3"/>
          <p:cNvSpPr>
            <a:spLocks noGrp="1"/>
          </p:cNvSpPr>
          <p:nvPr>
            <p:ph type="sldNum" sz="quarter" idx="5"/>
          </p:nvPr>
        </p:nvSpPr>
        <p:spPr/>
        <p:txBody>
          <a:bodyPr/>
          <a:lstStyle/>
          <a:p>
            <a:fld id="{B8C91AB4-38E4-6F4F-9353-0BB523553093}" type="slidenum">
              <a:rPr lang="en-US" smtClean="0"/>
              <a:t>12</a:t>
            </a:fld>
            <a:endParaRPr lang="en-US"/>
          </a:p>
        </p:txBody>
      </p:sp>
    </p:spTree>
    <p:extLst>
      <p:ext uri="{BB962C8B-B14F-4D97-AF65-F5344CB8AC3E}">
        <p14:creationId xmlns:p14="http://schemas.microsoft.com/office/powerpoint/2010/main" val="2396733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3DCD02-7A55-4826-B2FF-3A438FF07A0B}" type="datetime1">
              <a:rPr lang="en-US" smtClean="0"/>
              <a:t>8/26/2021</a:t>
            </a:fld>
            <a:endParaRPr lang="en-US"/>
          </a:p>
        </p:txBody>
      </p:sp>
      <p:sp>
        <p:nvSpPr>
          <p:cNvPr id="5" name="Footer Placeholder 4"/>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1826976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01F774-6161-42F5-9CD9-2A9CAE2EB01C}" type="datetime1">
              <a:rPr lang="en-US" smtClean="0"/>
              <a:t>8/26/2021</a:t>
            </a:fld>
            <a:endParaRPr lang="en-US"/>
          </a:p>
        </p:txBody>
      </p:sp>
      <p:sp>
        <p:nvSpPr>
          <p:cNvPr id="5" name="Footer Placeholder 4"/>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91470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8A4C86-B690-4918-9B93-28138141A97F}" type="datetime1">
              <a:rPr lang="en-US" smtClean="0"/>
              <a:t>8/26/2021</a:t>
            </a:fld>
            <a:endParaRPr lang="en-US"/>
          </a:p>
        </p:txBody>
      </p:sp>
      <p:sp>
        <p:nvSpPr>
          <p:cNvPr id="5" name="Footer Placeholder 4"/>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189558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3F0C23-2679-4456-9129-9D75049D948F}" type="datetime1">
              <a:rPr lang="en-US" smtClean="0"/>
              <a:t>8/26/2021</a:t>
            </a:fld>
            <a:endParaRPr lang="en-US"/>
          </a:p>
        </p:txBody>
      </p:sp>
      <p:sp>
        <p:nvSpPr>
          <p:cNvPr id="5" name="Footer Placeholder 4"/>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126891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F4C8BB-9BF8-48D7-88CD-26A10C9E230C}" type="datetime1">
              <a:rPr lang="en-US" smtClean="0"/>
              <a:t>8/26/2021</a:t>
            </a:fld>
            <a:endParaRPr lang="en-US"/>
          </a:p>
        </p:txBody>
      </p:sp>
      <p:sp>
        <p:nvSpPr>
          <p:cNvPr id="5" name="Footer Placeholder 4"/>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42307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BC6AEC-F553-4F21-81F8-26C497A2D253}" type="datetime1">
              <a:rPr lang="en-US" smtClean="0"/>
              <a:t>8/26/2021</a:t>
            </a:fld>
            <a:endParaRPr lang="en-US"/>
          </a:p>
        </p:txBody>
      </p:sp>
      <p:sp>
        <p:nvSpPr>
          <p:cNvPr id="6" name="Footer Placeholder 5"/>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24397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9E0A40-F76D-4F96-AF46-D1F4202468F4}" type="datetime1">
              <a:rPr lang="en-US" smtClean="0"/>
              <a:t>8/26/2021</a:t>
            </a:fld>
            <a:endParaRPr lang="en-US"/>
          </a:p>
        </p:txBody>
      </p:sp>
      <p:sp>
        <p:nvSpPr>
          <p:cNvPr id="8" name="Footer Placeholder 7"/>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9" name="Slide Number Placeholder 8"/>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906046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69BF85-0806-4EE9-9814-2B72CE474B94}" type="datetime1">
              <a:rPr lang="en-US" smtClean="0"/>
              <a:t>8/26/2021</a:t>
            </a:fld>
            <a:endParaRPr lang="en-US"/>
          </a:p>
        </p:txBody>
      </p:sp>
      <p:sp>
        <p:nvSpPr>
          <p:cNvPr id="4" name="Footer Placeholder 3"/>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5" name="Slide Number Placeholder 4"/>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11686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25D543-DB84-4AC7-B3D3-EE66FD3132EA}" type="datetime1">
              <a:rPr lang="en-US" smtClean="0"/>
              <a:t>8/26/2021</a:t>
            </a:fld>
            <a:endParaRPr lang="en-US"/>
          </a:p>
        </p:txBody>
      </p:sp>
      <p:sp>
        <p:nvSpPr>
          <p:cNvPr id="3" name="Footer Placeholder 2"/>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4" name="Slide Number Placeholder 3"/>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138317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A7A2180-68CE-45B1-9D67-D242958895F6}" type="datetime1">
              <a:rPr lang="en-US" smtClean="0"/>
              <a:t>8/26/2021</a:t>
            </a:fld>
            <a:endParaRPr lang="en-US"/>
          </a:p>
        </p:txBody>
      </p:sp>
      <p:sp>
        <p:nvSpPr>
          <p:cNvPr id="6" name="Footer Placeholder 5"/>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57325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C00B6C-204E-40D3-BD05-C94AD07C8ECB}" type="datetime1">
              <a:rPr lang="en-US" smtClean="0"/>
              <a:t>8/26/2021</a:t>
            </a:fld>
            <a:endParaRPr lang="en-US"/>
          </a:p>
        </p:txBody>
      </p:sp>
      <p:sp>
        <p:nvSpPr>
          <p:cNvPr id="6" name="Footer Placeholder 5"/>
          <p:cNvSpPr>
            <a:spLocks noGrp="1"/>
          </p:cNvSpPr>
          <p:nvPr>
            <p:ph type="ftr" sz="quarter" idx="11"/>
          </p:nvPr>
        </p:nvSpPr>
        <p:spPr/>
        <p:txBody>
          <a:bodyPr/>
          <a:lstStyle/>
          <a:p>
            <a:r>
              <a:rPr lang="en-US" smtClean="0"/>
              <a:t>© United Nations, 2021 – These presentation slides form part of the OHCHR-Office of Counter-Terrorism Human Rights at International Borders training package </a:t>
            </a:r>
            <a:endParaRPr lang="en-US"/>
          </a:p>
        </p:txBody>
      </p:sp>
      <p:sp>
        <p:nvSpPr>
          <p:cNvPr id="7" name="Slide Number Placeholder 6"/>
          <p:cNvSpPr>
            <a:spLocks noGrp="1"/>
          </p:cNvSpPr>
          <p:nvPr>
            <p:ph type="sldNum" sz="quarter" idx="12"/>
          </p:nvPr>
        </p:nvSpPr>
        <p:spPr/>
        <p:txBody>
          <a:bodyPr/>
          <a:lstStyle/>
          <a:p>
            <a:fld id="{3AAAA5B9-748C-5248-98E4-A863A58CB42C}" type="slidenum">
              <a:rPr lang="en-US" smtClean="0"/>
              <a:t>‹#›</a:t>
            </a:fld>
            <a:endParaRPr lang="en-US"/>
          </a:p>
        </p:txBody>
      </p:sp>
    </p:spTree>
    <p:extLst>
      <p:ext uri="{BB962C8B-B14F-4D97-AF65-F5344CB8AC3E}">
        <p14:creationId xmlns:p14="http://schemas.microsoft.com/office/powerpoint/2010/main" val="1166574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E9D2C-F661-4A59-8FCE-2D5049D6755F}" type="datetime1">
              <a:rPr lang="en-US" smtClean="0"/>
              <a:t>8/26/2021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United Nations, 2021 – These presentation slides form part of the OHCHR-Office of Counter-Terrorism Human Rights at International Borders training package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AA5B9-748C-5248-98E4-A863A58CB42C}" type="slidenum">
              <a:rPr lang="en-US" smtClean="0"/>
              <a:t>‹#›</a:t>
            </a:fld>
            <a:endParaRPr lang="en-US"/>
          </a:p>
        </p:txBody>
      </p:sp>
    </p:spTree>
    <p:extLst>
      <p:ext uri="{BB962C8B-B14F-4D97-AF65-F5344CB8AC3E}">
        <p14:creationId xmlns:p14="http://schemas.microsoft.com/office/powerpoint/2010/main" val="968373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7B9C-A339-A945-B9DF-E11DABBFF33F}"/>
              </a:ext>
            </a:extLst>
          </p:cNvPr>
          <p:cNvSpPr>
            <a:spLocks noGrp="1"/>
          </p:cNvSpPr>
          <p:nvPr>
            <p:ph type="ctrTitle"/>
          </p:nvPr>
        </p:nvSpPr>
        <p:spPr>
          <a:xfrm>
            <a:off x="1481622" y="1802770"/>
            <a:ext cx="9144000" cy="4000501"/>
          </a:xfrm>
        </p:spPr>
        <p:txBody>
          <a:bodyPr>
            <a:normAutofit fontScale="90000"/>
          </a:bodyPr>
          <a:lstStyle/>
          <a:p>
            <a:pPr>
              <a:lnSpc>
                <a:spcPct val="100000"/>
              </a:lnSpc>
            </a:pP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GB" sz="5400" b="1" dirty="0" smtClean="0">
                <a:solidFill>
                  <a:srgbClr val="0070C0"/>
                </a:solidFill>
                <a:latin typeface="Futura Std Book" panose="020B0502020204020303" pitchFamily="34" charset="0"/>
                <a:cs typeface="Arial" panose="020B0604020202020204" pitchFamily="34" charset="0"/>
              </a:rPr>
              <a:t>Training course </a:t>
            </a:r>
            <a:br>
              <a:rPr lang="en-GB" sz="5400" b="1" dirty="0" smtClean="0">
                <a:solidFill>
                  <a:srgbClr val="0070C0"/>
                </a:solidFill>
                <a:latin typeface="Futura Std Book" panose="020B0502020204020303" pitchFamily="34" charset="0"/>
                <a:cs typeface="Arial" panose="020B0604020202020204" pitchFamily="34" charset="0"/>
              </a:rPr>
            </a:br>
            <a:r>
              <a:rPr lang="en-GB" sz="5400" b="1" dirty="0" smtClean="0">
                <a:solidFill>
                  <a:srgbClr val="0070C0"/>
                </a:solidFill>
                <a:latin typeface="Futura Std Book" panose="020B0502020204020303" pitchFamily="34" charset="0"/>
                <a:cs typeface="Arial" panose="020B0604020202020204" pitchFamily="34" charset="0"/>
              </a:rPr>
              <a:t>on H</a:t>
            </a:r>
            <a:r>
              <a:rPr lang="en-GB" altLang="ja-JP" sz="5400" b="1" dirty="0" smtClean="0">
                <a:solidFill>
                  <a:srgbClr val="0070C0"/>
                </a:solidFill>
                <a:latin typeface="Futura Std Book" panose="020B0502020204020303" pitchFamily="34" charset="0"/>
                <a:ea typeface="Times New Roman" panose="02020603050405020304" pitchFamily="18" charset="0"/>
                <a:cs typeface="Arial" panose="020B0604020202020204" pitchFamily="34" charset="0"/>
              </a:rPr>
              <a:t>uman </a:t>
            </a:r>
            <a: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t>Rights </a:t>
            </a:r>
            <a:b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br>
            <a: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t>at International Borders </a:t>
            </a:r>
            <a:r>
              <a:rPr lang="en-GB" altLang="ja-JP" sz="1100" dirty="0"/>
              <a:t/>
            </a:r>
            <a:br>
              <a:rPr lang="en-GB" altLang="ja-JP" sz="1100" dirty="0"/>
            </a:br>
            <a:r>
              <a:rPr lang="en-US" sz="5400" dirty="0">
                <a:latin typeface="Futura Std Book" panose="020B0502020204020303" pitchFamily="34" charset="0"/>
              </a:rPr>
              <a:t/>
            </a:r>
            <a:br>
              <a:rPr lang="en-US" sz="5400" dirty="0">
                <a:latin typeface="Futura Std Book" panose="020B0502020204020303" pitchFamily="34" charset="0"/>
              </a:rPr>
            </a:br>
            <a:endParaRPr lang="en-US" sz="5400" dirty="0">
              <a:latin typeface="Futura Std Book" panose="020B0502020204020303" pitchFamily="34" charset="0"/>
            </a:endParaRPr>
          </a:p>
        </p:txBody>
      </p:sp>
    </p:spTree>
    <p:extLst>
      <p:ext uri="{BB962C8B-B14F-4D97-AF65-F5344CB8AC3E}">
        <p14:creationId xmlns:p14="http://schemas.microsoft.com/office/powerpoint/2010/main" val="4126590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459BC-0710-CC4A-AC57-13E9991033CE}"/>
              </a:ext>
            </a:extLst>
          </p:cNvPr>
          <p:cNvSpPr>
            <a:spLocks noGrp="1"/>
          </p:cNvSpPr>
          <p:nvPr>
            <p:ph type="title"/>
          </p:nvPr>
        </p:nvSpPr>
        <p:spPr>
          <a:xfrm>
            <a:off x="838199" y="420545"/>
            <a:ext cx="11260015" cy="918730"/>
          </a:xfrm>
        </p:spPr>
        <p:txBody>
          <a:bodyPr>
            <a:noAutofit/>
          </a:bodyPr>
          <a:lstStyle/>
          <a:p>
            <a:pPr>
              <a:lnSpc>
                <a:spcPct val="80000"/>
              </a:lnSpc>
              <a:tabLst>
                <a:tab pos="2058988" algn="l"/>
              </a:tabLst>
            </a:pPr>
            <a:r>
              <a:rPr lang="en-US" sz="3900" b="1" dirty="0">
                <a:solidFill>
                  <a:srgbClr val="00CC66"/>
                </a:solidFill>
                <a:latin typeface="Futura Std Book" panose="020B0502020204020303" pitchFamily="34" charset="0"/>
              </a:rPr>
              <a:t>Session </a:t>
            </a:r>
            <a:r>
              <a:rPr lang="en-US" sz="3900" b="1" dirty="0" smtClean="0">
                <a:solidFill>
                  <a:srgbClr val="00CC66"/>
                </a:solidFill>
                <a:latin typeface="Futura Std Book" panose="020B0502020204020303" pitchFamily="34" charset="0"/>
              </a:rPr>
              <a:t>4: Ensuring </a:t>
            </a:r>
            <a:r>
              <a:rPr lang="en-US" sz="3900" b="1" dirty="0">
                <a:solidFill>
                  <a:srgbClr val="00CC66"/>
                </a:solidFill>
                <a:latin typeface="Futura Std Book" panose="020B0502020204020303" pitchFamily="34" charset="0"/>
              </a:rPr>
              <a:t>human rights-based screening </a:t>
            </a:r>
            <a:r>
              <a:rPr lang="en-US" sz="3900" b="1" dirty="0" smtClean="0">
                <a:solidFill>
                  <a:srgbClr val="00CC66"/>
                </a:solidFill>
                <a:latin typeface="Futura Std Book" panose="020B0502020204020303" pitchFamily="34" charset="0"/>
              </a:rPr>
              <a:t>and </a:t>
            </a:r>
            <a:r>
              <a:rPr lang="en-US" sz="3900" b="1" dirty="0">
                <a:solidFill>
                  <a:srgbClr val="00CC66"/>
                </a:solidFill>
                <a:latin typeface="Futura Std Book" panose="020B0502020204020303" pitchFamily="34" charset="0"/>
              </a:rPr>
              <a:t>interviewing at international borders</a:t>
            </a:r>
          </a:p>
        </p:txBody>
      </p:sp>
      <p:sp>
        <p:nvSpPr>
          <p:cNvPr id="3" name="Content Placeholder 2">
            <a:extLst>
              <a:ext uri="{FF2B5EF4-FFF2-40B4-BE49-F238E27FC236}">
                <a16:creationId xmlns:a16="http://schemas.microsoft.com/office/drawing/2014/main" id="{23764B9E-6520-1E49-8F81-9DBD672A89D4}"/>
              </a:ext>
            </a:extLst>
          </p:cNvPr>
          <p:cNvSpPr>
            <a:spLocks noGrp="1"/>
          </p:cNvSpPr>
          <p:nvPr>
            <p:ph idx="1"/>
          </p:nvPr>
        </p:nvSpPr>
        <p:spPr>
          <a:xfrm>
            <a:off x="764931" y="1547100"/>
            <a:ext cx="10791092" cy="4996872"/>
          </a:xfrm>
        </p:spPr>
        <p:txBody>
          <a:bodyPr>
            <a:noAutofit/>
          </a:bodyPr>
          <a:lstStyle/>
          <a:p>
            <a:pPr marL="366713" indent="-366713">
              <a:lnSpc>
                <a:spcPct val="100000"/>
              </a:lnSpc>
              <a:spcBef>
                <a:spcPts val="600"/>
              </a:spcBef>
              <a:spcAft>
                <a:spcPts val="600"/>
              </a:spcAft>
            </a:pPr>
            <a:r>
              <a:rPr lang="en-GB" dirty="0">
                <a:latin typeface="Futura Std Book" panose="020B0502020204020303" pitchFamily="34" charset="0"/>
                <a:ea typeface="Times New Roman" panose="02020603050405020304" pitchFamily="18" charset="0"/>
                <a:cs typeface="Calibri Light" panose="020F0302020204030204" pitchFamily="34" charset="0"/>
              </a:rPr>
              <a:t>Human rights-based screening and interviewing should always be based on an</a:t>
            </a:r>
            <a:r>
              <a:rPr lang="en-GB" b="1" dirty="0">
                <a:latin typeface="Futura Std Book" panose="020B0502020204020303" pitchFamily="34" charset="0"/>
                <a:ea typeface="Times New Roman" panose="02020603050405020304" pitchFamily="18" charset="0"/>
                <a:cs typeface="Calibri Light" panose="020F0302020204030204" pitchFamily="34" charset="0"/>
              </a:rPr>
              <a:t> individualised approach and assessment</a:t>
            </a:r>
            <a:r>
              <a:rPr lang="en-GB" dirty="0">
                <a:latin typeface="Futura Std Book" panose="020B0502020204020303" pitchFamily="34" charset="0"/>
                <a:ea typeface="Times New Roman" panose="02020603050405020304" pitchFamily="18" charset="0"/>
                <a:cs typeface="Calibri Light" panose="020F0302020204030204" pitchFamily="34" charset="0"/>
              </a:rPr>
              <a:t>.</a:t>
            </a:r>
          </a:p>
          <a:p>
            <a:pPr marL="366713" indent="-366713">
              <a:lnSpc>
                <a:spcPct val="100000"/>
              </a:lnSpc>
              <a:spcBef>
                <a:spcPts val="600"/>
              </a:spcBef>
              <a:spcAft>
                <a:spcPts val="600"/>
              </a:spcAft>
            </a:pPr>
            <a:r>
              <a:rPr lang="en-GB" b="1" dirty="0">
                <a:latin typeface="Futura Std Book" panose="020B0502020204020303" pitchFamily="34" charset="0"/>
                <a:ea typeface="Times New Roman" panose="02020603050405020304" pitchFamily="18" charset="0"/>
                <a:cs typeface="Calibri Light" panose="020F0302020204030204" pitchFamily="34" charset="0"/>
              </a:rPr>
              <a:t>Avoiding stereotyping and discriminatory approaches </a:t>
            </a:r>
            <a:r>
              <a:rPr lang="en-GB" dirty="0">
                <a:latin typeface="Futura Std Book" panose="020B0502020204020303" pitchFamily="34" charset="0"/>
                <a:ea typeface="Times New Roman" panose="02020603050405020304" pitchFamily="18" charset="0"/>
                <a:cs typeface="Calibri Light" panose="020F0302020204030204" pitchFamily="34" charset="0"/>
              </a:rPr>
              <a:t>is essential for a human rights-based approach and for effective border security and counter-terrorism investigations.</a:t>
            </a:r>
          </a:p>
          <a:p>
            <a:pPr marL="366713" indent="-366713">
              <a:lnSpc>
                <a:spcPct val="100000"/>
              </a:lnSpc>
              <a:spcBef>
                <a:spcPts val="600"/>
              </a:spcBef>
              <a:spcAft>
                <a:spcPts val="600"/>
              </a:spcAft>
            </a:pPr>
            <a:r>
              <a:rPr lang="en-GB" dirty="0">
                <a:latin typeface="Futura Std Book" panose="020B0502020204020303" pitchFamily="34" charset="0"/>
                <a:ea typeface="Times New Roman" panose="02020603050405020304" pitchFamily="18" charset="0"/>
                <a:cs typeface="Calibri Light" panose="020F0302020204030204" pitchFamily="34" charset="0"/>
              </a:rPr>
              <a:t>One of the objectives of screening and interviewing is to </a:t>
            </a:r>
            <a:r>
              <a:rPr lang="en-GB" b="1" dirty="0">
                <a:latin typeface="Futura Std Book" panose="020B0502020204020303" pitchFamily="34" charset="0"/>
                <a:ea typeface="Times New Roman" panose="02020603050405020304" pitchFamily="18" charset="0"/>
                <a:cs typeface="Calibri Light" panose="020F0302020204030204" pitchFamily="34" charset="0"/>
              </a:rPr>
              <a:t>identify</a:t>
            </a:r>
            <a:r>
              <a:rPr lang="en-GB" dirty="0">
                <a:latin typeface="Futura Std Book" panose="020B0502020204020303" pitchFamily="34" charset="0"/>
                <a:ea typeface="Times New Roman" panose="02020603050405020304" pitchFamily="18" charset="0"/>
                <a:cs typeface="Calibri Light" panose="020F0302020204030204" pitchFamily="34" charset="0"/>
              </a:rPr>
              <a:t> </a:t>
            </a:r>
            <a:r>
              <a:rPr lang="en-GB" b="1" dirty="0">
                <a:latin typeface="Futura Std Book" panose="020B0502020204020303" pitchFamily="34" charset="0"/>
                <a:ea typeface="Times New Roman" panose="02020603050405020304" pitchFamily="18" charset="0"/>
                <a:cs typeface="Calibri Light" panose="020F0302020204030204" pitchFamily="34" charset="0"/>
              </a:rPr>
              <a:t>individuals who may be in vulnerable situations </a:t>
            </a:r>
            <a:r>
              <a:rPr lang="en-GB" dirty="0">
                <a:latin typeface="Futura Std Book" panose="020B0502020204020303" pitchFamily="34" charset="0"/>
                <a:ea typeface="Times New Roman" panose="02020603050405020304" pitchFamily="18" charset="0"/>
                <a:cs typeface="Calibri Light" panose="020F0302020204030204" pitchFamily="34" charset="0"/>
              </a:rPr>
              <a:t>and facilitate referrals to the appropriate support services.</a:t>
            </a:r>
          </a:p>
          <a:p>
            <a:pPr marL="366713" indent="-366713">
              <a:lnSpc>
                <a:spcPct val="100000"/>
              </a:lnSpc>
              <a:spcBef>
                <a:spcPts val="600"/>
              </a:spcBef>
              <a:spcAft>
                <a:spcPts val="600"/>
              </a:spcAft>
            </a:pPr>
            <a:r>
              <a:rPr lang="en-GB" dirty="0">
                <a:latin typeface="Futura Std Book" panose="020B0502020204020303" pitchFamily="34" charset="0"/>
                <a:ea typeface="Times New Roman" panose="02020603050405020304" pitchFamily="18" charset="0"/>
                <a:cs typeface="Calibri Light" panose="020F0302020204030204" pitchFamily="34" charset="0"/>
              </a:rPr>
              <a:t>The </a:t>
            </a:r>
            <a:r>
              <a:rPr lang="en-GB" b="1" dirty="0">
                <a:latin typeface="Futura Std Book" panose="020B0502020204020303" pitchFamily="34" charset="0"/>
                <a:ea typeface="Times New Roman" panose="02020603050405020304" pitchFamily="18" charset="0"/>
                <a:cs typeface="Calibri Light" panose="020F0302020204030204" pitchFamily="34" charset="0"/>
              </a:rPr>
              <a:t>right to privacy </a:t>
            </a:r>
            <a:r>
              <a:rPr lang="en-GB" dirty="0">
                <a:latin typeface="Futura Std Book" panose="020B0502020204020303" pitchFamily="34" charset="0"/>
                <a:ea typeface="Times New Roman" panose="02020603050405020304" pitchFamily="18" charset="0"/>
                <a:cs typeface="Calibri Light" panose="020F0302020204030204" pitchFamily="34" charset="0"/>
              </a:rPr>
              <a:t>should be protected throughout screening and interviewing, including with regard to the collection and storage of migrants’ personal data</a:t>
            </a:r>
            <a:r>
              <a:rPr lang="en-GB" dirty="0" smtClean="0">
                <a:latin typeface="Futura Std Book" panose="020B0502020204020303" pitchFamily="34" charset="0"/>
                <a:ea typeface="Times New Roman" panose="02020603050405020304" pitchFamily="18" charset="0"/>
                <a:cs typeface="Calibri Light" panose="020F0302020204030204" pitchFamily="34" charset="0"/>
              </a:rPr>
              <a:t>.</a:t>
            </a:r>
            <a:endParaRPr lang="en-GB" dirty="0">
              <a:latin typeface="Futura Std Book" panose="020B0502020204020303"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3113171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5D73-559D-FC4A-989E-F477D7613A0A}"/>
              </a:ext>
            </a:extLst>
          </p:cNvPr>
          <p:cNvSpPr>
            <a:spLocks noGrp="1"/>
          </p:cNvSpPr>
          <p:nvPr>
            <p:ph type="title"/>
          </p:nvPr>
        </p:nvSpPr>
        <p:spPr>
          <a:xfrm>
            <a:off x="363415" y="303824"/>
            <a:ext cx="11353800" cy="854075"/>
          </a:xfrm>
        </p:spPr>
        <p:txBody>
          <a:bodyPr>
            <a:noAutofit/>
          </a:bodyPr>
          <a:lstStyle/>
          <a:p>
            <a:pPr>
              <a:lnSpc>
                <a:spcPct val="80000"/>
              </a:lnSpc>
              <a:tabLst>
                <a:tab pos="2058988" algn="l"/>
              </a:tabLst>
            </a:pPr>
            <a:r>
              <a:rPr lang="en-US" sz="4000" b="1" dirty="0">
                <a:solidFill>
                  <a:srgbClr val="FF3399"/>
                </a:solidFill>
                <a:latin typeface="Futura Std Book" panose="020B0502020204020303" pitchFamily="34" charset="0"/>
              </a:rPr>
              <a:t>Session </a:t>
            </a:r>
            <a:r>
              <a:rPr lang="en-US" sz="4000" b="1" dirty="0" smtClean="0">
                <a:solidFill>
                  <a:srgbClr val="FF3399"/>
                </a:solidFill>
                <a:latin typeface="Futura Std Book" panose="020B0502020204020303" pitchFamily="34" charset="0"/>
              </a:rPr>
              <a:t>5: Avoiding </a:t>
            </a:r>
            <a:r>
              <a:rPr lang="en-US" sz="4000" b="1" dirty="0">
                <a:solidFill>
                  <a:srgbClr val="FF3399"/>
                </a:solidFill>
                <a:latin typeface="Futura Std Book" panose="020B0502020204020303" pitchFamily="34" charset="0"/>
              </a:rPr>
              <a:t>detention and inadequate </a:t>
            </a:r>
            <a:r>
              <a:rPr lang="en-US" sz="4000" b="1" dirty="0" smtClean="0">
                <a:solidFill>
                  <a:srgbClr val="FF3399"/>
                </a:solidFill>
                <a:latin typeface="Futura Std Book" panose="020B0502020204020303" pitchFamily="34" charset="0"/>
              </a:rPr>
              <a:t>conditions </a:t>
            </a:r>
            <a:r>
              <a:rPr lang="en-US" sz="4000" b="1" dirty="0">
                <a:solidFill>
                  <a:srgbClr val="FF3399"/>
                </a:solidFill>
                <a:latin typeface="Futura Std Book" panose="020B0502020204020303" pitchFamily="34" charset="0"/>
              </a:rPr>
              <a:t>of detention</a:t>
            </a:r>
            <a:endParaRPr lang="en-US" sz="4000" dirty="0">
              <a:solidFill>
                <a:srgbClr val="FF3399"/>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0B0179FA-C287-684E-9664-3C6B84891F6F}"/>
              </a:ext>
            </a:extLst>
          </p:cNvPr>
          <p:cNvSpPr>
            <a:spLocks noGrp="1"/>
          </p:cNvSpPr>
          <p:nvPr>
            <p:ph idx="1"/>
          </p:nvPr>
        </p:nvSpPr>
        <p:spPr>
          <a:xfrm>
            <a:off x="213947" y="1320800"/>
            <a:ext cx="10515600" cy="5449277"/>
          </a:xfrm>
        </p:spPr>
        <p:txBody>
          <a:bodyPr>
            <a:noAutofit/>
          </a:bodyPr>
          <a:lstStyle/>
          <a:p>
            <a:pPr marL="400050" indent="-400050">
              <a:lnSpc>
                <a:spcPct val="120000"/>
              </a:lnSpc>
              <a:spcBef>
                <a:spcPts val="600"/>
              </a:spcBef>
              <a:spcAft>
                <a:spcPts val="600"/>
              </a:spcAft>
            </a:pPr>
            <a:r>
              <a:rPr lang="en-GB" sz="2300" b="1" dirty="0">
                <a:latin typeface="Futura Std Book" panose="020B0502020204020303" pitchFamily="34" charset="0"/>
                <a:ea typeface="Times New Roman" panose="02020603050405020304" pitchFamily="18" charset="0"/>
                <a:cs typeface="Calibri Light" panose="020F0302020204030204" pitchFamily="34" charset="0"/>
              </a:rPr>
              <a:t>Irregular migration is not a crime</a:t>
            </a:r>
            <a:r>
              <a:rPr lang="en-GB" sz="2300" dirty="0">
                <a:latin typeface="Futura Std Book" panose="020B0502020204020303" pitchFamily="34" charset="0"/>
                <a:ea typeface="Times New Roman" panose="02020603050405020304" pitchFamily="18" charset="0"/>
                <a:cs typeface="Calibri Light" panose="020F0302020204030204" pitchFamily="34" charset="0"/>
              </a:rPr>
              <a:t>; at most it may be considered an administrative offence.</a:t>
            </a:r>
          </a:p>
          <a:p>
            <a:pPr marL="400050" indent="-400050">
              <a:lnSpc>
                <a:spcPct val="120000"/>
              </a:lnSpc>
              <a:spcBef>
                <a:spcPts val="600"/>
              </a:spcBef>
              <a:spcAft>
                <a:spcPts val="600"/>
              </a:spcAft>
            </a:pPr>
            <a:r>
              <a:rPr lang="en-GB" sz="2300" b="1" dirty="0">
                <a:latin typeface="Futura Std Book" panose="020B0502020204020303" pitchFamily="34" charset="0"/>
                <a:ea typeface="Times New Roman" panose="02020603050405020304" pitchFamily="18" charset="0"/>
                <a:cs typeface="Calibri Light" panose="020F0302020204030204" pitchFamily="34" charset="0"/>
              </a:rPr>
              <a:t>Immigration detention should be avoided</a:t>
            </a:r>
            <a:r>
              <a:rPr lang="en-GB" sz="2300" dirty="0">
                <a:latin typeface="Futura Std Book" panose="020B0502020204020303" pitchFamily="34" charset="0"/>
                <a:ea typeface="Times New Roman" panose="02020603050405020304" pitchFamily="18" charset="0"/>
                <a:cs typeface="Calibri Light" panose="020F0302020204030204" pitchFamily="34" charset="0"/>
              </a:rPr>
              <a:t>; it should be an exceptional measure of last resort.</a:t>
            </a:r>
          </a:p>
          <a:p>
            <a:pPr marL="400050" indent="-400050">
              <a:lnSpc>
                <a:spcPct val="120000"/>
              </a:lnSpc>
              <a:spcBef>
                <a:spcPts val="600"/>
              </a:spcBef>
              <a:spcAft>
                <a:spcPts val="600"/>
              </a:spcAft>
            </a:pPr>
            <a:r>
              <a:rPr lang="en-GB" sz="2300" dirty="0">
                <a:latin typeface="Futura Std Book" panose="020B0502020204020303" pitchFamily="34" charset="0"/>
                <a:ea typeface="Times New Roman" panose="02020603050405020304" pitchFamily="18" charset="0"/>
                <a:cs typeface="Calibri Light" panose="020F0302020204030204" pitchFamily="34" charset="0"/>
              </a:rPr>
              <a:t>Regarding </a:t>
            </a:r>
            <a:r>
              <a:rPr lang="en-GB" sz="2300" b="1" dirty="0">
                <a:latin typeface="Futura Std Book" panose="020B0502020204020303" pitchFamily="34" charset="0"/>
                <a:ea typeface="Times New Roman" panose="02020603050405020304" pitchFamily="18" charset="0"/>
                <a:cs typeface="Calibri Light" panose="020F0302020204030204" pitchFamily="34" charset="0"/>
              </a:rPr>
              <a:t>children</a:t>
            </a:r>
            <a:r>
              <a:rPr lang="en-GB" sz="2300" dirty="0">
                <a:latin typeface="Futura Std Book" panose="020B0502020204020303" pitchFamily="34" charset="0"/>
                <a:ea typeface="Times New Roman" panose="02020603050405020304" pitchFamily="18" charset="0"/>
                <a:cs typeface="Calibri Light" panose="020F0302020204030204" pitchFamily="34" charset="0"/>
              </a:rPr>
              <a:t>, immigration detention is never in the best interests of the child and is therefore prohibited.</a:t>
            </a:r>
          </a:p>
          <a:p>
            <a:pPr marL="400050" indent="-400050">
              <a:lnSpc>
                <a:spcPct val="120000"/>
              </a:lnSpc>
              <a:spcBef>
                <a:spcPts val="600"/>
              </a:spcBef>
              <a:spcAft>
                <a:spcPts val="600"/>
              </a:spcAft>
            </a:pPr>
            <a:r>
              <a:rPr lang="en-GB" sz="2300" dirty="0">
                <a:latin typeface="Futura Std Book" panose="020B0502020204020303" pitchFamily="34" charset="0"/>
                <a:ea typeface="Times New Roman" panose="02020603050405020304" pitchFamily="18" charset="0"/>
                <a:cs typeface="Calibri Light" panose="020F0302020204030204" pitchFamily="34" charset="0"/>
              </a:rPr>
              <a:t>There are many human rights-based, non-custodial </a:t>
            </a:r>
            <a:r>
              <a:rPr lang="en-GB" sz="2300" b="1" dirty="0">
                <a:latin typeface="Futura Std Book" panose="020B0502020204020303" pitchFamily="34" charset="0"/>
                <a:ea typeface="Times New Roman" panose="02020603050405020304" pitchFamily="18" charset="0"/>
                <a:cs typeface="Calibri Light" panose="020F0302020204030204" pitchFamily="34" charset="0"/>
              </a:rPr>
              <a:t>alternatives to immigration detention</a:t>
            </a:r>
            <a:r>
              <a:rPr lang="en-GB" sz="2300" dirty="0">
                <a:latin typeface="Futura Std Book" panose="020B0502020204020303" pitchFamily="34" charset="0"/>
                <a:ea typeface="Times New Roman" panose="02020603050405020304" pitchFamily="18" charset="0"/>
                <a:cs typeface="Calibri Light" panose="020F0302020204030204" pitchFamily="34" charset="0"/>
              </a:rPr>
              <a:t>.</a:t>
            </a:r>
          </a:p>
          <a:p>
            <a:pPr marL="400050" indent="-400050">
              <a:lnSpc>
                <a:spcPct val="120000"/>
              </a:lnSpc>
              <a:spcBef>
                <a:spcPts val="600"/>
              </a:spcBef>
              <a:spcAft>
                <a:spcPts val="600"/>
              </a:spcAft>
            </a:pPr>
            <a:r>
              <a:rPr lang="en-GB" sz="2300" dirty="0">
                <a:latin typeface="Futura Std Book" panose="020B0502020204020303" pitchFamily="34" charset="0"/>
                <a:ea typeface="Times New Roman" panose="02020603050405020304" pitchFamily="18" charset="0"/>
                <a:cs typeface="Calibri Light" panose="020F0302020204030204" pitchFamily="34" charset="0"/>
              </a:rPr>
              <a:t>Detention can create, increase or exacerbate </a:t>
            </a:r>
            <a:r>
              <a:rPr lang="en-GB" sz="2300" b="1" dirty="0">
                <a:latin typeface="Futura Std Book" panose="020B0502020204020303" pitchFamily="34" charset="0"/>
                <a:ea typeface="Times New Roman" panose="02020603050405020304" pitchFamily="18" charset="0"/>
                <a:cs typeface="Calibri Light" panose="020F0302020204030204" pitchFamily="34" charset="0"/>
              </a:rPr>
              <a:t>situations of vulnerability </a:t>
            </a:r>
            <a:r>
              <a:rPr lang="en-GB" sz="2300" dirty="0">
                <a:latin typeface="Futura Std Book" panose="020B0502020204020303" pitchFamily="34" charset="0"/>
                <a:ea typeface="Times New Roman" panose="02020603050405020304" pitchFamily="18" charset="0"/>
                <a:cs typeface="Calibri Light" panose="020F0302020204030204" pitchFamily="34" charset="0"/>
              </a:rPr>
              <a:t>for migrants.</a:t>
            </a:r>
          </a:p>
          <a:p>
            <a:pPr marL="400050" indent="-400050">
              <a:lnSpc>
                <a:spcPct val="120000"/>
              </a:lnSpc>
              <a:spcBef>
                <a:spcPts val="600"/>
              </a:spcBef>
              <a:spcAft>
                <a:spcPts val="600"/>
              </a:spcAft>
            </a:pPr>
            <a:r>
              <a:rPr lang="en-GB" sz="2300" b="1" dirty="0">
                <a:latin typeface="Futura Std Book" panose="020B0502020204020303" pitchFamily="34" charset="0"/>
                <a:ea typeface="Times New Roman" panose="02020603050405020304" pitchFamily="18" charset="0"/>
                <a:cs typeface="Calibri Light" panose="020F0302020204030204" pitchFamily="34" charset="0"/>
              </a:rPr>
              <a:t>Respect for the dignity </a:t>
            </a:r>
            <a:r>
              <a:rPr lang="en-GB" sz="2300" dirty="0">
                <a:latin typeface="Futura Std Book" panose="020B0502020204020303" pitchFamily="34" charset="0"/>
                <a:ea typeface="Times New Roman" panose="02020603050405020304" pitchFamily="18" charset="0"/>
                <a:cs typeface="Calibri Light" panose="020F0302020204030204" pitchFamily="34" charset="0"/>
              </a:rPr>
              <a:t>of detained migrants must be guaranteed</a:t>
            </a:r>
            <a:r>
              <a:rPr lang="en-GB" sz="2300" dirty="0" smtClean="0">
                <a:latin typeface="Futura Std Book" panose="020B0502020204020303" pitchFamily="34" charset="0"/>
                <a:ea typeface="Times New Roman" panose="02020603050405020304" pitchFamily="18" charset="0"/>
                <a:cs typeface="Calibri Light" panose="020F0302020204030204" pitchFamily="34" charset="0"/>
              </a:rPr>
              <a:t>.</a:t>
            </a:r>
            <a:endParaRPr lang="en-GB" sz="2300" dirty="0">
              <a:latin typeface="Futura Std Book" panose="020B0502020204020303"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3186837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F02DB-B51E-AE44-89F4-131E00D86C57}"/>
              </a:ext>
            </a:extLst>
          </p:cNvPr>
          <p:cNvSpPr>
            <a:spLocks noGrp="1"/>
          </p:cNvSpPr>
          <p:nvPr>
            <p:ph type="title"/>
          </p:nvPr>
        </p:nvSpPr>
        <p:spPr>
          <a:xfrm>
            <a:off x="838200" y="230909"/>
            <a:ext cx="10515600" cy="711199"/>
          </a:xfrm>
        </p:spPr>
        <p:txBody>
          <a:bodyPr>
            <a:noAutofit/>
          </a:bodyPr>
          <a:lstStyle/>
          <a:p>
            <a:pPr>
              <a:tabLst>
                <a:tab pos="2058988" algn="l"/>
              </a:tabLst>
            </a:pPr>
            <a:r>
              <a:rPr lang="en-US" sz="4000" b="1" dirty="0">
                <a:solidFill>
                  <a:srgbClr val="800000"/>
                </a:solidFill>
                <a:latin typeface="Futura Std Book" panose="020B0502020204020303" pitchFamily="34" charset="0"/>
              </a:rPr>
              <a:t>Session </a:t>
            </a:r>
            <a:r>
              <a:rPr lang="en-US" sz="4000" b="1" dirty="0" smtClean="0">
                <a:solidFill>
                  <a:srgbClr val="800000"/>
                </a:solidFill>
                <a:latin typeface="Futura Std Book" panose="020B0502020204020303" pitchFamily="34" charset="0"/>
              </a:rPr>
              <a:t>6: Human </a:t>
            </a:r>
            <a:r>
              <a:rPr lang="en-US" sz="4000" b="1" dirty="0">
                <a:solidFill>
                  <a:srgbClr val="800000"/>
                </a:solidFill>
                <a:latin typeface="Futura Std Book" panose="020B0502020204020303" pitchFamily="34" charset="0"/>
              </a:rPr>
              <a:t>rights-based return</a:t>
            </a:r>
            <a:endParaRPr lang="en-US" sz="4000" dirty="0">
              <a:solidFill>
                <a:srgbClr val="8000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69D0C722-A2C0-DA4A-8AB4-7AE022A4A762}"/>
              </a:ext>
            </a:extLst>
          </p:cNvPr>
          <p:cNvSpPr>
            <a:spLocks noGrp="1"/>
          </p:cNvSpPr>
          <p:nvPr>
            <p:ph idx="1"/>
          </p:nvPr>
        </p:nvSpPr>
        <p:spPr>
          <a:xfrm>
            <a:off x="819727" y="1108366"/>
            <a:ext cx="10515600" cy="5749634"/>
          </a:xfrm>
        </p:spPr>
        <p:txBody>
          <a:bodyPr>
            <a:normAutofit fontScale="85000" lnSpcReduction="20000"/>
          </a:bodyPr>
          <a:lstStyle/>
          <a:p>
            <a:pPr marL="461963" indent="-461963">
              <a:lnSpc>
                <a:spcPct val="120000"/>
              </a:lnSpc>
              <a:spcBef>
                <a:spcPts val="600"/>
              </a:spcBef>
              <a:spcAft>
                <a:spcPts val="600"/>
              </a:spcAft>
            </a:pPr>
            <a:r>
              <a:rPr lang="en-GB" sz="2900" dirty="0">
                <a:latin typeface="Futura Std Book" panose="020B0502020204020303" pitchFamily="34" charset="0"/>
                <a:ea typeface="Times New Roman" panose="02020603050405020304" pitchFamily="18" charset="0"/>
                <a:cs typeface="Calibri Light" panose="020F0302020204030204" pitchFamily="34" charset="0"/>
              </a:rPr>
              <a:t>Returns must always be based on an </a:t>
            </a:r>
            <a:r>
              <a:rPr lang="en-GB" sz="2900" b="1" dirty="0">
                <a:latin typeface="Futura Std Book" panose="020B0502020204020303" pitchFamily="34" charset="0"/>
                <a:ea typeface="Times New Roman" panose="02020603050405020304" pitchFamily="18" charset="0"/>
                <a:cs typeface="Calibri Light" panose="020F0302020204030204" pitchFamily="34" charset="0"/>
              </a:rPr>
              <a:t>individual assessment </a:t>
            </a:r>
            <a:r>
              <a:rPr lang="en-GB" sz="2900" dirty="0">
                <a:latin typeface="Futura Std Book" panose="020B0502020204020303" pitchFamily="34" charset="0"/>
                <a:ea typeface="Times New Roman" panose="02020603050405020304" pitchFamily="18" charset="0"/>
                <a:cs typeface="Calibri Light" panose="020F0302020204030204" pitchFamily="34" charset="0"/>
              </a:rPr>
              <a:t>of each case.</a:t>
            </a:r>
          </a:p>
          <a:p>
            <a:pPr marL="461963" indent="-461963">
              <a:lnSpc>
                <a:spcPct val="120000"/>
              </a:lnSpc>
              <a:spcBef>
                <a:spcPts val="600"/>
              </a:spcBef>
              <a:spcAft>
                <a:spcPts val="600"/>
              </a:spcAft>
            </a:pPr>
            <a:r>
              <a:rPr lang="en-GB" sz="2900" dirty="0">
                <a:latin typeface="Futura Std Book" panose="020B0502020204020303" pitchFamily="34" charset="0"/>
                <a:ea typeface="Times New Roman" panose="02020603050405020304" pitchFamily="18" charset="0"/>
                <a:cs typeface="Calibri Light" panose="020F0302020204030204" pitchFamily="34" charset="0"/>
              </a:rPr>
              <a:t>No one shall be returned to a situation where they may be in danger of being subjected </a:t>
            </a:r>
            <a:r>
              <a:rPr lang="en-GB" sz="2900" b="1" dirty="0">
                <a:latin typeface="Futura Std Book" panose="020B0502020204020303" pitchFamily="34" charset="0"/>
                <a:ea typeface="Times New Roman" panose="02020603050405020304" pitchFamily="18" charset="0"/>
                <a:cs typeface="Calibri Light" panose="020F0302020204030204" pitchFamily="34" charset="0"/>
              </a:rPr>
              <a:t>to torture, persecution or other serious human rights violations</a:t>
            </a:r>
            <a:r>
              <a:rPr lang="en-GB" sz="2900" dirty="0">
                <a:latin typeface="Futura Std Book" panose="020B0502020204020303" pitchFamily="34" charset="0"/>
                <a:ea typeface="Times New Roman" panose="02020603050405020304" pitchFamily="18" charset="0"/>
                <a:cs typeface="Calibri Light" panose="020F0302020204030204" pitchFamily="34" charset="0"/>
              </a:rPr>
              <a:t>.</a:t>
            </a:r>
          </a:p>
          <a:p>
            <a:pPr marL="461963" indent="-461963">
              <a:lnSpc>
                <a:spcPct val="120000"/>
              </a:lnSpc>
              <a:spcBef>
                <a:spcPts val="600"/>
              </a:spcBef>
              <a:spcAft>
                <a:spcPts val="600"/>
              </a:spcAft>
            </a:pPr>
            <a:r>
              <a:rPr lang="en-GB" sz="2900" dirty="0">
                <a:latin typeface="Futura Std Book" panose="020B0502020204020303" pitchFamily="34" charset="0"/>
                <a:ea typeface="Times New Roman" panose="02020603050405020304" pitchFamily="18" charset="0"/>
                <a:cs typeface="Calibri Light" panose="020F0302020204030204" pitchFamily="34" charset="0"/>
              </a:rPr>
              <a:t>States should ensure that returns are </a:t>
            </a:r>
            <a:r>
              <a:rPr lang="en-GB" sz="2900" b="1" dirty="0">
                <a:latin typeface="Futura Std Book" panose="020B0502020204020303" pitchFamily="34" charset="0"/>
                <a:ea typeface="Times New Roman" panose="02020603050405020304" pitchFamily="18" charset="0"/>
                <a:cs typeface="Calibri Light" panose="020F0302020204030204" pitchFamily="34" charset="0"/>
              </a:rPr>
              <a:t>lawful and sustainable </a:t>
            </a:r>
            <a:r>
              <a:rPr lang="en-GB" sz="2900" dirty="0">
                <a:latin typeface="Futura Std Book" panose="020B0502020204020303" pitchFamily="34" charset="0"/>
                <a:ea typeface="Times New Roman" panose="02020603050405020304" pitchFamily="18" charset="0"/>
                <a:cs typeface="Calibri Light" panose="020F0302020204030204" pitchFamily="34" charset="0"/>
              </a:rPr>
              <a:t>in order to avoid recurring cycles of insecure and irregular migration that carry human rights risks for migrants.</a:t>
            </a:r>
          </a:p>
          <a:p>
            <a:pPr marL="461963" indent="-461963">
              <a:lnSpc>
                <a:spcPct val="120000"/>
              </a:lnSpc>
              <a:spcBef>
                <a:spcPts val="600"/>
              </a:spcBef>
              <a:spcAft>
                <a:spcPts val="600"/>
              </a:spcAft>
            </a:pPr>
            <a:r>
              <a:rPr lang="en-GB" sz="2900" dirty="0">
                <a:latin typeface="Futura Std Book" panose="020B0502020204020303" pitchFamily="34" charset="0"/>
                <a:ea typeface="Times New Roman" panose="02020603050405020304" pitchFamily="18" charset="0"/>
                <a:cs typeface="Calibri Light" panose="020F0302020204030204" pitchFamily="34" charset="0"/>
              </a:rPr>
              <a:t>All returns must follow </a:t>
            </a:r>
            <a:r>
              <a:rPr lang="en-GB" sz="2900" b="1" dirty="0">
                <a:latin typeface="Futura Std Book" panose="020B0502020204020303" pitchFamily="34" charset="0"/>
                <a:ea typeface="Times New Roman" panose="02020603050405020304" pitchFamily="18" charset="0"/>
                <a:cs typeface="Calibri Light" panose="020F0302020204030204" pitchFamily="34" charset="0"/>
              </a:rPr>
              <a:t>due process and procedural safeguards</a:t>
            </a:r>
            <a:r>
              <a:rPr lang="en-GB" sz="2900" dirty="0">
                <a:latin typeface="Futura Std Book" panose="020B0502020204020303" pitchFamily="34" charset="0"/>
                <a:ea typeface="Times New Roman" panose="02020603050405020304" pitchFamily="18" charset="0"/>
                <a:cs typeface="Calibri Light" panose="020F0302020204030204" pitchFamily="34" charset="0"/>
              </a:rPr>
              <a:t>.</a:t>
            </a:r>
          </a:p>
          <a:p>
            <a:pPr marL="461963" indent="-461963">
              <a:lnSpc>
                <a:spcPct val="120000"/>
              </a:lnSpc>
              <a:spcBef>
                <a:spcPts val="600"/>
              </a:spcBef>
              <a:spcAft>
                <a:spcPts val="600"/>
              </a:spcAft>
            </a:pPr>
            <a:r>
              <a:rPr lang="en-GB" sz="2900" b="1" dirty="0">
                <a:latin typeface="Futura Std Book" panose="020B0502020204020303" pitchFamily="34" charset="0"/>
                <a:ea typeface="Calibri" panose="020F0502020204030204" pitchFamily="34" charset="0"/>
              </a:rPr>
              <a:t>Voluntary return, free from any coercion</a:t>
            </a:r>
            <a:r>
              <a:rPr lang="en-GB" sz="2900" dirty="0">
                <a:latin typeface="Futura Std Book" panose="020B0502020204020303" pitchFamily="34" charset="0"/>
                <a:ea typeface="Calibri" panose="020F0502020204030204" pitchFamily="34" charset="0"/>
              </a:rPr>
              <a:t>, should always be promoted in preference to forced return in order to enable migrants to return to their countries with dignity.</a:t>
            </a:r>
            <a:r>
              <a:rPr lang="en-GB" sz="2900" dirty="0">
                <a:latin typeface="Futura Std Book" panose="020B0502020204020303" pitchFamily="34" charset="0"/>
              </a:rPr>
              <a:t> </a:t>
            </a:r>
          </a:p>
          <a:p>
            <a:pPr marL="366713" indent="-366713">
              <a:lnSpc>
                <a:spcPct val="120000"/>
              </a:lnSpc>
              <a:spcBef>
                <a:spcPts val="600"/>
              </a:spcBef>
              <a:spcAft>
                <a:spcPts val="600"/>
              </a:spcAft>
            </a:pPr>
            <a:endParaRPr lang="en-GB" dirty="0">
              <a:latin typeface="Calibri Light" panose="020F0302020204030204" pitchFamily="34" charset="0"/>
              <a:ea typeface="Times New Roman" panose="02020603050405020304" pitchFamily="18" charset="0"/>
              <a:cs typeface="Calibri Light" panose="020F0302020204030204" pitchFamily="34" charset="0"/>
            </a:endParaRPr>
          </a:p>
        </p:txBody>
      </p:sp>
    </p:spTree>
    <p:extLst>
      <p:ext uri="{BB962C8B-B14F-4D97-AF65-F5344CB8AC3E}">
        <p14:creationId xmlns:p14="http://schemas.microsoft.com/office/powerpoint/2010/main" val="4125229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209492"/>
          </a:xfrm>
        </p:spPr>
        <p:txBody>
          <a:bodyPr>
            <a:normAutofit/>
          </a:bodyPr>
          <a:lstStyle/>
          <a:p>
            <a:r>
              <a:rPr lang="en-US" sz="4800" b="1" dirty="0">
                <a:solidFill>
                  <a:srgbClr val="006600"/>
                </a:solidFill>
                <a:latin typeface="Futura Std Book" panose="020B0502020204020303" pitchFamily="34" charset="0"/>
              </a:rPr>
              <a:t>7.2</a:t>
            </a:r>
            <a:br>
              <a:rPr lang="en-US" sz="4800" b="1" dirty="0">
                <a:solidFill>
                  <a:srgbClr val="006600"/>
                </a:solidFill>
                <a:latin typeface="Futura Std Book" panose="020B0502020204020303" pitchFamily="34" charset="0"/>
              </a:rPr>
            </a:br>
            <a:r>
              <a:rPr lang="en-US" sz="4800" b="1" dirty="0">
                <a:solidFill>
                  <a:srgbClr val="006600"/>
                </a:solidFill>
                <a:latin typeface="Futura Std Book" panose="020B0502020204020303" pitchFamily="34" charset="0"/>
              </a:rPr>
              <a:t>Reflection: Putting learning </a:t>
            </a:r>
            <a:br>
              <a:rPr lang="en-US" sz="4800" b="1" dirty="0">
                <a:solidFill>
                  <a:srgbClr val="006600"/>
                </a:solidFill>
                <a:latin typeface="Futura Std Book" panose="020B0502020204020303" pitchFamily="34" charset="0"/>
              </a:rPr>
            </a:br>
            <a:r>
              <a:rPr lang="en-US" sz="4800" b="1" dirty="0">
                <a:solidFill>
                  <a:srgbClr val="006600"/>
                </a:solidFill>
                <a:latin typeface="Futura Std Book" panose="020B0502020204020303" pitchFamily="34" charset="0"/>
              </a:rPr>
              <a:t>into practice</a:t>
            </a:r>
            <a:r>
              <a:rPr lang="en-US" sz="5400" b="1" dirty="0">
                <a:solidFill>
                  <a:srgbClr val="006600"/>
                </a:solidFill>
                <a:latin typeface="Futura Std Book" panose="020B0502020204020303" pitchFamily="34" charset="0"/>
              </a:rPr>
              <a:t> </a:t>
            </a:r>
            <a:r>
              <a:rPr lang="en-US" sz="5400" b="1" dirty="0">
                <a:solidFill>
                  <a:srgbClr val="0070C0"/>
                </a:solidFill>
                <a:latin typeface="Futura Std Book" panose="020B0502020204020303" pitchFamily="34" charset="0"/>
              </a:rPr>
              <a:t/>
            </a:r>
            <a:br>
              <a:rPr lang="en-US" sz="5400" b="1" dirty="0">
                <a:solidFill>
                  <a:srgbClr val="0070C0"/>
                </a:solidFill>
                <a:latin typeface="Futura Std Book" panose="020B0502020204020303" pitchFamily="34" charset="0"/>
              </a:rPr>
            </a:br>
            <a:endParaRPr lang="en-US" sz="5400" b="1" dirty="0">
              <a:solidFill>
                <a:srgbClr val="0070C0"/>
              </a:solidFill>
              <a:latin typeface="Futura Std Book" panose="020B0502020204020303" pitchFamily="34" charset="0"/>
            </a:endParaRPr>
          </a:p>
        </p:txBody>
      </p:sp>
    </p:spTree>
    <p:extLst>
      <p:ext uri="{BB962C8B-B14F-4D97-AF65-F5344CB8AC3E}">
        <p14:creationId xmlns:p14="http://schemas.microsoft.com/office/powerpoint/2010/main" val="3977337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16DEB-2D6A-3341-9383-D96A993BF064}"/>
              </a:ext>
            </a:extLst>
          </p:cNvPr>
          <p:cNvSpPr>
            <a:spLocks noGrp="1"/>
          </p:cNvSpPr>
          <p:nvPr>
            <p:ph type="title"/>
          </p:nvPr>
        </p:nvSpPr>
        <p:spPr>
          <a:xfrm>
            <a:off x="838200" y="365126"/>
            <a:ext cx="10515600" cy="983383"/>
          </a:xfrm>
        </p:spPr>
        <p:txBody>
          <a:bodyPr>
            <a:normAutofit/>
          </a:bodyPr>
          <a:lstStyle/>
          <a:p>
            <a:pPr algn="ctr">
              <a:lnSpc>
                <a:spcPct val="80000"/>
              </a:lnSpc>
            </a:pPr>
            <a:r>
              <a:rPr lang="en-US" sz="3600" b="1" dirty="0">
                <a:solidFill>
                  <a:srgbClr val="006600"/>
                </a:solidFill>
                <a:latin typeface="Futura Std Book" panose="020B0502020204020303" pitchFamily="34" charset="0"/>
              </a:rPr>
              <a:t>What have you learned during the training course?</a:t>
            </a:r>
          </a:p>
        </p:txBody>
      </p:sp>
      <p:sp>
        <p:nvSpPr>
          <p:cNvPr id="3" name="Content Placeholder 2">
            <a:extLst>
              <a:ext uri="{FF2B5EF4-FFF2-40B4-BE49-F238E27FC236}">
                <a16:creationId xmlns:a16="http://schemas.microsoft.com/office/drawing/2014/main" id="{8082C08F-0B3A-F846-B76A-3C4EF80FAC29}"/>
              </a:ext>
            </a:extLst>
          </p:cNvPr>
          <p:cNvSpPr>
            <a:spLocks noGrp="1"/>
          </p:cNvSpPr>
          <p:nvPr>
            <p:ph idx="1"/>
          </p:nvPr>
        </p:nvSpPr>
        <p:spPr>
          <a:xfrm>
            <a:off x="838200" y="1496291"/>
            <a:ext cx="10515600" cy="5150694"/>
          </a:xfrm>
        </p:spPr>
        <p:txBody>
          <a:bodyPr>
            <a:normAutofit fontScale="92500" lnSpcReduction="10000"/>
          </a:bodyPr>
          <a:lstStyle/>
          <a:p>
            <a:pPr marL="573088" lvl="0" indent="-573088">
              <a:lnSpc>
                <a:spcPct val="100000"/>
              </a:lnSpc>
              <a:spcBef>
                <a:spcPts val="1200"/>
              </a:spcBef>
              <a:spcAft>
                <a:spcPts val="1200"/>
              </a:spcAft>
              <a:buNone/>
            </a:pPr>
            <a:r>
              <a:rPr lang="en-GB" sz="3200" dirty="0">
                <a:solidFill>
                  <a:srgbClr val="006600"/>
                </a:solidFill>
                <a:latin typeface="Calibri" panose="020F0502020204030204" pitchFamily="34" charset="0"/>
                <a:ea typeface="Calibri" panose="020F0502020204030204" pitchFamily="34" charset="0"/>
                <a:sym typeface="Wingdings" panose="05000000000000000000" pitchFamily="2" charset="2"/>
              </a:rPr>
              <a:t></a:t>
            </a:r>
            <a:r>
              <a:rPr lang="en-GB" sz="3200" dirty="0">
                <a:latin typeface="Calibri" panose="020F0502020204030204" pitchFamily="34" charset="0"/>
                <a:ea typeface="Calibri" panose="020F0502020204030204" pitchFamily="34" charset="0"/>
                <a:sym typeface="Wingdings" panose="05000000000000000000" pitchFamily="2" charset="2"/>
              </a:rPr>
              <a:t>	</a:t>
            </a:r>
            <a:r>
              <a:rPr lang="en-GB" sz="3200" i="1" dirty="0">
                <a:latin typeface="Futura Std Book" panose="020B0502020204020303" pitchFamily="34" charset="0"/>
                <a:ea typeface="Calibri" panose="020F0502020204030204" pitchFamily="34" charset="0"/>
                <a:sym typeface="Wingdings" panose="05000000000000000000" pitchFamily="2" charset="2"/>
              </a:rPr>
              <a:t>First of all, think about what you have learned:</a:t>
            </a:r>
          </a:p>
          <a:p>
            <a:pPr marL="573088" lvl="0" indent="-400050">
              <a:lnSpc>
                <a:spcPct val="100000"/>
              </a:lnSpc>
              <a:spcBef>
                <a:spcPts val="1200"/>
              </a:spcBef>
              <a:spcAft>
                <a:spcPts val="1200"/>
              </a:spcAft>
              <a:buFont typeface="Arial" panose="020B0604020202020204" pitchFamily="34" charset="0"/>
              <a:buChar char="•"/>
            </a:pPr>
            <a:r>
              <a:rPr lang="en-GB" sz="3200" dirty="0">
                <a:latin typeface="Futura Std Book" panose="020B0502020204020303" pitchFamily="34" charset="0"/>
                <a:ea typeface="Calibri" panose="020F0502020204030204" pitchFamily="34" charset="0"/>
              </a:rPr>
              <a:t>New knowledge about human rights…</a:t>
            </a:r>
          </a:p>
          <a:p>
            <a:pPr marL="573088" indent="-400050">
              <a:lnSpc>
                <a:spcPct val="100000"/>
              </a:lnSpc>
              <a:spcBef>
                <a:spcPts val="1200"/>
              </a:spcBef>
              <a:spcAft>
                <a:spcPts val="1200"/>
              </a:spcAft>
              <a:buFont typeface="Arial" panose="020B0604020202020204" pitchFamily="34" charset="0"/>
              <a:buChar char="•"/>
            </a:pPr>
            <a:r>
              <a:rPr lang="en-GB" sz="3200" dirty="0">
                <a:latin typeface="Futura Std Book" panose="020B0502020204020303" pitchFamily="34" charset="0"/>
                <a:ea typeface="Calibri" panose="020F0502020204030204" pitchFamily="34" charset="0"/>
              </a:rPr>
              <a:t>New perspective on gender, discrimination, vulnerability…</a:t>
            </a:r>
          </a:p>
          <a:p>
            <a:pPr marL="573088" lvl="0" indent="-400050">
              <a:lnSpc>
                <a:spcPct val="100000"/>
              </a:lnSpc>
              <a:spcBef>
                <a:spcPts val="1200"/>
              </a:spcBef>
              <a:spcAft>
                <a:spcPts val="1200"/>
              </a:spcAft>
              <a:buFont typeface="Arial" panose="020B0604020202020204" pitchFamily="34" charset="0"/>
              <a:buChar char="•"/>
            </a:pPr>
            <a:r>
              <a:rPr lang="en-GB" sz="3200" dirty="0">
                <a:latin typeface="Futura Std Book" panose="020B0502020204020303" pitchFamily="34" charset="0"/>
                <a:ea typeface="Calibri" panose="020F0502020204030204" pitchFamily="34" charset="0"/>
              </a:rPr>
              <a:t>New information, concepts, analyses, ideas… </a:t>
            </a:r>
          </a:p>
          <a:p>
            <a:pPr marL="573088" lvl="0" indent="-400050">
              <a:lnSpc>
                <a:spcPct val="100000"/>
              </a:lnSpc>
              <a:spcBef>
                <a:spcPts val="1200"/>
              </a:spcBef>
              <a:spcAft>
                <a:spcPts val="1200"/>
              </a:spcAft>
              <a:buFont typeface="Arial" panose="020B0604020202020204" pitchFamily="34" charset="0"/>
              <a:buChar char="•"/>
            </a:pPr>
            <a:r>
              <a:rPr lang="en-GB" sz="3200" dirty="0">
                <a:latin typeface="Futura Std Book" panose="020B0502020204020303" pitchFamily="34" charset="0"/>
                <a:ea typeface="Calibri" panose="020F0502020204030204" pitchFamily="34" charset="0"/>
              </a:rPr>
              <a:t>New understandings…</a:t>
            </a:r>
          </a:p>
          <a:p>
            <a:pPr marL="573088" lvl="0" indent="-400050">
              <a:lnSpc>
                <a:spcPct val="100000"/>
              </a:lnSpc>
              <a:spcBef>
                <a:spcPts val="1200"/>
              </a:spcBef>
              <a:spcAft>
                <a:spcPts val="1200"/>
              </a:spcAft>
              <a:buFont typeface="Arial" panose="020B0604020202020204" pitchFamily="34" charset="0"/>
              <a:buChar char="•"/>
            </a:pPr>
            <a:r>
              <a:rPr lang="en-GB" sz="3200" dirty="0">
                <a:latin typeface="Futura Std Book" panose="020B0502020204020303" pitchFamily="34" charset="0"/>
                <a:ea typeface="Calibri" panose="020F0502020204030204" pitchFamily="34" charset="0"/>
              </a:rPr>
              <a:t>New ways of looking at migrants…</a:t>
            </a:r>
          </a:p>
          <a:p>
            <a:pPr marL="573088" indent="-400050">
              <a:lnSpc>
                <a:spcPct val="100000"/>
              </a:lnSpc>
              <a:spcBef>
                <a:spcPts val="1200"/>
              </a:spcBef>
              <a:spcAft>
                <a:spcPts val="1200"/>
              </a:spcAft>
              <a:buFont typeface="Arial" panose="020B0604020202020204" pitchFamily="34" charset="0"/>
              <a:buChar char="•"/>
            </a:pPr>
            <a:r>
              <a:rPr lang="en-GB" sz="3200" dirty="0">
                <a:latin typeface="Futura Std Book" panose="020B0502020204020303" pitchFamily="34" charset="0"/>
                <a:ea typeface="Calibri" panose="020F0502020204030204" pitchFamily="34" charset="0"/>
              </a:rPr>
              <a:t>New ways of communicating…</a:t>
            </a:r>
          </a:p>
          <a:p>
            <a:pPr marL="400050" lvl="0" indent="-400050">
              <a:lnSpc>
                <a:spcPct val="100000"/>
              </a:lnSpc>
              <a:spcBef>
                <a:spcPts val="1200"/>
              </a:spcBef>
              <a:spcAft>
                <a:spcPts val="1200"/>
              </a:spcAft>
              <a:buFont typeface="Arial" panose="020B0604020202020204" pitchFamily="34" charset="0"/>
              <a:buChar char="•"/>
            </a:pPr>
            <a:endParaRPr lang="en-GB" sz="3200" dirty="0">
              <a:latin typeface="Times New Roman" panose="02020603050405020304" pitchFamily="18" charset="0"/>
              <a:ea typeface="Calibri" panose="020F0502020204030204" pitchFamily="34" charset="0"/>
            </a:endParaRPr>
          </a:p>
          <a:p>
            <a:pPr>
              <a:spcBef>
                <a:spcPts val="1200"/>
              </a:spcBef>
              <a:spcAft>
                <a:spcPts val="1200"/>
              </a:spcAft>
            </a:pPr>
            <a:endParaRPr lang="en-US" dirty="0"/>
          </a:p>
        </p:txBody>
      </p:sp>
    </p:spTree>
    <p:extLst>
      <p:ext uri="{BB962C8B-B14F-4D97-AF65-F5344CB8AC3E}">
        <p14:creationId xmlns:p14="http://schemas.microsoft.com/office/powerpoint/2010/main" val="1747724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E35E6-A5B4-495B-9B9C-490FB38D3DE9}"/>
              </a:ext>
            </a:extLst>
          </p:cNvPr>
          <p:cNvSpPr>
            <a:spLocks noGrp="1"/>
          </p:cNvSpPr>
          <p:nvPr>
            <p:ph type="title"/>
          </p:nvPr>
        </p:nvSpPr>
        <p:spPr>
          <a:xfrm>
            <a:off x="838200" y="365126"/>
            <a:ext cx="10515600" cy="586219"/>
          </a:xfrm>
        </p:spPr>
        <p:txBody>
          <a:bodyPr>
            <a:normAutofit fontScale="90000"/>
          </a:bodyPr>
          <a:lstStyle/>
          <a:p>
            <a:pPr algn="ctr"/>
            <a:r>
              <a:rPr lang="en-US" sz="3600" b="1" dirty="0">
                <a:solidFill>
                  <a:srgbClr val="006600"/>
                </a:solidFill>
                <a:latin typeface="Futura Std Book" panose="020B0502020204020303" pitchFamily="34" charset="0"/>
              </a:rPr>
              <a:t>How can you put what you </a:t>
            </a:r>
            <a:r>
              <a:rPr lang="en-GB" sz="3600" b="1" dirty="0">
                <a:solidFill>
                  <a:srgbClr val="006600"/>
                </a:solidFill>
                <a:latin typeface="Futura Std Book" panose="020B0502020204020303" pitchFamily="34" charset="0"/>
                <a:ea typeface="Times New Roman" panose="02020603050405020304" pitchFamily="18" charset="0"/>
                <a:cs typeface="Calibri Light" panose="020F0302020204030204" pitchFamily="34" charset="0"/>
              </a:rPr>
              <a:t>have learned into practice?</a:t>
            </a:r>
            <a:endParaRPr lang="en-US" sz="3600" b="1" dirty="0">
              <a:solidFill>
                <a:srgbClr val="0066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3C2458B3-1A11-42B1-A361-0FC19ED219E9}"/>
              </a:ext>
            </a:extLst>
          </p:cNvPr>
          <p:cNvSpPr>
            <a:spLocks noGrp="1"/>
          </p:cNvSpPr>
          <p:nvPr>
            <p:ph idx="1"/>
          </p:nvPr>
        </p:nvSpPr>
        <p:spPr>
          <a:xfrm>
            <a:off x="720436" y="1228436"/>
            <a:ext cx="10698019" cy="4948527"/>
          </a:xfrm>
        </p:spPr>
        <p:txBody>
          <a:bodyPr>
            <a:normAutofit fontScale="85000" lnSpcReduction="20000"/>
          </a:bodyPr>
          <a:lstStyle/>
          <a:p>
            <a:pPr marL="461963" lvl="0" indent="-461963">
              <a:lnSpc>
                <a:spcPct val="100000"/>
              </a:lnSpc>
              <a:spcBef>
                <a:spcPts val="1200"/>
              </a:spcBef>
              <a:spcAft>
                <a:spcPts val="1200"/>
              </a:spcAft>
              <a:buNone/>
            </a:pPr>
            <a:r>
              <a:rPr lang="en-GB" sz="3000" dirty="0">
                <a:ea typeface="Calibri" panose="020F0502020204030204" pitchFamily="34" charset="0"/>
              </a:rPr>
              <a:t>1.	</a:t>
            </a:r>
            <a:r>
              <a:rPr lang="en-GB" sz="3000" dirty="0">
                <a:latin typeface="Futura Std Book" panose="020B0502020204020303" pitchFamily="34" charset="0"/>
                <a:ea typeface="Calibri" panose="020F0502020204030204" pitchFamily="34" charset="0"/>
              </a:rPr>
              <a:t>What learning points/messages can you incorporate into your work?</a:t>
            </a:r>
          </a:p>
          <a:p>
            <a:pPr marL="461963" lvl="0" indent="-461963">
              <a:lnSpc>
                <a:spcPct val="100000"/>
              </a:lnSpc>
              <a:spcBef>
                <a:spcPts val="1200"/>
              </a:spcBef>
              <a:spcAft>
                <a:spcPts val="1200"/>
              </a:spcAft>
              <a:buNone/>
            </a:pPr>
            <a:r>
              <a:rPr lang="en-GB" sz="3000" dirty="0">
                <a:latin typeface="Futura Std Book" panose="020B0502020204020303" pitchFamily="34" charset="0"/>
                <a:ea typeface="Calibri" panose="020F0502020204030204" pitchFamily="34" charset="0"/>
              </a:rPr>
              <a:t>2.	What areas of work will you approach differently after this course?</a:t>
            </a:r>
          </a:p>
          <a:p>
            <a:pPr marL="461963" lvl="0" indent="-461963">
              <a:lnSpc>
                <a:spcPct val="100000"/>
              </a:lnSpc>
              <a:spcBef>
                <a:spcPts val="1200"/>
              </a:spcBef>
              <a:spcAft>
                <a:spcPts val="1200"/>
              </a:spcAft>
              <a:buNone/>
            </a:pPr>
            <a:r>
              <a:rPr lang="en-GB" sz="3000" dirty="0">
                <a:latin typeface="Futura Std Book" panose="020B0502020204020303" pitchFamily="34" charset="0"/>
                <a:ea typeface="Calibri" panose="020F0502020204030204" pitchFamily="34" charset="0"/>
              </a:rPr>
              <a:t>3.	What learning points would you like to discuss further with colleagues/senior officials – to secure their support in relation to making changes?</a:t>
            </a:r>
          </a:p>
          <a:p>
            <a:pPr marL="461963" lvl="0" indent="-461963">
              <a:lnSpc>
                <a:spcPct val="100000"/>
              </a:lnSpc>
              <a:spcBef>
                <a:spcPts val="1200"/>
              </a:spcBef>
              <a:spcAft>
                <a:spcPts val="1200"/>
              </a:spcAft>
              <a:buNone/>
            </a:pPr>
            <a:r>
              <a:rPr lang="en-GB" sz="3000" dirty="0">
                <a:latin typeface="Futura Std Book" panose="020B0502020204020303" pitchFamily="34" charset="0"/>
                <a:ea typeface="Calibri" panose="020F0502020204030204" pitchFamily="34" charset="0"/>
              </a:rPr>
              <a:t>4. 	What areas do you want to learn more about in order to make changes? How can you do that?</a:t>
            </a:r>
          </a:p>
          <a:p>
            <a:pPr marL="514350" lvl="0" indent="-514350">
              <a:lnSpc>
                <a:spcPct val="100000"/>
              </a:lnSpc>
              <a:spcBef>
                <a:spcPts val="1200"/>
              </a:spcBef>
              <a:spcAft>
                <a:spcPts val="1200"/>
              </a:spcAft>
              <a:buAutoNum type="arabicPeriod" startAt="5"/>
            </a:pPr>
            <a:r>
              <a:rPr lang="en-GB" sz="3000" dirty="0">
                <a:latin typeface="Futura Std Book" panose="020B0502020204020303" pitchFamily="34" charset="0"/>
                <a:ea typeface="Calibri" panose="020F0502020204030204" pitchFamily="34" charset="0"/>
              </a:rPr>
              <a:t>What changes can you make immediately? What changes do you want to make by a certain time? </a:t>
            </a:r>
            <a:endParaRPr lang="en-GB" sz="3000" dirty="0" smtClean="0">
              <a:latin typeface="Futura Std Book" panose="020B0502020204020303" pitchFamily="34" charset="0"/>
              <a:ea typeface="Calibri" panose="020F0502020204030204" pitchFamily="34" charset="0"/>
            </a:endParaRPr>
          </a:p>
          <a:p>
            <a:pPr marL="0" lvl="0" indent="0" algn="ctr">
              <a:lnSpc>
                <a:spcPct val="100000"/>
              </a:lnSpc>
              <a:spcBef>
                <a:spcPts val="1200"/>
              </a:spcBef>
              <a:spcAft>
                <a:spcPts val="1200"/>
              </a:spcAft>
              <a:buNone/>
            </a:pPr>
            <a:r>
              <a:rPr lang="en-GB" sz="3000" b="1" dirty="0" smtClean="0">
                <a:solidFill>
                  <a:srgbClr val="FF6600"/>
                </a:solidFill>
                <a:latin typeface="Futura Std Book" panose="020B0502020204020303" pitchFamily="34" charset="0"/>
                <a:ea typeface="Calibri" panose="020F0502020204030204" pitchFamily="34" charset="0"/>
              </a:rPr>
              <a:t>It </a:t>
            </a:r>
            <a:r>
              <a:rPr lang="en-GB" sz="3000" b="1" dirty="0">
                <a:solidFill>
                  <a:srgbClr val="FF6600"/>
                </a:solidFill>
                <a:latin typeface="Futura Std Book" panose="020B0502020204020303" pitchFamily="34" charset="0"/>
                <a:ea typeface="Calibri" panose="020F0502020204030204" pitchFamily="34" charset="0"/>
              </a:rPr>
              <a:t>is good practice to set targets/time frames.</a:t>
            </a:r>
          </a:p>
          <a:p>
            <a:pPr marL="0" indent="0">
              <a:spcBef>
                <a:spcPts val="1200"/>
              </a:spcBef>
              <a:spcAft>
                <a:spcPts val="1200"/>
              </a:spcAft>
              <a:buNone/>
            </a:pPr>
            <a:endParaRPr lang="en-US" sz="3200" dirty="0"/>
          </a:p>
        </p:txBody>
      </p:sp>
    </p:spTree>
    <p:extLst>
      <p:ext uri="{BB962C8B-B14F-4D97-AF65-F5344CB8AC3E}">
        <p14:creationId xmlns:p14="http://schemas.microsoft.com/office/powerpoint/2010/main" val="1054846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7B9C-A339-A945-B9DF-E11DABBFF33F}"/>
              </a:ext>
            </a:extLst>
          </p:cNvPr>
          <p:cNvSpPr>
            <a:spLocks noGrp="1"/>
          </p:cNvSpPr>
          <p:nvPr>
            <p:ph type="ctrTitle"/>
          </p:nvPr>
        </p:nvSpPr>
        <p:spPr>
          <a:xfrm>
            <a:off x="1795096" y="1529510"/>
            <a:ext cx="9144000" cy="5491634"/>
          </a:xfrm>
        </p:spPr>
        <p:txBody>
          <a:bodyPr>
            <a:normAutofit fontScale="90000"/>
          </a:bodyPr>
          <a:lstStyle/>
          <a:p>
            <a:pPr>
              <a:lnSpc>
                <a:spcPct val="100000"/>
              </a:lnSpc>
            </a:pP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US" sz="5400" b="1" dirty="0" smtClean="0">
                <a:solidFill>
                  <a:srgbClr val="006600"/>
                </a:solidFill>
                <a:latin typeface="+mn-lt"/>
              </a:rPr>
              <a:t/>
            </a:r>
            <a:br>
              <a:rPr lang="en-US" sz="5400" b="1" dirty="0" smtClean="0">
                <a:solidFill>
                  <a:srgbClr val="006600"/>
                </a:solidFill>
                <a:latin typeface="+mn-lt"/>
              </a:rPr>
            </a:br>
            <a:r>
              <a:rPr lang="en-US" sz="5400" b="1" dirty="0">
                <a:solidFill>
                  <a:srgbClr val="006600"/>
                </a:solidFill>
                <a:latin typeface="+mn-lt"/>
              </a:rPr>
              <a:t/>
            </a:r>
            <a:br>
              <a:rPr lang="en-US" sz="5400" b="1" dirty="0">
                <a:solidFill>
                  <a:srgbClr val="006600"/>
                </a:solidFill>
                <a:latin typeface="+mn-lt"/>
              </a:rPr>
            </a:br>
            <a:r>
              <a:rPr lang="en-GB" sz="5400" b="1" dirty="0" smtClean="0">
                <a:solidFill>
                  <a:srgbClr val="0070C0"/>
                </a:solidFill>
                <a:latin typeface="Futura Std Book" panose="020B0502020204020303" pitchFamily="34" charset="0"/>
                <a:cs typeface="Arial" panose="020B0604020202020204" pitchFamily="34" charset="0"/>
              </a:rPr>
              <a:t>Training course </a:t>
            </a:r>
            <a:br>
              <a:rPr lang="en-GB" sz="5400" b="1" dirty="0" smtClean="0">
                <a:solidFill>
                  <a:srgbClr val="0070C0"/>
                </a:solidFill>
                <a:latin typeface="Futura Std Book" panose="020B0502020204020303" pitchFamily="34" charset="0"/>
                <a:cs typeface="Arial" panose="020B0604020202020204" pitchFamily="34" charset="0"/>
              </a:rPr>
            </a:br>
            <a:r>
              <a:rPr lang="en-GB" sz="5400" b="1" dirty="0" smtClean="0">
                <a:solidFill>
                  <a:srgbClr val="0070C0"/>
                </a:solidFill>
                <a:latin typeface="Futura Std Book" panose="020B0502020204020303" pitchFamily="34" charset="0"/>
                <a:cs typeface="Arial" panose="020B0604020202020204" pitchFamily="34" charset="0"/>
              </a:rPr>
              <a:t>on H</a:t>
            </a:r>
            <a:r>
              <a:rPr lang="en-GB" altLang="ja-JP" sz="5400" b="1" dirty="0" smtClean="0">
                <a:solidFill>
                  <a:srgbClr val="0070C0"/>
                </a:solidFill>
                <a:latin typeface="Futura Std Book" panose="020B0502020204020303" pitchFamily="34" charset="0"/>
                <a:ea typeface="Times New Roman" panose="02020603050405020304" pitchFamily="18" charset="0"/>
                <a:cs typeface="Arial" panose="020B0604020202020204" pitchFamily="34" charset="0"/>
              </a:rPr>
              <a:t>uman </a:t>
            </a:r>
            <a: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t>Rights </a:t>
            </a:r>
            <a:b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br>
            <a:r>
              <a:rPr lang="en-GB" altLang="ja-JP" sz="54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t>at International Borders </a:t>
            </a:r>
            <a:r>
              <a:rPr lang="en-GB" altLang="ja-JP" sz="5400" b="1" dirty="0" smtClean="0">
                <a:solidFill>
                  <a:srgbClr val="0070C0"/>
                </a:solidFill>
                <a:latin typeface="Futura Std Book" panose="020B0502020204020303" pitchFamily="34" charset="0"/>
                <a:ea typeface="Times New Roman" panose="02020603050405020304" pitchFamily="18" charset="0"/>
                <a:cs typeface="Arial" panose="020B0604020202020204" pitchFamily="34" charset="0"/>
              </a:rPr>
              <a:t/>
            </a:r>
            <a:br>
              <a:rPr lang="en-GB" altLang="ja-JP" sz="5400" b="1" dirty="0" smtClean="0">
                <a:solidFill>
                  <a:srgbClr val="0070C0"/>
                </a:solidFill>
                <a:latin typeface="Futura Std Book" panose="020B0502020204020303" pitchFamily="34" charset="0"/>
                <a:ea typeface="Times New Roman" panose="02020603050405020304" pitchFamily="18" charset="0"/>
                <a:cs typeface="Arial" panose="020B0604020202020204" pitchFamily="34" charset="0"/>
              </a:rPr>
            </a:br>
            <a:r>
              <a:rPr lang="en-GB" altLang="ja-JP" sz="4000" b="1" dirty="0" smtClean="0">
                <a:solidFill>
                  <a:srgbClr val="0070C0"/>
                </a:solidFill>
                <a:latin typeface="Futura Std Book" panose="020B0502020204020303" pitchFamily="34" charset="0"/>
                <a:ea typeface="Times New Roman" panose="02020603050405020304" pitchFamily="18" charset="0"/>
                <a:cs typeface="Arial" panose="020B0604020202020204" pitchFamily="34" charset="0"/>
              </a:rPr>
              <a:t>[PLACE, DATE]</a:t>
            </a:r>
            <a:br>
              <a:rPr lang="en-GB" altLang="ja-JP" sz="4000" b="1" dirty="0" smtClean="0">
                <a:solidFill>
                  <a:srgbClr val="0070C0"/>
                </a:solidFill>
                <a:latin typeface="Futura Std Book" panose="020B0502020204020303" pitchFamily="34" charset="0"/>
                <a:ea typeface="Times New Roman" panose="02020603050405020304" pitchFamily="18" charset="0"/>
                <a:cs typeface="Arial" panose="020B0604020202020204" pitchFamily="34" charset="0"/>
              </a:rPr>
            </a:br>
            <a:r>
              <a:rPr lang="en-GB" altLang="ja-JP" sz="40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t/>
            </a:r>
            <a:br>
              <a:rPr lang="en-GB" altLang="ja-JP" sz="4000" b="1" dirty="0">
                <a:solidFill>
                  <a:srgbClr val="0070C0"/>
                </a:solidFill>
                <a:latin typeface="Futura Std Book" panose="020B0502020204020303" pitchFamily="34" charset="0"/>
                <a:ea typeface="Times New Roman" panose="02020603050405020304" pitchFamily="18" charset="0"/>
                <a:cs typeface="Arial" panose="020B0604020202020204" pitchFamily="34" charset="0"/>
              </a:rPr>
            </a:br>
            <a:r>
              <a:rPr lang="en-GB" altLang="ja-JP" sz="4000" b="1" dirty="0" smtClean="0">
                <a:solidFill>
                  <a:srgbClr val="00B0F0"/>
                </a:solidFill>
                <a:latin typeface="Futura Std Book" panose="020B0502020204020303" pitchFamily="34" charset="0"/>
                <a:ea typeface="Times New Roman" panose="02020603050405020304" pitchFamily="18" charset="0"/>
                <a:cs typeface="Arial" panose="020B0604020202020204" pitchFamily="34" charset="0"/>
              </a:rPr>
              <a:t>THANK YOU!</a:t>
            </a:r>
            <a:r>
              <a:rPr lang="en-GB" altLang="ja-JP" sz="1100" dirty="0">
                <a:solidFill>
                  <a:srgbClr val="00B0F0"/>
                </a:solidFill>
              </a:rPr>
              <a:t/>
            </a:r>
            <a:br>
              <a:rPr lang="en-GB" altLang="ja-JP" sz="1100" dirty="0">
                <a:solidFill>
                  <a:srgbClr val="00B0F0"/>
                </a:solidFill>
              </a:rPr>
            </a:br>
            <a:r>
              <a:rPr lang="en-US" sz="5400" dirty="0">
                <a:latin typeface="Futura Std Book" panose="020B0502020204020303" pitchFamily="34" charset="0"/>
              </a:rPr>
              <a:t/>
            </a:r>
            <a:br>
              <a:rPr lang="en-US" sz="5400" dirty="0">
                <a:latin typeface="Futura Std Book" panose="020B0502020204020303" pitchFamily="34" charset="0"/>
              </a:rPr>
            </a:br>
            <a:endParaRPr lang="en-US" sz="5400" dirty="0">
              <a:latin typeface="Futura Std Book" panose="020B0502020204020303" pitchFamily="34" charset="0"/>
            </a:endParaRPr>
          </a:p>
        </p:txBody>
      </p:sp>
    </p:spTree>
    <p:extLst>
      <p:ext uri="{BB962C8B-B14F-4D97-AF65-F5344CB8AC3E}">
        <p14:creationId xmlns:p14="http://schemas.microsoft.com/office/powerpoint/2010/main" val="3854482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49B7B9C-A339-A945-B9DF-E11DABBFF33F}"/>
              </a:ext>
            </a:extLst>
          </p:cNvPr>
          <p:cNvSpPr txBox="1">
            <a:spLocks/>
          </p:cNvSpPr>
          <p:nvPr/>
        </p:nvSpPr>
        <p:spPr>
          <a:xfrm>
            <a:off x="1398494" y="1400269"/>
            <a:ext cx="9144000" cy="2140790"/>
          </a:xfrm>
          <a:prstGeom prst="rect">
            <a:avLst/>
          </a:prstGeom>
        </p:spPr>
        <p:txBody>
          <a:bodyPr vert="horz" lIns="91440" tIns="45720" rIns="91440" bIns="45720" rtlCol="0" anchor="b">
            <a:normAutofit fontScale="3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en-US" sz="5400" b="1" dirty="0" smtClean="0">
                <a:solidFill>
                  <a:srgbClr val="006600"/>
                </a:solidFill>
                <a:latin typeface="+mn-lt"/>
              </a:rPr>
              <a:t/>
            </a:r>
            <a:br>
              <a:rPr lang="en-US" sz="5400" b="1" dirty="0" smtClean="0">
                <a:solidFill>
                  <a:srgbClr val="006600"/>
                </a:solidFill>
                <a:latin typeface="+mn-lt"/>
              </a:rPr>
            </a:br>
            <a:r>
              <a:rPr lang="en-US" sz="9500" b="1" dirty="0" smtClean="0">
                <a:solidFill>
                  <a:srgbClr val="006600"/>
                </a:solidFill>
                <a:latin typeface="Futura Std Book" panose="020B0502020204020303" pitchFamily="34" charset="0"/>
              </a:rPr>
              <a:t>Session 7</a:t>
            </a:r>
            <a:br>
              <a:rPr lang="en-US" sz="9500" b="1" dirty="0" smtClean="0">
                <a:solidFill>
                  <a:srgbClr val="006600"/>
                </a:solidFill>
                <a:latin typeface="Futura Std Book" panose="020B0502020204020303" pitchFamily="34" charset="0"/>
              </a:rPr>
            </a:br>
            <a:r>
              <a:rPr lang="en-US" sz="9500" b="1" dirty="0" smtClean="0">
                <a:solidFill>
                  <a:srgbClr val="006600"/>
                </a:solidFill>
                <a:latin typeface="Futura Std Book" panose="020B0502020204020303" pitchFamily="34" charset="0"/>
              </a:rPr>
              <a:t>Wrap-up of training course</a:t>
            </a:r>
            <a:endParaRPr lang="en-US" sz="9500" dirty="0">
              <a:latin typeface="Futura Std Book" panose="020B0502020204020303" pitchFamily="34" charset="0"/>
            </a:endParaRPr>
          </a:p>
        </p:txBody>
      </p:sp>
    </p:spTree>
    <p:extLst>
      <p:ext uri="{BB962C8B-B14F-4D97-AF65-F5344CB8AC3E}">
        <p14:creationId xmlns:p14="http://schemas.microsoft.com/office/powerpoint/2010/main" val="199376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D39BB-F825-A244-972F-9905698AE5FD}"/>
              </a:ext>
            </a:extLst>
          </p:cNvPr>
          <p:cNvSpPr>
            <a:spLocks noGrp="1"/>
          </p:cNvSpPr>
          <p:nvPr>
            <p:ph type="title"/>
          </p:nvPr>
        </p:nvSpPr>
        <p:spPr>
          <a:xfrm>
            <a:off x="1570182" y="365126"/>
            <a:ext cx="8885382" cy="918730"/>
          </a:xfrm>
        </p:spPr>
        <p:txBody>
          <a:bodyPr>
            <a:normAutofit/>
          </a:bodyPr>
          <a:lstStyle/>
          <a:p>
            <a:pPr algn="ctr"/>
            <a:r>
              <a:rPr lang="en-US" sz="4000" b="1" dirty="0">
                <a:solidFill>
                  <a:srgbClr val="006600"/>
                </a:solidFill>
                <a:latin typeface="Futura Std Book" panose="020B0502020204020303" pitchFamily="34" charset="0"/>
              </a:rPr>
              <a:t>Session 7 content</a:t>
            </a:r>
          </a:p>
        </p:txBody>
      </p:sp>
      <p:sp>
        <p:nvSpPr>
          <p:cNvPr id="3" name="Content Placeholder 2">
            <a:extLst>
              <a:ext uri="{FF2B5EF4-FFF2-40B4-BE49-F238E27FC236}">
                <a16:creationId xmlns:a16="http://schemas.microsoft.com/office/drawing/2014/main" id="{5BA9B503-CD0D-CB42-871D-AA41BCE606F2}"/>
              </a:ext>
            </a:extLst>
          </p:cNvPr>
          <p:cNvSpPr>
            <a:spLocks noGrp="1"/>
          </p:cNvSpPr>
          <p:nvPr>
            <p:ph idx="1"/>
          </p:nvPr>
        </p:nvSpPr>
        <p:spPr>
          <a:xfrm>
            <a:off x="1274618" y="1579418"/>
            <a:ext cx="9864437" cy="4462607"/>
          </a:xfrm>
        </p:spPr>
        <p:txBody>
          <a:bodyPr>
            <a:normAutofit/>
          </a:bodyPr>
          <a:lstStyle/>
          <a:p>
            <a:pPr marL="0" indent="0">
              <a:spcBef>
                <a:spcPts val="1200"/>
              </a:spcBef>
              <a:spcAft>
                <a:spcPts val="1200"/>
              </a:spcAft>
              <a:buNone/>
            </a:pPr>
            <a:r>
              <a:rPr lang="en-US" sz="3200" dirty="0" smtClean="0">
                <a:latin typeface="Futura Std Book" panose="020B0502020204020303" pitchFamily="34" charset="0"/>
              </a:rPr>
              <a:t>7.1	Key </a:t>
            </a:r>
            <a:r>
              <a:rPr lang="en-US" sz="3200" dirty="0">
                <a:latin typeface="Futura Std Book" panose="020B0502020204020303" pitchFamily="34" charset="0"/>
              </a:rPr>
              <a:t>learning points/messages of the training course </a:t>
            </a:r>
          </a:p>
          <a:p>
            <a:pPr marL="0" indent="0">
              <a:spcBef>
                <a:spcPts val="1200"/>
              </a:spcBef>
              <a:spcAft>
                <a:spcPts val="1200"/>
              </a:spcAft>
              <a:buNone/>
            </a:pPr>
            <a:r>
              <a:rPr lang="en-US" sz="3200" dirty="0" smtClean="0">
                <a:latin typeface="Futura Std Book" panose="020B0502020204020303" pitchFamily="34" charset="0"/>
              </a:rPr>
              <a:t>7.2	Reflection: </a:t>
            </a:r>
            <a:r>
              <a:rPr lang="en-US" sz="3200" dirty="0">
                <a:latin typeface="Futura Std Book" panose="020B0502020204020303" pitchFamily="34" charset="0"/>
              </a:rPr>
              <a:t>Putting learning into practice </a:t>
            </a:r>
          </a:p>
        </p:txBody>
      </p:sp>
    </p:spTree>
    <p:extLst>
      <p:ext uri="{BB962C8B-B14F-4D97-AF65-F5344CB8AC3E}">
        <p14:creationId xmlns:p14="http://schemas.microsoft.com/office/powerpoint/2010/main" val="3160811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30D78-0DA6-4B15-BC1F-E4D393FCE229}"/>
              </a:ext>
            </a:extLst>
          </p:cNvPr>
          <p:cNvSpPr>
            <a:spLocks noGrp="1"/>
          </p:cNvSpPr>
          <p:nvPr>
            <p:ph type="ctrTitle"/>
          </p:nvPr>
        </p:nvSpPr>
        <p:spPr>
          <a:xfrm>
            <a:off x="1524000" y="494292"/>
            <a:ext cx="9144000" cy="604837"/>
          </a:xfrm>
        </p:spPr>
        <p:txBody>
          <a:bodyPr>
            <a:noAutofit/>
          </a:bodyPr>
          <a:lstStyle/>
          <a:p>
            <a:r>
              <a:rPr lang="en-US" sz="4000" b="1" dirty="0">
                <a:solidFill>
                  <a:srgbClr val="006600"/>
                </a:solidFill>
                <a:latin typeface="Futura Std Book" panose="020B0502020204020303" pitchFamily="34" charset="0"/>
              </a:rPr>
              <a:t>Session 7 learning </a:t>
            </a:r>
            <a:r>
              <a:rPr lang="en-US" sz="4000" b="1" dirty="0" smtClean="0">
                <a:solidFill>
                  <a:srgbClr val="006600"/>
                </a:solidFill>
                <a:latin typeface="Futura Std Book" panose="020B0502020204020303" pitchFamily="34" charset="0"/>
              </a:rPr>
              <a:t>objectives</a:t>
            </a:r>
            <a:endParaRPr lang="en-US" sz="4000" b="1" dirty="0">
              <a:solidFill>
                <a:srgbClr val="006600"/>
              </a:solidFill>
              <a:latin typeface="Futura Std Book" panose="020B0502020204020303" pitchFamily="34" charset="0"/>
            </a:endParaRPr>
          </a:p>
        </p:txBody>
      </p:sp>
      <p:sp>
        <p:nvSpPr>
          <p:cNvPr id="3" name="Subtitle 2">
            <a:extLst>
              <a:ext uri="{FF2B5EF4-FFF2-40B4-BE49-F238E27FC236}">
                <a16:creationId xmlns:a16="http://schemas.microsoft.com/office/drawing/2014/main" id="{288C4EE4-F691-4F30-8566-7DD60DF034EE}"/>
              </a:ext>
            </a:extLst>
          </p:cNvPr>
          <p:cNvSpPr>
            <a:spLocks noGrp="1"/>
          </p:cNvSpPr>
          <p:nvPr>
            <p:ph type="subTitle" idx="1"/>
          </p:nvPr>
        </p:nvSpPr>
        <p:spPr>
          <a:xfrm>
            <a:off x="1524000" y="1316186"/>
            <a:ext cx="9144000" cy="4387273"/>
          </a:xfrm>
        </p:spPr>
        <p:txBody>
          <a:bodyPr>
            <a:normAutofit lnSpcReduction="10000"/>
          </a:bodyPr>
          <a:lstStyle/>
          <a:p>
            <a:pPr algn="l">
              <a:spcBef>
                <a:spcPts val="1200"/>
              </a:spcBef>
              <a:spcAft>
                <a:spcPts val="1200"/>
              </a:spcAft>
            </a:pPr>
            <a:r>
              <a:rPr lang="en-US" sz="3200" b="1" dirty="0">
                <a:latin typeface="Futura Std Book" panose="020B0502020204020303" pitchFamily="34" charset="0"/>
              </a:rPr>
              <a:t>After this session, learners will be able to: </a:t>
            </a:r>
            <a:endParaRPr lang="en-US" sz="3200" dirty="0">
              <a:latin typeface="Futura Std Book" panose="020B0502020204020303" pitchFamily="34" charset="0"/>
            </a:endParaRPr>
          </a:p>
          <a:p>
            <a:pPr marL="461963" indent="-461963" algn="l">
              <a:spcBef>
                <a:spcPts val="1200"/>
              </a:spcBef>
              <a:spcAft>
                <a:spcPts val="1200"/>
              </a:spcAft>
            </a:pPr>
            <a:r>
              <a:rPr lang="en-US" sz="3200" dirty="0">
                <a:latin typeface="Futura Std Book" panose="020B0502020204020303" pitchFamily="34" charset="0"/>
                <a:sym typeface="Symbol" panose="05050102010706020507" pitchFamily="18" charset="2"/>
              </a:rPr>
              <a:t></a:t>
            </a:r>
            <a:r>
              <a:rPr lang="en-US" sz="3200" dirty="0">
                <a:latin typeface="Futura Std Book" panose="020B0502020204020303" pitchFamily="34" charset="0"/>
              </a:rPr>
              <a:t> 	Describe the main points of a human rights-based approach to border security and management </a:t>
            </a:r>
          </a:p>
          <a:p>
            <a:pPr marL="461963" indent="-461963" algn="l">
              <a:spcBef>
                <a:spcPts val="1200"/>
              </a:spcBef>
              <a:spcAft>
                <a:spcPts val="1200"/>
              </a:spcAft>
            </a:pPr>
            <a:r>
              <a:rPr lang="en-US" sz="3200" dirty="0">
                <a:latin typeface="Futura Std Book" panose="020B0502020204020303" pitchFamily="34" charset="0"/>
                <a:sym typeface="Symbol" panose="05050102010706020507" pitchFamily="18" charset="2"/>
              </a:rPr>
              <a:t></a:t>
            </a:r>
            <a:r>
              <a:rPr lang="en-US" sz="3200" dirty="0">
                <a:latin typeface="Futura Std Book" panose="020B0502020204020303" pitchFamily="34" charset="0"/>
              </a:rPr>
              <a:t> 	Gather ideas as to how they may be able to implement what they have learned </a:t>
            </a:r>
          </a:p>
          <a:p>
            <a:pPr algn="l">
              <a:spcBef>
                <a:spcPts val="1200"/>
              </a:spcBef>
              <a:spcAft>
                <a:spcPts val="1200"/>
              </a:spcAft>
            </a:pPr>
            <a:r>
              <a:rPr lang="en-US" sz="3200" dirty="0"/>
              <a:t>	</a:t>
            </a:r>
          </a:p>
          <a:p>
            <a:pPr algn="l">
              <a:spcBef>
                <a:spcPts val="1200"/>
              </a:spcBef>
              <a:spcAft>
                <a:spcPts val="1200"/>
              </a:spcAft>
            </a:pPr>
            <a:endParaRPr lang="en-US" sz="4000" dirty="0"/>
          </a:p>
        </p:txBody>
      </p:sp>
    </p:spTree>
    <p:extLst>
      <p:ext uri="{BB962C8B-B14F-4D97-AF65-F5344CB8AC3E}">
        <p14:creationId xmlns:p14="http://schemas.microsoft.com/office/powerpoint/2010/main" val="3459211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77299-03F5-4B92-BAAF-6E583FEF4DE2}"/>
              </a:ext>
            </a:extLst>
          </p:cNvPr>
          <p:cNvSpPr>
            <a:spLocks noGrp="1"/>
          </p:cNvSpPr>
          <p:nvPr>
            <p:ph type="title"/>
          </p:nvPr>
        </p:nvSpPr>
        <p:spPr>
          <a:xfrm>
            <a:off x="838200" y="1146320"/>
            <a:ext cx="10515600" cy="2852737"/>
          </a:xfrm>
        </p:spPr>
        <p:txBody>
          <a:bodyPr>
            <a:normAutofit/>
          </a:bodyPr>
          <a:lstStyle/>
          <a:p>
            <a:pPr algn="ctr"/>
            <a:r>
              <a:rPr lang="en-US" sz="4800" b="1" dirty="0">
                <a:solidFill>
                  <a:srgbClr val="006600"/>
                </a:solidFill>
                <a:latin typeface="+mn-lt"/>
              </a:rPr>
              <a:t>7.1</a:t>
            </a:r>
            <a:br>
              <a:rPr lang="en-US" sz="4800" b="1" dirty="0">
                <a:solidFill>
                  <a:srgbClr val="006600"/>
                </a:solidFill>
                <a:latin typeface="+mn-lt"/>
              </a:rPr>
            </a:br>
            <a:r>
              <a:rPr lang="en-US" sz="4800" b="1" dirty="0">
                <a:solidFill>
                  <a:srgbClr val="006600"/>
                </a:solidFill>
                <a:latin typeface="+mn-lt"/>
              </a:rPr>
              <a:t>Key learning points/messages</a:t>
            </a:r>
            <a:br>
              <a:rPr lang="en-US" sz="4800" b="1" dirty="0">
                <a:solidFill>
                  <a:srgbClr val="006600"/>
                </a:solidFill>
                <a:latin typeface="+mn-lt"/>
              </a:rPr>
            </a:br>
            <a:r>
              <a:rPr lang="en-US" sz="4800" b="1" dirty="0">
                <a:solidFill>
                  <a:srgbClr val="006600"/>
                </a:solidFill>
                <a:latin typeface="+mn-lt"/>
              </a:rPr>
              <a:t>of the training course</a:t>
            </a:r>
          </a:p>
        </p:txBody>
      </p:sp>
    </p:spTree>
    <p:extLst>
      <p:ext uri="{BB962C8B-B14F-4D97-AF65-F5344CB8AC3E}">
        <p14:creationId xmlns:p14="http://schemas.microsoft.com/office/powerpoint/2010/main" val="3378125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B0320D1-386F-9C4B-8FEF-2AF1F7798A9A}"/>
              </a:ext>
            </a:extLst>
          </p:cNvPr>
          <p:cNvSpPr>
            <a:spLocks noGrp="1"/>
          </p:cNvSpPr>
          <p:nvPr>
            <p:ph type="title"/>
          </p:nvPr>
        </p:nvSpPr>
        <p:spPr>
          <a:xfrm>
            <a:off x="838200" y="365126"/>
            <a:ext cx="10890738" cy="576984"/>
          </a:xfrm>
        </p:spPr>
        <p:txBody>
          <a:bodyPr>
            <a:noAutofit/>
          </a:bodyPr>
          <a:lstStyle/>
          <a:p>
            <a:pPr>
              <a:tabLst>
                <a:tab pos="2058988" algn="l"/>
              </a:tabLst>
            </a:pPr>
            <a:r>
              <a:rPr lang="en-US" sz="4000" b="1" dirty="0">
                <a:solidFill>
                  <a:srgbClr val="FF6600"/>
                </a:solidFill>
                <a:latin typeface="Futura Std Book" panose="020B0502020204020303" pitchFamily="34" charset="0"/>
              </a:rPr>
              <a:t>Session </a:t>
            </a:r>
            <a:r>
              <a:rPr lang="en-US" sz="4000" b="1" dirty="0" smtClean="0">
                <a:solidFill>
                  <a:srgbClr val="FF6600"/>
                </a:solidFill>
                <a:latin typeface="Futura Std Book" panose="020B0502020204020303" pitchFamily="34" charset="0"/>
              </a:rPr>
              <a:t>1: Introduction </a:t>
            </a:r>
            <a:r>
              <a:rPr lang="en-US" sz="4000" b="1" dirty="0">
                <a:solidFill>
                  <a:srgbClr val="FF6600"/>
                </a:solidFill>
                <a:latin typeface="Futura Std Book" panose="020B0502020204020303" pitchFamily="34" charset="0"/>
              </a:rPr>
              <a:t>to human rights</a:t>
            </a:r>
            <a:endParaRPr lang="en-US" sz="4000" dirty="0">
              <a:solidFill>
                <a:srgbClr val="FF66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7EECADE2-80DC-0F42-B256-E325B83C9240}"/>
              </a:ext>
            </a:extLst>
          </p:cNvPr>
          <p:cNvSpPr>
            <a:spLocks noGrp="1"/>
          </p:cNvSpPr>
          <p:nvPr>
            <p:ph idx="1"/>
          </p:nvPr>
        </p:nvSpPr>
        <p:spPr>
          <a:xfrm>
            <a:off x="838200" y="1157816"/>
            <a:ext cx="10515600" cy="5216525"/>
          </a:xfrm>
        </p:spPr>
        <p:txBody>
          <a:bodyPr>
            <a:noAutofit/>
          </a:bodyPr>
          <a:lstStyle/>
          <a:p>
            <a:pPr marL="461963" indent="-461963">
              <a:lnSpc>
                <a:spcPct val="100000"/>
              </a:lnSpc>
              <a:spcBef>
                <a:spcPts val="1200"/>
              </a:spcBef>
              <a:spcAft>
                <a:spcPts val="1200"/>
              </a:spcAft>
            </a:pPr>
            <a:r>
              <a:rPr lang="en-GB" b="1" dirty="0">
                <a:latin typeface="Futura Std Book" panose="020B0502020204020303" pitchFamily="34" charset="0"/>
                <a:ea typeface="DengXian" panose="02010600030101010101" pitchFamily="2" charset="-122"/>
                <a:cs typeface="Arial" panose="020B0604020202020204" pitchFamily="34" charset="0"/>
              </a:rPr>
              <a:t>Human rights are inherent and inalienable</a:t>
            </a:r>
            <a:r>
              <a:rPr lang="en-GB" dirty="0">
                <a:latin typeface="Futura Std Book" panose="020B0502020204020303" pitchFamily="34" charset="0"/>
                <a:ea typeface="DengXian" panose="02010600030101010101" pitchFamily="2" charset="-122"/>
                <a:cs typeface="Arial" panose="020B0604020202020204" pitchFamily="34" charset="0"/>
              </a:rPr>
              <a:t>: all people at international borders, including migrants, regardless of their status, are entitled to the same human rights. </a:t>
            </a:r>
          </a:p>
          <a:p>
            <a:pPr marL="461963" indent="-461963">
              <a:lnSpc>
                <a:spcPct val="100000"/>
              </a:lnSpc>
              <a:spcBef>
                <a:spcPts val="1200"/>
              </a:spcBef>
              <a:spcAft>
                <a:spcPts val="1200"/>
              </a:spcAft>
            </a:pPr>
            <a:r>
              <a:rPr lang="en-GB" dirty="0">
                <a:latin typeface="Futura Std Book" panose="020B0502020204020303" pitchFamily="34" charset="0"/>
                <a:ea typeface="DengXian" panose="02010600030101010101" pitchFamily="2" charset="-122"/>
              </a:rPr>
              <a:t>States (as </a:t>
            </a:r>
            <a:r>
              <a:rPr lang="en-GB" b="1" dirty="0">
                <a:latin typeface="Futura Std Book" panose="020B0502020204020303" pitchFamily="34" charset="0"/>
                <a:ea typeface="DengXian" panose="02010600030101010101" pitchFamily="2" charset="-122"/>
              </a:rPr>
              <a:t>duty-bearers</a:t>
            </a:r>
            <a:r>
              <a:rPr lang="en-GB" dirty="0">
                <a:latin typeface="Futura Std Book" panose="020B0502020204020303" pitchFamily="34" charset="0"/>
                <a:ea typeface="DengXian" panose="02010600030101010101" pitchFamily="2" charset="-122"/>
              </a:rPr>
              <a:t>) have specific obligations towards individuals (the </a:t>
            </a:r>
            <a:r>
              <a:rPr lang="en-GB" b="1" dirty="0">
                <a:latin typeface="Futura Std Book" panose="020B0502020204020303" pitchFamily="34" charset="0"/>
                <a:ea typeface="DengXian" panose="02010600030101010101" pitchFamily="2" charset="-122"/>
              </a:rPr>
              <a:t>rights-holders</a:t>
            </a:r>
            <a:r>
              <a:rPr lang="en-GB" dirty="0">
                <a:latin typeface="Futura Std Book" panose="020B0502020204020303" pitchFamily="34" charset="0"/>
                <a:ea typeface="DengXian" panose="02010600030101010101" pitchFamily="2" charset="-122"/>
              </a:rPr>
              <a:t>) under their jurisdiction.</a:t>
            </a:r>
          </a:p>
          <a:p>
            <a:pPr marL="461963" indent="-461963">
              <a:lnSpc>
                <a:spcPct val="100000"/>
              </a:lnSpc>
              <a:spcBef>
                <a:spcPts val="1200"/>
              </a:spcBef>
              <a:spcAft>
                <a:spcPts val="1200"/>
              </a:spcAft>
            </a:pPr>
            <a:r>
              <a:rPr lang="en-US" dirty="0">
                <a:latin typeface="Futura Std Book" panose="020B0502020204020303" pitchFamily="34" charset="0"/>
              </a:rPr>
              <a:t>The </a:t>
            </a:r>
            <a:r>
              <a:rPr lang="en-US" b="1" dirty="0">
                <a:latin typeface="Futura Std Book" panose="020B0502020204020303" pitchFamily="34" charset="0"/>
              </a:rPr>
              <a:t>right to due process </a:t>
            </a:r>
            <a:r>
              <a:rPr lang="en-US" dirty="0">
                <a:latin typeface="Futura Std Book" panose="020B0502020204020303" pitchFamily="34" charset="0"/>
              </a:rPr>
              <a:t>applies in all border governance contexts to ensure that every individual is treated fairly and with respect for their human rights. The tests of lawfulness, necessity and proportionality are crucial in any consideration of limitation to the human rights of individuals at international borders. </a:t>
            </a:r>
            <a:endParaRPr lang="en-GB" dirty="0">
              <a:latin typeface="Futura Std Book" panose="020B0502020204020303" pitchFamily="34" charset="0"/>
            </a:endParaRPr>
          </a:p>
        </p:txBody>
      </p:sp>
    </p:spTree>
    <p:extLst>
      <p:ext uri="{BB962C8B-B14F-4D97-AF65-F5344CB8AC3E}">
        <p14:creationId xmlns:p14="http://schemas.microsoft.com/office/powerpoint/2010/main" val="380615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7E5623-C9B9-A749-99F7-889758E9526B}"/>
              </a:ext>
            </a:extLst>
          </p:cNvPr>
          <p:cNvSpPr>
            <a:spLocks noGrp="1"/>
          </p:cNvSpPr>
          <p:nvPr>
            <p:ph type="title"/>
          </p:nvPr>
        </p:nvSpPr>
        <p:spPr>
          <a:xfrm>
            <a:off x="398584" y="138781"/>
            <a:ext cx="10515600" cy="591128"/>
          </a:xfrm>
        </p:spPr>
        <p:txBody>
          <a:bodyPr>
            <a:noAutofit/>
          </a:bodyPr>
          <a:lstStyle/>
          <a:p>
            <a:r>
              <a:rPr lang="en-US" sz="3900" b="1" dirty="0">
                <a:solidFill>
                  <a:srgbClr val="FF6600"/>
                </a:solidFill>
                <a:latin typeface="Futura Std Book" panose="020B0502020204020303" pitchFamily="34" charset="0"/>
              </a:rPr>
              <a:t>Session 1 key messages (contd.)</a:t>
            </a:r>
          </a:p>
        </p:txBody>
      </p:sp>
      <p:sp>
        <p:nvSpPr>
          <p:cNvPr id="3" name="Content Placeholder 2">
            <a:extLst>
              <a:ext uri="{FF2B5EF4-FFF2-40B4-BE49-F238E27FC236}">
                <a16:creationId xmlns:a16="http://schemas.microsoft.com/office/drawing/2014/main" id="{C6741E67-1C4E-234E-933D-A11952D60A6B}"/>
              </a:ext>
            </a:extLst>
          </p:cNvPr>
          <p:cNvSpPr>
            <a:spLocks noGrp="1"/>
          </p:cNvSpPr>
          <p:nvPr>
            <p:ph idx="1"/>
          </p:nvPr>
        </p:nvSpPr>
        <p:spPr>
          <a:xfrm>
            <a:off x="187569" y="775856"/>
            <a:ext cx="10515600" cy="5717019"/>
          </a:xfrm>
        </p:spPr>
        <p:txBody>
          <a:bodyPr>
            <a:noAutofit/>
          </a:bodyPr>
          <a:lstStyle/>
          <a:p>
            <a:pPr marL="461963" indent="-461963">
              <a:lnSpc>
                <a:spcPct val="100000"/>
              </a:lnSpc>
              <a:spcBef>
                <a:spcPts val="1200"/>
              </a:spcBef>
              <a:spcAft>
                <a:spcPts val="1200"/>
              </a:spcAft>
            </a:pPr>
            <a:r>
              <a:rPr lang="en-US" sz="2600" dirty="0">
                <a:latin typeface="Futura Std Book" panose="020B0502020204020303" pitchFamily="34" charset="0"/>
                <a:ea typeface="DengXian" panose="02010600030101010101" pitchFamily="2" charset="-122"/>
                <a:cs typeface="Arial" panose="020B0604020202020204" pitchFamily="34" charset="0"/>
              </a:rPr>
              <a:t>Human rights should be at the </a:t>
            </a:r>
            <a:r>
              <a:rPr lang="en-US" sz="2600" dirty="0" err="1">
                <a:latin typeface="Futura Std Book" panose="020B0502020204020303" pitchFamily="34" charset="0"/>
                <a:ea typeface="DengXian" panose="02010600030101010101" pitchFamily="2" charset="-122"/>
                <a:cs typeface="Arial" panose="020B0604020202020204" pitchFamily="34" charset="0"/>
              </a:rPr>
              <a:t>centre</a:t>
            </a:r>
            <a:r>
              <a:rPr lang="en-US" sz="2600" dirty="0">
                <a:latin typeface="Futura Std Book" panose="020B0502020204020303" pitchFamily="34" charset="0"/>
                <a:ea typeface="DengXian" panose="02010600030101010101" pitchFamily="2" charset="-122"/>
                <a:cs typeface="Arial" panose="020B0604020202020204" pitchFamily="34" charset="0"/>
              </a:rPr>
              <a:t> of all border governance measures: migrants must be </a:t>
            </a:r>
            <a:r>
              <a:rPr lang="en-US" sz="2600" b="1" dirty="0">
                <a:latin typeface="Futura Std Book" panose="020B0502020204020303" pitchFamily="34" charset="0"/>
                <a:ea typeface="DengXian" panose="02010600030101010101" pitchFamily="2" charset="-122"/>
                <a:cs typeface="Arial" panose="020B0604020202020204" pitchFamily="34" charset="0"/>
              </a:rPr>
              <a:t>protected against any form of discrimination</a:t>
            </a:r>
            <a:r>
              <a:rPr lang="en-US" sz="2600" dirty="0">
                <a:latin typeface="Futura Std Book" panose="020B0502020204020303" pitchFamily="34" charset="0"/>
                <a:ea typeface="DengXian" panose="02010600030101010101" pitchFamily="2" charset="-122"/>
                <a:cs typeface="Arial" panose="020B0604020202020204" pitchFamily="34" charset="0"/>
              </a:rPr>
              <a:t> and priority should be given to providing assistance and protection from harm. That means that human rights obligations take precedence over law enforcement and migration management objectives. </a:t>
            </a:r>
          </a:p>
          <a:p>
            <a:pPr marL="461963" indent="-461963">
              <a:lnSpc>
                <a:spcPct val="100000"/>
              </a:lnSpc>
              <a:spcBef>
                <a:spcPts val="1200"/>
              </a:spcBef>
              <a:spcAft>
                <a:spcPts val="1200"/>
              </a:spcAft>
            </a:pPr>
            <a:r>
              <a:rPr lang="en-GB" sz="2600" dirty="0">
                <a:latin typeface="Futura Std Book" panose="020B0502020204020303" pitchFamily="34" charset="0"/>
                <a:ea typeface="Calibri" panose="020F0502020204030204" pitchFamily="34" charset="0"/>
                <a:cs typeface="Calibri" panose="020F0502020204030204" pitchFamily="34" charset="0"/>
              </a:rPr>
              <a:t>A </a:t>
            </a:r>
            <a:r>
              <a:rPr lang="en-GB" sz="2600" b="1" dirty="0">
                <a:latin typeface="Futura Std Book" panose="020B0502020204020303" pitchFamily="34" charset="0"/>
                <a:ea typeface="Calibri" panose="020F0502020204030204" pitchFamily="34" charset="0"/>
                <a:cs typeface="Calibri" panose="020F0502020204030204" pitchFamily="34" charset="0"/>
              </a:rPr>
              <a:t>gender-responsive rights-based approach </a:t>
            </a:r>
            <a:r>
              <a:rPr lang="en-GB" sz="2600" dirty="0">
                <a:latin typeface="Futura Std Book" panose="020B0502020204020303" pitchFamily="34" charset="0"/>
                <a:ea typeface="Calibri" panose="020F0502020204030204" pitchFamily="34" charset="0"/>
                <a:cs typeface="Calibri" panose="020F0502020204030204" pitchFamily="34" charset="0"/>
              </a:rPr>
              <a:t>to border governance is necessary to account for different experiences, views and needs of both migrants and border authorities, taking into account gender, age and other </a:t>
            </a:r>
            <a:r>
              <a:rPr lang="en-GB" sz="2600" dirty="0">
                <a:latin typeface="Futura Std Book" panose="020B0502020204020303" pitchFamily="34" charset="0"/>
                <a:ea typeface="DengXian" panose="02010600030101010101" pitchFamily="2" charset="-122"/>
                <a:cs typeface="Arial" panose="020B0604020202020204" pitchFamily="34" charset="0"/>
              </a:rPr>
              <a:t>factors.</a:t>
            </a:r>
          </a:p>
          <a:p>
            <a:pPr marL="461963" indent="-461963">
              <a:lnSpc>
                <a:spcPct val="100000"/>
              </a:lnSpc>
              <a:spcBef>
                <a:spcPts val="1200"/>
              </a:spcBef>
              <a:spcAft>
                <a:spcPts val="1200"/>
              </a:spcAft>
            </a:pPr>
            <a:r>
              <a:rPr lang="en-GB" sz="2600" dirty="0">
                <a:latin typeface="Futura Std Book" panose="020B0502020204020303" pitchFamily="34" charset="0"/>
                <a:ea typeface="DengXian" panose="02010600030101010101" pitchFamily="2" charset="-122"/>
                <a:cs typeface="Arial" panose="020B0604020202020204" pitchFamily="34" charset="0"/>
              </a:rPr>
              <a:t>International human rights law and the </a:t>
            </a:r>
            <a:r>
              <a:rPr lang="en-GB" sz="2600" b="1" dirty="0">
                <a:latin typeface="Futura Std Book" panose="020B0502020204020303" pitchFamily="34" charset="0"/>
                <a:ea typeface="DengXian" panose="02010600030101010101" pitchFamily="2" charset="-122"/>
                <a:cs typeface="Arial" panose="020B0604020202020204" pitchFamily="34" charset="0"/>
              </a:rPr>
              <a:t>rule of law </a:t>
            </a:r>
            <a:r>
              <a:rPr lang="en-GB" sz="2600" dirty="0">
                <a:latin typeface="Futura Std Book" panose="020B0502020204020303" pitchFamily="34" charset="0"/>
                <a:ea typeface="DengXian" panose="02010600030101010101" pitchFamily="2" charset="-122"/>
                <a:cs typeface="Arial" panose="020B0604020202020204" pitchFamily="34" charset="0"/>
              </a:rPr>
              <a:t>are complementary and both must be respected as they are essential to successful efforts to </a:t>
            </a:r>
            <a:r>
              <a:rPr lang="en-GB" sz="2600" dirty="0">
                <a:latin typeface="Futura Std Book" panose="020B0502020204020303" pitchFamily="34" charset="0"/>
                <a:ea typeface="Calibri" panose="020F0502020204030204" pitchFamily="34" charset="0"/>
                <a:cs typeface="Calibri" panose="020F0502020204030204" pitchFamily="34" charset="0"/>
              </a:rPr>
              <a:t>effectively prevent and combat terrorism.</a:t>
            </a:r>
            <a:endParaRPr lang="en-GB" sz="2600" dirty="0">
              <a:latin typeface="Futura Std Book" panose="020B0502020204020303" pitchFamily="34" charset="0"/>
              <a:ea typeface="Calibri" panose="020F0502020204030204" pitchFamily="34" charset="0"/>
              <a:cs typeface="Times New Roman" panose="02020603050405020304" pitchFamily="18" charset="0"/>
            </a:endParaRPr>
          </a:p>
          <a:p>
            <a:pPr marL="368300" indent="-368300">
              <a:lnSpc>
                <a:spcPct val="100000"/>
              </a:lnSpc>
              <a:spcBef>
                <a:spcPts val="2200"/>
              </a:spcBef>
            </a:pPr>
            <a:endParaRPr lang="en-US" sz="2600" dirty="0"/>
          </a:p>
        </p:txBody>
      </p:sp>
    </p:spTree>
    <p:extLst>
      <p:ext uri="{BB962C8B-B14F-4D97-AF65-F5344CB8AC3E}">
        <p14:creationId xmlns:p14="http://schemas.microsoft.com/office/powerpoint/2010/main" val="2733710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1FE4E-F119-644E-A2F9-68AE23412BE2}"/>
              </a:ext>
            </a:extLst>
          </p:cNvPr>
          <p:cNvSpPr>
            <a:spLocks noGrp="1"/>
          </p:cNvSpPr>
          <p:nvPr>
            <p:ph type="title"/>
          </p:nvPr>
        </p:nvSpPr>
        <p:spPr>
          <a:xfrm>
            <a:off x="838200" y="211184"/>
            <a:ext cx="11101754" cy="1063433"/>
          </a:xfrm>
        </p:spPr>
        <p:txBody>
          <a:bodyPr>
            <a:noAutofit/>
          </a:bodyPr>
          <a:lstStyle/>
          <a:p>
            <a:pPr>
              <a:lnSpc>
                <a:spcPct val="80000"/>
              </a:lnSpc>
              <a:tabLst>
                <a:tab pos="2058988" algn="l"/>
              </a:tabLst>
            </a:pPr>
            <a:r>
              <a:rPr lang="en-US" sz="3900" b="1" dirty="0">
                <a:solidFill>
                  <a:srgbClr val="C00000"/>
                </a:solidFill>
                <a:latin typeface="Futura Std Book" panose="020B0502020204020303" pitchFamily="34" charset="0"/>
              </a:rPr>
              <a:t>Session </a:t>
            </a:r>
            <a:r>
              <a:rPr lang="en-US" sz="3900" b="1" dirty="0" smtClean="0">
                <a:solidFill>
                  <a:srgbClr val="C00000"/>
                </a:solidFill>
                <a:latin typeface="Futura Std Book" panose="020B0502020204020303" pitchFamily="34" charset="0"/>
              </a:rPr>
              <a:t>2: Migrants </a:t>
            </a:r>
            <a:r>
              <a:rPr lang="en-US" sz="3900" b="1" dirty="0">
                <a:solidFill>
                  <a:srgbClr val="C00000"/>
                </a:solidFill>
                <a:latin typeface="Futura Std Book" panose="020B0502020204020303" pitchFamily="34" charset="0"/>
              </a:rPr>
              <a:t>in vulnerable situations at </a:t>
            </a:r>
            <a:r>
              <a:rPr lang="en-US" sz="3900" b="1" dirty="0" smtClean="0">
                <a:solidFill>
                  <a:srgbClr val="C00000"/>
                </a:solidFill>
                <a:latin typeface="Futura Std Book" panose="020B0502020204020303" pitchFamily="34" charset="0"/>
              </a:rPr>
              <a:t>international </a:t>
            </a:r>
            <a:r>
              <a:rPr lang="en-US" sz="3900" b="1" dirty="0">
                <a:solidFill>
                  <a:srgbClr val="C00000"/>
                </a:solidFill>
                <a:latin typeface="Futura Std Book" panose="020B0502020204020303" pitchFamily="34" charset="0"/>
              </a:rPr>
              <a:t>borders</a:t>
            </a:r>
            <a:endParaRPr lang="en-US" sz="3900" dirty="0">
              <a:solidFill>
                <a:srgbClr val="C00000"/>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723E6150-0EFF-D54D-8746-4AAC16B4C342}"/>
              </a:ext>
            </a:extLst>
          </p:cNvPr>
          <p:cNvSpPr>
            <a:spLocks noGrp="1"/>
          </p:cNvSpPr>
          <p:nvPr>
            <p:ph idx="1"/>
          </p:nvPr>
        </p:nvSpPr>
        <p:spPr>
          <a:xfrm>
            <a:off x="231530" y="1357744"/>
            <a:ext cx="10710333" cy="5429917"/>
          </a:xfrm>
        </p:spPr>
        <p:txBody>
          <a:bodyPr>
            <a:noAutofit/>
          </a:bodyPr>
          <a:lstStyle/>
          <a:p>
            <a:pPr marL="400050" indent="-400050">
              <a:lnSpc>
                <a:spcPct val="100000"/>
              </a:lnSpc>
              <a:spcBef>
                <a:spcPts val="1200"/>
              </a:spcBef>
              <a:spcAft>
                <a:spcPts val="1200"/>
              </a:spcAft>
            </a:pPr>
            <a:r>
              <a:rPr lang="en-GB" dirty="0">
                <a:latin typeface="Futura Std Book" panose="020B0502020204020303" pitchFamily="34" charset="0"/>
                <a:ea typeface="Times New Roman" panose="02020603050405020304" pitchFamily="18" charset="0"/>
                <a:cs typeface="Calibri Light" panose="020F0302020204030204" pitchFamily="34" charset="0"/>
              </a:rPr>
              <a:t>Some migrants need specific human rights protection because of the </a:t>
            </a:r>
            <a:r>
              <a:rPr lang="en-GB" b="1" dirty="0">
                <a:latin typeface="Futura Std Book" panose="020B0502020204020303" pitchFamily="34" charset="0"/>
                <a:ea typeface="Times New Roman" panose="02020603050405020304" pitchFamily="18" charset="0"/>
                <a:cs typeface="Calibri Light" panose="020F0302020204030204" pitchFamily="34" charset="0"/>
              </a:rPr>
              <a:t>situations they left behind</a:t>
            </a:r>
            <a:r>
              <a:rPr lang="en-GB" dirty="0">
                <a:latin typeface="Futura Std Book" panose="020B0502020204020303" pitchFamily="34" charset="0"/>
                <a:ea typeface="Times New Roman" panose="02020603050405020304" pitchFamily="18" charset="0"/>
                <a:cs typeface="Calibri Light" panose="020F0302020204030204" pitchFamily="34" charset="0"/>
              </a:rPr>
              <a:t>; the </a:t>
            </a:r>
            <a:r>
              <a:rPr lang="en-GB" b="1" dirty="0">
                <a:latin typeface="Futura Std Book" panose="020B0502020204020303" pitchFamily="34" charset="0"/>
                <a:ea typeface="Times New Roman" panose="02020603050405020304" pitchFamily="18" charset="0"/>
                <a:cs typeface="Calibri Light" panose="020F0302020204030204" pitchFamily="34" charset="0"/>
              </a:rPr>
              <a:t>circumstances in which they travelled</a:t>
            </a:r>
            <a:r>
              <a:rPr lang="en-GB" dirty="0">
                <a:latin typeface="Futura Std Book" panose="020B0502020204020303" pitchFamily="34" charset="0"/>
                <a:ea typeface="Times New Roman" panose="02020603050405020304" pitchFamily="18" charset="0"/>
                <a:cs typeface="Calibri Light" panose="020F0302020204030204" pitchFamily="34" charset="0"/>
              </a:rPr>
              <a:t>; the </a:t>
            </a:r>
            <a:r>
              <a:rPr lang="en-GB" b="1" dirty="0">
                <a:latin typeface="Futura Std Book" panose="020B0502020204020303" pitchFamily="34" charset="0"/>
                <a:ea typeface="Times New Roman" panose="02020603050405020304" pitchFamily="18" charset="0"/>
                <a:cs typeface="Calibri Light" panose="020F0302020204030204" pitchFamily="34" charset="0"/>
              </a:rPr>
              <a:t>conditions</a:t>
            </a:r>
            <a:r>
              <a:rPr lang="en-GB" dirty="0">
                <a:latin typeface="Futura Std Book" panose="020B0502020204020303" pitchFamily="34" charset="0"/>
                <a:ea typeface="Times New Roman" panose="02020603050405020304" pitchFamily="18" charset="0"/>
                <a:cs typeface="Calibri Light" panose="020F0302020204030204" pitchFamily="34" charset="0"/>
              </a:rPr>
              <a:t> they face on arrival; or because of </a:t>
            </a:r>
            <a:r>
              <a:rPr lang="en-GB" b="1" dirty="0">
                <a:latin typeface="Futura Std Book" panose="020B0502020204020303" pitchFamily="34" charset="0"/>
                <a:ea typeface="Times New Roman" panose="02020603050405020304" pitchFamily="18" charset="0"/>
                <a:cs typeface="Calibri Light" panose="020F0302020204030204" pitchFamily="34" charset="0"/>
              </a:rPr>
              <a:t>personal characteristics</a:t>
            </a:r>
            <a:r>
              <a:rPr lang="en-GB" dirty="0">
                <a:latin typeface="Futura Std Book" panose="020B0502020204020303" pitchFamily="34" charset="0"/>
                <a:ea typeface="Times New Roman" panose="02020603050405020304" pitchFamily="18" charset="0"/>
                <a:cs typeface="Calibri Light" panose="020F0302020204030204" pitchFamily="34" charset="0"/>
              </a:rPr>
              <a:t> such as age, gender identity, disability or health status.</a:t>
            </a:r>
          </a:p>
          <a:p>
            <a:pPr marL="400050" indent="-400050">
              <a:lnSpc>
                <a:spcPct val="100000"/>
              </a:lnSpc>
              <a:spcBef>
                <a:spcPts val="1200"/>
              </a:spcBef>
              <a:spcAft>
                <a:spcPts val="1200"/>
              </a:spcAft>
            </a:pPr>
            <a:r>
              <a:rPr lang="en-GB" dirty="0">
                <a:latin typeface="Futura Std Book" panose="020B0502020204020303" pitchFamily="34" charset="0"/>
                <a:ea typeface="Times New Roman" panose="02020603050405020304" pitchFamily="18" charset="0"/>
                <a:cs typeface="Calibri Light" panose="020F0302020204030204" pitchFamily="34" charset="0"/>
              </a:rPr>
              <a:t>Although a migrant who is in or has experienced a vulnerable situation may fall outside the specific legal category of “refugee”, it is important to ensure that their </a:t>
            </a:r>
            <a:r>
              <a:rPr lang="en-GB" b="1" dirty="0">
                <a:latin typeface="Futura Std Book" panose="020B0502020204020303" pitchFamily="34" charset="0"/>
                <a:ea typeface="Times New Roman" panose="02020603050405020304" pitchFamily="18" charset="0"/>
                <a:cs typeface="Calibri Light" panose="020F0302020204030204" pitchFamily="34" charset="0"/>
              </a:rPr>
              <a:t>specific human rights protection needs </a:t>
            </a:r>
            <a:r>
              <a:rPr lang="en-GB" dirty="0">
                <a:latin typeface="Futura Std Book" panose="020B0502020204020303" pitchFamily="34" charset="0"/>
                <a:ea typeface="Times New Roman" panose="02020603050405020304" pitchFamily="18" charset="0"/>
                <a:cs typeface="Calibri Light" panose="020F0302020204030204" pitchFamily="34" charset="0"/>
              </a:rPr>
              <a:t>are met.</a:t>
            </a:r>
          </a:p>
          <a:p>
            <a:pPr marL="400050" indent="-400050">
              <a:lnSpc>
                <a:spcPct val="100000"/>
              </a:lnSpc>
              <a:spcBef>
                <a:spcPts val="1200"/>
              </a:spcBef>
              <a:spcAft>
                <a:spcPts val="1200"/>
              </a:spcAft>
            </a:pPr>
            <a:r>
              <a:rPr lang="en-GB" dirty="0">
                <a:latin typeface="Futura Std Book" panose="020B0502020204020303" pitchFamily="34" charset="0"/>
                <a:ea typeface="Times New Roman" panose="02020603050405020304" pitchFamily="18" charset="0"/>
                <a:cs typeface="Calibri Light" panose="020F0302020204030204" pitchFamily="34" charset="0"/>
              </a:rPr>
              <a:t>An individual’s need for human rights protection </a:t>
            </a:r>
            <a:r>
              <a:rPr lang="en-GB" b="1" dirty="0">
                <a:latin typeface="Futura Std Book" panose="020B0502020204020303" pitchFamily="34" charset="0"/>
                <a:ea typeface="Times New Roman" panose="02020603050405020304" pitchFamily="18" charset="0"/>
                <a:cs typeface="Calibri Light" panose="020F0302020204030204" pitchFamily="34" charset="0"/>
              </a:rPr>
              <a:t>can change </a:t>
            </a:r>
            <a:r>
              <a:rPr lang="en-GB" dirty="0">
                <a:latin typeface="Futura Std Book" panose="020B0502020204020303" pitchFamily="34" charset="0"/>
                <a:ea typeface="Times New Roman" panose="02020603050405020304" pitchFamily="18" charset="0"/>
                <a:cs typeface="Calibri Light" panose="020F0302020204030204" pitchFamily="34" charset="0"/>
              </a:rPr>
              <a:t>in the course of their journey or over time.</a:t>
            </a:r>
          </a:p>
        </p:txBody>
      </p:sp>
    </p:spTree>
    <p:extLst>
      <p:ext uri="{BB962C8B-B14F-4D97-AF65-F5344CB8AC3E}">
        <p14:creationId xmlns:p14="http://schemas.microsoft.com/office/powerpoint/2010/main" val="2331360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B8DA1-7822-5F48-8399-AF9FAAFE9447}"/>
              </a:ext>
            </a:extLst>
          </p:cNvPr>
          <p:cNvSpPr>
            <a:spLocks noGrp="1"/>
          </p:cNvSpPr>
          <p:nvPr>
            <p:ph type="title"/>
          </p:nvPr>
        </p:nvSpPr>
        <p:spPr>
          <a:xfrm>
            <a:off x="738909" y="668215"/>
            <a:ext cx="11016406" cy="537130"/>
          </a:xfrm>
        </p:spPr>
        <p:txBody>
          <a:bodyPr>
            <a:noAutofit/>
          </a:bodyPr>
          <a:lstStyle/>
          <a:p>
            <a:pPr>
              <a:lnSpc>
                <a:spcPct val="80000"/>
              </a:lnSpc>
              <a:tabLst>
                <a:tab pos="2058988" algn="l"/>
              </a:tabLst>
            </a:pPr>
            <a:r>
              <a:rPr lang="en-US" sz="3900" b="1" dirty="0">
                <a:solidFill>
                  <a:srgbClr val="0099FF"/>
                </a:solidFill>
                <a:latin typeface="Futura Std Book" panose="020B0502020204020303" pitchFamily="34" charset="0"/>
              </a:rPr>
              <a:t>Session </a:t>
            </a:r>
            <a:r>
              <a:rPr lang="en-US" sz="3900" b="1" dirty="0" smtClean="0">
                <a:solidFill>
                  <a:srgbClr val="0099FF"/>
                </a:solidFill>
                <a:latin typeface="Futura Std Book" panose="020B0502020204020303" pitchFamily="34" charset="0"/>
              </a:rPr>
              <a:t>3: Ensuring </a:t>
            </a:r>
            <a:r>
              <a:rPr lang="en-US" sz="3900" b="1" dirty="0">
                <a:solidFill>
                  <a:srgbClr val="0099FF"/>
                </a:solidFill>
                <a:latin typeface="Futura Std Book" panose="020B0502020204020303" pitchFamily="34" charset="0"/>
              </a:rPr>
              <a:t>human rights in interception, </a:t>
            </a:r>
            <a:r>
              <a:rPr lang="en-US" sz="3900" b="1" dirty="0" smtClean="0">
                <a:solidFill>
                  <a:srgbClr val="0099FF"/>
                </a:solidFill>
                <a:latin typeface="Futura Std Book" panose="020B0502020204020303" pitchFamily="34" charset="0"/>
              </a:rPr>
              <a:t>rescue </a:t>
            </a:r>
            <a:r>
              <a:rPr lang="en-US" sz="3900" b="1" dirty="0">
                <a:solidFill>
                  <a:srgbClr val="0099FF"/>
                </a:solidFill>
                <a:latin typeface="Futura Std Book" panose="020B0502020204020303" pitchFamily="34" charset="0"/>
              </a:rPr>
              <a:t>and immediate assistance</a:t>
            </a:r>
            <a:endParaRPr lang="en-US" sz="3900" dirty="0">
              <a:solidFill>
                <a:srgbClr val="0099FF"/>
              </a:solidFill>
              <a:latin typeface="Futura Std Book" panose="020B0502020204020303" pitchFamily="34" charset="0"/>
            </a:endParaRPr>
          </a:p>
        </p:txBody>
      </p:sp>
      <p:sp>
        <p:nvSpPr>
          <p:cNvPr id="3" name="Content Placeholder 2">
            <a:extLst>
              <a:ext uri="{FF2B5EF4-FFF2-40B4-BE49-F238E27FC236}">
                <a16:creationId xmlns:a16="http://schemas.microsoft.com/office/drawing/2014/main" id="{D481D410-67D2-8A4E-A0E1-6FEF2E385E86}"/>
              </a:ext>
            </a:extLst>
          </p:cNvPr>
          <p:cNvSpPr>
            <a:spLocks noGrp="1"/>
          </p:cNvSpPr>
          <p:nvPr>
            <p:ph idx="1"/>
          </p:nvPr>
        </p:nvSpPr>
        <p:spPr>
          <a:xfrm>
            <a:off x="838200" y="1844543"/>
            <a:ext cx="10515600" cy="4652972"/>
          </a:xfrm>
        </p:spPr>
        <p:txBody>
          <a:bodyPr>
            <a:normAutofit fontScale="85000" lnSpcReduction="20000"/>
          </a:bodyPr>
          <a:lstStyle/>
          <a:p>
            <a:pPr marL="366713" indent="-366713">
              <a:lnSpc>
                <a:spcPct val="100000"/>
              </a:lnSpc>
              <a:spcBef>
                <a:spcPts val="1200"/>
              </a:spcBef>
              <a:spcAft>
                <a:spcPts val="1200"/>
              </a:spcAft>
            </a:pPr>
            <a:r>
              <a:rPr lang="en-GB" sz="3000" dirty="0">
                <a:latin typeface="Futura Std Book" panose="020B0502020204020303" pitchFamily="34" charset="0"/>
                <a:ea typeface="Times New Roman" panose="02020603050405020304" pitchFamily="18" charset="0"/>
                <a:cs typeface="Calibri Light" panose="020F0302020204030204" pitchFamily="34" charset="0"/>
              </a:rPr>
              <a:t>Border officials play an </a:t>
            </a:r>
            <a:r>
              <a:rPr lang="en-GB" sz="3000" b="1" dirty="0">
                <a:latin typeface="Futura Std Book" panose="020B0502020204020303" pitchFamily="34" charset="0"/>
                <a:ea typeface="Times New Roman" panose="02020603050405020304" pitchFamily="18" charset="0"/>
                <a:cs typeface="Calibri Light" panose="020F0302020204030204" pitchFamily="34" charset="0"/>
              </a:rPr>
              <a:t>essential role in protecting </a:t>
            </a:r>
            <a:r>
              <a:rPr lang="en-GB" sz="3000" dirty="0">
                <a:latin typeface="Futura Std Book" panose="020B0502020204020303" pitchFamily="34" charset="0"/>
                <a:ea typeface="Times New Roman" panose="02020603050405020304" pitchFamily="18" charset="0"/>
                <a:cs typeface="Calibri Light" panose="020F0302020204030204" pitchFamily="34" charset="0"/>
              </a:rPr>
              <a:t>the lives and safety of all migrants, including those in vulnerable situations, in interception, rescue and immediate assistance.</a:t>
            </a:r>
          </a:p>
          <a:p>
            <a:pPr marL="366713" indent="-366713">
              <a:lnSpc>
                <a:spcPct val="100000"/>
              </a:lnSpc>
              <a:spcBef>
                <a:spcPts val="1200"/>
              </a:spcBef>
              <a:spcAft>
                <a:spcPts val="1200"/>
              </a:spcAft>
            </a:pPr>
            <a:r>
              <a:rPr lang="en-GB" sz="3000" b="1" dirty="0">
                <a:latin typeface="Futura Std Book" panose="020B0502020204020303" pitchFamily="34" charset="0"/>
                <a:ea typeface="Times New Roman" panose="02020603050405020304" pitchFamily="18" charset="0"/>
                <a:cs typeface="Calibri Light" panose="020F0302020204030204" pitchFamily="34" charset="0"/>
              </a:rPr>
              <a:t>Planning</a:t>
            </a:r>
            <a:r>
              <a:rPr lang="en-GB" sz="3000" dirty="0">
                <a:latin typeface="Futura Std Book" panose="020B0502020204020303" pitchFamily="34" charset="0"/>
                <a:ea typeface="Times New Roman" panose="02020603050405020304" pitchFamily="18" charset="0"/>
                <a:cs typeface="Calibri Light" panose="020F0302020204030204" pitchFamily="34" charset="0"/>
              </a:rPr>
              <a:t> for interception, rescue and immediate assistance is vital.</a:t>
            </a:r>
          </a:p>
          <a:p>
            <a:pPr marL="366713" indent="-366713">
              <a:lnSpc>
                <a:spcPct val="100000"/>
              </a:lnSpc>
              <a:spcBef>
                <a:spcPts val="1200"/>
              </a:spcBef>
              <a:spcAft>
                <a:spcPts val="1200"/>
              </a:spcAft>
            </a:pPr>
            <a:r>
              <a:rPr lang="en-GB" sz="3000" b="1" dirty="0" smtClean="0">
                <a:latin typeface="Futura Std Book" panose="020B0502020204020303" pitchFamily="34" charset="0"/>
                <a:ea typeface="Times New Roman" panose="02020603050405020304" pitchFamily="18" charset="0"/>
                <a:cs typeface="Calibri Light" panose="020F0302020204030204" pitchFamily="34" charset="0"/>
              </a:rPr>
              <a:t>Avoid dangerous </a:t>
            </a:r>
            <a:r>
              <a:rPr lang="en-GB" sz="3000" b="1" dirty="0">
                <a:latin typeface="Futura Std Book" panose="020B0502020204020303" pitchFamily="34" charset="0"/>
                <a:ea typeface="Times New Roman" panose="02020603050405020304" pitchFamily="18" charset="0"/>
                <a:cs typeface="Calibri Light" panose="020F0302020204030204" pitchFamily="34" charset="0"/>
              </a:rPr>
              <a:t>interception</a:t>
            </a:r>
            <a:r>
              <a:rPr lang="en-GB" sz="3000" dirty="0">
                <a:latin typeface="Futura Std Book" panose="020B0502020204020303" pitchFamily="34" charset="0"/>
                <a:ea typeface="Times New Roman" panose="02020603050405020304" pitchFamily="18" charset="0"/>
                <a:cs typeface="Calibri Light" panose="020F0302020204030204" pitchFamily="34" charset="0"/>
              </a:rPr>
              <a:t> </a:t>
            </a:r>
            <a:r>
              <a:rPr lang="en-GB" sz="3000" dirty="0" smtClean="0">
                <a:latin typeface="Futura Std Book" panose="020B0502020204020303" pitchFamily="34" charset="0"/>
                <a:ea typeface="Times New Roman" panose="02020603050405020304" pitchFamily="18" charset="0"/>
                <a:cs typeface="Calibri Light" panose="020F0302020204030204" pitchFamily="34" charset="0"/>
              </a:rPr>
              <a:t>methods.</a:t>
            </a:r>
            <a:endParaRPr lang="en-GB" sz="3000" dirty="0">
              <a:latin typeface="Futura Std Book" panose="020B0502020204020303" pitchFamily="34" charset="0"/>
              <a:ea typeface="Times New Roman" panose="02020603050405020304" pitchFamily="18" charset="0"/>
              <a:cs typeface="Calibri Light" panose="020F0302020204030204" pitchFamily="34" charset="0"/>
            </a:endParaRPr>
          </a:p>
          <a:p>
            <a:pPr marL="366713" indent="-366713">
              <a:lnSpc>
                <a:spcPct val="100000"/>
              </a:lnSpc>
              <a:spcBef>
                <a:spcPts val="1200"/>
              </a:spcBef>
              <a:spcAft>
                <a:spcPts val="1200"/>
              </a:spcAft>
            </a:pPr>
            <a:r>
              <a:rPr lang="en-GB" sz="3000" dirty="0">
                <a:latin typeface="Futura Std Book" panose="020B0502020204020303" pitchFamily="34" charset="0"/>
                <a:ea typeface="Times New Roman" panose="02020603050405020304" pitchFamily="18" charset="0"/>
                <a:cs typeface="Calibri Light" panose="020F0302020204030204" pitchFamily="34" charset="0"/>
              </a:rPr>
              <a:t>Any </a:t>
            </a:r>
            <a:r>
              <a:rPr lang="en-GB" sz="3000" b="1" dirty="0" smtClean="0">
                <a:latin typeface="Futura Std Book" panose="020B0502020204020303" pitchFamily="34" charset="0"/>
                <a:ea typeface="Times New Roman" panose="02020603050405020304" pitchFamily="18" charset="0"/>
                <a:cs typeface="Calibri Light" panose="020F0302020204030204" pitchFamily="34" charset="0"/>
              </a:rPr>
              <a:t>use of force </a:t>
            </a:r>
            <a:r>
              <a:rPr lang="en-GB" sz="3000" dirty="0" smtClean="0">
                <a:latin typeface="Futura Std Book" panose="020B0502020204020303" pitchFamily="34" charset="0"/>
                <a:ea typeface="Times New Roman" panose="02020603050405020304" pitchFamily="18" charset="0"/>
                <a:cs typeface="Calibri Light" panose="020F0302020204030204" pitchFamily="34" charset="0"/>
              </a:rPr>
              <a:t>by </a:t>
            </a:r>
            <a:r>
              <a:rPr lang="en-GB" sz="3000" dirty="0">
                <a:latin typeface="Futura Std Book" panose="020B0502020204020303" pitchFamily="34" charset="0"/>
                <a:ea typeface="Times New Roman" panose="02020603050405020304" pitchFamily="18" charset="0"/>
                <a:cs typeface="Calibri Light" panose="020F0302020204030204" pitchFamily="34" charset="0"/>
              </a:rPr>
              <a:t>law enforcement should be </a:t>
            </a:r>
            <a:r>
              <a:rPr lang="en-GB" sz="3000" b="1" dirty="0">
                <a:latin typeface="Futura Std Book" panose="020B0502020204020303" pitchFamily="34" charset="0"/>
                <a:ea typeface="Times New Roman" panose="02020603050405020304" pitchFamily="18" charset="0"/>
                <a:cs typeface="Calibri Light" panose="020F0302020204030204" pitchFamily="34" charset="0"/>
              </a:rPr>
              <a:t>exceptional</a:t>
            </a:r>
            <a:r>
              <a:rPr lang="en-GB" sz="3000" dirty="0">
                <a:latin typeface="Futura Std Book" panose="020B0502020204020303" pitchFamily="34" charset="0"/>
                <a:ea typeface="Times New Roman" panose="02020603050405020304" pitchFamily="18" charset="0"/>
                <a:cs typeface="Calibri Light" panose="020F0302020204030204" pitchFamily="34" charset="0"/>
              </a:rPr>
              <a:t> and must meet the requirements of legality, necessity, proportionality, non-discrimination, precaution and accountability.</a:t>
            </a:r>
          </a:p>
          <a:p>
            <a:pPr marL="366713" indent="-366713">
              <a:lnSpc>
                <a:spcPct val="100000"/>
              </a:lnSpc>
              <a:spcBef>
                <a:spcPts val="1200"/>
              </a:spcBef>
              <a:spcAft>
                <a:spcPts val="1200"/>
              </a:spcAft>
            </a:pPr>
            <a:r>
              <a:rPr lang="en-GB" sz="3000" dirty="0" smtClean="0">
                <a:latin typeface="Futura Std Book" panose="020B0502020204020303" pitchFamily="34" charset="0"/>
                <a:ea typeface="Times New Roman" panose="02020603050405020304" pitchFamily="18" charset="0"/>
                <a:cs typeface="Calibri Light" panose="020F0302020204030204" pitchFamily="34" charset="0"/>
              </a:rPr>
              <a:t>The </a:t>
            </a:r>
            <a:r>
              <a:rPr lang="en-GB" sz="3000" b="1" dirty="0" smtClean="0">
                <a:latin typeface="Futura Std Book" panose="020B0502020204020303" pitchFamily="34" charset="0"/>
                <a:ea typeface="Times New Roman" panose="02020603050405020304" pitchFamily="18" charset="0"/>
                <a:cs typeface="Calibri Light" panose="020F0302020204030204" pitchFamily="34" charset="0"/>
              </a:rPr>
              <a:t>risk of harm </a:t>
            </a:r>
            <a:r>
              <a:rPr lang="en-GB" sz="3000" dirty="0" smtClean="0">
                <a:latin typeface="Futura Std Book" panose="020B0502020204020303" pitchFamily="34" charset="0"/>
                <a:ea typeface="Times New Roman" panose="02020603050405020304" pitchFamily="18" charset="0"/>
                <a:cs typeface="Calibri Light" panose="020F0302020204030204" pitchFamily="34" charset="0"/>
              </a:rPr>
              <a:t>must never outweigh the advantage of using force.</a:t>
            </a:r>
          </a:p>
          <a:p>
            <a:pPr marL="358775" lvl="0" indent="-358775">
              <a:lnSpc>
                <a:spcPct val="110000"/>
              </a:lnSpc>
              <a:spcBef>
                <a:spcPts val="1200"/>
              </a:spcBef>
              <a:spcAft>
                <a:spcPts val="1200"/>
              </a:spcAft>
            </a:pPr>
            <a:endParaRPr lang="en-GB" dirty="0"/>
          </a:p>
        </p:txBody>
      </p:sp>
    </p:spTree>
    <p:extLst>
      <p:ext uri="{BB962C8B-B14F-4D97-AF65-F5344CB8AC3E}">
        <p14:creationId xmlns:p14="http://schemas.microsoft.com/office/powerpoint/2010/main" val="1365893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7F975B-5CD6-4607-9EEB-096D687963DC}">
  <ds:schemaRefs>
    <ds:schemaRef ds:uri="http://schemas.microsoft.com/sharepoint/v3/contenttype/forms"/>
  </ds:schemaRefs>
</ds:datastoreItem>
</file>

<file path=customXml/itemProps2.xml><?xml version="1.0" encoding="utf-8"?>
<ds:datastoreItem xmlns:ds="http://schemas.openxmlformats.org/officeDocument/2006/customXml" ds:itemID="{2A3CF000-D69D-4F44-A11E-792B1B6898AE}">
  <ds:schemaRefs>
    <ds:schemaRef ds:uri="ea0ec693-b112-41c0-8629-e3b04af4f42e"/>
    <ds:schemaRef ds:uri="9c050d51-998a-44d3-81a1-5629e8b14d86"/>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9F552780-39DF-4EDC-AB11-D0B262E4298A}"/>
</file>

<file path=docProps/app.xml><?xml version="1.0" encoding="utf-8"?>
<Properties xmlns="http://schemas.openxmlformats.org/officeDocument/2006/extended-properties" xmlns:vt="http://schemas.openxmlformats.org/officeDocument/2006/docPropsVTypes">
  <TotalTime>6764</TotalTime>
  <Words>1119</Words>
  <Application>Microsoft Office PowerPoint</Application>
  <PresentationFormat>Widescreen</PresentationFormat>
  <Paragraphs>78</Paragraphs>
  <Slides>16</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Yu Gothic Light</vt:lpstr>
      <vt:lpstr>Arial</vt:lpstr>
      <vt:lpstr>Calibri</vt:lpstr>
      <vt:lpstr>Calibri Light</vt:lpstr>
      <vt:lpstr>DengXian</vt:lpstr>
      <vt:lpstr>Futura Std Book</vt:lpstr>
      <vt:lpstr>Symbol</vt:lpstr>
      <vt:lpstr>Times New Roman</vt:lpstr>
      <vt:lpstr>Wingdings</vt:lpstr>
      <vt:lpstr>Office Theme</vt:lpstr>
      <vt:lpstr>                Training course  on Human Rights  at International Borders   </vt:lpstr>
      <vt:lpstr>PowerPoint Presentation</vt:lpstr>
      <vt:lpstr>Session 7 content</vt:lpstr>
      <vt:lpstr>Session 7 learning objectives</vt:lpstr>
      <vt:lpstr>7.1 Key learning points/messages of the training course</vt:lpstr>
      <vt:lpstr>Session 1: Introduction to human rights</vt:lpstr>
      <vt:lpstr>Session 1 key messages (contd.)</vt:lpstr>
      <vt:lpstr>Session 2: Migrants in vulnerable situations at international borders</vt:lpstr>
      <vt:lpstr>Session 3: Ensuring human rights in interception, rescue and immediate assistance</vt:lpstr>
      <vt:lpstr>Session 4: Ensuring human rights-based screening and interviewing at international borders</vt:lpstr>
      <vt:lpstr>Session 5: Avoiding detention and inadequate conditions of detention</vt:lpstr>
      <vt:lpstr>Session 6: Human rights-based return</vt:lpstr>
      <vt:lpstr>7.2 Reflection: Putting learning  into practice  </vt:lpstr>
      <vt:lpstr>What have you learned during the training course?</vt:lpstr>
      <vt:lpstr>How can you put what you have learned into practice?</vt:lpstr>
      <vt:lpstr>                Training course  on Human Rights  at International Borders  [PLACE, DATE]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OHCHR</dc:creator>
  <cp:lastModifiedBy>OHCHR</cp:lastModifiedBy>
  <cp:revision>127</cp:revision>
  <dcterms:created xsi:type="dcterms:W3CDTF">2018-06-04T01:27:53Z</dcterms:created>
  <dcterms:modified xsi:type="dcterms:W3CDTF">2021-08-26T17:08:51Z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