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364" r:id="rId5"/>
    <p:sldId id="257" r:id="rId6"/>
    <p:sldId id="259" r:id="rId7"/>
    <p:sldId id="261" r:id="rId8"/>
    <p:sldId id="363" r:id="rId9"/>
    <p:sldId id="354" r:id="rId10"/>
    <p:sldId id="264" r:id="rId11"/>
    <p:sldId id="310" r:id="rId12"/>
    <p:sldId id="265" r:id="rId13"/>
    <p:sldId id="328" r:id="rId14"/>
    <p:sldId id="314" r:id="rId15"/>
    <p:sldId id="347" r:id="rId16"/>
    <p:sldId id="352" r:id="rId17"/>
    <p:sldId id="353" r:id="rId18"/>
    <p:sldId id="344" r:id="rId19"/>
    <p:sldId id="315" r:id="rId20"/>
    <p:sldId id="346" r:id="rId21"/>
    <p:sldId id="311" r:id="rId22"/>
    <p:sldId id="278" r:id="rId23"/>
    <p:sldId id="281" r:id="rId24"/>
    <p:sldId id="349" r:id="rId25"/>
    <p:sldId id="350" r:id="rId26"/>
    <p:sldId id="348" r:id="rId27"/>
    <p:sldId id="351" r:id="rId28"/>
    <p:sldId id="355" r:id="rId29"/>
    <p:sldId id="356" r:id="rId30"/>
    <p:sldId id="357" r:id="rId31"/>
    <p:sldId id="359" r:id="rId32"/>
    <p:sldId id="358" r:id="rId33"/>
    <p:sldId id="361" r:id="rId34"/>
    <p:sldId id="362" r:id="rId35"/>
    <p:sldId id="31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8" autoAdjust="0"/>
    <p:restoredTop sz="79545"/>
  </p:normalViewPr>
  <p:slideViewPr>
    <p:cSldViewPr snapToGrid="0">
      <p:cViewPr varScale="1">
        <p:scale>
          <a:sx n="55" d="100"/>
          <a:sy n="55" d="100"/>
        </p:scale>
        <p:origin x="9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381898-6DAA-4EE8-9DDF-AC7ECE0D8563}" type="datetimeFigureOut">
              <a:rPr lang="en-GB" smtClean="0"/>
              <a:t>26/08/2021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339E95-228E-4FF8-9799-864D0582A4EF}" type="slidenum">
              <a:rPr lang="en-GB" smtClean="0"/>
              <a:t>‹#›</a:t>
            </a:fld>
            <a:endParaRPr lang="en-GB"/>
          </a:p>
        </p:txBody>
      </p:sp>
    </p:spTree>
    <p:extLst>
      <p:ext uri="{BB962C8B-B14F-4D97-AF65-F5344CB8AC3E}">
        <p14:creationId xmlns:p14="http://schemas.microsoft.com/office/powerpoint/2010/main" val="3134391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D0E7A-B4BD-BA43-8FAE-A14F4E4631D0}" type="datetimeFigureOut">
              <a:rPr lang="en-US" smtClean="0"/>
              <a:t>8/26/2021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A648B-96C5-4642-8BD0-E638F843708E}" type="slidenum">
              <a:rPr lang="en-US" smtClean="0"/>
              <a:t>‹#›</a:t>
            </a:fld>
            <a:endParaRPr lang="en-US"/>
          </a:p>
        </p:txBody>
      </p:sp>
    </p:spTree>
    <p:extLst>
      <p:ext uri="{BB962C8B-B14F-4D97-AF65-F5344CB8AC3E}">
        <p14:creationId xmlns:p14="http://schemas.microsoft.com/office/powerpoint/2010/main" val="4201052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4</a:t>
            </a:fld>
            <a:endParaRPr lang="en-US"/>
          </a:p>
        </p:txBody>
      </p:sp>
    </p:spTree>
    <p:extLst>
      <p:ext uri="{BB962C8B-B14F-4D97-AF65-F5344CB8AC3E}">
        <p14:creationId xmlns:p14="http://schemas.microsoft.com/office/powerpoint/2010/main" val="1498342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11"/>
          </p:nvPr>
        </p:nvSpPr>
        <p:spPr/>
        <p:txBody>
          <a:bodyPr/>
          <a:lstStyle/>
          <a:p>
            <a:fld id="{F59A648B-96C5-4642-8BD0-E638F843708E}" type="slidenum">
              <a:rPr lang="en-US" smtClean="0"/>
              <a:t>18</a:t>
            </a:fld>
            <a:endParaRPr lang="en-US"/>
          </a:p>
        </p:txBody>
      </p:sp>
    </p:spTree>
    <p:extLst>
      <p:ext uri="{BB962C8B-B14F-4D97-AF65-F5344CB8AC3E}">
        <p14:creationId xmlns:p14="http://schemas.microsoft.com/office/powerpoint/2010/main" val="210091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a:t>
            </a:r>
          </a:p>
        </p:txBody>
      </p:sp>
      <p:sp>
        <p:nvSpPr>
          <p:cNvPr id="4" name="Slide Number Placeholder 3"/>
          <p:cNvSpPr>
            <a:spLocks noGrp="1"/>
          </p:cNvSpPr>
          <p:nvPr>
            <p:ph type="sldNum" sz="quarter" idx="10"/>
          </p:nvPr>
        </p:nvSpPr>
        <p:spPr/>
        <p:txBody>
          <a:bodyPr/>
          <a:lstStyle/>
          <a:p>
            <a:fld id="{F59A648B-96C5-4642-8BD0-E638F843708E}" type="slidenum">
              <a:rPr lang="en-US" smtClean="0"/>
              <a:t>20</a:t>
            </a:fld>
            <a:endParaRPr lang="en-US"/>
          </a:p>
        </p:txBody>
      </p:sp>
    </p:spTree>
    <p:extLst>
      <p:ext uri="{BB962C8B-B14F-4D97-AF65-F5344CB8AC3E}">
        <p14:creationId xmlns:p14="http://schemas.microsoft.com/office/powerpoint/2010/main" val="801625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21</a:t>
            </a:fld>
            <a:endParaRPr lang="en-US"/>
          </a:p>
        </p:txBody>
      </p:sp>
    </p:spTree>
    <p:extLst>
      <p:ext uri="{BB962C8B-B14F-4D97-AF65-F5344CB8AC3E}">
        <p14:creationId xmlns:p14="http://schemas.microsoft.com/office/powerpoint/2010/main" val="289990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23</a:t>
            </a:fld>
            <a:endParaRPr lang="en-US"/>
          </a:p>
        </p:txBody>
      </p:sp>
    </p:spTree>
    <p:extLst>
      <p:ext uri="{BB962C8B-B14F-4D97-AF65-F5344CB8AC3E}">
        <p14:creationId xmlns:p14="http://schemas.microsoft.com/office/powerpoint/2010/main" val="193306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26</a:t>
            </a:fld>
            <a:endParaRPr lang="en-US"/>
          </a:p>
        </p:txBody>
      </p:sp>
    </p:spTree>
    <p:extLst>
      <p:ext uri="{BB962C8B-B14F-4D97-AF65-F5344CB8AC3E}">
        <p14:creationId xmlns:p14="http://schemas.microsoft.com/office/powerpoint/2010/main" val="1089194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27</a:t>
            </a:fld>
            <a:endParaRPr lang="en-US"/>
          </a:p>
        </p:txBody>
      </p:sp>
    </p:spTree>
    <p:extLst>
      <p:ext uri="{BB962C8B-B14F-4D97-AF65-F5344CB8AC3E}">
        <p14:creationId xmlns:p14="http://schemas.microsoft.com/office/powerpoint/2010/main" val="3981910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29</a:t>
            </a:fld>
            <a:endParaRPr lang="en-US"/>
          </a:p>
        </p:txBody>
      </p:sp>
    </p:spTree>
    <p:extLst>
      <p:ext uri="{BB962C8B-B14F-4D97-AF65-F5344CB8AC3E}">
        <p14:creationId xmlns:p14="http://schemas.microsoft.com/office/powerpoint/2010/main" val="3222052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30</a:t>
            </a:fld>
            <a:endParaRPr lang="en-US"/>
          </a:p>
        </p:txBody>
      </p:sp>
    </p:spTree>
    <p:extLst>
      <p:ext uri="{BB962C8B-B14F-4D97-AF65-F5344CB8AC3E}">
        <p14:creationId xmlns:p14="http://schemas.microsoft.com/office/powerpoint/2010/main" val="133234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7</a:t>
            </a:fld>
            <a:endParaRPr lang="en-US"/>
          </a:p>
        </p:txBody>
      </p:sp>
    </p:spTree>
    <p:extLst>
      <p:ext uri="{BB962C8B-B14F-4D97-AF65-F5344CB8AC3E}">
        <p14:creationId xmlns:p14="http://schemas.microsoft.com/office/powerpoint/2010/main" val="358940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works as a stand/sit exercise</a:t>
            </a:r>
          </a:p>
        </p:txBody>
      </p:sp>
      <p:sp>
        <p:nvSpPr>
          <p:cNvPr id="4" name="Slide Number Placeholder 3"/>
          <p:cNvSpPr>
            <a:spLocks noGrp="1"/>
          </p:cNvSpPr>
          <p:nvPr>
            <p:ph type="sldNum" sz="quarter" idx="10"/>
          </p:nvPr>
        </p:nvSpPr>
        <p:spPr/>
        <p:txBody>
          <a:bodyPr/>
          <a:lstStyle/>
          <a:p>
            <a:fld id="{F59A648B-96C5-4642-8BD0-E638F843708E}" type="slidenum">
              <a:rPr lang="en-US" smtClean="0"/>
              <a:t>10</a:t>
            </a:fld>
            <a:endParaRPr lang="en-US"/>
          </a:p>
        </p:txBody>
      </p:sp>
    </p:spTree>
    <p:extLst>
      <p:ext uri="{BB962C8B-B14F-4D97-AF65-F5344CB8AC3E}">
        <p14:creationId xmlns:p14="http://schemas.microsoft.com/office/powerpoint/2010/main" val="1550376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11</a:t>
            </a:fld>
            <a:endParaRPr lang="en-US"/>
          </a:p>
        </p:txBody>
      </p:sp>
    </p:spTree>
    <p:extLst>
      <p:ext uri="{BB962C8B-B14F-4D97-AF65-F5344CB8AC3E}">
        <p14:creationId xmlns:p14="http://schemas.microsoft.com/office/powerpoint/2010/main" val="2722588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12</a:t>
            </a:fld>
            <a:endParaRPr lang="en-US"/>
          </a:p>
        </p:txBody>
      </p:sp>
    </p:spTree>
    <p:extLst>
      <p:ext uri="{BB962C8B-B14F-4D97-AF65-F5344CB8AC3E}">
        <p14:creationId xmlns:p14="http://schemas.microsoft.com/office/powerpoint/2010/main" val="278852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11"/>
          </p:nvPr>
        </p:nvSpPr>
        <p:spPr/>
        <p:txBody>
          <a:bodyPr/>
          <a:lstStyle/>
          <a:p>
            <a:fld id="{F59A648B-96C5-4642-8BD0-E638F843708E}" type="slidenum">
              <a:rPr lang="en-US" smtClean="0"/>
              <a:t>14</a:t>
            </a:fld>
            <a:endParaRPr lang="en-US"/>
          </a:p>
        </p:txBody>
      </p:sp>
    </p:spTree>
    <p:extLst>
      <p:ext uri="{BB962C8B-B14F-4D97-AF65-F5344CB8AC3E}">
        <p14:creationId xmlns:p14="http://schemas.microsoft.com/office/powerpoint/2010/main" val="3045354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Futura Std Book" panose="020B0502020204020303" pitchFamily="34" charset="0"/>
              </a:rPr>
              <a:t>Refer</a:t>
            </a:r>
            <a:r>
              <a:rPr lang="en-US" baseline="0" dirty="0" smtClean="0">
                <a:latin typeface="Futura Std Book" panose="020B0502020204020303" pitchFamily="34" charset="0"/>
              </a:rPr>
              <a:t> </a:t>
            </a:r>
            <a:r>
              <a:rPr lang="en-US" dirty="0" smtClean="0">
                <a:latin typeface="Futura Std Book" panose="020B0502020204020303" pitchFamily="34" charset="0"/>
              </a:rPr>
              <a:t>back </a:t>
            </a:r>
            <a:r>
              <a:rPr lang="en-US" dirty="0">
                <a:latin typeface="Futura Std Book" panose="020B0502020204020303" pitchFamily="34" charset="0"/>
              </a:rPr>
              <a:t>to session 3.0 – we parked these two human rights considerations to discuss in this session but they are also essential in the rescue and interception work</a:t>
            </a:r>
          </a:p>
        </p:txBody>
      </p:sp>
      <p:sp>
        <p:nvSpPr>
          <p:cNvPr id="4" name="Slide Number Placeholder 3"/>
          <p:cNvSpPr>
            <a:spLocks noGrp="1"/>
          </p:cNvSpPr>
          <p:nvPr>
            <p:ph type="sldNum" sz="quarter" idx="10"/>
          </p:nvPr>
        </p:nvSpPr>
        <p:spPr/>
        <p:txBody>
          <a:bodyPr/>
          <a:lstStyle/>
          <a:p>
            <a:fld id="{F59A648B-96C5-4642-8BD0-E638F843708E}" type="slidenum">
              <a:rPr lang="en-US" smtClean="0"/>
              <a:t>15</a:t>
            </a:fld>
            <a:endParaRPr lang="en-US"/>
          </a:p>
        </p:txBody>
      </p:sp>
    </p:spTree>
    <p:extLst>
      <p:ext uri="{BB962C8B-B14F-4D97-AF65-F5344CB8AC3E}">
        <p14:creationId xmlns:p14="http://schemas.microsoft.com/office/powerpoint/2010/main" val="1647997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16</a:t>
            </a:fld>
            <a:endParaRPr lang="en-US"/>
          </a:p>
        </p:txBody>
      </p:sp>
    </p:spTree>
    <p:extLst>
      <p:ext uri="{BB962C8B-B14F-4D97-AF65-F5344CB8AC3E}">
        <p14:creationId xmlns:p14="http://schemas.microsoft.com/office/powerpoint/2010/main" val="1981498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17</a:t>
            </a:fld>
            <a:endParaRPr lang="en-US"/>
          </a:p>
        </p:txBody>
      </p:sp>
    </p:spTree>
    <p:extLst>
      <p:ext uri="{BB962C8B-B14F-4D97-AF65-F5344CB8AC3E}">
        <p14:creationId xmlns:p14="http://schemas.microsoft.com/office/powerpoint/2010/main" val="191797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DDF3-83F6-4B72-935A-91D6DC0E2A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5CB8CE-BAC6-4FFB-AB51-BE7B3A8BF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03D727-19BD-4D46-BBBA-D14E86395E66}"/>
              </a:ext>
            </a:extLst>
          </p:cNvPr>
          <p:cNvSpPr>
            <a:spLocks noGrp="1"/>
          </p:cNvSpPr>
          <p:nvPr>
            <p:ph type="dt" sz="half" idx="10"/>
          </p:nvPr>
        </p:nvSpPr>
        <p:spPr/>
        <p:txBody>
          <a:bodyPr/>
          <a:lstStyle/>
          <a:p>
            <a:fld id="{C02CCBFF-0287-46EE-B82A-4C219CC9BD54}" type="datetime1">
              <a:rPr lang="en-US" smtClean="0"/>
              <a:t>8/26/2021</a:t>
            </a:fld>
            <a:endParaRPr lang="en-US"/>
          </a:p>
        </p:txBody>
      </p:sp>
      <p:sp>
        <p:nvSpPr>
          <p:cNvPr id="5" name="Footer Placeholder 4">
            <a:extLst>
              <a:ext uri="{FF2B5EF4-FFF2-40B4-BE49-F238E27FC236}">
                <a16:creationId xmlns:a16="http://schemas.microsoft.com/office/drawing/2014/main" id="{74C09AED-E0F5-48C2-A2AA-C66E46995121}"/>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E7D826E9-41B1-4E0C-9E30-E6719780E415}"/>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356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5B56-581B-4BD3-816B-FCE20E16B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5E512D-3E3F-4ED7-8B16-ADC2362EF6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6C4C2-5BD0-4C07-A5B0-88AF0ABC7DA6}"/>
              </a:ext>
            </a:extLst>
          </p:cNvPr>
          <p:cNvSpPr>
            <a:spLocks noGrp="1"/>
          </p:cNvSpPr>
          <p:nvPr>
            <p:ph type="dt" sz="half" idx="10"/>
          </p:nvPr>
        </p:nvSpPr>
        <p:spPr/>
        <p:txBody>
          <a:bodyPr/>
          <a:lstStyle/>
          <a:p>
            <a:fld id="{3E4590EF-8A71-4ABC-B4D9-0654180E52C8}" type="datetime1">
              <a:rPr lang="en-US" smtClean="0"/>
              <a:t>8/26/2021</a:t>
            </a:fld>
            <a:endParaRPr lang="en-US"/>
          </a:p>
        </p:txBody>
      </p:sp>
      <p:sp>
        <p:nvSpPr>
          <p:cNvPr id="5" name="Footer Placeholder 4">
            <a:extLst>
              <a:ext uri="{FF2B5EF4-FFF2-40B4-BE49-F238E27FC236}">
                <a16:creationId xmlns:a16="http://schemas.microsoft.com/office/drawing/2014/main" id="{728C262F-A0D5-4FE6-8139-AF31E90927A3}"/>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9D03109F-3472-414C-A412-C7749FDA72A3}"/>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4781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46D55-9639-4E0A-958F-51204DB2F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BF152B-D61E-4464-9E94-3B938C00A5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59F40-B916-4026-8E1B-707F0367C97E}"/>
              </a:ext>
            </a:extLst>
          </p:cNvPr>
          <p:cNvSpPr>
            <a:spLocks noGrp="1"/>
          </p:cNvSpPr>
          <p:nvPr>
            <p:ph type="dt" sz="half" idx="10"/>
          </p:nvPr>
        </p:nvSpPr>
        <p:spPr/>
        <p:txBody>
          <a:bodyPr/>
          <a:lstStyle/>
          <a:p>
            <a:fld id="{18BE2BA9-F630-4E20-BFBA-B936C3C21565}" type="datetime1">
              <a:rPr lang="en-US" smtClean="0"/>
              <a:t>8/26/2021</a:t>
            </a:fld>
            <a:endParaRPr lang="en-US"/>
          </a:p>
        </p:txBody>
      </p:sp>
      <p:sp>
        <p:nvSpPr>
          <p:cNvPr id="5" name="Footer Placeholder 4">
            <a:extLst>
              <a:ext uri="{FF2B5EF4-FFF2-40B4-BE49-F238E27FC236}">
                <a16:creationId xmlns:a16="http://schemas.microsoft.com/office/drawing/2014/main" id="{E0009616-5D9F-46A2-AAA7-39DFD9DF795D}"/>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3EBED3C6-23CC-4993-A382-EDC3CC2E2B80}"/>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370956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A55F-93CB-46BE-9C54-63524C1DD9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B5009-7CEB-4197-9DAC-03062696F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D7880-7066-4863-9E49-D1D982386ABB}"/>
              </a:ext>
            </a:extLst>
          </p:cNvPr>
          <p:cNvSpPr>
            <a:spLocks noGrp="1"/>
          </p:cNvSpPr>
          <p:nvPr>
            <p:ph type="dt" sz="half" idx="10"/>
          </p:nvPr>
        </p:nvSpPr>
        <p:spPr/>
        <p:txBody>
          <a:bodyPr/>
          <a:lstStyle/>
          <a:p>
            <a:fld id="{6B9FAA50-6DDA-4792-A704-FF0B9432C7FC}" type="datetime1">
              <a:rPr lang="en-US" smtClean="0"/>
              <a:t>8/26/2021</a:t>
            </a:fld>
            <a:endParaRPr lang="en-US"/>
          </a:p>
        </p:txBody>
      </p:sp>
      <p:sp>
        <p:nvSpPr>
          <p:cNvPr id="5" name="Footer Placeholder 4">
            <a:extLst>
              <a:ext uri="{FF2B5EF4-FFF2-40B4-BE49-F238E27FC236}">
                <a16:creationId xmlns:a16="http://schemas.microsoft.com/office/drawing/2014/main" id="{AE3B67D8-B2E1-42FC-9F0F-66CD176D7DEE}"/>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52257FF3-3A97-4D83-A0E8-C9015513E052}"/>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0089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A0AC-BDC8-48E4-AD84-55349E1EE2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760780-96AB-4E72-97CD-212E6F2ED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D557F5-C7F7-405A-A101-BA4785EE0E34}"/>
              </a:ext>
            </a:extLst>
          </p:cNvPr>
          <p:cNvSpPr>
            <a:spLocks noGrp="1"/>
          </p:cNvSpPr>
          <p:nvPr>
            <p:ph type="dt" sz="half" idx="10"/>
          </p:nvPr>
        </p:nvSpPr>
        <p:spPr/>
        <p:txBody>
          <a:bodyPr/>
          <a:lstStyle/>
          <a:p>
            <a:fld id="{3677840C-F929-40CA-9FCA-21212851FFF4}" type="datetime1">
              <a:rPr lang="en-US" smtClean="0"/>
              <a:t>8/26/2021</a:t>
            </a:fld>
            <a:endParaRPr lang="en-US"/>
          </a:p>
        </p:txBody>
      </p:sp>
      <p:sp>
        <p:nvSpPr>
          <p:cNvPr id="5" name="Footer Placeholder 4">
            <a:extLst>
              <a:ext uri="{FF2B5EF4-FFF2-40B4-BE49-F238E27FC236}">
                <a16:creationId xmlns:a16="http://schemas.microsoft.com/office/drawing/2014/main" id="{E2944BBB-BA4A-4AA3-A7FF-D04E38126151}"/>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9017B26D-1334-487B-945B-5EC79EF12C1E}"/>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46293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246C-DD71-4FBB-9F1D-67C8DDE76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62780B-2964-40D0-B487-E4C14DD6AF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BD6940-C050-4E8E-9CAE-A8D5EE6654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461FED-BA59-4922-9A86-8A96704C0674}"/>
              </a:ext>
            </a:extLst>
          </p:cNvPr>
          <p:cNvSpPr>
            <a:spLocks noGrp="1"/>
          </p:cNvSpPr>
          <p:nvPr>
            <p:ph type="dt" sz="half" idx="10"/>
          </p:nvPr>
        </p:nvSpPr>
        <p:spPr/>
        <p:txBody>
          <a:bodyPr/>
          <a:lstStyle/>
          <a:p>
            <a:fld id="{F6FB206B-93B6-49B7-B29F-034BCB87D55B}" type="datetime1">
              <a:rPr lang="en-US" smtClean="0"/>
              <a:t>8/26/2021</a:t>
            </a:fld>
            <a:endParaRPr lang="en-US"/>
          </a:p>
        </p:txBody>
      </p:sp>
      <p:sp>
        <p:nvSpPr>
          <p:cNvPr id="6" name="Footer Placeholder 5">
            <a:extLst>
              <a:ext uri="{FF2B5EF4-FFF2-40B4-BE49-F238E27FC236}">
                <a16:creationId xmlns:a16="http://schemas.microsoft.com/office/drawing/2014/main" id="{11537382-B1D4-4A06-A28C-B677F7AC0ED0}"/>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D7A4FEB8-521C-4EEC-8236-DE1CC0CDFDB8}"/>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97634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AF65-19CB-4B3A-9534-4BA9D63B0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0D54A-17B5-46DE-AA06-CBC6D73382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2778ED-0E40-4E31-87C3-6639A992F8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310A7A-4EAE-4CC7-ADD7-DA5FEECBA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F79689-E166-4344-A907-5EFAB8DC6E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1B7E41-CE2D-4364-8A2B-FFB00F3DEE5A}"/>
              </a:ext>
            </a:extLst>
          </p:cNvPr>
          <p:cNvSpPr>
            <a:spLocks noGrp="1"/>
          </p:cNvSpPr>
          <p:nvPr>
            <p:ph type="dt" sz="half" idx="10"/>
          </p:nvPr>
        </p:nvSpPr>
        <p:spPr/>
        <p:txBody>
          <a:bodyPr/>
          <a:lstStyle/>
          <a:p>
            <a:fld id="{750FA11A-DD1E-4032-8129-A32131662EE8}" type="datetime1">
              <a:rPr lang="en-US" smtClean="0"/>
              <a:t>8/26/2021</a:t>
            </a:fld>
            <a:endParaRPr lang="en-US"/>
          </a:p>
        </p:txBody>
      </p:sp>
      <p:sp>
        <p:nvSpPr>
          <p:cNvPr id="8" name="Footer Placeholder 7">
            <a:extLst>
              <a:ext uri="{FF2B5EF4-FFF2-40B4-BE49-F238E27FC236}">
                <a16:creationId xmlns:a16="http://schemas.microsoft.com/office/drawing/2014/main" id="{83F6FBC4-90F9-48E3-A8AE-A117C90FDDA2}"/>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9" name="Slide Number Placeholder 8">
            <a:extLst>
              <a:ext uri="{FF2B5EF4-FFF2-40B4-BE49-F238E27FC236}">
                <a16:creationId xmlns:a16="http://schemas.microsoft.com/office/drawing/2014/main" id="{26EF1E4D-9367-41CA-9CAA-8A281D8BBBA9}"/>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42238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3E192-26A2-4A5C-B565-E2113E70C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40586D-798C-4EEC-AF5E-526E041459BD}"/>
              </a:ext>
            </a:extLst>
          </p:cNvPr>
          <p:cNvSpPr>
            <a:spLocks noGrp="1"/>
          </p:cNvSpPr>
          <p:nvPr>
            <p:ph type="dt" sz="half" idx="10"/>
          </p:nvPr>
        </p:nvSpPr>
        <p:spPr/>
        <p:txBody>
          <a:bodyPr/>
          <a:lstStyle/>
          <a:p>
            <a:fld id="{F82A1A6F-A676-4B27-9F7E-C60296EAB385}" type="datetime1">
              <a:rPr lang="en-US" smtClean="0"/>
              <a:t>8/26/2021</a:t>
            </a:fld>
            <a:endParaRPr lang="en-US"/>
          </a:p>
        </p:txBody>
      </p:sp>
      <p:sp>
        <p:nvSpPr>
          <p:cNvPr id="4" name="Footer Placeholder 3">
            <a:extLst>
              <a:ext uri="{FF2B5EF4-FFF2-40B4-BE49-F238E27FC236}">
                <a16:creationId xmlns:a16="http://schemas.microsoft.com/office/drawing/2014/main" id="{2AF53586-837B-4B22-859D-98E37F578AF6}"/>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5" name="Slide Number Placeholder 4">
            <a:extLst>
              <a:ext uri="{FF2B5EF4-FFF2-40B4-BE49-F238E27FC236}">
                <a16:creationId xmlns:a16="http://schemas.microsoft.com/office/drawing/2014/main" id="{33B19170-C9B5-4717-9705-7F063A9C7B03}"/>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52056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7FB96-2D60-4475-905F-669C99E9793B}"/>
              </a:ext>
            </a:extLst>
          </p:cNvPr>
          <p:cNvSpPr>
            <a:spLocks noGrp="1"/>
          </p:cNvSpPr>
          <p:nvPr>
            <p:ph type="dt" sz="half" idx="10"/>
          </p:nvPr>
        </p:nvSpPr>
        <p:spPr/>
        <p:txBody>
          <a:bodyPr/>
          <a:lstStyle/>
          <a:p>
            <a:fld id="{D63E0F7F-647B-4328-9700-85FD946B0007}" type="datetime1">
              <a:rPr lang="en-US" smtClean="0"/>
              <a:t>8/26/2021</a:t>
            </a:fld>
            <a:endParaRPr lang="en-US"/>
          </a:p>
        </p:txBody>
      </p:sp>
      <p:sp>
        <p:nvSpPr>
          <p:cNvPr id="3" name="Footer Placeholder 2">
            <a:extLst>
              <a:ext uri="{FF2B5EF4-FFF2-40B4-BE49-F238E27FC236}">
                <a16:creationId xmlns:a16="http://schemas.microsoft.com/office/drawing/2014/main" id="{D7B83771-F76E-427D-8EA0-1F3945453848}"/>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4" name="Slide Number Placeholder 3">
            <a:extLst>
              <a:ext uri="{FF2B5EF4-FFF2-40B4-BE49-F238E27FC236}">
                <a16:creationId xmlns:a16="http://schemas.microsoft.com/office/drawing/2014/main" id="{F88ADB0E-2125-4E73-B014-491D49CBDB75}"/>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93189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64BC-D558-49CF-A2E2-98BB9C31C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B9E9AF-18EA-4F02-BE11-F7FD6AA97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5854A1-362B-48A8-A292-05432A734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2E6C79-8C2A-4D37-87A4-99187A0D6539}"/>
              </a:ext>
            </a:extLst>
          </p:cNvPr>
          <p:cNvSpPr>
            <a:spLocks noGrp="1"/>
          </p:cNvSpPr>
          <p:nvPr>
            <p:ph type="dt" sz="half" idx="10"/>
          </p:nvPr>
        </p:nvSpPr>
        <p:spPr/>
        <p:txBody>
          <a:bodyPr/>
          <a:lstStyle/>
          <a:p>
            <a:fld id="{1B2DC69D-C466-44D3-A7E9-7D92759AD651}" type="datetime1">
              <a:rPr lang="en-US" smtClean="0"/>
              <a:t>8/26/2021</a:t>
            </a:fld>
            <a:endParaRPr lang="en-US"/>
          </a:p>
        </p:txBody>
      </p:sp>
      <p:sp>
        <p:nvSpPr>
          <p:cNvPr id="6" name="Footer Placeholder 5">
            <a:extLst>
              <a:ext uri="{FF2B5EF4-FFF2-40B4-BE49-F238E27FC236}">
                <a16:creationId xmlns:a16="http://schemas.microsoft.com/office/drawing/2014/main" id="{B8A29379-8BA8-4043-9C02-3EFEC527CA4E}"/>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5D016CBF-C77E-44BC-B95F-ADF0FF4E25A0}"/>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83781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CC08-B81F-4D34-B321-8C620E02A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EB8D2-E8EA-487F-AAFA-513710F96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D3E20-62C0-44A8-BDC8-106CB8CE0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6F5CAD-12F5-44AA-ADA3-AF4A17BA82C1}"/>
              </a:ext>
            </a:extLst>
          </p:cNvPr>
          <p:cNvSpPr>
            <a:spLocks noGrp="1"/>
          </p:cNvSpPr>
          <p:nvPr>
            <p:ph type="dt" sz="half" idx="10"/>
          </p:nvPr>
        </p:nvSpPr>
        <p:spPr/>
        <p:txBody>
          <a:bodyPr/>
          <a:lstStyle/>
          <a:p>
            <a:fld id="{3FE90D33-B3C4-47FA-8F19-FE87FE18A59D}" type="datetime1">
              <a:rPr lang="en-US" smtClean="0"/>
              <a:t>8/26/2021</a:t>
            </a:fld>
            <a:endParaRPr lang="en-US"/>
          </a:p>
        </p:txBody>
      </p:sp>
      <p:sp>
        <p:nvSpPr>
          <p:cNvPr id="6" name="Footer Placeholder 5">
            <a:extLst>
              <a:ext uri="{FF2B5EF4-FFF2-40B4-BE49-F238E27FC236}">
                <a16:creationId xmlns:a16="http://schemas.microsoft.com/office/drawing/2014/main" id="{E479D289-A774-4F07-8CA1-559FD94AEE7A}"/>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CB25A1FA-0E18-4FD6-AA08-398A5A246B5B}"/>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76772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5B611-3BC0-4791-8019-EAD472CD6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AFFC5F-25BB-45EB-84AD-33B11BBCF6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2EA86-22E0-484C-9723-B7BE3C19E0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28912-D4AE-455C-93AE-F75245A3D735}" type="datetime1">
              <a:rPr lang="en-US" smtClean="0"/>
              <a:t>8/26/2021</a:t>
            </a:fld>
            <a:endParaRPr lang="en-US"/>
          </a:p>
        </p:txBody>
      </p:sp>
      <p:sp>
        <p:nvSpPr>
          <p:cNvPr id="5" name="Footer Placeholder 4">
            <a:extLst>
              <a:ext uri="{FF2B5EF4-FFF2-40B4-BE49-F238E27FC236}">
                <a16:creationId xmlns:a16="http://schemas.microsoft.com/office/drawing/2014/main" id="{F195318F-3588-4FFF-8A66-BAB9EA7D0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ADD8AB08-113E-4C14-BB45-A790B1E35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39702-1997-48E4-8B71-5615DA801488}" type="slidenum">
              <a:rPr lang="en-US" smtClean="0"/>
              <a:t>‹#›</a:t>
            </a:fld>
            <a:endParaRPr lang="en-US"/>
          </a:p>
        </p:txBody>
      </p:sp>
    </p:spTree>
    <p:extLst>
      <p:ext uri="{BB962C8B-B14F-4D97-AF65-F5344CB8AC3E}">
        <p14:creationId xmlns:p14="http://schemas.microsoft.com/office/powerpoint/2010/main" val="963009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2.png"/><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7B9C-A339-A945-B9DF-E11DABBFF33F}"/>
              </a:ext>
            </a:extLst>
          </p:cNvPr>
          <p:cNvSpPr>
            <a:spLocks noGrp="1"/>
          </p:cNvSpPr>
          <p:nvPr>
            <p:ph type="ctrTitle"/>
          </p:nvPr>
        </p:nvSpPr>
        <p:spPr>
          <a:xfrm>
            <a:off x="1481622" y="1802770"/>
            <a:ext cx="9144000" cy="4000501"/>
          </a:xfrm>
        </p:spPr>
        <p:txBody>
          <a:bodyPr>
            <a:normAutofit fontScale="90000"/>
          </a:bodyPr>
          <a:lstStyle/>
          <a:p>
            <a:pPr>
              <a:lnSpc>
                <a:spcPct val="100000"/>
              </a:lnSpc>
            </a:pP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GB" sz="5400" b="1" dirty="0" smtClean="0">
                <a:solidFill>
                  <a:srgbClr val="0070C0"/>
                </a:solidFill>
                <a:latin typeface="Futura Std Book" panose="020B0502020204020303" pitchFamily="34" charset="0"/>
                <a:cs typeface="Arial" panose="020B0604020202020204" pitchFamily="34" charset="0"/>
              </a:rPr>
              <a:t>Training course </a:t>
            </a:r>
            <a:br>
              <a:rPr lang="en-GB" sz="5400" b="1" dirty="0" smtClean="0">
                <a:solidFill>
                  <a:srgbClr val="0070C0"/>
                </a:solidFill>
                <a:latin typeface="Futura Std Book" panose="020B0502020204020303" pitchFamily="34" charset="0"/>
                <a:cs typeface="Arial" panose="020B0604020202020204" pitchFamily="34" charset="0"/>
              </a:rPr>
            </a:br>
            <a:r>
              <a:rPr lang="en-GB" sz="5400" b="1" dirty="0" smtClean="0">
                <a:solidFill>
                  <a:srgbClr val="0070C0"/>
                </a:solidFill>
                <a:latin typeface="Futura Std Book" panose="020B0502020204020303" pitchFamily="34" charset="0"/>
                <a:cs typeface="Arial" panose="020B0604020202020204" pitchFamily="34" charset="0"/>
              </a:rPr>
              <a:t>on H</a:t>
            </a:r>
            <a: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uman </a:t>
            </a: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Rights </a:t>
            </a:r>
            <a:b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at International Borders </a:t>
            </a:r>
            <a:r>
              <a:rPr lang="en-GB" altLang="ja-JP" sz="1100" dirty="0"/>
              <a:t/>
            </a:r>
            <a:br>
              <a:rPr lang="en-GB" altLang="ja-JP" sz="1100" dirty="0"/>
            </a:br>
            <a:r>
              <a:rPr lang="en-US" sz="5400" dirty="0">
                <a:latin typeface="Futura Std Book" panose="020B0502020204020303" pitchFamily="34" charset="0"/>
              </a:rPr>
              <a:t/>
            </a:r>
            <a:br>
              <a:rPr lang="en-US" sz="5400" dirty="0">
                <a:latin typeface="Futura Std Book" panose="020B0502020204020303" pitchFamily="34" charset="0"/>
              </a:rPr>
            </a:br>
            <a:endParaRPr lang="en-US" sz="5400" dirty="0">
              <a:latin typeface="Futura Std Book" panose="020B0502020204020303" pitchFamily="34" charset="0"/>
            </a:endParaRPr>
          </a:p>
        </p:txBody>
      </p:sp>
    </p:spTree>
    <p:extLst>
      <p:ext uri="{BB962C8B-B14F-4D97-AF65-F5344CB8AC3E}">
        <p14:creationId xmlns:p14="http://schemas.microsoft.com/office/powerpoint/2010/main" val="413915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7617" y="282630"/>
            <a:ext cx="11092069" cy="1020368"/>
          </a:xfrm>
        </p:spPr>
        <p:txBody>
          <a:bodyPr>
            <a:noAutofit/>
          </a:bodyPr>
          <a:lstStyle/>
          <a:p>
            <a:pPr algn="l">
              <a:tabLst>
                <a:tab pos="1376363" algn="l"/>
                <a:tab pos="3419475" algn="l"/>
              </a:tabLst>
            </a:pPr>
            <a:r>
              <a:rPr lang="en-US" sz="4000" b="1" dirty="0">
                <a:solidFill>
                  <a:srgbClr val="800000"/>
                </a:solidFill>
                <a:latin typeface="Futura Std Book" panose="020B0502020204020303" pitchFamily="34" charset="0"/>
              </a:rPr>
              <a:t>6.2.1. </a:t>
            </a:r>
            <a:r>
              <a:rPr lang="en-US" sz="4000" b="1" dirty="0" smtClean="0">
                <a:solidFill>
                  <a:srgbClr val="800000"/>
                </a:solidFill>
                <a:latin typeface="Futura Std Book" panose="020B0502020204020303" pitchFamily="34" charset="0"/>
              </a:rPr>
              <a:t>Exercise </a:t>
            </a:r>
            <a:r>
              <a:rPr lang="en-US" sz="4000" b="1" dirty="0">
                <a:solidFill>
                  <a:srgbClr val="800000"/>
                </a:solidFill>
                <a:latin typeface="Futura Std Book" panose="020B0502020204020303" pitchFamily="34" charset="0"/>
              </a:rPr>
              <a:t>(true/false): Human rights </a:t>
            </a:r>
            <a:r>
              <a:rPr lang="en-US" sz="4000" b="1" dirty="0" smtClean="0">
                <a:solidFill>
                  <a:srgbClr val="800000"/>
                </a:solidFill>
                <a:latin typeface="Futura Std Book" panose="020B0502020204020303" pitchFamily="34" charset="0"/>
              </a:rPr>
              <a:t>considerations </a:t>
            </a:r>
            <a:r>
              <a:rPr lang="en-US" sz="4000" b="1" dirty="0">
                <a:solidFill>
                  <a:srgbClr val="800000"/>
                </a:solidFill>
                <a:latin typeface="Futura Std Book" panose="020B0502020204020303" pitchFamily="34" charset="0"/>
              </a:rPr>
              <a:t>in return</a:t>
            </a:r>
          </a:p>
        </p:txBody>
      </p:sp>
      <p:sp>
        <p:nvSpPr>
          <p:cNvPr id="3" name="Subtitle 2"/>
          <p:cNvSpPr>
            <a:spLocks noGrp="1"/>
          </p:cNvSpPr>
          <p:nvPr>
            <p:ph type="subTitle" idx="1"/>
          </p:nvPr>
        </p:nvSpPr>
        <p:spPr>
          <a:xfrm>
            <a:off x="715617" y="1487278"/>
            <a:ext cx="9342783" cy="5006288"/>
          </a:xfrm>
        </p:spPr>
        <p:txBody>
          <a:bodyPr>
            <a:normAutofit fontScale="92500" lnSpcReduction="10000"/>
          </a:bodyPr>
          <a:lstStyle/>
          <a:p>
            <a:pPr marL="514350" indent="-514350" algn="l">
              <a:lnSpc>
                <a:spcPct val="120000"/>
              </a:lnSpc>
              <a:spcBef>
                <a:spcPts val="0"/>
              </a:spcBef>
              <a:spcAft>
                <a:spcPts val="600"/>
              </a:spcAft>
              <a:buFont typeface="+mj-lt"/>
              <a:buAutoNum type="arabicPeriod"/>
            </a:pPr>
            <a:r>
              <a:rPr lang="en-US" sz="3200" dirty="0">
                <a:latin typeface="Futura Std Book" panose="020B0502020204020303" pitchFamily="34" charset="0"/>
              </a:rPr>
              <a:t>The principle of non-refoulement prohibits the State from returning a person to a country where they could be subjected to torture or other serious human rights violations.     </a:t>
            </a:r>
          </a:p>
          <a:p>
            <a:pPr marL="514350" lvl="0" indent="-514350" algn="l">
              <a:lnSpc>
                <a:spcPct val="120000"/>
              </a:lnSpc>
              <a:spcBef>
                <a:spcPts val="0"/>
              </a:spcBef>
              <a:spcAft>
                <a:spcPts val="600"/>
              </a:spcAft>
              <a:buFont typeface="+mj-lt"/>
              <a:buAutoNum type="arabicPeriod"/>
            </a:pPr>
            <a:r>
              <a:rPr lang="en-US" sz="3200" dirty="0">
                <a:latin typeface="Futura Std Book" panose="020B0502020204020303" pitchFamily="34" charset="0"/>
                <a:cs typeface="Arial" panose="020B0604020202020204" pitchFamily="34" charset="0"/>
              </a:rPr>
              <a:t>The return of a family </a:t>
            </a:r>
            <a:r>
              <a:rPr lang="en-GB" sz="3200" dirty="0">
                <a:latin typeface="Futura Std Book" panose="020B0502020204020303" pitchFamily="34" charset="0"/>
                <a:cs typeface="Arial" panose="020B0604020202020204" pitchFamily="34" charset="0"/>
              </a:rPr>
              <a:t>as a group </a:t>
            </a:r>
            <a:r>
              <a:rPr lang="en-US" sz="3200" dirty="0">
                <a:latin typeface="Futura Std Book" panose="020B0502020204020303" pitchFamily="34" charset="0"/>
                <a:cs typeface="Arial" panose="020B0604020202020204" pitchFamily="34" charset="0"/>
              </a:rPr>
              <a:t>to their country of origin can be decided without an individual examination of each family member.   </a:t>
            </a:r>
            <a:endParaRPr lang="en-US" sz="3200" dirty="0">
              <a:latin typeface="Futura Std Book" panose="020B0502020204020303" pitchFamily="34" charset="0"/>
            </a:endParaRPr>
          </a:p>
          <a:p>
            <a:pPr marL="514350" indent="-514350" algn="l">
              <a:lnSpc>
                <a:spcPct val="120000"/>
              </a:lnSpc>
              <a:spcBef>
                <a:spcPts val="0"/>
              </a:spcBef>
              <a:spcAft>
                <a:spcPts val="600"/>
              </a:spcAft>
              <a:buFont typeface="+mj-lt"/>
              <a:buAutoNum type="arabicPeriod"/>
            </a:pPr>
            <a:r>
              <a:rPr lang="en-US" sz="3200" dirty="0">
                <a:latin typeface="Futura Std Book" panose="020B0502020204020303" pitchFamily="34" charset="0"/>
              </a:rPr>
              <a:t>A forced return can be carried out without any judicial review or other safeguards.    </a:t>
            </a:r>
          </a:p>
          <a:p>
            <a:pPr algn="l">
              <a:lnSpc>
                <a:spcPct val="120000"/>
              </a:lnSpc>
              <a:spcBef>
                <a:spcPts val="0"/>
              </a:spcBef>
              <a:spcAft>
                <a:spcPts val="600"/>
              </a:spcAft>
            </a:pPr>
            <a:endParaRPr lang="en-US" dirty="0"/>
          </a:p>
          <a:p>
            <a:endParaRPr lang="en-US" dirty="0"/>
          </a:p>
        </p:txBody>
      </p:sp>
      <p:pic>
        <p:nvPicPr>
          <p:cNvPr id="4" name="Graphic 4" descr="Sad Face with No Fill">
            <a:extLst>
              <a:ext uri="{FF2B5EF4-FFF2-40B4-BE49-F238E27FC236}">
                <a16:creationId xmlns:a16="http://schemas.microsoft.com/office/drawing/2014/main" id="{DC05B142-4680-4E81-A167-A8A566EA6F4B}"/>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366129" y="3429000"/>
            <a:ext cx="670063" cy="670063"/>
          </a:xfrm>
          <a:prstGeom prst="rect">
            <a:avLst/>
          </a:prstGeom>
        </p:spPr>
      </p:pic>
      <p:pic>
        <p:nvPicPr>
          <p:cNvPr id="5" name="Graphic 4" descr="Sad Face with No Fill">
            <a:extLst>
              <a:ext uri="{FF2B5EF4-FFF2-40B4-BE49-F238E27FC236}">
                <a16:creationId xmlns:a16="http://schemas.microsoft.com/office/drawing/2014/main" id="{DC05B142-4680-4E81-A167-A8A566EA6F4B}"/>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373845" y="4909921"/>
            <a:ext cx="670063" cy="670063"/>
          </a:xfrm>
          <a:prstGeom prst="rect">
            <a:avLst/>
          </a:prstGeom>
        </p:spPr>
      </p:pic>
      <p:pic>
        <p:nvPicPr>
          <p:cNvPr id="6" name="Graphic 11" descr="Smiling Face with Solid Fill">
            <a:extLst>
              <a:ext uri="{FF2B5EF4-FFF2-40B4-BE49-F238E27FC236}">
                <a16:creationId xmlns:a16="http://schemas.microsoft.com/office/drawing/2014/main" id="{EC178CC8-B9BE-4D96-9582-9BB1DCB054E1}"/>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0366129" y="1787236"/>
            <a:ext cx="677779" cy="677779"/>
          </a:xfrm>
          <a:prstGeom prst="rect">
            <a:avLst/>
          </a:prstGeom>
        </p:spPr>
      </p:pic>
    </p:spTree>
    <p:extLst>
      <p:ext uri="{BB962C8B-B14F-4D97-AF65-F5344CB8AC3E}">
        <p14:creationId xmlns:p14="http://schemas.microsoft.com/office/powerpoint/2010/main" val="72896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heel(1)">
                                      <p:cBhvr>
                                        <p:cTn id="4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1A6C-B4A2-40E0-8729-DE1547D31C13}"/>
              </a:ext>
            </a:extLst>
          </p:cNvPr>
          <p:cNvSpPr>
            <a:spLocks noGrp="1"/>
          </p:cNvSpPr>
          <p:nvPr>
            <p:ph type="ctrTitle"/>
          </p:nvPr>
        </p:nvSpPr>
        <p:spPr>
          <a:xfrm>
            <a:off x="703385" y="322642"/>
            <a:ext cx="10719581" cy="646842"/>
          </a:xfrm>
        </p:spPr>
        <p:txBody>
          <a:bodyPr>
            <a:noAutofit/>
          </a:bodyPr>
          <a:lstStyle/>
          <a:p>
            <a:pPr algn="l">
              <a:tabLst>
                <a:tab pos="1376363" algn="l"/>
              </a:tabLst>
            </a:pPr>
            <a:r>
              <a:rPr lang="en-US" sz="4000" b="1" dirty="0">
                <a:solidFill>
                  <a:srgbClr val="800000"/>
                </a:solidFill>
                <a:latin typeface="Futura Std Book" panose="020B0502020204020303" pitchFamily="34" charset="0"/>
                <a:cs typeface="Arial" panose="020B0604020202020204" pitchFamily="34" charset="0"/>
              </a:rPr>
              <a:t>6.2.2.	Principle of non-refoulement</a:t>
            </a:r>
          </a:p>
        </p:txBody>
      </p:sp>
      <p:sp>
        <p:nvSpPr>
          <p:cNvPr id="3" name="Subtitle 2">
            <a:extLst>
              <a:ext uri="{FF2B5EF4-FFF2-40B4-BE49-F238E27FC236}">
                <a16:creationId xmlns:a16="http://schemas.microsoft.com/office/drawing/2014/main" id="{CD28A67A-503E-4666-8EDD-6E36ED3ED4BB}"/>
              </a:ext>
            </a:extLst>
          </p:cNvPr>
          <p:cNvSpPr>
            <a:spLocks noGrp="1"/>
          </p:cNvSpPr>
          <p:nvPr>
            <p:ph type="subTitle" idx="1"/>
          </p:nvPr>
        </p:nvSpPr>
        <p:spPr>
          <a:xfrm>
            <a:off x="703385" y="1228479"/>
            <a:ext cx="10719581" cy="5646145"/>
          </a:xfrm>
        </p:spPr>
        <p:txBody>
          <a:bodyPr>
            <a:normAutofit fontScale="92500" lnSpcReduction="20000"/>
          </a:bodyPr>
          <a:lstStyle/>
          <a:p>
            <a:pPr marL="682625" lvl="0" indent="-682625" algn="l">
              <a:lnSpc>
                <a:spcPct val="100000"/>
              </a:lnSpc>
              <a:spcBef>
                <a:spcPts val="600"/>
              </a:spcBef>
              <a:spcAft>
                <a:spcPts val="600"/>
              </a:spcAft>
            </a:pPr>
            <a:r>
              <a:rPr lang="en-GB" sz="3000" dirty="0">
                <a:solidFill>
                  <a:srgbClr val="800000"/>
                </a:solidFill>
                <a:latin typeface="Futura Std Book" panose="020B0502020204020303" pitchFamily="34" charset="0"/>
                <a:sym typeface="Wingdings" panose="05000000000000000000" pitchFamily="2" charset="2"/>
              </a:rPr>
              <a:t></a:t>
            </a:r>
            <a:r>
              <a:rPr lang="en-GB" sz="3000" dirty="0">
                <a:latin typeface="Futura Std Book" panose="020B0502020204020303" pitchFamily="34" charset="0"/>
                <a:sym typeface="Wingdings" panose="05000000000000000000" pitchFamily="2" charset="2"/>
              </a:rPr>
              <a:t>	</a:t>
            </a:r>
            <a:r>
              <a:rPr lang="en-GB" sz="3000" dirty="0">
                <a:latin typeface="Futura Std Book" panose="020B0502020204020303" pitchFamily="34" charset="0"/>
              </a:rPr>
              <a:t>Prevents States from returning any person </a:t>
            </a:r>
            <a:r>
              <a:rPr lang="en-GB" sz="3000" b="1" dirty="0">
                <a:latin typeface="Futura Std Book" panose="020B0502020204020303" pitchFamily="34" charset="0"/>
              </a:rPr>
              <a:t>under their jurisdiction or effective control,</a:t>
            </a:r>
            <a:r>
              <a:rPr lang="en-GB" sz="3000" dirty="0">
                <a:latin typeface="Futura Std Book" panose="020B0502020204020303" pitchFamily="34" charset="0"/>
              </a:rPr>
              <a:t> including extraterritorially,</a:t>
            </a:r>
          </a:p>
          <a:p>
            <a:pPr marL="682625" lvl="0" indent="-368300" algn="l">
              <a:lnSpc>
                <a:spcPct val="100000"/>
              </a:lnSpc>
              <a:spcBef>
                <a:spcPts val="600"/>
              </a:spcBef>
              <a:spcAft>
                <a:spcPts val="600"/>
              </a:spcAft>
              <a:buFont typeface="Arial" panose="020B0604020202020204" pitchFamily="34" charset="0"/>
              <a:buChar char="•"/>
            </a:pPr>
            <a:r>
              <a:rPr lang="en-GB" sz="3000" dirty="0">
                <a:latin typeface="Futura Std Book" panose="020B0502020204020303" pitchFamily="34" charset="0"/>
              </a:rPr>
              <a:t>when there are </a:t>
            </a:r>
            <a:r>
              <a:rPr lang="en-GB" sz="3000" b="1" dirty="0">
                <a:latin typeface="Futura Std Book" panose="020B0502020204020303" pitchFamily="34" charset="0"/>
              </a:rPr>
              <a:t>substantial grounds </a:t>
            </a:r>
            <a:r>
              <a:rPr lang="en-GB" sz="3000" dirty="0">
                <a:latin typeface="Futura Std Book" panose="020B0502020204020303" pitchFamily="34" charset="0"/>
              </a:rPr>
              <a:t>for believing </a:t>
            </a:r>
          </a:p>
          <a:p>
            <a:pPr marL="682625" lvl="0" indent="-368300" algn="l">
              <a:lnSpc>
                <a:spcPct val="100000"/>
              </a:lnSpc>
              <a:spcBef>
                <a:spcPts val="600"/>
              </a:spcBef>
              <a:spcAft>
                <a:spcPts val="600"/>
              </a:spcAft>
              <a:buFont typeface="Arial" panose="020B0604020202020204" pitchFamily="34" charset="0"/>
              <a:buChar char="•"/>
            </a:pPr>
            <a:r>
              <a:rPr lang="en-GB" sz="3000" dirty="0">
                <a:latin typeface="Futura Std Book" panose="020B0502020204020303" pitchFamily="34" charset="0"/>
              </a:rPr>
              <a:t>that the individual would be </a:t>
            </a:r>
            <a:r>
              <a:rPr lang="en-GB" sz="3000" b="1" dirty="0">
                <a:latin typeface="Futura Std Book" panose="020B0502020204020303" pitchFamily="34" charset="0"/>
              </a:rPr>
              <a:t>at risk of being subjected to torture</a:t>
            </a:r>
            <a:r>
              <a:rPr lang="en-GB" sz="3000" dirty="0">
                <a:latin typeface="Futura Std Book" panose="020B0502020204020303" pitchFamily="34" charset="0"/>
              </a:rPr>
              <a:t>, or other cruel, inhuman or degrading treatment or punishment, </a:t>
            </a:r>
          </a:p>
          <a:p>
            <a:pPr marL="682625" lvl="0" indent="-368300" algn="l">
              <a:lnSpc>
                <a:spcPct val="100000"/>
              </a:lnSpc>
              <a:spcBef>
                <a:spcPts val="600"/>
              </a:spcBef>
              <a:spcAft>
                <a:spcPts val="600"/>
              </a:spcAft>
              <a:buFont typeface="Arial" panose="020B0604020202020204" pitchFamily="34" charset="0"/>
              <a:buChar char="•"/>
            </a:pPr>
            <a:r>
              <a:rPr lang="en-GB" sz="3000" b="1" dirty="0">
                <a:latin typeface="Futura Std Book" panose="020B0502020204020303" pitchFamily="34" charset="0"/>
              </a:rPr>
              <a:t>persecution</a:t>
            </a:r>
            <a:r>
              <a:rPr lang="en-GB" sz="3000" dirty="0">
                <a:latin typeface="Futura Std Book" panose="020B0502020204020303" pitchFamily="34" charset="0"/>
              </a:rPr>
              <a:t>, </a:t>
            </a:r>
          </a:p>
          <a:p>
            <a:pPr marL="682625" lvl="0" indent="-368300" algn="l">
              <a:lnSpc>
                <a:spcPct val="100000"/>
              </a:lnSpc>
              <a:spcBef>
                <a:spcPts val="600"/>
              </a:spcBef>
              <a:spcAft>
                <a:spcPts val="600"/>
              </a:spcAft>
              <a:buFont typeface="Arial" panose="020B0604020202020204" pitchFamily="34" charset="0"/>
              <a:buChar char="•"/>
            </a:pPr>
            <a:r>
              <a:rPr lang="en-GB" sz="3000" dirty="0">
                <a:latin typeface="Futura Std Book" panose="020B0502020204020303" pitchFamily="34" charset="0"/>
              </a:rPr>
              <a:t>or other </a:t>
            </a:r>
            <a:r>
              <a:rPr lang="en-GB" sz="3000" b="1" dirty="0">
                <a:latin typeface="Futura Std Book" panose="020B0502020204020303" pitchFamily="34" charset="0"/>
              </a:rPr>
              <a:t>serious human rights violations, </a:t>
            </a:r>
          </a:p>
          <a:p>
            <a:pPr marL="682625" lvl="0" indent="-368300" algn="l">
              <a:lnSpc>
                <a:spcPct val="100000"/>
              </a:lnSpc>
              <a:spcBef>
                <a:spcPts val="600"/>
              </a:spcBef>
              <a:spcAft>
                <a:spcPts val="600"/>
              </a:spcAft>
              <a:buFont typeface="Arial" panose="020B0604020202020204" pitchFamily="34" charset="0"/>
              <a:buChar char="•"/>
            </a:pPr>
            <a:r>
              <a:rPr lang="en-GB" sz="3000" dirty="0">
                <a:latin typeface="Futura Std Book" panose="020B0502020204020303" pitchFamily="34" charset="0"/>
              </a:rPr>
              <a:t>either</a:t>
            </a:r>
            <a:r>
              <a:rPr lang="en-GB" sz="3000" b="1" dirty="0">
                <a:latin typeface="Futura Std Book" panose="020B0502020204020303" pitchFamily="34" charset="0"/>
              </a:rPr>
              <a:t> in the country </a:t>
            </a:r>
            <a:r>
              <a:rPr lang="en-GB" sz="3000" dirty="0">
                <a:latin typeface="Futura Std Book" panose="020B0502020204020303" pitchFamily="34" charset="0"/>
              </a:rPr>
              <a:t>to which they are to be transferred or removed (direct refoulement), </a:t>
            </a:r>
          </a:p>
          <a:p>
            <a:pPr marL="682625" lvl="0" indent="-368300" algn="l">
              <a:lnSpc>
                <a:spcPct val="100000"/>
              </a:lnSpc>
              <a:spcBef>
                <a:spcPts val="600"/>
              </a:spcBef>
              <a:spcAft>
                <a:spcPts val="600"/>
              </a:spcAft>
              <a:buFont typeface="Arial" panose="020B0604020202020204" pitchFamily="34" charset="0"/>
              <a:buChar char="•"/>
            </a:pPr>
            <a:r>
              <a:rPr lang="en-GB" sz="3000" dirty="0">
                <a:latin typeface="Futura Std Book" panose="020B0502020204020303" pitchFamily="34" charset="0"/>
              </a:rPr>
              <a:t>or in a </a:t>
            </a:r>
            <a:r>
              <a:rPr lang="en-GB" sz="3000" b="1" dirty="0">
                <a:latin typeface="Futura Std Book" panose="020B0502020204020303" pitchFamily="34" charset="0"/>
              </a:rPr>
              <a:t>third country of further transfer </a:t>
            </a:r>
            <a:r>
              <a:rPr lang="en-GB" sz="3000" dirty="0">
                <a:latin typeface="Futura Std Book" panose="020B0502020204020303" pitchFamily="34" charset="0"/>
              </a:rPr>
              <a:t>(indirect or chain refoulement).</a:t>
            </a:r>
          </a:p>
        </p:txBody>
      </p:sp>
    </p:spTree>
    <p:extLst>
      <p:ext uri="{BB962C8B-B14F-4D97-AF65-F5344CB8AC3E}">
        <p14:creationId xmlns:p14="http://schemas.microsoft.com/office/powerpoint/2010/main" val="715838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3E9C68E-EFB1-B642-B6CB-B8CD144A6FF5}"/>
              </a:ext>
            </a:extLst>
          </p:cNvPr>
          <p:cNvSpPr>
            <a:spLocks noGrp="1"/>
          </p:cNvSpPr>
          <p:nvPr>
            <p:ph type="title"/>
          </p:nvPr>
        </p:nvSpPr>
        <p:spPr>
          <a:xfrm>
            <a:off x="838200" y="334085"/>
            <a:ext cx="10515600" cy="756585"/>
          </a:xfrm>
        </p:spPr>
        <p:txBody>
          <a:bodyPr>
            <a:normAutofit/>
          </a:bodyPr>
          <a:lstStyle/>
          <a:p>
            <a:r>
              <a:rPr lang="en-US" sz="4000" b="1" dirty="0">
                <a:solidFill>
                  <a:srgbClr val="800000"/>
                </a:solidFill>
                <a:latin typeface="Futura Std Book" panose="020B0502020204020303" pitchFamily="34" charset="0"/>
                <a:cs typeface="Arial" panose="020B0604020202020204" pitchFamily="34" charset="0"/>
              </a:rPr>
              <a:t>Principle of non-refoulement (contd.)</a:t>
            </a:r>
            <a:endParaRPr lang="en-US" sz="4000" dirty="0">
              <a:solidFill>
                <a:srgbClr val="800000"/>
              </a:solidFill>
              <a:latin typeface="Futura Std Book" panose="020B0502020204020303" pitchFamily="34" charset="0"/>
            </a:endParaRPr>
          </a:p>
        </p:txBody>
      </p:sp>
      <p:sp>
        <p:nvSpPr>
          <p:cNvPr id="6" name="Content Placeholder 5">
            <a:extLst>
              <a:ext uri="{FF2B5EF4-FFF2-40B4-BE49-F238E27FC236}">
                <a16:creationId xmlns:a16="http://schemas.microsoft.com/office/drawing/2014/main" id="{3BD59077-AE0E-5142-BDB6-638B13BDB0D5}"/>
              </a:ext>
            </a:extLst>
          </p:cNvPr>
          <p:cNvSpPr>
            <a:spLocks noGrp="1"/>
          </p:cNvSpPr>
          <p:nvPr>
            <p:ph idx="1"/>
          </p:nvPr>
        </p:nvSpPr>
        <p:spPr>
          <a:xfrm>
            <a:off x="451945" y="1117912"/>
            <a:ext cx="11582399" cy="5740087"/>
          </a:xfrm>
        </p:spPr>
        <p:txBody>
          <a:bodyPr>
            <a:noAutofit/>
          </a:bodyPr>
          <a:lstStyle/>
          <a:p>
            <a:pPr marL="404813" lvl="0" indent="-404813">
              <a:lnSpc>
                <a:spcPct val="100000"/>
              </a:lnSpc>
              <a:spcBef>
                <a:spcPts val="1200"/>
              </a:spcBef>
              <a:spcAft>
                <a:spcPts val="1200"/>
              </a:spcAft>
            </a:pPr>
            <a:r>
              <a:rPr lang="en-US" sz="3000" dirty="0">
                <a:latin typeface="Futura Std Book" panose="020B0502020204020303" pitchFamily="34" charset="0"/>
              </a:rPr>
              <a:t>The principle of </a:t>
            </a:r>
            <a:r>
              <a:rPr lang="en-US" sz="3000" dirty="0" smtClean="0">
                <a:latin typeface="Futura Std Book" panose="020B0502020204020303" pitchFamily="34" charset="0"/>
              </a:rPr>
              <a:t>non-</a:t>
            </a:r>
            <a:r>
              <a:rPr lang="en-US" sz="3000" dirty="0" err="1" smtClean="0">
                <a:latin typeface="Futura Std Book" panose="020B0502020204020303" pitchFamily="34" charset="0"/>
              </a:rPr>
              <a:t>refoulement</a:t>
            </a:r>
            <a:r>
              <a:rPr lang="en-US" sz="3000" dirty="0" smtClean="0">
                <a:latin typeface="Futura Std Book" panose="020B0502020204020303" pitchFamily="34" charset="0"/>
              </a:rPr>
              <a:t> under international human rights law </a:t>
            </a:r>
            <a:r>
              <a:rPr lang="en-US" sz="3000" dirty="0">
                <a:latin typeface="Futura Std Book" panose="020B0502020204020303" pitchFamily="34" charset="0"/>
              </a:rPr>
              <a:t>is </a:t>
            </a:r>
            <a:r>
              <a:rPr lang="en-US" sz="3000" b="1" dirty="0">
                <a:latin typeface="Futura Std Book" panose="020B0502020204020303" pitchFamily="34" charset="0"/>
              </a:rPr>
              <a:t>absolute</a:t>
            </a:r>
            <a:r>
              <a:rPr lang="en-US" sz="3000" dirty="0">
                <a:latin typeface="Futura Std Book" panose="020B0502020204020303" pitchFamily="34" charset="0"/>
              </a:rPr>
              <a:t> and protects anyone who is at risk unequivocally</a:t>
            </a:r>
          </a:p>
          <a:p>
            <a:pPr marL="404813" lvl="0" indent="-404813">
              <a:lnSpc>
                <a:spcPct val="100000"/>
              </a:lnSpc>
              <a:spcBef>
                <a:spcPts val="1200"/>
              </a:spcBef>
              <a:spcAft>
                <a:spcPts val="1200"/>
              </a:spcAft>
            </a:pPr>
            <a:r>
              <a:rPr lang="en-US" sz="3000" dirty="0">
                <a:latin typeface="Futura Std Book" panose="020B0502020204020303" pitchFamily="34" charset="0"/>
              </a:rPr>
              <a:t>The deporting State </a:t>
            </a:r>
            <a:r>
              <a:rPr lang="en-US" sz="3000" b="1" dirty="0">
                <a:latin typeface="Futura Std Book" panose="020B0502020204020303" pitchFamily="34" charset="0"/>
              </a:rPr>
              <a:t>must determine </a:t>
            </a:r>
            <a:r>
              <a:rPr lang="en-US" sz="3000" dirty="0">
                <a:latin typeface="Futura Std Book" panose="020B0502020204020303" pitchFamily="34" charset="0"/>
              </a:rPr>
              <a:t>whether there are</a:t>
            </a:r>
            <a:r>
              <a:rPr lang="en-GB" sz="3000" dirty="0">
                <a:latin typeface="Futura Std Book" panose="020B0502020204020303" pitchFamily="34" charset="0"/>
              </a:rPr>
              <a:t> </a:t>
            </a:r>
            <a:r>
              <a:rPr lang="en-GB" sz="3000" b="1" dirty="0">
                <a:latin typeface="Futura Std Book" panose="020B0502020204020303" pitchFamily="34" charset="0"/>
              </a:rPr>
              <a:t>“substantial grounds” </a:t>
            </a:r>
            <a:r>
              <a:rPr lang="en-GB" sz="3000" dirty="0">
                <a:latin typeface="Futura Std Book" panose="020B0502020204020303" pitchFamily="34" charset="0"/>
              </a:rPr>
              <a:t>to believe that the individual would at a “foreseeable, personal, present and real” risk of torture or other cruel, inhuman or degrading treatment or punishment, persecution, or other serious human rights violations</a:t>
            </a:r>
            <a:endParaRPr lang="en-US" sz="3000" dirty="0">
              <a:latin typeface="Futura Std Book" panose="020B0502020204020303" pitchFamily="34" charset="0"/>
            </a:endParaRPr>
          </a:p>
          <a:p>
            <a:pPr marL="404813" indent="-404813">
              <a:lnSpc>
                <a:spcPct val="100000"/>
              </a:lnSpc>
              <a:spcBef>
                <a:spcPts val="1200"/>
              </a:spcBef>
              <a:spcAft>
                <a:spcPts val="1200"/>
              </a:spcAft>
            </a:pPr>
            <a:r>
              <a:rPr lang="en-US" sz="3000" dirty="0">
                <a:latin typeface="Futura Std Book" panose="020B0502020204020303" pitchFamily="34" charset="0"/>
              </a:rPr>
              <a:t>The deporting State must consider that </a:t>
            </a:r>
            <a:r>
              <a:rPr lang="en-GB" sz="3000" dirty="0">
                <a:latin typeface="Futura Std Book" panose="020B0502020204020303" pitchFamily="34" charset="0"/>
              </a:rPr>
              <a:t>threat or risk may apply </a:t>
            </a:r>
            <a:r>
              <a:rPr lang="en-GB" sz="3000" b="1" dirty="0">
                <a:latin typeface="Futura Std Book" panose="020B0502020204020303" pitchFamily="34" charset="0"/>
              </a:rPr>
              <a:t>to the individual specifically </a:t>
            </a:r>
            <a:r>
              <a:rPr lang="en-GB" sz="3000" dirty="0">
                <a:latin typeface="Futura Std Book" panose="020B0502020204020303" pitchFamily="34" charset="0"/>
              </a:rPr>
              <a:t>or because they are </a:t>
            </a:r>
            <a:r>
              <a:rPr lang="en-GB" sz="3000" b="1" dirty="0">
                <a:latin typeface="Futura Std Book" panose="020B0502020204020303" pitchFamily="34" charset="0"/>
              </a:rPr>
              <a:t>a member of a group</a:t>
            </a:r>
          </a:p>
        </p:txBody>
      </p:sp>
    </p:spTree>
    <p:extLst>
      <p:ext uri="{BB962C8B-B14F-4D97-AF65-F5344CB8AC3E}">
        <p14:creationId xmlns:p14="http://schemas.microsoft.com/office/powerpoint/2010/main" val="694909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F99C-A049-724C-8EB6-40BF15B201D3}"/>
              </a:ext>
            </a:extLst>
          </p:cNvPr>
          <p:cNvSpPr>
            <a:spLocks noGrp="1"/>
          </p:cNvSpPr>
          <p:nvPr>
            <p:ph type="title"/>
          </p:nvPr>
        </p:nvSpPr>
        <p:spPr>
          <a:xfrm>
            <a:off x="838200" y="365126"/>
            <a:ext cx="10515600" cy="670460"/>
          </a:xfrm>
        </p:spPr>
        <p:txBody>
          <a:bodyPr>
            <a:normAutofit/>
          </a:bodyPr>
          <a:lstStyle/>
          <a:p>
            <a:r>
              <a:rPr lang="en-US" sz="4000" b="1" dirty="0">
                <a:solidFill>
                  <a:srgbClr val="800000"/>
                </a:solidFill>
                <a:latin typeface="Futura Std Book" panose="020B0502020204020303" pitchFamily="34" charset="0"/>
                <a:cs typeface="Arial" panose="020B0604020202020204" pitchFamily="34" charset="0"/>
              </a:rPr>
              <a:t>Principle of non-refoulement (contd.)</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51ACDA37-48D8-2748-B23E-B438D06BA4C6}"/>
              </a:ext>
            </a:extLst>
          </p:cNvPr>
          <p:cNvSpPr>
            <a:spLocks noGrp="1"/>
          </p:cNvSpPr>
          <p:nvPr>
            <p:ph idx="1"/>
          </p:nvPr>
        </p:nvSpPr>
        <p:spPr>
          <a:xfrm>
            <a:off x="838200" y="1222872"/>
            <a:ext cx="10515600" cy="4954091"/>
          </a:xfrm>
        </p:spPr>
        <p:txBody>
          <a:bodyPr/>
          <a:lstStyle/>
          <a:p>
            <a:pPr marL="404813" indent="-404813">
              <a:lnSpc>
                <a:spcPct val="100000"/>
              </a:lnSpc>
              <a:spcBef>
                <a:spcPts val="1200"/>
              </a:spcBef>
              <a:spcAft>
                <a:spcPts val="1200"/>
              </a:spcAft>
            </a:pPr>
            <a:r>
              <a:rPr lang="en-GB" sz="3000" dirty="0">
                <a:latin typeface="Futura Std Book" panose="020B0502020204020303" pitchFamily="34" charset="0"/>
              </a:rPr>
              <a:t>States have the obligation to </a:t>
            </a:r>
            <a:r>
              <a:rPr lang="en-GB" sz="3000" b="1" dirty="0">
                <a:latin typeface="Futura Std Book" panose="020B0502020204020303" pitchFamily="34" charset="0"/>
              </a:rPr>
              <a:t>prevent mistreatment by private actors or organs of a third State </a:t>
            </a:r>
            <a:r>
              <a:rPr lang="en-GB" sz="3000" dirty="0">
                <a:latin typeface="Futura Std Book" panose="020B0502020204020303" pitchFamily="34" charset="0"/>
              </a:rPr>
              <a:t>operating within their jurisdiction</a:t>
            </a:r>
            <a:endParaRPr lang="en-GB" sz="3000" b="1" dirty="0">
              <a:latin typeface="Futura Std Book" panose="020B0502020204020303" pitchFamily="34" charset="0"/>
            </a:endParaRPr>
          </a:p>
          <a:p>
            <a:pPr marL="404813" indent="-404813">
              <a:lnSpc>
                <a:spcPct val="100000"/>
              </a:lnSpc>
              <a:spcBef>
                <a:spcPts val="1200"/>
              </a:spcBef>
              <a:spcAft>
                <a:spcPts val="1200"/>
              </a:spcAft>
            </a:pPr>
            <a:r>
              <a:rPr lang="en-GB" sz="3000" i="1" dirty="0">
                <a:latin typeface="Futura Std Book" panose="020B0502020204020303" pitchFamily="34" charset="0"/>
              </a:rPr>
              <a:t>Diplomatic assurances </a:t>
            </a:r>
            <a:r>
              <a:rPr lang="en-GB" sz="3000" dirty="0">
                <a:latin typeface="Futura Std Book" panose="020B0502020204020303" pitchFamily="34" charset="0"/>
              </a:rPr>
              <a:t>should not be used as a loophole to undermine the principle of non-refoulement</a:t>
            </a:r>
          </a:p>
          <a:p>
            <a:pPr marL="404813" indent="-404813">
              <a:lnSpc>
                <a:spcPct val="100000"/>
              </a:lnSpc>
              <a:spcBef>
                <a:spcPts val="1200"/>
              </a:spcBef>
              <a:spcAft>
                <a:spcPts val="1200"/>
              </a:spcAft>
            </a:pPr>
            <a:r>
              <a:rPr lang="en-GB" sz="3000" dirty="0">
                <a:latin typeface="Futura Std Book" panose="020B0502020204020303" pitchFamily="34" charset="0"/>
              </a:rPr>
              <a:t>The prohibition of refoulement overrules national immigration laws and contradicting international obligations, such as </a:t>
            </a:r>
            <a:r>
              <a:rPr lang="en-GB" sz="3000" i="1" dirty="0" smtClean="0">
                <a:latin typeface="Futura Std Book" panose="020B0502020204020303" pitchFamily="34" charset="0"/>
              </a:rPr>
              <a:t>extradition treaties</a:t>
            </a:r>
            <a:r>
              <a:rPr lang="en-GB" sz="3000" i="1" u="sng" dirty="0" smtClean="0">
                <a:latin typeface="Futura Std Book" panose="020B0502020204020303" pitchFamily="34" charset="0"/>
              </a:rPr>
              <a:t> </a:t>
            </a:r>
            <a:endParaRPr lang="en-US" sz="3000" i="1" u="sng" dirty="0">
              <a:latin typeface="Futura Std Book" panose="020B0502020204020303" pitchFamily="34" charset="0"/>
            </a:endParaRPr>
          </a:p>
          <a:p>
            <a:pPr>
              <a:spcBef>
                <a:spcPts val="1200"/>
              </a:spcBef>
              <a:spcAft>
                <a:spcPts val="1200"/>
              </a:spcAft>
            </a:pPr>
            <a:endParaRPr lang="en-US" dirty="0"/>
          </a:p>
        </p:txBody>
      </p:sp>
    </p:spTree>
    <p:extLst>
      <p:ext uri="{BB962C8B-B14F-4D97-AF65-F5344CB8AC3E}">
        <p14:creationId xmlns:p14="http://schemas.microsoft.com/office/powerpoint/2010/main" val="1806026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A6D7-37E6-634A-81AC-167EEA7263A6}"/>
              </a:ext>
            </a:extLst>
          </p:cNvPr>
          <p:cNvSpPr>
            <a:spLocks noGrp="1"/>
          </p:cNvSpPr>
          <p:nvPr>
            <p:ph type="title"/>
          </p:nvPr>
        </p:nvSpPr>
        <p:spPr>
          <a:xfrm>
            <a:off x="838200" y="365126"/>
            <a:ext cx="11112062" cy="637410"/>
          </a:xfrm>
        </p:spPr>
        <p:txBody>
          <a:bodyPr>
            <a:noAutofit/>
          </a:bodyPr>
          <a:lstStyle/>
          <a:p>
            <a:pPr>
              <a:tabLst>
                <a:tab pos="1376363" algn="l"/>
              </a:tabLst>
            </a:pPr>
            <a:r>
              <a:rPr lang="en-GB" sz="4000" b="1" dirty="0">
                <a:solidFill>
                  <a:srgbClr val="800000"/>
                </a:solidFill>
                <a:latin typeface="Futura Std Book" panose="020B0502020204020303" pitchFamily="34" charset="0"/>
              </a:rPr>
              <a:t>6.2.3. 	Prohibition of collective expulsion</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F9EDEE46-477D-5644-91A2-163129FB0C9A}"/>
              </a:ext>
            </a:extLst>
          </p:cNvPr>
          <p:cNvSpPr>
            <a:spLocks noGrp="1"/>
          </p:cNvSpPr>
          <p:nvPr>
            <p:ph idx="1"/>
          </p:nvPr>
        </p:nvSpPr>
        <p:spPr>
          <a:xfrm>
            <a:off x="838200" y="1108253"/>
            <a:ext cx="10515600" cy="5493611"/>
          </a:xfrm>
        </p:spPr>
        <p:txBody>
          <a:bodyPr>
            <a:normAutofit/>
          </a:bodyPr>
          <a:lstStyle/>
          <a:p>
            <a:pPr marL="682625" indent="-682625">
              <a:lnSpc>
                <a:spcPct val="100000"/>
              </a:lnSpc>
              <a:spcBef>
                <a:spcPts val="1200"/>
              </a:spcBef>
              <a:spcAft>
                <a:spcPts val="1200"/>
              </a:spcAft>
              <a:buNone/>
            </a:pPr>
            <a:r>
              <a:rPr lang="en-GB" sz="3000" dirty="0">
                <a:solidFill>
                  <a:srgbClr val="800000"/>
                </a:solidFill>
                <a:latin typeface="Futura Std Book" panose="020B0502020204020303" pitchFamily="34" charset="0"/>
                <a:sym typeface="Wingdings" panose="05000000000000000000" pitchFamily="2" charset="2"/>
              </a:rPr>
              <a:t></a:t>
            </a:r>
            <a:r>
              <a:rPr lang="en-GB" sz="3000" dirty="0">
                <a:latin typeface="Futura Std Book" panose="020B0502020204020303" pitchFamily="34" charset="0"/>
                <a:sym typeface="Wingdings" panose="05000000000000000000" pitchFamily="2" charset="2"/>
              </a:rPr>
              <a:t>	</a:t>
            </a:r>
            <a:r>
              <a:rPr lang="en-GB" sz="3000" dirty="0">
                <a:latin typeface="Futura Std Book" panose="020B0502020204020303" pitchFamily="34" charset="0"/>
              </a:rPr>
              <a:t>Prohibits States from removing </a:t>
            </a:r>
            <a:r>
              <a:rPr lang="en-GB" sz="3000" dirty="0" smtClean="0">
                <a:latin typeface="Futura Std Book" panose="020B0502020204020303" pitchFamily="34" charset="0"/>
              </a:rPr>
              <a:t>migrants </a:t>
            </a:r>
            <a:r>
              <a:rPr lang="en-GB" sz="3000" dirty="0">
                <a:latin typeface="Futura Std Book" panose="020B0502020204020303" pitchFamily="34" charset="0"/>
              </a:rPr>
              <a:t>without a </a:t>
            </a:r>
            <a:r>
              <a:rPr lang="en-GB" sz="3000" b="1" dirty="0">
                <a:latin typeface="Futura Std Book" panose="020B0502020204020303" pitchFamily="34" charset="0"/>
              </a:rPr>
              <a:t>reasonable and objective examination of the individual circumstances </a:t>
            </a:r>
            <a:r>
              <a:rPr lang="en-GB" sz="3000" dirty="0">
                <a:latin typeface="Futura Std Book" panose="020B0502020204020303" pitchFamily="34" charset="0"/>
              </a:rPr>
              <a:t>of each person, including through a personal interview</a:t>
            </a:r>
          </a:p>
          <a:p>
            <a:pPr marL="461963" indent="-461963">
              <a:lnSpc>
                <a:spcPct val="100000"/>
              </a:lnSpc>
              <a:spcBef>
                <a:spcPts val="1200"/>
              </a:spcBef>
              <a:spcAft>
                <a:spcPts val="1200"/>
              </a:spcAft>
            </a:pPr>
            <a:r>
              <a:rPr lang="en-GB" sz="3000" dirty="0">
                <a:latin typeface="Futura Std Book" panose="020B0502020204020303" pitchFamily="34" charset="0"/>
                <a:cs typeface="Arial" panose="020B0604020202020204" pitchFamily="34" charset="0"/>
              </a:rPr>
              <a:t>It is primarily a </a:t>
            </a:r>
            <a:r>
              <a:rPr lang="en-GB" sz="3000" b="1" dirty="0">
                <a:latin typeface="Futura Std Book" panose="020B0502020204020303" pitchFamily="34" charset="0"/>
                <a:cs typeface="Arial" panose="020B0604020202020204" pitchFamily="34" charset="0"/>
              </a:rPr>
              <a:t>due process right to ensure that an individual assessment</a:t>
            </a:r>
            <a:r>
              <a:rPr lang="en-GB" sz="3000" dirty="0">
                <a:latin typeface="Futura Std Book" panose="020B0502020204020303" pitchFamily="34" charset="0"/>
                <a:cs typeface="Arial" panose="020B0604020202020204" pitchFamily="34" charset="0"/>
              </a:rPr>
              <a:t> is carried out </a:t>
            </a:r>
            <a:r>
              <a:rPr lang="en-GB" sz="3000" dirty="0" smtClean="0">
                <a:latin typeface="Futura Std Book" panose="020B0502020204020303" pitchFamily="34" charset="0"/>
                <a:cs typeface="Arial" panose="020B0604020202020204" pitchFamily="34" charset="0"/>
              </a:rPr>
              <a:t>and includes the right to </a:t>
            </a:r>
            <a:r>
              <a:rPr lang="en-GB" sz="3000" dirty="0">
                <a:latin typeface="Futura Std Book" panose="020B0502020204020303" pitchFamily="34" charset="0"/>
                <a:cs typeface="Arial" panose="020B0604020202020204" pitchFamily="34" charset="0"/>
              </a:rPr>
              <a:t>appeal against expulsion</a:t>
            </a:r>
            <a:endParaRPr lang="en-GB" sz="3000" dirty="0">
              <a:latin typeface="Futura Std Book" panose="020B0502020204020303" pitchFamily="34" charset="0"/>
            </a:endParaRPr>
          </a:p>
          <a:p>
            <a:pPr marL="461963" indent="-461963">
              <a:lnSpc>
                <a:spcPct val="100000"/>
              </a:lnSpc>
              <a:spcBef>
                <a:spcPts val="1200"/>
              </a:spcBef>
              <a:spcAft>
                <a:spcPts val="1200"/>
              </a:spcAft>
            </a:pPr>
            <a:r>
              <a:rPr lang="en-GB" sz="3000" dirty="0">
                <a:latin typeface="Futura Std Book" panose="020B0502020204020303" pitchFamily="34" charset="0"/>
                <a:cs typeface="Arial" panose="020B0604020202020204" pitchFamily="34" charset="0"/>
              </a:rPr>
              <a:t>Absence of a reasonable and objective examination of each person’s situation makes collective expulsion </a:t>
            </a:r>
            <a:r>
              <a:rPr lang="en-GB" sz="3000" b="1" dirty="0">
                <a:latin typeface="Futura Std Book" panose="020B0502020204020303" pitchFamily="34" charset="0"/>
                <a:cs typeface="Arial" panose="020B0604020202020204" pitchFamily="34" charset="0"/>
              </a:rPr>
              <a:t>arbitrary</a:t>
            </a:r>
            <a:r>
              <a:rPr lang="en-GB" sz="3000" dirty="0">
                <a:latin typeface="Futura Std Book" panose="020B0502020204020303" pitchFamily="34" charset="0"/>
                <a:cs typeface="Arial" panose="020B0604020202020204" pitchFamily="34" charset="0"/>
              </a:rPr>
              <a:t> and therefore </a:t>
            </a:r>
            <a:r>
              <a:rPr lang="en-GB" sz="3000" b="1" dirty="0">
                <a:latin typeface="Futura Std Book" panose="020B0502020204020303" pitchFamily="34" charset="0"/>
                <a:cs typeface="Arial" panose="020B0604020202020204" pitchFamily="34" charset="0"/>
              </a:rPr>
              <a:t>prohibited</a:t>
            </a:r>
            <a:r>
              <a:rPr lang="en-GB" sz="3000" dirty="0">
                <a:latin typeface="Futura Std Book" panose="020B0502020204020303" pitchFamily="34" charset="0"/>
                <a:cs typeface="Arial" panose="020B0604020202020204" pitchFamily="34" charset="0"/>
              </a:rPr>
              <a:t>.</a:t>
            </a:r>
            <a:endParaRPr lang="en-GB" sz="3000" b="1" dirty="0">
              <a:latin typeface="Futura Std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937361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0CF1-EA14-4D45-A22C-7BA5BE3B9310}"/>
              </a:ext>
            </a:extLst>
          </p:cNvPr>
          <p:cNvSpPr>
            <a:spLocks noGrp="1"/>
          </p:cNvSpPr>
          <p:nvPr>
            <p:ph type="title"/>
          </p:nvPr>
        </p:nvSpPr>
        <p:spPr>
          <a:xfrm>
            <a:off x="838200" y="365125"/>
            <a:ext cx="10515600" cy="604359"/>
          </a:xfrm>
        </p:spPr>
        <p:txBody>
          <a:bodyPr>
            <a:normAutofit fontScale="90000"/>
          </a:bodyPr>
          <a:lstStyle/>
          <a:p>
            <a:r>
              <a:rPr lang="en-US" sz="3600" b="1" dirty="0">
                <a:solidFill>
                  <a:srgbClr val="800000"/>
                </a:solidFill>
                <a:latin typeface="Futura Std Book" panose="020B0502020204020303" pitchFamily="34" charset="0"/>
              </a:rPr>
              <a:t>Key considerations in interception and rescue</a:t>
            </a:r>
            <a:endParaRPr lang="en-US" sz="36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827F8E13-A553-D04B-8B21-B0713DDA4808}"/>
              </a:ext>
            </a:extLst>
          </p:cNvPr>
          <p:cNvSpPr>
            <a:spLocks noGrp="1"/>
          </p:cNvSpPr>
          <p:nvPr>
            <p:ph sz="half" idx="1"/>
          </p:nvPr>
        </p:nvSpPr>
        <p:spPr>
          <a:xfrm>
            <a:off x="1388124" y="1288973"/>
            <a:ext cx="4373697" cy="4887990"/>
          </a:xfrm>
        </p:spPr>
        <p:txBody>
          <a:bodyPr>
            <a:normAutofit/>
          </a:bodyPr>
          <a:lstStyle/>
          <a:p>
            <a:pPr marL="341313" indent="-341313">
              <a:lnSpc>
                <a:spcPct val="100000"/>
              </a:lnSpc>
              <a:spcBef>
                <a:spcPts val="0"/>
              </a:spcBef>
              <a:spcAft>
                <a:spcPts val="600"/>
              </a:spcAft>
            </a:pPr>
            <a:r>
              <a:rPr lang="en-US" sz="3200" dirty="0">
                <a:solidFill>
                  <a:srgbClr val="800000"/>
                </a:solidFill>
                <a:latin typeface="Futura Std Book" panose="020B0502020204020303" pitchFamily="34" charset="0"/>
                <a:cs typeface="Arial" panose="020B0604020202020204" pitchFamily="34" charset="0"/>
              </a:rPr>
              <a:t>The principle of non-</a:t>
            </a:r>
            <a:r>
              <a:rPr lang="en-US" sz="3200" dirty="0" err="1">
                <a:solidFill>
                  <a:srgbClr val="800000"/>
                </a:solidFill>
                <a:latin typeface="Futura Std Book" panose="020B0502020204020303" pitchFamily="34" charset="0"/>
                <a:cs typeface="Arial" panose="020B0604020202020204" pitchFamily="34" charset="0"/>
              </a:rPr>
              <a:t>refoulement</a:t>
            </a:r>
            <a:r>
              <a:rPr lang="en-US" sz="3200" dirty="0">
                <a:solidFill>
                  <a:srgbClr val="800000"/>
                </a:solidFill>
                <a:latin typeface="Futura Std Book" panose="020B0502020204020303" pitchFamily="34" charset="0"/>
                <a:cs typeface="Arial" panose="020B0604020202020204" pitchFamily="34" charset="0"/>
              </a:rPr>
              <a:t> </a:t>
            </a:r>
          </a:p>
          <a:p>
            <a:pPr marL="341313" indent="-341313">
              <a:lnSpc>
                <a:spcPct val="100000"/>
              </a:lnSpc>
              <a:spcBef>
                <a:spcPts val="0"/>
              </a:spcBef>
              <a:spcAft>
                <a:spcPts val="600"/>
              </a:spcAft>
              <a:buNone/>
            </a:pPr>
            <a:r>
              <a:rPr lang="en-US" sz="3200" dirty="0">
                <a:latin typeface="Futura Std Book" panose="020B0502020204020303" pitchFamily="34" charset="0"/>
                <a:cs typeface="Arial" panose="020B0604020202020204" pitchFamily="34" charset="0"/>
              </a:rPr>
              <a:t>	and </a:t>
            </a:r>
          </a:p>
          <a:p>
            <a:pPr marL="341313" indent="-341313">
              <a:lnSpc>
                <a:spcPct val="100000"/>
              </a:lnSpc>
              <a:spcBef>
                <a:spcPts val="0"/>
              </a:spcBef>
              <a:spcAft>
                <a:spcPts val="600"/>
              </a:spcAft>
            </a:pPr>
            <a:r>
              <a:rPr lang="en-GB" sz="3200" dirty="0">
                <a:solidFill>
                  <a:srgbClr val="800000"/>
                </a:solidFill>
                <a:latin typeface="Futura Std Book" panose="020B0502020204020303" pitchFamily="34" charset="0"/>
              </a:rPr>
              <a:t>The prohibition of </a:t>
            </a:r>
            <a:br>
              <a:rPr lang="en-GB" sz="3200" dirty="0">
                <a:solidFill>
                  <a:srgbClr val="800000"/>
                </a:solidFill>
                <a:latin typeface="Futura Std Book" panose="020B0502020204020303" pitchFamily="34" charset="0"/>
              </a:rPr>
            </a:br>
            <a:r>
              <a:rPr lang="en-GB" sz="3200" dirty="0">
                <a:solidFill>
                  <a:srgbClr val="800000"/>
                </a:solidFill>
                <a:latin typeface="Futura Std Book" panose="020B0502020204020303" pitchFamily="34" charset="0"/>
              </a:rPr>
              <a:t>collective expulsion </a:t>
            </a:r>
          </a:p>
          <a:p>
            <a:pPr marL="461963" indent="-461963">
              <a:lnSpc>
                <a:spcPct val="100000"/>
              </a:lnSpc>
              <a:spcBef>
                <a:spcPts val="0"/>
              </a:spcBef>
              <a:spcAft>
                <a:spcPts val="600"/>
              </a:spcAft>
            </a:pPr>
            <a:endParaRPr lang="en-GB" sz="3200" dirty="0">
              <a:latin typeface="Futura Std Book" panose="020B0502020204020303" pitchFamily="34" charset="0"/>
            </a:endParaRPr>
          </a:p>
          <a:p>
            <a:pPr marL="461963" indent="-461963">
              <a:lnSpc>
                <a:spcPct val="100000"/>
              </a:lnSpc>
              <a:spcBef>
                <a:spcPts val="0"/>
              </a:spcBef>
              <a:spcAft>
                <a:spcPts val="600"/>
              </a:spcAft>
              <a:buNone/>
            </a:pPr>
            <a:endParaRPr lang="en-GB" sz="1400" dirty="0">
              <a:latin typeface="Futura Std Book" panose="020B0502020204020303" pitchFamily="34" charset="0"/>
            </a:endParaRPr>
          </a:p>
          <a:p>
            <a:pPr marL="461963" indent="-461963" algn="ctr">
              <a:lnSpc>
                <a:spcPct val="100000"/>
              </a:lnSpc>
              <a:spcBef>
                <a:spcPts val="0"/>
              </a:spcBef>
              <a:spcAft>
                <a:spcPts val="600"/>
              </a:spcAft>
              <a:buNone/>
            </a:pPr>
            <a:r>
              <a:rPr lang="en-GB" dirty="0">
                <a:latin typeface="Futura Std Book" panose="020B0502020204020303" pitchFamily="34" charset="0"/>
              </a:rPr>
              <a:t>discussed in this session</a:t>
            </a:r>
          </a:p>
        </p:txBody>
      </p:sp>
      <p:sp>
        <p:nvSpPr>
          <p:cNvPr id="4" name="Content Placeholder 3">
            <a:extLst>
              <a:ext uri="{FF2B5EF4-FFF2-40B4-BE49-F238E27FC236}">
                <a16:creationId xmlns:a16="http://schemas.microsoft.com/office/drawing/2014/main" id="{F5B44A4A-9F84-B045-ADA6-2D6B106956DD}"/>
              </a:ext>
            </a:extLst>
          </p:cNvPr>
          <p:cNvSpPr>
            <a:spLocks noGrp="1"/>
          </p:cNvSpPr>
          <p:nvPr>
            <p:ph sz="half" idx="2"/>
          </p:nvPr>
        </p:nvSpPr>
        <p:spPr>
          <a:xfrm>
            <a:off x="7591487" y="1377108"/>
            <a:ext cx="3403348" cy="4799855"/>
          </a:xfrm>
        </p:spPr>
        <p:txBody>
          <a:bodyPr>
            <a:normAutofit/>
          </a:bodyPr>
          <a:lstStyle/>
          <a:p>
            <a:pPr marL="0" indent="0">
              <a:lnSpc>
                <a:spcPct val="100000"/>
              </a:lnSpc>
              <a:spcBef>
                <a:spcPts val="0"/>
              </a:spcBef>
              <a:spcAft>
                <a:spcPts val="600"/>
              </a:spcAft>
              <a:buNone/>
            </a:pPr>
            <a:r>
              <a:rPr lang="en-GB" sz="3200" dirty="0">
                <a:latin typeface="Futura Std Book" panose="020B0502020204020303" pitchFamily="34" charset="0"/>
              </a:rPr>
              <a:t>are also critical human rights considerations in interception and rescue.</a:t>
            </a:r>
            <a:endParaRPr lang="en-US" sz="3200" dirty="0">
              <a:latin typeface="Futura Std Book" panose="020B0502020204020303" pitchFamily="34" charset="0"/>
            </a:endParaRPr>
          </a:p>
          <a:p>
            <a:pPr marL="0" indent="0">
              <a:lnSpc>
                <a:spcPct val="100000"/>
              </a:lnSpc>
              <a:spcBef>
                <a:spcPts val="0"/>
              </a:spcBef>
              <a:spcAft>
                <a:spcPts val="600"/>
              </a:spcAft>
              <a:buNone/>
            </a:pPr>
            <a:endParaRPr lang="en-US" sz="3200" dirty="0">
              <a:latin typeface="Futura Std Book" panose="020B0502020204020303" pitchFamily="34" charset="0"/>
            </a:endParaRPr>
          </a:p>
          <a:p>
            <a:pPr marL="0" indent="0" algn="r">
              <a:lnSpc>
                <a:spcPct val="100000"/>
              </a:lnSpc>
              <a:spcBef>
                <a:spcPts val="0"/>
              </a:spcBef>
              <a:spcAft>
                <a:spcPts val="600"/>
              </a:spcAft>
              <a:buNone/>
            </a:pPr>
            <a:endParaRPr lang="en-US" sz="1600" dirty="0">
              <a:latin typeface="Futura Std Book" panose="020B0502020204020303" pitchFamily="34" charset="0"/>
            </a:endParaRPr>
          </a:p>
          <a:p>
            <a:pPr marL="0" indent="0" algn="ctr">
              <a:lnSpc>
                <a:spcPct val="100000"/>
              </a:lnSpc>
              <a:spcBef>
                <a:spcPts val="0"/>
              </a:spcBef>
              <a:spcAft>
                <a:spcPts val="600"/>
              </a:spcAft>
              <a:buNone/>
            </a:pPr>
            <a:r>
              <a:rPr lang="en-US" dirty="0">
                <a:latin typeface="Futura Std Book" panose="020B0502020204020303" pitchFamily="34" charset="0"/>
              </a:rPr>
              <a:t>discussed in </a:t>
            </a:r>
            <a:br>
              <a:rPr lang="en-US" dirty="0">
                <a:latin typeface="Futura Std Book" panose="020B0502020204020303" pitchFamily="34" charset="0"/>
              </a:rPr>
            </a:br>
            <a:r>
              <a:rPr lang="en-US" dirty="0">
                <a:latin typeface="Futura Std Book" panose="020B0502020204020303" pitchFamily="34" charset="0"/>
              </a:rPr>
              <a:t>session 3 (day 1)</a:t>
            </a:r>
          </a:p>
        </p:txBody>
      </p:sp>
      <p:sp>
        <p:nvSpPr>
          <p:cNvPr id="5" name="Right Brace 4">
            <a:extLst>
              <a:ext uri="{FF2B5EF4-FFF2-40B4-BE49-F238E27FC236}">
                <a16:creationId xmlns:a16="http://schemas.microsoft.com/office/drawing/2014/main" id="{0AA43502-3ED4-3B40-8838-4B214ADE2A74}"/>
              </a:ext>
            </a:extLst>
          </p:cNvPr>
          <p:cNvSpPr/>
          <p:nvPr/>
        </p:nvSpPr>
        <p:spPr>
          <a:xfrm>
            <a:off x="6430181" y="1617807"/>
            <a:ext cx="340659" cy="1811193"/>
          </a:xfrm>
          <a:prstGeom prst="rightBrace">
            <a:avLst/>
          </a:prstGeom>
          <a:ln w="53975"/>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74047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221" y="221690"/>
            <a:ext cx="10515600" cy="656851"/>
          </a:xfrm>
        </p:spPr>
        <p:txBody>
          <a:bodyPr>
            <a:normAutofit/>
          </a:bodyPr>
          <a:lstStyle/>
          <a:p>
            <a:pPr>
              <a:tabLst>
                <a:tab pos="1376363" algn="l"/>
              </a:tabLst>
            </a:pPr>
            <a:r>
              <a:rPr lang="en-US" sz="4000" b="1" dirty="0">
                <a:solidFill>
                  <a:srgbClr val="800000"/>
                </a:solidFill>
                <a:latin typeface="Futura Std Book" panose="020B0502020204020303" pitchFamily="34" charset="0"/>
              </a:rPr>
              <a:t>6.2.4.	Voluntary return</a:t>
            </a:r>
            <a:endParaRPr lang="fr-CH" sz="4000" dirty="0">
              <a:solidFill>
                <a:srgbClr val="800000"/>
              </a:solidFill>
              <a:latin typeface="Futura Std Book" panose="020B0502020204020303" pitchFamily="34" charset="0"/>
            </a:endParaRPr>
          </a:p>
        </p:txBody>
      </p:sp>
      <p:sp>
        <p:nvSpPr>
          <p:cNvPr id="3" name="Content Placeholder 2"/>
          <p:cNvSpPr>
            <a:spLocks noGrp="1"/>
          </p:cNvSpPr>
          <p:nvPr>
            <p:ph idx="1"/>
          </p:nvPr>
        </p:nvSpPr>
        <p:spPr>
          <a:xfrm>
            <a:off x="294290" y="878541"/>
            <a:ext cx="11239984" cy="5889114"/>
          </a:xfrm>
        </p:spPr>
        <p:txBody>
          <a:bodyPr>
            <a:noAutofit/>
          </a:bodyPr>
          <a:lstStyle/>
          <a:p>
            <a:pPr marL="682625" indent="-682625">
              <a:lnSpc>
                <a:spcPct val="100000"/>
              </a:lnSpc>
              <a:spcBef>
                <a:spcPts val="600"/>
              </a:spcBef>
              <a:spcAft>
                <a:spcPts val="600"/>
              </a:spcAft>
              <a:buNone/>
            </a:pPr>
            <a:r>
              <a:rPr lang="en-GB" dirty="0">
                <a:solidFill>
                  <a:srgbClr val="800000"/>
                </a:solidFill>
                <a:latin typeface="Futura Std Book" panose="020B0502020204020303" pitchFamily="34" charset="0"/>
                <a:sym typeface="Wingdings" panose="05000000000000000000" pitchFamily="2" charset="2"/>
              </a:rPr>
              <a:t></a:t>
            </a:r>
            <a:r>
              <a:rPr lang="en-GB" dirty="0">
                <a:latin typeface="Futura Std Book" panose="020B0502020204020303" pitchFamily="34" charset="0"/>
                <a:sym typeface="Wingdings" panose="05000000000000000000" pitchFamily="2" charset="2"/>
              </a:rPr>
              <a:t>	</a:t>
            </a:r>
            <a:r>
              <a:rPr lang="en-GB" i="1" dirty="0">
                <a:latin typeface="Futura Std Book" panose="020B0502020204020303" pitchFamily="34" charset="0"/>
              </a:rPr>
              <a:t>Voluntary return </a:t>
            </a:r>
            <a:r>
              <a:rPr lang="en-GB" dirty="0">
                <a:latin typeface="Futura Std Book" panose="020B0502020204020303" pitchFamily="34" charset="0"/>
              </a:rPr>
              <a:t>should be promoted in preference to forced return.</a:t>
            </a:r>
          </a:p>
          <a:p>
            <a:pPr marL="0" indent="0">
              <a:lnSpc>
                <a:spcPct val="100000"/>
              </a:lnSpc>
              <a:spcBef>
                <a:spcPts val="600"/>
              </a:spcBef>
              <a:spcAft>
                <a:spcPts val="600"/>
              </a:spcAft>
              <a:buNone/>
              <a:tabLst>
                <a:tab pos="396875" algn="l"/>
                <a:tab pos="1004888" algn="l"/>
              </a:tabLst>
            </a:pPr>
            <a:r>
              <a:rPr lang="en-US" dirty="0" smtClean="0">
                <a:latin typeface="Futura Std Book" panose="020B0502020204020303" pitchFamily="34" charset="0"/>
              </a:rPr>
              <a:t>To be “</a:t>
            </a:r>
            <a:r>
              <a:rPr lang="en-US" b="1" dirty="0" smtClean="0">
                <a:latin typeface="Futura Std Book" panose="020B0502020204020303" pitchFamily="34" charset="0"/>
              </a:rPr>
              <a:t>voluntary</a:t>
            </a:r>
            <a:r>
              <a:rPr lang="en-US" dirty="0" smtClean="0">
                <a:latin typeface="Futura Std Book" panose="020B0502020204020303" pitchFamily="34" charset="0"/>
              </a:rPr>
              <a:t>”, the return should be based on </a:t>
            </a:r>
            <a:r>
              <a:rPr lang="en-US" b="1" dirty="0" smtClean="0">
                <a:latin typeface="Futura Std Book" panose="020B0502020204020303" pitchFamily="34" charset="0"/>
              </a:rPr>
              <a:t>free and informed consent</a:t>
            </a:r>
            <a:r>
              <a:rPr lang="en-US" dirty="0" smtClean="0">
                <a:latin typeface="Futura Std Book" panose="020B0502020204020303" pitchFamily="34" charset="0"/>
              </a:rPr>
              <a:t>:</a:t>
            </a:r>
          </a:p>
          <a:p>
            <a:pPr marL="682625" indent="-396875">
              <a:lnSpc>
                <a:spcPct val="100000"/>
              </a:lnSpc>
              <a:spcBef>
                <a:spcPts val="600"/>
              </a:spcBef>
              <a:spcAft>
                <a:spcPts val="600"/>
              </a:spcAft>
            </a:pPr>
            <a:r>
              <a:rPr lang="en-US" b="1" dirty="0" smtClean="0">
                <a:latin typeface="Futura Std Book" panose="020B0502020204020303" pitchFamily="34" charset="0"/>
              </a:rPr>
              <a:t>Free</a:t>
            </a:r>
            <a:r>
              <a:rPr lang="en-US" dirty="0" smtClean="0">
                <a:latin typeface="Futura Std Book" panose="020B0502020204020303" pitchFamily="34" charset="0"/>
              </a:rPr>
              <a:t> </a:t>
            </a:r>
            <a:r>
              <a:rPr lang="en-GB" b="1" dirty="0">
                <a:latin typeface="Futura Std Book" panose="020B0502020204020303" pitchFamily="34" charset="0"/>
              </a:rPr>
              <a:t>of any coercion</a:t>
            </a:r>
            <a:r>
              <a:rPr lang="en-GB" dirty="0">
                <a:latin typeface="Futura Std Book" panose="020B0502020204020303" pitchFamily="34" charset="0"/>
              </a:rPr>
              <a:t>, including any actual or implied threat of prolonged, indefinite or arbitrary detention, or detention in inadequate conditions </a:t>
            </a:r>
            <a:endParaRPr lang="en-US" dirty="0">
              <a:latin typeface="Futura Std Book" panose="020B0502020204020303" pitchFamily="34" charset="0"/>
            </a:endParaRPr>
          </a:p>
          <a:p>
            <a:pPr marL="682625" indent="-396875">
              <a:lnSpc>
                <a:spcPct val="100000"/>
              </a:lnSpc>
              <a:spcBef>
                <a:spcPts val="600"/>
              </a:spcBef>
              <a:spcAft>
                <a:spcPts val="600"/>
              </a:spcAft>
            </a:pPr>
            <a:r>
              <a:rPr lang="en-US" b="1" dirty="0">
                <a:latin typeface="Futura Std Book" panose="020B0502020204020303" pitchFamily="34" charset="0"/>
              </a:rPr>
              <a:t>Informed, </a:t>
            </a:r>
            <a:r>
              <a:rPr lang="en-US" dirty="0">
                <a:latin typeface="Futura Std Book" panose="020B0502020204020303" pitchFamily="34" charset="0"/>
              </a:rPr>
              <a:t>that is, the </a:t>
            </a:r>
            <a:r>
              <a:rPr lang="en-GB" dirty="0">
                <a:latin typeface="Futura Std Book" panose="020B0502020204020303" pitchFamily="34" charset="0"/>
              </a:rPr>
              <a:t>individual must have received all necessary, relevant and up-to-date information as to their choices, prior to making their decision</a:t>
            </a:r>
          </a:p>
          <a:p>
            <a:pPr marL="682625" indent="-396875">
              <a:lnSpc>
                <a:spcPct val="100000"/>
              </a:lnSpc>
              <a:spcBef>
                <a:spcPts val="600"/>
              </a:spcBef>
              <a:spcAft>
                <a:spcPts val="600"/>
              </a:spcAft>
            </a:pPr>
            <a:r>
              <a:rPr lang="en-GB" dirty="0">
                <a:latin typeface="Futura Std Book" panose="020B0502020204020303" pitchFamily="34" charset="0"/>
                <a:sym typeface="Wingdings" pitchFamily="2" charset="2"/>
              </a:rPr>
              <a:t>B</a:t>
            </a:r>
            <a:r>
              <a:rPr lang="en-GB" dirty="0">
                <a:latin typeface="Futura Std Book" panose="020B0502020204020303" pitchFamily="34" charset="0"/>
              </a:rPr>
              <a:t>acked by the availability of sufficient </a:t>
            </a:r>
            <a:r>
              <a:rPr lang="en-GB" b="1" dirty="0">
                <a:latin typeface="Futura Std Book" panose="020B0502020204020303" pitchFamily="34" charset="0"/>
              </a:rPr>
              <a:t>valid alternatives, </a:t>
            </a:r>
            <a:r>
              <a:rPr lang="en-GB" dirty="0">
                <a:latin typeface="Futura Std Book" panose="020B0502020204020303" pitchFamily="34" charset="0"/>
              </a:rPr>
              <a:t>such as temporary work/study/humanitarian permits or opportunities for regularization or citizenship</a:t>
            </a:r>
          </a:p>
        </p:txBody>
      </p:sp>
    </p:spTree>
    <p:extLst>
      <p:ext uri="{BB962C8B-B14F-4D97-AF65-F5344CB8AC3E}">
        <p14:creationId xmlns:p14="http://schemas.microsoft.com/office/powerpoint/2010/main" val="3069456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E9342-9995-1F49-BEC5-FEBD09A914F6}"/>
              </a:ext>
            </a:extLst>
          </p:cNvPr>
          <p:cNvSpPr>
            <a:spLocks noGrp="1"/>
          </p:cNvSpPr>
          <p:nvPr>
            <p:ph type="title"/>
          </p:nvPr>
        </p:nvSpPr>
        <p:spPr>
          <a:xfrm>
            <a:off x="838200" y="467157"/>
            <a:ext cx="10515600" cy="636329"/>
          </a:xfrm>
        </p:spPr>
        <p:txBody>
          <a:bodyPr>
            <a:noAutofit/>
          </a:bodyPr>
          <a:lstStyle/>
          <a:p>
            <a:pPr>
              <a:tabLst>
                <a:tab pos="1376363" algn="l"/>
              </a:tabLst>
            </a:pPr>
            <a:r>
              <a:rPr lang="en-US" sz="4000" b="1" dirty="0">
                <a:solidFill>
                  <a:srgbClr val="800000"/>
                </a:solidFill>
                <a:latin typeface="Futura Std Book" panose="020B0502020204020303" pitchFamily="34" charset="0"/>
              </a:rPr>
              <a:t>6.2.5.	Sustainable return</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640D71BB-B866-5840-8286-03B8C8E3AB6B}"/>
              </a:ext>
            </a:extLst>
          </p:cNvPr>
          <p:cNvSpPr>
            <a:spLocks noGrp="1"/>
          </p:cNvSpPr>
          <p:nvPr>
            <p:ph idx="1"/>
          </p:nvPr>
        </p:nvSpPr>
        <p:spPr>
          <a:xfrm>
            <a:off x="838200" y="1257724"/>
            <a:ext cx="10515600" cy="5218496"/>
          </a:xfrm>
        </p:spPr>
        <p:txBody>
          <a:bodyPr>
            <a:normAutofit fontScale="92500" lnSpcReduction="20000"/>
          </a:bodyPr>
          <a:lstStyle/>
          <a:p>
            <a:pPr marL="0" lvl="0" indent="0">
              <a:lnSpc>
                <a:spcPct val="110000"/>
              </a:lnSpc>
              <a:spcBef>
                <a:spcPts val="600"/>
              </a:spcBef>
              <a:spcAft>
                <a:spcPts val="600"/>
              </a:spcAft>
              <a:buNone/>
            </a:pPr>
            <a:r>
              <a:rPr lang="en-GB" sz="3000" dirty="0">
                <a:latin typeface="Futura Std Book" panose="020B0502020204020303" pitchFamily="34" charset="0"/>
                <a:sym typeface="Wingdings" panose="05000000000000000000" pitchFamily="2" charset="2"/>
              </a:rPr>
              <a:t> Must be considered </a:t>
            </a:r>
            <a:r>
              <a:rPr lang="en-GB" sz="3000" i="1" dirty="0">
                <a:latin typeface="Futura Std Book" panose="020B0502020204020303" pitchFamily="34" charset="0"/>
                <a:sym typeface="Wingdings" panose="05000000000000000000" pitchFamily="2" charset="2"/>
              </a:rPr>
              <a:t>from the migrant’s perspective</a:t>
            </a:r>
            <a:endParaRPr lang="en-GB" sz="3000" i="1" dirty="0">
              <a:latin typeface="Futura Std Book" panose="020B0502020204020303" pitchFamily="34" charset="0"/>
            </a:endParaRPr>
          </a:p>
          <a:p>
            <a:pPr marL="404813" lvl="0" indent="-404813">
              <a:lnSpc>
                <a:spcPct val="110000"/>
              </a:lnSpc>
              <a:spcBef>
                <a:spcPts val="600"/>
              </a:spcBef>
              <a:spcAft>
                <a:spcPts val="600"/>
              </a:spcAft>
            </a:pPr>
            <a:r>
              <a:rPr lang="en-GB" sz="3000" dirty="0">
                <a:latin typeface="Futura Std Book" panose="020B0502020204020303" pitchFamily="34" charset="0"/>
              </a:rPr>
              <a:t>Ensure that the return is carried out in </a:t>
            </a:r>
            <a:r>
              <a:rPr lang="en-GB" sz="3000" b="1" dirty="0">
                <a:latin typeface="Futura Std Book" panose="020B0502020204020303" pitchFamily="34" charset="0"/>
              </a:rPr>
              <a:t>safe conditions </a:t>
            </a:r>
            <a:r>
              <a:rPr lang="en-GB" sz="3000" dirty="0">
                <a:latin typeface="Futura Std Book" panose="020B0502020204020303" pitchFamily="34" charset="0"/>
              </a:rPr>
              <a:t>and </a:t>
            </a:r>
            <a:r>
              <a:rPr lang="en-GB" sz="3000" b="1" dirty="0">
                <a:latin typeface="Futura Std Book" panose="020B0502020204020303" pitchFamily="34" charset="0"/>
              </a:rPr>
              <a:t>with</a:t>
            </a:r>
            <a:r>
              <a:rPr lang="en-GB" sz="3000" dirty="0">
                <a:latin typeface="Futura Std Book" panose="020B0502020204020303" pitchFamily="34" charset="0"/>
              </a:rPr>
              <a:t> </a:t>
            </a:r>
            <a:r>
              <a:rPr lang="en-GB" sz="3000" b="1" dirty="0">
                <a:latin typeface="Futura Std Book" panose="020B0502020204020303" pitchFamily="34" charset="0"/>
              </a:rPr>
              <a:t>dignity</a:t>
            </a:r>
          </a:p>
          <a:p>
            <a:pPr marL="404813" indent="-404813">
              <a:lnSpc>
                <a:spcPct val="110000"/>
              </a:lnSpc>
              <a:spcBef>
                <a:spcPts val="600"/>
              </a:spcBef>
              <a:spcAft>
                <a:spcPts val="600"/>
              </a:spcAft>
            </a:pPr>
            <a:r>
              <a:rPr lang="en-GB" sz="3000" b="1" dirty="0">
                <a:latin typeface="Futura Std Book" panose="020B0502020204020303" pitchFamily="34" charset="0"/>
              </a:rPr>
              <a:t>Mitigate any risks </a:t>
            </a:r>
            <a:r>
              <a:rPr lang="en-GB" sz="3000" dirty="0">
                <a:latin typeface="Futura Std Book" panose="020B0502020204020303" pitchFamily="34" charset="0"/>
              </a:rPr>
              <a:t>that returnees may face in their country of origin/return</a:t>
            </a:r>
          </a:p>
          <a:p>
            <a:pPr marL="404813" indent="-404813">
              <a:lnSpc>
                <a:spcPct val="110000"/>
              </a:lnSpc>
              <a:spcBef>
                <a:spcPts val="600"/>
              </a:spcBef>
              <a:spcAft>
                <a:spcPts val="600"/>
              </a:spcAft>
            </a:pPr>
            <a:r>
              <a:rPr lang="en-GB" sz="3000" dirty="0">
                <a:latin typeface="Futura Std Book" panose="020B0502020204020303" pitchFamily="34" charset="0"/>
              </a:rPr>
              <a:t>Prepare a plan for </a:t>
            </a:r>
            <a:r>
              <a:rPr lang="en-GB" sz="3000" b="1" dirty="0">
                <a:latin typeface="Futura Std Book" panose="020B0502020204020303" pitchFamily="34" charset="0"/>
              </a:rPr>
              <a:t>sustainable reintegration </a:t>
            </a:r>
            <a:r>
              <a:rPr lang="en-GB" sz="3000" dirty="0">
                <a:latin typeface="Futura Std Book" panose="020B0502020204020303" pitchFamily="34" charset="0"/>
              </a:rPr>
              <a:t>and continued evaluation of the return, especially when children are being returned.</a:t>
            </a:r>
          </a:p>
          <a:p>
            <a:pPr marL="404813" indent="-404813">
              <a:lnSpc>
                <a:spcPct val="110000"/>
              </a:lnSpc>
              <a:spcBef>
                <a:spcPts val="600"/>
              </a:spcBef>
              <a:spcAft>
                <a:spcPts val="600"/>
              </a:spcAft>
            </a:pPr>
            <a:r>
              <a:rPr lang="en-GB" sz="3000" dirty="0">
                <a:latin typeface="Futura Std Book" panose="020B0502020204020303" pitchFamily="34" charset="0"/>
              </a:rPr>
              <a:t>Do not share sensitive personal information with authorities of countries of origin/return in order to protect the life, security and privacy of the migrant and their families. </a:t>
            </a:r>
          </a:p>
          <a:p>
            <a:pPr lvl="0">
              <a:spcBef>
                <a:spcPts val="600"/>
              </a:spcBef>
              <a:spcAft>
                <a:spcPts val="600"/>
              </a:spcAft>
            </a:pPr>
            <a:endParaRPr lang="en-GB" dirty="0"/>
          </a:p>
          <a:p>
            <a:pPr marL="0" indent="0">
              <a:spcBef>
                <a:spcPts val="600"/>
              </a:spcBef>
              <a:spcAft>
                <a:spcPts val="600"/>
              </a:spcAft>
              <a:buNone/>
            </a:pPr>
            <a:endParaRPr lang="en-US" dirty="0"/>
          </a:p>
        </p:txBody>
      </p:sp>
    </p:spTree>
    <p:extLst>
      <p:ext uri="{BB962C8B-B14F-4D97-AF65-F5344CB8AC3E}">
        <p14:creationId xmlns:p14="http://schemas.microsoft.com/office/powerpoint/2010/main" val="1846534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239612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75065"/>
          </a:xfrm>
        </p:spPr>
        <p:txBody>
          <a:bodyPr>
            <a:normAutofit fontScale="90000"/>
          </a:bodyPr>
          <a:lstStyle/>
          <a:p>
            <a:r>
              <a:rPr lang="en-US" sz="5300" b="1" dirty="0">
                <a:solidFill>
                  <a:srgbClr val="800000"/>
                </a:solidFill>
                <a:latin typeface="Futura Std Book" panose="020B0502020204020303" pitchFamily="34" charset="0"/>
              </a:rPr>
              <a:t>6.3</a:t>
            </a:r>
            <a:br>
              <a:rPr lang="en-US" sz="5300" b="1" dirty="0">
                <a:solidFill>
                  <a:srgbClr val="800000"/>
                </a:solidFill>
                <a:latin typeface="Futura Std Book" panose="020B0502020204020303" pitchFamily="34" charset="0"/>
              </a:rPr>
            </a:br>
            <a:r>
              <a:rPr lang="en-US" sz="5300" b="1" dirty="0">
                <a:solidFill>
                  <a:srgbClr val="800000"/>
                </a:solidFill>
                <a:latin typeface="Futura Std Book" panose="020B0502020204020303" pitchFamily="34" charset="0"/>
              </a:rPr>
              <a:t>Practical steps to protect human rights in the return process</a:t>
            </a:r>
            <a:r>
              <a:rPr lang="en-US" sz="5400" b="1" dirty="0">
                <a:solidFill>
                  <a:srgbClr val="0070C0"/>
                </a:solidFill>
                <a:latin typeface="Futura Std Book" panose="020B0502020204020303" pitchFamily="34" charset="0"/>
              </a:rPr>
              <a:t/>
            </a:r>
            <a:br>
              <a:rPr lang="en-US" sz="5400" b="1" dirty="0">
                <a:solidFill>
                  <a:srgbClr val="0070C0"/>
                </a:solidFill>
                <a:latin typeface="Futura Std Book" panose="020B0502020204020303" pitchFamily="34" charset="0"/>
              </a:rPr>
            </a:br>
            <a:endParaRPr lang="en-US" sz="5400" b="1" dirty="0">
              <a:solidFill>
                <a:srgbClr val="0070C0"/>
              </a:solidFill>
              <a:latin typeface="Futura Std Book" panose="020B0502020204020303" pitchFamily="34" charset="0"/>
            </a:endParaRPr>
          </a:p>
        </p:txBody>
      </p:sp>
    </p:spTree>
    <p:extLst>
      <p:ext uri="{BB962C8B-B14F-4D97-AF65-F5344CB8AC3E}">
        <p14:creationId xmlns:p14="http://schemas.microsoft.com/office/powerpoint/2010/main" val="519339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579304"/>
          </a:xfrm>
        </p:spPr>
        <p:txBody>
          <a:bodyPr>
            <a:normAutofit fontScale="90000"/>
          </a:bodyPr>
          <a:lstStyle/>
          <a:p>
            <a:r>
              <a:rPr lang="en-US" sz="5300" b="1" dirty="0">
                <a:solidFill>
                  <a:srgbClr val="800000"/>
                </a:solidFill>
                <a:latin typeface="Futura Std Book" panose="020B0502020204020303" pitchFamily="34" charset="0"/>
              </a:rPr>
              <a:t>Session 6</a:t>
            </a:r>
            <a:br>
              <a:rPr lang="en-US" sz="5300" b="1" dirty="0">
                <a:solidFill>
                  <a:srgbClr val="800000"/>
                </a:solidFill>
                <a:latin typeface="Futura Std Book" panose="020B0502020204020303" pitchFamily="34" charset="0"/>
              </a:rPr>
            </a:br>
            <a:r>
              <a:rPr lang="en-GB" sz="5300" b="1" dirty="0">
                <a:solidFill>
                  <a:srgbClr val="800000"/>
                </a:solidFill>
                <a:latin typeface="Futura Std Book" panose="020B0502020204020303" pitchFamily="34" charset="0"/>
              </a:rPr>
              <a:t>Human rights-based </a:t>
            </a:r>
            <a:r>
              <a:rPr lang="en-GB" sz="5300" b="1" dirty="0" smtClean="0">
                <a:solidFill>
                  <a:srgbClr val="800000"/>
                </a:solidFill>
                <a:latin typeface="Futura Std Book" panose="020B0502020204020303" pitchFamily="34" charset="0"/>
              </a:rPr>
              <a:t>return</a:t>
            </a:r>
            <a:r>
              <a:rPr lang="en-US" sz="5400" b="1" dirty="0">
                <a:solidFill>
                  <a:srgbClr val="0070C0"/>
                </a:solidFill>
              </a:rPr>
              <a:t/>
            </a:r>
            <a:br>
              <a:rPr lang="en-US" sz="5400" b="1" dirty="0">
                <a:solidFill>
                  <a:srgbClr val="0070C0"/>
                </a:solidFill>
              </a:rPr>
            </a:br>
            <a:endParaRPr lang="en-US" sz="5400" b="1" dirty="0">
              <a:solidFill>
                <a:srgbClr val="0070C0"/>
              </a:solidFill>
              <a:latin typeface="+mn-lt"/>
            </a:endParaRPr>
          </a:p>
        </p:txBody>
      </p:sp>
    </p:spTree>
    <p:extLst>
      <p:ext uri="{BB962C8B-B14F-4D97-AF65-F5344CB8AC3E}">
        <p14:creationId xmlns:p14="http://schemas.microsoft.com/office/powerpoint/2010/main" val="293270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878" y="684411"/>
            <a:ext cx="10797486" cy="769641"/>
          </a:xfrm>
        </p:spPr>
        <p:txBody>
          <a:bodyPr>
            <a:noAutofit/>
          </a:bodyPr>
          <a:lstStyle/>
          <a:p>
            <a:pPr algn="l">
              <a:tabLst>
                <a:tab pos="1376363" algn="l"/>
              </a:tabLst>
            </a:pPr>
            <a:r>
              <a:rPr lang="en-US" sz="4000" b="1" dirty="0">
                <a:solidFill>
                  <a:srgbClr val="800000"/>
                </a:solidFill>
                <a:latin typeface="Futura Std Book" panose="020B0502020204020303" pitchFamily="34" charset="0"/>
              </a:rPr>
              <a:t>6.3.1. 	Exercise: steps to protect human rights in return</a:t>
            </a:r>
          </a:p>
        </p:txBody>
      </p:sp>
      <p:sp>
        <p:nvSpPr>
          <p:cNvPr id="3" name="Subtitle 2"/>
          <p:cNvSpPr>
            <a:spLocks noGrp="1"/>
          </p:cNvSpPr>
          <p:nvPr>
            <p:ph type="subTitle" idx="1"/>
          </p:nvPr>
        </p:nvSpPr>
        <p:spPr>
          <a:xfrm>
            <a:off x="731521" y="1610257"/>
            <a:ext cx="10638844" cy="5211713"/>
          </a:xfrm>
        </p:spPr>
        <p:txBody>
          <a:bodyPr>
            <a:noAutofit/>
          </a:bodyPr>
          <a:lstStyle/>
          <a:p>
            <a:pPr algn="l">
              <a:lnSpc>
                <a:spcPct val="80000"/>
              </a:lnSpc>
              <a:spcBef>
                <a:spcPts val="1200"/>
              </a:spcBef>
              <a:spcAft>
                <a:spcPts val="1200"/>
              </a:spcAft>
            </a:pPr>
            <a:r>
              <a:rPr lang="en-US" sz="3200" dirty="0">
                <a:latin typeface="Futura Std Book" panose="020B0502020204020303" pitchFamily="34" charset="0"/>
              </a:rPr>
              <a:t>Read the case assigned to your group, briefly discuss it and write your responses to the following questions on the flip chart.</a:t>
            </a:r>
          </a:p>
          <a:p>
            <a:pPr marL="514350" indent="-514350" algn="l">
              <a:lnSpc>
                <a:spcPct val="80000"/>
              </a:lnSpc>
              <a:spcBef>
                <a:spcPts val="1200"/>
              </a:spcBef>
              <a:spcAft>
                <a:spcPts val="1200"/>
              </a:spcAft>
              <a:buFont typeface="Arial" panose="020B0604020202020204" pitchFamily="34" charset="0"/>
              <a:buAutoNum type="arabicPeriod"/>
            </a:pPr>
            <a:r>
              <a:rPr lang="en-US" sz="3200" dirty="0">
                <a:latin typeface="Futura Std Book" panose="020B0502020204020303" pitchFamily="34" charset="0"/>
              </a:rPr>
              <a:t>Focusing on human rights issues relating to return, what went wrong in this case? </a:t>
            </a:r>
          </a:p>
          <a:p>
            <a:pPr marL="514350" indent="-514350" algn="l">
              <a:lnSpc>
                <a:spcPct val="80000"/>
              </a:lnSpc>
              <a:spcBef>
                <a:spcPts val="1200"/>
              </a:spcBef>
              <a:spcAft>
                <a:spcPts val="1200"/>
              </a:spcAft>
              <a:buAutoNum type="arabicPeriod"/>
            </a:pPr>
            <a:r>
              <a:rPr lang="en-US" sz="3200" dirty="0">
                <a:latin typeface="Futura Std Book" panose="020B0502020204020303" pitchFamily="34" charset="0"/>
              </a:rPr>
              <a:t>What considerations should have been </a:t>
            </a:r>
            <a:r>
              <a:rPr lang="en-US" sz="3200" dirty="0" smtClean="0">
                <a:latin typeface="Futura Std Book" panose="020B0502020204020303" pitchFamily="34" charset="0"/>
              </a:rPr>
              <a:t>taken into account </a:t>
            </a:r>
            <a:r>
              <a:rPr lang="en-US" sz="3200" dirty="0">
                <a:latin typeface="Futura Std Book" panose="020B0502020204020303" pitchFamily="34" charset="0"/>
              </a:rPr>
              <a:t>and what measures should have been taken to make sure the return decision and process was human rights compliant?</a:t>
            </a:r>
          </a:p>
          <a:p>
            <a:pPr marL="514350" indent="-514350" algn="l">
              <a:lnSpc>
                <a:spcPct val="80000"/>
              </a:lnSpc>
              <a:spcBef>
                <a:spcPts val="1200"/>
              </a:spcBef>
              <a:spcAft>
                <a:spcPts val="1200"/>
              </a:spcAft>
              <a:buAutoNum type="arabicPeriod"/>
            </a:pPr>
            <a:r>
              <a:rPr lang="en-US" sz="3200" dirty="0">
                <a:latin typeface="Futura Std Book" panose="020B0502020204020303" pitchFamily="34" charset="0"/>
              </a:rPr>
              <a:t>What gender-specific concerns can you identify? </a:t>
            </a:r>
          </a:p>
        </p:txBody>
      </p:sp>
    </p:spTree>
    <p:extLst>
      <p:ext uri="{BB962C8B-B14F-4D97-AF65-F5344CB8AC3E}">
        <p14:creationId xmlns:p14="http://schemas.microsoft.com/office/powerpoint/2010/main" val="403098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8839-BC3A-3341-A965-C36DDA2BB141}"/>
              </a:ext>
            </a:extLst>
          </p:cNvPr>
          <p:cNvSpPr>
            <a:spLocks noGrp="1"/>
          </p:cNvSpPr>
          <p:nvPr>
            <p:ph type="title"/>
          </p:nvPr>
        </p:nvSpPr>
        <p:spPr>
          <a:xfrm>
            <a:off x="838200" y="182245"/>
            <a:ext cx="10515600" cy="1325563"/>
          </a:xfrm>
        </p:spPr>
        <p:txBody>
          <a:bodyPr>
            <a:normAutofit fontScale="90000"/>
          </a:bodyPr>
          <a:lstStyle/>
          <a:p>
            <a:r>
              <a:rPr lang="en-GB" sz="3600" b="1" dirty="0">
                <a:solidFill>
                  <a:srgbClr val="800000"/>
                </a:solidFill>
                <a:latin typeface="Futura Std Book" panose="020B0502020204020303" pitchFamily="34" charset="0"/>
              </a:rPr>
              <a:t>CASE A</a:t>
            </a:r>
            <a:r>
              <a:rPr lang="en-GB" sz="3600" b="1" dirty="0">
                <a:solidFill>
                  <a:srgbClr val="0070C0"/>
                </a:solidFill>
                <a:latin typeface="Futura Std Book" panose="020B0502020204020303" pitchFamily="34" charset="0"/>
              </a:rPr>
              <a:t/>
            </a:r>
            <a:br>
              <a:rPr lang="en-GB" sz="3600" b="1" dirty="0">
                <a:solidFill>
                  <a:srgbClr val="0070C0"/>
                </a:solidFill>
                <a:latin typeface="Futura Std Book" panose="020B0502020204020303" pitchFamily="34" charset="0"/>
              </a:rPr>
            </a:br>
            <a:r>
              <a:rPr lang="en-GB" sz="3600" b="1" dirty="0">
                <a:solidFill>
                  <a:srgbClr val="0070C0"/>
                </a:solidFill>
                <a:latin typeface="Futura Std Book" panose="020B0502020204020303" pitchFamily="34" charset="0"/>
              </a:rPr>
              <a:t>Kai, 17 years old, and Sammy, 22 years old</a:t>
            </a:r>
            <a:endParaRPr lang="en-US" sz="3600" dirty="0">
              <a:latin typeface="Futura Std Book" panose="020B0502020204020303" pitchFamily="34" charset="0"/>
            </a:endParaRPr>
          </a:p>
        </p:txBody>
      </p:sp>
      <p:sp>
        <p:nvSpPr>
          <p:cNvPr id="3" name="Content Placeholder 2">
            <a:extLst>
              <a:ext uri="{FF2B5EF4-FFF2-40B4-BE49-F238E27FC236}">
                <a16:creationId xmlns:a16="http://schemas.microsoft.com/office/drawing/2014/main" id="{E4E393C4-97B6-1246-983F-99F0690DB082}"/>
              </a:ext>
            </a:extLst>
          </p:cNvPr>
          <p:cNvSpPr>
            <a:spLocks noGrp="1"/>
          </p:cNvSpPr>
          <p:nvPr>
            <p:ph idx="1"/>
          </p:nvPr>
        </p:nvSpPr>
        <p:spPr>
          <a:xfrm>
            <a:off x="838199" y="1507808"/>
            <a:ext cx="10838793" cy="5136831"/>
          </a:xfrm>
        </p:spPr>
        <p:txBody>
          <a:bodyPr>
            <a:noAutofit/>
          </a:bodyPr>
          <a:lstStyle/>
          <a:p>
            <a:pPr marL="401638" indent="-401638">
              <a:lnSpc>
                <a:spcPct val="100000"/>
              </a:lnSpc>
              <a:spcBef>
                <a:spcPts val="600"/>
              </a:spcBef>
              <a:spcAft>
                <a:spcPts val="600"/>
              </a:spcAft>
            </a:pPr>
            <a:r>
              <a:rPr lang="en-GB" sz="3000" dirty="0">
                <a:latin typeface="Futura Std Book" panose="020B0502020204020303" pitchFamily="34" charset="0"/>
              </a:rPr>
              <a:t>Kai and Sammy have been given notice in writing that they will be returned to their country, but have not been told </a:t>
            </a:r>
            <a:r>
              <a:rPr lang="en-GB" sz="3000" dirty="0" smtClean="0">
                <a:latin typeface="Futura Std Book" panose="020B0502020204020303" pitchFamily="34" charset="0"/>
              </a:rPr>
              <a:t>why, </a:t>
            </a:r>
            <a:r>
              <a:rPr lang="en-GB" sz="3000" dirty="0">
                <a:latin typeface="Futura Std Book" panose="020B0502020204020303" pitchFamily="34" charset="0"/>
              </a:rPr>
              <a:t>when they will be returned or how to appeal the decision. They have not seen the judge again to explain their story; the guards said they could be sent back anytime. </a:t>
            </a:r>
          </a:p>
          <a:p>
            <a:pPr marL="401638" indent="-401638">
              <a:lnSpc>
                <a:spcPct val="100000"/>
              </a:lnSpc>
              <a:spcBef>
                <a:spcPts val="600"/>
              </a:spcBef>
              <a:spcAft>
                <a:spcPts val="600"/>
              </a:spcAft>
            </a:pPr>
            <a:r>
              <a:rPr lang="en-GB" sz="3000" dirty="0">
                <a:latin typeface="Futura Std Book" panose="020B0502020204020303" pitchFamily="34" charset="0"/>
              </a:rPr>
              <a:t>Although they do not feel safe in detention, they are also scared to go back home. In addition to the gangs, Kai is afraid that people back home will think he is a criminal as “only criminals are deported”. </a:t>
            </a:r>
          </a:p>
          <a:p>
            <a:pPr marL="0" lvl="8" indent="0">
              <a:lnSpc>
                <a:spcPct val="100000"/>
              </a:lnSpc>
              <a:spcBef>
                <a:spcPts val="600"/>
              </a:spcBef>
              <a:spcAft>
                <a:spcPts val="600"/>
              </a:spcAft>
              <a:buNone/>
            </a:pPr>
            <a:r>
              <a:rPr lang="en-GB" sz="3000" dirty="0">
                <a:latin typeface="Futura Std Book" panose="020B0502020204020303" pitchFamily="34" charset="0"/>
                <a:sym typeface="Wingdings" panose="05000000000000000000" pitchFamily="2" charset="2"/>
              </a:rPr>
              <a:t>								 continued</a:t>
            </a:r>
            <a:endParaRPr lang="en-GB" sz="3000" dirty="0">
              <a:latin typeface="Futura Std Book" panose="020B0502020204020303" pitchFamily="34" charset="0"/>
            </a:endParaRPr>
          </a:p>
        </p:txBody>
      </p:sp>
    </p:spTree>
    <p:extLst>
      <p:ext uri="{BB962C8B-B14F-4D97-AF65-F5344CB8AC3E}">
        <p14:creationId xmlns:p14="http://schemas.microsoft.com/office/powerpoint/2010/main" val="1433106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8CE07-1586-4F42-876D-F14F1768AAC9}"/>
              </a:ext>
            </a:extLst>
          </p:cNvPr>
          <p:cNvSpPr>
            <a:spLocks noGrp="1"/>
          </p:cNvSpPr>
          <p:nvPr>
            <p:ph idx="1"/>
          </p:nvPr>
        </p:nvSpPr>
        <p:spPr>
          <a:xfrm>
            <a:off x="838200" y="638979"/>
            <a:ext cx="10515600" cy="5537984"/>
          </a:xfrm>
        </p:spPr>
        <p:txBody>
          <a:bodyPr>
            <a:normAutofit lnSpcReduction="10000"/>
          </a:bodyPr>
          <a:lstStyle/>
          <a:p>
            <a:pPr marL="401638" indent="-401638">
              <a:lnSpc>
                <a:spcPct val="100000"/>
              </a:lnSpc>
              <a:spcBef>
                <a:spcPts val="600"/>
              </a:spcBef>
              <a:spcAft>
                <a:spcPts val="600"/>
              </a:spcAft>
            </a:pPr>
            <a:r>
              <a:rPr lang="en-GB" sz="3000" dirty="0">
                <a:latin typeface="Futura Std Book" panose="020B0502020204020303" pitchFamily="34" charset="0"/>
              </a:rPr>
              <a:t>Kai’s father wants to </a:t>
            </a:r>
            <a:r>
              <a:rPr lang="en-GB" sz="3000" dirty="0" smtClean="0">
                <a:latin typeface="Futura Std Book" panose="020B0502020204020303" pitchFamily="34" charset="0"/>
              </a:rPr>
              <a:t>help, </a:t>
            </a:r>
            <a:r>
              <a:rPr lang="en-GB" sz="3000" dirty="0">
                <a:latin typeface="Futura Std Book" panose="020B0502020204020303" pitchFamily="34" charset="0"/>
              </a:rPr>
              <a:t>but it is expensive to hire a lawyer. </a:t>
            </a:r>
          </a:p>
          <a:p>
            <a:pPr marL="401638" indent="-401638">
              <a:lnSpc>
                <a:spcPct val="100000"/>
              </a:lnSpc>
              <a:spcBef>
                <a:spcPts val="600"/>
              </a:spcBef>
              <a:spcAft>
                <a:spcPts val="600"/>
              </a:spcAft>
            </a:pPr>
            <a:r>
              <a:rPr lang="en-GB" sz="3000" dirty="0">
                <a:latin typeface="Futura Std Book" panose="020B0502020204020303" pitchFamily="34" charset="0"/>
              </a:rPr>
              <a:t>A week after they received the written notice of return, an official told them to gather their belongings as they would be returned that afternoon. </a:t>
            </a:r>
          </a:p>
          <a:p>
            <a:pPr marL="401638" indent="-401638">
              <a:lnSpc>
                <a:spcPct val="100000"/>
              </a:lnSpc>
              <a:spcBef>
                <a:spcPts val="600"/>
              </a:spcBef>
              <a:spcAft>
                <a:spcPts val="600"/>
              </a:spcAft>
            </a:pPr>
            <a:r>
              <a:rPr lang="en-GB" sz="3000" dirty="0">
                <a:latin typeface="Futura Std Book" panose="020B0502020204020303" pitchFamily="34" charset="0"/>
              </a:rPr>
              <a:t>Kai protested on grounds that he was 17 years old with no family at home. They tried to say that it would be dangerous for Sammy to </a:t>
            </a:r>
            <a:r>
              <a:rPr lang="en-GB" sz="3000" dirty="0" smtClean="0">
                <a:latin typeface="Futura Std Book" panose="020B0502020204020303" pitchFamily="34" charset="0"/>
              </a:rPr>
              <a:t>return. </a:t>
            </a:r>
            <a:endParaRPr lang="en-GB" sz="3000" dirty="0">
              <a:latin typeface="Futura Std Book" panose="020B0502020204020303" pitchFamily="34" charset="0"/>
            </a:endParaRPr>
          </a:p>
          <a:p>
            <a:pPr marL="401638" indent="-401638">
              <a:lnSpc>
                <a:spcPct val="100000"/>
              </a:lnSpc>
              <a:spcBef>
                <a:spcPts val="600"/>
              </a:spcBef>
              <a:spcAft>
                <a:spcPts val="600"/>
              </a:spcAft>
            </a:pPr>
            <a:r>
              <a:rPr lang="en-GB" sz="3000" dirty="0">
                <a:latin typeface="Futura Std Book" panose="020B0502020204020303" pitchFamily="34" charset="0"/>
              </a:rPr>
              <a:t>The official left in surprise, then returned with a child protection officer, who wanted to find out more about their case.</a:t>
            </a:r>
          </a:p>
          <a:p>
            <a:pPr>
              <a:spcBef>
                <a:spcPts val="600"/>
              </a:spcBef>
            </a:pPr>
            <a:endParaRPr lang="en-US" dirty="0"/>
          </a:p>
        </p:txBody>
      </p:sp>
    </p:spTree>
    <p:extLst>
      <p:ext uri="{BB962C8B-B14F-4D97-AF65-F5344CB8AC3E}">
        <p14:creationId xmlns:p14="http://schemas.microsoft.com/office/powerpoint/2010/main" val="1799660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64B3-721F-8648-B311-92B42D1BA3C6}"/>
              </a:ext>
            </a:extLst>
          </p:cNvPr>
          <p:cNvSpPr>
            <a:spLocks noGrp="1"/>
          </p:cNvSpPr>
          <p:nvPr>
            <p:ph type="title"/>
          </p:nvPr>
        </p:nvSpPr>
        <p:spPr>
          <a:xfrm>
            <a:off x="357353" y="365125"/>
            <a:ext cx="11571888" cy="959178"/>
          </a:xfrm>
        </p:spPr>
        <p:txBody>
          <a:bodyPr>
            <a:noAutofit/>
          </a:bodyPr>
          <a:lstStyle/>
          <a:p>
            <a:r>
              <a:rPr lang="en-GB" sz="3600" b="1" dirty="0">
                <a:solidFill>
                  <a:srgbClr val="800000"/>
                </a:solidFill>
                <a:latin typeface="Futura Std Book" panose="020B0502020204020303" pitchFamily="34" charset="0"/>
              </a:rPr>
              <a:t>CASE B</a:t>
            </a:r>
            <a:r>
              <a:rPr lang="en-GB" sz="3600" b="1" dirty="0">
                <a:solidFill>
                  <a:srgbClr val="0070C0"/>
                </a:solidFill>
                <a:latin typeface="Futura Std Book" panose="020B0502020204020303" pitchFamily="34" charset="0"/>
              </a:rPr>
              <a:t/>
            </a:r>
            <a:br>
              <a:rPr lang="en-GB" sz="3600" b="1" dirty="0">
                <a:solidFill>
                  <a:srgbClr val="0070C0"/>
                </a:solidFill>
                <a:latin typeface="Futura Std Book" panose="020B0502020204020303" pitchFamily="34" charset="0"/>
              </a:rPr>
            </a:br>
            <a:r>
              <a:rPr lang="en-GB" sz="3600" b="1" dirty="0">
                <a:solidFill>
                  <a:srgbClr val="0070C0"/>
                </a:solidFill>
                <a:latin typeface="Futura Std Book" panose="020B0502020204020303" pitchFamily="34" charset="0"/>
              </a:rPr>
              <a:t>Amodita, 20 years old, and Ichanga, 23 years old</a:t>
            </a:r>
            <a:endParaRPr lang="en-US" sz="3600" dirty="0">
              <a:latin typeface="Futura Std Book" panose="020B0502020204020303" pitchFamily="34" charset="0"/>
            </a:endParaRPr>
          </a:p>
        </p:txBody>
      </p:sp>
      <p:sp>
        <p:nvSpPr>
          <p:cNvPr id="3" name="Content Placeholder 2">
            <a:extLst>
              <a:ext uri="{FF2B5EF4-FFF2-40B4-BE49-F238E27FC236}">
                <a16:creationId xmlns:a16="http://schemas.microsoft.com/office/drawing/2014/main" id="{1A83EF20-C6D4-3F48-A793-67672EAFEEF3}"/>
              </a:ext>
            </a:extLst>
          </p:cNvPr>
          <p:cNvSpPr>
            <a:spLocks noGrp="1"/>
          </p:cNvSpPr>
          <p:nvPr>
            <p:ph idx="1"/>
          </p:nvPr>
        </p:nvSpPr>
        <p:spPr>
          <a:xfrm>
            <a:off x="459827" y="1492785"/>
            <a:ext cx="11091042" cy="5365215"/>
          </a:xfrm>
        </p:spPr>
        <p:txBody>
          <a:bodyPr>
            <a:noAutofit/>
          </a:bodyPr>
          <a:lstStyle/>
          <a:p>
            <a:pPr marL="401638" indent="-401638">
              <a:lnSpc>
                <a:spcPct val="100000"/>
              </a:lnSpc>
              <a:spcBef>
                <a:spcPts val="600"/>
              </a:spcBef>
              <a:spcAft>
                <a:spcPts val="600"/>
              </a:spcAft>
            </a:pPr>
            <a:r>
              <a:rPr lang="en-GB" sz="2700" i="1" dirty="0">
                <a:latin typeface="Futura Std Book" panose="020B0502020204020303" pitchFamily="34" charset="0"/>
              </a:rPr>
              <a:t>Amodita</a:t>
            </a:r>
            <a:r>
              <a:rPr lang="en-GB" sz="2700" dirty="0">
                <a:latin typeface="Futura Std Book" panose="020B0502020204020303" pitchFamily="34" charset="0"/>
              </a:rPr>
              <a:t> was back in the holding facility; an official came to tell her that they could drop the criminal charges against her if she agreed to return voluntarily to her country. All she had to do was sign the agreement and she would be returned together with others by bus.</a:t>
            </a:r>
          </a:p>
          <a:p>
            <a:pPr marL="401638" indent="-401638">
              <a:lnSpc>
                <a:spcPct val="100000"/>
              </a:lnSpc>
              <a:spcBef>
                <a:spcPts val="600"/>
              </a:spcBef>
              <a:spcAft>
                <a:spcPts val="600"/>
              </a:spcAft>
            </a:pPr>
            <a:r>
              <a:rPr lang="en-GB" sz="2700" dirty="0">
                <a:latin typeface="Futura Std Book" panose="020B0502020204020303" pitchFamily="34" charset="0"/>
              </a:rPr>
              <a:t>She told the official that she couldn’t because she had nothing to return to – no land, no job, no proper health care, and that her family was relying on her for support. She felt that everyone would say she was a failure – she did not get a job, she lost her baby, and she would be returning without her husband.</a:t>
            </a:r>
          </a:p>
          <a:p>
            <a:pPr marL="401638" indent="-401638">
              <a:lnSpc>
                <a:spcPct val="100000"/>
              </a:lnSpc>
              <a:spcBef>
                <a:spcPts val="600"/>
              </a:spcBef>
              <a:spcAft>
                <a:spcPts val="600"/>
              </a:spcAft>
            </a:pPr>
            <a:r>
              <a:rPr lang="en-GB" sz="2700" dirty="0">
                <a:latin typeface="Futura Std Book" panose="020B0502020204020303" pitchFamily="34" charset="0"/>
              </a:rPr>
              <a:t>She did not know where Ichanga was or what had happened to him and she was very worried.</a:t>
            </a:r>
            <a:br>
              <a:rPr lang="en-GB" sz="2700" dirty="0">
                <a:latin typeface="Futura Std Book" panose="020B0502020204020303" pitchFamily="34" charset="0"/>
              </a:rPr>
            </a:br>
            <a:r>
              <a:rPr lang="en-GB" sz="2700" dirty="0">
                <a:latin typeface="Futura Std Book" panose="020B0502020204020303" pitchFamily="34" charset="0"/>
              </a:rPr>
              <a:t>								</a:t>
            </a:r>
            <a:r>
              <a:rPr lang="en-GB" sz="2700" dirty="0">
                <a:latin typeface="Futura Std Book" panose="020B0502020204020303" pitchFamily="34" charset="0"/>
                <a:sym typeface="Wingdings" panose="05000000000000000000" pitchFamily="2" charset="2"/>
              </a:rPr>
              <a:t> continued</a:t>
            </a:r>
            <a:endParaRPr lang="en-US" sz="2700" dirty="0">
              <a:latin typeface="Futura Std Book" panose="020B0502020204020303" pitchFamily="34" charset="0"/>
            </a:endParaRPr>
          </a:p>
        </p:txBody>
      </p:sp>
    </p:spTree>
    <p:extLst>
      <p:ext uri="{BB962C8B-B14F-4D97-AF65-F5344CB8AC3E}">
        <p14:creationId xmlns:p14="http://schemas.microsoft.com/office/powerpoint/2010/main" val="1320764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F24C7-379F-4947-960B-3DDF9A02B4A8}"/>
              </a:ext>
            </a:extLst>
          </p:cNvPr>
          <p:cNvSpPr>
            <a:spLocks noGrp="1"/>
          </p:cNvSpPr>
          <p:nvPr>
            <p:ph idx="1"/>
          </p:nvPr>
        </p:nvSpPr>
        <p:spPr>
          <a:xfrm>
            <a:off x="609599" y="583894"/>
            <a:ext cx="10936941" cy="6020105"/>
          </a:xfrm>
        </p:spPr>
        <p:txBody>
          <a:bodyPr>
            <a:normAutofit/>
          </a:bodyPr>
          <a:lstStyle/>
          <a:p>
            <a:pPr marL="365638" indent="-401638">
              <a:lnSpc>
                <a:spcPct val="100000"/>
              </a:lnSpc>
              <a:spcBef>
                <a:spcPts val="600"/>
              </a:spcBef>
              <a:spcAft>
                <a:spcPts val="600"/>
              </a:spcAft>
            </a:pPr>
            <a:r>
              <a:rPr lang="en-GB" i="1" dirty="0">
                <a:latin typeface="Futura Std Book" panose="020B0502020204020303" pitchFamily="34" charset="0"/>
              </a:rPr>
              <a:t>Ichanga</a:t>
            </a:r>
            <a:r>
              <a:rPr lang="en-GB" dirty="0">
                <a:latin typeface="Futura Std Book" panose="020B0502020204020303" pitchFamily="34" charset="0"/>
              </a:rPr>
              <a:t> received a visited from a man claiming to be from the consulate, who told him that he could assist his return home. But Ichanga was worried that he will be imprisoned and tortured because he had been accused of supporting a terrorist group – others who faced similar accusations had been severely punished and sometimes never heard of again. </a:t>
            </a:r>
          </a:p>
          <a:p>
            <a:pPr marL="365638" indent="-401638">
              <a:lnSpc>
                <a:spcPct val="100000"/>
              </a:lnSpc>
              <a:spcBef>
                <a:spcPts val="600"/>
              </a:spcBef>
              <a:spcAft>
                <a:spcPts val="600"/>
              </a:spcAft>
            </a:pPr>
            <a:r>
              <a:rPr lang="en-GB" dirty="0">
                <a:latin typeface="Futura Std Book" panose="020B0502020204020303" pitchFamily="34" charset="0"/>
              </a:rPr>
              <a:t>Ichanga asked to speak to a judge, but the consular official said he could not arrange that. Later on, some men in military uniforms came and handcuffed him and took him to the airport for the return flight. He started screaming because he did not want to be returned, especially without his wife. Two officials pushed him to the ground and started punching him. </a:t>
            </a:r>
            <a:endParaRPr lang="en-US" dirty="0">
              <a:latin typeface="Futura Std Book" panose="020B0502020204020303" pitchFamily="34" charset="0"/>
            </a:endParaRPr>
          </a:p>
        </p:txBody>
      </p:sp>
    </p:spTree>
    <p:extLst>
      <p:ext uri="{BB962C8B-B14F-4D97-AF65-F5344CB8AC3E}">
        <p14:creationId xmlns:p14="http://schemas.microsoft.com/office/powerpoint/2010/main" val="3894542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39F5-3CB3-7C42-B62F-4519A45D7138}"/>
              </a:ext>
            </a:extLst>
          </p:cNvPr>
          <p:cNvSpPr>
            <a:spLocks noGrp="1"/>
          </p:cNvSpPr>
          <p:nvPr>
            <p:ph type="title"/>
          </p:nvPr>
        </p:nvSpPr>
        <p:spPr>
          <a:xfrm>
            <a:off x="685800" y="365125"/>
            <a:ext cx="11506200" cy="626393"/>
          </a:xfrm>
        </p:spPr>
        <p:txBody>
          <a:bodyPr>
            <a:noAutofit/>
          </a:bodyPr>
          <a:lstStyle/>
          <a:p>
            <a:pPr>
              <a:tabLst>
                <a:tab pos="1376363" algn="l"/>
              </a:tabLst>
            </a:pPr>
            <a:r>
              <a:rPr lang="en-US" sz="4000" b="1" dirty="0">
                <a:solidFill>
                  <a:srgbClr val="800000"/>
                </a:solidFill>
                <a:latin typeface="Futura Std Book" panose="020B0502020204020303" pitchFamily="34" charset="0"/>
              </a:rPr>
              <a:t>6.3.2.	Procedural safeguards for returnees</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8B1488A5-2E6E-5043-A9D4-2AAD994F8247}"/>
              </a:ext>
            </a:extLst>
          </p:cNvPr>
          <p:cNvSpPr>
            <a:spLocks noGrp="1"/>
          </p:cNvSpPr>
          <p:nvPr>
            <p:ph idx="1"/>
          </p:nvPr>
        </p:nvSpPr>
        <p:spPr>
          <a:xfrm>
            <a:off x="685800" y="1301384"/>
            <a:ext cx="10801350" cy="5391188"/>
          </a:xfrm>
        </p:spPr>
        <p:txBody>
          <a:bodyPr>
            <a:normAutofit fontScale="92500" lnSpcReduction="20000"/>
          </a:bodyPr>
          <a:lstStyle/>
          <a:p>
            <a:pPr marL="0" indent="0">
              <a:lnSpc>
                <a:spcPct val="120000"/>
              </a:lnSpc>
              <a:spcBef>
                <a:spcPts val="0"/>
              </a:spcBef>
              <a:spcAft>
                <a:spcPts val="600"/>
              </a:spcAft>
              <a:buNone/>
            </a:pPr>
            <a:r>
              <a:rPr lang="en-US" sz="3300" b="1" dirty="0">
                <a:solidFill>
                  <a:srgbClr val="0070C0"/>
                </a:solidFill>
                <a:latin typeface="Futura Std Book" panose="020B0502020204020303" pitchFamily="34" charset="0"/>
              </a:rPr>
              <a:t>(a)	Individual assessment </a:t>
            </a:r>
            <a:r>
              <a:rPr lang="en-US" sz="3300" dirty="0">
                <a:latin typeface="Futura Std Book" panose="020B0502020204020303" pitchFamily="34" charset="0"/>
              </a:rPr>
              <a:t>of possible risks for each person is </a:t>
            </a:r>
            <a:r>
              <a:rPr lang="en-US" sz="3300" dirty="0" smtClean="0">
                <a:latin typeface="Futura Std Book" panose="020B0502020204020303" pitchFamily="34" charset="0"/>
              </a:rPr>
              <a:t>	critical</a:t>
            </a:r>
            <a:endParaRPr lang="en-US" sz="3300" dirty="0">
              <a:latin typeface="Futura Std Book" panose="020B0502020204020303" pitchFamily="34" charset="0"/>
            </a:endParaRPr>
          </a:p>
          <a:p>
            <a:pPr marL="914400" indent="-682625">
              <a:lnSpc>
                <a:spcPct val="120000"/>
              </a:lnSpc>
              <a:spcBef>
                <a:spcPts val="0"/>
              </a:spcBef>
              <a:spcAft>
                <a:spcPts val="600"/>
              </a:spcAft>
              <a:buNone/>
            </a:pPr>
            <a:r>
              <a:rPr lang="en-US" sz="3300" dirty="0">
                <a:solidFill>
                  <a:srgbClr val="800000"/>
                </a:solidFill>
                <a:latin typeface="Futura Std Book" panose="020B0502020204020303" pitchFamily="34" charset="0"/>
                <a:sym typeface="Wingdings" panose="05000000000000000000" pitchFamily="2" charset="2"/>
              </a:rPr>
              <a:t></a:t>
            </a:r>
            <a:r>
              <a:rPr lang="en-US" sz="3300" dirty="0">
                <a:latin typeface="Futura Std Book" panose="020B0502020204020303" pitchFamily="34" charset="0"/>
                <a:sym typeface="Wingdings" panose="05000000000000000000" pitchFamily="2" charset="2"/>
              </a:rPr>
              <a:t>	</a:t>
            </a:r>
            <a:r>
              <a:rPr lang="en-US" sz="3300" dirty="0">
                <a:latin typeface="Futura Std Book" panose="020B0502020204020303" pitchFamily="34" charset="0"/>
              </a:rPr>
              <a:t>Ensure that individuals are returned </a:t>
            </a:r>
            <a:r>
              <a:rPr lang="en-US" sz="3300" i="1" dirty="0">
                <a:latin typeface="Futura Std Book" panose="020B0502020204020303" pitchFamily="34" charset="0"/>
              </a:rPr>
              <a:t>only to places/countries that are safe </a:t>
            </a:r>
            <a:r>
              <a:rPr lang="en-US" sz="3300" dirty="0">
                <a:latin typeface="Futura Std Book" panose="020B0502020204020303" pitchFamily="34" charset="0"/>
              </a:rPr>
              <a:t>for them</a:t>
            </a:r>
            <a:endParaRPr lang="en-US" sz="3300" dirty="0">
              <a:solidFill>
                <a:srgbClr val="FF0000"/>
              </a:solidFill>
              <a:latin typeface="Futura Std Book" panose="020B0502020204020303" pitchFamily="34" charset="0"/>
            </a:endParaRPr>
          </a:p>
          <a:p>
            <a:pPr marL="914400" indent="-682625">
              <a:lnSpc>
                <a:spcPct val="120000"/>
              </a:lnSpc>
              <a:spcBef>
                <a:spcPts val="0"/>
              </a:spcBef>
              <a:spcAft>
                <a:spcPts val="600"/>
              </a:spcAft>
              <a:buNone/>
            </a:pPr>
            <a:r>
              <a:rPr lang="en-US" sz="3300" dirty="0">
                <a:solidFill>
                  <a:srgbClr val="800000"/>
                </a:solidFill>
                <a:latin typeface="Futura Std Book" panose="020B0502020204020303" pitchFamily="34" charset="0"/>
                <a:sym typeface="Wingdings" panose="05000000000000000000" pitchFamily="2" charset="2"/>
              </a:rPr>
              <a:t></a:t>
            </a:r>
            <a:r>
              <a:rPr lang="en-US" sz="3300" dirty="0">
                <a:latin typeface="Futura Std Book" panose="020B0502020204020303" pitchFamily="34" charset="0"/>
                <a:sym typeface="Wingdings" panose="05000000000000000000" pitchFamily="2" charset="2"/>
              </a:rPr>
              <a:t> 	</a:t>
            </a:r>
            <a:r>
              <a:rPr lang="en-US" sz="3300" i="1" dirty="0">
                <a:latin typeface="Futura Std Book" panose="020B0502020204020303" pitchFamily="34" charset="0"/>
              </a:rPr>
              <a:t>Do not return </a:t>
            </a:r>
            <a:r>
              <a:rPr lang="en-US" sz="3300" dirty="0">
                <a:latin typeface="Futura Std Book" panose="020B0502020204020303" pitchFamily="34" charset="0"/>
              </a:rPr>
              <a:t>individuals to situations of destitution or inhospitable conditions </a:t>
            </a:r>
          </a:p>
          <a:p>
            <a:pPr marL="914400" indent="-682625">
              <a:lnSpc>
                <a:spcPct val="120000"/>
              </a:lnSpc>
              <a:spcBef>
                <a:spcPts val="0"/>
              </a:spcBef>
              <a:spcAft>
                <a:spcPts val="600"/>
              </a:spcAft>
              <a:buNone/>
            </a:pPr>
            <a:r>
              <a:rPr lang="en-US" sz="3300" dirty="0">
                <a:solidFill>
                  <a:srgbClr val="800000"/>
                </a:solidFill>
                <a:latin typeface="Futura Std Book" panose="020B0502020204020303" pitchFamily="34" charset="0"/>
                <a:sym typeface="Wingdings" panose="05000000000000000000" pitchFamily="2" charset="2"/>
              </a:rPr>
              <a:t></a:t>
            </a:r>
            <a:r>
              <a:rPr lang="en-US" sz="3300" dirty="0">
                <a:latin typeface="Futura Std Book" panose="020B0502020204020303" pitchFamily="34" charset="0"/>
                <a:sym typeface="Wingdings" panose="05000000000000000000" pitchFamily="2" charset="2"/>
              </a:rPr>
              <a:t> 	</a:t>
            </a:r>
            <a:r>
              <a:rPr lang="en-US" sz="3300" i="1" dirty="0">
                <a:latin typeface="Futura Std Book" panose="020B0502020204020303" pitchFamily="34" charset="0"/>
              </a:rPr>
              <a:t>Allow the individual to choose </a:t>
            </a:r>
            <a:r>
              <a:rPr lang="en-US" sz="3300" dirty="0">
                <a:latin typeface="Futura Std Book" panose="020B0502020204020303" pitchFamily="34" charset="0"/>
              </a:rPr>
              <a:t>the State to which they want to be returned, to the extent possible </a:t>
            </a:r>
          </a:p>
          <a:p>
            <a:pPr marL="914400" indent="-682625">
              <a:lnSpc>
                <a:spcPct val="120000"/>
              </a:lnSpc>
              <a:spcBef>
                <a:spcPts val="0"/>
              </a:spcBef>
              <a:spcAft>
                <a:spcPts val="600"/>
              </a:spcAft>
              <a:buNone/>
            </a:pPr>
            <a:r>
              <a:rPr lang="en-US" sz="3300" dirty="0">
                <a:solidFill>
                  <a:srgbClr val="800000"/>
                </a:solidFill>
                <a:latin typeface="Futura Std Book" panose="020B0502020204020303" pitchFamily="34" charset="0"/>
                <a:sym typeface="Wingdings" panose="05000000000000000000" pitchFamily="2" charset="2"/>
              </a:rPr>
              <a:t></a:t>
            </a:r>
            <a:r>
              <a:rPr lang="en-US" sz="3300" dirty="0">
                <a:latin typeface="Futura Std Book" panose="020B0502020204020303" pitchFamily="34" charset="0"/>
                <a:sym typeface="Wingdings" panose="05000000000000000000" pitchFamily="2" charset="2"/>
              </a:rPr>
              <a:t> 	</a:t>
            </a:r>
            <a:r>
              <a:rPr lang="en-US" sz="3300" dirty="0">
                <a:latin typeface="Futura Std Book" panose="020B0502020204020303" pitchFamily="34" charset="0"/>
              </a:rPr>
              <a:t>Ensure returnees have the </a:t>
            </a:r>
            <a:r>
              <a:rPr lang="en-US" sz="3300" i="1" dirty="0">
                <a:latin typeface="Futura Std Book" panose="020B0502020204020303" pitchFamily="34" charset="0"/>
              </a:rPr>
              <a:t>appropriate identification/travel documents</a:t>
            </a:r>
            <a:endParaRPr lang="en-GB" sz="3300" i="1" dirty="0">
              <a:latin typeface="Futura Std Book" panose="020B0502020204020303"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2520832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0FB9-F733-1A42-BBE9-F1850CCF29B2}"/>
              </a:ext>
            </a:extLst>
          </p:cNvPr>
          <p:cNvSpPr>
            <a:spLocks noGrp="1"/>
          </p:cNvSpPr>
          <p:nvPr>
            <p:ph type="title"/>
          </p:nvPr>
        </p:nvSpPr>
        <p:spPr>
          <a:xfrm>
            <a:off x="764627" y="239001"/>
            <a:ext cx="10515600" cy="626393"/>
          </a:xfrm>
        </p:spPr>
        <p:txBody>
          <a:bodyPr>
            <a:noAutofit/>
          </a:bodyPr>
          <a:lstStyle/>
          <a:p>
            <a:r>
              <a:rPr lang="en-US" sz="4000" b="1" dirty="0">
                <a:solidFill>
                  <a:srgbClr val="800000"/>
                </a:solidFill>
                <a:latin typeface="Futura Std Book" panose="020B0502020204020303" pitchFamily="34" charset="0"/>
              </a:rPr>
              <a:t>Procedural safeguards (contd.)</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A652E3DB-DB56-9041-9464-5C8A1B8813AB}"/>
              </a:ext>
            </a:extLst>
          </p:cNvPr>
          <p:cNvSpPr>
            <a:spLocks noGrp="1"/>
          </p:cNvSpPr>
          <p:nvPr>
            <p:ph idx="1"/>
          </p:nvPr>
        </p:nvSpPr>
        <p:spPr>
          <a:xfrm>
            <a:off x="462455" y="865394"/>
            <a:ext cx="11382704" cy="5185445"/>
          </a:xfrm>
        </p:spPr>
        <p:txBody>
          <a:bodyPr>
            <a:noAutofit/>
          </a:bodyPr>
          <a:lstStyle/>
          <a:p>
            <a:pPr marL="633413" lvl="0" indent="-633413">
              <a:lnSpc>
                <a:spcPct val="100000"/>
              </a:lnSpc>
              <a:spcBef>
                <a:spcPts val="600"/>
              </a:spcBef>
              <a:spcAft>
                <a:spcPts val="600"/>
              </a:spcAft>
              <a:buClr>
                <a:schemeClr val="accent1"/>
              </a:buClr>
              <a:buNone/>
            </a:pPr>
            <a:r>
              <a:rPr lang="en-US" b="1" dirty="0">
                <a:solidFill>
                  <a:srgbClr val="0070C0"/>
                </a:solidFill>
                <a:latin typeface="Futura Std Book" panose="020B0502020204020303" pitchFamily="34" charset="0"/>
                <a:sym typeface="Wingdings" panose="05000000000000000000" pitchFamily="2" charset="2"/>
              </a:rPr>
              <a:t>(b)	Right to information</a:t>
            </a:r>
            <a:r>
              <a:rPr lang="en-US" dirty="0">
                <a:latin typeface="Futura Std Book" panose="020B0502020204020303" pitchFamily="34" charset="0"/>
                <a:sym typeface="Wingdings" panose="05000000000000000000" pitchFamily="2" charset="2"/>
              </a:rPr>
              <a:t> </a:t>
            </a:r>
          </a:p>
          <a:p>
            <a:pPr marL="682625" indent="-450850">
              <a:lnSpc>
                <a:spcPct val="100000"/>
              </a:lnSpc>
              <a:spcBef>
                <a:spcPts val="600"/>
              </a:spcBef>
              <a:spcAft>
                <a:spcPts val="600"/>
              </a:spcAft>
              <a:buClr>
                <a:schemeClr val="accent1"/>
              </a:buClr>
              <a:buNone/>
            </a:pPr>
            <a:r>
              <a:rPr lang="en-US" dirty="0" smtClean="0">
                <a:latin typeface="Futura Std Book" panose="020B0502020204020303" pitchFamily="34" charset="0"/>
                <a:sym typeface="Symbol" panose="05050102010706020507" pitchFamily="18" charset="2"/>
              </a:rPr>
              <a:t>	Inform the migrant of the removal decision orally </a:t>
            </a:r>
          </a:p>
          <a:p>
            <a:pPr marL="682625" indent="-450850">
              <a:lnSpc>
                <a:spcPct val="100000"/>
              </a:lnSpc>
              <a:spcBef>
                <a:spcPts val="600"/>
              </a:spcBef>
              <a:spcAft>
                <a:spcPts val="600"/>
              </a:spcAft>
              <a:buClr>
                <a:schemeClr val="accent1"/>
              </a:buClr>
              <a:buNone/>
            </a:pPr>
            <a:r>
              <a:rPr lang="en-US" dirty="0" smtClean="0">
                <a:latin typeface="Futura Std Book" panose="020B0502020204020303" pitchFamily="34" charset="0"/>
                <a:sym typeface="Symbol" panose="05050102010706020507" pitchFamily="18" charset="2"/>
              </a:rPr>
              <a:t> </a:t>
            </a:r>
            <a:r>
              <a:rPr lang="en-US" dirty="0">
                <a:latin typeface="Futura Std Book" panose="020B0502020204020303" pitchFamily="34" charset="0"/>
                <a:sym typeface="Symbol" panose="05050102010706020507" pitchFamily="18" charset="2"/>
              </a:rPr>
              <a:t>	</a:t>
            </a:r>
            <a:r>
              <a:rPr lang="en-US" dirty="0" smtClean="0">
                <a:latin typeface="Futura Std Book" panose="020B0502020204020303" pitchFamily="34" charset="0"/>
                <a:sym typeface="Symbol" panose="05050102010706020507" pitchFamily="18" charset="2"/>
              </a:rPr>
              <a:t>Provide the removal order </a:t>
            </a:r>
            <a:r>
              <a:rPr lang="en-GB" dirty="0" smtClean="0">
                <a:latin typeface="Futura Std Book" panose="020B0502020204020303" pitchFamily="34" charset="0"/>
              </a:rPr>
              <a:t>in </a:t>
            </a:r>
            <a:r>
              <a:rPr lang="en-GB" dirty="0">
                <a:latin typeface="Futura Std Book" panose="020B0502020204020303" pitchFamily="34" charset="0"/>
              </a:rPr>
              <a:t>writing and in a language that the migrant understands, give the reasons for the decision, and provide adequate justification for the removal</a:t>
            </a:r>
            <a:r>
              <a:rPr lang="en-US" dirty="0">
                <a:latin typeface="Futura Std Book" panose="020B0502020204020303" pitchFamily="34" charset="0"/>
              </a:rPr>
              <a:t> </a:t>
            </a:r>
          </a:p>
          <a:p>
            <a:pPr marL="688975" lvl="0" indent="-688975">
              <a:lnSpc>
                <a:spcPct val="100000"/>
              </a:lnSpc>
              <a:spcBef>
                <a:spcPts val="600"/>
              </a:spcBef>
              <a:spcAft>
                <a:spcPts val="600"/>
              </a:spcAft>
              <a:buClr>
                <a:schemeClr val="accent1"/>
              </a:buClr>
              <a:buNone/>
            </a:pPr>
            <a:r>
              <a:rPr lang="en-US" b="1" dirty="0">
                <a:solidFill>
                  <a:srgbClr val="0070C0"/>
                </a:solidFill>
                <a:latin typeface="Futura Std Book" panose="020B0502020204020303" pitchFamily="34" charset="0"/>
              </a:rPr>
              <a:t>(c)	Right to an effective remedy</a:t>
            </a:r>
          </a:p>
          <a:p>
            <a:pPr marL="742950" indent="-457200">
              <a:lnSpc>
                <a:spcPct val="100000"/>
              </a:lnSpc>
              <a:spcBef>
                <a:spcPts val="600"/>
              </a:spcBef>
              <a:spcAft>
                <a:spcPts val="600"/>
              </a:spcAft>
              <a:buFont typeface="Symbol" panose="05050102010706020507" pitchFamily="18" charset="2"/>
              <a:buChar char="·"/>
            </a:pPr>
            <a:r>
              <a:rPr lang="en-US" dirty="0" smtClean="0">
                <a:latin typeface="Futura Std Book" panose="020B0502020204020303" pitchFamily="34" charset="0"/>
              </a:rPr>
              <a:t>Provide individuals reasonable </a:t>
            </a:r>
            <a:r>
              <a:rPr lang="en-US" dirty="0">
                <a:latin typeface="Futura Std Book" panose="020B0502020204020303" pitchFamily="34" charset="0"/>
              </a:rPr>
              <a:t>time to challenge the </a:t>
            </a:r>
            <a:r>
              <a:rPr lang="en-US" dirty="0" smtClean="0">
                <a:latin typeface="Futura Std Book" panose="020B0502020204020303" pitchFamily="34" charset="0"/>
              </a:rPr>
              <a:t>decision</a:t>
            </a:r>
          </a:p>
          <a:p>
            <a:pPr marL="742950" indent="-457200">
              <a:lnSpc>
                <a:spcPct val="100000"/>
              </a:lnSpc>
              <a:spcBef>
                <a:spcPts val="600"/>
              </a:spcBef>
              <a:spcAft>
                <a:spcPts val="600"/>
              </a:spcAft>
              <a:buFont typeface="Symbol" panose="05050102010706020507" pitchFamily="18" charset="2"/>
              <a:buChar char="·"/>
            </a:pPr>
            <a:r>
              <a:rPr lang="en-US" dirty="0" smtClean="0">
                <a:latin typeface="Futura Std Book" panose="020B0502020204020303" pitchFamily="34" charset="0"/>
              </a:rPr>
              <a:t>Procedures should </a:t>
            </a:r>
            <a:r>
              <a:rPr lang="en-GB" dirty="0">
                <a:latin typeface="Futura Std Book" panose="020B0502020204020303" pitchFamily="34" charset="0"/>
              </a:rPr>
              <a:t>be individualized, gender-responsive, prompt and transparent with </a:t>
            </a:r>
            <a:r>
              <a:rPr lang="en-GB" dirty="0" smtClean="0">
                <a:latin typeface="Futura Std Book" panose="020B0502020204020303" pitchFamily="34" charset="0"/>
              </a:rPr>
              <a:t>access to </a:t>
            </a:r>
            <a:r>
              <a:rPr lang="en-GB" dirty="0">
                <a:latin typeface="Futura Std Book" panose="020B0502020204020303" pitchFamily="34" charset="0"/>
              </a:rPr>
              <a:t>legal advice, legal aid, counselling, interpretation </a:t>
            </a:r>
            <a:r>
              <a:rPr lang="en-GB" dirty="0" smtClean="0">
                <a:latin typeface="Futura Std Book" panose="020B0502020204020303" pitchFamily="34" charset="0"/>
              </a:rPr>
              <a:t>services, </a:t>
            </a:r>
            <a:r>
              <a:rPr lang="en-GB" dirty="0">
                <a:latin typeface="Futura Std Book" panose="020B0502020204020303" pitchFamily="34" charset="0"/>
              </a:rPr>
              <a:t>and all other essential procedural safeguards, including the suspensive effect of an </a:t>
            </a:r>
            <a:r>
              <a:rPr lang="en-GB" dirty="0" smtClean="0">
                <a:latin typeface="Futura Std Book" panose="020B0502020204020303" pitchFamily="34" charset="0"/>
              </a:rPr>
              <a:t>appeal</a:t>
            </a:r>
          </a:p>
          <a:p>
            <a:pPr>
              <a:spcBef>
                <a:spcPts val="600"/>
              </a:spcBef>
            </a:pPr>
            <a:endParaRPr lang="en-US" dirty="0"/>
          </a:p>
        </p:txBody>
      </p:sp>
    </p:spTree>
    <p:extLst>
      <p:ext uri="{BB962C8B-B14F-4D97-AF65-F5344CB8AC3E}">
        <p14:creationId xmlns:p14="http://schemas.microsoft.com/office/powerpoint/2010/main" val="3500389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D55E-E2DC-7D42-8A1A-672193ECF288}"/>
              </a:ext>
            </a:extLst>
          </p:cNvPr>
          <p:cNvSpPr>
            <a:spLocks noGrp="1"/>
          </p:cNvSpPr>
          <p:nvPr>
            <p:ph type="title"/>
          </p:nvPr>
        </p:nvSpPr>
        <p:spPr>
          <a:xfrm>
            <a:off x="838200" y="365125"/>
            <a:ext cx="10515600" cy="626393"/>
          </a:xfrm>
        </p:spPr>
        <p:txBody>
          <a:bodyPr>
            <a:noAutofit/>
          </a:bodyPr>
          <a:lstStyle/>
          <a:p>
            <a:pPr>
              <a:tabLst>
                <a:tab pos="1376363" algn="l"/>
              </a:tabLst>
            </a:pPr>
            <a:r>
              <a:rPr lang="en-US" sz="4000" b="1" dirty="0">
                <a:solidFill>
                  <a:srgbClr val="800000"/>
                </a:solidFill>
                <a:latin typeface="Futura Std Book" panose="020B0502020204020303" pitchFamily="34" charset="0"/>
              </a:rPr>
              <a:t>6.3.3. 	Preparing for the return</a:t>
            </a:r>
          </a:p>
        </p:txBody>
      </p:sp>
      <p:sp>
        <p:nvSpPr>
          <p:cNvPr id="3" name="Content Placeholder 2">
            <a:extLst>
              <a:ext uri="{FF2B5EF4-FFF2-40B4-BE49-F238E27FC236}">
                <a16:creationId xmlns:a16="http://schemas.microsoft.com/office/drawing/2014/main" id="{0006B959-5453-5646-8F36-C19DFB6777FF}"/>
              </a:ext>
            </a:extLst>
          </p:cNvPr>
          <p:cNvSpPr>
            <a:spLocks noGrp="1"/>
          </p:cNvSpPr>
          <p:nvPr>
            <p:ph idx="1"/>
          </p:nvPr>
        </p:nvSpPr>
        <p:spPr>
          <a:xfrm>
            <a:off x="838200" y="1199952"/>
            <a:ext cx="10515600" cy="4494882"/>
          </a:xfrm>
          <a:noFill/>
        </p:spPr>
        <p:txBody>
          <a:bodyPr>
            <a:noAutofit/>
          </a:bodyPr>
          <a:lstStyle/>
          <a:p>
            <a:pPr marL="682625" indent="-573088">
              <a:lnSpc>
                <a:spcPct val="100000"/>
              </a:lnSpc>
              <a:spcBef>
                <a:spcPts val="600"/>
              </a:spcBef>
              <a:spcAft>
                <a:spcPts val="600"/>
              </a:spcAft>
              <a:buNone/>
            </a:pPr>
            <a:r>
              <a:rPr lang="en-US" sz="3200" dirty="0">
                <a:solidFill>
                  <a:srgbClr val="800000"/>
                </a:solidFill>
                <a:latin typeface="Futura Std Book" panose="020B0502020204020303" pitchFamily="34" charset="0"/>
                <a:sym typeface="Wingdings" panose="05000000000000000000" pitchFamily="2" charset="2"/>
              </a:rPr>
              <a:t>	</a:t>
            </a:r>
            <a:r>
              <a:rPr lang="en-US" sz="3200" dirty="0">
                <a:latin typeface="Futura Std Book" panose="020B0502020204020303" pitchFamily="34" charset="0"/>
                <a:sym typeface="Wingdings" panose="05000000000000000000" pitchFamily="2" charset="2"/>
              </a:rPr>
              <a:t>Ensure s</a:t>
            </a:r>
            <a:r>
              <a:rPr lang="en-US" sz="3200" dirty="0">
                <a:latin typeface="Futura Std Book" panose="020B0502020204020303" pitchFamily="34" charset="0"/>
              </a:rPr>
              <a:t>ufficient personnel with the competent authority to ensure the</a:t>
            </a:r>
            <a:r>
              <a:rPr lang="en-US" sz="3200" i="1" dirty="0">
                <a:latin typeface="Futura Std Book" panose="020B0502020204020303" pitchFamily="34" charset="0"/>
              </a:rPr>
              <a:t> </a:t>
            </a:r>
            <a:r>
              <a:rPr lang="en-US" sz="3200" b="1" dirty="0">
                <a:latin typeface="Futura Std Book" panose="020B0502020204020303" pitchFamily="34" charset="0"/>
              </a:rPr>
              <a:t>individual is returned safely and with dignity</a:t>
            </a:r>
          </a:p>
          <a:p>
            <a:pPr marL="682625" indent="-573088">
              <a:lnSpc>
                <a:spcPct val="100000"/>
              </a:lnSpc>
              <a:spcBef>
                <a:spcPts val="600"/>
              </a:spcBef>
              <a:spcAft>
                <a:spcPts val="600"/>
              </a:spcAft>
              <a:buNone/>
            </a:pPr>
            <a:r>
              <a:rPr lang="en-US" sz="3200" dirty="0">
                <a:solidFill>
                  <a:srgbClr val="800000"/>
                </a:solidFill>
                <a:latin typeface="Futura Std Book" panose="020B0502020204020303" pitchFamily="34" charset="0"/>
                <a:sym typeface="Wingdings" panose="05000000000000000000" pitchFamily="2" charset="2"/>
              </a:rPr>
              <a:t></a:t>
            </a:r>
            <a:r>
              <a:rPr lang="en-US" sz="3200" dirty="0">
                <a:latin typeface="Futura Std Book" panose="020B0502020204020303" pitchFamily="34" charset="0"/>
                <a:sym typeface="Wingdings" panose="05000000000000000000" pitchFamily="2" charset="2"/>
              </a:rPr>
              <a:t>	</a:t>
            </a:r>
            <a:r>
              <a:rPr lang="en-US" sz="3200" dirty="0">
                <a:latin typeface="Futura Std Book" panose="020B0502020204020303" pitchFamily="34" charset="0"/>
              </a:rPr>
              <a:t>Inform the migrant </a:t>
            </a:r>
            <a:r>
              <a:rPr lang="en-US" sz="3200" i="1" dirty="0">
                <a:latin typeface="Futura Std Book" panose="020B0502020204020303" pitchFamily="34" charset="0"/>
              </a:rPr>
              <a:t>well in advance </a:t>
            </a:r>
            <a:r>
              <a:rPr lang="en-US" sz="3200" dirty="0">
                <a:latin typeface="Futura Std Book" panose="020B0502020204020303" pitchFamily="34" charset="0"/>
              </a:rPr>
              <a:t>of the date of return and all the relevant procedures </a:t>
            </a:r>
            <a:endParaRPr lang="en-US" sz="3200" b="1" dirty="0">
              <a:latin typeface="Futura Std Book" panose="020B0502020204020303" pitchFamily="34" charset="0"/>
            </a:endParaRPr>
          </a:p>
          <a:p>
            <a:pPr marL="682625" indent="-573088">
              <a:lnSpc>
                <a:spcPct val="100000"/>
              </a:lnSpc>
              <a:spcBef>
                <a:spcPts val="600"/>
              </a:spcBef>
              <a:spcAft>
                <a:spcPts val="600"/>
              </a:spcAft>
              <a:buNone/>
            </a:pPr>
            <a:r>
              <a:rPr lang="en-US" sz="3200" dirty="0">
                <a:solidFill>
                  <a:srgbClr val="800000"/>
                </a:solidFill>
                <a:latin typeface="Futura Std Book" panose="020B0502020204020303" pitchFamily="34" charset="0"/>
                <a:sym typeface="Wingdings" panose="05000000000000000000" pitchFamily="2" charset="2"/>
              </a:rPr>
              <a:t></a:t>
            </a:r>
            <a:r>
              <a:rPr lang="en-US" sz="3200" dirty="0">
                <a:latin typeface="Futura Std Book" panose="020B0502020204020303" pitchFamily="34" charset="0"/>
                <a:sym typeface="Wingdings" panose="05000000000000000000" pitchFamily="2" charset="2"/>
              </a:rPr>
              <a:t> 	Take into account the</a:t>
            </a:r>
            <a:r>
              <a:rPr lang="en-US" sz="3200" dirty="0">
                <a:latin typeface="Futura Std Book" panose="020B0502020204020303" pitchFamily="34" charset="0"/>
              </a:rPr>
              <a:t> </a:t>
            </a:r>
            <a:r>
              <a:rPr lang="en-US" sz="3200" b="1" dirty="0">
                <a:latin typeface="Futura Std Book" panose="020B0502020204020303" pitchFamily="34" charset="0"/>
              </a:rPr>
              <a:t>gender, age, language, vulnerabilities </a:t>
            </a:r>
            <a:r>
              <a:rPr lang="en-US" sz="3200" dirty="0">
                <a:latin typeface="Futura Std Book" panose="020B0502020204020303" pitchFamily="34" charset="0"/>
              </a:rPr>
              <a:t>of the individual who is being returned</a:t>
            </a:r>
          </a:p>
          <a:p>
            <a:pPr marL="682625" indent="-573088">
              <a:lnSpc>
                <a:spcPct val="100000"/>
              </a:lnSpc>
              <a:spcBef>
                <a:spcPts val="600"/>
              </a:spcBef>
              <a:spcAft>
                <a:spcPts val="600"/>
              </a:spcAft>
              <a:buNone/>
            </a:pPr>
            <a:r>
              <a:rPr lang="en-US" sz="3200" dirty="0">
                <a:solidFill>
                  <a:srgbClr val="800000"/>
                </a:solidFill>
                <a:latin typeface="Futura Std Book" panose="020B0502020204020303" pitchFamily="34" charset="0"/>
                <a:sym typeface="Wingdings" panose="05000000000000000000" pitchFamily="2" charset="2"/>
              </a:rPr>
              <a:t></a:t>
            </a:r>
            <a:r>
              <a:rPr lang="en-US" sz="3200" dirty="0">
                <a:latin typeface="Futura Std Book" panose="020B0502020204020303" pitchFamily="34" charset="0"/>
                <a:sym typeface="Wingdings" panose="05000000000000000000" pitchFamily="2" charset="2"/>
              </a:rPr>
              <a:t> 	O</a:t>
            </a:r>
            <a:r>
              <a:rPr lang="en-US" sz="3200" dirty="0">
                <a:latin typeface="Futura Std Book" panose="020B0502020204020303" pitchFamily="34" charset="0"/>
              </a:rPr>
              <a:t>fficials must be </a:t>
            </a:r>
            <a:r>
              <a:rPr lang="en-US" sz="3200" i="1" dirty="0">
                <a:latin typeface="Futura Std Book" panose="020B0502020204020303" pitchFamily="34" charset="0"/>
              </a:rPr>
              <a:t>identifiable</a:t>
            </a:r>
            <a:r>
              <a:rPr lang="en-US" sz="3200" dirty="0">
                <a:latin typeface="Futura Std Book" panose="020B0502020204020303" pitchFamily="34" charset="0"/>
              </a:rPr>
              <a:t> with name tags and/or personnel </a:t>
            </a:r>
            <a:r>
              <a:rPr lang="en-US" sz="3200" dirty="0" smtClean="0">
                <a:latin typeface="Futura Std Book" panose="020B0502020204020303" pitchFamily="34" charset="0"/>
              </a:rPr>
              <a:t>numbers</a:t>
            </a:r>
            <a:endParaRPr lang="en-US" sz="3200" dirty="0">
              <a:latin typeface="Futura Std Book" panose="020B0502020204020303" pitchFamily="34" charset="0"/>
            </a:endParaRPr>
          </a:p>
          <a:p>
            <a:pPr marL="0" indent="0">
              <a:lnSpc>
                <a:spcPct val="100000"/>
              </a:lnSpc>
              <a:spcBef>
                <a:spcPts val="600"/>
              </a:spcBef>
              <a:spcAft>
                <a:spcPts val="600"/>
              </a:spcAft>
              <a:buNone/>
            </a:pPr>
            <a:endParaRPr lang="en-US" sz="3200" dirty="0"/>
          </a:p>
          <a:p>
            <a:pPr>
              <a:lnSpc>
                <a:spcPct val="100000"/>
              </a:lnSpc>
              <a:spcBef>
                <a:spcPts val="600"/>
              </a:spcBef>
              <a:spcAft>
                <a:spcPts val="600"/>
              </a:spcAft>
            </a:pPr>
            <a:endParaRPr lang="en-US" sz="3200" dirty="0"/>
          </a:p>
        </p:txBody>
      </p:sp>
    </p:spTree>
    <p:extLst>
      <p:ext uri="{BB962C8B-B14F-4D97-AF65-F5344CB8AC3E}">
        <p14:creationId xmlns:p14="http://schemas.microsoft.com/office/powerpoint/2010/main" val="22803879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BC7C-C90D-9844-96F9-9A44986D838C}"/>
              </a:ext>
            </a:extLst>
          </p:cNvPr>
          <p:cNvSpPr>
            <a:spLocks noGrp="1"/>
          </p:cNvSpPr>
          <p:nvPr>
            <p:ph type="title"/>
          </p:nvPr>
        </p:nvSpPr>
        <p:spPr>
          <a:xfrm>
            <a:off x="838200" y="365125"/>
            <a:ext cx="10515600" cy="681477"/>
          </a:xfrm>
        </p:spPr>
        <p:txBody>
          <a:bodyPr>
            <a:normAutofit fontScale="90000"/>
          </a:bodyPr>
          <a:lstStyle/>
          <a:p>
            <a:pPr>
              <a:tabLst>
                <a:tab pos="1376363" algn="l"/>
              </a:tabLst>
            </a:pPr>
            <a:r>
              <a:rPr lang="en-US" sz="4000" b="1" dirty="0">
                <a:solidFill>
                  <a:srgbClr val="800000"/>
                </a:solidFill>
                <a:latin typeface="Futura Std Book" panose="020B0502020204020303" pitchFamily="34" charset="0"/>
              </a:rPr>
              <a:t>6.3.4.	Implementing return procedures</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9C27E019-1D0F-9144-A226-8B78014802C4}"/>
              </a:ext>
            </a:extLst>
          </p:cNvPr>
          <p:cNvSpPr>
            <a:spLocks noGrp="1"/>
          </p:cNvSpPr>
          <p:nvPr>
            <p:ph idx="1"/>
          </p:nvPr>
        </p:nvSpPr>
        <p:spPr>
          <a:xfrm>
            <a:off x="838200" y="1244906"/>
            <a:ext cx="10515600" cy="4932057"/>
          </a:xfrm>
        </p:spPr>
        <p:txBody>
          <a:bodyPr/>
          <a:lstStyle/>
          <a:p>
            <a:pPr marL="0" indent="0">
              <a:lnSpc>
                <a:spcPct val="100000"/>
              </a:lnSpc>
              <a:spcBef>
                <a:spcPts val="1200"/>
              </a:spcBef>
              <a:spcAft>
                <a:spcPts val="1200"/>
              </a:spcAft>
              <a:buNone/>
            </a:pPr>
            <a:r>
              <a:rPr lang="en-US" sz="3000" dirty="0">
                <a:latin typeface="Futura Std Book" panose="020B0502020204020303" pitchFamily="34" charset="0"/>
              </a:rPr>
              <a:t>Return should not be undertaken at all costs.</a:t>
            </a:r>
          </a:p>
          <a:p>
            <a:pPr marL="682625" indent="-627063">
              <a:lnSpc>
                <a:spcPct val="100000"/>
              </a:lnSpc>
              <a:spcBef>
                <a:spcPts val="1200"/>
              </a:spcBef>
              <a:spcAft>
                <a:spcPts val="1200"/>
              </a:spcAft>
              <a:buNone/>
            </a:pPr>
            <a:r>
              <a:rPr lang="en-US" sz="3000" b="1" dirty="0">
                <a:solidFill>
                  <a:srgbClr val="800000"/>
                </a:solidFill>
                <a:latin typeface="Futura Std Book" panose="020B0502020204020303" pitchFamily="34" charset="0"/>
              </a:rPr>
              <a:t>→</a:t>
            </a:r>
            <a:r>
              <a:rPr lang="en-US" sz="3000" b="1" dirty="0">
                <a:solidFill>
                  <a:schemeClr val="accent1"/>
                </a:solidFill>
                <a:latin typeface="Futura Std Book" panose="020B0502020204020303" pitchFamily="34" charset="0"/>
              </a:rPr>
              <a:t> </a:t>
            </a:r>
            <a:r>
              <a:rPr lang="en-US" sz="3000" b="1" dirty="0">
                <a:latin typeface="Futura Std Book" panose="020B0502020204020303" pitchFamily="34" charset="0"/>
              </a:rPr>
              <a:t> 	</a:t>
            </a:r>
            <a:r>
              <a:rPr lang="en-US" sz="3000" dirty="0">
                <a:latin typeface="Futura Std Book" panose="020B0502020204020303" pitchFamily="34" charset="0"/>
              </a:rPr>
              <a:t>Do not return an individual unless they are </a:t>
            </a:r>
            <a:r>
              <a:rPr lang="en-US" sz="3000" b="1" dirty="0">
                <a:latin typeface="Futura Std Book" panose="020B0502020204020303" pitchFamily="34" charset="0"/>
              </a:rPr>
              <a:t>medically fit – both physically and mentally – </a:t>
            </a:r>
            <a:r>
              <a:rPr lang="en-US" sz="3000" dirty="0">
                <a:latin typeface="Futura Std Book" panose="020B0502020204020303" pitchFamily="34" charset="0"/>
              </a:rPr>
              <a:t>to travel </a:t>
            </a:r>
          </a:p>
          <a:p>
            <a:pPr marL="682625" indent="-627063">
              <a:lnSpc>
                <a:spcPct val="100000"/>
              </a:lnSpc>
              <a:spcBef>
                <a:spcPts val="1200"/>
              </a:spcBef>
              <a:spcAft>
                <a:spcPts val="1200"/>
              </a:spcAft>
              <a:buNone/>
            </a:pPr>
            <a:r>
              <a:rPr lang="en-US" sz="3000" b="1" dirty="0">
                <a:solidFill>
                  <a:srgbClr val="800000"/>
                </a:solidFill>
                <a:latin typeface="Futura Std Book" panose="020B0502020204020303" pitchFamily="34" charset="0"/>
              </a:rPr>
              <a:t>→</a:t>
            </a:r>
            <a:r>
              <a:rPr lang="en-US" sz="3000" b="1" dirty="0">
                <a:solidFill>
                  <a:schemeClr val="accent1"/>
                </a:solidFill>
                <a:latin typeface="Futura Std Book" panose="020B0502020204020303" pitchFamily="34" charset="0"/>
              </a:rPr>
              <a:t> </a:t>
            </a:r>
            <a:r>
              <a:rPr lang="en-US" sz="3000" dirty="0">
                <a:latin typeface="Futura Std Book" panose="020B0502020204020303" pitchFamily="34" charset="0"/>
              </a:rPr>
              <a:t>	</a:t>
            </a:r>
            <a:r>
              <a:rPr lang="en-US" sz="3000" b="1" dirty="0">
                <a:latin typeface="Futura Std Book" panose="020B0502020204020303" pitchFamily="34" charset="0"/>
              </a:rPr>
              <a:t>Interrupt </a:t>
            </a:r>
            <a:r>
              <a:rPr lang="en-US" sz="3000" dirty="0">
                <a:latin typeface="Futura Std Book" panose="020B0502020204020303" pitchFamily="34" charset="0"/>
              </a:rPr>
              <a:t>the return process </a:t>
            </a:r>
            <a:r>
              <a:rPr lang="en-US" sz="3000" b="1" dirty="0">
                <a:latin typeface="Futura Std Book" panose="020B0502020204020303" pitchFamily="34" charset="0"/>
              </a:rPr>
              <a:t>at any point </a:t>
            </a:r>
            <a:r>
              <a:rPr lang="en-US" sz="3000" dirty="0">
                <a:latin typeface="Futura Std Book" panose="020B0502020204020303" pitchFamily="34" charset="0"/>
              </a:rPr>
              <a:t>if the rights or safety of the individual or the officials would be compromised or endangered</a:t>
            </a:r>
          </a:p>
          <a:p>
            <a:pPr>
              <a:spcBef>
                <a:spcPts val="1200"/>
              </a:spcBef>
              <a:spcAft>
                <a:spcPts val="1200"/>
              </a:spcAft>
            </a:pPr>
            <a:endParaRPr lang="en-US" dirty="0"/>
          </a:p>
        </p:txBody>
      </p:sp>
    </p:spTree>
    <p:extLst>
      <p:ext uri="{BB962C8B-B14F-4D97-AF65-F5344CB8AC3E}">
        <p14:creationId xmlns:p14="http://schemas.microsoft.com/office/powerpoint/2010/main" val="2282377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D6F7BF-DE41-6A46-9DA1-52C3D117FBAF}"/>
              </a:ext>
            </a:extLst>
          </p:cNvPr>
          <p:cNvSpPr>
            <a:spLocks noGrp="1"/>
          </p:cNvSpPr>
          <p:nvPr>
            <p:ph type="title"/>
          </p:nvPr>
        </p:nvSpPr>
        <p:spPr>
          <a:xfrm>
            <a:off x="838200" y="365125"/>
            <a:ext cx="10515600" cy="681477"/>
          </a:xfrm>
        </p:spPr>
        <p:txBody>
          <a:bodyPr>
            <a:normAutofit fontScale="90000"/>
          </a:bodyPr>
          <a:lstStyle/>
          <a:p>
            <a:r>
              <a:rPr lang="en-US" sz="4000" b="1" dirty="0">
                <a:solidFill>
                  <a:srgbClr val="800000"/>
                </a:solidFill>
                <a:latin typeface="Futura Std Book" panose="020B0502020204020303" pitchFamily="34" charset="0"/>
              </a:rPr>
              <a:t>Implementing return procedures (contd.)</a:t>
            </a:r>
            <a:endParaRPr lang="en-US" sz="4000" dirty="0">
              <a:solidFill>
                <a:srgbClr val="800000"/>
              </a:solidFill>
              <a:latin typeface="Futura Std Book" panose="020B0502020204020303" pitchFamily="34" charset="0"/>
            </a:endParaRPr>
          </a:p>
        </p:txBody>
      </p:sp>
      <p:sp>
        <p:nvSpPr>
          <p:cNvPr id="6" name="Content Placeholder 5">
            <a:extLst>
              <a:ext uri="{FF2B5EF4-FFF2-40B4-BE49-F238E27FC236}">
                <a16:creationId xmlns:a16="http://schemas.microsoft.com/office/drawing/2014/main" id="{023F2CC0-FAD0-0B44-9970-2CB76798D024}"/>
              </a:ext>
            </a:extLst>
          </p:cNvPr>
          <p:cNvSpPr>
            <a:spLocks noGrp="1"/>
          </p:cNvSpPr>
          <p:nvPr>
            <p:ph idx="1"/>
          </p:nvPr>
        </p:nvSpPr>
        <p:spPr>
          <a:xfrm>
            <a:off x="838200" y="1162050"/>
            <a:ext cx="10515600" cy="5471506"/>
          </a:xfrm>
        </p:spPr>
        <p:txBody>
          <a:bodyPr>
            <a:normAutofit fontScale="92500"/>
          </a:bodyPr>
          <a:lstStyle/>
          <a:p>
            <a:pPr marL="0" indent="0">
              <a:lnSpc>
                <a:spcPct val="100000"/>
              </a:lnSpc>
              <a:spcBef>
                <a:spcPts val="1200"/>
              </a:spcBef>
              <a:spcAft>
                <a:spcPts val="1200"/>
              </a:spcAft>
              <a:buNone/>
            </a:pPr>
            <a:r>
              <a:rPr lang="en-US" sz="3000" b="1" dirty="0">
                <a:solidFill>
                  <a:srgbClr val="0070C0"/>
                </a:solidFill>
                <a:latin typeface="Futura Std Book" panose="020B0502020204020303" pitchFamily="34" charset="0"/>
              </a:rPr>
              <a:t>Force</a:t>
            </a:r>
            <a:r>
              <a:rPr lang="en-US" sz="3000" b="1" dirty="0">
                <a:solidFill>
                  <a:schemeClr val="accent1"/>
                </a:solidFill>
                <a:latin typeface="Futura Std Book" panose="020B0502020204020303" pitchFamily="34" charset="0"/>
              </a:rPr>
              <a:t> </a:t>
            </a:r>
            <a:r>
              <a:rPr lang="en-US" sz="3000" dirty="0">
                <a:latin typeface="Futura Std Book" panose="020B0502020204020303" pitchFamily="34" charset="0"/>
              </a:rPr>
              <a:t>should be used only as a last resort, and its use must be lawful, strictly necessary and proportionate to achieving the purpose</a:t>
            </a:r>
          </a:p>
          <a:p>
            <a:pPr marL="0" lvl="0" indent="0">
              <a:lnSpc>
                <a:spcPct val="100000"/>
              </a:lnSpc>
              <a:spcBef>
                <a:spcPts val="1200"/>
              </a:spcBef>
              <a:spcAft>
                <a:spcPts val="1200"/>
              </a:spcAft>
              <a:buNone/>
              <a:tabLst>
                <a:tab pos="652463" algn="l"/>
              </a:tabLst>
            </a:pPr>
            <a:r>
              <a:rPr lang="en-US" sz="3000" b="1" dirty="0">
                <a:solidFill>
                  <a:srgbClr val="800000"/>
                </a:solidFill>
                <a:latin typeface="Futura Std Book" panose="020B0502020204020303" pitchFamily="34" charset="0"/>
              </a:rPr>
              <a:t>→</a:t>
            </a:r>
            <a:r>
              <a:rPr lang="en-US" sz="3000" b="1" dirty="0">
                <a:solidFill>
                  <a:schemeClr val="accent1"/>
                </a:solidFill>
                <a:latin typeface="Futura Std Book" panose="020B0502020204020303" pitchFamily="34" charset="0"/>
              </a:rPr>
              <a:t> </a:t>
            </a:r>
            <a:r>
              <a:rPr lang="en-US" sz="3000" b="1" dirty="0">
                <a:latin typeface="Futura Std Book" panose="020B0502020204020303" pitchFamily="34" charset="0"/>
              </a:rPr>
              <a:t>  </a:t>
            </a:r>
            <a:r>
              <a:rPr lang="en-US" sz="3000" dirty="0">
                <a:latin typeface="Futura Std Book" panose="020B0502020204020303" pitchFamily="34" charset="0"/>
              </a:rPr>
              <a:t>Never use any means or coercion, restraint or force that is 	likely to:</a:t>
            </a:r>
          </a:p>
          <a:p>
            <a:pPr marL="682625" lvl="0" indent="-341313">
              <a:lnSpc>
                <a:spcPct val="100000"/>
              </a:lnSpc>
              <a:spcBef>
                <a:spcPts val="1200"/>
              </a:spcBef>
              <a:spcAft>
                <a:spcPts val="1200"/>
              </a:spcAft>
              <a:buNone/>
            </a:pPr>
            <a:r>
              <a:rPr lang="en-US" sz="3000" dirty="0" smtClean="0">
                <a:latin typeface="Futura Std Book" panose="020B0502020204020303" pitchFamily="34" charset="0"/>
                <a:sym typeface="Symbol" panose="05050102010706020507" pitchFamily="18" charset="2"/>
              </a:rPr>
              <a:t></a:t>
            </a:r>
            <a:r>
              <a:rPr lang="en-US" sz="3000" dirty="0">
                <a:latin typeface="Futura Std Book" panose="020B0502020204020303" pitchFamily="34" charset="0"/>
                <a:sym typeface="Symbol" panose="05050102010706020507" pitchFamily="18" charset="2"/>
              </a:rPr>
              <a:t>	</a:t>
            </a:r>
            <a:r>
              <a:rPr lang="en-US" sz="3000" dirty="0" smtClean="0">
                <a:latin typeface="Futura Std Book" panose="020B0502020204020303" pitchFamily="34" charset="0"/>
                <a:sym typeface="Symbol" panose="05050102010706020507" pitchFamily="18" charset="2"/>
              </a:rPr>
              <a:t> </a:t>
            </a:r>
            <a:r>
              <a:rPr lang="en-US" sz="3000" dirty="0" smtClean="0">
                <a:latin typeface="Futura Std Book" panose="020B0502020204020303" pitchFamily="34" charset="0"/>
              </a:rPr>
              <a:t>obstruct </a:t>
            </a:r>
            <a:r>
              <a:rPr lang="en-US" sz="3000" dirty="0">
                <a:latin typeface="Futura Std Book" panose="020B0502020204020303" pitchFamily="34" charset="0"/>
              </a:rPr>
              <a:t>the individual’s nose or mouth, or </a:t>
            </a:r>
          </a:p>
          <a:p>
            <a:pPr marL="798512" lvl="0" indent="-457200">
              <a:lnSpc>
                <a:spcPct val="100000"/>
              </a:lnSpc>
              <a:spcBef>
                <a:spcPts val="1200"/>
              </a:spcBef>
              <a:spcAft>
                <a:spcPts val="1200"/>
              </a:spcAft>
              <a:buFont typeface="Symbol" panose="05050102010706020507" pitchFamily="18" charset="2"/>
              <a:buChar char="·"/>
            </a:pPr>
            <a:r>
              <a:rPr lang="en-US" sz="3000" dirty="0">
                <a:latin typeface="Futura Std Book" panose="020B0502020204020303" pitchFamily="34" charset="0"/>
                <a:sym typeface="Symbol" panose="05050102010706020507" pitchFamily="18" charset="2"/>
              </a:rPr>
              <a:t>f</a:t>
            </a:r>
            <a:r>
              <a:rPr lang="en-US" sz="3000" dirty="0">
                <a:latin typeface="Futura Std Book" panose="020B0502020204020303" pitchFamily="34" charset="0"/>
              </a:rPr>
              <a:t>orce the individual into positions that risk asphyxiating them</a:t>
            </a:r>
            <a:r>
              <a:rPr lang="en-US" sz="3000" baseline="30000" dirty="0">
                <a:latin typeface="Futura Std Book" panose="020B0502020204020303" pitchFamily="34" charset="0"/>
              </a:rPr>
              <a:t> </a:t>
            </a:r>
            <a:endParaRPr lang="en-US" sz="3000" dirty="0">
              <a:latin typeface="Futura Std Book" panose="020B0502020204020303" pitchFamily="34" charset="0"/>
            </a:endParaRPr>
          </a:p>
          <a:p>
            <a:pPr marL="628650" indent="-628650">
              <a:lnSpc>
                <a:spcPct val="100000"/>
              </a:lnSpc>
              <a:spcBef>
                <a:spcPts val="1200"/>
              </a:spcBef>
              <a:spcAft>
                <a:spcPts val="1200"/>
              </a:spcAft>
              <a:buNone/>
            </a:pPr>
            <a:r>
              <a:rPr lang="en-US" sz="3000" b="1" dirty="0">
                <a:solidFill>
                  <a:srgbClr val="800000"/>
                </a:solidFill>
                <a:latin typeface="Futura Std Book" panose="020B0502020204020303" pitchFamily="34" charset="0"/>
              </a:rPr>
              <a:t>→</a:t>
            </a:r>
            <a:r>
              <a:rPr lang="en-US" sz="3000" b="1" dirty="0">
                <a:solidFill>
                  <a:schemeClr val="accent1"/>
                </a:solidFill>
                <a:latin typeface="Futura Std Book" panose="020B0502020204020303" pitchFamily="34" charset="0"/>
              </a:rPr>
              <a:t> </a:t>
            </a:r>
            <a:r>
              <a:rPr lang="en-US" sz="3000" b="1" dirty="0">
                <a:latin typeface="Futura Std Book" panose="020B0502020204020303" pitchFamily="34" charset="0"/>
              </a:rPr>
              <a:t> 	</a:t>
            </a:r>
            <a:r>
              <a:rPr lang="en-US" sz="3000" dirty="0">
                <a:latin typeface="Futura Std Book" panose="020B0502020204020303" pitchFamily="34" charset="0"/>
              </a:rPr>
              <a:t>Never use measures or treatment that are not medically justified (e.g., tranquilizers, sedatives, other medication).</a:t>
            </a:r>
            <a:r>
              <a:rPr lang="en-US" sz="3000" baseline="30000" dirty="0">
                <a:latin typeface="Futura Std Book" panose="020B0502020204020303" pitchFamily="34" charset="0"/>
              </a:rPr>
              <a:t> </a:t>
            </a:r>
            <a:endParaRPr lang="en-US" sz="3000" dirty="0">
              <a:latin typeface="Futura Std Book" panose="020B0502020204020303" pitchFamily="34" charset="0"/>
            </a:endParaRPr>
          </a:p>
          <a:p>
            <a:pPr>
              <a:spcBef>
                <a:spcPts val="1200"/>
              </a:spcBef>
              <a:spcAft>
                <a:spcPts val="1200"/>
              </a:spcAft>
            </a:pPr>
            <a:endParaRPr lang="en-US" dirty="0"/>
          </a:p>
        </p:txBody>
      </p:sp>
    </p:spTree>
    <p:extLst>
      <p:ext uri="{BB962C8B-B14F-4D97-AF65-F5344CB8AC3E}">
        <p14:creationId xmlns:p14="http://schemas.microsoft.com/office/powerpoint/2010/main" val="370684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9843"/>
            <a:ext cx="9144000" cy="675063"/>
          </a:xfrm>
        </p:spPr>
        <p:txBody>
          <a:bodyPr>
            <a:normAutofit/>
          </a:bodyPr>
          <a:lstStyle/>
          <a:p>
            <a:r>
              <a:rPr lang="en-US" sz="4000" b="1" dirty="0">
                <a:solidFill>
                  <a:srgbClr val="800000"/>
                </a:solidFill>
                <a:latin typeface="Futura Std Book" panose="020B0502020204020303" pitchFamily="34" charset="0"/>
              </a:rPr>
              <a:t>Session 6 content</a:t>
            </a:r>
          </a:p>
        </p:txBody>
      </p:sp>
      <p:sp>
        <p:nvSpPr>
          <p:cNvPr id="3" name="Subtitle 2"/>
          <p:cNvSpPr>
            <a:spLocks noGrp="1"/>
          </p:cNvSpPr>
          <p:nvPr>
            <p:ph type="subTitle" idx="1"/>
          </p:nvPr>
        </p:nvSpPr>
        <p:spPr>
          <a:xfrm>
            <a:off x="1002535" y="1586429"/>
            <a:ext cx="10058400" cy="4606648"/>
          </a:xfrm>
        </p:spPr>
        <p:txBody>
          <a:bodyPr>
            <a:normAutofit/>
          </a:bodyPr>
          <a:lstStyle/>
          <a:p>
            <a:pPr algn="l">
              <a:lnSpc>
                <a:spcPct val="100000"/>
              </a:lnSpc>
              <a:spcBef>
                <a:spcPts val="1200"/>
              </a:spcBef>
              <a:spcAft>
                <a:spcPts val="1200"/>
              </a:spcAft>
            </a:pPr>
            <a:r>
              <a:rPr lang="en-US" sz="3200" dirty="0" smtClean="0">
                <a:latin typeface="Futura Std Book" panose="020B0502020204020303" pitchFamily="34" charset="0"/>
              </a:rPr>
              <a:t>6.1	Return </a:t>
            </a:r>
            <a:r>
              <a:rPr lang="en-US" sz="3200" dirty="0">
                <a:latin typeface="Futura Std Book" panose="020B0502020204020303" pitchFamily="34" charset="0"/>
              </a:rPr>
              <a:t>in the context of migration</a:t>
            </a:r>
          </a:p>
          <a:p>
            <a:pPr algn="l">
              <a:lnSpc>
                <a:spcPct val="100000"/>
              </a:lnSpc>
              <a:spcBef>
                <a:spcPts val="1200"/>
              </a:spcBef>
              <a:spcAft>
                <a:spcPts val="1200"/>
              </a:spcAft>
            </a:pPr>
            <a:r>
              <a:rPr lang="en-US" sz="3200" dirty="0" smtClean="0">
                <a:latin typeface="Futura Std Book" panose="020B0502020204020303" pitchFamily="34" charset="0"/>
              </a:rPr>
              <a:t>6.2	Key </a:t>
            </a:r>
            <a:r>
              <a:rPr lang="en-US" sz="3200" dirty="0">
                <a:latin typeface="Futura Std Book" panose="020B0502020204020303" pitchFamily="34" charset="0"/>
              </a:rPr>
              <a:t>human rights considerations relating to return</a:t>
            </a:r>
          </a:p>
          <a:p>
            <a:pPr algn="l">
              <a:lnSpc>
                <a:spcPct val="100000"/>
              </a:lnSpc>
              <a:spcBef>
                <a:spcPts val="1200"/>
              </a:spcBef>
              <a:spcAft>
                <a:spcPts val="1200"/>
              </a:spcAft>
            </a:pPr>
            <a:r>
              <a:rPr lang="en-US" sz="3200" dirty="0" smtClean="0">
                <a:latin typeface="Futura Std Book" panose="020B0502020204020303" pitchFamily="34" charset="0"/>
              </a:rPr>
              <a:t>6.3	Practical </a:t>
            </a:r>
            <a:r>
              <a:rPr lang="en-US" sz="3200" dirty="0">
                <a:latin typeface="Futura Std Book" panose="020B0502020204020303" pitchFamily="34" charset="0"/>
              </a:rPr>
              <a:t>steps to protect human rights in the return </a:t>
            </a:r>
            <a:r>
              <a:rPr lang="en-US" sz="3200" dirty="0" smtClean="0">
                <a:latin typeface="Futura Std Book" panose="020B0502020204020303" pitchFamily="34" charset="0"/>
              </a:rPr>
              <a:t>	process</a:t>
            </a:r>
            <a:endParaRPr lang="en-US" sz="3200" dirty="0">
              <a:latin typeface="Futura Std Book" panose="020B0502020204020303" pitchFamily="34" charset="0"/>
            </a:endParaRPr>
          </a:p>
        </p:txBody>
      </p:sp>
    </p:spTree>
    <p:extLst>
      <p:ext uri="{BB962C8B-B14F-4D97-AF65-F5344CB8AC3E}">
        <p14:creationId xmlns:p14="http://schemas.microsoft.com/office/powerpoint/2010/main" val="81019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C637-4C4D-B746-8262-B9A6E4892DE8}"/>
              </a:ext>
            </a:extLst>
          </p:cNvPr>
          <p:cNvSpPr>
            <a:spLocks noGrp="1"/>
          </p:cNvSpPr>
          <p:nvPr>
            <p:ph type="title"/>
          </p:nvPr>
        </p:nvSpPr>
        <p:spPr>
          <a:xfrm>
            <a:off x="838200" y="365126"/>
            <a:ext cx="10515600" cy="615376"/>
          </a:xfrm>
        </p:spPr>
        <p:txBody>
          <a:bodyPr>
            <a:noAutofit/>
          </a:bodyPr>
          <a:lstStyle/>
          <a:p>
            <a:pPr>
              <a:tabLst>
                <a:tab pos="1376363" algn="l"/>
              </a:tabLst>
            </a:pPr>
            <a:r>
              <a:rPr lang="en-US" sz="4000" b="1" dirty="0">
                <a:solidFill>
                  <a:srgbClr val="800000"/>
                </a:solidFill>
                <a:latin typeface="Futura Std Book" panose="020B0502020204020303" pitchFamily="34" charset="0"/>
              </a:rPr>
              <a:t>6.3.5.	Child returnees</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F354D14B-9E0E-2C49-9634-CB16DE698DAB}"/>
              </a:ext>
            </a:extLst>
          </p:cNvPr>
          <p:cNvSpPr>
            <a:spLocks noGrp="1"/>
          </p:cNvSpPr>
          <p:nvPr>
            <p:ph idx="1"/>
          </p:nvPr>
        </p:nvSpPr>
        <p:spPr>
          <a:xfrm>
            <a:off x="838200" y="1197031"/>
            <a:ext cx="10744200" cy="5677593"/>
          </a:xfrm>
        </p:spPr>
        <p:txBody>
          <a:bodyPr>
            <a:normAutofit fontScale="77500" lnSpcReduction="20000"/>
          </a:bodyPr>
          <a:lstStyle/>
          <a:p>
            <a:pPr marL="682625" indent="-682625">
              <a:lnSpc>
                <a:spcPct val="120000"/>
              </a:lnSpc>
              <a:spcBef>
                <a:spcPts val="1200"/>
              </a:spcBef>
              <a:spcAft>
                <a:spcPts val="1200"/>
              </a:spcAft>
              <a:buNone/>
            </a:pPr>
            <a:r>
              <a:rPr lang="en-US" sz="3000" b="1" dirty="0">
                <a:solidFill>
                  <a:srgbClr val="800000"/>
                </a:solidFill>
                <a:latin typeface="Futura Std Book" panose="020B0502020204020303" pitchFamily="34" charset="0"/>
                <a:sym typeface="Wingdings" pitchFamily="2" charset="2"/>
              </a:rPr>
              <a:t></a:t>
            </a:r>
            <a:r>
              <a:rPr lang="en-US" sz="3000" b="1" dirty="0">
                <a:solidFill>
                  <a:srgbClr val="0070C0"/>
                </a:solidFill>
                <a:latin typeface="Futura Std Book" panose="020B0502020204020303" pitchFamily="34" charset="0"/>
                <a:sym typeface="Wingdings" pitchFamily="2" charset="2"/>
              </a:rPr>
              <a:t> </a:t>
            </a:r>
            <a:r>
              <a:rPr lang="en-US" sz="3300" b="1" dirty="0">
                <a:solidFill>
                  <a:srgbClr val="0070C0"/>
                </a:solidFill>
                <a:latin typeface="Futura Std Book" panose="020B0502020204020303" pitchFamily="34" charset="0"/>
                <a:sym typeface="Wingdings" pitchFamily="2" charset="2"/>
              </a:rPr>
              <a:t>	</a:t>
            </a:r>
            <a:r>
              <a:rPr lang="en-US" sz="3300" i="1" dirty="0">
                <a:latin typeface="Futura Std Book" panose="020B0502020204020303" pitchFamily="34" charset="0"/>
                <a:sym typeface="Wingdings" pitchFamily="2" charset="2"/>
              </a:rPr>
              <a:t>A child should </a:t>
            </a:r>
            <a:r>
              <a:rPr lang="en-US" sz="3300" i="1" dirty="0">
                <a:latin typeface="Futura Std Book" panose="020B0502020204020303" pitchFamily="34" charset="0"/>
              </a:rPr>
              <a:t>be returned only when it has been determined that it is in their best </a:t>
            </a:r>
            <a:r>
              <a:rPr lang="en-US" sz="3300" i="1" dirty="0" smtClean="0">
                <a:latin typeface="Futura Std Book" panose="020B0502020204020303" pitchFamily="34" charset="0"/>
              </a:rPr>
              <a:t>interest, </a:t>
            </a:r>
            <a:r>
              <a:rPr lang="en-US" sz="3300" dirty="0" smtClean="0">
                <a:latin typeface="Futura Std Book" panose="020B0502020204020303" pitchFamily="34" charset="0"/>
              </a:rPr>
              <a:t>taking </a:t>
            </a:r>
            <a:r>
              <a:rPr lang="en-US" sz="3300" dirty="0">
                <a:latin typeface="Futura Std Book" panose="020B0502020204020303" pitchFamily="34" charset="0"/>
              </a:rPr>
              <a:t>into consideration family unity, the child’s survival and development, among others. </a:t>
            </a:r>
          </a:p>
          <a:p>
            <a:pPr marL="231775" indent="0">
              <a:lnSpc>
                <a:spcPct val="120000"/>
              </a:lnSpc>
              <a:spcBef>
                <a:spcPts val="1200"/>
              </a:spcBef>
              <a:spcAft>
                <a:spcPts val="1200"/>
              </a:spcAft>
              <a:buNone/>
            </a:pPr>
            <a:r>
              <a:rPr lang="en-GB" sz="3300" dirty="0" smtClean="0">
                <a:latin typeface="Futura Std Book" panose="020B0502020204020303" pitchFamily="34" charset="0"/>
              </a:rPr>
              <a:t>Prior </a:t>
            </a:r>
            <a:r>
              <a:rPr lang="en-GB" sz="3300" dirty="0">
                <a:latin typeface="Futura Std Book" panose="020B0502020204020303" pitchFamily="34" charset="0"/>
              </a:rPr>
              <a:t>to the </a:t>
            </a:r>
            <a:r>
              <a:rPr lang="en-GB" sz="3300" dirty="0" smtClean="0">
                <a:latin typeface="Futura Std Book" panose="020B0502020204020303" pitchFamily="34" charset="0"/>
              </a:rPr>
              <a:t>return, ensure:</a:t>
            </a:r>
            <a:endParaRPr lang="en-US" sz="3300" dirty="0">
              <a:latin typeface="Futura Std Book" panose="020B0502020204020303" pitchFamily="34" charset="0"/>
            </a:endParaRPr>
          </a:p>
          <a:p>
            <a:pPr marL="573088" indent="-573088">
              <a:lnSpc>
                <a:spcPct val="120000"/>
              </a:lnSpc>
              <a:spcBef>
                <a:spcPts val="1200"/>
              </a:spcBef>
              <a:spcAft>
                <a:spcPts val="1200"/>
              </a:spcAft>
              <a:buNone/>
            </a:pPr>
            <a:r>
              <a:rPr lang="en-US" sz="3300" b="1" dirty="0">
                <a:solidFill>
                  <a:srgbClr val="800000"/>
                </a:solidFill>
                <a:latin typeface="Futura Std Book" panose="020B0502020204020303" pitchFamily="34" charset="0"/>
                <a:sym typeface="Wingdings" pitchFamily="2" charset="2"/>
              </a:rPr>
              <a:t></a:t>
            </a:r>
            <a:r>
              <a:rPr lang="en-US" sz="3300" b="1" dirty="0">
                <a:solidFill>
                  <a:srgbClr val="0070C0"/>
                </a:solidFill>
                <a:latin typeface="Futura Std Book" panose="020B0502020204020303" pitchFamily="34" charset="0"/>
                <a:sym typeface="Wingdings" pitchFamily="2" charset="2"/>
              </a:rPr>
              <a:t> 	</a:t>
            </a:r>
            <a:r>
              <a:rPr lang="en-GB" sz="3300" dirty="0">
                <a:latin typeface="Futura Std Book" panose="020B0502020204020303" pitchFamily="34" charset="0"/>
              </a:rPr>
              <a:t>An appropriate family or guardian has been identified in the </a:t>
            </a:r>
            <a:br>
              <a:rPr lang="en-GB" sz="3300" dirty="0">
                <a:latin typeface="Futura Std Book" panose="020B0502020204020303" pitchFamily="34" charset="0"/>
              </a:rPr>
            </a:br>
            <a:r>
              <a:rPr lang="en-GB" sz="3300" dirty="0">
                <a:latin typeface="Futura Std Book" panose="020B0502020204020303" pitchFamily="34" charset="0"/>
              </a:rPr>
              <a:t>country of return </a:t>
            </a:r>
            <a:endParaRPr lang="en-US" sz="3300" dirty="0">
              <a:latin typeface="Futura Std Book" panose="020B0502020204020303" pitchFamily="34" charset="0"/>
            </a:endParaRPr>
          </a:p>
          <a:p>
            <a:pPr marL="573088" indent="-573088">
              <a:lnSpc>
                <a:spcPct val="120000"/>
              </a:lnSpc>
              <a:spcBef>
                <a:spcPts val="1200"/>
              </a:spcBef>
              <a:spcAft>
                <a:spcPts val="1200"/>
              </a:spcAft>
              <a:buNone/>
            </a:pPr>
            <a:r>
              <a:rPr lang="en-US" sz="3300" b="1" dirty="0">
                <a:solidFill>
                  <a:srgbClr val="800000"/>
                </a:solidFill>
                <a:latin typeface="Futura Std Book" panose="020B0502020204020303" pitchFamily="34" charset="0"/>
                <a:sym typeface="Wingdings" pitchFamily="2" charset="2"/>
              </a:rPr>
              <a:t></a:t>
            </a:r>
            <a:r>
              <a:rPr lang="en-US" sz="3300" b="1" dirty="0">
                <a:solidFill>
                  <a:srgbClr val="0070C0"/>
                </a:solidFill>
                <a:latin typeface="Futura Std Book" panose="020B0502020204020303" pitchFamily="34" charset="0"/>
                <a:sym typeface="Wingdings" pitchFamily="2" charset="2"/>
              </a:rPr>
              <a:t> 	</a:t>
            </a:r>
            <a:r>
              <a:rPr lang="en-US" sz="3300" dirty="0">
                <a:latin typeface="Futura Std Book" panose="020B0502020204020303" pitchFamily="34" charset="0"/>
                <a:sym typeface="Wingdings" pitchFamily="2" charset="2"/>
              </a:rPr>
              <a:t>Appropriate r</a:t>
            </a:r>
            <a:r>
              <a:rPr lang="en-GB" sz="3300" dirty="0" err="1">
                <a:latin typeface="Futura Std Book" panose="020B0502020204020303" pitchFamily="34" charset="0"/>
              </a:rPr>
              <a:t>eception</a:t>
            </a:r>
            <a:r>
              <a:rPr lang="en-GB" sz="3300" dirty="0">
                <a:latin typeface="Futura Std Book" panose="020B0502020204020303" pitchFamily="34" charset="0"/>
              </a:rPr>
              <a:t> and care arrangements for the child are clear</a:t>
            </a:r>
          </a:p>
          <a:p>
            <a:pPr marL="573088" indent="-573088">
              <a:lnSpc>
                <a:spcPct val="120000"/>
              </a:lnSpc>
              <a:spcBef>
                <a:spcPts val="1200"/>
              </a:spcBef>
              <a:spcAft>
                <a:spcPts val="1200"/>
              </a:spcAft>
              <a:buNone/>
            </a:pPr>
            <a:r>
              <a:rPr lang="en-US" sz="3300" b="1" dirty="0">
                <a:solidFill>
                  <a:srgbClr val="800000"/>
                </a:solidFill>
                <a:latin typeface="Futura Std Book" panose="020B0502020204020303" pitchFamily="34" charset="0"/>
                <a:sym typeface="Wingdings" pitchFamily="2" charset="2"/>
              </a:rPr>
              <a:t></a:t>
            </a:r>
            <a:r>
              <a:rPr lang="en-US" sz="3300" b="1" dirty="0">
                <a:solidFill>
                  <a:srgbClr val="0070C0"/>
                </a:solidFill>
                <a:latin typeface="Futura Std Book" panose="020B0502020204020303" pitchFamily="34" charset="0"/>
                <a:sym typeface="Wingdings" pitchFamily="2" charset="2"/>
              </a:rPr>
              <a:t> 	</a:t>
            </a:r>
            <a:r>
              <a:rPr lang="en-GB" sz="3300" dirty="0">
                <a:latin typeface="Futura Std Book" panose="020B0502020204020303" pitchFamily="34" charset="0"/>
              </a:rPr>
              <a:t>A parent, legal guardian, or child protection officer will accompany</a:t>
            </a:r>
            <a:br>
              <a:rPr lang="en-GB" sz="3300" dirty="0">
                <a:latin typeface="Futura Std Book" panose="020B0502020204020303" pitchFamily="34" charset="0"/>
              </a:rPr>
            </a:br>
            <a:r>
              <a:rPr lang="en-GB" sz="3300" dirty="0">
                <a:latin typeface="Futura Std Book" panose="020B0502020204020303" pitchFamily="34" charset="0"/>
              </a:rPr>
              <a:t>the child throughout the return </a:t>
            </a:r>
            <a:r>
              <a:rPr lang="en-GB" sz="3300" dirty="0" smtClean="0">
                <a:latin typeface="Futura Std Book" panose="020B0502020204020303" pitchFamily="34" charset="0"/>
              </a:rPr>
              <a:t>process</a:t>
            </a:r>
            <a:endParaRPr lang="en-US" dirty="0">
              <a:latin typeface="Futura Std Book" panose="020B0502020204020303" pitchFamily="34" charset="0"/>
            </a:endParaRPr>
          </a:p>
        </p:txBody>
      </p:sp>
    </p:spTree>
    <p:extLst>
      <p:ext uri="{BB962C8B-B14F-4D97-AF65-F5344CB8AC3E}">
        <p14:creationId xmlns:p14="http://schemas.microsoft.com/office/powerpoint/2010/main" val="1465546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BACFB0-4B56-C647-B5BA-F37BE8878DEC}"/>
              </a:ext>
            </a:extLst>
          </p:cNvPr>
          <p:cNvSpPr>
            <a:spLocks noGrp="1"/>
          </p:cNvSpPr>
          <p:nvPr>
            <p:ph type="title"/>
          </p:nvPr>
        </p:nvSpPr>
        <p:spPr>
          <a:xfrm>
            <a:off x="838200" y="365126"/>
            <a:ext cx="10515600" cy="659444"/>
          </a:xfrm>
        </p:spPr>
        <p:txBody>
          <a:bodyPr>
            <a:normAutofit/>
          </a:bodyPr>
          <a:lstStyle/>
          <a:p>
            <a:pPr>
              <a:tabLst>
                <a:tab pos="1376363" algn="l"/>
              </a:tabLst>
            </a:pPr>
            <a:r>
              <a:rPr lang="en-US" sz="4000" b="1" dirty="0">
                <a:solidFill>
                  <a:srgbClr val="800000"/>
                </a:solidFill>
                <a:latin typeface="Futura Std Book" panose="020B0502020204020303" pitchFamily="34" charset="0"/>
              </a:rPr>
              <a:t>6.3.6.	When return is not possible</a:t>
            </a:r>
            <a:endParaRPr lang="en-US" sz="4000" dirty="0">
              <a:solidFill>
                <a:srgbClr val="800000"/>
              </a:solidFill>
              <a:latin typeface="Futura Std Book" panose="020B0502020204020303" pitchFamily="34" charset="0"/>
            </a:endParaRPr>
          </a:p>
        </p:txBody>
      </p:sp>
      <p:sp>
        <p:nvSpPr>
          <p:cNvPr id="6" name="Content Placeholder 5">
            <a:extLst>
              <a:ext uri="{FF2B5EF4-FFF2-40B4-BE49-F238E27FC236}">
                <a16:creationId xmlns:a16="http://schemas.microsoft.com/office/drawing/2014/main" id="{E0005A0A-46BA-2A41-AA96-0A4C298FBFDD}"/>
              </a:ext>
            </a:extLst>
          </p:cNvPr>
          <p:cNvSpPr>
            <a:spLocks noGrp="1"/>
          </p:cNvSpPr>
          <p:nvPr>
            <p:ph idx="1"/>
          </p:nvPr>
        </p:nvSpPr>
        <p:spPr>
          <a:xfrm>
            <a:off x="838200" y="1167788"/>
            <a:ext cx="10515600" cy="5099662"/>
          </a:xfrm>
        </p:spPr>
        <p:txBody>
          <a:bodyPr>
            <a:normAutofit/>
          </a:bodyPr>
          <a:lstStyle/>
          <a:p>
            <a:pPr marL="0" indent="0">
              <a:lnSpc>
                <a:spcPct val="100000"/>
              </a:lnSpc>
              <a:spcBef>
                <a:spcPts val="1200"/>
              </a:spcBef>
              <a:spcAft>
                <a:spcPts val="1200"/>
              </a:spcAft>
              <a:buNone/>
            </a:pPr>
            <a:r>
              <a:rPr lang="en-US" sz="3200" dirty="0">
                <a:latin typeface="Futura Std Book" panose="020B0502020204020303" pitchFamily="34" charset="0"/>
              </a:rPr>
              <a:t>Appropriate administrative and legislative mechanisms should be in place to ensure legal status of individuals who cannot be  returned. </a:t>
            </a:r>
          </a:p>
          <a:p>
            <a:pPr marL="0" indent="0">
              <a:lnSpc>
                <a:spcPct val="100000"/>
              </a:lnSpc>
              <a:spcBef>
                <a:spcPts val="1200"/>
              </a:spcBef>
              <a:spcAft>
                <a:spcPts val="1200"/>
              </a:spcAft>
              <a:buNone/>
              <a:tabLst>
                <a:tab pos="476250" algn="l"/>
                <a:tab pos="1063625" algn="l"/>
              </a:tabLst>
            </a:pPr>
            <a:r>
              <a:rPr lang="en-US" sz="3200" b="1" dirty="0">
                <a:solidFill>
                  <a:schemeClr val="accent1"/>
                </a:solidFill>
                <a:latin typeface="Futura Std Book" panose="020B0502020204020303" pitchFamily="34" charset="0"/>
              </a:rPr>
              <a:t>→ </a:t>
            </a:r>
            <a:r>
              <a:rPr lang="en-US" sz="3200" b="1" dirty="0">
                <a:latin typeface="Futura Std Book" panose="020B0502020204020303" pitchFamily="34" charset="0"/>
              </a:rPr>
              <a:t> </a:t>
            </a:r>
            <a:r>
              <a:rPr lang="en-GB" sz="3200" b="1" dirty="0">
                <a:solidFill>
                  <a:srgbClr val="0070C0"/>
                </a:solidFill>
                <a:latin typeface="Futura Std Book" panose="020B0502020204020303" pitchFamily="34" charset="0"/>
                <a:sym typeface="Wingdings" pitchFamily="2" charset="2"/>
              </a:rPr>
              <a:t> </a:t>
            </a:r>
            <a:r>
              <a:rPr lang="en-GB" sz="3200" dirty="0">
                <a:latin typeface="Futura Std Book" panose="020B0502020204020303" pitchFamily="34" charset="0"/>
              </a:rPr>
              <a:t>Indefinite detention is not an option and alternative measures to detention should be explored</a:t>
            </a:r>
          </a:p>
          <a:p>
            <a:pPr marL="0" indent="0">
              <a:lnSpc>
                <a:spcPct val="100000"/>
              </a:lnSpc>
              <a:spcBef>
                <a:spcPts val="1200"/>
              </a:spcBef>
              <a:spcAft>
                <a:spcPts val="1200"/>
              </a:spcAft>
              <a:buNone/>
              <a:tabLst>
                <a:tab pos="652463" algn="l"/>
                <a:tab pos="1063625" algn="l"/>
              </a:tabLst>
            </a:pPr>
            <a:r>
              <a:rPr lang="en-US" sz="3200" b="1" dirty="0">
                <a:solidFill>
                  <a:schemeClr val="accent1"/>
                </a:solidFill>
                <a:latin typeface="Futura Std Book" panose="020B0502020204020303" pitchFamily="34" charset="0"/>
              </a:rPr>
              <a:t>→</a:t>
            </a:r>
            <a:r>
              <a:rPr lang="en-GB" sz="3200" b="1" dirty="0">
                <a:solidFill>
                  <a:srgbClr val="0070C0"/>
                </a:solidFill>
                <a:latin typeface="Futura Std Book" panose="020B0502020204020303" pitchFamily="34" charset="0"/>
                <a:sym typeface="Wingdings" pitchFamily="2" charset="2"/>
              </a:rPr>
              <a:t> 	</a:t>
            </a:r>
            <a:r>
              <a:rPr lang="en-GB" sz="3200" dirty="0">
                <a:latin typeface="Futura Std Book" panose="020B0502020204020303" pitchFamily="34" charset="0"/>
              </a:rPr>
              <a:t>Options include granting a temporary or fixed-term residence permit or other specific visa, integration in the country of destination/residence</a:t>
            </a:r>
          </a:p>
          <a:p>
            <a:pPr marL="0" indent="0">
              <a:spcBef>
                <a:spcPts val="1200"/>
              </a:spcBef>
              <a:spcAft>
                <a:spcPts val="1200"/>
              </a:spcAft>
              <a:buNone/>
            </a:pPr>
            <a:endParaRPr lang="en-US" dirty="0"/>
          </a:p>
        </p:txBody>
      </p:sp>
    </p:spTree>
    <p:extLst>
      <p:ext uri="{BB962C8B-B14F-4D97-AF65-F5344CB8AC3E}">
        <p14:creationId xmlns:p14="http://schemas.microsoft.com/office/powerpoint/2010/main" val="16665837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681497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016" y="371841"/>
            <a:ext cx="9144000" cy="520525"/>
          </a:xfrm>
        </p:spPr>
        <p:txBody>
          <a:bodyPr>
            <a:normAutofit fontScale="90000"/>
          </a:bodyPr>
          <a:lstStyle/>
          <a:p>
            <a:r>
              <a:rPr lang="en-US" sz="4400" b="1" dirty="0">
                <a:solidFill>
                  <a:srgbClr val="800000"/>
                </a:solidFill>
                <a:latin typeface="Futura Std Book" panose="020B0502020204020303" pitchFamily="34" charset="0"/>
              </a:rPr>
              <a:t>Session 6 learning objectives</a:t>
            </a:r>
          </a:p>
        </p:txBody>
      </p:sp>
      <p:sp>
        <p:nvSpPr>
          <p:cNvPr id="3" name="Subtitle 2"/>
          <p:cNvSpPr>
            <a:spLocks noGrp="1"/>
          </p:cNvSpPr>
          <p:nvPr>
            <p:ph type="subTitle" idx="1"/>
          </p:nvPr>
        </p:nvSpPr>
        <p:spPr>
          <a:xfrm>
            <a:off x="982640" y="1180702"/>
            <a:ext cx="10294960" cy="5190175"/>
          </a:xfrm>
        </p:spPr>
        <p:txBody>
          <a:bodyPr>
            <a:noAutofit/>
          </a:bodyPr>
          <a:lstStyle/>
          <a:p>
            <a:pPr algn="l">
              <a:lnSpc>
                <a:spcPct val="100000"/>
              </a:lnSpc>
              <a:spcBef>
                <a:spcPts val="0"/>
              </a:spcBef>
              <a:spcAft>
                <a:spcPts val="600"/>
              </a:spcAft>
            </a:pPr>
            <a:r>
              <a:rPr lang="en-GB" sz="3000" b="1" dirty="0">
                <a:latin typeface="Futura Std Book" panose="020B0502020204020303" pitchFamily="34" charset="0"/>
              </a:rPr>
              <a:t>After this session, learners will be able to</a:t>
            </a:r>
            <a:r>
              <a:rPr lang="en-US" sz="3000" b="1" dirty="0">
                <a:latin typeface="Futura Std Book" panose="020B0502020204020303" pitchFamily="34" charset="0"/>
              </a:rPr>
              <a:t>:</a:t>
            </a:r>
          </a:p>
          <a:p>
            <a:pPr marL="461963" indent="-461963" algn="l">
              <a:lnSpc>
                <a:spcPct val="100000"/>
              </a:lnSpc>
              <a:spcBef>
                <a:spcPts val="0"/>
              </a:spcBef>
              <a:spcAft>
                <a:spcPts val="600"/>
              </a:spcAft>
              <a:buFont typeface="Arial" panose="020B0604020202020204" pitchFamily="34" charset="0"/>
              <a:buChar char="•"/>
            </a:pPr>
            <a:r>
              <a:rPr lang="en-GB" sz="3000" dirty="0">
                <a:latin typeface="Futura Std Book" panose="020B0502020204020303" pitchFamily="34" charset="0"/>
              </a:rPr>
              <a:t>Describe human rights principles applicable to return</a:t>
            </a:r>
            <a:endParaRPr lang="en-US" sz="3000" dirty="0">
              <a:latin typeface="Futura Std Book" panose="020B0502020204020303" pitchFamily="34" charset="0"/>
            </a:endParaRPr>
          </a:p>
          <a:p>
            <a:pPr marL="461963" lvl="0" indent="-461963" algn="l">
              <a:lnSpc>
                <a:spcPct val="100000"/>
              </a:lnSpc>
              <a:spcBef>
                <a:spcPts val="0"/>
              </a:spcBef>
              <a:spcAft>
                <a:spcPts val="600"/>
              </a:spcAft>
              <a:buFont typeface="Arial" panose="020B0604020202020204" pitchFamily="34" charset="0"/>
              <a:buChar char="•"/>
            </a:pPr>
            <a:r>
              <a:rPr lang="en-GB" sz="3000" dirty="0">
                <a:latin typeface="Futura Std Book" panose="020B0502020204020303" pitchFamily="34" charset="0"/>
              </a:rPr>
              <a:t>Define possible circumstances in which individuals cannot be returned</a:t>
            </a:r>
            <a:endParaRPr lang="en-US" sz="3000" dirty="0">
              <a:latin typeface="Futura Std Book" panose="020B0502020204020303" pitchFamily="34" charset="0"/>
            </a:endParaRPr>
          </a:p>
          <a:p>
            <a:pPr marL="461963" lvl="0" indent="-461963" algn="l">
              <a:lnSpc>
                <a:spcPct val="100000"/>
              </a:lnSpc>
              <a:spcBef>
                <a:spcPts val="0"/>
              </a:spcBef>
              <a:spcAft>
                <a:spcPts val="600"/>
              </a:spcAft>
              <a:buFont typeface="Arial" panose="020B0604020202020204" pitchFamily="34" charset="0"/>
              <a:buChar char="•"/>
            </a:pPr>
            <a:r>
              <a:rPr lang="en-GB" sz="3000" dirty="0">
                <a:latin typeface="Futura Std Book" panose="020B0502020204020303" pitchFamily="34" charset="0"/>
              </a:rPr>
              <a:t>Identify the human rights of persons who are to be returned and corresponding obligations of border officials</a:t>
            </a:r>
            <a:endParaRPr lang="en-US" sz="3000" dirty="0">
              <a:latin typeface="Futura Std Book" panose="020B0502020204020303" pitchFamily="34" charset="0"/>
            </a:endParaRPr>
          </a:p>
          <a:p>
            <a:pPr marL="461963" indent="-461963" algn="l">
              <a:lnSpc>
                <a:spcPct val="100000"/>
              </a:lnSpc>
              <a:spcBef>
                <a:spcPts val="0"/>
              </a:spcBef>
              <a:spcAft>
                <a:spcPts val="600"/>
              </a:spcAft>
              <a:buFont typeface="Arial" panose="020B0604020202020204" pitchFamily="34" charset="0"/>
              <a:buChar char="•"/>
            </a:pPr>
            <a:r>
              <a:rPr lang="en-GB" sz="3000" dirty="0">
                <a:latin typeface="Futura Std Book" panose="020B0502020204020303" pitchFamily="34" charset="0"/>
              </a:rPr>
              <a:t>Appreciate the steps to ensure that human rights are respected and protected during the return process, including gender considerations</a:t>
            </a:r>
            <a:endParaRPr lang="en-US" sz="3000" dirty="0">
              <a:latin typeface="Futura Std Book" panose="020B0502020204020303" pitchFamily="34" charset="0"/>
            </a:endParaRPr>
          </a:p>
          <a:p>
            <a:pPr algn="l"/>
            <a:r>
              <a:rPr lang="en-US" sz="3000" dirty="0"/>
              <a:t>	</a:t>
            </a:r>
          </a:p>
          <a:p>
            <a:endParaRPr lang="en-US" sz="3000" dirty="0"/>
          </a:p>
        </p:txBody>
      </p:sp>
    </p:spTree>
    <p:extLst>
      <p:ext uri="{BB962C8B-B14F-4D97-AF65-F5344CB8AC3E}">
        <p14:creationId xmlns:p14="http://schemas.microsoft.com/office/powerpoint/2010/main" val="120975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0B01-F97B-431E-ACF3-AE895B954942}"/>
              </a:ext>
            </a:extLst>
          </p:cNvPr>
          <p:cNvSpPr>
            <a:spLocks noGrp="1"/>
          </p:cNvSpPr>
          <p:nvPr>
            <p:ph type="title"/>
          </p:nvPr>
        </p:nvSpPr>
        <p:spPr>
          <a:xfrm>
            <a:off x="838200" y="1786301"/>
            <a:ext cx="10515600" cy="1904350"/>
          </a:xfrm>
        </p:spPr>
        <p:txBody>
          <a:bodyPr>
            <a:noAutofit/>
          </a:bodyPr>
          <a:lstStyle/>
          <a:p>
            <a:pPr algn="ctr"/>
            <a:r>
              <a:rPr lang="en-US" sz="4800" b="1" dirty="0">
                <a:solidFill>
                  <a:srgbClr val="800000"/>
                </a:solidFill>
                <a:latin typeface="Futura Std Book" panose="020B0502020204020303" pitchFamily="34" charset="0"/>
              </a:rPr>
              <a:t>6.1</a:t>
            </a:r>
            <a:br>
              <a:rPr lang="en-US" sz="4800" b="1" dirty="0">
                <a:solidFill>
                  <a:srgbClr val="800000"/>
                </a:solidFill>
                <a:latin typeface="Futura Std Book" panose="020B0502020204020303" pitchFamily="34" charset="0"/>
              </a:rPr>
            </a:br>
            <a:r>
              <a:rPr lang="en-US" sz="4800" b="1" dirty="0">
                <a:solidFill>
                  <a:srgbClr val="800000"/>
                </a:solidFill>
                <a:latin typeface="Futura Std Book" panose="020B0502020204020303" pitchFamily="34" charset="0"/>
              </a:rPr>
              <a:t>Return in the context of migration</a:t>
            </a:r>
          </a:p>
        </p:txBody>
      </p:sp>
    </p:spTree>
    <p:extLst>
      <p:ext uri="{BB962C8B-B14F-4D97-AF65-F5344CB8AC3E}">
        <p14:creationId xmlns:p14="http://schemas.microsoft.com/office/powerpoint/2010/main" val="258121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7A344-B515-804F-91A2-51249790600A}"/>
              </a:ext>
            </a:extLst>
          </p:cNvPr>
          <p:cNvSpPr>
            <a:spLocks noGrp="1"/>
          </p:cNvSpPr>
          <p:nvPr>
            <p:ph type="title"/>
          </p:nvPr>
        </p:nvSpPr>
        <p:spPr>
          <a:xfrm>
            <a:off x="838200" y="365125"/>
            <a:ext cx="10515600" cy="626393"/>
          </a:xfrm>
        </p:spPr>
        <p:txBody>
          <a:bodyPr>
            <a:normAutofit fontScale="90000"/>
          </a:bodyPr>
          <a:lstStyle/>
          <a:p>
            <a:pPr>
              <a:tabLst>
                <a:tab pos="1376363" algn="l"/>
              </a:tabLst>
            </a:pPr>
            <a:r>
              <a:rPr lang="en-US" sz="4000" b="1" dirty="0">
                <a:solidFill>
                  <a:srgbClr val="800000"/>
                </a:solidFill>
                <a:latin typeface="Futura Std Book" panose="020B0502020204020303" pitchFamily="34" charset="0"/>
              </a:rPr>
              <a:t>6.1.1.	What is return?</a:t>
            </a:r>
          </a:p>
        </p:txBody>
      </p:sp>
      <p:sp>
        <p:nvSpPr>
          <p:cNvPr id="3" name="Content Placeholder 2">
            <a:extLst>
              <a:ext uri="{FF2B5EF4-FFF2-40B4-BE49-F238E27FC236}">
                <a16:creationId xmlns:a16="http://schemas.microsoft.com/office/drawing/2014/main" id="{321C3470-FE01-D746-A23D-F70004F487A0}"/>
              </a:ext>
            </a:extLst>
          </p:cNvPr>
          <p:cNvSpPr>
            <a:spLocks noGrp="1"/>
          </p:cNvSpPr>
          <p:nvPr>
            <p:ph idx="1"/>
          </p:nvPr>
        </p:nvSpPr>
        <p:spPr>
          <a:xfrm>
            <a:off x="838200" y="1288973"/>
            <a:ext cx="10515600" cy="4516916"/>
          </a:xfrm>
        </p:spPr>
        <p:txBody>
          <a:bodyPr>
            <a:normAutofit/>
          </a:bodyPr>
          <a:lstStyle/>
          <a:p>
            <a:pPr marL="682625" indent="-682625">
              <a:lnSpc>
                <a:spcPct val="100000"/>
              </a:lnSpc>
              <a:spcBef>
                <a:spcPts val="1200"/>
              </a:spcBef>
              <a:spcAft>
                <a:spcPts val="1200"/>
              </a:spcAft>
              <a:buFont typeface="Wingdings" panose="05000000000000000000" pitchFamily="2" charset="2"/>
              <a:buChar char="à"/>
            </a:pPr>
            <a:r>
              <a:rPr lang="en-GB" sz="3200" i="1" dirty="0">
                <a:latin typeface="Futura Std Book" panose="020B0502020204020303" pitchFamily="34" charset="0"/>
                <a:sym typeface="Wingdings" panose="05000000000000000000" pitchFamily="2" charset="2"/>
              </a:rPr>
              <a:t>Return</a:t>
            </a:r>
            <a:r>
              <a:rPr lang="en-GB" sz="3200" dirty="0">
                <a:latin typeface="Futura Std Book" panose="020B0502020204020303" pitchFamily="34" charset="0"/>
                <a:sym typeface="Wingdings" panose="05000000000000000000" pitchFamily="2" charset="2"/>
              </a:rPr>
              <a:t> is used as a</a:t>
            </a:r>
            <a:r>
              <a:rPr lang="en-GB" sz="3200" dirty="0">
                <a:latin typeface="Futura Std Book" panose="020B0502020204020303" pitchFamily="34" charset="0"/>
              </a:rPr>
              <a:t>n umbrella term to refer to all the various forms, methods and processes by which individuals are returned to their country of origin or of habitual residence, or to a third country.</a:t>
            </a:r>
            <a:r>
              <a:rPr lang="en-US" sz="3200" dirty="0">
                <a:latin typeface="Futura Std Book" panose="020B0502020204020303" pitchFamily="34" charset="0"/>
              </a:rPr>
              <a:t> </a:t>
            </a:r>
          </a:p>
          <a:p>
            <a:pPr marL="0" indent="0">
              <a:lnSpc>
                <a:spcPct val="100000"/>
              </a:lnSpc>
              <a:spcBef>
                <a:spcPts val="1200"/>
              </a:spcBef>
              <a:spcAft>
                <a:spcPts val="1200"/>
              </a:spcAft>
              <a:buNone/>
            </a:pPr>
            <a:r>
              <a:rPr lang="en-US" sz="3200" dirty="0" smtClean="0">
                <a:latin typeface="Futura Std Book" panose="020B0502020204020303" pitchFamily="34" charset="0"/>
              </a:rPr>
              <a:t>Return </a:t>
            </a:r>
            <a:r>
              <a:rPr lang="en-US" sz="3200" dirty="0">
                <a:latin typeface="Futura Std Book" panose="020B0502020204020303" pitchFamily="34" charset="0"/>
              </a:rPr>
              <a:t>may include deportation, expulsion, removal, rejection at the border, extradition, repatriation, handover, transfer or other types of return, as defined in different national legal frameworks and practices.</a:t>
            </a:r>
          </a:p>
          <a:p>
            <a:pPr>
              <a:lnSpc>
                <a:spcPct val="100000"/>
              </a:lnSpc>
              <a:spcBef>
                <a:spcPts val="1200"/>
              </a:spcBef>
              <a:spcAft>
                <a:spcPts val="1200"/>
              </a:spcAft>
              <a:buFont typeface="Wingdings" panose="05000000000000000000" pitchFamily="2" charset="2"/>
              <a:buChar char="à"/>
            </a:pPr>
            <a:endParaRPr lang="en-US" sz="3200" dirty="0"/>
          </a:p>
          <a:p>
            <a:pPr marL="0" indent="0">
              <a:spcBef>
                <a:spcPts val="1200"/>
              </a:spcBef>
              <a:spcAft>
                <a:spcPts val="1200"/>
              </a:spcAft>
              <a:buNone/>
            </a:pPr>
            <a:endParaRPr lang="en-US" dirty="0"/>
          </a:p>
        </p:txBody>
      </p:sp>
    </p:spTree>
    <p:extLst>
      <p:ext uri="{BB962C8B-B14F-4D97-AF65-F5344CB8AC3E}">
        <p14:creationId xmlns:p14="http://schemas.microsoft.com/office/powerpoint/2010/main" val="3985360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731"/>
            <a:ext cx="10515600" cy="613704"/>
          </a:xfrm>
        </p:spPr>
        <p:txBody>
          <a:bodyPr>
            <a:noAutofit/>
          </a:bodyPr>
          <a:lstStyle/>
          <a:p>
            <a:pPr>
              <a:tabLst>
                <a:tab pos="1376363" algn="l"/>
              </a:tabLst>
            </a:pPr>
            <a:r>
              <a:rPr lang="en-US" sz="3600" b="1" dirty="0">
                <a:solidFill>
                  <a:srgbClr val="800000"/>
                </a:solidFill>
                <a:latin typeface="Futura Std Book" panose="020B0502020204020303" pitchFamily="34" charset="0"/>
              </a:rPr>
              <a:t>6.1.2. 	Human rights particularly at risk in return </a:t>
            </a:r>
          </a:p>
        </p:txBody>
      </p:sp>
      <p:sp>
        <p:nvSpPr>
          <p:cNvPr id="3" name="Subtitle 2"/>
          <p:cNvSpPr>
            <a:spLocks noGrp="1"/>
          </p:cNvSpPr>
          <p:nvPr>
            <p:ph sz="half" idx="1"/>
          </p:nvPr>
        </p:nvSpPr>
        <p:spPr>
          <a:xfrm>
            <a:off x="838200" y="1419530"/>
            <a:ext cx="5181600" cy="4616068"/>
          </a:xfrm>
        </p:spPr>
        <p:txBody>
          <a:bodyPr>
            <a:noAutofit/>
          </a:bodyPr>
          <a:lstStyle/>
          <a:p>
            <a:pPr marL="514350" lvl="0" indent="-514350" algn="l">
              <a:lnSpc>
                <a:spcPct val="100000"/>
              </a:lnSpc>
              <a:spcBef>
                <a:spcPts val="1600"/>
              </a:spcBef>
              <a:buAutoNum type="alphaLcParenBoth"/>
            </a:pPr>
            <a:r>
              <a:rPr lang="en-GB" dirty="0">
                <a:latin typeface="Futura Std Book" panose="020B0502020204020303" pitchFamily="34" charset="0"/>
              </a:rPr>
              <a:t>Principle of non-refoulement</a:t>
            </a:r>
          </a:p>
          <a:p>
            <a:pPr marL="514350" lvl="0" indent="-514350" algn="l">
              <a:lnSpc>
                <a:spcPct val="100000"/>
              </a:lnSpc>
              <a:spcBef>
                <a:spcPts val="1600"/>
              </a:spcBef>
              <a:buAutoNum type="alphaLcParenBoth"/>
            </a:pPr>
            <a:r>
              <a:rPr lang="en-GB" dirty="0">
                <a:latin typeface="Futura Std Book" panose="020B0502020204020303" pitchFamily="34" charset="0"/>
              </a:rPr>
              <a:t>Prohibition of collective expulsion</a:t>
            </a:r>
          </a:p>
          <a:p>
            <a:pPr marL="514350" lvl="0" indent="-514350" algn="l">
              <a:lnSpc>
                <a:spcPct val="100000"/>
              </a:lnSpc>
              <a:spcBef>
                <a:spcPts val="1600"/>
              </a:spcBef>
              <a:buAutoNum type="alphaLcParenBoth"/>
            </a:pPr>
            <a:r>
              <a:rPr lang="en-GB" dirty="0">
                <a:latin typeface="Futura Std Book" panose="020B0502020204020303" pitchFamily="34" charset="0"/>
              </a:rPr>
              <a:t>Right to freedom of movement</a:t>
            </a:r>
          </a:p>
          <a:p>
            <a:pPr marL="514350" lvl="0" indent="-514350" algn="l">
              <a:lnSpc>
                <a:spcPct val="100000"/>
              </a:lnSpc>
              <a:spcBef>
                <a:spcPts val="1600"/>
              </a:spcBef>
              <a:buAutoNum type="alphaLcParenBoth"/>
            </a:pPr>
            <a:r>
              <a:rPr lang="en-GB" dirty="0">
                <a:latin typeface="Futura Std Book" panose="020B0502020204020303" pitchFamily="34" charset="0"/>
              </a:rPr>
              <a:t>Right to life</a:t>
            </a:r>
          </a:p>
          <a:p>
            <a:pPr marL="514350" lvl="0" indent="-514350" algn="l">
              <a:lnSpc>
                <a:spcPct val="100000"/>
              </a:lnSpc>
              <a:spcBef>
                <a:spcPts val="1600"/>
              </a:spcBef>
              <a:buAutoNum type="alphaLcParenBoth"/>
            </a:pPr>
            <a:r>
              <a:rPr lang="en-GB" dirty="0">
                <a:latin typeface="Futura Std Book" panose="020B0502020204020303" pitchFamily="34" charset="0"/>
              </a:rPr>
              <a:t>Freedom from torture or other cruel, inhuman or degrading treatment or punishment</a:t>
            </a:r>
            <a:endParaRPr lang="en-US" dirty="0">
              <a:latin typeface="Futura Std Book" panose="020B0502020204020303" pitchFamily="34" charset="0"/>
            </a:endParaRPr>
          </a:p>
          <a:p>
            <a:pPr lvl="0" algn="l">
              <a:lnSpc>
                <a:spcPct val="100000"/>
              </a:lnSpc>
              <a:spcBef>
                <a:spcPts val="0"/>
              </a:spcBef>
            </a:pPr>
            <a:endParaRPr lang="en-US" sz="2800" dirty="0"/>
          </a:p>
        </p:txBody>
      </p:sp>
      <p:sp>
        <p:nvSpPr>
          <p:cNvPr id="4" name="Content Placeholder 3">
            <a:extLst>
              <a:ext uri="{FF2B5EF4-FFF2-40B4-BE49-F238E27FC236}">
                <a16:creationId xmlns:a16="http://schemas.microsoft.com/office/drawing/2014/main" id="{AB377C98-9D59-5841-8737-18F7FEB7151F}"/>
              </a:ext>
            </a:extLst>
          </p:cNvPr>
          <p:cNvSpPr>
            <a:spLocks noGrp="1"/>
          </p:cNvSpPr>
          <p:nvPr>
            <p:ph sz="half" idx="2"/>
          </p:nvPr>
        </p:nvSpPr>
        <p:spPr>
          <a:xfrm>
            <a:off x="6172200" y="1419530"/>
            <a:ext cx="5181600" cy="4616068"/>
          </a:xfrm>
        </p:spPr>
        <p:txBody>
          <a:bodyPr>
            <a:normAutofit lnSpcReduction="10000"/>
          </a:bodyPr>
          <a:lstStyle/>
          <a:p>
            <a:pPr marL="514350" indent="-514350">
              <a:lnSpc>
                <a:spcPct val="100000"/>
              </a:lnSpc>
              <a:spcBef>
                <a:spcPts val="1600"/>
              </a:spcBef>
              <a:buAutoNum type="alphaLcParenBoth" startAt="6"/>
            </a:pPr>
            <a:r>
              <a:rPr lang="en-GB" dirty="0">
                <a:latin typeface="Futura Std Book" panose="020B0502020204020303" pitchFamily="34" charset="0"/>
              </a:rPr>
              <a:t>Right to due process</a:t>
            </a:r>
          </a:p>
          <a:p>
            <a:pPr marL="514350" indent="-514350">
              <a:lnSpc>
                <a:spcPct val="100000"/>
              </a:lnSpc>
              <a:spcBef>
                <a:spcPts val="1600"/>
              </a:spcBef>
              <a:buAutoNum type="alphaLcParenBoth" startAt="6"/>
            </a:pPr>
            <a:r>
              <a:rPr lang="en-GB" dirty="0">
                <a:latin typeface="Futura Std Book" panose="020B0502020204020303" pitchFamily="34" charset="0"/>
              </a:rPr>
              <a:t>Right to liberty and security of person</a:t>
            </a:r>
          </a:p>
          <a:p>
            <a:pPr marL="514350" indent="-514350">
              <a:lnSpc>
                <a:spcPct val="100000"/>
              </a:lnSpc>
              <a:spcBef>
                <a:spcPts val="1600"/>
              </a:spcBef>
              <a:buAutoNum type="alphaLcParenBoth" startAt="6"/>
            </a:pPr>
            <a:r>
              <a:rPr lang="en-GB" dirty="0">
                <a:latin typeface="Futura Std Book" panose="020B0502020204020303" pitchFamily="34" charset="0"/>
              </a:rPr>
              <a:t>Right to health, including sexual and reproductive health</a:t>
            </a:r>
          </a:p>
          <a:p>
            <a:pPr marL="514350" indent="-514350">
              <a:lnSpc>
                <a:spcPct val="100000"/>
              </a:lnSpc>
              <a:spcBef>
                <a:spcPts val="1600"/>
              </a:spcBef>
              <a:buAutoNum type="alphaLcParenBoth" startAt="6"/>
            </a:pPr>
            <a:r>
              <a:rPr lang="en-GB" dirty="0">
                <a:latin typeface="Futura Std Book" panose="020B0502020204020303" pitchFamily="34" charset="0"/>
              </a:rPr>
              <a:t>Right to an adequate standard of living</a:t>
            </a:r>
          </a:p>
          <a:p>
            <a:pPr marL="514350" indent="-514350">
              <a:lnSpc>
                <a:spcPct val="100000"/>
              </a:lnSpc>
              <a:spcBef>
                <a:spcPts val="1600"/>
              </a:spcBef>
              <a:buAutoNum type="alphaLcParenBoth" startAt="6"/>
            </a:pPr>
            <a:r>
              <a:rPr lang="en-GB" dirty="0">
                <a:latin typeface="Futura Std Book" panose="020B0502020204020303" pitchFamily="34" charset="0"/>
              </a:rPr>
              <a:t>Right to food and water</a:t>
            </a:r>
            <a:endParaRPr lang="en-US" dirty="0">
              <a:latin typeface="Futura Std Book" panose="020B0502020204020303" pitchFamily="34" charset="0"/>
            </a:endParaRPr>
          </a:p>
        </p:txBody>
      </p:sp>
    </p:spTree>
    <p:extLst>
      <p:ext uri="{BB962C8B-B14F-4D97-AF65-F5344CB8AC3E}">
        <p14:creationId xmlns:p14="http://schemas.microsoft.com/office/powerpoint/2010/main" val="213038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2140572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306418"/>
          </a:xfrm>
        </p:spPr>
        <p:txBody>
          <a:bodyPr>
            <a:normAutofit/>
          </a:bodyPr>
          <a:lstStyle/>
          <a:p>
            <a:r>
              <a:rPr lang="en-US" sz="4400" b="1" dirty="0">
                <a:solidFill>
                  <a:srgbClr val="800000"/>
                </a:solidFill>
                <a:latin typeface="Futura Std Book" panose="020B0502020204020303" pitchFamily="34" charset="0"/>
              </a:rPr>
              <a:t>6.2</a:t>
            </a:r>
            <a:br>
              <a:rPr lang="en-US" sz="4400" b="1" dirty="0">
                <a:solidFill>
                  <a:srgbClr val="800000"/>
                </a:solidFill>
                <a:latin typeface="Futura Std Book" panose="020B0502020204020303" pitchFamily="34" charset="0"/>
              </a:rPr>
            </a:br>
            <a:r>
              <a:rPr lang="en-US" sz="4400" b="1" dirty="0">
                <a:solidFill>
                  <a:srgbClr val="800000"/>
                </a:solidFill>
                <a:latin typeface="Futura Std Book" panose="020B0502020204020303" pitchFamily="34" charset="0"/>
              </a:rPr>
              <a:t>Key human rights considerations relating to return</a:t>
            </a:r>
            <a:r>
              <a:rPr lang="en-US" sz="5400" b="1" dirty="0">
                <a:solidFill>
                  <a:srgbClr val="0070C0"/>
                </a:solidFill>
              </a:rPr>
              <a:t/>
            </a:r>
            <a:br>
              <a:rPr lang="en-US" sz="5400" b="1" dirty="0">
                <a:solidFill>
                  <a:srgbClr val="0070C0"/>
                </a:solidFill>
              </a:rPr>
            </a:br>
            <a:endParaRPr lang="en-US" sz="5400" b="1" dirty="0">
              <a:solidFill>
                <a:srgbClr val="0070C0"/>
              </a:solidFill>
              <a:latin typeface="+mn-lt"/>
            </a:endParaRPr>
          </a:p>
        </p:txBody>
      </p:sp>
    </p:spTree>
    <p:extLst>
      <p:ext uri="{BB962C8B-B14F-4D97-AF65-F5344CB8AC3E}">
        <p14:creationId xmlns:p14="http://schemas.microsoft.com/office/powerpoint/2010/main" val="264620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5D5695D-C063-4D89-B47F-6E0D84B56131}">
  <ds:schemaRefs>
    <ds:schemaRef ds:uri="http://schemas.microsoft.com/sharepoint/v3/contenttype/forms"/>
  </ds:schemaRefs>
</ds:datastoreItem>
</file>

<file path=customXml/itemProps2.xml><?xml version="1.0" encoding="utf-8"?>
<ds:datastoreItem xmlns:ds="http://schemas.openxmlformats.org/officeDocument/2006/customXml" ds:itemID="{24E93A2F-232C-4278-B3BF-0490F01196E5}"/>
</file>

<file path=customXml/itemProps3.xml><?xml version="1.0" encoding="utf-8"?>
<ds:datastoreItem xmlns:ds="http://schemas.openxmlformats.org/officeDocument/2006/customXml" ds:itemID="{679BD8CA-A406-4053-BC0C-00129AD31296}">
  <ds:schemaRefs>
    <ds:schemaRef ds:uri="http://schemas.microsoft.com/office/2006/documentManagement/types"/>
    <ds:schemaRef ds:uri="http://purl.org/dc/elements/1.1/"/>
    <ds:schemaRef ds:uri="http://schemas.microsoft.com/office/2006/metadata/properties"/>
    <ds:schemaRef ds:uri="9c050d51-998a-44d3-81a1-5629e8b14d86"/>
    <ds:schemaRef ds:uri="http://schemas.microsoft.com/office/infopath/2007/PartnerControls"/>
    <ds:schemaRef ds:uri="http://purl.org/dc/terms/"/>
    <ds:schemaRef ds:uri="http://schemas.openxmlformats.org/package/2006/metadata/core-properties"/>
    <ds:schemaRef ds:uri="ea0ec693-b112-41c0-8629-e3b04af4f42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15940</TotalTime>
  <Words>2218</Words>
  <Application>Microsoft Office PowerPoint</Application>
  <PresentationFormat>Widescreen</PresentationFormat>
  <Paragraphs>166</Paragraphs>
  <Slides>32</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游ゴシック Light</vt:lpstr>
      <vt:lpstr>Arial</vt:lpstr>
      <vt:lpstr>Calibri</vt:lpstr>
      <vt:lpstr>Calibri Light</vt:lpstr>
      <vt:lpstr>Futura Std Book</vt:lpstr>
      <vt:lpstr>Symbol</vt:lpstr>
      <vt:lpstr>Times New Roman</vt:lpstr>
      <vt:lpstr>Wingdings</vt:lpstr>
      <vt:lpstr>Office Theme</vt:lpstr>
      <vt:lpstr>                Training course  on Human Rights  at International Borders   </vt:lpstr>
      <vt:lpstr>Session 6 Human rights-based return </vt:lpstr>
      <vt:lpstr>Session 6 content</vt:lpstr>
      <vt:lpstr>Session 6 learning objectives</vt:lpstr>
      <vt:lpstr>6.1 Return in the context of migration</vt:lpstr>
      <vt:lpstr>6.1.1. What is return?</vt:lpstr>
      <vt:lpstr>6.1.2.  Human rights particularly at risk in return </vt:lpstr>
      <vt:lpstr>PowerPoint Presentation</vt:lpstr>
      <vt:lpstr>6.2 Key human rights considerations relating to return </vt:lpstr>
      <vt:lpstr>6.2.1. Exercise (true/false): Human rights considerations in return</vt:lpstr>
      <vt:lpstr>6.2.2. Principle of non-refoulement</vt:lpstr>
      <vt:lpstr>Principle of non-refoulement (contd.)</vt:lpstr>
      <vt:lpstr>Principle of non-refoulement (contd.)</vt:lpstr>
      <vt:lpstr>6.2.3.  Prohibition of collective expulsion</vt:lpstr>
      <vt:lpstr>Key considerations in interception and rescue</vt:lpstr>
      <vt:lpstr>6.2.4. Voluntary return</vt:lpstr>
      <vt:lpstr>6.2.5. Sustainable return</vt:lpstr>
      <vt:lpstr>PowerPoint Presentation</vt:lpstr>
      <vt:lpstr>6.3 Practical steps to protect human rights in the return process </vt:lpstr>
      <vt:lpstr>6.3.1.  Exercise: steps to protect human rights in return</vt:lpstr>
      <vt:lpstr>CASE A Kai, 17 years old, and Sammy, 22 years old</vt:lpstr>
      <vt:lpstr>PowerPoint Presentation</vt:lpstr>
      <vt:lpstr>CASE B Amodita, 20 years old, and Ichanga, 23 years old</vt:lpstr>
      <vt:lpstr>PowerPoint Presentation</vt:lpstr>
      <vt:lpstr>6.3.2. Procedural safeguards for returnees</vt:lpstr>
      <vt:lpstr>Procedural safeguards (contd.)</vt:lpstr>
      <vt:lpstr>6.3.3.  Preparing for the return</vt:lpstr>
      <vt:lpstr>6.3.4. Implementing return procedures</vt:lpstr>
      <vt:lpstr>Implementing return procedures (contd.)</vt:lpstr>
      <vt:lpstr>6.3.5. Child returnees</vt:lpstr>
      <vt:lpstr>6.3.6. When return is not possible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Ensuring human rights in interview and referral</dc:title>
  <dc:creator>OHCHR</dc:creator>
  <cp:lastModifiedBy>OHCHR</cp:lastModifiedBy>
  <cp:revision>426</cp:revision>
  <dcterms:created xsi:type="dcterms:W3CDTF">2018-06-01T19:48:43Z</dcterms:created>
  <dcterms:modified xsi:type="dcterms:W3CDTF">2021-08-26T17:08:19Z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