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56"/>
  </p:notesMasterIdLst>
  <p:handoutMasterIdLst>
    <p:handoutMasterId r:id="rId57"/>
  </p:handoutMasterIdLst>
  <p:sldIdLst>
    <p:sldId id="400" r:id="rId5"/>
    <p:sldId id="256" r:id="rId6"/>
    <p:sldId id="327" r:id="rId7"/>
    <p:sldId id="258" r:id="rId8"/>
    <p:sldId id="396" r:id="rId9"/>
    <p:sldId id="269" r:id="rId10"/>
    <p:sldId id="303" r:id="rId11"/>
    <p:sldId id="262" r:id="rId12"/>
    <p:sldId id="271" r:id="rId13"/>
    <p:sldId id="291" r:id="rId14"/>
    <p:sldId id="309" r:id="rId15"/>
    <p:sldId id="390" r:id="rId16"/>
    <p:sldId id="356" r:id="rId17"/>
    <p:sldId id="391" r:id="rId18"/>
    <p:sldId id="359" r:id="rId19"/>
    <p:sldId id="357" r:id="rId20"/>
    <p:sldId id="358" r:id="rId21"/>
    <p:sldId id="392" r:id="rId22"/>
    <p:sldId id="361" r:id="rId23"/>
    <p:sldId id="388" r:id="rId24"/>
    <p:sldId id="362" r:id="rId25"/>
    <p:sldId id="387" r:id="rId26"/>
    <p:sldId id="393" r:id="rId27"/>
    <p:sldId id="363" r:id="rId28"/>
    <p:sldId id="364" r:id="rId29"/>
    <p:sldId id="394" r:id="rId30"/>
    <p:sldId id="389" r:id="rId31"/>
    <p:sldId id="395" r:id="rId32"/>
    <p:sldId id="366" r:id="rId33"/>
    <p:sldId id="353" r:id="rId34"/>
    <p:sldId id="367" r:id="rId35"/>
    <p:sldId id="368" r:id="rId36"/>
    <p:sldId id="369" r:id="rId37"/>
    <p:sldId id="370" r:id="rId38"/>
    <p:sldId id="332" r:id="rId39"/>
    <p:sldId id="372" r:id="rId40"/>
    <p:sldId id="373" r:id="rId41"/>
    <p:sldId id="374" r:id="rId42"/>
    <p:sldId id="375" r:id="rId43"/>
    <p:sldId id="384" r:id="rId44"/>
    <p:sldId id="377" r:id="rId45"/>
    <p:sldId id="380" r:id="rId46"/>
    <p:sldId id="381" r:id="rId47"/>
    <p:sldId id="289" r:id="rId48"/>
    <p:sldId id="278" r:id="rId49"/>
    <p:sldId id="378" r:id="rId50"/>
    <p:sldId id="397" r:id="rId51"/>
    <p:sldId id="382" r:id="rId52"/>
    <p:sldId id="383" r:id="rId53"/>
    <p:sldId id="399" r:id="rId54"/>
    <p:sldId id="288" r:id="rId5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479"/>
    <a:srgbClr val="FF66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56" autoAdjust="0"/>
    <p:restoredTop sz="80729" autoAdjust="0"/>
  </p:normalViewPr>
  <p:slideViewPr>
    <p:cSldViewPr snapToGrid="0" snapToObjects="1">
      <p:cViewPr varScale="1">
        <p:scale>
          <a:sx n="51" d="100"/>
          <a:sy n="51" d="100"/>
        </p:scale>
        <p:origin x="84" y="216"/>
      </p:cViewPr>
      <p:guideLst/>
    </p:cSldViewPr>
  </p:slideViewPr>
  <p:outlineViewPr>
    <p:cViewPr>
      <p:scale>
        <a:sx n="33" d="100"/>
        <a:sy n="33" d="100"/>
      </p:scale>
      <p:origin x="0" y="-3730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5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48690-DF71-4C7F-B27E-C23F46440648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D4CB4-823A-47C1-A95F-50355021D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39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13399-1824-6043-B890-83B8996DDA09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EA087D-D744-8245-9158-6182CABA0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45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A087D-D744-8245-9158-6182CABA04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328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CC731-6103-C54B-93BF-FBEA8449270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676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A087D-D744-8245-9158-6182CABA04F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0312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A087D-D744-8245-9158-6182CABA04F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993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A087D-D744-8245-9158-6182CABA04F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790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CC731-6103-C54B-93BF-FBEA8449270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430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CC731-6103-C54B-93BF-FBEA8449270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992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A087D-D744-8245-9158-6182CABA04F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03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A087D-D744-8245-9158-6182CABA04F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039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A648B-96C5-4642-8BD0-E638F843708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185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CC731-6103-C54B-93BF-FBEA8449270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85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A648B-96C5-4642-8BD0-E638F843708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50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CC731-6103-C54B-93BF-FBEA8449270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293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CC731-6103-C54B-93BF-FBEA8449270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503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A087D-D744-8245-9158-6182CABA04FE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443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A648B-96C5-4642-8BD0-E638F843708E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2604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A648B-96C5-4642-8BD0-E638F843708E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288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A648B-96C5-4642-8BD0-E638F843708E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205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A648B-96C5-4642-8BD0-E638F843708E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92587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A648B-96C5-4642-8BD0-E638F843708E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783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A087D-D744-8245-9158-6182CABA04FE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3031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EA087D-D744-8245-9158-6182CABA04FE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971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CC731-6103-C54B-93BF-FBEA8449270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1338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A648B-96C5-4642-8BD0-E638F843708E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630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A648B-96C5-4642-8BD0-E638F843708E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2118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A087D-D744-8245-9158-6182CABA04FE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98762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A648B-96C5-4642-8BD0-E638F843708E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48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A648B-96C5-4642-8BD0-E638F843708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01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A087D-D744-8245-9158-6182CABA04F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11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A087D-D744-8245-9158-6182CABA04F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402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A087D-D744-8245-9158-6182CABA04F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268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EA087D-D744-8245-9158-6182CABA04F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564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CC731-6103-C54B-93BF-FBEA8449270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949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F8C33-F136-B445-AE25-6CF66591B0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ACB6FC-F590-4641-8515-2358327546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B778D-9BEF-9549-90DD-95F9E099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EB6B-F94C-4584-9737-BA59F8CE56E1}" type="datetime1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4A9B6-54D8-1642-BA0F-D94E62852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72A71E-8A71-0F43-97B0-5540FAC2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4A7B-EFA7-B342-B444-8C820247F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16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26EED-3999-3048-914C-057FB5564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C2A36-2F04-FD47-A839-2EAE0E9969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97BF7F-96A5-4349-B181-5C9F1D78D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7EDE-8984-474B-BD2B-8D84B7877D1B}" type="datetime1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66D37-B05D-3146-9ADD-149CA7F51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CAF95-21D6-744B-B29D-EF42C3D9F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4A7B-EFA7-B342-B444-8C820247F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11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43892A-2A3C-E549-A87B-973590684D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3B151-EC1B-E445-B6FC-DE646554C5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82463-4422-9B46-964B-DA2790B30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82EA-B5F8-4F89-ACCD-B8D1E69CA0D9}" type="datetime1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BC435-3B45-0849-A94F-69065FDAB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43E4C-A76F-DB40-B7B7-A160423B5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4A7B-EFA7-B342-B444-8C820247F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4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5D4D1-D71E-7547-9672-7E890B2A4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832A7-38E2-AD41-BEED-39ED37955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95DA8-A04D-B348-8F65-87253685D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9D1D-6C13-4FC4-B623-870699D8619E}" type="datetime1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10A93-9432-0B48-BDC5-A8633AA17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DBCF0-43F9-5C48-9445-6CDDE7607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4A7B-EFA7-B342-B444-8C820247F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3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316FE-7006-4646-BED0-0D2EC5E7F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7826CD-C103-AC44-A52A-C2DA4FBFB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E0B9BA-1F37-B742-A3B8-05843ECA9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AB34F-C69F-4BDE-B0FA-7F1F92BCB71F}" type="datetime1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83568-AEEE-1746-B3AE-A9F6AB3D4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0F9C7-DCEB-9049-83C9-30824A11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4A7B-EFA7-B342-B444-8C820247F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60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79B39-CD9F-3047-AA62-2FAE8D289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A4ED7-9068-284F-A8D0-38B97BBBB4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DBFE43-99EB-544B-9668-D5E192D10F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C79578-7093-E446-B57E-AE6BB0A0D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95BA-A1CE-450C-AE03-AF3E4AE83D89}" type="datetime1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FE674-D4AE-764D-A7BB-42CF5110A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A779EB-F370-7449-A5FC-3F29E9397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4A7B-EFA7-B342-B444-8C820247F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65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63BAE-E9B7-204D-9CF8-3C6337ADC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7C26FC-53C1-7841-84BD-0E639241B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4821FC-03C7-584E-A2E9-5E711E5C69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18B58E-C23F-5141-AF87-56ECB830F7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5E37F4-BB03-9847-87C7-CC0A84C3B2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FED8ED-92AE-304A-8A1E-857392603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9150-ACC0-44A0-9053-466984196887}" type="datetime1">
              <a:rPr lang="en-US" smtClean="0"/>
              <a:t>8/26/2021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B24DDD-2E9E-3043-B87C-2F72E0153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B12B22-5C99-A640-A4F3-A152FA126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4A7B-EFA7-B342-B444-8C820247F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11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73A3F-660D-6D4D-B40B-069D8D303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3EFBF3-6DFC-8E4C-98FB-245DD3102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8986-BB2B-4583-810C-B77A178C3580}" type="datetime1">
              <a:rPr lang="en-US" smtClean="0"/>
              <a:t>8/26/2021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69775A-C2EE-B440-B42A-C13613CB8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C4E42-C5B4-FD46-8905-E093EF408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4A7B-EFA7-B342-B444-8C820247F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10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26F77F-ED64-8846-A973-DD0A64ECF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09514-E40E-4EFF-B505-8D6E49574F94}" type="datetime1">
              <a:rPr lang="en-US" smtClean="0"/>
              <a:t>8/26/2021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BF4BC4-AD4E-F34C-9DB1-9DAC05010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F643E2-32E1-D04D-97C5-F495D0AC7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4A7B-EFA7-B342-B444-8C820247F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13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D7A2C-5A3E-6947-AFA1-278288369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5FD48-4C92-5842-A255-239DAD593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961F6E-8767-B445-B967-4C2FE494B0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F63804-946E-4246-B6AD-214949091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CF01-97E4-46AC-86E4-4C9FB1D89A67}" type="datetime1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622909-B23C-724F-BAF5-34EF5277B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8BAAC2-BF59-CC45-95BD-410E106C6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4A7B-EFA7-B342-B444-8C820247F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54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CDC49-C60B-3343-B6A2-9802424D1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E3E684-47A7-2540-BE3B-3B5FD471C2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855A59-7992-B941-BFB1-F4A91F0BDF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6016A1-90B6-6A42-A9E4-1477FA0EE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D975-EAD0-4E6E-ACFF-415670D7BF25}" type="datetime1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1D91AC-5BB6-BF4A-BBE7-D9B19DF3F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A5E4DD-3C92-774C-9736-81A5A759A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4A7B-EFA7-B342-B444-8C820247F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67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E8CC8E-5A94-154B-98B5-38C13D4CA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DDB24E-6594-284C-BC7B-D70428A86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7B0862-7614-AB4C-94C4-F9880CCDCD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224BF-F3C1-429D-A8DF-9BC49BD14FE7}" type="datetime1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842D8-9F0F-4041-BA02-64A670062E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B1B95-BC04-6A4C-B597-83080D43F5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C4A7B-EFA7-B342-B444-8C820247F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B7B9C-A339-A945-B9DF-E11DABBFF3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1622" y="1802770"/>
            <a:ext cx="9144000" cy="400050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5400" b="1" dirty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>
                <a:solidFill>
                  <a:srgbClr val="006600"/>
                </a:solidFill>
                <a:latin typeface="+mn-lt"/>
              </a:rPr>
            </a:br>
            <a:r>
              <a:rPr lang="en-US" sz="5400" b="1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 smtClean="0">
                <a:solidFill>
                  <a:srgbClr val="006600"/>
                </a:solidFill>
                <a:latin typeface="+mn-lt"/>
              </a:rPr>
            </a:br>
            <a:r>
              <a:rPr lang="en-US" sz="5400" b="1" dirty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>
                <a:solidFill>
                  <a:srgbClr val="006600"/>
                </a:solidFill>
                <a:latin typeface="+mn-lt"/>
              </a:rPr>
            </a:br>
            <a:r>
              <a:rPr lang="en-US" sz="5400" b="1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 smtClean="0">
                <a:solidFill>
                  <a:srgbClr val="006600"/>
                </a:solidFill>
                <a:latin typeface="+mn-lt"/>
              </a:rPr>
            </a:br>
            <a:r>
              <a:rPr lang="en-US" sz="5400" b="1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 smtClean="0">
                <a:solidFill>
                  <a:srgbClr val="006600"/>
                </a:solidFill>
                <a:latin typeface="+mn-lt"/>
              </a:rPr>
            </a:br>
            <a:r>
              <a:rPr lang="en-US" sz="5400" b="1" dirty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>
                <a:solidFill>
                  <a:srgbClr val="006600"/>
                </a:solidFill>
                <a:latin typeface="+mn-lt"/>
              </a:rPr>
            </a:br>
            <a:r>
              <a:rPr lang="en-US" sz="5400" b="1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 smtClean="0">
                <a:solidFill>
                  <a:srgbClr val="006600"/>
                </a:solidFill>
                <a:latin typeface="+mn-lt"/>
              </a:rPr>
            </a:br>
            <a:r>
              <a:rPr lang="en-US" sz="5400" b="1" dirty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>
                <a:solidFill>
                  <a:srgbClr val="006600"/>
                </a:solidFill>
                <a:latin typeface="+mn-lt"/>
              </a:rPr>
            </a:br>
            <a:r>
              <a:rPr lang="en-US" sz="5400" b="1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 smtClean="0">
                <a:solidFill>
                  <a:srgbClr val="006600"/>
                </a:solidFill>
                <a:latin typeface="+mn-lt"/>
              </a:rPr>
            </a:br>
            <a:r>
              <a:rPr lang="en-US" sz="5400" b="1" dirty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>
                <a:solidFill>
                  <a:srgbClr val="006600"/>
                </a:solidFill>
                <a:latin typeface="+mn-lt"/>
              </a:rPr>
            </a:br>
            <a:r>
              <a:rPr lang="en-US" sz="5400" b="1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 smtClean="0">
                <a:solidFill>
                  <a:srgbClr val="006600"/>
                </a:solidFill>
                <a:latin typeface="+mn-lt"/>
              </a:rPr>
            </a:br>
            <a:r>
              <a:rPr lang="en-US" sz="5400" b="1" dirty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>
                <a:solidFill>
                  <a:srgbClr val="006600"/>
                </a:solidFill>
                <a:latin typeface="+mn-lt"/>
              </a:rPr>
            </a:br>
            <a:r>
              <a:rPr lang="en-US" sz="5400" b="1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 smtClean="0">
                <a:solidFill>
                  <a:srgbClr val="006600"/>
                </a:solidFill>
                <a:latin typeface="+mn-lt"/>
              </a:rPr>
            </a:br>
            <a:r>
              <a:rPr lang="en-US" sz="5400" b="1" dirty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>
                <a:solidFill>
                  <a:srgbClr val="006600"/>
                </a:solidFill>
                <a:latin typeface="+mn-lt"/>
              </a:rPr>
            </a:br>
            <a:r>
              <a:rPr lang="en-US" sz="5400" b="1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 smtClean="0">
                <a:solidFill>
                  <a:srgbClr val="006600"/>
                </a:solidFill>
                <a:latin typeface="+mn-lt"/>
              </a:rPr>
            </a:br>
            <a:r>
              <a:rPr lang="en-US" sz="5400" b="1" dirty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>
                <a:solidFill>
                  <a:srgbClr val="006600"/>
                </a:solidFill>
                <a:latin typeface="+mn-lt"/>
              </a:rPr>
            </a:br>
            <a:r>
              <a:rPr lang="en-GB" sz="5400" b="1" dirty="0" smtClean="0">
                <a:solidFill>
                  <a:srgbClr val="0070C0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Training course </a:t>
            </a:r>
            <a:br>
              <a:rPr lang="en-GB" sz="5400" b="1" dirty="0" smtClean="0">
                <a:solidFill>
                  <a:srgbClr val="0070C0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</a:br>
            <a:r>
              <a:rPr lang="en-GB" sz="5400" b="1" dirty="0" smtClean="0">
                <a:solidFill>
                  <a:srgbClr val="0070C0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on H</a:t>
            </a:r>
            <a:r>
              <a:rPr lang="en-GB" altLang="ja-JP" sz="5400" b="1" dirty="0" smtClean="0">
                <a:solidFill>
                  <a:srgbClr val="0070C0"/>
                </a:solidFill>
                <a:latin typeface="Futura Std Book" panose="020B05020202040203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uman </a:t>
            </a:r>
            <a:r>
              <a:rPr lang="en-GB" altLang="ja-JP" sz="5400" b="1" dirty="0">
                <a:solidFill>
                  <a:srgbClr val="0070C0"/>
                </a:solidFill>
                <a:latin typeface="Futura Std Book" panose="020B05020202040203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Rights </a:t>
            </a:r>
            <a:br>
              <a:rPr lang="en-GB" altLang="ja-JP" sz="5400" b="1" dirty="0">
                <a:solidFill>
                  <a:srgbClr val="0070C0"/>
                </a:solidFill>
                <a:latin typeface="Futura Std Book" panose="020B05020202040203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altLang="ja-JP" sz="5400" b="1" dirty="0">
                <a:solidFill>
                  <a:srgbClr val="0070C0"/>
                </a:solidFill>
                <a:latin typeface="Futura Std Book" panose="020B05020202040203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 International Borders </a:t>
            </a:r>
            <a:r>
              <a:rPr lang="en-GB" altLang="ja-JP" sz="1100" dirty="0"/>
              <a:t/>
            </a:r>
            <a:br>
              <a:rPr lang="en-GB" altLang="ja-JP" sz="1100" dirty="0"/>
            </a:br>
            <a:r>
              <a:rPr lang="en-US" sz="5400" dirty="0">
                <a:latin typeface="Futura Std Book" panose="020B0502020204020303" pitchFamily="34" charset="0"/>
              </a:rPr>
              <a:t/>
            </a:r>
            <a:br>
              <a:rPr lang="en-US" sz="5400" dirty="0">
                <a:latin typeface="Futura Std Book" panose="020B0502020204020303" pitchFamily="34" charset="0"/>
              </a:rPr>
            </a:br>
            <a:endParaRPr lang="en-US" sz="5400" dirty="0">
              <a:latin typeface="Futura Std Book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B0AF6-B1BF-4386-82A9-DB84303F8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6000"/>
            <a:ext cx="10515600" cy="4182533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5400" b="1" dirty="0">
                <a:solidFill>
                  <a:srgbClr val="0070C0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756710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88EE4-5322-4C46-8C98-276E4F58F7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68512"/>
            <a:ext cx="9144000" cy="425252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53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4.2. </a:t>
            </a:r>
            <a:br>
              <a:rPr lang="en-US" sz="5300" b="1" dirty="0">
                <a:solidFill>
                  <a:srgbClr val="00A479"/>
                </a:solidFill>
                <a:latin typeface="Futura Std Book" panose="020B0502020204020303" pitchFamily="34" charset="0"/>
              </a:rPr>
            </a:br>
            <a:r>
              <a:rPr lang="en-US" sz="53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Key human rights considerations and practical measures for </a:t>
            </a:r>
            <a:br>
              <a:rPr lang="en-US" sz="5300" b="1" dirty="0">
                <a:solidFill>
                  <a:srgbClr val="00A479"/>
                </a:solidFill>
                <a:latin typeface="Futura Std Book" panose="020B0502020204020303" pitchFamily="34" charset="0"/>
              </a:rPr>
            </a:br>
            <a:r>
              <a:rPr lang="en-US" sz="53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screening and interviewin</a:t>
            </a:r>
            <a:r>
              <a:rPr lang="en-US" sz="48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g</a:t>
            </a:r>
            <a:r>
              <a:rPr lang="en-US" sz="4800" b="1" dirty="0">
                <a:solidFill>
                  <a:srgbClr val="00A479"/>
                </a:solidFill>
                <a:latin typeface="+mn-lt"/>
              </a:rPr>
              <a:t> </a:t>
            </a:r>
            <a:r>
              <a:rPr lang="en-US" sz="4800" b="1" dirty="0">
                <a:solidFill>
                  <a:srgbClr val="0070C0"/>
                </a:solidFill>
                <a:latin typeface="+mn-lt"/>
              </a:rPr>
              <a:t/>
            </a:r>
            <a:br>
              <a:rPr lang="en-US" sz="4800" b="1" dirty="0">
                <a:solidFill>
                  <a:srgbClr val="0070C0"/>
                </a:solidFill>
                <a:latin typeface="+mn-lt"/>
              </a:rPr>
            </a:br>
            <a:endParaRPr lang="en-US" sz="4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55405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E608005-F4AB-7046-B21C-42700B109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11090097" cy="1115332"/>
          </a:xfrm>
        </p:spPr>
        <p:txBody>
          <a:bodyPr>
            <a:noAutofit/>
          </a:bodyPr>
          <a:lstStyle/>
          <a:p>
            <a:pPr>
              <a:tabLst>
                <a:tab pos="1371600" algn="l"/>
              </a:tabLst>
            </a:pPr>
            <a:r>
              <a:rPr lang="en-GB" sz="39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4.2.1.	Determine each individual’s situation and </a:t>
            </a:r>
            <a:r>
              <a:rPr lang="en-GB" sz="3900" b="1" dirty="0" smtClean="0">
                <a:solidFill>
                  <a:srgbClr val="00A479"/>
                </a:solidFill>
                <a:latin typeface="Futura Std Book" panose="020B0502020204020303" pitchFamily="34" charset="0"/>
              </a:rPr>
              <a:t>reason for entry/departure</a:t>
            </a:r>
            <a:endParaRPr lang="en-US" sz="3900" dirty="0">
              <a:solidFill>
                <a:srgbClr val="00A479"/>
              </a:solidFill>
              <a:latin typeface="Futura Std Book" panose="020B0502020204020303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EABBE5-7CF5-5649-AFE3-1530DDC8F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573" y="1480458"/>
            <a:ext cx="10515600" cy="5012417"/>
          </a:xfrm>
        </p:spPr>
        <p:txBody>
          <a:bodyPr>
            <a:noAutofit/>
          </a:bodyPr>
          <a:lstStyle/>
          <a:p>
            <a:pPr marL="576263" indent="-576263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000" b="1" dirty="0">
                <a:solidFill>
                  <a:srgbClr val="00A479"/>
                </a:solidFill>
              </a:rPr>
              <a:t>→</a:t>
            </a:r>
            <a:r>
              <a:rPr lang="en-US" sz="3000" b="1" dirty="0">
                <a:solidFill>
                  <a:schemeClr val="accent5">
                    <a:lumMod val="75000"/>
                  </a:schemeClr>
                </a:solidFill>
              </a:rPr>
              <a:t> 	</a:t>
            </a:r>
            <a:r>
              <a:rPr lang="en-AU" sz="3000" b="1" dirty="0">
                <a:latin typeface="Futura Std Book" panose="020B0502020204020303" pitchFamily="34" charset="0"/>
              </a:rPr>
              <a:t>Treat every person as an individual </a:t>
            </a:r>
            <a:r>
              <a:rPr lang="en-AU" sz="3000" dirty="0">
                <a:latin typeface="Futura Std Book" panose="020B0502020204020303" pitchFamily="34" charset="0"/>
              </a:rPr>
              <a:t>and consider their particular circumstances</a:t>
            </a:r>
          </a:p>
          <a:p>
            <a:pPr marL="576263" indent="-576263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0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→</a:t>
            </a:r>
            <a:r>
              <a:rPr lang="en-US" sz="3000" b="1" dirty="0">
                <a:solidFill>
                  <a:srgbClr val="0070C0"/>
                </a:solidFill>
                <a:latin typeface="Futura Std Book" panose="020B0502020204020303" pitchFamily="34" charset="0"/>
              </a:rPr>
              <a:t> 	</a:t>
            </a:r>
            <a:r>
              <a:rPr lang="en-AU" sz="3000" dirty="0">
                <a:latin typeface="Futura Std Book" panose="020B0502020204020303" pitchFamily="34" charset="0"/>
              </a:rPr>
              <a:t>Determine </a:t>
            </a:r>
            <a:r>
              <a:rPr lang="en-AU" sz="3000" b="1" dirty="0">
                <a:latin typeface="Futura Std Book" panose="020B0502020204020303" pitchFamily="34" charset="0"/>
              </a:rPr>
              <a:t>each individual’s situation </a:t>
            </a:r>
            <a:r>
              <a:rPr lang="en-AU" sz="3000" dirty="0">
                <a:latin typeface="Futura Std Book" panose="020B0502020204020303" pitchFamily="34" charset="0"/>
              </a:rPr>
              <a:t>and reason for entry or departure</a:t>
            </a:r>
          </a:p>
          <a:p>
            <a:pPr marL="968375" lvl="1" indent="-392113">
              <a:lnSpc>
                <a:spcPct val="100000"/>
              </a:lnSpc>
              <a:spcBef>
                <a:spcPts val="1200"/>
              </a:spcBef>
            </a:pPr>
            <a:r>
              <a:rPr lang="en-GB" sz="3000" dirty="0">
                <a:latin typeface="Futura Std Book" panose="020B0502020204020303" pitchFamily="34" charset="0"/>
              </a:rPr>
              <a:t>Screen each adult family member </a:t>
            </a:r>
            <a:r>
              <a:rPr lang="en-GB" sz="3000" b="1" dirty="0">
                <a:latin typeface="Futura Std Book" panose="020B0502020204020303" pitchFamily="34" charset="0"/>
              </a:rPr>
              <a:t>separately</a:t>
            </a:r>
          </a:p>
          <a:p>
            <a:pPr marL="968375" lvl="1" indent="-392113">
              <a:lnSpc>
                <a:spcPct val="100000"/>
              </a:lnSpc>
              <a:spcBef>
                <a:spcPts val="1200"/>
              </a:spcBef>
            </a:pPr>
            <a:r>
              <a:rPr lang="en-GB" sz="3000" dirty="0">
                <a:latin typeface="Futura Std Book" panose="020B0502020204020303" pitchFamily="34" charset="0"/>
              </a:rPr>
              <a:t>Identify and </a:t>
            </a:r>
            <a:r>
              <a:rPr lang="en-GB" sz="3000" b="1" dirty="0">
                <a:latin typeface="Futura Std Book" panose="020B0502020204020303" pitchFamily="34" charset="0"/>
              </a:rPr>
              <a:t>appropriately refer individuals in vulnerable situations</a:t>
            </a:r>
            <a:r>
              <a:rPr lang="en-GB" sz="3000" dirty="0">
                <a:latin typeface="Futura Std Book" panose="020B0502020204020303" pitchFamily="34" charset="0"/>
              </a:rPr>
              <a:t>, including asylum seekers, victims of trafficking, victims of crime and others </a:t>
            </a:r>
          </a:p>
          <a:p>
            <a:pPr marL="576263" lvl="1" indent="-576263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0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→</a:t>
            </a:r>
            <a:r>
              <a:rPr lang="en-US" sz="3000" b="1" dirty="0">
                <a:latin typeface="Futura Std Book" panose="020B0502020204020303" pitchFamily="34" charset="0"/>
              </a:rPr>
              <a:t> 	</a:t>
            </a:r>
            <a:r>
              <a:rPr lang="en-US" sz="3000" dirty="0">
                <a:latin typeface="Futura Std Book" panose="020B0502020204020303" pitchFamily="34" charset="0"/>
              </a:rPr>
              <a:t>Facilitate access to </a:t>
            </a:r>
            <a:r>
              <a:rPr lang="en-US" sz="3000" b="1" dirty="0">
                <a:latin typeface="Futura Std Book" panose="020B0502020204020303" pitchFamily="34" charset="0"/>
              </a:rPr>
              <a:t>due process and effective remedies </a:t>
            </a:r>
            <a:r>
              <a:rPr lang="en-US" sz="3000" dirty="0">
                <a:latin typeface="Futura Std Book" panose="020B0502020204020303" pitchFamily="34" charset="0"/>
              </a:rPr>
              <a:t>in cases </a:t>
            </a:r>
            <a:r>
              <a:rPr lang="en-US" sz="3000" dirty="0" smtClean="0">
                <a:latin typeface="Futura Std Book" panose="020B0502020204020303" pitchFamily="34" charset="0"/>
              </a:rPr>
              <a:t>of </a:t>
            </a:r>
            <a:r>
              <a:rPr lang="en-US" sz="3000" dirty="0">
                <a:latin typeface="Futura Std Book" panose="020B0502020204020303" pitchFamily="34" charset="0"/>
              </a:rPr>
              <a:t>human rights violations</a:t>
            </a:r>
          </a:p>
        </p:txBody>
      </p:sp>
    </p:spTree>
    <p:extLst>
      <p:ext uri="{BB962C8B-B14F-4D97-AF65-F5344CB8AC3E}">
        <p14:creationId xmlns:p14="http://schemas.microsoft.com/office/powerpoint/2010/main" val="1382051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9EC01-6951-7C49-ABEE-07E6AE4B3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7585"/>
            <a:ext cx="10515600" cy="701616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A human rights-based approach </a:t>
            </a:r>
            <a:endParaRPr lang="en-US" sz="3600" dirty="0">
              <a:solidFill>
                <a:srgbClr val="00A479"/>
              </a:solidFill>
              <a:latin typeface="Futura Std Book" panose="020B05020202040203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3F039-823E-8042-9A0D-7C50836C7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057" y="1404257"/>
            <a:ext cx="10787743" cy="4936159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000" b="1" dirty="0">
                <a:solidFill>
                  <a:srgbClr val="00A479"/>
                </a:solidFill>
              </a:rPr>
              <a:t>→</a:t>
            </a:r>
            <a:r>
              <a:rPr lang="en-US" sz="3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3000" dirty="0">
                <a:latin typeface="Futura Std Book" panose="020B0502020204020303" pitchFamily="34" charset="0"/>
              </a:rPr>
              <a:t>Always adopt a human rights-based approach at the </a:t>
            </a:r>
            <a:r>
              <a:rPr lang="en-GB" sz="3000" dirty="0" smtClean="0">
                <a:latin typeface="Futura Std Book" panose="020B0502020204020303" pitchFamily="34" charset="0"/>
              </a:rPr>
              <a:t>border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000" b="1" dirty="0" smtClean="0">
                <a:solidFill>
                  <a:srgbClr val="00A479"/>
                </a:solidFill>
                <a:latin typeface="Futura Std Book" panose="020B0502020204020303" pitchFamily="34" charset="0"/>
              </a:rPr>
              <a:t>→</a:t>
            </a:r>
            <a:r>
              <a:rPr lang="en-US" sz="3000" b="1" dirty="0" smtClean="0">
                <a:solidFill>
                  <a:schemeClr val="accent5">
                    <a:lumMod val="75000"/>
                  </a:schemeClr>
                </a:solidFill>
                <a:latin typeface="Futura Std Book" panose="020B0502020204020303" pitchFamily="34" charset="0"/>
              </a:rPr>
              <a:t> </a:t>
            </a:r>
            <a:r>
              <a:rPr lang="en-GB" sz="3000" dirty="0">
                <a:latin typeface="Futura Std Book" panose="020B0502020204020303" pitchFamily="34" charset="0"/>
              </a:rPr>
              <a:t>Everyone is entitled to respect for, protection and fulfilment of their human rights</a:t>
            </a:r>
            <a:r>
              <a:rPr lang="en-US" sz="3000" dirty="0">
                <a:latin typeface="Futura Std Book" panose="020B0502020204020303" pitchFamily="34" charset="0"/>
              </a:rPr>
              <a:t> </a:t>
            </a:r>
          </a:p>
          <a:p>
            <a:pPr marL="45720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000" dirty="0" smtClean="0">
                <a:latin typeface="Futura Std Book" panose="020B0502020204020303" pitchFamily="34" charset="0"/>
              </a:rPr>
              <a:t>Everyone </a:t>
            </a:r>
            <a:r>
              <a:rPr lang="en-US" sz="3000" dirty="0">
                <a:latin typeface="Futura Std Book" panose="020B0502020204020303" pitchFamily="34" charset="0"/>
              </a:rPr>
              <a:t>has rights, </a:t>
            </a:r>
            <a:r>
              <a:rPr lang="en-US" sz="3000" i="1" dirty="0">
                <a:latin typeface="Futura Std Book" panose="020B0502020204020303" pitchFamily="34" charset="0"/>
              </a:rPr>
              <a:t>even those considered a potential risk, </a:t>
            </a:r>
            <a:r>
              <a:rPr lang="en-US" sz="3000" dirty="0">
                <a:latin typeface="Futura Std Book" panose="020B0502020204020303" pitchFamily="34" charset="0"/>
              </a:rPr>
              <a:t>such as </a:t>
            </a:r>
            <a:r>
              <a:rPr lang="en-GB" sz="3000" dirty="0">
                <a:latin typeface="Futura Std Book" panose="020B0502020204020303" pitchFamily="34" charset="0"/>
              </a:rPr>
              <a:t>individuals suspected/convicted of involvement in terrorist acts or other crimes.</a:t>
            </a:r>
          </a:p>
          <a:p>
            <a:pPr marL="804863" indent="-401638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3000" dirty="0" smtClean="0">
                <a:latin typeface="Futura Std Book" panose="020B0502020204020303" pitchFamily="34" charset="0"/>
              </a:rPr>
              <a:t>There </a:t>
            </a:r>
            <a:r>
              <a:rPr lang="en-GB" sz="3000" dirty="0">
                <a:latin typeface="Futura Std Book" panose="020B0502020204020303" pitchFamily="34" charset="0"/>
              </a:rPr>
              <a:t>is </a:t>
            </a:r>
            <a:r>
              <a:rPr lang="en-GB" sz="3000" b="1" dirty="0">
                <a:latin typeface="Futura Std Book" panose="020B0502020204020303" pitchFamily="34" charset="0"/>
              </a:rPr>
              <a:t>no agreed definition of terrorism </a:t>
            </a:r>
          </a:p>
          <a:p>
            <a:pPr marL="804863" indent="-401638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3000" dirty="0">
                <a:latin typeface="Futura Std Book" panose="020B0502020204020303" pitchFamily="34" charset="0"/>
              </a:rPr>
              <a:t>What might be categorized as terrorism in one country may not be in another</a:t>
            </a:r>
          </a:p>
        </p:txBody>
      </p:sp>
    </p:spTree>
    <p:extLst>
      <p:ext uri="{BB962C8B-B14F-4D97-AF65-F5344CB8AC3E}">
        <p14:creationId xmlns:p14="http://schemas.microsoft.com/office/powerpoint/2010/main" val="2533131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717E7-4D4D-2749-8B7C-47E772197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824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tabLst>
                <a:tab pos="1371600" algn="l"/>
              </a:tabLst>
            </a:pPr>
            <a:r>
              <a:rPr lang="en-GB" sz="40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4.2.2.	Identify individuals who may be in </a:t>
            </a:r>
            <a:r>
              <a:rPr lang="en-GB" sz="4000" b="1" dirty="0" smtClean="0">
                <a:solidFill>
                  <a:srgbClr val="00A479"/>
                </a:solidFill>
                <a:latin typeface="Futura Std Book" panose="020B0502020204020303" pitchFamily="34" charset="0"/>
              </a:rPr>
              <a:t>vulnerable </a:t>
            </a:r>
            <a:r>
              <a:rPr lang="en-GB" sz="40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situations</a:t>
            </a:r>
            <a:endParaRPr lang="en-US" sz="4000" dirty="0">
              <a:solidFill>
                <a:srgbClr val="00A479"/>
              </a:solidFill>
              <a:latin typeface="Futura Std Book" panose="020B05020202040203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87088-ED67-5445-B66F-9F580EC1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2857"/>
            <a:ext cx="10515600" cy="4680857"/>
          </a:xfrm>
        </p:spPr>
        <p:txBody>
          <a:bodyPr>
            <a:normAutofit fontScale="25000" lnSpcReduction="20000"/>
          </a:bodyPr>
          <a:lstStyle/>
          <a:p>
            <a:pPr marL="511175" indent="-511175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GB" sz="11200" dirty="0">
                <a:solidFill>
                  <a:srgbClr val="00A479"/>
                </a:solidFill>
                <a:sym typeface="Wingdings" panose="05000000000000000000" pitchFamily="2" charset="2"/>
              </a:rPr>
              <a:t></a:t>
            </a:r>
            <a:r>
              <a:rPr lang="en-GB" sz="11200" dirty="0">
                <a:sym typeface="Wingdings" panose="05000000000000000000" pitchFamily="2" charset="2"/>
              </a:rPr>
              <a:t>	</a:t>
            </a:r>
            <a:r>
              <a:rPr lang="en-GB" sz="11200" dirty="0">
                <a:latin typeface="Futura Std Book" panose="020B0502020204020303" pitchFamily="34" charset="0"/>
              </a:rPr>
              <a:t>Identify those who may be </a:t>
            </a:r>
            <a:r>
              <a:rPr lang="en-GB" sz="11200" b="1" dirty="0">
                <a:latin typeface="Futura Std Book" panose="020B0502020204020303" pitchFamily="34" charset="0"/>
              </a:rPr>
              <a:t>at particular risk </a:t>
            </a:r>
            <a:r>
              <a:rPr lang="en-GB" sz="11200" dirty="0">
                <a:latin typeface="Futura Std Book" panose="020B0502020204020303" pitchFamily="34" charset="0"/>
              </a:rPr>
              <a:t>of human rights violations and abuse, such as: </a:t>
            </a:r>
          </a:p>
          <a:p>
            <a:pPr marL="1055688" lvl="1" indent="-45720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200" dirty="0">
                <a:latin typeface="Futura Std Book" panose="020B0502020204020303" pitchFamily="34" charset="0"/>
              </a:rPr>
              <a:t>Unaccompanied or separated children</a:t>
            </a:r>
          </a:p>
          <a:p>
            <a:pPr marL="1055688" lvl="1" indent="-45720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200" dirty="0">
                <a:latin typeface="Futura Std Book" panose="020B0502020204020303" pitchFamily="34" charset="0"/>
              </a:rPr>
              <a:t>Survivors of torture or trauma</a:t>
            </a:r>
          </a:p>
          <a:p>
            <a:pPr marL="1055688" lvl="1" indent="-45720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200" dirty="0">
                <a:latin typeface="Futura Std Book" panose="020B0502020204020303" pitchFamily="34" charset="0"/>
              </a:rPr>
              <a:t>Refugees</a:t>
            </a:r>
          </a:p>
          <a:p>
            <a:pPr marL="1055688" lvl="1" indent="-45720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200" dirty="0">
                <a:latin typeface="Futura Std Book" panose="020B0502020204020303" pitchFamily="34" charset="0"/>
              </a:rPr>
              <a:t>Persons with disabilities</a:t>
            </a:r>
          </a:p>
          <a:p>
            <a:pPr marL="1055688" lvl="1" indent="-45720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200" dirty="0">
                <a:latin typeface="Futura Std Book" panose="020B0502020204020303" pitchFamily="34" charset="0"/>
              </a:rPr>
              <a:t>Victims of sexual and gender-based violence</a:t>
            </a:r>
          </a:p>
          <a:p>
            <a:pPr marL="1055688" lvl="1" indent="-45720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200" dirty="0">
                <a:latin typeface="Futura Std Book" panose="020B0502020204020303" pitchFamily="34" charset="0"/>
              </a:rPr>
              <a:t>Trafficked persons</a:t>
            </a:r>
          </a:p>
          <a:p>
            <a:pPr marL="1055688" lvl="1" indent="-45720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200" dirty="0">
                <a:latin typeface="Futura Std Book" panose="020B0502020204020303" pitchFamily="34" charset="0"/>
              </a:rPr>
              <a:t>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093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E88F904-E4BA-4248-8BA2-8B945FDED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770" y="381169"/>
            <a:ext cx="11055303" cy="757518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Individuals in vulnerable </a:t>
            </a:r>
            <a:r>
              <a:rPr lang="en-GB" sz="3600" b="1" dirty="0" smtClean="0">
                <a:solidFill>
                  <a:srgbClr val="00A479"/>
                </a:solidFill>
                <a:latin typeface="Futura Std Book" panose="020B0502020204020303" pitchFamily="34" charset="0"/>
              </a:rPr>
              <a:t>situations (contd.)</a:t>
            </a:r>
            <a:endParaRPr lang="en-US" sz="3600" dirty="0">
              <a:solidFill>
                <a:srgbClr val="00A479"/>
              </a:solidFill>
              <a:latin typeface="Futura Std Book" panose="020B0502020204020303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4FA4F9-45B4-B54A-B925-75B059A94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1123" y="1398493"/>
            <a:ext cx="10349753" cy="5078337"/>
          </a:xfrm>
        </p:spPr>
        <p:txBody>
          <a:bodyPr>
            <a:noAutofit/>
          </a:bodyPr>
          <a:lstStyle/>
          <a:p>
            <a:pPr marL="369888" indent="-369888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GB" sz="3000" dirty="0">
                <a:latin typeface="Futura Std Book" panose="020B0502020204020303" pitchFamily="34" charset="0"/>
              </a:rPr>
              <a:t>Individuals arriving at borders have </a:t>
            </a:r>
            <a:r>
              <a:rPr lang="en-GB" sz="3000" b="1" dirty="0">
                <a:latin typeface="Futura Std Book" panose="020B0502020204020303" pitchFamily="34" charset="0"/>
              </a:rPr>
              <a:t>different experiences </a:t>
            </a:r>
            <a:r>
              <a:rPr lang="en-GB" sz="3000" dirty="0">
                <a:latin typeface="Futura Std Book" panose="020B0502020204020303" pitchFamily="34" charset="0"/>
              </a:rPr>
              <a:t>and</a:t>
            </a:r>
            <a:r>
              <a:rPr lang="en-GB" sz="3000" b="1" dirty="0">
                <a:latin typeface="Futura Std Book" panose="020B0502020204020303" pitchFamily="34" charset="0"/>
              </a:rPr>
              <a:t> needs </a:t>
            </a:r>
            <a:r>
              <a:rPr lang="en-GB" sz="3000" dirty="0">
                <a:latin typeface="Futura Std Book" panose="020B0502020204020303" pitchFamily="34" charset="0"/>
              </a:rPr>
              <a:t>or face different human rights </a:t>
            </a:r>
            <a:r>
              <a:rPr lang="en-GB" sz="3000" b="1" dirty="0">
                <a:latin typeface="Futura Std Book" panose="020B0502020204020303" pitchFamily="34" charset="0"/>
              </a:rPr>
              <a:t>risks.</a:t>
            </a:r>
            <a:r>
              <a:rPr lang="en-GB" sz="3000" dirty="0">
                <a:latin typeface="Futura Std Book" panose="020B0502020204020303" pitchFamily="34" charset="0"/>
              </a:rPr>
              <a:t> </a:t>
            </a:r>
            <a:r>
              <a:rPr lang="en-US" sz="3000" dirty="0">
                <a:latin typeface="Futura Std Book" panose="020B0502020204020303" pitchFamily="34" charset="0"/>
              </a:rPr>
              <a:t>	</a:t>
            </a:r>
          </a:p>
          <a:p>
            <a:pPr marL="914400" lvl="1" indent="-4572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3000" dirty="0">
                <a:solidFill>
                  <a:srgbClr val="00A479"/>
                </a:solidFill>
                <a:latin typeface="Futura Std Book" panose="020B0502020204020303" pitchFamily="34" charset="0"/>
                <a:sym typeface="Wingdings" pitchFamily="2" charset="2"/>
              </a:rPr>
              <a:t></a:t>
            </a:r>
            <a:r>
              <a:rPr lang="en-GB" sz="3000" dirty="0">
                <a:latin typeface="Futura Std Book" panose="020B0502020204020303" pitchFamily="34" charset="0"/>
                <a:sym typeface="Wingdings" pitchFamily="2" charset="2"/>
              </a:rPr>
              <a:t> </a:t>
            </a:r>
            <a:r>
              <a:rPr lang="en-GB" sz="3000" b="1" dirty="0">
                <a:latin typeface="Futura Std Book" panose="020B0502020204020303" pitchFamily="34" charset="0"/>
              </a:rPr>
              <a:t>Be aware </a:t>
            </a:r>
            <a:r>
              <a:rPr lang="en-GB" sz="3000" dirty="0">
                <a:latin typeface="Futura Std Book" panose="020B0502020204020303" pitchFamily="34" charset="0"/>
              </a:rPr>
              <a:t>of those differences</a:t>
            </a:r>
          </a:p>
          <a:p>
            <a:pPr marL="914400" lvl="1" indent="-4572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3000" dirty="0">
                <a:solidFill>
                  <a:srgbClr val="00A479"/>
                </a:solidFill>
                <a:latin typeface="Futura Std Book" panose="020B0502020204020303" pitchFamily="34" charset="0"/>
                <a:sym typeface="Wingdings" pitchFamily="2" charset="2"/>
              </a:rPr>
              <a:t></a:t>
            </a:r>
            <a:r>
              <a:rPr lang="en-GB" sz="3000" dirty="0">
                <a:solidFill>
                  <a:srgbClr val="0070C0"/>
                </a:solidFill>
                <a:latin typeface="Futura Std Book" panose="020B0502020204020303" pitchFamily="34" charset="0"/>
                <a:sym typeface="Wingdings" pitchFamily="2" charset="2"/>
              </a:rPr>
              <a:t> </a:t>
            </a:r>
            <a:r>
              <a:rPr lang="en-GB" sz="3000" b="1" dirty="0">
                <a:latin typeface="Futura Std Book" panose="020B0502020204020303" pitchFamily="34" charset="0"/>
                <a:sym typeface="Wingdings" pitchFamily="2" charset="2"/>
              </a:rPr>
              <a:t>R</a:t>
            </a:r>
            <a:r>
              <a:rPr lang="en-GB" sz="3000" b="1" dirty="0">
                <a:latin typeface="Futura Std Book" panose="020B0502020204020303" pitchFamily="34" charset="0"/>
              </a:rPr>
              <a:t>efer </a:t>
            </a:r>
            <a:r>
              <a:rPr lang="en-GB" sz="3000" dirty="0">
                <a:latin typeface="Futura Std Book" panose="020B0502020204020303" pitchFamily="34" charset="0"/>
              </a:rPr>
              <a:t>individuals who may be at particular risk of human rights violations and abuse to the relevant specialized authorities who can undertake and accurate identification and refer to appropriate services.</a:t>
            </a:r>
            <a:endParaRPr lang="en-US" sz="3000" dirty="0">
              <a:latin typeface="Futura Std Book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76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4C7E4-9067-E64B-BD6F-00F4E2203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506826"/>
            <a:ext cx="10273315" cy="755427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GB" sz="40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4.2.3.  Provide accessible information</a:t>
            </a:r>
            <a:endParaRPr lang="en-US" sz="4000" dirty="0">
              <a:solidFill>
                <a:srgbClr val="00A479"/>
              </a:solidFill>
              <a:latin typeface="Futura Std Book" panose="020B0502020204020303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1D2752-BDBD-CD40-9329-C71EFF1AD4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59342" y="1395328"/>
            <a:ext cx="10273316" cy="486544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latin typeface="Futura Std Book" panose="020B0502020204020303" pitchFamily="34" charset="0"/>
              </a:rPr>
              <a:t>All migrants at international borders should have access to </a:t>
            </a:r>
            <a:r>
              <a:rPr lang="en-US" sz="2800" dirty="0" smtClean="0">
                <a:latin typeface="Futura Std Book" panose="020B0502020204020303" pitchFamily="34" charset="0"/>
              </a:rPr>
              <a:t>and </a:t>
            </a:r>
            <a:r>
              <a:rPr lang="en-US" sz="2800" dirty="0">
                <a:latin typeface="Futura Std Book" panose="020B0502020204020303" pitchFamily="34" charset="0"/>
              </a:rPr>
              <a:t>be provided with information on their rights and how to access </a:t>
            </a:r>
            <a:r>
              <a:rPr lang="en-US" sz="2800" dirty="0" smtClean="0">
                <a:latin typeface="Futura Std Book" panose="020B0502020204020303" pitchFamily="34" charset="0"/>
              </a:rPr>
              <a:t>them.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>
                <a:latin typeface="Futura Std Book" panose="020B0502020204020303" pitchFamily="34" charset="0"/>
              </a:rPr>
              <a:t>To </a:t>
            </a:r>
            <a:r>
              <a:rPr lang="en-US" sz="2800" i="1" dirty="0">
                <a:latin typeface="Futura Std Book" panose="020B0502020204020303" pitchFamily="34" charset="0"/>
              </a:rPr>
              <a:t>those seeking asylum </a:t>
            </a:r>
            <a:r>
              <a:rPr lang="en-US" sz="2800" dirty="0">
                <a:latin typeface="Futura Std Book" panose="020B0502020204020303" pitchFamily="34" charset="0"/>
              </a:rPr>
              <a:t>or who may </a:t>
            </a:r>
            <a:r>
              <a:rPr lang="en-US" sz="2800" i="1" dirty="0">
                <a:latin typeface="Futura Std Book" panose="020B0502020204020303" pitchFamily="34" charset="0"/>
              </a:rPr>
              <a:t>otherwise require human rights protection</a:t>
            </a:r>
            <a:r>
              <a:rPr lang="en-US" sz="2800" dirty="0">
                <a:latin typeface="Futura Std Book" panose="020B0502020204020303" pitchFamily="34" charset="0"/>
              </a:rPr>
              <a:t>, </a:t>
            </a:r>
            <a:r>
              <a:rPr lang="en-US" sz="2800" dirty="0" smtClean="0">
                <a:latin typeface="Futura Std Book" panose="020B0502020204020303" pitchFamily="34" charset="0"/>
              </a:rPr>
              <a:t>provide specific information on</a:t>
            </a:r>
            <a:r>
              <a:rPr lang="en-US" sz="2800" dirty="0">
                <a:latin typeface="Futura Std Book" panose="020B0502020204020303" pitchFamily="34" charset="0"/>
              </a:rPr>
              <a:t>: </a:t>
            </a:r>
          </a:p>
          <a:p>
            <a:pPr marL="369888" indent="-369888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b="1" dirty="0">
                <a:latin typeface="Futura Std Book" panose="020B0502020204020303" pitchFamily="34" charset="0"/>
              </a:rPr>
              <a:t>R</a:t>
            </a:r>
            <a:r>
              <a:rPr lang="en-GB" sz="2800" b="1" dirty="0" err="1">
                <a:latin typeface="Futura Std Book" panose="020B0502020204020303" pitchFamily="34" charset="0"/>
              </a:rPr>
              <a:t>ight</a:t>
            </a:r>
            <a:r>
              <a:rPr lang="en-GB" sz="2800" b="1" dirty="0">
                <a:latin typeface="Futura Std Book" panose="020B0502020204020303" pitchFamily="34" charset="0"/>
              </a:rPr>
              <a:t> to claim</a:t>
            </a:r>
            <a:r>
              <a:rPr lang="en-GB" sz="2800" dirty="0">
                <a:latin typeface="Futura Std Book" panose="020B0502020204020303" pitchFamily="34" charset="0"/>
              </a:rPr>
              <a:t> asylum, identification as a victim of trafficking, other appropriate protection</a:t>
            </a:r>
          </a:p>
          <a:p>
            <a:pPr marL="369888" indent="-369888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GB" sz="2800" b="1" dirty="0">
                <a:latin typeface="Futura Std Book" panose="020B0502020204020303" pitchFamily="34" charset="0"/>
              </a:rPr>
              <a:t>Access </a:t>
            </a:r>
            <a:r>
              <a:rPr lang="en-GB" sz="2800" dirty="0">
                <a:latin typeface="Futura Std Book" panose="020B0502020204020303" pitchFamily="34" charset="0"/>
              </a:rPr>
              <a:t>to fair and efficient procedures </a:t>
            </a:r>
          </a:p>
          <a:p>
            <a:pPr marL="369888" indent="-369888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GB" sz="2800" b="1" dirty="0">
                <a:latin typeface="Futura Std Book" panose="020B0502020204020303" pitchFamily="34" charset="0"/>
              </a:rPr>
              <a:t>Rights </a:t>
            </a:r>
            <a:r>
              <a:rPr lang="en-GB" sz="2800" dirty="0">
                <a:latin typeface="Futura Std Book" panose="020B0502020204020303" pitchFamily="34" charset="0"/>
              </a:rPr>
              <a:t>and</a:t>
            </a:r>
            <a:r>
              <a:rPr lang="en-GB" sz="2800" b="1" dirty="0">
                <a:latin typeface="Futura Std Book" panose="020B0502020204020303" pitchFamily="34" charset="0"/>
              </a:rPr>
              <a:t> benefits </a:t>
            </a:r>
            <a:r>
              <a:rPr lang="en-GB" sz="2800" dirty="0">
                <a:latin typeface="Futura Std Book" panose="020B0502020204020303" pitchFamily="34" charset="0"/>
              </a:rPr>
              <a:t>that they may claim</a:t>
            </a:r>
          </a:p>
        </p:txBody>
      </p:sp>
    </p:spTree>
    <p:extLst>
      <p:ext uri="{BB962C8B-B14F-4D97-AF65-F5344CB8AC3E}">
        <p14:creationId xmlns:p14="http://schemas.microsoft.com/office/powerpoint/2010/main" val="40641987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419" y="562859"/>
            <a:ext cx="10598726" cy="678116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Provide accessible information (contd.)</a:t>
            </a:r>
            <a:endParaRPr lang="en-US" sz="4000" dirty="0">
              <a:solidFill>
                <a:srgbClr val="00A479"/>
              </a:solidFill>
              <a:latin typeface="Futura Std Book" panose="020B05020202040203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7419" y="1418774"/>
            <a:ext cx="10598726" cy="4941977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latin typeface="Futura Std Book" panose="020B0502020204020303" pitchFamily="34" charset="0"/>
              </a:rPr>
              <a:t>To </a:t>
            </a:r>
            <a:r>
              <a:rPr lang="en-US" sz="2800" i="1" dirty="0">
                <a:latin typeface="Futura Std Book" panose="020B0502020204020303" pitchFamily="34" charset="0"/>
              </a:rPr>
              <a:t>those denied entry/departure</a:t>
            </a:r>
            <a:r>
              <a:rPr lang="en-US" sz="2800" dirty="0">
                <a:latin typeface="Futura Std Book" panose="020B0502020204020303" pitchFamily="34" charset="0"/>
              </a:rPr>
              <a:t>:</a:t>
            </a:r>
          </a:p>
          <a:p>
            <a:pPr marL="369888" indent="-369888" algn="l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GB" sz="2800" b="1" dirty="0">
                <a:latin typeface="Futura Std Book" panose="020B0502020204020303" pitchFamily="34" charset="0"/>
              </a:rPr>
              <a:t>Reasons </a:t>
            </a:r>
            <a:r>
              <a:rPr lang="en-GB" sz="2800" dirty="0">
                <a:latin typeface="Futura Std Book" panose="020B0502020204020303" pitchFamily="34" charset="0"/>
              </a:rPr>
              <a:t>for exclusion from entry or refused departure </a:t>
            </a:r>
          </a:p>
          <a:p>
            <a:pPr marL="369888" indent="-369888" algn="l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GB" sz="2800" b="1" dirty="0">
                <a:latin typeface="Futura Std Book" panose="020B0502020204020303" pitchFamily="34" charset="0"/>
              </a:rPr>
              <a:t>Right to challenge </a:t>
            </a:r>
            <a:r>
              <a:rPr lang="en-GB" sz="2800" dirty="0">
                <a:latin typeface="Futura Std Book" panose="020B0502020204020303" pitchFamily="34" charset="0"/>
              </a:rPr>
              <a:t>the decision before a court or other independent and effective authority, orally and in writing</a:t>
            </a:r>
          </a:p>
          <a:p>
            <a:pPr algn="l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2800" dirty="0">
                <a:latin typeface="Futura Std Book" panose="020B0502020204020303" pitchFamily="34" charset="0"/>
              </a:rPr>
              <a:t>To </a:t>
            </a:r>
            <a:r>
              <a:rPr lang="en-GB" sz="2800" i="1" dirty="0">
                <a:latin typeface="Futura Std Book" panose="020B0502020204020303" pitchFamily="34" charset="0"/>
              </a:rPr>
              <a:t>migrant children</a:t>
            </a:r>
            <a:r>
              <a:rPr lang="en-GB" sz="2800" dirty="0">
                <a:latin typeface="Futura Std Book" panose="020B0502020204020303" pitchFamily="34" charset="0"/>
              </a:rPr>
              <a:t>:</a:t>
            </a:r>
          </a:p>
          <a:p>
            <a:pPr marL="369888" indent="-369888" algn="l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GB" sz="2800" dirty="0">
                <a:latin typeface="Futura Std Book" panose="020B0502020204020303" pitchFamily="34" charset="0"/>
              </a:rPr>
              <a:t>Child-friendly information in age-appropriate language and formats </a:t>
            </a:r>
            <a:endParaRPr lang="en-US" sz="2800" dirty="0">
              <a:latin typeface="Futura Std Book" panose="020B0502020204020303" pitchFamily="34" charset="0"/>
            </a:endParaRPr>
          </a:p>
          <a:p>
            <a:pPr algn="l">
              <a:lnSpc>
                <a:spcPct val="110000"/>
              </a:lnSpc>
              <a:spcBef>
                <a:spcPts val="1600"/>
              </a:spcBef>
            </a:pPr>
            <a:endParaRPr lang="en-US" sz="3200" dirty="0">
              <a:latin typeface="Futura Std Book" panose="020B0502020204020303" pitchFamily="34" charset="0"/>
            </a:endParaRPr>
          </a:p>
          <a:p>
            <a:pPr algn="l">
              <a:lnSpc>
                <a:spcPct val="110000"/>
              </a:lnSpc>
            </a:pP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3512716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FFA49-D9E4-9248-8E8D-E78DD99FC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>
            <a:normAutofit/>
          </a:bodyPr>
          <a:lstStyle/>
          <a:p>
            <a:pPr>
              <a:tabLst>
                <a:tab pos="1371600" algn="l"/>
              </a:tabLst>
            </a:pPr>
            <a:r>
              <a:rPr lang="en-GB" sz="40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4.2.4. 	Avoid discriminatory profiling</a:t>
            </a:r>
            <a:endParaRPr lang="en-US" sz="4000" dirty="0">
              <a:solidFill>
                <a:srgbClr val="00A479"/>
              </a:solidFill>
              <a:latin typeface="Futura Std Book" panose="020B05020202040203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67A27-C921-784F-B040-48AE7100F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4256"/>
            <a:ext cx="10515600" cy="5109559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spcBef>
                <a:spcPts val="1600"/>
              </a:spcBef>
              <a:buNone/>
            </a:pPr>
            <a:r>
              <a:rPr lang="en-GB" sz="3500" b="1" dirty="0">
                <a:latin typeface="Futura Std Book" panose="020B0502020204020303" pitchFamily="34" charset="0"/>
              </a:rPr>
              <a:t>Profiling</a:t>
            </a:r>
            <a:r>
              <a:rPr lang="en-GB" sz="3500" dirty="0">
                <a:latin typeface="Futura Std Book" panose="020B0502020204020303" pitchFamily="34" charset="0"/>
              </a:rPr>
              <a:t> is the use of information/perceptions about a person to decide whether or not they are likely to pose a security or other risk </a:t>
            </a:r>
          </a:p>
          <a:p>
            <a:pPr marL="357188" indent="-3571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GB" sz="3500" dirty="0">
                <a:latin typeface="Futura Std Book" panose="020B0502020204020303" pitchFamily="34" charset="0"/>
              </a:rPr>
              <a:t>Must comply with the principles of </a:t>
            </a:r>
            <a:r>
              <a:rPr lang="en-GB" sz="3500" i="1" dirty="0">
                <a:latin typeface="Futura Std Book" panose="020B0502020204020303" pitchFamily="34" charset="0"/>
              </a:rPr>
              <a:t>legality,</a:t>
            </a:r>
            <a:r>
              <a:rPr lang="en-GB" sz="3500" dirty="0">
                <a:latin typeface="Futura Std Book" panose="020B0502020204020303" pitchFamily="34" charset="0"/>
              </a:rPr>
              <a:t> </a:t>
            </a:r>
            <a:r>
              <a:rPr lang="en-GB" sz="3500" i="1" dirty="0">
                <a:latin typeface="Futura Std Book" panose="020B0502020204020303" pitchFamily="34" charset="0"/>
              </a:rPr>
              <a:t>necessity</a:t>
            </a:r>
            <a:r>
              <a:rPr lang="en-GB" sz="3500" dirty="0">
                <a:latin typeface="Futura Std Book" panose="020B0502020204020303" pitchFamily="34" charset="0"/>
              </a:rPr>
              <a:t>, </a:t>
            </a:r>
            <a:r>
              <a:rPr lang="en-GB" sz="3500" i="1" dirty="0">
                <a:latin typeface="Futura Std Book" panose="020B0502020204020303" pitchFamily="34" charset="0"/>
              </a:rPr>
              <a:t>proportionality</a:t>
            </a:r>
            <a:r>
              <a:rPr lang="en-GB" sz="3500" dirty="0">
                <a:latin typeface="Futura Std Book" panose="020B0502020204020303" pitchFamily="34" charset="0"/>
              </a:rPr>
              <a:t> and </a:t>
            </a:r>
            <a:r>
              <a:rPr lang="en-GB" sz="3500" i="1" dirty="0">
                <a:latin typeface="Futura Std Book" panose="020B0502020204020303" pitchFamily="34" charset="0"/>
              </a:rPr>
              <a:t>non-discrimination </a:t>
            </a:r>
          </a:p>
          <a:p>
            <a:pPr marL="357188" indent="-357188">
              <a:lnSpc>
                <a:spcPct val="110000"/>
              </a:lnSpc>
              <a:spcBef>
                <a:spcPts val="1600"/>
              </a:spcBef>
            </a:pPr>
            <a:r>
              <a:rPr lang="en-US" sz="3500" dirty="0">
                <a:latin typeface="Futura Std Book" panose="020B0502020204020303" pitchFamily="34" charset="0"/>
              </a:rPr>
              <a:t>Must </a:t>
            </a:r>
            <a:r>
              <a:rPr lang="en-US" sz="3500" b="1" dirty="0">
                <a:latin typeface="Futura Std Book" panose="020B0502020204020303" pitchFamily="34" charset="0"/>
              </a:rPr>
              <a:t>NOT</a:t>
            </a:r>
            <a:r>
              <a:rPr lang="en-US" sz="3500" dirty="0">
                <a:latin typeface="Futura Std Book" panose="020B0502020204020303" pitchFamily="34" charset="0"/>
              </a:rPr>
              <a:t> target individuals based on discriminatory grounds in its </a:t>
            </a:r>
            <a:r>
              <a:rPr lang="en-US" sz="3500" i="1" dirty="0">
                <a:latin typeface="Futura Std Book" panose="020B0502020204020303" pitchFamily="34" charset="0"/>
              </a:rPr>
              <a:t>purpose</a:t>
            </a:r>
            <a:r>
              <a:rPr lang="en-US" sz="3500" dirty="0">
                <a:latin typeface="Futura Std Book" panose="020B0502020204020303" pitchFamily="34" charset="0"/>
              </a:rPr>
              <a:t> or </a:t>
            </a:r>
            <a:r>
              <a:rPr lang="en-US" sz="3500" i="1" dirty="0">
                <a:latin typeface="Futura Std Book" panose="020B0502020204020303" pitchFamily="34" charset="0"/>
              </a:rPr>
              <a:t>result</a:t>
            </a:r>
          </a:p>
          <a:p>
            <a:pPr marL="0" indent="0">
              <a:lnSpc>
                <a:spcPct val="110000"/>
              </a:lnSpc>
              <a:spcBef>
                <a:spcPts val="1600"/>
              </a:spcBef>
              <a:buNone/>
            </a:pPr>
            <a:r>
              <a:rPr lang="en-US" sz="3500" dirty="0">
                <a:latin typeface="Futura Std Book" panose="020B0502020204020303" pitchFamily="34" charset="0"/>
              </a:rPr>
              <a:t>Any adverse decision based on automated or in-person profiling can be challenged by the individual concerned and their right to remedy must be respected.</a:t>
            </a:r>
            <a:endParaRPr lang="en-GB" sz="3500" i="1" dirty="0">
              <a:latin typeface="Futura Std Book" panose="020B0502020204020303" pitchFamily="34" charset="0"/>
            </a:endParaRPr>
          </a:p>
          <a:p>
            <a:pPr marL="0" indent="0">
              <a:buNone/>
            </a:pPr>
            <a:endParaRPr lang="en-US" dirty="0">
              <a:latin typeface="Futura Std Book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8295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9B242-B59D-8B4C-8C1D-1987D3329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61257"/>
            <a:ext cx="10515600" cy="533400"/>
          </a:xfrm>
        </p:spPr>
        <p:txBody>
          <a:bodyPr>
            <a:noAutofit/>
          </a:bodyPr>
          <a:lstStyle/>
          <a:p>
            <a:r>
              <a:rPr lang="en-GB" sz="40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Avoid discriminatory </a:t>
            </a:r>
            <a:r>
              <a:rPr lang="en-GB" sz="4000" b="1" dirty="0" smtClean="0">
                <a:solidFill>
                  <a:srgbClr val="00A479"/>
                </a:solidFill>
                <a:latin typeface="Futura Std Book" panose="020B0502020204020303" pitchFamily="34" charset="0"/>
              </a:rPr>
              <a:t>profiling (contd.)</a:t>
            </a:r>
            <a:endParaRPr lang="en-US" sz="4000" dirty="0">
              <a:solidFill>
                <a:srgbClr val="00A479"/>
              </a:solidFill>
              <a:latin typeface="Futura Std Book" panose="020B0502020204020303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C77BC9-CED2-5848-ADAA-9053C623FF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191984"/>
            <a:ext cx="4758907" cy="5638799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35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Avoid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3000" b="1" i="1" dirty="0">
                <a:latin typeface="Futura Std Book" panose="020B0502020204020303" pitchFamily="34" charset="0"/>
              </a:rPr>
              <a:t>Direct</a:t>
            </a:r>
            <a:r>
              <a:rPr lang="en-GB" sz="3000" b="1" dirty="0">
                <a:latin typeface="Futura Std Book" panose="020B0502020204020303" pitchFamily="34" charset="0"/>
              </a:rPr>
              <a:t> discrimination: </a:t>
            </a:r>
            <a:r>
              <a:rPr lang="en-GB" sz="3000" dirty="0">
                <a:latin typeface="Futura Std Book" panose="020B0502020204020303" pitchFamily="34" charset="0"/>
              </a:rPr>
              <a:t>treating an individual less favourably than another person in a similar </a:t>
            </a:r>
            <a:r>
              <a:rPr lang="en-GB" sz="3000" dirty="0" smtClean="0">
                <a:latin typeface="Futura Std Book" panose="020B0502020204020303" pitchFamily="34" charset="0"/>
              </a:rPr>
              <a:t>situation</a:t>
            </a:r>
            <a:endParaRPr lang="en-GB" sz="3000" dirty="0">
              <a:latin typeface="Futura Std Book" panose="020B0502020204020303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600" dirty="0">
                <a:latin typeface="Futura Std Book" panose="020B0502020204020303" pitchFamily="34" charset="0"/>
              </a:rPr>
              <a:t>E.g., refusing entry to a country or assessing security risk based purely on </a:t>
            </a:r>
            <a:r>
              <a:rPr lang="en-GB" sz="2600" b="1" dirty="0">
                <a:latin typeface="Futura Std Book" panose="020B0502020204020303" pitchFamily="34" charset="0"/>
              </a:rPr>
              <a:t>prohibited discriminatory grounds </a:t>
            </a:r>
            <a:r>
              <a:rPr lang="en-GB" sz="2600" dirty="0">
                <a:latin typeface="Futura Std Book" panose="020B0502020204020303" pitchFamily="34" charset="0"/>
              </a:rPr>
              <a:t>such as national, ethnic or social origin, sex, gender identity, age, religion without any objective justification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0A63EC-8123-274F-B8D7-4CD0F212BB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447797"/>
            <a:ext cx="5025189" cy="5127171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3000" b="1" i="1" dirty="0">
                <a:latin typeface="Futura Std Book" panose="020B0502020204020303" pitchFamily="34" charset="0"/>
              </a:rPr>
              <a:t>Indirect</a:t>
            </a:r>
            <a:r>
              <a:rPr lang="en-GB" sz="3000" b="1" dirty="0">
                <a:latin typeface="Futura Std Book" panose="020B0502020204020303" pitchFamily="34" charset="0"/>
              </a:rPr>
              <a:t> discrimination:</a:t>
            </a:r>
            <a:r>
              <a:rPr lang="en-GB" sz="3000" dirty="0">
                <a:latin typeface="Futura Std Book" panose="020B0502020204020303" pitchFamily="34" charset="0"/>
              </a:rPr>
              <a:t> applying laws, policies that appear to be neutral, but which indirectly and disproportionately affect</a:t>
            </a:r>
            <a:r>
              <a:rPr lang="en-GB" sz="3000" b="1" dirty="0">
                <a:latin typeface="Futura Std Book" panose="020B0502020204020303" pitchFamily="34" charset="0"/>
              </a:rPr>
              <a:t> </a:t>
            </a:r>
            <a:r>
              <a:rPr lang="en-GB" sz="3000" dirty="0">
                <a:latin typeface="Futura Std Book" panose="020B0502020204020303" pitchFamily="34" charset="0"/>
              </a:rPr>
              <a:t>certain people owing to </a:t>
            </a:r>
            <a:r>
              <a:rPr lang="en-GB" sz="3000" dirty="0" smtClean="0">
                <a:latin typeface="Futura Std Book" panose="020B0502020204020303" pitchFamily="34" charset="0"/>
              </a:rPr>
              <a:t>their personal/ physical </a:t>
            </a:r>
            <a:r>
              <a:rPr lang="en-GB" sz="3000" dirty="0">
                <a:latin typeface="Futura Std Book" panose="020B0502020204020303" pitchFamily="34" charset="0"/>
              </a:rPr>
              <a:t>characteristics (e.g., ethnicity, nationality, sex, gender identity, religion, age, disability)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600" dirty="0">
                <a:latin typeface="Futura Std Book" panose="020B0502020204020303" pitchFamily="34" charset="0"/>
              </a:rPr>
              <a:t>E.g., Asking about place of birth may be </a:t>
            </a:r>
            <a:r>
              <a:rPr lang="en-GB" sz="2600" b="1" dirty="0">
                <a:latin typeface="Futura Std Book" panose="020B0502020204020303" pitchFamily="34" charset="0"/>
              </a:rPr>
              <a:t>indirectly discriminatory </a:t>
            </a:r>
            <a:r>
              <a:rPr lang="en-GB" sz="2600" dirty="0">
                <a:latin typeface="Futura Std Book" panose="020B0502020204020303" pitchFamily="34" charset="0"/>
              </a:rPr>
              <a:t>as an indicator of ethnicity.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588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FCFE-0221-AB4E-BFEE-EAD1C1F7CB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3215" y="1181528"/>
            <a:ext cx="9144000" cy="3932555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solidFill>
                  <a:srgbClr val="00A479"/>
                </a:solidFill>
                <a:latin typeface="+mn-lt"/>
              </a:rPr>
              <a:t/>
            </a:r>
            <a:br>
              <a:rPr lang="en-US" sz="5400" b="1" dirty="0">
                <a:solidFill>
                  <a:srgbClr val="00A479"/>
                </a:solidFill>
                <a:latin typeface="+mn-lt"/>
              </a:rPr>
            </a:br>
            <a:r>
              <a:rPr lang="en-US" sz="5400" b="1" dirty="0">
                <a:solidFill>
                  <a:srgbClr val="00A479"/>
                </a:solidFill>
                <a:latin typeface="+mn-lt"/>
              </a:rPr>
              <a:t/>
            </a:r>
            <a:br>
              <a:rPr lang="en-US" sz="5400" b="1" dirty="0">
                <a:solidFill>
                  <a:srgbClr val="00A479"/>
                </a:solidFill>
                <a:latin typeface="+mn-lt"/>
              </a:rPr>
            </a:br>
            <a:r>
              <a:rPr lang="en-US" sz="53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Session 4</a:t>
            </a:r>
            <a:br>
              <a:rPr lang="en-US" sz="5300" b="1" dirty="0">
                <a:solidFill>
                  <a:srgbClr val="00A479"/>
                </a:solidFill>
                <a:latin typeface="Futura Std Book" panose="020B0502020204020303" pitchFamily="34" charset="0"/>
              </a:rPr>
            </a:br>
            <a:r>
              <a:rPr lang="en-US" sz="53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Ensuring human rights-based screening and interviewing</a:t>
            </a:r>
            <a:r>
              <a:rPr lang="en-US" sz="5300" b="1" dirty="0">
                <a:solidFill>
                  <a:srgbClr val="00A479"/>
                </a:solidFill>
                <a:latin typeface="+mn-lt"/>
              </a:rPr>
              <a:t/>
            </a:r>
            <a:br>
              <a:rPr lang="en-US" sz="5300" b="1" dirty="0">
                <a:solidFill>
                  <a:srgbClr val="00A479"/>
                </a:solidFill>
                <a:latin typeface="+mn-lt"/>
              </a:rPr>
            </a:br>
            <a:endParaRPr lang="en-US" dirty="0">
              <a:solidFill>
                <a:srgbClr val="00A47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51226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29512"/>
            <a:ext cx="10515600" cy="723445"/>
          </a:xfrm>
        </p:spPr>
        <p:txBody>
          <a:bodyPr>
            <a:noAutofit/>
          </a:bodyPr>
          <a:lstStyle/>
          <a:p>
            <a:r>
              <a:rPr lang="en-GB" sz="38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(a)  Profiling for counter-terrorism purposes</a:t>
            </a:r>
            <a:endParaRPr lang="en-US" sz="3800" dirty="0">
              <a:solidFill>
                <a:srgbClr val="00A479"/>
              </a:solidFill>
              <a:latin typeface="Futura Std Book" panose="020B05020202040203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707100"/>
            <a:ext cx="10182888" cy="4698320"/>
          </a:xfrm>
        </p:spPr>
        <p:txBody>
          <a:bodyPr>
            <a:normAutofit/>
          </a:bodyPr>
          <a:lstStyle/>
          <a:p>
            <a:pPr marL="0" lvl="1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3000" dirty="0">
                <a:latin typeface="Futura Std Book" panose="020B0502020204020303" pitchFamily="34" charset="0"/>
              </a:rPr>
              <a:t>Should be</a:t>
            </a:r>
          </a:p>
          <a:p>
            <a:pPr marL="357188" lvl="1" indent="-3571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000" b="1" dirty="0">
                <a:latin typeface="Futura Std Book" panose="020B0502020204020303" pitchFamily="34" charset="0"/>
              </a:rPr>
              <a:t>Non-discriminatory</a:t>
            </a:r>
            <a:endParaRPr lang="en-GB" sz="3000" dirty="0">
              <a:latin typeface="Futura Std Book" panose="020B0502020204020303" pitchFamily="34" charset="0"/>
            </a:endParaRPr>
          </a:p>
          <a:p>
            <a:pPr marL="357188" lvl="1" indent="-3571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000" b="1" dirty="0" smtClean="0">
                <a:latin typeface="Futura Std Book" panose="020B0502020204020303" pitchFamily="34" charset="0"/>
              </a:rPr>
              <a:t>Based </a:t>
            </a:r>
            <a:r>
              <a:rPr lang="en-GB" sz="3000" b="1" dirty="0">
                <a:latin typeface="Futura Std Book" panose="020B0502020204020303" pitchFamily="34" charset="0"/>
              </a:rPr>
              <a:t>on intelligence</a:t>
            </a:r>
            <a:r>
              <a:rPr lang="en-GB" sz="3000" dirty="0">
                <a:latin typeface="Futura Std Book" panose="020B0502020204020303" pitchFamily="34" charset="0"/>
              </a:rPr>
              <a:t>, in conjunction with observational techniques and behavioural analysis </a:t>
            </a:r>
          </a:p>
          <a:p>
            <a:pPr marL="357188" lvl="1" indent="-3571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000" dirty="0">
                <a:latin typeface="Futura Std Book" panose="020B0502020204020303" pitchFamily="34" charset="0"/>
              </a:rPr>
              <a:t>Applicable to </a:t>
            </a:r>
            <a:r>
              <a:rPr lang="en-GB" sz="3000" b="1" dirty="0">
                <a:latin typeface="Futura Std Book" panose="020B0502020204020303" pitchFamily="34" charset="0"/>
              </a:rPr>
              <a:t>all travellers </a:t>
            </a:r>
            <a:r>
              <a:rPr lang="en-GB" sz="3000" dirty="0">
                <a:latin typeface="Futura Std Book" panose="020B0502020204020303" pitchFamily="34" charset="0"/>
              </a:rPr>
              <a:t>or conducted at</a:t>
            </a:r>
            <a:r>
              <a:rPr lang="en-GB" sz="3000" b="1" dirty="0">
                <a:latin typeface="Futura Std Book" panose="020B0502020204020303" pitchFamily="34" charset="0"/>
              </a:rPr>
              <a:t> </a:t>
            </a:r>
            <a:r>
              <a:rPr lang="en-GB" sz="3000" b="1" dirty="0" smtClean="0">
                <a:latin typeface="Futura Std Book" panose="020B0502020204020303" pitchFamily="34" charset="0"/>
              </a:rPr>
              <a:t>random</a:t>
            </a:r>
            <a:endParaRPr lang="en-US" sz="3000" dirty="0">
              <a:latin typeface="Futura Std Book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8528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3983B9-6666-1B47-B27B-D37F8BC5E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689" y="284914"/>
            <a:ext cx="10904621" cy="618600"/>
          </a:xfrm>
        </p:spPr>
        <p:txBody>
          <a:bodyPr>
            <a:noAutofit/>
          </a:bodyPr>
          <a:lstStyle/>
          <a:p>
            <a:r>
              <a:rPr lang="en-GB" sz="40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(b)  Gender stereotyping</a:t>
            </a:r>
            <a:endParaRPr lang="en-US" sz="4000" b="1" dirty="0">
              <a:solidFill>
                <a:srgbClr val="00A479"/>
              </a:solidFill>
              <a:latin typeface="Futura Std Book" panose="020B0502020204020303" pitchFamily="34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CF32FEA-D107-D24F-A948-7BD3C505D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689" y="1132114"/>
            <a:ext cx="10904621" cy="5253396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en-US" dirty="0">
                <a:latin typeface="Futura Std Book" panose="020B0502020204020303" pitchFamily="34" charset="0"/>
              </a:rPr>
              <a:t>Some counter-terrorism measures have used </a:t>
            </a:r>
            <a:r>
              <a:rPr lang="en-GB" dirty="0">
                <a:latin typeface="Futura Std Book" panose="020B0502020204020303" pitchFamily="34" charset="0"/>
              </a:rPr>
              <a:t>gender stereotypes </a:t>
            </a:r>
            <a:br>
              <a:rPr lang="en-GB" dirty="0">
                <a:latin typeface="Futura Std Book" panose="020B0502020204020303" pitchFamily="34" charset="0"/>
              </a:rPr>
            </a:br>
            <a:r>
              <a:rPr lang="en-GB" dirty="0">
                <a:latin typeface="Futura Std Book" panose="020B0502020204020303" pitchFamily="34" charset="0"/>
              </a:rPr>
              <a:t>as a proxy for profiling on the basis of race, national or ethnic origin, or religion. </a:t>
            </a:r>
          </a:p>
          <a:p>
            <a:pPr marL="0" lvl="1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en-GB" sz="2800" dirty="0">
                <a:latin typeface="Futura Std Book" panose="020B0502020204020303" pitchFamily="34" charset="0"/>
              </a:rPr>
              <a:t>E.g., Asking men their views on women’s equality or asking women why they are wearing a veil may be perceived as ways of confirming certain stereotypes </a:t>
            </a:r>
          </a:p>
          <a:p>
            <a:pPr marL="635000" lvl="1" indent="-6350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en-GB" sz="2800" dirty="0">
                <a:latin typeface="Futura Std Book" panose="020B0502020204020303" pitchFamily="34" charset="0"/>
              </a:rPr>
              <a:t> </a:t>
            </a:r>
            <a:r>
              <a:rPr lang="en-US" sz="28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→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Futura Std Book" panose="020B0502020204020303" pitchFamily="34" charset="0"/>
              </a:rPr>
              <a:t> 	</a:t>
            </a:r>
            <a:r>
              <a:rPr lang="en-GB" sz="2800" dirty="0">
                <a:latin typeface="Futura Std Book" panose="020B0502020204020303" pitchFamily="34" charset="0"/>
              </a:rPr>
              <a:t>Such questions are </a:t>
            </a:r>
            <a:r>
              <a:rPr lang="en-GB" sz="2800" b="1" dirty="0">
                <a:latin typeface="Futura Std Book" panose="020B0502020204020303" pitchFamily="34" charset="0"/>
              </a:rPr>
              <a:t>discriminatory because they equate gender inequality with persons of a certain race, national or ethnic origin or religion</a:t>
            </a:r>
            <a:r>
              <a:rPr lang="en-GB" sz="2800" dirty="0">
                <a:latin typeface="Futura Std Book" panose="020B0502020204020303" pitchFamily="34" charset="0"/>
              </a:rPr>
              <a:t> and predict that men from those groups are more likely to be terrorists.</a:t>
            </a:r>
            <a:endParaRPr lang="en-US" sz="2800" dirty="0">
              <a:latin typeface="Futura Std Book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1834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3763"/>
            <a:ext cx="10515600" cy="634438"/>
          </a:xfrm>
        </p:spPr>
        <p:txBody>
          <a:bodyPr>
            <a:noAutofit/>
          </a:bodyPr>
          <a:lstStyle/>
          <a:p>
            <a:r>
              <a:rPr lang="en-GB" sz="40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(c)  Health screening</a:t>
            </a:r>
            <a:endParaRPr lang="en-US" sz="4000" b="1" dirty="0">
              <a:solidFill>
                <a:srgbClr val="00A479"/>
              </a:solidFill>
              <a:latin typeface="Futura Std Book" panose="020B05020202040203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240" y="953857"/>
            <a:ext cx="11620071" cy="5870824"/>
          </a:xfrm>
        </p:spPr>
        <p:txBody>
          <a:bodyPr>
            <a:noAutofit/>
          </a:bodyPr>
          <a:lstStyle/>
          <a:p>
            <a:pPr marL="357188" indent="-357188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600" dirty="0">
                <a:latin typeface="Futura Std Book" panose="020B0502020204020303" pitchFamily="34" charset="0"/>
              </a:rPr>
              <a:t>Must be human rights compliant and aimed at identifying those needing health care or short-term close monitoring</a:t>
            </a:r>
          </a:p>
          <a:p>
            <a:pPr marL="357188" indent="-357188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dirty="0">
                <a:latin typeface="Futura Std Book" panose="020B0502020204020303" pitchFamily="34" charset="0"/>
              </a:rPr>
              <a:t>Should not bar entry to the migrant; serious threats to public health should be dealt with appropriately</a:t>
            </a:r>
          </a:p>
          <a:p>
            <a:pPr marL="357188" lvl="0" indent="-357188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600" dirty="0">
                <a:latin typeface="Futura Std Book" panose="020B0502020204020303" pitchFamily="34" charset="0"/>
              </a:rPr>
              <a:t>Should be conducted by trained health professionals: </a:t>
            </a:r>
            <a:endParaRPr lang="en-US" sz="2600" dirty="0">
              <a:latin typeface="Futura Std Book" panose="020B0502020204020303" pitchFamily="34" charset="0"/>
            </a:endParaRPr>
          </a:p>
          <a:p>
            <a:pPr lvl="1" indent="-32861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GB" sz="2600" dirty="0">
                <a:latin typeface="Futura Std Book" panose="020B0502020204020303" pitchFamily="34" charset="0"/>
              </a:rPr>
              <a:t>Ensuring non-stigmatization and privacy</a:t>
            </a:r>
          </a:p>
          <a:p>
            <a:pPr lvl="1" indent="-32861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GB" sz="2600" dirty="0">
                <a:latin typeface="Futura Std Book" panose="020B0502020204020303" pitchFamily="34" charset="0"/>
              </a:rPr>
              <a:t>Confidential</a:t>
            </a:r>
          </a:p>
          <a:p>
            <a:pPr lvl="1" indent="-32861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GB" sz="2600" dirty="0">
                <a:latin typeface="Futura Std Book" panose="020B0502020204020303" pitchFamily="34" charset="0"/>
              </a:rPr>
              <a:t>Voluntary testing </a:t>
            </a:r>
            <a:endParaRPr lang="en-US" sz="2600" dirty="0">
              <a:latin typeface="Futura Std Book" panose="020B0502020204020303" pitchFamily="34" charset="0"/>
            </a:endParaRPr>
          </a:p>
          <a:p>
            <a:pPr lvl="1" indent="-32861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GB" sz="2600" dirty="0">
                <a:latin typeface="Futura Std Book" panose="020B0502020204020303" pitchFamily="34" charset="0"/>
              </a:rPr>
              <a:t>Informed consent </a:t>
            </a:r>
          </a:p>
          <a:p>
            <a:pPr lvl="1" indent="-32861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GB" sz="2600" dirty="0">
                <a:latin typeface="Futura Std Book" panose="020B0502020204020303" pitchFamily="34" charset="0"/>
              </a:rPr>
              <a:t>Adequate pre- and post-test counselling, treatment, care and support </a:t>
            </a:r>
            <a:endParaRPr lang="en-US" sz="2600" dirty="0">
              <a:latin typeface="Futura Std Book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025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EBF12-E0B3-154C-A1B8-C58E15B74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057" y="365126"/>
            <a:ext cx="9949543" cy="75610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4.2.5.  Respect the right to privacy</a:t>
            </a:r>
            <a:endParaRPr lang="en-US" sz="4000" dirty="0">
              <a:solidFill>
                <a:srgbClr val="00A479"/>
              </a:solidFill>
              <a:latin typeface="Futura Std Book" panose="020B05020202040203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D532F-0FA4-9149-9FAE-2337460E6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4886"/>
            <a:ext cx="10515600" cy="4642077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3200" dirty="0">
                <a:solidFill>
                  <a:srgbClr val="00A479"/>
                </a:solidFill>
                <a:latin typeface="Futura Std Book" panose="020B0502020204020303" pitchFamily="34" charset="0"/>
                <a:sym typeface="Wingdings" panose="05000000000000000000" pitchFamily="2" charset="2"/>
              </a:rPr>
              <a:t></a:t>
            </a:r>
            <a:r>
              <a:rPr lang="en-GB" sz="3200" dirty="0">
                <a:latin typeface="Futura Std Book" panose="020B0502020204020303" pitchFamily="34" charset="0"/>
                <a:sym typeface="Wingdings" panose="05000000000000000000" pitchFamily="2" charset="2"/>
              </a:rPr>
              <a:t>	</a:t>
            </a:r>
            <a:r>
              <a:rPr lang="en-GB" sz="3200" dirty="0" smtClean="0">
                <a:latin typeface="Futura Std Book" panose="020B0502020204020303" pitchFamily="34" charset="0"/>
              </a:rPr>
              <a:t>Individuals </a:t>
            </a:r>
            <a:r>
              <a:rPr lang="en-GB" sz="3200" dirty="0">
                <a:latin typeface="Futura Std Book" panose="020B0502020204020303" pitchFamily="34" charset="0"/>
              </a:rPr>
              <a:t>should have an area of autonomous </a:t>
            </a:r>
            <a:br>
              <a:rPr lang="en-GB" sz="3200" dirty="0">
                <a:latin typeface="Futura Std Book" panose="020B0502020204020303" pitchFamily="34" charset="0"/>
              </a:rPr>
            </a:br>
            <a:r>
              <a:rPr lang="en-GB" sz="3200" dirty="0">
                <a:latin typeface="Futura Std Book" panose="020B0502020204020303" pitchFamily="34" charset="0"/>
              </a:rPr>
              <a:t>development, interaction and liberty, a “private sphere” </a:t>
            </a:r>
            <a:br>
              <a:rPr lang="en-GB" sz="3200" dirty="0">
                <a:latin typeface="Futura Std Book" panose="020B0502020204020303" pitchFamily="34" charset="0"/>
              </a:rPr>
            </a:br>
            <a:r>
              <a:rPr lang="en-GB" sz="3200" dirty="0">
                <a:latin typeface="Futura Std Book" panose="020B0502020204020303" pitchFamily="34" charset="0"/>
              </a:rPr>
              <a:t>with or without interaction with others, free from State intervention and excessive unsolicited intervention </a:t>
            </a:r>
            <a:br>
              <a:rPr lang="en-GB" sz="3200" dirty="0">
                <a:latin typeface="Futura Std Book" panose="020B0502020204020303" pitchFamily="34" charset="0"/>
              </a:rPr>
            </a:br>
            <a:r>
              <a:rPr lang="en-GB" sz="3200" dirty="0">
                <a:latin typeface="Futura Std Book" panose="020B0502020204020303" pitchFamily="34" charset="0"/>
              </a:rPr>
              <a:t>by other uninvited </a:t>
            </a:r>
            <a:r>
              <a:rPr lang="en-GB" sz="3200" dirty="0" smtClean="0">
                <a:latin typeface="Futura Std Book" panose="020B0502020204020303" pitchFamily="34" charset="0"/>
              </a:rPr>
              <a:t>individuals.</a:t>
            </a:r>
            <a:endParaRPr lang="en-GB" sz="3200" dirty="0">
              <a:latin typeface="Futura Std Book" panose="020B0502020204020303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GB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2508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0957"/>
            <a:ext cx="10515600" cy="678757"/>
          </a:xfrm>
        </p:spPr>
        <p:txBody>
          <a:bodyPr>
            <a:noAutofit/>
          </a:bodyPr>
          <a:lstStyle/>
          <a:p>
            <a:r>
              <a:rPr lang="en-GB" sz="40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(a)  Data collection and storage</a:t>
            </a:r>
            <a:endParaRPr lang="en-US" sz="4000" b="1" dirty="0">
              <a:solidFill>
                <a:srgbClr val="00A479"/>
              </a:solidFill>
              <a:latin typeface="Futura Std Book" panose="020B0502020204020303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013B9F-890D-EB43-B3A7-DFDEEB1EC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5029"/>
            <a:ext cx="10515600" cy="569481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3200" dirty="0">
                <a:latin typeface="Futura Std Book" panose="020B0502020204020303" pitchFamily="34" charset="0"/>
              </a:rPr>
              <a:t>Must:</a:t>
            </a:r>
          </a:p>
          <a:p>
            <a:pPr marL="365125" lvl="0" indent="-3651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200" dirty="0">
                <a:latin typeface="Futura Std Book" panose="020B0502020204020303" pitchFamily="34" charset="0"/>
              </a:rPr>
              <a:t>Be </a:t>
            </a:r>
            <a:r>
              <a:rPr lang="en-GB" sz="3200" b="1" dirty="0">
                <a:latin typeface="Futura Std Book" panose="020B0502020204020303" pitchFamily="34" charset="0"/>
              </a:rPr>
              <a:t>authorized</a:t>
            </a:r>
            <a:r>
              <a:rPr lang="en-GB" sz="3200" dirty="0">
                <a:latin typeface="Futura Std Book" panose="020B0502020204020303" pitchFamily="34" charset="0"/>
              </a:rPr>
              <a:t> </a:t>
            </a:r>
            <a:r>
              <a:rPr lang="en-GB" sz="3200" b="1" dirty="0">
                <a:latin typeface="Futura Std Book" panose="020B0502020204020303" pitchFamily="34" charset="0"/>
              </a:rPr>
              <a:t>by</a:t>
            </a:r>
            <a:r>
              <a:rPr lang="en-GB" sz="3200" dirty="0">
                <a:latin typeface="Futura Std Book" panose="020B0502020204020303" pitchFamily="34" charset="0"/>
              </a:rPr>
              <a:t> accessible and precise </a:t>
            </a:r>
            <a:r>
              <a:rPr lang="en-GB" sz="3200" b="1" dirty="0">
                <a:latin typeface="Futura Std Book" panose="020B0502020204020303" pitchFamily="34" charset="0"/>
              </a:rPr>
              <a:t>domestic law</a:t>
            </a:r>
            <a:r>
              <a:rPr lang="en-GB" sz="3200" dirty="0">
                <a:latin typeface="Futura Std Book" panose="020B0502020204020303" pitchFamily="34" charset="0"/>
              </a:rPr>
              <a:t>, and in line with international human rights law</a:t>
            </a:r>
          </a:p>
          <a:p>
            <a:pPr marL="365125" lvl="0" indent="-3651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200" dirty="0">
                <a:latin typeface="Futura Std Book" panose="020B0502020204020303" pitchFamily="34" charset="0"/>
              </a:rPr>
              <a:t>Pursue a </a:t>
            </a:r>
            <a:r>
              <a:rPr lang="en-GB" sz="3200" b="1" dirty="0">
                <a:latin typeface="Futura Std Book" panose="020B0502020204020303" pitchFamily="34" charset="0"/>
              </a:rPr>
              <a:t>legitimate aim</a:t>
            </a:r>
          </a:p>
          <a:p>
            <a:pPr marL="365125" lvl="0" indent="-3651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200" dirty="0">
                <a:latin typeface="Futura Std Book" panose="020B0502020204020303" pitchFamily="34" charset="0"/>
              </a:rPr>
              <a:t>Meet the tests of </a:t>
            </a:r>
            <a:r>
              <a:rPr lang="en-GB" sz="3200" b="1" dirty="0">
                <a:latin typeface="Futura Std Book" panose="020B0502020204020303" pitchFamily="34" charset="0"/>
              </a:rPr>
              <a:t>necessity</a:t>
            </a:r>
            <a:r>
              <a:rPr lang="en-GB" sz="3200" dirty="0">
                <a:latin typeface="Futura Std Book" panose="020B0502020204020303" pitchFamily="34" charset="0"/>
              </a:rPr>
              <a:t> and </a:t>
            </a:r>
            <a:r>
              <a:rPr lang="en-GB" sz="3200" b="1" dirty="0">
                <a:latin typeface="Futura Std Book" panose="020B0502020204020303" pitchFamily="34" charset="0"/>
              </a:rPr>
              <a:t>proportionality</a:t>
            </a:r>
            <a:endParaRPr lang="en-GB" sz="3200" dirty="0">
              <a:latin typeface="Futura Std Book" panose="020B0502020204020303" pitchFamily="34" charset="0"/>
            </a:endParaRPr>
          </a:p>
          <a:p>
            <a:pPr marL="365125" lvl="0" indent="-3651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200" dirty="0">
                <a:latin typeface="Futura Std Book" panose="020B0502020204020303" pitchFamily="34" charset="0"/>
              </a:rPr>
              <a:t>Be conducted under judicial or executive authorization and meaningful </a:t>
            </a:r>
            <a:r>
              <a:rPr lang="en-GB" sz="3200" b="1" dirty="0">
                <a:latin typeface="Futura Std Book" panose="020B0502020204020303" pitchFamily="34" charset="0"/>
              </a:rPr>
              <a:t>independent oversight</a:t>
            </a:r>
            <a:r>
              <a:rPr lang="en-GB" sz="3200" dirty="0">
                <a:latin typeface="Futura Std Book" panose="020B0502020204020303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3200" dirty="0">
                <a:latin typeface="Futura Std Book" panose="020B0502020204020303" pitchFamily="34" charset="0"/>
              </a:rPr>
              <a:t>States are legally obliged to afford </a:t>
            </a:r>
            <a:r>
              <a:rPr lang="en-GB" sz="3200" b="1" dirty="0">
                <a:latin typeface="Futura Std Book" panose="020B0502020204020303" pitchFamily="34" charset="0"/>
              </a:rPr>
              <a:t>the same privacy protection for nationals and non-nationals</a:t>
            </a:r>
            <a:r>
              <a:rPr lang="en-GB" sz="3200" dirty="0">
                <a:latin typeface="Futura Std Book" panose="020B0502020204020303" pitchFamily="34" charset="0"/>
              </a:rPr>
              <a:t> and for those within and outside their jurisdiction. </a:t>
            </a:r>
          </a:p>
        </p:txBody>
      </p:sp>
    </p:spTree>
    <p:extLst>
      <p:ext uri="{BB962C8B-B14F-4D97-AF65-F5344CB8AC3E}">
        <p14:creationId xmlns:p14="http://schemas.microsoft.com/office/powerpoint/2010/main" val="41191460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398" y="251013"/>
            <a:ext cx="10224655" cy="63073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GB" sz="38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(b)  Data security</a:t>
            </a:r>
            <a:endParaRPr lang="en-US" sz="3800" b="1" dirty="0">
              <a:solidFill>
                <a:srgbClr val="00A479"/>
              </a:solidFill>
              <a:latin typeface="Futura Std Book" panose="020B05020202040203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0144" y="957942"/>
            <a:ext cx="11548153" cy="6480547"/>
          </a:xfrm>
        </p:spPr>
        <p:txBody>
          <a:bodyPr>
            <a:noAutofit/>
          </a:bodyPr>
          <a:lstStyle/>
          <a:p>
            <a:pPr marL="576263" indent="-576263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latin typeface="Futura Std Book" panose="020B0502020204020303" pitchFamily="34" charset="0"/>
              </a:rPr>
              <a:t>Biometric</a:t>
            </a:r>
            <a:r>
              <a:rPr lang="en-US" sz="3000" dirty="0" smtClean="0">
                <a:latin typeface="Futura Std Book" panose="020B0502020204020303" pitchFamily="34" charset="0"/>
              </a:rPr>
              <a:t> </a:t>
            </a:r>
            <a:r>
              <a:rPr lang="en-US" sz="3000" dirty="0">
                <a:latin typeface="Futura Std Book" panose="020B0502020204020303" pitchFamily="34" charset="0"/>
              </a:rPr>
              <a:t>data requires additional safeguards and protection </a:t>
            </a:r>
          </a:p>
          <a:p>
            <a:pPr marL="576263" indent="-576263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latin typeface="Futura Std Book" panose="020B0502020204020303" pitchFamily="34" charset="0"/>
              </a:rPr>
              <a:t>Ensure </a:t>
            </a:r>
            <a:r>
              <a:rPr lang="en-US" sz="3000" b="1" dirty="0">
                <a:latin typeface="Futura Std Book" panose="020B0502020204020303" pitchFamily="34" charset="0"/>
              </a:rPr>
              <a:t>security of the data </a:t>
            </a:r>
            <a:r>
              <a:rPr lang="en-US" sz="3000" dirty="0">
                <a:latin typeface="Futura Std Book" panose="020B0502020204020303" pitchFamily="34" charset="0"/>
              </a:rPr>
              <a:t>and the infrastructure that enable processing (incl. collection, storage, sharing and disposal) by State and private actors</a:t>
            </a:r>
          </a:p>
          <a:p>
            <a:pPr marL="576263" indent="-576263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Futura Std Book" panose="020B0502020204020303" pitchFamily="34" charset="0"/>
              </a:rPr>
              <a:t>Use </a:t>
            </a:r>
            <a:r>
              <a:rPr lang="en-US" sz="3000" dirty="0">
                <a:latin typeface="Futura Std Book" panose="020B0502020204020303" pitchFamily="34" charset="0"/>
              </a:rPr>
              <a:t>personal data only </a:t>
            </a:r>
            <a:r>
              <a:rPr lang="en-US" sz="3000" b="1" dirty="0">
                <a:latin typeface="Futura Std Book" panose="020B0502020204020303" pitchFamily="34" charset="0"/>
              </a:rPr>
              <a:t>for the purpose specified </a:t>
            </a:r>
            <a:r>
              <a:rPr lang="en-US" sz="3000" dirty="0">
                <a:latin typeface="Futura Std Book" panose="020B0502020204020303" pitchFamily="34" charset="0"/>
              </a:rPr>
              <a:t>at collection </a:t>
            </a:r>
          </a:p>
          <a:p>
            <a:pPr marL="576263" indent="-576263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Futura Std Book" panose="020B0502020204020303" pitchFamily="34" charset="0"/>
              </a:rPr>
              <a:t>H</a:t>
            </a:r>
            <a:r>
              <a:rPr lang="en-GB" sz="3000" dirty="0" err="1">
                <a:latin typeface="Futura Std Book" panose="020B0502020204020303" pitchFamily="34" charset="0"/>
              </a:rPr>
              <a:t>andle</a:t>
            </a:r>
            <a:r>
              <a:rPr lang="en-GB" sz="3000" dirty="0">
                <a:latin typeface="Futura Std Book" panose="020B0502020204020303" pitchFamily="34" charset="0"/>
              </a:rPr>
              <a:t> data with </a:t>
            </a:r>
            <a:r>
              <a:rPr lang="en-GB" sz="3000" b="1" dirty="0">
                <a:latin typeface="Futura Std Book" panose="020B0502020204020303" pitchFamily="34" charset="0"/>
              </a:rPr>
              <a:t>confidentiality</a:t>
            </a:r>
            <a:r>
              <a:rPr lang="en-GB" sz="3000" dirty="0">
                <a:latin typeface="Futura Std Book" panose="020B0502020204020303" pitchFamily="34" charset="0"/>
              </a:rPr>
              <a:t>, and the utmost security, to prevent unauthorized access, loss or damage</a:t>
            </a:r>
            <a:r>
              <a:rPr lang="en-US" sz="3000" b="1" dirty="0">
                <a:solidFill>
                  <a:schemeClr val="accent5">
                    <a:lumMod val="75000"/>
                  </a:schemeClr>
                </a:solidFill>
                <a:latin typeface="Futura Std Book" panose="020B0502020204020303" pitchFamily="34" charset="0"/>
              </a:rPr>
              <a:t>	</a:t>
            </a:r>
          </a:p>
          <a:p>
            <a:pPr marL="576263" indent="-576263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latin typeface="Futura Std Book" panose="020B0502020204020303" pitchFamily="34" charset="0"/>
              </a:rPr>
              <a:t>Duration </a:t>
            </a:r>
            <a:r>
              <a:rPr lang="en-US" sz="3000" b="1" dirty="0">
                <a:latin typeface="Futura Std Book" panose="020B0502020204020303" pitchFamily="34" charset="0"/>
              </a:rPr>
              <a:t>of </a:t>
            </a:r>
            <a:r>
              <a:rPr lang="en-GB" sz="3000" b="1" dirty="0">
                <a:latin typeface="Futura Std Book" panose="020B0502020204020303" pitchFamily="34" charset="0"/>
              </a:rPr>
              <a:t>storage should be limited </a:t>
            </a:r>
            <a:r>
              <a:rPr lang="en-GB" sz="3000" dirty="0">
                <a:latin typeface="Futura Std Book" panose="020B0502020204020303" pitchFamily="34" charset="0"/>
              </a:rPr>
              <a:t>to time</a:t>
            </a:r>
            <a:r>
              <a:rPr lang="en-GB" sz="3000" b="1" dirty="0">
                <a:latin typeface="Futura Std Book" panose="020B0502020204020303" pitchFamily="34" charset="0"/>
              </a:rPr>
              <a:t> </a:t>
            </a:r>
            <a:r>
              <a:rPr lang="en-GB" sz="3000" dirty="0">
                <a:latin typeface="Futura Std Book" panose="020B0502020204020303" pitchFamily="34" charset="0"/>
              </a:rPr>
              <a:t>necessary to achieve legitimate aim</a:t>
            </a:r>
          </a:p>
          <a:p>
            <a:pPr marL="576263" indent="-576263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000" dirty="0" smtClean="0">
                <a:latin typeface="Futura Std Book" panose="020B0502020204020303" pitchFamily="34" charset="0"/>
              </a:rPr>
              <a:t>Ensure </a:t>
            </a:r>
            <a:r>
              <a:rPr lang="en-GB" sz="3000" dirty="0">
                <a:latin typeface="Futura Std Book" panose="020B0502020204020303" pitchFamily="34" charset="0"/>
              </a:rPr>
              <a:t>safeguards for the individual’s </a:t>
            </a:r>
            <a:r>
              <a:rPr lang="en-GB" sz="3000" b="1" dirty="0">
                <a:latin typeface="Futura Std Book" panose="020B0502020204020303" pitchFamily="34" charset="0"/>
              </a:rPr>
              <a:t>access to their own data </a:t>
            </a:r>
          </a:p>
        </p:txBody>
      </p:sp>
    </p:spTree>
    <p:extLst>
      <p:ext uri="{BB962C8B-B14F-4D97-AF65-F5344CB8AC3E}">
        <p14:creationId xmlns:p14="http://schemas.microsoft.com/office/powerpoint/2010/main" val="9146464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49E54-87C3-904E-BB9C-EF23E30C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9297"/>
            <a:ext cx="10515600" cy="79964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(c)  Handling personal property</a:t>
            </a:r>
            <a:endParaRPr lang="en-US" sz="4000" dirty="0">
              <a:solidFill>
                <a:srgbClr val="00A479"/>
              </a:solidFill>
              <a:latin typeface="Futura Std Book" panose="020B05020202040203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3165D-5DF9-604B-B7A9-56BA6159B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1621970"/>
            <a:ext cx="9982200" cy="4420055"/>
          </a:xfrm>
        </p:spPr>
        <p:txBody>
          <a:bodyPr/>
          <a:lstStyle/>
          <a:p>
            <a:pPr marL="576263" indent="-576263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200" b="1" dirty="0">
                <a:solidFill>
                  <a:srgbClr val="00A479"/>
                </a:solidFill>
              </a:rPr>
              <a:t>→</a:t>
            </a:r>
            <a:r>
              <a:rPr lang="en-US" sz="3200" b="1" dirty="0">
                <a:solidFill>
                  <a:srgbClr val="0070C0"/>
                </a:solidFill>
              </a:rPr>
              <a:t> 	</a:t>
            </a:r>
            <a:r>
              <a:rPr lang="en-US" sz="3200" dirty="0">
                <a:latin typeface="Futura Std Book" panose="020B0502020204020303" pitchFamily="34" charset="0"/>
              </a:rPr>
              <a:t>Personal items may be confiscated </a:t>
            </a:r>
            <a:r>
              <a:rPr lang="en-US" sz="3200" b="1" dirty="0">
                <a:latin typeface="Futura Std Book" panose="020B0502020204020303" pitchFamily="34" charset="0"/>
              </a:rPr>
              <a:t>only when authorized by law</a:t>
            </a:r>
            <a:r>
              <a:rPr lang="en-US" sz="3200" dirty="0">
                <a:latin typeface="Futura Std Book" panose="020B0502020204020303" pitchFamily="34" charset="0"/>
              </a:rPr>
              <a:t>,</a:t>
            </a:r>
            <a:r>
              <a:rPr lang="en-US" sz="3200" b="1" dirty="0">
                <a:latin typeface="Futura Std Book" panose="020B0502020204020303" pitchFamily="34" charset="0"/>
              </a:rPr>
              <a:t> </a:t>
            </a:r>
            <a:r>
              <a:rPr lang="en-US" sz="3200" dirty="0">
                <a:latin typeface="Futura Std Book" panose="020B0502020204020303" pitchFamily="34" charset="0"/>
              </a:rPr>
              <a:t>in</a:t>
            </a:r>
            <a:r>
              <a:rPr lang="en-US" sz="3200" b="1" dirty="0">
                <a:latin typeface="Futura Std Book" panose="020B0502020204020303" pitchFamily="34" charset="0"/>
              </a:rPr>
              <a:t> clearly defined, limited circumstances</a:t>
            </a:r>
            <a:endParaRPr lang="en-US" sz="3200" dirty="0">
              <a:latin typeface="Futura Std Book" panose="020B0502020204020303" pitchFamily="34" charset="0"/>
            </a:endParaRPr>
          </a:p>
          <a:p>
            <a:pPr marL="860425" lvl="1" indent="-403225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b="1" dirty="0">
                <a:latin typeface="Futura Std Book" panose="020B0502020204020303" pitchFamily="34" charset="0"/>
              </a:rPr>
              <a:t>Provide receipts</a:t>
            </a:r>
            <a:r>
              <a:rPr lang="en-US" sz="3200" dirty="0">
                <a:latin typeface="Futura Std Book" panose="020B0502020204020303" pitchFamily="34" charset="0"/>
              </a:rPr>
              <a:t> for all confiscated property</a:t>
            </a:r>
          </a:p>
          <a:p>
            <a:pPr marL="860425" lvl="1" indent="-403225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b="1" dirty="0">
                <a:latin typeface="Futura Std Book" panose="020B0502020204020303" pitchFamily="34" charset="0"/>
              </a:rPr>
              <a:t>Return </a:t>
            </a:r>
            <a:r>
              <a:rPr lang="en-US" sz="3200" dirty="0">
                <a:latin typeface="Futura Std Book" panose="020B0502020204020303" pitchFamily="34" charset="0"/>
              </a:rPr>
              <a:t>confiscated items </a:t>
            </a:r>
            <a:r>
              <a:rPr lang="en-US" sz="3200" b="1" dirty="0">
                <a:latin typeface="Futura Std Book" panose="020B0502020204020303" pitchFamily="34" charset="0"/>
              </a:rPr>
              <a:t>as soon as possible</a:t>
            </a:r>
            <a:endParaRPr lang="en-US" sz="3200" dirty="0">
              <a:latin typeface="Futura Std Book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2672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8132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(d)  Searches</a:t>
            </a:r>
            <a:endParaRPr lang="en-US" sz="4000" dirty="0">
              <a:solidFill>
                <a:srgbClr val="00A479"/>
              </a:solidFill>
              <a:latin typeface="Futura Std Book" panose="020B05020202040203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03396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3200" dirty="0">
                <a:latin typeface="Futura Std Book" panose="020B0502020204020303" pitchFamily="34" charset="0"/>
              </a:rPr>
              <a:t>Should be conducted:</a:t>
            </a:r>
          </a:p>
          <a:p>
            <a:pPr marL="357188" indent="-357188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3200" dirty="0">
                <a:latin typeface="Futura Std Book" panose="020B0502020204020303" pitchFamily="34" charset="0"/>
              </a:rPr>
              <a:t>In line with </a:t>
            </a:r>
            <a:r>
              <a:rPr lang="en-GB" sz="3200" b="1" dirty="0">
                <a:latin typeface="Futura Std Book" panose="020B0502020204020303" pitchFamily="34" charset="0"/>
              </a:rPr>
              <a:t>international human rights law </a:t>
            </a:r>
            <a:r>
              <a:rPr lang="en-GB" sz="3200" dirty="0">
                <a:latin typeface="Futura Std Book" panose="020B0502020204020303" pitchFamily="34" charset="0"/>
              </a:rPr>
              <a:t>(i.e., </a:t>
            </a:r>
            <a:r>
              <a:rPr lang="en-GB" sz="3200" dirty="0" smtClean="0">
                <a:latin typeface="Futura Std Book" panose="020B0502020204020303" pitchFamily="34" charset="0"/>
              </a:rPr>
              <a:t>for a legitimate purpose, legality</a:t>
            </a:r>
            <a:r>
              <a:rPr lang="en-GB" sz="3200" dirty="0">
                <a:latin typeface="Futura Std Book" panose="020B0502020204020303" pitchFamily="34" charset="0"/>
              </a:rPr>
              <a:t>, necessity, proportionality, non-discrimination) </a:t>
            </a:r>
          </a:p>
          <a:p>
            <a:pPr marL="357188" indent="-357188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3200" dirty="0" smtClean="0">
                <a:latin typeface="Futura Std Book" panose="020B0502020204020303" pitchFamily="34" charset="0"/>
              </a:rPr>
              <a:t>With </a:t>
            </a:r>
            <a:r>
              <a:rPr lang="en-GB" sz="3200" dirty="0">
                <a:latin typeface="Futura Std Book" panose="020B0502020204020303" pitchFamily="34" charset="0"/>
              </a:rPr>
              <a:t>full </a:t>
            </a:r>
            <a:r>
              <a:rPr lang="en-GB" sz="3200" b="1" dirty="0">
                <a:latin typeface="Futura Std Book" panose="020B0502020204020303" pitchFamily="34" charset="0"/>
              </a:rPr>
              <a:t>respect for the inherent human dignity and privacy </a:t>
            </a:r>
            <a:r>
              <a:rPr lang="en-GB" sz="3200" dirty="0">
                <a:latin typeface="Futura Std Book" panose="020B0502020204020303" pitchFamily="34" charset="0"/>
              </a:rPr>
              <a:t>of the individual being searched</a:t>
            </a:r>
          </a:p>
          <a:p>
            <a:pPr marL="357188" indent="-357188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3200" dirty="0" smtClean="0">
                <a:latin typeface="Futura Std Book" panose="020B0502020204020303" pitchFamily="34" charset="0"/>
              </a:rPr>
              <a:t>In an </a:t>
            </a:r>
            <a:r>
              <a:rPr lang="en-GB" sz="3200" b="1" dirty="0" smtClean="0">
                <a:latin typeface="Futura Std Book" panose="020B0502020204020303" pitchFamily="34" charset="0"/>
              </a:rPr>
              <a:t>age </a:t>
            </a:r>
            <a:r>
              <a:rPr lang="en-GB" sz="3200" b="1" dirty="0">
                <a:latin typeface="Futura Std Book" panose="020B0502020204020303" pitchFamily="34" charset="0"/>
              </a:rPr>
              <a:t>and gender </a:t>
            </a:r>
            <a:r>
              <a:rPr lang="en-GB" sz="3200" b="1" dirty="0" smtClean="0">
                <a:latin typeface="Futura Std Book" panose="020B0502020204020303" pitchFamily="34" charset="0"/>
              </a:rPr>
              <a:t>sensitive </a:t>
            </a:r>
            <a:r>
              <a:rPr lang="en-GB" sz="3200" dirty="0" smtClean="0">
                <a:latin typeface="Futura Std Book" panose="020B0502020204020303" pitchFamily="34" charset="0"/>
              </a:rPr>
              <a:t>manner</a:t>
            </a:r>
            <a:endParaRPr lang="en-US" sz="3200" b="1" dirty="0">
              <a:latin typeface="Futura Std Book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6328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F0E6D-CDDB-304B-A937-A270DF9E2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8132"/>
          </a:xfrm>
        </p:spPr>
        <p:txBody>
          <a:bodyPr>
            <a:normAutofit/>
          </a:bodyPr>
          <a:lstStyle/>
          <a:p>
            <a:pPr>
              <a:tabLst>
                <a:tab pos="1371600" algn="l"/>
              </a:tabLst>
            </a:pPr>
            <a:r>
              <a:rPr lang="en-GB" sz="40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4.2.6. 	Do no harm</a:t>
            </a:r>
            <a:endParaRPr lang="en-US" sz="4000" dirty="0">
              <a:solidFill>
                <a:srgbClr val="00A479"/>
              </a:solidFill>
              <a:latin typeface="Futura Std Book" panose="020B05020202040203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58964-6AEF-AD4E-9845-1643DE196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2743"/>
            <a:ext cx="10515600" cy="5076412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200" dirty="0">
                <a:latin typeface="Futura Std Book" panose="020B0502020204020303" pitchFamily="34" charset="0"/>
              </a:rPr>
              <a:t>When screening and interviewing at the border,</a:t>
            </a:r>
          </a:p>
          <a:p>
            <a:pPr marL="576263" indent="-576263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2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→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Futura Std Book" panose="020B0502020204020303" pitchFamily="34" charset="0"/>
              </a:rPr>
              <a:t>	</a:t>
            </a:r>
            <a:r>
              <a:rPr lang="en-GB" sz="3200" dirty="0">
                <a:latin typeface="Futura Std Book" panose="020B0502020204020303" pitchFamily="34" charset="0"/>
              </a:rPr>
              <a:t>Be aware that the individual may be in a vulnerable situation and require specific attention</a:t>
            </a:r>
          </a:p>
          <a:p>
            <a:pPr marL="576263" indent="-576263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None/>
            </a:pPr>
            <a:r>
              <a:rPr lang="en-US" sz="32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→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Futura Std Book" panose="020B0502020204020303" pitchFamily="34" charset="0"/>
              </a:rPr>
              <a:t>	</a:t>
            </a:r>
            <a:r>
              <a:rPr lang="en-GB" sz="3200" dirty="0">
                <a:latin typeface="Futura Std Book" panose="020B0502020204020303" pitchFamily="34" charset="0"/>
              </a:rPr>
              <a:t>Make every effort to </a:t>
            </a:r>
            <a:r>
              <a:rPr lang="en-GB" sz="3200" b="1" dirty="0">
                <a:latin typeface="Futura Std Book" panose="020B0502020204020303" pitchFamily="34" charset="0"/>
              </a:rPr>
              <a:t>avoid causing harm</a:t>
            </a:r>
            <a:endParaRPr lang="en-GB" sz="3200" dirty="0">
              <a:latin typeface="Futura Std Book" panose="020B0502020204020303" pitchFamily="34" charset="0"/>
            </a:endParaRPr>
          </a:p>
          <a:p>
            <a:pPr marL="576263" indent="-576263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None/>
            </a:pPr>
            <a:r>
              <a:rPr lang="en-US" sz="32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→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Futura Std Book" panose="020B0502020204020303" pitchFamily="34" charset="0"/>
              </a:rPr>
              <a:t> 	</a:t>
            </a:r>
            <a:r>
              <a:rPr lang="en-US" sz="3200" dirty="0">
                <a:latin typeface="Futura Std Book" panose="020B0502020204020303" pitchFamily="34" charset="0"/>
              </a:rPr>
              <a:t>Be mindful of </a:t>
            </a:r>
            <a:r>
              <a:rPr lang="en-US" sz="3200" b="1" dirty="0">
                <a:latin typeface="Futura Std Book" panose="020B0502020204020303" pitchFamily="34" charset="0"/>
              </a:rPr>
              <a:t>gender dynamics </a:t>
            </a:r>
            <a:r>
              <a:rPr lang="en-US" sz="3200" dirty="0">
                <a:latin typeface="Futura Std Book" panose="020B0502020204020303" pitchFamily="34" charset="0"/>
              </a:rPr>
              <a:t>and </a:t>
            </a:r>
            <a:r>
              <a:rPr lang="en-US" sz="3200" b="1" dirty="0">
                <a:latin typeface="Futura Std Book" panose="020B0502020204020303" pitchFamily="34" charset="0"/>
              </a:rPr>
              <a:t>cultural norms</a:t>
            </a:r>
          </a:p>
          <a:p>
            <a:pPr marL="576263" indent="-576263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None/>
            </a:pPr>
            <a:r>
              <a:rPr lang="en-US" sz="32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→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Futura Std Book" panose="020B0502020204020303" pitchFamily="34" charset="0"/>
              </a:rPr>
              <a:t> 	</a:t>
            </a:r>
            <a:r>
              <a:rPr lang="en-US" sz="3200" dirty="0">
                <a:latin typeface="Futura Std Book" panose="020B0502020204020303" pitchFamily="34" charset="0"/>
              </a:rPr>
              <a:t>Make every effort </a:t>
            </a:r>
            <a:r>
              <a:rPr lang="en-US" sz="3200" b="1" dirty="0">
                <a:latin typeface="Futura Std Book" panose="020B0502020204020303" pitchFamily="34" charset="0"/>
              </a:rPr>
              <a:t>NOT</a:t>
            </a:r>
            <a:r>
              <a:rPr lang="en-US" sz="3200" dirty="0">
                <a:latin typeface="Futura Std Book" panose="020B0502020204020303" pitchFamily="34" charset="0"/>
              </a:rPr>
              <a:t> to traumatize, retraumatize or cause the individual to feel stigmatized or marginalized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</a:pPr>
            <a:endParaRPr lang="en-GB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1260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786" y="208547"/>
            <a:ext cx="9933214" cy="629653"/>
          </a:xfrm>
        </p:spPr>
        <p:txBody>
          <a:bodyPr>
            <a:noAutofit/>
          </a:bodyPr>
          <a:lstStyle/>
          <a:p>
            <a:pPr algn="l"/>
            <a:r>
              <a:rPr lang="en-GB" sz="40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Do no harm (contd.)</a:t>
            </a:r>
            <a:endParaRPr lang="en-US" sz="4000" b="1" dirty="0">
              <a:solidFill>
                <a:srgbClr val="00A479"/>
              </a:solidFill>
              <a:latin typeface="Futura Std Book" panose="020B05020202040203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947058"/>
            <a:ext cx="10840278" cy="5400734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GB" sz="3200" b="1" dirty="0">
                <a:latin typeface="Futura Std Book" panose="020B0502020204020303" pitchFamily="34" charset="0"/>
              </a:rPr>
              <a:t>Refer individuals </a:t>
            </a:r>
            <a:r>
              <a:rPr lang="en-GB" sz="3200" dirty="0">
                <a:latin typeface="Futura Std Book" panose="020B0502020204020303" pitchFamily="34" charset="0"/>
              </a:rPr>
              <a:t>who may be at particular risk of further harm to the relevant authorities who can undertake an accurate identification and </a:t>
            </a:r>
            <a:r>
              <a:rPr lang="en-GB" sz="3200" dirty="0" smtClean="0">
                <a:latin typeface="Futura Std Book" panose="020B0502020204020303" pitchFamily="34" charset="0"/>
              </a:rPr>
              <a:t>onward referral</a:t>
            </a:r>
            <a:endParaRPr lang="en-GB" sz="3200" dirty="0">
              <a:latin typeface="Futura Std Book" panose="020B0502020204020303" pitchFamily="34" charset="0"/>
            </a:endParaRPr>
          </a:p>
          <a:p>
            <a:pPr marL="457200" lvl="2" indent="-4572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latin typeface="Futura Std Book" panose="020B0502020204020303" pitchFamily="34" charset="0"/>
              </a:rPr>
              <a:t>	e.g., survivors of torture and/or sexual/gender-based violence, children, persons with disabilities, among others</a:t>
            </a:r>
          </a:p>
          <a:p>
            <a:pPr marL="457200" indent="-4572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GB" sz="3200" dirty="0">
                <a:latin typeface="Futura Std Book" panose="020B0502020204020303" pitchFamily="34" charset="0"/>
              </a:rPr>
              <a:t>Be aware that recalling traumatic experiences may lead to </a:t>
            </a:r>
            <a:r>
              <a:rPr lang="en-GB" sz="3200" b="1" dirty="0">
                <a:latin typeface="Futura Std Book" panose="020B0502020204020303" pitchFamily="34" charset="0"/>
              </a:rPr>
              <a:t>re-traumatization and further distress</a:t>
            </a:r>
          </a:p>
          <a:p>
            <a:pPr lvl="1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tabLst>
                <a:tab pos="1111250" algn="l"/>
              </a:tabLst>
            </a:pPr>
            <a:r>
              <a:rPr lang="en-US" sz="32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→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Futura Std Book" panose="020B0502020204020303" pitchFamily="34" charset="0"/>
              </a:rPr>
              <a:t> 	</a:t>
            </a:r>
            <a:r>
              <a:rPr lang="en-US" sz="3200" dirty="0">
                <a:latin typeface="Futura Std Book" panose="020B0502020204020303" pitchFamily="34" charset="0"/>
              </a:rPr>
              <a:t>A</a:t>
            </a:r>
            <a:r>
              <a:rPr lang="en-GB" sz="3200" dirty="0">
                <a:latin typeface="Futura Std Book" panose="020B0502020204020303" pitchFamily="34" charset="0"/>
              </a:rPr>
              <a:t>void asking such questions to the extent possible, but rather refer the individual to the appropriate specialists</a:t>
            </a:r>
          </a:p>
          <a:p>
            <a:pPr lvl="1" algn="l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186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681" y="306758"/>
            <a:ext cx="9144000" cy="67280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Session 4 content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5106" y="1151072"/>
            <a:ext cx="10633480" cy="4865915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>
                <a:latin typeface="Futura Std Book" panose="020B0502020204020303" pitchFamily="34" charset="0"/>
              </a:rPr>
              <a:t>4.1</a:t>
            </a:r>
            <a:r>
              <a:rPr lang="en-US" sz="3200" dirty="0">
                <a:latin typeface="Futura Std Book" panose="020B0502020204020303" pitchFamily="34" charset="0"/>
              </a:rPr>
              <a:t>	</a:t>
            </a:r>
            <a:r>
              <a:rPr lang="en-US" sz="3200" dirty="0" smtClean="0">
                <a:latin typeface="Futura Std Book" panose="020B0502020204020303" pitchFamily="34" charset="0"/>
              </a:rPr>
              <a:t>Screening </a:t>
            </a:r>
            <a:r>
              <a:rPr lang="en-US" sz="3200" dirty="0">
                <a:latin typeface="Futura Std Book" panose="020B0502020204020303" pitchFamily="34" charset="0"/>
              </a:rPr>
              <a:t>and interviewing </a:t>
            </a:r>
            <a:r>
              <a:rPr lang="en-US" sz="3200" dirty="0" smtClean="0">
                <a:latin typeface="Futura Std Book" panose="020B0502020204020303" pitchFamily="34" charset="0"/>
              </a:rPr>
              <a:t>at international borders</a:t>
            </a:r>
          </a:p>
          <a:p>
            <a:pPr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>
                <a:latin typeface="Futura Std Book" panose="020B0502020204020303" pitchFamily="34" charset="0"/>
              </a:rPr>
              <a:t>4.2</a:t>
            </a:r>
            <a:r>
              <a:rPr lang="en-US" sz="3200" dirty="0">
                <a:latin typeface="Futura Std Book" panose="020B0502020204020303" pitchFamily="34" charset="0"/>
              </a:rPr>
              <a:t>	</a:t>
            </a:r>
            <a:r>
              <a:rPr lang="en-US" sz="3200" dirty="0" smtClean="0">
                <a:latin typeface="Futura Std Book" panose="020B0502020204020303" pitchFamily="34" charset="0"/>
              </a:rPr>
              <a:t>Key </a:t>
            </a:r>
            <a:r>
              <a:rPr lang="en-US" sz="3200" dirty="0">
                <a:latin typeface="Futura Std Book" panose="020B0502020204020303" pitchFamily="34" charset="0"/>
              </a:rPr>
              <a:t>human rights considerations and practical 	measures </a:t>
            </a:r>
            <a:r>
              <a:rPr lang="en-US" sz="3200" dirty="0" smtClean="0">
                <a:latin typeface="Futura Std Book" panose="020B0502020204020303" pitchFamily="34" charset="0"/>
              </a:rPr>
              <a:t>for screening </a:t>
            </a:r>
            <a:r>
              <a:rPr lang="en-US" sz="3200" dirty="0">
                <a:latin typeface="Futura Std Book" panose="020B0502020204020303" pitchFamily="34" charset="0"/>
              </a:rPr>
              <a:t>and </a:t>
            </a:r>
            <a:r>
              <a:rPr lang="en-US" sz="3200" dirty="0" smtClean="0">
                <a:latin typeface="Futura Std Book" panose="020B0502020204020303" pitchFamily="34" charset="0"/>
              </a:rPr>
              <a:t>interviewing</a:t>
            </a:r>
            <a:endParaRPr lang="en-US" sz="3200" dirty="0">
              <a:latin typeface="Futura Std Book" panose="020B0502020204020303" pitchFamily="34" charset="0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>
                <a:latin typeface="Futura Std Book" panose="020B0502020204020303" pitchFamily="34" charset="0"/>
              </a:rPr>
              <a:t>4.3</a:t>
            </a:r>
            <a:r>
              <a:rPr lang="en-US" sz="3200" dirty="0">
                <a:latin typeface="Futura Std Book" panose="020B0502020204020303" pitchFamily="34" charset="0"/>
              </a:rPr>
              <a:t>	</a:t>
            </a:r>
            <a:r>
              <a:rPr lang="en-GB" sz="3200" dirty="0" smtClean="0">
                <a:latin typeface="Futura Std Book" panose="020B0502020204020303" pitchFamily="34" charset="0"/>
              </a:rPr>
              <a:t>Exercise</a:t>
            </a:r>
            <a:r>
              <a:rPr lang="en-GB" sz="3200" dirty="0">
                <a:latin typeface="Futura Std Book" panose="020B0502020204020303" pitchFamily="34" charset="0"/>
              </a:rPr>
              <a:t>: </a:t>
            </a:r>
            <a:r>
              <a:rPr lang="en-GB" sz="3200" dirty="0" smtClean="0">
                <a:latin typeface="Futura Std Book" panose="020B0502020204020303" pitchFamily="34" charset="0"/>
              </a:rPr>
              <a:t>Screening at the border</a:t>
            </a:r>
            <a:endParaRPr lang="en-US" sz="3200" dirty="0">
              <a:latin typeface="Futura Std Book" panose="020B0502020204020303" pitchFamily="34" charset="0"/>
            </a:endParaRPr>
          </a:p>
          <a:p>
            <a:pPr lv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latin typeface="Futura Std Book" panose="020B0502020204020303" pitchFamily="34" charset="0"/>
              </a:rPr>
              <a:t>4.4	Practical </a:t>
            </a:r>
            <a:r>
              <a:rPr lang="en-GB" sz="3200" dirty="0">
                <a:latin typeface="Futura Std Book" panose="020B0502020204020303" pitchFamily="34" charset="0"/>
              </a:rPr>
              <a:t>steps to ensure human rights-based and </a:t>
            </a:r>
            <a:r>
              <a:rPr lang="en-GB" sz="3200" dirty="0" smtClean="0">
                <a:latin typeface="Futura Std Book" panose="020B0502020204020303" pitchFamily="34" charset="0"/>
              </a:rPr>
              <a:t>gender-sensitive </a:t>
            </a:r>
            <a:r>
              <a:rPr lang="en-GB" sz="3200" dirty="0">
                <a:latin typeface="Futura Std Book" panose="020B0502020204020303" pitchFamily="34" charset="0"/>
              </a:rPr>
              <a:t>interviews </a:t>
            </a:r>
          </a:p>
          <a:p>
            <a:pPr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3200" dirty="0" smtClean="0">
                <a:latin typeface="Futura Std Book" panose="020B0502020204020303" pitchFamily="34" charset="0"/>
              </a:rPr>
              <a:t>4.5</a:t>
            </a:r>
            <a:r>
              <a:rPr lang="en-GB" sz="3200" dirty="0">
                <a:latin typeface="Futura Std Book" panose="020B0502020204020303" pitchFamily="34" charset="0"/>
              </a:rPr>
              <a:t>	</a:t>
            </a:r>
            <a:r>
              <a:rPr lang="en-GB" sz="3200" dirty="0" smtClean="0">
                <a:latin typeface="Futura Std Book" panose="020B0502020204020303" pitchFamily="34" charset="0"/>
              </a:rPr>
              <a:t>Exercise: </a:t>
            </a:r>
            <a:r>
              <a:rPr lang="en-GB" sz="3200" dirty="0">
                <a:latin typeface="Futura Std Book" panose="020B0502020204020303" pitchFamily="34" charset="0"/>
              </a:rPr>
              <a:t>Interviewing at the border</a:t>
            </a:r>
          </a:p>
          <a:p>
            <a:pPr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>
                <a:latin typeface="Futura Std Book" panose="020B0502020204020303" pitchFamily="34" charset="0"/>
              </a:rPr>
              <a:t>4.6	Exercise: </a:t>
            </a:r>
            <a:r>
              <a:rPr lang="en-GB" sz="3200" dirty="0">
                <a:latin typeface="Futura Std Book" panose="020B0502020204020303" pitchFamily="34" charset="0"/>
              </a:rPr>
              <a:t>Considerations when screening or interviewing </a:t>
            </a:r>
            <a:r>
              <a:rPr lang="en-GB" sz="3200" dirty="0" smtClean="0">
                <a:latin typeface="Futura Std Book" panose="020B0502020204020303" pitchFamily="34" charset="0"/>
              </a:rPr>
              <a:t>migrants </a:t>
            </a:r>
            <a:r>
              <a:rPr lang="en-GB" sz="3200" dirty="0">
                <a:latin typeface="Futura Std Book" panose="020B0502020204020303" pitchFamily="34" charset="0"/>
              </a:rPr>
              <a:t>in potentially vulnerable situations</a:t>
            </a:r>
          </a:p>
        </p:txBody>
      </p:sp>
    </p:spTree>
    <p:extLst>
      <p:ext uri="{BB962C8B-B14F-4D97-AF65-F5344CB8AC3E}">
        <p14:creationId xmlns:p14="http://schemas.microsoft.com/office/powerpoint/2010/main" val="5909353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B0AF6-B1BF-4386-82A9-DB84303F8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6000"/>
            <a:ext cx="10515600" cy="4182533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5400" b="1" dirty="0">
                <a:solidFill>
                  <a:srgbClr val="0070C0"/>
                </a:solidFill>
                <a:cs typeface="Arial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993955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78FC1A-11E1-7347-B7DC-6130024393AB}"/>
              </a:ext>
            </a:extLst>
          </p:cNvPr>
          <p:cNvSpPr txBox="1">
            <a:spLocks/>
          </p:cNvSpPr>
          <p:nvPr/>
        </p:nvSpPr>
        <p:spPr>
          <a:xfrm>
            <a:off x="1524000" y="1251857"/>
            <a:ext cx="9144000" cy="22642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48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4.3. </a:t>
            </a:r>
          </a:p>
          <a:p>
            <a:pPr algn="ctr">
              <a:lnSpc>
                <a:spcPct val="100000"/>
              </a:lnSpc>
            </a:pPr>
            <a:r>
              <a:rPr lang="en-US" sz="48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Exercise (role play): </a:t>
            </a:r>
            <a:br>
              <a:rPr lang="en-US" sz="4800" b="1" dirty="0">
                <a:solidFill>
                  <a:srgbClr val="00A479"/>
                </a:solidFill>
                <a:latin typeface="Futura Std Book" panose="020B0502020204020303" pitchFamily="34" charset="0"/>
              </a:rPr>
            </a:br>
            <a:r>
              <a:rPr lang="en-US" sz="48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Screening at the border</a:t>
            </a:r>
          </a:p>
        </p:txBody>
      </p:sp>
    </p:spTree>
    <p:extLst>
      <p:ext uri="{BB962C8B-B14F-4D97-AF65-F5344CB8AC3E}">
        <p14:creationId xmlns:p14="http://schemas.microsoft.com/office/powerpoint/2010/main" val="14107589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E163E-D999-174E-900D-1FE363E6C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499" y="914642"/>
            <a:ext cx="11589249" cy="6538401"/>
          </a:xfrm>
        </p:spPr>
        <p:txBody>
          <a:bodyPr>
            <a:noAutofit/>
          </a:bodyPr>
          <a:lstStyle/>
          <a:p>
            <a:pPr marL="368300" indent="-3683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Futura Std Book" panose="020B0502020204020303" pitchFamily="34" charset="0"/>
              </a:rPr>
              <a:t>Each </a:t>
            </a:r>
            <a:r>
              <a:rPr lang="en-GB" b="1" dirty="0">
                <a:latin typeface="Futura Std Book" panose="020B0502020204020303" pitchFamily="34" charset="0"/>
              </a:rPr>
              <a:t>border screening station </a:t>
            </a:r>
            <a:r>
              <a:rPr lang="en-GB" dirty="0">
                <a:latin typeface="Futura Std Book" panose="020B0502020204020303" pitchFamily="34" charset="0"/>
              </a:rPr>
              <a:t>should be staffed by a </a:t>
            </a:r>
            <a:r>
              <a:rPr lang="en-GB" b="1" dirty="0">
                <a:latin typeface="Futura Std Book" panose="020B0502020204020303" pitchFamily="34" charset="0"/>
              </a:rPr>
              <a:t>border official </a:t>
            </a:r>
            <a:endParaRPr lang="en-GB" dirty="0" smtClean="0">
              <a:latin typeface="Futura Std Book" panose="020B0502020204020303" pitchFamily="34" charset="0"/>
            </a:endParaRPr>
          </a:p>
          <a:p>
            <a:pPr marL="368300" indent="-3683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b="1" dirty="0" smtClean="0">
                <a:latin typeface="Futura Std Book" panose="020B0502020204020303" pitchFamily="34" charset="0"/>
              </a:rPr>
              <a:t>Migrants </a:t>
            </a:r>
            <a:r>
              <a:rPr lang="en-GB" dirty="0" smtClean="0">
                <a:latin typeface="Futura Std Book" panose="020B0502020204020303" pitchFamily="34" charset="0"/>
              </a:rPr>
              <a:t>will queue up to be screened by a </a:t>
            </a:r>
            <a:r>
              <a:rPr lang="en-GB" b="1" dirty="0" smtClean="0">
                <a:latin typeface="Futura Std Book" panose="020B0502020204020303" pitchFamily="34" charset="0"/>
              </a:rPr>
              <a:t>border official</a:t>
            </a:r>
          </a:p>
          <a:p>
            <a:pPr marL="368300" indent="-3683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b="1" dirty="0">
                <a:latin typeface="Futura Std Book" panose="020B0502020204020303" pitchFamily="34" charset="0"/>
              </a:rPr>
              <a:t>Border officials </a:t>
            </a:r>
            <a:r>
              <a:rPr lang="en-GB" dirty="0">
                <a:latin typeface="Futura Std Book" panose="020B0502020204020303" pitchFamily="34" charset="0"/>
              </a:rPr>
              <a:t>will ask questions to </a:t>
            </a:r>
            <a:r>
              <a:rPr lang="en-GB" b="1" dirty="0">
                <a:latin typeface="Futura Std Book" panose="020B0502020204020303" pitchFamily="34" charset="0"/>
              </a:rPr>
              <a:t>screen </a:t>
            </a:r>
            <a:r>
              <a:rPr lang="en-GB" dirty="0">
                <a:latin typeface="Futura Std Book" panose="020B0502020204020303" pitchFamily="34" charset="0"/>
              </a:rPr>
              <a:t>the </a:t>
            </a:r>
            <a:r>
              <a:rPr lang="en-GB" dirty="0" smtClean="0">
                <a:latin typeface="Futura Std Book" panose="020B0502020204020303" pitchFamily="34" charset="0"/>
              </a:rPr>
              <a:t>migrants and fill out their screening report</a:t>
            </a:r>
          </a:p>
          <a:p>
            <a:pPr marL="368300" indent="-3683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 smtClean="0">
                <a:latin typeface="Futura Std Book" panose="020B0502020204020303" pitchFamily="34" charset="0"/>
              </a:rPr>
              <a:t>Border </a:t>
            </a:r>
            <a:r>
              <a:rPr lang="en-GB" dirty="0">
                <a:latin typeface="Futura Std Book" panose="020B0502020204020303" pitchFamily="34" charset="0"/>
              </a:rPr>
              <a:t>officials and migrants </a:t>
            </a:r>
            <a:r>
              <a:rPr lang="en-GB" dirty="0" smtClean="0">
                <a:latin typeface="Futura Std Book" panose="020B0502020204020303" pitchFamily="34" charset="0"/>
              </a:rPr>
              <a:t>will receive </a:t>
            </a:r>
            <a:r>
              <a:rPr lang="en-GB" b="1" dirty="0" smtClean="0">
                <a:latin typeface="Futura Std Book" panose="020B0502020204020303" pitchFamily="34" charset="0"/>
              </a:rPr>
              <a:t>documentation/information</a:t>
            </a:r>
            <a:r>
              <a:rPr lang="en-GB" dirty="0" smtClean="0">
                <a:latin typeface="Futura Std Book" panose="020B0502020204020303" pitchFamily="34" charset="0"/>
              </a:rPr>
              <a:t>:</a:t>
            </a:r>
            <a:r>
              <a:rPr lang="en-GB" b="1" dirty="0" smtClean="0">
                <a:latin typeface="Futura Std Book" panose="020B0502020204020303" pitchFamily="34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dirty="0">
                <a:latin typeface="Futura Std Book" panose="020B0502020204020303" pitchFamily="34" charset="0"/>
              </a:rPr>
              <a:t> </a:t>
            </a:r>
            <a:r>
              <a:rPr lang="en-GB" dirty="0" smtClean="0">
                <a:latin typeface="Futura Std Book" panose="020B0502020204020303" pitchFamily="34" charset="0"/>
              </a:rPr>
              <a:t>    - </a:t>
            </a:r>
            <a:r>
              <a:rPr lang="en-GB" dirty="0">
                <a:latin typeface="Futura Std Book" panose="020B0502020204020303" pitchFamily="34" charset="0"/>
              </a:rPr>
              <a:t>Migrants: </a:t>
            </a:r>
            <a:r>
              <a:rPr lang="en-GB" dirty="0" smtClean="0">
                <a:latin typeface="Futura Std Book" panose="020B0502020204020303" pitchFamily="34" charset="0"/>
              </a:rPr>
              <a:t>migration story and </a:t>
            </a:r>
            <a:r>
              <a:rPr lang="en-GB" dirty="0">
                <a:latin typeface="Futura Std Book" panose="020B0502020204020303" pitchFamily="34" charset="0"/>
              </a:rPr>
              <a:t>travel </a:t>
            </a:r>
            <a:r>
              <a:rPr lang="en-GB" dirty="0" smtClean="0">
                <a:latin typeface="Futura Std Book" panose="020B0502020204020303" pitchFamily="34" charset="0"/>
              </a:rPr>
              <a:t>documentation,</a:t>
            </a:r>
            <a:r>
              <a:rPr lang="en-GB" dirty="0">
                <a:latin typeface="Futura Std Book" panose="020B0502020204020303" pitchFamily="34" charset="0"/>
              </a:rPr>
              <a:t/>
            </a:r>
            <a:br>
              <a:rPr lang="en-GB" dirty="0">
                <a:latin typeface="Futura Std Book" panose="020B0502020204020303" pitchFamily="34" charset="0"/>
              </a:rPr>
            </a:br>
            <a:r>
              <a:rPr lang="en-GB" dirty="0" smtClean="0">
                <a:latin typeface="Futura Std Book" panose="020B0502020204020303" pitchFamily="34" charset="0"/>
              </a:rPr>
              <a:t>     - </a:t>
            </a:r>
            <a:r>
              <a:rPr lang="en-GB" dirty="0">
                <a:latin typeface="Futura Std Book" panose="020B0502020204020303" pitchFamily="34" charset="0"/>
              </a:rPr>
              <a:t>Border officials: screening report, background </a:t>
            </a:r>
            <a:r>
              <a:rPr lang="en-GB" dirty="0" smtClean="0">
                <a:latin typeface="Futura Std Book" panose="020B0502020204020303" pitchFamily="34" charset="0"/>
              </a:rPr>
              <a:t>information/watch list</a:t>
            </a:r>
            <a:endParaRPr lang="en-GB" dirty="0">
              <a:latin typeface="Futura Std Book" panose="020B0502020204020303" pitchFamily="34" charset="0"/>
            </a:endParaRPr>
          </a:p>
          <a:p>
            <a:pPr marL="368300" indent="-3683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 smtClean="0">
                <a:latin typeface="Futura Std Book" panose="020B0502020204020303" pitchFamily="34" charset="0"/>
              </a:rPr>
              <a:t>You will</a:t>
            </a:r>
            <a:r>
              <a:rPr lang="en-GB" b="1" dirty="0" smtClean="0">
                <a:latin typeface="Futura Std Book" panose="020B0502020204020303" pitchFamily="34" charset="0"/>
              </a:rPr>
              <a:t> be briefed </a:t>
            </a:r>
            <a:r>
              <a:rPr lang="en-GB" dirty="0" smtClean="0">
                <a:latin typeface="Futura Std Book" panose="020B0502020204020303" pitchFamily="34" charset="0"/>
              </a:rPr>
              <a:t>separately on your roles.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sz="800" dirty="0" smtClean="0">
              <a:latin typeface="Futura Std Book" panose="020B0502020204020303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dirty="0" smtClean="0">
                <a:latin typeface="Futura Std Book" panose="020B0502020204020303" pitchFamily="34" charset="0"/>
              </a:rPr>
              <a:t>Each </a:t>
            </a:r>
            <a:r>
              <a:rPr lang="en-GB" dirty="0">
                <a:latin typeface="Futura Std Book" panose="020B0502020204020303" pitchFamily="34" charset="0"/>
              </a:rPr>
              <a:t>screening will take </a:t>
            </a:r>
            <a:r>
              <a:rPr lang="en-GB" dirty="0">
                <a:solidFill>
                  <a:srgbClr val="FF0000"/>
                </a:solidFill>
                <a:latin typeface="Futura Std Book" panose="020B0502020204020303" pitchFamily="34" charset="0"/>
              </a:rPr>
              <a:t>maximum 3 minutes</a:t>
            </a:r>
            <a:r>
              <a:rPr lang="en-GB" dirty="0">
                <a:latin typeface="Futura Std Book" panose="020B0502020204020303" pitchFamily="34" charset="0"/>
              </a:rPr>
              <a:t>. Officers must stop when the bell rings. 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18457" y="223218"/>
            <a:ext cx="10048153" cy="6749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b="1" dirty="0" smtClean="0">
                <a:solidFill>
                  <a:srgbClr val="00A479"/>
                </a:solidFill>
                <a:latin typeface="Futura Std Book" panose="020B0502020204020303" pitchFamily="34" charset="0"/>
              </a:rPr>
              <a:t>Screening at the border: Instructions</a:t>
            </a:r>
            <a:endParaRPr lang="en-US" sz="3800" b="1" dirty="0">
              <a:solidFill>
                <a:srgbClr val="00A479"/>
              </a:solidFill>
              <a:latin typeface="Futura Std Book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3850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2681" y="315685"/>
            <a:ext cx="9923929" cy="674913"/>
          </a:xfrm>
        </p:spPr>
        <p:txBody>
          <a:bodyPr>
            <a:noAutofit/>
          </a:bodyPr>
          <a:lstStyle/>
          <a:p>
            <a:pPr algn="l"/>
            <a:r>
              <a:rPr lang="en-US" sz="38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Screening at the border: Debriefing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2681" y="1295399"/>
            <a:ext cx="10703859" cy="5333999"/>
          </a:xfrm>
        </p:spPr>
        <p:txBody>
          <a:bodyPr>
            <a:noAutofit/>
          </a:bodyPr>
          <a:lstStyle/>
          <a:p>
            <a:pPr marL="457200" lvl="0" indent="-4572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000" dirty="0">
                <a:latin typeface="Futura Std Book" panose="020B0502020204020303" pitchFamily="34" charset="0"/>
              </a:rPr>
              <a:t>What was your reaction to the exercise? </a:t>
            </a:r>
          </a:p>
          <a:p>
            <a:pPr marL="914400" lvl="1" indent="-4572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latin typeface="Futura Std Book" panose="020B0502020204020303" pitchFamily="34" charset="0"/>
              </a:rPr>
              <a:t>Were there any specific situations that made you feel uncertain or uncomfortable? </a:t>
            </a:r>
          </a:p>
          <a:p>
            <a:pPr marL="914400" lvl="1" indent="-4572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latin typeface="Futura Std Book" panose="020B0502020204020303" pitchFamily="34" charset="0"/>
              </a:rPr>
              <a:t>How did you feel throughout the exercise?</a:t>
            </a:r>
          </a:p>
          <a:p>
            <a:pPr marL="457200" lvl="0" indent="-4572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000" dirty="0">
                <a:latin typeface="Futura Std Book" panose="020B0502020204020303" pitchFamily="34" charset="0"/>
              </a:rPr>
              <a:t>What decisions did you make/what action did you take?</a:t>
            </a:r>
          </a:p>
          <a:p>
            <a:pPr marL="914400" lvl="1" indent="-4572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latin typeface="Futura Std Book" panose="020B0502020204020303" pitchFamily="34" charset="0"/>
              </a:rPr>
              <a:t>Why those decisions/actions?</a:t>
            </a:r>
          </a:p>
          <a:p>
            <a:pPr marL="457200" lvl="0" indent="-4572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000" dirty="0">
                <a:latin typeface="Futura Std Book" panose="020B0502020204020303" pitchFamily="34" charset="0"/>
              </a:rPr>
              <a:t>What would you do differently, if anything?</a:t>
            </a:r>
          </a:p>
          <a:p>
            <a:pPr marL="457200" lvl="0" indent="-4572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000" dirty="0">
                <a:latin typeface="Futura Std Book" panose="020B0502020204020303" pitchFamily="34" charset="0"/>
              </a:rPr>
              <a:t>Did any gender-specific considerations emerge (for border official or migrant)?</a:t>
            </a:r>
          </a:p>
        </p:txBody>
      </p:sp>
    </p:spTree>
    <p:extLst>
      <p:ext uri="{BB962C8B-B14F-4D97-AF65-F5344CB8AC3E}">
        <p14:creationId xmlns:p14="http://schemas.microsoft.com/office/powerpoint/2010/main" val="6786915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742066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4.4.  </a:t>
            </a:r>
            <a:br>
              <a:rPr lang="en-US" sz="4800" b="1" dirty="0">
                <a:solidFill>
                  <a:srgbClr val="00A479"/>
                </a:solidFill>
                <a:latin typeface="Futura Std Book" panose="020B0502020204020303" pitchFamily="34" charset="0"/>
              </a:rPr>
            </a:br>
            <a:r>
              <a:rPr lang="en-US" sz="48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Practical steps to ensure </a:t>
            </a:r>
            <a:br>
              <a:rPr lang="en-US" sz="4800" b="1" dirty="0">
                <a:solidFill>
                  <a:srgbClr val="00A479"/>
                </a:solidFill>
                <a:latin typeface="Futura Std Book" panose="020B0502020204020303" pitchFamily="34" charset="0"/>
              </a:rPr>
            </a:br>
            <a:r>
              <a:rPr lang="en-US" sz="48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human rights-based and </a:t>
            </a:r>
            <a:br>
              <a:rPr lang="en-US" sz="4800" b="1" dirty="0">
                <a:solidFill>
                  <a:srgbClr val="00A479"/>
                </a:solidFill>
                <a:latin typeface="Futura Std Book" panose="020B0502020204020303" pitchFamily="34" charset="0"/>
              </a:rPr>
            </a:br>
            <a:r>
              <a:rPr lang="en-US" sz="48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gender-sensitive interviews </a:t>
            </a:r>
          </a:p>
        </p:txBody>
      </p:sp>
    </p:spTree>
    <p:extLst>
      <p:ext uri="{BB962C8B-B14F-4D97-AF65-F5344CB8AC3E}">
        <p14:creationId xmlns:p14="http://schemas.microsoft.com/office/powerpoint/2010/main" val="4791688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E25F4-0FDB-3744-8379-D1B70484B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2931"/>
          </a:xfrm>
        </p:spPr>
        <p:txBody>
          <a:bodyPr>
            <a:noAutofit/>
          </a:bodyPr>
          <a:lstStyle/>
          <a:p>
            <a:pPr>
              <a:tabLst>
                <a:tab pos="1371600" algn="l"/>
              </a:tabLst>
            </a:pPr>
            <a:r>
              <a:rPr lang="en-GB" sz="40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4.4.1.	Exercise (brainstorming): Stages of the 	interview</a:t>
            </a:r>
            <a:endParaRPr lang="en-US" sz="4000" b="1" dirty="0">
              <a:solidFill>
                <a:srgbClr val="00A479"/>
              </a:solidFill>
              <a:latin typeface="Futura Std Book" panose="020B05020202040203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0B9A7-CBA0-8941-B94B-2B4EBA784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5940"/>
            <a:ext cx="10515600" cy="5032638"/>
          </a:xfrm>
        </p:spPr>
        <p:txBody>
          <a:bodyPr>
            <a:normAutofit fontScale="77500" lnSpcReduction="20000"/>
          </a:bodyPr>
          <a:lstStyle/>
          <a:p>
            <a:pPr marL="365125" indent="-365125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3500" dirty="0">
                <a:latin typeface="Futura Std Book" panose="020B0502020204020303" pitchFamily="34" charset="0"/>
              </a:rPr>
              <a:t>There is a </a:t>
            </a:r>
            <a:r>
              <a:rPr lang="en-GB" sz="3500" b="1" dirty="0">
                <a:latin typeface="Futura Std Book" panose="020B0502020204020303" pitchFamily="34" charset="0"/>
              </a:rPr>
              <a:t>flip chart </a:t>
            </a:r>
            <a:r>
              <a:rPr lang="en-GB" sz="3500" dirty="0">
                <a:latin typeface="Futura Std Book" panose="020B0502020204020303" pitchFamily="34" charset="0"/>
              </a:rPr>
              <a:t>for each stage of the interviewing process: </a:t>
            </a:r>
            <a:r>
              <a:rPr lang="en-GB" sz="3500" b="1" dirty="0">
                <a:latin typeface="Futura Std Book" panose="020B0502020204020303" pitchFamily="34" charset="0"/>
              </a:rPr>
              <a:t>preparing, beginning, conducting, concluding</a:t>
            </a:r>
            <a:r>
              <a:rPr lang="en-GB" sz="3500" dirty="0">
                <a:latin typeface="Futura Std Book" panose="020B0502020204020303" pitchFamily="34" charset="0"/>
              </a:rPr>
              <a:t> the </a:t>
            </a:r>
            <a:r>
              <a:rPr lang="en-GB" sz="3500" dirty="0" smtClean="0">
                <a:latin typeface="Futura Std Book" panose="020B0502020204020303" pitchFamily="34" charset="0"/>
              </a:rPr>
              <a:t>interview</a:t>
            </a:r>
            <a:endParaRPr lang="en-GB" sz="3500" dirty="0">
              <a:latin typeface="Futura Std Book" panose="020B0502020204020303" pitchFamily="34" charset="0"/>
            </a:endParaRPr>
          </a:p>
          <a:p>
            <a:pPr marL="365125" indent="-365125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3500" dirty="0" smtClean="0">
                <a:latin typeface="Futura Std Book" panose="020B0502020204020303" pitchFamily="34" charset="0"/>
              </a:rPr>
              <a:t>Work in four </a:t>
            </a:r>
            <a:r>
              <a:rPr lang="en-GB" sz="3500" dirty="0">
                <a:latin typeface="Futura Std Book" panose="020B0502020204020303" pitchFamily="34" charset="0"/>
              </a:rPr>
              <a:t>groups – one at each flip </a:t>
            </a:r>
            <a:r>
              <a:rPr lang="en-GB" sz="3500" dirty="0" smtClean="0">
                <a:latin typeface="Futura Std Book" panose="020B0502020204020303" pitchFamily="34" charset="0"/>
              </a:rPr>
              <a:t>chart</a:t>
            </a:r>
            <a:endParaRPr lang="en-GB" sz="3500" dirty="0">
              <a:latin typeface="Futura Std Book" panose="020B0502020204020303" pitchFamily="34" charset="0"/>
            </a:endParaRPr>
          </a:p>
          <a:p>
            <a:pPr marL="365125" indent="-365125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3500" dirty="0">
                <a:latin typeface="Futura Std Book" panose="020B0502020204020303" pitchFamily="34" charset="0"/>
              </a:rPr>
              <a:t>Briefly </a:t>
            </a:r>
            <a:r>
              <a:rPr lang="en-GB" sz="3500" b="1" dirty="0">
                <a:latin typeface="Futura Std Book" panose="020B0502020204020303" pitchFamily="34" charset="0"/>
              </a:rPr>
              <a:t>discuss </a:t>
            </a:r>
            <a:r>
              <a:rPr lang="en-GB" sz="3500" dirty="0">
                <a:latin typeface="Futura Std Book" panose="020B0502020204020303" pitchFamily="34" charset="0"/>
              </a:rPr>
              <a:t>the interview stage with your group and </a:t>
            </a:r>
            <a:r>
              <a:rPr lang="en-GB" sz="3500" b="1" dirty="0">
                <a:latin typeface="Futura Std Book" panose="020B0502020204020303" pitchFamily="34" charset="0"/>
              </a:rPr>
              <a:t>note </a:t>
            </a:r>
            <a:r>
              <a:rPr lang="en-GB" sz="3500" dirty="0">
                <a:latin typeface="Futura Std Book" panose="020B0502020204020303" pitchFamily="34" charset="0"/>
              </a:rPr>
              <a:t>your ideas/points/tasks required on the flip chart [</a:t>
            </a:r>
            <a:r>
              <a:rPr lang="en-GB" sz="3500" dirty="0">
                <a:solidFill>
                  <a:srgbClr val="FF6600"/>
                </a:solidFill>
                <a:latin typeface="Futura Std Book" panose="020B0502020204020303" pitchFamily="34" charset="0"/>
              </a:rPr>
              <a:t>5 minutes</a:t>
            </a:r>
            <a:r>
              <a:rPr lang="en-GB" sz="3500" dirty="0" smtClean="0">
                <a:latin typeface="Futura Std Book" panose="020B0502020204020303" pitchFamily="34" charset="0"/>
              </a:rPr>
              <a:t>]</a:t>
            </a:r>
            <a:endParaRPr lang="en-GB" sz="3500" dirty="0">
              <a:latin typeface="Futura Std Book" panose="020B0502020204020303" pitchFamily="34" charset="0"/>
            </a:endParaRPr>
          </a:p>
          <a:p>
            <a:pPr marL="365125" indent="-365125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3500" dirty="0">
                <a:latin typeface="Futura Std Book" panose="020B0502020204020303" pitchFamily="34" charset="0"/>
              </a:rPr>
              <a:t>Then </a:t>
            </a:r>
            <a:r>
              <a:rPr lang="en-GB" sz="3500" b="1" dirty="0">
                <a:latin typeface="Futura Std Book" panose="020B0502020204020303" pitchFamily="34" charset="0"/>
              </a:rPr>
              <a:t>move on </a:t>
            </a:r>
            <a:r>
              <a:rPr lang="en-GB" sz="3500" dirty="0">
                <a:latin typeface="Futura Std Book" panose="020B0502020204020303" pitchFamily="34" charset="0"/>
              </a:rPr>
              <a:t>to another flip chart; </a:t>
            </a:r>
            <a:r>
              <a:rPr lang="en-GB" sz="3500" b="1" dirty="0">
                <a:latin typeface="Futura Std Book" panose="020B0502020204020303" pitchFamily="34" charset="0"/>
              </a:rPr>
              <a:t>read</a:t>
            </a:r>
            <a:r>
              <a:rPr lang="en-GB" sz="3500" dirty="0">
                <a:latin typeface="Futura Std Book" panose="020B0502020204020303" pitchFamily="34" charset="0"/>
              </a:rPr>
              <a:t> the notes made by that group; </a:t>
            </a:r>
            <a:r>
              <a:rPr lang="en-GB" sz="3500" b="1" dirty="0">
                <a:latin typeface="Futura Std Book" panose="020B0502020204020303" pitchFamily="34" charset="0"/>
              </a:rPr>
              <a:t>briefly discuss</a:t>
            </a:r>
            <a:r>
              <a:rPr lang="en-GB" sz="3500" dirty="0">
                <a:latin typeface="Futura Std Book" panose="020B0502020204020303" pitchFamily="34" charset="0"/>
              </a:rPr>
              <a:t>; and </a:t>
            </a:r>
            <a:r>
              <a:rPr lang="en-GB" sz="3500" b="1" dirty="0">
                <a:latin typeface="Futura Std Book" panose="020B0502020204020303" pitchFamily="34" charset="0"/>
              </a:rPr>
              <a:t>add </a:t>
            </a:r>
            <a:r>
              <a:rPr lang="en-GB" sz="3500" dirty="0">
                <a:latin typeface="Futura Std Book" panose="020B0502020204020303" pitchFamily="34" charset="0"/>
              </a:rPr>
              <a:t>any other ideas/points relevant to that </a:t>
            </a:r>
            <a:r>
              <a:rPr lang="en-GB" sz="3500" dirty="0" smtClean="0">
                <a:latin typeface="Futura Std Book" panose="020B0502020204020303" pitchFamily="34" charset="0"/>
              </a:rPr>
              <a:t>stage</a:t>
            </a:r>
            <a:endParaRPr lang="en-GB" sz="3500" b="1" dirty="0">
              <a:latin typeface="Futura Std Book" panose="020B0502020204020303" pitchFamily="34" charset="0"/>
            </a:endParaRPr>
          </a:p>
          <a:p>
            <a:pPr marL="365125" indent="-365125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3500" b="1" dirty="0">
                <a:latin typeface="Futura Std Book" panose="020B0502020204020303" pitchFamily="34" charset="0"/>
              </a:rPr>
              <a:t>Keep moving on </a:t>
            </a:r>
            <a:r>
              <a:rPr lang="en-GB" sz="3500" dirty="0">
                <a:latin typeface="Futura Std Book" panose="020B0502020204020303" pitchFamily="34" charset="0"/>
              </a:rPr>
              <a:t>until you have familiarized yourselves with/ added to all four flip charts</a:t>
            </a:r>
          </a:p>
          <a:p>
            <a:pPr marL="0" indent="0">
              <a:lnSpc>
                <a:spcPct val="100000"/>
              </a:lnSpc>
              <a:spcBef>
                <a:spcPts val="1600"/>
              </a:spcBef>
              <a:buNone/>
            </a:pPr>
            <a:endParaRPr lang="en-GB" sz="3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2794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3257" y="409074"/>
            <a:ext cx="10145486" cy="614183"/>
          </a:xfrm>
        </p:spPr>
        <p:txBody>
          <a:bodyPr anchor="ctr">
            <a:noAutofit/>
          </a:bodyPr>
          <a:lstStyle/>
          <a:p>
            <a:pPr algn="l"/>
            <a:r>
              <a:rPr lang="en-US" sz="40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4.4.2.  Preparing for the interview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3256" y="1251857"/>
            <a:ext cx="10145486" cy="4582886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latin typeface="Futura Std Book" panose="020B0502020204020303" pitchFamily="34" charset="0"/>
              </a:rPr>
              <a:t>Systematic preparation will increase the likelihood of good- quality and effective interviews:</a:t>
            </a:r>
          </a:p>
          <a:p>
            <a:pPr marL="685800" indent="-685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lphaLcParenBoth"/>
            </a:pPr>
            <a:r>
              <a:rPr lang="en-GB" sz="3200" dirty="0">
                <a:latin typeface="Futura Std Book" panose="020B0502020204020303" pitchFamily="34" charset="0"/>
              </a:rPr>
              <a:t>Select the interviewer and the venue</a:t>
            </a:r>
          </a:p>
          <a:p>
            <a:pPr marL="685800" indent="-685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lphaLcParenBoth"/>
            </a:pPr>
            <a:r>
              <a:rPr lang="en-GB" sz="3200" dirty="0">
                <a:latin typeface="Futura Std Book" panose="020B0502020204020303" pitchFamily="34" charset="0"/>
              </a:rPr>
              <a:t>Gather information about available resources</a:t>
            </a:r>
          </a:p>
          <a:p>
            <a:pPr marL="685800" indent="-685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lphaLcParenBoth"/>
            </a:pPr>
            <a:r>
              <a:rPr lang="en-GB" sz="3200" dirty="0">
                <a:latin typeface="Futura Std Book" panose="020B0502020204020303" pitchFamily="34" charset="0"/>
              </a:rPr>
              <a:t>Prepare the questions for the interview</a:t>
            </a:r>
          </a:p>
          <a:p>
            <a:pPr marL="685800" indent="-685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lphaLcParenBoth"/>
            </a:pPr>
            <a:r>
              <a:rPr lang="en-GB" sz="3200" dirty="0">
                <a:latin typeface="Futura Std Book" panose="020B0502020204020303" pitchFamily="34" charset="0"/>
              </a:rPr>
              <a:t>Select and brief an interpreter, if necessary</a:t>
            </a:r>
            <a:br>
              <a:rPr lang="en-GB" sz="3200" dirty="0">
                <a:latin typeface="Futura Std Book" panose="020B0502020204020303" pitchFamily="34" charset="0"/>
              </a:rPr>
            </a:br>
            <a:endParaRPr lang="en-GB" sz="3200" dirty="0">
              <a:latin typeface="Futura Std Book" panose="020B0502020204020303" pitchFamily="34" charset="0"/>
            </a:endParaRPr>
          </a:p>
          <a:p>
            <a:pPr marL="631825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200" dirty="0">
                <a:solidFill>
                  <a:srgbClr val="00A479"/>
                </a:solidFill>
                <a:latin typeface="Futura Std Book" panose="020B0502020204020303" pitchFamily="34" charset="0"/>
                <a:sym typeface="Wingdings" panose="05000000000000000000" pitchFamily="2" charset="2"/>
              </a:rPr>
              <a:t></a:t>
            </a:r>
            <a:r>
              <a:rPr lang="en-GB" sz="3200" dirty="0">
                <a:latin typeface="Futura Std Book" panose="020B0502020204020303" pitchFamily="34" charset="0"/>
                <a:sym typeface="Wingdings" panose="05000000000000000000" pitchFamily="2" charset="2"/>
              </a:rPr>
              <a:t> </a:t>
            </a:r>
            <a:r>
              <a:rPr lang="en-GB" sz="3200" i="1" dirty="0">
                <a:latin typeface="Futura Std Book" panose="020B0502020204020303" pitchFamily="34" charset="0"/>
                <a:sym typeface="Wingdings" panose="05000000000000000000" pitchFamily="2" charset="2"/>
              </a:rPr>
              <a:t>Focus on the individual and their experience</a:t>
            </a:r>
          </a:p>
          <a:p>
            <a:pPr marL="685800" indent="-6858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AutoNum type="alphaLcParenBoth"/>
            </a:pPr>
            <a:endParaRPr lang="en-GB" sz="3200" dirty="0"/>
          </a:p>
          <a:p>
            <a:pPr marL="685800" indent="-6858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AutoNum type="alphaLcParenBoth"/>
            </a:pPr>
            <a:endParaRPr lang="en-GB" sz="3200" dirty="0"/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GB" sz="3200" dirty="0"/>
          </a:p>
          <a:p>
            <a:pPr marL="685800" indent="-685800"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6363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9241" y="407680"/>
            <a:ext cx="10080645" cy="942149"/>
          </a:xfrm>
        </p:spPr>
        <p:txBody>
          <a:bodyPr>
            <a:noAutofit/>
          </a:bodyPr>
          <a:lstStyle/>
          <a:p>
            <a:pPr algn="l"/>
            <a:r>
              <a:rPr lang="en-US" sz="40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Preparing for the interview (contd.)</a:t>
            </a:r>
            <a:br>
              <a:rPr lang="en-US" sz="4000" b="1" dirty="0">
                <a:solidFill>
                  <a:srgbClr val="00A479"/>
                </a:solidFill>
                <a:latin typeface="Futura Std Book" panose="020B0502020204020303" pitchFamily="34" charset="0"/>
              </a:rPr>
            </a:br>
            <a:r>
              <a:rPr lang="en-US" sz="36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Focus on the interviewee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9241" y="1534886"/>
            <a:ext cx="10080645" cy="4850121"/>
          </a:xfrm>
        </p:spPr>
        <p:txBody>
          <a:bodyPr>
            <a:noAutofit/>
          </a:bodyPr>
          <a:lstStyle/>
          <a:p>
            <a:pPr marL="685800" indent="-6858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000" dirty="0">
                <a:latin typeface="Futura Std Book" panose="020B0502020204020303" pitchFamily="34" charset="0"/>
              </a:rPr>
              <a:t>(e)  	Be mindful of factors that may affect communication, such as stereotyping</a:t>
            </a:r>
            <a:r>
              <a:rPr lang="en-US" sz="3000" dirty="0">
                <a:solidFill>
                  <a:schemeClr val="accent5">
                    <a:lumMod val="75000"/>
                  </a:schemeClr>
                </a:solidFill>
                <a:latin typeface="Futura Std Book" panose="020B0502020204020303" pitchFamily="34" charset="0"/>
              </a:rPr>
              <a:t>	</a:t>
            </a:r>
            <a:endParaRPr lang="en-US" sz="3000" dirty="0">
              <a:latin typeface="Futura Std Book" panose="020B0502020204020303" pitchFamily="34" charset="0"/>
            </a:endParaRPr>
          </a:p>
          <a:p>
            <a:pPr marL="1089025" indent="-403225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000" dirty="0">
                <a:latin typeface="Futura Std Book" panose="020B0502020204020303" pitchFamily="34" charset="0"/>
              </a:rPr>
              <a:t>Adopt techniques and methods that are sensitive to gender, age, children, culture, trauma survivors and migrants who may be in particularly vulnerable situations</a:t>
            </a:r>
          </a:p>
          <a:p>
            <a:pPr marL="685800" indent="-6858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000" dirty="0">
                <a:latin typeface="Futura Std Book" panose="020B0502020204020303" pitchFamily="34" charset="0"/>
              </a:rPr>
              <a:t>(f)  	Deciding not to proceed with the interview</a:t>
            </a:r>
          </a:p>
          <a:p>
            <a:pPr marL="1089025" indent="-403225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000" dirty="0">
                <a:latin typeface="Futura Std Book" panose="020B0502020204020303" pitchFamily="34" charset="0"/>
              </a:rPr>
              <a:t>The interest of the interviewee should be the priority</a:t>
            </a:r>
            <a:endParaRPr lang="en-US" sz="3000" dirty="0">
              <a:latin typeface="Futura Std Book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4660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869" y="384313"/>
            <a:ext cx="10774017" cy="979266"/>
          </a:xfrm>
        </p:spPr>
        <p:txBody>
          <a:bodyPr>
            <a:noAutofit/>
          </a:bodyPr>
          <a:lstStyle/>
          <a:p>
            <a:pPr algn="l"/>
            <a:r>
              <a:rPr lang="en-US" sz="40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Preparing for the interview (contd.) </a:t>
            </a:r>
            <a:br>
              <a:rPr lang="en-US" sz="4000" b="1" dirty="0">
                <a:solidFill>
                  <a:srgbClr val="00A479"/>
                </a:solidFill>
                <a:latin typeface="Futura Std Book" panose="020B0502020204020303" pitchFamily="34" charset="0"/>
              </a:rPr>
            </a:br>
            <a:r>
              <a:rPr lang="en-US" sz="36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Interpreters</a:t>
            </a:r>
            <a:endParaRPr lang="en-US" sz="4000" b="1" dirty="0">
              <a:solidFill>
                <a:srgbClr val="00A479"/>
              </a:solidFill>
              <a:latin typeface="Futura Std Book" panose="020B05020202040203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8869" y="1643621"/>
            <a:ext cx="10774017" cy="4757179"/>
          </a:xfrm>
        </p:spPr>
        <p:txBody>
          <a:bodyPr>
            <a:normAutofit fontScale="25000" lnSpcReduction="20000"/>
          </a:bodyPr>
          <a:lstStyle/>
          <a:p>
            <a:pPr marL="631825" indent="-631825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9600" dirty="0">
                <a:latin typeface="Futura Std Book" panose="020B0502020204020303" pitchFamily="34" charset="0"/>
              </a:rPr>
              <a:t>(g) 	Working </a:t>
            </a:r>
            <a:r>
              <a:rPr lang="en-GB" sz="9600" dirty="0" smtClean="0">
                <a:latin typeface="Futura Std Book" panose="020B0502020204020303" pitchFamily="34" charset="0"/>
              </a:rPr>
              <a:t>with interpreters</a:t>
            </a:r>
          </a:p>
          <a:p>
            <a:pPr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9600" dirty="0" smtClean="0">
                <a:latin typeface="Futura Std Book" panose="020B0502020204020303" pitchFamily="34" charset="0"/>
              </a:rPr>
              <a:t>When preparing an interpreter, ensure that:</a:t>
            </a:r>
          </a:p>
          <a:p>
            <a:pPr marL="360363" indent="-360363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9600" dirty="0" smtClean="0">
                <a:latin typeface="Futura Std Book" panose="020B0502020204020303" pitchFamily="34" charset="0"/>
              </a:rPr>
              <a:t>The interpreter and the interviewee </a:t>
            </a:r>
            <a:r>
              <a:rPr lang="en-GB" sz="9600" b="1" dirty="0" smtClean="0">
                <a:latin typeface="Futura Std Book" panose="020B0502020204020303" pitchFamily="34" charset="0"/>
              </a:rPr>
              <a:t>can understand each other</a:t>
            </a:r>
            <a:endParaRPr lang="en-GB" sz="9600" dirty="0" smtClean="0">
              <a:latin typeface="Futura Std Book" panose="020B0502020204020303" pitchFamily="34" charset="0"/>
            </a:endParaRPr>
          </a:p>
          <a:p>
            <a:pPr marL="360363" indent="-360363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9600" dirty="0" smtClean="0">
                <a:latin typeface="Futura Std Book" panose="020B0502020204020303" pitchFamily="34" charset="0"/>
              </a:rPr>
              <a:t>The interpreter is </a:t>
            </a:r>
            <a:r>
              <a:rPr lang="en-GB" sz="9600" b="1" dirty="0" smtClean="0">
                <a:latin typeface="Futura Std Book" panose="020B0502020204020303" pitchFamily="34" charset="0"/>
              </a:rPr>
              <a:t>unprejudiced and impartial </a:t>
            </a:r>
            <a:r>
              <a:rPr lang="en-GB" sz="9600" dirty="0" smtClean="0">
                <a:latin typeface="Futura Std Book" panose="020B0502020204020303" pitchFamily="34" charset="0"/>
              </a:rPr>
              <a:t>(consider gender, ethnicity/nationality, culture, religion)</a:t>
            </a:r>
          </a:p>
          <a:p>
            <a:pPr marL="360363" indent="-360363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9600" dirty="0" smtClean="0">
                <a:latin typeface="Futura Std Book" panose="020B0502020204020303" pitchFamily="34" charset="0"/>
              </a:rPr>
              <a:t>The interpreter is </a:t>
            </a:r>
            <a:r>
              <a:rPr lang="en-GB" sz="9600" b="1" dirty="0" smtClean="0">
                <a:latin typeface="Futura Std Book" panose="020B0502020204020303" pitchFamily="34" charset="0"/>
              </a:rPr>
              <a:t>trustworthy </a:t>
            </a:r>
            <a:r>
              <a:rPr lang="en-GB" sz="9600" dirty="0" smtClean="0">
                <a:latin typeface="Futura Std Book" panose="020B0502020204020303" pitchFamily="34" charset="0"/>
              </a:rPr>
              <a:t>(do background checks) and </a:t>
            </a:r>
            <a:r>
              <a:rPr lang="en-GB" sz="9600" b="1" dirty="0" smtClean="0">
                <a:latin typeface="Futura Std Book" panose="020B0502020204020303" pitchFamily="34" charset="0"/>
              </a:rPr>
              <a:t>competent</a:t>
            </a:r>
            <a:r>
              <a:rPr lang="en-GB" sz="9600" dirty="0" smtClean="0">
                <a:latin typeface="Futura Std Book" panose="020B0502020204020303" pitchFamily="34" charset="0"/>
              </a:rPr>
              <a:t> (will not give personal interpretation or add information)</a:t>
            </a:r>
            <a:endParaRPr lang="en-US" sz="9600" dirty="0" smtClean="0">
              <a:latin typeface="Futura Std Book" panose="020B0502020204020303" pitchFamily="34" charset="0"/>
            </a:endParaRPr>
          </a:p>
          <a:p>
            <a:pPr marL="360363" indent="-360363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9600" dirty="0" smtClean="0">
                <a:latin typeface="Futura Std Book" panose="020B0502020204020303" pitchFamily="34" charset="0"/>
              </a:rPr>
              <a:t>The interpreter’s involvement </a:t>
            </a:r>
            <a:r>
              <a:rPr lang="en-GB" sz="9600" b="1" dirty="0" smtClean="0">
                <a:latin typeface="Futura Std Book" panose="020B0502020204020303" pitchFamily="34" charset="0"/>
              </a:rPr>
              <a:t>will not unduly influence, endanger </a:t>
            </a:r>
            <a:r>
              <a:rPr lang="en-GB" sz="9600" dirty="0" smtClean="0">
                <a:latin typeface="Futura Std Book" panose="020B0502020204020303" pitchFamily="34" charset="0"/>
              </a:rPr>
              <a:t>or </a:t>
            </a:r>
            <a:r>
              <a:rPr lang="en-GB" sz="9600" b="1" dirty="0" smtClean="0">
                <a:latin typeface="Futura Std Book" panose="020B0502020204020303" pitchFamily="34" charset="0"/>
              </a:rPr>
              <a:t>harm the interviewee </a:t>
            </a:r>
            <a:r>
              <a:rPr lang="en-GB" sz="9600" dirty="0" smtClean="0">
                <a:latin typeface="Futura Std Book" panose="020B0502020204020303" pitchFamily="34" charset="0"/>
              </a:rPr>
              <a:t>or compromise the interview process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8506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B04AF-F61A-4138-A4C5-ED40EAD89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7200"/>
            <a:ext cx="10515600" cy="611965"/>
          </a:xfrm>
        </p:spPr>
        <p:txBody>
          <a:bodyPr>
            <a:noAutofit/>
          </a:bodyPr>
          <a:lstStyle/>
          <a:p>
            <a:pPr>
              <a:tabLst>
                <a:tab pos="1371600" algn="l"/>
              </a:tabLst>
            </a:pPr>
            <a:r>
              <a:rPr lang="en-US" sz="4000" b="1" dirty="0">
                <a:solidFill>
                  <a:srgbClr val="00A479"/>
                </a:solidFill>
                <a:latin typeface="+mn-lt"/>
              </a:rPr>
              <a:t/>
            </a:r>
            <a:br>
              <a:rPr lang="en-US" sz="4000" b="1" dirty="0">
                <a:solidFill>
                  <a:srgbClr val="00A479"/>
                </a:solidFill>
                <a:latin typeface="+mn-lt"/>
              </a:rPr>
            </a:br>
            <a:r>
              <a:rPr lang="en-US" sz="40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4.4.3.	The interview </a:t>
            </a:r>
            <a:br>
              <a:rPr lang="en-US" sz="4000" b="1" dirty="0">
                <a:solidFill>
                  <a:srgbClr val="00A479"/>
                </a:solidFill>
                <a:latin typeface="Futura Std Book" panose="020B0502020204020303" pitchFamily="34" charset="0"/>
              </a:rPr>
            </a:br>
            <a:endParaRPr lang="en-US" sz="4000" b="1" dirty="0">
              <a:solidFill>
                <a:srgbClr val="00A479"/>
              </a:solidFill>
              <a:latin typeface="Futura Std Book" panose="020B05020202040203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B48BB-F38F-441D-985C-4C02E9823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6544"/>
            <a:ext cx="10515600" cy="5075108"/>
          </a:xfrm>
        </p:spPr>
        <p:txBody>
          <a:bodyPr>
            <a:normAutofit fontScale="32500" lnSpcReduction="20000"/>
          </a:bodyPr>
          <a:lstStyle/>
          <a:p>
            <a:pPr marL="685800" indent="-6858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11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Beginning the interview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80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→</a:t>
            </a:r>
            <a:r>
              <a:rPr lang="en-US" sz="8000" b="1" dirty="0">
                <a:solidFill>
                  <a:schemeClr val="accent5">
                    <a:lumMod val="75000"/>
                  </a:schemeClr>
                </a:solidFill>
                <a:latin typeface="Futura Std Book" panose="020B0502020204020303" pitchFamily="34" charset="0"/>
              </a:rPr>
              <a:t> 	</a:t>
            </a:r>
            <a:r>
              <a:rPr lang="en-GB" sz="8000" b="1" dirty="0">
                <a:latin typeface="Futura Std Book" panose="020B0502020204020303" pitchFamily="34" charset="0"/>
              </a:rPr>
              <a:t>Identify yourself -</a:t>
            </a:r>
            <a:r>
              <a:rPr lang="en-GB" sz="8000" dirty="0">
                <a:latin typeface="Futura Std Book" panose="020B0502020204020303" pitchFamily="34" charset="0"/>
              </a:rPr>
              <a:t> name and official function (use safeguards, if necessary)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80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→</a:t>
            </a:r>
            <a:r>
              <a:rPr lang="en-US" sz="8000" b="1" dirty="0">
                <a:solidFill>
                  <a:schemeClr val="accent5">
                    <a:lumMod val="75000"/>
                  </a:schemeClr>
                </a:solidFill>
                <a:latin typeface="Futura Std Book" panose="020B0502020204020303" pitchFamily="34" charset="0"/>
              </a:rPr>
              <a:t> 	</a:t>
            </a:r>
            <a:r>
              <a:rPr lang="en-GB" sz="8000" b="1" dirty="0">
                <a:latin typeface="Futura Std Book" panose="020B0502020204020303" pitchFamily="34" charset="0"/>
              </a:rPr>
              <a:t>Explain the purpose </a:t>
            </a:r>
            <a:r>
              <a:rPr lang="en-GB" sz="8000" dirty="0">
                <a:latin typeface="Futura Std Book" panose="020B0502020204020303" pitchFamily="34" charset="0"/>
              </a:rPr>
              <a:t>of the interview and the roles of other personnel who may be present (check that interviewee agrees)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80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→</a:t>
            </a:r>
            <a:r>
              <a:rPr lang="en-US" sz="8000" b="1" dirty="0">
                <a:solidFill>
                  <a:schemeClr val="accent5">
                    <a:lumMod val="75000"/>
                  </a:schemeClr>
                </a:solidFill>
                <a:latin typeface="Futura Std Book" panose="020B0502020204020303" pitchFamily="34" charset="0"/>
              </a:rPr>
              <a:t> 	</a:t>
            </a:r>
            <a:r>
              <a:rPr lang="en-GB" sz="8000" b="1" dirty="0">
                <a:latin typeface="Futura Std Book" panose="020B0502020204020303" pitchFamily="34" charset="0"/>
              </a:rPr>
              <a:t>Explain how the interview will be documented</a:t>
            </a:r>
            <a:r>
              <a:rPr lang="en-US" sz="8000" dirty="0">
                <a:latin typeface="Futura Std Book" panose="020B0502020204020303" pitchFamily="34" charset="0"/>
              </a:rPr>
              <a:t>, assure 	confidentiality and obtain informed consent to record it</a:t>
            </a:r>
            <a:endParaRPr lang="en-GB" sz="8000" b="1" i="1" dirty="0">
              <a:latin typeface="Futura Std Book" panose="020B05020202040203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80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→</a:t>
            </a:r>
            <a:r>
              <a:rPr lang="en-US" sz="8000" b="1" dirty="0">
                <a:solidFill>
                  <a:schemeClr val="accent5">
                    <a:lumMod val="75000"/>
                  </a:schemeClr>
                </a:solidFill>
                <a:latin typeface="Futura Std Book" panose="020B0502020204020303" pitchFamily="34" charset="0"/>
              </a:rPr>
              <a:t> 	</a:t>
            </a:r>
            <a:r>
              <a:rPr lang="en-GB" sz="8000" b="1" dirty="0">
                <a:latin typeface="Futura Std Book" panose="020B0502020204020303" pitchFamily="34" charset="0"/>
              </a:rPr>
              <a:t>Establish a rapport </a:t>
            </a:r>
            <a:r>
              <a:rPr lang="en-GB" sz="8000" dirty="0">
                <a:latin typeface="Futura Std Book" panose="020B0502020204020303" pitchFamily="34" charset="0"/>
              </a:rPr>
              <a:t>with the interviewee (this is crucial)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80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→</a:t>
            </a:r>
            <a:r>
              <a:rPr lang="en-US" sz="8000" b="1" dirty="0">
                <a:solidFill>
                  <a:schemeClr val="accent5">
                    <a:lumMod val="75000"/>
                  </a:schemeClr>
                </a:solidFill>
                <a:latin typeface="Futura Std Book" panose="020B0502020204020303" pitchFamily="34" charset="0"/>
              </a:rPr>
              <a:t> 	</a:t>
            </a:r>
            <a:r>
              <a:rPr lang="en-GB" sz="8000" b="1" dirty="0">
                <a:latin typeface="Futura Std Book" panose="020B0502020204020303" pitchFamily="34" charset="0"/>
              </a:rPr>
              <a:t>Provide information </a:t>
            </a:r>
            <a:r>
              <a:rPr lang="en-GB" sz="8000" dirty="0">
                <a:latin typeface="Futura Std Book" panose="020B0502020204020303" pitchFamily="34" charset="0"/>
              </a:rPr>
              <a:t>about the process, identification and referral procedures, their rights and obligations, legal representation, complaints, remedy and so on</a:t>
            </a:r>
            <a:endParaRPr lang="en-US" sz="8000" dirty="0">
              <a:latin typeface="Futura Std Book" panose="020B0502020204020303" pitchFamily="34" charset="0"/>
            </a:endParaRPr>
          </a:p>
          <a:p>
            <a:pPr marL="0" indent="0">
              <a:spcBef>
                <a:spcPts val="2200"/>
              </a:spcBef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22037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4944" y="292794"/>
            <a:ext cx="9144000" cy="65168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Session 4 learning objectives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656" y="1057702"/>
            <a:ext cx="9980067" cy="5223355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dirty="0">
                <a:latin typeface="Futura Std Book" panose="020B0502020204020303" pitchFamily="34" charset="0"/>
              </a:rPr>
              <a:t>After this session, learners will be able to:</a:t>
            </a:r>
          </a:p>
          <a:p>
            <a:pPr marL="363538" lvl="0" indent="-363538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GB" sz="3200" dirty="0">
                <a:latin typeface="Futura Std Book" panose="020B0502020204020303" pitchFamily="34" charset="0"/>
              </a:rPr>
              <a:t>Articulate the key human rights considerations for screening and interviewing individuals at international borders</a:t>
            </a:r>
          </a:p>
          <a:p>
            <a:pPr marL="363538" indent="-363538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GB" sz="3200" dirty="0">
                <a:latin typeface="Futura Std Book" panose="020B0502020204020303" pitchFamily="34" charset="0"/>
              </a:rPr>
              <a:t>Apply the knowledge acquired in the training course so far in role-play activities on human rights-based screening and interviewing of migrants in vulnerable situations</a:t>
            </a:r>
          </a:p>
          <a:p>
            <a:pPr marL="363538" indent="-363538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GB" sz="3200" dirty="0">
                <a:latin typeface="Futura Std Book" panose="020B0502020204020303" pitchFamily="34" charset="0"/>
              </a:rPr>
              <a:t>Recognize the importance of a gender-responsive approach to screening and interviewing </a:t>
            </a:r>
            <a:r>
              <a:rPr lang="en-US" sz="3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08871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D9A60-CF94-F644-B2C2-5418F23F8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3961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A479"/>
                </a:solidFill>
                <a:latin typeface="+mn-lt"/>
              </a:rPr>
              <a:t/>
            </a:r>
            <a:br>
              <a:rPr lang="en-US" sz="3600" b="1" dirty="0">
                <a:solidFill>
                  <a:srgbClr val="00A479"/>
                </a:solidFill>
                <a:latin typeface="+mn-lt"/>
              </a:rPr>
            </a:br>
            <a:r>
              <a:rPr lang="en-US" sz="40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The interview (contd.)</a:t>
            </a:r>
            <a:r>
              <a:rPr lang="en-US" sz="36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/>
            </a:r>
            <a:br>
              <a:rPr lang="en-US" sz="3600" b="1" dirty="0">
                <a:solidFill>
                  <a:srgbClr val="00A479"/>
                </a:solidFill>
                <a:latin typeface="Futura Std Book" panose="020B0502020204020303" pitchFamily="34" charset="0"/>
              </a:rPr>
            </a:br>
            <a:endParaRPr lang="en-US" sz="3600" dirty="0">
              <a:solidFill>
                <a:srgbClr val="00A479"/>
              </a:solidFill>
              <a:latin typeface="Futura Std Book" panose="020B05020202040203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08842-40E1-AA43-8FAC-DD5A26853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5914"/>
            <a:ext cx="10515600" cy="5426529"/>
          </a:xfrm>
        </p:spPr>
        <p:txBody>
          <a:bodyPr>
            <a:normAutofit fontScale="92500"/>
          </a:bodyPr>
          <a:lstStyle/>
          <a:p>
            <a:pPr marL="685800" indent="-6858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Conducting the interview</a:t>
            </a:r>
            <a:endParaRPr lang="en-US" sz="3600" dirty="0">
              <a:solidFill>
                <a:srgbClr val="00A479"/>
              </a:solidFill>
              <a:latin typeface="Futura Std Book" panose="020B0502020204020303" pitchFamily="34" charset="0"/>
              <a:sym typeface="Wingdings" panose="05000000000000000000" pitchFamily="2" charset="2"/>
            </a:endParaRPr>
          </a:p>
          <a:p>
            <a:pPr marL="685800" indent="-6858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dirty="0">
                <a:solidFill>
                  <a:srgbClr val="00A479"/>
                </a:solidFill>
                <a:latin typeface="Futura Std Book" panose="020B0502020204020303" pitchFamily="34" charset="0"/>
                <a:sym typeface="Wingdings" panose="05000000000000000000" pitchFamily="2" charset="2"/>
              </a:rPr>
              <a:t></a:t>
            </a:r>
            <a:r>
              <a:rPr lang="en-US" sz="3200" dirty="0">
                <a:latin typeface="Futura Std Book" panose="020B0502020204020303" pitchFamily="34" charset="0"/>
                <a:sym typeface="Wingdings" panose="05000000000000000000" pitchFamily="2" charset="2"/>
              </a:rPr>
              <a:t>	Adopt</a:t>
            </a:r>
            <a:r>
              <a:rPr lang="en-US" sz="3200" dirty="0">
                <a:latin typeface="Futura Std Book" panose="020B0502020204020303" pitchFamily="34" charset="0"/>
              </a:rPr>
              <a:t> an open and non-threatening manner:</a:t>
            </a:r>
          </a:p>
          <a:p>
            <a:pPr marL="914400" lvl="1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latin typeface="Futura Std Book" panose="020B0502020204020303" pitchFamily="34" charset="0"/>
              </a:rPr>
              <a:t>Encourage free narrative and use non-specific prompts</a:t>
            </a:r>
          </a:p>
          <a:p>
            <a:pPr marL="914400" lvl="1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latin typeface="Futura Std Book" panose="020B0502020204020303" pitchFamily="34" charset="0"/>
              </a:rPr>
              <a:t>Use a mix of open-ended (requiring a narrative) and closed questions (requiring yes/no)</a:t>
            </a:r>
          </a:p>
          <a:p>
            <a:pPr marL="914400" lvl="1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latin typeface="Futura Std Book" panose="020B0502020204020303" pitchFamily="34" charset="0"/>
              </a:rPr>
              <a:t>Engage in “active” listening, paying close attention and repeating parts of the narrative to confirm understanding</a:t>
            </a:r>
            <a:endParaRPr lang="en-GB" sz="3200" i="1" dirty="0">
              <a:latin typeface="Futura Std Book" panose="020B0502020204020303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→</a:t>
            </a:r>
            <a:r>
              <a:rPr lang="en-US" sz="3200" b="1" dirty="0">
                <a:latin typeface="Futura Std Book" panose="020B0502020204020303" pitchFamily="34" charset="0"/>
              </a:rPr>
              <a:t> </a:t>
            </a:r>
            <a:r>
              <a:rPr lang="en-US" sz="3200" dirty="0">
                <a:latin typeface="Futura Std Book" panose="020B0502020204020303" pitchFamily="34" charset="0"/>
              </a:rPr>
              <a:t>Identify any situations of vulnerability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961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B04AF-F61A-4138-A4C5-ED40EAD89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9300"/>
            <a:ext cx="10515600" cy="646871"/>
          </a:xfrm>
        </p:spPr>
        <p:txBody>
          <a:bodyPr>
            <a:normAutofit fontScale="90000"/>
          </a:bodyPr>
          <a:lstStyle/>
          <a:p>
            <a:pPr>
              <a:tabLst>
                <a:tab pos="1371600" algn="l"/>
              </a:tabLst>
            </a:pPr>
            <a:r>
              <a:rPr lang="en-US" sz="4200" b="1" dirty="0">
                <a:solidFill>
                  <a:srgbClr val="00A479"/>
                </a:solidFill>
                <a:latin typeface="+mn-lt"/>
              </a:rPr>
              <a:t/>
            </a:r>
            <a:br>
              <a:rPr lang="en-US" sz="4200" b="1" dirty="0">
                <a:solidFill>
                  <a:srgbClr val="00A479"/>
                </a:solidFill>
                <a:latin typeface="+mn-lt"/>
              </a:rPr>
            </a:br>
            <a:r>
              <a:rPr lang="en-US" b="1" dirty="0">
                <a:solidFill>
                  <a:srgbClr val="00A479"/>
                </a:solidFill>
                <a:latin typeface="Futura Std Book" panose="020B0502020204020303" pitchFamily="34" charset="0"/>
              </a:rPr>
              <a:t>4.4.4. 	Concluding the interview </a:t>
            </a:r>
            <a:r>
              <a:rPr lang="en-US" sz="4000" b="1" dirty="0">
                <a:solidFill>
                  <a:srgbClr val="00A479"/>
                </a:solidFill>
                <a:latin typeface="+mn-lt"/>
              </a:rPr>
              <a:t/>
            </a:r>
            <a:br>
              <a:rPr lang="en-US" sz="4000" b="1" dirty="0">
                <a:solidFill>
                  <a:srgbClr val="00A479"/>
                </a:solidFill>
                <a:latin typeface="+mn-lt"/>
              </a:rPr>
            </a:br>
            <a:endParaRPr lang="en-US" sz="4000" b="1" dirty="0">
              <a:solidFill>
                <a:srgbClr val="00A479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B48BB-F38F-441D-985C-4C02E9823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676"/>
            <a:ext cx="10515600" cy="5261113"/>
          </a:xfrm>
        </p:spPr>
        <p:txBody>
          <a:bodyPr>
            <a:normAutofit lnSpcReduction="10000"/>
          </a:bodyPr>
          <a:lstStyle/>
          <a:p>
            <a:pPr marL="360363" indent="-360363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3200" b="1" dirty="0">
                <a:latin typeface="Futura Std Book" panose="020B0502020204020303" pitchFamily="34" charset="0"/>
              </a:rPr>
              <a:t>Go over the interview content </a:t>
            </a:r>
            <a:r>
              <a:rPr lang="en-GB" sz="3200" dirty="0">
                <a:latin typeface="Futura Std Book" panose="020B0502020204020303" pitchFamily="34" charset="0"/>
              </a:rPr>
              <a:t>with the interviewee</a:t>
            </a:r>
            <a:endParaRPr lang="en-US" sz="3200" dirty="0">
              <a:latin typeface="Futura Std Book" panose="020B0502020204020303" pitchFamily="34" charset="0"/>
            </a:endParaRPr>
          </a:p>
          <a:p>
            <a:pPr marL="360363" indent="-360363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3200" b="1" dirty="0">
                <a:latin typeface="Futura Std Book" panose="020B0502020204020303" pitchFamily="34" charset="0"/>
              </a:rPr>
              <a:t>Invite the interviewee </a:t>
            </a:r>
            <a:r>
              <a:rPr lang="en-GB" sz="3200" dirty="0">
                <a:latin typeface="Futura Std Book" panose="020B0502020204020303" pitchFamily="34" charset="0"/>
              </a:rPr>
              <a:t>to provide any additional information/points</a:t>
            </a:r>
            <a:endParaRPr lang="en-US" sz="3200" dirty="0">
              <a:latin typeface="Futura Std Book" panose="020B0502020204020303" pitchFamily="34" charset="0"/>
            </a:endParaRPr>
          </a:p>
          <a:p>
            <a:pPr marL="360363" indent="-360363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3200" dirty="0">
                <a:latin typeface="Futura Std Book" panose="020B0502020204020303" pitchFamily="34" charset="0"/>
              </a:rPr>
              <a:t>Explain </a:t>
            </a:r>
            <a:r>
              <a:rPr lang="en-GB" sz="3200" b="1" dirty="0">
                <a:latin typeface="Futura Std Book" panose="020B0502020204020303" pitchFamily="34" charset="0"/>
              </a:rPr>
              <a:t>what happens next </a:t>
            </a:r>
            <a:r>
              <a:rPr lang="en-GB" sz="3200" dirty="0">
                <a:latin typeface="Futura Std Book" panose="020B0502020204020303" pitchFamily="34" charset="0"/>
              </a:rPr>
              <a:t>(how long for a decision to be made, referrals, rights…)</a:t>
            </a:r>
            <a:endParaRPr lang="en-US" sz="3200" dirty="0">
              <a:latin typeface="Futura Std Book" panose="020B0502020204020303" pitchFamily="34" charset="0"/>
            </a:endParaRPr>
          </a:p>
          <a:p>
            <a:pPr marL="360363" indent="-360363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3200" dirty="0">
                <a:latin typeface="Futura Std Book" panose="020B0502020204020303" pitchFamily="34" charset="0"/>
              </a:rPr>
              <a:t>Offer </a:t>
            </a:r>
            <a:r>
              <a:rPr lang="en-GB" sz="3200" b="1" dirty="0">
                <a:latin typeface="Futura Std Book" panose="020B0502020204020303" pitchFamily="34" charset="0"/>
              </a:rPr>
              <a:t>information</a:t>
            </a:r>
            <a:r>
              <a:rPr lang="en-GB" sz="3200" dirty="0">
                <a:latin typeface="Futura Std Book" panose="020B0502020204020303" pitchFamily="34" charset="0"/>
              </a:rPr>
              <a:t>, if necessary, </a:t>
            </a:r>
            <a:r>
              <a:rPr lang="en-GB" sz="3200" b="1" dirty="0">
                <a:latin typeface="Futura Std Book" panose="020B0502020204020303" pitchFamily="34" charset="0"/>
              </a:rPr>
              <a:t>about support/assistance </a:t>
            </a:r>
            <a:r>
              <a:rPr lang="en-GB" sz="3200" dirty="0">
                <a:latin typeface="Futura Std Book" panose="020B0502020204020303" pitchFamily="34" charset="0"/>
              </a:rPr>
              <a:t>and where it can be obtained</a:t>
            </a:r>
            <a:endParaRPr lang="en-US" sz="3200" dirty="0">
              <a:latin typeface="Futura Std Book" panose="020B0502020204020303" pitchFamily="34" charset="0"/>
            </a:endParaRPr>
          </a:p>
          <a:p>
            <a:pPr marL="360363" indent="-360363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3200" dirty="0">
                <a:latin typeface="Futura Std Book" panose="020B0502020204020303" pitchFamily="34" charset="0"/>
              </a:rPr>
              <a:t>Ask if the interviewee has </a:t>
            </a:r>
            <a:r>
              <a:rPr lang="en-GB" sz="3200" b="1" dirty="0">
                <a:latin typeface="Futura Std Book" panose="020B0502020204020303" pitchFamily="34" charset="0"/>
              </a:rPr>
              <a:t>any questions</a:t>
            </a:r>
            <a:endParaRPr lang="en-US" sz="3200" dirty="0">
              <a:latin typeface="Futura Std Book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2013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F2D58-CC0E-6D45-9EA9-2AB86707B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7617"/>
          </a:xfrm>
        </p:spPr>
        <p:txBody>
          <a:bodyPr>
            <a:noAutofit/>
          </a:bodyPr>
          <a:lstStyle/>
          <a:p>
            <a:pPr>
              <a:tabLst>
                <a:tab pos="1371600" algn="l"/>
              </a:tabLst>
            </a:pPr>
            <a:r>
              <a:rPr lang="en-US" sz="40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4.4.5. 	Gender-sensitive screening and interviewing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E2EE0-8A42-9046-B7D8-4010E1F21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4316"/>
            <a:ext cx="10515600" cy="4347437"/>
          </a:xfrm>
        </p:spPr>
        <p:txBody>
          <a:bodyPr>
            <a:normAutofit fontScale="70000" lnSpcReduction="20000"/>
          </a:bodyPr>
          <a:lstStyle/>
          <a:p>
            <a:pPr marL="685800" indent="-6858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dirty="0">
                <a:solidFill>
                  <a:srgbClr val="00A479"/>
                </a:solidFill>
                <a:sym typeface="Wingdings" panose="05000000000000000000" pitchFamily="2" charset="2"/>
              </a:rPr>
              <a:t>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sz="4000" dirty="0">
                <a:latin typeface="Futura Std Book" panose="020B0502020204020303" pitchFamily="34" charset="0"/>
              </a:rPr>
              <a:t>Ensure women and girls are </a:t>
            </a:r>
            <a:r>
              <a:rPr lang="en-GB" sz="4000" dirty="0">
                <a:latin typeface="Futura Std Book" panose="020B0502020204020303" pitchFamily="34" charset="0"/>
              </a:rPr>
              <a:t>screened by </a:t>
            </a:r>
            <a:r>
              <a:rPr lang="en-GB" sz="4000" b="1" dirty="0">
                <a:latin typeface="Futura Std Book" panose="020B0502020204020303" pitchFamily="34" charset="0"/>
              </a:rPr>
              <a:t>women officers</a:t>
            </a:r>
            <a:r>
              <a:rPr lang="en-US" sz="4000" b="1" dirty="0">
                <a:latin typeface="Futura Std Book" panose="020B0502020204020303" pitchFamily="34" charset="0"/>
              </a:rPr>
              <a:t> </a:t>
            </a:r>
          </a:p>
          <a:p>
            <a:pPr marL="685800" indent="-6858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000" dirty="0">
                <a:solidFill>
                  <a:srgbClr val="00A479"/>
                </a:solidFill>
                <a:latin typeface="Futura Std Book" panose="020B0502020204020303" pitchFamily="34" charset="0"/>
                <a:sym typeface="Wingdings" panose="05000000000000000000" pitchFamily="2" charset="2"/>
              </a:rPr>
              <a:t>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Futura Std Book" panose="020B0502020204020303" pitchFamily="34" charset="0"/>
              </a:rPr>
              <a:t> 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Futura Std Book" panose="020B0502020204020303" pitchFamily="34" charset="0"/>
              </a:rPr>
              <a:t>	</a:t>
            </a:r>
            <a:r>
              <a:rPr lang="en-US" sz="4000" dirty="0">
                <a:latin typeface="Futura Std Book" panose="020B0502020204020303" pitchFamily="34" charset="0"/>
              </a:rPr>
              <a:t>Communicate with women </a:t>
            </a:r>
            <a:r>
              <a:rPr lang="en-US" sz="4000" b="1" dirty="0">
                <a:latin typeface="Futura Std Book" panose="020B0502020204020303" pitchFamily="34" charset="0"/>
              </a:rPr>
              <a:t>separately from male family members </a:t>
            </a:r>
            <a:r>
              <a:rPr lang="en-US" sz="4000" dirty="0">
                <a:latin typeface="Futura Std Book" panose="020B0502020204020303" pitchFamily="34" charset="0"/>
              </a:rPr>
              <a:t>– respect women as independent decision-makers, even if they are travelling in a family group</a:t>
            </a:r>
            <a:endParaRPr lang="en-US" sz="4000" b="1" i="1" dirty="0">
              <a:latin typeface="Futura Std Book" panose="020B0502020204020303" pitchFamily="34" charset="0"/>
            </a:endParaRPr>
          </a:p>
          <a:p>
            <a:pPr marL="685800" indent="-6858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000" dirty="0">
                <a:solidFill>
                  <a:srgbClr val="00A479"/>
                </a:solidFill>
                <a:latin typeface="Futura Std Book" panose="020B0502020204020303" pitchFamily="34" charset="0"/>
                <a:sym typeface="Wingdings" panose="05000000000000000000" pitchFamily="2" charset="2"/>
              </a:rPr>
              <a:t>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Futura Std Book" panose="020B0502020204020303" pitchFamily="34" charset="0"/>
              </a:rPr>
              <a:t> 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Futura Std Book" panose="020B0502020204020303" pitchFamily="34" charset="0"/>
              </a:rPr>
              <a:t>	</a:t>
            </a:r>
            <a:r>
              <a:rPr lang="en-US" sz="4000" dirty="0">
                <a:latin typeface="Futura Std Book" panose="020B0502020204020303" pitchFamily="34" charset="0"/>
              </a:rPr>
              <a:t>Ensure services/facilities are available for anyone who is </a:t>
            </a:r>
            <a:r>
              <a:rPr lang="en-US" sz="4000" b="1" dirty="0">
                <a:latin typeface="Futura Std Book" panose="020B0502020204020303" pitchFamily="34" charset="0"/>
              </a:rPr>
              <a:t>pregnant or nursing </a:t>
            </a:r>
            <a:r>
              <a:rPr lang="en-US" sz="4000" dirty="0">
                <a:latin typeface="Futura Std Book" panose="020B0502020204020303" pitchFamily="34" charset="0"/>
              </a:rPr>
              <a:t>(e.g., medical care, nursing spaces)</a:t>
            </a:r>
          </a:p>
          <a:p>
            <a:pPr marL="685800" indent="-6858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000" dirty="0">
                <a:solidFill>
                  <a:srgbClr val="00A479"/>
                </a:solidFill>
                <a:latin typeface="Futura Std Book" panose="020B0502020204020303" pitchFamily="34" charset="0"/>
                <a:sym typeface="Wingdings" panose="05000000000000000000" pitchFamily="2" charset="2"/>
              </a:rPr>
              <a:t> 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Futura Std Book" panose="020B0502020204020303" pitchFamily="34" charset="0"/>
              </a:rPr>
              <a:t>	</a:t>
            </a:r>
            <a:r>
              <a:rPr lang="en-US" sz="4000" b="1" dirty="0">
                <a:latin typeface="Futura Std Book" panose="020B0502020204020303" pitchFamily="34" charset="0"/>
              </a:rPr>
              <a:t>Banish </a:t>
            </a:r>
            <a:r>
              <a:rPr lang="en-US" sz="4000" dirty="0">
                <a:latin typeface="Futura Std Book" panose="020B0502020204020303" pitchFamily="34" charset="0"/>
              </a:rPr>
              <a:t>any gender stereotyping, homophobic, transphobic, gender-related or other discrimination or assumptions when screening and interviewing</a:t>
            </a:r>
          </a:p>
        </p:txBody>
      </p:sp>
    </p:spTree>
    <p:extLst>
      <p:ext uri="{BB962C8B-B14F-4D97-AF65-F5344CB8AC3E}">
        <p14:creationId xmlns:p14="http://schemas.microsoft.com/office/powerpoint/2010/main" val="27075976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BDD16-C386-C948-9CB0-BD69ED9CB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520" y="365126"/>
            <a:ext cx="11193379" cy="843188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4.4.6.  Avoiding </a:t>
            </a:r>
            <a:r>
              <a:rPr lang="en-GB" sz="40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stress, vicarious trauma and burn-out </a:t>
            </a:r>
            <a:endParaRPr lang="en-US" sz="4000" b="1" dirty="0">
              <a:solidFill>
                <a:srgbClr val="00A479"/>
              </a:solidFill>
              <a:latin typeface="Futura Std Book" panose="020B05020202040203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B0F1E-5460-8C43-AD07-10D95160B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521" y="1382486"/>
            <a:ext cx="11032958" cy="5258946"/>
          </a:xfrm>
        </p:spPr>
        <p:txBody>
          <a:bodyPr>
            <a:noAutofit/>
          </a:bodyPr>
          <a:lstStyle/>
          <a:p>
            <a:pPr marL="365125" indent="-3651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dirty="0">
                <a:latin typeface="Futura Std Book" panose="020B0502020204020303" pitchFamily="34" charset="0"/>
              </a:rPr>
              <a:t>Secondary trauma is </a:t>
            </a:r>
            <a:r>
              <a:rPr lang="en-GB" sz="3000" dirty="0">
                <a:latin typeface="Futura Std Book" panose="020B0502020204020303" pitchFamily="34" charset="0"/>
              </a:rPr>
              <a:t>common among those who work intensively with traumatized individuals</a:t>
            </a:r>
          </a:p>
          <a:p>
            <a:pPr marL="1033463" indent="-5762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0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→</a:t>
            </a:r>
            <a:r>
              <a:rPr lang="en-US" sz="3000" b="1" dirty="0">
                <a:solidFill>
                  <a:schemeClr val="accent5">
                    <a:lumMod val="75000"/>
                  </a:schemeClr>
                </a:solidFill>
                <a:latin typeface="Futura Std Book" panose="020B0502020204020303" pitchFamily="34" charset="0"/>
              </a:rPr>
              <a:t> 	</a:t>
            </a:r>
            <a:r>
              <a:rPr lang="en-US" sz="3000" dirty="0">
                <a:latin typeface="Futura Std Book" panose="020B0502020204020303" pitchFamily="34" charset="0"/>
              </a:rPr>
              <a:t>Symptoms may include fatigue, depression, </a:t>
            </a:r>
            <a:r>
              <a:rPr lang="en-GB" sz="3000" dirty="0">
                <a:latin typeface="Futura Std Book" panose="020B0502020204020303" pitchFamily="34" charset="0"/>
              </a:rPr>
              <a:t>loss of compassion, nightmares related to trauma material, feelings of helplessness, rage, physical symptoms such as headaches, abdominal discomfort</a:t>
            </a:r>
          </a:p>
          <a:p>
            <a:pPr marL="365125" indent="-3651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000" dirty="0">
                <a:latin typeface="Futura Std Book" panose="020B0502020204020303" pitchFamily="34" charset="0"/>
              </a:rPr>
              <a:t>It is important that measures be in place to treat and help officials to deal with symptoms of secondary traumatization, such as:</a:t>
            </a:r>
          </a:p>
          <a:p>
            <a:pPr marL="1033463" indent="-5762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0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→</a:t>
            </a:r>
            <a:r>
              <a:rPr lang="en-US" sz="3000" b="1" dirty="0">
                <a:solidFill>
                  <a:schemeClr val="accent5">
                    <a:lumMod val="75000"/>
                  </a:schemeClr>
                </a:solidFill>
                <a:latin typeface="Futura Std Book" panose="020B0502020204020303" pitchFamily="34" charset="0"/>
              </a:rPr>
              <a:t> 	</a:t>
            </a:r>
            <a:r>
              <a:rPr lang="en-GB" sz="3000" dirty="0">
                <a:latin typeface="Futura Std Book" panose="020B0502020204020303" pitchFamily="34" charset="0"/>
              </a:rPr>
              <a:t>regular mandatory time off; rotation through different types of work; professional support systems</a:t>
            </a:r>
          </a:p>
        </p:txBody>
      </p:sp>
    </p:spTree>
    <p:extLst>
      <p:ext uri="{BB962C8B-B14F-4D97-AF65-F5344CB8AC3E}">
        <p14:creationId xmlns:p14="http://schemas.microsoft.com/office/powerpoint/2010/main" val="9739760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B0AF6-B1BF-4386-82A9-DB84303F8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6000"/>
            <a:ext cx="10515600" cy="4182533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5400" b="1" dirty="0">
                <a:solidFill>
                  <a:srgbClr val="0070C0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11198512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59820"/>
            <a:ext cx="9144000" cy="2110694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4.5.  </a:t>
            </a:r>
            <a:br>
              <a:rPr lang="en-US" sz="4800" b="1" dirty="0">
                <a:solidFill>
                  <a:srgbClr val="00A479"/>
                </a:solidFill>
                <a:latin typeface="Futura Std Book" panose="020B0502020204020303" pitchFamily="34" charset="0"/>
              </a:rPr>
            </a:br>
            <a:r>
              <a:rPr lang="en-US" sz="48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Exercise (role play): </a:t>
            </a:r>
            <a:br>
              <a:rPr lang="en-US" sz="4800" b="1" dirty="0">
                <a:solidFill>
                  <a:srgbClr val="00A479"/>
                </a:solidFill>
                <a:latin typeface="Futura Std Book" panose="020B0502020204020303" pitchFamily="34" charset="0"/>
              </a:rPr>
            </a:br>
            <a:r>
              <a:rPr lang="en-US" sz="48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Interviewing at the border</a:t>
            </a:r>
          </a:p>
        </p:txBody>
      </p:sp>
    </p:spTree>
    <p:extLst>
      <p:ext uri="{BB962C8B-B14F-4D97-AF65-F5344CB8AC3E}">
        <p14:creationId xmlns:p14="http://schemas.microsoft.com/office/powerpoint/2010/main" val="241599980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257" y="337457"/>
            <a:ext cx="10972799" cy="6237513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b="1" dirty="0" smtClean="0">
                <a:solidFill>
                  <a:srgbClr val="00A479"/>
                </a:solidFill>
                <a:latin typeface="Futura Std Book" panose="020B0502020204020303" pitchFamily="34" charset="0"/>
              </a:rPr>
              <a:t>Interviewing at the border: Instructions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1200" dirty="0" smtClean="0">
              <a:latin typeface="Futura Std Book" panose="020B0502020204020303" pitchFamily="34" charset="0"/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Futura Std Book" panose="020B0502020204020303" pitchFamily="34" charset="0"/>
              </a:rPr>
              <a:t>Each </a:t>
            </a:r>
            <a:r>
              <a:rPr lang="en-US" b="1" dirty="0" smtClean="0">
                <a:latin typeface="Futura Std Book" panose="020B0502020204020303" pitchFamily="34" charset="0"/>
              </a:rPr>
              <a:t>interviewing station </a:t>
            </a:r>
            <a:r>
              <a:rPr lang="en-US" dirty="0" smtClean="0">
                <a:latin typeface="Futura Std Book" panose="020B0502020204020303" pitchFamily="34" charset="0"/>
              </a:rPr>
              <a:t>should be staffed by an </a:t>
            </a:r>
            <a:r>
              <a:rPr lang="en-US" b="1" dirty="0" smtClean="0">
                <a:latin typeface="Futura Std Book" panose="020B0502020204020303" pitchFamily="34" charset="0"/>
              </a:rPr>
              <a:t>interviewing officer</a:t>
            </a:r>
            <a:endParaRPr lang="en-US" dirty="0" smtClean="0">
              <a:latin typeface="Futura Std Book" panose="020B0502020204020303" pitchFamily="34" charset="0"/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Futura Std Book" panose="020B0502020204020303" pitchFamily="34" charset="0"/>
              </a:rPr>
              <a:t>Interviewing officers and migrants will receive </a:t>
            </a:r>
            <a:r>
              <a:rPr lang="en-US" b="1" dirty="0" smtClean="0">
                <a:latin typeface="Futura Std Book" panose="020B0502020204020303" pitchFamily="34" charset="0"/>
              </a:rPr>
              <a:t>documentation/ information</a:t>
            </a:r>
          </a:p>
          <a:p>
            <a:pPr marL="914400" lvl="1" indent="-4572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Futura Std Book" panose="020B0502020204020303" pitchFamily="34" charset="0"/>
              </a:rPr>
              <a:t>Migrants: migrant profiles</a:t>
            </a:r>
          </a:p>
          <a:p>
            <a:pPr marL="914400" lvl="1" indent="-4572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Futura Std Book" panose="020B0502020204020303" pitchFamily="34" charset="0"/>
              </a:rPr>
              <a:t>Interviewing officers: brief, interview reporting sheet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Futura Std Book" panose="020B0502020204020303" pitchFamily="34" charset="0"/>
              </a:rPr>
              <a:t>You will</a:t>
            </a:r>
            <a:r>
              <a:rPr lang="en-GB" b="1" dirty="0" smtClean="0">
                <a:latin typeface="Futura Std Book" panose="020B0502020204020303" pitchFamily="34" charset="0"/>
              </a:rPr>
              <a:t> be briefed </a:t>
            </a:r>
            <a:r>
              <a:rPr lang="en-GB" dirty="0" smtClean="0">
                <a:latin typeface="Futura Std Book" panose="020B0502020204020303" pitchFamily="34" charset="0"/>
              </a:rPr>
              <a:t>separately on your roles</a:t>
            </a:r>
            <a:endParaRPr lang="en-US" b="1" dirty="0" smtClean="0">
              <a:latin typeface="Futura Std Book" panose="020B0502020204020303" pitchFamily="34" charset="0"/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Futura Std Book" panose="020B0502020204020303" pitchFamily="34" charset="0"/>
              </a:rPr>
              <a:t>Interviewing officers will </a:t>
            </a:r>
            <a:r>
              <a:rPr lang="en-US" b="1" dirty="0" smtClean="0">
                <a:latin typeface="Futura Std Book" panose="020B0502020204020303" pitchFamily="34" charset="0"/>
              </a:rPr>
              <a:t>interview </a:t>
            </a:r>
            <a:r>
              <a:rPr lang="en-US" dirty="0" smtClean="0">
                <a:latin typeface="Futura Std Book" panose="020B0502020204020303" pitchFamily="34" charset="0"/>
              </a:rPr>
              <a:t>the migrants referred to them from  screening</a:t>
            </a:r>
            <a:r>
              <a:rPr lang="en-US" b="1" dirty="0" smtClean="0">
                <a:latin typeface="Futura Std Book" panose="020B0502020204020303" pitchFamily="34" charset="0"/>
              </a:rPr>
              <a:t> </a:t>
            </a:r>
            <a:r>
              <a:rPr lang="en-US" dirty="0" smtClean="0">
                <a:latin typeface="Futura Std Book" panose="020B0502020204020303" pitchFamily="34" charset="0"/>
                <a:sym typeface="Wingdings" panose="05000000000000000000" pitchFamily="2" charset="2"/>
              </a:rPr>
              <a:t>to </a:t>
            </a:r>
            <a:r>
              <a:rPr lang="en-US" b="1" dirty="0" smtClean="0">
                <a:latin typeface="Futura Std Book" panose="020B0502020204020303" pitchFamily="34" charset="0"/>
                <a:sym typeface="Wingdings" panose="05000000000000000000" pitchFamily="2" charset="2"/>
              </a:rPr>
              <a:t>gather</a:t>
            </a:r>
            <a:r>
              <a:rPr lang="en-US" b="1" dirty="0" smtClean="0">
                <a:latin typeface="Futura Std Book" panose="020B0502020204020303" pitchFamily="34" charset="0"/>
              </a:rPr>
              <a:t> information </a:t>
            </a:r>
            <a:r>
              <a:rPr lang="en-US" dirty="0" smtClean="0">
                <a:latin typeface="Futura Std Book" panose="020B0502020204020303" pitchFamily="34" charset="0"/>
              </a:rPr>
              <a:t>on: </a:t>
            </a:r>
          </a:p>
          <a:p>
            <a:pPr marL="1143000" indent="-6858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AutoNum type="alphaLcParenBoth"/>
            </a:pPr>
            <a:r>
              <a:rPr lang="en-US" dirty="0" smtClean="0">
                <a:latin typeface="Futura Std Book" panose="020B0502020204020303" pitchFamily="34" charset="0"/>
              </a:rPr>
              <a:t>the person’s health and needs; </a:t>
            </a:r>
          </a:p>
          <a:p>
            <a:pPr marL="1143000" indent="-6858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AutoNum type="alphaLcParenBoth"/>
            </a:pPr>
            <a:r>
              <a:rPr lang="en-US" dirty="0" smtClean="0">
                <a:latin typeface="Futura Std Book" panose="020B0502020204020303" pitchFamily="34" charset="0"/>
              </a:rPr>
              <a:t>other human rights concerns.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Futura Std Book" panose="020B0502020204020303" pitchFamily="34" charset="0"/>
              </a:rPr>
              <a:t>Based on that information, decide on </a:t>
            </a:r>
            <a:r>
              <a:rPr lang="en-US" b="1" dirty="0" smtClean="0">
                <a:latin typeface="Futura Std Book" panose="020B0502020204020303" pitchFamily="34" charset="0"/>
              </a:rPr>
              <a:t>follow-up action</a:t>
            </a:r>
            <a:r>
              <a:rPr lang="en-US" dirty="0" smtClean="0">
                <a:latin typeface="Futura Std Book" panose="020B0502020204020303" pitchFamily="34" charset="0"/>
              </a:rPr>
              <a:t>, as appropriate.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Futura Std Book" panose="020B0502020204020303" pitchFamily="34" charset="0"/>
              </a:rPr>
              <a:t>Each interview will take </a:t>
            </a:r>
            <a:r>
              <a:rPr lang="en-US" dirty="0" smtClean="0">
                <a:solidFill>
                  <a:srgbClr val="FF0000"/>
                </a:solidFill>
                <a:latin typeface="Futura Std Book" panose="020B0502020204020303" pitchFamily="34" charset="0"/>
              </a:rPr>
              <a:t>maximum 10 minutes</a:t>
            </a:r>
            <a:r>
              <a:rPr lang="en-US" dirty="0" smtClean="0">
                <a:latin typeface="Futura Std Book" panose="020B0502020204020303" pitchFamily="34" charset="0"/>
              </a:rPr>
              <a:t>. Listen for the bell.</a:t>
            </a:r>
            <a:endParaRPr lang="en-US" dirty="0">
              <a:latin typeface="Futura Std Book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3779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4C148-8F97-4DC0-8108-55F1BABE5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3188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Interviewing at the border: Debriefing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A9608-D1EE-4A58-92D5-E52175A3E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4893"/>
            <a:ext cx="10515600" cy="4931229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5100" i="1" dirty="0">
                <a:latin typeface="Futura Std Book" panose="020B0502020204020303" pitchFamily="34" charset="0"/>
              </a:rPr>
              <a:t>The </a:t>
            </a:r>
            <a:r>
              <a:rPr lang="en-US" sz="5100" b="1" i="1" dirty="0">
                <a:solidFill>
                  <a:srgbClr val="00A479"/>
                </a:solidFill>
                <a:latin typeface="Futura Std Book" panose="020B0502020204020303" pitchFamily="34" charset="0"/>
              </a:rPr>
              <a:t>interviewer</a:t>
            </a:r>
            <a:r>
              <a:rPr lang="en-US" sz="5100" i="1" dirty="0">
                <a:latin typeface="Futura Std Book" panose="020B0502020204020303" pitchFamily="34" charset="0"/>
              </a:rPr>
              <a:t> (border official) and </a:t>
            </a:r>
            <a:r>
              <a:rPr lang="en-US" sz="5100" b="1" i="1" dirty="0">
                <a:solidFill>
                  <a:srgbClr val="00A479"/>
                </a:solidFill>
                <a:latin typeface="Futura Std Book" panose="020B0502020204020303" pitchFamily="34" charset="0"/>
              </a:rPr>
              <a:t>interviewee</a:t>
            </a:r>
            <a:r>
              <a:rPr lang="en-US" sz="5100" i="1" dirty="0">
                <a:latin typeface="Futura Std Book" panose="020B0502020204020303" pitchFamily="34" charset="0"/>
              </a:rPr>
              <a:t> (migrant) should discuss with each other: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-US" sz="5100" dirty="0">
                <a:latin typeface="Futura Std Book" panose="020B0502020204020303" pitchFamily="34" charset="0"/>
              </a:rPr>
              <a:t>What challenges did you face?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-US" sz="5100" dirty="0">
                <a:latin typeface="Futura Std Book" panose="020B0502020204020303" pitchFamily="34" charset="0"/>
              </a:rPr>
              <a:t>How did you feel (nervous, stressed, uneasy, scared, suspicious)?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-US" sz="5100" dirty="0">
                <a:latin typeface="Futura Std Book" panose="020B0502020204020303" pitchFamily="34" charset="0"/>
              </a:rPr>
              <a:t>What did the official do/say to make you feel comfortable/ uncomfortable?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-US" sz="5100" dirty="0">
                <a:latin typeface="Futura Std Book" panose="020B0502020204020303" pitchFamily="34" charset="0"/>
              </a:rPr>
              <a:t>What did the migrant do/say to make you feel suspicious?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-US" sz="5100" dirty="0">
                <a:latin typeface="Futura Std Book" panose="020B0502020204020303" pitchFamily="34" charset="0"/>
              </a:rPr>
              <a:t>What about gender considerations?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-US" sz="5100" dirty="0">
                <a:latin typeface="Futura Std Book" panose="020B0502020204020303" pitchFamily="34" charset="0"/>
              </a:rPr>
              <a:t>What could have been done differently?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4000" dirty="0">
              <a:latin typeface="Futura Std Book" panose="020B0502020204020303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45802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71E5D-FD49-F845-86F2-03C623D33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396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Reminder – situations of vulnerability</a:t>
            </a:r>
            <a:endParaRPr lang="en-US" sz="4000" dirty="0">
              <a:solidFill>
                <a:srgbClr val="00A479"/>
              </a:solidFill>
              <a:latin typeface="Futura Std Book" panose="020B05020202040203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47BEB-8A09-AE43-9F8F-CD6B19DBD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212" y="965892"/>
            <a:ext cx="11190809" cy="571230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000" i="1" dirty="0">
                <a:latin typeface="Futura Std Book" panose="020B0502020204020303" pitchFamily="34" charset="0"/>
              </a:rPr>
              <a:t>Situations of vulnerability </a:t>
            </a:r>
            <a:r>
              <a:rPr lang="en-US" sz="3000" dirty="0">
                <a:latin typeface="Futura Std Book" panose="020B0502020204020303" pitchFamily="34" charset="0"/>
              </a:rPr>
              <a:t>can arise:</a:t>
            </a:r>
          </a:p>
          <a:p>
            <a:pPr marL="360363" indent="-360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dirty="0">
                <a:latin typeface="Futura Std Book" panose="020B0502020204020303" pitchFamily="34" charset="0"/>
              </a:rPr>
              <a:t>In migrants’ </a:t>
            </a:r>
            <a:r>
              <a:rPr lang="en-US" sz="3000" b="1" dirty="0">
                <a:latin typeface="Futura Std Book" panose="020B0502020204020303" pitchFamily="34" charset="0"/>
              </a:rPr>
              <a:t>country of origin</a:t>
            </a:r>
          </a:p>
          <a:p>
            <a:pPr marL="360363" indent="-360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b="1" dirty="0">
                <a:latin typeface="Futura Std Book" panose="020B0502020204020303" pitchFamily="34" charset="0"/>
              </a:rPr>
              <a:t>During their journey </a:t>
            </a:r>
            <a:r>
              <a:rPr lang="en-US" sz="3000" dirty="0">
                <a:latin typeface="Futura Std Book" panose="020B0502020204020303" pitchFamily="34" charset="0"/>
              </a:rPr>
              <a:t>– in countries of transit, the way in which they travel; their experiences in transit</a:t>
            </a:r>
          </a:p>
          <a:p>
            <a:pPr marL="360363" indent="-360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dirty="0">
                <a:latin typeface="Futura Std Book" panose="020B0502020204020303" pitchFamily="34" charset="0"/>
              </a:rPr>
              <a:t>On </a:t>
            </a:r>
            <a:r>
              <a:rPr lang="en-US" sz="3000" b="1" dirty="0">
                <a:latin typeface="Futura Std Book" panose="020B0502020204020303" pitchFamily="34" charset="0"/>
              </a:rPr>
              <a:t>arrival</a:t>
            </a:r>
            <a:r>
              <a:rPr lang="en-US" sz="3000" dirty="0">
                <a:latin typeface="Futura Std Book" panose="020B0502020204020303" pitchFamily="34" charset="0"/>
              </a:rPr>
              <a:t> or </a:t>
            </a:r>
            <a:r>
              <a:rPr lang="en-US" sz="3000" b="1" dirty="0">
                <a:latin typeface="Futura Std Book" panose="020B0502020204020303" pitchFamily="34" charset="0"/>
              </a:rPr>
              <a:t>during their stay </a:t>
            </a:r>
            <a:r>
              <a:rPr lang="en-US" sz="3000" dirty="0">
                <a:latin typeface="Futura Std Book" panose="020B0502020204020303" pitchFamily="34" charset="0"/>
              </a:rPr>
              <a:t>in the country of destination</a:t>
            </a:r>
          </a:p>
          <a:p>
            <a:pPr marL="360363" indent="-360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dirty="0">
                <a:latin typeface="Futura Std Book" panose="020B0502020204020303" pitchFamily="34" charset="0"/>
              </a:rPr>
              <a:t>Due to </a:t>
            </a:r>
            <a:r>
              <a:rPr lang="en-US" sz="3000" b="1" dirty="0">
                <a:latin typeface="Futura Std Book" panose="020B0502020204020303" pitchFamily="34" charset="0"/>
              </a:rPr>
              <a:t>individual/personal circumstance </a:t>
            </a:r>
            <a:r>
              <a:rPr lang="en-US" sz="3000" dirty="0">
                <a:latin typeface="Futura Std Book" panose="020B0502020204020303" pitchFamily="34" charset="0"/>
              </a:rPr>
              <a:t>or element of their identity</a:t>
            </a:r>
          </a:p>
          <a:p>
            <a:pPr marL="53975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000" dirty="0">
                <a:solidFill>
                  <a:srgbClr val="00A479"/>
                </a:solidFill>
                <a:latin typeface="Futura Std Book" panose="020B0502020204020303" pitchFamily="34" charset="0"/>
                <a:sym typeface="Wingdings" panose="05000000000000000000" pitchFamily="2" charset="2"/>
              </a:rPr>
              <a:t> </a:t>
            </a:r>
            <a:r>
              <a:rPr lang="en-US" sz="3000" dirty="0" smtClean="0">
                <a:latin typeface="Futura Std Book" panose="020B0502020204020303" pitchFamily="34" charset="0"/>
                <a:sym typeface="Wingdings" panose="05000000000000000000" pitchFamily="2" charset="2"/>
              </a:rPr>
              <a:t>Such</a:t>
            </a:r>
            <a:r>
              <a:rPr lang="en-US" sz="3000" dirty="0" smtClean="0">
                <a:latin typeface="Futura Std Book" panose="020B0502020204020303" pitchFamily="34" charset="0"/>
              </a:rPr>
              <a:t> </a:t>
            </a:r>
            <a:r>
              <a:rPr lang="en-US" sz="3000" dirty="0">
                <a:latin typeface="Futura Std Book" panose="020B0502020204020303" pitchFamily="34" charset="0"/>
              </a:rPr>
              <a:t>situations may </a:t>
            </a:r>
            <a:r>
              <a:rPr lang="en-US" sz="3000" b="1" dirty="0">
                <a:latin typeface="Futura Std Book" panose="020B0502020204020303" pitchFamily="34" charset="0"/>
              </a:rPr>
              <a:t>co-exist</a:t>
            </a:r>
            <a:r>
              <a:rPr lang="en-US" sz="3000" dirty="0">
                <a:latin typeface="Futura Std Book" panose="020B0502020204020303" pitchFamily="34" charset="0"/>
              </a:rPr>
              <a:t> simultaneously, and can </a:t>
            </a:r>
            <a:r>
              <a:rPr lang="en-US" sz="3000" b="1" dirty="0" smtClean="0">
                <a:latin typeface="Futura Std Book" panose="020B0502020204020303" pitchFamily="34" charset="0"/>
              </a:rPr>
              <a:t>change</a:t>
            </a:r>
            <a:endParaRPr lang="en-US" sz="3000" dirty="0">
              <a:latin typeface="Futura Std Book" panose="020B0502020204020303" pitchFamily="34" charset="0"/>
            </a:endParaRPr>
          </a:p>
          <a:p>
            <a:pPr marL="511175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à"/>
            </a:pPr>
            <a:r>
              <a:rPr lang="en-US" sz="3000" dirty="0" smtClean="0">
                <a:solidFill>
                  <a:srgbClr val="00A479"/>
                </a:solidFill>
                <a:latin typeface="Futura Std Book" panose="020B0502020204020303" pitchFamily="34" charset="0"/>
                <a:sym typeface="Wingdings" panose="05000000000000000000" pitchFamily="2" charset="2"/>
              </a:rPr>
              <a:t> </a:t>
            </a:r>
            <a:r>
              <a:rPr lang="en-US" sz="3000" dirty="0" smtClean="0">
                <a:latin typeface="Futura Std Book" panose="020B0502020204020303" pitchFamily="34" charset="0"/>
              </a:rPr>
              <a:t>Migrants </a:t>
            </a:r>
            <a:r>
              <a:rPr lang="en-US" sz="3000" dirty="0">
                <a:latin typeface="Futura Std Book" panose="020B0502020204020303" pitchFamily="34" charset="0"/>
              </a:rPr>
              <a:t>often move in/out of different legal categories</a:t>
            </a:r>
            <a:br>
              <a:rPr lang="en-US" sz="3000" dirty="0">
                <a:latin typeface="Futura Std Book" panose="020B0502020204020303" pitchFamily="34" charset="0"/>
              </a:rPr>
            </a:br>
            <a:r>
              <a:rPr lang="en-US" sz="3000" dirty="0">
                <a:latin typeface="Futura Std Book" panose="020B0502020204020303" pitchFamily="34" charset="0"/>
              </a:rPr>
              <a:t>and situations of vulnerability during their journey.</a:t>
            </a:r>
          </a:p>
        </p:txBody>
      </p:sp>
    </p:spTree>
    <p:extLst>
      <p:ext uri="{BB962C8B-B14F-4D97-AF65-F5344CB8AC3E}">
        <p14:creationId xmlns:p14="http://schemas.microsoft.com/office/powerpoint/2010/main" val="68621944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656" y="1555294"/>
            <a:ext cx="10656087" cy="3473906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4.6.  </a:t>
            </a:r>
            <a:br>
              <a:rPr lang="en-US" sz="4800" b="1" dirty="0">
                <a:solidFill>
                  <a:srgbClr val="00A479"/>
                </a:solidFill>
                <a:latin typeface="Futura Std Book" panose="020B0502020204020303" pitchFamily="34" charset="0"/>
              </a:rPr>
            </a:br>
            <a:r>
              <a:rPr lang="en-US" sz="48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Exercise (brainstorming): </a:t>
            </a:r>
            <a:br>
              <a:rPr lang="en-US" sz="4800" b="1" dirty="0">
                <a:solidFill>
                  <a:srgbClr val="00A479"/>
                </a:solidFill>
                <a:latin typeface="Futura Std Book" panose="020B0502020204020303" pitchFamily="34" charset="0"/>
              </a:rPr>
            </a:br>
            <a:r>
              <a:rPr lang="en-US" sz="48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Considerations when screening and interviewing migrants in potentially vulnerable situations</a:t>
            </a:r>
            <a:endParaRPr lang="en-GB" sz="4800" b="1" dirty="0">
              <a:solidFill>
                <a:srgbClr val="00A479"/>
              </a:solidFill>
              <a:latin typeface="Futura Std Book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692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A412BC6-03E8-48CD-B941-8ABFCCD7D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229" y="1690687"/>
            <a:ext cx="10515600" cy="1999569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4.1. </a:t>
            </a:r>
            <a:br>
              <a:rPr lang="en-US" sz="4800" b="1" dirty="0">
                <a:solidFill>
                  <a:srgbClr val="00A479"/>
                </a:solidFill>
                <a:latin typeface="Futura Std Book" panose="020B0502020204020303" pitchFamily="34" charset="0"/>
              </a:rPr>
            </a:br>
            <a:r>
              <a:rPr lang="en-US" sz="48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Screening and interviewing </a:t>
            </a:r>
            <a:br>
              <a:rPr lang="en-US" sz="4800" b="1" dirty="0">
                <a:solidFill>
                  <a:srgbClr val="00A479"/>
                </a:solidFill>
                <a:latin typeface="Futura Std Book" panose="020B0502020204020303" pitchFamily="34" charset="0"/>
              </a:rPr>
            </a:br>
            <a:r>
              <a:rPr lang="en-US" sz="48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at international borders</a:t>
            </a:r>
          </a:p>
        </p:txBody>
      </p:sp>
    </p:spTree>
    <p:extLst>
      <p:ext uri="{BB962C8B-B14F-4D97-AF65-F5344CB8AC3E}">
        <p14:creationId xmlns:p14="http://schemas.microsoft.com/office/powerpoint/2010/main" val="167171531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92805-A1FC-4DDF-973F-D236D9613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Brainstorming exercise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B129F-F309-40DB-889C-B8E48D40A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4771"/>
            <a:ext cx="10515600" cy="5012192"/>
          </a:xfrm>
        </p:spPr>
        <p:txBody>
          <a:bodyPr>
            <a:normAutofit fontScale="85000" lnSpcReduction="10000"/>
          </a:bodyPr>
          <a:lstStyle/>
          <a:p>
            <a:pPr marL="360363" lvl="0" indent="-3603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dirty="0" smtClean="0">
                <a:solidFill>
                  <a:prstClr val="black"/>
                </a:solidFill>
                <a:latin typeface="Futura Std Book" panose="020B0502020204020303" pitchFamily="34" charset="0"/>
              </a:rPr>
              <a:t>Each flip chart is </a:t>
            </a:r>
            <a:r>
              <a:rPr lang="en-US" sz="3000" dirty="0">
                <a:solidFill>
                  <a:prstClr val="black"/>
                </a:solidFill>
                <a:latin typeface="Futura Std Book" panose="020B0502020204020303" pitchFamily="34" charset="0"/>
              </a:rPr>
              <a:t>dedicated to an </a:t>
            </a:r>
            <a:r>
              <a:rPr lang="en-US" sz="3000" b="1" dirty="0">
                <a:solidFill>
                  <a:prstClr val="black"/>
                </a:solidFill>
                <a:latin typeface="Futura Std Book" panose="020B0502020204020303" pitchFamily="34" charset="0"/>
              </a:rPr>
              <a:t>example of migrants in potentially vulnerable situations</a:t>
            </a:r>
            <a:r>
              <a:rPr lang="en-US" sz="3000" dirty="0">
                <a:solidFill>
                  <a:prstClr val="black"/>
                </a:solidFill>
                <a:latin typeface="Futura Std Book" panose="020B0502020204020303" pitchFamily="34" charset="0"/>
              </a:rPr>
              <a:t> </a:t>
            </a:r>
          </a:p>
          <a:p>
            <a:pPr marL="360363" lvl="0" indent="-3603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dirty="0">
                <a:solidFill>
                  <a:prstClr val="black"/>
                </a:solidFill>
                <a:latin typeface="Futura Std Book" panose="020B0502020204020303" pitchFamily="34" charset="0"/>
              </a:rPr>
              <a:t>Select a rapporteur to take notes and represent the group in </a:t>
            </a:r>
            <a:r>
              <a:rPr lang="en-US" sz="3000" dirty="0" smtClean="0">
                <a:solidFill>
                  <a:prstClr val="black"/>
                </a:solidFill>
                <a:latin typeface="Futura Std Book" panose="020B0502020204020303" pitchFamily="34" charset="0"/>
              </a:rPr>
              <a:t>plenary</a:t>
            </a:r>
          </a:p>
          <a:p>
            <a:pPr marL="360363" lvl="0" indent="-3603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b="1" dirty="0" smtClean="0">
                <a:solidFill>
                  <a:prstClr val="black"/>
                </a:solidFill>
                <a:latin typeface="Futura Std Book" panose="020B0502020204020303" pitchFamily="34" charset="0"/>
              </a:rPr>
              <a:t>Reflect</a:t>
            </a:r>
            <a:r>
              <a:rPr lang="en-US" sz="3000" dirty="0" smtClean="0">
                <a:solidFill>
                  <a:prstClr val="black"/>
                </a:solidFill>
                <a:latin typeface="Futura Std Book" panose="020B0502020204020303" pitchFamily="34" charset="0"/>
              </a:rPr>
              <a:t> </a:t>
            </a:r>
            <a:r>
              <a:rPr lang="en-US" sz="3000" dirty="0">
                <a:solidFill>
                  <a:prstClr val="black"/>
                </a:solidFill>
                <a:latin typeface="Futura Std Book" panose="020B0502020204020303" pitchFamily="34" charset="0"/>
              </a:rPr>
              <a:t>on the two previous role-play exercises</a:t>
            </a:r>
            <a:r>
              <a:rPr lang="en-US" sz="3000" dirty="0" smtClean="0">
                <a:solidFill>
                  <a:prstClr val="black"/>
                </a:solidFill>
                <a:latin typeface="Futura Std Book" panose="020B0502020204020303" pitchFamily="34" charset="0"/>
              </a:rPr>
              <a:t>, and</a:t>
            </a:r>
            <a:endParaRPr lang="en-US" sz="3000" dirty="0">
              <a:solidFill>
                <a:prstClr val="black"/>
              </a:solidFill>
              <a:latin typeface="Futura Std Book" panose="020B0502020204020303" pitchFamily="34" charset="0"/>
            </a:endParaRPr>
          </a:p>
          <a:p>
            <a:pPr marL="360363" indent="-3603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b="1" dirty="0">
                <a:solidFill>
                  <a:prstClr val="black"/>
                </a:solidFill>
                <a:latin typeface="Futura Std Book" panose="020B0502020204020303" pitchFamily="34" charset="0"/>
              </a:rPr>
              <a:t>Discuss</a:t>
            </a:r>
            <a:r>
              <a:rPr lang="en-US" sz="3000" dirty="0">
                <a:solidFill>
                  <a:prstClr val="black"/>
                </a:solidFill>
                <a:latin typeface="Futura Std Book" panose="020B0502020204020303" pitchFamily="34" charset="0"/>
              </a:rPr>
              <a:t> with your group and note </a:t>
            </a:r>
            <a:r>
              <a:rPr lang="en-US" sz="3000" b="1" dirty="0">
                <a:solidFill>
                  <a:prstClr val="black"/>
                </a:solidFill>
                <a:latin typeface="Futura Std Book" panose="020B0502020204020303" pitchFamily="34" charset="0"/>
              </a:rPr>
              <a:t>what considerations </a:t>
            </a:r>
            <a:r>
              <a:rPr lang="en-US" sz="3000" dirty="0">
                <a:solidFill>
                  <a:prstClr val="black"/>
                </a:solidFill>
                <a:latin typeface="Futura Std Book" panose="020B0502020204020303" pitchFamily="34" charset="0"/>
              </a:rPr>
              <a:t>you should take into account in relation to the assigned vulnerability when:</a:t>
            </a:r>
          </a:p>
          <a:p>
            <a:pPr marL="914400" indent="-56673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000" dirty="0">
                <a:solidFill>
                  <a:prstClr val="black"/>
                </a:solidFill>
                <a:latin typeface="Futura Std Book" panose="020B0502020204020303" pitchFamily="34" charset="0"/>
              </a:rPr>
              <a:t>(a)	screening </a:t>
            </a:r>
            <a:r>
              <a:rPr lang="en-US" sz="3000" dirty="0" smtClean="0">
                <a:solidFill>
                  <a:prstClr val="black"/>
                </a:solidFill>
                <a:latin typeface="Futura Std Book" panose="020B0502020204020303" pitchFamily="34" charset="0"/>
              </a:rPr>
              <a:t>and</a:t>
            </a:r>
            <a:endParaRPr lang="en-US" sz="3000" dirty="0">
              <a:solidFill>
                <a:prstClr val="black"/>
              </a:solidFill>
              <a:latin typeface="Futura Std Book" panose="020B0502020204020303" pitchFamily="34" charset="0"/>
            </a:endParaRPr>
          </a:p>
          <a:p>
            <a:pPr marL="914400" indent="-56673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000" dirty="0">
                <a:solidFill>
                  <a:prstClr val="black"/>
                </a:solidFill>
                <a:latin typeface="Futura Std Book" panose="020B0502020204020303" pitchFamily="34" charset="0"/>
              </a:rPr>
              <a:t>(b)	interviewing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342900" algn="l"/>
              </a:tabLst>
            </a:pPr>
            <a:r>
              <a:rPr lang="en-US" sz="3000" dirty="0">
                <a:solidFill>
                  <a:prstClr val="black"/>
                </a:solidFill>
                <a:latin typeface="Futura Std Book" panose="020B0502020204020303" pitchFamily="34" charset="0"/>
              </a:rPr>
              <a:t>	an individual in that particular situation of vulnerability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31685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B0AF6-B1BF-4386-82A9-DB84303F8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6000"/>
            <a:ext cx="10515600" cy="4182533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5400" b="1" dirty="0">
                <a:solidFill>
                  <a:srgbClr val="0070C0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626310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429" y="445109"/>
            <a:ext cx="9851571" cy="610805"/>
          </a:xfrm>
        </p:spPr>
        <p:txBody>
          <a:bodyPr>
            <a:noAutofit/>
          </a:bodyPr>
          <a:lstStyle/>
          <a:p>
            <a:pPr algn="l"/>
            <a:r>
              <a:rPr lang="en-US" sz="40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4.1.1.  What is screening?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7553" y="1353413"/>
            <a:ext cx="10277856" cy="4846219"/>
          </a:xfrm>
        </p:spPr>
        <p:txBody>
          <a:bodyPr>
            <a:normAutofit fontScale="92500"/>
          </a:bodyPr>
          <a:lstStyle/>
          <a:p>
            <a:pPr lvl="0"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200" dirty="0">
                <a:solidFill>
                  <a:srgbClr val="00A479"/>
                </a:solidFill>
                <a:latin typeface="Futura Std Book" panose="020B0502020204020303" pitchFamily="34" charset="0"/>
                <a:sym typeface="Wingdings" panose="05000000000000000000" pitchFamily="2" charset="2"/>
              </a:rPr>
              <a:t></a:t>
            </a:r>
            <a:r>
              <a:rPr lang="en-GB" sz="3200" dirty="0">
                <a:latin typeface="Futura Std Book" panose="020B0502020204020303" pitchFamily="34" charset="0"/>
                <a:sym typeface="Wingdings" panose="05000000000000000000" pitchFamily="2" charset="2"/>
              </a:rPr>
              <a:t>  </a:t>
            </a:r>
            <a:r>
              <a:rPr lang="en-GB" sz="3200" dirty="0">
                <a:latin typeface="Futura Std Book" panose="020B0502020204020303" pitchFamily="34" charset="0"/>
              </a:rPr>
              <a:t>The </a:t>
            </a:r>
            <a:r>
              <a:rPr lang="en-GB" sz="3200" b="1" dirty="0">
                <a:latin typeface="Futura Std Book" panose="020B0502020204020303" pitchFamily="34" charset="0"/>
              </a:rPr>
              <a:t>initial interaction </a:t>
            </a:r>
            <a:r>
              <a:rPr lang="en-GB" sz="3200" dirty="0">
                <a:latin typeface="Futura Std Book" panose="020B0502020204020303" pitchFamily="34" charset="0"/>
              </a:rPr>
              <a:t>between border officials and arriving or departing individuals for the purposes of immigration control, border governance, risk assessment, and preliminary identification of persons in vulnerable situations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endParaRPr lang="en-GB" sz="1200" dirty="0">
              <a:latin typeface="Futura Std Book" panose="020B0502020204020303" pitchFamily="34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tabLst>
                <a:tab pos="701675" algn="l"/>
                <a:tab pos="1323975" algn="l"/>
              </a:tabLst>
            </a:pPr>
            <a:r>
              <a:rPr lang="en-GB" sz="3200" dirty="0">
                <a:latin typeface="Futura Std Book" panose="020B0502020204020303" pitchFamily="34" charset="0"/>
              </a:rPr>
              <a:t>	</a:t>
            </a:r>
            <a:r>
              <a:rPr lang="en-GB" sz="3200" dirty="0">
                <a:latin typeface="Futura Std Book" panose="020B0502020204020303" pitchFamily="34" charset="0"/>
                <a:sym typeface="Symbol" panose="05050102010706020507" pitchFamily="18" charset="2"/>
              </a:rPr>
              <a:t> </a:t>
            </a:r>
            <a:r>
              <a:rPr lang="en-GB" sz="3200" dirty="0">
                <a:latin typeface="Futura Std Book" panose="020B0502020204020303" pitchFamily="34" charset="0"/>
              </a:rPr>
              <a:t>in the context of controls at defined border crossings, interception at sea, border areas or designated buffer zones and controls beyond borders (e.g., checkpoints)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843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05701"/>
            <a:ext cx="9144000" cy="762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What is screening (contd.)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568" y="1662545"/>
            <a:ext cx="9765792" cy="4354207"/>
          </a:xfrm>
        </p:spPr>
        <p:txBody>
          <a:bodyPr>
            <a:normAutofit/>
          </a:bodyPr>
          <a:lstStyle/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en-GB" sz="1400" b="1" dirty="0"/>
          </a:p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200" dirty="0">
                <a:latin typeface="Futura Std Book" panose="020B0502020204020303" pitchFamily="34" charset="0"/>
              </a:rPr>
              <a:t>Screening officials are responsible for </a:t>
            </a:r>
            <a:r>
              <a:rPr lang="en-GB" sz="3200" dirty="0" smtClean="0">
                <a:latin typeface="Futura Std Book" panose="020B0502020204020303" pitchFamily="34" charset="0"/>
              </a:rPr>
              <a:t>identifying </a:t>
            </a:r>
            <a:r>
              <a:rPr lang="en-GB" sz="3200" dirty="0">
                <a:latin typeface="Futura Std Book" panose="020B0502020204020303" pitchFamily="34" charset="0"/>
              </a:rPr>
              <a:t>any initial indication of irregularity in immigration control, potential security risk and/or human rights protection needs that might necessitate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GB" sz="3200" dirty="0">
              <a:latin typeface="Futura Std Book" panose="020B0502020204020303" pitchFamily="34" charset="0"/>
            </a:endParaRPr>
          </a:p>
          <a:p>
            <a:pPr lvl="1" algn="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Futura Std Book" panose="020B0502020204020303" pitchFamily="34" charset="0"/>
              </a:rPr>
              <a:t>				→</a:t>
            </a:r>
            <a:r>
              <a:rPr lang="en-GB" sz="3200" dirty="0">
                <a:latin typeface="Futura Std Book" panose="020B0502020204020303" pitchFamily="34" charset="0"/>
              </a:rPr>
              <a:t> </a:t>
            </a:r>
            <a:r>
              <a:rPr lang="en-GB" sz="3200" dirty="0" smtClean="0">
                <a:latin typeface="Futura Std Book" panose="020B0502020204020303" pitchFamily="34" charset="0"/>
              </a:rPr>
              <a:t>referral </a:t>
            </a:r>
            <a:r>
              <a:rPr lang="en-GB" sz="3200" dirty="0">
                <a:latin typeface="Futura Std Book" panose="020B0502020204020303" pitchFamily="34" charset="0"/>
              </a:rPr>
              <a:t>to an interview  </a:t>
            </a:r>
            <a:endParaRPr lang="en-US" sz="3200" dirty="0">
              <a:latin typeface="Futura Std Book" panose="020B0502020204020303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129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430" y="331757"/>
            <a:ext cx="10209244" cy="685421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40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4.1.2.  What is interviewing?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2364" y="1017178"/>
            <a:ext cx="10905435" cy="5424566"/>
          </a:xfrm>
        </p:spPr>
        <p:txBody>
          <a:bodyPr>
            <a:noAutofit/>
          </a:bodyPr>
          <a:lstStyle/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000" dirty="0">
                <a:latin typeface="Futura Std Book" panose="020B0502020204020303" pitchFamily="34" charset="0"/>
              </a:rPr>
              <a:t>The </a:t>
            </a:r>
            <a:r>
              <a:rPr lang="en-GB" sz="3000" b="1" dirty="0">
                <a:latin typeface="Futura Std Book" panose="020B0502020204020303" pitchFamily="34" charset="0"/>
              </a:rPr>
              <a:t>second step </a:t>
            </a:r>
            <a:r>
              <a:rPr lang="en-GB" sz="3000" dirty="0">
                <a:latin typeface="Futura Std Book" panose="020B0502020204020303" pitchFamily="34" charset="0"/>
              </a:rPr>
              <a:t>at the border, after the primary </a:t>
            </a:r>
            <a:r>
              <a:rPr lang="en-GB" sz="3000" dirty="0" smtClean="0">
                <a:latin typeface="Futura Std Book" panose="020B0502020204020303" pitchFamily="34" charset="0"/>
              </a:rPr>
              <a:t>screening, to</a:t>
            </a:r>
            <a:endParaRPr lang="en-GB" sz="3000" dirty="0">
              <a:solidFill>
                <a:srgbClr val="FF0000"/>
              </a:solidFill>
              <a:latin typeface="Futura Std Book" panose="020B0502020204020303" pitchFamily="34" charset="0"/>
            </a:endParaRPr>
          </a:p>
          <a:p>
            <a:pPr marL="457200" lvl="0" indent="-4572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000" b="1" dirty="0" smtClean="0">
                <a:latin typeface="Futura Std Book" panose="020B0502020204020303" pitchFamily="34" charset="0"/>
              </a:rPr>
              <a:t>Obtain </a:t>
            </a:r>
            <a:r>
              <a:rPr lang="en-GB" sz="3000" b="1" dirty="0">
                <a:latin typeface="Futura Std Book" panose="020B0502020204020303" pitchFamily="34" charset="0"/>
              </a:rPr>
              <a:t>more information </a:t>
            </a:r>
            <a:r>
              <a:rPr lang="en-GB" sz="3000" dirty="0">
                <a:latin typeface="Futura Std Book" panose="020B0502020204020303" pitchFamily="34" charset="0"/>
              </a:rPr>
              <a:t>concerning the individual’s situation and immigration status</a:t>
            </a:r>
          </a:p>
          <a:p>
            <a:pPr marL="457200" lvl="0" indent="-4572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000" b="1" dirty="0">
                <a:latin typeface="Futura Std Book" panose="020B0502020204020303" pitchFamily="34" charset="0"/>
              </a:rPr>
              <a:t>I</a:t>
            </a:r>
            <a:r>
              <a:rPr lang="en-GB" sz="3000" b="1" dirty="0" smtClean="0">
                <a:latin typeface="Futura Std Book" panose="020B0502020204020303" pitchFamily="34" charset="0"/>
              </a:rPr>
              <a:t>dentify </a:t>
            </a:r>
            <a:r>
              <a:rPr lang="en-GB" sz="3000" b="1" dirty="0">
                <a:latin typeface="Futura Std Book" panose="020B0502020204020303" pitchFamily="34" charset="0"/>
              </a:rPr>
              <a:t>any situation of vulnerability </a:t>
            </a:r>
            <a:r>
              <a:rPr lang="en-GB" sz="3000" dirty="0">
                <a:latin typeface="Futura Std Book" panose="020B0502020204020303" pitchFamily="34" charset="0"/>
              </a:rPr>
              <a:t>and </a:t>
            </a:r>
            <a:r>
              <a:rPr lang="en-GB" sz="3000" b="1" dirty="0">
                <a:latin typeface="Futura Std Book" panose="020B0502020204020303" pitchFamily="34" charset="0"/>
              </a:rPr>
              <a:t>associated protection needs</a:t>
            </a:r>
            <a:endParaRPr lang="en-GB" sz="3000" dirty="0">
              <a:latin typeface="Futura Std Book" panose="020B0502020204020303" pitchFamily="34" charset="0"/>
            </a:endParaRPr>
          </a:p>
          <a:p>
            <a:pPr marL="457200" lvl="0" indent="-4572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000" b="1" dirty="0">
                <a:latin typeface="Futura Std Book" panose="020B0502020204020303" pitchFamily="34" charset="0"/>
              </a:rPr>
              <a:t>Determine any security risk </a:t>
            </a:r>
            <a:r>
              <a:rPr lang="en-GB" sz="3000" dirty="0">
                <a:latin typeface="Futura Std Book" panose="020B0502020204020303" pitchFamily="34" charset="0"/>
              </a:rPr>
              <a:t>posed by the person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000" dirty="0">
                <a:latin typeface="Futura Std Book" panose="020B0502020204020303" pitchFamily="34" charset="0"/>
              </a:rPr>
              <a:t>Based on information gathered, the individual may be referred to relevant experts for a </a:t>
            </a:r>
            <a:r>
              <a:rPr lang="en-GB" sz="3000" b="1" dirty="0">
                <a:latin typeface="Futura Std Book" panose="020B0502020204020303" pitchFamily="34" charset="0"/>
              </a:rPr>
              <a:t>specialized interview</a:t>
            </a:r>
            <a:r>
              <a:rPr lang="en-GB" sz="3000" dirty="0">
                <a:latin typeface="Futura Std Book" panose="020B0502020204020303" pitchFamily="34" charset="0"/>
              </a:rPr>
              <a:t>, e.g., for asylum assessment, age verification, protection determination, identification of trafficked persons, interrogation of criminal suspects, including relating to terrorism.</a:t>
            </a:r>
          </a:p>
        </p:txBody>
      </p:sp>
    </p:spTree>
    <p:extLst>
      <p:ext uri="{BB962C8B-B14F-4D97-AF65-F5344CB8AC3E}">
        <p14:creationId xmlns:p14="http://schemas.microsoft.com/office/powerpoint/2010/main" val="1194896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664" y="457199"/>
            <a:ext cx="10880272" cy="102325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tabLst>
                <a:tab pos="1371600" algn="l"/>
              </a:tabLst>
            </a:pPr>
            <a:r>
              <a:rPr lang="en-US" sz="38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4.1.3.	Human rights particularly at risk </a:t>
            </a:r>
            <a:r>
              <a:rPr lang="en-US" sz="3800" b="1" dirty="0" smtClean="0">
                <a:solidFill>
                  <a:srgbClr val="00A479"/>
                </a:solidFill>
                <a:latin typeface="Futura Std Book" panose="020B0502020204020303" pitchFamily="34" charset="0"/>
              </a:rPr>
              <a:t>in</a:t>
            </a:r>
            <a:r>
              <a:rPr lang="en-US" sz="38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 </a:t>
            </a:r>
            <a:r>
              <a:rPr lang="en-US" sz="3800" b="1" dirty="0" smtClean="0">
                <a:solidFill>
                  <a:srgbClr val="00A479"/>
                </a:solidFill>
                <a:latin typeface="Futura Std Book" panose="020B0502020204020303" pitchFamily="34" charset="0"/>
              </a:rPr>
              <a:t>screening </a:t>
            </a:r>
            <a:r>
              <a:rPr lang="en-US" sz="3800" b="1" dirty="0">
                <a:solidFill>
                  <a:srgbClr val="00A479"/>
                </a:solidFill>
                <a:latin typeface="Futura Std Book" panose="020B0502020204020303" pitchFamily="34" charset="0"/>
              </a:rPr>
              <a:t>and interviewing 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838200" y="1761298"/>
            <a:ext cx="5181600" cy="4139170"/>
          </a:xfrm>
        </p:spPr>
        <p:txBody>
          <a:bodyPr>
            <a:noAutofit/>
          </a:bodyPr>
          <a:lstStyle/>
          <a:p>
            <a:pPr marL="576263" lvl="0" indent="-576263" algn="l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AutoNum type="alphaLcParenBoth"/>
            </a:pPr>
            <a:r>
              <a:rPr lang="en-GB" dirty="0">
                <a:latin typeface="Futura Std Book" panose="020B0502020204020303" pitchFamily="34" charset="0"/>
              </a:rPr>
              <a:t>Right to equality, non-discrimination</a:t>
            </a:r>
          </a:p>
          <a:p>
            <a:pPr marL="576263" lvl="0" indent="-576263" algn="l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AutoNum type="alphaLcParenBoth"/>
            </a:pPr>
            <a:r>
              <a:rPr lang="en-GB" dirty="0">
                <a:latin typeface="Futura Std Book" panose="020B0502020204020303" pitchFamily="34" charset="0"/>
              </a:rPr>
              <a:t>Right to due process </a:t>
            </a:r>
          </a:p>
          <a:p>
            <a:pPr marL="576263" lvl="0" indent="-576263" algn="l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AutoNum type="alphaLcParenBoth"/>
            </a:pPr>
            <a:r>
              <a:rPr lang="en-GB" dirty="0">
                <a:latin typeface="Futura Std Book" panose="020B0502020204020303" pitchFamily="34" charset="0"/>
              </a:rPr>
              <a:t>Right to freedom of movement</a:t>
            </a:r>
          </a:p>
          <a:p>
            <a:pPr marL="576263" lvl="0" indent="-576263" algn="l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AutoNum type="alphaLcParenBoth"/>
            </a:pPr>
            <a:r>
              <a:rPr lang="en-GB" dirty="0">
                <a:latin typeface="Futura Std Book" panose="020B0502020204020303" pitchFamily="34" charset="0"/>
              </a:rPr>
              <a:t>Right to security of person</a:t>
            </a:r>
          </a:p>
          <a:p>
            <a:pPr marL="576263" lvl="0" indent="-576263" algn="l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AutoNum type="alphaLcParenBoth"/>
            </a:pPr>
            <a:r>
              <a:rPr lang="en-GB" dirty="0">
                <a:latin typeface="Futura Std Book" panose="020B0502020204020303" pitchFamily="34" charset="0"/>
              </a:rPr>
              <a:t>Right to freedom of religion or belief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ACB41B-75E3-3942-8A84-C2335815D3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0" y="1747815"/>
            <a:ext cx="5181600" cy="4139170"/>
          </a:xfrm>
        </p:spPr>
        <p:txBody>
          <a:bodyPr>
            <a:normAutofit/>
          </a:bodyPr>
          <a:lstStyle/>
          <a:p>
            <a:pPr marL="576263" indent="-576263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AutoNum type="alphaLcParenBoth" startAt="6"/>
            </a:pPr>
            <a:r>
              <a:rPr lang="en-US" dirty="0">
                <a:latin typeface="Futura Std Book" panose="020B0502020204020303" pitchFamily="34" charset="0"/>
              </a:rPr>
              <a:t>Right to privacy</a:t>
            </a:r>
          </a:p>
          <a:p>
            <a:pPr marL="576263" indent="-576263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AutoNum type="alphaLcParenBoth" startAt="6"/>
            </a:pPr>
            <a:r>
              <a:rPr lang="en-US" dirty="0">
                <a:latin typeface="Futura Std Book" panose="020B0502020204020303" pitchFamily="34" charset="0"/>
              </a:rPr>
              <a:t>Right to freedom of expression</a:t>
            </a:r>
          </a:p>
          <a:p>
            <a:pPr marL="576263" indent="-576263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AutoNum type="alphaLcParenBoth" startAt="6"/>
            </a:pPr>
            <a:r>
              <a:rPr lang="en-GB" dirty="0">
                <a:latin typeface="Futura Std Book" panose="020B0502020204020303" pitchFamily="34" charset="0"/>
              </a:rPr>
              <a:t>Right to family life</a:t>
            </a:r>
          </a:p>
          <a:p>
            <a:pPr marL="576263" indent="-576263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AutoNum type="alphaLcParenBoth" startAt="6"/>
            </a:pPr>
            <a:r>
              <a:rPr lang="en-GB" dirty="0">
                <a:latin typeface="Futura Std Book" panose="020B0502020204020303" pitchFamily="34" charset="0"/>
              </a:rPr>
              <a:t>Right to health</a:t>
            </a:r>
          </a:p>
          <a:p>
            <a:pPr marL="576263" indent="-576263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AutoNum type="alphaLcParenBoth" startAt="6"/>
            </a:pPr>
            <a:r>
              <a:rPr lang="en-GB" dirty="0">
                <a:latin typeface="Futura Std Book" panose="020B0502020204020303" pitchFamily="34" charset="0"/>
              </a:rPr>
              <a:t>Rights of the child to have their best interests taken as a primary consideration</a:t>
            </a:r>
          </a:p>
          <a:p>
            <a:pPr marL="576263" indent="-576263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AutoNum type="alphaLcParenBoth" startAt="7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75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044978-D689-46B8-8942-292E2F11D6B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D14D1EF-00E5-4160-8F21-4C135AEF2E0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9c050d51-998a-44d3-81a1-5629e8b14d86"/>
    <ds:schemaRef ds:uri="ea0ec693-b112-41c0-8629-e3b04af4f42e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C757E6F-9D5D-403F-85A8-BACBA1C15764}"/>
</file>

<file path=docProps/app.xml><?xml version="1.0" encoding="utf-8"?>
<Properties xmlns="http://schemas.openxmlformats.org/officeDocument/2006/extended-properties" xmlns:vt="http://schemas.openxmlformats.org/officeDocument/2006/docPropsVTypes">
  <TotalTime>15615</TotalTime>
  <Words>3073</Words>
  <Application>Microsoft Office PowerPoint</Application>
  <PresentationFormat>Widescreen</PresentationFormat>
  <Paragraphs>313</Paragraphs>
  <Slides>51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0" baseType="lpstr">
      <vt:lpstr>游ゴシック Light</vt:lpstr>
      <vt:lpstr>Arial</vt:lpstr>
      <vt:lpstr>Calibri</vt:lpstr>
      <vt:lpstr>Calibri Light</vt:lpstr>
      <vt:lpstr>Futura Std Book</vt:lpstr>
      <vt:lpstr>Symbol</vt:lpstr>
      <vt:lpstr>Times New Roman</vt:lpstr>
      <vt:lpstr>Wingdings</vt:lpstr>
      <vt:lpstr>Office Theme</vt:lpstr>
      <vt:lpstr>                Training course  on Human Rights  at International Borders   </vt:lpstr>
      <vt:lpstr>  Session 4 Ensuring human rights-based screening and interviewing </vt:lpstr>
      <vt:lpstr>Session 4 content</vt:lpstr>
      <vt:lpstr>Session 4 learning objectives</vt:lpstr>
      <vt:lpstr>4.1.  Screening and interviewing  at international borders</vt:lpstr>
      <vt:lpstr>4.1.1.  What is screening?</vt:lpstr>
      <vt:lpstr>What is screening (contd.)</vt:lpstr>
      <vt:lpstr>4.1.2.  What is interviewing?</vt:lpstr>
      <vt:lpstr>4.1.3. Human rights particularly at risk in screening and interviewing </vt:lpstr>
      <vt:lpstr>PowerPoint Presentation</vt:lpstr>
      <vt:lpstr>4.2.  Key human rights considerations and practical measures for  screening and interviewing  </vt:lpstr>
      <vt:lpstr>4.2.1. Determine each individual’s situation and reason for entry/departure</vt:lpstr>
      <vt:lpstr>A human rights-based approach </vt:lpstr>
      <vt:lpstr>4.2.2. Identify individuals who may be in vulnerable situations</vt:lpstr>
      <vt:lpstr>Individuals in vulnerable situations (contd.)</vt:lpstr>
      <vt:lpstr>4.2.3.  Provide accessible information</vt:lpstr>
      <vt:lpstr>Provide accessible information (contd.)</vt:lpstr>
      <vt:lpstr>4.2.4.  Avoid discriminatory profiling</vt:lpstr>
      <vt:lpstr>Avoid discriminatory profiling (contd.)</vt:lpstr>
      <vt:lpstr>(a)  Profiling for counter-terrorism purposes</vt:lpstr>
      <vt:lpstr>(b)  Gender stereotyping</vt:lpstr>
      <vt:lpstr>(c)  Health screening</vt:lpstr>
      <vt:lpstr>4.2.5.  Respect the right to privacy</vt:lpstr>
      <vt:lpstr>(a)  Data collection and storage</vt:lpstr>
      <vt:lpstr>(b)  Data security</vt:lpstr>
      <vt:lpstr>(c)  Handling personal property</vt:lpstr>
      <vt:lpstr>(d)  Searches</vt:lpstr>
      <vt:lpstr>4.2.6.  Do no harm</vt:lpstr>
      <vt:lpstr>Do no harm (contd.)</vt:lpstr>
      <vt:lpstr>PowerPoint Presentation</vt:lpstr>
      <vt:lpstr>PowerPoint Presentation</vt:lpstr>
      <vt:lpstr>PowerPoint Presentation</vt:lpstr>
      <vt:lpstr>Screening at the border: Debriefing</vt:lpstr>
      <vt:lpstr>4.4.   Practical steps to ensure  human rights-based and  gender-sensitive interviews </vt:lpstr>
      <vt:lpstr>4.4.1. Exercise (brainstorming): Stages of the  interview</vt:lpstr>
      <vt:lpstr>4.4.2.  Preparing for the interview</vt:lpstr>
      <vt:lpstr>Preparing for the interview (contd.) Focus on the interviewee</vt:lpstr>
      <vt:lpstr>Preparing for the interview (contd.)  Interpreters</vt:lpstr>
      <vt:lpstr> 4.4.3. The interview  </vt:lpstr>
      <vt:lpstr> The interview (contd.) </vt:lpstr>
      <vt:lpstr> 4.4.4.  Concluding the interview  </vt:lpstr>
      <vt:lpstr>4.4.5.  Gender-sensitive screening and interviewing</vt:lpstr>
      <vt:lpstr>4.4.6.  Avoiding stress, vicarious trauma and burn-out </vt:lpstr>
      <vt:lpstr>PowerPoint Presentation</vt:lpstr>
      <vt:lpstr>4.5.   Exercise (role play):  Interviewing at the border</vt:lpstr>
      <vt:lpstr>PowerPoint Presentation</vt:lpstr>
      <vt:lpstr>Interviewing at the border: Debriefing</vt:lpstr>
      <vt:lpstr>Reminder – situations of vulnerability</vt:lpstr>
      <vt:lpstr>4.6.   Exercise (brainstorming):  Considerations when screening and interviewing migrants in potentially vulnerable situations</vt:lpstr>
      <vt:lpstr>Brainstorming exercise instructions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OHCHR</dc:creator>
  <cp:lastModifiedBy>OHCHR</cp:lastModifiedBy>
  <cp:revision>301</cp:revision>
  <dcterms:created xsi:type="dcterms:W3CDTF">2018-07-21T04:00:21Z</dcterms:created>
  <dcterms:modified xsi:type="dcterms:W3CDTF">2021-08-26T17:07:20Z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</Properties>
</file>