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374" r:id="rId5"/>
    <p:sldId id="293" r:id="rId6"/>
    <p:sldId id="294" r:id="rId7"/>
    <p:sldId id="296" r:id="rId8"/>
    <p:sldId id="313" r:id="rId9"/>
    <p:sldId id="258" r:id="rId10"/>
    <p:sldId id="344" r:id="rId11"/>
    <p:sldId id="298" r:id="rId12"/>
    <p:sldId id="347" r:id="rId13"/>
    <p:sldId id="348" r:id="rId14"/>
    <p:sldId id="339" r:id="rId15"/>
    <p:sldId id="340" r:id="rId16"/>
    <p:sldId id="342" r:id="rId17"/>
    <p:sldId id="343" r:id="rId18"/>
    <p:sldId id="370" r:id="rId19"/>
    <p:sldId id="311" r:id="rId20"/>
    <p:sldId id="350" r:id="rId21"/>
    <p:sldId id="353" r:id="rId22"/>
    <p:sldId id="352" r:id="rId23"/>
    <p:sldId id="368" r:id="rId24"/>
    <p:sldId id="354" r:id="rId25"/>
    <p:sldId id="355" r:id="rId26"/>
    <p:sldId id="356" r:id="rId27"/>
    <p:sldId id="371" r:id="rId28"/>
    <p:sldId id="360" r:id="rId29"/>
    <p:sldId id="372" r:id="rId30"/>
    <p:sldId id="358" r:id="rId31"/>
    <p:sldId id="357" r:id="rId32"/>
    <p:sldId id="359" r:id="rId33"/>
    <p:sldId id="361" r:id="rId34"/>
    <p:sldId id="363" r:id="rId35"/>
    <p:sldId id="364" r:id="rId36"/>
    <p:sldId id="362" r:id="rId37"/>
    <p:sldId id="373" r:id="rId38"/>
    <p:sldId id="365" r:id="rId39"/>
    <p:sldId id="366" r:id="rId40"/>
    <p:sldId id="36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5760CE-E195-420B-AD85-1308044E20D3}">
          <p14:sldIdLst>
            <p14:sldId id="374"/>
            <p14:sldId id="293"/>
            <p14:sldId id="294"/>
            <p14:sldId id="296"/>
            <p14:sldId id="313"/>
            <p14:sldId id="258"/>
            <p14:sldId id="344"/>
            <p14:sldId id="298"/>
            <p14:sldId id="347"/>
            <p14:sldId id="348"/>
            <p14:sldId id="339"/>
            <p14:sldId id="340"/>
            <p14:sldId id="342"/>
            <p14:sldId id="343"/>
            <p14:sldId id="370"/>
            <p14:sldId id="311"/>
            <p14:sldId id="350"/>
            <p14:sldId id="353"/>
            <p14:sldId id="352"/>
          </p14:sldIdLst>
        </p14:section>
        <p14:section name="Untitled Section" id="{6E0F4CD3-4A46-4C99-9374-FA846CA43AAA}">
          <p14:sldIdLst>
            <p14:sldId id="368"/>
            <p14:sldId id="354"/>
            <p14:sldId id="355"/>
            <p14:sldId id="356"/>
            <p14:sldId id="371"/>
            <p14:sldId id="360"/>
            <p14:sldId id="372"/>
            <p14:sldId id="358"/>
            <p14:sldId id="357"/>
            <p14:sldId id="359"/>
            <p14:sldId id="361"/>
            <p14:sldId id="363"/>
            <p14:sldId id="364"/>
            <p14:sldId id="362"/>
            <p14:sldId id="373"/>
            <p14:sldId id="365"/>
            <p14:sldId id="36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-PC" initials="u" lastIdx="7" clrIdx="0"/>
  <p:cmAuthor id="7" name="Yu Kanosue" initials="YK [6]" lastIdx="1" clrIdx="7"/>
  <p:cmAuthor id="1" name="Yu Kanosue" initials="YK" lastIdx="1" clrIdx="1"/>
  <p:cmAuthor id="8" name="Yu Kanosue" initials="YK [7]" lastIdx="1" clrIdx="8"/>
  <p:cmAuthor id="2" name="Yu Kanosue" initials="YK [2]" lastIdx="1" clrIdx="2"/>
  <p:cmAuthor id="3" name="Yu Kanosue" initials="YK [3]" lastIdx="1" clrIdx="3"/>
  <p:cmAuthor id="4" name="Yu Kanosue" initials="YK [4]" lastIdx="1" clrIdx="4"/>
  <p:cmAuthor id="5" name="Yu Kanosue" initials="YK [5]" lastIdx="1" clrIdx="5"/>
  <p:cmAuthor id="6" name="Yu Kanosue" initials="YK [5] [2]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70C0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97" autoAdjust="0"/>
    <p:restoredTop sz="76795"/>
  </p:normalViewPr>
  <p:slideViewPr>
    <p:cSldViewPr snapToGrid="0" snapToObjects="1">
      <p:cViewPr varScale="1">
        <p:scale>
          <a:sx n="54" d="100"/>
          <a:sy n="54" d="100"/>
        </p:scale>
        <p:origin x="7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B10EF0-B369-7E47-AF68-261AB0A723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8F171A-2A8B-5A4C-8D41-274F49C5C5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F5EFE-3C8B-FE44-B720-B90BC6F67563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D6824-A412-0E49-99D0-C20B778406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3E86E-3D19-8541-BA18-32B07FC041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F6B36-2C6E-D648-AF6D-B0577DCAF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81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B7560-29DD-AA4E-8C92-3AFD8EF646BE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0D000-AD83-5F40-A340-BA803163D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75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19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1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0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36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39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[Revised slides]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01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704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1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3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35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2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11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766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6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3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[note that the handout is more complete]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70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45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1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52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590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340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02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93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4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6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15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6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61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78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D000-AD83-5F40-A340-BA803163D1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0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4C29-2810-4772-8759-5F642CE55823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2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ACE61-E221-42A7-A366-74B6241473A0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CC58-B3D3-41DE-B314-72C841AF601F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4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7504-815E-4B69-A275-8F7C45398742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8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F320-B708-4ABB-B9A3-38C5F346CC85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4A49-DBAB-4D46-BFEC-6261EA8C5F70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5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1530-6572-4580-8AF3-19B74216F717}" type="datetime1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60E87-6957-41A7-ABC5-AC3C1B9AB228}" type="datetime1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6B47-B025-4BBD-A644-2E91BD2FCEE1}" type="datetime1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E09F-F097-4E77-A40B-A1C1013D0518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8374B-2A67-4C58-A55E-56499A456C4B}" type="datetime1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F9FF8-BBE2-4EFB-82C5-BE483EF17F72}" type="datetime1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United Nations, 2021 – These presentation slides form part of the OHCHR-Office of Counter-Terrorism Human Rights at International Borders training package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66E1-5748-D74E-8EDE-936373C9A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7B9C-A339-A945-B9DF-E11DABBFF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1622" y="1802770"/>
            <a:ext cx="9144000" cy="400050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US" sz="5400" b="1" dirty="0" smtClean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 smtClean="0">
                <a:solidFill>
                  <a:srgbClr val="006600"/>
                </a:solidFill>
                <a:latin typeface="+mn-lt"/>
              </a:rPr>
            </a:br>
            <a:r>
              <a:rPr lang="en-US" sz="5400" b="1" dirty="0">
                <a:solidFill>
                  <a:srgbClr val="006600"/>
                </a:solidFill>
                <a:latin typeface="+mn-lt"/>
              </a:rPr>
              <a:t/>
            </a:r>
            <a:br>
              <a:rPr lang="en-US" sz="5400" b="1" dirty="0">
                <a:solidFill>
                  <a:srgbClr val="006600"/>
                </a:solidFill>
                <a:latin typeface="+mn-lt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Training course </a:t>
            </a:r>
            <a:b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GB" sz="5400" b="1" dirty="0" smtClean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on H</a:t>
            </a:r>
            <a:r>
              <a:rPr lang="en-GB" altLang="ja-JP" sz="5400" b="1" dirty="0" smtClean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uman </a:t>
            </a:r>
            <a: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Rights </a:t>
            </a:r>
            <a:b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ja-JP" sz="5400" b="1" dirty="0">
                <a:solidFill>
                  <a:srgbClr val="0070C0"/>
                </a:solidFill>
                <a:latin typeface="Futura Std Book" panose="020B05020202040203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International Borders </a:t>
            </a:r>
            <a:r>
              <a:rPr lang="en-GB" altLang="ja-JP" sz="1100" dirty="0"/>
              <a:t/>
            </a:r>
            <a:br>
              <a:rPr lang="en-GB" altLang="ja-JP" sz="1100" dirty="0"/>
            </a:br>
            <a:r>
              <a:rPr lang="en-US" sz="5400" dirty="0">
                <a:latin typeface="Futura Std Book" panose="020B0502020204020303" pitchFamily="34" charset="0"/>
              </a:rPr>
              <a:t/>
            </a:r>
            <a:br>
              <a:rPr lang="en-US" sz="5400" dirty="0">
                <a:latin typeface="Futura Std Book" panose="020B0502020204020303" pitchFamily="34" charset="0"/>
              </a:rPr>
            </a:br>
            <a:endParaRPr lang="en-US" sz="54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02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2B779-34D2-894B-96AE-9EBF6630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631"/>
            <a:ext cx="10515600" cy="978933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3.1.4. 	Human rights considerations in 	interception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A5BF1-480D-3047-9E69-FA3068650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67"/>
            <a:ext cx="10515600" cy="3840480"/>
          </a:xfrm>
        </p:spPr>
        <p:txBody>
          <a:bodyPr>
            <a:normAutofit/>
          </a:bodyPr>
          <a:lstStyle/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Avoid </a:t>
            </a:r>
            <a:r>
              <a:rPr lang="en-GB" sz="3200" b="1" dirty="0">
                <a:latin typeface="Futura Std Book" panose="020B0502020204020303" pitchFamily="34" charset="0"/>
              </a:rPr>
              <a:t>dangerous interception methods</a:t>
            </a:r>
            <a:endParaRPr lang="en-US" sz="3200" b="1" dirty="0">
              <a:latin typeface="Futura Std Book" panose="020B0502020204020303" pitchFamily="34" charset="0"/>
            </a:endParaRPr>
          </a:p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Ensure the </a:t>
            </a:r>
            <a:r>
              <a:rPr lang="en-GB" sz="3200" b="1" dirty="0">
                <a:latin typeface="Futura Std Book" panose="020B0502020204020303" pitchFamily="34" charset="0"/>
              </a:rPr>
              <a:t>safety</a:t>
            </a:r>
            <a:r>
              <a:rPr lang="en-GB" sz="3200" dirty="0">
                <a:latin typeface="Futura Std Book" panose="020B0502020204020303" pitchFamily="34" charset="0"/>
              </a:rPr>
              <a:t> of the officials and others</a:t>
            </a:r>
          </a:p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300" dirty="0">
                <a:latin typeface="Futura Std Book" panose="020B0502020204020303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Respect the inherent </a:t>
            </a:r>
            <a:r>
              <a:rPr lang="en-GB" sz="3300" b="1" dirty="0">
                <a:latin typeface="Futura Std Book" panose="020B0502020204020303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human dignity and privacy </a:t>
            </a:r>
            <a:r>
              <a:rPr lang="en-GB" sz="3300" dirty="0">
                <a:latin typeface="Futura Std Book" panose="020B0502020204020303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of the individual when conducting </a:t>
            </a:r>
            <a:r>
              <a:rPr lang="en-GB" sz="3300" b="1" dirty="0">
                <a:latin typeface="Futura Std Book" panose="020B0502020204020303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searches</a:t>
            </a:r>
            <a:endParaRPr lang="en-US" sz="3200" b="1" dirty="0">
              <a:latin typeface="Futura Std Book" panose="020B0502020204020303" pitchFamily="34" charset="0"/>
            </a:endParaRPr>
          </a:p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Identify </a:t>
            </a:r>
            <a:r>
              <a:rPr lang="en-GB" sz="3200" b="1" dirty="0">
                <a:latin typeface="Futura Std Book" panose="020B0502020204020303" pitchFamily="34" charset="0"/>
              </a:rPr>
              <a:t>persons in vulnerable situations</a:t>
            </a:r>
            <a:endParaRPr lang="en-US" sz="3200" b="1" dirty="0">
              <a:latin typeface="Futura Std Book" panose="020B05020202040203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629C0-2843-634D-984F-3A48D2CED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929"/>
            <a:ext cx="10515600" cy="914400"/>
          </a:xfrm>
        </p:spPr>
        <p:txBody>
          <a:bodyPr>
            <a:normAutofit fontScale="90000"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3.1.5 	Human rights considerations in rescue</a:t>
            </a:r>
            <a:endParaRPr lang="en-US" sz="4000" b="1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E0AA4-C51B-304F-85D9-F3372AEC0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512"/>
            <a:ext cx="10515600" cy="3927348"/>
          </a:xfrm>
        </p:spPr>
        <p:txBody>
          <a:bodyPr>
            <a:normAutofit/>
          </a:bodyPr>
          <a:lstStyle/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Prioritize saving lives </a:t>
            </a:r>
          </a:p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Search and rescue at international borders</a:t>
            </a:r>
          </a:p>
          <a:p>
            <a:pPr marL="512763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Provide and maintain rescue beacons along dangerous migration routes 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434975" algn="l"/>
                <a:tab pos="1050925" algn="l"/>
              </a:tabLst>
            </a:pPr>
            <a:r>
              <a:rPr lang="en-GB" sz="3200" dirty="0">
                <a:solidFill>
                  <a:srgbClr val="0070C0"/>
                </a:solidFill>
                <a:latin typeface="Futura Std Book" panose="020B0502020204020303" pitchFamily="34" charset="0"/>
                <a:sym typeface="Wingdings" pitchFamily="2" charset="2"/>
              </a:rPr>
              <a:t>	</a:t>
            </a:r>
            <a:r>
              <a:rPr lang="en-GB" sz="3200" dirty="0">
                <a:latin typeface="Futura Std Book" panose="020B0502020204020303" pitchFamily="34" charset="0"/>
                <a:sym typeface="Wingdings" pitchFamily="2" charset="2"/>
              </a:rPr>
              <a:t> 	</a:t>
            </a:r>
            <a:r>
              <a:rPr lang="en-GB" sz="3200" i="1" dirty="0">
                <a:latin typeface="Futura Std Book" panose="020B0502020204020303" pitchFamily="34" charset="0"/>
              </a:rPr>
              <a:t>Rescued persons should be taken to a </a:t>
            </a:r>
            <a:r>
              <a:rPr lang="en-GB" sz="3200" b="1" i="1" dirty="0">
                <a:latin typeface="Futura Std Book" panose="020B0502020204020303" pitchFamily="34" charset="0"/>
              </a:rPr>
              <a:t>place of safety </a:t>
            </a:r>
            <a:r>
              <a:rPr lang="en-GB" sz="3200" i="1" dirty="0" smtClean="0">
                <a:latin typeface="Futura Std Book" panose="020B0502020204020303" pitchFamily="34" charset="0"/>
              </a:rPr>
              <a:t>and </a:t>
            </a:r>
            <a:r>
              <a:rPr lang="en-GB" sz="3200" i="1" dirty="0">
                <a:latin typeface="Futura Std Book" panose="020B0502020204020303" pitchFamily="34" charset="0"/>
              </a:rPr>
              <a:t>offered </a:t>
            </a:r>
            <a:r>
              <a:rPr lang="en-GB" sz="3200" b="1" i="1" dirty="0">
                <a:latin typeface="Futura Std Book" panose="020B0502020204020303" pitchFamily="34" charset="0"/>
              </a:rPr>
              <a:t>immediate assistance</a:t>
            </a:r>
            <a:r>
              <a:rPr lang="en-GB" sz="3200" i="1" dirty="0">
                <a:latin typeface="Futura Std Book" panose="020B05020202040203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34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C195-C02A-1746-A7AE-EE39488D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973"/>
            <a:ext cx="10515600" cy="1056767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3.1.6. 	Human rights considerations with </a:t>
            </a:r>
            <a:r>
              <a:rPr lang="en-GB" sz="4000" b="1" dirty="0" smtClean="0">
                <a:solidFill>
                  <a:srgbClr val="0099FF"/>
                </a:solidFill>
                <a:latin typeface="Futura Std Book" panose="020B0502020204020303" pitchFamily="34" charset="0"/>
              </a:rPr>
              <a:t>regard </a:t>
            </a: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to immediate assistance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F2986-1B18-CF45-8EF2-84AFA9007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79"/>
            <a:ext cx="10515600" cy="5651863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>
                <a:latin typeface="Futura Std Book" panose="020B0502020204020303" pitchFamily="34" charset="0"/>
              </a:rPr>
              <a:t>Provide individual </a:t>
            </a:r>
            <a:r>
              <a:rPr lang="en-US" b="1" dirty="0">
                <a:latin typeface="Futura Std Book" panose="020B0502020204020303" pitchFamily="34" charset="0"/>
              </a:rPr>
              <a:t>health and medical screenings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>
                <a:latin typeface="Futura Std Book" panose="020B0502020204020303" pitchFamily="34" charset="0"/>
              </a:rPr>
              <a:t>Provide </a:t>
            </a:r>
            <a:r>
              <a:rPr lang="en-US" b="1" dirty="0">
                <a:latin typeface="Futura Std Book" panose="020B0502020204020303" pitchFamily="34" charset="0"/>
              </a:rPr>
              <a:t>temporary accommodation </a:t>
            </a:r>
            <a:r>
              <a:rPr lang="en-US" dirty="0">
                <a:latin typeface="Futura Std Book" panose="020B0502020204020303" pitchFamily="34" charset="0"/>
              </a:rPr>
              <a:t>that meets human rights standards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b="1" dirty="0">
                <a:latin typeface="Futura Std Book" panose="020B0502020204020303" pitchFamily="34" charset="0"/>
              </a:rPr>
              <a:t>Cooperate</a:t>
            </a:r>
            <a:r>
              <a:rPr lang="en-US" dirty="0">
                <a:latin typeface="Futura Std Book" panose="020B0502020204020303" pitchFamily="34" charset="0"/>
              </a:rPr>
              <a:t> with other bodies, including </a:t>
            </a:r>
            <a:r>
              <a:rPr lang="en-US" b="1" dirty="0">
                <a:latin typeface="Futura Std Book" panose="020B0502020204020303" pitchFamily="34" charset="0"/>
              </a:rPr>
              <a:t>human rights defenders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>
                <a:latin typeface="Futura Std Book" panose="020B0502020204020303" pitchFamily="34" charset="0"/>
              </a:rPr>
              <a:t>Provide basic </a:t>
            </a:r>
            <a:r>
              <a:rPr lang="en-US" b="1" dirty="0">
                <a:latin typeface="Futura Std Book" panose="020B0502020204020303" pitchFamily="34" charset="0"/>
              </a:rPr>
              <a:t>information, </a:t>
            </a:r>
            <a:r>
              <a:rPr lang="en-GB" dirty="0">
                <a:latin typeface="Futura Std Book" panose="020B0502020204020303" pitchFamily="34" charset="0"/>
              </a:rPr>
              <a:t>including on migrants’ rights, asylum and other procedures, and effective referral pathways</a:t>
            </a:r>
            <a:endParaRPr lang="en-US" b="1" dirty="0">
              <a:solidFill>
                <a:srgbClr val="FF0000"/>
              </a:solidFill>
              <a:latin typeface="Futura Std Book" panose="020B0502020204020303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dirty="0">
                <a:latin typeface="Futura Std Book" panose="020B0502020204020303" pitchFamily="34" charset="0"/>
              </a:rPr>
              <a:t>Protect the </a:t>
            </a:r>
            <a:r>
              <a:rPr lang="en-US" b="1" dirty="0">
                <a:latin typeface="Futura Std Book" panose="020B0502020204020303" pitchFamily="34" charset="0"/>
              </a:rPr>
              <a:t>right to privacy </a:t>
            </a:r>
            <a:r>
              <a:rPr lang="en-US" dirty="0">
                <a:latin typeface="Futura Std Book" panose="020B0502020204020303" pitchFamily="34" charset="0"/>
              </a:rPr>
              <a:t>and the </a:t>
            </a:r>
            <a:r>
              <a:rPr lang="en-US" b="1" dirty="0">
                <a:latin typeface="Futura Std Book" panose="020B0502020204020303" pitchFamily="34" charset="0"/>
              </a:rPr>
              <a:t>right to security of person</a:t>
            </a:r>
          </a:p>
        </p:txBody>
      </p:sp>
    </p:spTree>
    <p:extLst>
      <p:ext uri="{BB962C8B-B14F-4D97-AF65-F5344CB8AC3E}">
        <p14:creationId xmlns:p14="http://schemas.microsoft.com/office/powerpoint/2010/main" val="27984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2D082-7AB3-8748-8EA5-27B8E93C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20486"/>
            <a:ext cx="10920984" cy="506125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US" sz="34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3.1.7. 	Gender considerations in interception, </a:t>
            </a:r>
            <a:r>
              <a:rPr lang="en-US" sz="3400" b="1" dirty="0" smtClean="0">
                <a:solidFill>
                  <a:srgbClr val="0099FF"/>
                </a:solidFill>
                <a:latin typeface="Futura Std Book" panose="020B0502020204020303" pitchFamily="34" charset="0"/>
              </a:rPr>
              <a:t>rescue </a:t>
            </a:r>
            <a:r>
              <a:rPr lang="en-US" sz="34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and immediate assistance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D1220B-419B-5E4E-8BB3-26A9EE74B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88831"/>
            <a:ext cx="10792968" cy="5156996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“Dignity kits” should be available at arrival points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All reception centres should be gender-responsive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Safe water, sanitation and hygiene (WASH) facilities that are gender-segregated, well-lit and private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Safe and culturally-appropriate women-only spaces, where women can rest and seek/receive information and other services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Specialized support should be available to survivors of sexual and gender-based violence and other trauma</a:t>
            </a:r>
          </a:p>
        </p:txBody>
      </p:sp>
    </p:spTree>
    <p:extLst>
      <p:ext uri="{BB962C8B-B14F-4D97-AF65-F5344CB8AC3E}">
        <p14:creationId xmlns:p14="http://schemas.microsoft.com/office/powerpoint/2010/main" val="152600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22D2-CCC0-4148-9297-A54D46A49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952" y="365125"/>
            <a:ext cx="10100095" cy="766445"/>
          </a:xfrm>
        </p:spPr>
        <p:txBody>
          <a:bodyPr>
            <a:normAutofit fontScale="90000"/>
          </a:bodyPr>
          <a:lstStyle/>
          <a:p>
            <a:pPr>
              <a:tabLst>
                <a:tab pos="1371600" algn="l"/>
              </a:tabLst>
            </a:pP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3.1.8. 	Missing and deceased migrants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160EE-C706-1A4A-A811-EBADB866C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952" y="1348741"/>
            <a:ext cx="10100094" cy="4663440"/>
          </a:xfrm>
        </p:spPr>
        <p:txBody>
          <a:bodyPr>
            <a:normAutofit lnSpcReduction="10000"/>
          </a:bodyPr>
          <a:lstStyle/>
          <a:p>
            <a:pPr marL="361950" indent="-3619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Designate </a:t>
            </a:r>
            <a:r>
              <a:rPr lang="en-GB" sz="3000" b="1" dirty="0">
                <a:latin typeface="Futura Std Book" panose="020B0502020204020303" pitchFamily="34" charset="0"/>
              </a:rPr>
              <a:t>contact points for families </a:t>
            </a:r>
            <a:r>
              <a:rPr lang="en-GB" sz="3000" dirty="0">
                <a:latin typeface="Futura Std Book" panose="020B0502020204020303" pitchFamily="34" charset="0"/>
              </a:rPr>
              <a:t>looking for missing migrants, through which families can be </a:t>
            </a:r>
            <a:r>
              <a:rPr lang="en-GB" sz="3000" b="1" dirty="0">
                <a:latin typeface="Futura Std Book" panose="020B0502020204020303" pitchFamily="34" charset="0"/>
              </a:rPr>
              <a:t>kept informed </a:t>
            </a:r>
            <a:r>
              <a:rPr lang="en-GB" sz="3000" dirty="0">
                <a:latin typeface="Futura Std Book" panose="020B0502020204020303" pitchFamily="34" charset="0"/>
              </a:rPr>
              <a:t>on the status of the search and obtain other relevant information, in line with the right to privacy and protection of personal data. </a:t>
            </a:r>
          </a:p>
          <a:p>
            <a:pPr marL="415925" indent="-4159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Facilitate the </a:t>
            </a:r>
            <a:r>
              <a:rPr lang="en-GB" sz="3000" b="1" dirty="0">
                <a:latin typeface="Futura Std Book" panose="020B0502020204020303" pitchFamily="34" charset="0"/>
              </a:rPr>
              <a:t>recovery, identification and transfer of the remains </a:t>
            </a:r>
            <a:r>
              <a:rPr lang="en-GB" sz="3000" dirty="0">
                <a:latin typeface="Futura Std Book" panose="020B0502020204020303" pitchFamily="34" charset="0"/>
              </a:rPr>
              <a:t>of migrants who have died during the journey; and ensure that the remains of deceased migrants are treated in a dignified, respectful and proper manner.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9959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325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C7C8B9B4-6F64-A147-BBAE-FB6452646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42247"/>
            <a:ext cx="9144000" cy="2286753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7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3.2. 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7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When and how may force be used at international borders?</a:t>
            </a:r>
            <a:endParaRPr lang="en-US" sz="7700" dirty="0">
              <a:solidFill>
                <a:srgbClr val="0099FF"/>
              </a:solidFill>
              <a:latin typeface="Futura Std Book" panose="020B05020202040203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58B7E-D97C-6B4E-BCBC-DE92FC583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5005"/>
          </a:xfrm>
        </p:spPr>
        <p:txBody>
          <a:bodyPr>
            <a:normAutofit fontScale="90000"/>
          </a:bodyPr>
          <a:lstStyle/>
          <a:p>
            <a:pPr>
              <a:tabLst>
                <a:tab pos="1371600" algn="l"/>
              </a:tabLst>
            </a:pP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3.2.1.	Exercise: What is meant by use of force?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A264F-A545-8B40-B933-FC1B427BA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836"/>
            <a:ext cx="10515600" cy="49768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dirty="0">
                <a:latin typeface="Futura Std Book" panose="020B0502020204020303" pitchFamily="34" charset="0"/>
              </a:rPr>
              <a:t>In your groups, briefly discuss and note your responses</a:t>
            </a:r>
            <a:r>
              <a:rPr lang="en-US" sz="3400" b="1" dirty="0">
                <a:latin typeface="Futura Std Book" panose="020B0502020204020303" pitchFamily="34" charset="0"/>
              </a:rPr>
              <a:t> </a:t>
            </a:r>
            <a:r>
              <a:rPr lang="en-US" sz="3400" dirty="0">
                <a:latin typeface="Futura Std Book" panose="020B0502020204020303" pitchFamily="34" charset="0"/>
              </a:rPr>
              <a:t>to the following:</a:t>
            </a:r>
          </a:p>
          <a:p>
            <a:pPr marL="9144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800" dirty="0">
              <a:latin typeface="Futura Std Book" panose="020B0502020204020303" pitchFamily="34" charset="0"/>
            </a:endParaRPr>
          </a:p>
          <a:p>
            <a:pPr marL="9144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>
                <a:latin typeface="Futura Std Book" panose="020B0502020204020303" pitchFamily="34" charset="0"/>
              </a:rPr>
              <a:t>Give examples of “use of force” by border officials.</a:t>
            </a:r>
          </a:p>
          <a:p>
            <a:pPr marL="9144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>
                <a:latin typeface="Futura Std Book" panose="020B0502020204020303" pitchFamily="34" charset="0"/>
              </a:rPr>
              <a:t>When is such “use of force” appropriate?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10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900B926-A4CD-8F46-A47F-2998590C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1886" y="1188720"/>
            <a:ext cx="11375571" cy="596319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i="1" dirty="0">
                <a:latin typeface="Futura Std Book" panose="020B0502020204020303" pitchFamily="34" charset="0"/>
                <a:cs typeface="Arial" panose="020B0604020202020204" pitchFamily="34" charset="0"/>
              </a:rPr>
              <a:t>Use of force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refers to the use of physical means that may harm a person or cause damage to property, including the use of:</a:t>
            </a:r>
            <a:b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</a:br>
            <a:endParaRPr lang="en-US" sz="3200" dirty="0"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Hands or other parts of the body (by officials)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Instruments, weapons or equipment, including less lethal weapons such as batons or water cannons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Chemical irritants, such as tear gas or pepper spray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Restraints, such as handcuffs </a:t>
            </a:r>
            <a:endParaRPr lang="en-US" sz="3200" dirty="0" smtClean="0"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Dogs</a:t>
            </a:r>
            <a:endParaRPr lang="en-US" sz="3200" dirty="0"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Firearms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D58B7E-D97C-6B4E-BCBC-DE92FC583D4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663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0070C0"/>
                </a:solidFill>
                <a:ea typeface="+mj-ea"/>
                <a:cs typeface="+mj-cs"/>
              </a:defRPr>
            </a:lvl1pPr>
          </a:lstStyle>
          <a:p>
            <a:pPr>
              <a:tabLst>
                <a:tab pos="1371600" algn="l"/>
              </a:tabLst>
            </a:pPr>
            <a:r>
              <a:rPr lang="en-US" sz="4000" dirty="0">
                <a:solidFill>
                  <a:srgbClr val="0099FF"/>
                </a:solidFill>
                <a:latin typeface="Futura Std Book" panose="020B0502020204020303" pitchFamily="34" charset="0"/>
              </a:rPr>
              <a:t>3.2.2.	Definition of “use of force”</a:t>
            </a:r>
          </a:p>
        </p:txBody>
      </p:sp>
    </p:spTree>
    <p:extLst>
      <p:ext uri="{BB962C8B-B14F-4D97-AF65-F5344CB8AC3E}">
        <p14:creationId xmlns:p14="http://schemas.microsoft.com/office/powerpoint/2010/main" val="7282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520" y="74355"/>
            <a:ext cx="11047984" cy="187887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tabLst>
                <a:tab pos="1371600" algn="l"/>
              </a:tabLst>
            </a:pP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3.2.3.	Exercise (true/false): Legal framework </a:t>
            </a:r>
            <a:r>
              <a:rPr lang="en-US" sz="4000" b="1" dirty="0" smtClean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on </a:t>
            </a: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the use of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320" y="2564130"/>
            <a:ext cx="9475216" cy="3564527"/>
          </a:xfrm>
        </p:spPr>
        <p:txBody>
          <a:bodyPr>
            <a:normAutofit/>
          </a:bodyPr>
          <a:lstStyle/>
          <a:p>
            <a:pPr marL="514350" lvl="0" indent="-5143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The legal framework mainly concerns the use of firearms and other lethal force.</a:t>
            </a:r>
          </a:p>
          <a:p>
            <a:pPr marL="514350" lvl="0" indent="-5143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The legal framework does not limit the use of restraining measures, such as handcuffs.   </a:t>
            </a:r>
          </a:p>
          <a:p>
            <a:pPr marL="514350" lvl="0" indent="-51435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The use of torture is never justified and always prohibited.</a:t>
            </a:r>
          </a:p>
        </p:txBody>
      </p:sp>
      <p:pic>
        <p:nvPicPr>
          <p:cNvPr id="5" name="Graphic 4" descr="Sad Face with No Fill">
            <a:extLst>
              <a:ext uri="{FF2B5EF4-FFF2-40B4-BE49-F238E27FC236}">
                <a16:creationId xmlns:a16="http://schemas.microsoft.com/office/drawing/2014/main" id="{15EF1453-980A-4919-B8E8-4FEA28621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03536" y="2459071"/>
            <a:ext cx="900000" cy="90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52FD5E-7940-418C-A18E-CFEFE5647C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3536" y="3464130"/>
            <a:ext cx="900000" cy="900000"/>
          </a:xfrm>
          <a:prstGeom prst="rect">
            <a:avLst/>
          </a:prstGeom>
        </p:spPr>
      </p:pic>
      <p:pic>
        <p:nvPicPr>
          <p:cNvPr id="7" name="Graphic 6" descr="Smiling Face with Solid Fill">
            <a:extLst>
              <a:ext uri="{FF2B5EF4-FFF2-40B4-BE49-F238E27FC236}">
                <a16:creationId xmlns:a16="http://schemas.microsoft.com/office/drawing/2014/main" id="{392FFA0D-4010-0847-AD73-E2E48886FF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03536" y="461993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E217-D773-4654-BD1F-12ECFD51A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9927771" cy="4071257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8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Session 3</a:t>
            </a:r>
            <a:br>
              <a:rPr lang="en-US" sz="5800" b="1" dirty="0">
                <a:solidFill>
                  <a:srgbClr val="0099FF"/>
                </a:solidFill>
                <a:latin typeface="Futura Std Book" panose="020B0502020204020303" pitchFamily="34" charset="0"/>
              </a:rPr>
            </a:br>
            <a:r>
              <a:rPr lang="en-US" sz="58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Ensuring human rights in interception, rescue and </a:t>
            </a:r>
            <a:br>
              <a:rPr lang="en-US" sz="5800" b="1" dirty="0">
                <a:solidFill>
                  <a:srgbClr val="0099FF"/>
                </a:solidFill>
                <a:latin typeface="Futura Std Book" panose="020B0502020204020303" pitchFamily="34" charset="0"/>
              </a:rPr>
            </a:br>
            <a:r>
              <a:rPr lang="en-US" sz="58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immediate assistance</a:t>
            </a:r>
            <a:r>
              <a:rPr lang="en-US" sz="5400" dirty="0">
                <a:latin typeface="Futura Std Book" panose="020B0502020204020303" pitchFamily="34" charset="0"/>
              </a:rPr>
              <a:t/>
            </a:r>
            <a:br>
              <a:rPr lang="en-US" sz="5400" dirty="0">
                <a:latin typeface="Futura Std Book" panose="020B0502020204020303" pitchFamily="34" charset="0"/>
              </a:rPr>
            </a:br>
            <a:endParaRPr lang="en-US" sz="5400" b="1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0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C5D32B-4FA0-B541-911B-8273B1E1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8641"/>
            <a:ext cx="10515600" cy="628650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3.2.4. 	General principles on the use of force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11F97-D40E-1F4D-B262-218863840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8255" y="1611629"/>
            <a:ext cx="4476750" cy="370332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40000"/>
              </a:lnSpc>
              <a:spcBef>
                <a:spcPts val="160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Six principles</a:t>
            </a:r>
          </a:p>
          <a:p>
            <a:pPr marL="414338" indent="-414338">
              <a:lnSpc>
                <a:spcPct val="140000"/>
              </a:lnSpc>
              <a:spcBef>
                <a:spcPts val="1600"/>
              </a:spcBef>
            </a:pPr>
            <a:r>
              <a:rPr lang="en-US" sz="3600" b="1" dirty="0">
                <a:latin typeface="Futura Std Book" panose="020B0502020204020303" pitchFamily="34" charset="0"/>
              </a:rPr>
              <a:t>Legality</a:t>
            </a:r>
          </a:p>
          <a:p>
            <a:pPr marL="414338" indent="-414338">
              <a:lnSpc>
                <a:spcPct val="140000"/>
              </a:lnSpc>
              <a:spcBef>
                <a:spcPts val="1600"/>
              </a:spcBef>
            </a:pPr>
            <a:r>
              <a:rPr lang="en-US" sz="3600" b="1" dirty="0">
                <a:latin typeface="Futura Std Book" panose="020B0502020204020303" pitchFamily="34" charset="0"/>
              </a:rPr>
              <a:t>Precaution</a:t>
            </a:r>
          </a:p>
          <a:p>
            <a:pPr marL="414338" indent="-414338">
              <a:lnSpc>
                <a:spcPct val="140000"/>
              </a:lnSpc>
              <a:spcBef>
                <a:spcPts val="1600"/>
              </a:spcBef>
            </a:pPr>
            <a:r>
              <a:rPr lang="en-US" sz="3600" b="1" dirty="0">
                <a:latin typeface="Futura Std Book" panose="020B0502020204020303" pitchFamily="34" charset="0"/>
              </a:rPr>
              <a:t>Necessity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C93C8E-F0AC-4D81-ACD2-93E8E74B9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2321923"/>
            <a:ext cx="4741545" cy="2674620"/>
          </a:xfrm>
        </p:spPr>
        <p:txBody>
          <a:bodyPr>
            <a:normAutofit fontScale="85000" lnSpcReduction="10000"/>
          </a:bodyPr>
          <a:lstStyle/>
          <a:p>
            <a:pPr marL="414338" indent="-414338">
              <a:lnSpc>
                <a:spcPct val="140000"/>
              </a:lnSpc>
              <a:spcBef>
                <a:spcPts val="1600"/>
              </a:spcBef>
            </a:pPr>
            <a:r>
              <a:rPr lang="en-US" sz="3600" b="1" dirty="0">
                <a:latin typeface="Futura Std Book" panose="020B0502020204020303" pitchFamily="34" charset="0"/>
              </a:rPr>
              <a:t>Proportionality</a:t>
            </a:r>
          </a:p>
          <a:p>
            <a:pPr marL="414338" indent="-414338">
              <a:lnSpc>
                <a:spcPct val="140000"/>
              </a:lnSpc>
              <a:spcBef>
                <a:spcPts val="1600"/>
              </a:spcBef>
            </a:pPr>
            <a:r>
              <a:rPr lang="en-US" sz="3600" b="1" dirty="0">
                <a:latin typeface="Futura Std Book" panose="020B0502020204020303" pitchFamily="34" charset="0"/>
              </a:rPr>
              <a:t>Non-discrimination</a:t>
            </a:r>
          </a:p>
          <a:p>
            <a:pPr marL="414338" indent="-414338">
              <a:lnSpc>
                <a:spcPct val="140000"/>
              </a:lnSpc>
              <a:spcBef>
                <a:spcPts val="1600"/>
              </a:spcBef>
            </a:pPr>
            <a:r>
              <a:rPr lang="en-US" sz="3600" b="1" dirty="0">
                <a:latin typeface="Futura Std Book" panose="020B0502020204020303" pitchFamily="34" charset="0"/>
              </a:rPr>
              <a:t>Accountability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27FFD0-BBA7-4E19-B89A-B0F4AB98A49E}"/>
              </a:ext>
            </a:extLst>
          </p:cNvPr>
          <p:cNvSpPr txBox="1"/>
          <p:nvPr/>
        </p:nvSpPr>
        <p:spPr>
          <a:xfrm>
            <a:off x="1383030" y="5095935"/>
            <a:ext cx="8743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</a:rPr>
              <a:t>All six principles must be met</a:t>
            </a:r>
          </a:p>
        </p:txBody>
      </p:sp>
    </p:spTree>
    <p:extLst>
      <p:ext uri="{BB962C8B-B14F-4D97-AF65-F5344CB8AC3E}">
        <p14:creationId xmlns:p14="http://schemas.microsoft.com/office/powerpoint/2010/main" val="1552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365125"/>
            <a:ext cx="10515600" cy="8350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(a)  The principle of legality</a:t>
            </a:r>
            <a:endParaRPr lang="en-US" sz="4000" b="1" cap="small" dirty="0">
              <a:solidFill>
                <a:srgbClr val="0099FF"/>
              </a:solidFill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890"/>
            <a:ext cx="10251831" cy="42291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Requires that force is:</a:t>
            </a:r>
          </a:p>
          <a:p>
            <a:pPr marL="414338" indent="-41433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Only used to </a:t>
            </a:r>
            <a:r>
              <a:rPr lang="en-US" sz="3200" b="1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achieve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a legitimate objective</a:t>
            </a:r>
          </a:p>
          <a:p>
            <a:pPr marL="414338" indent="-41433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In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accordance with the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rules and regulations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adopted by the State, which must, in turn, be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compliant with international norms and standards</a:t>
            </a:r>
          </a:p>
          <a:p>
            <a:pPr marL="414338" indent="-41433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Used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only to the extent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 necessary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achieve a legitimate purpose</a:t>
            </a:r>
          </a:p>
        </p:txBody>
      </p:sp>
    </p:spTree>
    <p:extLst>
      <p:ext uri="{BB962C8B-B14F-4D97-AF65-F5344CB8AC3E}">
        <p14:creationId xmlns:p14="http://schemas.microsoft.com/office/powerpoint/2010/main" val="23984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93781-9F43-D742-85C8-25314E0C1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The principle of legality (contd.)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8CE5-4C09-204B-937C-D9699B6BD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310421"/>
          </a:xfrm>
        </p:spPr>
        <p:txBody>
          <a:bodyPr>
            <a:normAutofit fontScale="92500"/>
          </a:bodyPr>
          <a:lstStyle/>
          <a:p>
            <a:pPr marL="414338" indent="-41433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Legitimate purposes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include:</a:t>
            </a:r>
          </a:p>
          <a:p>
            <a:pPr marL="414338" indent="-41433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</a:t>
            </a:r>
            <a:r>
              <a:rPr lang="en-GB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defend oneself or others </a:t>
            </a: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against the imminent threat of death or serious injuries </a:t>
            </a:r>
          </a:p>
          <a:p>
            <a:pPr marL="414338" indent="-41433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</a:t>
            </a:r>
            <a:r>
              <a:rPr lang="en-GB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prevent </a:t>
            </a: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the perpetration of </a:t>
            </a:r>
            <a:r>
              <a:rPr lang="en-GB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a particularly serious crime </a:t>
            </a: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involving grave threat to life, to ensure compliance with lawful police instructions </a:t>
            </a:r>
          </a:p>
          <a:p>
            <a:pPr marL="414338" indent="-41433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arrest </a:t>
            </a:r>
            <a:r>
              <a:rPr lang="en-GB" sz="3500" b="1" dirty="0">
                <a:latin typeface="Futura Std Book" panose="020B0502020204020303" pitchFamily="34" charset="0"/>
                <a:cs typeface="Arial" panose="020B0604020202020204" pitchFamily="34" charset="0"/>
              </a:rPr>
              <a:t>non-cooperative or dangerous suspects </a:t>
            </a:r>
          </a:p>
          <a:p>
            <a:pPr marL="414338" indent="-414338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disperse a </a:t>
            </a:r>
            <a:r>
              <a:rPr lang="en-GB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violent crowd</a:t>
            </a:r>
            <a:endParaRPr lang="en-US" sz="3200" dirty="0"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385" y="422032"/>
            <a:ext cx="10719581" cy="72096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(b)  The principle of precaution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70" y="1543050"/>
            <a:ext cx="10634296" cy="444627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All necessary precautions should be taken: </a:t>
            </a:r>
          </a:p>
          <a:p>
            <a:pPr marL="361950" indent="-3619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avoid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 or at least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minimize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 the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risk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 of recourse to force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 in advance of any escalation of events</a:t>
            </a:r>
            <a:endParaRPr lang="en-US" sz="3200" dirty="0"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marL="361950" indent="-3619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to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minimize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 the severity of any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injury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 that may be caused by the use of force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400" dirty="0"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Precaution includes prior planning, training of officials, knowledge of standards relating to the use of force</a:t>
            </a:r>
            <a:endParaRPr lang="en-GB" sz="3200" dirty="0">
              <a:solidFill>
                <a:srgbClr val="FF6600"/>
              </a:solidFill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7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320" y="269632"/>
            <a:ext cx="10719581" cy="66381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(c)  The principle of necessity 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320" y="933450"/>
            <a:ext cx="11297920" cy="4672693"/>
          </a:xfrm>
        </p:spPr>
        <p:txBody>
          <a:bodyPr>
            <a:noAutofit/>
          </a:bodyPr>
          <a:lstStyle/>
          <a:p>
            <a:pPr marL="361950" indent="-3619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When </a:t>
            </a:r>
            <a:r>
              <a:rPr lang="en-GB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strictly necessary and only to the extent required </a:t>
            </a: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(e.g., when non-violent means remain ineffective or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without any promise of achieving a legitimate law enforcement objective</a:t>
            </a: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)</a:t>
            </a:r>
          </a:p>
          <a:p>
            <a:pPr marL="361950" indent="-3619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Minimum</a:t>
            </a:r>
            <a:r>
              <a:rPr lang="en-GB" sz="3200" dirty="0">
                <a:latin typeface="Futura Std Book" panose="020B0502020204020303" pitchFamily="34" charset="0"/>
                <a:cs typeface="Arial" panose="020B0604020202020204" pitchFamily="34" charset="0"/>
              </a:rPr>
              <a:t> force required to achieve objective</a:t>
            </a:r>
          </a:p>
          <a:p>
            <a:pPr marL="361950" indent="-36195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Applied only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 temporarily 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  <a:sym typeface="Symbol" panose="05050102010706020507" pitchFamily="18" charset="2"/>
              </a:rPr>
              <a:t></a:t>
            </a: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must stop as soon as the objective is achieved or when it becomes clear that it cannot be met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The </a:t>
            </a: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use of torture is </a:t>
            </a:r>
            <a:r>
              <a:rPr lang="en-US" sz="3200" b="1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never</a:t>
            </a: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necessary or proportionate </a:t>
            </a: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and </a:t>
            </a:r>
            <a:r>
              <a:rPr lang="en-US" sz="3200" b="1" dirty="0">
                <a:solidFill>
                  <a:srgbClr val="FF660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always prohibited</a:t>
            </a:r>
          </a:p>
        </p:txBody>
      </p:sp>
    </p:spTree>
    <p:extLst>
      <p:ext uri="{BB962C8B-B14F-4D97-AF65-F5344CB8AC3E}">
        <p14:creationId xmlns:p14="http://schemas.microsoft.com/office/powerpoint/2010/main" val="10519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530" y="306324"/>
            <a:ext cx="10719581" cy="65379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(d)  The principle of proportionality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029" y="1134292"/>
            <a:ext cx="11549742" cy="462915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Sets a ceiling on the use of force based on the threat posed by the person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  <a:cs typeface="Arial" panose="020B0604020202020204" pitchFamily="34" charset="0"/>
              </a:rPr>
              <a:t>Type and level of force applied and resulting harm must be proportionate to the threat</a:t>
            </a:r>
            <a:endParaRPr lang="en-GB" sz="3000" dirty="0">
              <a:latin typeface="Futura Std Book" panose="020B0502020204020303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If the harm caused by the use of force outweighs the advantages of its use (i.e., the achievement of the objective), the use of force becomes </a:t>
            </a:r>
            <a:r>
              <a:rPr lang="en-GB" sz="3000" b="1" i="1" dirty="0">
                <a:latin typeface="Futura Std Book" panose="020B0502020204020303" pitchFamily="34" charset="0"/>
              </a:rPr>
              <a:t>disproportionate</a:t>
            </a:r>
            <a:r>
              <a:rPr lang="en-GB" sz="3000" i="1" dirty="0">
                <a:latin typeface="Futura Std Book" panose="020B0502020204020303" pitchFamily="34" charset="0"/>
              </a:rPr>
              <a:t> </a:t>
            </a:r>
            <a:r>
              <a:rPr lang="en-GB" sz="3000" dirty="0">
                <a:latin typeface="Futura Std Book" panose="020B0502020204020303" pitchFamily="34" charset="0"/>
              </a:rPr>
              <a:t>and, therefore,</a:t>
            </a:r>
            <a:r>
              <a:rPr lang="en-GB" sz="3000" i="1" dirty="0">
                <a:latin typeface="Futura Std Book" panose="020B0502020204020303" pitchFamily="34" charset="0"/>
              </a:rPr>
              <a:t> </a:t>
            </a:r>
            <a:r>
              <a:rPr lang="en-GB" sz="3000" b="1" i="1" dirty="0">
                <a:latin typeface="Futura Std Book" panose="020B0502020204020303" pitchFamily="34" charset="0"/>
              </a:rPr>
              <a:t>unlawful</a:t>
            </a:r>
            <a:endParaRPr lang="en-GB" sz="3000" b="1" dirty="0">
              <a:latin typeface="Futura Std Book" panose="020B0502020204020303" pitchFamily="34" charset="0"/>
            </a:endParaRP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latin typeface="Futura Std Book" panose="020B0502020204020303" pitchFamily="34" charset="0"/>
              </a:rPr>
              <a:t>The proportionality requirement of using potentially lethal force can be met only if such force is used in order to save </a:t>
            </a:r>
            <a:r>
              <a:rPr lang="en-US" sz="3000" dirty="0"/>
              <a:t>life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68925F-B332-3640-95CF-FC0280B96456}"/>
              </a:ext>
            </a:extLst>
          </p:cNvPr>
          <p:cNvSpPr txBox="1"/>
          <p:nvPr/>
        </p:nvSpPr>
        <p:spPr>
          <a:xfrm>
            <a:off x="169817" y="5601213"/>
            <a:ext cx="11662954" cy="584775"/>
          </a:xfrm>
          <a:prstGeom prst="rect">
            <a:avLst/>
          </a:prstGeom>
          <a:solidFill>
            <a:srgbClr val="0099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Futura Std Book" panose="020B0502020204020303" pitchFamily="34" charset="0"/>
              </a:rPr>
              <a:t>Harm </a:t>
            </a:r>
            <a:r>
              <a:rPr lang="en-US" sz="3200" b="1" dirty="0">
                <a:solidFill>
                  <a:schemeClr val="bg1"/>
                </a:solidFill>
                <a:latin typeface="Futura Std Book" panose="020B0502020204020303" pitchFamily="34" charset="0"/>
              </a:rPr>
              <a:t>&gt; advantage of using force = </a:t>
            </a:r>
            <a:r>
              <a:rPr lang="en-US" sz="3200" b="1" dirty="0" smtClean="0">
                <a:solidFill>
                  <a:schemeClr val="bg1"/>
                </a:solidFill>
                <a:latin typeface="Futura Std Book" panose="020B0502020204020303" pitchFamily="34" charset="0"/>
              </a:rPr>
              <a:t>disproportionate</a:t>
            </a:r>
            <a:endParaRPr lang="en-US" sz="2800" b="1" dirty="0">
              <a:solidFill>
                <a:schemeClr val="bg1"/>
              </a:solidFill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385" y="422032"/>
            <a:ext cx="10719581" cy="64095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(e)  The principle of non-discrimination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320" y="1211580"/>
            <a:ext cx="11297920" cy="486918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Futura Std Book" panose="020B0502020204020303" pitchFamily="34" charset="0"/>
                <a:cs typeface="Arial" panose="020B0604020202020204" pitchFamily="34" charset="0"/>
              </a:rPr>
              <a:t>Prohibition 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of direct or indirect discrimination </a:t>
            </a:r>
            <a:b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based on a person or group’s race, </a:t>
            </a:r>
            <a:r>
              <a:rPr lang="en-US" sz="3200" dirty="0" smtClean="0">
                <a:latin typeface="Futura Std Book" panose="020B0502020204020303" pitchFamily="34" charset="0"/>
                <a:cs typeface="Arial" panose="020B0604020202020204" pitchFamily="34" charset="0"/>
              </a:rPr>
              <a:t>color</a:t>
            </a:r>
            <a:r>
              <a:rPr lang="en-US" sz="3200" dirty="0">
                <a:latin typeface="Futura Std Book" panose="020B0502020204020303" pitchFamily="34" charset="0"/>
                <a:cs typeface="Arial" panose="020B0604020202020204" pitchFamily="34" charset="0"/>
              </a:rPr>
              <a:t>, national, ethnic or social origin, language, sex, religion, political or other opinion, descent, birth, caste, age, disability, health status, migration status, sexual orientation, gender identity, or other grounds</a:t>
            </a:r>
          </a:p>
          <a:p>
            <a:pPr marL="457200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Futura Std Book" panose="020B0502020204020303" pitchFamily="34" charset="0"/>
              </a:rPr>
              <a:t>Integral component </a:t>
            </a:r>
            <a:r>
              <a:rPr lang="en-US" sz="3200" dirty="0">
                <a:latin typeface="Futura Std Book" panose="020B0502020204020303" pitchFamily="34" charset="0"/>
              </a:rPr>
              <a:t>of the assessment of </a:t>
            </a:r>
            <a:r>
              <a:rPr lang="en-US" sz="3200" b="1" dirty="0">
                <a:latin typeface="Futura Std Book" panose="020B0502020204020303" pitchFamily="34" charset="0"/>
              </a:rPr>
              <a:t>necessity and proportionality </a:t>
            </a:r>
            <a:r>
              <a:rPr lang="en-US" sz="3200" dirty="0">
                <a:latin typeface="Futura Std Book" panose="020B0502020204020303" pitchFamily="34" charset="0"/>
              </a:rPr>
              <a:t>of the use of force in order to avoid excessive or arbitrary force being used against a person owing to prejudice or with discriminatory intent</a:t>
            </a:r>
            <a:endParaRPr lang="en-GB" sz="32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15F1-9A95-AD40-A507-8B83C31D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972185"/>
          </a:xfrm>
        </p:spPr>
        <p:txBody>
          <a:bodyPr>
            <a:noAutofit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3.2.5.	Application of the general principles </a:t>
            </a:r>
            <a:r>
              <a:rPr lang="en-GB" sz="4000" b="1" dirty="0" smtClean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on </a:t>
            </a: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the use of force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71DB-5F82-7B46-BEBB-002084F4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63306"/>
            <a:ext cx="10134600" cy="4249096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lphaLcParenBoth"/>
            </a:pPr>
            <a:r>
              <a:rPr lang="en-US" sz="32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 The </a:t>
            </a:r>
            <a:r>
              <a:rPr lang="en-US" sz="3200" b="1" dirty="0" smtClean="0">
                <a:solidFill>
                  <a:srgbClr val="0099FF"/>
                </a:solidFill>
                <a:latin typeface="Futura Std Book" panose="020B0502020204020303" pitchFamily="34" charset="0"/>
              </a:rPr>
              <a:t>use-of-force </a:t>
            </a:r>
            <a:r>
              <a:rPr lang="en-US" sz="32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continuum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latin typeface="Futura Std Book" panose="020B0502020204020303" pitchFamily="34" charset="0"/>
              </a:rPr>
              <a:t>does not take into account:</a:t>
            </a:r>
          </a:p>
          <a:p>
            <a:pPr marL="415925" indent="-4159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The requirement to apply the tests of </a:t>
            </a:r>
            <a:r>
              <a:rPr lang="en-US" sz="3200" b="1" dirty="0">
                <a:latin typeface="Futura Std Book" panose="020B0502020204020303" pitchFamily="34" charset="0"/>
              </a:rPr>
              <a:t>necessity</a:t>
            </a:r>
            <a:r>
              <a:rPr lang="en-US" sz="3200" dirty="0">
                <a:latin typeface="Futura Std Book" panose="020B0502020204020303" pitchFamily="34" charset="0"/>
              </a:rPr>
              <a:t> and </a:t>
            </a:r>
            <a:r>
              <a:rPr lang="en-US" sz="3200" b="1" dirty="0">
                <a:latin typeface="Futura Std Book" panose="020B0502020204020303" pitchFamily="34" charset="0"/>
              </a:rPr>
              <a:t>proportionality</a:t>
            </a:r>
            <a:r>
              <a:rPr lang="en-US" sz="3200" dirty="0">
                <a:latin typeface="Futura Std Book" panose="020B0502020204020303" pitchFamily="34" charset="0"/>
              </a:rPr>
              <a:t> </a:t>
            </a:r>
          </a:p>
          <a:p>
            <a:pPr marL="415925" indent="-41592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latin typeface="Futura Std Book" panose="020B0502020204020303" pitchFamily="34" charset="0"/>
              </a:rPr>
              <a:t>Nor does it assess whether the use of force can be </a:t>
            </a:r>
            <a:r>
              <a:rPr lang="en-US" sz="3200" b="1" dirty="0">
                <a:latin typeface="Futura Std Book" panose="020B0502020204020303" pitchFamily="34" charset="0"/>
              </a:rPr>
              <a:t>de-escalated</a:t>
            </a:r>
            <a:r>
              <a:rPr lang="en-US" sz="3200" dirty="0">
                <a:latin typeface="Futura Std Book" panose="020B0502020204020303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rgbClr val="FF0000"/>
                </a:solidFill>
                <a:latin typeface="Futura Std Book" panose="020B0502020204020303" pitchFamily="34" charset="0"/>
              </a:rPr>
              <a:t> </a:t>
            </a: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</a:rPr>
              <a:t>But you must!</a:t>
            </a:r>
          </a:p>
        </p:txBody>
      </p:sp>
    </p:spTree>
    <p:extLst>
      <p:ext uri="{BB962C8B-B14F-4D97-AF65-F5344CB8AC3E}">
        <p14:creationId xmlns:p14="http://schemas.microsoft.com/office/powerpoint/2010/main" val="6081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BCFE-90CD-43A4-B2F6-D82A31A2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488" y="403916"/>
            <a:ext cx="10975848" cy="61908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Example of the </a:t>
            </a: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use-of-force continuum 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A07DAC2-A780-4A21-B1BF-03BE81819A38}"/>
              </a:ext>
            </a:extLst>
          </p:cNvPr>
          <p:cNvSpPr/>
          <p:nvPr/>
        </p:nvSpPr>
        <p:spPr>
          <a:xfrm rot="20707607">
            <a:off x="1737097" y="4619357"/>
            <a:ext cx="9964126" cy="1146644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Text Box 199">
            <a:extLst>
              <a:ext uri="{FF2B5EF4-FFF2-40B4-BE49-F238E27FC236}">
                <a16:creationId xmlns:a16="http://schemas.microsoft.com/office/drawing/2014/main" id="{6478BEEB-CAD0-435B-BC05-5161FA09046F}"/>
              </a:ext>
            </a:extLst>
          </p:cNvPr>
          <p:cNvSpPr txBox="1">
            <a:spLocks noChangeArrowheads="1"/>
          </p:cNvSpPr>
          <p:nvPr/>
        </p:nvSpPr>
        <p:spPr bwMode="auto">
          <a:xfrm rot="20712471">
            <a:off x="2490870" y="5058501"/>
            <a:ext cx="7681651" cy="542781"/>
          </a:xfrm>
          <a:prstGeom prst="rect">
            <a:avLst/>
          </a:prstGeom>
          <a:solidFill>
            <a:srgbClr val="4F81BD"/>
          </a:solidFill>
          <a:ln w="635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</a:t>
            </a:r>
            <a:r>
              <a:rPr kumimoji="0" lang="en-GB" altLang="ja-JP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Gradually escalating use of force</a:t>
            </a:r>
            <a:endParaRPr kumimoji="0" lang="en-GB" altLang="ja-JP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Futura Std Book" panose="020B0502020204020303" pitchFamily="34" charset="0"/>
            </a:endParaRPr>
          </a:p>
        </p:txBody>
      </p:sp>
      <p:sp>
        <p:nvSpPr>
          <p:cNvPr id="12" name="Speech Bubble: Rectangle with Corners Rounded 195">
            <a:extLst>
              <a:ext uri="{FF2B5EF4-FFF2-40B4-BE49-F238E27FC236}">
                <a16:creationId xmlns:a16="http://schemas.microsoft.com/office/drawing/2014/main" id="{6EAEC146-2294-4506-8F8D-3C34B677C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842" y="2099576"/>
            <a:ext cx="2103120" cy="347472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DCE6F2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Officer is present at scene</a:t>
            </a:r>
            <a:endParaRPr kumimoji="0" lang="en-GB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Std Book" panose="020B0502020204020303" pitchFamily="34" charset="0"/>
            </a:endParaRPr>
          </a:p>
        </p:txBody>
      </p:sp>
      <p:sp>
        <p:nvSpPr>
          <p:cNvPr id="13" name="Speech Bubble: Rectangle with Corners Rounded 196">
            <a:extLst>
              <a:ext uri="{FF2B5EF4-FFF2-40B4-BE49-F238E27FC236}">
                <a16:creationId xmlns:a16="http://schemas.microsoft.com/office/drawing/2014/main" id="{4658CBF4-5402-4967-BFB1-BB34978D1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8873" y="1752218"/>
            <a:ext cx="2764788" cy="32004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DCE6F2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Officer uses verbal and </a:t>
            </a:r>
            <a:br>
              <a:rPr kumimoji="0" lang="en-GB" altLang="ja-JP" sz="2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kumimoji="0" lang="en-GB" altLang="ja-JP" sz="2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non-verbal communication</a:t>
            </a:r>
            <a:endParaRPr kumimoji="0" lang="en-GB" altLang="ja-JP" sz="2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Std Book" panose="020B0502020204020303" pitchFamily="34" charset="0"/>
            </a:endParaRPr>
          </a:p>
        </p:txBody>
      </p:sp>
      <p:sp>
        <p:nvSpPr>
          <p:cNvPr id="14" name="Speech Bubble: Rectangle with Corners Rounded 197">
            <a:extLst>
              <a:ext uri="{FF2B5EF4-FFF2-40B4-BE49-F238E27FC236}">
                <a16:creationId xmlns:a16="http://schemas.microsoft.com/office/drawing/2014/main" id="{03220A44-9F56-476D-820C-4A2E8B9E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863" y="1597390"/>
            <a:ext cx="1828800" cy="283464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DCE6F2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Officer uses bodily force</a:t>
            </a:r>
            <a:endParaRPr kumimoji="0" lang="en-GB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Std Book" panose="020B05020202040203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Speech Bubble: Rectangle with Corners Rounded 193">
            <a:extLst>
              <a:ext uri="{FF2B5EF4-FFF2-40B4-BE49-F238E27FC236}">
                <a16:creationId xmlns:a16="http://schemas.microsoft.com/office/drawing/2014/main" id="{085F7D3B-54CB-4B47-8755-6705AEDB4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1653" y="1368056"/>
            <a:ext cx="1828800" cy="24688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DCE6F2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Officer uses less lethal methods</a:t>
            </a:r>
            <a:endParaRPr kumimoji="0" lang="en-GB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Std Book" panose="020B0502020204020303" pitchFamily="34" charset="0"/>
            </a:endParaRPr>
          </a:p>
        </p:txBody>
      </p:sp>
      <p:sp>
        <p:nvSpPr>
          <p:cNvPr id="16" name="Speech Bubble: Rectangle with Corners Rounded 192">
            <a:extLst>
              <a:ext uri="{FF2B5EF4-FFF2-40B4-BE49-F238E27FC236}">
                <a16:creationId xmlns:a16="http://schemas.microsoft.com/office/drawing/2014/main" id="{D2F89E72-2942-4431-9A89-A181036D6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0655" y="1085637"/>
            <a:ext cx="2203001" cy="219456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rgbClr val="DCE6F2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utura Std Book" panose="020B05020202040203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Officer uses potentially lethal force</a:t>
            </a:r>
            <a:endParaRPr kumimoji="0" lang="en-GB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Std Book" panose="020B05020202040203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BE554E5F-9ED6-420E-867D-1F23CE659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861" y="3895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12346405-37D1-4BDF-ACC4-9C65C09C5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861" y="8467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5CAE8-97B1-0646-99D8-F1467CD10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701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(b)  Aim to de-escalate the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C3FB-460D-9246-AC55-021443219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896" y="1152144"/>
            <a:ext cx="10808208" cy="4824413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3200" dirty="0">
                <a:latin typeface="Futura Std Book" panose="020B0502020204020303" pitchFamily="34" charset="0"/>
              </a:rPr>
              <a:t>Always look for </a:t>
            </a:r>
            <a:r>
              <a:rPr lang="en-GB" sz="3200" b="1" dirty="0">
                <a:latin typeface="Futura Std Book" panose="020B0502020204020303" pitchFamily="34" charset="0"/>
              </a:rPr>
              <a:t>any possibility to de-escalate </a:t>
            </a:r>
            <a:r>
              <a:rPr lang="en-GB" sz="3200" dirty="0">
                <a:latin typeface="Futura Std Book" panose="020B0502020204020303" pitchFamily="34" charset="0"/>
              </a:rPr>
              <a:t>the use of force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3200" dirty="0">
                <a:latin typeface="Futura Std Book" panose="020B0502020204020303" pitchFamily="34" charset="0"/>
              </a:rPr>
              <a:t>Officers should be </a:t>
            </a:r>
            <a:r>
              <a:rPr lang="en-GB" sz="3200" b="1" dirty="0">
                <a:latin typeface="Futura Std Book" panose="020B0502020204020303" pitchFamily="34" charset="0"/>
              </a:rPr>
              <a:t>trained on de-escalation strategies </a:t>
            </a:r>
            <a:r>
              <a:rPr lang="en-GB" sz="3200" dirty="0">
                <a:latin typeface="Futura Std Book" panose="020B0502020204020303" pitchFamily="34" charset="0"/>
              </a:rPr>
              <a:t>such as: 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 Regular"/>
              <a:buChar char="-"/>
            </a:pPr>
            <a:r>
              <a:rPr lang="en-GB" sz="3200" i="1" dirty="0">
                <a:latin typeface="Futura Std Book" panose="020B0502020204020303" pitchFamily="34" charset="0"/>
              </a:rPr>
              <a:t>tactical disengagement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stem Font Regular"/>
              <a:buChar char="-"/>
            </a:pPr>
            <a:r>
              <a:rPr lang="en-GB" sz="3200" i="1" dirty="0">
                <a:latin typeface="Futura Std Book" panose="020B0502020204020303" pitchFamily="34" charset="0"/>
              </a:rPr>
              <a:t>verbal de-escalation communication </a:t>
            </a:r>
            <a:r>
              <a:rPr lang="en-GB" sz="3200" dirty="0">
                <a:latin typeface="Futura Std Book" panose="020B0502020204020303" pitchFamily="34" charset="0"/>
              </a:rPr>
              <a:t>(e.g., mediation, negotiation)</a:t>
            </a:r>
          </a:p>
          <a:p>
            <a:pPr marL="5715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latin typeface="Futura Std Book" panose="020B0502020204020303" pitchFamily="34" charset="0"/>
              </a:rPr>
              <a:t>Such strategies can contribute to slowing down the situation to </a:t>
            </a:r>
            <a:r>
              <a:rPr lang="en-GB" sz="3200" b="1" dirty="0">
                <a:latin typeface="Futura Std Book" panose="020B0502020204020303" pitchFamily="34" charset="0"/>
              </a:rPr>
              <a:t>gain time </a:t>
            </a:r>
            <a:r>
              <a:rPr lang="en-GB" sz="3200" dirty="0">
                <a:latin typeface="Futura Std Book" panose="020B0502020204020303" pitchFamily="34" charset="0"/>
              </a:rPr>
              <a:t>until more specialized crisis intervention units or supervisors arrive. </a:t>
            </a:r>
            <a:endParaRPr lang="en-US" sz="32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3723"/>
            <a:ext cx="9144000" cy="669115"/>
          </a:xfrm>
        </p:spPr>
        <p:txBody>
          <a:bodyPr anchor="t" anchorCtr="0">
            <a:noAutofit/>
          </a:bodyPr>
          <a:lstStyle/>
          <a:p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Session 3 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733" y="1777042"/>
            <a:ext cx="10430933" cy="396335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2200"/>
              </a:spcBef>
            </a:pPr>
            <a:r>
              <a:rPr lang="en-US" sz="3200" dirty="0">
                <a:latin typeface="Futura Std Book" panose="020B0502020204020303" pitchFamily="34" charset="0"/>
              </a:rPr>
              <a:t>3.1	Human rights considerations </a:t>
            </a:r>
            <a:r>
              <a:rPr lang="en-US" sz="3200" dirty="0" smtClean="0">
                <a:latin typeface="Futura Std Book" panose="020B0502020204020303" pitchFamily="34" charset="0"/>
              </a:rPr>
              <a:t>in interception, rescue </a:t>
            </a:r>
            <a:r>
              <a:rPr lang="en-US" sz="3200" dirty="0">
                <a:latin typeface="Futura Std Book" panose="020B0502020204020303" pitchFamily="34" charset="0"/>
              </a:rPr>
              <a:t>and 	assistance </a:t>
            </a:r>
          </a:p>
          <a:p>
            <a:pPr algn="l">
              <a:lnSpc>
                <a:spcPct val="100000"/>
              </a:lnSpc>
              <a:spcBef>
                <a:spcPts val="2200"/>
              </a:spcBef>
            </a:pPr>
            <a:r>
              <a:rPr lang="en-US" sz="3200" dirty="0">
                <a:latin typeface="Futura Std Book" panose="020B0502020204020303" pitchFamily="34" charset="0"/>
              </a:rPr>
              <a:t>3.2	When and how may force be </a:t>
            </a:r>
            <a:r>
              <a:rPr lang="en-US" sz="3200" dirty="0" smtClean="0">
                <a:latin typeface="Futura Std Book" panose="020B0502020204020303" pitchFamily="34" charset="0"/>
              </a:rPr>
              <a:t>used at international 	borders?</a:t>
            </a:r>
            <a:endParaRPr lang="en-US" sz="3200" dirty="0">
              <a:latin typeface="Futura Std Book" panose="020B0502020204020303" pitchFamily="34" charset="0"/>
            </a:endParaRPr>
          </a:p>
          <a:p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36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103D-D39C-DE49-A512-D4FC0079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1"/>
            <a:ext cx="10515600" cy="85724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+mn-lt"/>
              </a:rPr>
            </a:b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(c)  Human rights considerations relating to </a:t>
            </a:r>
            <a:r>
              <a:rPr lang="en-US" sz="4000" b="1" dirty="0" smtClean="0">
                <a:solidFill>
                  <a:srgbClr val="0099FF"/>
                </a:solidFill>
                <a:latin typeface="Futura Std Book" panose="020B0502020204020303" pitchFamily="34" charset="0"/>
              </a:rPr>
              <a:t>the </a:t>
            </a: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use of restraints</a:t>
            </a:r>
            <a:r>
              <a:rPr lang="en-US" sz="40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+mn-lt"/>
              </a:rPr>
            </a:b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A36F-F9CF-CD4D-9295-AE8CAEA25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910"/>
            <a:ext cx="10515600" cy="5041924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17462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92113" algn="l"/>
              </a:tabLst>
            </a:pPr>
            <a:r>
              <a:rPr lang="en-US" sz="3400" b="1" i="1" dirty="0">
                <a:solidFill>
                  <a:srgbClr val="FF6600"/>
                </a:solidFill>
                <a:latin typeface="Futura Std Book" panose="020B0502020204020303" pitchFamily="34" charset="0"/>
              </a:rPr>
              <a:t>DO NOT USE</a:t>
            </a:r>
          </a:p>
          <a:p>
            <a:pPr marL="361950" indent="-3444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92113" algn="l"/>
              </a:tabLst>
            </a:pPr>
            <a:r>
              <a:rPr lang="en-US" sz="3200" dirty="0">
                <a:latin typeface="Futura Std Book" panose="020B0502020204020303" pitchFamily="34" charset="0"/>
              </a:rPr>
              <a:t>Instruments of restraint </a:t>
            </a:r>
            <a:r>
              <a:rPr lang="en-US" sz="3200" b="1" dirty="0">
                <a:latin typeface="Futura Std Book" panose="020B0502020204020303" pitchFamily="34" charset="0"/>
              </a:rPr>
              <a:t>as a punishment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361950" indent="-3444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92113" algn="l"/>
              </a:tabLst>
            </a:pPr>
            <a:r>
              <a:rPr lang="en-US" sz="3200" b="1" dirty="0">
                <a:latin typeface="Futura Std Book" panose="020B0502020204020303" pitchFamily="34" charset="0"/>
              </a:rPr>
              <a:t>Chains and irons </a:t>
            </a:r>
            <a:r>
              <a:rPr lang="en-US" sz="3200" dirty="0">
                <a:latin typeface="Futura Std Book" panose="020B0502020204020303" pitchFamily="34" charset="0"/>
              </a:rPr>
              <a:t>as restraints</a:t>
            </a:r>
          </a:p>
          <a:p>
            <a:pPr marL="361950" indent="-3444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92113" algn="l"/>
              </a:tabLst>
            </a:pPr>
            <a:r>
              <a:rPr lang="en-US" sz="3200" b="1" dirty="0">
                <a:latin typeface="Futura Std Book" panose="020B0502020204020303" pitchFamily="34" charset="0"/>
              </a:rPr>
              <a:t>Non-medically-justified measures </a:t>
            </a:r>
            <a:r>
              <a:rPr lang="en-US" sz="3200" dirty="0">
                <a:latin typeface="Futura Std Book" panose="020B0502020204020303" pitchFamily="34" charset="0"/>
              </a:rPr>
              <a:t>or treatment, such as tranquillizers, sedatives or other medication</a:t>
            </a:r>
          </a:p>
          <a:p>
            <a:pPr marL="361950" indent="-344488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392113" algn="l"/>
              </a:tabLst>
            </a:pPr>
            <a:r>
              <a:rPr lang="en-US" sz="3200" dirty="0">
                <a:latin typeface="Futura Std Book" panose="020B0502020204020303" pitchFamily="34" charset="0"/>
              </a:rPr>
              <a:t>On </a:t>
            </a:r>
            <a:r>
              <a:rPr lang="en-US" sz="3200" b="1" dirty="0">
                <a:latin typeface="Futura Std Book" panose="020B0502020204020303" pitchFamily="34" charset="0"/>
              </a:rPr>
              <a:t>pregnant women</a:t>
            </a:r>
            <a:r>
              <a:rPr lang="en-US" sz="3200" dirty="0">
                <a:latin typeface="Futura Std Book" panose="020B0502020204020303" pitchFamily="34" charset="0"/>
              </a:rPr>
              <a:t>, especially during </a:t>
            </a:r>
            <a:r>
              <a:rPr lang="en-US" sz="3200" dirty="0" err="1">
                <a:latin typeface="Futura Std Book" panose="020B0502020204020303" pitchFamily="34" charset="0"/>
              </a:rPr>
              <a:t>labour</a:t>
            </a:r>
            <a:r>
              <a:rPr lang="en-US" sz="3200" dirty="0">
                <a:latin typeface="Futura Std Book" panose="020B0502020204020303" pitchFamily="34" charset="0"/>
              </a:rPr>
              <a:t>, delivery or immediately after delivery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5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38C3-A116-4672-B1F9-415708954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6" y="377191"/>
            <a:ext cx="10515600" cy="1062989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Human rights considerations relating to </a:t>
            </a:r>
            <a:r>
              <a:rPr lang="en-US" sz="4000" b="1" dirty="0" smtClean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the </a:t>
            </a:r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use of restraints (contd.)</a:t>
            </a:r>
            <a:r>
              <a:rPr lang="en-US" sz="40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endParaRPr lang="en-US" sz="4000" b="1" i="1" u="sng" dirty="0">
              <a:solidFill>
                <a:srgbClr val="0070C0"/>
              </a:solidFill>
              <a:latin typeface="Futura Std Book" panose="020B0502020204020303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C8A50-7549-464F-85FD-94CD7057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704" y="1804851"/>
            <a:ext cx="10021824" cy="422452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400" b="1" i="1" dirty="0">
                <a:solidFill>
                  <a:srgbClr val="FF6600"/>
                </a:solidFill>
                <a:latin typeface="Futura Std Book" panose="020B0502020204020303" pitchFamily="34" charset="0"/>
              </a:rPr>
              <a:t>Use ONLY</a:t>
            </a:r>
          </a:p>
          <a:p>
            <a:pPr marL="361950" indent="-3619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If </a:t>
            </a:r>
            <a:r>
              <a:rPr lang="en-GB" sz="3200" b="1" dirty="0">
                <a:latin typeface="Futura Std Book" panose="020B0502020204020303" pitchFamily="34" charset="0"/>
              </a:rPr>
              <a:t>the person is a threat </a:t>
            </a:r>
            <a:r>
              <a:rPr lang="en-GB" sz="3200" dirty="0">
                <a:latin typeface="Futura Std Book" panose="020B0502020204020303" pitchFamily="34" charset="0"/>
              </a:rPr>
              <a:t>to themselves or others (third person(s)) </a:t>
            </a:r>
          </a:p>
          <a:p>
            <a:pPr marL="361950" indent="-3619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As a </a:t>
            </a:r>
            <a:r>
              <a:rPr lang="en-GB" sz="3200" b="1" dirty="0">
                <a:latin typeface="Futura Std Book" panose="020B0502020204020303" pitchFamily="34" charset="0"/>
              </a:rPr>
              <a:t>precaution against escape </a:t>
            </a:r>
            <a:r>
              <a:rPr lang="en-GB" sz="3200" dirty="0">
                <a:latin typeface="Futura Std Book" panose="020B0502020204020303" pitchFamily="34" charset="0"/>
              </a:rPr>
              <a:t>during transfer – and for </a:t>
            </a:r>
            <a:r>
              <a:rPr lang="en-GB" sz="3200" i="1" dirty="0">
                <a:latin typeface="Futura Std Book" panose="020B0502020204020303" pitchFamily="34" charset="0"/>
              </a:rPr>
              <a:t>no longer </a:t>
            </a:r>
            <a:r>
              <a:rPr lang="en-GB" sz="3200" dirty="0">
                <a:latin typeface="Futura Std Book" panose="020B0502020204020303" pitchFamily="34" charset="0"/>
              </a:rPr>
              <a:t>than strictly necessary</a:t>
            </a:r>
          </a:p>
        </p:txBody>
      </p:sp>
    </p:spTree>
    <p:extLst>
      <p:ext uri="{BB962C8B-B14F-4D97-AF65-F5344CB8AC3E}">
        <p14:creationId xmlns:p14="http://schemas.microsoft.com/office/powerpoint/2010/main" val="83827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A300-2EFD-2F42-BBE9-7C4327F62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933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Human rights considerations relating to </a:t>
            </a:r>
            <a:br>
              <a:rPr lang="en-US" sz="36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the use of handcuffs</a:t>
            </a:r>
            <a:endParaRPr lang="en-US" sz="36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453C8-16CF-5E4F-A4AA-1A480CCE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190" y="1493202"/>
            <a:ext cx="10515600" cy="499967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dirty="0">
                <a:latin typeface="Futura Std Book" panose="020B0502020204020303" pitchFamily="34" charset="0"/>
              </a:rPr>
              <a:t>When the use of handcuffs cannot be avoided:</a:t>
            </a:r>
            <a:r>
              <a:rPr lang="en-GB" sz="3200" i="1" dirty="0">
                <a:latin typeface="Futura Std Book" panose="020B0502020204020303" pitchFamily="34" charset="0"/>
              </a:rPr>
              <a:t> </a:t>
            </a:r>
          </a:p>
          <a:p>
            <a:pPr lvl="1" indent="-3238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Safe and non-harmful materials </a:t>
            </a:r>
            <a:r>
              <a:rPr lang="en-GB" sz="3200" dirty="0">
                <a:latin typeface="Futura Std Book" panose="020B0502020204020303" pitchFamily="34" charset="0"/>
              </a:rPr>
              <a:t>should be available </a:t>
            </a:r>
          </a:p>
          <a:p>
            <a:pPr lvl="1" indent="-3238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Regularly check </a:t>
            </a:r>
            <a:r>
              <a:rPr lang="en-GB" sz="3200" dirty="0">
                <a:latin typeface="Futura Std Book" panose="020B0502020204020303" pitchFamily="34" charset="0"/>
              </a:rPr>
              <a:t>that handcuffs are not cutting into the skin or blocking the blood circulation of the person </a:t>
            </a:r>
          </a:p>
          <a:p>
            <a:pPr lvl="1" indent="-3238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Never handcuff a person to fixed points </a:t>
            </a:r>
            <a:r>
              <a:rPr lang="en-GB" sz="3200" dirty="0">
                <a:latin typeface="Futura Std Book" panose="020B0502020204020303" pitchFamily="34" charset="0"/>
              </a:rPr>
              <a:t>or solid infrastructure such as walls, ceilings, floors, heating radiators, etc. </a:t>
            </a:r>
          </a:p>
          <a:p>
            <a:pPr lvl="1" indent="-3238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Remove</a:t>
            </a:r>
            <a:r>
              <a:rPr lang="en-GB" sz="3200" dirty="0">
                <a:latin typeface="Futura Std Book" panose="020B0502020204020303" pitchFamily="34" charset="0"/>
              </a:rPr>
              <a:t> the handcuffs as soon as possible</a:t>
            </a:r>
          </a:p>
          <a:p>
            <a:pPr lvl="1" indent="-3238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Monitor the condition of the person </a:t>
            </a:r>
            <a:r>
              <a:rPr lang="en-GB" sz="3200" dirty="0">
                <a:latin typeface="Futura Std Book" panose="020B0502020204020303" pitchFamily="34" charset="0"/>
              </a:rPr>
              <a:t>to ensure no particular risk of injury or death</a:t>
            </a:r>
          </a:p>
        </p:txBody>
      </p:sp>
    </p:spTree>
    <p:extLst>
      <p:ext uri="{BB962C8B-B14F-4D97-AF65-F5344CB8AC3E}">
        <p14:creationId xmlns:p14="http://schemas.microsoft.com/office/powerpoint/2010/main" val="16003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E441AB-197E-694D-9AD7-A664D58A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425"/>
            <a:ext cx="10515600" cy="76644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+mn-lt"/>
              </a:rPr>
            </a:br>
            <a:r>
              <a:rPr lang="en-US" sz="36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Human rights considerations relating to </a:t>
            </a:r>
            <a:br>
              <a:rPr lang="en-US" sz="3600" b="1" dirty="0">
                <a:solidFill>
                  <a:srgbClr val="0099FF"/>
                </a:solidFill>
                <a:latin typeface="Futura Std Book" panose="020B0502020204020303" pitchFamily="34" charset="0"/>
              </a:rPr>
            </a:br>
            <a:r>
              <a:rPr lang="en-US" sz="36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the use of restraints in the context of migration</a:t>
            </a:r>
            <a:r>
              <a:rPr lang="en-US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210F7-7A10-264F-9597-48BEFA452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0" y="1639019"/>
            <a:ext cx="10318630" cy="4537944"/>
          </a:xfrm>
        </p:spPr>
        <p:txBody>
          <a:bodyPr>
            <a:normAutofit/>
          </a:bodyPr>
          <a:lstStyle/>
          <a:p>
            <a:pPr marL="628650" indent="-6286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US" sz="3200" b="1" dirty="0">
                <a:cs typeface="Arial" panose="020B0604020202020204" pitchFamily="34" charset="0"/>
                <a:sym typeface="Wingdings" pitchFamily="2" charset="2"/>
              </a:rPr>
              <a:t>	</a:t>
            </a:r>
            <a:r>
              <a:rPr lang="en-US" dirty="0">
                <a:latin typeface="Futura Std Book" panose="020B0502020204020303" pitchFamily="34" charset="0"/>
                <a:cs typeface="Arial" panose="020B0604020202020204" pitchFamily="34" charset="0"/>
              </a:rPr>
              <a:t>Under international norms and standards, unauthorized</a:t>
            </a:r>
            <a:r>
              <a:rPr lang="en-GB" dirty="0">
                <a:latin typeface="Futura Std Book" panose="020B0502020204020303" pitchFamily="34" charset="0"/>
                <a:cs typeface="Arial" panose="020B0604020202020204" pitchFamily="34" charset="0"/>
              </a:rPr>
              <a:t> entry into a country, attempt to enter a country in an irregular manner or irregular stay in general, </a:t>
            </a:r>
            <a:r>
              <a:rPr lang="en-GB" b="1" dirty="0">
                <a:latin typeface="Futura Std Book" panose="020B0502020204020303" pitchFamily="34" charset="0"/>
                <a:cs typeface="Arial" panose="020B0604020202020204" pitchFamily="34" charset="0"/>
              </a:rPr>
              <a:t>should not be considered a criminal offence</a:t>
            </a: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</a:rPr>
              <a:t>How does this impact the use of restraints </a:t>
            </a:r>
            <a:b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</a:rPr>
            </a:br>
            <a:r>
              <a:rPr lang="en-US" sz="3200" dirty="0">
                <a:solidFill>
                  <a:srgbClr val="FF6600"/>
                </a:solidFill>
                <a:latin typeface="Futura Std Book" panose="020B0502020204020303" pitchFamily="34" charset="0"/>
              </a:rPr>
              <a:t>in the context of migration?</a:t>
            </a:r>
          </a:p>
          <a:p>
            <a:pPr marL="17145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latin typeface="Futura Std Book" panose="020B0502020204020303" pitchFamily="34" charset="0"/>
              </a:rPr>
              <a:t>Also </a:t>
            </a:r>
            <a:r>
              <a:rPr lang="en-US" dirty="0">
                <a:latin typeface="Futura Std Book" panose="020B0502020204020303" pitchFamily="34" charset="0"/>
              </a:rPr>
              <a:t>consider the principles of necessity and proportionality, and the perception of punishment in the context of migration.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60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347C-732F-6847-B07C-58453D795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13"/>
            <a:ext cx="10515600" cy="602297"/>
          </a:xfrm>
        </p:spPr>
        <p:txBody>
          <a:bodyPr>
            <a:noAutofit/>
          </a:bodyPr>
          <a:lstStyle/>
          <a:p>
            <a:pPr lvl="0"/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(d)  The principle of accountability</a:t>
            </a:r>
            <a:endParaRPr lang="en-US" sz="4000" b="1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24FD-7366-E04A-B7AA-77E5C80D1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1"/>
            <a:ext cx="10515600" cy="504062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3200" dirty="0">
                <a:latin typeface="Futura Std Book" panose="020B0502020204020303" pitchFamily="34" charset="0"/>
              </a:rPr>
              <a:t>States are obligated to ensure that</a:t>
            </a:r>
          </a:p>
          <a:p>
            <a:pPr marL="358775" indent="-35877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Border officials are accountable </a:t>
            </a:r>
            <a:r>
              <a:rPr lang="en-GB" sz="3200" dirty="0">
                <a:latin typeface="Futura Std Book" panose="020B0502020204020303" pitchFamily="34" charset="0"/>
              </a:rPr>
              <a:t>for their actions, including any decision to use force </a:t>
            </a:r>
          </a:p>
          <a:p>
            <a:pPr marL="358775" indent="-35877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Redress is available </a:t>
            </a:r>
            <a:r>
              <a:rPr lang="en-GB" sz="3200" dirty="0">
                <a:latin typeface="Futura Std Book" panose="020B0502020204020303" pitchFamily="34" charset="0"/>
              </a:rPr>
              <a:t>for those affected by the use of force </a:t>
            </a:r>
            <a:r>
              <a:rPr lang="en-GB" sz="3200" dirty="0" smtClean="0">
                <a:latin typeface="Futura Std Book" panose="020B0502020204020303" pitchFamily="34" charset="0"/>
              </a:rPr>
              <a:t>by State </a:t>
            </a:r>
            <a:r>
              <a:rPr lang="en-GB" sz="3200" dirty="0">
                <a:latin typeface="Futura Std Book" panose="020B0502020204020303" pitchFamily="34" charset="0"/>
              </a:rPr>
              <a:t>officials</a:t>
            </a:r>
          </a:p>
          <a:p>
            <a:pPr marL="358775" indent="-35877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An </a:t>
            </a:r>
            <a:r>
              <a:rPr lang="en-GB" sz="3200" b="1" dirty="0">
                <a:latin typeface="Futura Std Book" panose="020B0502020204020303" pitchFamily="34" charset="0"/>
              </a:rPr>
              <a:t>independent, external oversight mechanism</a:t>
            </a:r>
            <a:r>
              <a:rPr lang="en-GB" sz="3200" dirty="0">
                <a:latin typeface="Futura Std Book" panose="020B0502020204020303" pitchFamily="34" charset="0"/>
              </a:rPr>
              <a:t> that is gender-responsive is established to receive and address complaints/reports</a:t>
            </a:r>
          </a:p>
        </p:txBody>
      </p:sp>
    </p:spTree>
    <p:extLst>
      <p:ext uri="{BB962C8B-B14F-4D97-AF65-F5344CB8AC3E}">
        <p14:creationId xmlns:p14="http://schemas.microsoft.com/office/powerpoint/2010/main" val="14937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8347C-732F-6847-B07C-58453D795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113"/>
            <a:ext cx="10515600" cy="739458"/>
          </a:xfrm>
        </p:spPr>
        <p:txBody>
          <a:bodyPr>
            <a:normAutofit/>
          </a:bodyPr>
          <a:lstStyle/>
          <a:p>
            <a:pPr lvl="0"/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The principle of accountability (contd.)</a:t>
            </a:r>
            <a:endParaRPr lang="en-US" sz="4000" b="1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24FD-7366-E04A-B7AA-77E5C80D1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3010"/>
            <a:ext cx="10515600" cy="5006340"/>
          </a:xfrm>
        </p:spPr>
        <p:txBody>
          <a:bodyPr>
            <a:noAutofit/>
          </a:bodyPr>
          <a:lstStyle/>
          <a:p>
            <a:pPr marL="358775" indent="-35877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The use of force, including any use of restraints, should be </a:t>
            </a:r>
            <a:r>
              <a:rPr lang="en-GB" sz="3200" b="1" dirty="0">
                <a:latin typeface="Futura Std Book" panose="020B0502020204020303" pitchFamily="34" charset="0"/>
              </a:rPr>
              <a:t>reported </a:t>
            </a:r>
            <a:r>
              <a:rPr lang="en-GB" sz="3200" dirty="0">
                <a:latin typeface="Futura Std Book" panose="020B0502020204020303" pitchFamily="34" charset="0"/>
              </a:rPr>
              <a:t>for purposes of accountability </a:t>
            </a:r>
          </a:p>
          <a:p>
            <a:pPr marL="358775" indent="-35877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States should establish </a:t>
            </a:r>
            <a:r>
              <a:rPr lang="en-GB" sz="3200" b="1" dirty="0">
                <a:latin typeface="Futura Std Book" panose="020B0502020204020303" pitchFamily="34" charset="0"/>
              </a:rPr>
              <a:t>effective complaint mechanisms </a:t>
            </a:r>
            <a:r>
              <a:rPr lang="en-GB" sz="3200" dirty="0">
                <a:latin typeface="Futura Std Book" panose="020B0502020204020303" pitchFamily="34" charset="0"/>
              </a:rPr>
              <a:t>that border officials can use without fear of losing their jobs (retaliation) or reprisals from their colleagues</a:t>
            </a:r>
          </a:p>
          <a:p>
            <a:pPr marL="358775" indent="-358775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dirty="0">
                <a:latin typeface="Futura Std Book" panose="020B0502020204020303" pitchFamily="34" charset="0"/>
              </a:rPr>
              <a:t>Criminal, administrative and disciplinary </a:t>
            </a:r>
            <a:r>
              <a:rPr lang="en-GB" sz="3200" b="1" dirty="0">
                <a:latin typeface="Futura Std Book" panose="020B0502020204020303" pitchFamily="34" charset="0"/>
              </a:rPr>
              <a:t>sanctions</a:t>
            </a:r>
            <a:r>
              <a:rPr lang="en-GB" sz="3200" dirty="0">
                <a:latin typeface="Futura Std Book" panose="020B0502020204020303" pitchFamily="34" charset="0"/>
              </a:rPr>
              <a:t> should be in place, with adequate measures to ensure that those in authority are held responsible for their actions</a:t>
            </a:r>
          </a:p>
        </p:txBody>
      </p:sp>
    </p:spTree>
    <p:extLst>
      <p:ext uri="{BB962C8B-B14F-4D97-AF65-F5344CB8AC3E}">
        <p14:creationId xmlns:p14="http://schemas.microsoft.com/office/powerpoint/2010/main" val="42843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29E9-A899-0B49-9B2B-C5B8748E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9367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The principle of accountability: best practices</a:t>
            </a:r>
            <a:endParaRPr lang="en-US" sz="36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2EA28-09FF-5D4F-9B93-29EA87D29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664"/>
            <a:ext cx="10515600" cy="5625561"/>
          </a:xfrm>
        </p:spPr>
        <p:txBody>
          <a:bodyPr>
            <a:noAutofit/>
          </a:bodyPr>
          <a:lstStyle/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States should establish </a:t>
            </a:r>
            <a:r>
              <a:rPr lang="en-GB" sz="3000" b="1" dirty="0">
                <a:latin typeface="Futura Std Book" panose="020B0502020204020303" pitchFamily="34" charset="0"/>
              </a:rPr>
              <a:t>independent, external oversight mechanisms </a:t>
            </a:r>
            <a:r>
              <a:rPr lang="en-GB" sz="3000" dirty="0">
                <a:latin typeface="Futura Std Book" panose="020B0502020204020303" pitchFamily="34" charset="0"/>
              </a:rPr>
              <a:t>with the </a:t>
            </a:r>
            <a:r>
              <a:rPr lang="en-GB" sz="3000" dirty="0" smtClean="0">
                <a:latin typeface="Futura Std Book" panose="020B0502020204020303" pitchFamily="34" charset="0"/>
              </a:rPr>
              <a:t>necessary </a:t>
            </a:r>
            <a:endParaRPr lang="en-GB" sz="3000" dirty="0">
              <a:latin typeface="Futura Std Book" panose="020B0502020204020303" pitchFamily="34" charset="0"/>
            </a:endParaRPr>
          </a:p>
          <a:p>
            <a:pPr marL="8159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powers </a:t>
            </a:r>
          </a:p>
          <a:p>
            <a:pPr marL="8159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resources </a:t>
            </a:r>
          </a:p>
          <a:p>
            <a:pPr marL="8159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independence </a:t>
            </a:r>
          </a:p>
          <a:p>
            <a:pPr marL="8159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transparency and reporting obligations </a:t>
            </a:r>
          </a:p>
          <a:p>
            <a:pPr marL="8159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community and political support </a:t>
            </a:r>
          </a:p>
          <a:p>
            <a:pPr marL="8159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dirty="0">
                <a:latin typeface="Futura Std Book" panose="020B0502020204020303" pitchFamily="34" charset="0"/>
              </a:rPr>
              <a:t>civil society involvement</a:t>
            </a:r>
          </a:p>
          <a:p>
            <a:pPr marL="358775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000" b="1" dirty="0">
                <a:latin typeface="Futura Std Book" panose="020B0502020204020303" pitchFamily="34" charset="0"/>
              </a:rPr>
              <a:t>Periodic and unannounced checks </a:t>
            </a:r>
            <a:r>
              <a:rPr lang="en-GB" sz="3000" dirty="0">
                <a:latin typeface="Futura Std Book" panose="020B0502020204020303" pitchFamily="34" charset="0"/>
              </a:rPr>
              <a:t>should be carried out by supervisory officials</a:t>
            </a:r>
            <a:r>
              <a:rPr lang="en-GB" sz="3000" b="1" dirty="0">
                <a:latin typeface="Futura Std Book" panose="020B0502020204020303" pitchFamily="34" charset="0"/>
              </a:rPr>
              <a:t> </a:t>
            </a:r>
            <a:r>
              <a:rPr lang="en-GB" sz="3000" dirty="0">
                <a:latin typeface="Futura Std Book" panose="020B0502020204020303" pitchFamily="34" charset="0"/>
              </a:rPr>
              <a:t>at borders and other areas where immigration control is exercised</a:t>
            </a:r>
            <a:endParaRPr lang="en-US" sz="30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B0AF6-B1BF-4386-82A9-DB84303F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96"/>
            <a:ext cx="10515600" cy="3989959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5400" b="1" dirty="0">
                <a:solidFill>
                  <a:srgbClr val="0070C0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099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2138"/>
            <a:ext cx="9144000" cy="700214"/>
          </a:xfrm>
        </p:spPr>
        <p:txBody>
          <a:bodyPr anchor="t" anchorCtr="0">
            <a:noAutofit/>
          </a:bodyPr>
          <a:lstStyle/>
          <a:p>
            <a:r>
              <a:rPr lang="en-US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Session 3 learning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5855" y="1360170"/>
            <a:ext cx="10507841" cy="480356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3200" b="1" dirty="0">
                <a:latin typeface="Futura Std Book" panose="020B0502020204020303" pitchFamily="34" charset="0"/>
              </a:rPr>
              <a:t>After this session, learners will be able to:</a:t>
            </a:r>
            <a:endParaRPr lang="en-US" sz="3200" b="1" dirty="0">
              <a:latin typeface="Futura Std Book" panose="020B0502020204020303" pitchFamily="34" charset="0"/>
            </a:endParaRPr>
          </a:p>
          <a:p>
            <a:pPr marL="571500" lvl="0" indent="-5715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Appreciate the key steps to be taken during </a:t>
            </a:r>
          </a:p>
          <a:p>
            <a:pPr lvl="3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Planning and preparation</a:t>
            </a:r>
          </a:p>
          <a:p>
            <a:pPr lvl="3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Interception, rescue </a:t>
            </a:r>
          </a:p>
          <a:p>
            <a:pPr lvl="3" indent="-4572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Futura Std Book" panose="020B0502020204020303" pitchFamily="34" charset="0"/>
              </a:rPr>
              <a:t>Immediate assistance</a:t>
            </a:r>
          </a:p>
          <a:p>
            <a:pPr marL="571500" indent="-57150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1995488" algn="l"/>
              </a:tabLst>
            </a:pPr>
            <a:r>
              <a:rPr lang="en-GB" sz="3200" dirty="0">
                <a:latin typeface="Futura Std Book" panose="020B0502020204020303" pitchFamily="34" charset="0"/>
              </a:rPr>
              <a:t>Identify core considerations for the use of force</a:t>
            </a:r>
            <a:endParaRPr lang="en-US" sz="3200" dirty="0">
              <a:latin typeface="Futura Std Book" panose="020B0502020204020303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6DA33-71E9-9E4E-B7D5-4AA9AFAB0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8720"/>
            <a:ext cx="9144000" cy="3177603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 </a:t>
            </a:r>
            <a:br>
              <a:rPr lang="en-US" sz="5300" b="1" dirty="0">
                <a:solidFill>
                  <a:srgbClr val="0099FF"/>
                </a:solidFill>
                <a:latin typeface="Futura Std Book" panose="020B0502020204020303" pitchFamily="34" charset="0"/>
              </a:rPr>
            </a:br>
            <a:r>
              <a:rPr lang="en-US" sz="53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Human rights considerations </a:t>
            </a:r>
            <a:br>
              <a:rPr lang="en-US" sz="5300" b="1" dirty="0">
                <a:solidFill>
                  <a:srgbClr val="0099FF"/>
                </a:solidFill>
                <a:latin typeface="Futura Std Book" panose="020B0502020204020303" pitchFamily="34" charset="0"/>
              </a:rPr>
            </a:br>
            <a:r>
              <a:rPr lang="en-US" sz="53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in interception, rescue and immediate assistance</a:t>
            </a:r>
            <a:r>
              <a:rPr lang="en-US" sz="4800" dirty="0">
                <a:latin typeface="Futura Std Book" panose="020B0502020204020303" pitchFamily="34" charset="0"/>
              </a:rPr>
              <a:t/>
            </a:r>
            <a:br>
              <a:rPr lang="en-US" sz="4800" dirty="0">
                <a:latin typeface="Futura Std Book" panose="020B0502020204020303" pitchFamily="34" charset="0"/>
              </a:rPr>
            </a:br>
            <a:endParaRPr lang="en-US" sz="4800" dirty="0">
              <a:latin typeface="Futura Std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1A6C-B4A2-40E0-8729-DE1547D31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792" y="257440"/>
            <a:ext cx="10746793" cy="627174"/>
          </a:xfrm>
        </p:spPr>
        <p:txBody>
          <a:bodyPr anchor="t" anchorCtr="0">
            <a:noAutofit/>
          </a:bodyPr>
          <a:lstStyle/>
          <a:p>
            <a:r>
              <a:rPr lang="en-US" sz="38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Human rights principles at interception and rescue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28A67A-503E-4666-8EDD-6E36ED3ED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6599" y="1646759"/>
            <a:ext cx="10876230" cy="4699614"/>
          </a:xfrm>
        </p:spPr>
        <p:txBody>
          <a:bodyPr>
            <a:noAutofit/>
          </a:bodyPr>
          <a:lstStyle/>
          <a:p>
            <a:pPr marL="571500" indent="-5715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Primacy of the obligation to protect human rights </a:t>
            </a: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Provide assistance and protection from harm </a:t>
            </a: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Framework of “legality, necessity and proportionality” to determine permissible use of force, including firearms and restraints</a:t>
            </a:r>
            <a:endParaRPr lang="en-GB" sz="1200" dirty="0">
              <a:latin typeface="Futura Std Book" panose="020B0502020204020303" pitchFamily="34" charset="0"/>
            </a:endParaRP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Principle of non-refoulment, including </a:t>
            </a:r>
            <a:br>
              <a:rPr lang="en-GB" sz="3000" dirty="0">
                <a:latin typeface="Futura Std Book" panose="020B0502020204020303" pitchFamily="34" charset="0"/>
              </a:rPr>
            </a:br>
            <a:r>
              <a:rPr lang="en-GB" sz="3000" i="1" dirty="0">
                <a:latin typeface="Futura Std Book" panose="020B0502020204020303" pitchFamily="34" charset="0"/>
              </a:rPr>
              <a:t>chain</a:t>
            </a:r>
            <a:r>
              <a:rPr lang="en-GB" sz="3000" dirty="0">
                <a:latin typeface="Futura Std Book" panose="020B0502020204020303" pitchFamily="34" charset="0"/>
              </a:rPr>
              <a:t> or </a:t>
            </a:r>
            <a:r>
              <a:rPr lang="en-GB" sz="3000" i="1" dirty="0">
                <a:latin typeface="Futura Std Book" panose="020B0502020204020303" pitchFamily="34" charset="0"/>
              </a:rPr>
              <a:t>indirect</a:t>
            </a:r>
            <a:r>
              <a:rPr lang="en-GB" sz="3000" dirty="0">
                <a:latin typeface="Futura Std Book" panose="020B0502020204020303" pitchFamily="34" charset="0"/>
              </a:rPr>
              <a:t> refoulement </a:t>
            </a:r>
          </a:p>
          <a:p>
            <a:pPr marL="571500" indent="-5715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000" dirty="0">
                <a:latin typeface="Futura Std Book" panose="020B0502020204020303" pitchFamily="34" charset="0"/>
              </a:rPr>
              <a:t>Prohibition of collective expulsion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200" i="1" dirty="0">
                <a:sym typeface="Wingdings" pitchFamily="2" charset="2"/>
              </a:rPr>
              <a:t>					</a:t>
            </a:r>
            <a:endParaRPr lang="en-US" sz="28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B4587B-41ED-1948-AD8D-AA2034DB366C}"/>
              </a:ext>
            </a:extLst>
          </p:cNvPr>
          <p:cNvSpPr txBox="1"/>
          <p:nvPr/>
        </p:nvSpPr>
        <p:spPr>
          <a:xfrm>
            <a:off x="8069529" y="3841133"/>
            <a:ext cx="3543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latin typeface="Futura Std Book" panose="020B0502020204020303" pitchFamily="34" charset="0"/>
                <a:sym typeface="Wingdings" pitchFamily="2" charset="2"/>
              </a:rPr>
              <a:t>These principles will be discussed in Session 6, Human rights-based </a:t>
            </a:r>
            <a:r>
              <a:rPr lang="en-GB" sz="2800" i="1" dirty="0" smtClean="0">
                <a:latin typeface="Futura Std Book" panose="020B0502020204020303" pitchFamily="34" charset="0"/>
                <a:sym typeface="Wingdings" pitchFamily="2" charset="2"/>
              </a:rPr>
              <a:t>return</a:t>
            </a:r>
            <a:endParaRPr lang="en-US" sz="2800" dirty="0">
              <a:latin typeface="Futura Std Book" panose="020B0502020204020303" pitchFamily="34" charset="0"/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02C0AF9-3BF2-9841-A9F0-12D28F96E0A1}"/>
              </a:ext>
            </a:extLst>
          </p:cNvPr>
          <p:cNvSpPr/>
          <p:nvPr/>
        </p:nvSpPr>
        <p:spPr>
          <a:xfrm>
            <a:off x="7414361" y="3907826"/>
            <a:ext cx="540000" cy="1682496"/>
          </a:xfrm>
          <a:prstGeom prst="rightBrace">
            <a:avLst/>
          </a:prstGeom>
          <a:ln w="476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3317D-228C-BF43-B8C5-43395006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974"/>
            <a:ext cx="10515600" cy="1022476"/>
          </a:xfrm>
        </p:spPr>
        <p:txBody>
          <a:bodyPr anchor="t" anchorCtr="0">
            <a:noAutofit/>
          </a:bodyPr>
          <a:lstStyle/>
          <a:p>
            <a:pPr>
              <a:tabLst>
                <a:tab pos="1371600" algn="l"/>
              </a:tabLst>
            </a:pPr>
            <a:r>
              <a:rPr lang="en-US" sz="38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3.1.1.  What is meant by interception, rescue </a:t>
            </a:r>
            <a:r>
              <a:rPr lang="en-US" sz="3800" b="1" dirty="0" smtClean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and </a:t>
            </a:r>
            <a:r>
              <a:rPr lang="en-US" sz="3800" b="1" dirty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immediate </a:t>
            </a:r>
            <a:r>
              <a:rPr lang="en-US" sz="3800" b="1" dirty="0" smtClean="0">
                <a:solidFill>
                  <a:srgbClr val="0099FF"/>
                </a:solidFill>
                <a:latin typeface="Futura Std Book" panose="020B0502020204020303" pitchFamily="34" charset="0"/>
                <a:cs typeface="Arial" panose="020B0604020202020204" pitchFamily="34" charset="0"/>
              </a:rPr>
              <a:t>assistance?</a:t>
            </a:r>
            <a:r>
              <a:rPr lang="en-US" sz="3800" b="1" dirty="0">
                <a:solidFill>
                  <a:srgbClr val="0099FF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en-US" sz="3800" b="1" dirty="0">
                <a:solidFill>
                  <a:srgbClr val="0099FF"/>
                </a:solidFill>
                <a:latin typeface="+mn-lt"/>
                <a:cs typeface="Arial" panose="020B0604020202020204" pitchFamily="34" charset="0"/>
              </a:rPr>
            </a:br>
            <a:endParaRPr lang="en-US" sz="3800" dirty="0">
              <a:solidFill>
                <a:srgbClr val="0099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BD11-2D97-C049-A1AC-2EF3C4524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1513112"/>
            <a:ext cx="11604171" cy="462836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Interception:</a:t>
            </a:r>
            <a:r>
              <a:rPr lang="en-US" sz="3200" b="1" dirty="0">
                <a:solidFill>
                  <a:schemeClr val="accent1"/>
                </a:solidFill>
                <a:latin typeface="Futura Std Book" panose="020B0502020204020303" pitchFamily="34" charset="0"/>
              </a:rPr>
              <a:t> </a:t>
            </a:r>
            <a:r>
              <a:rPr lang="en-US" sz="3200" dirty="0">
                <a:latin typeface="Futura Std Book" panose="020B0502020204020303" pitchFamily="34" charset="0"/>
              </a:rPr>
              <a:t>Operations by a State, </a:t>
            </a:r>
            <a:r>
              <a:rPr lang="en-US" sz="3200" b="1" dirty="0">
                <a:latin typeface="Futura Std Book" panose="020B0502020204020303" pitchFamily="34" charset="0"/>
              </a:rPr>
              <a:t>outside or within its national territory, to </a:t>
            </a:r>
            <a:r>
              <a:rPr lang="en-GB" sz="3200" b="1" dirty="0">
                <a:latin typeface="Futura Std Book" panose="020B0502020204020303" pitchFamily="34" charset="0"/>
              </a:rPr>
              <a:t>stop individuals or groups of individuals </a:t>
            </a:r>
            <a:r>
              <a:rPr lang="en-GB" sz="3200" dirty="0">
                <a:latin typeface="Futura Std Book" panose="020B0502020204020303" pitchFamily="34" charset="0"/>
              </a:rPr>
              <a:t>for law enforcement (e.g., examination of their documentation, vehicles/vessels) or counter-terrorism purposes.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Rescue:</a:t>
            </a:r>
            <a:r>
              <a:rPr lang="en-US" sz="3200" b="1" dirty="0">
                <a:solidFill>
                  <a:schemeClr val="accent1"/>
                </a:solidFill>
                <a:latin typeface="Futura Std Book" panose="020B0502020204020303" pitchFamily="34" charset="0"/>
              </a:rPr>
              <a:t> </a:t>
            </a:r>
            <a:r>
              <a:rPr lang="en-US" sz="3200" dirty="0">
                <a:latin typeface="Futura Std Book" panose="020B0502020204020303" pitchFamily="34" charset="0"/>
              </a:rPr>
              <a:t>Operation to </a:t>
            </a:r>
            <a:r>
              <a:rPr lang="en-US" sz="3200" b="1" dirty="0">
                <a:latin typeface="Futura Std Book" panose="020B0502020204020303" pitchFamily="34" charset="0"/>
              </a:rPr>
              <a:t>retrieve persons in distress</a:t>
            </a:r>
            <a:r>
              <a:rPr lang="en-US" sz="3200" dirty="0">
                <a:latin typeface="Futura Std Book" panose="020B0502020204020303" pitchFamily="34" charset="0"/>
              </a:rPr>
              <a:t>, provide for their initial medical or other needs, and deliver them to a </a:t>
            </a:r>
            <a:r>
              <a:rPr lang="en-US" sz="3200" b="1" dirty="0">
                <a:latin typeface="Futura Std Book" panose="020B0502020204020303" pitchFamily="34" charset="0"/>
              </a:rPr>
              <a:t>place of safety </a:t>
            </a:r>
            <a:r>
              <a:rPr lang="en-US" sz="3200" dirty="0">
                <a:latin typeface="Futura Std Book" panose="020B0502020204020303" pitchFamily="34" charset="0"/>
              </a:rPr>
              <a:t>at an international border.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Futura Std Book" panose="020B0502020204020303" pitchFamily="34" charset="0"/>
              </a:rPr>
              <a:t>Immediate assistance: </a:t>
            </a:r>
            <a:r>
              <a:rPr lang="en-US" sz="3200" b="1" dirty="0">
                <a:latin typeface="Futura Std Book" panose="020B0502020204020303" pitchFamily="34" charset="0"/>
              </a:rPr>
              <a:t>Provision of assistance </a:t>
            </a:r>
            <a:r>
              <a:rPr lang="en-US" sz="3200" dirty="0">
                <a:latin typeface="Futura Std Book" panose="020B0502020204020303" pitchFamily="34" charset="0"/>
              </a:rPr>
              <a:t>to any person in distress to provide for their initial medical or other needs.</a:t>
            </a:r>
          </a:p>
        </p:txBody>
      </p:sp>
    </p:spTree>
    <p:extLst>
      <p:ext uri="{BB962C8B-B14F-4D97-AF65-F5344CB8AC3E}">
        <p14:creationId xmlns:p14="http://schemas.microsoft.com/office/powerpoint/2010/main" val="13429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184" y="265491"/>
            <a:ext cx="10771632" cy="1134101"/>
          </a:xfrm>
        </p:spPr>
        <p:txBody>
          <a:bodyPr anchor="t" anchorCtr="0">
            <a:noAutofit/>
          </a:bodyPr>
          <a:lstStyle/>
          <a:p>
            <a:pPr>
              <a:tabLst>
                <a:tab pos="1371600" algn="l"/>
              </a:tabLst>
            </a:pPr>
            <a:r>
              <a:rPr lang="en-US" sz="38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3.1.2.	Human rights particularly at risk in inter-	</a:t>
            </a:r>
            <a:r>
              <a:rPr lang="en-US" sz="3800" b="1" dirty="0" err="1">
                <a:solidFill>
                  <a:srgbClr val="0099FF"/>
                </a:solidFill>
                <a:latin typeface="Futura Std Book" panose="020B0502020204020303" pitchFamily="34" charset="0"/>
              </a:rPr>
              <a:t>ception</a:t>
            </a:r>
            <a:r>
              <a:rPr lang="en-US" sz="38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, rescue and immediate assistance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710184" y="1968024"/>
            <a:ext cx="5385816" cy="4597352"/>
          </a:xfrm>
        </p:spPr>
        <p:txBody>
          <a:bodyPr>
            <a:noAutofit/>
          </a:bodyPr>
          <a:lstStyle/>
          <a:p>
            <a:pPr marL="514350" lvl="0" indent="-514350" algn="l">
              <a:lnSpc>
                <a:spcPct val="100000"/>
              </a:lnSpc>
              <a:spcBef>
                <a:spcPts val="1600"/>
              </a:spcBef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Right to life</a:t>
            </a:r>
          </a:p>
          <a:p>
            <a:pPr marL="514350" lvl="0" indent="-514350" algn="l">
              <a:lnSpc>
                <a:spcPct val="100000"/>
              </a:lnSpc>
              <a:spcBef>
                <a:spcPts val="1600"/>
              </a:spcBef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Right to liberty and </a:t>
            </a:r>
            <a:br>
              <a:rPr lang="en-GB" sz="3200" dirty="0">
                <a:latin typeface="Futura Std Book" panose="020B0502020204020303" pitchFamily="34" charset="0"/>
              </a:rPr>
            </a:br>
            <a:r>
              <a:rPr lang="en-GB" sz="3200" dirty="0">
                <a:latin typeface="Futura Std Book" panose="020B0502020204020303" pitchFamily="34" charset="0"/>
              </a:rPr>
              <a:t>security of person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514350" lvl="0" indent="-514350" algn="l">
              <a:lnSpc>
                <a:spcPct val="100000"/>
              </a:lnSpc>
              <a:spcBef>
                <a:spcPts val="1600"/>
              </a:spcBef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Right to privacy</a:t>
            </a:r>
          </a:p>
          <a:p>
            <a:pPr marL="51435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Right to freedom of movement</a:t>
            </a:r>
          </a:p>
          <a:p>
            <a:pPr marL="51435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/>
            </a:pPr>
            <a:r>
              <a:rPr lang="en-GB" sz="3200" dirty="0">
                <a:latin typeface="Futura Std Book" panose="020B0502020204020303" pitchFamily="34" charset="0"/>
              </a:rPr>
              <a:t>Right to family life </a:t>
            </a:r>
            <a:endParaRPr lang="en-US" sz="3200" dirty="0">
              <a:latin typeface="Futura Std Book" panose="020B05020202040203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BDEE4-6FB9-F043-BCBB-B580DAEB7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192" y="1968024"/>
            <a:ext cx="5196840" cy="4462417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 startAt="6"/>
            </a:pPr>
            <a:r>
              <a:rPr lang="en-GB" sz="3200" dirty="0">
                <a:latin typeface="Futura Std Book" panose="020B0502020204020303" pitchFamily="34" charset="0"/>
              </a:rPr>
              <a:t>Right to health</a:t>
            </a:r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 startAt="6"/>
            </a:pPr>
            <a:r>
              <a:rPr lang="en-GB" sz="3200" dirty="0">
                <a:latin typeface="Futura Std Book" panose="020B0502020204020303" pitchFamily="34" charset="0"/>
              </a:rPr>
              <a:t>Right to food </a:t>
            </a:r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 startAt="6"/>
            </a:pPr>
            <a:r>
              <a:rPr lang="en-GB" sz="3200" dirty="0">
                <a:latin typeface="Futura Std Book" panose="020B0502020204020303" pitchFamily="34" charset="0"/>
              </a:rPr>
              <a:t>Right to water </a:t>
            </a:r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 startAt="6"/>
            </a:pPr>
            <a:r>
              <a:rPr lang="en-GB" sz="3200" dirty="0">
                <a:latin typeface="Futura Std Book" panose="020B0502020204020303" pitchFamily="34" charset="0"/>
              </a:rPr>
              <a:t>Right to shelter </a:t>
            </a:r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 startAt="6"/>
            </a:pPr>
            <a:r>
              <a:rPr lang="en-GB" sz="3200" dirty="0">
                <a:latin typeface="Futura Std Book" panose="020B0502020204020303" pitchFamily="34" charset="0"/>
              </a:rPr>
              <a:t>Right to information </a:t>
            </a:r>
          </a:p>
          <a:p>
            <a:pPr marL="514350" lvl="0" indent="-514350">
              <a:lnSpc>
                <a:spcPct val="100000"/>
              </a:lnSpc>
              <a:spcBef>
                <a:spcPts val="1600"/>
              </a:spcBef>
              <a:buFont typeface="+mj-lt"/>
              <a:buAutoNum type="alphaLcParenR" startAt="6"/>
            </a:pPr>
            <a:r>
              <a:rPr lang="en-GB" sz="3200" dirty="0">
                <a:latin typeface="Futura Std Book" panose="020B0502020204020303" pitchFamily="34" charset="0"/>
              </a:rPr>
              <a:t>Right to defend human rights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096EECC-CDF3-AF41-BBD4-D60ADC54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1954"/>
            <a:ext cx="10842171" cy="1223645"/>
          </a:xfrm>
        </p:spPr>
        <p:txBody>
          <a:bodyPr>
            <a:normAutofit fontScale="90000"/>
          </a:bodyPr>
          <a:lstStyle/>
          <a:p>
            <a:pPr>
              <a:tabLst>
                <a:tab pos="1371600" algn="l"/>
              </a:tabLst>
            </a:pP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3.1.3. 	Planning and preparing for </a:t>
            </a:r>
            <a:r>
              <a:rPr lang="en-GB" sz="4000" b="1" dirty="0" smtClean="0">
                <a:solidFill>
                  <a:srgbClr val="0099FF"/>
                </a:solidFill>
                <a:latin typeface="Futura Std Book" panose="020B0502020204020303" pitchFamily="34" charset="0"/>
              </a:rPr>
              <a:t>interception, rescue </a:t>
            </a:r>
            <a:r>
              <a:rPr lang="en-GB" sz="4000" b="1" dirty="0">
                <a:solidFill>
                  <a:srgbClr val="0099FF"/>
                </a:solidFill>
                <a:latin typeface="Futura Std Book" panose="020B0502020204020303" pitchFamily="34" charset="0"/>
              </a:rPr>
              <a:t>and immediate assistance</a:t>
            </a:r>
            <a:endParaRPr lang="en-US" sz="4000" dirty="0">
              <a:solidFill>
                <a:srgbClr val="0099FF"/>
              </a:solidFill>
              <a:latin typeface="Futura Std Book" panose="020B0502020204020303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1EC80A-94E5-DE4A-A642-DCAD7A2BB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351"/>
            <a:ext cx="10515600" cy="4351338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en-US" sz="3200" dirty="0">
                <a:latin typeface="Futura Std Book" panose="020B0502020204020303" pitchFamily="34" charset="0"/>
              </a:rPr>
              <a:t>Human rights-based </a:t>
            </a:r>
            <a:r>
              <a:rPr lang="en-US" sz="3200" b="1" dirty="0">
                <a:latin typeface="Futura Std Book" panose="020B0502020204020303" pitchFamily="34" charset="0"/>
              </a:rPr>
              <a:t>planning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en-US" sz="3200" dirty="0">
                <a:latin typeface="Futura Std Book" panose="020B0502020204020303" pitchFamily="34" charset="0"/>
              </a:rPr>
              <a:t>Clarify the </a:t>
            </a:r>
            <a:r>
              <a:rPr lang="en-US" sz="3200" b="1" dirty="0">
                <a:latin typeface="Futura Std Book" panose="020B0502020204020303" pitchFamily="34" charset="0"/>
              </a:rPr>
              <a:t>objective</a:t>
            </a:r>
            <a:r>
              <a:rPr lang="en-US" sz="3200" dirty="0">
                <a:latin typeface="Futura Std Book" panose="020B0502020204020303" pitchFamily="34" charset="0"/>
              </a:rPr>
              <a:t> and </a:t>
            </a:r>
            <a:r>
              <a:rPr lang="en-US" sz="3200" b="1" dirty="0">
                <a:latin typeface="Futura Std Book" panose="020B0502020204020303" pitchFamily="34" charset="0"/>
              </a:rPr>
              <a:t>assess</a:t>
            </a:r>
            <a:r>
              <a:rPr lang="en-US" sz="3200" dirty="0">
                <a:latin typeface="Futura Std Book" panose="020B0502020204020303" pitchFamily="34" charset="0"/>
              </a:rPr>
              <a:t> the </a:t>
            </a:r>
            <a:br>
              <a:rPr lang="en-US" sz="3200" dirty="0">
                <a:latin typeface="Futura Std Book" panose="020B0502020204020303" pitchFamily="34" charset="0"/>
              </a:rPr>
            </a:br>
            <a:r>
              <a:rPr lang="en-US" sz="3200" b="1" dirty="0">
                <a:latin typeface="Futura Std Book" panose="020B0502020204020303" pitchFamily="34" charset="0"/>
              </a:rPr>
              <a:t>rights</a:t>
            </a:r>
            <a:r>
              <a:rPr lang="en-US" sz="3200" dirty="0">
                <a:latin typeface="Futura Std Book" panose="020B0502020204020303" pitchFamily="34" charset="0"/>
              </a:rPr>
              <a:t> that may be </a:t>
            </a:r>
            <a:r>
              <a:rPr lang="en-US" sz="3200" b="1" dirty="0">
                <a:latin typeface="Futura Std Book" panose="020B0502020204020303" pitchFamily="34" charset="0"/>
              </a:rPr>
              <a:t>at</a:t>
            </a:r>
            <a:r>
              <a:rPr lang="en-US" sz="3200" dirty="0">
                <a:latin typeface="Futura Std Book" panose="020B0502020204020303" pitchFamily="34" charset="0"/>
              </a:rPr>
              <a:t> </a:t>
            </a:r>
            <a:r>
              <a:rPr lang="en-US" sz="3200" b="1" dirty="0">
                <a:latin typeface="Futura Std Book" panose="020B0502020204020303" pitchFamily="34" charset="0"/>
              </a:rPr>
              <a:t>risk</a:t>
            </a:r>
            <a:endParaRPr lang="en-US" sz="3200" dirty="0">
              <a:latin typeface="Futura Std Book" panose="020B0502020204020303" pitchFamily="34" charset="0"/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en-US" sz="3200" dirty="0">
                <a:latin typeface="Futura Std Book" panose="020B0502020204020303" pitchFamily="34" charset="0"/>
              </a:rPr>
              <a:t>Plan the </a:t>
            </a:r>
            <a:r>
              <a:rPr lang="en-US" sz="3200" b="1" dirty="0">
                <a:latin typeface="Futura Std Book" panose="020B0502020204020303" pitchFamily="34" charset="0"/>
              </a:rPr>
              <a:t>methodology</a:t>
            </a:r>
            <a:r>
              <a:rPr lang="en-US" sz="3200" dirty="0">
                <a:latin typeface="Futura Std Book" panose="020B0502020204020303" pitchFamily="34" charset="0"/>
              </a:rPr>
              <a:t>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lphaLcParenR"/>
            </a:pPr>
            <a:r>
              <a:rPr lang="en-US" sz="3200" dirty="0">
                <a:latin typeface="Futura Std Book" panose="020B0502020204020303" pitchFamily="34" charset="0"/>
              </a:rPr>
              <a:t>Prepare the </a:t>
            </a:r>
            <a:r>
              <a:rPr lang="en-US" sz="3200" b="1" dirty="0">
                <a:latin typeface="Futura Std Book" panose="020B0502020204020303" pitchFamily="34" charset="0"/>
              </a:rPr>
              <a:t>team </a:t>
            </a:r>
            <a:r>
              <a:rPr lang="en-US" sz="3200" dirty="0">
                <a:latin typeface="Futura Std Book" panose="020B0502020204020303" pitchFamily="34" charset="0"/>
              </a:rPr>
              <a:t>and </a:t>
            </a:r>
            <a:r>
              <a:rPr lang="en-US" sz="3200" b="1" dirty="0">
                <a:latin typeface="Futura Std Book" panose="020B0502020204020303" pitchFamily="34" charset="0"/>
              </a:rPr>
              <a:t>equipment</a:t>
            </a:r>
            <a:r>
              <a:rPr lang="en-US" sz="3200" dirty="0">
                <a:latin typeface="Futura Std Book" panose="020B0502020204020303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1BDC77E-D327-4D76-B74B-AAEA67A31C1E}"/>
</file>

<file path=customXml/itemProps2.xml><?xml version="1.0" encoding="utf-8"?>
<ds:datastoreItem xmlns:ds="http://schemas.openxmlformats.org/officeDocument/2006/customXml" ds:itemID="{35810DBB-F3BA-4557-A3F3-ED4E7F902B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24CB7-D0CB-4043-A1BB-4627EEA1B2C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c050d51-998a-44d3-81a1-5629e8b14d86"/>
    <ds:schemaRef ds:uri="ea0ec693-b112-41c0-8629-e3b04af4f42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4344</TotalTime>
  <Words>2055</Words>
  <Application>Microsoft Office PowerPoint</Application>
  <PresentationFormat>Widescreen</PresentationFormat>
  <Paragraphs>227</Paragraphs>
  <Slides>37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Yu Gothic</vt:lpstr>
      <vt:lpstr>Yu Gothic Light</vt:lpstr>
      <vt:lpstr>Arial</vt:lpstr>
      <vt:lpstr>Calibri</vt:lpstr>
      <vt:lpstr>Calibri Light</vt:lpstr>
      <vt:lpstr>DengXian</vt:lpstr>
      <vt:lpstr>Futura Std Book</vt:lpstr>
      <vt:lpstr>MS Mincho</vt:lpstr>
      <vt:lpstr>Symbol</vt:lpstr>
      <vt:lpstr>System Font Regular</vt:lpstr>
      <vt:lpstr>Times New Roman</vt:lpstr>
      <vt:lpstr>Wingdings</vt:lpstr>
      <vt:lpstr>Office Theme</vt:lpstr>
      <vt:lpstr>                Training course  on Human Rights  at International Borders   </vt:lpstr>
      <vt:lpstr>Session 3 Ensuring human rights in interception, rescue and  immediate assistance </vt:lpstr>
      <vt:lpstr>Session 3 content</vt:lpstr>
      <vt:lpstr>Session 3 learning objectives</vt:lpstr>
      <vt:lpstr>3.1.  Human rights considerations  in interception, rescue and immediate assistance </vt:lpstr>
      <vt:lpstr>Human rights principles at interception and rescue</vt:lpstr>
      <vt:lpstr>3.1.1.  What is meant by interception, rescue and immediate assistance? </vt:lpstr>
      <vt:lpstr>3.1.2. Human rights particularly at risk in inter- ception, rescue and immediate assistance</vt:lpstr>
      <vt:lpstr>3.1.3.  Planning and preparing for interception, rescue and immediate assistance</vt:lpstr>
      <vt:lpstr>3.1.4.  Human rights considerations in  interception</vt:lpstr>
      <vt:lpstr>3.1.5  Human rights considerations in rescue</vt:lpstr>
      <vt:lpstr>3.1.6.  Human rights considerations with regard to immediate assistance</vt:lpstr>
      <vt:lpstr>3.1.7.  Gender considerations in interception, rescue and immediate assistance</vt:lpstr>
      <vt:lpstr>3.1.8.  Missing and deceased migrants</vt:lpstr>
      <vt:lpstr>PowerPoint Presentation</vt:lpstr>
      <vt:lpstr>PowerPoint Presentation</vt:lpstr>
      <vt:lpstr>3.2.1. Exercise: What is meant by use of force?</vt:lpstr>
      <vt:lpstr>PowerPoint Presentation</vt:lpstr>
      <vt:lpstr>3.2.3. Exercise (true/false): Legal framework on the use of force</vt:lpstr>
      <vt:lpstr>3.2.4.  General principles on the use of force</vt:lpstr>
      <vt:lpstr>(a)  The principle of legality</vt:lpstr>
      <vt:lpstr>The principle of legality (contd.)</vt:lpstr>
      <vt:lpstr>(b)  The principle of precaution</vt:lpstr>
      <vt:lpstr>(c)  The principle of necessity </vt:lpstr>
      <vt:lpstr>(d)  The principle of proportionality</vt:lpstr>
      <vt:lpstr>(e)  The principle of non-discrimination</vt:lpstr>
      <vt:lpstr>3.2.5. Application of the general principles on the use of force</vt:lpstr>
      <vt:lpstr>Example of the use-of-force continuum </vt:lpstr>
      <vt:lpstr>(b)  Aim to de-escalate the situation</vt:lpstr>
      <vt:lpstr> (c)  Human rights considerations relating to the use of restraints </vt:lpstr>
      <vt:lpstr> Human rights considerations relating to the use of restraints (contd.) </vt:lpstr>
      <vt:lpstr>Human rights considerations relating to  the use of handcuffs</vt:lpstr>
      <vt:lpstr> Human rights considerations relating to  the use of restraints in the context of migration </vt:lpstr>
      <vt:lpstr>(d)  The principle of accountability</vt:lpstr>
      <vt:lpstr>The principle of accountability (contd.)</vt:lpstr>
      <vt:lpstr>The principle of accountability: best practices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OHCHR</dc:creator>
  <cp:lastModifiedBy>OHCHR</cp:lastModifiedBy>
  <cp:revision>374</cp:revision>
  <cp:lastPrinted>2018-07-04T12:55:58Z</cp:lastPrinted>
  <dcterms:created xsi:type="dcterms:W3CDTF">2018-06-04T02:20:33Z</dcterms:created>
  <dcterms:modified xsi:type="dcterms:W3CDTF">2021-08-26T17:06:50Z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