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15" r:id="rId5"/>
    <p:sldId id="307" r:id="rId6"/>
    <p:sldId id="258" r:id="rId7"/>
    <p:sldId id="308" r:id="rId8"/>
    <p:sldId id="311" r:id="rId9"/>
    <p:sldId id="272" r:id="rId10"/>
    <p:sldId id="310" r:id="rId11"/>
    <p:sldId id="313" r:id="rId12"/>
    <p:sldId id="312" r:id="rId13"/>
    <p:sldId id="298" r:id="rId14"/>
    <p:sldId id="274" r:id="rId15"/>
    <p:sldId id="277" r:id="rId16"/>
    <p:sldId id="282" r:id="rId17"/>
    <p:sldId id="302" r:id="rId18"/>
    <p:sldId id="30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Yu Kanosue" initials="YK [5]" lastIdx="1" clrIdx="6"/>
  <p:cmAuthor id="1" name="OHCHR-GS" initials="GS" lastIdx="4" clrIdx="0"/>
  <p:cmAuthor id="8" name="Yu Kanosue" initials="YK [6]" lastIdx="1" clrIdx="7"/>
  <p:cmAuthor id="2" name="user-PC" initials="u" lastIdx="5" clrIdx="1"/>
  <p:cmAuthor id="9" name="Yu Kanosue" initials="YK [7]" lastIdx="1" clrIdx="8"/>
  <p:cmAuthor id="3" name="Yu Kanosue" initials="YK" lastIdx="1" clrIdx="2"/>
  <p:cmAuthor id="10" name="Kate Sheill" initials="KS" lastIdx="1" clrIdx="9"/>
  <p:cmAuthor id="4" name="Yu Kanosue" initials="YK [2]" lastIdx="1" clrIdx="3"/>
  <p:cmAuthor id="5" name="Yu Kanosue" initials="YK [3]" lastIdx="1" clrIdx="4"/>
  <p:cmAuthor id="6" name="Yu Kanosue" initials="YK [4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86"/>
    <p:restoredTop sz="77671"/>
  </p:normalViewPr>
  <p:slideViewPr>
    <p:cSldViewPr snapToGrid="0" snapToObjects="1">
      <p:cViewPr varScale="1">
        <p:scale>
          <a:sx n="54" d="100"/>
          <a:sy n="54" d="100"/>
        </p:scale>
        <p:origin x="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F072DF-8480-CD41-855A-4EEAEAF4D6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907FD-713D-734B-91FB-83E8E739EF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372E2-BB52-1647-89CB-9DA78D847178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128E67-F9C4-3C42-9536-2FF73C44F0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54AB7-F797-7547-8479-CAEF99C2FD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31A76-D8DF-724F-92B3-980B5EC9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0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1031C-8381-1E47-ABE8-B36578F70DD6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CC731-6103-C54B-93BF-FBEA84492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2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16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46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5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88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53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93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59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[use for debrief if needed / useful]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80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[use for debrief if needed / useful]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5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[use for debrief if needed / useful]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9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3F8C-67EB-4DE4-BB07-01423CF82D96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1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FB8F-3166-492E-8117-0BAC36754339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A093-5D74-4F24-A695-7C841A46678A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763B-4B0B-48D1-96D6-FE1A7A055A35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4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78F4-3434-464A-A53B-0C538779FE7C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73BF-8540-4651-A105-232C3A9AC040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2A97-5558-4631-869B-068880AA42D9}" type="datetime1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9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5122-77F2-45F2-9B61-76D086352A0C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EDA9-0AAC-40D4-87CE-2BB27185F714}" type="datetime1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E810-D399-4605-9AC1-94FA40C9312B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5BC-D0FF-47EE-8532-E42AC64B721B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3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3837-F128-442F-978C-80051ED9F7DD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404E-525D-894E-A3B6-D4047250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4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7B9C-A339-A945-B9DF-E11DABBFF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1622" y="1802770"/>
            <a:ext cx="9144000" cy="400050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Training course </a:t>
            </a:r>
            <a:b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</a:br>
            <a: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on H</a:t>
            </a:r>
            <a:r>
              <a:rPr lang="en-GB" altLang="ja-JP" sz="5400" b="1" dirty="0" smtClean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 </a:t>
            </a:r>
            <a:r>
              <a:rPr lang="en-GB" altLang="ja-JP" sz="5400" b="1" dirty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Rights </a:t>
            </a:r>
            <a:br>
              <a:rPr lang="en-GB" altLang="ja-JP" sz="5400" b="1" dirty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ja-JP" sz="5400" b="1" dirty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International Borders </a:t>
            </a:r>
            <a:r>
              <a:rPr lang="en-GB" altLang="ja-JP" sz="1100" dirty="0"/>
              <a:t/>
            </a:r>
            <a:br>
              <a:rPr lang="en-GB" altLang="ja-JP" sz="1100" dirty="0"/>
            </a:br>
            <a:r>
              <a:rPr lang="en-US" sz="5400" dirty="0">
                <a:latin typeface="Futura Std Book" panose="020B0502020204020303" pitchFamily="34" charset="0"/>
              </a:rPr>
              <a:t/>
            </a:r>
            <a:br>
              <a:rPr lang="en-US" sz="5400" dirty="0">
                <a:latin typeface="Futura Std Book" panose="020B0502020204020303" pitchFamily="34" charset="0"/>
              </a:rPr>
            </a:br>
            <a:endParaRPr lang="en-US" sz="54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440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84" y="313572"/>
            <a:ext cx="10411327" cy="1131179"/>
          </a:xfrm>
        </p:spPr>
        <p:txBody>
          <a:bodyPr anchor="t" anchorCtr="0">
            <a:noAutofit/>
          </a:bodyPr>
          <a:lstStyle/>
          <a:p>
            <a:pPr algn="l">
              <a:tabLst>
                <a:tab pos="1377950" algn="l"/>
              </a:tabLst>
            </a:pPr>
            <a:r>
              <a:rPr lang="en-US" sz="36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2.1.6.	Exercise: Identifying vulnerable situations in 	countries of origin, transit and destination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914860"/>
            <a:ext cx="10934699" cy="468818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In your group, consider </a:t>
            </a:r>
            <a:r>
              <a:rPr lang="en-US" sz="3200" dirty="0" smtClean="0">
                <a:latin typeface="Futura Std Book" panose="020B0502020204020303" pitchFamily="34" charset="0"/>
              </a:rPr>
              <a:t>vulnerable situations </a:t>
            </a:r>
            <a:r>
              <a:rPr lang="en-US" sz="3200" dirty="0">
                <a:latin typeface="Futura Std Book" panose="020B0502020204020303" pitchFamily="34" charset="0"/>
              </a:rPr>
              <a:t>that might: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050" dirty="0">
              <a:latin typeface="Futura Std Book" panose="020B0502020204020303" pitchFamily="34" charset="0"/>
            </a:endParaRPr>
          </a:p>
          <a:p>
            <a:pPr marL="512763" indent="-449263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Futura Std Book" panose="020B0502020204020303" pitchFamily="34" charset="0"/>
              </a:rPr>
              <a:t>Cause people to leave their country </a:t>
            </a:r>
          </a:p>
          <a:p>
            <a:pPr marL="512763" indent="-449263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Futura Std Book" panose="020B0502020204020303" pitchFamily="34" charset="0"/>
              </a:rPr>
              <a:t>Occur during transit, at international borders or once they reach their destination</a:t>
            </a:r>
          </a:p>
          <a:p>
            <a:pPr marL="512763" indent="-449263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3200" dirty="0">
                <a:latin typeface="Futura Std Book" panose="020B0502020204020303" pitchFamily="34" charset="0"/>
              </a:rPr>
              <a:t>Be linked to an individual’s identity or circumstances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900" dirty="0">
              <a:latin typeface="Futura Std Book" panose="020B0502020204020303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Futura Std Book" panose="020B0502020204020303" pitchFamily="34" charset="0"/>
              </a:rPr>
              <a:t>Write your points on the card or on the flip chart assigned to your group. Then move on to another flip chart and add to the situations listed on it.</a:t>
            </a:r>
          </a:p>
        </p:txBody>
      </p:sp>
    </p:spTree>
    <p:extLst>
      <p:ext uri="{BB962C8B-B14F-4D97-AF65-F5344CB8AC3E}">
        <p14:creationId xmlns:p14="http://schemas.microsoft.com/office/powerpoint/2010/main" val="1803078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447" y="310897"/>
            <a:ext cx="11241741" cy="763924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Situations that cause people to leave their country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47" y="1297859"/>
            <a:ext cx="11241741" cy="5102941"/>
          </a:xfrm>
        </p:spPr>
        <p:txBody>
          <a:bodyPr>
            <a:noAutofit/>
          </a:bodyPr>
          <a:lstStyle/>
          <a:p>
            <a:pPr marL="361950" indent="-36195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Persecution</a:t>
            </a:r>
          </a:p>
          <a:p>
            <a:pPr marL="361950" indent="-36195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Conflict or generalized violence</a:t>
            </a:r>
          </a:p>
          <a:p>
            <a:pPr marL="361950" indent="-36195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Risk of torture and other cruel, inhuman or degrading treatment or punishment</a:t>
            </a:r>
          </a:p>
          <a:p>
            <a:pPr marL="361950" indent="-36195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Natural disaster or climate change </a:t>
            </a:r>
          </a:p>
          <a:p>
            <a:pPr marL="361950" indent="-36195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Lack of enjoyment of their human rights, such as health or education</a:t>
            </a:r>
          </a:p>
          <a:p>
            <a:pPr marL="361950" indent="-361950" algn="l">
              <a:lnSpc>
                <a:spcPct val="100000"/>
              </a:lnSpc>
              <a:spcBef>
                <a:spcPts val="1600"/>
              </a:spcBef>
              <a:buFont typeface="Arial" charset="0"/>
              <a:buChar char="•"/>
            </a:pPr>
            <a:r>
              <a:rPr lang="en-US" sz="3200" dirty="0" smtClean="0">
                <a:latin typeface="Futura Std Book" panose="020B0502020204020303" pitchFamily="34" charset="0"/>
              </a:rPr>
              <a:t>Family reunification, including children travelling unaccompanied</a:t>
            </a:r>
            <a:endParaRPr lang="en-US" sz="32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20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4917"/>
          </a:xfrm>
        </p:spPr>
        <p:txBody>
          <a:bodyPr anchor="t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Situations that migrants may encounter </a:t>
            </a:r>
            <a:br>
              <a:rPr lang="en-US" sz="3600" b="1" dirty="0">
                <a:solidFill>
                  <a:srgbClr val="C00000"/>
                </a:solidFill>
                <a:latin typeface="Futura Std Book" panose="020B0502020204020303" pitchFamily="34" charset="0"/>
              </a:rPr>
            </a:br>
            <a:r>
              <a:rPr lang="en-US" sz="36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during their journey and at destination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1972235"/>
            <a:ext cx="5181600" cy="4204728"/>
          </a:xfrm>
        </p:spPr>
        <p:txBody>
          <a:bodyPr>
            <a:noAutofit/>
          </a:bodyPr>
          <a:lstStyle/>
          <a:p>
            <a:pPr marL="361950" indent="-3619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Sexual and gender-based violence, other violent crime, kidnapping</a:t>
            </a:r>
          </a:p>
          <a:p>
            <a:pPr marL="361950" indent="-3619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Trafficking or forced labour</a:t>
            </a:r>
          </a:p>
          <a:p>
            <a:pPr marL="361950" indent="-3619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Abusive smuggling</a:t>
            </a:r>
          </a:p>
          <a:p>
            <a:pPr marL="361950" indent="-3619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Arbitrary detention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772D0-ED6C-434C-98ED-2DEA68A33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72235"/>
            <a:ext cx="5181600" cy="4204728"/>
          </a:xfrm>
        </p:spPr>
        <p:txBody>
          <a:bodyPr>
            <a:noAutofit/>
          </a:bodyPr>
          <a:lstStyle/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Torture or trauma in transit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Family separation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Hunger, dehydration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 dirty="0">
                <a:latin typeface="Futura Std Book" panose="020B0502020204020303" pitchFamily="34" charset="0"/>
              </a:rPr>
              <a:t>Lack of access to means of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12531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273" y="292608"/>
            <a:ext cx="10446327" cy="1231392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Situations that may be associated with a person’s identity, condition or circumstances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662" y="2228138"/>
            <a:ext cx="10972800" cy="4818120"/>
          </a:xfrm>
        </p:spPr>
        <p:txBody>
          <a:bodyPr>
            <a:noAutofit/>
          </a:bodyPr>
          <a:lstStyle/>
          <a:p>
            <a:pPr marL="358775" indent="-35877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Children, especially unaccompanied or separated children</a:t>
            </a:r>
          </a:p>
          <a:p>
            <a:pPr marL="358775" indent="-35877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Older persons</a:t>
            </a:r>
          </a:p>
          <a:p>
            <a:pPr marL="358775" indent="-35877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Persons at risk owing to their sexual orientation or gender identity</a:t>
            </a:r>
          </a:p>
          <a:p>
            <a:pPr marL="358775" indent="-35877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Persons with disabilities</a:t>
            </a:r>
          </a:p>
          <a:p>
            <a:pPr marL="358775" indent="-35877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Pregnant or nursing women, girls or other individuals who may not identify as women</a:t>
            </a:r>
          </a:p>
          <a:p>
            <a:pPr marL="358775" indent="-35877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Certain health conditions, including HIV</a:t>
            </a:r>
          </a:p>
        </p:txBody>
      </p:sp>
    </p:spTree>
    <p:extLst>
      <p:ext uri="{BB962C8B-B14F-4D97-AF65-F5344CB8AC3E}">
        <p14:creationId xmlns:p14="http://schemas.microsoft.com/office/powerpoint/2010/main" val="429135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2" y="237109"/>
            <a:ext cx="11155680" cy="1115526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  <a:tabLst>
                <a:tab pos="1377950" algn="l"/>
              </a:tabLst>
            </a:pPr>
            <a:r>
              <a:rPr lang="en-US" sz="36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2.1.7.	Considerations for identifying migrants </a:t>
            </a:r>
            <a:r>
              <a:rPr lang="en-US" sz="3600" b="1" dirty="0" smtClean="0">
                <a:solidFill>
                  <a:srgbClr val="C00000"/>
                </a:solidFill>
                <a:latin typeface="Futura Std Book" panose="020B0502020204020303" pitchFamily="34" charset="0"/>
              </a:rPr>
              <a:t>in vulnerable </a:t>
            </a:r>
            <a:r>
              <a:rPr lang="en-US" sz="36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situations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682496"/>
            <a:ext cx="10991088" cy="5175504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May or may not have </a:t>
            </a:r>
            <a:r>
              <a:rPr lang="en-GB" sz="3000" b="1" dirty="0">
                <a:latin typeface="Futura Std Book" panose="020B0502020204020303" pitchFamily="34" charset="0"/>
              </a:rPr>
              <a:t>physical signs of injury</a:t>
            </a:r>
            <a:endParaRPr lang="en-US" sz="3000" b="1" dirty="0">
              <a:latin typeface="Futura Std Book" panose="020B0502020204020303" pitchFamily="34" charset="0"/>
            </a:endParaRP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May not volunteer </a:t>
            </a:r>
            <a:r>
              <a:rPr lang="en-GB" sz="3000" b="1" dirty="0">
                <a:latin typeface="Futura Std Book" panose="020B0502020204020303" pitchFamily="34" charset="0"/>
              </a:rPr>
              <a:t>information</a:t>
            </a:r>
            <a:r>
              <a:rPr lang="en-GB" sz="3000" dirty="0">
                <a:latin typeface="Futura Std Book" panose="020B0502020204020303" pitchFamily="34" charset="0"/>
              </a:rPr>
              <a:t> or may be </a:t>
            </a:r>
            <a:r>
              <a:rPr lang="en-GB" sz="3000" b="1" dirty="0">
                <a:latin typeface="Futura Std Book" panose="020B0502020204020303" pitchFamily="34" charset="0"/>
              </a:rPr>
              <a:t>reluctant to discuss </a:t>
            </a:r>
            <a:r>
              <a:rPr lang="en-GB" sz="3000" dirty="0">
                <a:latin typeface="Futura Std Book" panose="020B0502020204020303" pitchFamily="34" charset="0"/>
              </a:rPr>
              <a:t>their experiences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Futura Std Book" panose="020B0502020204020303" pitchFamily="34" charset="0"/>
              </a:rPr>
              <a:t>May have </a:t>
            </a:r>
            <a:r>
              <a:rPr lang="en-US" sz="3000" b="1" dirty="0">
                <a:latin typeface="Futura Std Book" panose="020B0502020204020303" pitchFamily="34" charset="0"/>
              </a:rPr>
              <a:t>specific needs</a:t>
            </a:r>
            <a:r>
              <a:rPr lang="en-US" sz="3000" dirty="0">
                <a:latin typeface="Futura Std Book" panose="020B0502020204020303" pitchFamily="34" charset="0"/>
              </a:rPr>
              <a:t>: medical, sexual/reproductive health care</a:t>
            </a:r>
            <a:endParaRPr lang="en-GB" sz="3000" baseline="30000" dirty="0">
              <a:latin typeface="Futura Std Book" panose="020B0502020204020303" pitchFamily="34" charset="0"/>
            </a:endParaRP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May display various </a:t>
            </a:r>
            <a:r>
              <a:rPr lang="en-GB" sz="3000" b="1" dirty="0">
                <a:latin typeface="Futura Std Book" panose="020B0502020204020303" pitchFamily="34" charset="0"/>
              </a:rPr>
              <a:t>indicators of trauma</a:t>
            </a:r>
            <a:r>
              <a:rPr lang="en-GB" sz="3000" dirty="0">
                <a:latin typeface="Futura Std Book" panose="020B0502020204020303" pitchFamily="34" charset="0"/>
              </a:rPr>
              <a:t>: impaired memory, difficulty focusing, inability to trust, tendency to startle easily, anxiety, nightmares, inability to sleep, headaches, loss of appetite, digestive problems</a:t>
            </a:r>
            <a:endParaRPr lang="en-GB" sz="3000" baseline="30000" dirty="0">
              <a:latin typeface="Futura Std Book" panose="020B0502020204020303" pitchFamily="34" charset="0"/>
            </a:endParaRPr>
          </a:p>
          <a:p>
            <a:pPr marL="401638" indent="-4016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→ </a:t>
            </a:r>
            <a:r>
              <a:rPr lang="en-US" sz="3000" dirty="0">
                <a:latin typeface="Futura Std Book" panose="020B0502020204020303" pitchFamily="34" charset="0"/>
              </a:rPr>
              <a:t>Carry out a</a:t>
            </a:r>
            <a:r>
              <a:rPr lang="en-GB" sz="3000" dirty="0">
                <a:latin typeface="Futura Std Book" panose="020B0502020204020303" pitchFamily="34" charset="0"/>
              </a:rPr>
              <a:t> sensitive gender-/age-responsive inquiry to </a:t>
            </a:r>
            <a:r>
              <a:rPr lang="en-GB" sz="3000" b="1" dirty="0">
                <a:latin typeface="Futura Std Book" panose="020B0502020204020303" pitchFamily="34" charset="0"/>
              </a:rPr>
              <a:t>avoid generating unnecessary distress and retraumatizing </a:t>
            </a:r>
            <a:r>
              <a:rPr lang="en-GB" sz="3000" dirty="0">
                <a:latin typeface="Futura Std Book" panose="020B0502020204020303" pitchFamily="34" charset="0"/>
              </a:rPr>
              <a:t>the migrant</a:t>
            </a:r>
            <a:endParaRPr lang="en-US" sz="3000" dirty="0">
              <a:latin typeface="Futura Std Book" panose="020B05020202040203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6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0AF6-B1BF-4386-82A9-DB84303F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418253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6357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B4F489-0358-314F-9C75-6CF9200CB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0942"/>
            <a:ext cx="9144000" cy="3495303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Session 2</a:t>
            </a:r>
            <a:br>
              <a:rPr lang="en-US" sz="4400" b="1" dirty="0">
                <a:solidFill>
                  <a:srgbClr val="C00000"/>
                </a:solidFill>
                <a:latin typeface="Futura Std Book" panose="020B0502020204020303" pitchFamily="34" charset="0"/>
              </a:rPr>
            </a:br>
            <a:r>
              <a:rPr lang="en-US" sz="44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Migrants in vulnerable situations at international borders</a:t>
            </a:r>
            <a:endParaRPr lang="en-US" sz="4400" dirty="0">
              <a:solidFill>
                <a:srgbClr val="C00000"/>
              </a:solidFill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4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8651"/>
            <a:ext cx="9144000" cy="74294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Session 2 </a:t>
            </a:r>
            <a:r>
              <a:rPr lang="en-US" sz="4000" b="1" dirty="0" smtClean="0">
                <a:solidFill>
                  <a:srgbClr val="C00000"/>
                </a:solidFill>
                <a:latin typeface="Futura Std Book" panose="020B0502020204020303" pitchFamily="34" charset="0"/>
              </a:rPr>
              <a:t>learning </a:t>
            </a:r>
            <a:r>
              <a:rPr lang="en-US" sz="40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655" y="1963711"/>
            <a:ext cx="10239617" cy="4063016"/>
          </a:xfrm>
        </p:spPr>
        <p:txBody>
          <a:bodyPr>
            <a:normAutofit/>
          </a:bodyPr>
          <a:lstStyle/>
          <a:p>
            <a:pPr lvl="0" algn="l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latin typeface="Futura Std Book" panose="020B0502020204020303" pitchFamily="34" charset="0"/>
              </a:rPr>
              <a:t>After this session, learners will be able to:</a:t>
            </a:r>
          </a:p>
          <a:p>
            <a:pPr marL="361950" indent="-3619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Describe why the training course gives special consideration to migrants in vulnerable situations </a:t>
            </a:r>
          </a:p>
          <a:p>
            <a:pPr marL="361950" indent="-3619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Identify situations of vulnerability in the context of migration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975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F4B4EF-70F7-C047-BB2F-16167DD6F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3689" y="1778001"/>
            <a:ext cx="9144000" cy="1655762"/>
          </a:xfrm>
        </p:spPr>
        <p:txBody>
          <a:bodyPr anchor="t" anchorCtr="0">
            <a:normAutofit fontScale="90000"/>
          </a:bodyPr>
          <a:lstStyle/>
          <a:p>
            <a:r>
              <a:rPr lang="en-US" sz="49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2.1. </a:t>
            </a:r>
            <a:br>
              <a:rPr lang="en-US" sz="4900" b="1" dirty="0">
                <a:solidFill>
                  <a:srgbClr val="C00000"/>
                </a:solidFill>
                <a:latin typeface="Futura Std Book" panose="020B0502020204020303" pitchFamily="34" charset="0"/>
              </a:rPr>
            </a:br>
            <a:r>
              <a:rPr lang="en-US" sz="49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Migrants in vulnerable situations</a:t>
            </a:r>
            <a:r>
              <a:rPr lang="en-US" sz="5400" b="1" dirty="0">
                <a:solidFill>
                  <a:srgbClr val="0070C0"/>
                </a:solidFill>
                <a:latin typeface="Futura Std Book" panose="020B0502020204020303" pitchFamily="34" charset="0"/>
              </a:rPr>
              <a:t/>
            </a:r>
            <a:br>
              <a:rPr lang="en-US" sz="5400" b="1" dirty="0">
                <a:solidFill>
                  <a:srgbClr val="0070C0"/>
                </a:solidFill>
                <a:latin typeface="Futura Std Book" panose="020B0502020204020303" pitchFamily="34" charset="0"/>
              </a:rPr>
            </a:br>
            <a:endParaRPr lang="en-US" sz="54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0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9FF4-7125-8449-B47D-00C6E9D9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27" y="365124"/>
            <a:ext cx="11020403" cy="709697"/>
          </a:xfrm>
        </p:spPr>
        <p:txBody>
          <a:bodyPr anchor="t" anchorCtr="0">
            <a:normAutofit fontScale="90000"/>
          </a:bodyPr>
          <a:lstStyle/>
          <a:p>
            <a:pPr>
              <a:tabLst>
                <a:tab pos="1377950" algn="l"/>
              </a:tabLst>
            </a:pPr>
            <a:r>
              <a:rPr lang="en-US" sz="40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2.1.1.	Why focus on migrants in vulnerable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4F8DA-F284-D943-B94C-43C54E9E3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456" y="1300732"/>
            <a:ext cx="10372344" cy="5354363"/>
          </a:xfrm>
        </p:spPr>
        <p:txBody>
          <a:bodyPr>
            <a:normAutofit fontScale="92500" lnSpcReduction="10000"/>
          </a:bodyPr>
          <a:lstStyle/>
          <a:p>
            <a:pPr marL="542925" indent="-54292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Many of today’s migratory movements are not entirely “voluntary”</a:t>
            </a:r>
          </a:p>
          <a:p>
            <a:pPr marL="542925" indent="-54292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>
                <a:latin typeface="Futura Std Book" panose="020B0502020204020303" pitchFamily="34" charset="0"/>
              </a:rPr>
              <a:t>Many </a:t>
            </a:r>
            <a:r>
              <a:rPr lang="en-US" sz="3200" dirty="0">
                <a:latin typeface="Futura Std Book" panose="020B0502020204020303" pitchFamily="34" charset="0"/>
              </a:rPr>
              <a:t>migrants fall outside the specific legal categories that guarantee international protection, e.g., “refugee”, “trafficked person”, among others</a:t>
            </a:r>
          </a:p>
          <a:p>
            <a:pPr marL="512763" indent="-512763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>
                <a:solidFill>
                  <a:srgbClr val="0070C0"/>
                </a:solidFill>
                <a:latin typeface="Futura Std Book" panose="020B0502020204020303" pitchFamily="34" charset="0"/>
                <a:sym typeface="Wingdings" pitchFamily="2" charset="2"/>
              </a:rPr>
              <a:t></a:t>
            </a:r>
            <a:r>
              <a:rPr lang="en-US" sz="3200" dirty="0">
                <a:latin typeface="Futura Std Book" panose="020B0502020204020303" pitchFamily="34" charset="0"/>
                <a:sym typeface="Wingdings" pitchFamily="2" charset="2"/>
              </a:rPr>
              <a:t> 	There is n</a:t>
            </a:r>
            <a:r>
              <a:rPr lang="en-US" sz="3200" dirty="0">
                <a:latin typeface="Futura Std Book" panose="020B0502020204020303" pitchFamily="34" charset="0"/>
              </a:rPr>
              <a:t>eed to understand the </a:t>
            </a:r>
            <a:r>
              <a:rPr lang="en-US" sz="3200" b="1" dirty="0">
                <a:latin typeface="Futura Std Book" panose="020B0502020204020303" pitchFamily="34" charset="0"/>
              </a:rPr>
              <a:t>protection gaps </a:t>
            </a:r>
            <a:r>
              <a:rPr lang="en-US" sz="3200" dirty="0">
                <a:latin typeface="Futura Std Book" panose="020B0502020204020303" pitchFamily="34" charset="0"/>
              </a:rPr>
              <a:t>experienced by migrants who do not fit the criteria for refugee protection, but who are not moving entirely voluntarily and are therefore in need of human rights protection</a:t>
            </a:r>
          </a:p>
        </p:txBody>
      </p:sp>
    </p:spTree>
    <p:extLst>
      <p:ext uri="{BB962C8B-B14F-4D97-AF65-F5344CB8AC3E}">
        <p14:creationId xmlns:p14="http://schemas.microsoft.com/office/powerpoint/2010/main" val="262973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7" y="350797"/>
            <a:ext cx="10916355" cy="626715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40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2.1.2.  Migrants in vulnerable situations: concept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757" y="1721224"/>
            <a:ext cx="10979835" cy="5002305"/>
          </a:xfrm>
        </p:spPr>
        <p:txBody>
          <a:bodyPr>
            <a:normAutofit fontScale="92500" lnSpcReduction="10000"/>
          </a:bodyPr>
          <a:lstStyle/>
          <a:p>
            <a:pPr marL="338138"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GB" sz="2800" b="1" dirty="0">
                <a:latin typeface="Futura Std Book" panose="020B0502020204020303" pitchFamily="34" charset="0"/>
              </a:rPr>
              <a:t>Persons in the context of migration who are “unable effectively to enjoy their human rights [and] are at increased risk of violations and abuse”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515938" algn="l"/>
              </a:tabLst>
            </a:pPr>
            <a:r>
              <a:rPr lang="en-GB" sz="3000" dirty="0">
                <a:solidFill>
                  <a:srgbClr val="0070C0"/>
                </a:solidFill>
                <a:latin typeface="Futura Std Book" panose="020B0502020204020303" pitchFamily="34" charset="0"/>
                <a:sym typeface="Wingdings" pitchFamily="2" charset="2"/>
              </a:rPr>
              <a:t>	</a:t>
            </a:r>
            <a:r>
              <a:rPr lang="en-GB" sz="3000" dirty="0">
                <a:latin typeface="Futura Std Book" panose="020B0502020204020303" pitchFamily="34" charset="0"/>
              </a:rPr>
              <a:t>They are entitled to call on a State’s </a:t>
            </a:r>
            <a:r>
              <a:rPr lang="en-GB" sz="3000" b="1" dirty="0">
                <a:latin typeface="Futura Std Book" panose="020B0502020204020303" pitchFamily="34" charset="0"/>
              </a:rPr>
              <a:t>heightened duty of care</a:t>
            </a:r>
            <a:endParaRPr lang="en-GB" sz="3000" dirty="0">
              <a:latin typeface="Futura Std Book" panose="020B0502020204020303" pitchFamily="34" charset="0"/>
            </a:endParaRPr>
          </a:p>
          <a:p>
            <a:pPr marL="512763" indent="-512763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515938" algn="l"/>
              </a:tabLst>
            </a:pPr>
            <a:r>
              <a:rPr lang="en-GB" sz="3000" dirty="0">
                <a:solidFill>
                  <a:srgbClr val="0070C0"/>
                </a:solidFill>
                <a:latin typeface="Futura Std Book" panose="020B0502020204020303" pitchFamily="34" charset="0"/>
                <a:sym typeface="Wingdings" pitchFamily="2" charset="2"/>
              </a:rPr>
              <a:t></a:t>
            </a:r>
            <a:r>
              <a:rPr lang="en-GB" sz="3000" dirty="0">
                <a:latin typeface="Futura Std Book" panose="020B0502020204020303" pitchFamily="34" charset="0"/>
                <a:sym typeface="Wingdings" pitchFamily="2" charset="2"/>
              </a:rPr>
              <a:t> 	</a:t>
            </a:r>
            <a:r>
              <a:rPr lang="en-GB" sz="3000" dirty="0">
                <a:latin typeface="Futura Std Book" panose="020B0502020204020303" pitchFamily="34" charset="0"/>
              </a:rPr>
              <a:t>It is important to </a:t>
            </a:r>
            <a:r>
              <a:rPr lang="en-GB" sz="3000" b="1" dirty="0">
                <a:latin typeface="Futura Std Book" panose="020B0502020204020303" pitchFamily="34" charset="0"/>
              </a:rPr>
              <a:t>identify</a:t>
            </a:r>
            <a:r>
              <a:rPr lang="en-GB" sz="3000" dirty="0">
                <a:latin typeface="Futura Std Book" panose="020B0502020204020303" pitchFamily="34" charset="0"/>
              </a:rPr>
              <a:t> individuals in vulnerable situations so as to determine appropriate </a:t>
            </a:r>
            <a:r>
              <a:rPr lang="en-GB" sz="3000" b="1" dirty="0">
                <a:latin typeface="Futura Std Book" panose="020B0502020204020303" pitchFamily="34" charset="0"/>
              </a:rPr>
              <a:t>specific protection</a:t>
            </a:r>
            <a:r>
              <a:rPr lang="en-GB" sz="3000" dirty="0">
                <a:latin typeface="Futura Std Book" panose="020B0502020204020303" pitchFamily="34" charset="0"/>
              </a:rPr>
              <a:t> to which they are entitled and to refer them to the </a:t>
            </a:r>
            <a:r>
              <a:rPr lang="en-GB" sz="3000" b="1" dirty="0">
                <a:latin typeface="Futura Std Book" panose="020B0502020204020303" pitchFamily="34" charset="0"/>
              </a:rPr>
              <a:t>appropriate services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515938" algn="l"/>
              </a:tabLst>
            </a:pPr>
            <a:r>
              <a:rPr lang="en-GB" sz="3000" dirty="0">
                <a:solidFill>
                  <a:srgbClr val="0070C0"/>
                </a:solidFill>
                <a:latin typeface="Futura Std Book" panose="020B0502020204020303" pitchFamily="34" charset="0"/>
                <a:sym typeface="Wingdings" pitchFamily="2" charset="2"/>
              </a:rPr>
              <a:t></a:t>
            </a:r>
            <a:r>
              <a:rPr lang="en-GB" sz="3000" dirty="0">
                <a:latin typeface="Futura Std Book" panose="020B0502020204020303" pitchFamily="34" charset="0"/>
                <a:sym typeface="Wingdings" pitchFamily="2" charset="2"/>
              </a:rPr>
              <a:t> 	</a:t>
            </a:r>
            <a:r>
              <a:rPr lang="en-GB" sz="3000" dirty="0">
                <a:latin typeface="Futura Std Book" panose="020B0502020204020303" pitchFamily="34" charset="0"/>
              </a:rPr>
              <a:t>It is important to recognize that, even in vulnerable situations, 	migrants </a:t>
            </a:r>
            <a:r>
              <a:rPr lang="en-GB" sz="3000" b="1" dirty="0">
                <a:latin typeface="Futura Std Book" panose="020B0502020204020303" pitchFamily="34" charset="0"/>
              </a:rPr>
              <a:t>exercise autonomy </a:t>
            </a:r>
            <a:r>
              <a:rPr lang="en-GB" sz="3000" dirty="0">
                <a:latin typeface="Futura Std Book" panose="020B0502020204020303" pitchFamily="34" charset="0"/>
              </a:rPr>
              <a:t>and </a:t>
            </a:r>
            <a:r>
              <a:rPr lang="en-GB" sz="3000" b="1" dirty="0">
                <a:latin typeface="Futura Std Book" panose="020B0502020204020303" pitchFamily="34" charset="0"/>
              </a:rPr>
              <a:t>make their own decisions</a:t>
            </a:r>
          </a:p>
        </p:txBody>
      </p:sp>
    </p:spTree>
    <p:extLst>
      <p:ext uri="{BB962C8B-B14F-4D97-AF65-F5344CB8AC3E}">
        <p14:creationId xmlns:p14="http://schemas.microsoft.com/office/powerpoint/2010/main" val="90839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BA59F-FB74-2045-9187-EF4990F0D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78" y="228503"/>
            <a:ext cx="10515600" cy="748185"/>
          </a:xfrm>
        </p:spPr>
        <p:txBody>
          <a:bodyPr anchor="t" anchorCtr="0">
            <a:noAutofit/>
          </a:bodyPr>
          <a:lstStyle/>
          <a:p>
            <a:pPr>
              <a:tabLst>
                <a:tab pos="1377950" algn="l"/>
              </a:tabLst>
            </a:pPr>
            <a:r>
              <a:rPr lang="en-US" sz="40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2.1.3.	What is meant by vulnerable situations </a:t>
            </a:r>
            <a:endParaRPr lang="en-US" sz="4000" dirty="0">
              <a:solidFill>
                <a:srgbClr val="C00000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3B67E-331B-4D42-82FB-9EBD5FB96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78" y="1312414"/>
            <a:ext cx="10304721" cy="54161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>
                <a:latin typeface="Futura Std Book" panose="020B0502020204020303" pitchFamily="34" charset="0"/>
              </a:rPr>
              <a:t>Some migrants need specific protection of their human rights because of:</a:t>
            </a:r>
          </a:p>
          <a:p>
            <a:pPr marL="415925" indent="-41592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Futura Std Book" panose="020B0502020204020303" pitchFamily="34" charset="0"/>
              </a:rPr>
              <a:t>Situations</a:t>
            </a:r>
            <a:r>
              <a:rPr lang="en-US" sz="3200" dirty="0">
                <a:latin typeface="Futura Std Book" panose="020B0502020204020303" pitchFamily="34" charset="0"/>
              </a:rPr>
              <a:t> that made them leave their country of origin </a:t>
            </a:r>
          </a:p>
          <a:p>
            <a:pPr marL="415925" indent="-41592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Futura Std Book" panose="020B0502020204020303" pitchFamily="34" charset="0"/>
              </a:rPr>
              <a:t>Circumstances/conditions</a:t>
            </a:r>
            <a:r>
              <a:rPr lang="en-US" sz="3200" dirty="0">
                <a:latin typeface="Futura Std Book" panose="020B0502020204020303" pitchFamily="34" charset="0"/>
              </a:rPr>
              <a:t> in which they travelled and/or experienced/faced on arrival at destination </a:t>
            </a:r>
          </a:p>
          <a:p>
            <a:pPr marL="415925" indent="-41592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Futura Std Book" panose="020B0502020204020303" pitchFamily="34" charset="0"/>
              </a:rPr>
              <a:t>Personal characteristics </a:t>
            </a:r>
            <a:r>
              <a:rPr lang="en-US" sz="3200" dirty="0">
                <a:latin typeface="Futura Std Book" panose="020B0502020204020303" pitchFamily="34" charset="0"/>
              </a:rPr>
              <a:t>such as age, gender identity, disability,  health status, among others </a:t>
            </a:r>
          </a:p>
        </p:txBody>
      </p:sp>
    </p:spTree>
    <p:extLst>
      <p:ext uri="{BB962C8B-B14F-4D97-AF65-F5344CB8AC3E}">
        <p14:creationId xmlns:p14="http://schemas.microsoft.com/office/powerpoint/2010/main" val="1675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9CC3F-21C3-4612-B4B4-D33B3779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62579"/>
            <a:ext cx="11016727" cy="1130350"/>
          </a:xfrm>
        </p:spPr>
        <p:txBody>
          <a:bodyPr>
            <a:normAutofit fontScale="90000"/>
          </a:bodyPr>
          <a:lstStyle/>
          <a:p>
            <a:pPr marL="1309688" indent="-1309688"/>
            <a:r>
              <a:rPr lang="en-US" sz="38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2.1.4.  Ensuring a human rights-based approach to migrants in vulnerable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32EE1-EBC6-455A-B0E2-77376A2C1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330"/>
            <a:ext cx="10515600" cy="45513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Recognizes that situational and personal vulnerability are created by external factors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Seeks to empower migrants to claim their rights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Ensures the situation of each person is assessed individually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Is aware of the impact of discrimination and stereotyping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9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CE3AB-2E76-3643-B973-E7DFAB5D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 anchor="t" anchorCtr="0">
            <a:normAutofit fontScale="90000"/>
          </a:bodyPr>
          <a:lstStyle/>
          <a:p>
            <a:pPr>
              <a:tabLst>
                <a:tab pos="1377950" algn="l"/>
              </a:tabLst>
            </a:pPr>
            <a:r>
              <a:rPr lang="en-US" sz="3800" b="1" dirty="0">
                <a:solidFill>
                  <a:srgbClr val="C00000"/>
                </a:solidFill>
                <a:latin typeface="Futura Std Book" panose="020B0502020204020303" pitchFamily="34" charset="0"/>
              </a:rPr>
              <a:t>2.1.5.	Gender and migrants in vulnerable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343D2-DEF0-2F46-B759-508D64680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90"/>
            <a:ext cx="10515600" cy="5377307"/>
          </a:xfrm>
        </p:spPr>
        <p:txBody>
          <a:bodyPr>
            <a:noAutofit/>
          </a:bodyPr>
          <a:lstStyle/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Futura Std Book" panose="020B0502020204020303" pitchFamily="34" charset="0"/>
              </a:rPr>
              <a:t>Gender </a:t>
            </a:r>
            <a:r>
              <a:rPr lang="en-US" sz="3000" dirty="0" smtClean="0">
                <a:latin typeface="Futura Std Book" panose="020B0502020204020303" pitchFamily="34" charset="0"/>
              </a:rPr>
              <a:t>interrelates </a:t>
            </a:r>
            <a:r>
              <a:rPr lang="en-US" sz="3000" dirty="0">
                <a:latin typeface="Futura Std Book" panose="020B0502020204020303" pitchFamily="34" charset="0"/>
              </a:rPr>
              <a:t>with situations that migrants experience at home, in transit, at destination and on </a:t>
            </a:r>
            <a:r>
              <a:rPr lang="en-US" sz="3000" dirty="0" smtClean="0">
                <a:latin typeface="Futura Std Book" panose="020B0502020204020303" pitchFamily="34" charset="0"/>
              </a:rPr>
              <a:t>return. 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latin typeface="Futura Std Book" panose="020B0502020204020303" pitchFamily="34" charset="0"/>
              </a:rPr>
              <a:t>Gender may </a:t>
            </a:r>
            <a:r>
              <a:rPr lang="en-US" sz="3000" dirty="0">
                <a:latin typeface="Futura Std Book" panose="020B0502020204020303" pitchFamily="34" charset="0"/>
              </a:rPr>
              <a:t>affect the risks and consequences of human rights abuses that </a:t>
            </a:r>
            <a:r>
              <a:rPr lang="en-US" sz="3000" dirty="0" smtClean="0">
                <a:latin typeface="Futura Std Book" panose="020B0502020204020303" pitchFamily="34" charset="0"/>
              </a:rPr>
              <a:t>migrants </a:t>
            </a:r>
            <a:r>
              <a:rPr lang="en-US" sz="3000" dirty="0">
                <a:latin typeface="Futura Std Book" panose="020B0502020204020303" pitchFamily="34" charset="0"/>
              </a:rPr>
              <a:t>face, and their recourse to assistance, justice and remedy.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Futura Std Book" panose="020B0502020204020303" pitchFamily="34" charset="0"/>
              </a:rPr>
              <a:t> Note that:</a:t>
            </a:r>
          </a:p>
          <a:p>
            <a:pPr marL="977900" indent="-5127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960438" algn="l"/>
              </a:tabLst>
            </a:pPr>
            <a:r>
              <a:rPr lang="en-GB" sz="3000" dirty="0">
                <a:solidFill>
                  <a:srgbClr val="0070C0"/>
                </a:solidFill>
                <a:latin typeface="Futura Std Book" panose="020B0502020204020303" pitchFamily="34" charset="0"/>
                <a:sym typeface="Wingdings" pitchFamily="2" charset="2"/>
              </a:rPr>
              <a:t> 	</a:t>
            </a:r>
            <a:r>
              <a:rPr lang="en-US" sz="3000" dirty="0">
                <a:latin typeface="Futura Std Book" panose="020B0502020204020303" pitchFamily="34" charset="0"/>
              </a:rPr>
              <a:t>Not all women migrants are in vulnerable situations, however, due to pervasive gender-based </a:t>
            </a:r>
            <a:r>
              <a:rPr lang="en-US" sz="3000" i="1" dirty="0">
                <a:latin typeface="Futura Std Book" panose="020B0502020204020303" pitchFamily="34" charset="0"/>
              </a:rPr>
              <a:t>discrimination</a:t>
            </a:r>
            <a:r>
              <a:rPr lang="en-US" sz="3000" dirty="0">
                <a:latin typeface="Futura Std Book" panose="020B0502020204020303" pitchFamily="34" charset="0"/>
              </a:rPr>
              <a:t>, some will require a heightened duty of care.</a:t>
            </a:r>
          </a:p>
          <a:p>
            <a:pPr marL="977900" indent="-5127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000" dirty="0">
                <a:solidFill>
                  <a:srgbClr val="0070C0"/>
                </a:solidFill>
                <a:latin typeface="Futura Std Book" panose="020B0502020204020303" pitchFamily="34" charset="0"/>
                <a:sym typeface="Wingdings" pitchFamily="2" charset="2"/>
              </a:rPr>
              <a:t> 	</a:t>
            </a:r>
            <a:r>
              <a:rPr lang="en-GB" sz="3000" dirty="0">
                <a:latin typeface="Futura Std Book" panose="020B0502020204020303" pitchFamily="34" charset="0"/>
                <a:sym typeface="Wingdings" pitchFamily="2" charset="2"/>
              </a:rPr>
              <a:t>It is </a:t>
            </a:r>
            <a:r>
              <a:rPr lang="en-GB" sz="3000" dirty="0" err="1">
                <a:latin typeface="Futura Std Book" panose="020B0502020204020303" pitchFamily="34" charset="0"/>
                <a:sym typeface="Wingdings" pitchFamily="2" charset="2"/>
              </a:rPr>
              <a:t>i</a:t>
            </a:r>
            <a:r>
              <a:rPr lang="en-US" sz="3000" dirty="0" err="1">
                <a:latin typeface="Futura Std Book" panose="020B0502020204020303" pitchFamily="34" charset="0"/>
              </a:rPr>
              <a:t>mportant</a:t>
            </a:r>
            <a:r>
              <a:rPr lang="en-US" sz="3000" dirty="0">
                <a:latin typeface="Futura Std Book" panose="020B0502020204020303" pitchFamily="34" charset="0"/>
              </a:rPr>
              <a:t> to respect the individual autonomy of the migrant, regardless of their gender.</a:t>
            </a:r>
          </a:p>
        </p:txBody>
      </p:sp>
    </p:spTree>
    <p:extLst>
      <p:ext uri="{BB962C8B-B14F-4D97-AF65-F5344CB8AC3E}">
        <p14:creationId xmlns:p14="http://schemas.microsoft.com/office/powerpoint/2010/main" val="55644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743B53-C27F-4B0D-8B3A-F0BF89CBB727}"/>
</file>

<file path=customXml/itemProps2.xml><?xml version="1.0" encoding="utf-8"?>
<ds:datastoreItem xmlns:ds="http://schemas.openxmlformats.org/officeDocument/2006/customXml" ds:itemID="{2EDADDCC-0331-4E50-B0E7-EE1B9761E82E}">
  <ds:schemaRefs>
    <ds:schemaRef ds:uri="http://purl.org/dc/elements/1.1/"/>
    <ds:schemaRef ds:uri="http://schemas.microsoft.com/office/2006/metadata/properties"/>
    <ds:schemaRef ds:uri="9c050d51-998a-44d3-81a1-5629e8b14d8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a0ec693-b112-41c0-8629-e3b04af4f42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61F4D8C-81B1-4A1D-89A9-1465E1A0C0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858</Words>
  <Application>Microsoft Office PowerPoint</Application>
  <PresentationFormat>Widescreen</PresentationFormat>
  <Paragraphs>86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Yu Gothic Light</vt:lpstr>
      <vt:lpstr>Arial</vt:lpstr>
      <vt:lpstr>Calibri</vt:lpstr>
      <vt:lpstr>Calibri Light</vt:lpstr>
      <vt:lpstr>Futura Std Book</vt:lpstr>
      <vt:lpstr>Times New Roman</vt:lpstr>
      <vt:lpstr>Wingdings</vt:lpstr>
      <vt:lpstr>Office Theme</vt:lpstr>
      <vt:lpstr>                Training course  on Human Rights  at International Borders   </vt:lpstr>
      <vt:lpstr>Session 2 Migrants in vulnerable situations at international borders</vt:lpstr>
      <vt:lpstr>Session 2 learning objectives</vt:lpstr>
      <vt:lpstr>2.1.  Migrants in vulnerable situations </vt:lpstr>
      <vt:lpstr>2.1.1. Why focus on migrants in vulnerable situations</vt:lpstr>
      <vt:lpstr>2.1.2.  Migrants in vulnerable situations: concept</vt:lpstr>
      <vt:lpstr>2.1.3. What is meant by vulnerable situations </vt:lpstr>
      <vt:lpstr>2.1.4.  Ensuring a human rights-based approach to migrants in vulnerable situations</vt:lpstr>
      <vt:lpstr>2.1.5. Gender and migrants in vulnerable situations</vt:lpstr>
      <vt:lpstr>2.1.6. Exercise: Identifying vulnerable situations in  countries of origin, transit and destination</vt:lpstr>
      <vt:lpstr>Situations that cause people to leave their country</vt:lpstr>
      <vt:lpstr>Situations that migrants may encounter  during their journey and at destination</vt:lpstr>
      <vt:lpstr>Situations that may be associated with a person’s identity, condition or circumstances</vt:lpstr>
      <vt:lpstr>2.1.7. Considerations for identifying migrants in vulnerable situations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OHCHR</dc:creator>
  <cp:lastModifiedBy>OHCHR</cp:lastModifiedBy>
  <cp:revision>337</cp:revision>
  <cp:lastPrinted>2018-07-04T09:24:02Z</cp:lastPrinted>
  <dcterms:created xsi:type="dcterms:W3CDTF">2018-05-30T06:09:53Z</dcterms:created>
  <dcterms:modified xsi:type="dcterms:W3CDTF">2021-08-26T17:06:24Z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