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handoutMasterIdLst>
    <p:handoutMasterId r:id="rId59"/>
  </p:handoutMasterIdLst>
  <p:sldIdLst>
    <p:sldId id="418" r:id="rId5"/>
    <p:sldId id="419" r:id="rId6"/>
    <p:sldId id="303" r:id="rId7"/>
    <p:sldId id="305" r:id="rId8"/>
    <p:sldId id="347" r:id="rId9"/>
    <p:sldId id="345" r:id="rId10"/>
    <p:sldId id="319" r:id="rId11"/>
    <p:sldId id="312" r:id="rId12"/>
    <p:sldId id="321" r:id="rId13"/>
    <p:sldId id="349" r:id="rId14"/>
    <p:sldId id="267" r:id="rId15"/>
    <p:sldId id="377" r:id="rId16"/>
    <p:sldId id="395" r:id="rId17"/>
    <p:sldId id="261" r:id="rId18"/>
    <p:sldId id="348" r:id="rId19"/>
    <p:sldId id="373" r:id="rId20"/>
    <p:sldId id="402" r:id="rId21"/>
    <p:sldId id="394" r:id="rId22"/>
    <p:sldId id="400" r:id="rId23"/>
    <p:sldId id="381" r:id="rId24"/>
    <p:sldId id="372" r:id="rId25"/>
    <p:sldId id="382" r:id="rId26"/>
    <p:sldId id="278" r:id="rId27"/>
    <p:sldId id="383" r:id="rId28"/>
    <p:sldId id="385" r:id="rId29"/>
    <p:sldId id="399" r:id="rId30"/>
    <p:sldId id="396" r:id="rId31"/>
    <p:sldId id="335" r:id="rId32"/>
    <p:sldId id="281" r:id="rId33"/>
    <p:sldId id="374" r:id="rId34"/>
    <p:sldId id="398" r:id="rId35"/>
    <p:sldId id="375" r:id="rId36"/>
    <p:sldId id="397" r:id="rId37"/>
    <p:sldId id="282" r:id="rId38"/>
    <p:sldId id="344" r:id="rId39"/>
    <p:sldId id="401" r:id="rId40"/>
    <p:sldId id="334" r:id="rId41"/>
    <p:sldId id="333" r:id="rId42"/>
    <p:sldId id="403" r:id="rId43"/>
    <p:sldId id="404" r:id="rId44"/>
    <p:sldId id="406" r:id="rId45"/>
    <p:sldId id="389" r:id="rId46"/>
    <p:sldId id="408" r:id="rId47"/>
    <p:sldId id="410" r:id="rId48"/>
    <p:sldId id="358" r:id="rId49"/>
    <p:sldId id="300" r:id="rId50"/>
    <p:sldId id="309" r:id="rId51"/>
    <p:sldId id="378" r:id="rId52"/>
    <p:sldId id="412" r:id="rId53"/>
    <p:sldId id="413" r:id="rId54"/>
    <p:sldId id="415" r:id="rId55"/>
    <p:sldId id="416" r:id="rId56"/>
    <p:sldId id="27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Kanosue" initials="YK" lastIdx="11" clrIdx="0"/>
  <p:cmAuthor id="2" name="OHCHR-GS" initials="GS" lastIdx="10" clrIdx="1"/>
  <p:cmAuthor id="3" name="user-PC" initials="u" lastIdx="1" clrIdx="2"/>
  <p:cmAuthor id="4" name="OHCHR" initials="GS" lastIdx="1" clrIdx="3">
    <p:extLst>
      <p:ext uri="{19B8F6BF-5375-455C-9EA6-DF929625EA0E}">
        <p15:presenceInfo xmlns:p15="http://schemas.microsoft.com/office/powerpoint/2012/main" userId="OHCH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3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47" autoAdjust="0"/>
    <p:restoredTop sz="74302" autoAdjust="0"/>
  </p:normalViewPr>
  <p:slideViewPr>
    <p:cSldViewPr snapToGrid="0" snapToObjects="1">
      <p:cViewPr varScale="1">
        <p:scale>
          <a:sx n="49" d="100"/>
          <a:sy n="49" d="100"/>
        </p:scale>
        <p:origin x="6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8F444-9311-EA47-90D3-576FCC78D5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2E95F5-9F95-E147-8BAE-2B49A7F306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8F6D4A-FA98-7C42-AA39-FE8323626FE1}" type="datetimeFigureOut">
              <a:rPr lang="en-US" smtClean="0"/>
              <a:t>8/26/2021</a:t>
            </a:fld>
            <a:endParaRPr lang="en-US"/>
          </a:p>
        </p:txBody>
      </p:sp>
      <p:sp>
        <p:nvSpPr>
          <p:cNvPr id="4" name="Footer Placeholder 3">
            <a:extLst>
              <a:ext uri="{FF2B5EF4-FFF2-40B4-BE49-F238E27FC236}">
                <a16:creationId xmlns:a16="http://schemas.microsoft.com/office/drawing/2014/main" id="{DF11D9B6-48A0-9147-9284-72AA8F6F01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 United Nations, 2021 – These presentation slides form part of the OHCHR-Office of Counter-Terrorism Human Rights at International Borders training package </a:t>
            </a:r>
            <a:endParaRPr lang="en-US"/>
          </a:p>
        </p:txBody>
      </p:sp>
      <p:sp>
        <p:nvSpPr>
          <p:cNvPr id="5" name="Slide Number Placeholder 4">
            <a:extLst>
              <a:ext uri="{FF2B5EF4-FFF2-40B4-BE49-F238E27FC236}">
                <a16:creationId xmlns:a16="http://schemas.microsoft.com/office/drawing/2014/main" id="{06E14A3E-16E7-9347-B9EE-6016A1EA32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F8BB52-B12B-4146-BC87-DA67A1645371}" type="slidenum">
              <a:rPr lang="en-US" smtClean="0"/>
              <a:t>‹#›</a:t>
            </a:fld>
            <a:endParaRPr lang="en-US"/>
          </a:p>
        </p:txBody>
      </p:sp>
    </p:spTree>
    <p:extLst>
      <p:ext uri="{BB962C8B-B14F-4D97-AF65-F5344CB8AC3E}">
        <p14:creationId xmlns:p14="http://schemas.microsoft.com/office/powerpoint/2010/main" val="3222969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FCD9A-2ECD-5C40-8DB6-94EF72753FEA}" type="datetimeFigureOut">
              <a:rPr lang="en-US" smtClean="0"/>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 United Nations, 2021 – These presentation slides form part of the OHCHR-Office of Counter-Terrorism Human Rights at International Borders training package </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91AB4-38E4-6F4F-9353-0BB523553093}" type="slidenum">
              <a:rPr lang="en-US" smtClean="0"/>
              <a:t>‹#›</a:t>
            </a:fld>
            <a:endParaRPr lang="en-US"/>
          </a:p>
        </p:txBody>
      </p:sp>
    </p:spTree>
    <p:extLst>
      <p:ext uri="{BB962C8B-B14F-4D97-AF65-F5344CB8AC3E}">
        <p14:creationId xmlns:p14="http://schemas.microsoft.com/office/powerpoint/2010/main" val="2516619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C91AB4-38E4-6F4F-9353-0BB523553093}" type="slidenum">
              <a:rPr lang="en-US" smtClean="0"/>
              <a:t>1</a:t>
            </a:fld>
            <a:endParaRPr lang="en-US"/>
          </a:p>
        </p:txBody>
      </p:sp>
    </p:spTree>
    <p:extLst>
      <p:ext uri="{BB962C8B-B14F-4D97-AF65-F5344CB8AC3E}">
        <p14:creationId xmlns:p14="http://schemas.microsoft.com/office/powerpoint/2010/main" val="417289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11</a:t>
            </a:fld>
            <a:endParaRPr lang="en-US"/>
          </a:p>
        </p:txBody>
      </p:sp>
    </p:spTree>
    <p:extLst>
      <p:ext uri="{BB962C8B-B14F-4D97-AF65-F5344CB8AC3E}">
        <p14:creationId xmlns:p14="http://schemas.microsoft.com/office/powerpoint/2010/main" val="393148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12</a:t>
            </a:fld>
            <a:endParaRPr lang="en-US"/>
          </a:p>
        </p:txBody>
      </p:sp>
    </p:spTree>
    <p:extLst>
      <p:ext uri="{BB962C8B-B14F-4D97-AF65-F5344CB8AC3E}">
        <p14:creationId xmlns:p14="http://schemas.microsoft.com/office/powerpoint/2010/main" val="120244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1600"/>
              </a:spcBef>
            </a:pPr>
            <a:endParaRPr lang="en-GB" sz="1200" dirty="0"/>
          </a:p>
        </p:txBody>
      </p:sp>
      <p:sp>
        <p:nvSpPr>
          <p:cNvPr id="4" name="Slide Number Placeholder 3"/>
          <p:cNvSpPr>
            <a:spLocks noGrp="1"/>
          </p:cNvSpPr>
          <p:nvPr>
            <p:ph type="sldNum" sz="quarter" idx="10"/>
          </p:nvPr>
        </p:nvSpPr>
        <p:spPr/>
        <p:txBody>
          <a:bodyPr/>
          <a:lstStyle/>
          <a:p>
            <a:fld id="{B8C91AB4-38E4-6F4F-9353-0BB523553093}" type="slidenum">
              <a:rPr lang="en-US" smtClean="0"/>
              <a:t>13</a:t>
            </a:fld>
            <a:endParaRPr lang="en-US"/>
          </a:p>
        </p:txBody>
      </p:sp>
    </p:spTree>
    <p:extLst>
      <p:ext uri="{BB962C8B-B14F-4D97-AF65-F5344CB8AC3E}">
        <p14:creationId xmlns:p14="http://schemas.microsoft.com/office/powerpoint/2010/main" val="351888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B8C91AB4-38E4-6F4F-9353-0BB523553093}" type="slidenum">
              <a:rPr lang="en-US" smtClean="0"/>
              <a:t>14</a:t>
            </a:fld>
            <a:endParaRPr lang="en-US" dirty="0"/>
          </a:p>
        </p:txBody>
      </p:sp>
    </p:spTree>
    <p:extLst>
      <p:ext uri="{BB962C8B-B14F-4D97-AF65-F5344CB8AC3E}">
        <p14:creationId xmlns:p14="http://schemas.microsoft.com/office/powerpoint/2010/main" val="228734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15</a:t>
            </a:fld>
            <a:endParaRPr lang="en-US"/>
          </a:p>
        </p:txBody>
      </p:sp>
    </p:spTree>
    <p:extLst>
      <p:ext uri="{BB962C8B-B14F-4D97-AF65-F5344CB8AC3E}">
        <p14:creationId xmlns:p14="http://schemas.microsoft.com/office/powerpoint/2010/main" val="312543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16</a:t>
            </a:fld>
            <a:endParaRPr lang="en-US"/>
          </a:p>
        </p:txBody>
      </p:sp>
    </p:spTree>
    <p:extLst>
      <p:ext uri="{BB962C8B-B14F-4D97-AF65-F5344CB8AC3E}">
        <p14:creationId xmlns:p14="http://schemas.microsoft.com/office/powerpoint/2010/main" val="3740909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[moved]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91AB4-38E4-6F4F-9353-0BB5235530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414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B8C91AB4-38E4-6F4F-9353-0BB523553093}" type="slidenum">
              <a:rPr lang="en-US" smtClean="0"/>
              <a:t>19</a:t>
            </a:fld>
            <a:endParaRPr lang="en-US"/>
          </a:p>
        </p:txBody>
      </p:sp>
    </p:spTree>
    <p:extLst>
      <p:ext uri="{BB962C8B-B14F-4D97-AF65-F5344CB8AC3E}">
        <p14:creationId xmlns:p14="http://schemas.microsoft.com/office/powerpoint/2010/main" val="6554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91AB4-38E4-6F4F-9353-0BB523553093}" type="slidenum">
              <a:rPr lang="en-US" smtClean="0"/>
              <a:t>20</a:t>
            </a:fld>
            <a:endParaRPr lang="en-US"/>
          </a:p>
        </p:txBody>
      </p:sp>
    </p:spTree>
    <p:extLst>
      <p:ext uri="{BB962C8B-B14F-4D97-AF65-F5344CB8AC3E}">
        <p14:creationId xmlns:p14="http://schemas.microsoft.com/office/powerpoint/2010/main" val="1010989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B8C91AB4-38E4-6F4F-9353-0BB523553093}" type="slidenum">
              <a:rPr lang="en-US" smtClean="0"/>
              <a:t>21</a:t>
            </a:fld>
            <a:endParaRPr lang="en-US"/>
          </a:p>
        </p:txBody>
      </p:sp>
    </p:spTree>
    <p:extLst>
      <p:ext uri="{BB962C8B-B14F-4D97-AF65-F5344CB8AC3E}">
        <p14:creationId xmlns:p14="http://schemas.microsoft.com/office/powerpoint/2010/main" val="423811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3</a:t>
            </a:fld>
            <a:endParaRPr lang="en-US" dirty="0"/>
          </a:p>
        </p:txBody>
      </p:sp>
    </p:spTree>
    <p:extLst>
      <p:ext uri="{BB962C8B-B14F-4D97-AF65-F5344CB8AC3E}">
        <p14:creationId xmlns:p14="http://schemas.microsoft.com/office/powerpoint/2010/main" val="187523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22</a:t>
            </a:fld>
            <a:endParaRPr lang="en-US"/>
          </a:p>
        </p:txBody>
      </p:sp>
    </p:spTree>
    <p:extLst>
      <p:ext uri="{BB962C8B-B14F-4D97-AF65-F5344CB8AC3E}">
        <p14:creationId xmlns:p14="http://schemas.microsoft.com/office/powerpoint/2010/main" val="3131266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Image source:  http://</a:t>
            </a:r>
            <a:r>
              <a:rPr lang="en-GB" altLang="en-US" dirty="0" err="1"/>
              <a:t>www.un.org</a:t>
            </a:r>
            <a:r>
              <a:rPr lang="en-GB" altLang="en-US" dirty="0"/>
              <a:t>/</a:t>
            </a:r>
            <a:r>
              <a:rPr lang="en-GB" altLang="en-US" dirty="0" err="1"/>
              <a:t>en</a:t>
            </a:r>
            <a:r>
              <a:rPr lang="en-GB" altLang="en-US" dirty="0"/>
              <a:t>/</a:t>
            </a:r>
            <a:r>
              <a:rPr lang="en-GB" altLang="en-US" dirty="0" err="1"/>
              <a:t>letsfightracism</a:t>
            </a:r>
            <a:r>
              <a:rPr lang="en-GB" altLang="en-US" dirty="0"/>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49FA64A-62A6-40F3-BF50-732F8E89C622}" type="slidenum">
              <a:rPr lang="en-US" altLang="en-US"/>
              <a:pPr/>
              <a:t>23</a:t>
            </a:fld>
            <a:endParaRPr lang="en-US" altLang="en-US"/>
          </a:p>
        </p:txBody>
      </p:sp>
    </p:spTree>
    <p:extLst>
      <p:ext uri="{BB962C8B-B14F-4D97-AF65-F5344CB8AC3E}">
        <p14:creationId xmlns:p14="http://schemas.microsoft.com/office/powerpoint/2010/main" val="2951562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24</a:t>
            </a:fld>
            <a:endParaRPr lang="en-US"/>
          </a:p>
        </p:txBody>
      </p:sp>
    </p:spTree>
    <p:extLst>
      <p:ext uri="{BB962C8B-B14F-4D97-AF65-F5344CB8AC3E}">
        <p14:creationId xmlns:p14="http://schemas.microsoft.com/office/powerpoint/2010/main" val="2468741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61950" algn="l">
              <a:lnSpc>
                <a:spcPct val="110000"/>
              </a:lnSpc>
              <a:spcBef>
                <a:spcPts val="1600"/>
              </a:spcBef>
            </a:pPr>
            <a:endParaRPr lang="en-US" sz="1200" b="0" kern="1200" dirty="0">
              <a:solidFill>
                <a:schemeClr val="tx1"/>
              </a:solidFill>
              <a:latin typeface="Arial" panose="020B0604020202020204" pitchFamily="34" charset="0"/>
              <a:ea typeface="+mn-ea"/>
              <a:cs typeface="Arial" panose="020B0604020202020204" pitchFamily="34" charset="0"/>
            </a:endParaRPr>
          </a:p>
          <a:p>
            <a:endParaRPr lang="en-US" sz="1200" b="0" kern="1200" dirty="0">
              <a:solidFill>
                <a:schemeClr val="tx1"/>
              </a:solidFill>
              <a:latin typeface="Arial" panose="020B0604020202020204" pitchFamily="34" charset="0"/>
              <a:ea typeface="+mn-ea"/>
              <a:cs typeface="Arial" panose="020B0604020202020204" pitchFamily="34" charset="0"/>
            </a:endParaRPr>
          </a:p>
          <a:p>
            <a:endParaRPr lang="en-US" sz="1200" b="0" kern="1200" dirty="0">
              <a:solidFill>
                <a:schemeClr val="tx1"/>
              </a:solidFill>
              <a:latin typeface="Arial" panose="020B0604020202020204" pitchFamily="34" charset="0"/>
              <a:ea typeface="+mn-ea"/>
              <a:cs typeface="Arial" panose="020B0604020202020204" pitchFamily="34" charset="0"/>
            </a:endParaRPr>
          </a:p>
          <a:p>
            <a:endParaRPr lang="en-US" sz="1200" b="0" kern="1200" dirty="0">
              <a:solidFill>
                <a:schemeClr val="tx1"/>
              </a:solidFill>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C91AB4-38E4-6F4F-9353-0BB523553093}" type="slidenum">
              <a:rPr lang="en-US" smtClean="0"/>
              <a:t>25</a:t>
            </a:fld>
            <a:endParaRPr lang="en-US"/>
          </a:p>
        </p:txBody>
      </p:sp>
    </p:spTree>
    <p:extLst>
      <p:ext uri="{BB962C8B-B14F-4D97-AF65-F5344CB8AC3E}">
        <p14:creationId xmlns:p14="http://schemas.microsoft.com/office/powerpoint/2010/main" val="67458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91AB4-38E4-6F4F-9353-0BB523553093}" type="slidenum">
              <a:rPr lang="en-US" smtClean="0"/>
              <a:t>26</a:t>
            </a:fld>
            <a:endParaRPr lang="en-US"/>
          </a:p>
        </p:txBody>
      </p:sp>
    </p:spTree>
    <p:extLst>
      <p:ext uri="{BB962C8B-B14F-4D97-AF65-F5344CB8AC3E}">
        <p14:creationId xmlns:p14="http://schemas.microsoft.com/office/powerpoint/2010/main" val="806713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28</a:t>
            </a:fld>
            <a:endParaRPr lang="en-US"/>
          </a:p>
        </p:txBody>
      </p:sp>
    </p:spTree>
    <p:extLst>
      <p:ext uri="{BB962C8B-B14F-4D97-AF65-F5344CB8AC3E}">
        <p14:creationId xmlns:p14="http://schemas.microsoft.com/office/powerpoint/2010/main" val="3580878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8C91AB4-38E4-6F4F-9353-0BB523553093}" type="slidenum">
              <a:rPr lang="en-US" smtClean="0"/>
              <a:t>29</a:t>
            </a:fld>
            <a:endParaRPr lang="en-US"/>
          </a:p>
        </p:txBody>
      </p:sp>
    </p:spTree>
    <p:extLst>
      <p:ext uri="{BB962C8B-B14F-4D97-AF65-F5344CB8AC3E}">
        <p14:creationId xmlns:p14="http://schemas.microsoft.com/office/powerpoint/2010/main" val="1776193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C91AB4-38E4-6F4F-9353-0BB523553093}" type="slidenum">
              <a:rPr lang="en-US" smtClean="0"/>
              <a:t>30</a:t>
            </a:fld>
            <a:endParaRPr lang="en-US"/>
          </a:p>
        </p:txBody>
      </p:sp>
    </p:spTree>
    <p:extLst>
      <p:ext uri="{BB962C8B-B14F-4D97-AF65-F5344CB8AC3E}">
        <p14:creationId xmlns:p14="http://schemas.microsoft.com/office/powerpoint/2010/main" val="52773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32</a:t>
            </a:fld>
            <a:endParaRPr lang="en-US"/>
          </a:p>
        </p:txBody>
      </p:sp>
    </p:spTree>
    <p:extLst>
      <p:ext uri="{BB962C8B-B14F-4D97-AF65-F5344CB8AC3E}">
        <p14:creationId xmlns:p14="http://schemas.microsoft.com/office/powerpoint/2010/main" val="2322890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91AB4-38E4-6F4F-9353-0BB523553093}" type="slidenum">
              <a:rPr lang="en-US" smtClean="0"/>
              <a:t>33</a:t>
            </a:fld>
            <a:endParaRPr lang="en-US"/>
          </a:p>
        </p:txBody>
      </p:sp>
    </p:spTree>
    <p:extLst>
      <p:ext uri="{BB962C8B-B14F-4D97-AF65-F5344CB8AC3E}">
        <p14:creationId xmlns:p14="http://schemas.microsoft.com/office/powerpoint/2010/main" val="379736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91AB4-38E4-6F4F-9353-0BB523553093}" type="slidenum">
              <a:rPr lang="en-US" smtClean="0"/>
              <a:t>4</a:t>
            </a:fld>
            <a:endParaRPr lang="en-US"/>
          </a:p>
        </p:txBody>
      </p:sp>
    </p:spTree>
    <p:extLst>
      <p:ext uri="{BB962C8B-B14F-4D97-AF65-F5344CB8AC3E}">
        <p14:creationId xmlns:p14="http://schemas.microsoft.com/office/powerpoint/2010/main" val="1778446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B8C91AB4-38E4-6F4F-9353-0BB523553093}" type="slidenum">
              <a:rPr lang="en-US" smtClean="0"/>
              <a:t>34</a:t>
            </a:fld>
            <a:endParaRPr lang="en-US"/>
          </a:p>
        </p:txBody>
      </p:sp>
    </p:spTree>
    <p:extLst>
      <p:ext uri="{BB962C8B-B14F-4D97-AF65-F5344CB8AC3E}">
        <p14:creationId xmlns:p14="http://schemas.microsoft.com/office/powerpoint/2010/main" val="2804105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35</a:t>
            </a:fld>
            <a:endParaRPr lang="en-US"/>
          </a:p>
        </p:txBody>
      </p:sp>
    </p:spTree>
    <p:extLst>
      <p:ext uri="{BB962C8B-B14F-4D97-AF65-F5344CB8AC3E}">
        <p14:creationId xmlns:p14="http://schemas.microsoft.com/office/powerpoint/2010/main" val="4113687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91AB4-38E4-6F4F-9353-0BB523553093}" type="slidenum">
              <a:rPr lang="en-US" smtClean="0"/>
              <a:t>36</a:t>
            </a:fld>
            <a:endParaRPr lang="en-US"/>
          </a:p>
        </p:txBody>
      </p:sp>
    </p:spTree>
    <p:extLst>
      <p:ext uri="{BB962C8B-B14F-4D97-AF65-F5344CB8AC3E}">
        <p14:creationId xmlns:p14="http://schemas.microsoft.com/office/powerpoint/2010/main" val="401899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37</a:t>
            </a:fld>
            <a:endParaRPr lang="en-US"/>
          </a:p>
        </p:txBody>
      </p:sp>
    </p:spTree>
    <p:extLst>
      <p:ext uri="{BB962C8B-B14F-4D97-AF65-F5344CB8AC3E}">
        <p14:creationId xmlns:p14="http://schemas.microsoft.com/office/powerpoint/2010/main" val="4132307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r>
              <a:rPr lang="en-US" dirty="0"/>
              <a:t>: </a:t>
            </a:r>
            <a:r>
              <a:rPr lang="en-US" dirty="0" smtClean="0"/>
              <a:t>OHCHR </a:t>
            </a:r>
            <a:r>
              <a:rPr lang="en-US" i="1" dirty="0" smtClean="0"/>
              <a:t>Principles </a:t>
            </a:r>
            <a:r>
              <a:rPr lang="en-US" i="1" dirty="0"/>
              <a:t>and Guidelines </a:t>
            </a:r>
            <a:r>
              <a:rPr lang="en-US" dirty="0" smtClean="0"/>
              <a:t>(</a:t>
            </a:r>
            <a:r>
              <a:rPr lang="en-US" dirty="0"/>
              <a:t>hard copy or link)</a:t>
            </a:r>
          </a:p>
        </p:txBody>
      </p:sp>
      <p:sp>
        <p:nvSpPr>
          <p:cNvPr id="4" name="Slide Number Placeholder 3"/>
          <p:cNvSpPr>
            <a:spLocks noGrp="1"/>
          </p:cNvSpPr>
          <p:nvPr>
            <p:ph type="sldNum" sz="quarter" idx="10"/>
          </p:nvPr>
        </p:nvSpPr>
        <p:spPr/>
        <p:txBody>
          <a:bodyPr/>
          <a:lstStyle/>
          <a:p>
            <a:fld id="{B8C91AB4-38E4-6F4F-9353-0BB523553093}" type="slidenum">
              <a:rPr lang="en-US" smtClean="0"/>
              <a:t>38</a:t>
            </a:fld>
            <a:endParaRPr lang="en-US"/>
          </a:p>
        </p:txBody>
      </p:sp>
    </p:spTree>
    <p:extLst>
      <p:ext uri="{BB962C8B-B14F-4D97-AF65-F5344CB8AC3E}">
        <p14:creationId xmlns:p14="http://schemas.microsoft.com/office/powerpoint/2010/main" val="4124412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91AB4-38E4-6F4F-9353-0BB523553093}" type="slidenum">
              <a:rPr lang="en-US" smtClean="0"/>
              <a:t>39</a:t>
            </a:fld>
            <a:endParaRPr lang="en-US"/>
          </a:p>
        </p:txBody>
      </p:sp>
    </p:spTree>
    <p:extLst>
      <p:ext uri="{BB962C8B-B14F-4D97-AF65-F5344CB8AC3E}">
        <p14:creationId xmlns:p14="http://schemas.microsoft.com/office/powerpoint/2010/main" val="3467200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C91AB4-38E4-6F4F-9353-0BB523553093}" type="slidenum">
              <a:rPr lang="en-US" smtClean="0"/>
              <a:t>40</a:t>
            </a:fld>
            <a:endParaRPr lang="en-US"/>
          </a:p>
        </p:txBody>
      </p:sp>
    </p:spTree>
    <p:extLst>
      <p:ext uri="{BB962C8B-B14F-4D97-AF65-F5344CB8AC3E}">
        <p14:creationId xmlns:p14="http://schemas.microsoft.com/office/powerpoint/2010/main" val="153696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C91AB4-38E4-6F4F-9353-0BB523553093}" type="slidenum">
              <a:rPr lang="en-US" smtClean="0"/>
              <a:t>42</a:t>
            </a:fld>
            <a:endParaRPr lang="en-US"/>
          </a:p>
        </p:txBody>
      </p:sp>
    </p:spTree>
    <p:extLst>
      <p:ext uri="{BB962C8B-B14F-4D97-AF65-F5344CB8AC3E}">
        <p14:creationId xmlns:p14="http://schemas.microsoft.com/office/powerpoint/2010/main" val="528953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91AB4-38E4-6F4F-9353-0BB523553093}" type="slidenum">
              <a:rPr lang="en-US" smtClean="0"/>
              <a:t>44</a:t>
            </a:fld>
            <a:endParaRPr lang="en-US"/>
          </a:p>
        </p:txBody>
      </p:sp>
    </p:spTree>
    <p:extLst>
      <p:ext uri="{BB962C8B-B14F-4D97-AF65-F5344CB8AC3E}">
        <p14:creationId xmlns:p14="http://schemas.microsoft.com/office/powerpoint/2010/main" val="1024817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45</a:t>
            </a:fld>
            <a:endParaRPr lang="en-US"/>
          </a:p>
        </p:txBody>
      </p:sp>
    </p:spTree>
    <p:extLst>
      <p:ext uri="{BB962C8B-B14F-4D97-AF65-F5344CB8AC3E}">
        <p14:creationId xmlns:p14="http://schemas.microsoft.com/office/powerpoint/2010/main" val="118361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5</a:t>
            </a:fld>
            <a:endParaRPr lang="en-US"/>
          </a:p>
        </p:txBody>
      </p:sp>
    </p:spTree>
    <p:extLst>
      <p:ext uri="{BB962C8B-B14F-4D97-AF65-F5344CB8AC3E}">
        <p14:creationId xmlns:p14="http://schemas.microsoft.com/office/powerpoint/2010/main" val="3394066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46</a:t>
            </a:fld>
            <a:endParaRPr lang="en-US"/>
          </a:p>
        </p:txBody>
      </p:sp>
    </p:spTree>
    <p:extLst>
      <p:ext uri="{BB962C8B-B14F-4D97-AF65-F5344CB8AC3E}">
        <p14:creationId xmlns:p14="http://schemas.microsoft.com/office/powerpoint/2010/main" val="1758959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91AB4-38E4-6F4F-9353-0BB523553093}" type="slidenum">
              <a:rPr lang="en-US" smtClean="0"/>
              <a:t>47</a:t>
            </a:fld>
            <a:endParaRPr lang="en-US"/>
          </a:p>
        </p:txBody>
      </p:sp>
    </p:spTree>
    <p:extLst>
      <p:ext uri="{BB962C8B-B14F-4D97-AF65-F5344CB8AC3E}">
        <p14:creationId xmlns:p14="http://schemas.microsoft.com/office/powerpoint/2010/main" val="2364566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91AB4-38E4-6F4F-9353-0BB523553093}" type="slidenum">
              <a:rPr lang="en-US" smtClean="0"/>
              <a:t>48</a:t>
            </a:fld>
            <a:endParaRPr lang="en-US"/>
          </a:p>
        </p:txBody>
      </p:sp>
    </p:spTree>
    <p:extLst>
      <p:ext uri="{BB962C8B-B14F-4D97-AF65-F5344CB8AC3E}">
        <p14:creationId xmlns:p14="http://schemas.microsoft.com/office/powerpoint/2010/main" val="1772764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to allow the trainer to pose the question for discussion before revealing the rest of the slide text</a:t>
            </a:r>
          </a:p>
        </p:txBody>
      </p:sp>
      <p:sp>
        <p:nvSpPr>
          <p:cNvPr id="4" name="Slide Number Placeholder 3"/>
          <p:cNvSpPr>
            <a:spLocks noGrp="1"/>
          </p:cNvSpPr>
          <p:nvPr>
            <p:ph type="sldNum" sz="quarter" idx="10"/>
          </p:nvPr>
        </p:nvSpPr>
        <p:spPr/>
        <p:txBody>
          <a:bodyPr/>
          <a:lstStyle/>
          <a:p>
            <a:fld id="{B8C91AB4-38E4-6F4F-9353-0BB523553093}" type="slidenum">
              <a:rPr lang="en-US" smtClean="0"/>
              <a:t>49</a:t>
            </a:fld>
            <a:endParaRPr lang="en-US"/>
          </a:p>
        </p:txBody>
      </p:sp>
    </p:spTree>
    <p:extLst>
      <p:ext uri="{BB962C8B-B14F-4D97-AF65-F5344CB8AC3E}">
        <p14:creationId xmlns:p14="http://schemas.microsoft.com/office/powerpoint/2010/main" val="3625839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C91AB4-38E4-6F4F-9353-0BB523553093}" type="slidenum">
              <a:rPr lang="en-US" smtClean="0"/>
              <a:t>50</a:t>
            </a:fld>
            <a:endParaRPr lang="en-US"/>
          </a:p>
        </p:txBody>
      </p:sp>
    </p:spTree>
    <p:extLst>
      <p:ext uri="{BB962C8B-B14F-4D97-AF65-F5344CB8AC3E}">
        <p14:creationId xmlns:p14="http://schemas.microsoft.com/office/powerpoint/2010/main" val="1830491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C91AB4-38E4-6F4F-9353-0BB523553093}" type="slidenum">
              <a:rPr lang="en-US" smtClean="0"/>
              <a:t>51</a:t>
            </a:fld>
            <a:endParaRPr lang="en-US"/>
          </a:p>
        </p:txBody>
      </p:sp>
    </p:spTree>
    <p:extLst>
      <p:ext uri="{BB962C8B-B14F-4D97-AF65-F5344CB8AC3E}">
        <p14:creationId xmlns:p14="http://schemas.microsoft.com/office/powerpoint/2010/main" val="842658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91AB4-38E4-6F4F-9353-0BB523553093}" type="slidenum">
              <a:rPr lang="en-US" smtClean="0"/>
              <a:t>52</a:t>
            </a:fld>
            <a:endParaRPr lang="en-US"/>
          </a:p>
        </p:txBody>
      </p:sp>
    </p:spTree>
    <p:extLst>
      <p:ext uri="{BB962C8B-B14F-4D97-AF65-F5344CB8AC3E}">
        <p14:creationId xmlns:p14="http://schemas.microsoft.com/office/powerpoint/2010/main" val="2609522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91AB4-38E4-6F4F-9353-0BB523553093}" type="slidenum">
              <a:rPr lang="en-US" smtClean="0"/>
              <a:t>53</a:t>
            </a:fld>
            <a:endParaRPr lang="en-US"/>
          </a:p>
        </p:txBody>
      </p:sp>
    </p:spTree>
    <p:extLst>
      <p:ext uri="{BB962C8B-B14F-4D97-AF65-F5344CB8AC3E}">
        <p14:creationId xmlns:p14="http://schemas.microsoft.com/office/powerpoint/2010/main" val="146099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6</a:t>
            </a:fld>
            <a:endParaRPr lang="en-US"/>
          </a:p>
        </p:txBody>
      </p:sp>
    </p:spTree>
    <p:extLst>
      <p:ext uri="{BB962C8B-B14F-4D97-AF65-F5344CB8AC3E}">
        <p14:creationId xmlns:p14="http://schemas.microsoft.com/office/powerpoint/2010/main" val="326971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7</a:t>
            </a:fld>
            <a:endParaRPr lang="en-US"/>
          </a:p>
        </p:txBody>
      </p:sp>
    </p:spTree>
    <p:extLst>
      <p:ext uri="{BB962C8B-B14F-4D97-AF65-F5344CB8AC3E}">
        <p14:creationId xmlns:p14="http://schemas.microsoft.com/office/powerpoint/2010/main" val="173970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en-GB" sz="1200" b="0" i="1" u="none" strike="noStrike" kern="1200" dirty="0">
                <a:solidFill>
                  <a:schemeClr val="tx1"/>
                </a:solidFill>
                <a:effectLst/>
                <a:latin typeface="+mn-lt"/>
                <a:ea typeface="+mn-ea"/>
                <a:cs typeface="+mn-cs"/>
              </a:rPr>
              <a:t>Eleanor Roosevelt inspects a copy of the Universal Declaration of Human Rights in 1949. </a:t>
            </a:r>
            <a:r>
              <a:rPr lang="en-GB" sz="1200" b="0" i="1" u="none" strike="noStrike" kern="1200" dirty="0" smtClean="0">
                <a:solidFill>
                  <a:schemeClr val="tx1"/>
                </a:solidFill>
                <a:effectLst/>
                <a:latin typeface="+mn-lt"/>
                <a:ea typeface="+mn-ea"/>
                <a:cs typeface="+mn-cs"/>
              </a:rPr>
              <a:t>Copyright UN</a:t>
            </a:r>
            <a:r>
              <a:rPr lang="en-GB" sz="1200" b="0" i="1" u="none" strike="noStrike" kern="1200" baseline="0" dirty="0" smtClean="0">
                <a:solidFill>
                  <a:schemeClr val="tx1"/>
                </a:solidFill>
                <a:effectLst/>
                <a:latin typeface="+mn-lt"/>
                <a:ea typeface="+mn-ea"/>
                <a:cs typeface="+mn-cs"/>
              </a:rPr>
              <a:t> Photo. </a:t>
            </a:r>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8</a:t>
            </a:fld>
            <a:endParaRPr lang="en-US"/>
          </a:p>
        </p:txBody>
      </p:sp>
    </p:spTree>
    <p:extLst>
      <p:ext uri="{BB962C8B-B14F-4D97-AF65-F5344CB8AC3E}">
        <p14:creationId xmlns:p14="http://schemas.microsoft.com/office/powerpoint/2010/main" val="182203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9</a:t>
            </a:fld>
            <a:endParaRPr lang="en-US"/>
          </a:p>
        </p:txBody>
      </p:sp>
    </p:spTree>
    <p:extLst>
      <p:ext uri="{BB962C8B-B14F-4D97-AF65-F5344CB8AC3E}">
        <p14:creationId xmlns:p14="http://schemas.microsoft.com/office/powerpoint/2010/main" val="61413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91AB4-38E4-6F4F-9353-0BB523553093}" type="slidenum">
              <a:rPr lang="en-US" smtClean="0"/>
              <a:t>10</a:t>
            </a:fld>
            <a:endParaRPr lang="en-US"/>
          </a:p>
        </p:txBody>
      </p:sp>
    </p:spTree>
    <p:extLst>
      <p:ext uri="{BB962C8B-B14F-4D97-AF65-F5344CB8AC3E}">
        <p14:creationId xmlns:p14="http://schemas.microsoft.com/office/powerpoint/2010/main" val="361886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8BC119-CC19-4D94-B5F7-F35DC799F775}" type="datetime1">
              <a:rPr lang="en-US" smtClean="0"/>
              <a:t>8/26/2021</a:t>
            </a:fld>
            <a:endParaRPr lang="en-US"/>
          </a:p>
        </p:txBody>
      </p:sp>
      <p:sp>
        <p:nvSpPr>
          <p:cNvPr id="5" name="Footer Placeholder 4"/>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6" name="Slide Number Placeholder 5"/>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182697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B4DCD-1DCA-4EA8-910E-48F317A5B54F}" type="datetime1">
              <a:rPr lang="en-US" smtClean="0"/>
              <a:t>8/26/2021</a:t>
            </a:fld>
            <a:endParaRPr lang="en-US"/>
          </a:p>
        </p:txBody>
      </p:sp>
      <p:sp>
        <p:nvSpPr>
          <p:cNvPr id="5" name="Footer Placeholder 4"/>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6" name="Slide Number Placeholder 5"/>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9147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DEB42-10CF-4795-B84C-17A7141F2042}" type="datetime1">
              <a:rPr lang="en-US" smtClean="0"/>
              <a:t>8/26/2021</a:t>
            </a:fld>
            <a:endParaRPr lang="en-US"/>
          </a:p>
        </p:txBody>
      </p:sp>
      <p:sp>
        <p:nvSpPr>
          <p:cNvPr id="5" name="Footer Placeholder 4"/>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6" name="Slide Number Placeholder 5"/>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189558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CEA10-5F96-4A1D-B621-C8EB70094D5C}" type="datetime1">
              <a:rPr lang="en-US" smtClean="0"/>
              <a:t>8/26/2021</a:t>
            </a:fld>
            <a:endParaRPr lang="en-US"/>
          </a:p>
        </p:txBody>
      </p:sp>
      <p:sp>
        <p:nvSpPr>
          <p:cNvPr id="5" name="Footer Placeholder 4"/>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6" name="Slide Number Placeholder 5"/>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126891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B4B08-1EBE-4EAF-9CBA-0F01580B9912}" type="datetime1">
              <a:rPr lang="en-US" smtClean="0"/>
              <a:t>8/26/2021</a:t>
            </a:fld>
            <a:endParaRPr lang="en-US"/>
          </a:p>
        </p:txBody>
      </p:sp>
      <p:sp>
        <p:nvSpPr>
          <p:cNvPr id="5" name="Footer Placeholder 4"/>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6" name="Slide Number Placeholder 5"/>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4230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0ECC3F-8ACF-4301-89F9-E961CE3F90AF}" type="datetime1">
              <a:rPr lang="en-US" smtClean="0"/>
              <a:t>8/26/2021</a:t>
            </a:fld>
            <a:endParaRPr lang="en-US"/>
          </a:p>
        </p:txBody>
      </p:sp>
      <p:sp>
        <p:nvSpPr>
          <p:cNvPr id="6" name="Footer Placeholder 5"/>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7" name="Slide Number Placeholder 6"/>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24397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D8FDE2-46A7-48D9-880B-2A4214B4E074}" type="datetime1">
              <a:rPr lang="en-US" smtClean="0"/>
              <a:t>8/26/2021</a:t>
            </a:fld>
            <a:endParaRPr lang="en-US"/>
          </a:p>
        </p:txBody>
      </p:sp>
      <p:sp>
        <p:nvSpPr>
          <p:cNvPr id="8" name="Footer Placeholder 7"/>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9" name="Slide Number Placeholder 8"/>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90604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F3912C-D83A-4391-AE47-4C6F28C4D714}" type="datetime1">
              <a:rPr lang="en-US" smtClean="0"/>
              <a:t>8/26/2021</a:t>
            </a:fld>
            <a:endParaRPr lang="en-US"/>
          </a:p>
        </p:txBody>
      </p:sp>
      <p:sp>
        <p:nvSpPr>
          <p:cNvPr id="4" name="Footer Placeholder 3"/>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5" name="Slide Number Placeholder 4"/>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11686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AFB86-C69D-4EB3-AD90-630F48FE3702}" type="datetime1">
              <a:rPr lang="en-US" smtClean="0"/>
              <a:t>8/26/2021</a:t>
            </a:fld>
            <a:endParaRPr lang="en-US"/>
          </a:p>
        </p:txBody>
      </p:sp>
      <p:sp>
        <p:nvSpPr>
          <p:cNvPr id="3" name="Footer Placeholder 2"/>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4" name="Slide Number Placeholder 3"/>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138317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0684B-176D-42EA-ACB6-09DF374C7521}" type="datetime1">
              <a:rPr lang="en-US" smtClean="0"/>
              <a:t>8/26/2021</a:t>
            </a:fld>
            <a:endParaRPr lang="en-US"/>
          </a:p>
        </p:txBody>
      </p:sp>
      <p:sp>
        <p:nvSpPr>
          <p:cNvPr id="6" name="Footer Placeholder 5"/>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7" name="Slide Number Placeholder 6"/>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57325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0F62E-A177-4B8D-B63B-4D77078A618A}" type="datetime1">
              <a:rPr lang="en-US" smtClean="0"/>
              <a:t>8/26/2021</a:t>
            </a:fld>
            <a:endParaRPr lang="en-US"/>
          </a:p>
        </p:txBody>
      </p:sp>
      <p:sp>
        <p:nvSpPr>
          <p:cNvPr id="6" name="Footer Placeholder 5"/>
          <p:cNvSpPr>
            <a:spLocks noGrp="1"/>
          </p:cNvSpPr>
          <p:nvPr>
            <p:ph type="ftr" sz="quarter" idx="11"/>
          </p:nvPr>
        </p:nvSpPr>
        <p:spPr/>
        <p:txBody>
          <a:bodyPr/>
          <a:lstStyle/>
          <a:p>
            <a:r>
              <a:rPr lang="en-US" smtClean="0"/>
              <a:t>© United Nations, 2021 – These presentation slides form part of the OHCHR-Office of Counter-Terrorism Human Rights at International Borders training package </a:t>
            </a:r>
            <a:endParaRPr lang="en-US"/>
          </a:p>
        </p:txBody>
      </p:sp>
      <p:sp>
        <p:nvSpPr>
          <p:cNvPr id="7" name="Slide Number Placeholder 6"/>
          <p:cNvSpPr>
            <a:spLocks noGrp="1"/>
          </p:cNvSpPr>
          <p:nvPr>
            <p:ph type="sldNum" sz="quarter" idx="12"/>
          </p:nvPr>
        </p:nvSpPr>
        <p:spPr/>
        <p:txBody>
          <a:bodyPr/>
          <a:lstStyle/>
          <a:p>
            <a:fld id="{3AAAA5B9-748C-5248-98E4-A863A58CB42C}" type="slidenum">
              <a:rPr lang="en-US" smtClean="0"/>
              <a:t>‹#›</a:t>
            </a:fld>
            <a:endParaRPr lang="en-US"/>
          </a:p>
        </p:txBody>
      </p:sp>
    </p:spTree>
    <p:extLst>
      <p:ext uri="{BB962C8B-B14F-4D97-AF65-F5344CB8AC3E}">
        <p14:creationId xmlns:p14="http://schemas.microsoft.com/office/powerpoint/2010/main" val="116657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0FF52-31B8-4791-B30C-E9BD1FE66434}" type="datetime1">
              <a:rPr lang="en-US" smtClean="0"/>
              <a:t>8/26/2021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United Nations, 2021 – These presentation slides form part of the OHCHR-Office of Counter-Terrorism Human Rights at International Borders training package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AA5B9-748C-5248-98E4-A863A58CB42C}" type="slidenum">
              <a:rPr lang="en-US" smtClean="0"/>
              <a:t>‹#›</a:t>
            </a:fld>
            <a:endParaRPr lang="en-US"/>
          </a:p>
        </p:txBody>
      </p:sp>
    </p:spTree>
    <p:extLst>
      <p:ext uri="{BB962C8B-B14F-4D97-AF65-F5344CB8AC3E}">
        <p14:creationId xmlns:p14="http://schemas.microsoft.com/office/powerpoint/2010/main" val="968373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7B9C-A339-A945-B9DF-E11DABBFF33F}"/>
              </a:ext>
            </a:extLst>
          </p:cNvPr>
          <p:cNvSpPr>
            <a:spLocks noGrp="1"/>
          </p:cNvSpPr>
          <p:nvPr>
            <p:ph type="ctrTitle"/>
          </p:nvPr>
        </p:nvSpPr>
        <p:spPr>
          <a:xfrm>
            <a:off x="1583222" y="1787682"/>
            <a:ext cx="9144000" cy="4000501"/>
          </a:xfrm>
        </p:spPr>
        <p:txBody>
          <a:bodyPr>
            <a:normAutofit fontScale="90000"/>
          </a:bodyPr>
          <a:lstStyle/>
          <a:p>
            <a:pPr>
              <a:lnSpc>
                <a:spcPct val="100000"/>
              </a:lnSpc>
            </a:pPr>
            <a:r>
              <a:rPr lang="en-US" sz="5400" b="1" dirty="0">
                <a:solidFill>
                  <a:srgbClr val="006600"/>
                </a:solidFill>
                <a:latin typeface="+mn-lt"/>
              </a:rPr>
              <a:t/>
            </a:r>
            <a:br>
              <a:rPr lang="en-US" sz="5400" b="1" dirty="0">
                <a:solidFill>
                  <a:srgbClr val="006600"/>
                </a:solidFill>
                <a:latin typeface="+mn-lt"/>
              </a:rPr>
            </a:br>
            <a:r>
              <a:rPr lang="en-US" sz="5400" b="1" dirty="0" smtClean="0">
                <a:solidFill>
                  <a:srgbClr val="006600"/>
                </a:solidFill>
                <a:latin typeface="+mn-lt"/>
              </a:rPr>
              <a:t/>
            </a:r>
            <a:br>
              <a:rPr lang="en-US" sz="5400" b="1" dirty="0" smtClean="0">
                <a:solidFill>
                  <a:srgbClr val="006600"/>
                </a:solidFill>
                <a:latin typeface="+mn-lt"/>
              </a:rPr>
            </a:br>
            <a:r>
              <a:rPr lang="en-US" sz="5400" b="1" dirty="0">
                <a:solidFill>
                  <a:srgbClr val="006600"/>
                </a:solidFill>
                <a:latin typeface="+mn-lt"/>
              </a:rPr>
              <a:t/>
            </a:r>
            <a:br>
              <a:rPr lang="en-US" sz="5400" b="1" dirty="0">
                <a:solidFill>
                  <a:srgbClr val="006600"/>
                </a:solidFill>
                <a:latin typeface="+mn-lt"/>
              </a:rPr>
            </a:br>
            <a:r>
              <a:rPr lang="en-US" sz="5400" b="1" dirty="0" smtClean="0">
                <a:solidFill>
                  <a:srgbClr val="006600"/>
                </a:solidFill>
                <a:latin typeface="+mn-lt"/>
              </a:rPr>
              <a:t/>
            </a:r>
            <a:br>
              <a:rPr lang="en-US" sz="5400" b="1" dirty="0" smtClean="0">
                <a:solidFill>
                  <a:srgbClr val="006600"/>
                </a:solidFill>
                <a:latin typeface="+mn-lt"/>
              </a:rPr>
            </a:br>
            <a:r>
              <a:rPr lang="en-US" sz="5400" b="1" dirty="0" smtClean="0">
                <a:solidFill>
                  <a:srgbClr val="006600"/>
                </a:solidFill>
                <a:latin typeface="+mn-lt"/>
              </a:rPr>
              <a:t/>
            </a:r>
            <a:br>
              <a:rPr lang="en-US" sz="5400" b="1" dirty="0" smtClean="0">
                <a:solidFill>
                  <a:srgbClr val="006600"/>
                </a:solidFill>
                <a:latin typeface="+mn-lt"/>
              </a:rPr>
            </a:br>
            <a:r>
              <a:rPr lang="en-US" sz="5400" b="1" dirty="0">
                <a:solidFill>
                  <a:srgbClr val="006600"/>
                </a:solidFill>
                <a:latin typeface="+mn-lt"/>
              </a:rPr>
              <a:t/>
            </a:r>
            <a:br>
              <a:rPr lang="en-US" sz="5400" b="1" dirty="0">
                <a:solidFill>
                  <a:srgbClr val="006600"/>
                </a:solidFill>
                <a:latin typeface="+mn-lt"/>
              </a:rPr>
            </a:br>
            <a:r>
              <a:rPr lang="en-US" sz="5400" b="1" dirty="0" smtClean="0">
                <a:solidFill>
                  <a:srgbClr val="006600"/>
                </a:solidFill>
                <a:latin typeface="+mn-lt"/>
              </a:rPr>
              <a:t/>
            </a:r>
            <a:br>
              <a:rPr lang="en-US" sz="5400" b="1" dirty="0" smtClean="0">
                <a:solidFill>
                  <a:srgbClr val="006600"/>
                </a:solidFill>
                <a:latin typeface="+mn-lt"/>
              </a:rPr>
            </a:br>
            <a:r>
              <a:rPr lang="en-US" sz="5400" b="1" dirty="0">
                <a:solidFill>
                  <a:srgbClr val="006600"/>
                </a:solidFill>
                <a:latin typeface="+mn-lt"/>
              </a:rPr>
              <a:t/>
            </a:r>
            <a:br>
              <a:rPr lang="en-US" sz="5400" b="1" dirty="0">
                <a:solidFill>
                  <a:srgbClr val="006600"/>
                </a:solidFill>
                <a:latin typeface="+mn-lt"/>
              </a:rPr>
            </a:br>
            <a:r>
              <a:rPr lang="en-US" sz="5400" b="1" dirty="0" smtClean="0">
                <a:solidFill>
                  <a:srgbClr val="006600"/>
                </a:solidFill>
                <a:latin typeface="+mn-lt"/>
              </a:rPr>
              <a:t/>
            </a:r>
            <a:br>
              <a:rPr lang="en-US" sz="5400" b="1" dirty="0" smtClean="0">
                <a:solidFill>
                  <a:srgbClr val="006600"/>
                </a:solidFill>
                <a:latin typeface="+mn-lt"/>
              </a:rPr>
            </a:br>
            <a:r>
              <a:rPr lang="en-US" sz="5400" b="1" dirty="0">
                <a:solidFill>
                  <a:srgbClr val="006600"/>
                </a:solidFill>
                <a:latin typeface="+mn-lt"/>
              </a:rPr>
              <a:t/>
            </a:r>
            <a:br>
              <a:rPr lang="en-US" sz="5400" b="1" dirty="0">
                <a:solidFill>
                  <a:srgbClr val="006600"/>
                </a:solidFill>
                <a:latin typeface="+mn-lt"/>
              </a:rPr>
            </a:br>
            <a:r>
              <a:rPr lang="en-US" sz="5400" b="1" dirty="0" smtClean="0">
                <a:solidFill>
                  <a:srgbClr val="006600"/>
                </a:solidFill>
                <a:latin typeface="+mn-lt"/>
              </a:rPr>
              <a:t/>
            </a:r>
            <a:br>
              <a:rPr lang="en-US" sz="5400" b="1" dirty="0" smtClean="0">
                <a:solidFill>
                  <a:srgbClr val="006600"/>
                </a:solidFill>
                <a:latin typeface="+mn-lt"/>
              </a:rPr>
            </a:br>
            <a:r>
              <a:rPr lang="en-US" sz="5400" b="1" dirty="0">
                <a:solidFill>
                  <a:srgbClr val="006600"/>
                </a:solidFill>
                <a:latin typeface="+mn-lt"/>
              </a:rPr>
              <a:t/>
            </a:r>
            <a:br>
              <a:rPr lang="en-US" sz="5400" b="1" dirty="0">
                <a:solidFill>
                  <a:srgbClr val="006600"/>
                </a:solidFill>
                <a:latin typeface="+mn-lt"/>
              </a:rPr>
            </a:br>
            <a:r>
              <a:rPr lang="en-US" sz="5400" b="1" dirty="0" smtClean="0">
                <a:solidFill>
                  <a:srgbClr val="006600"/>
                </a:solidFill>
                <a:latin typeface="+mn-lt"/>
              </a:rPr>
              <a:t/>
            </a:r>
            <a:br>
              <a:rPr lang="en-US" sz="5400" b="1" dirty="0" smtClean="0">
                <a:solidFill>
                  <a:srgbClr val="006600"/>
                </a:solidFill>
                <a:latin typeface="+mn-lt"/>
              </a:rPr>
            </a:br>
            <a:r>
              <a:rPr lang="en-US" sz="5400" b="1" dirty="0">
                <a:solidFill>
                  <a:srgbClr val="006600"/>
                </a:solidFill>
                <a:latin typeface="+mn-lt"/>
              </a:rPr>
              <a:t/>
            </a:r>
            <a:br>
              <a:rPr lang="en-US" sz="5400" b="1" dirty="0">
                <a:solidFill>
                  <a:srgbClr val="006600"/>
                </a:solidFill>
                <a:latin typeface="+mn-lt"/>
              </a:rPr>
            </a:br>
            <a:r>
              <a:rPr lang="en-US" sz="5400" b="1" dirty="0" smtClean="0">
                <a:solidFill>
                  <a:srgbClr val="006600"/>
                </a:solidFill>
                <a:latin typeface="+mn-lt"/>
              </a:rPr>
              <a:t/>
            </a:r>
            <a:br>
              <a:rPr lang="en-US" sz="5400" b="1" dirty="0" smtClean="0">
                <a:solidFill>
                  <a:srgbClr val="006600"/>
                </a:solidFill>
                <a:latin typeface="+mn-lt"/>
              </a:rPr>
            </a:br>
            <a:r>
              <a:rPr lang="en-US" sz="5400" b="1" dirty="0">
                <a:solidFill>
                  <a:srgbClr val="006600"/>
                </a:solidFill>
                <a:latin typeface="+mn-lt"/>
              </a:rPr>
              <a:t/>
            </a:r>
            <a:br>
              <a:rPr lang="en-US" sz="5400" b="1" dirty="0">
                <a:solidFill>
                  <a:srgbClr val="006600"/>
                </a:solidFill>
                <a:latin typeface="+mn-lt"/>
              </a:rPr>
            </a:br>
            <a:r>
              <a:rPr lang="en-GB" sz="5400" b="1" dirty="0" smtClean="0">
                <a:solidFill>
                  <a:srgbClr val="0070C0"/>
                </a:solidFill>
                <a:latin typeface="Futura Std Book" panose="020B0502020204020303" pitchFamily="34" charset="0"/>
                <a:cs typeface="Arial" panose="020B0604020202020204" pitchFamily="34" charset="0"/>
              </a:rPr>
              <a:t>Training course </a:t>
            </a:r>
            <a:br>
              <a:rPr lang="en-GB" sz="5400" b="1" dirty="0" smtClean="0">
                <a:solidFill>
                  <a:srgbClr val="0070C0"/>
                </a:solidFill>
                <a:latin typeface="Futura Std Book" panose="020B0502020204020303" pitchFamily="34" charset="0"/>
                <a:cs typeface="Arial" panose="020B0604020202020204" pitchFamily="34" charset="0"/>
              </a:rPr>
            </a:br>
            <a:r>
              <a:rPr lang="en-GB" sz="5400" b="1" dirty="0" smtClean="0">
                <a:solidFill>
                  <a:srgbClr val="0070C0"/>
                </a:solidFill>
                <a:latin typeface="Futura Std Book" panose="020B0502020204020303" pitchFamily="34" charset="0"/>
                <a:cs typeface="Arial" panose="020B0604020202020204" pitchFamily="34" charset="0"/>
              </a:rPr>
              <a:t>on H</a:t>
            </a:r>
            <a:r>
              <a:rPr lang="en-GB" altLang="ja-JP" sz="5400" b="1" dirty="0" smtClean="0">
                <a:solidFill>
                  <a:srgbClr val="0070C0"/>
                </a:solidFill>
                <a:latin typeface="Futura Std Book" panose="020B0502020204020303" pitchFamily="34" charset="0"/>
                <a:ea typeface="Times New Roman" panose="02020603050405020304" pitchFamily="18" charset="0"/>
                <a:cs typeface="Arial" panose="020B0604020202020204" pitchFamily="34" charset="0"/>
              </a:rPr>
              <a:t>uman </a:t>
            </a:r>
            <a:r>
              <a:rPr lang="en-GB" altLang="ja-JP" sz="5400" b="1" dirty="0">
                <a:solidFill>
                  <a:srgbClr val="0070C0"/>
                </a:solidFill>
                <a:latin typeface="Futura Std Book" panose="020B0502020204020303" pitchFamily="34" charset="0"/>
                <a:ea typeface="Times New Roman" panose="02020603050405020304" pitchFamily="18" charset="0"/>
                <a:cs typeface="Arial" panose="020B0604020202020204" pitchFamily="34" charset="0"/>
              </a:rPr>
              <a:t>Rights </a:t>
            </a:r>
            <a:br>
              <a:rPr lang="en-GB" altLang="ja-JP" sz="5400" b="1" dirty="0">
                <a:solidFill>
                  <a:srgbClr val="0070C0"/>
                </a:solidFill>
                <a:latin typeface="Futura Std Book" panose="020B0502020204020303" pitchFamily="34" charset="0"/>
                <a:ea typeface="Times New Roman" panose="02020603050405020304" pitchFamily="18" charset="0"/>
                <a:cs typeface="Arial" panose="020B0604020202020204" pitchFamily="34" charset="0"/>
              </a:rPr>
            </a:br>
            <a:r>
              <a:rPr lang="en-GB" altLang="ja-JP" sz="5400" b="1" dirty="0">
                <a:solidFill>
                  <a:srgbClr val="0070C0"/>
                </a:solidFill>
                <a:latin typeface="Futura Std Book" panose="020B0502020204020303" pitchFamily="34" charset="0"/>
                <a:ea typeface="Times New Roman" panose="02020603050405020304" pitchFamily="18" charset="0"/>
                <a:cs typeface="Arial" panose="020B0604020202020204" pitchFamily="34" charset="0"/>
              </a:rPr>
              <a:t>at International Borders </a:t>
            </a:r>
            <a:r>
              <a:rPr lang="en-GB" altLang="ja-JP" sz="1100" dirty="0"/>
              <a:t/>
            </a:r>
            <a:br>
              <a:rPr lang="en-GB" altLang="ja-JP" sz="1100" dirty="0"/>
            </a:br>
            <a:r>
              <a:rPr lang="en-US" sz="5400" dirty="0">
                <a:latin typeface="Futura Std Book" panose="020B0502020204020303" pitchFamily="34" charset="0"/>
              </a:rPr>
              <a:t/>
            </a:r>
            <a:br>
              <a:rPr lang="en-US" sz="5400" dirty="0">
                <a:latin typeface="Futura Std Book" panose="020B0502020204020303" pitchFamily="34" charset="0"/>
              </a:rPr>
            </a:br>
            <a:endParaRPr lang="en-US" sz="5400" dirty="0">
              <a:latin typeface="Futura Std Book" panose="020B0502020204020303" pitchFamily="34" charset="0"/>
            </a:endParaRPr>
          </a:p>
        </p:txBody>
      </p:sp>
    </p:spTree>
    <p:extLst>
      <p:ext uri="{BB962C8B-B14F-4D97-AF65-F5344CB8AC3E}">
        <p14:creationId xmlns:p14="http://schemas.microsoft.com/office/powerpoint/2010/main" val="153953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98AFD-7CB3-0545-AAF7-65955E8DC078}"/>
              </a:ext>
            </a:extLst>
          </p:cNvPr>
          <p:cNvPicPr>
            <a:picLocks noChangeAspect="1"/>
          </p:cNvPicPr>
          <p:nvPr/>
        </p:nvPicPr>
        <p:blipFill>
          <a:blip r:embed="rId3"/>
          <a:stretch>
            <a:fillRect/>
          </a:stretch>
        </p:blipFill>
        <p:spPr>
          <a:xfrm>
            <a:off x="7879643" y="1988875"/>
            <a:ext cx="4084647" cy="4369966"/>
          </a:xfrm>
          <a:prstGeom prst="rect">
            <a:avLst/>
          </a:prstGeom>
        </p:spPr>
      </p:pic>
      <p:sp>
        <p:nvSpPr>
          <p:cNvPr id="2" name="Title 1">
            <a:extLst>
              <a:ext uri="{FF2B5EF4-FFF2-40B4-BE49-F238E27FC236}">
                <a16:creationId xmlns:a16="http://schemas.microsoft.com/office/drawing/2014/main" id="{30F0A4AC-2CF1-4A4B-BBE1-546E21AA68E4}"/>
              </a:ext>
            </a:extLst>
          </p:cNvPr>
          <p:cNvSpPr>
            <a:spLocks noGrp="1"/>
          </p:cNvSpPr>
          <p:nvPr>
            <p:ph type="title"/>
          </p:nvPr>
        </p:nvSpPr>
        <p:spPr>
          <a:xfrm>
            <a:off x="647700" y="191911"/>
            <a:ext cx="10896600" cy="1874633"/>
          </a:xfrm>
        </p:spPr>
        <p:txBody>
          <a:bodyPr anchor="t" anchorCtr="0">
            <a:normAutofit/>
          </a:bodyPr>
          <a:lstStyle/>
          <a:p>
            <a:pPr>
              <a:spcBef>
                <a:spcPts val="1200"/>
              </a:spcBef>
              <a:spcAft>
                <a:spcPts val="1200"/>
              </a:spcAft>
              <a:tabLst>
                <a:tab pos="1377950" algn="l"/>
              </a:tabLst>
            </a:pPr>
            <a:r>
              <a:rPr lang="en-US" sz="4000" b="1" dirty="0">
                <a:solidFill>
                  <a:srgbClr val="FF6600"/>
                </a:solidFill>
                <a:latin typeface="Futura Std Book" panose="020B0502020204020303" pitchFamily="34" charset="0"/>
                <a:cs typeface="Arial" panose="020B0604020202020204" pitchFamily="34" charset="0"/>
              </a:rPr>
              <a:t>1.1.5.	</a:t>
            </a:r>
            <a:r>
              <a:rPr lang="en-US" sz="4000" b="1" dirty="0" smtClean="0">
                <a:solidFill>
                  <a:srgbClr val="FF6600"/>
                </a:solidFill>
                <a:latin typeface="Futura Std Book" panose="020B0502020204020303" pitchFamily="34" charset="0"/>
                <a:cs typeface="Arial" panose="020B0604020202020204" pitchFamily="34" charset="0"/>
              </a:rPr>
              <a:t>Nature of States</a:t>
            </a:r>
            <a:r>
              <a:rPr lang="en-US" sz="4000" b="1" dirty="0">
                <a:solidFill>
                  <a:srgbClr val="FF6600"/>
                </a:solidFill>
                <a:latin typeface="Futura Std Book" panose="020B0502020204020303" pitchFamily="34" charset="0"/>
                <a:cs typeface="Arial" panose="020B0604020202020204" pitchFamily="34" charset="0"/>
              </a:rPr>
              <a:t>’ human rights </a:t>
            </a:r>
            <a:r>
              <a:rPr lang="en-US" sz="4000" b="1" dirty="0" smtClean="0">
                <a:solidFill>
                  <a:srgbClr val="FF6600"/>
                </a:solidFill>
                <a:latin typeface="Futura Std Book" panose="020B0502020204020303" pitchFamily="34" charset="0"/>
                <a:cs typeface="Arial" panose="020B0604020202020204" pitchFamily="34" charset="0"/>
              </a:rPr>
              <a:t>obligations</a:t>
            </a:r>
            <a:r>
              <a:rPr lang="en-US" sz="4000" b="1" dirty="0" smtClean="0">
                <a:solidFill>
                  <a:srgbClr val="FF6600"/>
                </a:solidFill>
                <a:latin typeface="+mn-lt"/>
                <a:cs typeface="Arial" panose="020B0604020202020204" pitchFamily="34" charset="0"/>
              </a:rPr>
              <a:t/>
            </a:r>
            <a:br>
              <a:rPr lang="en-US" sz="4000" b="1" dirty="0" smtClean="0">
                <a:solidFill>
                  <a:srgbClr val="FF6600"/>
                </a:solidFill>
                <a:latin typeface="+mn-lt"/>
                <a:cs typeface="Arial" panose="020B0604020202020204" pitchFamily="34" charset="0"/>
              </a:rPr>
            </a:br>
            <a:endParaRPr lang="en-US" sz="3600" dirty="0">
              <a:solidFill>
                <a:srgbClr val="FF6600"/>
              </a:solidFill>
              <a:latin typeface="+mn-lt"/>
            </a:endParaRPr>
          </a:p>
        </p:txBody>
      </p:sp>
      <p:sp>
        <p:nvSpPr>
          <p:cNvPr id="3" name="Content Placeholder 2">
            <a:extLst>
              <a:ext uri="{FF2B5EF4-FFF2-40B4-BE49-F238E27FC236}">
                <a16:creationId xmlns:a16="http://schemas.microsoft.com/office/drawing/2014/main" id="{EA2AAE92-027F-4007-B5AD-D0B714D87289}"/>
              </a:ext>
            </a:extLst>
          </p:cNvPr>
          <p:cNvSpPr>
            <a:spLocks noGrp="1"/>
          </p:cNvSpPr>
          <p:nvPr>
            <p:ph type="body" sz="half" idx="2"/>
          </p:nvPr>
        </p:nvSpPr>
        <p:spPr>
          <a:xfrm>
            <a:off x="647700" y="2066544"/>
            <a:ext cx="10599420" cy="4471416"/>
          </a:xfrm>
        </p:spPr>
        <p:txBody>
          <a:bodyPr>
            <a:normAutofit fontScale="92500" lnSpcReduction="20000"/>
          </a:bodyPr>
          <a:lstStyle/>
          <a:p>
            <a:pPr>
              <a:lnSpc>
                <a:spcPct val="110000"/>
              </a:lnSpc>
              <a:spcBef>
                <a:spcPts val="0"/>
              </a:spcBef>
              <a:spcAft>
                <a:spcPts val="600"/>
              </a:spcAft>
              <a:buClr>
                <a:schemeClr val="tx1"/>
              </a:buClr>
            </a:pPr>
            <a:endParaRPr lang="en-GB" sz="3200" dirty="0"/>
          </a:p>
          <a:p>
            <a:pPr marL="358775" indent="-358775">
              <a:lnSpc>
                <a:spcPct val="110000"/>
              </a:lnSpc>
              <a:spcBef>
                <a:spcPts val="0"/>
              </a:spcBef>
              <a:spcAft>
                <a:spcPts val="600"/>
              </a:spcAft>
              <a:buClr>
                <a:schemeClr val="tx1"/>
              </a:buClr>
              <a:buFont typeface="Arial" panose="020B0604020202020204" pitchFamily="34" charset="0"/>
              <a:buChar char="•"/>
            </a:pPr>
            <a:r>
              <a:rPr lang="en-GB" sz="3200" dirty="0">
                <a:latin typeface="Futura Std Book" panose="020B0502020204020303" pitchFamily="34" charset="0"/>
              </a:rPr>
              <a:t>non-citizens,</a:t>
            </a:r>
          </a:p>
          <a:p>
            <a:pPr marL="358775" indent="-358775">
              <a:lnSpc>
                <a:spcPct val="110000"/>
              </a:lnSpc>
              <a:spcBef>
                <a:spcPts val="0"/>
              </a:spcBef>
              <a:spcAft>
                <a:spcPts val="600"/>
              </a:spcAft>
              <a:buClr>
                <a:schemeClr val="tx1"/>
              </a:buClr>
              <a:buFont typeface="Arial" panose="020B0604020202020204" pitchFamily="34" charset="0"/>
              <a:buChar char="•"/>
            </a:pPr>
            <a:r>
              <a:rPr lang="en-GB" sz="3200" dirty="0">
                <a:latin typeface="Futura Std Book" panose="020B0502020204020303" pitchFamily="34" charset="0"/>
              </a:rPr>
              <a:t>irregular and smuggled migrants, </a:t>
            </a:r>
          </a:p>
          <a:p>
            <a:pPr marL="358775" indent="-358775">
              <a:lnSpc>
                <a:spcPct val="110000"/>
              </a:lnSpc>
              <a:spcBef>
                <a:spcPts val="0"/>
              </a:spcBef>
              <a:spcAft>
                <a:spcPts val="600"/>
              </a:spcAft>
              <a:buClr>
                <a:schemeClr val="tx1"/>
              </a:buClr>
              <a:buFont typeface="Arial" panose="020B0604020202020204" pitchFamily="34" charset="0"/>
              <a:buChar char="•"/>
            </a:pPr>
            <a:r>
              <a:rPr lang="en-GB" sz="3200" dirty="0">
                <a:latin typeface="Futura Std Book" panose="020B0502020204020303" pitchFamily="34" charset="0"/>
              </a:rPr>
              <a:t>refugees, </a:t>
            </a:r>
          </a:p>
          <a:p>
            <a:pPr marL="358775" indent="-358775">
              <a:lnSpc>
                <a:spcPct val="110000"/>
              </a:lnSpc>
              <a:spcBef>
                <a:spcPts val="0"/>
              </a:spcBef>
              <a:spcAft>
                <a:spcPts val="600"/>
              </a:spcAft>
              <a:buClr>
                <a:schemeClr val="tx1"/>
              </a:buClr>
              <a:buFont typeface="Arial" panose="020B0604020202020204" pitchFamily="34" charset="0"/>
              <a:buChar char="•"/>
            </a:pPr>
            <a:r>
              <a:rPr lang="en-GB" sz="3200" dirty="0">
                <a:latin typeface="Futura Std Book" panose="020B0502020204020303" pitchFamily="34" charset="0"/>
              </a:rPr>
              <a:t>asylum seekers, </a:t>
            </a:r>
          </a:p>
          <a:p>
            <a:pPr marL="358775" indent="-358775">
              <a:lnSpc>
                <a:spcPct val="110000"/>
              </a:lnSpc>
              <a:spcBef>
                <a:spcPts val="0"/>
              </a:spcBef>
              <a:spcAft>
                <a:spcPts val="600"/>
              </a:spcAft>
              <a:buClr>
                <a:schemeClr val="tx1"/>
              </a:buClr>
              <a:buFont typeface="Arial" panose="020B0604020202020204" pitchFamily="34" charset="0"/>
              <a:buChar char="•"/>
            </a:pPr>
            <a:r>
              <a:rPr lang="en-GB" sz="3200" dirty="0">
                <a:latin typeface="Futura Std Book" panose="020B0502020204020303" pitchFamily="34" charset="0"/>
              </a:rPr>
              <a:t>trafficked persons, </a:t>
            </a:r>
          </a:p>
          <a:p>
            <a:pPr marL="358775" indent="-358775">
              <a:lnSpc>
                <a:spcPct val="110000"/>
              </a:lnSpc>
              <a:spcBef>
                <a:spcPts val="0"/>
              </a:spcBef>
              <a:spcAft>
                <a:spcPts val="600"/>
              </a:spcAft>
              <a:buClr>
                <a:schemeClr val="tx1"/>
              </a:buClr>
              <a:buFont typeface="Arial" panose="020B0604020202020204" pitchFamily="34" charset="0"/>
              <a:buChar char="•"/>
            </a:pPr>
            <a:r>
              <a:rPr lang="en-GB" sz="3200" dirty="0">
                <a:latin typeface="Futura Std Book" panose="020B0502020204020303" pitchFamily="34" charset="0"/>
              </a:rPr>
              <a:t>suspected terrorists,</a:t>
            </a:r>
          </a:p>
          <a:p>
            <a:pPr marL="358775" indent="-358775">
              <a:lnSpc>
                <a:spcPct val="110000"/>
              </a:lnSpc>
              <a:spcBef>
                <a:spcPts val="0"/>
              </a:spcBef>
              <a:spcAft>
                <a:spcPts val="600"/>
              </a:spcAft>
              <a:buClr>
                <a:schemeClr val="tx1"/>
              </a:buClr>
              <a:buFont typeface="Arial" panose="020B0604020202020204" pitchFamily="34" charset="0"/>
              <a:buChar char="•"/>
            </a:pPr>
            <a:r>
              <a:rPr lang="en-GB" sz="3200" dirty="0">
                <a:latin typeface="Futura Std Book" panose="020B0502020204020303" pitchFamily="34" charset="0"/>
              </a:rPr>
              <a:t>stateless persons</a:t>
            </a:r>
          </a:p>
          <a:p>
            <a:pPr marL="358775" indent="-358775">
              <a:lnSpc>
                <a:spcPct val="110000"/>
              </a:lnSpc>
              <a:spcBef>
                <a:spcPts val="0"/>
              </a:spcBef>
              <a:spcAft>
                <a:spcPts val="600"/>
              </a:spcAft>
              <a:buClr>
                <a:schemeClr val="tx1"/>
              </a:buClr>
              <a:buFont typeface="Arial" panose="020B0604020202020204" pitchFamily="34" charset="0"/>
              <a:buChar char="•"/>
            </a:pPr>
            <a:r>
              <a:rPr lang="en-GB" sz="3200" dirty="0">
                <a:latin typeface="Futura Std Book" panose="020B0502020204020303" pitchFamily="34" charset="0"/>
              </a:rPr>
              <a:t>…</a:t>
            </a:r>
            <a:endParaRPr lang="en-GB" sz="3000" dirty="0">
              <a:latin typeface="Futura Std Book" panose="020B0502020204020303" pitchFamily="34" charset="0"/>
            </a:endParaRPr>
          </a:p>
        </p:txBody>
      </p:sp>
      <p:sp>
        <p:nvSpPr>
          <p:cNvPr id="6" name="Title 1">
            <a:extLst>
              <a:ext uri="{FF2B5EF4-FFF2-40B4-BE49-F238E27FC236}">
                <a16:creationId xmlns:a16="http://schemas.microsoft.com/office/drawing/2014/main" id="{30F0A4AC-2CF1-4A4B-BBE1-546E21AA68E4}"/>
              </a:ext>
            </a:extLst>
          </p:cNvPr>
          <p:cNvSpPr txBox="1">
            <a:spLocks/>
          </p:cNvSpPr>
          <p:nvPr/>
        </p:nvSpPr>
        <p:spPr>
          <a:xfrm>
            <a:off x="647700" y="1380433"/>
            <a:ext cx="10896600" cy="137222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200"/>
              </a:spcBef>
              <a:spcAft>
                <a:spcPts val="1200"/>
              </a:spcAft>
              <a:tabLst>
                <a:tab pos="1377950" algn="l"/>
              </a:tabLst>
            </a:pPr>
            <a:r>
              <a:rPr lang="en-US" b="1" dirty="0" smtClean="0">
                <a:solidFill>
                  <a:srgbClr val="FF6600"/>
                </a:solidFill>
                <a:latin typeface="Futura Std Book" panose="020B0502020204020303" pitchFamily="34" charset="0"/>
                <a:cs typeface="Arial" panose="020B0604020202020204" pitchFamily="34" charset="0"/>
              </a:rPr>
              <a:t>Human rights law establishes States’ obligations towards </a:t>
            </a:r>
            <a:r>
              <a:rPr lang="en-US" b="1" i="1" dirty="0" smtClean="0">
                <a:solidFill>
                  <a:srgbClr val="FF6600"/>
                </a:solidFill>
                <a:latin typeface="Futura Std Book" panose="020B0502020204020303" pitchFamily="34" charset="0"/>
                <a:cs typeface="Arial" panose="020B0604020202020204" pitchFamily="34" charset="0"/>
              </a:rPr>
              <a:t>every</a:t>
            </a:r>
            <a:r>
              <a:rPr lang="en-US" b="1" dirty="0" smtClean="0">
                <a:solidFill>
                  <a:srgbClr val="FF6600"/>
                </a:solidFill>
                <a:latin typeface="Futura Std Book" panose="020B0502020204020303" pitchFamily="34" charset="0"/>
                <a:cs typeface="Arial" panose="020B0604020202020204" pitchFamily="34" charset="0"/>
              </a:rPr>
              <a:t> person, including:</a:t>
            </a:r>
            <a:endParaRPr lang="en-US" dirty="0">
              <a:solidFill>
                <a:srgbClr val="FF6600"/>
              </a:solidFill>
              <a:latin typeface="Futura Std Book" panose="020B0502020204020303" pitchFamily="34" charset="0"/>
            </a:endParaRPr>
          </a:p>
        </p:txBody>
      </p:sp>
    </p:spTree>
    <p:extLst>
      <p:ext uri="{BB962C8B-B14F-4D97-AF65-F5344CB8AC3E}">
        <p14:creationId xmlns:p14="http://schemas.microsoft.com/office/powerpoint/2010/main" val="410307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9D3A-59EA-4D94-AD0F-F3382CE768D8}"/>
              </a:ext>
            </a:extLst>
          </p:cNvPr>
          <p:cNvSpPr>
            <a:spLocks noGrp="1"/>
          </p:cNvSpPr>
          <p:nvPr>
            <p:ph type="title"/>
          </p:nvPr>
        </p:nvSpPr>
        <p:spPr>
          <a:xfrm>
            <a:off x="655320" y="200533"/>
            <a:ext cx="10698480" cy="1437767"/>
          </a:xfrm>
        </p:spPr>
        <p:txBody>
          <a:bodyPr>
            <a:noAutofit/>
          </a:bodyPr>
          <a:lstStyle/>
          <a:p>
            <a:pPr>
              <a:spcAft>
                <a:spcPts val="600"/>
              </a:spcAft>
            </a:pPr>
            <a:r>
              <a:rPr lang="en-US" sz="3600" b="1" dirty="0">
                <a:solidFill>
                  <a:srgbClr val="FF6600"/>
                </a:solidFill>
                <a:latin typeface="Futura Std Book" panose="020B0502020204020303" pitchFamily="34" charset="0"/>
                <a:cs typeface="Arial" panose="020B0604020202020204" pitchFamily="34" charset="0"/>
              </a:rPr>
              <a:t>Human rights law obligates the whole of Government to protect human rights</a:t>
            </a:r>
            <a:endParaRPr lang="en-US" sz="3600" b="1"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93FDAE93-FBFC-4C79-9F63-AF4CBAA9591B}"/>
              </a:ext>
            </a:extLst>
          </p:cNvPr>
          <p:cNvSpPr>
            <a:spLocks noGrp="1"/>
          </p:cNvSpPr>
          <p:nvPr>
            <p:ph idx="1"/>
          </p:nvPr>
        </p:nvSpPr>
        <p:spPr>
          <a:xfrm>
            <a:off x="462845" y="1589617"/>
            <a:ext cx="11311466" cy="4762500"/>
          </a:xfrm>
        </p:spPr>
        <p:txBody>
          <a:bodyPr>
            <a:noAutofit/>
          </a:bodyPr>
          <a:lstStyle/>
          <a:p>
            <a:pPr marL="415925" indent="-415925">
              <a:lnSpc>
                <a:spcPct val="100000"/>
              </a:lnSpc>
              <a:spcBef>
                <a:spcPts val="1200"/>
              </a:spcBef>
              <a:spcAft>
                <a:spcPts val="1200"/>
              </a:spcAft>
            </a:pPr>
            <a:r>
              <a:rPr lang="en-US" sz="3000" dirty="0">
                <a:latin typeface="Futura Std Book" panose="020B0502020204020303" pitchFamily="34" charset="0"/>
                <a:cs typeface="Arial" panose="020B0604020202020204" pitchFamily="34" charset="0"/>
              </a:rPr>
              <a:t>Executive, legislative and judicial branches</a:t>
            </a:r>
          </a:p>
          <a:p>
            <a:pPr marL="415925" indent="-415925">
              <a:lnSpc>
                <a:spcPct val="100000"/>
              </a:lnSpc>
              <a:spcBef>
                <a:spcPts val="1200"/>
              </a:spcBef>
              <a:spcAft>
                <a:spcPts val="1200"/>
              </a:spcAft>
            </a:pPr>
            <a:r>
              <a:rPr lang="en-US" sz="3000" dirty="0">
                <a:latin typeface="Futura Std Book" panose="020B0502020204020303" pitchFamily="34" charset="0"/>
                <a:cs typeface="Arial" panose="020B0604020202020204" pitchFamily="34" charset="0"/>
              </a:rPr>
              <a:t>National, regional, provincial and local levels</a:t>
            </a:r>
          </a:p>
          <a:p>
            <a:pPr marL="0" indent="0">
              <a:lnSpc>
                <a:spcPct val="100000"/>
              </a:lnSpc>
              <a:spcBef>
                <a:spcPts val="1200"/>
              </a:spcBef>
              <a:spcAft>
                <a:spcPts val="1200"/>
              </a:spcAft>
              <a:buNone/>
            </a:pPr>
            <a:r>
              <a:rPr lang="en-US" sz="3000" dirty="0" smtClean="0">
                <a:latin typeface="Futura Std Book" panose="020B0502020204020303" pitchFamily="34" charset="0"/>
                <a:cs typeface="Arial" panose="020B0604020202020204" pitchFamily="34" charset="0"/>
              </a:rPr>
              <a:t>Including </a:t>
            </a:r>
            <a:r>
              <a:rPr lang="en-US" sz="3000" dirty="0">
                <a:latin typeface="Futura Std Book" panose="020B0502020204020303" pitchFamily="34" charset="0"/>
                <a:cs typeface="Arial" panose="020B0604020202020204" pitchFamily="34" charset="0"/>
              </a:rPr>
              <a:t>at international borders:</a:t>
            </a:r>
          </a:p>
          <a:p>
            <a:pPr marL="400050" indent="-400050">
              <a:lnSpc>
                <a:spcPct val="100000"/>
              </a:lnSpc>
              <a:spcBef>
                <a:spcPts val="1200"/>
              </a:spcBef>
              <a:spcAft>
                <a:spcPts val="1200"/>
              </a:spcAft>
              <a:buFont typeface="Arial" panose="020B0604020202020204" pitchFamily="34" charset="0"/>
              <a:buChar char="•"/>
            </a:pPr>
            <a:r>
              <a:rPr lang="en-US" sz="3000" dirty="0">
                <a:latin typeface="Futura Std Book" panose="020B0502020204020303" pitchFamily="34" charset="0"/>
                <a:cs typeface="Arial" panose="020B0604020202020204" pitchFamily="34" charset="0"/>
              </a:rPr>
              <a:t>Border authorities ─ border police, border guards, customs officers, immigration officers, coast guards;</a:t>
            </a:r>
          </a:p>
          <a:p>
            <a:pPr marL="400050" indent="-400050">
              <a:lnSpc>
                <a:spcPct val="100000"/>
              </a:lnSpc>
              <a:spcBef>
                <a:spcPts val="1200"/>
              </a:spcBef>
              <a:spcAft>
                <a:spcPts val="1200"/>
              </a:spcAft>
            </a:pPr>
            <a:r>
              <a:rPr lang="en-US" sz="3000" dirty="0">
                <a:latin typeface="Futura Std Book" panose="020B0502020204020303" pitchFamily="34" charset="0"/>
                <a:cs typeface="Arial" panose="020B0604020202020204" pitchFamily="34" charset="0"/>
              </a:rPr>
              <a:t>Health/medical personnel, child protection services;</a:t>
            </a:r>
          </a:p>
          <a:p>
            <a:pPr marL="400050" indent="-400050">
              <a:lnSpc>
                <a:spcPct val="100000"/>
              </a:lnSpc>
              <a:spcBef>
                <a:spcPts val="1200"/>
              </a:spcBef>
              <a:spcAft>
                <a:spcPts val="1200"/>
              </a:spcAft>
            </a:pPr>
            <a:r>
              <a:rPr lang="en-US" sz="3000" dirty="0">
                <a:latin typeface="Futura Std Book" panose="020B0502020204020303" pitchFamily="34" charset="0"/>
                <a:cs typeface="Arial" panose="020B0604020202020204" pitchFamily="34" charset="0"/>
              </a:rPr>
              <a:t>Other law enforcement officials involved in border </a:t>
            </a:r>
            <a:r>
              <a:rPr lang="en-US" sz="3000" dirty="0" smtClean="0">
                <a:latin typeface="Futura Std Book" panose="020B0502020204020303" pitchFamily="34" charset="0"/>
                <a:cs typeface="Arial" panose="020B0604020202020204" pitchFamily="34" charset="0"/>
              </a:rPr>
              <a:t>management.</a:t>
            </a:r>
            <a:endParaRPr lang="en-US" sz="3000" dirty="0">
              <a:latin typeface="Futura Std Book" panose="020B0502020204020303" pitchFamily="34" charset="0"/>
              <a:cs typeface="Arial" panose="020B0604020202020204" pitchFamily="34" charset="0"/>
            </a:endParaRPr>
          </a:p>
        </p:txBody>
      </p:sp>
    </p:spTree>
    <p:extLst>
      <p:ext uri="{BB962C8B-B14F-4D97-AF65-F5344CB8AC3E}">
        <p14:creationId xmlns:p14="http://schemas.microsoft.com/office/powerpoint/2010/main" val="132944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8E0-E675-BD4E-A98B-B89EB0787643}"/>
              </a:ext>
            </a:extLst>
          </p:cNvPr>
          <p:cNvSpPr>
            <a:spLocks noGrp="1"/>
          </p:cNvSpPr>
          <p:nvPr>
            <p:ph type="title"/>
          </p:nvPr>
        </p:nvSpPr>
        <p:spPr>
          <a:xfrm>
            <a:off x="400050" y="327025"/>
            <a:ext cx="11315700" cy="1325563"/>
          </a:xfrm>
        </p:spPr>
        <p:txBody>
          <a:bodyPr>
            <a:normAutofit fontScale="90000"/>
          </a:bodyPr>
          <a:lstStyle/>
          <a:p>
            <a:pPr>
              <a:spcAft>
                <a:spcPts val="600"/>
              </a:spcAft>
            </a:pPr>
            <a:r>
              <a:rPr lang="en-US" sz="4000" b="1" dirty="0">
                <a:solidFill>
                  <a:srgbClr val="FF6600"/>
                </a:solidFill>
                <a:latin typeface="Futura Std Book" panose="020B0502020204020303" pitchFamily="34" charset="0"/>
              </a:rPr>
              <a:t>Human rights law obligates States to protect all persons under their territorial jurisdiction and effective control</a:t>
            </a:r>
          </a:p>
        </p:txBody>
      </p:sp>
      <p:sp>
        <p:nvSpPr>
          <p:cNvPr id="3" name="Content Placeholder 2">
            <a:extLst>
              <a:ext uri="{FF2B5EF4-FFF2-40B4-BE49-F238E27FC236}">
                <a16:creationId xmlns:a16="http://schemas.microsoft.com/office/drawing/2014/main" id="{8446A93C-543B-B841-AF4A-D5CC47EFFC1E}"/>
              </a:ext>
            </a:extLst>
          </p:cNvPr>
          <p:cNvSpPr>
            <a:spLocks noGrp="1"/>
          </p:cNvSpPr>
          <p:nvPr>
            <p:ph idx="1"/>
          </p:nvPr>
        </p:nvSpPr>
        <p:spPr>
          <a:xfrm>
            <a:off x="522514" y="1979435"/>
            <a:ext cx="11002736" cy="4556125"/>
          </a:xfrm>
        </p:spPr>
        <p:txBody>
          <a:bodyPr>
            <a:noAutofit/>
          </a:bodyPr>
          <a:lstStyle/>
          <a:p>
            <a:pPr marL="0" indent="0">
              <a:lnSpc>
                <a:spcPct val="100000"/>
              </a:lnSpc>
              <a:spcBef>
                <a:spcPts val="0"/>
              </a:spcBef>
              <a:spcAft>
                <a:spcPts val="600"/>
              </a:spcAft>
              <a:buNone/>
            </a:pPr>
            <a:r>
              <a:rPr lang="en-GB" sz="3200" dirty="0">
                <a:latin typeface="Futura Std Book" panose="020B0502020204020303" pitchFamily="34" charset="0"/>
              </a:rPr>
              <a:t>States are accountable for fulfilling the human rights of </a:t>
            </a:r>
            <a:r>
              <a:rPr lang="en-GB" sz="3200" b="1" dirty="0">
                <a:latin typeface="Futura Std Book" panose="020B0502020204020303" pitchFamily="34" charset="0"/>
              </a:rPr>
              <a:t>all persons under their jurisdiction, power or effective control</a:t>
            </a:r>
            <a:r>
              <a:rPr lang="en-GB" sz="3200" dirty="0">
                <a:latin typeface="Futura Std Book" panose="020B0502020204020303" pitchFamily="34" charset="0"/>
              </a:rPr>
              <a:t>, even if they are outside the territory. That is:</a:t>
            </a:r>
          </a:p>
          <a:p>
            <a:pPr marL="815975" lvl="1" indent="-358775">
              <a:lnSpc>
                <a:spcPct val="100000"/>
              </a:lnSpc>
              <a:spcBef>
                <a:spcPts val="0"/>
              </a:spcBef>
              <a:spcAft>
                <a:spcPts val="600"/>
              </a:spcAft>
            </a:pPr>
            <a:r>
              <a:rPr lang="en-GB" sz="3200" dirty="0">
                <a:latin typeface="Futura Std Book" panose="020B0502020204020303" pitchFamily="34" charset="0"/>
              </a:rPr>
              <a:t>wherever the State exercises authority or control extraterritorially, and</a:t>
            </a:r>
          </a:p>
          <a:p>
            <a:pPr marL="815975" lvl="1" indent="-358775">
              <a:lnSpc>
                <a:spcPct val="100000"/>
              </a:lnSpc>
              <a:spcBef>
                <a:spcPts val="0"/>
              </a:spcBef>
              <a:spcAft>
                <a:spcPts val="600"/>
              </a:spcAft>
            </a:pPr>
            <a:r>
              <a:rPr lang="en-GB" sz="3200" dirty="0">
                <a:latin typeface="Futura Std Book" panose="020B0502020204020303" pitchFamily="34" charset="0"/>
              </a:rPr>
              <a:t>regardless of their migration or residency status. </a:t>
            </a:r>
          </a:p>
          <a:p>
            <a:pPr marL="0" indent="0">
              <a:lnSpc>
                <a:spcPct val="100000"/>
              </a:lnSpc>
              <a:spcBef>
                <a:spcPts val="0"/>
              </a:spcBef>
              <a:spcAft>
                <a:spcPts val="600"/>
              </a:spcAft>
              <a:buNone/>
            </a:pPr>
            <a:r>
              <a:rPr lang="en-GB" sz="3200" dirty="0">
                <a:latin typeface="Futura Std Book" panose="020B0502020204020303" pitchFamily="34" charset="0"/>
              </a:rPr>
              <a:t>The privatization of border governance functions does not defer, avoid or diminish the human rights obligations of the State.</a:t>
            </a:r>
          </a:p>
        </p:txBody>
      </p:sp>
    </p:spTree>
    <p:extLst>
      <p:ext uri="{BB962C8B-B14F-4D97-AF65-F5344CB8AC3E}">
        <p14:creationId xmlns:p14="http://schemas.microsoft.com/office/powerpoint/2010/main" val="415686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1189-BAA9-2948-889E-26CCC5542317}"/>
              </a:ext>
            </a:extLst>
          </p:cNvPr>
          <p:cNvSpPr>
            <a:spLocks noGrp="1"/>
          </p:cNvSpPr>
          <p:nvPr>
            <p:ph type="title"/>
          </p:nvPr>
        </p:nvSpPr>
        <p:spPr>
          <a:xfrm>
            <a:off x="838200" y="365125"/>
            <a:ext cx="10515600" cy="1177925"/>
          </a:xfrm>
        </p:spPr>
        <p:txBody>
          <a:bodyPr>
            <a:normAutofit fontScale="90000"/>
          </a:bodyPr>
          <a:lstStyle/>
          <a:p>
            <a:r>
              <a:rPr lang="en-US" sz="4000" b="1" dirty="0">
                <a:solidFill>
                  <a:srgbClr val="FF6600"/>
                </a:solidFill>
                <a:latin typeface="Futura Std Book" panose="020B0502020204020303" pitchFamily="34" charset="0"/>
              </a:rPr>
              <a:t>Human rights law holds States responsible for human rights abuses committed by private actors</a:t>
            </a:r>
            <a:endParaRPr lang="en-US"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CA7B59E9-C78C-F54D-96F3-A440FECC474B}"/>
              </a:ext>
            </a:extLst>
          </p:cNvPr>
          <p:cNvSpPr>
            <a:spLocks noGrp="1"/>
          </p:cNvSpPr>
          <p:nvPr>
            <p:ph idx="1"/>
          </p:nvPr>
        </p:nvSpPr>
        <p:spPr>
          <a:xfrm>
            <a:off x="838200" y="1962151"/>
            <a:ext cx="10515600" cy="4895849"/>
          </a:xfrm>
        </p:spPr>
        <p:txBody>
          <a:bodyPr>
            <a:normAutofit/>
          </a:bodyPr>
          <a:lstStyle/>
          <a:p>
            <a:pPr marL="358775" indent="-358775">
              <a:lnSpc>
                <a:spcPct val="100000"/>
              </a:lnSpc>
              <a:spcBef>
                <a:spcPts val="0"/>
              </a:spcBef>
              <a:spcAft>
                <a:spcPts val="600"/>
              </a:spcAft>
            </a:pPr>
            <a:r>
              <a:rPr lang="en-GB" sz="3000" dirty="0">
                <a:latin typeface="Futura Std Book" panose="020B0502020204020303" pitchFamily="34" charset="0"/>
              </a:rPr>
              <a:t>States have a legal duty to protect the population from human rights violations by non-State actors, including business </a:t>
            </a:r>
            <a:r>
              <a:rPr lang="en-GB" sz="3000" dirty="0" smtClean="0">
                <a:latin typeface="Futura Std Book" panose="020B0502020204020303" pitchFamily="34" charset="0"/>
              </a:rPr>
              <a:t>entities. </a:t>
            </a:r>
            <a:endParaRPr lang="en-GB" sz="3000" dirty="0">
              <a:latin typeface="Futura Std Book" panose="020B0502020204020303" pitchFamily="34" charset="0"/>
            </a:endParaRPr>
          </a:p>
          <a:p>
            <a:pPr marL="358775" indent="-358775">
              <a:lnSpc>
                <a:spcPct val="100000"/>
              </a:lnSpc>
              <a:spcBef>
                <a:spcPts val="0"/>
              </a:spcBef>
              <a:spcAft>
                <a:spcPts val="600"/>
              </a:spcAft>
            </a:pPr>
            <a:r>
              <a:rPr lang="en-GB" sz="3000" dirty="0">
                <a:latin typeface="Futura Std Book" panose="020B0502020204020303" pitchFamily="34" charset="0"/>
              </a:rPr>
              <a:t>States are responsible for ensuring that non-State actors, including private companies or humanitarian organizations  – including those involved in border security and management – deliver contracted services in line with States' human rights </a:t>
            </a:r>
            <a:r>
              <a:rPr lang="en-GB" sz="3000" dirty="0" smtClean="0">
                <a:latin typeface="Futura Std Book" panose="020B0502020204020303" pitchFamily="34" charset="0"/>
              </a:rPr>
              <a:t>obligations.</a:t>
            </a:r>
            <a:endParaRPr lang="en-GB" sz="3000" dirty="0">
              <a:latin typeface="Futura Std Book" panose="020B0502020204020303" pitchFamily="34" charset="0"/>
            </a:endParaRPr>
          </a:p>
          <a:p>
            <a:pPr marL="358775" indent="-358775">
              <a:lnSpc>
                <a:spcPct val="100000"/>
              </a:lnSpc>
              <a:spcBef>
                <a:spcPts val="0"/>
              </a:spcBef>
              <a:spcAft>
                <a:spcPts val="600"/>
              </a:spcAft>
            </a:pPr>
            <a:r>
              <a:rPr lang="en-GB" sz="3000" dirty="0">
                <a:latin typeface="Futura Std Book" panose="020B0502020204020303" pitchFamily="34" charset="0"/>
              </a:rPr>
              <a:t>States must hold corporate actors accountable for human rights </a:t>
            </a:r>
            <a:r>
              <a:rPr lang="en-GB" sz="3000" dirty="0" smtClean="0">
                <a:latin typeface="Futura Std Book" panose="020B0502020204020303" pitchFamily="34" charset="0"/>
              </a:rPr>
              <a:t>abuses.</a:t>
            </a:r>
            <a:endParaRPr lang="en-GB" sz="3000" dirty="0">
              <a:latin typeface="Futura Std Book" panose="020B0502020204020303" pitchFamily="34" charset="0"/>
            </a:endParaRPr>
          </a:p>
          <a:p>
            <a:pPr marL="358775" indent="-358775">
              <a:lnSpc>
                <a:spcPct val="100000"/>
              </a:lnSpc>
              <a:spcBef>
                <a:spcPts val="1600"/>
              </a:spcBef>
            </a:pPr>
            <a:endParaRPr lang="en-GB" sz="3000" dirty="0"/>
          </a:p>
        </p:txBody>
      </p:sp>
    </p:spTree>
    <p:extLst>
      <p:ext uri="{BB962C8B-B14F-4D97-AF65-F5344CB8AC3E}">
        <p14:creationId xmlns:p14="http://schemas.microsoft.com/office/powerpoint/2010/main" val="4271169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A491-A815-4480-BD73-0298CABCFA58}"/>
              </a:ext>
            </a:extLst>
          </p:cNvPr>
          <p:cNvSpPr>
            <a:spLocks noGrp="1"/>
          </p:cNvSpPr>
          <p:nvPr>
            <p:ph type="title"/>
          </p:nvPr>
        </p:nvSpPr>
        <p:spPr>
          <a:xfrm>
            <a:off x="838200" y="365125"/>
            <a:ext cx="10515600" cy="854075"/>
          </a:xfrm>
        </p:spPr>
        <p:txBody>
          <a:bodyPr>
            <a:normAutofit/>
          </a:bodyPr>
          <a:lstStyle/>
          <a:p>
            <a:r>
              <a:rPr lang="en-US" sz="4000" b="1" dirty="0">
                <a:solidFill>
                  <a:srgbClr val="FF6600"/>
                </a:solidFill>
                <a:latin typeface="Futura Std Book" panose="020B0502020204020303" pitchFamily="34" charset="0"/>
                <a:cs typeface="Arial" panose="020B0604020202020204" pitchFamily="34" charset="0"/>
              </a:rPr>
              <a:t>1.1.6.  Legal human rights sources</a:t>
            </a:r>
          </a:p>
        </p:txBody>
      </p:sp>
      <p:sp>
        <p:nvSpPr>
          <p:cNvPr id="3" name="Content Placeholder 2">
            <a:extLst>
              <a:ext uri="{FF2B5EF4-FFF2-40B4-BE49-F238E27FC236}">
                <a16:creationId xmlns:a16="http://schemas.microsoft.com/office/drawing/2014/main" id="{0CD6D481-405C-4E3A-8D4D-0517B9CF8D2D}"/>
              </a:ext>
            </a:extLst>
          </p:cNvPr>
          <p:cNvSpPr>
            <a:spLocks noGrp="1"/>
          </p:cNvSpPr>
          <p:nvPr>
            <p:ph idx="1"/>
          </p:nvPr>
        </p:nvSpPr>
        <p:spPr>
          <a:xfrm>
            <a:off x="838200" y="1650671"/>
            <a:ext cx="10515600" cy="4476998"/>
          </a:xfrm>
        </p:spPr>
        <p:txBody>
          <a:bodyPr>
            <a:normAutofit/>
          </a:bodyPr>
          <a:lstStyle/>
          <a:p>
            <a:pPr marL="365125" indent="-365125">
              <a:lnSpc>
                <a:spcPct val="100000"/>
              </a:lnSpc>
              <a:spcBef>
                <a:spcPts val="0"/>
              </a:spcBef>
              <a:spcAft>
                <a:spcPts val="600"/>
              </a:spcAft>
            </a:pPr>
            <a:r>
              <a:rPr lang="en-US" sz="3500" dirty="0">
                <a:latin typeface="Futura Std Book" panose="020B0502020204020303" pitchFamily="34" charset="0"/>
              </a:rPr>
              <a:t>Charter of the United Nations (1945)</a:t>
            </a:r>
          </a:p>
          <a:p>
            <a:pPr marL="365125" indent="-365125">
              <a:lnSpc>
                <a:spcPct val="100000"/>
              </a:lnSpc>
              <a:spcBef>
                <a:spcPts val="0"/>
              </a:spcBef>
              <a:spcAft>
                <a:spcPts val="600"/>
              </a:spcAft>
            </a:pPr>
            <a:r>
              <a:rPr lang="en-US" sz="3500" dirty="0">
                <a:latin typeface="Futura Std Book" panose="020B0502020204020303" pitchFamily="34" charset="0"/>
              </a:rPr>
              <a:t>Universal Declaration of Human Rights (1948)</a:t>
            </a:r>
          </a:p>
          <a:p>
            <a:pPr marL="365125" indent="-365125">
              <a:lnSpc>
                <a:spcPct val="100000"/>
              </a:lnSpc>
              <a:spcBef>
                <a:spcPts val="0"/>
              </a:spcBef>
              <a:spcAft>
                <a:spcPts val="600"/>
              </a:spcAft>
            </a:pPr>
            <a:r>
              <a:rPr lang="en-US" sz="3500" dirty="0">
                <a:latin typeface="Futura Std Book" panose="020B0502020204020303" pitchFamily="34" charset="0"/>
              </a:rPr>
              <a:t>Core international human rights treaties</a:t>
            </a:r>
          </a:p>
          <a:p>
            <a:pPr marL="365125" indent="-365125">
              <a:lnSpc>
                <a:spcPct val="100000"/>
              </a:lnSpc>
              <a:spcBef>
                <a:spcPts val="0"/>
              </a:spcBef>
              <a:spcAft>
                <a:spcPts val="600"/>
              </a:spcAft>
            </a:pPr>
            <a:r>
              <a:rPr lang="en-US" sz="3500" dirty="0">
                <a:latin typeface="Futura Std Book" panose="020B0502020204020303" pitchFamily="34" charset="0"/>
              </a:rPr>
              <a:t>Regional human rights treaties</a:t>
            </a:r>
          </a:p>
          <a:p>
            <a:pPr marL="365125" indent="-365125">
              <a:lnSpc>
                <a:spcPct val="100000"/>
              </a:lnSpc>
              <a:spcBef>
                <a:spcPts val="0"/>
              </a:spcBef>
              <a:spcAft>
                <a:spcPts val="600"/>
              </a:spcAft>
            </a:pPr>
            <a:r>
              <a:rPr lang="en-US" sz="3500" dirty="0">
                <a:latin typeface="Futura Std Book" panose="020B0502020204020303" pitchFamily="34" charset="0"/>
              </a:rPr>
              <a:t>Other relevant treaties</a:t>
            </a:r>
          </a:p>
          <a:p>
            <a:pPr marL="365125" indent="-365125">
              <a:lnSpc>
                <a:spcPct val="100000"/>
              </a:lnSpc>
              <a:spcBef>
                <a:spcPts val="0"/>
              </a:spcBef>
              <a:spcAft>
                <a:spcPts val="600"/>
              </a:spcAft>
            </a:pPr>
            <a:r>
              <a:rPr lang="en-US" sz="3500" dirty="0">
                <a:latin typeface="Futura Std Book" panose="020B0502020204020303" pitchFamily="34" charset="0"/>
              </a:rPr>
              <a:t>Customary international law</a:t>
            </a:r>
          </a:p>
          <a:p>
            <a:pPr marL="365125" indent="-365125">
              <a:lnSpc>
                <a:spcPct val="100000"/>
              </a:lnSpc>
              <a:spcBef>
                <a:spcPts val="0"/>
              </a:spcBef>
              <a:spcAft>
                <a:spcPts val="600"/>
              </a:spcAft>
            </a:pPr>
            <a:r>
              <a:rPr lang="en-US" sz="3500" dirty="0">
                <a:latin typeface="Futura Std Book" panose="020B0502020204020303" pitchFamily="34" charset="0"/>
              </a:rPr>
              <a:t>Human rights treaty bodies</a:t>
            </a:r>
            <a:endParaRPr lang="en-US" sz="3900" dirty="0">
              <a:latin typeface="Futura Std Book" panose="020B0502020204020303" pitchFamily="34" charset="0"/>
            </a:endParaRPr>
          </a:p>
          <a:p>
            <a:pPr lvl="1"/>
            <a:endParaRPr lang="en-US" dirty="0"/>
          </a:p>
          <a:p>
            <a:pPr lvl="1"/>
            <a:endParaRPr lang="en-US" dirty="0"/>
          </a:p>
        </p:txBody>
      </p:sp>
    </p:spTree>
    <p:extLst>
      <p:ext uri="{BB962C8B-B14F-4D97-AF65-F5344CB8AC3E}">
        <p14:creationId xmlns:p14="http://schemas.microsoft.com/office/powerpoint/2010/main" val="684947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0A4C-DDB7-4859-8E4E-C35B22C97D09}"/>
              </a:ext>
            </a:extLst>
          </p:cNvPr>
          <p:cNvSpPr>
            <a:spLocks noGrp="1"/>
          </p:cNvSpPr>
          <p:nvPr>
            <p:ph type="title"/>
          </p:nvPr>
        </p:nvSpPr>
        <p:spPr>
          <a:xfrm>
            <a:off x="839788" y="149401"/>
            <a:ext cx="10515600" cy="1325563"/>
          </a:xfrm>
        </p:spPr>
        <p:txBody>
          <a:bodyPr>
            <a:normAutofit/>
          </a:bodyPr>
          <a:lstStyle/>
          <a:p>
            <a:r>
              <a:rPr lang="en-US" sz="3600" b="1" dirty="0">
                <a:solidFill>
                  <a:srgbClr val="FF6600"/>
                </a:solidFill>
                <a:latin typeface="Futura Std Book" panose="020B0502020204020303" pitchFamily="34" charset="0"/>
                <a:cs typeface="Arial" panose="020B0604020202020204" pitchFamily="34" charset="0"/>
              </a:rPr>
              <a:t>Other areas of law that are relevant </a:t>
            </a:r>
            <a:br>
              <a:rPr lang="en-US" sz="3600" b="1" dirty="0">
                <a:solidFill>
                  <a:srgbClr val="FF6600"/>
                </a:solidFill>
                <a:latin typeface="Futura Std Book" panose="020B0502020204020303" pitchFamily="34" charset="0"/>
                <a:cs typeface="Arial" panose="020B0604020202020204" pitchFamily="34" charset="0"/>
              </a:rPr>
            </a:br>
            <a:r>
              <a:rPr lang="en-US" sz="3600" b="1" dirty="0">
                <a:solidFill>
                  <a:srgbClr val="FF6600"/>
                </a:solidFill>
                <a:latin typeface="Futura Std Book" panose="020B0502020204020303" pitchFamily="34" charset="0"/>
                <a:cs typeface="Arial" panose="020B0604020202020204" pitchFamily="34" charset="0"/>
              </a:rPr>
              <a:t>at international borders</a:t>
            </a:r>
            <a:endParaRPr lang="en-US" sz="3600" dirty="0">
              <a:solidFill>
                <a:srgbClr val="FF6600"/>
              </a:solidFill>
              <a:latin typeface="Futura Std Book" panose="020B0502020204020303" pitchFamily="34" charset="0"/>
            </a:endParaRPr>
          </a:p>
        </p:txBody>
      </p:sp>
      <p:graphicFrame>
        <p:nvGraphicFramePr>
          <p:cNvPr id="7" name="Content Placeholder 6">
            <a:extLst>
              <a:ext uri="{FF2B5EF4-FFF2-40B4-BE49-F238E27FC236}">
                <a16:creationId xmlns:a16="http://schemas.microsoft.com/office/drawing/2014/main" id="{652DE121-B507-43A4-B665-B521E6931E0A}"/>
              </a:ext>
            </a:extLst>
          </p:cNvPr>
          <p:cNvGraphicFramePr>
            <a:graphicFrameLocks noGrp="1"/>
          </p:cNvGraphicFramePr>
          <p:nvPr>
            <p:ph sz="half" idx="2"/>
            <p:extLst>
              <p:ext uri="{D42A27DB-BD31-4B8C-83A1-F6EECF244321}">
                <p14:modId xmlns:p14="http://schemas.microsoft.com/office/powerpoint/2010/main" val="324893494"/>
              </p:ext>
            </p:extLst>
          </p:nvPr>
        </p:nvGraphicFramePr>
        <p:xfrm>
          <a:off x="693725" y="1350788"/>
          <a:ext cx="10965770" cy="5268312"/>
        </p:xfrm>
        <a:graphic>
          <a:graphicData uri="http://schemas.openxmlformats.org/drawingml/2006/table">
            <a:tbl>
              <a:tblPr firstRow="1" bandRow="1">
                <a:tableStyleId>{5C22544A-7EE6-4342-B048-85BDC9FD1C3A}</a:tableStyleId>
              </a:tblPr>
              <a:tblGrid>
                <a:gridCol w="5482885">
                  <a:extLst>
                    <a:ext uri="{9D8B030D-6E8A-4147-A177-3AD203B41FA5}">
                      <a16:colId xmlns:a16="http://schemas.microsoft.com/office/drawing/2014/main" val="2867290428"/>
                    </a:ext>
                  </a:extLst>
                </a:gridCol>
                <a:gridCol w="5482885">
                  <a:extLst>
                    <a:ext uri="{9D8B030D-6E8A-4147-A177-3AD203B41FA5}">
                      <a16:colId xmlns:a16="http://schemas.microsoft.com/office/drawing/2014/main" val="1021367705"/>
                    </a:ext>
                  </a:extLst>
                </a:gridCol>
              </a:tblGrid>
              <a:tr h="64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rPr>
                        <a:t>Laws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rPr>
                        <a:t>Applicable to</a:t>
                      </a:r>
                    </a:p>
                  </a:txBody>
                  <a:tcPr/>
                </a:tc>
                <a:extLst>
                  <a:ext uri="{0D108BD9-81ED-4DB2-BD59-A6C34878D82A}">
                    <a16:rowId xmlns:a16="http://schemas.microsoft.com/office/drawing/2014/main" val="3724160997"/>
                  </a:ext>
                </a:extLst>
              </a:tr>
              <a:tr h="64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rPr>
                        <a:t>International refugee law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a:latin typeface="Futura Std Book" panose="020B0502020204020303" pitchFamily="34" charset="0"/>
                          <a:sym typeface="Wingdings" pitchFamily="2" charset="2"/>
                        </a:rPr>
                        <a:t>Refugees</a:t>
                      </a:r>
                    </a:p>
                  </a:txBody>
                  <a:tcPr/>
                </a:tc>
                <a:extLst>
                  <a:ext uri="{0D108BD9-81ED-4DB2-BD59-A6C34878D82A}">
                    <a16:rowId xmlns:a16="http://schemas.microsoft.com/office/drawing/2014/main" val="222301374"/>
                  </a:ext>
                </a:extLst>
              </a:tr>
              <a:tr h="64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rPr>
                        <a:t>Conventions on statelessness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sym typeface="Wingdings" pitchFamily="2" charset="2"/>
                        </a:rPr>
                        <a:t>Stateless individuals</a:t>
                      </a:r>
                    </a:p>
                  </a:txBody>
                  <a:tcPr/>
                </a:tc>
                <a:extLst>
                  <a:ext uri="{0D108BD9-81ED-4DB2-BD59-A6C34878D82A}">
                    <a16:rowId xmlns:a16="http://schemas.microsoft.com/office/drawing/2014/main" val="1506206022"/>
                  </a:ext>
                </a:extLst>
              </a:tr>
              <a:tr h="64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a:latin typeface="Futura Std Book" panose="020B0502020204020303" pitchFamily="34" charset="0"/>
                        </a:rPr>
                        <a:t>International humanitarian law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sym typeface="Wingdings" pitchFamily="2" charset="2"/>
                        </a:rPr>
                        <a:t>Situations of armed conflict</a:t>
                      </a:r>
                    </a:p>
                  </a:txBody>
                  <a:tcPr/>
                </a:tc>
                <a:extLst>
                  <a:ext uri="{0D108BD9-81ED-4DB2-BD59-A6C34878D82A}">
                    <a16:rowId xmlns:a16="http://schemas.microsoft.com/office/drawing/2014/main" val="3813446936"/>
                  </a:ext>
                </a:extLst>
              </a:tr>
              <a:tr h="64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rPr>
                        <a:t>Law of the sea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rPr>
                        <a:t>Rescue and assistance at sea</a:t>
                      </a:r>
                      <a:endParaRPr lang="en-GB" sz="2800" noProof="0" dirty="0">
                        <a:latin typeface="Futura Std Book" panose="020B0502020204020303" pitchFamily="34" charset="0"/>
                        <a:sym typeface="Wingdings" pitchFamily="2" charset="2"/>
                      </a:endParaRPr>
                    </a:p>
                  </a:txBody>
                  <a:tcPr/>
                </a:tc>
                <a:extLst>
                  <a:ext uri="{0D108BD9-81ED-4DB2-BD59-A6C34878D82A}">
                    <a16:rowId xmlns:a16="http://schemas.microsoft.com/office/drawing/2014/main" val="720067919"/>
                  </a:ext>
                </a:extLst>
              </a:tr>
              <a:tr h="64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a:latin typeface="Futura Std Book" panose="020B0502020204020303" pitchFamily="34" charset="0"/>
                        </a:rPr>
                        <a:t>International labour law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rPr>
                        <a:t>Migrant workers</a:t>
                      </a:r>
                    </a:p>
                  </a:txBody>
                  <a:tcPr/>
                </a:tc>
                <a:extLst>
                  <a:ext uri="{0D108BD9-81ED-4DB2-BD59-A6C34878D82A}">
                    <a16:rowId xmlns:a16="http://schemas.microsoft.com/office/drawing/2014/main" val="4280829307"/>
                  </a:ext>
                </a:extLst>
              </a:tr>
              <a:tr h="979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a:latin typeface="Futura Std Book" panose="020B0502020204020303" pitchFamily="34" charset="0"/>
                        </a:rPr>
                        <a:t>International criminal law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latin typeface="Futura Std Book" panose="020B0502020204020303" pitchFamily="34" charset="0"/>
                          <a:sym typeface="Wingdings" pitchFamily="2" charset="2"/>
                        </a:rPr>
                        <a:t>S</a:t>
                      </a:r>
                      <a:r>
                        <a:rPr lang="en-GB" sz="2800" noProof="0" dirty="0">
                          <a:latin typeface="Futura Std Book" panose="020B0502020204020303" pitchFamily="34" charset="0"/>
                        </a:rPr>
                        <a:t>muggling of migrants, trafficking in persons, corruption, deportation</a:t>
                      </a:r>
                    </a:p>
                  </a:txBody>
                  <a:tcPr/>
                </a:tc>
                <a:extLst>
                  <a:ext uri="{0D108BD9-81ED-4DB2-BD59-A6C34878D82A}">
                    <a16:rowId xmlns:a16="http://schemas.microsoft.com/office/drawing/2014/main" val="3361549814"/>
                  </a:ext>
                </a:extLst>
              </a:tr>
            </a:tbl>
          </a:graphicData>
        </a:graphic>
      </p:graphicFrame>
    </p:spTree>
    <p:extLst>
      <p:ext uri="{BB962C8B-B14F-4D97-AF65-F5344CB8AC3E}">
        <p14:creationId xmlns:p14="http://schemas.microsoft.com/office/powerpoint/2010/main" val="404716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9CA84C-653F-B64E-A012-0F1BB2954316}"/>
              </a:ext>
            </a:extLst>
          </p:cNvPr>
          <p:cNvSpPr>
            <a:spLocks noGrp="1"/>
          </p:cNvSpPr>
          <p:nvPr>
            <p:ph type="title"/>
          </p:nvPr>
        </p:nvSpPr>
        <p:spPr>
          <a:xfrm>
            <a:off x="612614" y="455612"/>
            <a:ext cx="11092498" cy="803888"/>
          </a:xfrm>
        </p:spPr>
        <p:txBody>
          <a:bodyPr anchor="t" anchorCtr="0">
            <a:noAutofit/>
          </a:bodyPr>
          <a:lstStyle/>
          <a:p>
            <a:pPr>
              <a:tabLst>
                <a:tab pos="1377950" algn="l"/>
              </a:tabLst>
            </a:pPr>
            <a:r>
              <a:rPr lang="en-US" sz="4000" b="1" dirty="0">
                <a:solidFill>
                  <a:srgbClr val="FF6600"/>
                </a:solidFill>
                <a:latin typeface="Futura Std Book" panose="020B0502020204020303" pitchFamily="34" charset="0"/>
                <a:cs typeface="Arial" panose="020B0604020202020204" pitchFamily="34" charset="0"/>
              </a:rPr>
              <a:t>1.1.7.	States can restrict certain human rights</a:t>
            </a:r>
            <a:r>
              <a:rPr lang="en-US" sz="3800" b="1" dirty="0">
                <a:solidFill>
                  <a:srgbClr val="FF6600"/>
                </a:solidFill>
                <a:latin typeface="Futura Std Book" panose="020B0502020204020303" pitchFamily="34" charset="0"/>
                <a:cs typeface="Arial" panose="020B0604020202020204" pitchFamily="34" charset="0"/>
              </a:rPr>
              <a:t> </a:t>
            </a:r>
            <a:r>
              <a:rPr lang="en-US" sz="3800" b="1" dirty="0">
                <a:solidFill>
                  <a:schemeClr val="accent2">
                    <a:lumMod val="75000"/>
                  </a:schemeClr>
                </a:solidFill>
                <a:latin typeface="Futura Std Book" panose="020B0502020204020303" pitchFamily="34" charset="0"/>
                <a:cs typeface="Arial" panose="020B0604020202020204" pitchFamily="34" charset="0"/>
              </a:rPr>
              <a:t/>
            </a:r>
            <a:br>
              <a:rPr lang="en-US" sz="3800" b="1" dirty="0">
                <a:solidFill>
                  <a:schemeClr val="accent2">
                    <a:lumMod val="75000"/>
                  </a:schemeClr>
                </a:solidFill>
                <a:latin typeface="Futura Std Book" panose="020B0502020204020303" pitchFamily="34" charset="0"/>
                <a:cs typeface="Arial" panose="020B0604020202020204" pitchFamily="34" charset="0"/>
              </a:rPr>
            </a:br>
            <a:endParaRPr lang="en-US" sz="3600" dirty="0">
              <a:latin typeface="Futura Std Book" panose="020B0502020204020303" pitchFamily="34" charset="0"/>
            </a:endParaRPr>
          </a:p>
        </p:txBody>
      </p:sp>
      <p:graphicFrame>
        <p:nvGraphicFramePr>
          <p:cNvPr id="9" name="Content Placeholder 8">
            <a:extLst>
              <a:ext uri="{FF2B5EF4-FFF2-40B4-BE49-F238E27FC236}">
                <a16:creationId xmlns:a16="http://schemas.microsoft.com/office/drawing/2014/main" id="{F3BCAA34-FA03-6D45-AABC-D9CAB69A560E}"/>
              </a:ext>
            </a:extLst>
          </p:cNvPr>
          <p:cNvGraphicFramePr>
            <a:graphicFrameLocks noGrp="1"/>
          </p:cNvGraphicFramePr>
          <p:nvPr>
            <p:ph idx="1"/>
            <p:extLst>
              <p:ext uri="{D42A27DB-BD31-4B8C-83A1-F6EECF244321}">
                <p14:modId xmlns:p14="http://schemas.microsoft.com/office/powerpoint/2010/main" val="713813822"/>
              </p:ext>
            </p:extLst>
          </p:nvPr>
        </p:nvGraphicFramePr>
        <p:xfrm>
          <a:off x="5826188" y="1259500"/>
          <a:ext cx="5832412" cy="5418966"/>
        </p:xfrm>
        <a:graphic>
          <a:graphicData uri="http://schemas.openxmlformats.org/drawingml/2006/table">
            <a:tbl>
              <a:tblPr firstRow="1" bandRow="1">
                <a:tableStyleId>{5C22544A-7EE6-4342-B048-85BDC9FD1C3A}</a:tableStyleId>
              </a:tblPr>
              <a:tblGrid>
                <a:gridCol w="5832412">
                  <a:extLst>
                    <a:ext uri="{9D8B030D-6E8A-4147-A177-3AD203B41FA5}">
                      <a16:colId xmlns:a16="http://schemas.microsoft.com/office/drawing/2014/main" val="1092596077"/>
                    </a:ext>
                  </a:extLst>
                </a:gridCol>
              </a:tblGrid>
              <a:tr h="790722">
                <a:tc>
                  <a:txBody>
                    <a:bodyPr/>
                    <a:lstStyle/>
                    <a:p>
                      <a:pPr marL="0" indent="0">
                        <a:spcBef>
                          <a:spcPts val="1200"/>
                        </a:spcBef>
                        <a:buFont typeface="Arial" panose="020B0604020202020204" pitchFamily="34" charset="0"/>
                        <a:buNone/>
                      </a:pPr>
                      <a:r>
                        <a:rPr lang="en-US" sz="3200" dirty="0">
                          <a:latin typeface="Futura Std Book" panose="020B0502020204020303" pitchFamily="34" charset="0"/>
                        </a:rPr>
                        <a:t>Requirements:</a:t>
                      </a:r>
                    </a:p>
                  </a:txBody>
                  <a:tcPr anchor="ctr"/>
                </a:tc>
                <a:extLst>
                  <a:ext uri="{0D108BD9-81ED-4DB2-BD59-A6C34878D82A}">
                    <a16:rowId xmlns:a16="http://schemas.microsoft.com/office/drawing/2014/main" val="4182598671"/>
                  </a:ext>
                </a:extLst>
              </a:tr>
              <a:tr h="792000">
                <a:tc>
                  <a:txBody>
                    <a:bodyPr/>
                    <a:lstStyle/>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3200" dirty="0">
                          <a:latin typeface="Futura Std Book" panose="020B0502020204020303" pitchFamily="34" charset="0"/>
                        </a:rPr>
                        <a:t>Is it </a:t>
                      </a:r>
                      <a:r>
                        <a:rPr lang="en-GB" sz="3200" b="1" dirty="0">
                          <a:latin typeface="Futura Std Book" panose="020B0502020204020303" pitchFamily="34" charset="0"/>
                        </a:rPr>
                        <a:t>lawful</a:t>
                      </a:r>
                      <a:r>
                        <a:rPr lang="en-GB" sz="3200" dirty="0">
                          <a:latin typeface="Futura Std Book" panose="020B0502020204020303" pitchFamily="34" charset="0"/>
                        </a:rPr>
                        <a:t>?</a:t>
                      </a:r>
                    </a:p>
                  </a:txBody>
                  <a:tcPr anchor="ctr"/>
                </a:tc>
                <a:extLst>
                  <a:ext uri="{0D108BD9-81ED-4DB2-BD59-A6C34878D82A}">
                    <a16:rowId xmlns:a16="http://schemas.microsoft.com/office/drawing/2014/main" val="1120117747"/>
                  </a:ext>
                </a:extLst>
              </a:tr>
              <a:tr h="1188000">
                <a:tc>
                  <a:txBody>
                    <a:bodyPr/>
                    <a:lstStyle/>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3200" dirty="0">
                          <a:latin typeface="Futura Std Book" panose="020B0502020204020303" pitchFamily="34" charset="0"/>
                        </a:rPr>
                        <a:t>Is it justified to achieve a </a:t>
                      </a:r>
                      <a:r>
                        <a:rPr lang="en-GB" sz="3200" b="1" dirty="0">
                          <a:latin typeface="Futura Std Book" panose="020B0502020204020303" pitchFamily="34" charset="0"/>
                        </a:rPr>
                        <a:t>legitimate</a:t>
                      </a:r>
                      <a:r>
                        <a:rPr lang="en-GB" sz="3200" dirty="0">
                          <a:latin typeface="Futura Std Book" panose="020B0502020204020303" pitchFamily="34" charset="0"/>
                        </a:rPr>
                        <a:t> aim?</a:t>
                      </a:r>
                      <a:endParaRPr lang="en-US" sz="3200" dirty="0">
                        <a:latin typeface="Futura Std Book" panose="020B0502020204020303" pitchFamily="34" charset="0"/>
                      </a:endParaRPr>
                    </a:p>
                  </a:txBody>
                  <a:tcPr anchor="ctr"/>
                </a:tc>
                <a:extLst>
                  <a:ext uri="{0D108BD9-81ED-4DB2-BD59-A6C34878D82A}">
                    <a16:rowId xmlns:a16="http://schemas.microsoft.com/office/drawing/2014/main" val="4269181693"/>
                  </a:ext>
                </a:extLst>
              </a:tr>
              <a:tr h="790722">
                <a:tc>
                  <a:txBody>
                    <a:bodyPr/>
                    <a:lstStyle/>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3200" dirty="0">
                          <a:latin typeface="Futura Std Book" panose="020B0502020204020303" pitchFamily="34" charset="0"/>
                        </a:rPr>
                        <a:t>Is it </a:t>
                      </a:r>
                      <a:r>
                        <a:rPr lang="en-GB" sz="3200" b="1" dirty="0">
                          <a:latin typeface="Futura Std Book" panose="020B0502020204020303" pitchFamily="34" charset="0"/>
                        </a:rPr>
                        <a:t>necessary</a:t>
                      </a:r>
                      <a:r>
                        <a:rPr lang="en-GB" sz="3200" dirty="0">
                          <a:latin typeface="Futura Std Book" panose="020B0502020204020303" pitchFamily="34" charset="0"/>
                        </a:rPr>
                        <a:t>?</a:t>
                      </a:r>
                      <a:endParaRPr lang="en-US" sz="3200" dirty="0">
                        <a:latin typeface="Futura Std Book" panose="020B0502020204020303" pitchFamily="34" charset="0"/>
                      </a:endParaRPr>
                    </a:p>
                  </a:txBody>
                  <a:tcPr anchor="ctr"/>
                </a:tc>
                <a:extLst>
                  <a:ext uri="{0D108BD9-81ED-4DB2-BD59-A6C34878D82A}">
                    <a16:rowId xmlns:a16="http://schemas.microsoft.com/office/drawing/2014/main" val="3799853782"/>
                  </a:ext>
                </a:extLst>
              </a:tr>
              <a:tr h="790722">
                <a:tc>
                  <a:txBody>
                    <a:bodyPr/>
                    <a:lstStyle/>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3200" dirty="0">
                          <a:latin typeface="Futura Std Book" panose="020B0502020204020303" pitchFamily="34" charset="0"/>
                        </a:rPr>
                        <a:t>Is it </a:t>
                      </a:r>
                      <a:r>
                        <a:rPr lang="en-GB" sz="3200" b="1" dirty="0">
                          <a:latin typeface="Futura Std Book" panose="020B0502020204020303" pitchFamily="34" charset="0"/>
                        </a:rPr>
                        <a:t>proportionate</a:t>
                      </a:r>
                      <a:r>
                        <a:rPr lang="en-GB" sz="3200" dirty="0">
                          <a:latin typeface="Futura Std Book" panose="020B0502020204020303" pitchFamily="34" charset="0"/>
                        </a:rPr>
                        <a:t> to the aim?</a:t>
                      </a:r>
                      <a:endParaRPr lang="en-US" sz="3200" dirty="0">
                        <a:latin typeface="Futura Std Book" panose="020B0502020204020303" pitchFamily="34" charset="0"/>
                      </a:endParaRPr>
                    </a:p>
                  </a:txBody>
                  <a:tcPr anchor="ctr"/>
                </a:tc>
                <a:extLst>
                  <a:ext uri="{0D108BD9-81ED-4DB2-BD59-A6C34878D82A}">
                    <a16:rowId xmlns:a16="http://schemas.microsoft.com/office/drawing/2014/main" val="3130777409"/>
                  </a:ext>
                </a:extLst>
              </a:tr>
              <a:tr h="790722">
                <a:tc>
                  <a:txBody>
                    <a:bodyPr/>
                    <a:lstStyle/>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3200" dirty="0">
                          <a:latin typeface="Futura Std Book" panose="020B0502020204020303" pitchFamily="34" charset="0"/>
                        </a:rPr>
                        <a:t>Is it </a:t>
                      </a:r>
                      <a:r>
                        <a:rPr lang="en-GB" sz="3200" b="1" dirty="0">
                          <a:latin typeface="Futura Std Book" panose="020B0502020204020303" pitchFamily="34" charset="0"/>
                        </a:rPr>
                        <a:t>non-discriminatory</a:t>
                      </a:r>
                      <a:r>
                        <a:rPr lang="en-GB" sz="3200" dirty="0">
                          <a:latin typeface="Futura Std Book" panose="020B0502020204020303" pitchFamily="34" charset="0"/>
                        </a:rPr>
                        <a:t>?</a:t>
                      </a:r>
                      <a:endParaRPr lang="en-US" sz="3200" dirty="0">
                        <a:latin typeface="Futura Std Book" panose="020B0502020204020303" pitchFamily="34" charset="0"/>
                      </a:endParaRPr>
                    </a:p>
                  </a:txBody>
                  <a:tcPr anchor="ctr"/>
                </a:tc>
                <a:extLst>
                  <a:ext uri="{0D108BD9-81ED-4DB2-BD59-A6C34878D82A}">
                    <a16:rowId xmlns:a16="http://schemas.microsoft.com/office/drawing/2014/main" val="328755570"/>
                  </a:ext>
                </a:extLst>
              </a:tr>
            </a:tbl>
          </a:graphicData>
        </a:graphic>
      </p:graphicFrame>
      <p:sp>
        <p:nvSpPr>
          <p:cNvPr id="7" name="Text Placeholder 6">
            <a:extLst>
              <a:ext uri="{FF2B5EF4-FFF2-40B4-BE49-F238E27FC236}">
                <a16:creationId xmlns:a16="http://schemas.microsoft.com/office/drawing/2014/main" id="{7CA3C17E-9F4D-C147-B2BF-E652E6990032}"/>
              </a:ext>
            </a:extLst>
          </p:cNvPr>
          <p:cNvSpPr>
            <a:spLocks noGrp="1"/>
          </p:cNvSpPr>
          <p:nvPr>
            <p:ph type="body" sz="half" idx="2"/>
          </p:nvPr>
        </p:nvSpPr>
        <p:spPr>
          <a:xfrm>
            <a:off x="533400" y="1880164"/>
            <a:ext cx="4857750" cy="4156364"/>
          </a:xfrm>
        </p:spPr>
        <p:txBody>
          <a:bodyPr>
            <a:noAutofit/>
          </a:bodyPr>
          <a:lstStyle/>
          <a:p>
            <a:pPr>
              <a:spcBef>
                <a:spcPts val="0"/>
              </a:spcBef>
            </a:pPr>
            <a:r>
              <a:rPr lang="en-US" sz="3200" b="1" dirty="0">
                <a:solidFill>
                  <a:srgbClr val="FF6600"/>
                </a:solidFill>
                <a:latin typeface="Futura Std Book" panose="020B0502020204020303" pitchFamily="34" charset="0"/>
                <a:cs typeface="Arial" panose="020B0604020202020204" pitchFamily="34" charset="0"/>
              </a:rPr>
              <a:t>– </a:t>
            </a:r>
            <a:r>
              <a:rPr lang="en-US" sz="3200" b="1" i="1" dirty="0">
                <a:solidFill>
                  <a:srgbClr val="FF6600"/>
                </a:solidFill>
                <a:latin typeface="Futura Std Book" panose="020B0502020204020303" pitchFamily="34" charset="0"/>
                <a:cs typeface="Arial" panose="020B0604020202020204" pitchFamily="34" charset="0"/>
              </a:rPr>
              <a:t>only</a:t>
            </a:r>
            <a:r>
              <a:rPr lang="en-US" sz="3200" b="1" dirty="0">
                <a:solidFill>
                  <a:srgbClr val="FF6600"/>
                </a:solidFill>
                <a:latin typeface="Futura Std Book" panose="020B0502020204020303" pitchFamily="34" charset="0"/>
                <a:cs typeface="Arial" panose="020B0604020202020204" pitchFamily="34" charset="0"/>
              </a:rPr>
              <a:t> </a:t>
            </a:r>
            <a:r>
              <a:rPr lang="en-US" sz="3200" b="1" i="1" dirty="0">
                <a:solidFill>
                  <a:srgbClr val="FF6600"/>
                </a:solidFill>
                <a:latin typeface="Futura Std Book" panose="020B0502020204020303" pitchFamily="34" charset="0"/>
                <a:cs typeface="Arial" panose="020B0604020202020204" pitchFamily="34" charset="0"/>
              </a:rPr>
              <a:t>if</a:t>
            </a:r>
            <a:r>
              <a:rPr lang="en-US" sz="3200" b="1" dirty="0">
                <a:solidFill>
                  <a:srgbClr val="FF6600"/>
                </a:solidFill>
                <a:latin typeface="Futura Std Book" panose="020B0502020204020303" pitchFamily="34" charset="0"/>
                <a:cs typeface="Arial" panose="020B0604020202020204" pitchFamily="34" charset="0"/>
              </a:rPr>
              <a:t> certain </a:t>
            </a:r>
            <a:br>
              <a:rPr lang="en-US" sz="3200" b="1" dirty="0">
                <a:solidFill>
                  <a:srgbClr val="FF6600"/>
                </a:solidFill>
                <a:latin typeface="Futura Std Book" panose="020B0502020204020303" pitchFamily="34" charset="0"/>
                <a:cs typeface="Arial" panose="020B0604020202020204" pitchFamily="34" charset="0"/>
              </a:rPr>
            </a:br>
            <a:r>
              <a:rPr lang="en-US" sz="3200" b="1" dirty="0">
                <a:solidFill>
                  <a:srgbClr val="FF6600"/>
                </a:solidFill>
                <a:latin typeface="Futura Std Book" panose="020B0502020204020303" pitchFamily="34" charset="0"/>
                <a:cs typeface="Arial" panose="020B0604020202020204" pitchFamily="34" charset="0"/>
              </a:rPr>
              <a:t>requirements are met</a:t>
            </a:r>
            <a:endParaRPr lang="en-GB" sz="3200" dirty="0">
              <a:solidFill>
                <a:srgbClr val="FF6600"/>
              </a:solidFill>
              <a:latin typeface="Futura Std Book" panose="020B0502020204020303" pitchFamily="34" charset="0"/>
              <a:cs typeface="Arial" panose="020B0604020202020204" pitchFamily="34" charset="0"/>
            </a:endParaRPr>
          </a:p>
          <a:p>
            <a:pPr>
              <a:spcBef>
                <a:spcPts val="0"/>
              </a:spcBef>
            </a:pPr>
            <a:endParaRPr lang="en-GB" sz="3200" dirty="0">
              <a:latin typeface="Futura Std Book" panose="020B0502020204020303" pitchFamily="34" charset="0"/>
              <a:cs typeface="Arial" panose="020B0604020202020204" pitchFamily="34" charset="0"/>
            </a:endParaRPr>
          </a:p>
          <a:p>
            <a:pPr>
              <a:spcBef>
                <a:spcPts val="0"/>
              </a:spcBef>
            </a:pPr>
            <a:r>
              <a:rPr lang="en-GB" sz="3200" dirty="0">
                <a:latin typeface="Futura Std Book" panose="020B0502020204020303" pitchFamily="34" charset="0"/>
                <a:cs typeface="Arial" panose="020B0604020202020204" pitchFamily="34" charset="0"/>
              </a:rPr>
              <a:t>e.g., the right to work ─  </a:t>
            </a:r>
          </a:p>
          <a:p>
            <a:pPr>
              <a:spcBef>
                <a:spcPts val="0"/>
              </a:spcBef>
            </a:pPr>
            <a:r>
              <a:rPr lang="en-GB" sz="3200" dirty="0">
                <a:latin typeface="Futura Std Book" panose="020B0502020204020303" pitchFamily="34" charset="0"/>
                <a:cs typeface="Arial" panose="020B0604020202020204" pitchFamily="34" charset="0"/>
              </a:rPr>
              <a:t>States can limit access to certain sectors of the labour market to their citizens.</a:t>
            </a:r>
          </a:p>
        </p:txBody>
      </p:sp>
    </p:spTree>
    <p:extLst>
      <p:ext uri="{BB962C8B-B14F-4D97-AF65-F5344CB8AC3E}">
        <p14:creationId xmlns:p14="http://schemas.microsoft.com/office/powerpoint/2010/main" val="1597093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682F-A7D6-FA41-8702-7D71E1FA2EB7}"/>
              </a:ext>
            </a:extLst>
          </p:cNvPr>
          <p:cNvSpPr>
            <a:spLocks noGrp="1"/>
          </p:cNvSpPr>
          <p:nvPr>
            <p:ph type="title"/>
          </p:nvPr>
        </p:nvSpPr>
        <p:spPr>
          <a:xfrm>
            <a:off x="838200" y="251460"/>
            <a:ext cx="10515600" cy="1029335"/>
          </a:xfrm>
        </p:spPr>
        <p:txBody>
          <a:bodyPr>
            <a:normAutofit/>
          </a:bodyPr>
          <a:lstStyle/>
          <a:p>
            <a:pPr>
              <a:tabLst>
                <a:tab pos="1377950" algn="l"/>
              </a:tabLst>
            </a:pPr>
            <a:r>
              <a:rPr lang="en-US" sz="4000" b="1" dirty="0">
                <a:solidFill>
                  <a:srgbClr val="FF6600"/>
                </a:solidFill>
                <a:latin typeface="Futura Std Book" panose="020B0502020204020303" pitchFamily="34" charset="0"/>
              </a:rPr>
              <a:t>1.1.8.	The right to due process</a:t>
            </a:r>
            <a:endParaRPr lang="en-US" sz="4000"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7060716D-F396-E844-A56A-5304914CE87B}"/>
              </a:ext>
            </a:extLst>
          </p:cNvPr>
          <p:cNvSpPr>
            <a:spLocks noGrp="1"/>
          </p:cNvSpPr>
          <p:nvPr>
            <p:ph idx="1"/>
          </p:nvPr>
        </p:nvSpPr>
        <p:spPr>
          <a:xfrm>
            <a:off x="838200" y="1280796"/>
            <a:ext cx="10515600" cy="5212080"/>
          </a:xfrm>
        </p:spPr>
        <p:txBody>
          <a:bodyPr>
            <a:normAutofit fontScale="92500"/>
          </a:bodyPr>
          <a:lstStyle/>
          <a:p>
            <a:pPr marL="361950" indent="-361950">
              <a:lnSpc>
                <a:spcPct val="100000"/>
              </a:lnSpc>
              <a:spcBef>
                <a:spcPts val="1200"/>
              </a:spcBef>
              <a:spcAft>
                <a:spcPts val="600"/>
              </a:spcAft>
            </a:pPr>
            <a:r>
              <a:rPr lang="en-US" sz="3200" dirty="0">
                <a:latin typeface="Futura Std Book" panose="020B0502020204020303" pitchFamily="34" charset="0"/>
              </a:rPr>
              <a:t>Requires States to ensure that: </a:t>
            </a:r>
            <a:r>
              <a:rPr lang="en-US" sz="3200" b="1" dirty="0">
                <a:latin typeface="Futura Std Book" panose="020B0502020204020303" pitchFamily="34" charset="0"/>
              </a:rPr>
              <a:t>every individual</a:t>
            </a:r>
            <a:r>
              <a:rPr lang="en-US" sz="3200" dirty="0">
                <a:latin typeface="Futura Std Book" panose="020B0502020204020303" pitchFamily="34" charset="0"/>
              </a:rPr>
              <a:t> is treated fairly and reasonably; arbitrariness is avoided; any limitation imposed on an individual’s rights meets the tests of necessity and proportionality so that </a:t>
            </a:r>
            <a:r>
              <a:rPr lang="en-US" sz="3200" b="1" dirty="0">
                <a:latin typeface="Futura Std Book" panose="020B0502020204020303" pitchFamily="34" charset="0"/>
              </a:rPr>
              <a:t>administration of justice is independent and effective</a:t>
            </a:r>
            <a:r>
              <a:rPr lang="en-US" sz="3200" dirty="0">
                <a:latin typeface="Futura Std Book" panose="020B0502020204020303" pitchFamily="34" charset="0"/>
              </a:rPr>
              <a:t>.</a:t>
            </a:r>
            <a:endParaRPr lang="en-GB" sz="3200" dirty="0">
              <a:latin typeface="Futura Std Book" panose="020B0502020204020303" pitchFamily="34" charset="0"/>
            </a:endParaRPr>
          </a:p>
          <a:p>
            <a:pPr marL="361950" indent="-361950">
              <a:lnSpc>
                <a:spcPct val="100000"/>
              </a:lnSpc>
              <a:spcBef>
                <a:spcPts val="1200"/>
              </a:spcBef>
              <a:spcAft>
                <a:spcPts val="600"/>
              </a:spcAft>
            </a:pPr>
            <a:r>
              <a:rPr lang="en-GB" sz="3200" dirty="0">
                <a:latin typeface="Futura Std Book" panose="020B0502020204020303" pitchFamily="34" charset="0"/>
              </a:rPr>
              <a:t>Requires that appropriate laws, legal processes and other measures are in place to ensure the right to due process.</a:t>
            </a:r>
          </a:p>
          <a:p>
            <a:pPr marL="361950" indent="-361950">
              <a:lnSpc>
                <a:spcPct val="100000"/>
              </a:lnSpc>
              <a:spcBef>
                <a:spcPts val="1200"/>
              </a:spcBef>
              <a:spcAft>
                <a:spcPts val="600"/>
              </a:spcAft>
            </a:pPr>
            <a:r>
              <a:rPr lang="en-GB" sz="3200" dirty="0">
                <a:latin typeface="Futura Std Book" panose="020B0502020204020303" pitchFamily="34" charset="0"/>
              </a:rPr>
              <a:t>Applies across all border contexts, including screening, interviewing, detention and expulsion of a person.</a:t>
            </a:r>
          </a:p>
        </p:txBody>
      </p:sp>
    </p:spTree>
    <p:extLst>
      <p:ext uri="{BB962C8B-B14F-4D97-AF65-F5344CB8AC3E}">
        <p14:creationId xmlns:p14="http://schemas.microsoft.com/office/powerpoint/2010/main" val="256355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9432-9D09-894C-B744-FE457287138C}"/>
              </a:ext>
            </a:extLst>
          </p:cNvPr>
          <p:cNvSpPr>
            <a:spLocks noGrp="1"/>
          </p:cNvSpPr>
          <p:nvPr>
            <p:ph type="title"/>
          </p:nvPr>
        </p:nvSpPr>
        <p:spPr>
          <a:xfrm>
            <a:off x="838200" y="365125"/>
            <a:ext cx="10515600" cy="987425"/>
          </a:xfrm>
        </p:spPr>
        <p:txBody>
          <a:bodyPr>
            <a:normAutofit fontScale="90000"/>
          </a:bodyPr>
          <a:lstStyle/>
          <a:p>
            <a:r>
              <a:rPr lang="en-US" sz="4000" b="1" dirty="0">
                <a:solidFill>
                  <a:srgbClr val="FF6600"/>
                </a:solidFill>
                <a:latin typeface="Futura Std Book" panose="020B0502020204020303" pitchFamily="34" charset="0"/>
              </a:rPr>
              <a:t>The right to due process in the </a:t>
            </a:r>
            <a:r>
              <a:rPr lang="en-US" sz="4000" b="1" dirty="0" smtClean="0">
                <a:solidFill>
                  <a:srgbClr val="FF6600"/>
                </a:solidFill>
                <a:latin typeface="Futura Std Book" panose="020B0502020204020303" pitchFamily="34" charset="0"/>
              </a:rPr>
              <a:t>context </a:t>
            </a:r>
            <a:r>
              <a:rPr lang="en-US" sz="4000" b="1" dirty="0">
                <a:solidFill>
                  <a:srgbClr val="FF6600"/>
                </a:solidFill>
                <a:latin typeface="Futura Std Book" panose="020B0502020204020303" pitchFamily="34" charset="0"/>
              </a:rPr>
              <a:t>of border governance</a:t>
            </a:r>
          </a:p>
        </p:txBody>
      </p:sp>
      <p:sp>
        <p:nvSpPr>
          <p:cNvPr id="3" name="Content Placeholder 2">
            <a:extLst>
              <a:ext uri="{FF2B5EF4-FFF2-40B4-BE49-F238E27FC236}">
                <a16:creationId xmlns:a16="http://schemas.microsoft.com/office/drawing/2014/main" id="{EF7BF1EB-55A4-E643-ADF8-A36A74126012}"/>
              </a:ext>
            </a:extLst>
          </p:cNvPr>
          <p:cNvSpPr>
            <a:spLocks noGrp="1"/>
          </p:cNvSpPr>
          <p:nvPr>
            <p:ph sz="half" idx="1"/>
          </p:nvPr>
        </p:nvSpPr>
        <p:spPr>
          <a:xfrm>
            <a:off x="838200" y="1553591"/>
            <a:ext cx="10207752" cy="4927092"/>
          </a:xfrm>
        </p:spPr>
        <p:txBody>
          <a:bodyPr>
            <a:normAutofit fontScale="92500"/>
          </a:bodyPr>
          <a:lstStyle/>
          <a:p>
            <a:pPr marL="361950" indent="-361950">
              <a:lnSpc>
                <a:spcPct val="100000"/>
              </a:lnSpc>
              <a:spcBef>
                <a:spcPts val="1200"/>
              </a:spcBef>
              <a:spcAft>
                <a:spcPts val="1200"/>
              </a:spcAft>
              <a:buNone/>
            </a:pPr>
            <a:r>
              <a:rPr lang="en-US" sz="3200" dirty="0">
                <a:latin typeface="Futura Std Book" panose="020B0502020204020303" pitchFamily="34" charset="0"/>
              </a:rPr>
              <a:t>Encompasses the rights:</a:t>
            </a:r>
          </a:p>
          <a:p>
            <a:pPr marL="361950" indent="-361950">
              <a:lnSpc>
                <a:spcPct val="100000"/>
              </a:lnSpc>
              <a:spcBef>
                <a:spcPts val="1200"/>
              </a:spcBef>
              <a:spcAft>
                <a:spcPts val="1200"/>
              </a:spcAft>
            </a:pPr>
            <a:r>
              <a:rPr lang="en-US" sz="3200" dirty="0">
                <a:latin typeface="Futura Std Book" panose="020B0502020204020303" pitchFamily="34" charset="0"/>
              </a:rPr>
              <a:t>To be informed of any decision concerning oneself (e.g., detention, denial of admission, expulsion) in a language that is understandable;</a:t>
            </a:r>
          </a:p>
          <a:p>
            <a:pPr marL="361950" indent="-361950">
              <a:lnSpc>
                <a:spcPct val="100000"/>
              </a:lnSpc>
              <a:spcBef>
                <a:spcPts val="1200"/>
              </a:spcBef>
              <a:spcAft>
                <a:spcPts val="1200"/>
              </a:spcAft>
            </a:pPr>
            <a:r>
              <a:rPr lang="en-US" sz="3200" dirty="0">
                <a:latin typeface="Futura Std Book" panose="020B0502020204020303" pitchFamily="34" charset="0"/>
              </a:rPr>
              <a:t>To submit reasons against expulsion; </a:t>
            </a:r>
          </a:p>
          <a:p>
            <a:pPr marL="361950" indent="-361950">
              <a:lnSpc>
                <a:spcPct val="100000"/>
              </a:lnSpc>
              <a:spcBef>
                <a:spcPts val="1200"/>
              </a:spcBef>
              <a:spcAft>
                <a:spcPts val="1200"/>
              </a:spcAft>
            </a:pPr>
            <a:r>
              <a:rPr lang="en-US" sz="3200" dirty="0">
                <a:latin typeface="Futura Std Book" panose="020B0502020204020303" pitchFamily="34" charset="0"/>
              </a:rPr>
              <a:t>To have one’s case reviewed by a competent authority;</a:t>
            </a:r>
          </a:p>
          <a:p>
            <a:pPr marL="361950" indent="-361950">
              <a:lnSpc>
                <a:spcPct val="100000"/>
              </a:lnSpc>
              <a:spcBef>
                <a:spcPts val="1200"/>
              </a:spcBef>
              <a:spcAft>
                <a:spcPts val="1200"/>
              </a:spcAft>
            </a:pPr>
            <a:r>
              <a:rPr lang="en-US" sz="3200" dirty="0">
                <a:latin typeface="Futura Std Book" panose="020B0502020204020303" pitchFamily="34" charset="0"/>
              </a:rPr>
              <a:t>To be represented in such a review.</a:t>
            </a:r>
            <a:r>
              <a:rPr lang="en-US" sz="3200" b="1" dirty="0">
                <a:latin typeface="Futura Std Book" panose="020B0502020204020303" pitchFamily="34" charset="0"/>
              </a:rPr>
              <a:t> </a:t>
            </a:r>
            <a:endParaRPr lang="en-US" sz="3200" dirty="0">
              <a:latin typeface="Futura Std Book" panose="020B0502020204020303" pitchFamily="34" charset="0"/>
            </a:endParaRPr>
          </a:p>
          <a:p>
            <a:pPr marL="0" indent="0">
              <a:lnSpc>
                <a:spcPct val="110000"/>
              </a:lnSpc>
              <a:spcBef>
                <a:spcPts val="600"/>
              </a:spcBef>
              <a:buNone/>
            </a:pPr>
            <a:endParaRPr lang="en-GB" dirty="0"/>
          </a:p>
        </p:txBody>
      </p:sp>
    </p:spTree>
    <p:extLst>
      <p:ext uri="{BB962C8B-B14F-4D97-AF65-F5344CB8AC3E}">
        <p14:creationId xmlns:p14="http://schemas.microsoft.com/office/powerpoint/2010/main" val="1903298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0A6526-6224-074E-83BB-6D17A1DD68C6}"/>
              </a:ext>
            </a:extLst>
          </p:cNvPr>
          <p:cNvSpPr>
            <a:spLocks noGrp="1"/>
          </p:cNvSpPr>
          <p:nvPr>
            <p:ph idx="1"/>
          </p:nvPr>
        </p:nvSpPr>
        <p:spPr>
          <a:xfrm>
            <a:off x="838200" y="1028701"/>
            <a:ext cx="10515600" cy="4610100"/>
          </a:xfrm>
        </p:spPr>
        <p:txBody>
          <a:bodyPr>
            <a:normAutofit/>
          </a:bodyPr>
          <a:lstStyle/>
          <a:p>
            <a:pPr marL="0" indent="0" algn="ctr">
              <a:buNone/>
            </a:pPr>
            <a:endParaRPr lang="en-US" sz="5400" b="1" dirty="0">
              <a:solidFill>
                <a:srgbClr val="0070C0"/>
              </a:solidFill>
            </a:endParaRPr>
          </a:p>
          <a:p>
            <a:pPr marL="0" indent="0" algn="ctr">
              <a:buNone/>
            </a:pPr>
            <a:endParaRPr lang="en-US" sz="5400" b="1" dirty="0">
              <a:solidFill>
                <a:srgbClr val="0070C0"/>
              </a:solidFill>
            </a:endParaRPr>
          </a:p>
          <a:p>
            <a:pPr marL="0" indent="0" algn="ctr">
              <a:buNone/>
            </a:pPr>
            <a:r>
              <a:rPr lang="en-US" sz="5400" b="1" dirty="0">
                <a:solidFill>
                  <a:srgbClr val="0070C0"/>
                </a:solidFill>
                <a:latin typeface="Futura Std Book" panose="020B0502020204020303" pitchFamily="34" charset="0"/>
              </a:rPr>
              <a:t>Questions?</a:t>
            </a:r>
          </a:p>
        </p:txBody>
      </p:sp>
    </p:spTree>
    <p:extLst>
      <p:ext uri="{BB962C8B-B14F-4D97-AF65-F5344CB8AC3E}">
        <p14:creationId xmlns:p14="http://schemas.microsoft.com/office/powerpoint/2010/main" val="69272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7E217-D773-4654-BD1F-12ECFD51AF18}"/>
              </a:ext>
            </a:extLst>
          </p:cNvPr>
          <p:cNvSpPr txBox="1">
            <a:spLocks/>
          </p:cNvSpPr>
          <p:nvPr/>
        </p:nvSpPr>
        <p:spPr>
          <a:xfrm>
            <a:off x="1783645" y="994215"/>
            <a:ext cx="9144000" cy="33520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800" b="1" dirty="0" smtClean="0">
                <a:solidFill>
                  <a:srgbClr val="FF6600"/>
                </a:solidFill>
                <a:latin typeface="Futura Std Book" panose="020B0502020204020303" pitchFamily="34" charset="0"/>
              </a:rPr>
              <a:t>Session 1</a:t>
            </a:r>
            <a:br>
              <a:rPr lang="en-US" sz="4800" b="1" dirty="0" smtClean="0">
                <a:solidFill>
                  <a:srgbClr val="FF6600"/>
                </a:solidFill>
                <a:latin typeface="Futura Std Book" panose="020B0502020204020303" pitchFamily="34" charset="0"/>
              </a:rPr>
            </a:br>
            <a:r>
              <a:rPr lang="en-US" sz="4800" b="1" dirty="0" smtClean="0">
                <a:solidFill>
                  <a:srgbClr val="FF6600"/>
                </a:solidFill>
                <a:latin typeface="Futura Std Book" panose="020B0502020204020303" pitchFamily="34" charset="0"/>
              </a:rPr>
              <a:t>Introduction </a:t>
            </a:r>
            <a:br>
              <a:rPr lang="en-US" sz="4800" b="1" dirty="0" smtClean="0">
                <a:solidFill>
                  <a:srgbClr val="FF6600"/>
                </a:solidFill>
                <a:latin typeface="Futura Std Book" panose="020B0502020204020303" pitchFamily="34" charset="0"/>
              </a:rPr>
            </a:br>
            <a:r>
              <a:rPr lang="en-US" sz="4800" b="1" dirty="0" smtClean="0">
                <a:solidFill>
                  <a:srgbClr val="FF6600"/>
                </a:solidFill>
                <a:latin typeface="Futura Std Book" panose="020B0502020204020303" pitchFamily="34" charset="0"/>
              </a:rPr>
              <a:t>to human rights</a:t>
            </a:r>
            <a:endParaRPr lang="en-US" sz="4800" b="1" dirty="0">
              <a:solidFill>
                <a:srgbClr val="FF6600"/>
              </a:solidFill>
              <a:latin typeface="Futura Std Book" panose="020B0502020204020303" pitchFamily="34" charset="0"/>
            </a:endParaRPr>
          </a:p>
        </p:txBody>
      </p:sp>
    </p:spTree>
    <p:extLst>
      <p:ext uri="{BB962C8B-B14F-4D97-AF65-F5344CB8AC3E}">
        <p14:creationId xmlns:p14="http://schemas.microsoft.com/office/powerpoint/2010/main" val="346858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4805-D285-8C46-866B-D5517E740BFC}"/>
              </a:ext>
            </a:extLst>
          </p:cNvPr>
          <p:cNvSpPr>
            <a:spLocks noGrp="1"/>
          </p:cNvSpPr>
          <p:nvPr>
            <p:ph type="ctrTitle"/>
          </p:nvPr>
        </p:nvSpPr>
        <p:spPr>
          <a:xfrm>
            <a:off x="1524000" y="1591293"/>
            <a:ext cx="9144000" cy="1983180"/>
          </a:xfrm>
        </p:spPr>
        <p:txBody>
          <a:bodyPr>
            <a:normAutofit fontScale="90000"/>
          </a:bodyPr>
          <a:lstStyle/>
          <a:p>
            <a:r>
              <a:rPr lang="en-US" sz="4800" b="1" dirty="0">
                <a:solidFill>
                  <a:srgbClr val="FF6600"/>
                </a:solidFill>
                <a:latin typeface="Futura Std Book" panose="020B0502020204020303" pitchFamily="34" charset="0"/>
                <a:cs typeface="Arial" panose="020B0604020202020204" pitchFamily="34" charset="0"/>
              </a:rPr>
              <a:t>1.2. </a:t>
            </a:r>
            <a:br>
              <a:rPr lang="en-US" sz="4800" b="1" dirty="0">
                <a:solidFill>
                  <a:srgbClr val="FF6600"/>
                </a:solidFill>
                <a:latin typeface="Futura Std Book" panose="020B0502020204020303" pitchFamily="34" charset="0"/>
                <a:cs typeface="Arial" panose="020B0604020202020204" pitchFamily="34" charset="0"/>
              </a:rPr>
            </a:br>
            <a:r>
              <a:rPr lang="en-US" sz="4800" b="1" dirty="0">
                <a:solidFill>
                  <a:srgbClr val="FF6600"/>
                </a:solidFill>
                <a:latin typeface="Futura Std Book" panose="020B0502020204020303" pitchFamily="34" charset="0"/>
                <a:cs typeface="Arial" panose="020B0604020202020204" pitchFamily="34" charset="0"/>
              </a:rPr>
              <a:t>Gender, migration and </a:t>
            </a:r>
            <a:br>
              <a:rPr lang="en-US" sz="4800" b="1" dirty="0">
                <a:solidFill>
                  <a:srgbClr val="FF6600"/>
                </a:solidFill>
                <a:latin typeface="Futura Std Book" panose="020B0502020204020303" pitchFamily="34" charset="0"/>
                <a:cs typeface="Arial" panose="020B0604020202020204" pitchFamily="34" charset="0"/>
              </a:rPr>
            </a:br>
            <a:r>
              <a:rPr lang="en-US" sz="4800" b="1" dirty="0">
                <a:solidFill>
                  <a:srgbClr val="FF6600"/>
                </a:solidFill>
                <a:latin typeface="Futura Std Book" panose="020B0502020204020303" pitchFamily="34" charset="0"/>
                <a:cs typeface="Arial" panose="020B0604020202020204" pitchFamily="34" charset="0"/>
              </a:rPr>
              <a:t>human rights</a:t>
            </a:r>
            <a:endParaRPr lang="en-US" sz="4800" dirty="0">
              <a:solidFill>
                <a:srgbClr val="FF6600"/>
              </a:solidFill>
              <a:latin typeface="Futura Std Book" panose="020B0502020204020303" pitchFamily="34" charset="0"/>
            </a:endParaRPr>
          </a:p>
        </p:txBody>
      </p:sp>
    </p:spTree>
    <p:extLst>
      <p:ext uri="{BB962C8B-B14F-4D97-AF65-F5344CB8AC3E}">
        <p14:creationId xmlns:p14="http://schemas.microsoft.com/office/powerpoint/2010/main" val="183796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F953-3870-9A4C-BCB0-42618D26A005}"/>
              </a:ext>
            </a:extLst>
          </p:cNvPr>
          <p:cNvSpPr>
            <a:spLocks noGrp="1"/>
          </p:cNvSpPr>
          <p:nvPr>
            <p:ph type="title"/>
          </p:nvPr>
        </p:nvSpPr>
        <p:spPr>
          <a:xfrm>
            <a:off x="838200" y="365125"/>
            <a:ext cx="10515600" cy="873125"/>
          </a:xfrm>
        </p:spPr>
        <p:txBody>
          <a:bodyPr>
            <a:normAutofit/>
          </a:bodyPr>
          <a:lstStyle/>
          <a:p>
            <a:pPr>
              <a:tabLst>
                <a:tab pos="1377950" algn="l"/>
              </a:tabLst>
            </a:pPr>
            <a:r>
              <a:rPr lang="en-US" sz="3800" b="1" dirty="0">
                <a:solidFill>
                  <a:srgbClr val="FF6600"/>
                </a:solidFill>
                <a:latin typeface="Futura Std Book" panose="020B0502020204020303" pitchFamily="34" charset="0"/>
              </a:rPr>
              <a:t>1.2.1.  What is meant by gender?</a:t>
            </a:r>
          </a:p>
        </p:txBody>
      </p:sp>
      <p:sp>
        <p:nvSpPr>
          <p:cNvPr id="3" name="Content Placeholder 2">
            <a:extLst>
              <a:ext uri="{FF2B5EF4-FFF2-40B4-BE49-F238E27FC236}">
                <a16:creationId xmlns:a16="http://schemas.microsoft.com/office/drawing/2014/main" id="{4626516A-1A0A-1B43-8D8F-915795D08AFB}"/>
              </a:ext>
            </a:extLst>
          </p:cNvPr>
          <p:cNvSpPr>
            <a:spLocks noGrp="1"/>
          </p:cNvSpPr>
          <p:nvPr>
            <p:ph idx="1"/>
          </p:nvPr>
        </p:nvSpPr>
        <p:spPr>
          <a:xfrm>
            <a:off x="733425" y="1238250"/>
            <a:ext cx="11040886" cy="5043797"/>
          </a:xfrm>
        </p:spPr>
        <p:txBody>
          <a:bodyPr>
            <a:noAutofit/>
          </a:bodyPr>
          <a:lstStyle/>
          <a:p>
            <a:pPr marL="358775" indent="-358775">
              <a:lnSpc>
                <a:spcPct val="100000"/>
              </a:lnSpc>
              <a:spcBef>
                <a:spcPts val="0"/>
              </a:spcBef>
              <a:spcAft>
                <a:spcPts val="600"/>
              </a:spcAft>
            </a:pPr>
            <a:r>
              <a:rPr lang="en-GB" sz="3200" b="1" dirty="0">
                <a:latin typeface="Futura Std Book" panose="020B0502020204020303" pitchFamily="34" charset="0"/>
              </a:rPr>
              <a:t>Not</a:t>
            </a:r>
            <a:r>
              <a:rPr lang="en-GB" sz="3200" dirty="0">
                <a:latin typeface="Futura Std Book" panose="020B0502020204020303" pitchFamily="34" charset="0"/>
              </a:rPr>
              <a:t> another word for </a:t>
            </a:r>
            <a:r>
              <a:rPr lang="en-GB" sz="3200" i="1" dirty="0">
                <a:latin typeface="Futura Std Book" panose="020B0502020204020303" pitchFamily="34" charset="0"/>
              </a:rPr>
              <a:t>women, </a:t>
            </a:r>
            <a:r>
              <a:rPr lang="en-GB" sz="3200" dirty="0">
                <a:latin typeface="Futura Std Book" panose="020B0502020204020303" pitchFamily="34" charset="0"/>
              </a:rPr>
              <a:t>nor a synonym of </a:t>
            </a:r>
            <a:r>
              <a:rPr lang="en-GB" sz="3200" i="1" dirty="0">
                <a:latin typeface="Futura Std Book" panose="020B0502020204020303" pitchFamily="34" charset="0"/>
              </a:rPr>
              <a:t>sex</a:t>
            </a:r>
            <a:endParaRPr lang="en-GB" sz="3200" dirty="0">
              <a:latin typeface="Futura Std Book" panose="020B0502020204020303" pitchFamily="34" charset="0"/>
            </a:endParaRPr>
          </a:p>
          <a:p>
            <a:pPr marL="358775" indent="-358775">
              <a:lnSpc>
                <a:spcPct val="100000"/>
              </a:lnSpc>
              <a:spcBef>
                <a:spcPts val="0"/>
              </a:spcBef>
              <a:spcAft>
                <a:spcPts val="600"/>
              </a:spcAft>
            </a:pPr>
            <a:r>
              <a:rPr lang="en-GB" sz="3200" dirty="0">
                <a:latin typeface="Futura Std Book" panose="020B0502020204020303" pitchFamily="34" charset="0"/>
              </a:rPr>
              <a:t>Refers to </a:t>
            </a:r>
            <a:r>
              <a:rPr lang="en-GB" sz="3200" b="1" dirty="0">
                <a:latin typeface="Futura Std Book" panose="020B0502020204020303" pitchFamily="34" charset="0"/>
              </a:rPr>
              <a:t>socially constructed roles, functions and responsibilities </a:t>
            </a:r>
            <a:r>
              <a:rPr lang="en-GB" sz="3200" dirty="0">
                <a:latin typeface="Futura Std Book" panose="020B0502020204020303" pitchFamily="34" charset="0"/>
              </a:rPr>
              <a:t>assigned to women and men – including in relation to sexual orientation and gender identity</a:t>
            </a:r>
          </a:p>
          <a:p>
            <a:pPr marL="358775" indent="-358775">
              <a:lnSpc>
                <a:spcPct val="100000"/>
              </a:lnSpc>
              <a:spcBef>
                <a:spcPts val="0"/>
              </a:spcBef>
              <a:spcAft>
                <a:spcPts val="600"/>
              </a:spcAft>
            </a:pPr>
            <a:r>
              <a:rPr lang="en-GB" sz="3200" dirty="0">
                <a:latin typeface="Futura Std Book" panose="020B0502020204020303" pitchFamily="34" charset="0"/>
              </a:rPr>
              <a:t>Several </a:t>
            </a:r>
            <a:r>
              <a:rPr lang="en-GB" sz="3200" b="1" dirty="0">
                <a:latin typeface="Futura Std Book" panose="020B0502020204020303" pitchFamily="34" charset="0"/>
              </a:rPr>
              <a:t>diverse factors </a:t>
            </a:r>
            <a:r>
              <a:rPr lang="en-GB" sz="3200" dirty="0">
                <a:latin typeface="Futura Std Book" panose="020B0502020204020303" pitchFamily="34" charset="0"/>
              </a:rPr>
              <a:t>within any gender category contribute to individuals’ experiences: </a:t>
            </a:r>
          </a:p>
          <a:p>
            <a:pPr marL="400050" lvl="2" indent="0">
              <a:lnSpc>
                <a:spcPct val="100000"/>
              </a:lnSpc>
              <a:spcBef>
                <a:spcPts val="0"/>
              </a:spcBef>
              <a:spcAft>
                <a:spcPts val="600"/>
              </a:spcAft>
              <a:buNone/>
            </a:pPr>
            <a:r>
              <a:rPr lang="en-GB" sz="3200" dirty="0">
                <a:latin typeface="Futura Std Book" panose="020B0502020204020303" pitchFamily="34" charset="0"/>
              </a:rPr>
              <a:t>→  race, ethnicity, culture, religion, social class  ─ which interact with and inform gender-based discrimination</a:t>
            </a:r>
          </a:p>
          <a:p>
            <a:pPr marL="358775" indent="-358775">
              <a:lnSpc>
                <a:spcPct val="100000"/>
              </a:lnSpc>
              <a:spcBef>
                <a:spcPts val="0"/>
              </a:spcBef>
              <a:spcAft>
                <a:spcPts val="600"/>
              </a:spcAft>
            </a:pPr>
            <a:r>
              <a:rPr lang="en-GB" sz="3200" dirty="0">
                <a:latin typeface="Futura Std Book" panose="020B0502020204020303" pitchFamily="34" charset="0"/>
              </a:rPr>
              <a:t>Is not static; is </a:t>
            </a:r>
            <a:r>
              <a:rPr lang="en-GB" sz="3200" b="1" dirty="0">
                <a:latin typeface="Futura Std Book" panose="020B0502020204020303" pitchFamily="34" charset="0"/>
              </a:rPr>
              <a:t>changeable</a:t>
            </a:r>
            <a:r>
              <a:rPr lang="en-GB" sz="3200" dirty="0">
                <a:latin typeface="Futura Std Book" panose="020B0502020204020303" pitchFamily="34" charset="0"/>
              </a:rPr>
              <a:t> over time and across contexts</a:t>
            </a:r>
            <a:endParaRPr lang="en-US" sz="3200" dirty="0">
              <a:latin typeface="Futura Std Book" panose="020B0502020204020303" pitchFamily="34" charset="0"/>
            </a:endParaRPr>
          </a:p>
        </p:txBody>
      </p:sp>
    </p:spTree>
    <p:extLst>
      <p:ext uri="{BB962C8B-B14F-4D97-AF65-F5344CB8AC3E}">
        <p14:creationId xmlns:p14="http://schemas.microsoft.com/office/powerpoint/2010/main" val="814381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5A1A-82AA-5F4F-AEA2-CD899D9A1CFD}"/>
              </a:ext>
            </a:extLst>
          </p:cNvPr>
          <p:cNvSpPr>
            <a:spLocks noGrp="1"/>
          </p:cNvSpPr>
          <p:nvPr>
            <p:ph type="title"/>
          </p:nvPr>
        </p:nvSpPr>
        <p:spPr>
          <a:xfrm>
            <a:off x="533400" y="460375"/>
            <a:ext cx="11125200" cy="1044576"/>
          </a:xfrm>
        </p:spPr>
        <p:txBody>
          <a:bodyPr>
            <a:noAutofit/>
          </a:bodyPr>
          <a:lstStyle/>
          <a:p>
            <a:pPr>
              <a:tabLst>
                <a:tab pos="1377950" algn="l"/>
              </a:tabLst>
            </a:pPr>
            <a:r>
              <a:rPr lang="en-US" sz="4000" b="1" dirty="0">
                <a:solidFill>
                  <a:srgbClr val="FF6600"/>
                </a:solidFill>
                <a:latin typeface="Futura Std Book" panose="020B0502020204020303" pitchFamily="34" charset="0"/>
              </a:rPr>
              <a:t>1.2.2.	</a:t>
            </a:r>
            <a:r>
              <a:rPr lang="en-US" sz="4000" b="1" dirty="0" smtClean="0">
                <a:solidFill>
                  <a:srgbClr val="FF6600"/>
                </a:solidFill>
                <a:latin typeface="Futura Std Book" panose="020B0502020204020303" pitchFamily="34" charset="0"/>
              </a:rPr>
              <a:t>Gender in a </a:t>
            </a:r>
            <a:r>
              <a:rPr lang="en-US" sz="4000" b="1" dirty="0">
                <a:solidFill>
                  <a:srgbClr val="FF6600"/>
                </a:solidFill>
                <a:latin typeface="Futura Std Book" panose="020B0502020204020303" pitchFamily="34" charset="0"/>
              </a:rPr>
              <a:t>human rights-based </a:t>
            </a:r>
            <a:r>
              <a:rPr lang="en-US" sz="4000" b="1" dirty="0" smtClean="0">
                <a:solidFill>
                  <a:srgbClr val="FF6600"/>
                </a:solidFill>
                <a:latin typeface="Futura Std Book" panose="020B0502020204020303" pitchFamily="34" charset="0"/>
              </a:rPr>
              <a:t>approach </a:t>
            </a:r>
            <a:endParaRPr lang="en-US" sz="4000" b="1"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727E3B34-61C6-774D-BAF9-A0F14FA0D04A}"/>
              </a:ext>
            </a:extLst>
          </p:cNvPr>
          <p:cNvSpPr>
            <a:spLocks noGrp="1"/>
          </p:cNvSpPr>
          <p:nvPr>
            <p:ph idx="1"/>
          </p:nvPr>
        </p:nvSpPr>
        <p:spPr>
          <a:xfrm>
            <a:off x="838200" y="1857553"/>
            <a:ext cx="10515600" cy="4320856"/>
          </a:xfrm>
        </p:spPr>
        <p:txBody>
          <a:bodyPr>
            <a:normAutofit fontScale="92500" lnSpcReduction="10000"/>
          </a:bodyPr>
          <a:lstStyle/>
          <a:p>
            <a:pPr marL="415925" indent="-415925">
              <a:lnSpc>
                <a:spcPct val="110000"/>
              </a:lnSpc>
              <a:spcBef>
                <a:spcPts val="0"/>
              </a:spcBef>
              <a:spcAft>
                <a:spcPts val="600"/>
              </a:spcAft>
            </a:pPr>
            <a:r>
              <a:rPr lang="en-US" sz="3200" i="1" dirty="0">
                <a:latin typeface="Futura Std Book" panose="020B0502020204020303" pitchFamily="34" charset="0"/>
              </a:rPr>
              <a:t>Gender</a:t>
            </a:r>
            <a:r>
              <a:rPr lang="en-US" sz="3200" dirty="0">
                <a:latin typeface="Futura Std Book" panose="020B0502020204020303" pitchFamily="34" charset="0"/>
              </a:rPr>
              <a:t> affects how people experience life and human rights </a:t>
            </a:r>
            <a:r>
              <a:rPr lang="en-US" sz="3200" dirty="0" smtClean="0">
                <a:latin typeface="Futura Std Book" panose="020B0502020204020303" pitchFamily="34" charset="0"/>
              </a:rPr>
              <a:t>issues.</a:t>
            </a:r>
            <a:endParaRPr lang="en-US" sz="3200" dirty="0">
              <a:latin typeface="Futura Std Book" panose="020B0502020204020303" pitchFamily="34" charset="0"/>
            </a:endParaRPr>
          </a:p>
          <a:p>
            <a:pPr marL="415925" indent="-415925">
              <a:lnSpc>
                <a:spcPct val="110000"/>
              </a:lnSpc>
              <a:spcBef>
                <a:spcPts val="0"/>
              </a:spcBef>
              <a:spcAft>
                <a:spcPts val="600"/>
              </a:spcAft>
            </a:pPr>
            <a:r>
              <a:rPr lang="en-US" sz="3200" i="1" dirty="0">
                <a:latin typeface="Futura Std Book" panose="020B0502020204020303" pitchFamily="34" charset="0"/>
              </a:rPr>
              <a:t>Gender analysis </a:t>
            </a:r>
            <a:r>
              <a:rPr lang="en-US" sz="3200" dirty="0">
                <a:latin typeface="Futura Std Book" panose="020B0502020204020303" pitchFamily="34" charset="0"/>
              </a:rPr>
              <a:t>may help us to understand the individuals with whom we engage ─ it is important to understand the role of social norms, power relations, resource distribution and entitlements in their lives and </a:t>
            </a:r>
            <a:r>
              <a:rPr lang="en-US" sz="3200" dirty="0" smtClean="0">
                <a:latin typeface="Futura Std Book" panose="020B0502020204020303" pitchFamily="34" charset="0"/>
              </a:rPr>
              <a:t>decision-making.</a:t>
            </a:r>
            <a:endParaRPr lang="en-US" sz="3200" dirty="0">
              <a:latin typeface="Futura Std Book" panose="020B0502020204020303" pitchFamily="34" charset="0"/>
            </a:endParaRPr>
          </a:p>
          <a:p>
            <a:pPr marL="415925" indent="-415925">
              <a:lnSpc>
                <a:spcPct val="110000"/>
              </a:lnSpc>
              <a:spcBef>
                <a:spcPts val="0"/>
              </a:spcBef>
              <a:spcAft>
                <a:spcPts val="600"/>
              </a:spcAft>
            </a:pPr>
            <a:r>
              <a:rPr lang="en-US" sz="3200" dirty="0">
                <a:latin typeface="Futura Std Book" panose="020B0502020204020303" pitchFamily="34" charset="0"/>
              </a:rPr>
              <a:t>May determine </a:t>
            </a:r>
            <a:r>
              <a:rPr lang="en-US" sz="3200" dirty="0" smtClean="0">
                <a:latin typeface="Futura Std Book" panose="020B0502020204020303" pitchFamily="34" charset="0"/>
              </a:rPr>
              <a:t>specific, </a:t>
            </a:r>
            <a:r>
              <a:rPr lang="en-US" sz="3200" i="1" dirty="0" smtClean="0">
                <a:latin typeface="Futura Std Book" panose="020B0502020204020303" pitchFamily="34" charset="0"/>
              </a:rPr>
              <a:t>gender-responsive</a:t>
            </a:r>
            <a:r>
              <a:rPr lang="en-US" sz="3200" dirty="0" smtClean="0">
                <a:latin typeface="Futura Std Book" panose="020B0502020204020303" pitchFamily="34" charset="0"/>
              </a:rPr>
              <a:t> </a:t>
            </a:r>
            <a:r>
              <a:rPr lang="en-US" sz="3200" dirty="0">
                <a:latin typeface="Futura Std Book" panose="020B0502020204020303" pitchFamily="34" charset="0"/>
              </a:rPr>
              <a:t>measures necessary to protect and promote </a:t>
            </a:r>
            <a:r>
              <a:rPr lang="en-US" sz="3200" dirty="0" smtClean="0">
                <a:latin typeface="Futura Std Book" panose="020B0502020204020303" pitchFamily="34" charset="0"/>
              </a:rPr>
              <a:t>everyone’s human rights. </a:t>
            </a:r>
            <a:endParaRPr lang="en-US" sz="3200" dirty="0">
              <a:latin typeface="Futura Std Book" panose="020B0502020204020303" pitchFamily="34" charset="0"/>
            </a:endParaRPr>
          </a:p>
          <a:p>
            <a:pPr marL="415925" indent="-415925">
              <a:lnSpc>
                <a:spcPct val="100000"/>
              </a:lnSpc>
              <a:spcBef>
                <a:spcPts val="1600"/>
              </a:spcBef>
            </a:pPr>
            <a:endParaRPr lang="en-US" sz="3200" dirty="0"/>
          </a:p>
        </p:txBody>
      </p:sp>
    </p:spTree>
    <p:extLst>
      <p:ext uri="{BB962C8B-B14F-4D97-AF65-F5344CB8AC3E}">
        <p14:creationId xmlns:p14="http://schemas.microsoft.com/office/powerpoint/2010/main" val="3634601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un.org/en/letsfightracism/images/postcard_big/anti_racismcampaign_02_larg.jpg"/>
          <p:cNvPicPr>
            <a:picLocks noChangeAspect="1" noChangeArrowheads="1"/>
          </p:cNvPicPr>
          <p:nvPr/>
        </p:nvPicPr>
        <p:blipFill>
          <a:blip r:embed="rId4">
            <a:extLst>
              <a:ext uri="{28A0092B-C50C-407E-A947-70E740481C1C}">
                <a14:useLocalDpi xmlns:a14="http://schemas.microsoft.com/office/drawing/2010/main" val="0"/>
              </a:ext>
            </a:extLst>
          </a:blip>
          <a:srcRect b="7632"/>
          <a:stretch>
            <a:fillRect/>
          </a:stretch>
        </p:blipFill>
        <p:spPr bwMode="auto">
          <a:xfrm>
            <a:off x="419666" y="2536168"/>
            <a:ext cx="3025600" cy="39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b="6606"/>
          <a:stretch>
            <a:fillRect/>
          </a:stretch>
        </p:blipFill>
        <p:spPr bwMode="auto">
          <a:xfrm>
            <a:off x="8595964" y="2536168"/>
            <a:ext cx="2952072" cy="391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90550" y="-440267"/>
            <a:ext cx="11010900" cy="1806394"/>
          </a:xfrm>
        </p:spPr>
        <p:txBody>
          <a:bodyPr>
            <a:noAutofit/>
          </a:bodyPr>
          <a:lstStyle/>
          <a:p>
            <a:pPr>
              <a:tabLst>
                <a:tab pos="1377950" algn="l"/>
              </a:tabLst>
            </a:pPr>
            <a:r>
              <a:rPr lang="en-US" sz="4000" b="1" dirty="0">
                <a:solidFill>
                  <a:srgbClr val="FF6600"/>
                </a:solidFill>
                <a:latin typeface="Futura Std Book" panose="020B0502020204020303" pitchFamily="34" charset="0"/>
              </a:rPr>
              <a:t>1.2.3.	Gender in the context of migration: </a:t>
            </a:r>
            <a:r>
              <a:rPr lang="en-US" sz="4000" b="1" dirty="0" smtClean="0">
                <a:solidFill>
                  <a:srgbClr val="FF6600"/>
                </a:solidFill>
                <a:latin typeface="Futura Std Book" panose="020B0502020204020303" pitchFamily="34" charset="0"/>
              </a:rPr>
              <a:t>check </a:t>
            </a:r>
            <a:r>
              <a:rPr lang="en-US" sz="4000" b="1" dirty="0">
                <a:solidFill>
                  <a:srgbClr val="FF6600"/>
                </a:solidFill>
                <a:latin typeface="Futura Std Book" panose="020B0502020204020303" pitchFamily="34" charset="0"/>
              </a:rPr>
              <a:t>your assumptions</a:t>
            </a:r>
            <a:endParaRPr lang="en-GB" altLang="en-US" sz="4000" dirty="0">
              <a:solidFill>
                <a:srgbClr val="FF6600"/>
              </a:solidFill>
              <a:latin typeface="Futura Std Book" panose="020B0502020204020303" pitchFamily="34" charset="0"/>
            </a:endParaRPr>
          </a:p>
        </p:txBody>
      </p:sp>
      <p:sp>
        <p:nvSpPr>
          <p:cNvPr id="2" name="TextBox 1">
            <a:extLst>
              <a:ext uri="{FF2B5EF4-FFF2-40B4-BE49-F238E27FC236}">
                <a16:creationId xmlns:a16="http://schemas.microsoft.com/office/drawing/2014/main" id="{17F09BF8-F0AB-8043-9038-2CD072559681}"/>
              </a:ext>
            </a:extLst>
          </p:cNvPr>
          <p:cNvSpPr txBox="1"/>
          <p:nvPr/>
        </p:nvSpPr>
        <p:spPr>
          <a:xfrm>
            <a:off x="3698883" y="2241177"/>
            <a:ext cx="4855236" cy="393954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000" dirty="0" smtClean="0">
                <a:latin typeface="Futura Std Book" panose="020B0502020204020303" pitchFamily="34" charset="0"/>
              </a:rPr>
              <a:t>Gender </a:t>
            </a:r>
            <a:endParaRPr lang="en-US" sz="3000" dirty="0">
              <a:latin typeface="Futura Std Book" panose="020B0502020204020303" pitchFamily="34" charset="0"/>
            </a:endParaRPr>
          </a:p>
          <a:p>
            <a:pPr marL="457200" indent="-457200">
              <a:spcAft>
                <a:spcPts val="600"/>
              </a:spcAft>
              <a:buFont typeface="Arial" panose="020B0604020202020204" pitchFamily="34" charset="0"/>
              <a:buChar char="•"/>
            </a:pPr>
            <a:r>
              <a:rPr lang="en-US" sz="3000" dirty="0">
                <a:latin typeface="Futura Std Book" panose="020B0502020204020303" pitchFamily="34" charset="0"/>
              </a:rPr>
              <a:t>How gender intersects with other factors such as age, race, migration status, etc. </a:t>
            </a:r>
          </a:p>
          <a:p>
            <a:pPr>
              <a:spcAft>
                <a:spcPts val="600"/>
              </a:spcAft>
            </a:pPr>
            <a:r>
              <a:rPr lang="en-US" sz="3000" dirty="0">
                <a:latin typeface="Futura Std Book" panose="020B0502020204020303" pitchFamily="34" charset="0"/>
              </a:rPr>
              <a:t>and to address them so that they do not negatively affect one’s work.</a:t>
            </a:r>
            <a:endParaRPr lang="en-GB" sz="3000" dirty="0">
              <a:latin typeface="Futura Std Book" panose="020B0502020204020303" pitchFamily="34" charset="0"/>
            </a:endParaRPr>
          </a:p>
        </p:txBody>
      </p:sp>
      <p:sp>
        <p:nvSpPr>
          <p:cNvPr id="4" name="TextBox 3">
            <a:extLst>
              <a:ext uri="{FF2B5EF4-FFF2-40B4-BE49-F238E27FC236}">
                <a16:creationId xmlns:a16="http://schemas.microsoft.com/office/drawing/2014/main" id="{C0DAB092-6294-44F2-B4A8-A19066ABEF54}"/>
              </a:ext>
            </a:extLst>
          </p:cNvPr>
          <p:cNvSpPr txBox="1"/>
          <p:nvPr/>
        </p:nvSpPr>
        <p:spPr>
          <a:xfrm>
            <a:off x="304800" y="1443316"/>
            <a:ext cx="11887200" cy="1015663"/>
          </a:xfrm>
          <a:prstGeom prst="rect">
            <a:avLst/>
          </a:prstGeom>
          <a:noFill/>
        </p:spPr>
        <p:txBody>
          <a:bodyPr wrap="square" rtlCol="0">
            <a:spAutoFit/>
          </a:bodyPr>
          <a:lstStyle/>
          <a:p>
            <a:r>
              <a:rPr lang="en-US" sz="3000" dirty="0">
                <a:latin typeface="Futura Std Book" panose="020B0502020204020303" pitchFamily="34" charset="0"/>
              </a:rPr>
              <a:t>It is important to be aware of one’s own biases and </a:t>
            </a:r>
            <a:r>
              <a:rPr lang="en-US" sz="3000" dirty="0" smtClean="0">
                <a:latin typeface="Futura Std Book" panose="020B0502020204020303" pitchFamily="34" charset="0"/>
              </a:rPr>
              <a:t>stereotypes regarding:</a:t>
            </a:r>
            <a:endParaRPr lang="en-US" sz="3000" dirty="0">
              <a:latin typeface="Futura Std Book" panose="020B0502020204020303" pitchFamily="34" charset="0"/>
            </a:endParaRPr>
          </a:p>
        </p:txBody>
      </p:sp>
    </p:spTree>
    <p:custDataLst>
      <p:tags r:id="rId1"/>
    </p:custDataLst>
    <p:extLst>
      <p:ext uri="{BB962C8B-B14F-4D97-AF65-F5344CB8AC3E}">
        <p14:creationId xmlns:p14="http://schemas.microsoft.com/office/powerpoint/2010/main" val="367711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A30D-E4F9-E74C-AC94-EE38D972FEC2}"/>
              </a:ext>
            </a:extLst>
          </p:cNvPr>
          <p:cNvSpPr>
            <a:spLocks noGrp="1"/>
          </p:cNvSpPr>
          <p:nvPr>
            <p:ph type="title"/>
          </p:nvPr>
        </p:nvSpPr>
        <p:spPr>
          <a:xfrm>
            <a:off x="838200" y="365125"/>
            <a:ext cx="10515600" cy="899795"/>
          </a:xfrm>
        </p:spPr>
        <p:txBody>
          <a:bodyPr>
            <a:normAutofit/>
          </a:bodyPr>
          <a:lstStyle/>
          <a:p>
            <a:pPr>
              <a:tabLst>
                <a:tab pos="1377950" algn="l"/>
              </a:tabLst>
            </a:pPr>
            <a:r>
              <a:rPr lang="en-US" sz="4000" b="1" dirty="0">
                <a:solidFill>
                  <a:srgbClr val="FF6600"/>
                </a:solidFill>
                <a:latin typeface="Futura Std Book" panose="020B0502020204020303" pitchFamily="34" charset="0"/>
              </a:rPr>
              <a:t>1.2.4.	Migration is not gender-neutral</a:t>
            </a:r>
          </a:p>
        </p:txBody>
      </p:sp>
      <p:sp>
        <p:nvSpPr>
          <p:cNvPr id="3" name="Content Placeholder 2">
            <a:extLst>
              <a:ext uri="{FF2B5EF4-FFF2-40B4-BE49-F238E27FC236}">
                <a16:creationId xmlns:a16="http://schemas.microsoft.com/office/drawing/2014/main" id="{11DFB452-BD88-E242-87A6-CC2CC87DB3F0}"/>
              </a:ext>
            </a:extLst>
          </p:cNvPr>
          <p:cNvSpPr>
            <a:spLocks noGrp="1"/>
          </p:cNvSpPr>
          <p:nvPr>
            <p:ph idx="1"/>
          </p:nvPr>
        </p:nvSpPr>
        <p:spPr>
          <a:xfrm>
            <a:off x="838200" y="1428749"/>
            <a:ext cx="10515600" cy="5039783"/>
          </a:xfrm>
        </p:spPr>
        <p:txBody>
          <a:bodyPr>
            <a:noAutofit/>
          </a:bodyPr>
          <a:lstStyle/>
          <a:p>
            <a:pPr marL="415925" indent="-415925">
              <a:lnSpc>
                <a:spcPct val="100000"/>
              </a:lnSpc>
              <a:spcBef>
                <a:spcPts val="1200"/>
              </a:spcBef>
              <a:spcAft>
                <a:spcPts val="1200"/>
              </a:spcAft>
            </a:pPr>
            <a:r>
              <a:rPr lang="en-GB" sz="3200" dirty="0">
                <a:latin typeface="Futura Std Book" panose="020B0502020204020303" pitchFamily="34" charset="0"/>
              </a:rPr>
              <a:t>Need to consider:</a:t>
            </a:r>
          </a:p>
          <a:p>
            <a:pPr marL="757238" lvl="2" indent="-341313">
              <a:lnSpc>
                <a:spcPct val="100000"/>
              </a:lnSpc>
              <a:spcBef>
                <a:spcPts val="1200"/>
              </a:spcBef>
              <a:spcAft>
                <a:spcPts val="1200"/>
              </a:spcAft>
              <a:buFontTx/>
              <a:buChar char="-"/>
            </a:pPr>
            <a:r>
              <a:rPr lang="en-GB" sz="3200" dirty="0">
                <a:latin typeface="Futura Std Book" panose="020B0502020204020303" pitchFamily="34" charset="0"/>
              </a:rPr>
              <a:t>Gender (and other) inequalities and </a:t>
            </a:r>
            <a:r>
              <a:rPr lang="en-GB" sz="3200" dirty="0" smtClean="0">
                <a:latin typeface="Futura Std Book" panose="020B0502020204020303" pitchFamily="34" charset="0"/>
              </a:rPr>
              <a:t>discriminations</a:t>
            </a:r>
            <a:endParaRPr lang="en-GB" sz="3200" dirty="0">
              <a:latin typeface="Futura Std Book" panose="020B0502020204020303" pitchFamily="34" charset="0"/>
            </a:endParaRPr>
          </a:p>
          <a:p>
            <a:pPr marL="757238" lvl="2" indent="-341313">
              <a:lnSpc>
                <a:spcPct val="100000"/>
              </a:lnSpc>
              <a:spcBef>
                <a:spcPts val="1200"/>
              </a:spcBef>
              <a:spcAft>
                <a:spcPts val="1200"/>
              </a:spcAft>
              <a:buFontTx/>
              <a:buChar char="-"/>
            </a:pPr>
            <a:r>
              <a:rPr lang="en-GB" sz="3200" dirty="0">
                <a:latin typeface="Futura Std Book" panose="020B0502020204020303" pitchFamily="34" charset="0"/>
              </a:rPr>
              <a:t>Harmful gender stereotypes and traditional gender roles and social norms</a:t>
            </a:r>
          </a:p>
          <a:p>
            <a:pPr marL="757238" lvl="2" indent="-341313">
              <a:lnSpc>
                <a:spcPct val="100000"/>
              </a:lnSpc>
              <a:spcBef>
                <a:spcPts val="1200"/>
              </a:spcBef>
              <a:spcAft>
                <a:spcPts val="1200"/>
              </a:spcAft>
              <a:buFontTx/>
              <a:buChar char="-"/>
            </a:pPr>
            <a:r>
              <a:rPr lang="en-GB" sz="3200" dirty="0">
                <a:latin typeface="Futura Std Book" panose="020B0502020204020303" pitchFamily="34" charset="0"/>
              </a:rPr>
              <a:t>Gendered labour markets</a:t>
            </a:r>
          </a:p>
          <a:p>
            <a:pPr marL="757238" lvl="2" indent="-341313">
              <a:lnSpc>
                <a:spcPct val="100000"/>
              </a:lnSpc>
              <a:spcBef>
                <a:spcPts val="1200"/>
              </a:spcBef>
              <a:spcAft>
                <a:spcPts val="1200"/>
              </a:spcAft>
              <a:buFontTx/>
              <a:buChar char="-"/>
            </a:pPr>
            <a:r>
              <a:rPr lang="en-GB" sz="3200" dirty="0">
                <a:latin typeface="Futura Std Book" panose="020B0502020204020303" pitchFamily="34" charset="0"/>
              </a:rPr>
              <a:t>Universal prevalence of gender-based violence </a:t>
            </a:r>
          </a:p>
          <a:p>
            <a:pPr marL="415925" indent="-415925">
              <a:lnSpc>
                <a:spcPct val="100000"/>
              </a:lnSpc>
              <a:spcBef>
                <a:spcPts val="1200"/>
              </a:spcBef>
              <a:spcAft>
                <a:spcPts val="1200"/>
              </a:spcAft>
            </a:pPr>
            <a:r>
              <a:rPr lang="en-GB" sz="3200" dirty="0">
                <a:latin typeface="Futura Std Book" panose="020B0502020204020303" pitchFamily="34" charset="0"/>
              </a:rPr>
              <a:t>The “vulnerability” stereotype</a:t>
            </a:r>
          </a:p>
        </p:txBody>
      </p:sp>
    </p:spTree>
    <p:extLst>
      <p:ext uri="{BB962C8B-B14F-4D97-AF65-F5344CB8AC3E}">
        <p14:creationId xmlns:p14="http://schemas.microsoft.com/office/powerpoint/2010/main" val="1634075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2E1C-CBFC-AF4F-AB1C-BD256DA2CCA5}"/>
              </a:ext>
            </a:extLst>
          </p:cNvPr>
          <p:cNvSpPr>
            <a:spLocks noGrp="1"/>
          </p:cNvSpPr>
          <p:nvPr>
            <p:ph type="title"/>
          </p:nvPr>
        </p:nvSpPr>
        <p:spPr>
          <a:xfrm>
            <a:off x="838200" y="365125"/>
            <a:ext cx="10515600" cy="1143635"/>
          </a:xfrm>
        </p:spPr>
        <p:txBody>
          <a:bodyPr>
            <a:normAutofit fontScale="90000"/>
          </a:bodyPr>
          <a:lstStyle/>
          <a:p>
            <a:pPr>
              <a:tabLst>
                <a:tab pos="1377950" algn="l"/>
              </a:tabLst>
            </a:pPr>
            <a:r>
              <a:rPr lang="en-US" sz="4000" b="1" dirty="0">
                <a:solidFill>
                  <a:srgbClr val="FF6600"/>
                </a:solidFill>
                <a:latin typeface="Futura Std Book" panose="020B0502020204020303" pitchFamily="34" charset="0"/>
              </a:rPr>
              <a:t>1.2.5.	Gender and counter-terrorism at </a:t>
            </a:r>
            <a:br>
              <a:rPr lang="en-US" sz="4000" b="1" dirty="0">
                <a:solidFill>
                  <a:srgbClr val="FF6600"/>
                </a:solidFill>
                <a:latin typeface="Futura Std Book" panose="020B0502020204020303" pitchFamily="34" charset="0"/>
              </a:rPr>
            </a:br>
            <a:r>
              <a:rPr lang="en-US" sz="4000" b="1" dirty="0">
                <a:solidFill>
                  <a:srgbClr val="FF6600"/>
                </a:solidFill>
                <a:latin typeface="Futura Std Book" panose="020B0502020204020303" pitchFamily="34" charset="0"/>
              </a:rPr>
              <a:t>	international borders</a:t>
            </a:r>
            <a:endParaRPr lang="en-US" sz="4000"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4E53C664-BC5B-7548-9C8D-EA9825A10F62}"/>
              </a:ext>
            </a:extLst>
          </p:cNvPr>
          <p:cNvSpPr>
            <a:spLocks noGrp="1"/>
          </p:cNvSpPr>
          <p:nvPr>
            <p:ph idx="1"/>
          </p:nvPr>
        </p:nvSpPr>
        <p:spPr>
          <a:xfrm>
            <a:off x="838200" y="1668780"/>
            <a:ext cx="10515600" cy="4695443"/>
          </a:xfrm>
        </p:spPr>
        <p:txBody>
          <a:bodyPr>
            <a:noAutofit/>
          </a:bodyPr>
          <a:lstStyle/>
          <a:p>
            <a:pPr marL="463550" indent="-463550">
              <a:lnSpc>
                <a:spcPct val="100000"/>
              </a:lnSpc>
              <a:spcBef>
                <a:spcPts val="0"/>
              </a:spcBef>
              <a:spcAft>
                <a:spcPts val="600"/>
              </a:spcAft>
            </a:pPr>
            <a:r>
              <a:rPr lang="en-US" sz="3200" dirty="0">
                <a:latin typeface="Futura Std Book" panose="020B0502020204020303" pitchFamily="34" charset="0"/>
              </a:rPr>
              <a:t>Assumptions may </a:t>
            </a:r>
            <a:r>
              <a:rPr lang="en-US" sz="3200" b="1" dirty="0">
                <a:latin typeface="Futura Std Book" panose="020B0502020204020303" pitchFamily="34" charset="0"/>
              </a:rPr>
              <a:t>affect border officials’ approach to migrants </a:t>
            </a:r>
            <a:r>
              <a:rPr lang="en-US" sz="3200" dirty="0">
                <a:latin typeface="Futura Std Book" panose="020B0502020204020303" pitchFamily="34" charset="0"/>
              </a:rPr>
              <a:t>at the border:</a:t>
            </a:r>
          </a:p>
          <a:p>
            <a:pPr marL="1139825" lvl="2" indent="-676275">
              <a:lnSpc>
                <a:spcPct val="100000"/>
              </a:lnSpc>
              <a:spcBef>
                <a:spcPts val="0"/>
              </a:spcBef>
              <a:spcAft>
                <a:spcPts val="600"/>
              </a:spcAft>
              <a:buNone/>
            </a:pPr>
            <a:r>
              <a:rPr lang="en-US" sz="3200" dirty="0">
                <a:latin typeface="Futura Std Book" panose="020B0502020204020303" pitchFamily="34" charset="0"/>
              </a:rPr>
              <a:t>→ 	A young man may be subjected to stricter security checks</a:t>
            </a:r>
          </a:p>
          <a:p>
            <a:pPr marL="1139825" lvl="2" indent="-676275">
              <a:lnSpc>
                <a:spcPct val="100000"/>
              </a:lnSpc>
              <a:spcBef>
                <a:spcPts val="0"/>
              </a:spcBef>
              <a:spcAft>
                <a:spcPts val="600"/>
              </a:spcAft>
              <a:buNone/>
            </a:pPr>
            <a:r>
              <a:rPr lang="en-US" sz="3200" dirty="0">
                <a:latin typeface="Futura Std Book" panose="020B0502020204020303" pitchFamily="34" charset="0"/>
              </a:rPr>
              <a:t>→ 	Women may be assumed to never participate voluntarily in any terrorist act</a:t>
            </a:r>
          </a:p>
          <a:p>
            <a:pPr marL="415925" indent="0">
              <a:lnSpc>
                <a:spcPct val="100000"/>
              </a:lnSpc>
              <a:spcBef>
                <a:spcPts val="0"/>
              </a:spcBef>
              <a:spcAft>
                <a:spcPts val="600"/>
              </a:spcAft>
              <a:buNone/>
            </a:pPr>
            <a:r>
              <a:rPr lang="en-US" sz="3200" dirty="0">
                <a:latin typeface="Futura Std Book" panose="020B0502020204020303" pitchFamily="34" charset="0"/>
              </a:rPr>
              <a:t>which can have implications for the individual’s enjoyment of human rights and for counter-terrorism efforts</a:t>
            </a:r>
          </a:p>
        </p:txBody>
      </p:sp>
    </p:spTree>
    <p:extLst>
      <p:ext uri="{BB962C8B-B14F-4D97-AF65-F5344CB8AC3E}">
        <p14:creationId xmlns:p14="http://schemas.microsoft.com/office/powerpoint/2010/main" val="2452160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B0AF6-B1BF-4386-82A9-DB84303F863C}"/>
              </a:ext>
            </a:extLst>
          </p:cNvPr>
          <p:cNvSpPr>
            <a:spLocks noGrp="1"/>
          </p:cNvSpPr>
          <p:nvPr>
            <p:ph idx="1"/>
          </p:nvPr>
        </p:nvSpPr>
        <p:spPr>
          <a:xfrm>
            <a:off x="838200" y="1016000"/>
            <a:ext cx="10515600" cy="4182533"/>
          </a:xfrm>
        </p:spPr>
        <p:txBody>
          <a:bodyPr/>
          <a:lstStyle/>
          <a:p>
            <a:pPr algn="ctr"/>
            <a:endParaRPr lang="en-US" dirty="0"/>
          </a:p>
          <a:p>
            <a:pPr algn="ctr"/>
            <a:endParaRPr lang="en-US" dirty="0"/>
          </a:p>
          <a:p>
            <a:pPr algn="ctr"/>
            <a:endParaRPr lang="en-US" dirty="0"/>
          </a:p>
          <a:p>
            <a:pPr marL="0" indent="0" algn="ctr">
              <a:buNone/>
            </a:pPr>
            <a:r>
              <a:rPr lang="en-US" sz="5400" b="1" dirty="0">
                <a:solidFill>
                  <a:srgbClr val="0070C0"/>
                </a:solidFill>
                <a:latin typeface="Futura Std Book" panose="020B0502020204020303" pitchFamily="34" charset="0"/>
                <a:cs typeface="Arial" panose="020B0604020202020204" pitchFamily="34" charset="0"/>
              </a:rPr>
              <a:t>Questions?</a:t>
            </a:r>
          </a:p>
        </p:txBody>
      </p:sp>
    </p:spTree>
    <p:extLst>
      <p:ext uri="{BB962C8B-B14F-4D97-AF65-F5344CB8AC3E}">
        <p14:creationId xmlns:p14="http://schemas.microsoft.com/office/powerpoint/2010/main" val="1878029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1A9C-1636-F749-A5CF-95C9388FDC47}"/>
              </a:ext>
            </a:extLst>
          </p:cNvPr>
          <p:cNvSpPr>
            <a:spLocks noGrp="1"/>
          </p:cNvSpPr>
          <p:nvPr>
            <p:ph type="ctrTitle"/>
          </p:nvPr>
        </p:nvSpPr>
        <p:spPr>
          <a:xfrm>
            <a:off x="1524000" y="1645920"/>
            <a:ext cx="9144000" cy="2819202"/>
          </a:xfrm>
        </p:spPr>
        <p:txBody>
          <a:bodyPr>
            <a:normAutofit fontScale="90000"/>
          </a:bodyPr>
          <a:lstStyle/>
          <a:p>
            <a:r>
              <a:rPr lang="en-US" sz="5300" b="1" dirty="0">
                <a:solidFill>
                  <a:srgbClr val="FF6600"/>
                </a:solidFill>
                <a:latin typeface="+mn-lt"/>
                <a:cs typeface="Arial" panose="020B0604020202020204" pitchFamily="34" charset="0"/>
              </a:rPr>
              <a:t/>
            </a:r>
            <a:br>
              <a:rPr lang="en-US" sz="5300" b="1" dirty="0">
                <a:solidFill>
                  <a:srgbClr val="FF6600"/>
                </a:solidFill>
                <a:latin typeface="+mn-lt"/>
                <a:cs typeface="Arial" panose="020B0604020202020204" pitchFamily="34" charset="0"/>
              </a:rPr>
            </a:br>
            <a:r>
              <a:rPr lang="en-US" sz="5300" b="1" dirty="0">
                <a:solidFill>
                  <a:srgbClr val="FF6600"/>
                </a:solidFill>
                <a:latin typeface="+mn-lt"/>
                <a:cs typeface="Arial" panose="020B0604020202020204" pitchFamily="34" charset="0"/>
              </a:rPr>
              <a:t/>
            </a:r>
            <a:br>
              <a:rPr lang="en-US" sz="5300" b="1" dirty="0">
                <a:solidFill>
                  <a:srgbClr val="FF6600"/>
                </a:solidFill>
                <a:latin typeface="+mn-lt"/>
                <a:cs typeface="Arial" panose="020B0604020202020204" pitchFamily="34" charset="0"/>
              </a:rPr>
            </a:br>
            <a:r>
              <a:rPr lang="en-US" sz="5300" b="1" dirty="0">
                <a:solidFill>
                  <a:srgbClr val="FF6600"/>
                </a:solidFill>
                <a:latin typeface="Futura Std Book" panose="020B0502020204020303" pitchFamily="34" charset="0"/>
                <a:cs typeface="Arial" panose="020B0604020202020204" pitchFamily="34" charset="0"/>
              </a:rPr>
              <a:t>1.3. </a:t>
            </a:r>
            <a:br>
              <a:rPr lang="en-US" sz="5300" b="1" dirty="0">
                <a:solidFill>
                  <a:srgbClr val="FF6600"/>
                </a:solidFill>
                <a:latin typeface="Futura Std Book" panose="020B0502020204020303" pitchFamily="34" charset="0"/>
                <a:cs typeface="Arial" panose="020B0604020202020204" pitchFamily="34" charset="0"/>
              </a:rPr>
            </a:br>
            <a:r>
              <a:rPr lang="en-US" sz="5300" b="1" dirty="0">
                <a:solidFill>
                  <a:srgbClr val="FF6600"/>
                </a:solidFill>
                <a:latin typeface="Futura Std Book" panose="020B0502020204020303" pitchFamily="34" charset="0"/>
                <a:cs typeface="Arial" panose="020B0604020202020204" pitchFamily="34" charset="0"/>
              </a:rPr>
              <a:t>Human rights at </a:t>
            </a:r>
            <a:br>
              <a:rPr lang="en-US" sz="5300" b="1" dirty="0">
                <a:solidFill>
                  <a:srgbClr val="FF6600"/>
                </a:solidFill>
                <a:latin typeface="Futura Std Book" panose="020B0502020204020303" pitchFamily="34" charset="0"/>
                <a:cs typeface="Arial" panose="020B0604020202020204" pitchFamily="34" charset="0"/>
              </a:rPr>
            </a:br>
            <a:r>
              <a:rPr lang="en-US" sz="5300" b="1" dirty="0">
                <a:solidFill>
                  <a:srgbClr val="FF6600"/>
                </a:solidFill>
                <a:latin typeface="Futura Std Book" panose="020B0502020204020303" pitchFamily="34" charset="0"/>
                <a:cs typeface="Arial" panose="020B0604020202020204" pitchFamily="34" charset="0"/>
              </a:rPr>
              <a:t>international borders</a:t>
            </a:r>
            <a:r>
              <a:rPr lang="en-US" sz="5400" dirty="0">
                <a:latin typeface="Futura Std Book" panose="020B0502020204020303" pitchFamily="34" charset="0"/>
              </a:rPr>
              <a:t/>
            </a:r>
            <a:br>
              <a:rPr lang="en-US" sz="5400" dirty="0">
                <a:latin typeface="Futura Std Book" panose="020B0502020204020303" pitchFamily="34" charset="0"/>
              </a:rPr>
            </a:br>
            <a:endParaRPr lang="en-US" sz="5400" dirty="0">
              <a:latin typeface="Futura Std Book" panose="020B0502020204020303" pitchFamily="34" charset="0"/>
            </a:endParaRPr>
          </a:p>
        </p:txBody>
      </p:sp>
    </p:spTree>
    <p:extLst>
      <p:ext uri="{BB962C8B-B14F-4D97-AF65-F5344CB8AC3E}">
        <p14:creationId xmlns:p14="http://schemas.microsoft.com/office/powerpoint/2010/main" val="2723895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23F2-4DA1-EB48-8AF9-D601E264A24E}"/>
              </a:ext>
            </a:extLst>
          </p:cNvPr>
          <p:cNvSpPr>
            <a:spLocks noGrp="1"/>
          </p:cNvSpPr>
          <p:nvPr>
            <p:ph type="title"/>
          </p:nvPr>
        </p:nvSpPr>
        <p:spPr>
          <a:xfrm>
            <a:off x="838200" y="365125"/>
            <a:ext cx="10515600" cy="892175"/>
          </a:xfrm>
        </p:spPr>
        <p:txBody>
          <a:bodyPr>
            <a:normAutofit fontScale="90000"/>
          </a:bodyPr>
          <a:lstStyle/>
          <a:p>
            <a:pPr>
              <a:tabLst>
                <a:tab pos="1377950" algn="l"/>
              </a:tabLst>
            </a:pPr>
            <a:r>
              <a:rPr lang="en-US" sz="4000" b="1" dirty="0">
                <a:solidFill>
                  <a:srgbClr val="FF6600"/>
                </a:solidFill>
                <a:latin typeface="Futura Std Book" panose="020B0502020204020303" pitchFamily="34" charset="0"/>
              </a:rPr>
              <a:t>1.3.1.	What are </a:t>
            </a:r>
            <a:r>
              <a:rPr lang="en-GB" sz="4000" b="1" dirty="0">
                <a:solidFill>
                  <a:srgbClr val="FF6600"/>
                </a:solidFill>
                <a:latin typeface="Futura Std Book" panose="020B0502020204020303" pitchFamily="34" charset="0"/>
              </a:rPr>
              <a:t>international borders</a:t>
            </a:r>
            <a:r>
              <a:rPr lang="en-US" sz="4000" b="1" dirty="0">
                <a:solidFill>
                  <a:srgbClr val="FF6600"/>
                </a:solidFill>
                <a:latin typeface="Futura Std Book" panose="020B0502020204020303" pitchFamily="34" charset="0"/>
              </a:rPr>
              <a:t>?</a:t>
            </a:r>
            <a:endParaRPr lang="en-US" sz="4000"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87EE1825-BF5C-4344-B378-E122A20A7AEF}"/>
              </a:ext>
            </a:extLst>
          </p:cNvPr>
          <p:cNvSpPr>
            <a:spLocks noGrp="1"/>
          </p:cNvSpPr>
          <p:nvPr>
            <p:ph idx="1"/>
          </p:nvPr>
        </p:nvSpPr>
        <p:spPr>
          <a:xfrm>
            <a:off x="838200" y="1257300"/>
            <a:ext cx="10515600" cy="5216652"/>
          </a:xfrm>
        </p:spPr>
        <p:txBody>
          <a:bodyPr>
            <a:noAutofit/>
          </a:bodyPr>
          <a:lstStyle/>
          <a:p>
            <a:pPr marL="549275" lvl="0" indent="-549275">
              <a:lnSpc>
                <a:spcPct val="100000"/>
              </a:lnSpc>
              <a:spcBef>
                <a:spcPts val="0"/>
              </a:spcBef>
              <a:spcAft>
                <a:spcPts val="600"/>
              </a:spcAft>
              <a:buFont typeface="+mj-lt"/>
              <a:buAutoNum type="alphaLcParenR"/>
            </a:pPr>
            <a:r>
              <a:rPr lang="en-GB" sz="3200" dirty="0">
                <a:latin typeface="Futura Std Book" panose="020B0502020204020303" pitchFamily="34" charset="0"/>
              </a:rPr>
              <a:t>Politically defined boundaries separating territory or maritime zones between States</a:t>
            </a:r>
          </a:p>
          <a:p>
            <a:pPr marL="549275" lvl="0" indent="-549275">
              <a:lnSpc>
                <a:spcPct val="100000"/>
              </a:lnSpc>
              <a:spcBef>
                <a:spcPts val="0"/>
              </a:spcBef>
              <a:spcAft>
                <a:spcPts val="600"/>
              </a:spcAft>
              <a:buFont typeface="+mj-lt"/>
              <a:buAutoNum type="alphaLcParenR"/>
            </a:pPr>
            <a:r>
              <a:rPr lang="en-GB" sz="3200" dirty="0">
                <a:latin typeface="Futura Std Book" panose="020B0502020204020303" pitchFamily="34" charset="0"/>
              </a:rPr>
              <a:t>Areas where States exercise border governance measures on their territory or extraterritorially</a:t>
            </a:r>
          </a:p>
          <a:p>
            <a:pPr marL="0" lvl="0" indent="0">
              <a:lnSpc>
                <a:spcPct val="100000"/>
              </a:lnSpc>
              <a:spcBef>
                <a:spcPts val="0"/>
              </a:spcBef>
              <a:spcAft>
                <a:spcPts val="600"/>
              </a:spcAft>
              <a:buNone/>
            </a:pPr>
            <a:r>
              <a:rPr lang="en-GB" sz="3200" i="1" dirty="0">
                <a:latin typeface="Futura Std Book" panose="020B0502020204020303" pitchFamily="34" charset="0"/>
              </a:rPr>
              <a:t>Including</a:t>
            </a:r>
            <a:r>
              <a:rPr lang="en-GB" sz="3200" dirty="0">
                <a:latin typeface="Futura Std Book" panose="020B0502020204020303" pitchFamily="34" charset="0"/>
              </a:rPr>
              <a:t>: land checkpoints; border posts at train stations, ports and airports; immigration and transit zones; the high seas; so-called “no-man’s land” between border posts, embassies and consulates</a:t>
            </a:r>
          </a:p>
          <a:p>
            <a:pPr marL="0" indent="0" algn="ctr">
              <a:lnSpc>
                <a:spcPct val="100000"/>
              </a:lnSpc>
              <a:spcBef>
                <a:spcPts val="0"/>
              </a:spcBef>
              <a:spcAft>
                <a:spcPts val="600"/>
              </a:spcAft>
              <a:buNone/>
            </a:pPr>
            <a:r>
              <a:rPr lang="en-US" sz="3200" b="1" dirty="0">
                <a:latin typeface="Futura Std Book" panose="020B0502020204020303" pitchFamily="34" charset="0"/>
              </a:rPr>
              <a:t>Borders are NOT zones of exemption of human rights</a:t>
            </a:r>
          </a:p>
        </p:txBody>
      </p:sp>
    </p:spTree>
    <p:extLst>
      <p:ext uri="{BB962C8B-B14F-4D97-AF65-F5344CB8AC3E}">
        <p14:creationId xmlns:p14="http://schemas.microsoft.com/office/powerpoint/2010/main" val="3280221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1A6C-B4A2-40E0-8729-DE1547D31C13}"/>
              </a:ext>
            </a:extLst>
          </p:cNvPr>
          <p:cNvSpPr>
            <a:spLocks noGrp="1"/>
          </p:cNvSpPr>
          <p:nvPr>
            <p:ph type="ctrTitle"/>
          </p:nvPr>
        </p:nvSpPr>
        <p:spPr>
          <a:xfrm>
            <a:off x="593407" y="0"/>
            <a:ext cx="11005185" cy="1399530"/>
          </a:xfrm>
          <a:noFill/>
        </p:spPr>
        <p:txBody>
          <a:bodyPr>
            <a:noAutofit/>
          </a:bodyPr>
          <a:lstStyle/>
          <a:p>
            <a:pPr algn="l">
              <a:tabLst>
                <a:tab pos="1377950" algn="l"/>
              </a:tabLst>
            </a:pPr>
            <a:r>
              <a:rPr lang="en-US" sz="3900" b="1" dirty="0" smtClean="0">
                <a:solidFill>
                  <a:srgbClr val="FF6600"/>
                </a:solidFill>
                <a:latin typeface="Futura Std Book" panose="020B0502020204020303" pitchFamily="34" charset="0"/>
                <a:cs typeface="Arial" panose="020B0604020202020204" pitchFamily="34" charset="0"/>
              </a:rPr>
              <a:t>1.3.2</a:t>
            </a:r>
            <a:r>
              <a:rPr lang="en-US" sz="3900" b="1" dirty="0">
                <a:solidFill>
                  <a:srgbClr val="FF6600"/>
                </a:solidFill>
                <a:latin typeface="Futura Std Book" panose="020B0502020204020303" pitchFamily="34" charset="0"/>
                <a:cs typeface="Arial" panose="020B0604020202020204" pitchFamily="34" charset="0"/>
              </a:rPr>
              <a:t>. 	Exercise: What human rights could be at risk </a:t>
            </a:r>
            <a:r>
              <a:rPr lang="en-US" sz="3900" b="1" dirty="0" smtClean="0">
                <a:solidFill>
                  <a:srgbClr val="FF6600"/>
                </a:solidFill>
                <a:latin typeface="Futura Std Book" panose="020B0502020204020303" pitchFamily="34" charset="0"/>
                <a:cs typeface="Arial" panose="020B0604020202020204" pitchFamily="34" charset="0"/>
              </a:rPr>
              <a:t>at</a:t>
            </a:r>
            <a:r>
              <a:rPr lang="en-US" sz="3900" b="1" dirty="0">
                <a:solidFill>
                  <a:srgbClr val="FF6600"/>
                </a:solidFill>
                <a:latin typeface="Futura Std Book" panose="020B0502020204020303" pitchFamily="34" charset="0"/>
                <a:cs typeface="Arial" panose="020B0604020202020204" pitchFamily="34" charset="0"/>
              </a:rPr>
              <a:t> </a:t>
            </a:r>
            <a:r>
              <a:rPr lang="en-US" sz="3900" b="1" dirty="0" smtClean="0">
                <a:solidFill>
                  <a:srgbClr val="FF6600"/>
                </a:solidFill>
                <a:latin typeface="Futura Std Book" panose="020B0502020204020303" pitchFamily="34" charset="0"/>
                <a:cs typeface="Arial" panose="020B0604020202020204" pitchFamily="34" charset="0"/>
              </a:rPr>
              <a:t>international </a:t>
            </a:r>
            <a:r>
              <a:rPr lang="en-US" sz="3900" b="1" dirty="0">
                <a:solidFill>
                  <a:srgbClr val="FF6600"/>
                </a:solidFill>
                <a:latin typeface="Futura Std Book" panose="020B0502020204020303" pitchFamily="34" charset="0"/>
                <a:cs typeface="Arial" panose="020B0604020202020204" pitchFamily="34" charset="0"/>
              </a:rPr>
              <a:t>borders?</a:t>
            </a:r>
          </a:p>
        </p:txBody>
      </p:sp>
      <p:sp>
        <p:nvSpPr>
          <p:cNvPr id="3" name="Subtitle 2">
            <a:extLst>
              <a:ext uri="{FF2B5EF4-FFF2-40B4-BE49-F238E27FC236}">
                <a16:creationId xmlns:a16="http://schemas.microsoft.com/office/drawing/2014/main" id="{CD28A67A-503E-4666-8EDD-6E36ED3ED4BB}"/>
              </a:ext>
            </a:extLst>
          </p:cNvPr>
          <p:cNvSpPr>
            <a:spLocks noGrp="1"/>
          </p:cNvSpPr>
          <p:nvPr>
            <p:ph type="subTitle" idx="1"/>
          </p:nvPr>
        </p:nvSpPr>
        <p:spPr>
          <a:xfrm>
            <a:off x="593407" y="1463073"/>
            <a:ext cx="10914874" cy="4829734"/>
          </a:xfrm>
          <a:noFill/>
        </p:spPr>
        <p:txBody>
          <a:bodyPr>
            <a:noAutofit/>
          </a:bodyPr>
          <a:lstStyle/>
          <a:p>
            <a:pPr lvl="0" algn="l">
              <a:lnSpc>
                <a:spcPct val="100000"/>
              </a:lnSpc>
              <a:spcBef>
                <a:spcPts val="1200"/>
              </a:spcBef>
              <a:spcAft>
                <a:spcPts val="1200"/>
              </a:spcAft>
            </a:pPr>
            <a:r>
              <a:rPr lang="en-GB" sz="3000" dirty="0">
                <a:latin typeface="Futura Std Book" panose="020B0502020204020303" pitchFamily="34" charset="0"/>
              </a:rPr>
              <a:t>Read the case assigned to your group, briefly discuss and write your responses to the following questions on the flip chart.</a:t>
            </a:r>
          </a:p>
          <a:p>
            <a:pPr marL="514350" lvl="0" indent="-514350" algn="l">
              <a:lnSpc>
                <a:spcPct val="100000"/>
              </a:lnSpc>
              <a:spcBef>
                <a:spcPts val="1200"/>
              </a:spcBef>
              <a:spcAft>
                <a:spcPts val="1200"/>
              </a:spcAft>
              <a:buFont typeface="+mj-lt"/>
              <a:buAutoNum type="arabicPeriod"/>
            </a:pPr>
            <a:r>
              <a:rPr lang="en-GB" sz="3000" dirty="0">
                <a:latin typeface="Futura Std Book" panose="020B0502020204020303" pitchFamily="34" charset="0"/>
              </a:rPr>
              <a:t>What human rights issues can you identify in the case?</a:t>
            </a:r>
            <a:br>
              <a:rPr lang="en-GB" sz="3000" dirty="0">
                <a:latin typeface="Futura Std Book" panose="020B0502020204020303" pitchFamily="34" charset="0"/>
              </a:rPr>
            </a:br>
            <a:r>
              <a:rPr lang="en-GB" sz="3000" dirty="0">
                <a:latin typeface="Futura Std Book" panose="020B0502020204020303" pitchFamily="34" charset="0"/>
              </a:rPr>
              <a:t>List at least four.</a:t>
            </a:r>
          </a:p>
          <a:p>
            <a:pPr marL="514350" lvl="0" indent="-514350" algn="l">
              <a:lnSpc>
                <a:spcPct val="100000"/>
              </a:lnSpc>
              <a:spcBef>
                <a:spcPts val="1200"/>
              </a:spcBef>
              <a:spcAft>
                <a:spcPts val="1200"/>
              </a:spcAft>
              <a:buFont typeface="+mj-lt"/>
              <a:buAutoNum type="arabicPeriod"/>
            </a:pPr>
            <a:r>
              <a:rPr lang="en-GB" sz="3000" dirty="0">
                <a:latin typeface="Futura Std Book" panose="020B0502020204020303" pitchFamily="34" charset="0"/>
              </a:rPr>
              <a:t>What gender-specific concerns can you identify in the case?</a:t>
            </a:r>
          </a:p>
          <a:p>
            <a:pPr marL="514350" lvl="0" indent="-514350" algn="l">
              <a:lnSpc>
                <a:spcPct val="100000"/>
              </a:lnSpc>
              <a:spcBef>
                <a:spcPts val="1200"/>
              </a:spcBef>
              <a:spcAft>
                <a:spcPts val="1200"/>
              </a:spcAft>
              <a:buFont typeface="+mj-lt"/>
              <a:buAutoNum type="arabicPeriod"/>
            </a:pPr>
            <a:r>
              <a:rPr lang="en-GB" sz="3000" dirty="0">
                <a:latin typeface="Futura Std Book" panose="020B0502020204020303" pitchFamily="34" charset="0"/>
              </a:rPr>
              <a:t>Do you think these individuals would/should be treated differently depending on their gender? </a:t>
            </a:r>
          </a:p>
          <a:p>
            <a:pPr marL="514350" lvl="0" indent="-514350" algn="l">
              <a:lnSpc>
                <a:spcPct val="100000"/>
              </a:lnSpc>
              <a:spcBef>
                <a:spcPts val="1200"/>
              </a:spcBef>
              <a:spcAft>
                <a:spcPts val="1200"/>
              </a:spcAft>
              <a:buFont typeface="+mj-lt"/>
              <a:buAutoNum type="arabicPeriod"/>
            </a:pPr>
            <a:r>
              <a:rPr lang="en-GB" sz="3000" dirty="0">
                <a:latin typeface="Futura Std Book" panose="020B0502020204020303" pitchFamily="34" charset="0"/>
              </a:rPr>
              <a:t>What can border officials do to protect the rights identified?</a:t>
            </a:r>
          </a:p>
        </p:txBody>
      </p:sp>
    </p:spTree>
    <p:extLst>
      <p:ext uri="{BB962C8B-B14F-4D97-AF65-F5344CB8AC3E}">
        <p14:creationId xmlns:p14="http://schemas.microsoft.com/office/powerpoint/2010/main" val="853118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061"/>
            <a:ext cx="9144000" cy="841348"/>
          </a:xfrm>
        </p:spPr>
        <p:txBody>
          <a:bodyPr>
            <a:noAutofit/>
          </a:bodyPr>
          <a:lstStyle/>
          <a:p>
            <a:r>
              <a:rPr lang="en-US" sz="4000" b="1" dirty="0">
                <a:solidFill>
                  <a:srgbClr val="FF6600"/>
                </a:solidFill>
                <a:latin typeface="Futura Std Book" panose="020B0502020204020303" pitchFamily="34" charset="0"/>
              </a:rPr>
              <a:t>Session 1 content</a:t>
            </a:r>
          </a:p>
        </p:txBody>
      </p:sp>
      <p:sp>
        <p:nvSpPr>
          <p:cNvPr id="3" name="Subtitle 2"/>
          <p:cNvSpPr>
            <a:spLocks noGrp="1"/>
          </p:cNvSpPr>
          <p:nvPr>
            <p:ph type="subTitle" idx="1"/>
          </p:nvPr>
        </p:nvSpPr>
        <p:spPr>
          <a:xfrm>
            <a:off x="724395" y="1191126"/>
            <a:ext cx="10844753" cy="4800600"/>
          </a:xfrm>
        </p:spPr>
        <p:txBody>
          <a:bodyPr>
            <a:noAutofit/>
          </a:bodyPr>
          <a:lstStyle/>
          <a:p>
            <a:pPr algn="l">
              <a:lnSpc>
                <a:spcPct val="100000"/>
              </a:lnSpc>
              <a:spcBef>
                <a:spcPts val="1200"/>
              </a:spcBef>
              <a:spcAft>
                <a:spcPts val="1200"/>
              </a:spcAft>
            </a:pPr>
            <a:r>
              <a:rPr lang="en-US" sz="3200" dirty="0" smtClean="0">
                <a:latin typeface="Futura Std Book" panose="020B0502020204020303" pitchFamily="34" charset="0"/>
              </a:rPr>
              <a:t>1.1</a:t>
            </a:r>
            <a:r>
              <a:rPr lang="en-US" sz="3200" dirty="0">
                <a:latin typeface="Futura Std Book" panose="020B0502020204020303" pitchFamily="34" charset="0"/>
              </a:rPr>
              <a:t>.	Human rights </a:t>
            </a:r>
          </a:p>
          <a:p>
            <a:pPr marL="463550" indent="-463550" algn="l">
              <a:lnSpc>
                <a:spcPct val="100000"/>
              </a:lnSpc>
              <a:spcBef>
                <a:spcPts val="1200"/>
              </a:spcBef>
              <a:spcAft>
                <a:spcPts val="1200"/>
              </a:spcAft>
            </a:pPr>
            <a:r>
              <a:rPr lang="en-US" sz="3200" dirty="0" smtClean="0">
                <a:latin typeface="Futura Std Book" panose="020B0502020204020303" pitchFamily="34" charset="0"/>
              </a:rPr>
              <a:t>1.2</a:t>
            </a:r>
            <a:r>
              <a:rPr lang="en-US" sz="3200" dirty="0">
                <a:latin typeface="Futura Std Book" panose="020B0502020204020303" pitchFamily="34" charset="0"/>
              </a:rPr>
              <a:t>.	Gender, migration and human rights</a:t>
            </a:r>
          </a:p>
          <a:p>
            <a:pPr marL="463550" indent="-463550" algn="l">
              <a:lnSpc>
                <a:spcPct val="100000"/>
              </a:lnSpc>
              <a:spcBef>
                <a:spcPts val="1200"/>
              </a:spcBef>
              <a:spcAft>
                <a:spcPts val="1200"/>
              </a:spcAft>
            </a:pPr>
            <a:r>
              <a:rPr lang="en-US" sz="3200" dirty="0" smtClean="0">
                <a:latin typeface="Futura Std Book" panose="020B0502020204020303" pitchFamily="34" charset="0"/>
              </a:rPr>
              <a:t>1.3</a:t>
            </a:r>
            <a:r>
              <a:rPr lang="en-US" sz="3200" dirty="0">
                <a:latin typeface="Futura Std Book" panose="020B0502020204020303" pitchFamily="34" charset="0"/>
              </a:rPr>
              <a:t>.	Human rights at international borders		</a:t>
            </a:r>
          </a:p>
          <a:p>
            <a:pPr marL="463550" indent="-463550" algn="l">
              <a:lnSpc>
                <a:spcPct val="100000"/>
              </a:lnSpc>
              <a:spcBef>
                <a:spcPts val="1200"/>
              </a:spcBef>
              <a:spcAft>
                <a:spcPts val="1200"/>
              </a:spcAft>
            </a:pPr>
            <a:r>
              <a:rPr lang="en-US" sz="3200" dirty="0" smtClean="0">
                <a:latin typeface="Futura Std Book" panose="020B0502020204020303" pitchFamily="34" charset="0"/>
              </a:rPr>
              <a:t>1.4</a:t>
            </a:r>
            <a:r>
              <a:rPr lang="en-US" sz="3200" dirty="0">
                <a:latin typeface="Futura Std Book" panose="020B0502020204020303" pitchFamily="34" charset="0"/>
              </a:rPr>
              <a:t>.	Key human rights principles at international </a:t>
            </a:r>
            <a:r>
              <a:rPr lang="en-US" sz="3200" dirty="0" smtClean="0">
                <a:latin typeface="Futura Std Book" panose="020B0502020204020303" pitchFamily="34" charset="0"/>
              </a:rPr>
              <a:t>borders</a:t>
            </a:r>
          </a:p>
          <a:p>
            <a:pPr marL="463550" indent="-463550" algn="l">
              <a:lnSpc>
                <a:spcPct val="100000"/>
              </a:lnSpc>
              <a:spcBef>
                <a:spcPts val="1200"/>
              </a:spcBef>
              <a:spcAft>
                <a:spcPts val="1200"/>
              </a:spcAft>
            </a:pPr>
            <a:r>
              <a:rPr lang="en-US" sz="3200" dirty="0" smtClean="0">
                <a:latin typeface="Futura Std Book" panose="020B0502020204020303" pitchFamily="34" charset="0"/>
              </a:rPr>
              <a:t>1.5</a:t>
            </a:r>
            <a:r>
              <a:rPr lang="en-US" sz="3200" dirty="0">
                <a:latin typeface="Futura Std Book" panose="020B0502020204020303" pitchFamily="34" charset="0"/>
              </a:rPr>
              <a:t>. 	Human rights of border officials and </a:t>
            </a:r>
            <a:r>
              <a:rPr lang="en-US" sz="3200" dirty="0" smtClean="0">
                <a:latin typeface="Futura Std Book" panose="020B0502020204020303" pitchFamily="34" charset="0"/>
              </a:rPr>
              <a:t>institutional 	accountability</a:t>
            </a:r>
            <a:endParaRPr lang="en-US" sz="3200" dirty="0">
              <a:latin typeface="Futura Std Book" panose="020B0502020204020303" pitchFamily="34" charset="0"/>
            </a:endParaRPr>
          </a:p>
          <a:p>
            <a:r>
              <a:rPr lang="en-US" dirty="0" smtClean="0"/>
              <a:t>	</a:t>
            </a:r>
            <a:endParaRPr lang="en-US" dirty="0"/>
          </a:p>
        </p:txBody>
      </p:sp>
    </p:spTree>
    <p:extLst>
      <p:ext uri="{BB962C8B-B14F-4D97-AF65-F5344CB8AC3E}">
        <p14:creationId xmlns:p14="http://schemas.microsoft.com/office/powerpoint/2010/main" val="1644283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A4D4-3AFA-5D4D-A10B-BD409EE6E373}"/>
              </a:ext>
            </a:extLst>
          </p:cNvPr>
          <p:cNvSpPr>
            <a:spLocks noGrp="1"/>
          </p:cNvSpPr>
          <p:nvPr>
            <p:ph type="title"/>
          </p:nvPr>
        </p:nvSpPr>
        <p:spPr>
          <a:xfrm>
            <a:off x="838200" y="291042"/>
            <a:ext cx="10515600" cy="1177925"/>
          </a:xfrm>
        </p:spPr>
        <p:txBody>
          <a:bodyPr>
            <a:normAutofit fontScale="90000"/>
          </a:bodyPr>
          <a:lstStyle/>
          <a:p>
            <a:r>
              <a:rPr lang="en-GB" sz="3600" b="1" dirty="0">
                <a:solidFill>
                  <a:srgbClr val="FF6600"/>
                </a:solidFill>
                <a:latin typeface="Futura Std Book" panose="020B0502020204020303" pitchFamily="34" charset="0"/>
              </a:rPr>
              <a:t>CASE A</a:t>
            </a:r>
            <a:br>
              <a:rPr lang="en-GB" sz="3600" b="1" dirty="0">
                <a:solidFill>
                  <a:srgbClr val="FF6600"/>
                </a:solidFill>
                <a:latin typeface="Futura Std Book" panose="020B0502020204020303" pitchFamily="34" charset="0"/>
              </a:rPr>
            </a:br>
            <a:r>
              <a:rPr lang="en-GB" sz="3600" b="1" dirty="0">
                <a:solidFill>
                  <a:schemeClr val="accent5">
                    <a:lumMod val="75000"/>
                  </a:schemeClr>
                </a:solidFill>
                <a:latin typeface="Futura Std Book" panose="020B0502020204020303" pitchFamily="34" charset="0"/>
              </a:rPr>
              <a:t>Kai, 17 years old, and Sammy, 22 years old</a:t>
            </a:r>
            <a:endParaRPr lang="en-US" sz="3600" b="1" dirty="0">
              <a:solidFill>
                <a:schemeClr val="accent5">
                  <a:lumMod val="75000"/>
                </a:schemeClr>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218EF943-63F4-7E4B-A4E1-FF0311D92BA4}"/>
              </a:ext>
            </a:extLst>
          </p:cNvPr>
          <p:cNvSpPr>
            <a:spLocks noGrp="1"/>
          </p:cNvSpPr>
          <p:nvPr>
            <p:ph idx="1"/>
          </p:nvPr>
        </p:nvSpPr>
        <p:spPr>
          <a:xfrm>
            <a:off x="838200" y="1765300"/>
            <a:ext cx="10515600" cy="4783282"/>
          </a:xfrm>
        </p:spPr>
        <p:txBody>
          <a:bodyPr>
            <a:normAutofit fontScale="85000" lnSpcReduction="10000"/>
          </a:bodyPr>
          <a:lstStyle/>
          <a:p>
            <a:pPr marL="358775" indent="-358775">
              <a:lnSpc>
                <a:spcPct val="100000"/>
              </a:lnSpc>
              <a:spcBef>
                <a:spcPts val="1600"/>
              </a:spcBef>
            </a:pPr>
            <a:r>
              <a:rPr lang="en-US" sz="3000" dirty="0">
                <a:latin typeface="Futura Std Book" panose="020B0502020204020303" pitchFamily="34" charset="0"/>
              </a:rPr>
              <a:t>Kai and Sammy are cousins who left their country together. They are poor and there is a lot of violence in their country. Kai liked school, but gang members told him that “real men” should work. Kai’s mother was killed as a bystander in a shoot-out a year ago.</a:t>
            </a:r>
          </a:p>
          <a:p>
            <a:pPr marL="358775" indent="-358775">
              <a:lnSpc>
                <a:spcPct val="100000"/>
              </a:lnSpc>
              <a:spcBef>
                <a:spcPts val="1600"/>
              </a:spcBef>
            </a:pPr>
            <a:r>
              <a:rPr lang="en-US" sz="3000" dirty="0">
                <a:latin typeface="Futura Std Book" panose="020B0502020204020303" pitchFamily="34" charset="0"/>
              </a:rPr>
              <a:t>Kai and Sammy are crossing several countries, travelling on buses and by foot, to </a:t>
            </a:r>
            <a:r>
              <a:rPr lang="en-US" sz="3000" dirty="0" err="1">
                <a:latin typeface="Futura Std Book" panose="020B0502020204020303" pitchFamily="34" charset="0"/>
              </a:rPr>
              <a:t>Syldavia</a:t>
            </a:r>
            <a:r>
              <a:rPr lang="en-US" sz="3000" dirty="0">
                <a:latin typeface="Futura Std Book" panose="020B0502020204020303" pitchFamily="34" charset="0"/>
              </a:rPr>
              <a:t> where Kai’s father is living.</a:t>
            </a:r>
          </a:p>
          <a:p>
            <a:pPr marL="358775" indent="-358775">
              <a:lnSpc>
                <a:spcPct val="100000"/>
              </a:lnSpc>
              <a:spcBef>
                <a:spcPts val="1600"/>
              </a:spcBef>
            </a:pPr>
            <a:r>
              <a:rPr lang="en-US" sz="3000" dirty="0">
                <a:latin typeface="Futura Std Book" panose="020B0502020204020303" pitchFamily="34" charset="0"/>
              </a:rPr>
              <a:t>One night, border security officials raided the place where they were sleeping; Kai escaped but Sammy was arrested, detained and forced to work. Sammy escaped after paying a bribe to a guard.</a:t>
            </a:r>
          </a:p>
          <a:p>
            <a:pPr marL="0" indent="0" algn="r">
              <a:lnSpc>
                <a:spcPct val="100000"/>
              </a:lnSpc>
              <a:spcBef>
                <a:spcPts val="1600"/>
              </a:spcBef>
              <a:buNone/>
            </a:pPr>
            <a:r>
              <a:rPr lang="en-US" sz="3000" dirty="0">
                <a:latin typeface="Futura Std Book" panose="020B0502020204020303" pitchFamily="34" charset="0"/>
                <a:sym typeface="Wingdings" pitchFamily="2" charset="2"/>
              </a:rPr>
              <a:t> continued</a:t>
            </a:r>
            <a:endParaRPr lang="en-US" sz="3000" dirty="0">
              <a:latin typeface="Futura Std Book" panose="020B0502020204020303" pitchFamily="34" charset="0"/>
            </a:endParaRPr>
          </a:p>
        </p:txBody>
      </p:sp>
    </p:spTree>
    <p:extLst>
      <p:ext uri="{BB962C8B-B14F-4D97-AF65-F5344CB8AC3E}">
        <p14:creationId xmlns:p14="http://schemas.microsoft.com/office/powerpoint/2010/main" val="3958262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BF58-0B0B-084E-A15B-1AAA50E7FF81}"/>
              </a:ext>
            </a:extLst>
          </p:cNvPr>
          <p:cNvSpPr>
            <a:spLocks noGrp="1"/>
          </p:cNvSpPr>
          <p:nvPr>
            <p:ph type="title"/>
          </p:nvPr>
        </p:nvSpPr>
        <p:spPr/>
        <p:txBody>
          <a:bodyPr>
            <a:normAutofit fontScale="90000"/>
          </a:bodyPr>
          <a:lstStyle/>
          <a:p>
            <a:r>
              <a:rPr lang="en-GB" sz="3600" b="1" dirty="0">
                <a:solidFill>
                  <a:srgbClr val="FF6600"/>
                </a:solidFill>
                <a:latin typeface="Futura Std Book" panose="020B0502020204020303" pitchFamily="34" charset="0"/>
              </a:rPr>
              <a:t>CASE A continued</a:t>
            </a:r>
            <a:r>
              <a:rPr lang="en-GB" sz="3600" b="1" dirty="0">
                <a:solidFill>
                  <a:schemeClr val="accent2">
                    <a:lumMod val="60000"/>
                    <a:lumOff val="40000"/>
                  </a:schemeClr>
                </a:solidFill>
                <a:latin typeface="Futura Std Book" panose="020B0502020204020303" pitchFamily="34" charset="0"/>
              </a:rPr>
              <a:t/>
            </a:r>
            <a:br>
              <a:rPr lang="en-GB" sz="3600" b="1" dirty="0">
                <a:solidFill>
                  <a:schemeClr val="accent2">
                    <a:lumMod val="60000"/>
                    <a:lumOff val="40000"/>
                  </a:schemeClr>
                </a:solidFill>
                <a:latin typeface="Futura Std Book" panose="020B0502020204020303" pitchFamily="34" charset="0"/>
              </a:rPr>
            </a:br>
            <a:r>
              <a:rPr lang="en-GB" sz="3600" b="1" dirty="0">
                <a:solidFill>
                  <a:schemeClr val="accent5">
                    <a:lumMod val="75000"/>
                  </a:schemeClr>
                </a:solidFill>
                <a:latin typeface="Futura Std Book" panose="020B0502020204020303" pitchFamily="34" charset="0"/>
              </a:rPr>
              <a:t>Kai, 17 years old and Sammy, 22 years old</a:t>
            </a:r>
            <a:endParaRPr lang="en-US" sz="3600" dirty="0">
              <a:solidFill>
                <a:schemeClr val="accent5">
                  <a:lumMod val="75000"/>
                </a:schemeClr>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1791A9E0-E256-E14E-A0BD-8278EDD4882D}"/>
              </a:ext>
            </a:extLst>
          </p:cNvPr>
          <p:cNvSpPr>
            <a:spLocks noGrp="1"/>
          </p:cNvSpPr>
          <p:nvPr>
            <p:ph idx="1"/>
          </p:nvPr>
        </p:nvSpPr>
        <p:spPr/>
        <p:txBody>
          <a:bodyPr>
            <a:normAutofit fontScale="92500"/>
          </a:bodyPr>
          <a:lstStyle/>
          <a:p>
            <a:pPr marL="358775" indent="-358775">
              <a:lnSpc>
                <a:spcPct val="100000"/>
              </a:lnSpc>
              <a:spcBef>
                <a:spcPts val="1600"/>
              </a:spcBef>
            </a:pPr>
            <a:r>
              <a:rPr lang="en-US" sz="3000" dirty="0">
                <a:latin typeface="Futura Std Book" panose="020B0502020204020303" pitchFamily="34" charset="0"/>
              </a:rPr>
              <a:t>At the border town, Kai is working to earn money to pay </a:t>
            </a:r>
            <a:r>
              <a:rPr lang="en-GB" sz="3000" dirty="0">
                <a:latin typeface="Futura Std Book" panose="020B0502020204020303" pitchFamily="34" charset="0"/>
              </a:rPr>
              <a:t>the expensive fees the smugglers are demanding to take them to </a:t>
            </a:r>
            <a:r>
              <a:rPr lang="en-GB" sz="3000" dirty="0" err="1">
                <a:latin typeface="Futura Std Book" panose="020B0502020204020303" pitchFamily="34" charset="0"/>
              </a:rPr>
              <a:t>Syldavia</a:t>
            </a:r>
            <a:r>
              <a:rPr lang="en-GB" sz="3000" dirty="0">
                <a:latin typeface="Futura Std Book" panose="020B0502020204020303" pitchFamily="34" charset="0"/>
              </a:rPr>
              <a:t>. It is too dangerous to cross on their own; people have been kidnapped and some have died in the desert. </a:t>
            </a:r>
          </a:p>
          <a:p>
            <a:pPr marL="358775" indent="-358775">
              <a:lnSpc>
                <a:spcPct val="100000"/>
              </a:lnSpc>
              <a:spcBef>
                <a:spcPts val="1600"/>
              </a:spcBef>
            </a:pPr>
            <a:r>
              <a:rPr lang="en-GB" sz="3000" dirty="0">
                <a:latin typeface="Futura Std Book" panose="020B0502020204020303" pitchFamily="34" charset="0"/>
              </a:rPr>
              <a:t>Kai has been working long hours in a restaurant and has been injured at work several times. He has not sought treatment for his wounds for fear of being reported to immigration officials and deported. Sammy is depressed and has been unable to work.</a:t>
            </a:r>
            <a:endParaRPr lang="en-US" sz="3000" dirty="0">
              <a:latin typeface="Futura Std Book" panose="020B0502020204020303" pitchFamily="34" charset="0"/>
            </a:endParaRPr>
          </a:p>
        </p:txBody>
      </p:sp>
    </p:spTree>
    <p:extLst>
      <p:ext uri="{BB962C8B-B14F-4D97-AF65-F5344CB8AC3E}">
        <p14:creationId xmlns:p14="http://schemas.microsoft.com/office/powerpoint/2010/main" val="1244124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6C5B-090A-EE41-A618-9ECE111E6FC0}"/>
              </a:ext>
            </a:extLst>
          </p:cNvPr>
          <p:cNvSpPr>
            <a:spLocks noGrp="1"/>
          </p:cNvSpPr>
          <p:nvPr>
            <p:ph type="title"/>
          </p:nvPr>
        </p:nvSpPr>
        <p:spPr>
          <a:xfrm>
            <a:off x="838200" y="365125"/>
            <a:ext cx="10515600" cy="1082675"/>
          </a:xfrm>
        </p:spPr>
        <p:txBody>
          <a:bodyPr>
            <a:normAutofit fontScale="90000"/>
          </a:bodyPr>
          <a:lstStyle/>
          <a:p>
            <a:r>
              <a:rPr lang="en-GB" sz="3600" b="1" dirty="0">
                <a:solidFill>
                  <a:srgbClr val="FF6600"/>
                </a:solidFill>
                <a:latin typeface="Futura Std Book" panose="020B0502020204020303" pitchFamily="34" charset="0"/>
              </a:rPr>
              <a:t>CASE B</a:t>
            </a:r>
            <a:r>
              <a:rPr lang="en-GB" sz="3600" b="1" dirty="0">
                <a:solidFill>
                  <a:schemeClr val="accent2">
                    <a:lumMod val="60000"/>
                    <a:lumOff val="40000"/>
                  </a:schemeClr>
                </a:solidFill>
                <a:latin typeface="Futura Std Book" panose="020B0502020204020303" pitchFamily="34" charset="0"/>
              </a:rPr>
              <a:t/>
            </a:r>
            <a:br>
              <a:rPr lang="en-GB" sz="3600" b="1" dirty="0">
                <a:solidFill>
                  <a:schemeClr val="accent2">
                    <a:lumMod val="60000"/>
                    <a:lumOff val="40000"/>
                  </a:schemeClr>
                </a:solidFill>
                <a:latin typeface="Futura Std Book" panose="020B0502020204020303" pitchFamily="34" charset="0"/>
              </a:rPr>
            </a:br>
            <a:r>
              <a:rPr lang="en-GB" sz="3600" b="1" dirty="0" err="1">
                <a:solidFill>
                  <a:schemeClr val="accent5">
                    <a:lumMod val="75000"/>
                  </a:schemeClr>
                </a:solidFill>
                <a:latin typeface="Futura Std Book" panose="020B0502020204020303" pitchFamily="34" charset="0"/>
              </a:rPr>
              <a:t>Amodita</a:t>
            </a:r>
            <a:r>
              <a:rPr lang="en-GB" sz="3600" b="1" dirty="0">
                <a:solidFill>
                  <a:schemeClr val="accent5">
                    <a:lumMod val="75000"/>
                  </a:schemeClr>
                </a:solidFill>
                <a:latin typeface="Futura Std Book" panose="020B0502020204020303" pitchFamily="34" charset="0"/>
              </a:rPr>
              <a:t>, 20  years old, and </a:t>
            </a:r>
            <a:r>
              <a:rPr lang="en-GB" sz="3600" b="1" dirty="0" err="1">
                <a:solidFill>
                  <a:schemeClr val="accent5">
                    <a:lumMod val="75000"/>
                  </a:schemeClr>
                </a:solidFill>
                <a:latin typeface="Futura Std Book" panose="020B0502020204020303" pitchFamily="34" charset="0"/>
              </a:rPr>
              <a:t>Ichanga</a:t>
            </a:r>
            <a:r>
              <a:rPr lang="en-GB" sz="3600" b="1" dirty="0">
                <a:solidFill>
                  <a:schemeClr val="accent5">
                    <a:lumMod val="75000"/>
                  </a:schemeClr>
                </a:solidFill>
                <a:latin typeface="Futura Std Book" panose="020B0502020204020303" pitchFamily="34" charset="0"/>
              </a:rPr>
              <a:t>, 23 years old</a:t>
            </a:r>
            <a:endParaRPr lang="en-US" sz="3600" dirty="0">
              <a:solidFill>
                <a:schemeClr val="accent5">
                  <a:lumMod val="75000"/>
                </a:schemeClr>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4C037816-60C8-5041-B697-D964D005E67E}"/>
              </a:ext>
            </a:extLst>
          </p:cNvPr>
          <p:cNvSpPr>
            <a:spLocks noGrp="1"/>
          </p:cNvSpPr>
          <p:nvPr>
            <p:ph idx="1"/>
          </p:nvPr>
        </p:nvSpPr>
        <p:spPr>
          <a:xfrm>
            <a:off x="548639" y="1651001"/>
            <a:ext cx="11553049" cy="5045074"/>
          </a:xfrm>
        </p:spPr>
        <p:txBody>
          <a:bodyPr>
            <a:noAutofit/>
          </a:bodyPr>
          <a:lstStyle/>
          <a:p>
            <a:pPr marL="358775" indent="-358775">
              <a:lnSpc>
                <a:spcPct val="100000"/>
              </a:lnSpc>
              <a:spcBef>
                <a:spcPts val="1200"/>
              </a:spcBef>
            </a:pPr>
            <a:r>
              <a:rPr lang="en-US" sz="3000" dirty="0" err="1">
                <a:latin typeface="Futura Std Book" panose="020B0502020204020303" pitchFamily="34" charset="0"/>
              </a:rPr>
              <a:t>Amodita’s</a:t>
            </a:r>
            <a:r>
              <a:rPr lang="en-US" sz="3000" dirty="0">
                <a:latin typeface="Futura Std Book" panose="020B0502020204020303" pitchFamily="34" charset="0"/>
              </a:rPr>
              <a:t> village had been experiencing a drought for decades;  her family’s harvests had steadily decreased and could not sustain and feed everyone. Her father was ill and his medical treatment was very expensive. </a:t>
            </a:r>
            <a:r>
              <a:rPr lang="en-US" sz="3000" dirty="0" err="1">
                <a:latin typeface="Futura Std Book" panose="020B0502020204020303" pitchFamily="34" charset="0"/>
              </a:rPr>
              <a:t>Amodita</a:t>
            </a:r>
            <a:r>
              <a:rPr lang="en-US" sz="3000" dirty="0">
                <a:latin typeface="Futura Std Book" panose="020B0502020204020303" pitchFamily="34" charset="0"/>
              </a:rPr>
              <a:t> and her husband, </a:t>
            </a:r>
            <a:r>
              <a:rPr lang="en-US" sz="3000" dirty="0" err="1">
                <a:latin typeface="Futura Std Book" panose="020B0502020204020303" pitchFamily="34" charset="0"/>
              </a:rPr>
              <a:t>Ichanga</a:t>
            </a:r>
            <a:r>
              <a:rPr lang="en-US" sz="3000" dirty="0">
                <a:latin typeface="Futura Std Book" panose="020B0502020204020303" pitchFamily="34" charset="0"/>
              </a:rPr>
              <a:t>, saved up so as to migrate and support her family.</a:t>
            </a:r>
          </a:p>
          <a:p>
            <a:pPr marL="358775" indent="-358775">
              <a:lnSpc>
                <a:spcPct val="100000"/>
              </a:lnSpc>
              <a:spcBef>
                <a:spcPts val="1200"/>
              </a:spcBef>
            </a:pPr>
            <a:r>
              <a:rPr lang="en-US" sz="3000" dirty="0">
                <a:latin typeface="Futura Std Book" panose="020B0502020204020303" pitchFamily="34" charset="0"/>
              </a:rPr>
              <a:t>A friend of the family knew an agent who arranged documents for them to get to </a:t>
            </a:r>
            <a:r>
              <a:rPr lang="en-US" sz="3000" dirty="0" err="1">
                <a:latin typeface="Futura Std Book" panose="020B0502020204020303" pitchFamily="34" charset="0"/>
              </a:rPr>
              <a:t>Elbonia</a:t>
            </a:r>
            <a:r>
              <a:rPr lang="en-US" sz="3000" dirty="0">
                <a:latin typeface="Futura Std Book" panose="020B0502020204020303" pitchFamily="34" charset="0"/>
              </a:rPr>
              <a:t>. They left for </a:t>
            </a:r>
            <a:r>
              <a:rPr lang="en-US" sz="3000" dirty="0" err="1">
                <a:latin typeface="Futura Std Book" panose="020B0502020204020303" pitchFamily="34" charset="0"/>
              </a:rPr>
              <a:t>Elbonia</a:t>
            </a:r>
            <a:r>
              <a:rPr lang="en-US" sz="3000" dirty="0">
                <a:latin typeface="Futura Std Book" panose="020B0502020204020303" pitchFamily="34" charset="0"/>
              </a:rPr>
              <a:t> by bus when </a:t>
            </a:r>
            <a:r>
              <a:rPr lang="en-US" sz="3000" dirty="0" err="1">
                <a:latin typeface="Futura Std Book" panose="020B0502020204020303" pitchFamily="34" charset="0"/>
              </a:rPr>
              <a:t>Amodita</a:t>
            </a:r>
            <a:r>
              <a:rPr lang="en-US" sz="3000" dirty="0">
                <a:latin typeface="Futura Std Book" panose="020B0502020204020303" pitchFamily="34" charset="0"/>
              </a:rPr>
              <a:t> was five months pregnant. The journey was supposed to take three days through the </a:t>
            </a:r>
            <a:r>
              <a:rPr lang="en-US" sz="3000" dirty="0" err="1">
                <a:latin typeface="Futura Std Book" panose="020B0502020204020303" pitchFamily="34" charset="0"/>
              </a:rPr>
              <a:t>neighbouring</a:t>
            </a:r>
            <a:r>
              <a:rPr lang="en-US" sz="3000" dirty="0">
                <a:latin typeface="Futura Std Book" panose="020B0502020204020303" pitchFamily="34" charset="0"/>
              </a:rPr>
              <a:t> country of </a:t>
            </a:r>
            <a:r>
              <a:rPr lang="en-US" sz="3000" dirty="0" err="1">
                <a:latin typeface="Futura Std Book" panose="020B0502020204020303" pitchFamily="34" charset="0"/>
              </a:rPr>
              <a:t>Liberto</a:t>
            </a:r>
            <a:r>
              <a:rPr lang="en-US" sz="3000" dirty="0">
                <a:latin typeface="Futura Std Book" panose="020B0502020204020303" pitchFamily="34" charset="0"/>
              </a:rPr>
              <a:t>. 								      				</a:t>
            </a:r>
            <a:r>
              <a:rPr lang="en-US" sz="3000" dirty="0">
                <a:latin typeface="Futura Std Book" panose="020B0502020204020303" pitchFamily="34" charset="0"/>
                <a:sym typeface="Wingdings" pitchFamily="2" charset="2"/>
              </a:rPr>
              <a:t> continued</a:t>
            </a:r>
            <a:endParaRPr lang="en-US" sz="3000" dirty="0">
              <a:latin typeface="Futura Std Book" panose="020B0502020204020303" pitchFamily="34" charset="0"/>
            </a:endParaRPr>
          </a:p>
        </p:txBody>
      </p:sp>
    </p:spTree>
    <p:extLst>
      <p:ext uri="{BB962C8B-B14F-4D97-AF65-F5344CB8AC3E}">
        <p14:creationId xmlns:p14="http://schemas.microsoft.com/office/powerpoint/2010/main" val="2944107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36E5-6DF3-324E-AD8D-B43058912085}"/>
              </a:ext>
            </a:extLst>
          </p:cNvPr>
          <p:cNvSpPr>
            <a:spLocks noGrp="1"/>
          </p:cNvSpPr>
          <p:nvPr>
            <p:ph type="title"/>
          </p:nvPr>
        </p:nvSpPr>
        <p:spPr/>
        <p:txBody>
          <a:bodyPr>
            <a:normAutofit fontScale="90000"/>
          </a:bodyPr>
          <a:lstStyle/>
          <a:p>
            <a:r>
              <a:rPr lang="en-GB" sz="3600" b="1" dirty="0">
                <a:solidFill>
                  <a:srgbClr val="FF6600"/>
                </a:solidFill>
                <a:latin typeface="Futura Std Book" panose="020B0502020204020303" pitchFamily="34" charset="0"/>
              </a:rPr>
              <a:t>CASE B continued</a:t>
            </a:r>
            <a:r>
              <a:rPr lang="en-GB" sz="3600" b="1" dirty="0">
                <a:solidFill>
                  <a:schemeClr val="accent2">
                    <a:lumMod val="60000"/>
                    <a:lumOff val="40000"/>
                  </a:schemeClr>
                </a:solidFill>
                <a:latin typeface="Futura Std Book" panose="020B0502020204020303" pitchFamily="34" charset="0"/>
              </a:rPr>
              <a:t/>
            </a:r>
            <a:br>
              <a:rPr lang="en-GB" sz="3600" b="1" dirty="0">
                <a:solidFill>
                  <a:schemeClr val="accent2">
                    <a:lumMod val="60000"/>
                    <a:lumOff val="40000"/>
                  </a:schemeClr>
                </a:solidFill>
                <a:latin typeface="Futura Std Book" panose="020B0502020204020303" pitchFamily="34" charset="0"/>
              </a:rPr>
            </a:br>
            <a:r>
              <a:rPr lang="en-GB" sz="3600" b="1" dirty="0" err="1">
                <a:solidFill>
                  <a:schemeClr val="accent5">
                    <a:lumMod val="75000"/>
                  </a:schemeClr>
                </a:solidFill>
                <a:latin typeface="Futura Std Book" panose="020B0502020204020303" pitchFamily="34" charset="0"/>
              </a:rPr>
              <a:t>Amodita</a:t>
            </a:r>
            <a:r>
              <a:rPr lang="en-GB" sz="3600" b="1" dirty="0">
                <a:solidFill>
                  <a:schemeClr val="accent5">
                    <a:lumMod val="75000"/>
                  </a:schemeClr>
                </a:solidFill>
                <a:latin typeface="Futura Std Book" panose="020B0502020204020303" pitchFamily="34" charset="0"/>
              </a:rPr>
              <a:t>, 20 years old, and </a:t>
            </a:r>
            <a:r>
              <a:rPr lang="en-GB" sz="3600" b="1" dirty="0" err="1">
                <a:solidFill>
                  <a:schemeClr val="accent5">
                    <a:lumMod val="75000"/>
                  </a:schemeClr>
                </a:solidFill>
                <a:latin typeface="Futura Std Book" panose="020B0502020204020303" pitchFamily="34" charset="0"/>
              </a:rPr>
              <a:t>Ichanga</a:t>
            </a:r>
            <a:r>
              <a:rPr lang="en-GB" sz="3600" b="1" dirty="0">
                <a:solidFill>
                  <a:schemeClr val="accent5">
                    <a:lumMod val="75000"/>
                  </a:schemeClr>
                </a:solidFill>
                <a:latin typeface="Futura Std Book" panose="020B0502020204020303" pitchFamily="34" charset="0"/>
              </a:rPr>
              <a:t>, 23 years old</a:t>
            </a:r>
            <a:endParaRPr lang="en-US" sz="3600" dirty="0">
              <a:solidFill>
                <a:schemeClr val="accent5">
                  <a:lumMod val="75000"/>
                </a:schemeClr>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26CE39BC-42A4-F84D-B2E3-A607AD636FB3}"/>
              </a:ext>
            </a:extLst>
          </p:cNvPr>
          <p:cNvSpPr>
            <a:spLocks noGrp="1"/>
          </p:cNvSpPr>
          <p:nvPr>
            <p:ph idx="1"/>
          </p:nvPr>
        </p:nvSpPr>
        <p:spPr>
          <a:xfrm>
            <a:off x="838200" y="1825624"/>
            <a:ext cx="10515600" cy="4746625"/>
          </a:xfrm>
        </p:spPr>
        <p:txBody>
          <a:bodyPr>
            <a:normAutofit fontScale="92500" lnSpcReduction="10000"/>
          </a:bodyPr>
          <a:lstStyle/>
          <a:p>
            <a:pPr marL="358775" indent="-358775">
              <a:lnSpc>
                <a:spcPct val="100000"/>
              </a:lnSpc>
              <a:spcBef>
                <a:spcPts val="1600"/>
              </a:spcBef>
            </a:pPr>
            <a:r>
              <a:rPr lang="en-US" sz="3000" dirty="0">
                <a:latin typeface="Futura Std Book" panose="020B0502020204020303" pitchFamily="34" charset="0"/>
              </a:rPr>
              <a:t>After crossing into </a:t>
            </a:r>
            <a:r>
              <a:rPr lang="en-US" sz="3000" dirty="0" err="1">
                <a:latin typeface="Futura Std Book" panose="020B0502020204020303" pitchFamily="34" charset="0"/>
              </a:rPr>
              <a:t>Liberto</a:t>
            </a:r>
            <a:r>
              <a:rPr lang="en-US" sz="3000" dirty="0">
                <a:latin typeface="Futura Std Book" panose="020B0502020204020303" pitchFamily="34" charset="0"/>
              </a:rPr>
              <a:t>, their bus was stopped by immigration officers who ordered </a:t>
            </a:r>
            <a:r>
              <a:rPr lang="en-US" sz="3000" dirty="0" err="1">
                <a:latin typeface="Futura Std Book" panose="020B0502020204020303" pitchFamily="34" charset="0"/>
              </a:rPr>
              <a:t>Ichanga</a:t>
            </a:r>
            <a:r>
              <a:rPr lang="en-US" sz="3000" dirty="0">
                <a:latin typeface="Futura Std Book" panose="020B0502020204020303" pitchFamily="34" charset="0"/>
              </a:rPr>
              <a:t> and another man off the bus. </a:t>
            </a:r>
            <a:r>
              <a:rPr lang="en-US" sz="3000" dirty="0" err="1">
                <a:latin typeface="Futura Std Book" panose="020B0502020204020303" pitchFamily="34" charset="0"/>
              </a:rPr>
              <a:t>Amodita</a:t>
            </a:r>
            <a:r>
              <a:rPr lang="en-US" sz="3000" dirty="0">
                <a:latin typeface="Futura Std Book" panose="020B0502020204020303" pitchFamily="34" charset="0"/>
              </a:rPr>
              <a:t>, who was seated in front, was prevented from getting off the bus; she was very distressed and started shouting and protesting, but could not speak the language. She started </a:t>
            </a:r>
            <a:r>
              <a:rPr lang="en-GB" sz="3000" dirty="0">
                <a:latin typeface="Futura Std Book" panose="020B0502020204020303" pitchFamily="34" charset="0"/>
              </a:rPr>
              <a:t>to get severe cramps</a:t>
            </a:r>
            <a:r>
              <a:rPr lang="en-US" sz="3000" dirty="0">
                <a:latin typeface="Futura Std Book" panose="020B0502020204020303" pitchFamily="34" charset="0"/>
              </a:rPr>
              <a:t>. </a:t>
            </a:r>
          </a:p>
          <a:p>
            <a:pPr marL="358775" indent="-358775">
              <a:lnSpc>
                <a:spcPct val="100000"/>
              </a:lnSpc>
              <a:spcBef>
                <a:spcPts val="1600"/>
              </a:spcBef>
            </a:pPr>
            <a:r>
              <a:rPr lang="en-US" sz="3000" dirty="0">
                <a:latin typeface="Futura Std Book" panose="020B0502020204020303" pitchFamily="34" charset="0"/>
              </a:rPr>
              <a:t>There were no women officers on duty at the border of </a:t>
            </a:r>
            <a:r>
              <a:rPr lang="en-US" sz="3000" dirty="0" err="1">
                <a:latin typeface="Futura Std Book" panose="020B0502020204020303" pitchFamily="34" charset="0"/>
              </a:rPr>
              <a:t>Elbonia</a:t>
            </a:r>
            <a:r>
              <a:rPr lang="en-US" sz="3000" dirty="0">
                <a:latin typeface="Futura Std Book" panose="020B0502020204020303" pitchFamily="34" charset="0"/>
              </a:rPr>
              <a:t>. The male border guards denied </a:t>
            </a:r>
            <a:r>
              <a:rPr lang="en-US" sz="3000" dirty="0" err="1">
                <a:latin typeface="Futura Std Book" panose="020B0502020204020303" pitchFamily="34" charset="0"/>
              </a:rPr>
              <a:t>Amodita</a:t>
            </a:r>
            <a:r>
              <a:rPr lang="en-US" sz="3000" dirty="0">
                <a:latin typeface="Futura Std Book" panose="020B0502020204020303" pitchFamily="34" charset="0"/>
              </a:rPr>
              <a:t> entry because she did not have the right papers. She was in unbearable pain, but was not permitted to see a doctor because the authorities said she </a:t>
            </a:r>
            <a:r>
              <a:rPr lang="en-GB" sz="3000" dirty="0">
                <a:latin typeface="Futura Std Book" panose="020B0502020204020303" pitchFamily="34" charset="0"/>
              </a:rPr>
              <a:t>had tried to enter </a:t>
            </a:r>
            <a:r>
              <a:rPr lang="en-GB" sz="3000" dirty="0" err="1">
                <a:latin typeface="Futura Std Book" panose="020B0502020204020303" pitchFamily="34" charset="0"/>
              </a:rPr>
              <a:t>Elbonia</a:t>
            </a:r>
            <a:r>
              <a:rPr lang="en-GB" sz="3000" dirty="0">
                <a:latin typeface="Futura Std Book" panose="020B0502020204020303" pitchFamily="34" charset="0"/>
              </a:rPr>
              <a:t> irregularly. </a:t>
            </a:r>
            <a:endParaRPr lang="en-US" sz="3000" dirty="0">
              <a:latin typeface="Futura Std Book" panose="020B0502020204020303" pitchFamily="34" charset="0"/>
            </a:endParaRPr>
          </a:p>
        </p:txBody>
      </p:sp>
    </p:spTree>
    <p:extLst>
      <p:ext uri="{BB962C8B-B14F-4D97-AF65-F5344CB8AC3E}">
        <p14:creationId xmlns:p14="http://schemas.microsoft.com/office/powerpoint/2010/main" val="2721412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1A6C-B4A2-40E0-8729-DE1547D31C13}"/>
              </a:ext>
            </a:extLst>
          </p:cNvPr>
          <p:cNvSpPr>
            <a:spLocks noGrp="1"/>
          </p:cNvSpPr>
          <p:nvPr>
            <p:ph type="title"/>
          </p:nvPr>
        </p:nvSpPr>
        <p:spPr>
          <a:xfrm>
            <a:off x="629392" y="327025"/>
            <a:ext cx="10913424" cy="938742"/>
          </a:xfrm>
        </p:spPr>
        <p:txBody>
          <a:bodyPr>
            <a:noAutofit/>
          </a:bodyPr>
          <a:lstStyle/>
          <a:p>
            <a:pPr>
              <a:tabLst>
                <a:tab pos="1377950" algn="l"/>
              </a:tabLst>
            </a:pPr>
            <a:r>
              <a:rPr lang="en-US" sz="3800" b="1" dirty="0">
                <a:solidFill>
                  <a:srgbClr val="FF6600"/>
                </a:solidFill>
                <a:latin typeface="Futura Std Book" panose="020B0502020204020303" pitchFamily="34" charset="0"/>
              </a:rPr>
              <a:t>1.3.3.	Human rights particularly at risk at </a:t>
            </a:r>
            <a:r>
              <a:rPr lang="en-US" sz="3800" b="1" dirty="0" smtClean="0">
                <a:solidFill>
                  <a:srgbClr val="FF6600"/>
                </a:solidFill>
                <a:latin typeface="Futura Std Book" panose="020B0502020204020303" pitchFamily="34" charset="0"/>
              </a:rPr>
              <a:t>international </a:t>
            </a:r>
            <a:r>
              <a:rPr lang="en-US" sz="3800" b="1" dirty="0">
                <a:solidFill>
                  <a:srgbClr val="FF6600"/>
                </a:solidFill>
                <a:latin typeface="Futura Std Book" panose="020B0502020204020303" pitchFamily="34" charset="0"/>
              </a:rPr>
              <a:t>borders</a:t>
            </a:r>
          </a:p>
        </p:txBody>
      </p:sp>
      <p:sp>
        <p:nvSpPr>
          <p:cNvPr id="4" name="Content Placeholder 3">
            <a:extLst>
              <a:ext uri="{FF2B5EF4-FFF2-40B4-BE49-F238E27FC236}">
                <a16:creationId xmlns:a16="http://schemas.microsoft.com/office/drawing/2014/main" id="{D9C41C92-3CC7-4D30-BCD4-B630728F1A34}"/>
              </a:ext>
            </a:extLst>
          </p:cNvPr>
          <p:cNvSpPr>
            <a:spLocks noGrp="1"/>
          </p:cNvSpPr>
          <p:nvPr>
            <p:ph sz="half" idx="2"/>
          </p:nvPr>
        </p:nvSpPr>
        <p:spPr>
          <a:xfrm>
            <a:off x="440268" y="1451113"/>
            <a:ext cx="5731932" cy="5083037"/>
          </a:xfrm>
        </p:spPr>
        <p:txBody>
          <a:bodyPr>
            <a:noAutofit/>
          </a:bodyPr>
          <a:lstStyle/>
          <a:p>
            <a:pPr marL="514350" indent="-514350" defTabSz="457200" eaLnBrk="0" hangingPunct="0">
              <a:lnSpc>
                <a:spcPct val="110000"/>
              </a:lnSpc>
              <a:spcBef>
                <a:spcPts val="600"/>
              </a:spcBef>
              <a:spcAft>
                <a:spcPts val="600"/>
              </a:spcAft>
              <a:buAutoNum type="alphaLcParenBoth"/>
            </a:pPr>
            <a:r>
              <a:rPr lang="en-US" dirty="0">
                <a:solidFill>
                  <a:srgbClr val="333333"/>
                </a:solidFill>
                <a:latin typeface="Futura Std Book" panose="020B0502020204020303" pitchFamily="34" charset="0"/>
                <a:ea typeface="ＭＳ Ｐゴシック" pitchFamily="-108" charset="-128"/>
                <a:cs typeface="Arial" panose="020B0604020202020204" pitchFamily="34" charset="0"/>
              </a:rPr>
              <a:t>Right to life</a:t>
            </a:r>
          </a:p>
          <a:p>
            <a:pPr marL="514350" indent="-514350" defTabSz="457200" eaLnBrk="0" hangingPunct="0">
              <a:lnSpc>
                <a:spcPct val="110000"/>
              </a:lnSpc>
              <a:spcBef>
                <a:spcPts val="600"/>
              </a:spcBef>
              <a:spcAft>
                <a:spcPts val="600"/>
              </a:spcAft>
              <a:buAutoNum type="alphaLcParenBoth"/>
            </a:pP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Right to freedom from torture and other forms of cruel, inhuman or degrading treatment</a:t>
            </a:r>
          </a:p>
          <a:p>
            <a:pPr marL="514350" indent="-514350" defTabSz="457200" eaLnBrk="0" hangingPunct="0">
              <a:lnSpc>
                <a:spcPct val="110000"/>
              </a:lnSpc>
              <a:spcBef>
                <a:spcPts val="600"/>
              </a:spcBef>
              <a:spcAft>
                <a:spcPts val="600"/>
              </a:spcAft>
              <a:buAutoNum type="alphaLcParenBoth"/>
            </a:pP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Right to liberty and security of person</a:t>
            </a:r>
          </a:p>
          <a:p>
            <a:pPr marL="514350" indent="-514350" defTabSz="457200" eaLnBrk="0" hangingPunct="0">
              <a:lnSpc>
                <a:spcPct val="110000"/>
              </a:lnSpc>
              <a:spcBef>
                <a:spcPts val="600"/>
              </a:spcBef>
              <a:spcAft>
                <a:spcPts val="600"/>
              </a:spcAft>
              <a:buAutoNum type="alphaLcParenBoth"/>
            </a:pP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Right to freedom of movement </a:t>
            </a:r>
          </a:p>
          <a:p>
            <a:pPr marL="514350" indent="-514350" defTabSz="457200" eaLnBrk="0" hangingPunct="0">
              <a:lnSpc>
                <a:spcPct val="110000"/>
              </a:lnSpc>
              <a:spcBef>
                <a:spcPts val="600"/>
              </a:spcBef>
              <a:spcAft>
                <a:spcPts val="600"/>
              </a:spcAft>
              <a:buAutoNum type="alphaLcParenBoth"/>
            </a:pP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Right to privacy </a:t>
            </a:r>
          </a:p>
          <a:p>
            <a:pPr marL="514350" indent="-514350" defTabSz="457200" eaLnBrk="0" hangingPunct="0">
              <a:lnSpc>
                <a:spcPct val="110000"/>
              </a:lnSpc>
              <a:spcBef>
                <a:spcPts val="600"/>
              </a:spcBef>
              <a:spcAft>
                <a:spcPts val="600"/>
              </a:spcAft>
              <a:buAutoNum type="alphaLcParenBoth"/>
            </a:pP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Right to freedom of expression</a:t>
            </a:r>
            <a:endParaRPr lang="en-US" dirty="0">
              <a:solidFill>
                <a:srgbClr val="333333"/>
              </a:solidFill>
              <a:latin typeface="Futura Std Book" panose="020B0502020204020303" pitchFamily="34" charset="0"/>
              <a:ea typeface="ＭＳ Ｐゴシック" pitchFamily="-108" charset="-128"/>
              <a:cs typeface="Arial" panose="020B0604020202020204" pitchFamily="34" charset="0"/>
            </a:endParaRPr>
          </a:p>
          <a:p>
            <a:pPr marL="0" indent="0" defTabSz="457200" eaLnBrk="0" hangingPunct="0">
              <a:lnSpc>
                <a:spcPct val="100000"/>
              </a:lnSpc>
              <a:spcBef>
                <a:spcPts val="600"/>
              </a:spcBef>
              <a:buNone/>
            </a:pPr>
            <a:endParaRPr lang="en-US" dirty="0">
              <a:solidFill>
                <a:srgbClr val="333333"/>
              </a:solidFill>
              <a:ea typeface="ＭＳ Ｐゴシック" pitchFamily="-108" charset="-128"/>
              <a:cs typeface="Arial" panose="020B0604020202020204" pitchFamily="34" charset="0"/>
            </a:endParaRPr>
          </a:p>
        </p:txBody>
      </p:sp>
      <p:sp>
        <p:nvSpPr>
          <p:cNvPr id="9" name="Content Placeholder 8">
            <a:extLst>
              <a:ext uri="{FF2B5EF4-FFF2-40B4-BE49-F238E27FC236}">
                <a16:creationId xmlns:a16="http://schemas.microsoft.com/office/drawing/2014/main" id="{EDEC02C9-D61E-4AC2-8F2E-6839907BD170}"/>
              </a:ext>
            </a:extLst>
          </p:cNvPr>
          <p:cNvSpPr>
            <a:spLocks noGrp="1"/>
          </p:cNvSpPr>
          <p:nvPr>
            <p:ph sz="quarter" idx="4"/>
          </p:nvPr>
        </p:nvSpPr>
        <p:spPr>
          <a:xfrm>
            <a:off x="6172200" y="1451113"/>
            <a:ext cx="5765800" cy="5083037"/>
          </a:xfrm>
        </p:spPr>
        <p:txBody>
          <a:bodyPr>
            <a:normAutofit/>
          </a:bodyPr>
          <a:lstStyle/>
          <a:p>
            <a:pPr marL="514350" indent="-514350" defTabSz="457200" eaLnBrk="0" hangingPunct="0">
              <a:lnSpc>
                <a:spcPct val="110000"/>
              </a:lnSpc>
              <a:spcBef>
                <a:spcPts val="600"/>
              </a:spcBef>
              <a:spcAft>
                <a:spcPts val="600"/>
              </a:spcAft>
              <a:buAutoNum type="alphaLcParenBoth" startAt="7"/>
            </a:pP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Right to family life (unification) </a:t>
            </a:r>
          </a:p>
          <a:p>
            <a:pPr marL="514350" indent="-514350" defTabSz="457200" eaLnBrk="0" hangingPunct="0">
              <a:lnSpc>
                <a:spcPct val="110000"/>
              </a:lnSpc>
              <a:spcBef>
                <a:spcPts val="600"/>
              </a:spcBef>
              <a:spcAft>
                <a:spcPts val="600"/>
              </a:spcAft>
              <a:buAutoNum type="alphaLcParenBoth" startAt="7"/>
            </a:pP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B</a:t>
            </a:r>
            <a:r>
              <a:rPr lang="en-US" dirty="0" err="1">
                <a:solidFill>
                  <a:srgbClr val="333333"/>
                </a:solidFill>
                <a:latin typeface="Futura Std Book" panose="020B0502020204020303" pitchFamily="34" charset="0"/>
                <a:ea typeface="ＭＳ Ｐゴシック" pitchFamily="-108" charset="-128"/>
                <a:cs typeface="Arial" panose="020B0604020202020204" pitchFamily="34" charset="0"/>
              </a:rPr>
              <a:t>est</a:t>
            </a:r>
            <a:r>
              <a:rPr lang="en-US" dirty="0">
                <a:solidFill>
                  <a:srgbClr val="333333"/>
                </a:solidFill>
                <a:latin typeface="Futura Std Book" panose="020B0502020204020303" pitchFamily="34" charset="0"/>
                <a:ea typeface="ＭＳ Ｐゴシック" pitchFamily="-108" charset="-128"/>
                <a:cs typeface="Arial" panose="020B0604020202020204" pitchFamily="34" charset="0"/>
              </a:rPr>
              <a:t> interests of the child </a:t>
            </a:r>
          </a:p>
          <a:p>
            <a:pPr marL="514350" indent="-514350" defTabSz="457200" eaLnBrk="0" hangingPunct="0">
              <a:lnSpc>
                <a:spcPct val="110000"/>
              </a:lnSpc>
              <a:spcBef>
                <a:spcPts val="600"/>
              </a:spcBef>
              <a:spcAft>
                <a:spcPts val="600"/>
              </a:spcAft>
              <a:buAutoNum type="alphaLcParenBoth" startAt="7"/>
            </a:pP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Right to due process and fair trial guarantees </a:t>
            </a:r>
          </a:p>
          <a:p>
            <a:pPr marL="514350" indent="-514350" defTabSz="457200" eaLnBrk="0" hangingPunct="0">
              <a:lnSpc>
                <a:spcPct val="110000"/>
              </a:lnSpc>
              <a:spcBef>
                <a:spcPts val="600"/>
              </a:spcBef>
              <a:spcAft>
                <a:spcPts val="600"/>
              </a:spcAft>
              <a:buAutoNum type="alphaLcParenBoth" startAt="7"/>
            </a:pPr>
            <a:r>
              <a:rPr lang="en-US" dirty="0">
                <a:solidFill>
                  <a:srgbClr val="333333"/>
                </a:solidFill>
                <a:latin typeface="Futura Std Book" panose="020B0502020204020303" pitchFamily="34" charset="0"/>
                <a:ea typeface="ＭＳ Ｐゴシック" pitchFamily="-108" charset="-128"/>
                <a:cs typeface="Arial" panose="020B0604020202020204" pitchFamily="34" charset="0"/>
              </a:rPr>
              <a:t>Right to health </a:t>
            </a:r>
          </a:p>
          <a:p>
            <a:pPr marL="514350" indent="-514350" defTabSz="457200" eaLnBrk="0" hangingPunct="0">
              <a:lnSpc>
                <a:spcPct val="110000"/>
              </a:lnSpc>
              <a:spcBef>
                <a:spcPts val="600"/>
              </a:spcBef>
              <a:spcAft>
                <a:spcPts val="600"/>
              </a:spcAft>
              <a:buAutoNum type="alphaLcParenBoth" startAt="7"/>
            </a:pPr>
            <a:r>
              <a:rPr lang="en-US" dirty="0">
                <a:solidFill>
                  <a:srgbClr val="333333"/>
                </a:solidFill>
                <a:latin typeface="Futura Std Book" panose="020B0502020204020303" pitchFamily="34" charset="0"/>
                <a:ea typeface="ＭＳ Ｐゴシック" pitchFamily="-108" charset="-128"/>
                <a:cs typeface="Arial" panose="020B0604020202020204" pitchFamily="34" charset="0"/>
              </a:rPr>
              <a:t>Right to food </a:t>
            </a:r>
          </a:p>
          <a:p>
            <a:pPr marL="514350" indent="-514350" defTabSz="457200" eaLnBrk="0" hangingPunct="0">
              <a:lnSpc>
                <a:spcPct val="110000"/>
              </a:lnSpc>
              <a:spcBef>
                <a:spcPts val="600"/>
              </a:spcBef>
              <a:spcAft>
                <a:spcPts val="600"/>
              </a:spcAft>
              <a:buAutoNum type="alphaLcParenBoth" startAt="7"/>
            </a:pPr>
            <a:r>
              <a:rPr lang="en-US" dirty="0">
                <a:solidFill>
                  <a:srgbClr val="333333"/>
                </a:solidFill>
                <a:latin typeface="Futura Std Book" panose="020B0502020204020303" pitchFamily="34" charset="0"/>
                <a:ea typeface="ＭＳ Ｐゴシック" pitchFamily="-108" charset="-128"/>
                <a:cs typeface="Arial" panose="020B0604020202020204" pitchFamily="34" charset="0"/>
              </a:rPr>
              <a:t>Right to water and sanitation </a:t>
            </a:r>
          </a:p>
          <a:p>
            <a:pPr marL="514350" indent="-514350" defTabSz="457200" eaLnBrk="0" hangingPunct="0">
              <a:lnSpc>
                <a:spcPct val="110000"/>
              </a:lnSpc>
              <a:spcBef>
                <a:spcPts val="600"/>
              </a:spcBef>
              <a:spcAft>
                <a:spcPts val="600"/>
              </a:spcAft>
              <a:buAutoNum type="alphaLcParenBoth" startAt="7"/>
            </a:pPr>
            <a:r>
              <a:rPr lang="en-US" dirty="0">
                <a:solidFill>
                  <a:srgbClr val="333333"/>
                </a:solidFill>
                <a:latin typeface="Futura Std Book" panose="020B0502020204020303" pitchFamily="34" charset="0"/>
                <a:ea typeface="ＭＳ Ｐゴシック" pitchFamily="-108" charset="-128"/>
                <a:cs typeface="Arial" panose="020B0604020202020204" pitchFamily="34" charset="0"/>
              </a:rPr>
              <a:t> </a:t>
            </a:r>
            <a:r>
              <a:rPr lang="en-GB" dirty="0">
                <a:solidFill>
                  <a:srgbClr val="333333"/>
                </a:solidFill>
                <a:latin typeface="Futura Std Book" panose="020B0502020204020303" pitchFamily="34" charset="0"/>
                <a:ea typeface="ＭＳ Ｐゴシック" pitchFamily="-108" charset="-128"/>
                <a:cs typeface="Arial" panose="020B0604020202020204" pitchFamily="34" charset="0"/>
              </a:rPr>
              <a:t>Right to an effective remedy</a:t>
            </a:r>
            <a:endParaRPr lang="en-US" dirty="0">
              <a:solidFill>
                <a:srgbClr val="333333"/>
              </a:solidFill>
              <a:latin typeface="Futura Std Book" panose="020B0502020204020303" pitchFamily="34" charset="0"/>
              <a:ea typeface="ＭＳ Ｐゴシック" pitchFamily="-108" charset="-128"/>
              <a:cs typeface="Arial" panose="020B0604020202020204" pitchFamily="34" charset="0"/>
            </a:endParaRPr>
          </a:p>
          <a:p>
            <a:endParaRPr lang="en-US" dirty="0"/>
          </a:p>
        </p:txBody>
      </p:sp>
    </p:spTree>
    <p:extLst>
      <p:ext uri="{BB962C8B-B14F-4D97-AF65-F5344CB8AC3E}">
        <p14:creationId xmlns:p14="http://schemas.microsoft.com/office/powerpoint/2010/main" val="1757449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B3E425-8688-0A48-933F-6557EAA4ED70}"/>
              </a:ext>
            </a:extLst>
          </p:cNvPr>
          <p:cNvSpPr>
            <a:spLocks noGrp="1"/>
          </p:cNvSpPr>
          <p:nvPr>
            <p:ph type="title"/>
          </p:nvPr>
        </p:nvSpPr>
        <p:spPr>
          <a:xfrm>
            <a:off x="838200" y="365125"/>
            <a:ext cx="10515600" cy="1325563"/>
          </a:xfrm>
        </p:spPr>
        <p:txBody>
          <a:bodyPr>
            <a:normAutofit/>
          </a:bodyPr>
          <a:lstStyle/>
          <a:p>
            <a:pPr>
              <a:tabLst>
                <a:tab pos="1377950" algn="l"/>
              </a:tabLst>
            </a:pPr>
            <a:r>
              <a:rPr lang="en-US" sz="3600" b="1" cap="small" dirty="0">
                <a:solidFill>
                  <a:srgbClr val="FF6600"/>
                </a:solidFill>
                <a:latin typeface="Futura Std Book" panose="020B0502020204020303" pitchFamily="34" charset="0"/>
                <a:cs typeface="Arial" panose="020B0604020202020204" pitchFamily="34" charset="0"/>
              </a:rPr>
              <a:t>1.3.4.	</a:t>
            </a:r>
            <a:r>
              <a:rPr lang="en-US" sz="3600" b="1" dirty="0">
                <a:solidFill>
                  <a:srgbClr val="FF6600"/>
                </a:solidFill>
                <a:latin typeface="Futura Std Book" panose="020B0502020204020303" pitchFamily="34" charset="0"/>
                <a:cs typeface="Arial" panose="020B0604020202020204" pitchFamily="34" charset="0"/>
              </a:rPr>
              <a:t>Discussion: </a:t>
            </a:r>
            <a:r>
              <a:rPr lang="en-US" sz="3600" b="1" dirty="0" smtClean="0">
                <a:solidFill>
                  <a:srgbClr val="FF6600"/>
                </a:solidFill>
                <a:latin typeface="Futura Std Book" panose="020B0502020204020303" pitchFamily="34" charset="0"/>
                <a:cs typeface="Arial" panose="020B0604020202020204" pitchFamily="34" charset="0"/>
              </a:rPr>
              <a:t>If human </a:t>
            </a:r>
            <a:r>
              <a:rPr lang="en-US" sz="3600" b="1" dirty="0">
                <a:solidFill>
                  <a:srgbClr val="FF6600"/>
                </a:solidFill>
                <a:latin typeface="Futura Std Book" panose="020B0502020204020303" pitchFamily="34" charset="0"/>
                <a:cs typeface="Arial" panose="020B0604020202020204" pitchFamily="34" charset="0"/>
              </a:rPr>
              <a:t>rights apply to </a:t>
            </a:r>
            <a:r>
              <a:rPr lang="en-US" sz="3600" b="1" dirty="0" smtClean="0">
                <a:solidFill>
                  <a:srgbClr val="FF6600"/>
                </a:solidFill>
                <a:latin typeface="Futura Std Book" panose="020B0502020204020303" pitchFamily="34" charset="0"/>
                <a:cs typeface="Arial" panose="020B0604020202020204" pitchFamily="34" charset="0"/>
              </a:rPr>
              <a:t>everyone, everywhere …</a:t>
            </a:r>
            <a:endParaRPr lang="en-US" sz="3600" dirty="0">
              <a:solidFill>
                <a:srgbClr val="FF6600"/>
              </a:solidFill>
              <a:latin typeface="Futura Std Book" panose="020B0502020204020303" pitchFamily="34" charset="0"/>
            </a:endParaRPr>
          </a:p>
        </p:txBody>
      </p:sp>
      <p:sp>
        <p:nvSpPr>
          <p:cNvPr id="6" name="Content Placeholder 5">
            <a:extLst>
              <a:ext uri="{FF2B5EF4-FFF2-40B4-BE49-F238E27FC236}">
                <a16:creationId xmlns:a16="http://schemas.microsoft.com/office/drawing/2014/main" id="{4FB70C48-62B1-4E45-8C29-5A415C8B8713}"/>
              </a:ext>
            </a:extLst>
          </p:cNvPr>
          <p:cNvSpPr>
            <a:spLocks noGrp="1"/>
          </p:cNvSpPr>
          <p:nvPr>
            <p:ph idx="1"/>
          </p:nvPr>
        </p:nvSpPr>
        <p:spPr>
          <a:xfrm>
            <a:off x="838200" y="1690688"/>
            <a:ext cx="10515600" cy="4710111"/>
          </a:xfrm>
        </p:spPr>
        <p:txBody>
          <a:bodyPr>
            <a:noAutofit/>
          </a:bodyPr>
          <a:lstStyle/>
          <a:p>
            <a:pPr marL="0" indent="0">
              <a:lnSpc>
                <a:spcPct val="100000"/>
              </a:lnSpc>
              <a:spcBef>
                <a:spcPts val="0"/>
              </a:spcBef>
              <a:spcAft>
                <a:spcPts val="600"/>
              </a:spcAft>
              <a:buNone/>
            </a:pPr>
            <a:r>
              <a:rPr lang="en-US" sz="3200" dirty="0" smtClean="0">
                <a:latin typeface="Futura Std Book" panose="020B0502020204020303" pitchFamily="34" charset="0"/>
              </a:rPr>
              <a:t>What about:</a:t>
            </a:r>
            <a:endParaRPr lang="en-US" sz="3200" dirty="0">
              <a:latin typeface="Futura Std Book" panose="020B0502020204020303" pitchFamily="34" charset="0"/>
            </a:endParaRPr>
          </a:p>
          <a:p>
            <a:pPr marL="358775" indent="-358775">
              <a:lnSpc>
                <a:spcPct val="100000"/>
              </a:lnSpc>
              <a:spcBef>
                <a:spcPts val="0"/>
              </a:spcBef>
              <a:spcAft>
                <a:spcPts val="600"/>
              </a:spcAft>
            </a:pPr>
            <a:r>
              <a:rPr lang="en-US" sz="3200" dirty="0">
                <a:latin typeface="Futura Std Book" panose="020B0502020204020303" pitchFamily="34" charset="0"/>
              </a:rPr>
              <a:t>If the person is in “no man’s land</a:t>
            </a:r>
            <a:r>
              <a:rPr lang="en-US" sz="3200" dirty="0" smtClean="0">
                <a:latin typeface="Futura Std Book" panose="020B0502020204020303" pitchFamily="34" charset="0"/>
              </a:rPr>
              <a:t>”?</a:t>
            </a:r>
            <a:endParaRPr lang="en-US" sz="3200" dirty="0">
              <a:latin typeface="Futura Std Book" panose="020B0502020204020303" pitchFamily="34" charset="0"/>
            </a:endParaRPr>
          </a:p>
          <a:p>
            <a:pPr marL="358775" indent="-358775">
              <a:lnSpc>
                <a:spcPct val="100000"/>
              </a:lnSpc>
              <a:spcBef>
                <a:spcPts val="0"/>
              </a:spcBef>
              <a:spcAft>
                <a:spcPts val="600"/>
              </a:spcAft>
            </a:pPr>
            <a:r>
              <a:rPr lang="en-US" sz="3200" dirty="0">
                <a:latin typeface="Futura Std Book" panose="020B0502020204020303" pitchFamily="34" charset="0"/>
              </a:rPr>
              <a:t>If the person is suspected of terrorism or on a </a:t>
            </a:r>
            <a:r>
              <a:rPr lang="en-US" sz="3200" dirty="0" smtClean="0">
                <a:latin typeface="Futura Std Book" panose="020B0502020204020303" pitchFamily="34" charset="0"/>
              </a:rPr>
              <a:t>watch-list?</a:t>
            </a:r>
            <a:endParaRPr lang="en-US" sz="3200" dirty="0">
              <a:latin typeface="Futura Std Book" panose="020B0502020204020303" pitchFamily="34" charset="0"/>
            </a:endParaRPr>
          </a:p>
          <a:p>
            <a:pPr marL="358775" indent="-358775">
              <a:lnSpc>
                <a:spcPct val="100000"/>
              </a:lnSpc>
              <a:spcBef>
                <a:spcPts val="0"/>
              </a:spcBef>
              <a:spcAft>
                <a:spcPts val="600"/>
              </a:spcAft>
            </a:pPr>
            <a:r>
              <a:rPr lang="en-US" sz="3200" dirty="0">
                <a:latin typeface="Futura Std Book" panose="020B0502020204020303" pitchFamily="34" charset="0"/>
              </a:rPr>
              <a:t>If the person was smuggled across the border or does not have any </a:t>
            </a:r>
            <a:r>
              <a:rPr lang="en-US" sz="3200" dirty="0" smtClean="0">
                <a:latin typeface="Futura Std Book" panose="020B0502020204020303" pitchFamily="34" charset="0"/>
              </a:rPr>
              <a:t>papers?</a:t>
            </a:r>
            <a:endParaRPr lang="en-US" sz="3200" dirty="0">
              <a:latin typeface="Futura Std Book" panose="020B0502020204020303" pitchFamily="34" charset="0"/>
            </a:endParaRPr>
          </a:p>
          <a:p>
            <a:pPr marL="358775" indent="-358775">
              <a:lnSpc>
                <a:spcPct val="100000"/>
              </a:lnSpc>
              <a:spcBef>
                <a:spcPts val="0"/>
              </a:spcBef>
              <a:spcAft>
                <a:spcPts val="600"/>
              </a:spcAft>
            </a:pPr>
            <a:r>
              <a:rPr lang="en-US" sz="3200" dirty="0">
                <a:latin typeface="Futura Std Book" panose="020B0502020204020303" pitchFamily="34" charset="0"/>
              </a:rPr>
              <a:t>In situations of large movements of migrants or mixed </a:t>
            </a:r>
            <a:r>
              <a:rPr lang="en-US" sz="3200" dirty="0" smtClean="0">
                <a:latin typeface="Futura Std Book" panose="020B0502020204020303" pitchFamily="34" charset="0"/>
              </a:rPr>
              <a:t>migrations?</a:t>
            </a:r>
            <a:endParaRPr lang="en-US" sz="3200" dirty="0">
              <a:latin typeface="Futura Std Book" panose="020B0502020204020303" pitchFamily="34" charset="0"/>
            </a:endParaRPr>
          </a:p>
          <a:p>
            <a:pPr marL="0" indent="0" algn="ctr">
              <a:lnSpc>
                <a:spcPct val="100000"/>
              </a:lnSpc>
              <a:spcBef>
                <a:spcPts val="0"/>
              </a:spcBef>
              <a:spcAft>
                <a:spcPts val="600"/>
              </a:spcAft>
              <a:buNone/>
            </a:pPr>
            <a:r>
              <a:rPr lang="en-US" sz="3200" dirty="0">
                <a:latin typeface="Futura Std Book" panose="020B0502020204020303" pitchFamily="34" charset="0"/>
              </a:rPr>
              <a:t>Any other examples?</a:t>
            </a:r>
          </a:p>
        </p:txBody>
      </p:sp>
    </p:spTree>
    <p:extLst>
      <p:ext uri="{BB962C8B-B14F-4D97-AF65-F5344CB8AC3E}">
        <p14:creationId xmlns:p14="http://schemas.microsoft.com/office/powerpoint/2010/main" val="325219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B0AF6-B1BF-4386-82A9-DB84303F863C}"/>
              </a:ext>
            </a:extLst>
          </p:cNvPr>
          <p:cNvSpPr>
            <a:spLocks noGrp="1"/>
          </p:cNvSpPr>
          <p:nvPr>
            <p:ph idx="1"/>
          </p:nvPr>
        </p:nvSpPr>
        <p:spPr>
          <a:xfrm>
            <a:off x="838200" y="1016000"/>
            <a:ext cx="10515600" cy="4182533"/>
          </a:xfrm>
        </p:spPr>
        <p:txBody>
          <a:bodyPr/>
          <a:lstStyle/>
          <a:p>
            <a:pPr algn="ctr"/>
            <a:endParaRPr lang="en-US" dirty="0"/>
          </a:p>
          <a:p>
            <a:pPr algn="ctr"/>
            <a:endParaRPr lang="en-US" dirty="0"/>
          </a:p>
          <a:p>
            <a:pPr algn="ctr"/>
            <a:endParaRPr lang="en-US" dirty="0"/>
          </a:p>
          <a:p>
            <a:pPr marL="0" indent="0" algn="ctr">
              <a:buNone/>
            </a:pPr>
            <a:r>
              <a:rPr lang="en-US" sz="5400" b="1" dirty="0">
                <a:solidFill>
                  <a:srgbClr val="0070C0"/>
                </a:solidFill>
                <a:latin typeface="Futura Std Book" panose="020B0502020204020303" pitchFamily="34" charset="0"/>
                <a:cs typeface="Arial" panose="020B0604020202020204" pitchFamily="34" charset="0"/>
              </a:rPr>
              <a:t>Questions?</a:t>
            </a:r>
          </a:p>
        </p:txBody>
      </p:sp>
    </p:spTree>
    <p:extLst>
      <p:ext uri="{BB962C8B-B14F-4D97-AF65-F5344CB8AC3E}">
        <p14:creationId xmlns:p14="http://schemas.microsoft.com/office/powerpoint/2010/main" val="2191767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81386-C6B2-1746-8547-67B44E7BDAF3}"/>
              </a:ext>
            </a:extLst>
          </p:cNvPr>
          <p:cNvSpPr>
            <a:spLocks noGrp="1"/>
          </p:cNvSpPr>
          <p:nvPr>
            <p:ph type="ctrTitle"/>
          </p:nvPr>
        </p:nvSpPr>
        <p:spPr>
          <a:xfrm>
            <a:off x="1524000" y="1463040"/>
            <a:ext cx="9144000" cy="2372690"/>
          </a:xfrm>
        </p:spPr>
        <p:txBody>
          <a:bodyPr anchor="t" anchorCtr="0">
            <a:normAutofit fontScale="90000"/>
          </a:bodyPr>
          <a:lstStyle/>
          <a:p>
            <a:r>
              <a:rPr lang="en-US" sz="5300" b="1" dirty="0">
                <a:solidFill>
                  <a:srgbClr val="FF6600"/>
                </a:solidFill>
                <a:latin typeface="Futura Std Book" panose="020B0502020204020303" pitchFamily="34" charset="0"/>
                <a:cs typeface="Arial" panose="020B0604020202020204" pitchFamily="34" charset="0"/>
              </a:rPr>
              <a:t>1.4. </a:t>
            </a:r>
            <a:br>
              <a:rPr lang="en-US" sz="5300" b="1" dirty="0">
                <a:solidFill>
                  <a:srgbClr val="FF6600"/>
                </a:solidFill>
                <a:latin typeface="Futura Std Book" panose="020B0502020204020303" pitchFamily="34" charset="0"/>
                <a:cs typeface="Arial" panose="020B0604020202020204" pitchFamily="34" charset="0"/>
              </a:rPr>
            </a:br>
            <a:r>
              <a:rPr lang="en-US" sz="5300" b="1" dirty="0">
                <a:solidFill>
                  <a:srgbClr val="FF6600"/>
                </a:solidFill>
                <a:latin typeface="Futura Std Book" panose="020B0502020204020303" pitchFamily="34" charset="0"/>
                <a:cs typeface="Arial" panose="020B0604020202020204" pitchFamily="34" charset="0"/>
              </a:rPr>
              <a:t>Key human rights principles </a:t>
            </a:r>
            <a:br>
              <a:rPr lang="en-US" sz="5300" b="1" dirty="0">
                <a:solidFill>
                  <a:srgbClr val="FF6600"/>
                </a:solidFill>
                <a:latin typeface="Futura Std Book" panose="020B0502020204020303" pitchFamily="34" charset="0"/>
                <a:cs typeface="Arial" panose="020B0604020202020204" pitchFamily="34" charset="0"/>
              </a:rPr>
            </a:br>
            <a:r>
              <a:rPr lang="en-US" sz="5300" b="1" dirty="0">
                <a:solidFill>
                  <a:srgbClr val="FF6600"/>
                </a:solidFill>
                <a:latin typeface="Futura Std Book" panose="020B0502020204020303" pitchFamily="34" charset="0"/>
                <a:cs typeface="Arial" panose="020B0604020202020204" pitchFamily="34" charset="0"/>
              </a:rPr>
              <a:t>at International borders</a:t>
            </a:r>
            <a:r>
              <a:rPr lang="en-US" sz="4800" dirty="0">
                <a:latin typeface="Futura Std Book" panose="020B0502020204020303" pitchFamily="34" charset="0"/>
              </a:rPr>
              <a:t/>
            </a:r>
            <a:br>
              <a:rPr lang="en-US" sz="4800" dirty="0">
                <a:latin typeface="Futura Std Book" panose="020B0502020204020303" pitchFamily="34" charset="0"/>
              </a:rPr>
            </a:br>
            <a:endParaRPr lang="en-US" sz="4800" dirty="0">
              <a:latin typeface="Futura Std Book" panose="020B0502020204020303" pitchFamily="34" charset="0"/>
            </a:endParaRPr>
          </a:p>
        </p:txBody>
      </p:sp>
    </p:spTree>
    <p:extLst>
      <p:ext uri="{BB962C8B-B14F-4D97-AF65-F5344CB8AC3E}">
        <p14:creationId xmlns:p14="http://schemas.microsoft.com/office/powerpoint/2010/main" val="3793526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011E60-9B3C-B943-A16B-075081A4F8F5}"/>
              </a:ext>
            </a:extLst>
          </p:cNvPr>
          <p:cNvSpPr>
            <a:spLocks noGrp="1"/>
          </p:cNvSpPr>
          <p:nvPr>
            <p:ph type="title"/>
          </p:nvPr>
        </p:nvSpPr>
        <p:spPr>
          <a:xfrm>
            <a:off x="4907054" y="73379"/>
            <a:ext cx="7363968" cy="2029883"/>
          </a:xfrm>
        </p:spPr>
        <p:txBody>
          <a:bodyPr>
            <a:noAutofit/>
          </a:bodyPr>
          <a:lstStyle/>
          <a:p>
            <a:pPr>
              <a:tabLst>
                <a:tab pos="1377950" algn="l"/>
              </a:tabLst>
            </a:pPr>
            <a:r>
              <a:rPr lang="en-GB" sz="3600" b="1" dirty="0">
                <a:solidFill>
                  <a:srgbClr val="FF6600"/>
                </a:solidFill>
                <a:latin typeface="Futura Std Book" panose="020B0502020204020303" pitchFamily="34" charset="0"/>
              </a:rPr>
              <a:t>1.4.1.	Recommended principles and guidelines on human rights at international borders </a:t>
            </a:r>
            <a:endParaRPr lang="en-US" sz="3600" b="1" dirty="0">
              <a:solidFill>
                <a:srgbClr val="FF6600"/>
              </a:solidFill>
              <a:latin typeface="Futura Std Book" panose="020B0502020204020303" pitchFamily="34" charset="0"/>
            </a:endParaRPr>
          </a:p>
        </p:txBody>
      </p:sp>
      <p:pic>
        <p:nvPicPr>
          <p:cNvPr id="11" name="Content Placeholder 10">
            <a:extLst>
              <a:ext uri="{FF2B5EF4-FFF2-40B4-BE49-F238E27FC236}">
                <a16:creationId xmlns:a16="http://schemas.microsoft.com/office/drawing/2014/main" id="{B39CC69D-D652-0A42-BB94-B67E29115DA2}"/>
              </a:ext>
            </a:extLst>
          </p:cNvPr>
          <p:cNvPicPr>
            <a:picLocks noGrp="1" noChangeAspect="1"/>
          </p:cNvPicPr>
          <p:nvPr>
            <p:ph idx="1"/>
          </p:nvPr>
        </p:nvPicPr>
        <p:blipFill>
          <a:blip r:embed="rId3"/>
          <a:stretch>
            <a:fillRect/>
          </a:stretch>
        </p:blipFill>
        <p:spPr>
          <a:xfrm>
            <a:off x="0" y="0"/>
            <a:ext cx="4828032" cy="6858000"/>
          </a:xfrm>
        </p:spPr>
      </p:pic>
      <p:sp>
        <p:nvSpPr>
          <p:cNvPr id="9" name="Text Placeholder 8">
            <a:extLst>
              <a:ext uri="{FF2B5EF4-FFF2-40B4-BE49-F238E27FC236}">
                <a16:creationId xmlns:a16="http://schemas.microsoft.com/office/drawing/2014/main" id="{075094A8-521F-EE4C-AA23-651E38FCA085}"/>
              </a:ext>
            </a:extLst>
          </p:cNvPr>
          <p:cNvSpPr>
            <a:spLocks noGrp="1"/>
          </p:cNvSpPr>
          <p:nvPr>
            <p:ph type="body" sz="half" idx="2"/>
          </p:nvPr>
        </p:nvSpPr>
        <p:spPr>
          <a:xfrm>
            <a:off x="5099303" y="2238729"/>
            <a:ext cx="6605017" cy="4876800"/>
          </a:xfrm>
        </p:spPr>
        <p:txBody>
          <a:bodyPr>
            <a:normAutofit fontScale="55000" lnSpcReduction="20000"/>
          </a:bodyPr>
          <a:lstStyle/>
          <a:p>
            <a:pPr marL="342900" indent="-342900">
              <a:lnSpc>
                <a:spcPct val="120000"/>
              </a:lnSpc>
              <a:spcBef>
                <a:spcPts val="0"/>
              </a:spcBef>
              <a:spcAft>
                <a:spcPts val="600"/>
              </a:spcAft>
              <a:buFont typeface="Arial" panose="020B0604020202020204" pitchFamily="34" charset="0"/>
              <a:buChar char="•"/>
            </a:pPr>
            <a:r>
              <a:rPr lang="en-AU" sz="4500" dirty="0">
                <a:latin typeface="Futura Std Book" panose="020B0502020204020303" pitchFamily="34" charset="0"/>
              </a:rPr>
              <a:t>Support States in fulfilling their obligations to</a:t>
            </a:r>
            <a:r>
              <a:rPr lang="en-AU" sz="4500" b="1" dirty="0">
                <a:latin typeface="Futura Std Book" panose="020B0502020204020303" pitchFamily="34" charset="0"/>
              </a:rPr>
              <a:t> govern their borders in accordance with international human rights law </a:t>
            </a:r>
            <a:r>
              <a:rPr lang="en-AU" sz="4500" dirty="0">
                <a:latin typeface="Futura Std Book" panose="020B0502020204020303" pitchFamily="34" charset="0"/>
              </a:rPr>
              <a:t>and other relevant standards;</a:t>
            </a:r>
          </a:p>
          <a:p>
            <a:pPr>
              <a:lnSpc>
                <a:spcPct val="120000"/>
              </a:lnSpc>
              <a:spcBef>
                <a:spcPts val="0"/>
              </a:spcBef>
              <a:spcAft>
                <a:spcPts val="600"/>
              </a:spcAft>
            </a:pPr>
            <a:endParaRPr lang="en-GB" sz="1100" dirty="0">
              <a:latin typeface="Futura Std Book" panose="020B0502020204020303" pitchFamily="34" charset="0"/>
            </a:endParaRPr>
          </a:p>
          <a:p>
            <a:pPr marL="342900" indent="-342900">
              <a:lnSpc>
                <a:spcPct val="120000"/>
              </a:lnSpc>
              <a:spcBef>
                <a:spcPts val="0"/>
              </a:spcBef>
              <a:spcAft>
                <a:spcPts val="600"/>
              </a:spcAft>
              <a:buFont typeface="Arial" panose="020B0604020202020204" pitchFamily="34" charset="0"/>
              <a:buChar char="•"/>
            </a:pPr>
            <a:r>
              <a:rPr lang="en-GB" sz="4500" dirty="0" smtClean="0">
                <a:latin typeface="Futura Std Book" panose="020B0502020204020303" pitchFamily="34" charset="0"/>
              </a:rPr>
              <a:t>Underpinned by the belief that </a:t>
            </a:r>
            <a:r>
              <a:rPr lang="en-GB" sz="4500" b="1" dirty="0">
                <a:latin typeface="Futura Std Book" panose="020B0502020204020303" pitchFamily="34" charset="0"/>
              </a:rPr>
              <a:t>respecting the human rights of all migrants</a:t>
            </a:r>
            <a:r>
              <a:rPr lang="en-GB" sz="4500" dirty="0">
                <a:latin typeface="Futura Std Book" panose="020B0502020204020303" pitchFamily="34" charset="0"/>
              </a:rPr>
              <a:t>, regardless of their nationality, migration status or other circumstances, facilitates effective border governance. </a:t>
            </a:r>
          </a:p>
          <a:p>
            <a:endParaRPr lang="en-US" dirty="0"/>
          </a:p>
        </p:txBody>
      </p:sp>
    </p:spTree>
    <p:extLst>
      <p:ext uri="{BB962C8B-B14F-4D97-AF65-F5344CB8AC3E}">
        <p14:creationId xmlns:p14="http://schemas.microsoft.com/office/powerpoint/2010/main" val="1425774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16F441-DC22-E041-A732-276B2E6B2486}"/>
              </a:ext>
            </a:extLst>
          </p:cNvPr>
          <p:cNvSpPr>
            <a:spLocks noGrp="1"/>
          </p:cNvSpPr>
          <p:nvPr>
            <p:ph type="title"/>
          </p:nvPr>
        </p:nvSpPr>
        <p:spPr>
          <a:xfrm>
            <a:off x="522513" y="365126"/>
            <a:ext cx="10925299" cy="764427"/>
          </a:xfrm>
        </p:spPr>
        <p:txBody>
          <a:bodyPr anchor="t" anchorCtr="0">
            <a:normAutofit fontScale="90000"/>
          </a:bodyPr>
          <a:lstStyle/>
          <a:p>
            <a:pPr>
              <a:spcAft>
                <a:spcPts val="600"/>
              </a:spcAft>
              <a:tabLst>
                <a:tab pos="1377950" algn="l"/>
              </a:tabLst>
            </a:pPr>
            <a:r>
              <a:rPr lang="en-US" sz="4000" b="1" dirty="0">
                <a:solidFill>
                  <a:srgbClr val="FF6600"/>
                </a:solidFill>
                <a:latin typeface="Futura Std Book" panose="020B0502020204020303" pitchFamily="34" charset="0"/>
              </a:rPr>
              <a:t>1.4.2.	Key principles to uphold at </a:t>
            </a:r>
            <a:r>
              <a:rPr lang="en-US" sz="4000" b="1" dirty="0" smtClean="0">
                <a:solidFill>
                  <a:srgbClr val="FF6600"/>
                </a:solidFill>
                <a:latin typeface="Futura Std Book" panose="020B0502020204020303" pitchFamily="34" charset="0"/>
              </a:rPr>
              <a:t>borders</a:t>
            </a:r>
            <a:endParaRPr lang="en-US" sz="3800" dirty="0">
              <a:solidFill>
                <a:schemeClr val="accent5">
                  <a:lumMod val="75000"/>
                </a:schemeClr>
              </a:solidFill>
              <a:latin typeface="Futura Std Book" panose="020B0502020204020303" pitchFamily="34" charset="0"/>
            </a:endParaRPr>
          </a:p>
        </p:txBody>
      </p:sp>
      <p:sp>
        <p:nvSpPr>
          <p:cNvPr id="8" name="Content Placeholder 7">
            <a:extLst>
              <a:ext uri="{FF2B5EF4-FFF2-40B4-BE49-F238E27FC236}">
                <a16:creationId xmlns:a16="http://schemas.microsoft.com/office/drawing/2014/main" id="{60C7DA9E-D1C5-924A-9234-5B80D0A4920C}"/>
              </a:ext>
            </a:extLst>
          </p:cNvPr>
          <p:cNvSpPr>
            <a:spLocks noGrp="1"/>
          </p:cNvSpPr>
          <p:nvPr>
            <p:ph idx="1"/>
          </p:nvPr>
        </p:nvSpPr>
        <p:spPr>
          <a:xfrm>
            <a:off x="838200" y="1255060"/>
            <a:ext cx="10515600" cy="5237814"/>
          </a:xfrm>
        </p:spPr>
        <p:txBody>
          <a:bodyPr>
            <a:normAutofit fontScale="92500"/>
          </a:bodyPr>
          <a:lstStyle/>
          <a:p>
            <a:pPr marL="0" indent="0" algn="ctr">
              <a:lnSpc>
                <a:spcPct val="110000"/>
              </a:lnSpc>
              <a:spcBef>
                <a:spcPts val="1200"/>
              </a:spcBef>
              <a:spcAft>
                <a:spcPts val="1200"/>
              </a:spcAft>
              <a:buNone/>
            </a:pPr>
            <a:r>
              <a:rPr lang="en-US" sz="3600" b="1" dirty="0">
                <a:solidFill>
                  <a:schemeClr val="accent5">
                    <a:lumMod val="75000"/>
                  </a:schemeClr>
                </a:solidFill>
                <a:latin typeface="Futura Std Book" panose="020B0502020204020303" pitchFamily="34" charset="0"/>
              </a:rPr>
              <a:t>Principle A: The primacy of human </a:t>
            </a:r>
            <a:r>
              <a:rPr lang="en-US" sz="3600" b="1" dirty="0" smtClean="0">
                <a:solidFill>
                  <a:schemeClr val="accent5">
                    <a:lumMod val="75000"/>
                  </a:schemeClr>
                </a:solidFill>
                <a:latin typeface="Futura Std Book" panose="020B0502020204020303" pitchFamily="34" charset="0"/>
              </a:rPr>
              <a:t>rights</a:t>
            </a:r>
          </a:p>
          <a:p>
            <a:pPr marL="0" indent="0" algn="ctr">
              <a:lnSpc>
                <a:spcPct val="110000"/>
              </a:lnSpc>
              <a:spcBef>
                <a:spcPts val="1200"/>
              </a:spcBef>
              <a:spcAft>
                <a:spcPts val="1200"/>
              </a:spcAft>
              <a:buNone/>
            </a:pPr>
            <a:r>
              <a:rPr lang="en-GB" sz="3200" b="1" dirty="0" smtClean="0">
                <a:latin typeface="Futura Std Book" panose="020B0502020204020303" pitchFamily="34" charset="0"/>
              </a:rPr>
              <a:t>The </a:t>
            </a:r>
            <a:r>
              <a:rPr lang="en-GB" sz="3200" b="1" dirty="0">
                <a:latin typeface="Futura Std Book" panose="020B0502020204020303" pitchFamily="34" charset="0"/>
              </a:rPr>
              <a:t>primacy of human rights calls for rights to be at the centre of all border governance measures</a:t>
            </a:r>
            <a:endParaRPr lang="en-GB" sz="3200" dirty="0">
              <a:latin typeface="Futura Std Book" panose="020B0502020204020303" pitchFamily="34" charset="0"/>
            </a:endParaRPr>
          </a:p>
          <a:p>
            <a:pPr marL="361950" indent="-361950">
              <a:lnSpc>
                <a:spcPct val="110000"/>
              </a:lnSpc>
              <a:spcBef>
                <a:spcPts val="1200"/>
              </a:spcBef>
              <a:spcAft>
                <a:spcPts val="1200"/>
              </a:spcAft>
            </a:pPr>
            <a:r>
              <a:rPr lang="en-GB" sz="3200" dirty="0">
                <a:latin typeface="Futura Std Book" panose="020B0502020204020303" pitchFamily="34" charset="0"/>
              </a:rPr>
              <a:t>Derives from States’ fundamental obligation to effectively promote and protect the human rights of all migrants, </a:t>
            </a:r>
            <a:r>
              <a:rPr lang="en-GB" sz="3200" i="1" dirty="0">
                <a:latin typeface="Futura Std Book" panose="020B0502020204020303" pitchFamily="34" charset="0"/>
              </a:rPr>
              <a:t>regardless of their immigration </a:t>
            </a:r>
            <a:r>
              <a:rPr lang="en-GB" sz="3200" i="1" dirty="0" smtClean="0">
                <a:latin typeface="Futura Std Book" panose="020B0502020204020303" pitchFamily="34" charset="0"/>
              </a:rPr>
              <a:t>status.</a:t>
            </a:r>
            <a:endParaRPr lang="en-GB" sz="3200" i="1" dirty="0">
              <a:latin typeface="Futura Std Book" panose="020B0502020204020303" pitchFamily="34" charset="0"/>
            </a:endParaRPr>
          </a:p>
          <a:p>
            <a:pPr marL="361950" indent="-361950">
              <a:lnSpc>
                <a:spcPct val="110000"/>
              </a:lnSpc>
              <a:spcBef>
                <a:spcPts val="1200"/>
              </a:spcBef>
              <a:spcAft>
                <a:spcPts val="1200"/>
              </a:spcAft>
            </a:pPr>
            <a:r>
              <a:rPr lang="en-GB" sz="3200" dirty="0">
                <a:latin typeface="Futura Std Book" panose="020B0502020204020303" pitchFamily="34" charset="0"/>
              </a:rPr>
              <a:t>Encourages the implementation of policies that are non-discriminatory, gender responsive and child </a:t>
            </a:r>
            <a:r>
              <a:rPr lang="en-GB" sz="3200" dirty="0" smtClean="0">
                <a:latin typeface="Futura Std Book" panose="020B0502020204020303" pitchFamily="34" charset="0"/>
              </a:rPr>
              <a:t>sensitive.</a:t>
            </a:r>
            <a:endParaRPr lang="en-GB" sz="3200" dirty="0">
              <a:latin typeface="Futura Std Book" panose="020B0502020204020303" pitchFamily="34" charset="0"/>
            </a:endParaRPr>
          </a:p>
          <a:p>
            <a:pPr marL="0" indent="0">
              <a:buNone/>
            </a:pPr>
            <a:endParaRPr lang="en-US" dirty="0"/>
          </a:p>
        </p:txBody>
      </p:sp>
    </p:spTree>
    <p:extLst>
      <p:ext uri="{BB962C8B-B14F-4D97-AF65-F5344CB8AC3E}">
        <p14:creationId xmlns:p14="http://schemas.microsoft.com/office/powerpoint/2010/main" val="24994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703" y="224162"/>
            <a:ext cx="9719733" cy="809477"/>
          </a:xfrm>
        </p:spPr>
        <p:txBody>
          <a:bodyPr>
            <a:noAutofit/>
          </a:bodyPr>
          <a:lstStyle/>
          <a:p>
            <a:r>
              <a:rPr lang="en-US" sz="4000" b="1" dirty="0">
                <a:solidFill>
                  <a:srgbClr val="FF6600"/>
                </a:solidFill>
                <a:latin typeface="Futura Std Book" panose="020B0502020204020303" pitchFamily="34" charset="0"/>
              </a:rPr>
              <a:t>Session 1 learning objectives</a:t>
            </a:r>
          </a:p>
        </p:txBody>
      </p:sp>
      <p:sp>
        <p:nvSpPr>
          <p:cNvPr id="3" name="Subtitle 2"/>
          <p:cNvSpPr>
            <a:spLocks noGrp="1"/>
          </p:cNvSpPr>
          <p:nvPr>
            <p:ph type="subTitle" idx="1"/>
          </p:nvPr>
        </p:nvSpPr>
        <p:spPr>
          <a:xfrm>
            <a:off x="705516" y="1293283"/>
            <a:ext cx="10848109" cy="5308609"/>
          </a:xfrm>
        </p:spPr>
        <p:txBody>
          <a:bodyPr>
            <a:normAutofit fontScale="85000" lnSpcReduction="10000"/>
          </a:bodyPr>
          <a:lstStyle/>
          <a:p>
            <a:pPr algn="l">
              <a:lnSpc>
                <a:spcPct val="120000"/>
              </a:lnSpc>
              <a:spcBef>
                <a:spcPts val="0"/>
              </a:spcBef>
              <a:spcAft>
                <a:spcPts val="600"/>
              </a:spcAft>
            </a:pPr>
            <a:r>
              <a:rPr lang="en-GB" sz="3200" b="1" dirty="0">
                <a:latin typeface="Futura Std Book" panose="020B0502020204020303" pitchFamily="34" charset="0"/>
              </a:rPr>
              <a:t>After this session, learners will be able to:</a:t>
            </a:r>
            <a:endParaRPr lang="en-US" sz="3200" b="1" dirty="0">
              <a:latin typeface="Futura Std Book" panose="020B0502020204020303" pitchFamily="34" charset="0"/>
            </a:endParaRPr>
          </a:p>
          <a:p>
            <a:pPr marL="463550" lvl="0" indent="-463550" algn="l">
              <a:lnSpc>
                <a:spcPct val="120000"/>
              </a:lnSpc>
              <a:spcBef>
                <a:spcPts val="0"/>
              </a:spcBef>
              <a:spcAft>
                <a:spcPts val="600"/>
              </a:spcAft>
              <a:buFont typeface="Arial" charset="0"/>
              <a:buChar char="•"/>
            </a:pPr>
            <a:r>
              <a:rPr lang="en-GB" sz="3200" dirty="0">
                <a:latin typeface="Futura Std Book" panose="020B0502020204020303" pitchFamily="34" charset="0"/>
              </a:rPr>
              <a:t>Describe the nature of States’ obligations under human rights law</a:t>
            </a:r>
          </a:p>
          <a:p>
            <a:pPr marL="463550" lvl="0" indent="-463550" algn="l">
              <a:lnSpc>
                <a:spcPct val="120000"/>
              </a:lnSpc>
              <a:spcBef>
                <a:spcPts val="0"/>
              </a:spcBef>
              <a:spcAft>
                <a:spcPts val="600"/>
              </a:spcAft>
              <a:buFont typeface="Arial" charset="0"/>
              <a:buChar char="•"/>
            </a:pPr>
            <a:r>
              <a:rPr lang="en-US" sz="3200" dirty="0">
                <a:latin typeface="Futura Std Book" panose="020B0502020204020303" pitchFamily="34" charset="0"/>
              </a:rPr>
              <a:t>Describe the concept of gender and how it is relevant to border </a:t>
            </a:r>
            <a:r>
              <a:rPr lang="en-GB" sz="3200" dirty="0">
                <a:latin typeface="Futura Std Book" panose="020B0502020204020303" pitchFamily="34" charset="0"/>
              </a:rPr>
              <a:t>governance</a:t>
            </a:r>
            <a:endParaRPr lang="en-US" sz="3200" dirty="0">
              <a:latin typeface="Futura Std Book" panose="020B0502020204020303" pitchFamily="34" charset="0"/>
            </a:endParaRPr>
          </a:p>
          <a:p>
            <a:pPr marL="463550" lvl="0" indent="-463550" algn="l">
              <a:lnSpc>
                <a:spcPct val="120000"/>
              </a:lnSpc>
              <a:spcBef>
                <a:spcPts val="0"/>
              </a:spcBef>
              <a:spcAft>
                <a:spcPts val="600"/>
              </a:spcAft>
              <a:buFont typeface="Arial" charset="0"/>
              <a:buChar char="•"/>
            </a:pPr>
            <a:r>
              <a:rPr lang="en-GB" sz="3200" dirty="0">
                <a:latin typeface="Futura Std Book" panose="020B0502020204020303" pitchFamily="34" charset="0"/>
              </a:rPr>
              <a:t>Identify some human rights potentially at risk at international borders</a:t>
            </a:r>
            <a:endParaRPr lang="en-US" sz="3200" dirty="0">
              <a:latin typeface="Futura Std Book" panose="020B0502020204020303" pitchFamily="34" charset="0"/>
            </a:endParaRPr>
          </a:p>
          <a:p>
            <a:pPr marL="463550" lvl="0" indent="-463550" algn="l">
              <a:lnSpc>
                <a:spcPct val="120000"/>
              </a:lnSpc>
              <a:spcBef>
                <a:spcPts val="0"/>
              </a:spcBef>
              <a:spcAft>
                <a:spcPts val="600"/>
              </a:spcAft>
              <a:buFont typeface="Arial" charset="0"/>
              <a:buChar char="•"/>
            </a:pPr>
            <a:r>
              <a:rPr lang="en-GB" sz="3200" dirty="0">
                <a:latin typeface="Futura Std Book" panose="020B0502020204020303" pitchFamily="34" charset="0"/>
              </a:rPr>
              <a:t>Describe three key human rights principles in the area of border governance</a:t>
            </a:r>
            <a:endParaRPr lang="en-US" sz="3200" dirty="0">
              <a:latin typeface="Futura Std Book" panose="020B0502020204020303" pitchFamily="34" charset="0"/>
            </a:endParaRPr>
          </a:p>
          <a:p>
            <a:pPr marL="463550" lvl="0" indent="-463550" algn="l">
              <a:lnSpc>
                <a:spcPct val="120000"/>
              </a:lnSpc>
              <a:spcBef>
                <a:spcPts val="0"/>
              </a:spcBef>
              <a:spcAft>
                <a:spcPts val="600"/>
              </a:spcAft>
              <a:buFont typeface="Arial" charset="0"/>
              <a:buChar char="•"/>
            </a:pPr>
            <a:r>
              <a:rPr lang="en-GB" sz="3200" dirty="0">
                <a:latin typeface="Futura Std Book" panose="020B0502020204020303" pitchFamily="34" charset="0"/>
              </a:rPr>
              <a:t>Identify the human rights of border authorities and their obligations in respecting and protecting human rights</a:t>
            </a:r>
            <a:endParaRPr lang="en-US" sz="3200" dirty="0">
              <a:latin typeface="Futura Std Book" panose="020B0502020204020303" pitchFamily="34" charset="0"/>
            </a:endParaRPr>
          </a:p>
        </p:txBody>
      </p:sp>
    </p:spTree>
    <p:extLst>
      <p:ext uri="{BB962C8B-B14F-4D97-AF65-F5344CB8AC3E}">
        <p14:creationId xmlns:p14="http://schemas.microsoft.com/office/powerpoint/2010/main" val="1427799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02C6-313B-C841-BBE5-C8FAAC083694}"/>
              </a:ext>
            </a:extLst>
          </p:cNvPr>
          <p:cNvSpPr>
            <a:spLocks noGrp="1"/>
          </p:cNvSpPr>
          <p:nvPr>
            <p:ph type="title"/>
          </p:nvPr>
        </p:nvSpPr>
        <p:spPr>
          <a:xfrm>
            <a:off x="838200" y="365126"/>
            <a:ext cx="10515600" cy="739280"/>
          </a:xfrm>
        </p:spPr>
        <p:txBody>
          <a:bodyPr anchor="t" anchorCtr="0">
            <a:normAutofit fontScale="90000"/>
          </a:bodyPr>
          <a:lstStyle/>
          <a:p>
            <a:pPr algn="ctr"/>
            <a:r>
              <a:rPr lang="en-US" sz="3600" b="1" dirty="0">
                <a:solidFill>
                  <a:schemeClr val="accent1"/>
                </a:solidFill>
                <a:latin typeface="Futura Std Book" panose="020B0502020204020303" pitchFamily="34" charset="0"/>
              </a:rPr>
              <a:t>Principle A: The primacy of human rights (contd.)</a:t>
            </a:r>
            <a:endParaRPr lang="en-US" sz="3600" dirty="0">
              <a:latin typeface="Futura Std Book" panose="020B0502020204020303" pitchFamily="34" charset="0"/>
            </a:endParaRPr>
          </a:p>
        </p:txBody>
      </p:sp>
      <p:sp>
        <p:nvSpPr>
          <p:cNvPr id="3" name="Content Placeholder 2">
            <a:extLst>
              <a:ext uri="{FF2B5EF4-FFF2-40B4-BE49-F238E27FC236}">
                <a16:creationId xmlns:a16="http://schemas.microsoft.com/office/drawing/2014/main" id="{BC8F60BF-F5DA-F54D-973D-A54AB485256E}"/>
              </a:ext>
            </a:extLst>
          </p:cNvPr>
          <p:cNvSpPr>
            <a:spLocks noGrp="1"/>
          </p:cNvSpPr>
          <p:nvPr>
            <p:ph idx="1"/>
          </p:nvPr>
        </p:nvSpPr>
        <p:spPr>
          <a:xfrm>
            <a:off x="838200" y="1398490"/>
            <a:ext cx="10515600" cy="5273675"/>
          </a:xfrm>
        </p:spPr>
        <p:txBody>
          <a:bodyPr>
            <a:normAutofit lnSpcReduction="10000"/>
          </a:bodyPr>
          <a:lstStyle/>
          <a:p>
            <a:pPr marL="0" indent="0">
              <a:lnSpc>
                <a:spcPct val="100000"/>
              </a:lnSpc>
              <a:spcBef>
                <a:spcPts val="1200"/>
              </a:spcBef>
              <a:spcAft>
                <a:spcPts val="1200"/>
              </a:spcAft>
              <a:buNone/>
            </a:pPr>
            <a:r>
              <a:rPr lang="en-GB" sz="3200" dirty="0">
                <a:latin typeface="Futura Std Book" panose="020B0502020204020303" pitchFamily="34" charset="0"/>
              </a:rPr>
              <a:t>Border governance measures </a:t>
            </a:r>
            <a:r>
              <a:rPr lang="en-GB" sz="3200" dirty="0" smtClean="0">
                <a:latin typeface="Futura Std Book" panose="020B0502020204020303" pitchFamily="34" charset="0"/>
              </a:rPr>
              <a:t>to:</a:t>
            </a:r>
            <a:endParaRPr lang="en-GB" sz="3200" dirty="0">
              <a:latin typeface="Futura Std Book" panose="020B0502020204020303" pitchFamily="34" charset="0"/>
            </a:endParaRPr>
          </a:p>
          <a:p>
            <a:pPr marL="361950" indent="-361950" defTabSz="457200" eaLnBrk="0" fontAlgn="base" hangingPunct="0">
              <a:lnSpc>
                <a:spcPct val="100000"/>
              </a:lnSpc>
              <a:spcBef>
                <a:spcPts val="1200"/>
              </a:spcBef>
              <a:spcAft>
                <a:spcPts val="1200"/>
              </a:spcAft>
              <a:buClr>
                <a:schemeClr val="tx1"/>
              </a:buClr>
              <a:buFont typeface="Arial" panose="020B0604020202020204" pitchFamily="34" charset="0"/>
              <a:buChar char="•"/>
            </a:pPr>
            <a:r>
              <a:rPr lang="en-GB" sz="3200" b="1" dirty="0">
                <a:latin typeface="Futura Std Book" panose="020B0502020204020303" pitchFamily="34" charset="0"/>
                <a:ea typeface="ＭＳ Ｐゴシック" pitchFamily="-108" charset="-128"/>
                <a:cs typeface="Arial"/>
              </a:rPr>
              <a:t>address cross-border crimes</a:t>
            </a:r>
            <a:r>
              <a:rPr lang="en-GB" sz="3200" dirty="0">
                <a:latin typeface="Futura Std Book" panose="020B0502020204020303" pitchFamily="34" charset="0"/>
                <a:ea typeface="ＭＳ Ｐゴシック" pitchFamily="-108" charset="-128"/>
                <a:cs typeface="Arial"/>
              </a:rPr>
              <a:t>, such as trafficking in persons, smuggling of migrants and trafficking of drugs or other </a:t>
            </a:r>
            <a:r>
              <a:rPr lang="en-GB" sz="3200" dirty="0" smtClean="0">
                <a:latin typeface="Futura Std Book" panose="020B0502020204020303" pitchFamily="34" charset="0"/>
                <a:ea typeface="ＭＳ Ｐゴシック" pitchFamily="-108" charset="-128"/>
                <a:cs typeface="Arial"/>
              </a:rPr>
              <a:t>contraband</a:t>
            </a:r>
          </a:p>
          <a:p>
            <a:pPr marL="361950" indent="-361950" defTabSz="457200" eaLnBrk="0" fontAlgn="base" hangingPunct="0">
              <a:lnSpc>
                <a:spcPct val="100000"/>
              </a:lnSpc>
              <a:spcBef>
                <a:spcPts val="1200"/>
              </a:spcBef>
              <a:spcAft>
                <a:spcPts val="1200"/>
              </a:spcAft>
              <a:buClr>
                <a:schemeClr val="tx1"/>
              </a:buClr>
              <a:buFont typeface="Arial" panose="020B0604020202020204" pitchFamily="34" charset="0"/>
              <a:buChar char="•"/>
            </a:pPr>
            <a:r>
              <a:rPr lang="en-GB" sz="3200" b="1" dirty="0" smtClean="0">
                <a:latin typeface="Futura Std Book" panose="020B0502020204020303" pitchFamily="34" charset="0"/>
                <a:ea typeface="ＭＳ Ｐゴシック" pitchFamily="-108" charset="-128"/>
                <a:cs typeface="Arial"/>
              </a:rPr>
              <a:t>prevent irregular border crossings</a:t>
            </a:r>
            <a:endParaRPr lang="en-GB" sz="3200" dirty="0" smtClean="0">
              <a:latin typeface="Futura Std Book" panose="020B0502020204020303" pitchFamily="34" charset="0"/>
              <a:ea typeface="ＭＳ Ｐゴシック" pitchFamily="-108" charset="-128"/>
              <a:cs typeface="Arial"/>
            </a:endParaRPr>
          </a:p>
          <a:p>
            <a:pPr marL="361950" indent="-361950" defTabSz="457200" eaLnBrk="0" fontAlgn="base" hangingPunct="0">
              <a:lnSpc>
                <a:spcPct val="100000"/>
              </a:lnSpc>
              <a:spcBef>
                <a:spcPts val="1200"/>
              </a:spcBef>
              <a:spcAft>
                <a:spcPts val="1200"/>
              </a:spcAft>
              <a:buClr>
                <a:schemeClr val="tx1"/>
              </a:buClr>
              <a:buFont typeface="Arial" panose="020B0604020202020204" pitchFamily="34" charset="0"/>
              <a:buChar char="•"/>
            </a:pPr>
            <a:r>
              <a:rPr lang="en-GB" sz="3200" b="1" dirty="0" smtClean="0">
                <a:latin typeface="Futura Std Book" panose="020B0502020204020303" pitchFamily="34" charset="0"/>
                <a:ea typeface="ＭＳ Ｐゴシック" pitchFamily="-108" charset="-128"/>
                <a:cs typeface="Arial"/>
              </a:rPr>
              <a:t>prevent</a:t>
            </a:r>
            <a:r>
              <a:rPr lang="en-GB" sz="3200" dirty="0" smtClean="0">
                <a:latin typeface="Futura Std Book" panose="020B0502020204020303" pitchFamily="34" charset="0"/>
                <a:ea typeface="ＭＳ Ｐゴシック" pitchFamily="-108" charset="-128"/>
                <a:cs typeface="Arial"/>
              </a:rPr>
              <a:t> movement of </a:t>
            </a:r>
            <a:r>
              <a:rPr lang="en-GB" sz="3200" b="1" dirty="0" smtClean="0">
                <a:latin typeface="Futura Std Book" panose="020B0502020204020303" pitchFamily="34" charset="0"/>
                <a:ea typeface="ＭＳ Ｐゴシック" pitchFamily="-108" charset="-128"/>
                <a:cs typeface="Arial"/>
              </a:rPr>
              <a:t>suspected terrorists</a:t>
            </a:r>
          </a:p>
          <a:p>
            <a:pPr marL="0" indent="0">
              <a:lnSpc>
                <a:spcPct val="100000"/>
              </a:lnSpc>
              <a:spcBef>
                <a:spcPts val="1200"/>
              </a:spcBef>
              <a:spcAft>
                <a:spcPts val="1200"/>
              </a:spcAft>
              <a:buNone/>
            </a:pPr>
            <a:r>
              <a:rPr lang="en-GB" sz="3200" dirty="0" smtClean="0">
                <a:latin typeface="Futura Std Book" panose="020B0502020204020303" pitchFamily="34" charset="0"/>
              </a:rPr>
              <a:t>should </a:t>
            </a:r>
            <a:r>
              <a:rPr lang="en-GB" sz="3200" dirty="0">
                <a:latin typeface="Futura Std Book" panose="020B0502020204020303" pitchFamily="34" charset="0"/>
              </a:rPr>
              <a:t>not adversely affect the human rights and dignity of persons at international </a:t>
            </a:r>
            <a:r>
              <a:rPr lang="en-GB" sz="3200" dirty="0" smtClean="0">
                <a:latin typeface="Futura Std Book" panose="020B0502020204020303" pitchFamily="34" charset="0"/>
              </a:rPr>
              <a:t>borders.</a:t>
            </a:r>
            <a:endParaRPr lang="en-GB" sz="3200" dirty="0">
              <a:latin typeface="Futura Std Book" panose="020B0502020204020303" pitchFamily="34" charset="0"/>
            </a:endParaRPr>
          </a:p>
          <a:p>
            <a:pPr marL="0" indent="0">
              <a:lnSpc>
                <a:spcPct val="110000"/>
              </a:lnSpc>
              <a:spcBef>
                <a:spcPts val="1200"/>
              </a:spcBef>
              <a:spcAft>
                <a:spcPts val="1200"/>
              </a:spcAft>
              <a:buNone/>
            </a:pPr>
            <a:endParaRPr lang="en-US" sz="3200" dirty="0"/>
          </a:p>
        </p:txBody>
      </p:sp>
    </p:spTree>
    <p:extLst>
      <p:ext uri="{BB962C8B-B14F-4D97-AF65-F5344CB8AC3E}">
        <p14:creationId xmlns:p14="http://schemas.microsoft.com/office/powerpoint/2010/main" val="52423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16F441-DC22-E041-A732-276B2E6B2486}"/>
              </a:ext>
            </a:extLst>
          </p:cNvPr>
          <p:cNvSpPr>
            <a:spLocks noGrp="1"/>
          </p:cNvSpPr>
          <p:nvPr>
            <p:ph type="title"/>
          </p:nvPr>
        </p:nvSpPr>
        <p:spPr>
          <a:xfrm>
            <a:off x="838200" y="365125"/>
            <a:ext cx="10515600" cy="727405"/>
          </a:xfrm>
        </p:spPr>
        <p:txBody>
          <a:bodyPr>
            <a:normAutofit/>
          </a:bodyPr>
          <a:lstStyle/>
          <a:p>
            <a:pPr algn="ctr"/>
            <a:r>
              <a:rPr lang="en-US" sz="3600" b="1" dirty="0">
                <a:solidFill>
                  <a:schemeClr val="accent1"/>
                </a:solidFill>
                <a:latin typeface="+mn-lt"/>
              </a:rPr>
              <a:t>Principle B: Non-discrimination</a:t>
            </a:r>
            <a:endParaRPr lang="en-US" sz="3600" dirty="0"/>
          </a:p>
        </p:txBody>
      </p:sp>
      <p:sp>
        <p:nvSpPr>
          <p:cNvPr id="8" name="Content Placeholder 7">
            <a:extLst>
              <a:ext uri="{FF2B5EF4-FFF2-40B4-BE49-F238E27FC236}">
                <a16:creationId xmlns:a16="http://schemas.microsoft.com/office/drawing/2014/main" id="{60C7DA9E-D1C5-924A-9234-5B80D0A4920C}"/>
              </a:ext>
            </a:extLst>
          </p:cNvPr>
          <p:cNvSpPr>
            <a:spLocks noGrp="1"/>
          </p:cNvSpPr>
          <p:nvPr>
            <p:ph idx="1"/>
          </p:nvPr>
        </p:nvSpPr>
        <p:spPr>
          <a:xfrm>
            <a:off x="838200" y="1272988"/>
            <a:ext cx="10515600" cy="5127812"/>
          </a:xfrm>
        </p:spPr>
        <p:txBody>
          <a:bodyPr>
            <a:normAutofit lnSpcReduction="10000"/>
          </a:bodyPr>
          <a:lstStyle/>
          <a:p>
            <a:pPr marL="0" indent="0" algn="ctr">
              <a:lnSpc>
                <a:spcPct val="100000"/>
              </a:lnSpc>
              <a:spcBef>
                <a:spcPts val="1200"/>
              </a:spcBef>
              <a:spcAft>
                <a:spcPts val="1200"/>
              </a:spcAft>
              <a:buNone/>
            </a:pPr>
            <a:r>
              <a:rPr lang="en-GB" sz="3200" b="1" dirty="0"/>
              <a:t>The non-discrimination principle requires migrants to be protected against any form of discrimination at borders</a:t>
            </a:r>
          </a:p>
          <a:p>
            <a:pPr marL="361950" indent="-361950">
              <a:lnSpc>
                <a:spcPct val="100000"/>
              </a:lnSpc>
              <a:spcBef>
                <a:spcPts val="1200"/>
              </a:spcBef>
              <a:spcAft>
                <a:spcPts val="1200"/>
              </a:spcAft>
            </a:pPr>
            <a:r>
              <a:rPr lang="en-GB" sz="3200" dirty="0">
                <a:solidFill>
                  <a:prstClr val="black"/>
                </a:solidFill>
              </a:rPr>
              <a:t>Human rights law provides that </a:t>
            </a:r>
            <a:r>
              <a:rPr lang="en-GB" sz="3200" b="1" dirty="0"/>
              <a:t>every</a:t>
            </a:r>
            <a:r>
              <a:rPr lang="en-GB" sz="3200" b="1" dirty="0">
                <a:solidFill>
                  <a:prstClr val="black"/>
                </a:solidFill>
              </a:rPr>
              <a:t> person </a:t>
            </a:r>
            <a:r>
              <a:rPr lang="en-GB" sz="3200" dirty="0">
                <a:solidFill>
                  <a:prstClr val="black"/>
                </a:solidFill>
              </a:rPr>
              <a:t>must enjoy their rights </a:t>
            </a:r>
            <a:r>
              <a:rPr lang="en-GB" sz="3200" i="1" dirty="0">
                <a:solidFill>
                  <a:prstClr val="black"/>
                </a:solidFill>
              </a:rPr>
              <a:t>without any form of </a:t>
            </a:r>
            <a:r>
              <a:rPr lang="en-GB" sz="3200" i="1" dirty="0" smtClean="0">
                <a:solidFill>
                  <a:prstClr val="black"/>
                </a:solidFill>
              </a:rPr>
              <a:t>discrimination.</a:t>
            </a:r>
            <a:r>
              <a:rPr lang="en-GB" sz="3200" dirty="0" smtClean="0">
                <a:solidFill>
                  <a:prstClr val="black"/>
                </a:solidFill>
              </a:rPr>
              <a:t> </a:t>
            </a:r>
            <a:endParaRPr lang="en-GB" sz="3200" dirty="0">
              <a:solidFill>
                <a:prstClr val="black"/>
              </a:solidFill>
            </a:endParaRPr>
          </a:p>
          <a:p>
            <a:pPr marL="361950" indent="-361950">
              <a:lnSpc>
                <a:spcPct val="100000"/>
              </a:lnSpc>
              <a:spcBef>
                <a:spcPts val="1200"/>
              </a:spcBef>
              <a:spcAft>
                <a:spcPts val="1200"/>
              </a:spcAft>
            </a:pPr>
            <a:r>
              <a:rPr lang="en-GB" sz="3200" dirty="0">
                <a:solidFill>
                  <a:prstClr val="black"/>
                </a:solidFill>
              </a:rPr>
              <a:t>Prohibited grounds include race, colour, sex, language, religion, political or other opinion, national or ethnic origin, property, birth, nationality, migration status, age, disability, marital or family status, sexual orientation, gender identity, health status, economic or social </a:t>
            </a:r>
            <a:r>
              <a:rPr lang="en-GB" sz="3200" dirty="0" smtClean="0">
                <a:solidFill>
                  <a:prstClr val="black"/>
                </a:solidFill>
              </a:rPr>
              <a:t>situation.</a:t>
            </a:r>
            <a:endParaRPr lang="en-GB" sz="3200" dirty="0">
              <a:solidFill>
                <a:prstClr val="black"/>
              </a:solidFill>
            </a:endParaRPr>
          </a:p>
          <a:p>
            <a:pPr marL="0" indent="0">
              <a:spcBef>
                <a:spcPts val="1200"/>
              </a:spcBef>
              <a:spcAft>
                <a:spcPts val="1200"/>
              </a:spcAft>
              <a:buNone/>
            </a:pPr>
            <a:endParaRPr lang="en-US" sz="3200" dirty="0"/>
          </a:p>
        </p:txBody>
      </p:sp>
    </p:spTree>
    <p:extLst>
      <p:ext uri="{BB962C8B-B14F-4D97-AF65-F5344CB8AC3E}">
        <p14:creationId xmlns:p14="http://schemas.microsoft.com/office/powerpoint/2010/main" val="225423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8319-489F-7B47-B780-06CA537D897A}"/>
              </a:ext>
            </a:extLst>
          </p:cNvPr>
          <p:cNvSpPr>
            <a:spLocks noGrp="1"/>
          </p:cNvSpPr>
          <p:nvPr>
            <p:ph type="title"/>
          </p:nvPr>
        </p:nvSpPr>
        <p:spPr>
          <a:xfrm>
            <a:off x="839788" y="365125"/>
            <a:ext cx="10515600" cy="1061657"/>
          </a:xfrm>
        </p:spPr>
        <p:txBody>
          <a:bodyPr>
            <a:normAutofit fontScale="90000"/>
          </a:bodyPr>
          <a:lstStyle/>
          <a:p>
            <a:pPr algn="ctr">
              <a:lnSpc>
                <a:spcPct val="100000"/>
              </a:lnSpc>
              <a:spcBef>
                <a:spcPts val="1000"/>
              </a:spcBef>
            </a:pPr>
            <a:r>
              <a:rPr lang="en-US" sz="4000" b="1" dirty="0">
                <a:solidFill>
                  <a:srgbClr val="0070C0"/>
                </a:solidFill>
                <a:latin typeface="Futura Std Book" panose="020B0502020204020303" pitchFamily="34" charset="0"/>
              </a:rPr>
              <a:t>Principle B: Non-discrimination (contd.)</a:t>
            </a:r>
            <a:br>
              <a:rPr lang="en-US" sz="4000" b="1" dirty="0">
                <a:solidFill>
                  <a:srgbClr val="0070C0"/>
                </a:solidFill>
                <a:latin typeface="Futura Std Book" panose="020B0502020204020303" pitchFamily="34" charset="0"/>
              </a:rPr>
            </a:br>
            <a:r>
              <a:rPr lang="en-GB" sz="3600" b="1" dirty="0">
                <a:solidFill>
                  <a:srgbClr val="FF6600"/>
                </a:solidFill>
                <a:latin typeface="Futura Std Book" panose="020B0502020204020303" pitchFamily="34" charset="0"/>
              </a:rPr>
              <a:t>Legitimate differential treatment vs. discrimination</a:t>
            </a:r>
            <a:endParaRPr lang="en-US" sz="3600" dirty="0">
              <a:solidFill>
                <a:srgbClr val="FF6600"/>
              </a:solidFill>
              <a:latin typeface="Futura Std Book" panose="020B0502020204020303" pitchFamily="34" charset="0"/>
            </a:endParaRPr>
          </a:p>
        </p:txBody>
      </p:sp>
      <p:sp>
        <p:nvSpPr>
          <p:cNvPr id="3" name="Text Placeholder 2">
            <a:extLst>
              <a:ext uri="{FF2B5EF4-FFF2-40B4-BE49-F238E27FC236}">
                <a16:creationId xmlns:a16="http://schemas.microsoft.com/office/drawing/2014/main" id="{49B616D1-7607-9049-912E-047C5FF2BA02}"/>
              </a:ext>
            </a:extLst>
          </p:cNvPr>
          <p:cNvSpPr>
            <a:spLocks noGrp="1"/>
          </p:cNvSpPr>
          <p:nvPr>
            <p:ph type="body" idx="1"/>
          </p:nvPr>
        </p:nvSpPr>
        <p:spPr>
          <a:xfrm>
            <a:off x="839787" y="1827467"/>
            <a:ext cx="5157787" cy="1061656"/>
          </a:xfrm>
        </p:spPr>
        <p:txBody>
          <a:bodyPr>
            <a:noAutofit/>
          </a:bodyPr>
          <a:lstStyle/>
          <a:p>
            <a:pPr>
              <a:lnSpc>
                <a:spcPct val="100000"/>
              </a:lnSpc>
              <a:spcBef>
                <a:spcPts val="1600"/>
              </a:spcBef>
            </a:pPr>
            <a:r>
              <a:rPr lang="en-GB" sz="3200" dirty="0">
                <a:latin typeface="Futura Std Book" panose="020B0502020204020303" pitchFamily="34" charset="0"/>
              </a:rPr>
              <a:t>Differential treatment is legitimate if:</a:t>
            </a:r>
          </a:p>
        </p:txBody>
      </p:sp>
      <p:sp>
        <p:nvSpPr>
          <p:cNvPr id="4" name="Content Placeholder 3">
            <a:extLst>
              <a:ext uri="{FF2B5EF4-FFF2-40B4-BE49-F238E27FC236}">
                <a16:creationId xmlns:a16="http://schemas.microsoft.com/office/drawing/2014/main" id="{0A300DDB-1652-8346-AFD9-1C020F7E09F8}"/>
              </a:ext>
            </a:extLst>
          </p:cNvPr>
          <p:cNvSpPr>
            <a:spLocks noGrp="1"/>
          </p:cNvSpPr>
          <p:nvPr>
            <p:ph sz="half" idx="2"/>
          </p:nvPr>
        </p:nvSpPr>
        <p:spPr>
          <a:xfrm>
            <a:off x="868110" y="3058456"/>
            <a:ext cx="5157787" cy="3300540"/>
          </a:xfrm>
        </p:spPr>
        <p:txBody>
          <a:bodyPr>
            <a:normAutofit fontScale="92500" lnSpcReduction="10000"/>
          </a:bodyPr>
          <a:lstStyle/>
          <a:p>
            <a:pPr>
              <a:lnSpc>
                <a:spcPct val="100000"/>
              </a:lnSpc>
              <a:spcBef>
                <a:spcPts val="1600"/>
              </a:spcBef>
            </a:pPr>
            <a:endParaRPr lang="en-GB" sz="1000" dirty="0"/>
          </a:p>
          <a:p>
            <a:pPr marL="361950" indent="-361950">
              <a:lnSpc>
                <a:spcPct val="100000"/>
              </a:lnSpc>
              <a:spcBef>
                <a:spcPts val="400"/>
              </a:spcBef>
            </a:pPr>
            <a:r>
              <a:rPr lang="en-GB" sz="3200" dirty="0">
                <a:latin typeface="Futura Std Book" panose="020B0502020204020303" pitchFamily="34" charset="0"/>
              </a:rPr>
              <a:t>It is </a:t>
            </a:r>
            <a:r>
              <a:rPr lang="en-GB" sz="3200" b="1" dirty="0">
                <a:solidFill>
                  <a:srgbClr val="FF6600"/>
                </a:solidFill>
                <a:latin typeface="Futura Std Book" panose="020B0502020204020303" pitchFamily="34" charset="0"/>
              </a:rPr>
              <a:t>justified</a:t>
            </a:r>
            <a:endParaRPr lang="en-GB" sz="3200" dirty="0">
              <a:solidFill>
                <a:srgbClr val="FF6600"/>
              </a:solidFill>
              <a:latin typeface="Futura Std Book" panose="020B0502020204020303" pitchFamily="34" charset="0"/>
            </a:endParaRPr>
          </a:p>
          <a:p>
            <a:pPr marL="361950" indent="-361950">
              <a:lnSpc>
                <a:spcPct val="100000"/>
              </a:lnSpc>
              <a:spcBef>
                <a:spcPts val="1600"/>
              </a:spcBef>
            </a:pPr>
            <a:r>
              <a:rPr lang="en-GB" sz="3200" dirty="0">
                <a:latin typeface="Futura Std Book" panose="020B0502020204020303" pitchFamily="34" charset="0"/>
              </a:rPr>
              <a:t>In lawful pursuit of a </a:t>
            </a:r>
            <a:r>
              <a:rPr lang="en-GB" sz="3200" b="1" dirty="0">
                <a:solidFill>
                  <a:srgbClr val="FF6600"/>
                </a:solidFill>
                <a:latin typeface="Futura Std Book" panose="020B0502020204020303" pitchFamily="34" charset="0"/>
              </a:rPr>
              <a:t>legitimate State objective</a:t>
            </a:r>
          </a:p>
          <a:p>
            <a:pPr marL="361950" indent="-361950">
              <a:lnSpc>
                <a:spcPct val="100000"/>
              </a:lnSpc>
              <a:spcBef>
                <a:spcPts val="1600"/>
              </a:spcBef>
            </a:pPr>
            <a:r>
              <a:rPr lang="en-GB" sz="3200" dirty="0">
                <a:latin typeface="Futura Std Book" panose="020B0502020204020303" pitchFamily="34" charset="0"/>
              </a:rPr>
              <a:t>Using </a:t>
            </a:r>
            <a:r>
              <a:rPr lang="en-GB" sz="3200" b="1" dirty="0">
                <a:solidFill>
                  <a:srgbClr val="FF6600"/>
                </a:solidFill>
                <a:latin typeface="Futura Std Book" panose="020B0502020204020303" pitchFamily="34" charset="0"/>
              </a:rPr>
              <a:t>proportionate means</a:t>
            </a:r>
          </a:p>
          <a:p>
            <a:pPr marL="0" indent="0">
              <a:lnSpc>
                <a:spcPct val="100000"/>
              </a:lnSpc>
              <a:spcBef>
                <a:spcPts val="1600"/>
              </a:spcBef>
              <a:buNone/>
            </a:pPr>
            <a:endParaRPr lang="en-GB" dirty="0"/>
          </a:p>
          <a:p>
            <a:pPr>
              <a:lnSpc>
                <a:spcPct val="100000"/>
              </a:lnSpc>
              <a:spcBef>
                <a:spcPts val="1600"/>
              </a:spcBef>
            </a:pPr>
            <a:endParaRPr lang="en-GB" dirty="0"/>
          </a:p>
          <a:p>
            <a:pPr>
              <a:lnSpc>
                <a:spcPct val="100000"/>
              </a:lnSpc>
              <a:spcBef>
                <a:spcPts val="1600"/>
              </a:spcBef>
            </a:pPr>
            <a:endParaRPr lang="en-US" dirty="0"/>
          </a:p>
        </p:txBody>
      </p:sp>
      <p:sp>
        <p:nvSpPr>
          <p:cNvPr id="5" name="Text Placeholder 4">
            <a:extLst>
              <a:ext uri="{FF2B5EF4-FFF2-40B4-BE49-F238E27FC236}">
                <a16:creationId xmlns:a16="http://schemas.microsoft.com/office/drawing/2014/main" id="{5EDF0C70-6F17-D848-AD53-9DCC33F25739}"/>
              </a:ext>
            </a:extLst>
          </p:cNvPr>
          <p:cNvSpPr>
            <a:spLocks noGrp="1"/>
          </p:cNvSpPr>
          <p:nvPr>
            <p:ph type="body" sz="quarter" idx="3"/>
          </p:nvPr>
        </p:nvSpPr>
        <p:spPr>
          <a:xfrm>
            <a:off x="6172200" y="1827467"/>
            <a:ext cx="5183188" cy="1061656"/>
          </a:xfrm>
        </p:spPr>
        <p:txBody>
          <a:bodyPr anchor="ctr">
            <a:normAutofit/>
          </a:bodyPr>
          <a:lstStyle/>
          <a:p>
            <a:pPr>
              <a:lnSpc>
                <a:spcPct val="100000"/>
              </a:lnSpc>
              <a:spcBef>
                <a:spcPts val="1600"/>
              </a:spcBef>
            </a:pPr>
            <a:r>
              <a:rPr lang="en-US" sz="3200" dirty="0">
                <a:latin typeface="Futura Std Book" panose="020B0502020204020303" pitchFamily="34" charset="0"/>
              </a:rPr>
              <a:t>It is discrimination if: </a:t>
            </a:r>
          </a:p>
        </p:txBody>
      </p:sp>
      <p:sp>
        <p:nvSpPr>
          <p:cNvPr id="6" name="Content Placeholder 5">
            <a:extLst>
              <a:ext uri="{FF2B5EF4-FFF2-40B4-BE49-F238E27FC236}">
                <a16:creationId xmlns:a16="http://schemas.microsoft.com/office/drawing/2014/main" id="{44A8EA8C-805B-7840-80D9-5C1A37F46C25}"/>
              </a:ext>
            </a:extLst>
          </p:cNvPr>
          <p:cNvSpPr>
            <a:spLocks noGrp="1"/>
          </p:cNvSpPr>
          <p:nvPr>
            <p:ph sz="quarter" idx="4"/>
          </p:nvPr>
        </p:nvSpPr>
        <p:spPr>
          <a:xfrm>
            <a:off x="6172200" y="2889123"/>
            <a:ext cx="5183188" cy="3300540"/>
          </a:xfrm>
        </p:spPr>
        <p:txBody>
          <a:bodyPr/>
          <a:lstStyle/>
          <a:p>
            <a:pPr>
              <a:lnSpc>
                <a:spcPct val="100000"/>
              </a:lnSpc>
              <a:spcBef>
                <a:spcPts val="1600"/>
              </a:spcBef>
            </a:pPr>
            <a:endParaRPr lang="en-US" sz="1000" dirty="0"/>
          </a:p>
          <a:p>
            <a:pPr marL="361950" indent="-361950">
              <a:lnSpc>
                <a:spcPct val="100000"/>
              </a:lnSpc>
              <a:spcBef>
                <a:spcPts val="400"/>
              </a:spcBef>
            </a:pPr>
            <a:r>
              <a:rPr lang="en-US" sz="3200" dirty="0">
                <a:latin typeface="Futura Std Book" panose="020B0502020204020303" pitchFamily="34" charset="0"/>
              </a:rPr>
              <a:t>It is </a:t>
            </a:r>
            <a:r>
              <a:rPr lang="en-US" sz="3200" b="1" dirty="0">
                <a:solidFill>
                  <a:srgbClr val="0070C0"/>
                </a:solidFill>
                <a:latin typeface="Futura Std Book" panose="020B0502020204020303" pitchFamily="34" charset="0"/>
              </a:rPr>
              <a:t>unlawful differential treatment</a:t>
            </a:r>
          </a:p>
          <a:p>
            <a:pPr marL="361950" indent="-361950">
              <a:lnSpc>
                <a:spcPct val="100000"/>
              </a:lnSpc>
              <a:spcBef>
                <a:spcPts val="1600"/>
              </a:spcBef>
            </a:pPr>
            <a:r>
              <a:rPr lang="en-US" sz="3200" dirty="0">
                <a:latin typeface="Futura Std Book" panose="020B0502020204020303" pitchFamily="34" charset="0"/>
              </a:rPr>
              <a:t>It makes distinctions on </a:t>
            </a:r>
            <a:r>
              <a:rPr lang="en-US" sz="3200" b="1" dirty="0">
                <a:solidFill>
                  <a:srgbClr val="0070C0"/>
                </a:solidFill>
                <a:latin typeface="Futura Std Book" panose="020B0502020204020303" pitchFamily="34" charset="0"/>
              </a:rPr>
              <a:t>prohibited grounds</a:t>
            </a:r>
          </a:p>
          <a:p>
            <a:pPr>
              <a:lnSpc>
                <a:spcPct val="100000"/>
              </a:lnSpc>
              <a:spcBef>
                <a:spcPts val="1600"/>
              </a:spcBef>
            </a:pPr>
            <a:endParaRPr lang="en-US" dirty="0">
              <a:latin typeface="Futura Std Book" panose="020B0502020204020303" pitchFamily="34" charset="0"/>
            </a:endParaRPr>
          </a:p>
        </p:txBody>
      </p:sp>
      <p:cxnSp>
        <p:nvCxnSpPr>
          <p:cNvPr id="7" name="Straight Connector 6">
            <a:extLst>
              <a:ext uri="{FF2B5EF4-FFF2-40B4-BE49-F238E27FC236}">
                <a16:creationId xmlns:a16="http://schemas.microsoft.com/office/drawing/2014/main" id="{146FC6AA-4A29-E74B-82E6-85EA4AF92953}"/>
              </a:ext>
            </a:extLst>
          </p:cNvPr>
          <p:cNvCxnSpPr>
            <a:cxnSpLocks/>
          </p:cNvCxnSpPr>
          <p:nvPr/>
        </p:nvCxnSpPr>
        <p:spPr>
          <a:xfrm>
            <a:off x="6099048" y="1681163"/>
            <a:ext cx="0" cy="4170997"/>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658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16F441-DC22-E041-A732-276B2E6B2486}"/>
              </a:ext>
            </a:extLst>
          </p:cNvPr>
          <p:cNvSpPr>
            <a:spLocks noGrp="1"/>
          </p:cNvSpPr>
          <p:nvPr>
            <p:ph type="title"/>
          </p:nvPr>
        </p:nvSpPr>
        <p:spPr>
          <a:xfrm>
            <a:off x="838200" y="365125"/>
            <a:ext cx="10515600" cy="983615"/>
          </a:xfrm>
        </p:spPr>
        <p:txBody>
          <a:bodyPr>
            <a:normAutofit fontScale="90000"/>
          </a:bodyPr>
          <a:lstStyle/>
          <a:p>
            <a:pPr algn="ctr"/>
            <a:r>
              <a:rPr lang="en-US" sz="3600" b="1" dirty="0">
                <a:solidFill>
                  <a:schemeClr val="accent1"/>
                </a:solidFill>
                <a:latin typeface="Futura Std Book" panose="020B0502020204020303" pitchFamily="34" charset="0"/>
              </a:rPr>
              <a:t>Principle C: Assistance and protection from harm </a:t>
            </a:r>
            <a:endParaRPr lang="en-US" sz="3600" dirty="0">
              <a:latin typeface="Futura Std Book" panose="020B0502020204020303" pitchFamily="34" charset="0"/>
            </a:endParaRPr>
          </a:p>
        </p:txBody>
      </p:sp>
      <p:sp>
        <p:nvSpPr>
          <p:cNvPr id="8" name="Content Placeholder 7">
            <a:extLst>
              <a:ext uri="{FF2B5EF4-FFF2-40B4-BE49-F238E27FC236}">
                <a16:creationId xmlns:a16="http://schemas.microsoft.com/office/drawing/2014/main" id="{60C7DA9E-D1C5-924A-9234-5B80D0A4920C}"/>
              </a:ext>
            </a:extLst>
          </p:cNvPr>
          <p:cNvSpPr>
            <a:spLocks noGrp="1"/>
          </p:cNvSpPr>
          <p:nvPr>
            <p:ph idx="1"/>
          </p:nvPr>
        </p:nvSpPr>
        <p:spPr>
          <a:xfrm>
            <a:off x="838200" y="1619673"/>
            <a:ext cx="10515600" cy="4828223"/>
          </a:xfrm>
        </p:spPr>
        <p:txBody>
          <a:bodyPr>
            <a:normAutofit/>
          </a:bodyPr>
          <a:lstStyle/>
          <a:p>
            <a:pPr marL="0" indent="0" algn="ctr">
              <a:lnSpc>
                <a:spcPct val="100000"/>
              </a:lnSpc>
              <a:spcBef>
                <a:spcPts val="0"/>
              </a:spcBef>
              <a:spcAft>
                <a:spcPts val="600"/>
              </a:spcAft>
              <a:buNone/>
            </a:pPr>
            <a:r>
              <a:rPr lang="en-GB" sz="3200" b="1" dirty="0">
                <a:latin typeface="Futura Std Book" panose="020B0502020204020303" pitchFamily="34" charset="0"/>
              </a:rPr>
              <a:t>This principle means that human rights obligations must take precedence over law enforcement and migration management objectives</a:t>
            </a:r>
          </a:p>
          <a:p>
            <a:pPr marL="0" indent="0">
              <a:lnSpc>
                <a:spcPct val="100000"/>
              </a:lnSpc>
              <a:spcBef>
                <a:spcPts val="0"/>
              </a:spcBef>
              <a:spcAft>
                <a:spcPts val="600"/>
              </a:spcAft>
              <a:buNone/>
            </a:pPr>
            <a:endParaRPr lang="en-GB" sz="3200" b="1" dirty="0">
              <a:solidFill>
                <a:prstClr val="black"/>
              </a:solidFill>
              <a:latin typeface="Futura Std Book" panose="020B0502020204020303" pitchFamily="34" charset="0"/>
            </a:endParaRPr>
          </a:p>
          <a:p>
            <a:pPr marL="361950" indent="-361950">
              <a:lnSpc>
                <a:spcPct val="100000"/>
              </a:lnSpc>
              <a:spcBef>
                <a:spcPts val="0"/>
              </a:spcBef>
              <a:spcAft>
                <a:spcPts val="600"/>
              </a:spcAft>
            </a:pPr>
            <a:r>
              <a:rPr lang="en-GB" sz="3200" dirty="0">
                <a:solidFill>
                  <a:prstClr val="black"/>
                </a:solidFill>
                <a:latin typeface="Futura Std Book" panose="020B0502020204020303" pitchFamily="34" charset="0"/>
              </a:rPr>
              <a:t>Protection and assistance obligations should be </a:t>
            </a:r>
            <a:r>
              <a:rPr lang="en-GB" sz="3200" b="1" dirty="0">
                <a:solidFill>
                  <a:prstClr val="black"/>
                </a:solidFill>
                <a:latin typeface="Futura Std Book" panose="020B0502020204020303" pitchFamily="34" charset="0"/>
              </a:rPr>
              <a:t>prioritized</a:t>
            </a:r>
            <a:r>
              <a:rPr lang="en-GB" sz="3200" dirty="0">
                <a:solidFill>
                  <a:prstClr val="black"/>
                </a:solidFill>
                <a:latin typeface="Futura Std Book" panose="020B0502020204020303" pitchFamily="34" charset="0"/>
              </a:rPr>
              <a:t> over law enforcement and migration management objectives. </a:t>
            </a:r>
          </a:p>
          <a:p>
            <a:pPr marL="0" indent="0">
              <a:buNone/>
            </a:pPr>
            <a:endParaRPr lang="en-US" dirty="0"/>
          </a:p>
        </p:txBody>
      </p:sp>
    </p:spTree>
    <p:extLst>
      <p:ext uri="{BB962C8B-B14F-4D97-AF65-F5344CB8AC3E}">
        <p14:creationId xmlns:p14="http://schemas.microsoft.com/office/powerpoint/2010/main" val="284693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16F441-DC22-E041-A732-276B2E6B2486}"/>
              </a:ext>
            </a:extLst>
          </p:cNvPr>
          <p:cNvSpPr>
            <a:spLocks noGrp="1"/>
          </p:cNvSpPr>
          <p:nvPr>
            <p:ph type="title"/>
          </p:nvPr>
        </p:nvSpPr>
        <p:spPr>
          <a:xfrm>
            <a:off x="270933" y="319405"/>
            <a:ext cx="11446933" cy="983615"/>
          </a:xfrm>
        </p:spPr>
        <p:txBody>
          <a:bodyPr>
            <a:normAutofit fontScale="90000"/>
          </a:bodyPr>
          <a:lstStyle/>
          <a:p>
            <a:pPr algn="ctr"/>
            <a:r>
              <a:rPr lang="en-US" sz="3600" b="1" dirty="0">
                <a:solidFill>
                  <a:srgbClr val="0070C0"/>
                </a:solidFill>
                <a:latin typeface="Futura Std Book" panose="020B0502020204020303" pitchFamily="34" charset="0"/>
              </a:rPr>
              <a:t>Principle C: Assistance and protection from harm (contd.) </a:t>
            </a:r>
            <a:endParaRPr lang="en-US" sz="3600" dirty="0">
              <a:solidFill>
                <a:srgbClr val="0070C0"/>
              </a:solidFill>
              <a:latin typeface="Futura Std Book" panose="020B0502020204020303" pitchFamily="34" charset="0"/>
            </a:endParaRPr>
          </a:p>
        </p:txBody>
      </p:sp>
      <p:sp>
        <p:nvSpPr>
          <p:cNvPr id="8" name="Content Placeholder 7">
            <a:extLst>
              <a:ext uri="{FF2B5EF4-FFF2-40B4-BE49-F238E27FC236}">
                <a16:creationId xmlns:a16="http://schemas.microsoft.com/office/drawing/2014/main" id="{60C7DA9E-D1C5-924A-9234-5B80D0A4920C}"/>
              </a:ext>
            </a:extLst>
          </p:cNvPr>
          <p:cNvSpPr>
            <a:spLocks noGrp="1"/>
          </p:cNvSpPr>
          <p:nvPr>
            <p:ph idx="1"/>
          </p:nvPr>
        </p:nvSpPr>
        <p:spPr>
          <a:xfrm>
            <a:off x="739139" y="1211898"/>
            <a:ext cx="10978727" cy="5235575"/>
          </a:xfrm>
        </p:spPr>
        <p:txBody>
          <a:bodyPr>
            <a:noAutofit/>
          </a:bodyPr>
          <a:lstStyle/>
          <a:p>
            <a:pPr marL="0" indent="0">
              <a:lnSpc>
                <a:spcPct val="100000"/>
              </a:lnSpc>
              <a:spcBef>
                <a:spcPts val="1200"/>
              </a:spcBef>
              <a:spcAft>
                <a:spcPts val="1200"/>
              </a:spcAft>
              <a:buNone/>
            </a:pPr>
            <a:r>
              <a:rPr lang="en-GB" sz="3200" dirty="0">
                <a:latin typeface="Futura Std Book" panose="020B0502020204020303" pitchFamily="34" charset="0"/>
              </a:rPr>
              <a:t>Protection and assistance obligations:</a:t>
            </a:r>
          </a:p>
          <a:p>
            <a:pPr marL="361950" indent="-361950" defTabSz="457200" eaLnBrk="0" hangingPunct="0">
              <a:lnSpc>
                <a:spcPct val="100000"/>
              </a:lnSpc>
              <a:spcBef>
                <a:spcPts val="1200"/>
              </a:spcBef>
              <a:spcAft>
                <a:spcPts val="1200"/>
              </a:spcAft>
              <a:buClr>
                <a:schemeClr val="tx1"/>
              </a:buClr>
            </a:pPr>
            <a:r>
              <a:rPr lang="en-GB" sz="3200" dirty="0">
                <a:solidFill>
                  <a:srgbClr val="333333"/>
                </a:solidFill>
                <a:latin typeface="Futura Std Book" panose="020B0502020204020303" pitchFamily="34" charset="0"/>
                <a:ea typeface="ＭＳ Ｐゴシック" pitchFamily="-108" charset="-128"/>
                <a:cs typeface="Arial" panose="020B0604020202020204" pitchFamily="34" charset="0"/>
              </a:rPr>
              <a:t>Are the </a:t>
            </a:r>
            <a:r>
              <a:rPr lang="en-GB" sz="3200" b="1" dirty="0">
                <a:solidFill>
                  <a:srgbClr val="333333"/>
                </a:solidFill>
                <a:latin typeface="Futura Std Book" panose="020B0502020204020303" pitchFamily="34" charset="0"/>
                <a:ea typeface="ＭＳ Ｐゴシック" pitchFamily="-108" charset="-128"/>
                <a:cs typeface="Arial" panose="020B0604020202020204" pitchFamily="34" charset="0"/>
              </a:rPr>
              <a:t>basis of all contacts between border officials and individuals at borders ─</a:t>
            </a:r>
            <a:r>
              <a:rPr lang="en-GB" sz="3200" dirty="0">
                <a:solidFill>
                  <a:srgbClr val="333333"/>
                </a:solidFill>
                <a:latin typeface="Futura Std Book" panose="020B0502020204020303" pitchFamily="34" charset="0"/>
                <a:ea typeface="ＭＳ Ｐゴシック" pitchFamily="-108" charset="-128"/>
                <a:cs typeface="Arial" panose="020B0604020202020204" pitchFamily="34" charset="0"/>
              </a:rPr>
              <a:t> initial detection, rescue, interception, screening, interviewing, identification, referral, also any necessary and exceptional detention or return. </a:t>
            </a:r>
          </a:p>
          <a:p>
            <a:pPr marL="361950" indent="-361950" defTabSz="457200" eaLnBrk="0" hangingPunct="0">
              <a:lnSpc>
                <a:spcPct val="100000"/>
              </a:lnSpc>
              <a:spcBef>
                <a:spcPts val="1200"/>
              </a:spcBef>
              <a:spcAft>
                <a:spcPts val="1200"/>
              </a:spcAft>
              <a:buClr>
                <a:schemeClr val="tx1"/>
              </a:buClr>
            </a:pPr>
            <a:r>
              <a:rPr lang="en-GB" sz="3200" dirty="0">
                <a:solidFill>
                  <a:srgbClr val="333333"/>
                </a:solidFill>
                <a:latin typeface="Futura Std Book" panose="020B0502020204020303" pitchFamily="34" charset="0"/>
                <a:ea typeface="ＭＳ Ｐゴシック" pitchFamily="-108" charset="-128"/>
                <a:cs typeface="Arial" panose="020B0604020202020204" pitchFamily="34" charset="0"/>
              </a:rPr>
              <a:t>Require border officials to treat everyone with respect for their dignity, and systems in place to </a:t>
            </a:r>
            <a:r>
              <a:rPr lang="en-GB" sz="3200" b="1" dirty="0">
                <a:solidFill>
                  <a:srgbClr val="333333"/>
                </a:solidFill>
                <a:latin typeface="Futura Std Book" panose="020B0502020204020303" pitchFamily="34" charset="0"/>
                <a:ea typeface="ＭＳ Ｐゴシック" pitchFamily="-108" charset="-128"/>
                <a:cs typeface="Arial" panose="020B0604020202020204" pitchFamily="34" charset="0"/>
              </a:rPr>
              <a:t>identify migrants in vulnerable situations </a:t>
            </a:r>
            <a:r>
              <a:rPr lang="en-GB" sz="3200" dirty="0">
                <a:solidFill>
                  <a:srgbClr val="333333"/>
                </a:solidFill>
                <a:latin typeface="Futura Std Book" panose="020B0502020204020303" pitchFamily="34" charset="0"/>
                <a:ea typeface="ＭＳ Ｐゴシック" pitchFamily="-108" charset="-128"/>
                <a:cs typeface="Arial" panose="020B0604020202020204" pitchFamily="34" charset="0"/>
              </a:rPr>
              <a:t>and refer them to the appropriate protection and services.</a:t>
            </a:r>
            <a:endParaRPr lang="en-US" sz="3200" dirty="0">
              <a:latin typeface="Futura Std Book" panose="020B0502020204020303" pitchFamily="34" charset="0"/>
            </a:endParaRPr>
          </a:p>
        </p:txBody>
      </p:sp>
    </p:spTree>
    <p:extLst>
      <p:ext uri="{BB962C8B-B14F-4D97-AF65-F5344CB8AC3E}">
        <p14:creationId xmlns:p14="http://schemas.microsoft.com/office/powerpoint/2010/main" val="3876546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CA73-D8C9-2B45-9136-40FD44B4FB32}"/>
              </a:ext>
            </a:extLst>
          </p:cNvPr>
          <p:cNvSpPr>
            <a:spLocks noGrp="1"/>
          </p:cNvSpPr>
          <p:nvPr>
            <p:ph type="title"/>
          </p:nvPr>
        </p:nvSpPr>
        <p:spPr>
          <a:xfrm>
            <a:off x="838200" y="365126"/>
            <a:ext cx="10515600" cy="1082674"/>
          </a:xfrm>
        </p:spPr>
        <p:txBody>
          <a:bodyPr anchor="t" anchorCtr="0">
            <a:noAutofit/>
          </a:bodyPr>
          <a:lstStyle/>
          <a:p>
            <a:pPr>
              <a:tabLst>
                <a:tab pos="1377950" algn="l"/>
              </a:tabLst>
            </a:pPr>
            <a:r>
              <a:rPr lang="en-US" sz="3800" b="1" dirty="0">
                <a:solidFill>
                  <a:srgbClr val="FF6600"/>
                </a:solidFill>
                <a:latin typeface="Futura Std Book" panose="020B0502020204020303" pitchFamily="34" charset="0"/>
              </a:rPr>
              <a:t>1.4.3.	Exercise (true/false): Perceptions and 	misperceptions of migrants </a:t>
            </a:r>
          </a:p>
        </p:txBody>
      </p:sp>
      <p:sp>
        <p:nvSpPr>
          <p:cNvPr id="3" name="Content Placeholder 2">
            <a:extLst>
              <a:ext uri="{FF2B5EF4-FFF2-40B4-BE49-F238E27FC236}">
                <a16:creationId xmlns:a16="http://schemas.microsoft.com/office/drawing/2014/main" id="{B3437171-6C9F-1748-A3E0-385D8A20D659}"/>
              </a:ext>
            </a:extLst>
          </p:cNvPr>
          <p:cNvSpPr>
            <a:spLocks noGrp="1"/>
          </p:cNvSpPr>
          <p:nvPr>
            <p:ph idx="1"/>
          </p:nvPr>
        </p:nvSpPr>
        <p:spPr>
          <a:xfrm>
            <a:off x="838200" y="1805049"/>
            <a:ext cx="8191500" cy="4371914"/>
          </a:xfrm>
        </p:spPr>
        <p:txBody>
          <a:bodyPr>
            <a:normAutofit fontScale="92500" lnSpcReduction="10000"/>
          </a:bodyPr>
          <a:lstStyle/>
          <a:p>
            <a:pPr marL="0" indent="0">
              <a:lnSpc>
                <a:spcPct val="100000"/>
              </a:lnSpc>
              <a:spcBef>
                <a:spcPts val="0"/>
              </a:spcBef>
              <a:spcAft>
                <a:spcPts val="600"/>
              </a:spcAft>
              <a:buNone/>
            </a:pPr>
            <a:r>
              <a:rPr lang="en-GB" sz="3200" b="1" dirty="0">
                <a:latin typeface="Futura Std Book" panose="020B0502020204020303" pitchFamily="34" charset="0"/>
              </a:rPr>
              <a:t>Answer</a:t>
            </a:r>
            <a:r>
              <a:rPr lang="en-GB" sz="3200" b="1" dirty="0">
                <a:solidFill>
                  <a:schemeClr val="accent5">
                    <a:lumMod val="75000"/>
                  </a:schemeClr>
                </a:solidFill>
                <a:latin typeface="Futura Std Book" panose="020B0502020204020303" pitchFamily="34" charset="0"/>
              </a:rPr>
              <a:t> YES/TRUE </a:t>
            </a:r>
            <a:r>
              <a:rPr lang="en-GB" sz="3200" b="1" dirty="0">
                <a:latin typeface="Futura Std Book" panose="020B0502020204020303" pitchFamily="34" charset="0"/>
              </a:rPr>
              <a:t>or</a:t>
            </a:r>
            <a:r>
              <a:rPr lang="en-GB" sz="3200" b="1" dirty="0">
                <a:solidFill>
                  <a:schemeClr val="accent5">
                    <a:lumMod val="75000"/>
                  </a:schemeClr>
                </a:solidFill>
                <a:latin typeface="Futura Std Book" panose="020B0502020204020303" pitchFamily="34" charset="0"/>
              </a:rPr>
              <a:t> </a:t>
            </a:r>
            <a:r>
              <a:rPr lang="en-GB" sz="3200" b="1" dirty="0">
                <a:solidFill>
                  <a:srgbClr val="FF6600"/>
                </a:solidFill>
                <a:latin typeface="Futura Std Book" panose="020B0502020204020303" pitchFamily="34" charset="0"/>
              </a:rPr>
              <a:t>NO/FALSE</a:t>
            </a:r>
          </a:p>
          <a:p>
            <a:pPr marL="0" indent="0">
              <a:lnSpc>
                <a:spcPct val="100000"/>
              </a:lnSpc>
              <a:spcBef>
                <a:spcPts val="0"/>
              </a:spcBef>
              <a:spcAft>
                <a:spcPts val="600"/>
              </a:spcAft>
              <a:buNone/>
            </a:pPr>
            <a:endParaRPr lang="en-GB" sz="3200" b="1" dirty="0">
              <a:solidFill>
                <a:schemeClr val="accent5">
                  <a:lumMod val="75000"/>
                </a:schemeClr>
              </a:solidFill>
              <a:latin typeface="Futura Std Book" panose="020B0502020204020303" pitchFamily="34" charset="0"/>
            </a:endParaRPr>
          </a:p>
          <a:p>
            <a:pPr marL="415925" indent="-415925">
              <a:lnSpc>
                <a:spcPct val="100000"/>
              </a:lnSpc>
              <a:spcBef>
                <a:spcPts val="0"/>
              </a:spcBef>
              <a:spcAft>
                <a:spcPts val="600"/>
              </a:spcAft>
            </a:pPr>
            <a:r>
              <a:rPr lang="en-GB" sz="3200" dirty="0">
                <a:latin typeface="Futura Std Book" panose="020B0502020204020303" pitchFamily="34" charset="0"/>
              </a:rPr>
              <a:t>Are migrants who cross borders or stay in a country without proper permission committing a crime in international law?</a:t>
            </a:r>
          </a:p>
          <a:p>
            <a:pPr marL="0" indent="0">
              <a:lnSpc>
                <a:spcPct val="100000"/>
              </a:lnSpc>
              <a:spcBef>
                <a:spcPts val="0"/>
              </a:spcBef>
              <a:spcAft>
                <a:spcPts val="600"/>
              </a:spcAft>
              <a:buNone/>
            </a:pPr>
            <a:endParaRPr lang="en-AU" sz="3200" dirty="0">
              <a:latin typeface="Futura Std Book" panose="020B0502020204020303" pitchFamily="34" charset="0"/>
            </a:endParaRPr>
          </a:p>
          <a:p>
            <a:pPr marL="415925" indent="-415925">
              <a:lnSpc>
                <a:spcPct val="100000"/>
              </a:lnSpc>
              <a:spcBef>
                <a:spcPts val="0"/>
              </a:spcBef>
              <a:spcAft>
                <a:spcPts val="600"/>
              </a:spcAft>
            </a:pPr>
            <a:r>
              <a:rPr lang="en-AU" sz="3200" dirty="0">
                <a:latin typeface="Futura Std Book" panose="020B0502020204020303" pitchFamily="34" charset="0"/>
              </a:rPr>
              <a:t>Do irregular migrants pay taxes?</a:t>
            </a:r>
          </a:p>
          <a:p>
            <a:pPr marL="415925" indent="-415925">
              <a:lnSpc>
                <a:spcPct val="100000"/>
              </a:lnSpc>
              <a:spcBef>
                <a:spcPts val="0"/>
              </a:spcBef>
              <a:spcAft>
                <a:spcPts val="600"/>
              </a:spcAft>
              <a:buNone/>
            </a:pPr>
            <a:endParaRPr lang="en-AU" sz="3200" dirty="0">
              <a:latin typeface="Futura Std Book" panose="020B0502020204020303" pitchFamily="34" charset="0"/>
            </a:endParaRPr>
          </a:p>
          <a:p>
            <a:pPr marL="415925" indent="-415925">
              <a:lnSpc>
                <a:spcPct val="100000"/>
              </a:lnSpc>
              <a:spcBef>
                <a:spcPts val="0"/>
              </a:spcBef>
              <a:spcAft>
                <a:spcPts val="600"/>
              </a:spcAft>
            </a:pPr>
            <a:r>
              <a:rPr lang="en-US" sz="3200" dirty="0">
                <a:latin typeface="Futura Std Book" panose="020B0502020204020303" pitchFamily="34" charset="0"/>
              </a:rPr>
              <a:t>Are expats and migrants different?</a:t>
            </a:r>
          </a:p>
          <a:p>
            <a:pPr marL="0" indent="0">
              <a:buNone/>
            </a:pPr>
            <a:endParaRPr lang="en-US" sz="3200" b="1" dirty="0"/>
          </a:p>
          <a:p>
            <a:pPr marL="0" indent="0">
              <a:buNone/>
            </a:pPr>
            <a:endParaRPr lang="en-US" sz="3200" b="1" dirty="0"/>
          </a:p>
          <a:p>
            <a:endParaRPr lang="en-US" b="1" dirty="0"/>
          </a:p>
          <a:p>
            <a:endParaRPr lang="en-US" dirty="0"/>
          </a:p>
        </p:txBody>
      </p:sp>
      <p:sp>
        <p:nvSpPr>
          <p:cNvPr id="6" name="TextBox 5">
            <a:extLst>
              <a:ext uri="{FF2B5EF4-FFF2-40B4-BE49-F238E27FC236}">
                <a16:creationId xmlns:a16="http://schemas.microsoft.com/office/drawing/2014/main" id="{8E68F308-C77B-4875-9FC5-FDB4082FCEE5}"/>
              </a:ext>
            </a:extLst>
          </p:cNvPr>
          <p:cNvSpPr txBox="1"/>
          <p:nvPr/>
        </p:nvSpPr>
        <p:spPr>
          <a:xfrm>
            <a:off x="9372599" y="2952750"/>
            <a:ext cx="2446867" cy="584775"/>
          </a:xfrm>
          <a:prstGeom prst="rect">
            <a:avLst/>
          </a:prstGeom>
          <a:noFill/>
        </p:spPr>
        <p:txBody>
          <a:bodyPr wrap="square" rtlCol="0">
            <a:spAutoFit/>
          </a:bodyPr>
          <a:lstStyle/>
          <a:p>
            <a:pPr algn="ctr"/>
            <a:r>
              <a:rPr lang="en-US" sz="3200" b="1" dirty="0">
                <a:solidFill>
                  <a:srgbClr val="FF6600"/>
                </a:solidFill>
                <a:latin typeface="Futura Std Book" panose="020B0502020204020303" pitchFamily="34" charset="0"/>
              </a:rPr>
              <a:t>NO/FALSE</a:t>
            </a:r>
          </a:p>
        </p:txBody>
      </p:sp>
      <p:sp>
        <p:nvSpPr>
          <p:cNvPr id="11" name="TextBox 10">
            <a:extLst>
              <a:ext uri="{FF2B5EF4-FFF2-40B4-BE49-F238E27FC236}">
                <a16:creationId xmlns:a16="http://schemas.microsoft.com/office/drawing/2014/main" id="{C7FB952F-B6D2-4819-9861-17A6F811742B}"/>
              </a:ext>
            </a:extLst>
          </p:cNvPr>
          <p:cNvSpPr txBox="1"/>
          <p:nvPr/>
        </p:nvSpPr>
        <p:spPr>
          <a:xfrm>
            <a:off x="9372600" y="4457700"/>
            <a:ext cx="2446866" cy="584775"/>
          </a:xfrm>
          <a:prstGeom prst="rect">
            <a:avLst/>
          </a:prstGeom>
          <a:noFill/>
        </p:spPr>
        <p:txBody>
          <a:bodyPr wrap="square" rtlCol="0" anchor="ctr" anchorCtr="0">
            <a:spAutoFit/>
          </a:bodyPr>
          <a:lstStyle/>
          <a:p>
            <a:pPr algn="ctr"/>
            <a:r>
              <a:rPr lang="en-US" sz="3200" b="1" dirty="0">
                <a:solidFill>
                  <a:srgbClr val="0070C0"/>
                </a:solidFill>
                <a:latin typeface="Futura Std Book" panose="020B0502020204020303" pitchFamily="34" charset="0"/>
              </a:rPr>
              <a:t>YES/TRUE</a:t>
            </a:r>
          </a:p>
        </p:txBody>
      </p:sp>
      <p:sp>
        <p:nvSpPr>
          <p:cNvPr id="13" name="TextBox 12">
            <a:extLst>
              <a:ext uri="{FF2B5EF4-FFF2-40B4-BE49-F238E27FC236}">
                <a16:creationId xmlns:a16="http://schemas.microsoft.com/office/drawing/2014/main" id="{E6FA2775-9BDA-4AF3-8E29-482036804934}"/>
              </a:ext>
            </a:extLst>
          </p:cNvPr>
          <p:cNvSpPr txBox="1"/>
          <p:nvPr/>
        </p:nvSpPr>
        <p:spPr>
          <a:xfrm>
            <a:off x="9544050" y="5486400"/>
            <a:ext cx="2422171" cy="584775"/>
          </a:xfrm>
          <a:prstGeom prst="rect">
            <a:avLst/>
          </a:prstGeom>
          <a:noFill/>
        </p:spPr>
        <p:txBody>
          <a:bodyPr wrap="square" rtlCol="0">
            <a:spAutoFit/>
          </a:bodyPr>
          <a:lstStyle/>
          <a:p>
            <a:pPr algn="ctr"/>
            <a:r>
              <a:rPr lang="en-US" sz="3200" b="1" dirty="0">
                <a:solidFill>
                  <a:srgbClr val="FF6600"/>
                </a:solidFill>
                <a:latin typeface="Futura Std Book" panose="020B0502020204020303" pitchFamily="34" charset="0"/>
              </a:rPr>
              <a:t>NO/FALSE</a:t>
            </a:r>
          </a:p>
        </p:txBody>
      </p:sp>
    </p:spTree>
    <p:extLst>
      <p:ext uri="{BB962C8B-B14F-4D97-AF65-F5344CB8AC3E}">
        <p14:creationId xmlns:p14="http://schemas.microsoft.com/office/powerpoint/2010/main" val="7231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1A6C-B4A2-40E0-8729-DE1547D31C13}"/>
              </a:ext>
            </a:extLst>
          </p:cNvPr>
          <p:cNvSpPr>
            <a:spLocks noGrp="1"/>
          </p:cNvSpPr>
          <p:nvPr>
            <p:ph type="ctrTitle"/>
          </p:nvPr>
        </p:nvSpPr>
        <p:spPr>
          <a:xfrm>
            <a:off x="419101" y="335994"/>
            <a:ext cx="11106150" cy="637674"/>
          </a:xfrm>
        </p:spPr>
        <p:txBody>
          <a:bodyPr anchor="t" anchorCtr="0">
            <a:normAutofit fontScale="90000"/>
          </a:bodyPr>
          <a:lstStyle/>
          <a:p>
            <a:pPr algn="l">
              <a:tabLst>
                <a:tab pos="1377950" algn="l"/>
              </a:tabLst>
            </a:pPr>
            <a:r>
              <a:rPr lang="en-US" sz="4000" b="1" dirty="0">
                <a:solidFill>
                  <a:srgbClr val="FF6600"/>
                </a:solidFill>
                <a:latin typeface="Futura Std Book" panose="020B0502020204020303" pitchFamily="34" charset="0"/>
                <a:cs typeface="Arial" panose="020B0604020202020204" pitchFamily="34" charset="0"/>
              </a:rPr>
              <a:t>1.4.4. 	Impacts of harmful language</a:t>
            </a:r>
          </a:p>
        </p:txBody>
      </p:sp>
      <p:sp>
        <p:nvSpPr>
          <p:cNvPr id="3" name="Subtitle 2">
            <a:extLst>
              <a:ext uri="{FF2B5EF4-FFF2-40B4-BE49-F238E27FC236}">
                <a16:creationId xmlns:a16="http://schemas.microsoft.com/office/drawing/2014/main" id="{CD28A67A-503E-4666-8EDD-6E36ED3ED4BB}"/>
              </a:ext>
            </a:extLst>
          </p:cNvPr>
          <p:cNvSpPr>
            <a:spLocks noGrp="1"/>
          </p:cNvSpPr>
          <p:nvPr>
            <p:ph type="subTitle" idx="1"/>
          </p:nvPr>
        </p:nvSpPr>
        <p:spPr>
          <a:xfrm>
            <a:off x="553156" y="965202"/>
            <a:ext cx="11413066" cy="5305925"/>
          </a:xfrm>
        </p:spPr>
        <p:txBody>
          <a:bodyPr>
            <a:noAutofit/>
          </a:bodyPr>
          <a:lstStyle/>
          <a:p>
            <a:pPr algn="l">
              <a:lnSpc>
                <a:spcPct val="100000"/>
              </a:lnSpc>
              <a:spcBef>
                <a:spcPts val="1200"/>
              </a:spcBef>
              <a:spcAft>
                <a:spcPts val="1200"/>
              </a:spcAft>
            </a:pPr>
            <a:r>
              <a:rPr lang="en-US" sz="3000" dirty="0">
                <a:latin typeface="Futura Std Book" panose="020B0502020204020303" pitchFamily="34" charset="0"/>
                <a:cs typeface="Arial" panose="020B0604020202020204" pitchFamily="34" charset="0"/>
              </a:rPr>
              <a:t>Language matters because it informs our views and how we treat people; it also shapes our perception and thinking.</a:t>
            </a:r>
          </a:p>
          <a:p>
            <a:pPr marL="457200" indent="-457200" algn="l">
              <a:lnSpc>
                <a:spcPct val="100000"/>
              </a:lnSpc>
              <a:spcBef>
                <a:spcPts val="1200"/>
              </a:spcBef>
              <a:spcAft>
                <a:spcPts val="1200"/>
              </a:spcAft>
              <a:buFont typeface="Arial" panose="020B0604020202020204" pitchFamily="34" charset="0"/>
              <a:buChar char="•"/>
            </a:pPr>
            <a:r>
              <a:rPr lang="en-US" sz="3000" i="1" dirty="0">
                <a:latin typeface="Futura Std Book" panose="020B0502020204020303" pitchFamily="34" charset="0"/>
                <a:cs typeface="Arial" panose="020B0604020202020204" pitchFamily="34" charset="0"/>
              </a:rPr>
              <a:t>Avoid</a:t>
            </a:r>
            <a:r>
              <a:rPr lang="en-US" sz="3000" dirty="0">
                <a:latin typeface="Futura Std Book" panose="020B0502020204020303" pitchFamily="34" charset="0"/>
                <a:cs typeface="Arial" panose="020B0604020202020204" pitchFamily="34" charset="0"/>
              </a:rPr>
              <a:t> using </a:t>
            </a:r>
            <a:r>
              <a:rPr lang="en-US" sz="3000" b="1" dirty="0">
                <a:latin typeface="Futura Std Book" panose="020B0502020204020303" pitchFamily="34" charset="0"/>
                <a:cs typeface="Arial" panose="020B0604020202020204" pitchFamily="34" charset="0"/>
              </a:rPr>
              <a:t>gendered</a:t>
            </a:r>
            <a:r>
              <a:rPr lang="en-US" sz="3000" dirty="0">
                <a:latin typeface="Futura Std Book" panose="020B0502020204020303" pitchFamily="34" charset="0"/>
                <a:cs typeface="Arial" panose="020B0604020202020204" pitchFamily="34" charset="0"/>
              </a:rPr>
              <a:t> language;</a:t>
            </a:r>
          </a:p>
          <a:p>
            <a:pPr marL="457200" indent="-457200" algn="l">
              <a:lnSpc>
                <a:spcPct val="100000"/>
              </a:lnSpc>
              <a:spcBef>
                <a:spcPts val="1200"/>
              </a:spcBef>
              <a:spcAft>
                <a:spcPts val="1200"/>
              </a:spcAft>
              <a:buFont typeface="Arial" panose="020B0604020202020204" pitchFamily="34" charset="0"/>
              <a:buChar char="•"/>
            </a:pPr>
            <a:r>
              <a:rPr lang="en-US" sz="3000" i="1" dirty="0">
                <a:latin typeface="Futura Std Book" panose="020B0502020204020303" pitchFamily="34" charset="0"/>
                <a:cs typeface="Arial" panose="020B0604020202020204" pitchFamily="34" charset="0"/>
              </a:rPr>
              <a:t>Avoid</a:t>
            </a:r>
            <a:r>
              <a:rPr lang="en-US" sz="3000" dirty="0">
                <a:latin typeface="Futura Std Book" panose="020B0502020204020303" pitchFamily="34" charset="0"/>
                <a:cs typeface="Arial" panose="020B0604020202020204" pitchFamily="34" charset="0"/>
              </a:rPr>
              <a:t> using the term </a:t>
            </a:r>
            <a:r>
              <a:rPr lang="en-US" sz="3000" b="1" dirty="0">
                <a:latin typeface="Futura Std Book" panose="020B0502020204020303" pitchFamily="34" charset="0"/>
                <a:cs typeface="Arial" panose="020B0604020202020204" pitchFamily="34" charset="0"/>
              </a:rPr>
              <a:t>“</a:t>
            </a:r>
            <a:r>
              <a:rPr lang="en-US" sz="3000" b="1" u="sng" dirty="0">
                <a:latin typeface="Futura Std Book" panose="020B0502020204020303" pitchFamily="34" charset="0"/>
                <a:cs typeface="Arial" panose="020B0604020202020204" pitchFamily="34" charset="0"/>
              </a:rPr>
              <a:t>illegal”</a:t>
            </a:r>
            <a:r>
              <a:rPr lang="en-US" sz="3000" b="1" dirty="0">
                <a:latin typeface="Futura Std Book" panose="020B0502020204020303" pitchFamily="34" charset="0"/>
                <a:cs typeface="Arial" panose="020B0604020202020204" pitchFamily="34" charset="0"/>
              </a:rPr>
              <a:t> </a:t>
            </a:r>
            <a:r>
              <a:rPr lang="en-US" sz="3000" dirty="0">
                <a:latin typeface="Futura Std Book" panose="020B0502020204020303" pitchFamily="34" charset="0"/>
                <a:cs typeface="Arial" panose="020B0604020202020204" pitchFamily="34" charset="0"/>
              </a:rPr>
              <a:t>to refer to migrants or migration </a:t>
            </a:r>
            <a:br>
              <a:rPr lang="en-US" sz="3000" dirty="0">
                <a:latin typeface="Futura Std Book" panose="020B0502020204020303" pitchFamily="34" charset="0"/>
                <a:cs typeface="Arial" panose="020B0604020202020204" pitchFamily="34" charset="0"/>
              </a:rPr>
            </a:br>
            <a:r>
              <a:rPr lang="en-US" sz="3000" dirty="0">
                <a:latin typeface="Futura Std Book" panose="020B0502020204020303" pitchFamily="34" charset="0"/>
                <a:cs typeface="Arial" panose="020B0604020202020204" pitchFamily="34" charset="0"/>
              </a:rPr>
              <a:t>→ </a:t>
            </a:r>
            <a:r>
              <a:rPr lang="en-US" sz="3000" i="1" dirty="0">
                <a:latin typeface="Futura Std Book" panose="020B0502020204020303" pitchFamily="34" charset="0"/>
                <a:cs typeface="Arial" panose="020B0604020202020204" pitchFamily="34" charset="0"/>
              </a:rPr>
              <a:t>use</a:t>
            </a:r>
            <a:r>
              <a:rPr lang="en-US" sz="3000" dirty="0">
                <a:latin typeface="Futura Std Book" panose="020B0502020204020303" pitchFamily="34" charset="0"/>
                <a:cs typeface="Arial" panose="020B0604020202020204" pitchFamily="34" charset="0"/>
              </a:rPr>
              <a:t> migrants in an “irregular situation”, with “irregular status”, “irregular migration”, “undocumented” </a:t>
            </a:r>
            <a:r>
              <a:rPr lang="en-US" sz="3000" dirty="0" smtClean="0">
                <a:latin typeface="Futura Std Book" panose="020B0502020204020303" pitchFamily="34" charset="0"/>
                <a:cs typeface="Arial" panose="020B0604020202020204" pitchFamily="34" charset="0"/>
              </a:rPr>
              <a:t>migrants.</a:t>
            </a:r>
          </a:p>
          <a:p>
            <a:pPr algn="l">
              <a:lnSpc>
                <a:spcPct val="100000"/>
              </a:lnSpc>
              <a:spcBef>
                <a:spcPts val="600"/>
              </a:spcBef>
              <a:spcAft>
                <a:spcPts val="600"/>
              </a:spcAft>
            </a:pPr>
            <a:r>
              <a:rPr lang="en-US" sz="3000" dirty="0" smtClean="0">
                <a:latin typeface="Futura Std Book" panose="020B0502020204020303" pitchFamily="34" charset="0"/>
                <a:cs typeface="Arial" panose="020B0604020202020204" pitchFamily="34" charset="0"/>
              </a:rPr>
              <a:t>Crossing a border is </a:t>
            </a:r>
            <a:r>
              <a:rPr lang="en-US" sz="3000" b="1" dirty="0" smtClean="0">
                <a:latin typeface="Futura Std Book" panose="020B0502020204020303" pitchFamily="34" charset="0"/>
                <a:cs typeface="Arial" panose="020B0604020202020204" pitchFamily="34" charset="0"/>
              </a:rPr>
              <a:t>an administrative matter. </a:t>
            </a:r>
          </a:p>
          <a:p>
            <a:pPr algn="l">
              <a:lnSpc>
                <a:spcPct val="100000"/>
              </a:lnSpc>
              <a:spcBef>
                <a:spcPts val="600"/>
              </a:spcBef>
              <a:spcAft>
                <a:spcPts val="600"/>
              </a:spcAft>
            </a:pPr>
            <a:r>
              <a:rPr lang="en-US" sz="3000" dirty="0" smtClean="0">
                <a:latin typeface="Futura Std Book" panose="020B0502020204020303" pitchFamily="34" charset="0"/>
                <a:cs typeface="Arial" panose="020B0604020202020204" pitchFamily="34" charset="0"/>
              </a:rPr>
              <a:t>→ Unauthorized </a:t>
            </a:r>
            <a:r>
              <a:rPr lang="en-US" sz="3000" dirty="0">
                <a:latin typeface="Futura Std Book" panose="020B0502020204020303" pitchFamily="34" charset="0"/>
                <a:cs typeface="Arial" panose="020B0604020202020204" pitchFamily="34" charset="0"/>
              </a:rPr>
              <a:t>entry, the attempt to enter a country in an irregular manner or irregular stay, in general, </a:t>
            </a:r>
            <a:r>
              <a:rPr lang="en-GB" sz="3000" b="1" dirty="0" smtClean="0">
                <a:latin typeface="Futura Std Book" panose="020B0502020204020303" pitchFamily="34" charset="0"/>
                <a:cs typeface="Arial" panose="020B0604020202020204" pitchFamily="34" charset="0"/>
              </a:rPr>
              <a:t>should not be considered a criminal offence</a:t>
            </a:r>
            <a:r>
              <a:rPr lang="en-GB" sz="3000" dirty="0" smtClean="0">
                <a:latin typeface="Futura Std Book" panose="020B0502020204020303" pitchFamily="34" charset="0"/>
                <a:cs typeface="Arial" panose="020B0604020202020204" pitchFamily="34" charset="0"/>
              </a:rPr>
              <a:t>.</a:t>
            </a:r>
            <a:endParaRPr lang="en-GB" sz="3000" dirty="0">
              <a:latin typeface="Futura Std Book" panose="020B0502020204020303" pitchFamily="34" charset="0"/>
              <a:cs typeface="Arial" panose="020B0604020202020204" pitchFamily="34" charset="0"/>
            </a:endParaRPr>
          </a:p>
        </p:txBody>
      </p:sp>
    </p:spTree>
    <p:extLst>
      <p:ext uri="{BB962C8B-B14F-4D97-AF65-F5344CB8AC3E}">
        <p14:creationId xmlns:p14="http://schemas.microsoft.com/office/powerpoint/2010/main" val="292261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B0AF6-B1BF-4386-82A9-DB84303F863C}"/>
              </a:ext>
            </a:extLst>
          </p:cNvPr>
          <p:cNvSpPr>
            <a:spLocks noGrp="1"/>
          </p:cNvSpPr>
          <p:nvPr>
            <p:ph idx="1"/>
          </p:nvPr>
        </p:nvSpPr>
        <p:spPr>
          <a:xfrm>
            <a:off x="838200" y="1016000"/>
            <a:ext cx="10515600" cy="4182533"/>
          </a:xfrm>
        </p:spPr>
        <p:txBody>
          <a:bodyPr/>
          <a:lstStyle/>
          <a:p>
            <a:pPr algn="ctr"/>
            <a:endParaRPr lang="en-US" dirty="0"/>
          </a:p>
          <a:p>
            <a:pPr algn="ctr"/>
            <a:endParaRPr lang="en-US" dirty="0"/>
          </a:p>
          <a:p>
            <a:pPr algn="ctr"/>
            <a:endParaRPr lang="en-US" dirty="0"/>
          </a:p>
          <a:p>
            <a:pPr marL="0" indent="0" algn="ctr">
              <a:buNone/>
            </a:pPr>
            <a:r>
              <a:rPr lang="en-US" sz="5400" b="1" dirty="0">
                <a:solidFill>
                  <a:srgbClr val="0070C0"/>
                </a:solidFill>
                <a:latin typeface="Futura Std Book" panose="020B0502020204020303" pitchFamily="34" charset="0"/>
                <a:cs typeface="Arial" panose="020B0604020202020204" pitchFamily="34" charset="0"/>
              </a:rPr>
              <a:t>Questions?</a:t>
            </a:r>
          </a:p>
        </p:txBody>
      </p:sp>
    </p:spTree>
    <p:extLst>
      <p:ext uri="{BB962C8B-B14F-4D97-AF65-F5344CB8AC3E}">
        <p14:creationId xmlns:p14="http://schemas.microsoft.com/office/powerpoint/2010/main" val="727292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81386-C6B2-1746-8547-67B44E7BDAF3}"/>
              </a:ext>
            </a:extLst>
          </p:cNvPr>
          <p:cNvSpPr>
            <a:spLocks noGrp="1"/>
          </p:cNvSpPr>
          <p:nvPr>
            <p:ph type="ctrTitle"/>
          </p:nvPr>
        </p:nvSpPr>
        <p:spPr>
          <a:xfrm>
            <a:off x="1524000" y="1465263"/>
            <a:ext cx="9144000" cy="2387600"/>
          </a:xfrm>
        </p:spPr>
        <p:txBody>
          <a:bodyPr anchor="t" anchorCtr="0">
            <a:normAutofit fontScale="90000"/>
          </a:bodyPr>
          <a:lstStyle/>
          <a:p>
            <a:r>
              <a:rPr lang="en-US" sz="4800" b="1" dirty="0">
                <a:solidFill>
                  <a:srgbClr val="FF6600"/>
                </a:solidFill>
                <a:latin typeface="Futura Std Book" panose="020B0502020204020303" pitchFamily="34" charset="0"/>
                <a:cs typeface="Arial" panose="020B0604020202020204" pitchFamily="34" charset="0"/>
              </a:rPr>
              <a:t>1.5.  </a:t>
            </a:r>
            <a:br>
              <a:rPr lang="en-US" sz="4800" b="1" dirty="0">
                <a:solidFill>
                  <a:srgbClr val="FF6600"/>
                </a:solidFill>
                <a:latin typeface="Futura Std Book" panose="020B0502020204020303" pitchFamily="34" charset="0"/>
                <a:cs typeface="Arial" panose="020B0604020202020204" pitchFamily="34" charset="0"/>
              </a:rPr>
            </a:br>
            <a:r>
              <a:rPr lang="en-US" sz="4800" b="1" dirty="0">
                <a:solidFill>
                  <a:srgbClr val="FF6600"/>
                </a:solidFill>
                <a:latin typeface="Futura Std Book" panose="020B0502020204020303" pitchFamily="34" charset="0"/>
                <a:cs typeface="Arial" panose="020B0604020202020204" pitchFamily="34" charset="0"/>
              </a:rPr>
              <a:t>Human rights of border officials and institutional accountability</a:t>
            </a:r>
            <a:endParaRPr lang="en-US" sz="4800" dirty="0">
              <a:solidFill>
                <a:srgbClr val="FF6600"/>
              </a:solidFill>
              <a:latin typeface="Futura Std Book" panose="020B0502020204020303" pitchFamily="34" charset="0"/>
            </a:endParaRPr>
          </a:p>
        </p:txBody>
      </p:sp>
    </p:spTree>
    <p:extLst>
      <p:ext uri="{BB962C8B-B14F-4D97-AF65-F5344CB8AC3E}">
        <p14:creationId xmlns:p14="http://schemas.microsoft.com/office/powerpoint/2010/main" val="8609187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695AF0-0B09-694F-BB44-8178FB2C92D7}"/>
              </a:ext>
            </a:extLst>
          </p:cNvPr>
          <p:cNvSpPr txBox="1">
            <a:spLocks/>
          </p:cNvSpPr>
          <p:nvPr/>
        </p:nvSpPr>
        <p:spPr>
          <a:xfrm>
            <a:off x="899160" y="411480"/>
            <a:ext cx="10393680" cy="12268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1377950" algn="l"/>
              </a:tabLst>
            </a:pPr>
            <a:r>
              <a:rPr lang="en-US" sz="4000" b="1" dirty="0">
                <a:solidFill>
                  <a:srgbClr val="FF6600"/>
                </a:solidFill>
                <a:latin typeface="Futura Std Book" panose="020B0502020204020303" pitchFamily="34" charset="0"/>
                <a:cs typeface="Arial" panose="020B0604020202020204" pitchFamily="34" charset="0"/>
              </a:rPr>
              <a:t>1.5.1.	Discussion: Human rights of border </a:t>
            </a:r>
            <a:r>
              <a:rPr lang="en-US" sz="4000" b="1" dirty="0" smtClean="0">
                <a:solidFill>
                  <a:srgbClr val="FF6600"/>
                </a:solidFill>
                <a:latin typeface="Futura Std Book" panose="020B0502020204020303" pitchFamily="34" charset="0"/>
                <a:cs typeface="Arial" panose="020B0604020202020204" pitchFamily="34" charset="0"/>
              </a:rPr>
              <a:t>officials</a:t>
            </a:r>
            <a:endParaRPr lang="en-US" sz="4000" b="1" dirty="0">
              <a:solidFill>
                <a:srgbClr val="FF6600"/>
              </a:solidFill>
              <a:latin typeface="Futura Std Book" panose="020B0502020204020303"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63B6784-2D64-F949-BDDF-AFA1508BBC96}"/>
              </a:ext>
            </a:extLst>
          </p:cNvPr>
          <p:cNvSpPr txBox="1">
            <a:spLocks/>
          </p:cNvSpPr>
          <p:nvPr/>
        </p:nvSpPr>
        <p:spPr>
          <a:xfrm>
            <a:off x="899160" y="1745673"/>
            <a:ext cx="10393680" cy="4700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r>
              <a:rPr lang="en-GB" sz="3400" b="1" i="1" dirty="0">
                <a:solidFill>
                  <a:srgbClr val="0070C0"/>
                </a:solidFill>
                <a:latin typeface="Futura Std Book" panose="020B0502020204020303" pitchFamily="34" charset="0"/>
              </a:rPr>
              <a:t>What human rights do border officials have?</a:t>
            </a:r>
          </a:p>
          <a:p>
            <a:pPr marL="0" indent="0">
              <a:lnSpc>
                <a:spcPct val="100000"/>
              </a:lnSpc>
              <a:spcBef>
                <a:spcPts val="1200"/>
              </a:spcBef>
              <a:spcAft>
                <a:spcPts val="1200"/>
              </a:spcAft>
              <a:buNone/>
            </a:pPr>
            <a:r>
              <a:rPr lang="en-GB" sz="3200" b="1" i="1" dirty="0">
                <a:latin typeface="Futura Std Book" panose="020B0502020204020303" pitchFamily="34" charset="0"/>
              </a:rPr>
              <a:t>Border officials have all human rights</a:t>
            </a:r>
          </a:p>
          <a:p>
            <a:pPr marL="452438" indent="-452438">
              <a:lnSpc>
                <a:spcPct val="100000"/>
              </a:lnSpc>
              <a:spcBef>
                <a:spcPts val="1200"/>
              </a:spcBef>
              <a:spcAft>
                <a:spcPts val="1200"/>
              </a:spcAft>
              <a:buFont typeface="Arial" panose="020B0604020202020204" pitchFamily="34" charset="0"/>
              <a:buChar char="•"/>
            </a:pPr>
            <a:r>
              <a:rPr lang="en-GB" sz="3200" dirty="0">
                <a:latin typeface="Futura Std Book" panose="020B0502020204020303" pitchFamily="34" charset="0"/>
              </a:rPr>
              <a:t>Including the rights to life, to health, to an adequate standard of living, to just and favourable conditions of work, freedom from discrimination, among others.</a:t>
            </a:r>
          </a:p>
          <a:p>
            <a:pPr marL="452438" indent="-452438">
              <a:lnSpc>
                <a:spcPct val="100000"/>
              </a:lnSpc>
              <a:spcBef>
                <a:spcPts val="1200"/>
              </a:spcBef>
              <a:spcAft>
                <a:spcPts val="1200"/>
              </a:spcAft>
              <a:buFont typeface="Arial" panose="020B0604020202020204" pitchFamily="34" charset="0"/>
              <a:buChar char="•"/>
            </a:pPr>
            <a:r>
              <a:rPr lang="en-GB" sz="3200" dirty="0">
                <a:latin typeface="Futura Std Book" panose="020B0502020204020303" pitchFamily="34" charset="0"/>
                <a:ea typeface="Times New Roman" panose="02020603050405020304" pitchFamily="18" charset="0"/>
                <a:cs typeface="Times New Roman" panose="02020603050405020304" pitchFamily="18" charset="0"/>
              </a:rPr>
              <a:t>The State is obliged to protect and fulfil the rights of border officials, including ensuring a safe working environment and adequate facilities.</a:t>
            </a:r>
            <a:endParaRPr lang="en-GB" sz="3200" dirty="0">
              <a:latin typeface="Futura Std Book" panose="020B0502020204020303" pitchFamily="34" charset="0"/>
            </a:endParaRPr>
          </a:p>
        </p:txBody>
      </p:sp>
    </p:spTree>
    <p:extLst>
      <p:ext uri="{BB962C8B-B14F-4D97-AF65-F5344CB8AC3E}">
        <p14:creationId xmlns:p14="http://schemas.microsoft.com/office/powerpoint/2010/main" val="12835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E217-D773-4654-BD1F-12ECFD51AF18}"/>
              </a:ext>
            </a:extLst>
          </p:cNvPr>
          <p:cNvSpPr>
            <a:spLocks noGrp="1"/>
          </p:cNvSpPr>
          <p:nvPr>
            <p:ph type="ctrTitle"/>
          </p:nvPr>
        </p:nvSpPr>
        <p:spPr>
          <a:xfrm>
            <a:off x="1524000" y="1962149"/>
            <a:ext cx="9144000" cy="1327316"/>
          </a:xfrm>
        </p:spPr>
        <p:txBody>
          <a:bodyPr anchor="t" anchorCtr="0">
            <a:normAutofit fontScale="90000"/>
          </a:bodyPr>
          <a:lstStyle/>
          <a:p>
            <a:r>
              <a:rPr lang="en-US" sz="4800" b="1" dirty="0">
                <a:solidFill>
                  <a:srgbClr val="FF6600"/>
                </a:solidFill>
                <a:latin typeface="Futura Std Book" panose="020B0502020204020303" pitchFamily="34" charset="0"/>
                <a:cs typeface="Arial" panose="020B0604020202020204" pitchFamily="34" charset="0"/>
              </a:rPr>
              <a:t>1.1.  </a:t>
            </a:r>
            <a:br>
              <a:rPr lang="en-US" sz="4800" b="1" dirty="0">
                <a:solidFill>
                  <a:srgbClr val="FF6600"/>
                </a:solidFill>
                <a:latin typeface="Futura Std Book" panose="020B0502020204020303" pitchFamily="34" charset="0"/>
                <a:cs typeface="Arial" panose="020B0604020202020204" pitchFamily="34" charset="0"/>
              </a:rPr>
            </a:br>
            <a:r>
              <a:rPr lang="en-US" sz="4800" b="1" dirty="0">
                <a:solidFill>
                  <a:srgbClr val="FF6600"/>
                </a:solidFill>
                <a:latin typeface="Futura Std Book" panose="020B0502020204020303" pitchFamily="34" charset="0"/>
                <a:cs typeface="Arial" panose="020B0604020202020204" pitchFamily="34" charset="0"/>
              </a:rPr>
              <a:t>Human rights</a:t>
            </a:r>
          </a:p>
        </p:txBody>
      </p:sp>
    </p:spTree>
    <p:extLst>
      <p:ext uri="{BB962C8B-B14F-4D97-AF65-F5344CB8AC3E}">
        <p14:creationId xmlns:p14="http://schemas.microsoft.com/office/powerpoint/2010/main" val="1378779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81B0-8CAF-2549-B67C-B1B7038A0A11}"/>
              </a:ext>
            </a:extLst>
          </p:cNvPr>
          <p:cNvSpPr>
            <a:spLocks noGrp="1"/>
          </p:cNvSpPr>
          <p:nvPr>
            <p:ph type="title"/>
          </p:nvPr>
        </p:nvSpPr>
        <p:spPr>
          <a:xfrm>
            <a:off x="589845" y="274814"/>
            <a:ext cx="10515600" cy="960755"/>
          </a:xfrm>
        </p:spPr>
        <p:txBody>
          <a:bodyPr>
            <a:noAutofit/>
          </a:bodyPr>
          <a:lstStyle/>
          <a:p>
            <a:pPr>
              <a:tabLst>
                <a:tab pos="1377950" algn="l"/>
              </a:tabLst>
            </a:pPr>
            <a:r>
              <a:rPr lang="en-GB" sz="4000" b="1" dirty="0">
                <a:solidFill>
                  <a:srgbClr val="FF6600"/>
                </a:solidFill>
                <a:latin typeface="Futura Std Book" panose="020B0502020204020303" pitchFamily="34" charset="0"/>
                <a:ea typeface="Times New Roman" panose="02020603050405020304" pitchFamily="18" charset="0"/>
                <a:cs typeface="Times New Roman" panose="02020603050405020304" pitchFamily="18" charset="0"/>
              </a:rPr>
              <a:t>1.5.2.	Exercise: Reality check ─ challenges faced </a:t>
            </a:r>
            <a:r>
              <a:rPr lang="en-GB" sz="4000" b="1" dirty="0" smtClean="0">
                <a:solidFill>
                  <a:srgbClr val="FF6600"/>
                </a:solidFill>
                <a:latin typeface="Futura Std Book" panose="020B0502020204020303" pitchFamily="34" charset="0"/>
                <a:ea typeface="Times New Roman" panose="02020603050405020304" pitchFamily="18" charset="0"/>
                <a:cs typeface="Times New Roman" panose="02020603050405020304" pitchFamily="18" charset="0"/>
              </a:rPr>
              <a:t>by </a:t>
            </a:r>
            <a:r>
              <a:rPr lang="en-GB" sz="4000" b="1" dirty="0">
                <a:solidFill>
                  <a:srgbClr val="FF6600"/>
                </a:solidFill>
                <a:latin typeface="Futura Std Book" panose="020B0502020204020303" pitchFamily="34" charset="0"/>
                <a:ea typeface="Times New Roman" panose="02020603050405020304" pitchFamily="18" charset="0"/>
                <a:cs typeface="Times New Roman" panose="02020603050405020304" pitchFamily="18" charset="0"/>
              </a:rPr>
              <a:t>border officials</a:t>
            </a:r>
            <a:endParaRPr lang="en-US" sz="4000" b="1"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5A4C6B7F-0506-2643-9562-697CB34CF76D}"/>
              </a:ext>
            </a:extLst>
          </p:cNvPr>
          <p:cNvSpPr>
            <a:spLocks noGrp="1"/>
          </p:cNvSpPr>
          <p:nvPr>
            <p:ph idx="1"/>
          </p:nvPr>
        </p:nvSpPr>
        <p:spPr>
          <a:xfrm>
            <a:off x="784840" y="1371917"/>
            <a:ext cx="10622319" cy="5166995"/>
          </a:xfrm>
        </p:spPr>
        <p:txBody>
          <a:bodyPr>
            <a:noAutofit/>
          </a:bodyPr>
          <a:lstStyle/>
          <a:p>
            <a:pPr marL="0" lvl="0" indent="0">
              <a:lnSpc>
                <a:spcPct val="110000"/>
              </a:lnSpc>
              <a:spcBef>
                <a:spcPts val="0"/>
              </a:spcBef>
              <a:spcAft>
                <a:spcPts val="400"/>
              </a:spcAft>
              <a:buNone/>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Discuss the following questions in your group:</a:t>
            </a:r>
          </a:p>
          <a:p>
            <a:pPr marL="514350" lvl="0" indent="-514350">
              <a:lnSpc>
                <a:spcPct val="110000"/>
              </a:lnSpc>
              <a:spcBef>
                <a:spcPts val="600"/>
              </a:spcBef>
              <a:spcAft>
                <a:spcPts val="400"/>
              </a:spcAft>
              <a:buFont typeface="+mj-lt"/>
              <a:buAutoNum type="arabicPeriod"/>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What are some of the challenges you face in your (current or previous) day-to-day work in the context of migration or working with migrants? </a:t>
            </a:r>
          </a:p>
          <a:p>
            <a:pPr marL="514350" indent="-514350">
              <a:lnSpc>
                <a:spcPct val="110000"/>
              </a:lnSpc>
              <a:spcBef>
                <a:spcPts val="600"/>
              </a:spcBef>
              <a:spcAft>
                <a:spcPts val="400"/>
              </a:spcAft>
              <a:buFont typeface="+mj-lt"/>
              <a:buAutoNum type="arabicPeriod"/>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Do border officials face different or additional challenges on the basis of their gender? </a:t>
            </a:r>
          </a:p>
          <a:p>
            <a:pPr marL="514350" indent="-514350">
              <a:lnSpc>
                <a:spcPct val="110000"/>
              </a:lnSpc>
              <a:spcBef>
                <a:spcPts val="600"/>
              </a:spcBef>
              <a:spcAft>
                <a:spcPts val="400"/>
              </a:spcAft>
              <a:buFont typeface="+mj-lt"/>
              <a:buAutoNum type="arabicPeriod"/>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How do you think human rights can help improve your </a:t>
            </a:r>
            <a:r>
              <a:rPr lang="en-GB" sz="3000" dirty="0" smtClean="0">
                <a:latin typeface="Futura Std Book" panose="020B0502020204020303" pitchFamily="34" charset="0"/>
                <a:ea typeface="Times New Roman" panose="02020603050405020304" pitchFamily="18" charset="0"/>
                <a:cs typeface="Times New Roman" panose="02020603050405020304" pitchFamily="18" charset="0"/>
              </a:rPr>
              <a:t>situation?</a:t>
            </a:r>
          </a:p>
          <a:p>
            <a:pPr marL="0" indent="0">
              <a:lnSpc>
                <a:spcPct val="110000"/>
              </a:lnSpc>
              <a:spcBef>
                <a:spcPts val="600"/>
              </a:spcBef>
              <a:spcAft>
                <a:spcPts val="400"/>
              </a:spcAft>
              <a:buNone/>
            </a:pPr>
            <a:r>
              <a:rPr lang="en-GB" sz="3000" dirty="0" smtClean="0">
                <a:latin typeface="Futura Std Book" panose="020B0502020204020303" pitchFamily="34" charset="0"/>
                <a:ea typeface="Times New Roman" panose="02020603050405020304" pitchFamily="18" charset="0"/>
                <a:cs typeface="Times New Roman" panose="02020603050405020304" pitchFamily="18" charset="0"/>
              </a:rPr>
              <a:t>Prioritize </a:t>
            </a:r>
            <a:r>
              <a:rPr lang="en-GB" sz="3000" dirty="0">
                <a:latin typeface="Futura Std Book" panose="020B0502020204020303" pitchFamily="34" charset="0"/>
                <a:ea typeface="Times New Roman" panose="02020603050405020304" pitchFamily="18" charset="0"/>
                <a:cs typeface="Times New Roman" panose="02020603050405020304" pitchFamily="18" charset="0"/>
              </a:rPr>
              <a:t>no more than 2 or 3 points to share in the debriefing.</a:t>
            </a:r>
          </a:p>
        </p:txBody>
      </p:sp>
    </p:spTree>
    <p:extLst>
      <p:ext uri="{BB962C8B-B14F-4D97-AF65-F5344CB8AC3E}">
        <p14:creationId xmlns:p14="http://schemas.microsoft.com/office/powerpoint/2010/main" val="2265305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3891-804D-3940-BC60-EE82FCB9F554}"/>
              </a:ext>
            </a:extLst>
          </p:cNvPr>
          <p:cNvSpPr>
            <a:spLocks noGrp="1"/>
          </p:cNvSpPr>
          <p:nvPr>
            <p:ph type="title"/>
          </p:nvPr>
        </p:nvSpPr>
        <p:spPr>
          <a:xfrm>
            <a:off x="771525" y="307975"/>
            <a:ext cx="10648950" cy="720725"/>
          </a:xfrm>
        </p:spPr>
        <p:txBody>
          <a:bodyPr anchor="t" anchorCtr="0">
            <a:normAutofit fontScale="90000"/>
          </a:bodyPr>
          <a:lstStyle/>
          <a:p>
            <a:pPr>
              <a:tabLst>
                <a:tab pos="1377950" algn="l"/>
              </a:tabLst>
            </a:pPr>
            <a:r>
              <a:rPr lang="en-US" sz="4000" b="1" dirty="0">
                <a:solidFill>
                  <a:srgbClr val="FF6600"/>
                </a:solidFill>
                <a:latin typeface="Futura Std Book" panose="020B0502020204020303" pitchFamily="34" charset="0"/>
              </a:rPr>
              <a:t>1.5.3.	A gender-responsive working environment</a:t>
            </a:r>
          </a:p>
        </p:txBody>
      </p:sp>
      <p:sp>
        <p:nvSpPr>
          <p:cNvPr id="3" name="Content Placeholder 2">
            <a:extLst>
              <a:ext uri="{FF2B5EF4-FFF2-40B4-BE49-F238E27FC236}">
                <a16:creationId xmlns:a16="http://schemas.microsoft.com/office/drawing/2014/main" id="{2F524A86-5956-A54A-AF7B-F043214A46B8}"/>
              </a:ext>
            </a:extLst>
          </p:cNvPr>
          <p:cNvSpPr>
            <a:spLocks noGrp="1"/>
          </p:cNvSpPr>
          <p:nvPr>
            <p:ph idx="1"/>
          </p:nvPr>
        </p:nvSpPr>
        <p:spPr>
          <a:xfrm>
            <a:off x="771525" y="1581150"/>
            <a:ext cx="10515600" cy="5276850"/>
          </a:xfrm>
        </p:spPr>
        <p:txBody>
          <a:bodyPr>
            <a:normAutofit fontScale="92500" lnSpcReduction="10000"/>
          </a:bodyPr>
          <a:lstStyle/>
          <a:p>
            <a:pPr marL="358775" indent="-358775">
              <a:lnSpc>
                <a:spcPct val="100000"/>
              </a:lnSpc>
              <a:spcBef>
                <a:spcPts val="0"/>
              </a:spcBef>
              <a:spcAft>
                <a:spcPts val="600"/>
              </a:spcAft>
            </a:pPr>
            <a:r>
              <a:rPr lang="en-GB" sz="3200" dirty="0">
                <a:latin typeface="Futura Std Book" panose="020B0502020204020303" pitchFamily="34" charset="0"/>
              </a:rPr>
              <a:t>Increased representation of women among border personnel:</a:t>
            </a:r>
          </a:p>
          <a:p>
            <a:pPr marL="984250" lvl="1" indent="-568325">
              <a:lnSpc>
                <a:spcPct val="100000"/>
              </a:lnSpc>
              <a:spcBef>
                <a:spcPts val="0"/>
              </a:spcBef>
              <a:spcAft>
                <a:spcPts val="600"/>
              </a:spcAft>
              <a:buNone/>
            </a:pPr>
            <a:r>
              <a:rPr lang="en-US" sz="2800" b="1" dirty="0">
                <a:solidFill>
                  <a:schemeClr val="accent2">
                    <a:lumMod val="75000"/>
                  </a:schemeClr>
                </a:solidFill>
                <a:latin typeface="Futura Std Book" panose="020B0502020204020303" pitchFamily="34" charset="0"/>
                <a:cs typeface="Arial" panose="020B0604020202020204" pitchFamily="34" charset="0"/>
                <a:sym typeface="Wingdings" pitchFamily="2" charset="2"/>
              </a:rPr>
              <a:t></a:t>
            </a:r>
            <a:r>
              <a:rPr lang="en-US" sz="2800" b="1" dirty="0">
                <a:solidFill>
                  <a:srgbClr val="0070C0"/>
                </a:solidFill>
                <a:latin typeface="Futura Std Book" panose="020B0502020204020303" pitchFamily="34" charset="0"/>
                <a:cs typeface="Arial" panose="020B0604020202020204" pitchFamily="34" charset="0"/>
                <a:sym typeface="Wingdings" pitchFamily="2" charset="2"/>
              </a:rPr>
              <a:t> 	</a:t>
            </a:r>
            <a:r>
              <a:rPr lang="en-GB" sz="3200" dirty="0">
                <a:latin typeface="Futura Std Book" panose="020B0502020204020303" pitchFamily="34" charset="0"/>
              </a:rPr>
              <a:t>Address stereotypical roles and responsibilities</a:t>
            </a:r>
          </a:p>
          <a:p>
            <a:pPr marL="984250" lvl="1" indent="-568325">
              <a:lnSpc>
                <a:spcPct val="100000"/>
              </a:lnSpc>
              <a:spcBef>
                <a:spcPts val="0"/>
              </a:spcBef>
              <a:spcAft>
                <a:spcPts val="600"/>
              </a:spcAft>
              <a:buNone/>
            </a:pPr>
            <a:r>
              <a:rPr lang="en-US" sz="3200" b="1" dirty="0">
                <a:solidFill>
                  <a:schemeClr val="accent2">
                    <a:lumMod val="75000"/>
                  </a:schemeClr>
                </a:solidFill>
                <a:latin typeface="Futura Std Book" panose="020B0502020204020303" pitchFamily="34" charset="0"/>
                <a:cs typeface="Arial" panose="020B0604020202020204" pitchFamily="34" charset="0"/>
                <a:sym typeface="Wingdings" pitchFamily="2" charset="2"/>
              </a:rPr>
              <a:t></a:t>
            </a:r>
            <a:r>
              <a:rPr lang="en-US" sz="3200" b="1" dirty="0">
                <a:solidFill>
                  <a:srgbClr val="0070C0"/>
                </a:solidFill>
                <a:latin typeface="Futura Std Book" panose="020B0502020204020303" pitchFamily="34" charset="0"/>
                <a:cs typeface="Arial" panose="020B0604020202020204" pitchFamily="34" charset="0"/>
                <a:sym typeface="Wingdings" pitchFamily="2" charset="2"/>
              </a:rPr>
              <a:t> 	</a:t>
            </a:r>
            <a:r>
              <a:rPr lang="en-GB" sz="3200" dirty="0">
                <a:latin typeface="Futura Std Book" panose="020B0502020204020303" pitchFamily="34" charset="0"/>
              </a:rPr>
              <a:t>Address marginalization and discrimination </a:t>
            </a:r>
          </a:p>
          <a:p>
            <a:pPr marL="971550" lvl="1" indent="-555625">
              <a:lnSpc>
                <a:spcPct val="100000"/>
              </a:lnSpc>
              <a:spcBef>
                <a:spcPts val="0"/>
              </a:spcBef>
              <a:spcAft>
                <a:spcPts val="600"/>
              </a:spcAft>
              <a:buNone/>
            </a:pPr>
            <a:r>
              <a:rPr lang="en-US" sz="3200" b="1" dirty="0">
                <a:solidFill>
                  <a:schemeClr val="accent2">
                    <a:lumMod val="75000"/>
                  </a:schemeClr>
                </a:solidFill>
                <a:latin typeface="Futura Std Book" panose="020B0502020204020303" pitchFamily="34" charset="0"/>
                <a:cs typeface="Arial" panose="020B0604020202020204" pitchFamily="34" charset="0"/>
                <a:sym typeface="Wingdings" pitchFamily="2" charset="2"/>
              </a:rPr>
              <a:t> 	</a:t>
            </a:r>
            <a:r>
              <a:rPr lang="en-GB" sz="3200" dirty="0">
                <a:latin typeface="Futura Std Book" panose="020B0502020204020303" pitchFamily="34" charset="0"/>
                <a:cs typeface="Arial" panose="020B0604020202020204" pitchFamily="34" charset="0"/>
                <a:sym typeface="Wingdings" pitchFamily="2" charset="2"/>
              </a:rPr>
              <a:t>Ad</a:t>
            </a:r>
            <a:r>
              <a:rPr lang="en-GB" sz="3200" dirty="0">
                <a:latin typeface="Futura Std Book" panose="020B0502020204020303" pitchFamily="34" charset="0"/>
              </a:rPr>
              <a:t>dress sexual harassment and misogyny</a:t>
            </a:r>
          </a:p>
          <a:p>
            <a:pPr marL="358775" indent="-358775">
              <a:lnSpc>
                <a:spcPct val="100000"/>
              </a:lnSpc>
              <a:spcBef>
                <a:spcPts val="0"/>
              </a:spcBef>
              <a:spcAft>
                <a:spcPts val="600"/>
              </a:spcAft>
            </a:pPr>
            <a:r>
              <a:rPr lang="en-GB" sz="3200" dirty="0">
                <a:latin typeface="Futura Std Book" panose="020B0502020204020303" pitchFamily="34" charset="0"/>
              </a:rPr>
              <a:t>Gender-responsive policies, protocols and procedures</a:t>
            </a:r>
          </a:p>
          <a:p>
            <a:pPr marL="358775" indent="-358775">
              <a:lnSpc>
                <a:spcPct val="100000"/>
              </a:lnSpc>
              <a:spcBef>
                <a:spcPts val="0"/>
              </a:spcBef>
              <a:spcAft>
                <a:spcPts val="600"/>
              </a:spcAft>
            </a:pPr>
            <a:r>
              <a:rPr lang="en-GB" sz="3200" dirty="0">
                <a:latin typeface="Futura Std Book" panose="020B0502020204020303" pitchFamily="34" charset="0"/>
              </a:rPr>
              <a:t>Internal gender-responsive oversight and accountability mechanisms, including effective gender-responsive remedies</a:t>
            </a:r>
          </a:p>
          <a:p>
            <a:pPr marL="358775" indent="-358775">
              <a:lnSpc>
                <a:spcPct val="100000"/>
              </a:lnSpc>
              <a:spcBef>
                <a:spcPts val="0"/>
              </a:spcBef>
              <a:spcAft>
                <a:spcPts val="600"/>
              </a:spcAft>
            </a:pPr>
            <a:r>
              <a:rPr lang="en-GB" sz="3200" dirty="0">
                <a:latin typeface="Futura Std Book" panose="020B0502020204020303" pitchFamily="34" charset="0"/>
              </a:rPr>
              <a:t>Participation of women’s organizations and human rights defenders in border management, reforms, capacity-building</a:t>
            </a:r>
          </a:p>
          <a:p>
            <a:pPr marL="0" indent="0">
              <a:buNone/>
            </a:pPr>
            <a:endParaRPr lang="en-GB" sz="2400" dirty="0"/>
          </a:p>
        </p:txBody>
      </p:sp>
    </p:spTree>
    <p:extLst>
      <p:ext uri="{BB962C8B-B14F-4D97-AF65-F5344CB8AC3E}">
        <p14:creationId xmlns:p14="http://schemas.microsoft.com/office/powerpoint/2010/main" val="3148940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5C71-46DD-2A4F-BF4D-46A7B8991CF3}"/>
              </a:ext>
            </a:extLst>
          </p:cNvPr>
          <p:cNvSpPr>
            <a:spLocks noGrp="1"/>
          </p:cNvSpPr>
          <p:nvPr>
            <p:ph type="title"/>
          </p:nvPr>
        </p:nvSpPr>
        <p:spPr>
          <a:xfrm>
            <a:off x="838200" y="365126"/>
            <a:ext cx="10515600" cy="739774"/>
          </a:xfrm>
        </p:spPr>
        <p:txBody>
          <a:bodyPr anchor="t" anchorCtr="0">
            <a:normAutofit/>
          </a:bodyPr>
          <a:lstStyle/>
          <a:p>
            <a:pPr>
              <a:tabLst>
                <a:tab pos="1377950" algn="l"/>
              </a:tabLst>
            </a:pPr>
            <a:r>
              <a:rPr lang="en-US" sz="4000" b="1" dirty="0">
                <a:solidFill>
                  <a:srgbClr val="FF6600"/>
                </a:solidFill>
                <a:latin typeface="Futura Std Book" panose="020B0502020204020303" pitchFamily="34" charset="0"/>
              </a:rPr>
              <a:t>1.5.4. 	Accountability</a:t>
            </a:r>
          </a:p>
        </p:txBody>
      </p:sp>
      <p:sp>
        <p:nvSpPr>
          <p:cNvPr id="3" name="Content Placeholder 2">
            <a:extLst>
              <a:ext uri="{FF2B5EF4-FFF2-40B4-BE49-F238E27FC236}">
                <a16:creationId xmlns:a16="http://schemas.microsoft.com/office/drawing/2014/main" id="{02DE37FE-29D2-5248-AC00-5779CEE7026F}"/>
              </a:ext>
            </a:extLst>
          </p:cNvPr>
          <p:cNvSpPr>
            <a:spLocks noGrp="1"/>
          </p:cNvSpPr>
          <p:nvPr>
            <p:ph idx="1"/>
          </p:nvPr>
        </p:nvSpPr>
        <p:spPr>
          <a:xfrm>
            <a:off x="838200" y="1318438"/>
            <a:ext cx="10515600" cy="5174438"/>
          </a:xfrm>
        </p:spPr>
        <p:txBody>
          <a:bodyPr>
            <a:normAutofit lnSpcReduction="10000"/>
          </a:bodyPr>
          <a:lstStyle/>
          <a:p>
            <a:pPr marL="358775" indent="-358775">
              <a:lnSpc>
                <a:spcPct val="120000"/>
              </a:lnSpc>
              <a:spcBef>
                <a:spcPts val="0"/>
              </a:spcBef>
              <a:spcAft>
                <a:spcPts val="600"/>
              </a:spcAft>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A human rights-based approach seeks to establish accountability between duty bearers and rights holders, through </a:t>
            </a:r>
            <a:r>
              <a:rPr lang="en-GB" sz="3000" dirty="0">
                <a:latin typeface="Futura Std Book" panose="020B0502020204020303" pitchFamily="34" charset="0"/>
              </a:rPr>
              <a:t>codes of conduct, monitoring mechanisms, etc.</a:t>
            </a:r>
            <a:endParaRPr lang="en-GB" sz="3000" baseline="30000" dirty="0">
              <a:latin typeface="Futura Std Book" panose="020B0502020204020303" pitchFamily="34" charset="0"/>
              <a:ea typeface="Times New Roman" panose="02020603050405020304" pitchFamily="18" charset="0"/>
              <a:cs typeface="Times New Roman" panose="02020603050405020304" pitchFamily="18" charset="0"/>
            </a:endParaRPr>
          </a:p>
          <a:p>
            <a:pPr marL="358775" indent="-358775">
              <a:lnSpc>
                <a:spcPct val="120000"/>
              </a:lnSpc>
              <a:spcBef>
                <a:spcPts val="0"/>
              </a:spcBef>
              <a:spcAft>
                <a:spcPts val="600"/>
              </a:spcAft>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Requires the creation of </a:t>
            </a:r>
            <a:r>
              <a:rPr lang="en-GB" sz="3000" b="1" dirty="0">
                <a:latin typeface="Futura Std Book" panose="020B0502020204020303" pitchFamily="34" charset="0"/>
                <a:ea typeface="Times New Roman" panose="02020603050405020304" pitchFamily="18" charset="0"/>
                <a:cs typeface="Times New Roman" panose="02020603050405020304" pitchFamily="18" charset="0"/>
              </a:rPr>
              <a:t>effective and independent gender-responsive mechanisms</a:t>
            </a:r>
            <a:r>
              <a:rPr lang="en-GB" sz="3000" dirty="0">
                <a:latin typeface="Futura Std Book" panose="020B0502020204020303" pitchFamily="34" charset="0"/>
                <a:ea typeface="Times New Roman" panose="02020603050405020304" pitchFamily="18" charset="0"/>
                <a:cs typeface="Times New Roman" panose="02020603050405020304" pitchFamily="18" charset="0"/>
              </a:rPr>
              <a:t> to: </a:t>
            </a:r>
          </a:p>
          <a:p>
            <a:pPr marL="815975" lvl="1" indent="-358775">
              <a:lnSpc>
                <a:spcPct val="120000"/>
              </a:lnSpc>
              <a:spcBef>
                <a:spcPts val="0"/>
              </a:spcBef>
              <a:spcAft>
                <a:spcPts val="600"/>
              </a:spcAft>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Oversee the enforcement of rights </a:t>
            </a:r>
          </a:p>
          <a:p>
            <a:pPr marL="815975" lvl="1" indent="-358775">
              <a:lnSpc>
                <a:spcPct val="120000"/>
              </a:lnSpc>
              <a:spcBef>
                <a:spcPts val="0"/>
              </a:spcBef>
              <a:spcAft>
                <a:spcPts val="600"/>
              </a:spcAft>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Hold perpetrators of human rights violations accountable </a:t>
            </a:r>
          </a:p>
          <a:p>
            <a:pPr marL="815975" lvl="1" indent="-358775">
              <a:lnSpc>
                <a:spcPct val="120000"/>
              </a:lnSpc>
              <a:spcBef>
                <a:spcPts val="0"/>
              </a:spcBef>
              <a:spcAft>
                <a:spcPts val="600"/>
              </a:spcAft>
            </a:pPr>
            <a:r>
              <a:rPr lang="en-GB" sz="3000" dirty="0">
                <a:latin typeface="Futura Std Book" panose="020B0502020204020303" pitchFamily="34" charset="0"/>
                <a:ea typeface="Times New Roman" panose="02020603050405020304" pitchFamily="18" charset="0"/>
                <a:cs typeface="Times New Roman" panose="02020603050405020304" pitchFamily="18" charset="0"/>
              </a:rPr>
              <a:t>Provide effective remedies for anyone whose rights have been violated </a:t>
            </a:r>
          </a:p>
        </p:txBody>
      </p:sp>
    </p:spTree>
    <p:extLst>
      <p:ext uri="{BB962C8B-B14F-4D97-AF65-F5344CB8AC3E}">
        <p14:creationId xmlns:p14="http://schemas.microsoft.com/office/powerpoint/2010/main" val="2129033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B0AF6-B1BF-4386-82A9-DB84303F863C}"/>
              </a:ext>
            </a:extLst>
          </p:cNvPr>
          <p:cNvSpPr>
            <a:spLocks noGrp="1"/>
          </p:cNvSpPr>
          <p:nvPr>
            <p:ph idx="1"/>
          </p:nvPr>
        </p:nvSpPr>
        <p:spPr>
          <a:xfrm>
            <a:off x="838200" y="1016000"/>
            <a:ext cx="10515600" cy="4182533"/>
          </a:xfrm>
        </p:spPr>
        <p:txBody>
          <a:bodyPr/>
          <a:lstStyle/>
          <a:p>
            <a:pPr algn="ctr"/>
            <a:endParaRPr lang="en-US" dirty="0"/>
          </a:p>
          <a:p>
            <a:pPr algn="ctr"/>
            <a:endParaRPr lang="en-US" dirty="0"/>
          </a:p>
          <a:p>
            <a:pPr algn="ctr"/>
            <a:endParaRPr lang="en-US" dirty="0"/>
          </a:p>
          <a:p>
            <a:pPr marL="0" indent="0" algn="ctr">
              <a:buNone/>
            </a:pPr>
            <a:r>
              <a:rPr lang="en-US" sz="5400" b="1" dirty="0">
                <a:solidFill>
                  <a:srgbClr val="0070C0"/>
                </a:solidFill>
                <a:latin typeface="Futura Std Book" panose="020B0502020204020303" pitchFamily="34" charset="0"/>
                <a:cs typeface="Arial" panose="020B0604020202020204" pitchFamily="34" charset="0"/>
              </a:rPr>
              <a:t>Questions?</a:t>
            </a:r>
          </a:p>
        </p:txBody>
      </p:sp>
    </p:spTree>
    <p:extLst>
      <p:ext uri="{BB962C8B-B14F-4D97-AF65-F5344CB8AC3E}">
        <p14:creationId xmlns:p14="http://schemas.microsoft.com/office/powerpoint/2010/main" val="2131863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9B87-3876-B345-9AFE-1C262F090DE2}"/>
              </a:ext>
            </a:extLst>
          </p:cNvPr>
          <p:cNvSpPr>
            <a:spLocks noGrp="1"/>
          </p:cNvSpPr>
          <p:nvPr>
            <p:ph type="title"/>
          </p:nvPr>
        </p:nvSpPr>
        <p:spPr/>
        <p:txBody>
          <a:bodyPr>
            <a:normAutofit/>
          </a:bodyPr>
          <a:lstStyle/>
          <a:p>
            <a:pPr marL="1377950" indent="-1377950"/>
            <a:r>
              <a:rPr lang="en-US" sz="4000" b="1" dirty="0">
                <a:solidFill>
                  <a:srgbClr val="FF6600"/>
                </a:solidFill>
                <a:latin typeface="Futura Std Book" panose="020B0502020204020303" pitchFamily="34" charset="0"/>
              </a:rPr>
              <a:t>1.1.1. What do we need to flourish as human beings?</a:t>
            </a:r>
            <a:endParaRPr lang="en-US" sz="4000"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5391356F-0BB1-8C45-88DB-2CFC32ACDFE4}"/>
              </a:ext>
            </a:extLst>
          </p:cNvPr>
          <p:cNvSpPr>
            <a:spLocks noGrp="1"/>
          </p:cNvSpPr>
          <p:nvPr>
            <p:ph idx="1"/>
          </p:nvPr>
        </p:nvSpPr>
        <p:spPr>
          <a:xfrm>
            <a:off x="762000" y="1816925"/>
            <a:ext cx="10515600" cy="4657661"/>
          </a:xfrm>
        </p:spPr>
        <p:txBody>
          <a:bodyPr>
            <a:normAutofit/>
          </a:bodyPr>
          <a:lstStyle/>
          <a:p>
            <a:pPr marL="0" lvl="0" indent="0">
              <a:lnSpc>
                <a:spcPct val="100000"/>
              </a:lnSpc>
              <a:spcBef>
                <a:spcPts val="0"/>
              </a:spcBef>
              <a:spcAft>
                <a:spcPts val="600"/>
              </a:spcAft>
              <a:buNone/>
            </a:pPr>
            <a:r>
              <a:rPr lang="en-GB" sz="3200" dirty="0">
                <a:latin typeface="Futura Std Book" panose="020B0502020204020303" pitchFamily="34" charset="0"/>
              </a:rPr>
              <a:t>In your groups, briefly discuss the question and write your ideas </a:t>
            </a:r>
            <a:r>
              <a:rPr lang="en-GB" sz="3200" dirty="0">
                <a:latin typeface="Futura Std Book" panose="020B0502020204020303" pitchFamily="34" charset="0"/>
                <a:sym typeface="Symbol" panose="05050102010706020507" pitchFamily="18" charset="2"/>
              </a:rPr>
              <a:t></a:t>
            </a:r>
            <a:r>
              <a:rPr lang="en-GB" sz="3200" dirty="0">
                <a:latin typeface="Futura Std Book" panose="020B0502020204020303" pitchFamily="34" charset="0"/>
              </a:rPr>
              <a:t> using </a:t>
            </a:r>
            <a:r>
              <a:rPr lang="en-GB" sz="3200" b="1" dirty="0">
                <a:latin typeface="Futura Std Book" panose="020B0502020204020303" pitchFamily="34" charset="0"/>
              </a:rPr>
              <a:t>keywords</a:t>
            </a:r>
            <a:r>
              <a:rPr lang="en-GB" sz="3200" dirty="0">
                <a:latin typeface="Futura Std Book" panose="020B0502020204020303" pitchFamily="34" charset="0"/>
              </a:rPr>
              <a:t> </a:t>
            </a:r>
            <a:r>
              <a:rPr lang="en-GB" sz="3200" dirty="0">
                <a:latin typeface="Futura Std Book" panose="020B0502020204020303" pitchFamily="34" charset="0"/>
                <a:sym typeface="Symbol" panose="05050102010706020507" pitchFamily="18" charset="2"/>
              </a:rPr>
              <a:t></a:t>
            </a:r>
            <a:r>
              <a:rPr lang="en-GB" sz="3200" dirty="0">
                <a:latin typeface="Futura Std Book" panose="020B0502020204020303" pitchFamily="34" charset="0"/>
              </a:rPr>
              <a:t> on the flip chart.</a:t>
            </a:r>
          </a:p>
          <a:p>
            <a:pPr marL="0" lvl="0" indent="0">
              <a:lnSpc>
                <a:spcPct val="100000"/>
              </a:lnSpc>
              <a:spcBef>
                <a:spcPts val="0"/>
              </a:spcBef>
              <a:spcAft>
                <a:spcPts val="600"/>
              </a:spcAft>
              <a:buNone/>
            </a:pPr>
            <a:r>
              <a:rPr lang="en-GB" sz="3200" dirty="0">
                <a:latin typeface="Futura Std Book" panose="020B0502020204020303" pitchFamily="34" charset="0"/>
              </a:rPr>
              <a:t>Tip:  Think about yourselves and your families: </a:t>
            </a:r>
          </a:p>
          <a:p>
            <a:pPr marL="0" lvl="0" indent="0">
              <a:lnSpc>
                <a:spcPct val="100000"/>
              </a:lnSpc>
              <a:spcBef>
                <a:spcPts val="0"/>
              </a:spcBef>
              <a:spcAft>
                <a:spcPts val="600"/>
              </a:spcAft>
              <a:buNone/>
            </a:pPr>
            <a:endParaRPr lang="en-GB" sz="3200" dirty="0">
              <a:latin typeface="Futura Std Book" panose="020B0502020204020303" pitchFamily="34" charset="0"/>
            </a:endParaRPr>
          </a:p>
          <a:p>
            <a:pPr marL="0" lvl="0" indent="0" algn="ctr">
              <a:lnSpc>
                <a:spcPct val="100000"/>
              </a:lnSpc>
              <a:spcBef>
                <a:spcPts val="0"/>
              </a:spcBef>
              <a:spcAft>
                <a:spcPts val="600"/>
              </a:spcAft>
              <a:buNone/>
            </a:pPr>
            <a:r>
              <a:rPr lang="en-GB" sz="3200" b="1" dirty="0">
                <a:solidFill>
                  <a:srgbClr val="FF6600"/>
                </a:solidFill>
                <a:latin typeface="Futura Std Book" panose="020B0502020204020303" pitchFamily="34" charset="0"/>
              </a:rPr>
              <a:t>What do you need to lead dignified and fulfilled lives?</a:t>
            </a:r>
          </a:p>
          <a:p>
            <a:pPr marL="0" lvl="0" indent="0">
              <a:lnSpc>
                <a:spcPct val="100000"/>
              </a:lnSpc>
              <a:spcBef>
                <a:spcPts val="0"/>
              </a:spcBef>
              <a:spcAft>
                <a:spcPts val="600"/>
              </a:spcAft>
              <a:buNone/>
            </a:pPr>
            <a:endParaRPr lang="en-GB" sz="3200" dirty="0">
              <a:latin typeface="Futura Std Book" panose="020B0502020204020303" pitchFamily="34" charset="0"/>
            </a:endParaRPr>
          </a:p>
          <a:p>
            <a:pPr marL="0" lvl="0" indent="0">
              <a:lnSpc>
                <a:spcPct val="100000"/>
              </a:lnSpc>
              <a:spcBef>
                <a:spcPts val="0"/>
              </a:spcBef>
              <a:spcAft>
                <a:spcPts val="600"/>
              </a:spcAft>
              <a:buNone/>
            </a:pPr>
            <a:r>
              <a:rPr lang="en-GB" sz="3200" dirty="0">
                <a:latin typeface="Futura Std Book" panose="020B0502020204020303" pitchFamily="34" charset="0"/>
              </a:rPr>
              <a:t>You have 5 minutes for the discussion.</a:t>
            </a:r>
          </a:p>
        </p:txBody>
      </p:sp>
    </p:spTree>
    <p:extLst>
      <p:ext uri="{BB962C8B-B14F-4D97-AF65-F5344CB8AC3E}">
        <p14:creationId xmlns:p14="http://schemas.microsoft.com/office/powerpoint/2010/main" val="89089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D1A7-8C36-8D41-B21A-ABEE6749E43F}"/>
              </a:ext>
            </a:extLst>
          </p:cNvPr>
          <p:cNvSpPr>
            <a:spLocks noGrp="1"/>
          </p:cNvSpPr>
          <p:nvPr>
            <p:ph type="title"/>
          </p:nvPr>
        </p:nvSpPr>
        <p:spPr>
          <a:xfrm>
            <a:off x="648929" y="629267"/>
            <a:ext cx="10762783" cy="1104284"/>
          </a:xfrm>
        </p:spPr>
        <p:txBody>
          <a:bodyPr>
            <a:normAutofit/>
          </a:bodyPr>
          <a:lstStyle/>
          <a:p>
            <a:pPr marL="1377950" indent="-1377950"/>
            <a:r>
              <a:rPr lang="en-US" sz="4000" b="1" dirty="0">
                <a:solidFill>
                  <a:srgbClr val="FF6600"/>
                </a:solidFill>
                <a:latin typeface="Futura Std Book" panose="020B0502020204020303" pitchFamily="34" charset="0"/>
              </a:rPr>
              <a:t>1.1.2.  What are human rights?</a:t>
            </a:r>
          </a:p>
        </p:txBody>
      </p:sp>
      <p:sp>
        <p:nvSpPr>
          <p:cNvPr id="3" name="Content Placeholder 2">
            <a:extLst>
              <a:ext uri="{FF2B5EF4-FFF2-40B4-BE49-F238E27FC236}">
                <a16:creationId xmlns:a16="http://schemas.microsoft.com/office/drawing/2014/main" id="{8D0AA8FA-B82B-2C41-95E6-9CE2301098FA}"/>
              </a:ext>
            </a:extLst>
          </p:cNvPr>
          <p:cNvSpPr>
            <a:spLocks noGrp="1"/>
          </p:cNvSpPr>
          <p:nvPr>
            <p:ph idx="1"/>
          </p:nvPr>
        </p:nvSpPr>
        <p:spPr>
          <a:xfrm>
            <a:off x="648928" y="1868020"/>
            <a:ext cx="11009671" cy="4410635"/>
          </a:xfrm>
        </p:spPr>
        <p:txBody>
          <a:bodyPr>
            <a:normAutofit lnSpcReduction="10000"/>
          </a:bodyPr>
          <a:lstStyle/>
          <a:p>
            <a:pPr marL="357188" indent="-357188">
              <a:lnSpc>
                <a:spcPct val="100000"/>
              </a:lnSpc>
              <a:spcBef>
                <a:spcPts val="1200"/>
              </a:spcBef>
              <a:spcAft>
                <a:spcPts val="1200"/>
              </a:spcAft>
            </a:pPr>
            <a:r>
              <a:rPr lang="en-AU" sz="3200" dirty="0">
                <a:latin typeface="Futura Std Book" panose="020B0502020204020303" pitchFamily="34" charset="0"/>
              </a:rPr>
              <a:t>Expressions of human dignity </a:t>
            </a:r>
          </a:p>
          <a:p>
            <a:pPr marL="357188" indent="-357188">
              <a:lnSpc>
                <a:spcPct val="100000"/>
              </a:lnSpc>
              <a:spcBef>
                <a:spcPts val="1200"/>
              </a:spcBef>
              <a:spcAft>
                <a:spcPts val="1200"/>
              </a:spcAft>
            </a:pPr>
            <a:r>
              <a:rPr lang="en-AU" sz="3200" dirty="0">
                <a:latin typeface="Futura Std Book" panose="020B0502020204020303" pitchFamily="34" charset="0"/>
              </a:rPr>
              <a:t>A set of agreed values/norms reflecting the principles of dignity, equality and freedom</a:t>
            </a:r>
          </a:p>
          <a:p>
            <a:pPr marL="357188" indent="-357188">
              <a:lnSpc>
                <a:spcPct val="100000"/>
              </a:lnSpc>
              <a:spcBef>
                <a:spcPts val="1200"/>
              </a:spcBef>
              <a:spcAft>
                <a:spcPts val="1200"/>
              </a:spcAft>
            </a:pPr>
            <a:r>
              <a:rPr lang="en-AU" sz="3200" dirty="0">
                <a:latin typeface="Futura Std Book" panose="020B0502020204020303" pitchFamily="34" charset="0"/>
              </a:rPr>
              <a:t>Legal standards and agreements –international and regional</a:t>
            </a:r>
          </a:p>
          <a:p>
            <a:pPr marL="357188" indent="-357188">
              <a:lnSpc>
                <a:spcPct val="100000"/>
              </a:lnSpc>
              <a:spcBef>
                <a:spcPts val="1200"/>
              </a:spcBef>
              <a:spcAft>
                <a:spcPts val="1200"/>
              </a:spcAft>
            </a:pPr>
            <a:r>
              <a:rPr lang="en-AU" sz="3200" dirty="0">
                <a:latin typeface="Futura Std Book" panose="020B0502020204020303" pitchFamily="34" charset="0"/>
              </a:rPr>
              <a:t>Inherent to individuals, and primarily define the relationship between the individual and the State</a:t>
            </a:r>
          </a:p>
          <a:p>
            <a:pPr marL="0" indent="0">
              <a:buNone/>
            </a:pPr>
            <a:endParaRPr lang="en-US" sz="2600" dirty="0"/>
          </a:p>
        </p:txBody>
      </p:sp>
    </p:spTree>
    <p:extLst>
      <p:ext uri="{BB962C8B-B14F-4D97-AF65-F5344CB8AC3E}">
        <p14:creationId xmlns:p14="http://schemas.microsoft.com/office/powerpoint/2010/main" val="138333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rs. Eleanor Roosevelt of the United States holding a Declaration of Human Rights poster in English">
            <a:extLst>
              <a:ext uri="{FF2B5EF4-FFF2-40B4-BE49-F238E27FC236}">
                <a16:creationId xmlns:a16="http://schemas.microsoft.com/office/drawing/2014/main" id="{5744E6F8-E847-4840-991F-C475A5CE793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455" r="16964" b="-3"/>
          <a:stretch/>
        </p:blipFill>
        <p:spPr bwMode="auto">
          <a:xfrm>
            <a:off x="5483799" y="0"/>
            <a:ext cx="6708201" cy="68580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798858-FFFD-384C-BB6A-5F030A0C893D}"/>
              </a:ext>
            </a:extLst>
          </p:cNvPr>
          <p:cNvSpPr>
            <a:spLocks noGrp="1"/>
          </p:cNvSpPr>
          <p:nvPr>
            <p:ph type="title"/>
          </p:nvPr>
        </p:nvSpPr>
        <p:spPr>
          <a:xfrm>
            <a:off x="400049" y="174625"/>
            <a:ext cx="11396840" cy="739775"/>
          </a:xfrm>
        </p:spPr>
        <p:txBody>
          <a:bodyPr wrap="square">
            <a:normAutofit fontScale="90000"/>
          </a:bodyPr>
          <a:lstStyle/>
          <a:p>
            <a:pPr marL="1377950" indent="-1377950"/>
            <a:r>
              <a:rPr lang="en-US" sz="4000" b="1" dirty="0">
                <a:solidFill>
                  <a:srgbClr val="FF6600"/>
                </a:solidFill>
                <a:latin typeface="Futura Std Book" panose="020B0502020204020303" pitchFamily="34" charset="0"/>
                <a:cs typeface="Arial" panose="020B0604020202020204" pitchFamily="34" charset="0"/>
              </a:rPr>
              <a:t>1.1.3.  Universal Declaration of Human Rights</a:t>
            </a:r>
            <a:endParaRPr lang="en-US" sz="4000" dirty="0">
              <a:solidFill>
                <a:srgbClr val="FF6600"/>
              </a:solidFill>
              <a:latin typeface="Futura Std Book" panose="020B0502020204020303" pitchFamily="34" charset="0"/>
            </a:endParaRPr>
          </a:p>
        </p:txBody>
      </p:sp>
      <p:sp>
        <p:nvSpPr>
          <p:cNvPr id="3" name="Content Placeholder 2">
            <a:extLst>
              <a:ext uri="{FF2B5EF4-FFF2-40B4-BE49-F238E27FC236}">
                <a16:creationId xmlns:a16="http://schemas.microsoft.com/office/drawing/2014/main" id="{CD918E8A-D613-CF4F-BDB5-D63720172A30}"/>
              </a:ext>
            </a:extLst>
          </p:cNvPr>
          <p:cNvSpPr>
            <a:spLocks noGrp="1"/>
          </p:cNvSpPr>
          <p:nvPr>
            <p:ph sz="half" idx="1"/>
          </p:nvPr>
        </p:nvSpPr>
        <p:spPr>
          <a:xfrm>
            <a:off x="400049" y="914400"/>
            <a:ext cx="5083750" cy="5768621"/>
          </a:xfrm>
        </p:spPr>
        <p:txBody>
          <a:bodyPr>
            <a:noAutofit/>
          </a:bodyPr>
          <a:lstStyle/>
          <a:p>
            <a:pPr marL="0" indent="0">
              <a:lnSpc>
                <a:spcPct val="100000"/>
              </a:lnSpc>
              <a:spcBef>
                <a:spcPts val="0"/>
              </a:spcBef>
              <a:spcAft>
                <a:spcPts val="600"/>
              </a:spcAft>
              <a:buNone/>
            </a:pPr>
            <a:r>
              <a:rPr lang="en-GB" b="1" dirty="0">
                <a:latin typeface="Futura Std Book" panose="020B0502020204020303" pitchFamily="34" charset="0"/>
              </a:rPr>
              <a:t>Affirms:</a:t>
            </a:r>
          </a:p>
          <a:p>
            <a:pPr marL="0" indent="0">
              <a:lnSpc>
                <a:spcPct val="100000"/>
              </a:lnSpc>
              <a:spcBef>
                <a:spcPts val="0"/>
              </a:spcBef>
              <a:spcAft>
                <a:spcPts val="600"/>
              </a:spcAft>
              <a:buNone/>
              <a:tabLst>
                <a:tab pos="463550" algn="l"/>
              </a:tabLst>
            </a:pPr>
            <a:r>
              <a:rPr lang="en-GB" dirty="0">
                <a:latin typeface="Futura Std Book" panose="020B0502020204020303" pitchFamily="34" charset="0"/>
                <a:sym typeface="Symbol" panose="05050102010706020507" pitchFamily="18" charset="2"/>
              </a:rPr>
              <a:t>	T</a:t>
            </a:r>
            <a:r>
              <a:rPr lang="en-GB" dirty="0">
                <a:latin typeface="Futura Std Book" panose="020B0502020204020303" pitchFamily="34" charset="0"/>
              </a:rPr>
              <a:t>he inherent dignity and the equal and inalienable rights of all members</a:t>
            </a:r>
            <a:r>
              <a:rPr lang="en-GB" dirty="0" smtClean="0">
                <a:latin typeface="Futura Std Book" panose="020B0502020204020303" pitchFamily="34" charset="0"/>
              </a:rPr>
              <a:t> </a:t>
            </a:r>
            <a:r>
              <a:rPr lang="en-GB" dirty="0">
                <a:latin typeface="Futura Std Book" panose="020B0502020204020303" pitchFamily="34" charset="0"/>
              </a:rPr>
              <a:t>of the human family (Preamble)</a:t>
            </a:r>
          </a:p>
          <a:p>
            <a:pPr marL="0" indent="0">
              <a:lnSpc>
                <a:spcPct val="100000"/>
              </a:lnSpc>
              <a:spcBef>
                <a:spcPts val="0"/>
              </a:spcBef>
              <a:spcAft>
                <a:spcPts val="600"/>
              </a:spcAft>
              <a:buNone/>
              <a:tabLst>
                <a:tab pos="463550" algn="l"/>
              </a:tabLst>
            </a:pPr>
            <a:r>
              <a:rPr lang="en-GB" dirty="0">
                <a:latin typeface="Futura Std Book" panose="020B0502020204020303" pitchFamily="34" charset="0"/>
                <a:sym typeface="Symbol" panose="05050102010706020507" pitchFamily="18" charset="2"/>
              </a:rPr>
              <a:t>	</a:t>
            </a:r>
            <a:r>
              <a:rPr lang="en-GB" dirty="0">
                <a:latin typeface="Futura Std Book" panose="020B0502020204020303" pitchFamily="34" charset="0"/>
              </a:rPr>
              <a:t>All human beings are born free and equal in dignity and rights (Article 1)</a:t>
            </a:r>
          </a:p>
          <a:p>
            <a:pPr marL="0" indent="0">
              <a:lnSpc>
                <a:spcPct val="100000"/>
              </a:lnSpc>
              <a:spcBef>
                <a:spcPts val="0"/>
              </a:spcBef>
              <a:spcAft>
                <a:spcPts val="600"/>
              </a:spcAft>
              <a:buNone/>
              <a:tabLst>
                <a:tab pos="463550" algn="l"/>
              </a:tabLst>
            </a:pPr>
            <a:r>
              <a:rPr lang="en-GB" dirty="0">
                <a:latin typeface="Futura Std Book" panose="020B0502020204020303" pitchFamily="34" charset="0"/>
                <a:sym typeface="Symbol" panose="05050102010706020507" pitchFamily="18" charset="2"/>
              </a:rPr>
              <a:t>	</a:t>
            </a:r>
            <a:r>
              <a:rPr lang="en-GB" dirty="0">
                <a:latin typeface="Futura Std Book" panose="020B0502020204020303" pitchFamily="34" charset="0"/>
              </a:rPr>
              <a:t>Everyone is entitled to all the rights and freedoms set forth in the Declaration, without distinction of any kind (Article 2)</a:t>
            </a:r>
          </a:p>
        </p:txBody>
      </p:sp>
    </p:spTree>
    <p:extLst>
      <p:ext uri="{BB962C8B-B14F-4D97-AF65-F5344CB8AC3E}">
        <p14:creationId xmlns:p14="http://schemas.microsoft.com/office/powerpoint/2010/main" val="106214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E7F83-1FC5-D042-8097-A06F0C994CC4}"/>
              </a:ext>
            </a:extLst>
          </p:cNvPr>
          <p:cNvSpPr>
            <a:spLocks noGrp="1"/>
          </p:cNvSpPr>
          <p:nvPr>
            <p:ph sz="half" idx="1"/>
          </p:nvPr>
        </p:nvSpPr>
        <p:spPr>
          <a:xfrm>
            <a:off x="248356" y="663388"/>
            <a:ext cx="8121271" cy="5832661"/>
          </a:xfrm>
        </p:spPr>
        <p:txBody>
          <a:bodyPr>
            <a:noAutofit/>
          </a:bodyPr>
          <a:lstStyle/>
          <a:p>
            <a:pPr marL="1377950" indent="-1377950">
              <a:lnSpc>
                <a:spcPct val="100000"/>
              </a:lnSpc>
              <a:spcBef>
                <a:spcPts val="0"/>
              </a:spcBef>
              <a:spcAft>
                <a:spcPts val="600"/>
              </a:spcAft>
              <a:buNone/>
            </a:pPr>
            <a:endParaRPr lang="en-US" sz="4000" b="1" dirty="0" smtClean="0">
              <a:solidFill>
                <a:srgbClr val="FF6600"/>
              </a:solidFill>
            </a:endParaRPr>
          </a:p>
          <a:p>
            <a:pPr marL="358775" indent="-358775">
              <a:lnSpc>
                <a:spcPct val="100000"/>
              </a:lnSpc>
              <a:spcBef>
                <a:spcPts val="0"/>
              </a:spcBef>
              <a:spcAft>
                <a:spcPts val="600"/>
              </a:spcAft>
            </a:pPr>
            <a:r>
              <a:rPr lang="en-US" sz="3200" b="1" dirty="0" smtClean="0">
                <a:solidFill>
                  <a:srgbClr val="FF0000"/>
                </a:solidFill>
                <a:latin typeface="Futura Std Book" panose="020B0502020204020303" pitchFamily="34" charset="0"/>
              </a:rPr>
              <a:t>RIGHTS </a:t>
            </a:r>
            <a:r>
              <a:rPr lang="en-US" sz="3200" b="1" dirty="0">
                <a:solidFill>
                  <a:srgbClr val="FF0000"/>
                </a:solidFill>
                <a:latin typeface="Futura Std Book" panose="020B0502020204020303" pitchFamily="34" charset="0"/>
              </a:rPr>
              <a:t>HOLDERS (</a:t>
            </a:r>
            <a:r>
              <a:rPr lang="en-US" sz="3200" b="1" i="1" dirty="0">
                <a:solidFill>
                  <a:srgbClr val="FF0000"/>
                </a:solidFill>
                <a:latin typeface="Futura Std Book" panose="020B0502020204020303" pitchFamily="34" charset="0"/>
              </a:rPr>
              <a:t>individuals</a:t>
            </a:r>
            <a:r>
              <a:rPr lang="en-US" sz="3200" b="1" dirty="0">
                <a:solidFill>
                  <a:srgbClr val="FF0000"/>
                </a:solidFill>
                <a:latin typeface="Futura Std Book" panose="020B0502020204020303" pitchFamily="34" charset="0"/>
              </a:rPr>
              <a:t>) </a:t>
            </a:r>
          </a:p>
          <a:p>
            <a:pPr marL="358775" indent="-358775">
              <a:lnSpc>
                <a:spcPct val="100000"/>
              </a:lnSpc>
              <a:spcBef>
                <a:spcPts val="0"/>
              </a:spcBef>
              <a:spcAft>
                <a:spcPts val="600"/>
              </a:spcAft>
              <a:buNone/>
            </a:pPr>
            <a:r>
              <a:rPr lang="en-US" sz="3200" b="1" dirty="0">
                <a:latin typeface="Futura Std Book" panose="020B0502020204020303" pitchFamily="34" charset="0"/>
              </a:rPr>
              <a:t>		and </a:t>
            </a:r>
          </a:p>
          <a:p>
            <a:pPr marL="358775" indent="-358775">
              <a:lnSpc>
                <a:spcPct val="100000"/>
              </a:lnSpc>
              <a:spcBef>
                <a:spcPts val="0"/>
              </a:spcBef>
              <a:spcAft>
                <a:spcPts val="600"/>
              </a:spcAft>
            </a:pPr>
            <a:r>
              <a:rPr lang="en-US" sz="3200" b="1" dirty="0">
                <a:solidFill>
                  <a:srgbClr val="0070C0"/>
                </a:solidFill>
                <a:latin typeface="Futura Std Book" panose="020B0502020204020303" pitchFamily="34" charset="0"/>
              </a:rPr>
              <a:t>DUTY BEARERS (</a:t>
            </a:r>
            <a:r>
              <a:rPr lang="en-US" sz="3200" b="1" i="1" dirty="0">
                <a:solidFill>
                  <a:srgbClr val="0070C0"/>
                </a:solidFill>
                <a:latin typeface="Futura Std Book" panose="020B0502020204020303" pitchFamily="34" charset="0"/>
              </a:rPr>
              <a:t>States</a:t>
            </a:r>
            <a:r>
              <a:rPr lang="en-US" sz="3200" b="1" dirty="0">
                <a:solidFill>
                  <a:srgbClr val="0070C0"/>
                </a:solidFill>
                <a:latin typeface="Futura Std Book" panose="020B0502020204020303" pitchFamily="34" charset="0"/>
              </a:rPr>
              <a:t>)</a:t>
            </a:r>
          </a:p>
          <a:p>
            <a:pPr marL="358775" indent="-358775">
              <a:lnSpc>
                <a:spcPct val="100000"/>
              </a:lnSpc>
              <a:spcBef>
                <a:spcPts val="0"/>
              </a:spcBef>
              <a:spcAft>
                <a:spcPts val="600"/>
              </a:spcAft>
              <a:buNone/>
            </a:pPr>
            <a:endParaRPr lang="en-US" dirty="0">
              <a:solidFill>
                <a:srgbClr val="0070C0"/>
              </a:solidFill>
              <a:latin typeface="Futura Std Book" panose="020B0502020204020303" pitchFamily="34" charset="0"/>
            </a:endParaRPr>
          </a:p>
          <a:p>
            <a:pPr marL="569913" indent="-569913">
              <a:lnSpc>
                <a:spcPct val="100000"/>
              </a:lnSpc>
              <a:spcBef>
                <a:spcPts val="0"/>
              </a:spcBef>
              <a:spcAft>
                <a:spcPts val="600"/>
              </a:spcAft>
              <a:buFont typeface="Wingdings" panose="05000000000000000000" pitchFamily="2" charset="2"/>
              <a:buChar char="à"/>
            </a:pPr>
            <a:r>
              <a:rPr lang="en-US" sz="3200" b="1" dirty="0">
                <a:solidFill>
                  <a:srgbClr val="0070C0"/>
                </a:solidFill>
                <a:latin typeface="Futura Std Book" panose="020B0502020204020303" pitchFamily="34" charset="0"/>
              </a:rPr>
              <a:t>DUTY BEARERS </a:t>
            </a:r>
            <a:r>
              <a:rPr lang="en-US" sz="3200" dirty="0">
                <a:latin typeface="Futura Std Book" panose="020B0502020204020303" pitchFamily="34" charset="0"/>
              </a:rPr>
              <a:t>fulfil a</a:t>
            </a:r>
            <a:br>
              <a:rPr lang="en-US" sz="3200" dirty="0">
                <a:latin typeface="Futura Std Book" panose="020B0502020204020303" pitchFamily="34" charset="0"/>
              </a:rPr>
            </a:br>
            <a:r>
              <a:rPr lang="en-US" sz="3200" i="1" dirty="0">
                <a:latin typeface="Futura Std Book" panose="020B0502020204020303" pitchFamily="34" charset="0"/>
              </a:rPr>
              <a:t>responsibility</a:t>
            </a:r>
            <a:r>
              <a:rPr lang="en-US" sz="3200" dirty="0">
                <a:latin typeface="Futura Std Book" panose="020B0502020204020303" pitchFamily="34" charset="0"/>
              </a:rPr>
              <a:t> towards </a:t>
            </a:r>
            <a:br>
              <a:rPr lang="en-US" sz="3200" dirty="0">
                <a:latin typeface="Futura Std Book" panose="020B0502020204020303" pitchFamily="34" charset="0"/>
              </a:rPr>
            </a:br>
            <a:r>
              <a:rPr lang="en-US" sz="3200" b="1" dirty="0">
                <a:solidFill>
                  <a:srgbClr val="FF0000"/>
                </a:solidFill>
                <a:latin typeface="Futura Std Book" panose="020B0502020204020303" pitchFamily="34" charset="0"/>
              </a:rPr>
              <a:t>RIGHTS HOLDERS</a:t>
            </a:r>
          </a:p>
          <a:p>
            <a:pPr marL="0" indent="0">
              <a:lnSpc>
                <a:spcPct val="100000"/>
              </a:lnSpc>
              <a:spcBef>
                <a:spcPts val="0"/>
              </a:spcBef>
              <a:spcAft>
                <a:spcPts val="600"/>
              </a:spcAft>
              <a:buNone/>
            </a:pPr>
            <a:endParaRPr lang="en-US" sz="3200" b="1" dirty="0">
              <a:solidFill>
                <a:srgbClr val="FF0000"/>
              </a:solidFill>
              <a:latin typeface="Futura Std Book" panose="020B0502020204020303" pitchFamily="34" charset="0"/>
            </a:endParaRPr>
          </a:p>
          <a:p>
            <a:pPr marL="569913" indent="-569913">
              <a:lnSpc>
                <a:spcPct val="100000"/>
              </a:lnSpc>
              <a:spcBef>
                <a:spcPts val="0"/>
              </a:spcBef>
              <a:spcAft>
                <a:spcPts val="600"/>
              </a:spcAft>
              <a:buNone/>
            </a:pPr>
            <a:r>
              <a:rPr lang="en-US" sz="3200" dirty="0">
                <a:solidFill>
                  <a:srgbClr val="FF0000"/>
                </a:solidFill>
                <a:latin typeface="Futura Std Book" panose="020B0502020204020303" pitchFamily="34" charset="0"/>
                <a:sym typeface="Wingdings" pitchFamily="2" charset="2"/>
              </a:rPr>
              <a:t>	</a:t>
            </a:r>
            <a:r>
              <a:rPr lang="en-US" sz="3200" b="1" dirty="0">
                <a:solidFill>
                  <a:srgbClr val="FF0000"/>
                </a:solidFill>
                <a:latin typeface="Futura Std Book" panose="020B0502020204020303" pitchFamily="34" charset="0"/>
              </a:rPr>
              <a:t>RIGHTS HOLDERS </a:t>
            </a:r>
            <a:r>
              <a:rPr lang="en-US" sz="3200" i="1" dirty="0">
                <a:latin typeface="Futura Std Book" panose="020B0502020204020303" pitchFamily="34" charset="0"/>
              </a:rPr>
              <a:t>claim their</a:t>
            </a:r>
            <a:br>
              <a:rPr lang="en-US" sz="3200" i="1" dirty="0">
                <a:latin typeface="Futura Std Book" panose="020B0502020204020303" pitchFamily="34" charset="0"/>
              </a:rPr>
            </a:br>
            <a:r>
              <a:rPr lang="en-US" sz="3200" i="1" dirty="0">
                <a:latin typeface="Futura Std Book" panose="020B0502020204020303" pitchFamily="34" charset="0"/>
              </a:rPr>
              <a:t>rights </a:t>
            </a:r>
            <a:r>
              <a:rPr lang="en-US" sz="3200" dirty="0">
                <a:latin typeface="Futura Std Book" panose="020B0502020204020303" pitchFamily="34" charset="0"/>
              </a:rPr>
              <a:t>from </a:t>
            </a:r>
            <a:r>
              <a:rPr lang="en-US" sz="3200" b="1" dirty="0">
                <a:solidFill>
                  <a:srgbClr val="0070C0"/>
                </a:solidFill>
                <a:latin typeface="Futura Std Book" panose="020B0502020204020303" pitchFamily="34" charset="0"/>
              </a:rPr>
              <a:t>DUTY BEARERS</a:t>
            </a:r>
          </a:p>
        </p:txBody>
      </p:sp>
      <p:grpSp>
        <p:nvGrpSpPr>
          <p:cNvPr id="19" name="Group 18">
            <a:extLst>
              <a:ext uri="{FF2B5EF4-FFF2-40B4-BE49-F238E27FC236}">
                <a16:creationId xmlns:a16="http://schemas.microsoft.com/office/drawing/2014/main" id="{54BF71C9-FC75-434C-8B0A-00508FE3285C}"/>
              </a:ext>
            </a:extLst>
          </p:cNvPr>
          <p:cNvGrpSpPr/>
          <p:nvPr/>
        </p:nvGrpSpPr>
        <p:grpSpPr>
          <a:xfrm>
            <a:off x="5522976" y="1280160"/>
            <a:ext cx="6484181" cy="4641644"/>
            <a:chOff x="0" y="0"/>
            <a:chExt cx="6173183" cy="4168097"/>
          </a:xfrm>
        </p:grpSpPr>
        <p:sp>
          <p:nvSpPr>
            <p:cNvPr id="20" name="Text Box 13">
              <a:extLst>
                <a:ext uri="{FF2B5EF4-FFF2-40B4-BE49-F238E27FC236}">
                  <a16:creationId xmlns:a16="http://schemas.microsoft.com/office/drawing/2014/main" id="{B53A5C64-E34D-6F44-8643-9049809F7DBF}"/>
                </a:ext>
              </a:extLst>
            </p:cNvPr>
            <p:cNvSpPr txBox="1"/>
            <p:nvPr/>
          </p:nvSpPr>
          <p:spPr>
            <a:xfrm>
              <a:off x="3959525" y="914400"/>
              <a:ext cx="504000" cy="2124000"/>
            </a:xfrm>
            <a:prstGeom prst="rect">
              <a:avLst/>
            </a:prstGeom>
            <a:solidFill>
              <a:schemeClr val="lt1"/>
            </a:solid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PARTICIPATION</a:t>
              </a: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Text Box 12">
              <a:extLst>
                <a:ext uri="{FF2B5EF4-FFF2-40B4-BE49-F238E27FC236}">
                  <a16:creationId xmlns:a16="http://schemas.microsoft.com/office/drawing/2014/main" id="{F613610B-4BAA-FE4A-94B2-67DE7C5A57F9}"/>
                </a:ext>
              </a:extLst>
            </p:cNvPr>
            <p:cNvSpPr txBox="1"/>
            <p:nvPr/>
          </p:nvSpPr>
          <p:spPr>
            <a:xfrm>
              <a:off x="1725283" y="871268"/>
              <a:ext cx="504000" cy="2124000"/>
            </a:xfrm>
            <a:prstGeom prst="rect">
              <a:avLst/>
            </a:prstGeom>
            <a:solidFill>
              <a:schemeClr val="lt1"/>
            </a:solid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algn="ctr">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ACCOUNTABILITY</a:t>
              </a:r>
            </a:p>
          </p:txBody>
        </p:sp>
        <p:sp>
          <p:nvSpPr>
            <p:cNvPr id="22" name="Rounded Rectangle 21">
              <a:extLst>
                <a:ext uri="{FF2B5EF4-FFF2-40B4-BE49-F238E27FC236}">
                  <a16:creationId xmlns:a16="http://schemas.microsoft.com/office/drawing/2014/main" id="{5717A7AA-3269-0647-A8D6-FE40554FFF12}"/>
                </a:ext>
              </a:extLst>
            </p:cNvPr>
            <p:cNvSpPr/>
            <p:nvPr/>
          </p:nvSpPr>
          <p:spPr>
            <a:xfrm>
              <a:off x="4373593" y="1483744"/>
              <a:ext cx="1799590" cy="10795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600" b="1" dirty="0">
                  <a:effectLst/>
                  <a:ea typeface="Calibri" panose="020F0502020204030204" pitchFamily="34" charset="0"/>
                  <a:cs typeface="Times New Roman" panose="02020603050405020304" pitchFamily="18" charset="0"/>
                </a:rPr>
                <a:t>RIGHTS HOLDERS</a:t>
              </a:r>
              <a:endParaRPr lang="en-GB" sz="1200" dirty="0">
                <a:effectLst/>
                <a:ea typeface="Calibri" panose="020F0502020204030204" pitchFamily="34" charset="0"/>
                <a:cs typeface="Times New Roman" panose="02020603050405020304" pitchFamily="18" charset="0"/>
              </a:endParaRPr>
            </a:p>
          </p:txBody>
        </p:sp>
        <p:sp>
          <p:nvSpPr>
            <p:cNvPr id="23" name="Curved Right Arrow 22">
              <a:extLst>
                <a:ext uri="{FF2B5EF4-FFF2-40B4-BE49-F238E27FC236}">
                  <a16:creationId xmlns:a16="http://schemas.microsoft.com/office/drawing/2014/main" id="{1936311E-BFD8-DC41-AA67-017A18EE5A82}"/>
                </a:ext>
              </a:extLst>
            </p:cNvPr>
            <p:cNvSpPr/>
            <p:nvPr/>
          </p:nvSpPr>
          <p:spPr>
            <a:xfrm rot="5400000" flipV="1">
              <a:off x="2527540" y="-1362973"/>
              <a:ext cx="1439545" cy="4319905"/>
            </a:xfrm>
            <a:prstGeom prst="curv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ounded Rectangle 23">
              <a:extLst>
                <a:ext uri="{FF2B5EF4-FFF2-40B4-BE49-F238E27FC236}">
                  <a16:creationId xmlns:a16="http://schemas.microsoft.com/office/drawing/2014/main" id="{A2BAA4FA-91A8-8042-A592-B41C2F18CD6D}"/>
                </a:ext>
              </a:extLst>
            </p:cNvPr>
            <p:cNvSpPr/>
            <p:nvPr/>
          </p:nvSpPr>
          <p:spPr>
            <a:xfrm>
              <a:off x="1174894" y="0"/>
              <a:ext cx="4046903" cy="56070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800" i="1" dirty="0">
                  <a:solidFill>
                    <a:srgbClr val="000000"/>
                  </a:solidFill>
                  <a:effectLst/>
                  <a:latin typeface="Futura Std Book" panose="020B0502020204020303" pitchFamily="34" charset="0"/>
                  <a:ea typeface="Calibri" panose="020F0502020204030204" pitchFamily="34" charset="0"/>
                  <a:cs typeface="Times New Roman" panose="02020603050405020304" pitchFamily="18" charset="0"/>
                </a:rPr>
                <a:t>fulfil obligations towards</a:t>
              </a:r>
              <a:endParaRPr lang="en-GB" sz="2800" dirty="0">
                <a:effectLst/>
                <a:latin typeface="Futura Std Book" panose="020B0502020204020303" pitchFamily="34" charset="0"/>
                <a:ea typeface="Calibri" panose="020F0502020204030204" pitchFamily="34" charset="0"/>
                <a:cs typeface="Times New Roman" panose="02020603050405020304" pitchFamily="18" charset="0"/>
              </a:endParaRPr>
            </a:p>
          </p:txBody>
        </p:sp>
        <p:sp>
          <p:nvSpPr>
            <p:cNvPr id="25" name="Curved Right Arrow 24">
              <a:extLst>
                <a:ext uri="{FF2B5EF4-FFF2-40B4-BE49-F238E27FC236}">
                  <a16:creationId xmlns:a16="http://schemas.microsoft.com/office/drawing/2014/main" id="{D34EBCC3-909B-7743-AEAD-33387C2EECD3}"/>
                </a:ext>
              </a:extLst>
            </p:cNvPr>
            <p:cNvSpPr/>
            <p:nvPr/>
          </p:nvSpPr>
          <p:spPr>
            <a:xfrm rot="5400000" flipH="1">
              <a:off x="2342072" y="1117121"/>
              <a:ext cx="1439545" cy="4319905"/>
            </a:xfrm>
            <a:prstGeom prst="curv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ounded Rectangle 25">
              <a:extLst>
                <a:ext uri="{FF2B5EF4-FFF2-40B4-BE49-F238E27FC236}">
                  <a16:creationId xmlns:a16="http://schemas.microsoft.com/office/drawing/2014/main" id="{4EB259CA-5DE9-064B-B7D1-F2E7381DC355}"/>
                </a:ext>
              </a:extLst>
            </p:cNvPr>
            <p:cNvSpPr/>
            <p:nvPr/>
          </p:nvSpPr>
          <p:spPr>
            <a:xfrm>
              <a:off x="1871716" y="3529922"/>
              <a:ext cx="3194844" cy="6381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i="1" dirty="0">
                  <a:solidFill>
                    <a:srgbClr val="000000"/>
                  </a:solidFill>
                  <a:ea typeface="Calibri" panose="020F0502020204030204" pitchFamily="34" charset="0"/>
                  <a:cs typeface="Times New Roman" panose="02020603050405020304" pitchFamily="18" charset="0"/>
                </a:rPr>
                <a:t>c</a:t>
              </a:r>
              <a:r>
                <a:rPr lang="en-GB" sz="2400" i="1" dirty="0">
                  <a:solidFill>
                    <a:srgbClr val="000000"/>
                  </a:solidFill>
                  <a:effectLst/>
                  <a:ea typeface="Calibri" panose="020F0502020204030204" pitchFamily="34" charset="0"/>
                  <a:cs typeface="Times New Roman" panose="02020603050405020304" pitchFamily="18" charset="0"/>
                </a:rPr>
                <a:t>laim their rights from</a:t>
              </a:r>
              <a:endParaRPr lang="en-GB" sz="2400" dirty="0">
                <a:effectLst/>
                <a:ea typeface="Calibri" panose="020F0502020204030204" pitchFamily="34" charset="0"/>
                <a:cs typeface="Times New Roman" panose="02020603050405020304" pitchFamily="18" charset="0"/>
              </a:endParaRPr>
            </a:p>
          </p:txBody>
        </p:sp>
        <p:sp>
          <p:nvSpPr>
            <p:cNvPr id="27" name="Rounded Rectangle 26">
              <a:extLst>
                <a:ext uri="{FF2B5EF4-FFF2-40B4-BE49-F238E27FC236}">
                  <a16:creationId xmlns:a16="http://schemas.microsoft.com/office/drawing/2014/main" id="{24EEC911-428E-1D49-B93C-0DA5D2450E95}"/>
                </a:ext>
              </a:extLst>
            </p:cNvPr>
            <p:cNvSpPr/>
            <p:nvPr/>
          </p:nvSpPr>
          <p:spPr>
            <a:xfrm>
              <a:off x="0" y="1423359"/>
              <a:ext cx="1799590"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dirty="0">
                  <a:effectLst/>
                  <a:ea typeface="Calibri" panose="020F0502020204030204" pitchFamily="34" charset="0"/>
                  <a:cs typeface="Times New Roman" panose="02020603050405020304" pitchFamily="18" charset="0"/>
                </a:rPr>
                <a:t>DUTY BEARERS</a:t>
              </a:r>
              <a:endParaRPr lang="en-GB" sz="1200" dirty="0">
                <a:effectLst/>
                <a:ea typeface="Calibri" panose="020F0502020204030204" pitchFamily="34" charset="0"/>
                <a:cs typeface="Times New Roman" panose="02020603050405020304" pitchFamily="18" charset="0"/>
              </a:endParaRPr>
            </a:p>
          </p:txBody>
        </p:sp>
      </p:grpSp>
      <p:sp>
        <p:nvSpPr>
          <p:cNvPr id="12" name="Title 1">
            <a:extLst>
              <a:ext uri="{FF2B5EF4-FFF2-40B4-BE49-F238E27FC236}">
                <a16:creationId xmlns:a16="http://schemas.microsoft.com/office/drawing/2014/main" id="{EC798858-FFFD-384C-BB6A-5F030A0C893D}"/>
              </a:ext>
            </a:extLst>
          </p:cNvPr>
          <p:cNvSpPr>
            <a:spLocks noGrp="1"/>
          </p:cNvSpPr>
          <p:nvPr>
            <p:ph type="title"/>
          </p:nvPr>
        </p:nvSpPr>
        <p:spPr>
          <a:xfrm>
            <a:off x="561410" y="389777"/>
            <a:ext cx="10008871" cy="739775"/>
          </a:xfrm>
        </p:spPr>
        <p:txBody>
          <a:bodyPr wrap="square">
            <a:normAutofit fontScale="90000"/>
          </a:bodyPr>
          <a:lstStyle/>
          <a:p>
            <a:pPr marL="1377950" indent="-1377950"/>
            <a:r>
              <a:rPr lang="en-US" sz="4000" b="1" dirty="0" smtClean="0">
                <a:solidFill>
                  <a:srgbClr val="FF6600"/>
                </a:solidFill>
                <a:latin typeface="Futura Std Book" panose="020B0502020204020303" pitchFamily="34" charset="0"/>
                <a:cs typeface="Arial" panose="020B0604020202020204" pitchFamily="34" charset="0"/>
              </a:rPr>
              <a:t>1.1.4.  Duty bearers and rights-holders</a:t>
            </a:r>
            <a:endParaRPr lang="en-US" sz="4000" dirty="0">
              <a:solidFill>
                <a:srgbClr val="FF6600"/>
              </a:solidFill>
              <a:latin typeface="Futura Std Book" panose="020B0502020204020303" pitchFamily="34" charset="0"/>
            </a:endParaRPr>
          </a:p>
        </p:txBody>
      </p:sp>
    </p:spTree>
    <p:extLst>
      <p:ext uri="{BB962C8B-B14F-4D97-AF65-F5344CB8AC3E}">
        <p14:creationId xmlns:p14="http://schemas.microsoft.com/office/powerpoint/2010/main" val="2531542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4498C-078C-4D55-9CE9-F4022B4EC4C9}">
  <ds:schemaRefs>
    <ds:schemaRef ds:uri="9c050d51-998a-44d3-81a1-5629e8b14d86"/>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ea0ec693-b112-41c0-8629-e3b04af4f42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54C1EFF-723D-4271-A33C-C8982B44E36E}">
  <ds:schemaRefs>
    <ds:schemaRef ds:uri="http://schemas.microsoft.com/sharepoint/v3/contenttype/forms"/>
  </ds:schemaRefs>
</ds:datastoreItem>
</file>

<file path=customXml/itemProps3.xml><?xml version="1.0" encoding="utf-8"?>
<ds:datastoreItem xmlns:ds="http://schemas.openxmlformats.org/officeDocument/2006/customXml" ds:itemID="{268C1D76-6AB6-4555-907D-923487B628A0}"/>
</file>

<file path=docProps/app.xml><?xml version="1.0" encoding="utf-8"?>
<Properties xmlns="http://schemas.openxmlformats.org/officeDocument/2006/extended-properties" xmlns:vt="http://schemas.openxmlformats.org/officeDocument/2006/docPropsVTypes">
  <Template/>
  <TotalTime>17766</TotalTime>
  <Words>3251</Words>
  <Application>Microsoft Office PowerPoint</Application>
  <PresentationFormat>Widescreen</PresentationFormat>
  <Paragraphs>354</Paragraphs>
  <Slides>53</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MS PGothic</vt:lpstr>
      <vt:lpstr>MS PGothic</vt:lpstr>
      <vt:lpstr>Yu Gothic Light</vt:lpstr>
      <vt:lpstr>Arial</vt:lpstr>
      <vt:lpstr>Calibri</vt:lpstr>
      <vt:lpstr>Calibri Light</vt:lpstr>
      <vt:lpstr>Futura Std Book</vt:lpstr>
      <vt:lpstr>Symbol</vt:lpstr>
      <vt:lpstr>Times New Roman</vt:lpstr>
      <vt:lpstr>Wingdings</vt:lpstr>
      <vt:lpstr>Office Theme</vt:lpstr>
      <vt:lpstr>                Training course  on Human Rights  at International Borders   </vt:lpstr>
      <vt:lpstr>PowerPoint Presentation</vt:lpstr>
      <vt:lpstr>Session 1 content</vt:lpstr>
      <vt:lpstr>Session 1 learning objectives</vt:lpstr>
      <vt:lpstr>1.1.   Human rights</vt:lpstr>
      <vt:lpstr>1.1.1. What do we need to flourish as human beings?</vt:lpstr>
      <vt:lpstr>1.1.2.  What are human rights?</vt:lpstr>
      <vt:lpstr>1.1.3.  Universal Declaration of Human Rights</vt:lpstr>
      <vt:lpstr>1.1.4.  Duty bearers and rights-holders</vt:lpstr>
      <vt:lpstr>1.1.5. Nature of States’ human rights obligations </vt:lpstr>
      <vt:lpstr>Human rights law obligates the whole of Government to protect human rights</vt:lpstr>
      <vt:lpstr>Human rights law obligates States to protect all persons under their territorial jurisdiction and effective control</vt:lpstr>
      <vt:lpstr>Human rights law holds States responsible for human rights abuses committed by private actors</vt:lpstr>
      <vt:lpstr>1.1.6.  Legal human rights sources</vt:lpstr>
      <vt:lpstr>Other areas of law that are relevant  at international borders</vt:lpstr>
      <vt:lpstr>1.1.7. States can restrict certain human rights  </vt:lpstr>
      <vt:lpstr>1.1.8. The right to due process</vt:lpstr>
      <vt:lpstr>The right to due process in the context of border governance</vt:lpstr>
      <vt:lpstr>PowerPoint Presentation</vt:lpstr>
      <vt:lpstr>1.2.  Gender, migration and  human rights</vt:lpstr>
      <vt:lpstr>1.2.1.  What is meant by gender?</vt:lpstr>
      <vt:lpstr>1.2.2. Gender in a human rights-based approach </vt:lpstr>
      <vt:lpstr>1.2.3. Gender in the context of migration: check your assumptions</vt:lpstr>
      <vt:lpstr>1.2.4. Migration is not gender-neutral</vt:lpstr>
      <vt:lpstr>1.2.5. Gender and counter-terrorism at   international borders</vt:lpstr>
      <vt:lpstr>PowerPoint Presentation</vt:lpstr>
      <vt:lpstr>  1.3.  Human rights at  international borders </vt:lpstr>
      <vt:lpstr>1.3.1. What are international borders?</vt:lpstr>
      <vt:lpstr>1.3.2.  Exercise: What human rights could be at risk at international borders?</vt:lpstr>
      <vt:lpstr>CASE A Kai, 17 years old, and Sammy, 22 years old</vt:lpstr>
      <vt:lpstr>CASE A continued Kai, 17 years old and Sammy, 22 years old</vt:lpstr>
      <vt:lpstr>CASE B Amodita, 20  years old, and Ichanga, 23 years old</vt:lpstr>
      <vt:lpstr>CASE B continued Amodita, 20 years old, and Ichanga, 23 years old</vt:lpstr>
      <vt:lpstr>1.3.3. Human rights particularly at risk at international borders</vt:lpstr>
      <vt:lpstr>1.3.4. Discussion: If human rights apply to everyone, everywhere …</vt:lpstr>
      <vt:lpstr>PowerPoint Presentation</vt:lpstr>
      <vt:lpstr>1.4.  Key human rights principles  at International borders </vt:lpstr>
      <vt:lpstr>1.4.1. Recommended principles and guidelines on human rights at international borders </vt:lpstr>
      <vt:lpstr>1.4.2. Key principles to uphold at borders</vt:lpstr>
      <vt:lpstr>Principle A: The primacy of human rights (contd.)</vt:lpstr>
      <vt:lpstr>Principle B: Non-discrimination</vt:lpstr>
      <vt:lpstr>Principle B: Non-discrimination (contd.) Legitimate differential treatment vs. discrimination</vt:lpstr>
      <vt:lpstr>Principle C: Assistance and protection from harm </vt:lpstr>
      <vt:lpstr>Principle C: Assistance and protection from harm (contd.) </vt:lpstr>
      <vt:lpstr>1.4.3. Exercise (true/false): Perceptions and  misperceptions of migrants </vt:lpstr>
      <vt:lpstr>1.4.4.  Impacts of harmful language</vt:lpstr>
      <vt:lpstr>PowerPoint Presentation</vt:lpstr>
      <vt:lpstr>1.5.   Human rights of border officials and institutional accountability</vt:lpstr>
      <vt:lpstr>PowerPoint Presentation</vt:lpstr>
      <vt:lpstr>1.5.2. Exercise: Reality check ─ challenges faced by border officials</vt:lpstr>
      <vt:lpstr>1.5.3. A gender-responsive working environment</vt:lpstr>
      <vt:lpstr>1.5.4.  Accountability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OHCHR</dc:creator>
  <cp:lastModifiedBy>OHCHR</cp:lastModifiedBy>
  <cp:revision>469</cp:revision>
  <cp:lastPrinted>2018-07-18T13:36:11Z</cp:lastPrinted>
  <dcterms:created xsi:type="dcterms:W3CDTF">2018-06-04T01:27:53Z</dcterms:created>
  <dcterms:modified xsi:type="dcterms:W3CDTF">2021-08-26T17:05:48Z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