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7"/>
  </p:notesMasterIdLst>
  <p:handoutMasterIdLst>
    <p:handoutMasterId r:id="rId18"/>
  </p:handoutMasterIdLst>
  <p:sldIdLst>
    <p:sldId id="321" r:id="rId5"/>
    <p:sldId id="303" r:id="rId6"/>
    <p:sldId id="305" r:id="rId7"/>
    <p:sldId id="306" r:id="rId8"/>
    <p:sldId id="314" r:id="rId9"/>
    <p:sldId id="317" r:id="rId10"/>
    <p:sldId id="318" r:id="rId11"/>
    <p:sldId id="319" r:id="rId12"/>
    <p:sldId id="320" r:id="rId13"/>
    <p:sldId id="310" r:id="rId14"/>
    <p:sldId id="259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 Kanosue" initials="YK" lastIdx="4" clrIdx="0"/>
  <p:cmAuthor id="2" name="OHCHR-GS" initials="G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  <a:srgbClr val="00CC66"/>
    <a:srgbClr val="FF6600"/>
    <a:srgbClr val="3BC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88"/>
    <p:restoredTop sz="80385"/>
  </p:normalViewPr>
  <p:slideViewPr>
    <p:cSldViewPr snapToGrid="0" snapToObjects="1">
      <p:cViewPr varScale="1">
        <p:scale>
          <a:sx n="92" d="100"/>
          <a:sy n="92" d="100"/>
        </p:scale>
        <p:origin x="7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AF9E0-E923-480B-BE0F-B2EA4E17B0A5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FEA8B-56AA-4A27-BEDB-BB9D5C3C4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113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CD9A-2ECD-5C40-8DB6-94EF72753FE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91AB4-38E4-6F4F-9353-0BB523553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19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18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9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28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37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Ground rules should come from the learners but the slide is included in case it is useful</a:t>
            </a:r>
          </a:p>
        </p:txBody>
      </p:sp>
    </p:spTree>
    <p:extLst>
      <p:ext uri="{BB962C8B-B14F-4D97-AF65-F5344CB8AC3E}">
        <p14:creationId xmlns:p14="http://schemas.microsoft.com/office/powerpoint/2010/main" val="211092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F581-E8B7-493C-99BE-478227907C8A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C0A6-A357-4A0D-B6A7-4DD6ECD12948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BA4-B411-4289-A032-AD3D41778E7B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7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3624-9B0E-49DD-B097-5930CF58DAE1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A7A9-7A6D-48F8-95C9-A9908E34641F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8119-9A3E-47E3-BF22-D88DA4704F61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9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417A-B0B4-4ADC-B9D2-9BCBDACFB81A}" type="datetime1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8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9B42-3F15-4187-B768-16A5142BA06E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5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3195-629E-48C2-8E3C-39E1727F51B7}" type="datetime1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C520-FE6D-42DC-BD1A-060B3D98FB71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4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5CA5-6878-4430-9F0D-62E408456547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0529-C6D3-458F-8669-81027115B6E5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A5B9-748C-5248-98E4-A863A58C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7B9C-A339-A945-B9DF-E11DABBFF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050" y="1797175"/>
            <a:ext cx="9144000" cy="400050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Training course </a:t>
            </a:r>
            <a:b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on H</a:t>
            </a:r>
            <a:r>
              <a:rPr lang="en-GB" altLang="ja-JP" sz="5400" b="1" dirty="0" smtClean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 Rights </a:t>
            </a:r>
            <a:br>
              <a:rPr lang="en-GB" altLang="ja-JP" sz="5400" b="1" dirty="0" smtClean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ja-JP" sz="5400" b="1" dirty="0" smtClean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International Borders </a:t>
            </a:r>
            <a:r>
              <a:rPr lang="en-GB" altLang="ja-JP" sz="1100" dirty="0" smtClean="0"/>
              <a:t/>
            </a:r>
            <a:br>
              <a:rPr lang="en-GB" altLang="ja-JP" sz="1100" dirty="0" smtClean="0"/>
            </a:br>
            <a:r>
              <a:rPr lang="en-US" sz="5400" dirty="0" smtClean="0">
                <a:latin typeface="Futura Std Book" panose="020B0502020204020303" pitchFamily="34" charset="0"/>
              </a:rPr>
              <a:t/>
            </a:r>
            <a:br>
              <a:rPr lang="en-US" sz="5400" dirty="0" smtClean="0">
                <a:latin typeface="Futura Std Book" panose="020B0502020204020303" pitchFamily="34" charset="0"/>
              </a:rPr>
            </a:br>
            <a:endParaRPr lang="en-US" sz="54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75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146" y="498764"/>
            <a:ext cx="8276732" cy="90054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6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Terms of engagement </a:t>
            </a:r>
            <a:r>
              <a:rPr lang="en-US" sz="3600" b="1" dirty="0">
                <a:solidFill>
                  <a:srgbClr val="7030A0"/>
                </a:solidFill>
                <a:latin typeface="Futura Std Book" panose="020B0502020204020303" pitchFamily="34" charset="0"/>
                <a:sym typeface="Symbol" panose="05050102010706020507" pitchFamily="18" charset="2"/>
              </a:rPr>
              <a:t> Let’s agree</a:t>
            </a:r>
            <a:endParaRPr lang="en-US" sz="3600" b="1" dirty="0">
              <a:solidFill>
                <a:srgbClr val="7030A0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46" y="1789043"/>
            <a:ext cx="10717024" cy="4412974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1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</a:rPr>
              <a:t>To be on time</a:t>
            </a:r>
          </a:p>
          <a:p>
            <a:pPr marL="514350" indent="-514350" algn="l">
              <a:lnSpc>
                <a:spcPct val="11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</a:rPr>
              <a:t>To avoid using mobile phones and laptops </a:t>
            </a:r>
          </a:p>
          <a:p>
            <a:pPr marL="514350" indent="-514350" algn="l">
              <a:lnSpc>
                <a:spcPct val="11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</a:rPr>
              <a:t>To ask questions</a:t>
            </a:r>
          </a:p>
          <a:p>
            <a:pPr marL="514350" indent="-514350" algn="l">
              <a:lnSpc>
                <a:spcPct val="11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</a:rPr>
              <a:t>To respect each other’s opinions</a:t>
            </a:r>
          </a:p>
          <a:p>
            <a:pPr marL="514350" indent="-514350" algn="l">
              <a:lnSpc>
                <a:spcPct val="11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</a:rPr>
              <a:t>To respect confidentiality – but to share good practices</a:t>
            </a:r>
          </a:p>
          <a:p>
            <a:pPr marL="514350" indent="-514350" algn="l">
              <a:lnSpc>
                <a:spcPct val="11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</a:rPr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1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385" y="422031"/>
            <a:ext cx="10719581" cy="74175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Additional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9483" y="1596044"/>
            <a:ext cx="10142806" cy="4762553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GB" sz="3200" b="1" dirty="0">
                <a:latin typeface="Futura Std Book" panose="020B0502020204020303" pitchFamily="34" charset="0"/>
              </a:rPr>
              <a:t>Course folder</a:t>
            </a:r>
          </a:p>
          <a:p>
            <a:pPr marL="571500" indent="-57150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GB" sz="3200" b="1" dirty="0">
                <a:latin typeface="Futura Std Book" panose="020B0502020204020303" pitchFamily="34" charset="0"/>
              </a:rPr>
              <a:t>Daily course evaluation</a:t>
            </a:r>
            <a:r>
              <a:rPr lang="en-GB" sz="3200" dirty="0">
                <a:latin typeface="Futura Std Book" panose="020B0502020204020303" pitchFamily="34" charset="0"/>
              </a:rPr>
              <a:t>s</a:t>
            </a:r>
          </a:p>
          <a:p>
            <a:pPr marL="571500" indent="-57150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GB" sz="3200" b="1" dirty="0">
                <a:latin typeface="Futura Std Book" panose="020B0502020204020303" pitchFamily="34" charset="0"/>
              </a:rPr>
              <a:t>Parking lot </a:t>
            </a:r>
            <a:r>
              <a:rPr lang="en-GB" sz="3200" dirty="0">
                <a:latin typeface="Futura Std Book" panose="020B0502020204020303" pitchFamily="34" charset="0"/>
              </a:rPr>
              <a:t>(pending matters) </a:t>
            </a:r>
          </a:p>
          <a:p>
            <a:pPr marL="571500" indent="-57150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GB" sz="3200" b="1" dirty="0">
                <a:latin typeface="Futura Std Book" panose="020B0502020204020303" pitchFamily="34" charset="0"/>
              </a:rPr>
              <a:t>Gaps and challenges board </a:t>
            </a:r>
            <a:r>
              <a:rPr lang="en-GB" sz="3200" dirty="0">
                <a:latin typeface="Futura Std Book" panose="020B0502020204020303" pitchFamily="34" charset="0"/>
              </a:rPr>
              <a:t>(matters outside participants’ control</a:t>
            </a:r>
          </a:p>
          <a:p>
            <a:pPr marL="571500" indent="-57150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GB" sz="3200" b="1" dirty="0">
                <a:latin typeface="Futura Std Book" panose="020B0502020204020303" pitchFamily="34" charset="0"/>
              </a:rPr>
              <a:t>Administration/housekeeping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77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418253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5509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011" y="344492"/>
            <a:ext cx="10165977" cy="12293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Introductory session</a:t>
            </a:r>
            <a:br>
              <a:rPr lang="en-GB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</a:br>
            <a:r>
              <a:rPr lang="en-GB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0" y="1837274"/>
            <a:ext cx="10025103" cy="4626357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Welcoming learners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Introducing the training course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 smtClean="0">
                <a:latin typeface="Futura Std Book" panose="020B0502020204020303" pitchFamily="34" charset="0"/>
              </a:rPr>
              <a:t>Introducing the learners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 smtClean="0">
                <a:latin typeface="Futura Std Book" panose="020B0502020204020303" pitchFamily="34" charset="0"/>
              </a:rPr>
              <a:t>Course </a:t>
            </a:r>
            <a:r>
              <a:rPr lang="en-US" sz="3200" dirty="0">
                <a:latin typeface="Futura Std Book" panose="020B0502020204020303" pitchFamily="34" charset="0"/>
              </a:rPr>
              <a:t>overview 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 smtClean="0">
                <a:latin typeface="Futura Std Book" panose="020B0502020204020303" pitchFamily="34" charset="0"/>
              </a:rPr>
              <a:t>Terms </a:t>
            </a:r>
            <a:r>
              <a:rPr lang="en-US" sz="3200" dirty="0">
                <a:latin typeface="Futura Std Book" panose="020B0502020204020303" pitchFamily="34" charset="0"/>
              </a:rPr>
              <a:t>of engagement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 smtClean="0">
                <a:latin typeface="Futura Std Book" panose="020B0502020204020303" pitchFamily="34" charset="0"/>
              </a:rPr>
              <a:t>Additional </a:t>
            </a:r>
            <a:r>
              <a:rPr lang="en-US" sz="3200" dirty="0">
                <a:latin typeface="Futura Std Book" panose="020B0502020204020303" pitchFamily="34" charset="0"/>
              </a:rPr>
              <a:t>information </a:t>
            </a:r>
            <a:r>
              <a:rPr lang="en-US" sz="3200" dirty="0"/>
              <a:t>	</a:t>
            </a:r>
          </a:p>
          <a:p>
            <a:pPr marL="514350" indent="-514350" algn="l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428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9215" y="532013"/>
            <a:ext cx="10093569" cy="844204"/>
          </a:xfrm>
        </p:spPr>
        <p:txBody>
          <a:bodyPr anchor="t" anchorCtr="0"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The training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908" y="1614576"/>
            <a:ext cx="10093569" cy="4254209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[Name, function]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[Name, function]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[Name, function]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[Add as necessary]</a:t>
            </a:r>
          </a:p>
          <a:p>
            <a:pPr marL="342900" lvl="0" indent="-342900" algn="l">
              <a:lnSpc>
                <a:spcPct val="120000"/>
              </a:lnSpc>
              <a:spcBef>
                <a:spcPts val="2200"/>
              </a:spcBef>
              <a:buFont typeface="Arial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779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695" y="270164"/>
            <a:ext cx="10487891" cy="1171773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Goal and learning objectives </a:t>
            </a:r>
            <a:br>
              <a:rPr lang="en-US" sz="4400" b="1" dirty="0">
                <a:solidFill>
                  <a:srgbClr val="7030A0"/>
                </a:solidFill>
                <a:latin typeface="Futura Std Book" panose="020B0502020204020303" pitchFamily="34" charset="0"/>
              </a:rPr>
            </a:br>
            <a:r>
              <a:rPr lang="en-US" sz="44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of the training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695" y="1724965"/>
            <a:ext cx="10487891" cy="5039517"/>
          </a:xfrm>
        </p:spPr>
        <p:txBody>
          <a:bodyPr>
            <a:normAutofit fontScale="92500" lnSpcReduction="20000"/>
          </a:bodyPr>
          <a:lstStyle/>
          <a:p>
            <a:pPr marL="592138" indent="-5921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latin typeface="Futura Std Book" panose="020B0502020204020303" pitchFamily="34" charset="0"/>
              </a:rPr>
              <a:t>Identify and apply relevant human rights standards to different aspects of border security and management.</a:t>
            </a:r>
          </a:p>
          <a:p>
            <a:pPr marL="592138" indent="-5921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</a:rPr>
              <a:t>Recognize and consider the situations faced by individuals at borders, particularly those who are in vulnerable situations, including irregular migrants. </a:t>
            </a:r>
          </a:p>
          <a:p>
            <a:pPr marL="592138" indent="-5921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latin typeface="Futura Std Book" panose="020B0502020204020303" pitchFamily="34" charset="0"/>
              </a:rPr>
              <a:t>Apply a gender-responsive approach to daily work in border security and management.</a:t>
            </a:r>
          </a:p>
          <a:p>
            <a:pPr marL="592138" indent="-592138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3200" dirty="0">
                <a:latin typeface="Futura Std Book" panose="020B0502020204020303" pitchFamily="34" charset="0"/>
              </a:rPr>
              <a:t>Analyse institutional policies and mechanisms of border authorities and other governance structures from a human rights perspective; discuss strategies to enhance human rights compliance</a:t>
            </a:r>
          </a:p>
        </p:txBody>
      </p:sp>
    </p:spTree>
    <p:extLst>
      <p:ext uri="{BB962C8B-B14F-4D97-AF65-F5344CB8AC3E}">
        <p14:creationId xmlns:p14="http://schemas.microsoft.com/office/powerpoint/2010/main" val="191593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>
            <a:extLst>
              <a:ext uri="{FF2B5EF4-FFF2-40B4-BE49-F238E27FC236}">
                <a16:creationId xmlns:a16="http://schemas.microsoft.com/office/drawing/2014/main" id="{13ED3DD7-9CCA-EE4D-87B5-47F5F6B3941D}"/>
              </a:ext>
            </a:extLst>
          </p:cNvPr>
          <p:cNvSpPr/>
          <p:nvPr/>
        </p:nvSpPr>
        <p:spPr>
          <a:xfrm>
            <a:off x="5565343" y="779318"/>
            <a:ext cx="6176384" cy="584198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2C4C0D8-FE3F-754E-AFFE-6FA1154468E1}"/>
              </a:ext>
            </a:extLst>
          </p:cNvPr>
          <p:cNvSpPr/>
          <p:nvPr/>
        </p:nvSpPr>
        <p:spPr>
          <a:xfrm>
            <a:off x="8112469" y="2336584"/>
            <a:ext cx="3369623" cy="3387537"/>
          </a:xfrm>
          <a:prstGeom prst="ellipse">
            <a:avLst/>
          </a:prstGeom>
          <a:solidFill>
            <a:srgbClr val="3BC6EA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28400-D044-6A40-8459-0D21E61C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599" y="194303"/>
            <a:ext cx="8469085" cy="69808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Approach adopted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CA7A518-9D0E-544A-AB27-2E19F6270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985" y="1120937"/>
            <a:ext cx="5056524" cy="53029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Focus on human rights and migrants at international borders, in particular:</a:t>
            </a:r>
          </a:p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Migrants in vulnerable situations</a:t>
            </a:r>
          </a:p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Gender considerations</a:t>
            </a:r>
          </a:p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Human rights are fundamental to security measures, including counter-terrorism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F08BA52-DC08-AF44-808E-28DFC0344051}"/>
              </a:ext>
            </a:extLst>
          </p:cNvPr>
          <p:cNvSpPr/>
          <p:nvPr/>
        </p:nvSpPr>
        <p:spPr>
          <a:xfrm>
            <a:off x="6190427" y="2265627"/>
            <a:ext cx="2370274" cy="2225209"/>
          </a:xfrm>
          <a:prstGeom prst="ellipse">
            <a:avLst/>
          </a:prstGeom>
          <a:solidFill>
            <a:schemeClr val="accent2">
              <a:lumMod val="40000"/>
              <a:lumOff val="60000"/>
              <a:alpha val="54902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508024"/>
              <a:satOff val="-19785"/>
              <a:lumOff val="5882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23F1A4A-BC77-C64F-8620-F5F0A2E38BB1}"/>
              </a:ext>
            </a:extLst>
          </p:cNvPr>
          <p:cNvSpPr txBox="1"/>
          <p:nvPr/>
        </p:nvSpPr>
        <p:spPr>
          <a:xfrm>
            <a:off x="6761303" y="1264492"/>
            <a:ext cx="3784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ysClr val="window" lastClr="FFFFFF"/>
                </a:solidFill>
                <a:latin typeface="Futura Std Book" panose="020B0502020204020303" pitchFamily="34" charset="0"/>
              </a:rPr>
              <a:t>HUMAN RIGHTS AT INTERNATIONAL BORDERS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F6223CF-E302-5949-BB8C-EF162F84B344}"/>
              </a:ext>
            </a:extLst>
          </p:cNvPr>
          <p:cNvSpPr/>
          <p:nvPr/>
        </p:nvSpPr>
        <p:spPr>
          <a:xfrm>
            <a:off x="6577448" y="4049012"/>
            <a:ext cx="2262048" cy="2227098"/>
          </a:xfrm>
          <a:prstGeom prst="ellipse">
            <a:avLst/>
          </a:prstGeom>
          <a:solidFill>
            <a:srgbClr val="C00000">
              <a:alpha val="47843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9D8899-EDEC-1742-A7AF-91C5AB11A09B}"/>
              </a:ext>
            </a:extLst>
          </p:cNvPr>
          <p:cNvSpPr txBox="1"/>
          <p:nvPr/>
        </p:nvSpPr>
        <p:spPr>
          <a:xfrm>
            <a:off x="8673239" y="3243149"/>
            <a:ext cx="2438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Futura Std Book" panose="020B0502020204020303" pitchFamily="34" charset="0"/>
              </a:rPr>
              <a:t>MIGRANTS IN VULNERABLE SITUATIONS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8009E3-4B71-704C-9CA4-94CA50E9E7B8}"/>
              </a:ext>
            </a:extLst>
          </p:cNvPr>
          <p:cNvSpPr txBox="1"/>
          <p:nvPr/>
        </p:nvSpPr>
        <p:spPr>
          <a:xfrm>
            <a:off x="6619425" y="2925507"/>
            <a:ext cx="1512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Futura Std Book" panose="020B0502020204020303" pitchFamily="34" charset="0"/>
              </a:rPr>
              <a:t>GENDER ISSUES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09C99E8-F9B6-2D42-AED0-2FAB2210A08C}"/>
              </a:ext>
            </a:extLst>
          </p:cNvPr>
          <p:cNvSpPr txBox="1"/>
          <p:nvPr/>
        </p:nvSpPr>
        <p:spPr>
          <a:xfrm>
            <a:off x="6858839" y="4729243"/>
            <a:ext cx="1701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Futura Std Book" panose="020B0502020204020303" pitchFamily="34" charset="0"/>
              </a:rPr>
              <a:t>COUNTER- TERRORISM MEASURES</a:t>
            </a:r>
          </a:p>
        </p:txBody>
      </p:sp>
    </p:spTree>
    <p:extLst>
      <p:ext uri="{BB962C8B-B14F-4D97-AF65-F5344CB8AC3E}">
        <p14:creationId xmlns:p14="http://schemas.microsoft.com/office/powerpoint/2010/main" val="363251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A100-46F9-664E-BF89-93A40B82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4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Icebreaker exercise – People Bingo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AAB5C-4D30-2949-A694-91A1A370C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4531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Futura Std Book" panose="020B0502020204020303" pitchFamily="34" charset="0"/>
              </a:rPr>
              <a:t>Mingle – walk around – introduce yourselves</a:t>
            </a:r>
          </a:p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How many people can you match to the characteristics on the bingo card? </a:t>
            </a:r>
          </a:p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Put a name, initial or signature for each one. </a:t>
            </a:r>
          </a:p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Who will get the most?</a:t>
            </a:r>
          </a:p>
          <a:p>
            <a:pPr marL="369888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Shout BINGO when you fill 5 boxes across, down or diagonally.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6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869A3-29FD-1B4A-A6B7-E62C5CB6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Course Overview: Day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9A8AC-DC04-524B-884E-365EE05D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538"/>
            <a:ext cx="10515600" cy="478042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b="1" dirty="0">
                <a:solidFill>
                  <a:srgbClr val="FF6600"/>
                </a:solidFill>
                <a:latin typeface="Futura Std Book" panose="020B0502020204020303" pitchFamily="34" charset="0"/>
              </a:rPr>
              <a:t>Session 1:	Introduction to human rights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Session 2:	Migrants in vulnerable situations</a:t>
            </a:r>
            <a:br>
              <a:rPr lang="en-US" sz="3200" b="1" dirty="0">
                <a:solidFill>
                  <a:srgbClr val="C00000"/>
                </a:solidFill>
                <a:latin typeface="Futura Std Book" panose="020B0502020204020303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	at international borders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Session 3:	Ensuring human rights in interception, </a:t>
            </a:r>
            <a:br>
              <a:rPr lang="en-US" sz="3200" b="1" dirty="0">
                <a:solidFill>
                  <a:srgbClr val="0070C0"/>
                </a:solidFill>
                <a:latin typeface="Futura Std Book" panose="020B0502020204020303" pitchFamily="34" charset="0"/>
              </a:rPr>
            </a:br>
            <a:r>
              <a:rPr lang="en-US" sz="32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	rescue and immediate assistance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dirty="0" smtClean="0">
                <a:latin typeface="Futura Std Book" panose="020B0502020204020303" pitchFamily="34" charset="0"/>
              </a:rPr>
              <a:t>Evaluation and </a:t>
            </a:r>
            <a:r>
              <a:rPr lang="en-US" sz="3200" dirty="0">
                <a:latin typeface="Futura Std Book" panose="020B0502020204020303" pitchFamily="34" charset="0"/>
              </a:rPr>
              <a:t>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4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06C7-F046-7546-A1E6-C02112C6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1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Course Overview: Day 2</a:t>
            </a:r>
            <a:endParaRPr lang="en-US" sz="4000" dirty="0">
              <a:solidFill>
                <a:srgbClr val="7030A0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D1FBA-A115-1140-AEFF-57529C4D9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1639888" algn="l"/>
              </a:tabLst>
            </a:pPr>
            <a:r>
              <a:rPr lang="en-US" sz="3200" dirty="0">
                <a:latin typeface="Futura Std Book" panose="020B0502020204020303" pitchFamily="34" charset="0"/>
              </a:rPr>
              <a:t>Recap of learning points from Day 1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b="1" dirty="0">
                <a:solidFill>
                  <a:srgbClr val="00CC66"/>
                </a:solidFill>
                <a:latin typeface="Futura Std Book" panose="020B0502020204020303" pitchFamily="34" charset="0"/>
              </a:rPr>
              <a:t>Session 4:	Ensuring human rights-based screening and</a:t>
            </a:r>
            <a:br>
              <a:rPr lang="en-US" sz="3200" b="1" dirty="0">
                <a:solidFill>
                  <a:srgbClr val="00CC66"/>
                </a:solidFill>
                <a:latin typeface="Futura Std Book" panose="020B0502020204020303" pitchFamily="34" charset="0"/>
              </a:rPr>
            </a:br>
            <a:r>
              <a:rPr lang="en-US" sz="3200" b="1" dirty="0">
                <a:solidFill>
                  <a:srgbClr val="00CC66"/>
                </a:solidFill>
                <a:latin typeface="Futura Std Book" panose="020B0502020204020303" pitchFamily="34" charset="0"/>
              </a:rPr>
              <a:t>	interviewing at international </a:t>
            </a:r>
            <a:r>
              <a:rPr lang="en-US" sz="3200" b="1" dirty="0" smtClean="0">
                <a:solidFill>
                  <a:srgbClr val="00CC66"/>
                </a:solidFill>
                <a:latin typeface="Futura Std Book" panose="020B0502020204020303" pitchFamily="34" charset="0"/>
              </a:rPr>
              <a:t>borders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dirty="0">
                <a:latin typeface="Futura Std Book" panose="020B0502020204020303" pitchFamily="34" charset="0"/>
              </a:rPr>
              <a:t>Evaluation and feedback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483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4414-2E00-D640-902C-3D15D5A1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Futura Std Book" panose="020B0502020204020303" pitchFamily="34" charset="0"/>
              </a:rPr>
              <a:t>Course Overview: Day 3</a:t>
            </a:r>
            <a:endParaRPr lang="en-US" sz="4000" dirty="0">
              <a:solidFill>
                <a:srgbClr val="7030A0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B311-00F1-DF4C-8038-4B235B369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786"/>
            <a:ext cx="10515600" cy="50707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1639888" algn="l"/>
              </a:tabLst>
            </a:pPr>
            <a:r>
              <a:rPr lang="en-US" sz="3200" dirty="0">
                <a:latin typeface="Futura Std Book" panose="020B0502020204020303" pitchFamily="34" charset="0"/>
              </a:rPr>
              <a:t>Recap of learning points from Day 2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b="1" dirty="0">
                <a:solidFill>
                  <a:srgbClr val="FF33CC"/>
                </a:solidFill>
                <a:latin typeface="Futura Std Book" panose="020B0502020204020303" pitchFamily="34" charset="0"/>
              </a:rPr>
              <a:t>Session 5:	Avoiding detention and inadequate </a:t>
            </a:r>
            <a:r>
              <a:rPr lang="en-US" sz="3200" b="1" dirty="0" smtClean="0">
                <a:solidFill>
                  <a:srgbClr val="FF33CC"/>
                </a:solidFill>
                <a:latin typeface="Futura Std Book" panose="020B0502020204020303" pitchFamily="34" charset="0"/>
              </a:rPr>
              <a:t>conditions</a:t>
            </a:r>
            <a:r>
              <a:rPr lang="en-US" sz="3200" b="1" dirty="0">
                <a:solidFill>
                  <a:srgbClr val="FF33CC"/>
                </a:solidFill>
                <a:latin typeface="Futura Std Book" panose="020B0502020204020303" pitchFamily="34" charset="0"/>
              </a:rPr>
              <a:t> </a:t>
            </a:r>
            <a:r>
              <a:rPr lang="en-US" sz="3200" b="1" dirty="0" smtClean="0">
                <a:solidFill>
                  <a:srgbClr val="FF33CC"/>
                </a:solidFill>
                <a:latin typeface="Futura Std Book" panose="020B0502020204020303" pitchFamily="34" charset="0"/>
              </a:rPr>
              <a:t>of </a:t>
            </a:r>
            <a:r>
              <a:rPr lang="en-US" sz="3200" b="1" dirty="0">
                <a:solidFill>
                  <a:srgbClr val="FF33CC"/>
                </a:solidFill>
                <a:latin typeface="Futura Std Book" panose="020B0502020204020303" pitchFamily="34" charset="0"/>
              </a:rPr>
              <a:t>detention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Session 6: 	Human rights-based return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2003425" algn="l"/>
              </a:tabLst>
            </a:pPr>
            <a:r>
              <a:rPr lang="en-US" sz="3200" b="1" dirty="0">
                <a:solidFill>
                  <a:srgbClr val="008000"/>
                </a:solidFill>
                <a:latin typeface="Futura Std Book" panose="020B0502020204020303" pitchFamily="34" charset="0"/>
              </a:rPr>
              <a:t>Session 7: 	Wrap up of training course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1639888" algn="l"/>
              </a:tabLst>
            </a:pPr>
            <a:r>
              <a:rPr lang="en-US" sz="3200" dirty="0" smtClean="0">
                <a:latin typeface="Futura Std Book" panose="020B0502020204020303" pitchFamily="34" charset="0"/>
              </a:rPr>
              <a:t>Final </a:t>
            </a:r>
            <a:r>
              <a:rPr lang="en-US" sz="3200" dirty="0">
                <a:latin typeface="Futura Std Book" panose="020B0502020204020303" pitchFamily="34" charset="0"/>
              </a:rPr>
              <a:t>evaluation of the course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1639888" algn="l"/>
              </a:tabLst>
            </a:pPr>
            <a:r>
              <a:rPr lang="en-US" sz="3200" dirty="0">
                <a:latin typeface="Futura Std Book" panose="020B0502020204020303" pitchFamily="34" charset="0"/>
              </a:rPr>
              <a:t>Distribution of certificates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7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16C37C4-67A8-4926-BAD1-F3030E2FE716}"/>
</file>

<file path=customXml/itemProps2.xml><?xml version="1.0" encoding="utf-8"?>
<ds:datastoreItem xmlns:ds="http://schemas.openxmlformats.org/officeDocument/2006/customXml" ds:itemID="{C11109EC-C9F9-4EDC-AFDE-264F2C2778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C02BFD-6F79-4561-9AE0-89AC8F517D5D}">
  <ds:schemaRefs>
    <ds:schemaRef ds:uri="http://purl.org/dc/dcmitype/"/>
    <ds:schemaRef ds:uri="http://purl.org/dc/elements/1.1/"/>
    <ds:schemaRef ds:uri="9c050d51-998a-44d3-81a1-5629e8b14d86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ea0ec693-b112-41c0-8629-e3b04af4f42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5313</TotalTime>
  <Words>462</Words>
  <Application>Microsoft Office PowerPoint</Application>
  <PresentationFormat>Widescreen</PresentationFormat>
  <Paragraphs>67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游ゴシック Light</vt:lpstr>
      <vt:lpstr>Arial</vt:lpstr>
      <vt:lpstr>Calibri</vt:lpstr>
      <vt:lpstr>Calibri Light</vt:lpstr>
      <vt:lpstr>Futura Std Book</vt:lpstr>
      <vt:lpstr>Symbol</vt:lpstr>
      <vt:lpstr>Times New Roman</vt:lpstr>
      <vt:lpstr>Office Theme</vt:lpstr>
      <vt:lpstr>                Training course  on Human Rights  at International Borders   </vt:lpstr>
      <vt:lpstr>Introductory session  Content</vt:lpstr>
      <vt:lpstr>The training team</vt:lpstr>
      <vt:lpstr> Goal and learning objectives  of the training course</vt:lpstr>
      <vt:lpstr>Approach adopted</vt:lpstr>
      <vt:lpstr>Icebreaker exercise – People Bingo</vt:lpstr>
      <vt:lpstr>Course Overview: Day 1</vt:lpstr>
      <vt:lpstr>Course Overview: Day 2</vt:lpstr>
      <vt:lpstr>Course Overview: Day 3</vt:lpstr>
      <vt:lpstr> Terms of engagement  Let’s agree</vt:lpstr>
      <vt:lpstr>Additional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OHCHR</dc:creator>
  <cp:lastModifiedBy>OHCHR</cp:lastModifiedBy>
  <cp:revision>133</cp:revision>
  <dcterms:created xsi:type="dcterms:W3CDTF">2018-06-04T01:27:53Z</dcterms:created>
  <dcterms:modified xsi:type="dcterms:W3CDTF">2021-08-26T17:03:01Z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