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5.xml" ContentType="application/vnd.openxmlformats-officedocument.presentationml.notesSlide+xml"/>
  <Override PartName="/ppt/notesSlides/notesSlide1.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11.xml" ContentType="application/vnd.openxmlformats-officedocument.presentationml.notesSlide+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theme/theme2.xml" ContentType="application/vnd.openxmlformats-officedocument.theme+xml"/>
  <Override PartName="/ppt/commentAuthors.xml" ContentType="application/vnd.openxmlformats-officedocument.presentationml.commentAuthors+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59" r:id="rId5"/>
    <p:sldId id="270" r:id="rId6"/>
    <p:sldId id="261" r:id="rId7"/>
    <p:sldId id="260" r:id="rId8"/>
    <p:sldId id="262" r:id="rId9"/>
    <p:sldId id="263" r:id="rId10"/>
    <p:sldId id="264" r:id="rId11"/>
    <p:sldId id="265" r:id="rId12"/>
    <p:sldId id="266" r:id="rId13"/>
    <p:sldId id="267" r:id="rId14"/>
    <p:sldId id="268" r:id="rId15"/>
    <p:sldId id="271" r:id="rId16"/>
    <p:sldId id="272" r:id="rId1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1pPr>
    <a:lvl2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2pPr>
    <a:lvl3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3pPr>
    <a:lvl4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4pPr>
    <a:lvl5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5pPr>
    <a:lvl6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6pPr>
    <a:lvl7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7pPr>
    <a:lvl8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8pPr>
    <a:lvl9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HRGS Intern" initials="WHRGS int" lastIdx="12" clrIdx="0">
    <p:extLst/>
  </p:cmAuthor>
  <p:cmAuthor id="2" name="RB" initials="R"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333333"/>
        </a:fontRef>
        <a:srgbClr val="333333"/>
      </a:tcTxStyle>
      <a:tcStyle>
        <a:tcBdr>
          <a:left>
            <a:ln w="12700" cap="flat">
              <a:solidFill>
                <a:srgbClr val="333333"/>
              </a:solidFill>
              <a:prstDash val="solid"/>
              <a:round/>
            </a:ln>
          </a:left>
          <a:right>
            <a:ln w="12700" cap="flat">
              <a:solidFill>
                <a:srgbClr val="333333"/>
              </a:solidFill>
              <a:prstDash val="solid"/>
              <a:round/>
            </a:ln>
          </a:right>
          <a:top>
            <a:ln w="12700" cap="flat">
              <a:solidFill>
                <a:srgbClr val="333333"/>
              </a:solidFill>
              <a:prstDash val="solid"/>
              <a:round/>
            </a:ln>
          </a:top>
          <a:bottom>
            <a:ln w="12700" cap="flat">
              <a:solidFill>
                <a:srgbClr val="333333"/>
              </a:solidFill>
              <a:prstDash val="solid"/>
              <a:round/>
            </a:ln>
          </a:bottom>
          <a:insideH>
            <a:ln w="12700" cap="flat">
              <a:solidFill>
                <a:srgbClr val="333333"/>
              </a:solidFill>
              <a:prstDash val="solid"/>
              <a:round/>
            </a:ln>
          </a:insideH>
          <a:insideV>
            <a:ln w="12700" cap="flat">
              <a:solidFill>
                <a:srgbClr val="333333"/>
              </a:solidFill>
              <a:prstDash val="solid"/>
              <a:round/>
            </a:ln>
          </a:insideV>
        </a:tcBdr>
        <a:fill>
          <a:noFill/>
        </a:fill>
      </a:tcStyle>
    </a:wholeTbl>
    <a:band2H>
      <a:tcTxStyle/>
      <a:tcStyle>
        <a:tcBdr/>
        <a:fill>
          <a:solidFill>
            <a:srgbClr val="FFFFFF"/>
          </a:solidFill>
        </a:fill>
      </a:tcStyle>
    </a:band2H>
    <a:firstCol>
      <a:tcTxStyle b="off" i="off">
        <a:fontRef idx="minor">
          <a:srgbClr val="333333"/>
        </a:fontRef>
        <a:srgbClr val="333333"/>
      </a:tcTxStyle>
      <a:tcStyle>
        <a:tcBdr>
          <a:left>
            <a:ln w="12700" cap="flat">
              <a:solidFill>
                <a:srgbClr val="333333"/>
              </a:solidFill>
              <a:prstDash val="solid"/>
              <a:round/>
            </a:ln>
          </a:left>
          <a:right>
            <a:ln w="12700" cap="flat">
              <a:solidFill>
                <a:srgbClr val="333333"/>
              </a:solidFill>
              <a:prstDash val="solid"/>
              <a:round/>
            </a:ln>
          </a:right>
          <a:top>
            <a:ln w="12700" cap="flat">
              <a:solidFill>
                <a:srgbClr val="333333"/>
              </a:solidFill>
              <a:prstDash val="solid"/>
              <a:round/>
            </a:ln>
          </a:top>
          <a:bottom>
            <a:ln w="12700" cap="flat">
              <a:solidFill>
                <a:srgbClr val="333333"/>
              </a:solidFill>
              <a:prstDash val="solid"/>
              <a:round/>
            </a:ln>
          </a:bottom>
          <a:insideH>
            <a:ln w="12700" cap="flat">
              <a:solidFill>
                <a:srgbClr val="333333"/>
              </a:solidFill>
              <a:prstDash val="solid"/>
              <a:round/>
            </a:ln>
          </a:insideH>
          <a:insideV>
            <a:ln w="12700" cap="flat">
              <a:solidFill>
                <a:srgbClr val="333333"/>
              </a:solidFill>
              <a:prstDash val="solid"/>
              <a:round/>
            </a:ln>
          </a:insideV>
        </a:tcBdr>
        <a:fill>
          <a:noFill/>
        </a:fill>
      </a:tcStyle>
    </a:firstCol>
    <a:lastRow>
      <a:tcTxStyle b="off" i="off">
        <a:fontRef idx="minor">
          <a:srgbClr val="333333"/>
        </a:fontRef>
        <a:srgbClr val="333333"/>
      </a:tcTxStyle>
      <a:tcStyle>
        <a:tcBdr>
          <a:left>
            <a:ln w="12700" cap="flat">
              <a:solidFill>
                <a:srgbClr val="333333"/>
              </a:solidFill>
              <a:prstDash val="solid"/>
              <a:round/>
            </a:ln>
          </a:left>
          <a:right>
            <a:ln w="12700" cap="flat">
              <a:solidFill>
                <a:srgbClr val="333333"/>
              </a:solidFill>
              <a:prstDash val="solid"/>
              <a:round/>
            </a:ln>
          </a:right>
          <a:top>
            <a:ln w="12700" cap="flat">
              <a:solidFill>
                <a:srgbClr val="333333"/>
              </a:solidFill>
              <a:prstDash val="solid"/>
              <a:round/>
            </a:ln>
          </a:top>
          <a:bottom>
            <a:ln w="12700" cap="flat">
              <a:solidFill>
                <a:srgbClr val="333333"/>
              </a:solidFill>
              <a:prstDash val="solid"/>
              <a:round/>
            </a:ln>
          </a:bottom>
          <a:insideH>
            <a:ln w="12700" cap="flat">
              <a:solidFill>
                <a:srgbClr val="333333"/>
              </a:solidFill>
              <a:prstDash val="solid"/>
              <a:round/>
            </a:ln>
          </a:insideH>
          <a:insideV>
            <a:ln w="12700" cap="flat">
              <a:solidFill>
                <a:srgbClr val="333333"/>
              </a:solidFill>
              <a:prstDash val="solid"/>
              <a:round/>
            </a:ln>
          </a:insideV>
        </a:tcBdr>
        <a:fill>
          <a:noFill/>
        </a:fill>
      </a:tcStyle>
    </a:lastRow>
    <a:firstRow>
      <a:tcTxStyle b="off" i="off">
        <a:fontRef idx="minor">
          <a:srgbClr val="333333"/>
        </a:fontRef>
        <a:srgbClr val="333333"/>
      </a:tcTxStyle>
      <a:tcStyle>
        <a:tcBdr>
          <a:left>
            <a:ln w="12700" cap="flat">
              <a:solidFill>
                <a:srgbClr val="333333"/>
              </a:solidFill>
              <a:prstDash val="solid"/>
              <a:round/>
            </a:ln>
          </a:left>
          <a:right>
            <a:ln w="12700" cap="flat">
              <a:solidFill>
                <a:srgbClr val="333333"/>
              </a:solidFill>
              <a:prstDash val="solid"/>
              <a:round/>
            </a:ln>
          </a:right>
          <a:top>
            <a:ln w="12700" cap="flat">
              <a:solidFill>
                <a:srgbClr val="333333"/>
              </a:solidFill>
              <a:prstDash val="solid"/>
              <a:round/>
            </a:ln>
          </a:top>
          <a:bottom>
            <a:ln w="12700" cap="flat">
              <a:solidFill>
                <a:srgbClr val="333333"/>
              </a:solidFill>
              <a:prstDash val="solid"/>
              <a:round/>
            </a:ln>
          </a:bottom>
          <a:insideH>
            <a:ln w="12700" cap="flat">
              <a:solidFill>
                <a:srgbClr val="333333"/>
              </a:solidFill>
              <a:prstDash val="solid"/>
              <a:round/>
            </a:ln>
          </a:insideH>
          <a:insideV>
            <a:ln w="12700" cap="flat">
              <a:solidFill>
                <a:srgbClr val="333333"/>
              </a:solidFill>
              <a:prstDash val="solid"/>
              <a:round/>
            </a:ln>
          </a:insideV>
        </a:tcBdr>
        <a:fill>
          <a:noFill/>
        </a:fill>
      </a:tcStyle>
    </a:firstRow>
  </a:tblStyle>
  <a:tblStyle styleId="{C7B018BB-80A7-4F77-B60F-C8B233D01FF8}" styleName="">
    <a:tblBg/>
    <a:wholeTbl>
      <a:tcTxStyle b="off" i="off">
        <a:fontRef idx="minor">
          <a:srgbClr val="333333"/>
        </a:fontRef>
        <a:srgbClr val="33333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4E5"/>
          </a:solidFill>
        </a:fill>
      </a:tcStyle>
    </a:wholeTbl>
    <a:band2H>
      <a:tcTxStyle/>
      <a:tcStyle>
        <a:tcBdr/>
        <a:fill>
          <a:solidFill>
            <a:srgbClr val="E6EB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333333"/>
        </a:fontRef>
        <a:srgbClr val="33333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ADACA"/>
          </a:solidFill>
        </a:fill>
      </a:tcStyle>
    </a:wholeTbl>
    <a:band2H>
      <a:tcTxStyle/>
      <a:tcStyle>
        <a:tcBdr/>
        <a:fill>
          <a:solidFill>
            <a:srgbClr val="FCED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333333"/>
        </a:fontRef>
        <a:srgbClr val="33333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AD9D7"/>
          </a:solidFill>
        </a:fill>
      </a:tcStyle>
    </a:wholeTbl>
    <a:band2H>
      <a:tcTxStyle/>
      <a:tcStyle>
        <a:tcBdr/>
        <a:fill>
          <a:solidFill>
            <a:srgbClr val="F5EDEC"/>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333333"/>
        </a:fontRef>
        <a:srgbClr val="333333"/>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333333"/>
        </a:fontRef>
        <a:srgbClr val="333333"/>
      </a:tcTxStyle>
      <a:tcStyle>
        <a:tcBdr>
          <a:left>
            <a:ln w="12700" cap="flat">
              <a:noFill/>
              <a:miter lim="400000"/>
            </a:ln>
          </a:left>
          <a:right>
            <a:ln w="12700" cap="flat">
              <a:noFill/>
              <a:miter lim="400000"/>
            </a:ln>
          </a:right>
          <a:top>
            <a:ln w="50800" cap="flat">
              <a:solidFill>
                <a:srgbClr val="333333"/>
              </a:solidFill>
              <a:prstDash val="solid"/>
              <a:round/>
            </a:ln>
          </a:top>
          <a:bottom>
            <a:ln w="25400" cap="flat">
              <a:solidFill>
                <a:srgbClr val="333333"/>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333333"/>
              </a:solidFill>
              <a:prstDash val="solid"/>
              <a:round/>
            </a:ln>
          </a:top>
          <a:bottom>
            <a:ln w="25400" cap="flat">
              <a:solidFill>
                <a:srgbClr val="333333"/>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333333"/>
        </a:fontRef>
        <a:srgbClr val="33333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CC"/>
          </a:solidFill>
        </a:fill>
      </a:tcStyle>
    </a:wholeTbl>
    <a:band2H>
      <a:tcTxStyle/>
      <a:tcStyle>
        <a:tcBdr/>
        <a:fill>
          <a:solidFill>
            <a:srgbClr val="E7E7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3333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3333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3333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646" autoAdjust="0"/>
  </p:normalViewPr>
  <p:slideViewPr>
    <p:cSldViewPr snapToGrid="0">
      <p:cViewPr varScale="1">
        <p:scale>
          <a:sx n="52" d="100"/>
          <a:sy n="52" d="100"/>
        </p:scale>
        <p:origin x="120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0" name="Shape 90"/>
          <p:cNvSpPr>
            <a:spLocks noGrp="1" noRot="1" noChangeAspect="1"/>
          </p:cNvSpPr>
          <p:nvPr>
            <p:ph type="sldImg"/>
          </p:nvPr>
        </p:nvSpPr>
        <p:spPr>
          <a:xfrm>
            <a:off x="1143000" y="685800"/>
            <a:ext cx="4572000" cy="3429000"/>
          </a:xfrm>
          <a:prstGeom prst="rect">
            <a:avLst/>
          </a:prstGeom>
        </p:spPr>
        <p:txBody>
          <a:bodyPr/>
          <a:lstStyle/>
          <a:p>
            <a:endParaRPr/>
          </a:p>
        </p:txBody>
      </p:sp>
      <p:sp>
        <p:nvSpPr>
          <p:cNvPr id="91" name="Shape 91"/>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165997042"/>
      </p:ext>
    </p:extLst>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equidad.scjn.gob.mx/spip.php?page=ficha_biblioteca&amp;id_article=1987"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www.equidad.scjn.gob.mx/spip.php?page=ficha_biblioteca&amp;id_article=1957"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Shape 100"/>
          <p:cNvSpPr>
            <a:spLocks noGrp="1" noRot="1" noChangeAspect="1"/>
          </p:cNvSpPr>
          <p:nvPr>
            <p:ph type="sldImg"/>
          </p:nvPr>
        </p:nvSpPr>
        <p:spPr>
          <a:prstGeom prst="rect">
            <a:avLst/>
          </a:prstGeom>
        </p:spPr>
        <p:txBody>
          <a:bodyPr/>
          <a:lstStyle/>
          <a:p>
            <a:endParaRPr/>
          </a:p>
        </p:txBody>
      </p:sp>
      <p:sp>
        <p:nvSpPr>
          <p:cNvPr id="101" name="Shape 101"/>
          <p:cNvSpPr>
            <a:spLocks noGrp="1"/>
          </p:cNvSpPr>
          <p:nvPr>
            <p:ph type="body" sz="quarter" idx="1"/>
          </p:nvPr>
        </p:nvSpPr>
        <p:spPr>
          <a:prstGeom prst="rect">
            <a:avLst/>
          </a:prstGeom>
        </p:spPr>
        <p:txBody>
          <a:bodyPr/>
          <a:lstStyle/>
          <a:p>
            <a:r>
              <a:rPr lang="fr-CH" b="1" dirty="0" smtClean="0"/>
              <a:t>Briefly recap what has been discussed up to now with</a:t>
            </a:r>
            <a:r>
              <a:rPr lang="fr-CH" b="1" baseline="0" dirty="0" smtClean="0"/>
              <a:t> an emphasis on how the positive role judiciaries can play has been highlighted in GBV and SRHR cases.</a:t>
            </a:r>
            <a:endParaRPr lang="fr-CH" b="1" dirty="0" smtClean="0"/>
          </a:p>
          <a:p>
            <a:endParaRPr dirty="0"/>
          </a:p>
          <a:p>
            <a:r>
              <a:rPr lang="fr-CH" b="1" dirty="0" smtClean="0"/>
              <a:t>Remind participants what judicial stereotyping is:</a:t>
            </a:r>
          </a:p>
          <a:p>
            <a:r>
              <a:rPr lang="en-US" sz="1200" dirty="0" smtClean="0">
                <a:effectLst/>
                <a:latin typeface="+mn-lt"/>
                <a:ea typeface="+mn-ea"/>
                <a:cs typeface="+mn-cs"/>
                <a:sym typeface="Calibri"/>
              </a:rPr>
              <a:t>The term </a:t>
            </a:r>
            <a:r>
              <a:rPr lang="en-US" sz="1200" b="1" dirty="0" smtClean="0">
                <a:effectLst/>
                <a:latin typeface="+mn-lt"/>
                <a:ea typeface="+mn-ea"/>
                <a:cs typeface="+mn-cs"/>
                <a:sym typeface="Calibri"/>
              </a:rPr>
              <a:t>judicial stereotyping</a:t>
            </a:r>
            <a:r>
              <a:rPr lang="en-US" sz="1200" dirty="0" smtClean="0">
                <a:effectLst/>
                <a:latin typeface="+mn-lt"/>
                <a:ea typeface="+mn-ea"/>
                <a:cs typeface="+mn-cs"/>
                <a:sym typeface="Calibri"/>
              </a:rPr>
              <a:t> is used to refer to the practice of judges ascribing to an individual specific attributes, characteristics or roles by reason only of her or his membership in a particular social group (e.g. women).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It is used, </a:t>
            </a:r>
            <a:r>
              <a:rPr lang="en-US" sz="1200" b="1" u="sng" dirty="0" smtClean="0">
                <a:effectLst/>
                <a:latin typeface="+mn-lt"/>
                <a:ea typeface="+mn-ea"/>
                <a:cs typeface="+mn-cs"/>
                <a:sym typeface="Calibri"/>
              </a:rPr>
              <a:t>also</a:t>
            </a:r>
            <a:r>
              <a:rPr lang="en-US" sz="1200" dirty="0" smtClean="0">
                <a:effectLst/>
                <a:latin typeface="+mn-lt"/>
                <a:ea typeface="+mn-ea"/>
                <a:cs typeface="+mn-cs"/>
                <a:sym typeface="Calibri"/>
              </a:rPr>
              <a:t>, to refer to the practice of judges perpetuating harmful stereotypes </a:t>
            </a:r>
            <a:r>
              <a:rPr lang="en-US" sz="1200" b="1" dirty="0" smtClean="0">
                <a:effectLst/>
                <a:latin typeface="+mn-lt"/>
                <a:ea typeface="+mn-ea"/>
                <a:cs typeface="+mn-cs"/>
                <a:sym typeface="Calibri"/>
              </a:rPr>
              <a:t>by not challenging stereotyping</a:t>
            </a:r>
            <a:r>
              <a:rPr lang="en-US" sz="1200" dirty="0" smtClean="0">
                <a:effectLst/>
                <a:latin typeface="+mn-lt"/>
                <a:ea typeface="+mn-ea"/>
                <a:cs typeface="+mn-cs"/>
                <a:sym typeface="Calibri"/>
              </a:rPr>
              <a:t>, for example by lower courts or parties to legal proceedings. </a:t>
            </a:r>
          </a:p>
          <a:p>
            <a:endParaRPr lang="fr-CH" dirty="0" smtClean="0"/>
          </a:p>
          <a:p>
            <a:endParaRPr lang="fr-CH" dirty="0" smtClean="0"/>
          </a:p>
        </p:txBody>
      </p:sp>
    </p:spTree>
    <p:extLst>
      <p:ext uri="{BB962C8B-B14F-4D97-AF65-F5344CB8AC3E}">
        <p14:creationId xmlns:p14="http://schemas.microsoft.com/office/powerpoint/2010/main" val="1261265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a:spLocks noGrp="1" noRot="1" noChangeAspect="1"/>
          </p:cNvSpPr>
          <p:nvPr>
            <p:ph type="sldImg"/>
          </p:nvPr>
        </p:nvSpPr>
        <p:spPr>
          <a:prstGeom prst="rect">
            <a:avLst/>
          </a:prstGeom>
        </p:spPr>
        <p:txBody>
          <a:bodyPr/>
          <a:lstStyle/>
          <a:p>
            <a:endParaRPr/>
          </a:p>
        </p:txBody>
      </p:sp>
      <p:sp>
        <p:nvSpPr>
          <p:cNvPr id="139" name="Shape 139"/>
          <p:cNvSpPr>
            <a:spLocks noGrp="1"/>
          </p:cNvSpPr>
          <p:nvPr>
            <p:ph type="body" sz="quarter" idx="1"/>
          </p:nvPr>
        </p:nvSpPr>
        <p:spPr>
          <a:prstGeom prst="rect">
            <a:avLst/>
          </a:prstGeom>
        </p:spPr>
        <p:txBody>
          <a:bodyPr/>
          <a:lstStyle/>
          <a:p>
            <a:r>
              <a:rPr lang="fr-CH" b="1" dirty="0" smtClean="0"/>
              <a:t>Emphasise that this is a good practice example of</a:t>
            </a:r>
            <a:r>
              <a:rPr lang="fr-CH" b="1" baseline="0" dirty="0" smtClean="0"/>
              <a:t> a Supreme Court overturning a lower court decision that was based on stereotypes.</a:t>
            </a:r>
            <a:endParaRPr lang="fr-CH" b="1" dirty="0" smtClean="0"/>
          </a:p>
          <a:p>
            <a:endParaRPr lang="fr-CH" b="1" dirty="0" smtClean="0"/>
          </a:p>
          <a:p>
            <a:r>
              <a:rPr lang="fr-CH" b="1" dirty="0" smtClean="0"/>
              <a:t>---</a:t>
            </a:r>
          </a:p>
          <a:p>
            <a:endParaRPr lang="fr-CH" b="1" dirty="0" smtClean="0"/>
          </a:p>
          <a:p>
            <a:r>
              <a:rPr lang="fr-CH" b="1" dirty="0" smtClean="0"/>
              <a:t>Facts and more details on the case</a:t>
            </a:r>
            <a:endParaRPr b="1" dirty="0"/>
          </a:p>
          <a:p>
            <a:endParaRPr lang="fr-CH" dirty="0" smtClean="0"/>
          </a:p>
          <a:p>
            <a:r>
              <a:rPr dirty="0" smtClean="0"/>
              <a:t>R </a:t>
            </a:r>
            <a:r>
              <a:rPr dirty="0"/>
              <a:t>v. </a:t>
            </a:r>
            <a:r>
              <a:rPr dirty="0" err="1"/>
              <a:t>Ewanchuk</a:t>
            </a:r>
            <a:r>
              <a:rPr dirty="0"/>
              <a:t> concerned the sexual assault of a 17 year-old girl by Steve Brian </a:t>
            </a:r>
            <a:r>
              <a:rPr dirty="0" err="1"/>
              <a:t>Ewanchuk</a:t>
            </a:r>
            <a:r>
              <a:rPr dirty="0"/>
              <a:t>.  The trial judge acquitted </a:t>
            </a:r>
            <a:r>
              <a:rPr dirty="0" err="1"/>
              <a:t>Ewanchuk</a:t>
            </a:r>
            <a:r>
              <a:rPr dirty="0"/>
              <a:t> based on the </a:t>
            </a:r>
            <a:r>
              <a:rPr dirty="0" err="1"/>
              <a:t>defence</a:t>
            </a:r>
            <a:r>
              <a:rPr dirty="0"/>
              <a:t> of ‘implied consent’.  He did this even though he found the girl was a credible witness who gave reliable evidence she had been assaulted.  The Alberta Court of Appeal upheld the acquittal.  However, it was later overturned by the Supreme Court of Canada, which held that ‘implied consent’ is not a defence to sexual assault under Canadian law. </a:t>
            </a:r>
            <a:endParaRPr lang="fr-CH" dirty="0" smtClean="0"/>
          </a:p>
          <a:p>
            <a:endParaRPr dirty="0"/>
          </a:p>
          <a:p>
            <a:r>
              <a:rPr dirty="0"/>
              <a:t>In a concurring opinion, Justice Claire </a:t>
            </a:r>
            <a:r>
              <a:rPr dirty="0" err="1"/>
              <a:t>L’Heureux-Dubé</a:t>
            </a:r>
            <a:r>
              <a:rPr dirty="0"/>
              <a:t> determined that the lower courts had engaged in stereotyping and that this had led to the acquittal of </a:t>
            </a:r>
            <a:r>
              <a:rPr dirty="0" err="1"/>
              <a:t>Ewanchuk</a:t>
            </a:r>
            <a:r>
              <a:rPr dirty="0"/>
              <a:t>.  She explained that the case was ‘not about consent, since none was given.  It [was] about myths and stereotypes’.  She went on to say that </a:t>
            </a:r>
            <a:endParaRPr lang="fr-CH" dirty="0" smtClean="0"/>
          </a:p>
          <a:p>
            <a:endParaRPr dirty="0"/>
          </a:p>
          <a:p>
            <a:r>
              <a:rPr lang="fr-CH" i="1" dirty="0" smtClean="0"/>
              <a:t>"</a:t>
            </a:r>
            <a:r>
              <a:rPr i="1" dirty="0" smtClean="0"/>
              <a:t>it </a:t>
            </a:r>
            <a:r>
              <a:rPr i="1" dirty="0"/>
              <a:t>is difficult to understand how the question of implied consent even arose.  Although the trial judge found the complainant credible, and accepted her evidence that she said ‘no’ on three occasions and was afraid, the trial judge nevertheless did not take ‘no’ to mean that the complainant did not consent.  Rather, he concluded that she implicitly consented and that the Crown had failed to prove lack of consent.  This was a fundamental error</a:t>
            </a:r>
            <a:r>
              <a:rPr i="1" dirty="0" smtClean="0"/>
              <a:t>.</a:t>
            </a:r>
            <a:r>
              <a:rPr lang="fr-CH" i="1" dirty="0" smtClean="0"/>
              <a:t>"</a:t>
            </a:r>
            <a:endParaRPr i="1" dirty="0"/>
          </a:p>
          <a:p>
            <a:endParaRPr lang="fr-CH" dirty="0" smtClean="0"/>
          </a:p>
          <a:p>
            <a:r>
              <a:rPr dirty="0" smtClean="0"/>
              <a:t>The </a:t>
            </a:r>
            <a:r>
              <a:rPr dirty="0"/>
              <a:t>fundamental error, Justice L’Heureux-Dubé concluded, derived not from the findings of fact, but from myths and prescriptive sexual stereotypes.  </a:t>
            </a:r>
            <a:r>
              <a:rPr dirty="0" smtClean="0"/>
              <a:t>According </a:t>
            </a:r>
            <a:r>
              <a:rPr dirty="0"/>
              <a:t>to her Honour, McClung J.A. of the Court of Appeal compounded this error.  She explained</a:t>
            </a:r>
            <a:r>
              <a:rPr dirty="0" smtClean="0"/>
              <a:t>:</a:t>
            </a:r>
            <a:endParaRPr lang="fr-CH" dirty="0" smtClean="0"/>
          </a:p>
          <a:p>
            <a:endParaRPr dirty="0"/>
          </a:p>
          <a:p>
            <a:r>
              <a:rPr lang="fr-CH" i="1" dirty="0" smtClean="0"/>
              <a:t>"</a:t>
            </a:r>
            <a:r>
              <a:rPr i="1" dirty="0" smtClean="0"/>
              <a:t>[</a:t>
            </a:r>
            <a:r>
              <a:rPr i="1" dirty="0"/>
              <a:t>H]e stated … that ‘it must be pointed out that the complainant did not present herself to Ewanchuk or enter his trailer in a bonnet and crinolines’.  He noted … that ‘she was the mother of a six-month-old baby and that, along with her boyfriend, she shared an apartment with another couple’</a:t>
            </a:r>
            <a:r>
              <a:rPr i="1" dirty="0" smtClean="0"/>
              <a:t>.</a:t>
            </a:r>
            <a:endParaRPr lang="fr-CH" i="1" dirty="0" smtClean="0"/>
          </a:p>
          <a:p>
            <a:endParaRPr i="1" dirty="0"/>
          </a:p>
          <a:p>
            <a:r>
              <a:rPr i="1" dirty="0"/>
              <a:t>Even though McClung J.A. asserted that he had no intention of denigrating the complainant, one might wonder why he felt necessary to point out these aspects of the trial record.  Could it be to express that the complainant is not a virgin?  Or that she is a person of questionable moral character because she is not married and lives with her boyfriend and another couple?  These comments made by an appellate judge help reinforce the myth that under such circumstances, either the complainant is less worthy of belief, she invited the sexual assault, or her sexual experience signals probable consent to further sexual activity.  Based on those attributed assumptions, the implication is that if the complainant articulates her lack of consent by saying ‘no’, she really does not mean it and even if she does, her refusal cannot be taken as seriously as if she were a girl of ‘good’ moral character.  ‘Inviting’ sexual assault, according to those myths, lessens the guilt of the accused…</a:t>
            </a:r>
            <a:r>
              <a:rPr i="1" dirty="0" smtClean="0"/>
              <a:t>.</a:t>
            </a:r>
            <a:r>
              <a:rPr lang="fr-CH" i="1" dirty="0" smtClean="0"/>
              <a:t> »</a:t>
            </a:r>
          </a:p>
          <a:p>
            <a:endParaRPr i="1" dirty="0"/>
          </a:p>
          <a:p>
            <a:r>
              <a:rPr dirty="0"/>
              <a:t>Justice L’Heureux-Dubé continued</a:t>
            </a:r>
            <a:r>
              <a:rPr dirty="0" smtClean="0"/>
              <a:t>:</a:t>
            </a:r>
            <a:endParaRPr lang="fr-CH" dirty="0" smtClean="0"/>
          </a:p>
          <a:p>
            <a:endParaRPr dirty="0"/>
          </a:p>
          <a:p>
            <a:r>
              <a:rPr lang="fr-CH" i="1" dirty="0" smtClean="0"/>
              <a:t>"</a:t>
            </a:r>
            <a:r>
              <a:rPr i="1" dirty="0" smtClean="0"/>
              <a:t>The </a:t>
            </a:r>
            <a:r>
              <a:rPr i="1" dirty="0"/>
              <a:t>expressions used by McClung J.A. to describe the accused’s sexual assault, such as ‘clumsy passes’ … or ‘would hardly raise Ewanchuk’s stature in the pantheon of chivalric behaviour’ …, are plainly inappropriate in that context as they minimize the importance of the accused’s conduct and the reality of sexual aggression against women</a:t>
            </a:r>
            <a:r>
              <a:rPr i="1" dirty="0" smtClean="0"/>
              <a:t>.</a:t>
            </a:r>
            <a:r>
              <a:rPr lang="fr-CH" i="1" dirty="0" smtClean="0"/>
              <a:t> </a:t>
            </a:r>
          </a:p>
          <a:p>
            <a:endParaRPr i="1" dirty="0"/>
          </a:p>
          <a:p>
            <a:r>
              <a:rPr i="1" dirty="0"/>
              <a:t>McClung J.A. also concluded that ‘the sum of the evidence indicates that </a:t>
            </a:r>
            <a:r>
              <a:rPr i="1" dirty="0" err="1"/>
              <a:t>Ewanchuk’s</a:t>
            </a:r>
            <a:r>
              <a:rPr i="1" dirty="0"/>
              <a:t> advances to the complainant were far less criminal than hormonal’ … having found earlier that ‘every advance he made to her stopped when she spoke against it’ and that ‘[t]here was no evidence of an assault or even its threat’ ….  According to this analysis, a man would be free from criminal responsibility for having non-consensual sexual activity whenever he cannot control his hormonal urges.  Furthermore, the fact that the accused ignored the complainant’s verbal objections to any sexual activity and persisted in escalated sexual contact, grinding his pelvis against hers repeatedly, is more evidence than needed to determine that there was an assault</a:t>
            </a:r>
            <a:r>
              <a:rPr i="1" dirty="0" smtClean="0"/>
              <a:t>.</a:t>
            </a:r>
            <a:endParaRPr lang="fr-CH" i="1" dirty="0" smtClean="0"/>
          </a:p>
          <a:p>
            <a:endParaRPr i="1" dirty="0"/>
          </a:p>
          <a:p>
            <a:r>
              <a:rPr i="1" dirty="0"/>
              <a:t>Finally, McClung J.A. made this point: ‘In a less litigious age going too far in the boyfriend’s car was better dealt with on site -- a well-chosen expletive, a slap in the face or, if necessary, a well-directed knee’ ….  According to this stereotype, women should use physical force, not resort to courts to ‘deal with’ sexual assaults and it is not the perpetrator’s responsibility to ascertain consent, … but the women’s not only to express an unequivocal ‘no’, but also to fight her way out of such a situation. </a:t>
            </a:r>
            <a:r>
              <a:rPr lang="fr-CH" i="1" dirty="0" smtClean="0"/>
              <a:t>“</a:t>
            </a:r>
          </a:p>
          <a:p>
            <a:endParaRPr i="1" dirty="0"/>
          </a:p>
          <a:p>
            <a:r>
              <a:rPr dirty="0"/>
              <a:t>Justice L’Heureux-Dubé concluded her opinion by explaining that judges must base their decisions on law and fact and not on myths and stereotypes.  </a:t>
            </a:r>
            <a:endParaRPr lang="fr-CH" dirty="0" smtClean="0"/>
          </a:p>
          <a:p>
            <a:endParaRPr dirty="0"/>
          </a:p>
          <a:p>
            <a:r>
              <a:rPr lang="fr-CH" i="1" dirty="0" smtClean="0"/>
              <a:t>“</a:t>
            </a:r>
            <a:r>
              <a:rPr i="1" dirty="0" smtClean="0"/>
              <a:t>Complainants </a:t>
            </a:r>
            <a:r>
              <a:rPr i="1" dirty="0"/>
              <a:t>should be able to rely on a system free from myths and stereotypes, and on a judiciary whose impartiality is not compromised by these biased assumptions.  The Code was amended in 1983 and in 1992 to eradicate reliance on those assumptions; they should not be permitted to resurface through the stereotypes reflected in the reasons of the majority of the Court of Appeal.  It is part of the role of this Court to denounce this kind of language, unfortunately still used today, which not only perpetuates archaic myths and stereotypes about the nature of sexual assaults but also ignores the law.  </a:t>
            </a:r>
            <a:r>
              <a:rPr lang="fr-CH" i="1" dirty="0" smtClean="0"/>
              <a:t>“</a:t>
            </a:r>
          </a:p>
          <a:p>
            <a:endParaRPr lang="fr-CH" i="1" dirty="0" smtClean="0"/>
          </a:p>
          <a:p>
            <a:pPr marL="0" marR="0" indent="0" defTabSz="914400" eaLnBrk="1" fontAlgn="auto" latinLnBrk="0" hangingPunct="1">
              <a:lnSpc>
                <a:spcPct val="100000"/>
              </a:lnSpc>
              <a:spcBef>
                <a:spcPts val="400"/>
              </a:spcBef>
              <a:spcAft>
                <a:spcPts val="0"/>
              </a:spcAft>
              <a:buClrTx/>
              <a:buSzTx/>
              <a:buFontTx/>
              <a:buNone/>
              <a:tabLst/>
              <a:defRPr/>
            </a:pPr>
            <a:r>
              <a:rPr lang="es-ES" sz="1200" i="1" dirty="0" smtClean="0">
                <a:effectLst/>
                <a:latin typeface="+mn-lt"/>
                <a:ea typeface="+mn-ea"/>
                <a:cs typeface="+mn-cs"/>
                <a:sym typeface="Calibri"/>
              </a:rPr>
              <a:t>R. v. </a:t>
            </a:r>
            <a:r>
              <a:rPr lang="es-ES" sz="1200" i="1" dirty="0" err="1" smtClean="0">
                <a:effectLst/>
                <a:latin typeface="+mn-lt"/>
                <a:ea typeface="+mn-ea"/>
                <a:cs typeface="+mn-cs"/>
                <a:sym typeface="Calibri"/>
              </a:rPr>
              <a:t>Ewanchuk</a:t>
            </a:r>
            <a:r>
              <a:rPr lang="es-ES" sz="1200" dirty="0" smtClean="0">
                <a:effectLst/>
                <a:latin typeface="+mn-lt"/>
                <a:ea typeface="+mn-ea"/>
                <a:cs typeface="+mn-cs"/>
                <a:sym typeface="Calibri"/>
              </a:rPr>
              <a:t>, [1999] 1 S.C.R. 330, para. </a:t>
            </a:r>
            <a:r>
              <a:rPr lang="en-AU" sz="1200" dirty="0" smtClean="0">
                <a:effectLst/>
                <a:latin typeface="+mn-lt"/>
                <a:ea typeface="+mn-ea"/>
                <a:cs typeface="+mn-cs"/>
                <a:sym typeface="Calibri"/>
              </a:rPr>
              <a:t>95 (</a:t>
            </a:r>
            <a:r>
              <a:rPr lang="en-AU" sz="1200" dirty="0" err="1" smtClean="0">
                <a:effectLst/>
                <a:latin typeface="+mn-lt"/>
                <a:ea typeface="+mn-ea"/>
                <a:cs typeface="+mn-cs"/>
                <a:sym typeface="Calibri"/>
              </a:rPr>
              <a:t>L’Heureux-Dubé</a:t>
            </a:r>
            <a:r>
              <a:rPr lang="en-AU" sz="1200" dirty="0" smtClean="0">
                <a:effectLst/>
                <a:latin typeface="+mn-lt"/>
                <a:ea typeface="+mn-ea"/>
                <a:cs typeface="+mn-cs"/>
                <a:sym typeface="Calibri"/>
              </a:rPr>
              <a:t> J, concurring) (Canada, Supreme Court).</a:t>
            </a:r>
            <a:r>
              <a:rPr lang="en-US" dirty="0" smtClean="0">
                <a:effectLst/>
              </a:rPr>
              <a:t> </a:t>
            </a:r>
            <a:endParaRPr i="0" dirty="0"/>
          </a:p>
        </p:txBody>
      </p:sp>
    </p:spTree>
    <p:extLst>
      <p:ext uri="{BB962C8B-B14F-4D97-AF65-F5344CB8AC3E}">
        <p14:creationId xmlns:p14="http://schemas.microsoft.com/office/powerpoint/2010/main" val="25425844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defTabSz="914400" eaLnBrk="1" fontAlgn="auto" latinLnBrk="0" hangingPunct="1">
              <a:lnSpc>
                <a:spcPct val="100000"/>
              </a:lnSpc>
              <a:spcBef>
                <a:spcPts val="400"/>
              </a:spcBef>
              <a:spcAft>
                <a:spcPts val="0"/>
              </a:spcAft>
              <a:buClrTx/>
              <a:buSzTx/>
              <a:buFontTx/>
              <a:buNone/>
              <a:tabLst/>
              <a:defRPr/>
            </a:pPr>
            <a:r>
              <a:rPr lang="en-AU" sz="1200" dirty="0" smtClean="0">
                <a:effectLst/>
                <a:latin typeface="+mn-lt"/>
                <a:ea typeface="+mn-ea"/>
                <a:cs typeface="+mn-cs"/>
                <a:sym typeface="Calibri"/>
              </a:rPr>
              <a:t>Education and training may come in many forms, including seminars and written resources (</a:t>
            </a:r>
            <a:r>
              <a:rPr lang="en-AU" sz="1200" dirty="0" err="1" smtClean="0">
                <a:effectLst/>
                <a:latin typeface="+mn-lt"/>
                <a:ea typeface="+mn-ea"/>
                <a:cs typeface="+mn-cs"/>
                <a:sym typeface="Calibri"/>
              </a:rPr>
              <a:t>eg</a:t>
            </a:r>
            <a:r>
              <a:rPr lang="en-AU" sz="1200" dirty="0" smtClean="0">
                <a:effectLst/>
                <a:latin typeface="+mn-lt"/>
                <a:ea typeface="+mn-ea"/>
                <a:cs typeface="+mn-cs"/>
                <a:sym typeface="Calibri"/>
              </a:rPr>
              <a:t> bench books).  Whatever the form, they should assist judges to achieve best practice in decisions on gender-based violence and SRHR. </a:t>
            </a:r>
            <a:endParaRPr lang="en-US" b="1" dirty="0" smtClean="0"/>
          </a:p>
          <a:p>
            <a:endParaRPr lang="en-US" b="1" dirty="0" smtClean="0"/>
          </a:p>
          <a:p>
            <a:r>
              <a:rPr lang="en-US" b="1" dirty="0" smtClean="0"/>
              <a:t>Capacity building helps share experience and establish a community of practice, as well as ensure</a:t>
            </a:r>
            <a:r>
              <a:rPr lang="en-US" b="1" baseline="0" dirty="0" smtClean="0"/>
              <a:t> that judges:</a:t>
            </a:r>
            <a:endParaRPr lang="en-US" b="1" dirty="0" smtClean="0"/>
          </a:p>
          <a:p>
            <a:endParaRPr lang="en-US" dirty="0" smtClean="0"/>
          </a:p>
          <a:p>
            <a:pPr marL="171450" indent="-171450">
              <a:buFontTx/>
              <a:buChar char="-"/>
            </a:pPr>
            <a:r>
              <a:rPr lang="en-US" dirty="0" smtClean="0"/>
              <a:t>Reach decisions based on law and fact and not on stereotypes</a:t>
            </a:r>
          </a:p>
          <a:p>
            <a:pPr marL="171450" indent="-171450">
              <a:buFontTx/>
              <a:buChar char="-"/>
            </a:pPr>
            <a:r>
              <a:rPr lang="en-US" dirty="0" smtClean="0"/>
              <a:t>Identify stereotyping and operative stereotypes, for example in the reasoning of lower courts or in the arguments advanced by counsel</a:t>
            </a:r>
          </a:p>
          <a:p>
            <a:pPr marL="171450" indent="-171450">
              <a:buFontTx/>
              <a:buChar char="-"/>
            </a:pPr>
            <a:r>
              <a:rPr lang="en-US" dirty="0" smtClean="0"/>
              <a:t>Understand the harms caused by stereotypes and stereotyping, including how they undermine the ability of victims/survivors to access justice</a:t>
            </a:r>
          </a:p>
          <a:p>
            <a:pPr marL="171450" indent="-171450">
              <a:buFontTx/>
              <a:buChar char="-"/>
            </a:pPr>
            <a:r>
              <a:rPr lang="en-US" dirty="0" smtClean="0"/>
              <a:t>Debunk stereotypes related to gender-based violence.</a:t>
            </a:r>
          </a:p>
          <a:p>
            <a:pPr marL="171450" marR="0" lvl="0" indent="-171450" defTabSz="914400" eaLnBrk="1" fontAlgn="auto" latinLnBrk="0" hangingPunct="1">
              <a:lnSpc>
                <a:spcPct val="100000"/>
              </a:lnSpc>
              <a:spcBef>
                <a:spcPts val="400"/>
              </a:spcBef>
              <a:spcAft>
                <a:spcPts val="0"/>
              </a:spcAft>
              <a:buClrTx/>
              <a:buSzTx/>
              <a:buFontTx/>
              <a:buChar char="-"/>
              <a:tabLst/>
              <a:defRPr/>
            </a:pPr>
            <a:r>
              <a:rPr lang="en-US" sz="1200" dirty="0" smtClean="0">
                <a:effectLst/>
                <a:latin typeface="+mn-lt"/>
                <a:ea typeface="+mn-ea"/>
                <a:cs typeface="+mn-cs"/>
                <a:sym typeface="Calibri"/>
              </a:rPr>
              <a:t>Apply international instruments related to human rights, such as the CEDAW Convention</a:t>
            </a:r>
          </a:p>
          <a:p>
            <a:pPr marL="171450" marR="0" lvl="0" indent="-171450" defTabSz="914400" eaLnBrk="1" fontAlgn="auto" latinLnBrk="0" hangingPunct="1">
              <a:lnSpc>
                <a:spcPct val="100000"/>
              </a:lnSpc>
              <a:spcBef>
                <a:spcPts val="400"/>
              </a:spcBef>
              <a:spcAft>
                <a:spcPts val="0"/>
              </a:spcAft>
              <a:buClrTx/>
              <a:buSzTx/>
              <a:buFontTx/>
              <a:buChar char="-"/>
              <a:tabLst/>
              <a:defRPr/>
            </a:pPr>
            <a:endParaRPr lang="en-US" sz="1200" dirty="0" smtClean="0">
              <a:effectLst/>
              <a:latin typeface="+mn-lt"/>
              <a:ea typeface="+mn-ea"/>
              <a:cs typeface="+mn-cs"/>
              <a:sym typeface="Calibri"/>
            </a:endParaRPr>
          </a:p>
          <a:p>
            <a:pPr marL="0" marR="0" lvl="0" indent="0" defTabSz="914400" eaLnBrk="1" fontAlgn="auto" latinLnBrk="0" hangingPunct="1">
              <a:lnSpc>
                <a:spcPct val="100000"/>
              </a:lnSpc>
              <a:spcBef>
                <a:spcPts val="400"/>
              </a:spcBef>
              <a:spcAft>
                <a:spcPts val="0"/>
              </a:spcAft>
              <a:buClrTx/>
              <a:buSzTx/>
              <a:buFontTx/>
              <a:buNone/>
              <a:tabLst/>
              <a:defRPr/>
            </a:pPr>
            <a:r>
              <a:rPr lang="en-US" sz="1200" dirty="0" smtClean="0">
                <a:effectLst/>
                <a:latin typeface="+mn-lt"/>
                <a:ea typeface="+mn-ea"/>
                <a:cs typeface="+mn-cs"/>
                <a:sym typeface="Calibri"/>
              </a:rPr>
              <a:t>---</a:t>
            </a:r>
          </a:p>
          <a:p>
            <a:pPr marL="0" marR="0" lvl="0" indent="0" defTabSz="914400" eaLnBrk="1" fontAlgn="auto" latinLnBrk="0" hangingPunct="1">
              <a:lnSpc>
                <a:spcPct val="100000"/>
              </a:lnSpc>
              <a:spcBef>
                <a:spcPts val="400"/>
              </a:spcBef>
              <a:spcAft>
                <a:spcPts val="0"/>
              </a:spcAft>
              <a:buClrTx/>
              <a:buSzTx/>
              <a:buFontTx/>
              <a:buNone/>
              <a:tabLst/>
              <a:defRPr/>
            </a:pPr>
            <a:endParaRPr lang="en-US" sz="1200" dirty="0" smtClean="0">
              <a:effectLst/>
              <a:latin typeface="+mn-lt"/>
              <a:ea typeface="+mn-ea"/>
              <a:cs typeface="+mn-cs"/>
              <a:sym typeface="Calibri"/>
            </a:endParaRPr>
          </a:p>
          <a:p>
            <a:pPr marL="0" marR="0" lvl="0" indent="0" defTabSz="914400" eaLnBrk="1" fontAlgn="auto" latinLnBrk="0" hangingPunct="1">
              <a:lnSpc>
                <a:spcPct val="100000"/>
              </a:lnSpc>
              <a:spcBef>
                <a:spcPts val="400"/>
              </a:spcBef>
              <a:spcAft>
                <a:spcPts val="0"/>
              </a:spcAft>
              <a:buClrTx/>
              <a:buSzTx/>
              <a:buFontTx/>
              <a:buNone/>
              <a:tabLst/>
              <a:defRPr/>
            </a:pPr>
            <a:endParaRPr lang="en-US" dirty="0" smtClean="0"/>
          </a:p>
          <a:p>
            <a:endParaRPr lang="fr-CH" dirty="0" smtClean="0"/>
          </a:p>
          <a:p>
            <a:r>
              <a:rPr lang="fr-CH" dirty="0" smtClean="0"/>
              <a:t>---</a:t>
            </a:r>
          </a:p>
          <a:p>
            <a:endParaRPr lang="fr-CH" dirty="0" smtClean="0"/>
          </a:p>
          <a:p>
            <a:pPr marL="0" marR="0" indent="0" defTabSz="914400" eaLnBrk="1" fontAlgn="auto" latinLnBrk="0" hangingPunct="1">
              <a:lnSpc>
                <a:spcPct val="100000"/>
              </a:lnSpc>
              <a:spcBef>
                <a:spcPts val="400"/>
              </a:spcBef>
              <a:spcAft>
                <a:spcPts val="0"/>
              </a:spcAft>
              <a:buClrTx/>
              <a:buSzTx/>
              <a:buFontTx/>
              <a:buNone/>
              <a:tabLst/>
              <a:defRPr/>
            </a:pPr>
            <a:r>
              <a:rPr lang="en-US" sz="1200" b="1" i="1" dirty="0" smtClean="0">
                <a:effectLst/>
                <a:latin typeface="+mn-lt"/>
                <a:ea typeface="+mn-ea"/>
                <a:cs typeface="+mn-cs"/>
                <a:sym typeface="Calibri"/>
              </a:rPr>
              <a:t>Ask the participants whether</a:t>
            </a:r>
            <a:r>
              <a:rPr lang="en-US" sz="1200" b="1" i="1" baseline="0" dirty="0" smtClean="0">
                <a:effectLst/>
                <a:latin typeface="+mn-lt"/>
                <a:ea typeface="+mn-ea"/>
                <a:cs typeface="+mn-cs"/>
                <a:sym typeface="Calibri"/>
              </a:rPr>
              <a:t> they feel this is something that already exists in their current training or is an area that can possibly be strengthened? Is there a need to integrate gender stereotyping into the curricula of aspiring judges? At what level – university?</a:t>
            </a:r>
            <a:endParaRPr lang="en-US" sz="1200" b="1" i="1" dirty="0" smtClean="0">
              <a:effectLst/>
              <a:latin typeface="+mn-lt"/>
              <a:ea typeface="+mn-ea"/>
              <a:cs typeface="+mn-cs"/>
              <a:sym typeface="Calibri"/>
            </a:endParaRPr>
          </a:p>
          <a:p>
            <a:pPr marL="0" indent="0">
              <a:buFontTx/>
              <a:buNone/>
            </a:pPr>
            <a:endParaRPr lang="en-US" dirty="0" smtClean="0"/>
          </a:p>
          <a:p>
            <a:endParaRPr lang="en-US" dirty="0"/>
          </a:p>
        </p:txBody>
      </p:sp>
    </p:spTree>
    <p:extLst>
      <p:ext uri="{BB962C8B-B14F-4D97-AF65-F5344CB8AC3E}">
        <p14:creationId xmlns:p14="http://schemas.microsoft.com/office/powerpoint/2010/main" val="21824857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noRot="1" noChangeAspect="1"/>
          </p:cNvSpPr>
          <p:nvPr>
            <p:ph type="sldImg"/>
          </p:nvPr>
        </p:nvSpPr>
        <p:spPr>
          <a:prstGeom prst="rect">
            <a:avLst/>
          </a:prstGeom>
        </p:spPr>
        <p:txBody>
          <a:bodyPr/>
          <a:lstStyle/>
          <a:p>
            <a:endParaRPr/>
          </a:p>
        </p:txBody>
      </p:sp>
      <p:sp>
        <p:nvSpPr>
          <p:cNvPr id="147" name="Shape 147"/>
          <p:cNvSpPr>
            <a:spLocks noGrp="1"/>
          </p:cNvSpPr>
          <p:nvPr>
            <p:ph type="body" sz="quarter" idx="1"/>
          </p:nvPr>
        </p:nvSpPr>
        <p:spPr>
          <a:prstGeom prst="rect">
            <a:avLst/>
          </a:prstGeom>
        </p:spPr>
        <p:txBody>
          <a:bodyPr/>
          <a:lstStyle/>
          <a:p>
            <a:r>
              <a:rPr lang="en-AU" sz="1200" dirty="0" smtClean="0">
                <a:effectLst/>
                <a:latin typeface="+mn-lt"/>
                <a:ea typeface="+mn-ea"/>
                <a:cs typeface="+mn-cs"/>
                <a:sym typeface="Calibri"/>
              </a:rPr>
              <a:t>In 2013, the Gender Equality Unit published a protocol, entitled </a:t>
            </a:r>
            <a:r>
              <a:rPr lang="en-AU" sz="1200" i="1" dirty="0" smtClean="0">
                <a:effectLst/>
                <a:latin typeface="+mn-lt"/>
                <a:ea typeface="+mn-ea"/>
                <a:cs typeface="+mn-cs"/>
                <a:sym typeface="Calibri"/>
              </a:rPr>
              <a:t>Judicial Decision-Making with a Gender Perspective. </a:t>
            </a:r>
            <a:r>
              <a:rPr lang="en-AU" sz="1200" dirty="0" smtClean="0">
                <a:effectLst/>
                <a:latin typeface="+mn-lt"/>
                <a:ea typeface="+mn-ea"/>
                <a:cs typeface="+mn-cs"/>
                <a:sym typeface="Calibri"/>
              </a:rPr>
              <a:t>Translated into English in 2014, </a:t>
            </a:r>
          </a:p>
          <a:p>
            <a:endParaRPr lang="en-AU" sz="1200" dirty="0" smtClean="0">
              <a:effectLst/>
              <a:latin typeface="+mn-lt"/>
              <a:ea typeface="+mn-ea"/>
              <a:cs typeface="+mn-cs"/>
              <a:sym typeface="Calibri"/>
            </a:endParaRPr>
          </a:p>
          <a:p>
            <a:r>
              <a:rPr lang="en-AU" sz="1200" dirty="0" smtClean="0">
                <a:effectLst/>
                <a:latin typeface="+mn-lt"/>
                <a:ea typeface="+mn-ea"/>
                <a:cs typeface="+mn-cs"/>
                <a:sym typeface="Calibri"/>
              </a:rPr>
              <a:t>The Protocol acknowledges that:</a:t>
            </a:r>
            <a:endParaRPr lang="en-US" sz="1200" dirty="0" smtClean="0">
              <a:effectLst/>
              <a:latin typeface="+mn-lt"/>
              <a:ea typeface="+mn-ea"/>
              <a:cs typeface="+mn-cs"/>
              <a:sym typeface="Calibri"/>
            </a:endParaRPr>
          </a:p>
          <a:p>
            <a:r>
              <a:rPr lang="en-AU" sz="1200" i="1" dirty="0" smtClean="0">
                <a:effectLst/>
                <a:latin typeface="+mn-lt"/>
                <a:ea typeface="+mn-ea"/>
                <a:cs typeface="+mn-cs"/>
                <a:sym typeface="Calibri"/>
              </a:rPr>
              <a:t>“Stereotypes permeate the work of courts and adjudicators.  Stereotypes can cause personnel to expect certain types of </a:t>
            </a:r>
            <a:r>
              <a:rPr lang="en-AU" sz="1200" i="1" dirty="0" err="1" smtClean="0">
                <a:effectLst/>
                <a:latin typeface="+mn-lt"/>
                <a:ea typeface="+mn-ea"/>
                <a:cs typeface="+mn-cs"/>
                <a:sym typeface="Calibri"/>
              </a:rPr>
              <a:t>behavior</a:t>
            </a:r>
            <a:r>
              <a:rPr lang="en-AU" sz="1200" i="1" dirty="0" smtClean="0">
                <a:effectLst/>
                <a:latin typeface="+mn-lt"/>
                <a:ea typeface="+mn-ea"/>
                <a:cs typeface="+mn-cs"/>
                <a:sym typeface="Calibri"/>
              </a:rPr>
              <a:t> from certain people involved in a case; they can cause us to believe that ‘neutral’ norms are non-discriminatory; and they can even influence the language that we use.  But when stereotypes infiltrate judicial decision-making, this is at odds with one of the law’s purposes – to redress instances of disproportionate distribution and exercise of power.  Judicial decisions are how those with legal power respond to asymmetrical power dynamics.  As such, judges have the potential to make those power asymmetries visible, and to reverse the effects of stereotype-based power structures that cause exclusion and marginalization. “</a:t>
            </a:r>
          </a:p>
          <a:p>
            <a:endParaRPr lang="en-US" sz="1200" dirty="0" smtClean="0">
              <a:effectLst/>
              <a:latin typeface="+mn-lt"/>
              <a:ea typeface="+mn-ea"/>
              <a:cs typeface="+mn-cs"/>
              <a:sym typeface="Calibri"/>
            </a:endParaRPr>
          </a:p>
          <a:p>
            <a:r>
              <a:rPr lang="en-AU" sz="1200" b="1" dirty="0" smtClean="0">
                <a:effectLst/>
                <a:latin typeface="+mn-lt"/>
                <a:ea typeface="+mn-ea"/>
                <a:cs typeface="+mn-cs"/>
                <a:sym typeface="Calibri"/>
              </a:rPr>
              <a:t>The protocol’s chapter on stereotyping provides concrete guidance on how judges can identify stereotypes and avoid stereotyping in their legal reasoning.  It also identifies examples of judicial stereotyping and outlines the human rights obligations imposed on judges to address stereotyping. The Unit is monitoring the protocol’s implementation and, to this end, has asked judges to provide copies of decisions applying the protocol.  </a:t>
            </a:r>
          </a:p>
          <a:p>
            <a:endParaRPr lang="en-US" sz="1200" dirty="0" smtClean="0">
              <a:effectLst/>
              <a:latin typeface="+mn-lt"/>
              <a:ea typeface="+mn-ea"/>
              <a:cs typeface="+mn-cs"/>
              <a:sym typeface="Calibri"/>
            </a:endParaRPr>
          </a:p>
          <a:p>
            <a:r>
              <a:rPr lang="en-AU" sz="1200" dirty="0" smtClean="0">
                <a:effectLst/>
                <a:latin typeface="+mn-lt"/>
                <a:ea typeface="+mn-ea"/>
                <a:cs typeface="+mn-cs"/>
                <a:sym typeface="Calibri"/>
              </a:rPr>
              <a:t>Building on the protocol, in 2014, the National Supreme Court of Justice in Mexico issued a binding decision – </a:t>
            </a:r>
            <a:r>
              <a:rPr lang="en-AU" sz="1200" i="1" dirty="0" err="1" smtClean="0">
                <a:effectLst/>
                <a:latin typeface="+mn-lt"/>
                <a:ea typeface="+mn-ea"/>
                <a:cs typeface="+mn-cs"/>
                <a:sym typeface="Calibri"/>
              </a:rPr>
              <a:t>Tesis</a:t>
            </a:r>
            <a:r>
              <a:rPr lang="en-AU" sz="1200" i="1" dirty="0" smtClean="0">
                <a:effectLst/>
                <a:latin typeface="+mn-lt"/>
                <a:ea typeface="+mn-ea"/>
                <a:cs typeface="+mn-cs"/>
                <a:sym typeface="Calibri"/>
              </a:rPr>
              <a:t> </a:t>
            </a:r>
            <a:r>
              <a:rPr lang="en-AU" sz="1200" i="1" dirty="0" err="1" smtClean="0">
                <a:effectLst/>
                <a:latin typeface="+mn-lt"/>
                <a:ea typeface="+mn-ea"/>
                <a:cs typeface="+mn-cs"/>
                <a:sym typeface="Calibri"/>
              </a:rPr>
              <a:t>Aislada</a:t>
            </a:r>
            <a:r>
              <a:rPr lang="en-AU" sz="1200" i="1" dirty="0" smtClean="0">
                <a:effectLst/>
                <a:latin typeface="+mn-lt"/>
                <a:ea typeface="+mn-ea"/>
                <a:cs typeface="+mn-cs"/>
                <a:sym typeface="Calibri"/>
              </a:rPr>
              <a:t> XCIX/2014 (</a:t>
            </a:r>
            <a:r>
              <a:rPr lang="en-AU" sz="1200" dirty="0" smtClean="0">
                <a:effectLst/>
                <a:latin typeface="+mn-lt"/>
                <a:ea typeface="+mn-ea"/>
                <a:cs typeface="+mn-cs"/>
                <a:sym typeface="Calibri"/>
              </a:rPr>
              <a:t>10</a:t>
            </a:r>
            <a:r>
              <a:rPr lang="en-AU" sz="1200" baseline="30000" dirty="0" smtClean="0">
                <a:effectLst/>
                <a:latin typeface="+mn-lt"/>
                <a:ea typeface="+mn-ea"/>
                <a:cs typeface="+mn-cs"/>
                <a:sym typeface="Calibri"/>
              </a:rPr>
              <a:t>a</a:t>
            </a:r>
            <a:r>
              <a:rPr lang="en-AU" sz="1200" dirty="0" smtClean="0">
                <a:effectLst/>
                <a:latin typeface="+mn-lt"/>
                <a:ea typeface="+mn-ea"/>
                <a:cs typeface="+mn-cs"/>
                <a:sym typeface="Calibri"/>
              </a:rPr>
              <a:t>) – that:</a:t>
            </a:r>
            <a:endParaRPr lang="en-US" sz="1200" dirty="0" smtClean="0">
              <a:effectLst/>
              <a:latin typeface="+mn-lt"/>
              <a:ea typeface="+mn-ea"/>
              <a:cs typeface="+mn-cs"/>
              <a:sym typeface="Calibri"/>
            </a:endParaRPr>
          </a:p>
          <a:p>
            <a:pPr marL="171450" lvl="0" indent="-171450">
              <a:buFontTx/>
              <a:buChar char="-"/>
            </a:pPr>
            <a:r>
              <a:rPr lang="en-AU" sz="1200" dirty="0" smtClean="0">
                <a:effectLst/>
                <a:latin typeface="+mn-lt"/>
                <a:ea typeface="+mn-ea"/>
                <a:cs typeface="+mn-cs"/>
                <a:sym typeface="Calibri"/>
              </a:rPr>
              <a:t>recognises women’s rights to live free of violence and discrimination and to equal access to justice </a:t>
            </a:r>
            <a:endParaRPr lang="en-US" sz="1200" dirty="0" smtClean="0">
              <a:effectLst/>
              <a:latin typeface="+mn-lt"/>
              <a:ea typeface="+mn-ea"/>
              <a:cs typeface="+mn-cs"/>
              <a:sym typeface="Calibri"/>
            </a:endParaRPr>
          </a:p>
          <a:p>
            <a:pPr marL="171450" indent="-171450">
              <a:buFontTx/>
              <a:buChar char="-"/>
            </a:pPr>
            <a:r>
              <a:rPr lang="en-AU" sz="1200" dirty="0" smtClean="0">
                <a:effectLst/>
                <a:latin typeface="+mn-lt"/>
                <a:ea typeface="+mn-ea"/>
                <a:cs typeface="+mn-cs"/>
                <a:sym typeface="Calibri"/>
              </a:rPr>
              <a:t>requires judges to incorporate a gender perspective into their decision-making, including by challenging gender stereotypes in laws.</a:t>
            </a:r>
            <a:r>
              <a:rPr lang="en-US" dirty="0" smtClean="0">
                <a:effectLst/>
              </a:rPr>
              <a:t>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a:t>
            </a:r>
          </a:p>
          <a:p>
            <a:endParaRPr lang="en-US" sz="1200" dirty="0" smtClean="0">
              <a:effectLst/>
              <a:latin typeface="+mn-lt"/>
              <a:ea typeface="+mn-ea"/>
              <a:cs typeface="+mn-cs"/>
              <a:sym typeface="Calibri"/>
            </a:endParaRPr>
          </a:p>
          <a:p>
            <a:r>
              <a:rPr lang="en-AU" sz="1200" dirty="0" smtClean="0">
                <a:effectLst/>
                <a:latin typeface="+mn-lt"/>
                <a:ea typeface="+mn-ea"/>
                <a:cs typeface="+mn-cs"/>
                <a:sym typeface="Calibri"/>
              </a:rPr>
              <a:t>Gender Equality Unit, National Supreme Court of Justice, Mexico, </a:t>
            </a:r>
            <a:r>
              <a:rPr lang="en-AU" sz="1200" i="1" dirty="0" smtClean="0">
                <a:effectLst/>
                <a:latin typeface="+mn-lt"/>
                <a:ea typeface="+mn-ea"/>
                <a:cs typeface="+mn-cs"/>
                <a:sym typeface="Calibri"/>
              </a:rPr>
              <a:t>Judicial Decision-Making with a Gender Perspective: A Protocol</a:t>
            </a:r>
            <a:r>
              <a:rPr lang="en-AU" sz="1200" dirty="0" smtClean="0">
                <a:effectLst/>
                <a:latin typeface="+mn-lt"/>
                <a:ea typeface="+mn-ea"/>
                <a:cs typeface="+mn-cs"/>
                <a:sym typeface="Calibri"/>
              </a:rPr>
              <a:t>.  </a:t>
            </a:r>
            <a:r>
              <a:rPr lang="en-AU" sz="1200" i="1" dirty="0" smtClean="0">
                <a:effectLst/>
                <a:latin typeface="+mn-lt"/>
                <a:ea typeface="+mn-ea"/>
                <a:cs typeface="+mn-cs"/>
                <a:sym typeface="Calibri"/>
              </a:rPr>
              <a:t>Making Equal Rights Real </a:t>
            </a:r>
            <a:r>
              <a:rPr lang="en-AU" sz="1200" dirty="0" smtClean="0">
                <a:effectLst/>
                <a:latin typeface="+mn-lt"/>
                <a:ea typeface="+mn-ea"/>
                <a:cs typeface="+mn-cs"/>
                <a:sym typeface="Calibri"/>
              </a:rPr>
              <a:t>(2014), </a:t>
            </a:r>
            <a:r>
              <a:rPr lang="en-AU" sz="1200" u="sng" dirty="0" smtClean="0">
                <a:effectLst/>
                <a:latin typeface="+mn-lt"/>
                <a:ea typeface="+mn-ea"/>
                <a:cs typeface="+mn-cs"/>
                <a:sym typeface="Calibri"/>
                <a:hlinkClick r:id="rId3"/>
              </a:rPr>
              <a:t>http://www.equidad.scjn.gob.mx/spip.php?page=ficha_biblioteca&amp;id_article=1987</a:t>
            </a:r>
            <a:r>
              <a:rPr lang="en-AU" sz="1200" dirty="0" smtClean="0">
                <a:effectLst/>
                <a:latin typeface="+mn-lt"/>
                <a:ea typeface="+mn-ea"/>
                <a:cs typeface="+mn-cs"/>
                <a:sym typeface="Calibri"/>
              </a:rPr>
              <a:t> (viewed 24 May 2014). </a:t>
            </a:r>
          </a:p>
          <a:p>
            <a:r>
              <a:rPr lang="en-AU" sz="1200" dirty="0" smtClean="0">
                <a:effectLst/>
                <a:latin typeface="+mn-lt"/>
                <a:ea typeface="+mn-ea"/>
                <a:cs typeface="+mn-cs"/>
                <a:sym typeface="Calibri"/>
              </a:rPr>
              <a:t> </a:t>
            </a:r>
            <a:endParaRPr lang="en-US" sz="1200" dirty="0" smtClean="0">
              <a:effectLst/>
              <a:latin typeface="+mn-lt"/>
              <a:ea typeface="+mn-ea"/>
              <a:cs typeface="+mn-cs"/>
              <a:sym typeface="Calibri"/>
            </a:endParaRPr>
          </a:p>
          <a:p>
            <a:r>
              <a:rPr lang="en-AU" sz="1200" i="1" dirty="0" err="1" smtClean="0">
                <a:effectLst/>
                <a:latin typeface="+mn-lt"/>
                <a:ea typeface="+mn-ea"/>
                <a:cs typeface="+mn-cs"/>
                <a:sym typeface="Calibri"/>
              </a:rPr>
              <a:t>Tesis</a:t>
            </a:r>
            <a:r>
              <a:rPr lang="en-AU" sz="1200" i="1" dirty="0" smtClean="0">
                <a:effectLst/>
                <a:latin typeface="+mn-lt"/>
                <a:ea typeface="+mn-ea"/>
                <a:cs typeface="+mn-cs"/>
                <a:sym typeface="Calibri"/>
              </a:rPr>
              <a:t> </a:t>
            </a:r>
            <a:r>
              <a:rPr lang="en-AU" sz="1200" i="1" dirty="0" err="1" smtClean="0">
                <a:effectLst/>
                <a:latin typeface="+mn-lt"/>
                <a:ea typeface="+mn-ea"/>
                <a:cs typeface="+mn-cs"/>
                <a:sym typeface="Calibri"/>
              </a:rPr>
              <a:t>Aislada</a:t>
            </a:r>
            <a:r>
              <a:rPr lang="en-AU" sz="1200" i="1" dirty="0" smtClean="0">
                <a:effectLst/>
                <a:latin typeface="+mn-lt"/>
                <a:ea typeface="+mn-ea"/>
                <a:cs typeface="+mn-cs"/>
                <a:sym typeface="Calibri"/>
              </a:rPr>
              <a:t> XCIX/2014 (10ª), </a:t>
            </a:r>
            <a:r>
              <a:rPr lang="en-AU" sz="1200" i="1" dirty="0" err="1" smtClean="0">
                <a:effectLst/>
                <a:latin typeface="+mn-lt"/>
                <a:ea typeface="+mn-ea"/>
                <a:cs typeface="+mn-cs"/>
                <a:sym typeface="Calibri"/>
              </a:rPr>
              <a:t>Acceso</a:t>
            </a:r>
            <a:r>
              <a:rPr lang="en-AU" sz="1200" i="1" dirty="0" smtClean="0">
                <a:effectLst/>
                <a:latin typeface="+mn-lt"/>
                <a:ea typeface="+mn-ea"/>
                <a:cs typeface="+mn-cs"/>
                <a:sym typeface="Calibri"/>
              </a:rPr>
              <a:t> a La </a:t>
            </a:r>
            <a:r>
              <a:rPr lang="en-AU" sz="1200" i="1" dirty="0" err="1" smtClean="0">
                <a:effectLst/>
                <a:latin typeface="+mn-lt"/>
                <a:ea typeface="+mn-ea"/>
                <a:cs typeface="+mn-cs"/>
                <a:sym typeface="Calibri"/>
              </a:rPr>
              <a:t>Justicia</a:t>
            </a:r>
            <a:r>
              <a:rPr lang="en-AU" sz="1200" i="1" dirty="0" smtClean="0">
                <a:effectLst/>
                <a:latin typeface="+mn-lt"/>
                <a:ea typeface="+mn-ea"/>
                <a:cs typeface="+mn-cs"/>
                <a:sym typeface="Calibri"/>
              </a:rPr>
              <a:t> en </a:t>
            </a:r>
            <a:r>
              <a:rPr lang="en-AU" sz="1200" i="1" dirty="0" err="1" smtClean="0">
                <a:effectLst/>
                <a:latin typeface="+mn-lt"/>
                <a:ea typeface="+mn-ea"/>
                <a:cs typeface="+mn-cs"/>
                <a:sym typeface="Calibri"/>
              </a:rPr>
              <a:t>Condiciones</a:t>
            </a:r>
            <a:r>
              <a:rPr lang="en-AU" sz="1200" i="1" dirty="0" smtClean="0">
                <a:effectLst/>
                <a:latin typeface="+mn-lt"/>
                <a:ea typeface="+mn-ea"/>
                <a:cs typeface="+mn-cs"/>
                <a:sym typeface="Calibri"/>
              </a:rPr>
              <a:t> de </a:t>
            </a:r>
            <a:r>
              <a:rPr lang="en-AU" sz="1200" i="1" dirty="0" err="1" smtClean="0">
                <a:effectLst/>
                <a:latin typeface="+mn-lt"/>
                <a:ea typeface="+mn-ea"/>
                <a:cs typeface="+mn-cs"/>
                <a:sym typeface="Calibri"/>
              </a:rPr>
              <a:t>Igualdad</a:t>
            </a:r>
            <a:r>
              <a:rPr lang="en-AU" sz="1200" i="1" dirty="0" smtClean="0">
                <a:effectLst/>
                <a:latin typeface="+mn-lt"/>
                <a:ea typeface="+mn-ea"/>
                <a:cs typeface="+mn-cs"/>
                <a:sym typeface="Calibri"/>
              </a:rPr>
              <a:t>. </a:t>
            </a:r>
            <a:r>
              <a:rPr lang="en-AU" sz="1200" i="1" dirty="0" err="1" smtClean="0">
                <a:effectLst/>
                <a:latin typeface="+mn-lt"/>
                <a:ea typeface="+mn-ea"/>
                <a:cs typeface="+mn-cs"/>
                <a:sym typeface="Calibri"/>
              </a:rPr>
              <a:t>Todos</a:t>
            </a:r>
            <a:r>
              <a:rPr lang="en-AU" sz="1200" i="1" dirty="0" smtClean="0">
                <a:effectLst/>
                <a:latin typeface="+mn-lt"/>
                <a:ea typeface="+mn-ea"/>
                <a:cs typeface="+mn-cs"/>
                <a:sym typeface="Calibri"/>
              </a:rPr>
              <a:t> Los </a:t>
            </a:r>
            <a:r>
              <a:rPr lang="en-AU" sz="1200" i="1" dirty="0" err="1" smtClean="0">
                <a:effectLst/>
                <a:latin typeface="+mn-lt"/>
                <a:ea typeface="+mn-ea"/>
                <a:cs typeface="+mn-cs"/>
                <a:sym typeface="Calibri"/>
              </a:rPr>
              <a:t>Organos</a:t>
            </a:r>
            <a:r>
              <a:rPr lang="en-AU" sz="1200" i="1" dirty="0" smtClean="0">
                <a:effectLst/>
                <a:latin typeface="+mn-lt"/>
                <a:ea typeface="+mn-ea"/>
                <a:cs typeface="+mn-cs"/>
                <a:sym typeface="Calibri"/>
              </a:rPr>
              <a:t> </a:t>
            </a:r>
            <a:r>
              <a:rPr lang="en-AU" sz="1200" i="1" dirty="0" err="1" smtClean="0">
                <a:effectLst/>
                <a:latin typeface="+mn-lt"/>
                <a:ea typeface="+mn-ea"/>
                <a:cs typeface="+mn-cs"/>
                <a:sym typeface="Calibri"/>
              </a:rPr>
              <a:t>Jurisdiccionales</a:t>
            </a:r>
            <a:r>
              <a:rPr lang="en-AU" sz="1200" i="1" dirty="0" smtClean="0">
                <a:effectLst/>
                <a:latin typeface="+mn-lt"/>
                <a:ea typeface="+mn-ea"/>
                <a:cs typeface="+mn-cs"/>
                <a:sym typeface="Calibri"/>
              </a:rPr>
              <a:t> del País Deben </a:t>
            </a:r>
            <a:r>
              <a:rPr lang="en-AU" sz="1200" i="1" dirty="0" err="1" smtClean="0">
                <a:effectLst/>
                <a:latin typeface="+mn-lt"/>
                <a:ea typeface="+mn-ea"/>
                <a:cs typeface="+mn-cs"/>
                <a:sym typeface="Calibri"/>
              </a:rPr>
              <a:t>Impartir</a:t>
            </a:r>
            <a:r>
              <a:rPr lang="en-AU" sz="1200" i="1" dirty="0" smtClean="0">
                <a:effectLst/>
                <a:latin typeface="+mn-lt"/>
                <a:ea typeface="+mn-ea"/>
                <a:cs typeface="+mn-cs"/>
                <a:sym typeface="Calibri"/>
              </a:rPr>
              <a:t> </a:t>
            </a:r>
            <a:r>
              <a:rPr lang="en-AU" sz="1200" i="1" dirty="0" err="1" smtClean="0">
                <a:effectLst/>
                <a:latin typeface="+mn-lt"/>
                <a:ea typeface="+mn-ea"/>
                <a:cs typeface="+mn-cs"/>
                <a:sym typeface="Calibri"/>
              </a:rPr>
              <a:t>Justicia</a:t>
            </a:r>
            <a:r>
              <a:rPr lang="en-AU" sz="1200" i="1" dirty="0" smtClean="0">
                <a:effectLst/>
                <a:latin typeface="+mn-lt"/>
                <a:ea typeface="+mn-ea"/>
                <a:cs typeface="+mn-cs"/>
                <a:sym typeface="Calibri"/>
              </a:rPr>
              <a:t> con </a:t>
            </a:r>
            <a:r>
              <a:rPr lang="en-AU" sz="1200" i="1" dirty="0" err="1" smtClean="0">
                <a:effectLst/>
                <a:latin typeface="+mn-lt"/>
                <a:ea typeface="+mn-ea"/>
                <a:cs typeface="+mn-cs"/>
                <a:sym typeface="Calibri"/>
              </a:rPr>
              <a:t>Perspectiva</a:t>
            </a:r>
            <a:r>
              <a:rPr lang="en-AU" sz="1200" i="1" dirty="0" smtClean="0">
                <a:effectLst/>
                <a:latin typeface="+mn-lt"/>
                <a:ea typeface="+mn-ea"/>
                <a:cs typeface="+mn-cs"/>
                <a:sym typeface="Calibri"/>
              </a:rPr>
              <a:t> de </a:t>
            </a:r>
            <a:r>
              <a:rPr lang="en-AU" sz="1200" i="1" dirty="0" err="1" smtClean="0">
                <a:effectLst/>
                <a:latin typeface="+mn-lt"/>
                <a:ea typeface="+mn-ea"/>
                <a:cs typeface="+mn-cs"/>
                <a:sym typeface="Calibri"/>
              </a:rPr>
              <a:t>Género</a:t>
            </a:r>
            <a:r>
              <a:rPr lang="en-AU" sz="1200" dirty="0" smtClean="0">
                <a:effectLst/>
                <a:latin typeface="+mn-lt"/>
                <a:ea typeface="+mn-ea"/>
                <a:cs typeface="+mn-cs"/>
                <a:sym typeface="Calibri"/>
              </a:rPr>
              <a:t>, </a:t>
            </a:r>
            <a:r>
              <a:rPr lang="en-US" sz="1200" u="sng" dirty="0" smtClean="0">
                <a:effectLst/>
                <a:latin typeface="+mn-lt"/>
                <a:ea typeface="+mn-ea"/>
                <a:cs typeface="+mn-cs"/>
                <a:sym typeface="Calibri"/>
                <a:hlinkClick r:id="rId4"/>
              </a:rPr>
              <a:t>http://www.equidad.scjn.gob.mx/spip.php?page=ficha_biblioteca&amp;id_article=1957</a:t>
            </a:r>
            <a:r>
              <a:rPr lang="en-US" sz="1200" dirty="0" smtClean="0">
                <a:effectLst/>
                <a:latin typeface="+mn-lt"/>
                <a:ea typeface="+mn-ea"/>
                <a:cs typeface="+mn-cs"/>
                <a:sym typeface="Calibri"/>
              </a:rPr>
              <a:t> </a:t>
            </a:r>
            <a:r>
              <a:rPr lang="en-AU" sz="1200" dirty="0" smtClean="0">
                <a:effectLst/>
                <a:latin typeface="+mn-lt"/>
                <a:ea typeface="+mn-ea"/>
                <a:cs typeface="+mn-cs"/>
                <a:sym typeface="Calibri"/>
              </a:rPr>
              <a:t>(viewed 24 May 2014).</a:t>
            </a:r>
            <a:endParaRPr lang="en-US" sz="1200" dirty="0" smtClean="0">
              <a:effectLst/>
              <a:latin typeface="+mn-lt"/>
              <a:ea typeface="+mn-ea"/>
              <a:cs typeface="+mn-cs"/>
              <a:sym typeface="Calibri"/>
            </a:endParaRPr>
          </a:p>
          <a:p>
            <a:endParaRPr lang="en-US" dirty="0" smtClean="0"/>
          </a:p>
          <a:p>
            <a:endParaRPr dirty="0"/>
          </a:p>
        </p:txBody>
      </p:sp>
    </p:spTree>
    <p:extLst>
      <p:ext uri="{BB962C8B-B14F-4D97-AF65-F5344CB8AC3E}">
        <p14:creationId xmlns:p14="http://schemas.microsoft.com/office/powerpoint/2010/main" val="5888997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Ask</a:t>
            </a:r>
            <a:r>
              <a:rPr lang="en-US" b="1" i="1" baseline="0" dirty="0" smtClean="0"/>
              <a:t> participants about how diverse the judiciary is, including currently in the room. Does it </a:t>
            </a:r>
            <a:r>
              <a:rPr lang="en-US" b="1" i="1" baseline="0" dirty="0" err="1" smtClean="0"/>
              <a:t>relfect</a:t>
            </a:r>
            <a:r>
              <a:rPr lang="en-US" b="1" i="1" baseline="0" dirty="0" smtClean="0"/>
              <a:t> the population of the country in which they work? What measures/practices are in place in their contexts to ensure diversity in the judiciary?</a:t>
            </a:r>
          </a:p>
          <a:p>
            <a:endParaRPr lang="en-US" b="1" i="1" baseline="0" dirty="0" smtClean="0"/>
          </a:p>
          <a:p>
            <a:r>
              <a:rPr lang="en-US" b="1" i="0" baseline="0" dirty="0" smtClean="0"/>
              <a:t>---</a:t>
            </a:r>
          </a:p>
          <a:p>
            <a:endParaRPr lang="en-US" b="1" i="0" baseline="0" dirty="0" smtClean="0"/>
          </a:p>
          <a:p>
            <a:r>
              <a:rPr lang="en-US" sz="1200" dirty="0" smtClean="0">
                <a:effectLst/>
                <a:latin typeface="+mn-lt"/>
                <a:ea typeface="+mn-ea"/>
                <a:cs typeface="+mn-cs"/>
                <a:sym typeface="Calibri"/>
              </a:rPr>
              <a:t>Some</a:t>
            </a:r>
            <a:r>
              <a:rPr lang="en-US" sz="1200" baseline="0" dirty="0" smtClean="0">
                <a:effectLst/>
                <a:latin typeface="+mn-lt"/>
                <a:ea typeface="+mn-ea"/>
                <a:cs typeface="+mn-cs"/>
                <a:sym typeface="Calibri"/>
              </a:rPr>
              <a:t> of the b</a:t>
            </a:r>
            <a:r>
              <a:rPr lang="en-US" sz="1200" dirty="0" smtClean="0">
                <a:effectLst/>
                <a:latin typeface="+mn-lt"/>
                <a:ea typeface="+mn-ea"/>
                <a:cs typeface="+mn-cs"/>
                <a:sym typeface="Calibri"/>
              </a:rPr>
              <a:t>est practices around the world include:</a:t>
            </a:r>
          </a:p>
          <a:p>
            <a:pPr marL="171450" indent="-171450">
              <a:buFontTx/>
              <a:buChar char="-"/>
            </a:pPr>
            <a:r>
              <a:rPr lang="en-US" sz="1200" dirty="0" smtClean="0">
                <a:effectLst/>
                <a:latin typeface="+mn-lt"/>
                <a:ea typeface="+mn-ea"/>
                <a:cs typeface="+mn-cs"/>
                <a:sym typeface="Calibri"/>
              </a:rPr>
              <a:t>recruiting a diverse applicant pool by ensuring that the judicial seat is widely advertised and all candidates are welcome to apply; </a:t>
            </a:r>
          </a:p>
          <a:p>
            <a:pPr marL="171450" indent="-171450">
              <a:buFontTx/>
              <a:buChar char="-"/>
            </a:pPr>
            <a:r>
              <a:rPr lang="en-US" sz="1200" dirty="0" smtClean="0">
                <a:effectLst/>
                <a:latin typeface="+mn-lt"/>
                <a:ea typeface="+mn-ea"/>
                <a:cs typeface="+mn-cs"/>
                <a:sym typeface="Calibri"/>
              </a:rPr>
              <a:t>ensure diverse hiring committees for these positions, and train those on such committees to be effective recruiters;</a:t>
            </a:r>
          </a:p>
          <a:p>
            <a:pPr marL="171450" indent="-171450">
              <a:buFontTx/>
              <a:buChar char="-"/>
            </a:pPr>
            <a:r>
              <a:rPr lang="en-US" sz="1200" dirty="0" smtClean="0">
                <a:effectLst/>
                <a:latin typeface="+mn-lt"/>
                <a:ea typeface="+mn-ea"/>
                <a:cs typeface="+mn-cs"/>
                <a:sym typeface="Calibri"/>
              </a:rPr>
              <a:t>being clear that recruiting diverse candidates is an important aspect of the hiring process; </a:t>
            </a:r>
          </a:p>
          <a:p>
            <a:pPr marL="171450" indent="-171450">
              <a:buFontTx/>
              <a:buChar char="-"/>
            </a:pPr>
            <a:r>
              <a:rPr lang="en-US" sz="1200" dirty="0" smtClean="0">
                <a:effectLst/>
                <a:latin typeface="+mn-lt"/>
                <a:ea typeface="+mn-ea"/>
                <a:cs typeface="+mn-cs"/>
                <a:sym typeface="Calibri"/>
              </a:rPr>
              <a:t>recruiting graduates from a broad range of law schools that attract diverse candidates; </a:t>
            </a:r>
          </a:p>
          <a:p>
            <a:pPr marL="171450" indent="-171450">
              <a:buFontTx/>
              <a:buChar char="-"/>
            </a:pPr>
            <a:r>
              <a:rPr lang="en-US" sz="1200" dirty="0" smtClean="0">
                <a:effectLst/>
                <a:latin typeface="+mn-lt"/>
                <a:ea typeface="+mn-ea"/>
                <a:cs typeface="+mn-cs"/>
                <a:sym typeface="Calibri"/>
              </a:rPr>
              <a:t>ensuring transparency and consistency in the application and interview process so that all applicants are treated in a similar way. </a:t>
            </a:r>
          </a:p>
          <a:p>
            <a:pPr marL="0" indent="0">
              <a:buFontTx/>
              <a:buNone/>
            </a:pPr>
            <a:endParaRPr lang="en-US" sz="1200" dirty="0" smtClean="0">
              <a:effectLst/>
              <a:latin typeface="+mn-lt"/>
              <a:ea typeface="+mn-ea"/>
              <a:cs typeface="+mn-cs"/>
              <a:sym typeface="Calibri"/>
            </a:endParaRPr>
          </a:p>
          <a:p>
            <a:pPr marL="0" indent="0">
              <a:buFontTx/>
              <a:buNone/>
            </a:pPr>
            <a:r>
              <a:rPr lang="en-US" sz="1200" dirty="0" smtClean="0">
                <a:effectLst/>
                <a:latin typeface="+mn-lt"/>
                <a:ea typeface="+mn-ea"/>
                <a:cs typeface="+mn-cs"/>
                <a:sym typeface="Calibri"/>
              </a:rPr>
              <a:t>Other measures include appointing a diversity compliance officer or ombudsperson that can hold states accountable for achieving meaningful diversity on the judicial bench by monitoring diversity levels and improving outreach efforts, among other measures. </a:t>
            </a:r>
          </a:p>
          <a:p>
            <a:pPr marL="0" indent="0">
              <a:buFontTx/>
              <a:buNone/>
            </a:pPr>
            <a:endParaRPr lang="en-US" sz="1200" dirty="0" smtClean="0">
              <a:effectLst/>
              <a:latin typeface="+mn-lt"/>
              <a:ea typeface="+mn-ea"/>
              <a:cs typeface="+mn-cs"/>
              <a:sym typeface="Calibri"/>
            </a:endParaRPr>
          </a:p>
          <a:p>
            <a:pPr marL="0" indent="0">
              <a:buFontTx/>
              <a:buNone/>
            </a:pPr>
            <a:r>
              <a:rPr lang="en-US" sz="1200" dirty="0" smtClean="0">
                <a:effectLst/>
                <a:latin typeface="+mn-lt"/>
                <a:ea typeface="+mn-ea"/>
                <a:cs typeface="+mn-cs"/>
                <a:sym typeface="Calibri"/>
              </a:rPr>
              <a:t>Additionally, states should improve record keeping on judicial applicants, particularly in connect with the gender composition of the applicant pool so that progress on issues of diversity can be tracked.</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a:t>
            </a:r>
          </a:p>
        </p:txBody>
      </p:sp>
    </p:spTree>
    <p:extLst>
      <p:ext uri="{BB962C8B-B14F-4D97-AF65-F5344CB8AC3E}">
        <p14:creationId xmlns:p14="http://schemas.microsoft.com/office/powerpoint/2010/main" val="3656331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effectLst/>
                <a:latin typeface="+mn-lt"/>
                <a:ea typeface="+mn-ea"/>
                <a:cs typeface="+mn-cs"/>
                <a:sym typeface="Calibri"/>
              </a:rPr>
              <a:t>Close the session by summarizing the good practice examples of actions taken by judiciaries and other actors around the world to eliminate judicial gender stereotyping and promote the critical</a:t>
            </a:r>
            <a:r>
              <a:rPr lang="en-US" sz="1200" b="1" baseline="0" dirty="0" smtClean="0">
                <a:effectLst/>
                <a:latin typeface="+mn-lt"/>
                <a:ea typeface="+mn-ea"/>
                <a:cs typeface="+mn-cs"/>
                <a:sym typeface="Calibri"/>
              </a:rPr>
              <a:t> role the judiciary can play in addressing wrongful judicial stereotyping. </a:t>
            </a:r>
          </a:p>
          <a:p>
            <a:endParaRPr lang="en-US" sz="1200" b="1" baseline="0" dirty="0" smtClean="0">
              <a:effectLst/>
              <a:latin typeface="+mn-lt"/>
              <a:ea typeface="+mn-ea"/>
              <a:cs typeface="+mn-cs"/>
              <a:sym typeface="Calibri"/>
            </a:endParaRPr>
          </a:p>
          <a:p>
            <a:r>
              <a:rPr lang="en-US" sz="1200" dirty="0" smtClean="0">
                <a:effectLst/>
                <a:latin typeface="+mn-lt"/>
                <a:ea typeface="+mn-ea"/>
                <a:cs typeface="+mn-cs"/>
                <a:sym typeface="Calibri"/>
              </a:rPr>
              <a:t>1</a:t>
            </a:r>
            <a:r>
              <a:rPr lang="en-US" sz="1200" baseline="0" dirty="0" smtClean="0">
                <a:effectLst/>
                <a:latin typeface="+mn-lt"/>
                <a:ea typeface="+mn-ea"/>
                <a:cs typeface="+mn-cs"/>
                <a:sym typeface="Calibri"/>
              </a:rPr>
              <a:t> </a:t>
            </a:r>
            <a:r>
              <a:rPr lang="en-US" sz="1200" dirty="0" smtClean="0">
                <a:effectLst/>
                <a:latin typeface="+mn-lt"/>
                <a:ea typeface="+mn-ea"/>
                <a:cs typeface="+mn-cs"/>
                <a:sym typeface="Calibri"/>
              </a:rPr>
              <a:t>Highlight the harms of judicial stereotyping through evidence-based research </a:t>
            </a:r>
          </a:p>
          <a:p>
            <a:r>
              <a:rPr lang="en-US" sz="1200" dirty="0" smtClean="0">
                <a:effectLst/>
                <a:latin typeface="+mn-lt"/>
                <a:ea typeface="+mn-ea"/>
                <a:cs typeface="+mn-cs"/>
                <a:sym typeface="Calibri"/>
              </a:rPr>
              <a:t>2</a:t>
            </a:r>
            <a:r>
              <a:rPr lang="en-US" sz="1200" baseline="0" dirty="0" smtClean="0">
                <a:effectLst/>
                <a:latin typeface="+mn-lt"/>
                <a:ea typeface="+mn-ea"/>
                <a:cs typeface="+mn-cs"/>
                <a:sym typeface="Calibri"/>
              </a:rPr>
              <a:t> </a:t>
            </a:r>
            <a:r>
              <a:rPr lang="en-US" sz="1200" dirty="0" smtClean="0">
                <a:effectLst/>
                <a:latin typeface="+mn-lt"/>
                <a:ea typeface="+mn-ea"/>
                <a:cs typeface="+mn-cs"/>
                <a:sym typeface="Calibri"/>
              </a:rPr>
              <a:t>Advocate legal and policy reforms that prohibit judicial stereotyping</a:t>
            </a:r>
          </a:p>
          <a:p>
            <a:r>
              <a:rPr lang="en-US" sz="1200" dirty="0" smtClean="0">
                <a:effectLst/>
                <a:latin typeface="+mn-lt"/>
                <a:ea typeface="+mn-ea"/>
                <a:cs typeface="+mn-cs"/>
                <a:sym typeface="Calibri"/>
              </a:rPr>
              <a:t>3</a:t>
            </a:r>
            <a:r>
              <a:rPr lang="en-US" sz="1200" baseline="0" dirty="0" smtClean="0">
                <a:effectLst/>
                <a:latin typeface="+mn-lt"/>
                <a:ea typeface="+mn-ea"/>
                <a:cs typeface="+mn-cs"/>
                <a:sym typeface="Calibri"/>
              </a:rPr>
              <a:t> </a:t>
            </a:r>
            <a:r>
              <a:rPr lang="en-US" sz="1200" dirty="0" smtClean="0">
                <a:effectLst/>
                <a:latin typeface="+mn-lt"/>
                <a:ea typeface="+mn-ea"/>
                <a:cs typeface="+mn-cs"/>
                <a:sym typeface="Calibri"/>
              </a:rPr>
              <a:t>Monitor and </a:t>
            </a:r>
            <a:r>
              <a:rPr lang="en-US" sz="1200" dirty="0" err="1" smtClean="0">
                <a:effectLst/>
                <a:latin typeface="+mn-lt"/>
                <a:ea typeface="+mn-ea"/>
                <a:cs typeface="+mn-cs"/>
                <a:sym typeface="Calibri"/>
              </a:rPr>
              <a:t>analyse</a:t>
            </a:r>
            <a:r>
              <a:rPr lang="en-US" sz="1200" dirty="0" smtClean="0">
                <a:effectLst/>
                <a:latin typeface="+mn-lt"/>
                <a:ea typeface="+mn-ea"/>
                <a:cs typeface="+mn-cs"/>
                <a:sym typeface="Calibri"/>
              </a:rPr>
              <a:t> judicial reasoning for evidence of stereotyping </a:t>
            </a:r>
          </a:p>
          <a:p>
            <a:r>
              <a:rPr lang="en-US" sz="1200" dirty="0" smtClean="0">
                <a:effectLst/>
                <a:latin typeface="+mn-lt"/>
                <a:ea typeface="+mn-ea"/>
                <a:cs typeface="+mn-cs"/>
                <a:sym typeface="Calibri"/>
              </a:rPr>
              <a:t>4</a:t>
            </a:r>
            <a:r>
              <a:rPr lang="en-US" sz="1200" baseline="0" dirty="0" smtClean="0">
                <a:effectLst/>
                <a:latin typeface="+mn-lt"/>
                <a:ea typeface="+mn-ea"/>
                <a:cs typeface="+mn-cs"/>
                <a:sym typeface="Calibri"/>
              </a:rPr>
              <a:t> </a:t>
            </a:r>
            <a:r>
              <a:rPr lang="en-US" sz="1200" dirty="0" smtClean="0">
                <a:effectLst/>
                <a:latin typeface="+mn-lt"/>
                <a:ea typeface="+mn-ea"/>
                <a:cs typeface="+mn-cs"/>
                <a:sym typeface="Calibri"/>
              </a:rPr>
              <a:t>Challenge judicial stereotyping through expert evidence</a:t>
            </a:r>
          </a:p>
          <a:p>
            <a:r>
              <a:rPr lang="en-US" sz="1200" dirty="0" smtClean="0">
                <a:effectLst/>
                <a:latin typeface="+mn-lt"/>
                <a:ea typeface="+mn-ea"/>
                <a:cs typeface="+mn-cs"/>
                <a:sym typeface="Calibri"/>
              </a:rPr>
              <a:t>5</a:t>
            </a:r>
            <a:r>
              <a:rPr lang="en-US" sz="1200" baseline="0" dirty="0" smtClean="0">
                <a:effectLst/>
                <a:latin typeface="+mn-lt"/>
                <a:ea typeface="+mn-ea"/>
                <a:cs typeface="+mn-cs"/>
                <a:sym typeface="Calibri"/>
              </a:rPr>
              <a:t> </a:t>
            </a:r>
            <a:r>
              <a:rPr lang="en-US" sz="1200" dirty="0" smtClean="0">
                <a:effectLst/>
                <a:latin typeface="+mn-lt"/>
                <a:ea typeface="+mn-ea"/>
                <a:cs typeface="+mn-cs"/>
                <a:sym typeface="Calibri"/>
              </a:rPr>
              <a:t>Highlight good practice examples of judges challenging stereotyping</a:t>
            </a:r>
          </a:p>
          <a:p>
            <a:r>
              <a:rPr lang="en-US" sz="1200" dirty="0" smtClean="0">
                <a:effectLst/>
                <a:latin typeface="+mn-lt"/>
                <a:ea typeface="+mn-ea"/>
                <a:cs typeface="+mn-cs"/>
                <a:sym typeface="Calibri"/>
              </a:rPr>
              <a:t>6</a:t>
            </a:r>
            <a:r>
              <a:rPr lang="en-US" sz="1200" baseline="0" dirty="0" smtClean="0">
                <a:effectLst/>
                <a:latin typeface="+mn-lt"/>
                <a:ea typeface="+mn-ea"/>
                <a:cs typeface="+mn-cs"/>
                <a:sym typeface="Calibri"/>
              </a:rPr>
              <a:t> </a:t>
            </a:r>
            <a:r>
              <a:rPr lang="en-US" sz="1200" dirty="0" smtClean="0">
                <a:effectLst/>
                <a:latin typeface="+mn-lt"/>
                <a:ea typeface="+mn-ea"/>
                <a:cs typeface="+mn-cs"/>
                <a:sym typeface="Calibri"/>
              </a:rPr>
              <a:t>Improve judicial capacity to address stereotyping</a:t>
            </a:r>
          </a:p>
          <a:p>
            <a:r>
              <a:rPr lang="en-US" sz="1200" dirty="0" smtClean="0">
                <a:effectLst/>
                <a:latin typeface="+mn-lt"/>
                <a:ea typeface="+mn-ea"/>
                <a:cs typeface="+mn-cs"/>
                <a:sym typeface="Calibri"/>
              </a:rPr>
              <a:t>7</a:t>
            </a:r>
            <a:r>
              <a:rPr lang="en-US" sz="1200" baseline="0" dirty="0" smtClean="0">
                <a:effectLst/>
                <a:latin typeface="+mn-lt"/>
                <a:ea typeface="+mn-ea"/>
                <a:cs typeface="+mn-cs"/>
                <a:sym typeface="Calibri"/>
              </a:rPr>
              <a:t> </a:t>
            </a:r>
            <a:r>
              <a:rPr lang="en-US" sz="1200" dirty="0" smtClean="0">
                <a:effectLst/>
                <a:latin typeface="+mn-lt"/>
                <a:ea typeface="+mn-ea"/>
                <a:cs typeface="+mn-cs"/>
                <a:sym typeface="Calibri"/>
              </a:rPr>
              <a:t>Advocate for diversity within the judiciary </a:t>
            </a:r>
          </a:p>
          <a:p>
            <a:endParaRPr lang="en-US" sz="1200" dirty="0" smtClean="0">
              <a:effectLst/>
              <a:latin typeface="+mn-lt"/>
              <a:ea typeface="+mn-ea"/>
              <a:cs typeface="+mn-cs"/>
              <a:sym typeface="Calibri"/>
            </a:endParaRPr>
          </a:p>
          <a:p>
            <a:pPr marL="0" marR="0" indent="0" defTabSz="914400" eaLnBrk="1" fontAlgn="auto" latinLnBrk="0" hangingPunct="1">
              <a:lnSpc>
                <a:spcPct val="100000"/>
              </a:lnSpc>
              <a:spcBef>
                <a:spcPts val="400"/>
              </a:spcBef>
              <a:spcAft>
                <a:spcPts val="0"/>
              </a:spcAft>
              <a:buClrTx/>
              <a:buSzTx/>
              <a:buFontTx/>
              <a:buNone/>
              <a:tabLst/>
              <a:defRPr/>
            </a:pPr>
            <a:r>
              <a:rPr lang="en-US" sz="1200" b="1" i="1" baseline="0" dirty="0" smtClean="0">
                <a:effectLst/>
                <a:latin typeface="+mn-lt"/>
                <a:ea typeface="+mn-ea"/>
                <a:cs typeface="+mn-cs"/>
                <a:sym typeface="Calibri"/>
              </a:rPr>
              <a:t>Ask participants if they have any other examples or good practices to share – including how they have addressed the issue through their work.</a:t>
            </a:r>
          </a:p>
          <a:p>
            <a:endParaRPr lang="en-US" sz="1200" dirty="0" smtClean="0">
              <a:effectLst/>
              <a:latin typeface="+mn-lt"/>
              <a:ea typeface="+mn-ea"/>
              <a:cs typeface="+mn-cs"/>
              <a:sym typeface="Calibri"/>
            </a:endParaRPr>
          </a:p>
          <a:p>
            <a:r>
              <a:rPr lang="en-US" sz="1200" b="1" i="1" dirty="0" smtClean="0">
                <a:effectLst/>
                <a:latin typeface="+mn-lt"/>
                <a:ea typeface="+mn-ea"/>
                <a:cs typeface="+mn-cs"/>
                <a:sym typeface="Calibri"/>
              </a:rPr>
              <a:t>Ask participants to reflect on these actions as they move to the final exercise of identifying key follow-up actions from</a:t>
            </a:r>
            <a:r>
              <a:rPr lang="en-US" sz="1200" b="1" i="1" baseline="0" dirty="0" smtClean="0">
                <a:effectLst/>
                <a:latin typeface="+mn-lt"/>
                <a:ea typeface="+mn-ea"/>
                <a:cs typeface="+mn-cs"/>
                <a:sym typeface="Calibri"/>
              </a:rPr>
              <a:t> this workshop themselves, and how we could evaluate progress moving forward together.</a:t>
            </a:r>
            <a:endParaRPr lang="en-US" sz="1200" b="1" i="1" dirty="0" smtClean="0">
              <a:effectLst/>
              <a:latin typeface="+mn-lt"/>
              <a:ea typeface="+mn-ea"/>
              <a:cs typeface="+mn-cs"/>
              <a:sym typeface="Calibri"/>
            </a:endParaRPr>
          </a:p>
          <a:p>
            <a:endParaRPr lang="en-US" sz="1200" dirty="0" smtClean="0">
              <a:effectLst/>
              <a:latin typeface="+mn-lt"/>
              <a:ea typeface="+mn-ea"/>
              <a:cs typeface="+mn-cs"/>
              <a:sym typeface="Calibri"/>
            </a:endParaRPr>
          </a:p>
          <a:p>
            <a:endParaRPr lang="en-US" dirty="0"/>
          </a:p>
        </p:txBody>
      </p:sp>
    </p:spTree>
    <p:extLst>
      <p:ext uri="{BB962C8B-B14F-4D97-AF65-F5344CB8AC3E}">
        <p14:creationId xmlns:p14="http://schemas.microsoft.com/office/powerpoint/2010/main" val="1251654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Shape 105"/>
          <p:cNvSpPr>
            <a:spLocks noGrp="1" noRot="1" noChangeAspect="1"/>
          </p:cNvSpPr>
          <p:nvPr>
            <p:ph type="sldImg"/>
          </p:nvPr>
        </p:nvSpPr>
        <p:spPr>
          <a:prstGeom prst="rect">
            <a:avLst/>
          </a:prstGeom>
        </p:spPr>
        <p:txBody>
          <a:bodyPr/>
          <a:lstStyle/>
          <a:p>
            <a:endParaRPr/>
          </a:p>
        </p:txBody>
      </p:sp>
      <p:sp>
        <p:nvSpPr>
          <p:cNvPr id="106" name="Shape 106"/>
          <p:cNvSpPr>
            <a:spLocks noGrp="1"/>
          </p:cNvSpPr>
          <p:nvPr>
            <p:ph type="body" sz="quarter" idx="1"/>
          </p:nvPr>
        </p:nvSpPr>
        <p:spPr>
          <a:prstGeom prst="rect">
            <a:avLst/>
          </a:prstGeom>
        </p:spPr>
        <p:txBody>
          <a:bodyPr/>
          <a:lstStyle/>
          <a:p>
            <a:r>
              <a:rPr lang="fr-CH" b="1" dirty="0" smtClean="0"/>
              <a:t>Emphasise</a:t>
            </a:r>
            <a:r>
              <a:rPr lang="fr-CH" b="1" baseline="0" dirty="0" smtClean="0"/>
              <a:t> that these are examples taken from good practices around the world and that the list is not exhaustive.</a:t>
            </a:r>
            <a:endParaRPr lang="fr-CH" b="1" dirty="0" smtClean="0"/>
          </a:p>
          <a:p>
            <a:endParaRPr lang="fr-CH" dirty="0" smtClean="0"/>
          </a:p>
          <a:p>
            <a:r>
              <a:rPr lang="en-AU" sz="1200" dirty="0" smtClean="0">
                <a:effectLst/>
                <a:latin typeface="+mn-lt"/>
                <a:ea typeface="+mn-ea"/>
                <a:cs typeface="+mn-cs"/>
                <a:sym typeface="Calibri"/>
              </a:rPr>
              <a:t>The strategies identified through the research also aim to ensure appropriate legal and policy frameworks are in place to prevent and address judicial stereotyping.  </a:t>
            </a:r>
          </a:p>
          <a:p>
            <a:endParaRPr lang="en-AU" sz="1200" dirty="0" smtClean="0">
              <a:effectLst/>
              <a:latin typeface="+mn-lt"/>
              <a:ea typeface="+mn-ea"/>
              <a:cs typeface="+mn-cs"/>
              <a:sym typeface="Calibri"/>
            </a:endParaRPr>
          </a:p>
          <a:p>
            <a:r>
              <a:rPr lang="en-AU" sz="1200" dirty="0" smtClean="0">
                <a:effectLst/>
                <a:latin typeface="+mn-lt"/>
                <a:ea typeface="+mn-ea"/>
                <a:cs typeface="+mn-cs"/>
                <a:sym typeface="Calibri"/>
              </a:rPr>
              <a:t>They further aim to ensure that: </a:t>
            </a:r>
          </a:p>
          <a:p>
            <a:pPr marL="171450" indent="-171450">
              <a:buFontTx/>
              <a:buChar char="-"/>
            </a:pPr>
            <a:r>
              <a:rPr lang="en-AU" sz="1200" dirty="0" smtClean="0">
                <a:effectLst/>
                <a:latin typeface="+mn-lt"/>
                <a:ea typeface="+mn-ea"/>
                <a:cs typeface="+mn-cs"/>
                <a:sym typeface="Calibri"/>
              </a:rPr>
              <a:t>judicial stereotyping is identified; </a:t>
            </a:r>
          </a:p>
          <a:p>
            <a:pPr marL="171450" indent="-171450">
              <a:buFontTx/>
              <a:buChar char="-"/>
            </a:pPr>
            <a:r>
              <a:rPr lang="en-AU" sz="1200" dirty="0" smtClean="0">
                <a:effectLst/>
                <a:latin typeface="+mn-lt"/>
                <a:ea typeface="+mn-ea"/>
                <a:cs typeface="+mn-cs"/>
                <a:sym typeface="Calibri"/>
              </a:rPr>
              <a:t>operative stereotypes are named; </a:t>
            </a:r>
          </a:p>
          <a:p>
            <a:pPr marL="171450" indent="-171450">
              <a:buFontTx/>
              <a:buChar char="-"/>
            </a:pPr>
            <a:r>
              <a:rPr lang="en-AU" sz="1200" dirty="0" smtClean="0">
                <a:effectLst/>
                <a:latin typeface="+mn-lt"/>
                <a:ea typeface="+mn-ea"/>
                <a:cs typeface="+mn-cs"/>
                <a:sym typeface="Calibri"/>
              </a:rPr>
              <a:t>the harms of judicial stereotyping are understood; </a:t>
            </a:r>
          </a:p>
          <a:p>
            <a:pPr marL="171450" indent="-171450">
              <a:buFontTx/>
              <a:buChar char="-"/>
            </a:pPr>
            <a:r>
              <a:rPr lang="en-AU" sz="1200" dirty="0" smtClean="0">
                <a:effectLst/>
                <a:latin typeface="+mn-lt"/>
                <a:ea typeface="+mn-ea"/>
                <a:cs typeface="+mn-cs"/>
                <a:sym typeface="Calibri"/>
              </a:rPr>
              <a:t>judges comply with their human rights obligations in practice. </a:t>
            </a:r>
            <a:endParaRPr lang="fr-CH" dirty="0" smtClean="0"/>
          </a:p>
          <a:p>
            <a:endParaRPr lang="fr-CH" dirty="0" smtClean="0"/>
          </a:p>
          <a:p>
            <a:r>
              <a:rPr lang="fr-CH" dirty="0" smtClean="0"/>
              <a:t>---</a:t>
            </a:r>
          </a:p>
          <a:p>
            <a:endParaRPr dirty="0"/>
          </a:p>
          <a:p>
            <a:r>
              <a:rPr b="1" i="1" dirty="0"/>
              <a:t>It is important to have a discussion trough the presentation as to whether </a:t>
            </a:r>
            <a:r>
              <a:rPr lang="fr-CH" b="1" i="1" dirty="0" smtClean="0"/>
              <a:t>each</a:t>
            </a:r>
            <a:r>
              <a:rPr lang="fr-CH" b="1" i="1" baseline="0" dirty="0" smtClean="0"/>
              <a:t> approach </a:t>
            </a:r>
            <a:r>
              <a:rPr b="1" i="1" dirty="0" smtClean="0"/>
              <a:t>would </a:t>
            </a:r>
            <a:r>
              <a:rPr b="1" i="1" dirty="0"/>
              <a:t>be applicable in the country or region where the workshop is </a:t>
            </a:r>
            <a:r>
              <a:rPr lang="fr-CH" b="1" i="1" dirty="0" smtClean="0"/>
              <a:t>taking place</a:t>
            </a:r>
            <a:r>
              <a:rPr b="1" i="1" dirty="0" smtClean="0"/>
              <a:t>.</a:t>
            </a:r>
            <a:r>
              <a:rPr lang="fr-CH" b="1" i="1" dirty="0" smtClean="0"/>
              <a:t> Even where the judiciary</a:t>
            </a:r>
            <a:r>
              <a:rPr lang="fr-CH" b="1" i="1" baseline="0" dirty="0" smtClean="0"/>
              <a:t> would not be behind the action concerned, seek out how the particular action would be helpful to the judiciary or not.</a:t>
            </a:r>
            <a:endParaRPr lang="fr-CH" b="1" i="1" dirty="0" smtClean="0"/>
          </a:p>
          <a:p>
            <a:endParaRPr lang="fr-CH" b="1" i="1" dirty="0" smtClean="0"/>
          </a:p>
          <a:p>
            <a:r>
              <a:rPr lang="fr-CH" b="1" i="0" dirty="0" smtClean="0"/>
              <a:t>---</a:t>
            </a:r>
          </a:p>
          <a:p>
            <a:endParaRPr lang="fr-CH" b="1" i="0" dirty="0" smtClean="0"/>
          </a:p>
          <a:p>
            <a:pPr marL="0" marR="0" lvl="1" indent="0" defTabSz="914400" eaLnBrk="1" fontAlgn="auto" latinLnBrk="0" hangingPunct="1">
              <a:lnSpc>
                <a:spcPct val="100000"/>
              </a:lnSpc>
              <a:spcBef>
                <a:spcPts val="400"/>
              </a:spcBef>
              <a:spcAft>
                <a:spcPts val="0"/>
              </a:spcAft>
              <a:buClrTx/>
              <a:buSzTx/>
              <a:buFontTx/>
              <a:buNone/>
              <a:tabLst/>
              <a:defRPr/>
            </a:pPr>
            <a:r>
              <a:rPr lang="fr-CH" dirty="0" smtClean="0"/>
              <a:t>For background information and reference for this session,</a:t>
            </a:r>
            <a:r>
              <a:rPr lang="fr-CH" baseline="0" dirty="0" smtClean="0"/>
              <a:t> please see:</a:t>
            </a:r>
          </a:p>
          <a:p>
            <a:pPr marL="0" marR="0" lvl="1" indent="0" defTabSz="914400" eaLnBrk="1" fontAlgn="auto" latinLnBrk="0" hangingPunct="1">
              <a:lnSpc>
                <a:spcPct val="100000"/>
              </a:lnSpc>
              <a:spcBef>
                <a:spcPts val="400"/>
              </a:spcBef>
              <a:spcAft>
                <a:spcPts val="0"/>
              </a:spcAft>
              <a:buClrTx/>
              <a:buSzTx/>
              <a:buFontTx/>
              <a:buNone/>
              <a:tabLst/>
              <a:defRPr/>
            </a:pPr>
            <a:endParaRPr lang="fr-CH" i="1" baseline="0" dirty="0" smtClean="0"/>
          </a:p>
          <a:p>
            <a:pPr marL="0" marR="0" lvl="1" indent="0" defTabSz="914400" eaLnBrk="1" fontAlgn="auto" latinLnBrk="0" hangingPunct="1">
              <a:lnSpc>
                <a:spcPct val="100000"/>
              </a:lnSpc>
              <a:spcBef>
                <a:spcPts val="400"/>
              </a:spcBef>
              <a:spcAft>
                <a:spcPts val="0"/>
              </a:spcAft>
              <a:buClrTx/>
              <a:buSzTx/>
              <a:buFontTx/>
              <a:buNone/>
              <a:tabLst/>
              <a:defRPr/>
            </a:pPr>
            <a:r>
              <a:rPr lang="fr-CH" b="0" baseline="0" dirty="0" smtClean="0"/>
              <a:t>OHCHR, </a:t>
            </a:r>
            <a:r>
              <a:rPr lang="fr-CH" sz="1200" b="0" u="none" strike="noStrike" dirty="0" smtClean="0">
                <a:effectLst/>
                <a:latin typeface="+mn-lt"/>
                <a:ea typeface="+mn-ea"/>
                <a:cs typeface="+mn-cs"/>
                <a:sym typeface="Calibri"/>
              </a:rPr>
              <a:t> </a:t>
            </a:r>
            <a:r>
              <a:rPr lang="fr-CH" sz="1200" b="0" i="1" u="none" dirty="0" smtClean="0">
                <a:effectLst/>
                <a:latin typeface="+mn-lt"/>
                <a:ea typeface="+mn-ea"/>
                <a:cs typeface="+mn-cs"/>
                <a:sym typeface="Calibri"/>
              </a:rPr>
              <a:t>Background paper on the role of the judiciary in addressing the harmful gender stereotypes related to sexual and reproductive health and rights</a:t>
            </a:r>
            <a:r>
              <a:rPr lang="fr-CH" sz="1200" b="0" i="1" u="none" baseline="0" dirty="0" smtClean="0">
                <a:effectLst/>
                <a:latin typeface="+mn-lt"/>
                <a:ea typeface="+mn-ea"/>
                <a:cs typeface="+mn-cs"/>
                <a:sym typeface="Calibri"/>
              </a:rPr>
              <a:t> - </a:t>
            </a:r>
            <a:r>
              <a:rPr lang="fr-CH" sz="1200" b="0" i="1" u="none" dirty="0" smtClean="0">
                <a:effectLst/>
                <a:latin typeface="+mn-lt"/>
                <a:ea typeface="+mn-ea"/>
                <a:cs typeface="+mn-cs"/>
                <a:sym typeface="Calibri"/>
              </a:rPr>
              <a:t>A review of case law </a:t>
            </a:r>
            <a:r>
              <a:rPr lang="fr-CH" sz="1200" b="0" i="0" u="none" dirty="0" smtClean="0">
                <a:effectLst/>
                <a:latin typeface="+mn-lt"/>
                <a:ea typeface="+mn-ea"/>
                <a:cs typeface="+mn-cs"/>
                <a:sym typeface="Calibri"/>
              </a:rPr>
              <a:t>(2017),</a:t>
            </a:r>
            <a:r>
              <a:rPr lang="fr-CH" sz="1200" b="0" i="0" u="none" baseline="0" dirty="0" smtClean="0">
                <a:effectLst/>
                <a:latin typeface="+mn-lt"/>
                <a:ea typeface="+mn-ea"/>
                <a:cs typeface="+mn-cs"/>
                <a:sym typeface="Calibri"/>
              </a:rPr>
              <a:t> pages 33-40.</a:t>
            </a:r>
          </a:p>
          <a:p>
            <a:pPr marL="0" marR="0" lvl="1" indent="0" defTabSz="914400" eaLnBrk="1" fontAlgn="auto" latinLnBrk="0" hangingPunct="1">
              <a:lnSpc>
                <a:spcPct val="100000"/>
              </a:lnSpc>
              <a:spcBef>
                <a:spcPts val="400"/>
              </a:spcBef>
              <a:spcAft>
                <a:spcPts val="0"/>
              </a:spcAft>
              <a:buClrTx/>
              <a:buSzTx/>
              <a:buFontTx/>
              <a:buNone/>
              <a:tabLst/>
              <a:defRPr/>
            </a:pPr>
            <a:endParaRPr lang="fr-CH" sz="1200" b="0" i="0" u="none" baseline="0" dirty="0" smtClean="0">
              <a:effectLst/>
              <a:latin typeface="+mn-lt"/>
              <a:ea typeface="+mn-ea"/>
              <a:cs typeface="+mn-cs"/>
              <a:sym typeface="Calibri"/>
            </a:endParaRPr>
          </a:p>
          <a:p>
            <a:pPr marL="0" marR="0" lvl="1" indent="0" defTabSz="914400" eaLnBrk="1" fontAlgn="auto" latinLnBrk="0" hangingPunct="1">
              <a:lnSpc>
                <a:spcPct val="100000"/>
              </a:lnSpc>
              <a:spcBef>
                <a:spcPts val="400"/>
              </a:spcBef>
              <a:spcAft>
                <a:spcPts val="0"/>
              </a:spcAft>
              <a:buClrTx/>
              <a:buSzTx/>
              <a:buFontTx/>
              <a:buNone/>
              <a:tabLst/>
              <a:defRPr/>
            </a:pPr>
            <a:r>
              <a:rPr lang="en-US" sz="1200" b="0" dirty="0" smtClean="0">
                <a:effectLst/>
                <a:latin typeface="+mn-lt"/>
                <a:ea typeface="+mn-ea"/>
                <a:cs typeface="+mn-cs"/>
                <a:sym typeface="Calibri"/>
              </a:rPr>
              <a:t>OHCHR, Eliminating judicial stereotyping</a:t>
            </a:r>
            <a:r>
              <a:rPr lang="en-US" sz="1200" b="0" baseline="0" dirty="0" smtClean="0">
                <a:effectLst/>
                <a:latin typeface="+mn-lt"/>
                <a:ea typeface="+mn-ea"/>
                <a:cs typeface="+mn-cs"/>
                <a:sym typeface="Calibri"/>
              </a:rPr>
              <a:t> - </a:t>
            </a:r>
            <a:r>
              <a:rPr lang="en-US" sz="1200" b="0" dirty="0" smtClean="0">
                <a:effectLst/>
                <a:latin typeface="+mn-lt"/>
                <a:ea typeface="+mn-ea"/>
                <a:cs typeface="+mn-cs"/>
                <a:sym typeface="Calibri"/>
              </a:rPr>
              <a:t>Equal access to justice for women in gender-based violence cases (2014), 29-44.</a:t>
            </a:r>
          </a:p>
          <a:p>
            <a:pPr marL="0" marR="0" lvl="1" indent="0" defTabSz="914400" eaLnBrk="1" fontAlgn="auto" latinLnBrk="0" hangingPunct="1">
              <a:lnSpc>
                <a:spcPct val="100000"/>
              </a:lnSpc>
              <a:spcBef>
                <a:spcPts val="400"/>
              </a:spcBef>
              <a:spcAft>
                <a:spcPts val="0"/>
              </a:spcAft>
              <a:buClrTx/>
              <a:buSzTx/>
              <a:buFontTx/>
              <a:buNone/>
              <a:tabLst/>
              <a:defRPr/>
            </a:pPr>
            <a:endParaRPr lang="fr-CH" dirty="0" smtClean="0"/>
          </a:p>
          <a:p>
            <a:endParaRPr b="1" i="0" dirty="0"/>
          </a:p>
        </p:txBody>
      </p:sp>
    </p:spTree>
    <p:extLst>
      <p:ext uri="{BB962C8B-B14F-4D97-AF65-F5344CB8AC3E}">
        <p14:creationId xmlns:p14="http://schemas.microsoft.com/office/powerpoint/2010/main" val="293853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key contribution that advocates and judiciaries can make is </a:t>
            </a:r>
            <a:r>
              <a:rPr lang="en-US" u="sng" dirty="0" smtClean="0"/>
              <a:t>to raise awareness </a:t>
            </a:r>
            <a:r>
              <a:rPr lang="en-US" dirty="0" smtClean="0"/>
              <a:t>of the harms of judicial stereotyping through evidence-based research.  </a:t>
            </a:r>
          </a:p>
          <a:p>
            <a:endParaRPr lang="en-US" dirty="0" smtClean="0"/>
          </a:p>
          <a:p>
            <a:r>
              <a:rPr lang="en-US" dirty="0" smtClean="0"/>
              <a:t>Such research might highlight the prevalence, nature and harms of stereotyping in cases or, for example, in those cases decided by a particular court or judge.  </a:t>
            </a:r>
          </a:p>
          <a:p>
            <a:endParaRPr lang="en-US" dirty="0" smtClean="0"/>
          </a:p>
          <a:p>
            <a:r>
              <a:rPr lang="en-AU" sz="1200" b="1" i="0" dirty="0" smtClean="0">
                <a:effectLst/>
                <a:latin typeface="+mn-lt"/>
                <a:ea typeface="+mn-ea"/>
                <a:cs typeface="+mn-cs"/>
                <a:sym typeface="Calibri"/>
              </a:rPr>
              <a:t>Resource for Penang judiciary highlights the harms of stereotyping in </a:t>
            </a:r>
            <a:br>
              <a:rPr lang="en-AU" sz="1200" b="1" i="0" dirty="0" smtClean="0">
                <a:effectLst/>
                <a:latin typeface="+mn-lt"/>
                <a:ea typeface="+mn-ea"/>
                <a:cs typeface="+mn-cs"/>
                <a:sym typeface="Calibri"/>
              </a:rPr>
            </a:br>
            <a:r>
              <a:rPr lang="en-AU" sz="1200" b="1" i="0" dirty="0" smtClean="0">
                <a:effectLst/>
                <a:latin typeface="+mn-lt"/>
                <a:ea typeface="+mn-ea"/>
                <a:cs typeface="+mn-cs"/>
                <a:sym typeface="Calibri"/>
              </a:rPr>
              <a:t>sexual assault cases</a:t>
            </a:r>
          </a:p>
          <a:p>
            <a:endParaRPr lang="en-US" sz="1200" dirty="0" smtClean="0">
              <a:effectLst/>
              <a:latin typeface="+mn-lt"/>
              <a:ea typeface="+mn-ea"/>
              <a:cs typeface="+mn-cs"/>
              <a:sym typeface="Calibri"/>
            </a:endParaRPr>
          </a:p>
          <a:p>
            <a:r>
              <a:rPr lang="en-AU" sz="1200" dirty="0" smtClean="0">
                <a:effectLst/>
                <a:latin typeface="+mn-lt"/>
                <a:ea typeface="+mn-ea"/>
                <a:cs typeface="+mn-cs"/>
                <a:sym typeface="Calibri"/>
              </a:rPr>
              <a:t>In 2007, the Women’s Centre for Change published a background paper for the Penang Judiciary, entitled </a:t>
            </a:r>
            <a:r>
              <a:rPr lang="en-AU" sz="1200" i="1" dirty="0" smtClean="0">
                <a:effectLst/>
                <a:latin typeface="+mn-lt"/>
                <a:ea typeface="+mn-ea"/>
                <a:cs typeface="+mn-cs"/>
                <a:sym typeface="Calibri"/>
              </a:rPr>
              <a:t>Seeking a Better Judicial Process for Sexual Crimes</a:t>
            </a:r>
            <a:r>
              <a:rPr lang="en-AU" sz="1200" dirty="0" smtClean="0">
                <a:effectLst/>
                <a:latin typeface="+mn-lt"/>
                <a:ea typeface="+mn-ea"/>
                <a:cs typeface="+mn-cs"/>
                <a:sym typeface="Calibri"/>
              </a:rPr>
              <a:t>.  A key aim of the paper was to ‘gauge the extent to which myths and stereotypes about victims of sexual crime influence the conduct, outcome and sentencing of trials concerning sexual crime, and the media reporting thereof’.  </a:t>
            </a:r>
          </a:p>
          <a:p>
            <a:endParaRPr lang="en-US" sz="1200" dirty="0" smtClean="0">
              <a:effectLst/>
              <a:latin typeface="+mn-lt"/>
              <a:ea typeface="+mn-ea"/>
              <a:cs typeface="+mn-cs"/>
              <a:sym typeface="Calibri"/>
            </a:endParaRPr>
          </a:p>
          <a:p>
            <a:r>
              <a:rPr lang="en-AU" sz="1200" dirty="0" smtClean="0">
                <a:effectLst/>
                <a:latin typeface="+mn-lt"/>
                <a:ea typeface="+mn-ea"/>
                <a:cs typeface="+mn-cs"/>
                <a:sym typeface="Calibri"/>
              </a:rPr>
              <a:t>To this end, researchers analysed the records of 439 sexual crime cases and articles from 3 Malaysian newspapers from 2000 to 2004.  The research showed that most of the defences relied on by accused persons referred ‘to established myths and stereotypes about female behaviour, including what is acceptable sexual norms’.  In presenting the findings, the paper urged the judiciary to take note of these myths and stereotypes when hearing sexual crime cases.</a:t>
            </a:r>
          </a:p>
          <a:p>
            <a:endParaRPr lang="en-US" sz="1200" dirty="0" smtClean="0">
              <a:effectLst/>
              <a:latin typeface="+mn-lt"/>
              <a:ea typeface="+mn-ea"/>
              <a:cs typeface="+mn-cs"/>
              <a:sym typeface="Calibri"/>
            </a:endParaRPr>
          </a:p>
          <a:p>
            <a:r>
              <a:rPr lang="en-AU" sz="1200" dirty="0" smtClean="0">
                <a:effectLst/>
                <a:latin typeface="+mn-lt"/>
                <a:ea typeface="+mn-ea"/>
                <a:cs typeface="+mn-cs"/>
                <a:sym typeface="Calibri"/>
              </a:rPr>
              <a:t>In assessing the merits of a sexual crime case, it is very important that those involved, including judges and magistrates, do not impose their own opinions of appropriate gender behaviour on victims of sexual crime.  </a:t>
            </a:r>
          </a:p>
          <a:p>
            <a:endParaRPr lang="en-AU" sz="1200" dirty="0" smtClean="0">
              <a:effectLst/>
              <a:latin typeface="+mn-lt"/>
              <a:ea typeface="+mn-ea"/>
              <a:cs typeface="+mn-cs"/>
              <a:sym typeface="Calibri"/>
            </a:endParaRPr>
          </a:p>
          <a:p>
            <a:r>
              <a:rPr lang="en-AU" sz="1200" dirty="0" smtClean="0">
                <a:effectLst/>
                <a:latin typeface="+mn-lt"/>
                <a:ea typeface="+mn-ea"/>
                <a:cs typeface="+mn-cs"/>
                <a:sym typeface="Calibri"/>
              </a:rPr>
              <a:t>Although we recognise that the credibility of the sexual crime victim/complainant as a witness is critical, as is true in any other type of criminal trial, we are concerned that certain ideas and stereotypes about women’s behaviour often come into play in sexual crime trials.  </a:t>
            </a:r>
          </a:p>
          <a:p>
            <a:endParaRPr lang="en-AU" sz="1200" dirty="0" smtClean="0">
              <a:effectLst/>
              <a:latin typeface="+mn-lt"/>
              <a:ea typeface="+mn-ea"/>
              <a:cs typeface="+mn-cs"/>
              <a:sym typeface="Calibri"/>
            </a:endParaRPr>
          </a:p>
          <a:p>
            <a:r>
              <a:rPr lang="en-AU" sz="1200" dirty="0" smtClean="0">
                <a:effectLst/>
                <a:latin typeface="+mn-lt"/>
                <a:ea typeface="+mn-ea"/>
                <a:cs typeface="+mn-cs"/>
                <a:sym typeface="Calibri"/>
              </a:rPr>
              <a:t>Any such bias against the complainants would inevitably impact upon the chances of a conviction.  …  We argue that tackling these myths and stereotypes, and tackling this culture of scepticism, where the story of the woman is doubted from the beginning, are key to better conviction rates, better justice and recovery.</a:t>
            </a:r>
          </a:p>
          <a:p>
            <a:endParaRPr lang="en-US" sz="1200" dirty="0" smtClean="0">
              <a:effectLst/>
              <a:latin typeface="+mn-lt"/>
              <a:ea typeface="+mn-ea"/>
              <a:cs typeface="+mn-cs"/>
              <a:sym typeface="Calibri"/>
            </a:endParaRPr>
          </a:p>
          <a:p>
            <a:r>
              <a:rPr lang="en-AU" sz="1200" dirty="0" smtClean="0">
                <a:effectLst/>
                <a:latin typeface="+mn-lt"/>
                <a:ea typeface="+mn-ea"/>
                <a:cs typeface="+mn-cs"/>
                <a:sym typeface="Calibri"/>
              </a:rPr>
              <a:t>The paper identified how the myths and stereotypes influenced judicial opinions on a range of topics, including corroboration, witness credibility, false and late reporting and consent.  For instance, in relation to consent, it explained:</a:t>
            </a:r>
            <a:endParaRPr lang="en-US" sz="1200" dirty="0" smtClean="0">
              <a:effectLst/>
              <a:latin typeface="+mn-lt"/>
              <a:ea typeface="+mn-ea"/>
              <a:cs typeface="+mn-cs"/>
              <a:sym typeface="Calibri"/>
            </a:endParaRPr>
          </a:p>
          <a:p>
            <a:r>
              <a:rPr lang="en-AU" sz="1200" dirty="0" smtClean="0">
                <a:effectLst/>
                <a:latin typeface="+mn-lt"/>
                <a:ea typeface="+mn-ea"/>
                <a:cs typeface="+mn-cs"/>
                <a:sym typeface="Calibri"/>
              </a:rPr>
              <a:t>In our sample, [consent] was raised as a defence not just in rape cases but [also] in a range of sexual assault trials.  …  In 39 of the 52 cases where there is a record of cross-examination, consent was explicitly raised as a defence and in 32 cases, the ‘behaviour’ of the victim implying consent was relied upon, for example, by reference to the choice of the victim being with a particular person, at a particular location, and/or at a particular time.</a:t>
            </a:r>
            <a:endParaRPr lang="en-US" sz="1200" dirty="0" smtClean="0">
              <a:effectLst/>
              <a:latin typeface="+mn-lt"/>
              <a:ea typeface="+mn-ea"/>
              <a:cs typeface="+mn-cs"/>
              <a:sym typeface="Calibri"/>
            </a:endParaRPr>
          </a:p>
          <a:p>
            <a:endParaRPr lang="en-AU" sz="1200" dirty="0" smtClean="0">
              <a:effectLst/>
              <a:latin typeface="+mn-lt"/>
              <a:ea typeface="+mn-ea"/>
              <a:cs typeface="+mn-cs"/>
              <a:sym typeface="Calibri"/>
            </a:endParaRPr>
          </a:p>
          <a:p>
            <a:r>
              <a:rPr lang="en-AU" sz="1200" dirty="0" smtClean="0">
                <a:effectLst/>
                <a:latin typeface="+mn-lt"/>
                <a:ea typeface="+mn-ea"/>
                <a:cs typeface="+mn-cs"/>
                <a:sym typeface="Calibri"/>
              </a:rPr>
              <a:t>The paper also sought to debunk myths and stereotypes.  For instance, it challenged myths and stereotypes related to late reporting by discussing research that identified various reasons why people may not report, or delay reporting, sexual crimes.  Reasons identified include stigma, fear of retaliation and fear of being blamed for the crime.  </a:t>
            </a:r>
          </a:p>
          <a:p>
            <a:endParaRPr lang="en-AU" sz="1200" dirty="0" smtClean="0">
              <a:effectLst/>
              <a:latin typeface="+mn-lt"/>
              <a:ea typeface="+mn-ea"/>
              <a:cs typeface="+mn-cs"/>
              <a:sym typeface="Calibri"/>
            </a:endParaRPr>
          </a:p>
          <a:p>
            <a:r>
              <a:rPr lang="en-AU" sz="1200" dirty="0" smtClean="0">
                <a:effectLst/>
                <a:latin typeface="+mn-lt"/>
                <a:ea typeface="+mn-ea"/>
                <a:cs typeface="+mn-cs"/>
                <a:sym typeface="Calibri"/>
              </a:rPr>
              <a:t>Women’s Centre for Change (WCC) Penang, </a:t>
            </a:r>
            <a:r>
              <a:rPr lang="en-AU" sz="1200" i="1" dirty="0" smtClean="0">
                <a:effectLst/>
                <a:latin typeface="+mn-lt"/>
                <a:ea typeface="+mn-ea"/>
                <a:cs typeface="+mn-cs"/>
                <a:sym typeface="Calibri"/>
              </a:rPr>
              <a:t>Seeking a Better Judicial Process for Sexual Crimes: Background Paper for Dialogue with Penang Judiciary</a:t>
            </a:r>
            <a:r>
              <a:rPr lang="en-AU" sz="1200" dirty="0" smtClean="0">
                <a:effectLst/>
                <a:latin typeface="+mn-lt"/>
                <a:ea typeface="+mn-ea"/>
                <a:cs typeface="+mn-cs"/>
                <a:sym typeface="Calibri"/>
              </a:rPr>
              <a:t> (2007).</a:t>
            </a:r>
            <a:endParaRPr lang="en-US" sz="1200" dirty="0" smtClean="0">
              <a:effectLst/>
              <a:latin typeface="+mn-lt"/>
              <a:ea typeface="+mn-ea"/>
              <a:cs typeface="+mn-cs"/>
              <a:sym typeface="Calibri"/>
            </a:endParaRPr>
          </a:p>
          <a:p>
            <a:endParaRPr lang="en-US" dirty="0" smtClean="0"/>
          </a:p>
          <a:p>
            <a:r>
              <a:rPr lang="en-US" dirty="0" smtClean="0"/>
              <a:t>---</a:t>
            </a:r>
          </a:p>
          <a:p>
            <a:endParaRPr lang="en-US" dirty="0" smtClean="0"/>
          </a:p>
          <a:p>
            <a:r>
              <a:rPr lang="en-US" dirty="0" smtClean="0"/>
              <a:t>See</a:t>
            </a:r>
            <a:r>
              <a:rPr lang="en-US" baseline="0" dirty="0" smtClean="0"/>
              <a:t> also 2011 </a:t>
            </a:r>
            <a:r>
              <a:rPr lang="en-AU" sz="1200" b="0" i="0" dirty="0" smtClean="0">
                <a:effectLst/>
                <a:latin typeface="+mn-lt"/>
                <a:ea typeface="+mn-ea"/>
                <a:cs typeface="+mn-cs"/>
                <a:sym typeface="Calibri"/>
              </a:rPr>
              <a:t>UN Special Rapporteur on the independence of judges and lawyers report concerning the negative impact of stereotyping on the criminal justice system.  Among other things, her report </a:t>
            </a:r>
            <a:r>
              <a:rPr lang="en-AU" sz="1200" b="0" dirty="0" smtClean="0">
                <a:effectLst/>
                <a:latin typeface="+mn-lt"/>
                <a:ea typeface="+mn-ea"/>
                <a:cs typeface="+mn-cs"/>
                <a:sym typeface="Calibri"/>
              </a:rPr>
              <a:t>recognised that judicial stereotyping is widespread in this system and undermines access to justice and equality for women.  She also highlighted how stereotyping harms women within the system. </a:t>
            </a:r>
            <a:endParaRPr lang="en-US" dirty="0" smtClean="0"/>
          </a:p>
        </p:txBody>
      </p:sp>
    </p:spTree>
    <p:extLst>
      <p:ext uri="{BB962C8B-B14F-4D97-AF65-F5344CB8AC3E}">
        <p14:creationId xmlns:p14="http://schemas.microsoft.com/office/powerpoint/2010/main" val="496383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a:spLocks noGrp="1" noRot="1" noChangeAspect="1"/>
          </p:cNvSpPr>
          <p:nvPr>
            <p:ph type="sldImg"/>
          </p:nvPr>
        </p:nvSpPr>
        <p:spPr>
          <a:prstGeom prst="rect">
            <a:avLst/>
          </a:prstGeom>
        </p:spPr>
        <p:txBody>
          <a:bodyPr/>
          <a:lstStyle/>
          <a:p>
            <a:endParaRPr/>
          </a:p>
        </p:txBody>
      </p:sp>
      <p:sp>
        <p:nvSpPr>
          <p:cNvPr id="116" name="Shape 116"/>
          <p:cNvSpPr>
            <a:spLocks noGrp="1"/>
          </p:cNvSpPr>
          <p:nvPr>
            <p:ph type="body" sz="quarter" idx="1"/>
          </p:nvPr>
        </p:nvSpPr>
        <p:spPr>
          <a:prstGeom prst="rect">
            <a:avLst/>
          </a:prstGeom>
        </p:spPr>
        <p:txBody>
          <a:bodyPr/>
          <a:lstStyle/>
          <a:p>
            <a:r>
              <a:rPr lang="en-US" sz="1200" dirty="0" smtClean="0">
                <a:effectLst/>
                <a:latin typeface="+mn-lt"/>
                <a:ea typeface="+mn-ea"/>
                <a:cs typeface="+mn-cs"/>
                <a:sym typeface="Calibri"/>
              </a:rPr>
              <a:t>Laws and policies (broadly defined) at the national-level help to guarantee that judges as well as other state actors comply with their international human rights obligations related to stereotyping, and may also give individuals a direct cause of action in order to ensure accountability.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Advocates should consider whether the reform or creation of law and policy frameworks is needed to ensure national protections against judicial and other stereotyping.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Such laws and policies may incorporate various types of protections against stereotyping, such as:</a:t>
            </a:r>
          </a:p>
          <a:p>
            <a:pPr marL="171450" indent="-171450">
              <a:buFontTx/>
              <a:buChar char="-"/>
            </a:pPr>
            <a:r>
              <a:rPr lang="en-US" sz="1200" u="sng" dirty="0" smtClean="0">
                <a:effectLst/>
                <a:latin typeface="+mn-lt"/>
                <a:ea typeface="+mn-ea"/>
                <a:cs typeface="+mn-cs"/>
                <a:sym typeface="Calibri"/>
              </a:rPr>
              <a:t>general protections</a:t>
            </a:r>
            <a:r>
              <a:rPr lang="en-US" sz="1200" dirty="0" smtClean="0">
                <a:effectLst/>
                <a:latin typeface="+mn-lt"/>
                <a:ea typeface="+mn-ea"/>
                <a:cs typeface="+mn-cs"/>
                <a:sym typeface="Calibri"/>
              </a:rPr>
              <a:t>, which protect against all types of stereotyping (including gender stereotyping by judges), given that few laws address judicial stereotyping specifically; </a:t>
            </a:r>
          </a:p>
          <a:p>
            <a:pPr marL="171450" indent="-171450">
              <a:buFontTx/>
              <a:buChar char="-"/>
            </a:pPr>
            <a:r>
              <a:rPr lang="en-US" sz="1200" u="sng" dirty="0" smtClean="0">
                <a:effectLst/>
                <a:latin typeface="+mn-lt"/>
                <a:ea typeface="+mn-ea"/>
                <a:cs typeface="+mn-cs"/>
                <a:sym typeface="Calibri"/>
              </a:rPr>
              <a:t>subject matter protections </a:t>
            </a:r>
            <a:r>
              <a:rPr lang="en-US" sz="1200" dirty="0" smtClean="0">
                <a:effectLst/>
                <a:latin typeface="+mn-lt"/>
                <a:ea typeface="+mn-ea"/>
                <a:cs typeface="+mn-cs"/>
                <a:sym typeface="Calibri"/>
              </a:rPr>
              <a:t>that seek to guard against stereotyping in particular areas, such as sexual and reproductive health; group-based protections, which defend against stereotyping of specific groups, such as women or transgender people; and/or, </a:t>
            </a:r>
          </a:p>
          <a:p>
            <a:pPr marL="171450" indent="-171450">
              <a:buFontTx/>
              <a:buChar char="-"/>
            </a:pPr>
            <a:r>
              <a:rPr lang="en-US" sz="1200" u="sng" dirty="0" smtClean="0">
                <a:effectLst/>
                <a:latin typeface="+mn-lt"/>
                <a:ea typeface="+mn-ea"/>
                <a:cs typeface="+mn-cs"/>
                <a:sym typeface="Calibri"/>
              </a:rPr>
              <a:t>situational protections</a:t>
            </a:r>
            <a:r>
              <a:rPr lang="en-US" sz="1200" dirty="0" smtClean="0">
                <a:effectLst/>
                <a:latin typeface="+mn-lt"/>
                <a:ea typeface="+mn-ea"/>
                <a:cs typeface="+mn-cs"/>
                <a:sym typeface="Calibri"/>
              </a:rPr>
              <a:t>, which protect against stereotyping in specific situations</a:t>
            </a:r>
            <a:r>
              <a:rPr lang="en-US" dirty="0" smtClean="0">
                <a:effectLst/>
              </a:rPr>
              <a:t> </a:t>
            </a:r>
            <a:endParaRPr lang="fr-CH" dirty="0" smtClean="0"/>
          </a:p>
          <a:p>
            <a:endParaRPr lang="fr-CH" dirty="0" smtClean="0"/>
          </a:p>
          <a:p>
            <a:r>
              <a:rPr lang="fr-CH" dirty="0" smtClean="0"/>
              <a:t>----</a:t>
            </a:r>
          </a:p>
          <a:p>
            <a:endParaRPr lang="fr-CH" b="1" dirty="0" smtClean="0"/>
          </a:p>
          <a:p>
            <a:r>
              <a:rPr b="1" dirty="0" smtClean="0"/>
              <a:t>The </a:t>
            </a:r>
            <a:r>
              <a:rPr b="1" dirty="0"/>
              <a:t>Bangalore Principles of Judicial Conduct </a:t>
            </a:r>
            <a:r>
              <a:rPr dirty="0"/>
              <a:t>identify a range of values and principles, including impartiality, that judges should adhere to in the performance of their duties.  The Principles provide, inter alia, that a judge shall</a:t>
            </a:r>
            <a:r>
              <a:rPr dirty="0" smtClean="0"/>
              <a:t>:</a:t>
            </a:r>
            <a:endParaRPr dirty="0"/>
          </a:p>
          <a:p>
            <a:r>
              <a:rPr dirty="0"/>
              <a:t>perform his or </a:t>
            </a:r>
            <a:r>
              <a:rPr b="1" dirty="0"/>
              <a:t>her judicial duties without favor, bias or prejudice </a:t>
            </a:r>
            <a:r>
              <a:rPr dirty="0"/>
              <a:t>not knowingly, while a proceeding is before, or could come before, the judge, make any comment that might reasonably be expected to affect the outcome of such proceeding or impair the manifest fairness of the process, nor shall the judge make any comment in public or otherwise that might affect the fair trial of any person or issue not, in the performance of judicial duties, by words or conduct, manifest bias or prejudice towards any person or group on irrelevant grounds require lawyers in proceedings before the court to refrain from manifesting, by words or conduct, bias or prejudice based on irrelevant grounds, except such as are legally relevant to an issue in proceedings and may be the subject of legitimate advocacy.</a:t>
            </a:r>
          </a:p>
          <a:p>
            <a:endParaRPr lang="fr-CH" dirty="0" smtClean="0"/>
          </a:p>
          <a:p>
            <a:r>
              <a:rPr lang="fr-CH" dirty="0" smtClean="0"/>
              <a:t>---</a:t>
            </a:r>
          </a:p>
          <a:p>
            <a:endParaRPr dirty="0"/>
          </a:p>
          <a:p>
            <a:r>
              <a:rPr dirty="0"/>
              <a:t>Check GBV paper pages 29-44, and SRHR paper pages 33-40</a:t>
            </a:r>
          </a:p>
        </p:txBody>
      </p:sp>
    </p:spTree>
    <p:extLst>
      <p:ext uri="{BB962C8B-B14F-4D97-AF65-F5344CB8AC3E}">
        <p14:creationId xmlns:p14="http://schemas.microsoft.com/office/powerpoint/2010/main" val="188272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Shape 110"/>
          <p:cNvSpPr>
            <a:spLocks noGrp="1" noRot="1" noChangeAspect="1"/>
          </p:cNvSpPr>
          <p:nvPr>
            <p:ph type="sldImg"/>
          </p:nvPr>
        </p:nvSpPr>
        <p:spPr>
          <a:prstGeom prst="rect">
            <a:avLst/>
          </a:prstGeom>
        </p:spPr>
        <p:txBody>
          <a:bodyPr/>
          <a:lstStyle/>
          <a:p>
            <a:endParaRPr/>
          </a:p>
        </p:txBody>
      </p:sp>
      <p:sp>
        <p:nvSpPr>
          <p:cNvPr id="111" name="Shape 111"/>
          <p:cNvSpPr>
            <a:spLocks noGrp="1"/>
          </p:cNvSpPr>
          <p:nvPr>
            <p:ph type="body" sz="quarter" idx="1"/>
          </p:nvPr>
        </p:nvSpPr>
        <p:spPr>
          <a:prstGeom prst="rect">
            <a:avLst/>
          </a:prstGeom>
        </p:spPr>
        <p:txBody>
          <a:bodyPr/>
          <a:lstStyle/>
          <a:p>
            <a:r>
              <a:rPr lang="en-US" sz="1200" dirty="0" smtClean="0">
                <a:effectLst/>
                <a:latin typeface="+mn-lt"/>
                <a:ea typeface="+mn-ea"/>
                <a:cs typeface="+mn-cs"/>
                <a:sym typeface="Calibri"/>
              </a:rPr>
              <a:t>With respect to </a:t>
            </a:r>
            <a:r>
              <a:rPr lang="en-US" sz="1200" u="sng" dirty="0" smtClean="0">
                <a:effectLst/>
                <a:latin typeface="+mn-lt"/>
                <a:ea typeface="+mn-ea"/>
                <a:cs typeface="+mn-cs"/>
                <a:sym typeface="Calibri"/>
              </a:rPr>
              <a:t>group-based protections</a:t>
            </a:r>
            <a:r>
              <a:rPr lang="en-US" sz="1200" dirty="0" smtClean="0">
                <a:effectLst/>
                <a:latin typeface="+mn-lt"/>
                <a:ea typeface="+mn-ea"/>
                <a:cs typeface="+mn-cs"/>
                <a:sym typeface="Calibri"/>
              </a:rPr>
              <a:t>, human rights instruments, such as the CEDAW Convention and the Convention on the Rights of Persons with Disabilities, protect specific groups, in this case, women and persons with disabilities, and include specific provisions to guard against stereotyping of them. Many countries throughout the world have ratified these treaties. By doing so, they have committed to eliminate stereotyping against women and persons with disabilities. Moreover, national laws and policies provide group-based protections. </a:t>
            </a:r>
            <a:endParaRPr lang="fr-CH" dirty="0" smtClean="0"/>
          </a:p>
          <a:p>
            <a:endParaRPr lang="fr-CH" dirty="0" smtClean="0"/>
          </a:p>
          <a:p>
            <a:r>
              <a:rPr lang="fr-CH" dirty="0" smtClean="0"/>
              <a:t>With respect to </a:t>
            </a:r>
            <a:r>
              <a:rPr lang="fr-CH" u="sng" dirty="0" smtClean="0"/>
              <a:t>situational protections</a:t>
            </a:r>
            <a:r>
              <a:rPr lang="fr-CH" u="sng" baseline="0" dirty="0" smtClean="0"/>
              <a:t> </a:t>
            </a:r>
            <a:r>
              <a:rPr lang="en-US" sz="1200" dirty="0" smtClean="0">
                <a:effectLst/>
                <a:latin typeface="+mn-lt"/>
                <a:ea typeface="+mn-ea"/>
                <a:cs typeface="+mn-cs"/>
                <a:sym typeface="Calibri"/>
              </a:rPr>
              <a:t>against stereotyping:</a:t>
            </a:r>
          </a:p>
          <a:p>
            <a:r>
              <a:rPr lang="en-US" sz="1200" dirty="0" smtClean="0">
                <a:effectLst/>
                <a:latin typeface="+mn-lt"/>
                <a:ea typeface="+mn-ea"/>
                <a:cs typeface="+mn-cs"/>
                <a:sym typeface="Calibri"/>
              </a:rPr>
              <a:t>Argentina’s Law of Humanized Childbirth. Although the law does not explicitly address judicial stereotyping, it establishes the rights of women who receive maternal health care during labor and childbirth in health facilities. Notably, it underscores the importance of women’s participation in the decision-making process in connection with childbirth, rather than viewing them as objects of care. It guarantees them the right to be informed about possible medical interventions and choose among the alternatives, as well as the rights to respectful treatment and individualized medical care that guarantees a woman’s privacy and respects her cultural customs. As such, these guarantees debunk stereotypes about the inability of women to make rational decisions and depict them as reproductive vessels.</a:t>
            </a:r>
          </a:p>
          <a:p>
            <a:r>
              <a:rPr lang="en-US" sz="1200" dirty="0" smtClean="0">
                <a:effectLst/>
                <a:latin typeface="+mn-lt"/>
                <a:ea typeface="+mn-ea"/>
                <a:cs typeface="+mn-cs"/>
                <a:sym typeface="Calibri"/>
              </a:rPr>
              <a:t> </a:t>
            </a:r>
          </a:p>
          <a:p>
            <a:r>
              <a:rPr lang="en-US" sz="1200" dirty="0" smtClean="0">
                <a:effectLst/>
                <a:latin typeface="+mn-lt"/>
                <a:ea typeface="+mn-ea"/>
                <a:cs typeface="+mn-cs"/>
                <a:sym typeface="Calibri"/>
              </a:rPr>
              <a:t>Relatedly, in 2009, Argentina adopted a law to prevent, sanction and eradicate violence against women, which includes subject matter protections against stereotyping in the area of gender-based violence. Notably, this law also explicitly includes obstetric violence as a form of violence against women, thereby incorporating the situational protections referenced above to prevent obstetric violence and combat the stereotypes that perpetuate the mistreatment and dehumanization of women in this context. Notably, Venezuela and Mexico have similarly developed situational protections in the form of specific legislation on childbirth to ensure women’s decision-making autonomy in this context, dispelling gender stereotypes, and then incorporated obstetric violence into legislation regulating violence against women, which provides broader subject matter protections.</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Law of Humanized Childbirth of 2004 (Argentina).</a:t>
            </a:r>
          </a:p>
          <a:p>
            <a:r>
              <a:rPr lang="fr-CH" dirty="0" smtClean="0"/>
              <a:t>---</a:t>
            </a:r>
          </a:p>
          <a:p>
            <a:endParaRPr lang="fr-CH" dirty="0" smtClean="0"/>
          </a:p>
          <a:p>
            <a:r>
              <a:rPr lang="fr-CH" b="1" dirty="0" smtClean="0"/>
              <a:t>Regarding separation of powers if it comes up</a:t>
            </a:r>
          </a:p>
          <a:p>
            <a:endParaRPr lang="fr-CH" dirty="0" smtClean="0"/>
          </a:p>
          <a:p>
            <a:r>
              <a:rPr lang="fr-CH" dirty="0" smtClean="0"/>
              <a:t>Note that</a:t>
            </a:r>
            <a:r>
              <a:rPr lang="fr-CH" baseline="0" dirty="0" smtClean="0"/>
              <a:t> a</a:t>
            </a:r>
            <a:r>
              <a:rPr lang="fr-CH" dirty="0" smtClean="0"/>
              <a:t>lthough the principle of separation of powers requires independence between the executive branch, legislative branch and judiciary, this does not require “rigid” separation, and domestic approaches vary. The judiciary is often the only body that can require the Government to take measures to meet its constitutional obligations, and determine the reasonableness of its actions.</a:t>
            </a:r>
          </a:p>
          <a:p>
            <a:endParaRPr lang="fr-CH" dirty="0" smtClean="0"/>
          </a:p>
          <a:p>
            <a:r>
              <a:rPr lang="fr-CH" dirty="0" smtClean="0"/>
              <a:t>OHCHR, </a:t>
            </a:r>
            <a:r>
              <a:rPr lang="fr-CH" i="1" dirty="0" smtClean="0"/>
              <a:t>Reflection</a:t>
            </a:r>
            <a:r>
              <a:rPr lang="fr-CH" i="1" baseline="0" dirty="0" smtClean="0"/>
              <a:t> G</a:t>
            </a:r>
            <a:r>
              <a:rPr lang="fr-CH" i="1" dirty="0" smtClean="0"/>
              <a:t>uide for the Judiciary on Applying a Human Rights-Based Approach to sexual and reproductive health,maternal health and under-5 child health</a:t>
            </a:r>
            <a:r>
              <a:rPr lang="fr-CH" dirty="0" smtClean="0"/>
              <a:t> (2017), at p.23.</a:t>
            </a:r>
          </a:p>
          <a:p>
            <a:endParaRPr lang="fr-CH" dirty="0" smtClean="0"/>
          </a:p>
          <a:p>
            <a:r>
              <a:rPr lang="fr-CH" dirty="0" smtClean="0"/>
              <a:t>---</a:t>
            </a:r>
          </a:p>
          <a:p>
            <a:endParaRPr lang="fr-CH" dirty="0" smtClean="0"/>
          </a:p>
          <a:p>
            <a:pPr marL="0" marR="0" indent="0" defTabSz="914400" eaLnBrk="1" fontAlgn="auto" latinLnBrk="0" hangingPunct="1">
              <a:lnSpc>
                <a:spcPct val="100000"/>
              </a:lnSpc>
              <a:spcBef>
                <a:spcPts val="400"/>
              </a:spcBef>
              <a:spcAft>
                <a:spcPts val="0"/>
              </a:spcAft>
              <a:buClrTx/>
              <a:buSzTx/>
              <a:buFontTx/>
              <a:buNone/>
              <a:tabLst/>
              <a:defRPr/>
            </a:pPr>
            <a:r>
              <a:rPr lang="fr-CH" b="1" i="1" dirty="0" smtClean="0"/>
              <a:t>A point to discuss with the participants could be whether there are laws, policies, protocols, principles</a:t>
            </a:r>
            <a:r>
              <a:rPr lang="fr-CH" b="1" i="1" baseline="0" dirty="0" smtClean="0"/>
              <a:t> </a:t>
            </a:r>
            <a:r>
              <a:rPr lang="fr-CH" b="1" i="1" dirty="0" smtClean="0"/>
              <a:t>in the country or region to address issues related to stereotypes and their effects on judicial processes</a:t>
            </a:r>
          </a:p>
          <a:p>
            <a:endParaRPr dirty="0"/>
          </a:p>
        </p:txBody>
      </p:sp>
    </p:spTree>
    <p:extLst>
      <p:ext uri="{BB962C8B-B14F-4D97-AF65-F5344CB8AC3E}">
        <p14:creationId xmlns:p14="http://schemas.microsoft.com/office/powerpoint/2010/main" val="1653722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a:spLocks noGrp="1" noRot="1" noChangeAspect="1"/>
          </p:cNvSpPr>
          <p:nvPr>
            <p:ph type="sldImg"/>
          </p:nvPr>
        </p:nvSpPr>
        <p:spPr>
          <a:prstGeom prst="rect">
            <a:avLst/>
          </a:prstGeom>
        </p:spPr>
        <p:txBody>
          <a:bodyPr/>
          <a:lstStyle/>
          <a:p>
            <a:endParaRPr/>
          </a:p>
        </p:txBody>
      </p:sp>
      <p:sp>
        <p:nvSpPr>
          <p:cNvPr id="121" name="Shape 121"/>
          <p:cNvSpPr>
            <a:spLocks noGrp="1"/>
          </p:cNvSpPr>
          <p:nvPr>
            <p:ph type="body" sz="quarter" idx="1"/>
          </p:nvPr>
        </p:nvSpPr>
        <p:spPr>
          <a:prstGeom prst="rect">
            <a:avLst/>
          </a:prstGeom>
        </p:spPr>
        <p:txBody>
          <a:bodyPr/>
          <a:lstStyle/>
          <a:p>
            <a:r>
              <a:rPr lang="en-US" sz="1200" dirty="0" smtClean="0">
                <a:effectLst/>
                <a:latin typeface="+mn-lt"/>
                <a:ea typeface="+mn-ea"/>
                <a:cs typeface="+mn-cs"/>
                <a:sym typeface="Calibri"/>
              </a:rPr>
              <a:t>We</a:t>
            </a:r>
            <a:r>
              <a:rPr lang="en-US" sz="1200" baseline="0" dirty="0" smtClean="0">
                <a:effectLst/>
                <a:latin typeface="+mn-lt"/>
                <a:ea typeface="+mn-ea"/>
                <a:cs typeface="+mn-cs"/>
                <a:sym typeface="Calibri"/>
              </a:rPr>
              <a:t> s</a:t>
            </a:r>
            <a:r>
              <a:rPr lang="en-US" sz="1200" dirty="0" smtClean="0">
                <a:effectLst/>
                <a:latin typeface="+mn-lt"/>
                <a:ea typeface="+mn-ea"/>
                <a:cs typeface="+mn-cs"/>
                <a:sym typeface="Calibri"/>
              </a:rPr>
              <a:t>hould all scrutinize judicial reasoning to ensure judges comply with their obligation to reach decisions on the basis of law and fact and not stereotypes.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For example, in several decisions we have discussed, judges disregarded scientific evidence and issued rulings on the basis of their stereotypical perceptions or beliefs. </a:t>
            </a:r>
          </a:p>
          <a:p>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Below is a list of key questions that advocates need to consider when monitoring and analyzing judicial reasoning for evidence of stereotyping:</a:t>
            </a:r>
          </a:p>
          <a:p>
            <a:pPr lvl="0"/>
            <a:r>
              <a:rPr lang="en-US" sz="1200" dirty="0" smtClean="0">
                <a:effectLst/>
                <a:latin typeface="+mn-lt"/>
                <a:ea typeface="+mn-ea"/>
                <a:cs typeface="+mn-cs"/>
                <a:sym typeface="Calibri"/>
              </a:rPr>
              <a:t>Did the judge engage in stereotyping or fail to challenge stereotyping by lower courts?</a:t>
            </a:r>
          </a:p>
          <a:p>
            <a:pPr lvl="0"/>
            <a:r>
              <a:rPr lang="en-US" sz="1200" dirty="0" smtClean="0">
                <a:effectLst/>
                <a:latin typeface="+mn-lt"/>
                <a:ea typeface="+mn-ea"/>
                <a:cs typeface="+mn-cs"/>
                <a:sym typeface="Calibri"/>
              </a:rPr>
              <a:t>What are the operative stereotypes?</a:t>
            </a:r>
          </a:p>
          <a:p>
            <a:pPr lvl="0"/>
            <a:r>
              <a:rPr lang="en-US" sz="1200" dirty="0" smtClean="0">
                <a:effectLst/>
                <a:latin typeface="+mn-lt"/>
                <a:ea typeface="+mn-ea"/>
                <a:cs typeface="+mn-cs"/>
                <a:sym typeface="Calibri"/>
              </a:rPr>
              <a:t>How was the individual harmed as a result of judicial stereotyping?</a:t>
            </a:r>
          </a:p>
          <a:p>
            <a:r>
              <a:rPr lang="en-US" sz="1200" dirty="0" smtClean="0">
                <a:effectLst/>
                <a:latin typeface="+mn-lt"/>
                <a:ea typeface="+mn-ea"/>
                <a:cs typeface="+mn-cs"/>
                <a:sym typeface="Calibri"/>
              </a:rPr>
              <a:t>Did the judge award remedies to debunk the stereotypes?</a:t>
            </a:r>
            <a:r>
              <a:rPr lang="en-US" dirty="0" smtClean="0">
                <a:effectLst/>
              </a:rPr>
              <a:t> </a:t>
            </a:r>
            <a:endParaRPr lang="fr-CH" dirty="0" smtClean="0"/>
          </a:p>
          <a:p>
            <a:pPr marL="0" indent="0">
              <a:buFontTx/>
              <a:buNone/>
            </a:pPr>
            <a:endParaRPr lang="fr-CH" dirty="0" smtClean="0"/>
          </a:p>
          <a:p>
            <a:pPr marL="0" indent="0">
              <a:buFontTx/>
              <a:buNone/>
            </a:pPr>
            <a:r>
              <a:rPr lang="fr-CH" dirty="0" smtClean="0"/>
              <a:t>---</a:t>
            </a:r>
          </a:p>
          <a:p>
            <a:pPr marL="0" indent="0">
              <a:buFontTx/>
              <a:buNone/>
            </a:pPr>
            <a:endParaRPr lang="fr-CH" dirty="0" smtClean="0"/>
          </a:p>
          <a:p>
            <a:pPr marL="0" indent="0">
              <a:buFontTx/>
              <a:buNone/>
            </a:pPr>
            <a:r>
              <a:rPr lang="en-US" sz="1200" dirty="0" smtClean="0">
                <a:effectLst/>
                <a:latin typeface="+mn-lt"/>
                <a:ea typeface="+mn-ea"/>
                <a:cs typeface="+mn-cs"/>
                <a:sym typeface="Calibri"/>
              </a:rPr>
              <a:t>Note that even when courts find laws that codify gender stereotypes in violation of constitutional or human rights protections, they do not always name the harmful stereotypes underpinning such laws. In those rare cases where they do name the harmful stereotype, many</a:t>
            </a:r>
            <a:r>
              <a:rPr lang="en-US" sz="1200" baseline="0" dirty="0" smtClean="0">
                <a:effectLst/>
                <a:latin typeface="+mn-lt"/>
                <a:ea typeface="+mn-ea"/>
                <a:cs typeface="+mn-cs"/>
                <a:sym typeface="Calibri"/>
              </a:rPr>
              <a:t> </a:t>
            </a:r>
            <a:r>
              <a:rPr lang="en-US" sz="1200" dirty="0" smtClean="0">
                <a:effectLst/>
                <a:latin typeface="+mn-lt"/>
                <a:ea typeface="+mn-ea"/>
                <a:cs typeface="+mn-cs"/>
                <a:sym typeface="Calibri"/>
              </a:rPr>
              <a:t>fail to address the </a:t>
            </a:r>
            <a:r>
              <a:rPr lang="en-US" sz="1200" dirty="0" err="1" smtClean="0">
                <a:effectLst/>
                <a:latin typeface="+mn-lt"/>
                <a:ea typeface="+mn-ea"/>
                <a:cs typeface="+mn-cs"/>
                <a:sym typeface="Calibri"/>
              </a:rPr>
              <a:t>intersectionality</a:t>
            </a:r>
            <a:r>
              <a:rPr lang="en-US" sz="1200" dirty="0" smtClean="0">
                <a:effectLst/>
                <a:latin typeface="+mn-lt"/>
                <a:ea typeface="+mn-ea"/>
                <a:cs typeface="+mn-cs"/>
                <a:sym typeface="Calibri"/>
              </a:rPr>
              <a:t> and compounded stereotypes experienced by subgroups of persons.</a:t>
            </a:r>
            <a:r>
              <a:rPr lang="en-US" dirty="0" smtClean="0">
                <a:effectLst/>
              </a:rPr>
              <a:t> </a:t>
            </a:r>
          </a:p>
          <a:p>
            <a:pPr marL="0" indent="0">
              <a:buFontTx/>
              <a:buNone/>
            </a:pPr>
            <a:endParaRPr lang="fr-CH" dirty="0" smtClean="0"/>
          </a:p>
          <a:p>
            <a:pPr marL="0" indent="0">
              <a:buFontTx/>
              <a:buNone/>
            </a:pPr>
            <a:r>
              <a:rPr lang="fr-CH" b="1" i="1" dirty="0" smtClean="0"/>
              <a:t>Ask participants if there is also a role the judiciary itself – for instance through its gender equality unit - can play in terms of monitoring and</a:t>
            </a:r>
            <a:r>
              <a:rPr lang="fr-CH" b="1" i="1" baseline="0" dirty="0" smtClean="0"/>
              <a:t> analysing decision-making to support efforts to address wrongful stereotyping? What about working together with litigation-based civil society organisations?</a:t>
            </a:r>
          </a:p>
          <a:p>
            <a:pPr marL="0" indent="0">
              <a:buFontTx/>
              <a:buNone/>
            </a:pPr>
            <a:endParaRPr lang="fr-CH" b="1" i="1" baseline="0" dirty="0" smtClean="0"/>
          </a:p>
          <a:p>
            <a:pPr marL="0" indent="0">
              <a:buFontTx/>
              <a:buNone/>
            </a:pPr>
            <a:r>
              <a:rPr lang="fr-CH" b="1" i="0" baseline="0" dirty="0" smtClean="0"/>
              <a:t>----</a:t>
            </a:r>
          </a:p>
          <a:p>
            <a:pPr marL="0" indent="0">
              <a:buFontTx/>
              <a:buNone/>
            </a:pPr>
            <a:endParaRPr lang="fr-CH" b="1" i="0" baseline="0" dirty="0" smtClean="0"/>
          </a:p>
          <a:p>
            <a:pPr marL="0" indent="0">
              <a:buFontTx/>
              <a:buNone/>
            </a:pPr>
            <a:r>
              <a:rPr lang="fr-CH" b="0" i="0" baseline="0" dirty="0" smtClean="0"/>
              <a:t>Reference here can also generally be had towards the new OHCHR Monitoring Manual Chapter on trial observation, also references in session 2.</a:t>
            </a:r>
          </a:p>
        </p:txBody>
      </p:sp>
    </p:spTree>
    <p:extLst>
      <p:ext uri="{BB962C8B-B14F-4D97-AF65-F5344CB8AC3E}">
        <p14:creationId xmlns:p14="http://schemas.microsoft.com/office/powerpoint/2010/main" val="1989790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hape 125"/>
          <p:cNvSpPr>
            <a:spLocks noGrp="1" noRot="1" noChangeAspect="1"/>
          </p:cNvSpPr>
          <p:nvPr>
            <p:ph type="sldImg"/>
          </p:nvPr>
        </p:nvSpPr>
        <p:spPr>
          <a:prstGeom prst="rect">
            <a:avLst/>
          </a:prstGeom>
        </p:spPr>
        <p:txBody>
          <a:bodyPr/>
          <a:lstStyle/>
          <a:p>
            <a:endParaRPr/>
          </a:p>
        </p:txBody>
      </p:sp>
      <p:sp>
        <p:nvSpPr>
          <p:cNvPr id="126" name="Shape 126"/>
          <p:cNvSpPr>
            <a:spLocks noGrp="1"/>
          </p:cNvSpPr>
          <p:nvPr>
            <p:ph type="body" sz="quarter" idx="1"/>
          </p:nvPr>
        </p:nvSpPr>
        <p:spPr>
          <a:prstGeom prst="rect">
            <a:avLst/>
          </a:prstGeom>
        </p:spPr>
        <p:txBody>
          <a:bodyPr/>
          <a:lstStyle/>
          <a:p>
            <a:r>
              <a:rPr lang="en-US" dirty="0" smtClean="0"/>
              <a:t>Note that through a selection of cases, the report analyzed the extent to which Argentinian courts had applied international human rights obligations related to gender-based violence against women.  (Chapter 5 of the report)</a:t>
            </a:r>
            <a:endParaRPr lang="fr-CH" dirty="0" smtClean="0"/>
          </a:p>
          <a:p>
            <a:endParaRPr lang="fr-CH" dirty="0" smtClean="0"/>
          </a:p>
          <a:p>
            <a:r>
              <a:rPr lang="en-AU" sz="1200" b="1" dirty="0" smtClean="0">
                <a:effectLst/>
                <a:latin typeface="+mn-lt"/>
                <a:ea typeface="+mn-ea"/>
                <a:cs typeface="+mn-cs"/>
                <a:sym typeface="Calibri"/>
              </a:rPr>
              <a:t>Emphasis</a:t>
            </a:r>
            <a:r>
              <a:rPr lang="en-AU" sz="1200" dirty="0" smtClean="0">
                <a:effectLst/>
                <a:latin typeface="+mn-lt"/>
                <a:ea typeface="+mn-ea"/>
                <a:cs typeface="+mn-cs"/>
                <a:sym typeface="Calibri"/>
              </a:rPr>
              <a:t> could also be made that even decisions that uphold the rights of victims/survivors can perpetuate stereotypes if stereotyping is left unaddressed by judges or other decision-makers. </a:t>
            </a:r>
            <a:endParaRPr dirty="0"/>
          </a:p>
        </p:txBody>
      </p:sp>
    </p:spTree>
    <p:extLst>
      <p:ext uri="{BB962C8B-B14F-4D97-AF65-F5344CB8AC3E}">
        <p14:creationId xmlns:p14="http://schemas.microsoft.com/office/powerpoint/2010/main" val="16797376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Shape 130"/>
          <p:cNvSpPr>
            <a:spLocks noGrp="1" noRot="1" noChangeAspect="1"/>
          </p:cNvSpPr>
          <p:nvPr>
            <p:ph type="sldImg"/>
          </p:nvPr>
        </p:nvSpPr>
        <p:spPr>
          <a:prstGeom prst="rect">
            <a:avLst/>
          </a:prstGeom>
        </p:spPr>
        <p:txBody>
          <a:bodyPr/>
          <a:lstStyle/>
          <a:p>
            <a:endParaRPr/>
          </a:p>
        </p:txBody>
      </p:sp>
      <p:sp>
        <p:nvSpPr>
          <p:cNvPr id="131" name="Shape 131"/>
          <p:cNvSpPr>
            <a:spLocks noGrp="1"/>
          </p:cNvSpPr>
          <p:nvPr>
            <p:ph type="body" sz="quarter" idx="1"/>
          </p:nvPr>
        </p:nvSpPr>
        <p:spPr>
          <a:prstGeom prst="rect">
            <a:avLst/>
          </a:prstGeom>
        </p:spPr>
        <p:txBody>
          <a:bodyPr/>
          <a:lstStyle/>
          <a:p>
            <a:r>
              <a:rPr lang="fr-CH" b="1" dirty="0" smtClean="0"/>
              <a:t>Facts of the case</a:t>
            </a:r>
          </a:p>
          <a:p>
            <a:endParaRPr lang="en-AU" sz="1200" b="0" i="0" dirty="0" smtClean="0">
              <a:effectLst/>
              <a:latin typeface="+mn-lt"/>
              <a:ea typeface="+mn-ea"/>
              <a:cs typeface="+mn-cs"/>
              <a:sym typeface="Calibri"/>
            </a:endParaRPr>
          </a:p>
          <a:p>
            <a:r>
              <a:rPr lang="en-AU" sz="1200" b="0" i="0" dirty="0" smtClean="0">
                <a:effectLst/>
                <a:latin typeface="+mn-lt"/>
                <a:ea typeface="+mn-ea"/>
                <a:cs typeface="+mn-cs"/>
                <a:sym typeface="Calibri"/>
              </a:rPr>
              <a:t>In 1996, Jose Carlos </a:t>
            </a:r>
            <a:r>
              <a:rPr lang="en-AU" sz="1200" b="0" dirty="0" smtClean="0">
                <a:effectLst/>
                <a:latin typeface="+mn-lt"/>
                <a:ea typeface="+mn-ea"/>
                <a:cs typeface="+mn-cs"/>
                <a:sym typeface="Calibri"/>
              </a:rPr>
              <a:t>Aguilar </a:t>
            </a:r>
            <a:r>
              <a:rPr lang="en-AU" sz="1200" b="0" dirty="0" err="1" smtClean="0">
                <a:effectLst/>
                <a:latin typeface="+mn-lt"/>
                <a:ea typeface="+mn-ea"/>
                <a:cs typeface="+mn-cs"/>
                <a:sym typeface="Calibri"/>
              </a:rPr>
              <a:t>Orellana</a:t>
            </a:r>
            <a:r>
              <a:rPr lang="en-AU" sz="1200" b="0" dirty="0" smtClean="0">
                <a:effectLst/>
                <a:latin typeface="+mn-lt"/>
                <a:ea typeface="+mn-ea"/>
                <a:cs typeface="+mn-cs"/>
                <a:sym typeface="Calibri"/>
              </a:rPr>
              <a:t> was convicted of breaking and entering into M.Z.’s apartment and raping her.  </a:t>
            </a:r>
            <a:r>
              <a:rPr lang="en-AU" sz="1200" b="0" i="0" dirty="0" smtClean="0">
                <a:effectLst/>
                <a:latin typeface="+mn-lt"/>
                <a:ea typeface="+mn-ea"/>
                <a:cs typeface="+mn-cs"/>
                <a:sym typeface="Calibri"/>
              </a:rPr>
              <a:t>However, the Bolivian Court of Appeals overturned his conviction, a decision the Supreme Court upheld in 2000.     </a:t>
            </a:r>
          </a:p>
          <a:p>
            <a:endParaRPr lang="en-US" sz="1200" b="0" dirty="0" smtClean="0">
              <a:effectLst/>
              <a:latin typeface="+mn-lt"/>
              <a:ea typeface="+mn-ea"/>
              <a:cs typeface="+mn-cs"/>
              <a:sym typeface="Calibri"/>
            </a:endParaRPr>
          </a:p>
          <a:p>
            <a:r>
              <a:rPr lang="en-AU" sz="1200" b="0" i="0" dirty="0" smtClean="0">
                <a:effectLst/>
                <a:latin typeface="+mn-lt"/>
                <a:ea typeface="+mn-ea"/>
                <a:cs typeface="+mn-cs"/>
                <a:sym typeface="Calibri"/>
              </a:rPr>
              <a:t>M.Z. subsequently submitted a petition to the Inter-American Commission on Human Rights in which she claimed that the acquittal violated her human rights. </a:t>
            </a:r>
            <a:r>
              <a:rPr lang="en-AU" sz="1200" b="0" i="1" dirty="0" smtClean="0">
                <a:effectLst/>
                <a:latin typeface="+mn-lt"/>
                <a:ea typeface="+mn-ea"/>
                <a:cs typeface="+mn-cs"/>
                <a:sym typeface="Calibri"/>
              </a:rPr>
              <a:t> </a:t>
            </a:r>
            <a:r>
              <a:rPr lang="en-AU" sz="1200" b="0" i="0" dirty="0" smtClean="0">
                <a:effectLst/>
                <a:latin typeface="+mn-lt"/>
                <a:ea typeface="+mn-ea"/>
                <a:cs typeface="+mn-cs"/>
                <a:sym typeface="Calibri"/>
              </a:rPr>
              <a:t>In June 2002, after the case was declared admissible,</a:t>
            </a:r>
            <a:r>
              <a:rPr lang="en-AU" sz="1200" b="0" i="1" dirty="0" smtClean="0">
                <a:effectLst/>
                <a:latin typeface="+mn-lt"/>
                <a:ea typeface="+mn-ea"/>
                <a:cs typeface="+mn-cs"/>
                <a:sym typeface="Calibri"/>
              </a:rPr>
              <a:t> </a:t>
            </a:r>
            <a:r>
              <a:rPr lang="en-AU" sz="1200" b="0" i="0" dirty="0" smtClean="0">
                <a:effectLst/>
                <a:latin typeface="+mn-lt"/>
                <a:ea typeface="+mn-ea"/>
                <a:cs typeface="+mn-cs"/>
                <a:sym typeface="Calibri"/>
              </a:rPr>
              <a:t>Equality Now submitted an expert brief to the Commission on stereotyping.  Among other things, it stressed the obligation of judges to base their decisions on relevant facts in evidence and not stereotypes. </a:t>
            </a:r>
          </a:p>
          <a:p>
            <a:endParaRPr lang="en-US" sz="1200" b="0" dirty="0" smtClean="0">
              <a:effectLst/>
              <a:latin typeface="+mn-lt"/>
              <a:ea typeface="+mn-ea"/>
              <a:cs typeface="+mn-cs"/>
              <a:sym typeface="Calibri"/>
            </a:endParaRPr>
          </a:p>
          <a:p>
            <a:r>
              <a:rPr lang="en-US" sz="1200" b="0" i="0" dirty="0" smtClean="0">
                <a:effectLst/>
                <a:latin typeface="+mn-lt"/>
                <a:ea typeface="+mn-ea"/>
                <a:cs typeface="+mn-cs"/>
                <a:sym typeface="Calibri"/>
              </a:rPr>
              <a:t>For reference,</a:t>
            </a:r>
            <a:r>
              <a:rPr lang="en-US" sz="1200" b="0" i="0" baseline="0" dirty="0" smtClean="0">
                <a:effectLst/>
                <a:latin typeface="+mn-lt"/>
                <a:ea typeface="+mn-ea"/>
                <a:cs typeface="+mn-cs"/>
                <a:sym typeface="Calibri"/>
              </a:rPr>
              <a:t> more on the amicus below:</a:t>
            </a:r>
          </a:p>
          <a:p>
            <a:endParaRPr lang="en-US" sz="1200" b="0" dirty="0" smtClean="0">
              <a:effectLst/>
              <a:latin typeface="+mn-lt"/>
              <a:ea typeface="+mn-ea"/>
              <a:cs typeface="+mn-cs"/>
              <a:sym typeface="Calibri"/>
            </a:endParaRPr>
          </a:p>
          <a:p>
            <a:r>
              <a:rPr lang="en-US" sz="1200" b="0" dirty="0" smtClean="0">
                <a:effectLst/>
                <a:latin typeface="+mn-lt"/>
                <a:ea typeface="+mn-ea"/>
                <a:cs typeface="+mn-cs"/>
                <a:sym typeface="Calibri"/>
              </a:rPr>
              <a:t>They:</a:t>
            </a:r>
          </a:p>
          <a:p>
            <a:pPr marL="171450" lvl="0" indent="-171450">
              <a:buFontTx/>
              <a:buChar char="-"/>
            </a:pPr>
            <a:r>
              <a:rPr lang="en-AU" sz="1200" b="0" i="0" dirty="0" smtClean="0">
                <a:effectLst/>
                <a:latin typeface="+mn-lt"/>
                <a:ea typeface="+mn-ea"/>
                <a:cs typeface="+mn-cs"/>
                <a:sym typeface="Calibri"/>
              </a:rPr>
              <a:t>Noted that the trial court determined that the evidence supported M.Z.’s claim that she had been raped </a:t>
            </a:r>
          </a:p>
          <a:p>
            <a:pPr marL="171450" lvl="0" indent="-171450">
              <a:buFontTx/>
              <a:buChar char="-"/>
            </a:pPr>
            <a:r>
              <a:rPr lang="en-AU" sz="1200" b="0" i="0" dirty="0" smtClean="0">
                <a:effectLst/>
                <a:latin typeface="+mn-lt"/>
                <a:ea typeface="+mn-ea"/>
                <a:cs typeface="+mn-cs"/>
                <a:sym typeface="Calibri"/>
              </a:rPr>
              <a:t>claimed that the decision of the appellate courts to overturn the rape conviction was based not on Bolivian law or the facts, as determined by the trial court, but on </a:t>
            </a:r>
            <a:r>
              <a:rPr lang="en-AU" sz="1200" b="0" dirty="0" smtClean="0">
                <a:effectLst/>
                <a:latin typeface="+mn-lt"/>
                <a:ea typeface="+mn-ea"/>
                <a:cs typeface="+mn-cs"/>
                <a:sym typeface="Calibri"/>
              </a:rPr>
              <a:t>stereotypes and myths</a:t>
            </a:r>
            <a:endParaRPr lang="en-US" sz="1200" b="0" dirty="0" smtClean="0">
              <a:effectLst/>
              <a:latin typeface="+mn-lt"/>
              <a:ea typeface="+mn-ea"/>
              <a:cs typeface="+mn-cs"/>
              <a:sym typeface="Calibri"/>
            </a:endParaRPr>
          </a:p>
          <a:p>
            <a:endParaRPr lang="en-AU" sz="1200" i="1" dirty="0" smtClean="0">
              <a:effectLst/>
              <a:latin typeface="+mn-lt"/>
              <a:ea typeface="+mn-ea"/>
              <a:cs typeface="+mn-cs"/>
              <a:sym typeface="Calibri"/>
            </a:endParaRPr>
          </a:p>
          <a:p>
            <a:r>
              <a:rPr lang="en-AU" sz="1200" i="1" dirty="0" smtClean="0">
                <a:effectLst/>
                <a:latin typeface="+mn-lt"/>
                <a:ea typeface="+mn-ea"/>
                <a:cs typeface="+mn-cs"/>
                <a:sym typeface="Calibri"/>
              </a:rPr>
              <a:t>“On sex-stereotyped and rape-mythic rather than valid legal and factual grounds, the Court of Appeals reversed the trial court ruling that MZ was raped and the Supreme Court confirmed this reversal.  The Bolivian Court of Appeals and the Supreme Court subordinated legal reasoning and evidence to gender bias.  Their sex-discriminatory decision-making rendered the promise and guarantee of an effective remedy for violence against women illusory.  The Court of Appeals did not even cite and then refute or discredit much of the evidence that supported MZ that the trial court accepted.  It simply ignored that evidence, relying instead on rape myths as the basis for the outcome.  The Supreme Court of Bolivia did the same.”</a:t>
            </a:r>
          </a:p>
          <a:p>
            <a:endParaRPr lang="en-US" sz="1200" dirty="0" smtClean="0">
              <a:effectLst/>
              <a:latin typeface="+mn-lt"/>
              <a:ea typeface="+mn-ea"/>
              <a:cs typeface="+mn-cs"/>
              <a:sym typeface="Calibri"/>
            </a:endParaRPr>
          </a:p>
          <a:p>
            <a:pPr marL="171450" lvl="0" indent="-171450">
              <a:buFontTx/>
              <a:buChar char="-"/>
            </a:pPr>
            <a:r>
              <a:rPr lang="en-AU" sz="1200" b="0" dirty="0" smtClean="0">
                <a:effectLst/>
                <a:latin typeface="+mn-lt"/>
                <a:ea typeface="+mn-ea"/>
                <a:cs typeface="+mn-cs"/>
                <a:sym typeface="Calibri"/>
              </a:rPr>
              <a:t>Identified </a:t>
            </a:r>
            <a:r>
              <a:rPr lang="en-AU" sz="1200" b="0" i="0" dirty="0" smtClean="0">
                <a:effectLst/>
                <a:latin typeface="+mn-lt"/>
                <a:ea typeface="+mn-ea"/>
                <a:cs typeface="+mn-cs"/>
                <a:sym typeface="Calibri"/>
              </a:rPr>
              <a:t>a range of stereotypes and myths relied on by the appellate courts</a:t>
            </a:r>
            <a:r>
              <a:rPr lang="en-AU" sz="1200" b="0" dirty="0" smtClean="0">
                <a:effectLst/>
                <a:latin typeface="+mn-lt"/>
                <a:ea typeface="+mn-ea"/>
                <a:cs typeface="+mn-cs"/>
                <a:sym typeface="Calibri"/>
              </a:rPr>
              <a:t> and explained how they influenced their </a:t>
            </a:r>
            <a:r>
              <a:rPr lang="en-AU" sz="1200" b="0" i="0" dirty="0" smtClean="0">
                <a:effectLst/>
                <a:latin typeface="+mn-lt"/>
                <a:ea typeface="+mn-ea"/>
                <a:cs typeface="+mn-cs"/>
                <a:sym typeface="Calibri"/>
              </a:rPr>
              <a:t>reasoning</a:t>
            </a:r>
          </a:p>
          <a:p>
            <a:pPr marL="0" lvl="0" indent="0">
              <a:buFontTx/>
              <a:buNone/>
            </a:pPr>
            <a:endParaRPr lang="en-US" sz="1200" dirty="0" smtClean="0">
              <a:effectLst/>
              <a:latin typeface="+mn-lt"/>
              <a:ea typeface="+mn-ea"/>
              <a:cs typeface="+mn-cs"/>
              <a:sym typeface="Calibri"/>
            </a:endParaRPr>
          </a:p>
          <a:p>
            <a:r>
              <a:rPr lang="en-AU" sz="1200" i="1" dirty="0" smtClean="0">
                <a:effectLst/>
                <a:latin typeface="+mn-lt"/>
                <a:ea typeface="+mn-ea"/>
                <a:cs typeface="+mn-cs"/>
                <a:sym typeface="Calibri"/>
              </a:rPr>
              <a:t>“Further to the question of resistance, the Court of Appeals was suspicious that </a:t>
            </a:r>
            <a:r>
              <a:rPr lang="en-AU" sz="1200" i="1" dirty="0" err="1" smtClean="0">
                <a:effectLst/>
                <a:latin typeface="+mn-lt"/>
                <a:ea typeface="+mn-ea"/>
                <a:cs typeface="+mn-cs"/>
                <a:sym typeface="Calibri"/>
              </a:rPr>
              <a:t>neighbors</a:t>
            </a:r>
            <a:r>
              <a:rPr lang="en-AU" sz="1200" i="1" dirty="0" smtClean="0">
                <a:effectLst/>
                <a:latin typeface="+mn-lt"/>
                <a:ea typeface="+mn-ea"/>
                <a:cs typeface="+mn-cs"/>
                <a:sym typeface="Calibri"/>
              </a:rPr>
              <a:t> did not hear any sounds of conflict.  At the same time, that Court chose to ignore reports by MZ that her life was threatened and that when she tried to scream, her attacker attempted to choke her, and her credible explanation that this was the reason she did not make more noise.  In a clear double standard, the Court of Appeals, while marking MZ's physique, also failed to note the accused's former military and athletic training, as the lower court did, which provided him a highly relevant physical advantage.  The Court in these respects relied upon standards for assessment of the credibility of a rape victim that bear no relation to the well-known terror and silencing of the victim that are typical in rape cases, and were amply recounted by MZ from the moment she came into contact with the authorities, and were in evidence at trial.  Instead, they subliminally rely on the rape myth that women who really want to resist a rape, can and do.”</a:t>
            </a:r>
          </a:p>
          <a:p>
            <a:endParaRPr lang="en-US" sz="1200" i="1" dirty="0" smtClean="0">
              <a:effectLst/>
              <a:latin typeface="+mn-lt"/>
              <a:ea typeface="+mn-ea"/>
              <a:cs typeface="+mn-cs"/>
              <a:sym typeface="Calibri"/>
            </a:endParaRPr>
          </a:p>
          <a:p>
            <a:pPr marL="171450" lvl="0" indent="-171450">
              <a:buFontTx/>
              <a:buChar char="-"/>
            </a:pPr>
            <a:r>
              <a:rPr lang="en-AU" sz="1200" dirty="0" smtClean="0">
                <a:effectLst/>
                <a:latin typeface="+mn-lt"/>
                <a:ea typeface="+mn-ea"/>
                <a:cs typeface="+mn-cs"/>
                <a:sym typeface="Calibri"/>
              </a:rPr>
              <a:t>Recalled that judicial stereotyping violates human rights, including the rights to non-discrimination and equal protection of the law.</a:t>
            </a:r>
          </a:p>
          <a:p>
            <a:pPr lvl="0"/>
            <a:endParaRPr lang="en-US" sz="1200" dirty="0" smtClean="0">
              <a:effectLst/>
              <a:latin typeface="+mn-lt"/>
              <a:ea typeface="+mn-ea"/>
              <a:cs typeface="+mn-cs"/>
              <a:sym typeface="Calibri"/>
            </a:endParaRPr>
          </a:p>
          <a:p>
            <a:r>
              <a:rPr lang="en-AU" sz="1200" b="1" i="0" dirty="0" smtClean="0">
                <a:effectLst/>
                <a:latin typeface="+mn-lt"/>
                <a:ea typeface="+mn-ea"/>
                <a:cs typeface="+mn-cs"/>
                <a:sym typeface="Calibri"/>
              </a:rPr>
              <a:t>In March 2008, the parties entered into a friendly settlement agreement in which Bolivia recognised its human rights responsibilities toward M.Z.  In particular, it acknowledged her right to live free from violence and its due diligence obligation to prevent, investigate, prosecute and punish gender-based violence.  Bolivia also agreed to implement measures, including judicial training, to prevent similar violations in the future.</a:t>
            </a:r>
            <a:r>
              <a:rPr lang="en-US" b="1" dirty="0" smtClean="0">
                <a:effectLst/>
              </a:rPr>
              <a:t> </a:t>
            </a:r>
            <a:endParaRPr lang="en-US" sz="1200" b="1" dirty="0" smtClean="0">
              <a:effectLst/>
              <a:latin typeface="+mn-lt"/>
              <a:ea typeface="+mn-ea"/>
              <a:cs typeface="+mn-cs"/>
              <a:sym typeface="Calibri"/>
            </a:endParaRPr>
          </a:p>
          <a:p>
            <a:endParaRPr lang="en-US" sz="1200" b="0" dirty="0" smtClean="0">
              <a:effectLst/>
              <a:latin typeface="+mn-lt"/>
              <a:ea typeface="+mn-ea"/>
              <a:cs typeface="+mn-cs"/>
              <a:sym typeface="Calibri"/>
            </a:endParaRPr>
          </a:p>
          <a:p>
            <a:r>
              <a:rPr lang="en-AU" sz="1200" i="1" dirty="0" smtClean="0">
                <a:effectLst/>
                <a:latin typeface="+mn-lt"/>
                <a:ea typeface="+mn-ea"/>
                <a:cs typeface="+mn-cs"/>
                <a:sym typeface="Calibri"/>
              </a:rPr>
              <a:t>M.Z. v. Bolivia</a:t>
            </a:r>
            <a:r>
              <a:rPr lang="en-AU" sz="1200" dirty="0" smtClean="0">
                <a:effectLst/>
                <a:latin typeface="+mn-lt"/>
                <a:ea typeface="+mn-ea"/>
                <a:cs typeface="+mn-cs"/>
                <a:sym typeface="Calibri"/>
              </a:rPr>
              <a:t>, Case 12.350, Report No. 73/01 (admissibility), 10 October 2001 (Inter-American Commission on Human Rights).</a:t>
            </a:r>
            <a:endParaRPr lang="en-US" sz="1200" dirty="0" smtClean="0">
              <a:effectLst/>
              <a:latin typeface="+mn-lt"/>
              <a:ea typeface="+mn-ea"/>
              <a:cs typeface="+mn-cs"/>
              <a:sym typeface="Calibri"/>
            </a:endParaRPr>
          </a:p>
          <a:p>
            <a:endParaRPr lang="fr-CH" dirty="0" smtClean="0"/>
          </a:p>
          <a:p>
            <a:pPr marL="0" marR="0" indent="0" defTabSz="914400" eaLnBrk="1" fontAlgn="auto" latinLnBrk="0" hangingPunct="1">
              <a:lnSpc>
                <a:spcPct val="100000"/>
              </a:lnSpc>
              <a:spcBef>
                <a:spcPts val="400"/>
              </a:spcBef>
              <a:spcAft>
                <a:spcPts val="0"/>
              </a:spcAft>
              <a:buClrTx/>
              <a:buSzTx/>
              <a:buFontTx/>
              <a:buNone/>
              <a:tabLst/>
              <a:defRPr/>
            </a:pPr>
            <a:r>
              <a:rPr lang="fr-CH" dirty="0" smtClean="0"/>
              <a:t>Equality Now (Catharine A. MacKinnon &amp; Jessica Neuwirth), Amicus Curiae Brief, Case 12.350, 26 June 2002 </a:t>
            </a:r>
          </a:p>
          <a:p>
            <a:endParaRPr lang="fr-CH" dirty="0" smtClean="0"/>
          </a:p>
          <a:p>
            <a:r>
              <a:rPr lang="fr-CH" dirty="0" smtClean="0"/>
              <a:t>---</a:t>
            </a:r>
          </a:p>
          <a:p>
            <a:endParaRPr lang="fr-CH" dirty="0" smtClean="0"/>
          </a:p>
          <a:p>
            <a:endParaRPr lang="fr-CH" dirty="0" smtClean="0"/>
          </a:p>
          <a:p>
            <a:r>
              <a:rPr lang="fr-CH" dirty="0" smtClean="0"/>
              <a:t>Note</a:t>
            </a:r>
            <a:r>
              <a:rPr lang="fr-CH" baseline="0" dirty="0" smtClean="0"/>
              <a:t> that c</a:t>
            </a:r>
            <a:r>
              <a:rPr lang="fr-CH" dirty="0" smtClean="0"/>
              <a:t>ourtrooms are supposed to be places where human rights are upheld, where decisions are fair and impartial and not compromised by judges’ stereotypical views and other biases. </a:t>
            </a:r>
          </a:p>
          <a:p>
            <a:endParaRPr lang="fr-CH" dirty="0" smtClean="0"/>
          </a:p>
          <a:p>
            <a:r>
              <a:rPr lang="fr-CH" dirty="0" smtClean="0"/>
              <a:t>So when stereotyping has the risk of closes judges’ and prosecutors minds to truth, when it impairs their ability to assess the facts and distorts the truth-finding process, judicial decisions must be challenged.  </a:t>
            </a:r>
          </a:p>
          <a:p>
            <a:endParaRPr lang="fr-CH" dirty="0" smtClean="0"/>
          </a:p>
          <a:p>
            <a:r>
              <a:rPr lang="fr-CH" b="1" dirty="0" smtClean="0"/>
              <a:t>And in this there is an important role to be played by human rights advocates with who the judiciary can work.   </a:t>
            </a:r>
          </a:p>
          <a:p>
            <a:r>
              <a:rPr lang="fr-CH" dirty="0" smtClean="0"/>
              <a:t>As concerned members of society, … advocates have an obligation to ensure that all aspects of our legal system transcend myths and stereotypes to achieve true impartiality, equality, and ultimately, justice.  Substantive equality, as well as an informed and impartial judiciary, should remain at the top of our list of priorities.</a:t>
            </a:r>
          </a:p>
          <a:p>
            <a:r>
              <a:rPr lang="fr-CH" dirty="0" smtClean="0"/>
              <a:t>Human rights advocates can challenge judicial stereotyping in gender-based violence cases by assisting victims/survivors to:</a:t>
            </a:r>
          </a:p>
          <a:p>
            <a:pPr marL="171450" indent="-171450">
              <a:buFontTx/>
              <a:buChar char="-"/>
            </a:pPr>
            <a:r>
              <a:rPr lang="fr-CH" dirty="0" smtClean="0"/>
              <a:t>appeal decisions involving stereotyping to higher national courts submit petitions or communications to regional or international human rights bodies alleging human rights violations based on judicial stereotyping identify experts to give evidence about judicial stereotyping on their behalf.</a:t>
            </a:r>
          </a:p>
          <a:p>
            <a:endParaRPr lang="fr-CH" dirty="0" smtClean="0"/>
          </a:p>
          <a:p>
            <a:endParaRPr lang="fr-CH" dirty="0" smtClean="0"/>
          </a:p>
          <a:p>
            <a:endParaRPr lang="fr-CH" dirty="0" smtClean="0"/>
          </a:p>
          <a:p>
            <a:r>
              <a:rPr dirty="0" smtClean="0"/>
              <a:t>Check </a:t>
            </a:r>
            <a:r>
              <a:rPr dirty="0"/>
              <a:t>page 40 in the GBV Paper</a:t>
            </a:r>
          </a:p>
          <a:p>
            <a:r>
              <a:rPr dirty="0"/>
              <a:t>A point to discuss with the participants could be what experts or institutions know that they could assist in the resolution of a case. It is also important to question what procedural mechanisms they have to require this type of assistance.</a:t>
            </a:r>
          </a:p>
        </p:txBody>
      </p:sp>
    </p:spTree>
    <p:extLst>
      <p:ext uri="{BB962C8B-B14F-4D97-AF65-F5344CB8AC3E}">
        <p14:creationId xmlns:p14="http://schemas.microsoft.com/office/powerpoint/2010/main" val="2060121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Ask participants</a:t>
            </a:r>
            <a:r>
              <a:rPr lang="en-US" b="1" i="1" baseline="0" dirty="0" smtClean="0"/>
              <a:t> which of these resonates with them and whether there are any other measures they could possibly take, in collaboration with other actors, to highlight good practice OR share examples of some that they have already implemented.</a:t>
            </a:r>
            <a:endParaRPr lang="en-US" b="1" i="1" dirty="0"/>
          </a:p>
        </p:txBody>
      </p:sp>
    </p:spTree>
    <p:extLst>
      <p:ext uri="{BB962C8B-B14F-4D97-AF65-F5344CB8AC3E}">
        <p14:creationId xmlns:p14="http://schemas.microsoft.com/office/powerpoint/2010/main" val="26168100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Diapositive de titre">
    <p:spTree>
      <p:nvGrpSpPr>
        <p:cNvPr id="1" name=""/>
        <p:cNvGrpSpPr/>
        <p:nvPr/>
      </p:nvGrpSpPr>
      <p:grpSpPr>
        <a:xfrm>
          <a:off x="0" y="0"/>
          <a:ext cx="0" cy="0"/>
          <a:chOff x="0" y="0"/>
          <a:chExt cx="0" cy="0"/>
        </a:xfrm>
      </p:grpSpPr>
      <p:pic>
        <p:nvPicPr>
          <p:cNvPr id="13" name="Image 9" descr="Image 9"/>
          <p:cNvPicPr>
            <a:picLocks noChangeAspect="1"/>
          </p:cNvPicPr>
          <p:nvPr/>
        </p:nvPicPr>
        <p:blipFill>
          <a:blip r:embed="rId2">
            <a:extLst/>
          </a:blip>
          <a:stretch>
            <a:fillRect/>
          </a:stretch>
        </p:blipFill>
        <p:spPr>
          <a:xfrm>
            <a:off x="7099300" y="6018212"/>
            <a:ext cx="1825625" cy="660402"/>
          </a:xfrm>
          <a:prstGeom prst="rect">
            <a:avLst/>
          </a:prstGeom>
          <a:ln w="12700">
            <a:miter lim="400000"/>
          </a:ln>
        </p:spPr>
      </p:pic>
      <p:pic>
        <p:nvPicPr>
          <p:cNvPr id="14" name="Image 6" descr="Image 6"/>
          <p:cNvPicPr>
            <a:picLocks noChangeAspect="1"/>
          </p:cNvPicPr>
          <p:nvPr/>
        </p:nvPicPr>
        <p:blipFill>
          <a:blip r:embed="rId3">
            <a:extLst/>
          </a:blip>
          <a:stretch>
            <a:fillRect/>
          </a:stretch>
        </p:blipFill>
        <p:spPr>
          <a:xfrm>
            <a:off x="6308725" y="6188075"/>
            <a:ext cx="574675" cy="573088"/>
          </a:xfrm>
          <a:prstGeom prst="rect">
            <a:avLst/>
          </a:prstGeom>
          <a:ln w="12700">
            <a:miter lim="400000"/>
          </a:ln>
        </p:spPr>
      </p:pic>
      <p:sp>
        <p:nvSpPr>
          <p:cNvPr id="15" name="Connecteur droit 11"/>
          <p:cNvSpPr/>
          <p:nvPr/>
        </p:nvSpPr>
        <p:spPr>
          <a:xfrm flipH="1">
            <a:off x="587374" y="-1"/>
            <a:ext cx="1589" cy="658816"/>
          </a:xfrm>
          <a:prstGeom prst="line">
            <a:avLst/>
          </a:prstGeom>
          <a:ln w="25400">
            <a:solidFill>
              <a:schemeClr val="accent1"/>
            </a:solidFill>
          </a:ln>
        </p:spPr>
        <p:txBody>
          <a:bodyPr lIns="45718" tIns="45718" rIns="45718" bIns="45718"/>
          <a:lstStyle/>
          <a:p>
            <a:endParaRPr/>
          </a:p>
        </p:txBody>
      </p:sp>
      <p:pic>
        <p:nvPicPr>
          <p:cNvPr id="16" name="Image 8" descr="Image 8"/>
          <p:cNvPicPr>
            <a:picLocks noChangeAspect="1"/>
          </p:cNvPicPr>
          <p:nvPr/>
        </p:nvPicPr>
        <p:blipFill>
          <a:blip r:embed="rId4">
            <a:extLst/>
          </a:blip>
          <a:stretch>
            <a:fillRect/>
          </a:stretch>
        </p:blipFill>
        <p:spPr>
          <a:xfrm>
            <a:off x="-6350" y="0"/>
            <a:ext cx="9155115" cy="6865940"/>
          </a:xfrm>
          <a:prstGeom prst="rect">
            <a:avLst/>
          </a:prstGeom>
          <a:ln w="12700">
            <a:miter lim="400000"/>
          </a:ln>
        </p:spPr>
      </p:pic>
      <p:sp>
        <p:nvSpPr>
          <p:cNvPr id="17" name="Connecteur droit 12"/>
          <p:cNvSpPr/>
          <p:nvPr/>
        </p:nvSpPr>
        <p:spPr>
          <a:xfrm flipH="1">
            <a:off x="587373" y="1587"/>
            <a:ext cx="1591" cy="2874965"/>
          </a:xfrm>
          <a:prstGeom prst="line">
            <a:avLst/>
          </a:prstGeom>
          <a:ln w="25400">
            <a:solidFill>
              <a:srgbClr val="FFFFFF"/>
            </a:solidFill>
          </a:ln>
        </p:spPr>
        <p:txBody>
          <a:bodyPr lIns="45718" tIns="45718" rIns="45718" bIns="45718"/>
          <a:lstStyle/>
          <a:p>
            <a:endParaRPr/>
          </a:p>
        </p:txBody>
      </p:sp>
      <p:pic>
        <p:nvPicPr>
          <p:cNvPr id="18" name="Picture 12" descr="Picture 12"/>
          <p:cNvPicPr>
            <a:picLocks noChangeAspect="1"/>
          </p:cNvPicPr>
          <p:nvPr/>
        </p:nvPicPr>
        <p:blipFill>
          <a:blip r:embed="rId5">
            <a:extLst/>
          </a:blip>
          <a:stretch>
            <a:fillRect/>
          </a:stretch>
        </p:blipFill>
        <p:spPr>
          <a:xfrm>
            <a:off x="4278312" y="5413375"/>
            <a:ext cx="4140202" cy="1150938"/>
          </a:xfrm>
          <a:prstGeom prst="rect">
            <a:avLst/>
          </a:prstGeom>
          <a:ln w="12700">
            <a:miter lim="400000"/>
          </a:ln>
        </p:spPr>
      </p:pic>
      <p:sp>
        <p:nvSpPr>
          <p:cNvPr id="19" name="Texto del título"/>
          <p:cNvSpPr txBox="1">
            <a:spLocks noGrp="1"/>
          </p:cNvSpPr>
          <p:nvPr>
            <p:ph type="title"/>
          </p:nvPr>
        </p:nvSpPr>
        <p:spPr>
          <a:xfrm>
            <a:off x="723900" y="2041238"/>
            <a:ext cx="6590166" cy="1150265"/>
          </a:xfrm>
          <a:prstGeom prst="rect">
            <a:avLst/>
          </a:prstGeom>
        </p:spPr>
        <p:txBody>
          <a:bodyPr/>
          <a:lstStyle>
            <a:lvl1pPr>
              <a:defRPr sz="2800">
                <a:solidFill>
                  <a:srgbClr val="FFFFFF"/>
                </a:solidFill>
              </a:defRPr>
            </a:lvl1pPr>
          </a:lstStyle>
          <a:p>
            <a:r>
              <a:t>Texto del título</a:t>
            </a:r>
          </a:p>
        </p:txBody>
      </p:sp>
      <p:sp>
        <p:nvSpPr>
          <p:cNvPr id="20" name="Nivel de texto 1…"/>
          <p:cNvSpPr txBox="1">
            <a:spLocks noGrp="1"/>
          </p:cNvSpPr>
          <p:nvPr>
            <p:ph type="body" sz="quarter" idx="1"/>
          </p:nvPr>
        </p:nvSpPr>
        <p:spPr>
          <a:xfrm>
            <a:off x="723900" y="4248606"/>
            <a:ext cx="6590166" cy="978758"/>
          </a:xfrm>
          <a:prstGeom prst="rect">
            <a:avLst/>
          </a:prstGeom>
        </p:spPr>
        <p:txBody>
          <a:bodyPr/>
          <a:lstStyle>
            <a:lvl1pPr marL="0" indent="0">
              <a:spcBef>
                <a:spcPts val="400"/>
              </a:spcBef>
              <a:buClrTx/>
              <a:buSzTx/>
              <a:buNone/>
              <a:defRPr sz="2000" i="1">
                <a:solidFill>
                  <a:srgbClr val="FFFFFF"/>
                </a:solidFill>
              </a:defRPr>
            </a:lvl1pPr>
            <a:lvl2pPr marL="0" indent="0">
              <a:spcBef>
                <a:spcPts val="400"/>
              </a:spcBef>
              <a:buClrTx/>
              <a:buSzTx/>
              <a:buNone/>
              <a:defRPr sz="2000" i="1">
                <a:solidFill>
                  <a:srgbClr val="FFFFFF"/>
                </a:solidFill>
              </a:defRPr>
            </a:lvl2pPr>
            <a:lvl3pPr marL="0" indent="0">
              <a:spcBef>
                <a:spcPts val="400"/>
              </a:spcBef>
              <a:buClrTx/>
              <a:buSzTx/>
              <a:buNone/>
              <a:defRPr sz="2000" i="1">
                <a:solidFill>
                  <a:srgbClr val="FFFFFF"/>
                </a:solidFill>
              </a:defRPr>
            </a:lvl3pPr>
            <a:lvl4pPr marL="0" indent="0">
              <a:spcBef>
                <a:spcPts val="400"/>
              </a:spcBef>
              <a:buClrTx/>
              <a:buSzTx/>
              <a:buNone/>
              <a:defRPr sz="2000" i="1">
                <a:solidFill>
                  <a:srgbClr val="FFFFFF"/>
                </a:solidFill>
              </a:defRPr>
            </a:lvl4pPr>
            <a:lvl5pPr marL="0" indent="0">
              <a:spcBef>
                <a:spcPts val="400"/>
              </a:spcBef>
              <a:buClrTx/>
              <a:buSzTx/>
              <a:buNone/>
              <a:defRPr sz="2000" i="1">
                <a:solidFill>
                  <a:srgbClr val="FFFFFF"/>
                </a:solidFill>
              </a:defRPr>
            </a:lvl5pPr>
          </a:lstStyle>
          <a:p>
            <a:r>
              <a:t>Nivel de texto 1</a:t>
            </a:r>
          </a:p>
          <a:p>
            <a:pPr lvl="1"/>
            <a:r>
              <a:t>Nivel de texto 2</a:t>
            </a:r>
          </a:p>
          <a:p>
            <a:pPr lvl="2"/>
            <a:r>
              <a:t>Nivel de texto 3</a:t>
            </a:r>
          </a:p>
          <a:p>
            <a:pPr lvl="3"/>
            <a:r>
              <a:t>Nivel de texto 4</a:t>
            </a:r>
          </a:p>
          <a:p>
            <a:pPr lvl="4"/>
            <a:r>
              <a:t>Nivel de texto 5</a:t>
            </a:r>
          </a:p>
        </p:txBody>
      </p:sp>
      <p:sp>
        <p:nvSpPr>
          <p:cNvPr id="21"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re et contenu">
    <p:spTree>
      <p:nvGrpSpPr>
        <p:cNvPr id="1" name=""/>
        <p:cNvGrpSpPr/>
        <p:nvPr/>
      </p:nvGrpSpPr>
      <p:grpSpPr>
        <a:xfrm>
          <a:off x="0" y="0"/>
          <a:ext cx="0" cy="0"/>
          <a:chOff x="0" y="0"/>
          <a:chExt cx="0" cy="0"/>
        </a:xfrm>
      </p:grpSpPr>
      <p:sp>
        <p:nvSpPr>
          <p:cNvPr id="28" name="Texto del título"/>
          <p:cNvSpPr txBox="1">
            <a:spLocks noGrp="1"/>
          </p:cNvSpPr>
          <p:nvPr>
            <p:ph type="title"/>
          </p:nvPr>
        </p:nvSpPr>
        <p:spPr>
          <a:prstGeom prst="rect">
            <a:avLst/>
          </a:prstGeom>
        </p:spPr>
        <p:txBody>
          <a:bodyPr/>
          <a:lstStyle/>
          <a:p>
            <a:r>
              <a:t>Texto del título</a:t>
            </a:r>
          </a:p>
        </p:txBody>
      </p:sp>
      <p:sp>
        <p:nvSpPr>
          <p:cNvPr id="29" name="Nivel de texto 1…"/>
          <p:cNvSpPr txBox="1">
            <a:spLocks noGrp="1"/>
          </p:cNvSpPr>
          <p:nvPr>
            <p:ph type="body" idx="1"/>
          </p:nvPr>
        </p:nvSpPr>
        <p:spPr>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30"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ux contenus">
    <p:spTree>
      <p:nvGrpSpPr>
        <p:cNvPr id="1" name=""/>
        <p:cNvGrpSpPr/>
        <p:nvPr/>
      </p:nvGrpSpPr>
      <p:grpSpPr>
        <a:xfrm>
          <a:off x="0" y="0"/>
          <a:ext cx="0" cy="0"/>
          <a:chOff x="0" y="0"/>
          <a:chExt cx="0" cy="0"/>
        </a:xfrm>
      </p:grpSpPr>
      <p:sp>
        <p:nvSpPr>
          <p:cNvPr id="37" name="Texto del título"/>
          <p:cNvSpPr txBox="1">
            <a:spLocks noGrp="1"/>
          </p:cNvSpPr>
          <p:nvPr>
            <p:ph type="title"/>
          </p:nvPr>
        </p:nvSpPr>
        <p:spPr>
          <a:prstGeom prst="rect">
            <a:avLst/>
          </a:prstGeom>
        </p:spPr>
        <p:txBody>
          <a:bodyPr/>
          <a:lstStyle>
            <a:lvl1pPr>
              <a:defRPr sz="2600">
                <a:solidFill>
                  <a:srgbClr val="0076C0"/>
                </a:solidFill>
              </a:defRPr>
            </a:lvl1pPr>
          </a:lstStyle>
          <a:p>
            <a:r>
              <a:t>Texto del título</a:t>
            </a:r>
          </a:p>
        </p:txBody>
      </p:sp>
      <p:sp>
        <p:nvSpPr>
          <p:cNvPr id="38" name="Nivel de texto 1…"/>
          <p:cNvSpPr txBox="1">
            <a:spLocks noGrp="1"/>
          </p:cNvSpPr>
          <p:nvPr>
            <p:ph type="body" sz="half" idx="1"/>
          </p:nvPr>
        </p:nvSpPr>
        <p:spPr>
          <a:xfrm>
            <a:off x="740832" y="1498600"/>
            <a:ext cx="3754969" cy="4477700"/>
          </a:xfrm>
          <a:prstGeom prst="rect">
            <a:avLst/>
          </a:prstGeom>
        </p:spPr>
        <p:txBody>
          <a:bodyPr/>
          <a:lstStyle>
            <a:lvl1pPr>
              <a:spcBef>
                <a:spcPts val="500"/>
              </a:spcBef>
              <a:defRPr sz="2400"/>
            </a:lvl1pPr>
            <a:lvl2pPr marL="768926" indent="-311726">
              <a:spcBef>
                <a:spcPts val="500"/>
              </a:spcBef>
              <a:defRPr sz="2400"/>
            </a:lvl2pPr>
            <a:lvl3pPr marL="1188719" indent="-274319">
              <a:spcBef>
                <a:spcPts val="500"/>
              </a:spcBef>
              <a:defRPr sz="2400"/>
            </a:lvl3pPr>
            <a:lvl4pPr marL="1645920" indent="-274319">
              <a:spcBef>
                <a:spcPts val="500"/>
              </a:spcBef>
              <a:defRPr sz="2400"/>
            </a:lvl4pPr>
            <a:lvl5pPr marL="2103120" indent="-274320">
              <a:spcBef>
                <a:spcPts val="500"/>
              </a:spcBef>
              <a:defRPr sz="2400"/>
            </a:lvl5pPr>
          </a:lstStyle>
          <a:p>
            <a:r>
              <a:t>Nivel de texto 1</a:t>
            </a:r>
          </a:p>
          <a:p>
            <a:pPr lvl="1"/>
            <a:r>
              <a:t>Nivel de texto 2</a:t>
            </a:r>
          </a:p>
          <a:p>
            <a:pPr lvl="2"/>
            <a:r>
              <a:t>Nivel de texto 3</a:t>
            </a:r>
          </a:p>
          <a:p>
            <a:pPr lvl="3"/>
            <a:r>
              <a:t>Nivel de texto 4</a:t>
            </a:r>
          </a:p>
          <a:p>
            <a:pPr lvl="4"/>
            <a:r>
              <a:t>Nivel de texto 5</a:t>
            </a:r>
          </a:p>
        </p:txBody>
      </p:sp>
      <p:sp>
        <p:nvSpPr>
          <p:cNvPr id="39"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aison">
    <p:spTree>
      <p:nvGrpSpPr>
        <p:cNvPr id="1" name=""/>
        <p:cNvGrpSpPr/>
        <p:nvPr/>
      </p:nvGrpSpPr>
      <p:grpSpPr>
        <a:xfrm>
          <a:off x="0" y="0"/>
          <a:ext cx="0" cy="0"/>
          <a:chOff x="0" y="0"/>
          <a:chExt cx="0" cy="0"/>
        </a:xfrm>
      </p:grpSpPr>
      <p:sp>
        <p:nvSpPr>
          <p:cNvPr id="46" name="Texto del título"/>
          <p:cNvSpPr txBox="1">
            <a:spLocks noGrp="1"/>
          </p:cNvSpPr>
          <p:nvPr>
            <p:ph type="title"/>
          </p:nvPr>
        </p:nvSpPr>
        <p:spPr>
          <a:prstGeom prst="rect">
            <a:avLst/>
          </a:prstGeom>
        </p:spPr>
        <p:txBody>
          <a:bodyPr/>
          <a:lstStyle>
            <a:lvl1pPr>
              <a:defRPr sz="2600">
                <a:solidFill>
                  <a:srgbClr val="0076C0"/>
                </a:solidFill>
              </a:defRPr>
            </a:lvl1pPr>
          </a:lstStyle>
          <a:p>
            <a:r>
              <a:t>Texto del título</a:t>
            </a:r>
          </a:p>
        </p:txBody>
      </p:sp>
      <p:sp>
        <p:nvSpPr>
          <p:cNvPr id="47" name="Nivel de texto 1…"/>
          <p:cNvSpPr txBox="1">
            <a:spLocks noGrp="1"/>
          </p:cNvSpPr>
          <p:nvPr>
            <p:ph type="body" sz="quarter" idx="1"/>
          </p:nvPr>
        </p:nvSpPr>
        <p:spPr>
          <a:xfrm>
            <a:off x="740832" y="1498600"/>
            <a:ext cx="3756556" cy="676275"/>
          </a:xfrm>
          <a:prstGeom prst="rect">
            <a:avLst/>
          </a:prstGeom>
        </p:spPr>
        <p:txBody>
          <a:bodyPr anchor="b"/>
          <a:lstStyle>
            <a:lvl1pPr marL="0" indent="0">
              <a:spcBef>
                <a:spcPts val="400"/>
              </a:spcBef>
              <a:buClrTx/>
              <a:buSzTx/>
              <a:buNone/>
              <a:defRPr sz="2000" b="1"/>
            </a:lvl1pPr>
            <a:lvl2pPr marL="0" indent="0">
              <a:spcBef>
                <a:spcPts val="400"/>
              </a:spcBef>
              <a:buClrTx/>
              <a:buSzTx/>
              <a:buNone/>
              <a:defRPr sz="2000" b="1"/>
            </a:lvl2pPr>
            <a:lvl3pPr marL="0" indent="0">
              <a:spcBef>
                <a:spcPts val="400"/>
              </a:spcBef>
              <a:buClrTx/>
              <a:buSzTx/>
              <a:buNone/>
              <a:defRPr sz="2000" b="1"/>
            </a:lvl3pPr>
            <a:lvl4pPr marL="0" indent="0">
              <a:spcBef>
                <a:spcPts val="400"/>
              </a:spcBef>
              <a:buClrTx/>
              <a:buSzTx/>
              <a:buNone/>
              <a:defRPr sz="2000" b="1"/>
            </a:lvl4pPr>
            <a:lvl5pPr marL="0" indent="0">
              <a:spcBef>
                <a:spcPts val="400"/>
              </a:spcBef>
              <a:buClrTx/>
              <a:buSzTx/>
              <a:buNone/>
              <a:defRPr sz="2000" b="1"/>
            </a:lvl5pPr>
          </a:lstStyle>
          <a:p>
            <a:r>
              <a:t>Nivel de texto 1</a:t>
            </a:r>
          </a:p>
          <a:p>
            <a:pPr lvl="1"/>
            <a:r>
              <a:t>Nivel de texto 2</a:t>
            </a:r>
          </a:p>
          <a:p>
            <a:pPr lvl="2"/>
            <a:r>
              <a:t>Nivel de texto 3</a:t>
            </a:r>
          </a:p>
          <a:p>
            <a:pPr lvl="3"/>
            <a:r>
              <a:t>Nivel de texto 4</a:t>
            </a:r>
          </a:p>
          <a:p>
            <a:pPr lvl="4"/>
            <a:r>
              <a:t>Nivel de texto 5</a:t>
            </a:r>
          </a:p>
        </p:txBody>
      </p:sp>
      <p:sp>
        <p:nvSpPr>
          <p:cNvPr id="48" name="Espace réservé du texte 4"/>
          <p:cNvSpPr>
            <a:spLocks noGrp="1"/>
          </p:cNvSpPr>
          <p:nvPr>
            <p:ph type="body" sz="quarter" idx="13"/>
          </p:nvPr>
        </p:nvSpPr>
        <p:spPr>
          <a:xfrm>
            <a:off x="4645026" y="1498600"/>
            <a:ext cx="3662894" cy="676275"/>
          </a:xfrm>
          <a:prstGeom prst="rect">
            <a:avLst/>
          </a:prstGeom>
        </p:spPr>
        <p:txBody>
          <a:bodyPr anchor="b"/>
          <a:lstStyle/>
          <a:p>
            <a:endParaRPr/>
          </a:p>
        </p:txBody>
      </p:sp>
      <p:sp>
        <p:nvSpPr>
          <p:cNvPr id="49"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re seul">
    <p:spTree>
      <p:nvGrpSpPr>
        <p:cNvPr id="1" name=""/>
        <p:cNvGrpSpPr/>
        <p:nvPr/>
      </p:nvGrpSpPr>
      <p:grpSpPr>
        <a:xfrm>
          <a:off x="0" y="0"/>
          <a:ext cx="0" cy="0"/>
          <a:chOff x="0" y="0"/>
          <a:chExt cx="0" cy="0"/>
        </a:xfrm>
      </p:grpSpPr>
      <p:sp>
        <p:nvSpPr>
          <p:cNvPr id="56" name="Texto del título"/>
          <p:cNvSpPr txBox="1">
            <a:spLocks noGrp="1"/>
          </p:cNvSpPr>
          <p:nvPr>
            <p:ph type="title"/>
          </p:nvPr>
        </p:nvSpPr>
        <p:spPr>
          <a:prstGeom prst="rect">
            <a:avLst/>
          </a:prstGeom>
        </p:spPr>
        <p:txBody>
          <a:bodyPr/>
          <a:lstStyle>
            <a:lvl1pPr>
              <a:defRPr sz="2600">
                <a:solidFill>
                  <a:srgbClr val="0076C0"/>
                </a:solidFill>
              </a:defRPr>
            </a:lvl1pPr>
          </a:lstStyle>
          <a:p>
            <a:r>
              <a:t>Texto del título</a:t>
            </a:r>
          </a:p>
        </p:txBody>
      </p:sp>
      <p:sp>
        <p:nvSpPr>
          <p:cNvPr id="57"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Vide">
    <p:spTree>
      <p:nvGrpSpPr>
        <p:cNvPr id="1" name=""/>
        <p:cNvGrpSpPr/>
        <p:nvPr/>
      </p:nvGrpSpPr>
      <p:grpSpPr>
        <a:xfrm>
          <a:off x="0" y="0"/>
          <a:ext cx="0" cy="0"/>
          <a:chOff x="0" y="0"/>
          <a:chExt cx="0" cy="0"/>
        </a:xfrm>
      </p:grpSpPr>
      <p:sp>
        <p:nvSpPr>
          <p:cNvPr id="64"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u avec légende">
    <p:spTree>
      <p:nvGrpSpPr>
        <p:cNvPr id="1" name=""/>
        <p:cNvGrpSpPr/>
        <p:nvPr/>
      </p:nvGrpSpPr>
      <p:grpSpPr>
        <a:xfrm>
          <a:off x="0" y="0"/>
          <a:ext cx="0" cy="0"/>
          <a:chOff x="0" y="0"/>
          <a:chExt cx="0" cy="0"/>
        </a:xfrm>
      </p:grpSpPr>
      <p:sp>
        <p:nvSpPr>
          <p:cNvPr id="71" name="Texto del título"/>
          <p:cNvSpPr txBox="1">
            <a:spLocks noGrp="1"/>
          </p:cNvSpPr>
          <p:nvPr>
            <p:ph type="title"/>
          </p:nvPr>
        </p:nvSpPr>
        <p:spPr>
          <a:xfrm>
            <a:off x="714395" y="273050"/>
            <a:ext cx="2751118" cy="1162050"/>
          </a:xfrm>
          <a:prstGeom prst="rect">
            <a:avLst/>
          </a:prstGeom>
        </p:spPr>
        <p:txBody>
          <a:bodyPr/>
          <a:lstStyle>
            <a:lvl1pPr>
              <a:defRPr sz="2000"/>
            </a:lvl1pPr>
          </a:lstStyle>
          <a:p>
            <a:r>
              <a:t>Texto del título</a:t>
            </a:r>
          </a:p>
        </p:txBody>
      </p:sp>
      <p:sp>
        <p:nvSpPr>
          <p:cNvPr id="72" name="Nivel de texto 1…"/>
          <p:cNvSpPr txBox="1">
            <a:spLocks noGrp="1"/>
          </p:cNvSpPr>
          <p:nvPr>
            <p:ph type="body" idx="1"/>
          </p:nvPr>
        </p:nvSpPr>
        <p:spPr>
          <a:xfrm>
            <a:off x="3575050" y="273050"/>
            <a:ext cx="4759584" cy="5703250"/>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73" name="Espace réservé du texte 3"/>
          <p:cNvSpPr>
            <a:spLocks noGrp="1"/>
          </p:cNvSpPr>
          <p:nvPr>
            <p:ph type="body" sz="half" idx="13"/>
          </p:nvPr>
        </p:nvSpPr>
        <p:spPr>
          <a:xfrm>
            <a:off x="714395" y="1435099"/>
            <a:ext cx="2751118" cy="4570955"/>
          </a:xfrm>
          <a:prstGeom prst="rect">
            <a:avLst/>
          </a:prstGeom>
        </p:spPr>
        <p:txBody>
          <a:bodyPr/>
          <a:lstStyle/>
          <a:p>
            <a:endParaRPr/>
          </a:p>
        </p:txBody>
      </p:sp>
      <p:sp>
        <p:nvSpPr>
          <p:cNvPr id="74"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Image avec légende">
    <p:spTree>
      <p:nvGrpSpPr>
        <p:cNvPr id="1" name=""/>
        <p:cNvGrpSpPr/>
        <p:nvPr/>
      </p:nvGrpSpPr>
      <p:grpSpPr>
        <a:xfrm>
          <a:off x="0" y="0"/>
          <a:ext cx="0" cy="0"/>
          <a:chOff x="0" y="0"/>
          <a:chExt cx="0" cy="0"/>
        </a:xfrm>
      </p:grpSpPr>
      <p:sp>
        <p:nvSpPr>
          <p:cNvPr id="81" name="Texto del título"/>
          <p:cNvSpPr txBox="1">
            <a:spLocks noGrp="1"/>
          </p:cNvSpPr>
          <p:nvPr>
            <p:ph type="title"/>
          </p:nvPr>
        </p:nvSpPr>
        <p:spPr>
          <a:xfrm>
            <a:off x="737072" y="4808256"/>
            <a:ext cx="7563543" cy="423003"/>
          </a:xfrm>
          <a:prstGeom prst="rect">
            <a:avLst/>
          </a:prstGeom>
        </p:spPr>
        <p:txBody>
          <a:bodyPr anchor="b"/>
          <a:lstStyle>
            <a:lvl1pPr>
              <a:defRPr sz="2200"/>
            </a:lvl1pPr>
          </a:lstStyle>
          <a:p>
            <a:r>
              <a:t>Texto del título</a:t>
            </a:r>
          </a:p>
        </p:txBody>
      </p:sp>
      <p:sp>
        <p:nvSpPr>
          <p:cNvPr id="82" name="Espace réservé pour une image  2"/>
          <p:cNvSpPr>
            <a:spLocks noGrp="1"/>
          </p:cNvSpPr>
          <p:nvPr>
            <p:ph type="pic" idx="13"/>
          </p:nvPr>
        </p:nvSpPr>
        <p:spPr>
          <a:xfrm>
            <a:off x="850472" y="612775"/>
            <a:ext cx="7450143" cy="4114800"/>
          </a:xfrm>
          <a:prstGeom prst="rect">
            <a:avLst/>
          </a:prstGeom>
        </p:spPr>
        <p:txBody>
          <a:bodyPr lIns="91439" tIns="45719" rIns="91439" bIns="45719">
            <a:noAutofit/>
          </a:bodyPr>
          <a:lstStyle/>
          <a:p>
            <a:endParaRPr/>
          </a:p>
        </p:txBody>
      </p:sp>
      <p:sp>
        <p:nvSpPr>
          <p:cNvPr id="83" name="Nivel de texto 1…"/>
          <p:cNvSpPr txBox="1">
            <a:spLocks noGrp="1"/>
          </p:cNvSpPr>
          <p:nvPr>
            <p:ph type="body" sz="quarter" idx="1"/>
          </p:nvPr>
        </p:nvSpPr>
        <p:spPr>
          <a:xfrm>
            <a:off x="737072" y="5231257"/>
            <a:ext cx="7563543" cy="608962"/>
          </a:xfrm>
          <a:prstGeom prst="rect">
            <a:avLst/>
          </a:prstGeom>
        </p:spPr>
        <p:txBody>
          <a:bodyPr/>
          <a:lstStyle>
            <a:lvl1pPr marL="0" indent="0">
              <a:spcBef>
                <a:spcPts val="300"/>
              </a:spcBef>
              <a:buClrTx/>
              <a:buSzTx/>
              <a:buNone/>
              <a:defRPr sz="1600"/>
            </a:lvl1pPr>
            <a:lvl2pPr marL="0" indent="0">
              <a:spcBef>
                <a:spcPts val="300"/>
              </a:spcBef>
              <a:buClrTx/>
              <a:buSzTx/>
              <a:buNone/>
              <a:defRPr sz="1600"/>
            </a:lvl2pPr>
            <a:lvl3pPr marL="0" indent="0">
              <a:spcBef>
                <a:spcPts val="300"/>
              </a:spcBef>
              <a:buClrTx/>
              <a:buSzTx/>
              <a:buNone/>
              <a:defRPr sz="1600"/>
            </a:lvl3pPr>
            <a:lvl4pPr marL="0" indent="0">
              <a:spcBef>
                <a:spcPts val="300"/>
              </a:spcBef>
              <a:buClrTx/>
              <a:buSzTx/>
              <a:buNone/>
              <a:defRPr sz="1600"/>
            </a:lvl4pPr>
            <a:lvl5pPr marL="0" indent="0">
              <a:spcBef>
                <a:spcPts val="300"/>
              </a:spcBef>
              <a:buClrTx/>
              <a:buSzTx/>
              <a:buNone/>
              <a:defRPr sz="1600"/>
            </a:lvl5pPr>
          </a:lstStyle>
          <a:p>
            <a:r>
              <a:t>Nivel de texto 1</a:t>
            </a:r>
          </a:p>
          <a:p>
            <a:pPr lvl="1"/>
            <a:r>
              <a:t>Nivel de texto 2</a:t>
            </a:r>
          </a:p>
          <a:p>
            <a:pPr lvl="2"/>
            <a:r>
              <a:t>Nivel de texto 3</a:t>
            </a:r>
          </a:p>
          <a:p>
            <a:pPr lvl="3"/>
            <a:r>
              <a:t>Nivel de texto 4</a:t>
            </a:r>
          </a:p>
          <a:p>
            <a:pPr lvl="4"/>
            <a:r>
              <a:t>Nivel de texto 5</a:t>
            </a:r>
          </a:p>
        </p:txBody>
      </p:sp>
      <p:sp>
        <p:nvSpPr>
          <p:cNvPr id="84"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onnecteur droit 11"/>
          <p:cNvSpPr/>
          <p:nvPr/>
        </p:nvSpPr>
        <p:spPr>
          <a:xfrm flipH="1">
            <a:off x="587374" y="-1"/>
            <a:ext cx="1589" cy="658816"/>
          </a:xfrm>
          <a:prstGeom prst="line">
            <a:avLst/>
          </a:prstGeom>
          <a:ln w="25400">
            <a:solidFill>
              <a:schemeClr val="accent1"/>
            </a:solidFill>
          </a:ln>
        </p:spPr>
        <p:txBody>
          <a:bodyPr lIns="45718" tIns="45718" rIns="45718" bIns="45718"/>
          <a:lstStyle/>
          <a:p>
            <a:endParaRPr/>
          </a:p>
        </p:txBody>
      </p:sp>
      <p:pic>
        <p:nvPicPr>
          <p:cNvPr id="3" name="Picture 9" descr="Picture 9"/>
          <p:cNvPicPr>
            <a:picLocks noChangeAspect="1"/>
          </p:cNvPicPr>
          <p:nvPr/>
        </p:nvPicPr>
        <p:blipFill>
          <a:blip r:embed="rId10">
            <a:extLst/>
          </a:blip>
          <a:stretch>
            <a:fillRect/>
          </a:stretch>
        </p:blipFill>
        <p:spPr>
          <a:xfrm>
            <a:off x="6326187" y="6038850"/>
            <a:ext cx="2552702" cy="708025"/>
          </a:xfrm>
          <a:prstGeom prst="rect">
            <a:avLst/>
          </a:prstGeom>
          <a:ln w="12700">
            <a:miter lim="400000"/>
          </a:ln>
        </p:spPr>
      </p:pic>
      <p:sp>
        <p:nvSpPr>
          <p:cNvPr id="4" name="Texto del título"/>
          <p:cNvSpPr txBox="1">
            <a:spLocks noGrp="1"/>
          </p:cNvSpPr>
          <p:nvPr>
            <p:ph type="title"/>
          </p:nvPr>
        </p:nvSpPr>
        <p:spPr>
          <a:xfrm>
            <a:off x="741362" y="274638"/>
            <a:ext cx="7566026" cy="1090613"/>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a:bodyPr>
          <a:lstStyle/>
          <a:p>
            <a:r>
              <a:t>Texto del título</a:t>
            </a:r>
          </a:p>
        </p:txBody>
      </p:sp>
      <p:sp>
        <p:nvSpPr>
          <p:cNvPr id="5" name="Nivel de texto 1…"/>
          <p:cNvSpPr txBox="1">
            <a:spLocks noGrp="1"/>
          </p:cNvSpPr>
          <p:nvPr>
            <p:ph type="body" idx="1"/>
          </p:nvPr>
        </p:nvSpPr>
        <p:spPr>
          <a:xfrm>
            <a:off x="740832" y="1498600"/>
            <a:ext cx="7567085" cy="4477700"/>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a:bodyPr>
          <a:lstStyle/>
          <a:p>
            <a:r>
              <a:t>Nivel de texto 1</a:t>
            </a:r>
          </a:p>
          <a:p>
            <a:pPr lvl="1"/>
            <a:r>
              <a:t>Nivel de texto 2</a:t>
            </a:r>
          </a:p>
          <a:p>
            <a:pPr lvl="2"/>
            <a:r>
              <a:t>Nivel de texto 3</a:t>
            </a:r>
          </a:p>
          <a:p>
            <a:pPr lvl="3"/>
            <a:r>
              <a:t>Nivel de texto 4</a:t>
            </a:r>
          </a:p>
          <a:p>
            <a:pPr lvl="4"/>
            <a:r>
              <a:t>Nivel de texto 5</a:t>
            </a:r>
          </a:p>
        </p:txBody>
      </p:sp>
      <p:sp>
        <p:nvSpPr>
          <p:cNvPr id="6" name="Número de diapositiva"/>
          <p:cNvSpPr txBox="1">
            <a:spLocks noGrp="1"/>
          </p:cNvSpPr>
          <p:nvPr>
            <p:ph type="sldNum" sz="quarter" idx="2"/>
          </p:nvPr>
        </p:nvSpPr>
        <p:spPr>
          <a:xfrm>
            <a:off x="6279546" y="6224224"/>
            <a:ext cx="273654" cy="264253"/>
          </a:xfrm>
          <a:prstGeom prst="rect">
            <a:avLst/>
          </a:prstGeom>
          <a:ln w="12700">
            <a:miter lim="400000"/>
          </a:ln>
        </p:spPr>
        <p:txBody>
          <a:bodyPr wrap="none" lIns="45718" tIns="45718" rIns="45718" bIns="45718" anchor="ctr">
            <a:spAutoFit/>
          </a:bodyPr>
          <a:lstStyle>
            <a:lvl1pPr algn="r">
              <a:defRPr sz="1200">
                <a:solidFill>
                  <a:srgbClr val="8D8D8D"/>
                </a:solidFill>
                <a:latin typeface="Arial"/>
                <a:ea typeface="Arial"/>
                <a:cs typeface="Arial"/>
                <a:sym typeface="Aria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spd="med"/>
  <p:txStyles>
    <p:titleStyle>
      <a:lvl1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1pPr>
      <a:lvl2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2pPr>
      <a:lvl3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3pPr>
      <a:lvl4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4pPr>
      <a:lvl5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5pPr>
      <a:lvl6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6pPr>
      <a:lvl7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7pPr>
      <a:lvl8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8pPr>
      <a:lvl9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9pPr>
    </p:titleStyle>
    <p:bodyStyle>
      <a:lvl1pPr marL="342900" marR="0" indent="-342900"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1pPr>
      <a:lvl2pPr marL="766762" marR="0" indent="-309562"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2pPr>
      <a:lvl3pPr marL="1184562" marR="0" indent="-270162"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3pPr>
      <a:lvl4pPr marL="1668778" marR="0" indent="-297178"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4pPr>
      <a:lvl5pPr marL="2125978" marR="0" indent="-297178"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5pPr>
      <a:lvl6pPr marL="2583178" marR="0" indent="-297178"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6pPr>
      <a:lvl7pPr marL="3040378" marR="0" indent="-297178"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7pPr>
      <a:lvl8pPr marL="3497579" marR="0" indent="-297178"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8pPr>
      <a:lvl9pPr marL="3954779" marR="0" indent="-297179"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1pPr>
      <a:lvl2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2pPr>
      <a:lvl3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3pPr>
      <a:lvl4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4pPr>
      <a:lvl5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5pPr>
      <a:lvl6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6pPr>
      <a:lvl7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7pPr>
      <a:lvl8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8pPr>
      <a:lvl9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93" name="Titre 10"/>
          <p:cNvSpPr txBox="1">
            <a:spLocks noGrp="1"/>
          </p:cNvSpPr>
          <p:nvPr>
            <p:ph type="ctrTitle"/>
          </p:nvPr>
        </p:nvSpPr>
        <p:spPr>
          <a:xfrm>
            <a:off x="1047389" y="2304501"/>
            <a:ext cx="7049221" cy="2519536"/>
          </a:xfrm>
          <a:prstGeom prst="rect">
            <a:avLst/>
          </a:prstGeom>
        </p:spPr>
        <p:txBody>
          <a:bodyPr/>
          <a:lstStyle>
            <a:lvl1pPr algn="ctr" defTabSz="425194">
              <a:defRPr sz="2900"/>
            </a:lvl1pPr>
          </a:lstStyle>
          <a:p>
            <a:r>
              <a:rPr dirty="0" smtClean="0"/>
              <a:t>Gender </a:t>
            </a:r>
            <a:r>
              <a:rPr dirty="0"/>
              <a:t>Stereotyping and the Judiciary</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 name="Challenge judicial stereotyping through expert evidence"/>
          <p:cNvSpPr txBox="1">
            <a:spLocks noGrp="1"/>
          </p:cNvSpPr>
          <p:nvPr>
            <p:ph type="title"/>
          </p:nvPr>
        </p:nvSpPr>
        <p:spPr>
          <a:prstGeom prst="rect">
            <a:avLst/>
          </a:prstGeom>
        </p:spPr>
        <p:txBody>
          <a:bodyPr/>
          <a:lstStyle>
            <a:lvl1pPr>
              <a:defRPr sz="3000"/>
            </a:lvl1pPr>
          </a:lstStyle>
          <a:p>
            <a:r>
              <a:rPr lang="fr-CH" dirty="0" smtClean="0"/>
              <a:t>4. </a:t>
            </a:r>
            <a:r>
              <a:rPr dirty="0" smtClean="0"/>
              <a:t>Challenge </a:t>
            </a:r>
            <a:r>
              <a:rPr dirty="0"/>
              <a:t>judicial stereotyping through expert evidence</a:t>
            </a:r>
          </a:p>
        </p:txBody>
      </p:sp>
      <p:sp>
        <p:nvSpPr>
          <p:cNvPr id="129" name="In 1996, Jose Carlos Aguilar Orellana was convicted of breaking and entering into M.Z.’s apartment and raping her.  However, the Bolivian Court of Appeals overturned his conviction, a decision that was upheld in 2000 by the Supreme Court.  It will be recalled from section 4.1 that, in June 2002, Equality Now submitted an expert brief on stereotyping to the Inter-American Commission on Human Rights in support of M.Z.’s claim.  In that brief, they:…"/>
          <p:cNvSpPr txBox="1">
            <a:spLocks noGrp="1"/>
          </p:cNvSpPr>
          <p:nvPr>
            <p:ph type="body" idx="1"/>
          </p:nvPr>
        </p:nvSpPr>
        <p:spPr>
          <a:xfrm>
            <a:off x="382651" y="1477097"/>
            <a:ext cx="8634350" cy="4745903"/>
          </a:xfrm>
          <a:prstGeom prst="rect">
            <a:avLst/>
          </a:prstGeom>
        </p:spPr>
        <p:txBody>
          <a:bodyPr>
            <a:noAutofit/>
          </a:bodyPr>
          <a:lstStyle/>
          <a:p>
            <a:pPr marL="0" indent="0" algn="ctr" defTabSz="347472">
              <a:spcBef>
                <a:spcPts val="200"/>
              </a:spcBef>
              <a:buClrTx/>
              <a:buSzTx/>
              <a:buNone/>
              <a:defRPr sz="1444"/>
            </a:pPr>
            <a:r>
              <a:rPr lang="fr-CH" sz="1800" b="1" i="1" dirty="0">
                <a:latin typeface="Arial" panose="020B0604020202020204" pitchFamily="34" charset="0"/>
                <a:ea typeface="Candara"/>
                <a:cs typeface="Arial" panose="020B0604020202020204" pitchFamily="34" charset="0"/>
                <a:sym typeface="Candara"/>
              </a:rPr>
              <a:t>M.Z. v. Bolivia, Case </a:t>
            </a:r>
            <a:r>
              <a:rPr lang="fr-CH" sz="1800" b="1" i="1" dirty="0" smtClean="0">
                <a:latin typeface="Arial" panose="020B0604020202020204" pitchFamily="34" charset="0"/>
                <a:ea typeface="Candara"/>
                <a:cs typeface="Arial" panose="020B0604020202020204" pitchFamily="34" charset="0"/>
                <a:sym typeface="Candara"/>
              </a:rPr>
              <a:t>12.350 (</a:t>
            </a:r>
            <a:r>
              <a:rPr lang="fr-CH" sz="1800" b="1" i="1" dirty="0" err="1" smtClean="0">
                <a:latin typeface="Arial" panose="020B0604020202020204" pitchFamily="34" charset="0"/>
                <a:ea typeface="Candara"/>
                <a:cs typeface="Arial" panose="020B0604020202020204" pitchFamily="34" charset="0"/>
                <a:sym typeface="Candara"/>
              </a:rPr>
              <a:t>IAComHR</a:t>
            </a:r>
            <a:r>
              <a:rPr lang="fr-CH" sz="1800" b="1" i="1" dirty="0" smtClean="0">
                <a:latin typeface="Arial" panose="020B0604020202020204" pitchFamily="34" charset="0"/>
                <a:ea typeface="Candara"/>
                <a:cs typeface="Arial" panose="020B0604020202020204" pitchFamily="34" charset="0"/>
                <a:sym typeface="Candara"/>
              </a:rPr>
              <a:t>))</a:t>
            </a:r>
          </a:p>
          <a:p>
            <a:pPr marL="0" indent="0" algn="ctr" defTabSz="347472">
              <a:spcBef>
                <a:spcPts val="200"/>
              </a:spcBef>
              <a:buClrTx/>
              <a:buSzTx/>
              <a:buNone/>
              <a:defRPr sz="1444"/>
            </a:pPr>
            <a:endParaRPr lang="fr-CH" sz="1800" dirty="0">
              <a:latin typeface="Arial" panose="020B0604020202020204" pitchFamily="34" charset="0"/>
              <a:ea typeface="Candara"/>
              <a:cs typeface="Arial" panose="020B0604020202020204" pitchFamily="34" charset="0"/>
              <a:sym typeface="Candara"/>
            </a:endParaRPr>
          </a:p>
          <a:p>
            <a:pPr marL="0" indent="0" defTabSz="347472">
              <a:spcBef>
                <a:spcPts val="200"/>
              </a:spcBef>
              <a:buClrTx/>
              <a:buSzTx/>
              <a:buNone/>
              <a:defRPr sz="1444"/>
            </a:pPr>
            <a:r>
              <a:rPr sz="2000" dirty="0" smtClean="0">
                <a:latin typeface="Arial" panose="020B0604020202020204" pitchFamily="34" charset="0"/>
                <a:ea typeface="Candara"/>
                <a:cs typeface="Arial" panose="020B0604020202020204" pitchFamily="34" charset="0"/>
                <a:sym typeface="Candara"/>
              </a:rPr>
              <a:t>in </a:t>
            </a:r>
            <a:r>
              <a:rPr sz="2000" dirty="0">
                <a:latin typeface="Arial" panose="020B0604020202020204" pitchFamily="34" charset="0"/>
                <a:ea typeface="Candara"/>
                <a:cs typeface="Arial" panose="020B0604020202020204" pitchFamily="34" charset="0"/>
                <a:sym typeface="Candara"/>
              </a:rPr>
              <a:t>June 2002, Equality Now submitted an expert brief on stereotyping to the Inter-American Commission on Human Rights in support of M.Z.’s claim.  In that brief, they: </a:t>
            </a:r>
          </a:p>
          <a:p>
            <a:pPr marL="398013" indent="-398013" defTabSz="347472">
              <a:spcBef>
                <a:spcPts val="200"/>
              </a:spcBef>
              <a:buClr>
                <a:srgbClr val="4A66AC"/>
              </a:buClr>
              <a:buChar char="•"/>
              <a:defRPr sz="1520"/>
            </a:pPr>
            <a:r>
              <a:rPr sz="2000" dirty="0">
                <a:latin typeface="Arial" panose="020B0604020202020204" pitchFamily="34" charset="0"/>
                <a:cs typeface="Arial" panose="020B0604020202020204" pitchFamily="34" charset="0"/>
              </a:rPr>
              <a:t>noted that the trial court determined that the evidence supported M.Z.’s claim that she had been raped </a:t>
            </a:r>
          </a:p>
          <a:p>
            <a:pPr marL="398013" indent="-398013" defTabSz="347472">
              <a:spcBef>
                <a:spcPts val="200"/>
              </a:spcBef>
              <a:buClr>
                <a:srgbClr val="4A66AC"/>
              </a:buClr>
              <a:buChar char="•"/>
              <a:defRPr sz="1520"/>
            </a:pPr>
            <a:r>
              <a:rPr sz="2000" dirty="0">
                <a:latin typeface="Arial" panose="020B0604020202020204" pitchFamily="34" charset="0"/>
                <a:cs typeface="Arial" panose="020B0604020202020204" pitchFamily="34" charset="0"/>
              </a:rPr>
              <a:t>claimed that the decision of the appellate courts to overturn the rape </a:t>
            </a:r>
            <a:r>
              <a:rPr sz="2000" b="1" dirty="0">
                <a:latin typeface="Arial" panose="020B0604020202020204" pitchFamily="34" charset="0"/>
                <a:cs typeface="Arial" panose="020B0604020202020204" pitchFamily="34" charset="0"/>
              </a:rPr>
              <a:t>conviction was based not on Bolivian law or the facts, as determined by the trial court, but on stereotypes and </a:t>
            </a:r>
            <a:r>
              <a:rPr sz="2000" b="1" dirty="0" smtClean="0">
                <a:latin typeface="Arial" panose="020B0604020202020204" pitchFamily="34" charset="0"/>
                <a:cs typeface="Arial" panose="020B0604020202020204" pitchFamily="34" charset="0"/>
              </a:rPr>
              <a:t>myths</a:t>
            </a:r>
            <a:endParaRPr sz="2000" b="1" dirty="0">
              <a:latin typeface="Arial" panose="020B0604020202020204" pitchFamily="34" charset="0"/>
              <a:cs typeface="Arial" panose="020B0604020202020204" pitchFamily="34" charset="0"/>
            </a:endParaRPr>
          </a:p>
          <a:p>
            <a:pPr marL="398013" indent="-398013" defTabSz="347472">
              <a:spcBef>
                <a:spcPts val="200"/>
              </a:spcBef>
              <a:buClr>
                <a:srgbClr val="4A66AC"/>
              </a:buClr>
              <a:buChar char="•"/>
              <a:defRPr sz="1520"/>
            </a:pPr>
            <a:r>
              <a:rPr sz="2000" dirty="0">
                <a:latin typeface="Arial" panose="020B0604020202020204" pitchFamily="34" charset="0"/>
                <a:cs typeface="Arial" panose="020B0604020202020204" pitchFamily="34" charset="0"/>
              </a:rPr>
              <a:t>identified a range of stereotypes and myths relied on by the appellate courts and explained how they influenced their </a:t>
            </a:r>
            <a:r>
              <a:rPr sz="2000" dirty="0" smtClean="0">
                <a:latin typeface="Arial" panose="020B0604020202020204" pitchFamily="34" charset="0"/>
                <a:cs typeface="Arial" panose="020B0604020202020204" pitchFamily="34" charset="0"/>
              </a:rPr>
              <a:t>reasoning</a:t>
            </a:r>
            <a:r>
              <a:rPr lang="fr-CH" sz="2000" dirty="0" smtClean="0">
                <a:latin typeface="Arial" panose="020B0604020202020204" pitchFamily="34" charset="0"/>
                <a:cs typeface="Arial" panose="020B0604020202020204" pitchFamily="34" charset="0"/>
              </a:rPr>
              <a:t> &amp;impacted their impartiality</a:t>
            </a:r>
            <a:endParaRPr sz="2000" dirty="0">
              <a:latin typeface="Arial" panose="020B0604020202020204" pitchFamily="34" charset="0"/>
              <a:cs typeface="Arial" panose="020B0604020202020204" pitchFamily="34" charset="0"/>
            </a:endParaRPr>
          </a:p>
          <a:p>
            <a:pPr marL="398013" indent="-398013" defTabSz="347472">
              <a:spcBef>
                <a:spcPts val="200"/>
              </a:spcBef>
              <a:buClr>
                <a:srgbClr val="4A66AC"/>
              </a:buClr>
              <a:buChar char="•"/>
              <a:defRPr sz="1520"/>
            </a:pPr>
            <a:r>
              <a:rPr sz="2000" dirty="0">
                <a:latin typeface="Arial" panose="020B0604020202020204" pitchFamily="34" charset="0"/>
                <a:cs typeface="Arial" panose="020B0604020202020204" pitchFamily="34" charset="0"/>
              </a:rPr>
              <a:t>recalled that judicial stereotyping </a:t>
            </a:r>
            <a:r>
              <a:rPr sz="2000" dirty="0" smtClean="0">
                <a:latin typeface="Arial" panose="020B0604020202020204" pitchFamily="34" charset="0"/>
                <a:cs typeface="Arial" panose="020B0604020202020204" pitchFamily="34" charset="0"/>
              </a:rPr>
              <a:t>violates </a:t>
            </a:r>
            <a:r>
              <a:rPr sz="2000" dirty="0">
                <a:latin typeface="Arial" panose="020B0604020202020204" pitchFamily="34" charset="0"/>
                <a:cs typeface="Arial" panose="020B0604020202020204" pitchFamily="34" charset="0"/>
              </a:rPr>
              <a:t>human rights, including the rights to non-discrimination and equal protection of the law.</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 name="Highlight good practice examples of judges challenging stereotyping"/>
          <p:cNvSpPr txBox="1">
            <a:spLocks noGrp="1"/>
          </p:cNvSpPr>
          <p:nvPr>
            <p:ph type="title"/>
          </p:nvPr>
        </p:nvSpPr>
        <p:spPr>
          <a:prstGeom prst="rect">
            <a:avLst/>
          </a:prstGeom>
        </p:spPr>
        <p:txBody>
          <a:bodyPr/>
          <a:lstStyle>
            <a:lvl1pPr>
              <a:defRPr sz="3100"/>
            </a:lvl1pPr>
          </a:lstStyle>
          <a:p>
            <a:r>
              <a:rPr lang="fr-CH" dirty="0" smtClean="0"/>
              <a:t>5. </a:t>
            </a:r>
            <a:r>
              <a:rPr dirty="0" smtClean="0"/>
              <a:t>Highlight </a:t>
            </a:r>
            <a:r>
              <a:rPr dirty="0"/>
              <a:t>good practice examples of judges challenging stereotyping</a:t>
            </a:r>
          </a:p>
        </p:txBody>
      </p:sp>
      <p:sp>
        <p:nvSpPr>
          <p:cNvPr id="134" name="Examples provide critical guidance on debunking stereotypes and give judges an important external perspective that can help them identify and overcome stereotypes.…"/>
          <p:cNvSpPr txBox="1">
            <a:spLocks noGrp="1"/>
          </p:cNvSpPr>
          <p:nvPr>
            <p:ph type="body" idx="1"/>
          </p:nvPr>
        </p:nvSpPr>
        <p:spPr>
          <a:xfrm>
            <a:off x="316281" y="1489797"/>
            <a:ext cx="8611820" cy="5038003"/>
          </a:xfrm>
          <a:prstGeom prst="rect">
            <a:avLst/>
          </a:prstGeom>
        </p:spPr>
        <p:txBody>
          <a:bodyPr>
            <a:normAutofit fontScale="92500" lnSpcReduction="10000"/>
          </a:bodyPr>
          <a:lstStyle/>
          <a:p>
            <a:pPr marL="0" indent="0">
              <a:spcBef>
                <a:spcPts val="300"/>
              </a:spcBef>
              <a:buClrTx/>
              <a:buSzTx/>
              <a:buNone/>
              <a:defRPr sz="1900"/>
            </a:pPr>
            <a:r>
              <a:rPr sz="2400" dirty="0">
                <a:latin typeface="Arial" panose="020B0604020202020204" pitchFamily="34" charset="0"/>
                <a:cs typeface="Arial" panose="020B0604020202020204" pitchFamily="34" charset="0"/>
              </a:rPr>
              <a:t>E</a:t>
            </a:r>
            <a:r>
              <a:rPr sz="2400" dirty="0">
                <a:latin typeface="Arial" panose="020B0604020202020204" pitchFamily="34" charset="0"/>
                <a:ea typeface="Times New Roman"/>
                <a:cs typeface="Arial" panose="020B0604020202020204" pitchFamily="34" charset="0"/>
                <a:sym typeface="Times New Roman"/>
              </a:rPr>
              <a:t>xamples provide critical guidance on debunking stereotypes and give judges an important external perspective that can help </a:t>
            </a:r>
            <a:r>
              <a:rPr lang="fr-CH" sz="2400" dirty="0" smtClean="0">
                <a:latin typeface="Arial" panose="020B0604020202020204" pitchFamily="34" charset="0"/>
                <a:ea typeface="Times New Roman"/>
                <a:cs typeface="Arial" panose="020B0604020202020204" pitchFamily="34" charset="0"/>
                <a:sym typeface="Times New Roman"/>
              </a:rPr>
              <a:t>judges </a:t>
            </a:r>
            <a:r>
              <a:rPr sz="2400" dirty="0" smtClean="0">
                <a:latin typeface="Arial" panose="020B0604020202020204" pitchFamily="34" charset="0"/>
                <a:ea typeface="Times New Roman"/>
                <a:cs typeface="Arial" panose="020B0604020202020204" pitchFamily="34" charset="0"/>
                <a:sym typeface="Times New Roman"/>
              </a:rPr>
              <a:t>identify </a:t>
            </a:r>
            <a:r>
              <a:rPr sz="2400" dirty="0">
                <a:latin typeface="Arial" panose="020B0604020202020204" pitchFamily="34" charset="0"/>
                <a:ea typeface="Times New Roman"/>
                <a:cs typeface="Arial" panose="020B0604020202020204" pitchFamily="34" charset="0"/>
                <a:sym typeface="Times New Roman"/>
              </a:rPr>
              <a:t>and overcome stereotypes. </a:t>
            </a:r>
          </a:p>
          <a:p>
            <a:pPr marL="0" indent="0">
              <a:spcBef>
                <a:spcPts val="300"/>
              </a:spcBef>
              <a:buClrTx/>
              <a:buSzTx/>
              <a:buNone/>
              <a:defRPr sz="1900"/>
            </a:pPr>
            <a:endParaRPr sz="2400" dirty="0">
              <a:latin typeface="Arial" panose="020B0604020202020204" pitchFamily="34" charset="0"/>
              <a:ea typeface="Times New Roman"/>
              <a:cs typeface="Arial" panose="020B0604020202020204" pitchFamily="34" charset="0"/>
              <a:sym typeface="Times New Roman"/>
            </a:endParaRPr>
          </a:p>
          <a:p>
            <a:pPr marL="0" indent="0">
              <a:spcBef>
                <a:spcPts val="300"/>
              </a:spcBef>
              <a:buClrTx/>
              <a:buSzTx/>
              <a:buNone/>
              <a:defRPr sz="1900"/>
            </a:pPr>
            <a:r>
              <a:rPr sz="2400" dirty="0">
                <a:latin typeface="Arial" panose="020B0604020202020204" pitchFamily="34" charset="0"/>
                <a:ea typeface="Times New Roman"/>
                <a:cs typeface="Arial" panose="020B0604020202020204" pitchFamily="34" charset="0"/>
                <a:sym typeface="Times New Roman"/>
              </a:rPr>
              <a:t>Good practice examples of addressing judicial stereotyping might include:</a:t>
            </a:r>
          </a:p>
          <a:p>
            <a:pPr marL="561109" indent="-332509">
              <a:spcBef>
                <a:spcPts val="300"/>
              </a:spcBef>
              <a:buClrTx/>
              <a:buFont typeface="Times"/>
              <a:buChar char="-"/>
              <a:defRPr sz="1900"/>
            </a:pPr>
            <a:r>
              <a:rPr sz="2400" dirty="0">
                <a:latin typeface="Arial" panose="020B0604020202020204" pitchFamily="34" charset="0"/>
                <a:ea typeface="Times New Roman"/>
                <a:cs typeface="Arial" panose="020B0604020202020204" pitchFamily="34" charset="0"/>
                <a:sym typeface="Times New Roman"/>
              </a:rPr>
              <a:t>laws and policies that prohibit and sanction judicial stereotyping</a:t>
            </a:r>
            <a:endParaRPr sz="2400" dirty="0">
              <a:solidFill>
                <a:srgbClr val="000000"/>
              </a:solidFill>
              <a:uFill>
                <a:solidFill>
                  <a:srgbClr val="000000"/>
                </a:solidFill>
              </a:uFill>
              <a:latin typeface="Arial" panose="020B0604020202020204" pitchFamily="34" charset="0"/>
              <a:cs typeface="Arial" panose="020B0604020202020204" pitchFamily="34" charset="0"/>
            </a:endParaRPr>
          </a:p>
          <a:p>
            <a:pPr marL="561109" indent="-332509">
              <a:spcBef>
                <a:spcPts val="300"/>
              </a:spcBef>
              <a:buClrTx/>
              <a:buFont typeface="Times"/>
              <a:buChar char="-"/>
              <a:defRPr sz="1900"/>
            </a:pPr>
            <a:r>
              <a:rPr sz="2400" dirty="0">
                <a:latin typeface="Arial" panose="020B0604020202020204" pitchFamily="34" charset="0"/>
                <a:ea typeface="Times New Roman"/>
                <a:cs typeface="Arial" panose="020B0604020202020204" pitchFamily="34" charset="0"/>
                <a:sym typeface="Times New Roman"/>
              </a:rPr>
              <a:t>rules of evidence and procedure that limit opportunities for stereotyping </a:t>
            </a:r>
            <a:endParaRPr sz="2400" dirty="0">
              <a:solidFill>
                <a:srgbClr val="000000"/>
              </a:solidFill>
              <a:uFill>
                <a:solidFill>
                  <a:srgbClr val="000000"/>
                </a:solidFill>
              </a:uFill>
              <a:latin typeface="Arial" panose="020B0604020202020204" pitchFamily="34" charset="0"/>
              <a:cs typeface="Arial" panose="020B0604020202020204" pitchFamily="34" charset="0"/>
            </a:endParaRPr>
          </a:p>
          <a:p>
            <a:pPr marL="561109" indent="-332509">
              <a:spcBef>
                <a:spcPts val="300"/>
              </a:spcBef>
              <a:buClrTx/>
              <a:buFont typeface="Times"/>
              <a:buChar char="-"/>
              <a:defRPr sz="1900"/>
            </a:pPr>
            <a:r>
              <a:rPr sz="2400" b="1" dirty="0">
                <a:latin typeface="Arial" panose="020B0604020202020204" pitchFamily="34" charset="0"/>
                <a:ea typeface="Times New Roman"/>
                <a:cs typeface="Arial" panose="020B0604020202020204" pitchFamily="34" charset="0"/>
                <a:sym typeface="Times New Roman"/>
              </a:rPr>
              <a:t>judgments that challenge judicial stereotyping by lower courts</a:t>
            </a:r>
            <a:endParaRPr sz="2400" b="1" dirty="0">
              <a:solidFill>
                <a:srgbClr val="000000"/>
              </a:solidFill>
              <a:uFill>
                <a:solidFill>
                  <a:srgbClr val="000000"/>
                </a:solidFill>
              </a:uFill>
              <a:latin typeface="Arial" panose="020B0604020202020204" pitchFamily="34" charset="0"/>
              <a:cs typeface="Arial" panose="020B0604020202020204" pitchFamily="34" charset="0"/>
            </a:endParaRPr>
          </a:p>
          <a:p>
            <a:pPr marL="561109" indent="-332509">
              <a:spcBef>
                <a:spcPts val="300"/>
              </a:spcBef>
              <a:buClrTx/>
              <a:buFont typeface="Times"/>
              <a:buChar char="-"/>
              <a:defRPr sz="1900"/>
            </a:pPr>
            <a:r>
              <a:rPr sz="2400" dirty="0">
                <a:latin typeface="Arial" panose="020B0604020202020204" pitchFamily="34" charset="0"/>
                <a:ea typeface="Times New Roman"/>
                <a:cs typeface="Arial" panose="020B0604020202020204" pitchFamily="34" charset="0"/>
                <a:sym typeface="Times New Roman"/>
              </a:rPr>
              <a:t>transformative remedies that tackle harmful stereotypes</a:t>
            </a:r>
            <a:endParaRPr sz="2400" dirty="0">
              <a:solidFill>
                <a:srgbClr val="000000"/>
              </a:solidFill>
              <a:uFill>
                <a:solidFill>
                  <a:srgbClr val="000000"/>
                </a:solidFill>
              </a:uFill>
              <a:latin typeface="Arial" panose="020B0604020202020204" pitchFamily="34" charset="0"/>
              <a:cs typeface="Arial" panose="020B0604020202020204" pitchFamily="34" charset="0"/>
            </a:endParaRPr>
          </a:p>
          <a:p>
            <a:pPr marL="561109" indent="-332509">
              <a:spcBef>
                <a:spcPts val="300"/>
              </a:spcBef>
              <a:buClrTx/>
              <a:buFont typeface="Times"/>
              <a:buChar char="-"/>
              <a:defRPr sz="1900"/>
            </a:pPr>
            <a:r>
              <a:rPr sz="2400" dirty="0">
                <a:latin typeface="Arial" panose="020B0604020202020204" pitchFamily="34" charset="0"/>
                <a:ea typeface="Times New Roman"/>
                <a:cs typeface="Arial" panose="020B0604020202020204" pitchFamily="34" charset="0"/>
                <a:sym typeface="Times New Roman"/>
              </a:rPr>
              <a:t>resources and trainings that build judicial capacity to address stereotyping.  </a:t>
            </a:r>
            <a:endParaRPr sz="2400" dirty="0">
              <a:solidFill>
                <a:srgbClr val="000000"/>
              </a:solidFill>
              <a:uFill>
                <a:solidFill>
                  <a:srgbClr val="000000"/>
                </a:solidFill>
              </a:uFill>
              <a:latin typeface="Arial" panose="020B0604020202020204" pitchFamily="34" charset="0"/>
              <a:cs typeface="Arial" panose="020B0604020202020204" pitchFamily="34" charset="0"/>
            </a:endParaRPr>
          </a:p>
          <a:p>
            <a:pPr marL="0" indent="0">
              <a:spcBef>
                <a:spcPts val="300"/>
              </a:spcBef>
              <a:buClrTx/>
              <a:buSzTx/>
              <a:buNone/>
              <a:defRPr sz="1900"/>
            </a:pPr>
            <a:endParaRPr sz="2400" dirty="0">
              <a:latin typeface="Arial" panose="020B0604020202020204" pitchFamily="34" charset="0"/>
              <a:ea typeface="Times New Roman"/>
              <a:cs typeface="Arial" panose="020B0604020202020204" pitchFamily="34" charset="0"/>
              <a:sym typeface="Times New Roman"/>
            </a:endParaRPr>
          </a:p>
          <a:p>
            <a:pPr marL="0" indent="0">
              <a:spcBef>
                <a:spcPts val="300"/>
              </a:spcBef>
              <a:buClrTx/>
              <a:buSzTx/>
              <a:buNone/>
              <a:defRPr sz="1600"/>
            </a:pPr>
            <a:endParaRPr sz="1100" dirty="0">
              <a:latin typeface="Arial" panose="020B0604020202020204" pitchFamily="34" charset="0"/>
              <a:ea typeface="Times New Roman"/>
              <a:cs typeface="Arial" panose="020B0604020202020204" pitchFamily="34" charset="0"/>
              <a:sym typeface="Times New Roman"/>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6" name="Canadian judge identifies and challenges judicial stereotyping in a sexual assault case"/>
          <p:cNvSpPr txBox="1">
            <a:spLocks noGrp="1"/>
          </p:cNvSpPr>
          <p:nvPr>
            <p:ph type="title"/>
          </p:nvPr>
        </p:nvSpPr>
        <p:spPr>
          <a:xfrm>
            <a:off x="610667" y="110329"/>
            <a:ext cx="7566026" cy="1090613"/>
          </a:xfrm>
          <a:prstGeom prst="rect">
            <a:avLst/>
          </a:prstGeom>
        </p:spPr>
        <p:txBody>
          <a:bodyPr>
            <a:normAutofit/>
          </a:bodyPr>
          <a:lstStyle>
            <a:lvl1pPr defTabSz="320039">
              <a:defRPr sz="2240"/>
            </a:lvl1pPr>
          </a:lstStyle>
          <a:p>
            <a:r>
              <a:rPr lang="fr-CH" sz="2800" dirty="0" smtClean="0"/>
              <a:t>Highlight </a:t>
            </a:r>
            <a:r>
              <a:rPr lang="fr-CH" sz="2800" dirty="0"/>
              <a:t>good practice examples of judges challenging stereotyping</a:t>
            </a:r>
            <a:endParaRPr sz="2800" dirty="0"/>
          </a:p>
        </p:txBody>
      </p:sp>
      <p:sp>
        <p:nvSpPr>
          <p:cNvPr id="137" name="R v. Ewanchuk concerned the sexual assault of a 17 year-old girl by Steve Brian Ewanchuk.  The trial judge acquitted Ewanchuk based on the defence of ‘implied consent’.  He did this even though he found the girl was a credible witness who gave reliable evidence she had been assaulted.…"/>
          <p:cNvSpPr txBox="1">
            <a:spLocks noGrp="1"/>
          </p:cNvSpPr>
          <p:nvPr>
            <p:ph type="body" idx="1"/>
          </p:nvPr>
        </p:nvSpPr>
        <p:spPr>
          <a:xfrm>
            <a:off x="433450" y="1200942"/>
            <a:ext cx="8520049" cy="5199858"/>
          </a:xfrm>
          <a:prstGeom prst="rect">
            <a:avLst/>
          </a:prstGeom>
        </p:spPr>
        <p:txBody>
          <a:bodyPr>
            <a:normAutofit fontScale="92500" lnSpcReduction="20000"/>
          </a:bodyPr>
          <a:lstStyle/>
          <a:p>
            <a:pPr marL="0" indent="0" algn="just">
              <a:spcBef>
                <a:spcPts val="300"/>
              </a:spcBef>
              <a:buClrTx/>
              <a:buSzTx/>
              <a:buNone/>
              <a:defRPr sz="1800"/>
            </a:pPr>
            <a:r>
              <a:rPr lang="fr-CH" sz="2400" b="1" i="1" dirty="0">
                <a:latin typeface="Arial" panose="020B0604020202020204" pitchFamily="34" charset="0"/>
                <a:cs typeface="Arial" panose="020B0604020202020204" pitchFamily="34" charset="0"/>
              </a:rPr>
              <a:t>R. v. </a:t>
            </a:r>
            <a:r>
              <a:rPr lang="fr-CH" sz="2400" b="1" i="1" dirty="0" smtClean="0">
                <a:latin typeface="Arial" panose="020B0604020202020204" pitchFamily="34" charset="0"/>
                <a:cs typeface="Arial" panose="020B0604020202020204" pitchFamily="34" charset="0"/>
              </a:rPr>
              <a:t>Ewanchuk </a:t>
            </a:r>
            <a:r>
              <a:rPr lang="fr-CH" sz="2400" b="1" i="1" dirty="0">
                <a:latin typeface="Arial" panose="020B0604020202020204" pitchFamily="34" charset="0"/>
                <a:cs typeface="Arial" panose="020B0604020202020204" pitchFamily="34" charset="0"/>
              </a:rPr>
              <a:t>[1999] </a:t>
            </a:r>
            <a:r>
              <a:rPr lang="fr-CH" sz="2400" b="1" i="1" dirty="0" smtClean="0">
                <a:latin typeface="Arial" panose="020B0604020202020204" pitchFamily="34" charset="0"/>
                <a:cs typeface="Arial" panose="020B0604020202020204" pitchFamily="34" charset="0"/>
              </a:rPr>
              <a:t>(</a:t>
            </a:r>
            <a:r>
              <a:rPr lang="fr-CH" sz="2400" b="1" i="1" dirty="0">
                <a:latin typeface="Arial" panose="020B0604020202020204" pitchFamily="34" charset="0"/>
                <a:cs typeface="Arial" panose="020B0604020202020204" pitchFamily="34" charset="0"/>
              </a:rPr>
              <a:t>Canada, Supreme Court). </a:t>
            </a:r>
            <a:endParaRPr lang="fr-CH" sz="2400" b="1" i="1" dirty="0" smtClean="0">
              <a:latin typeface="Arial" panose="020B0604020202020204" pitchFamily="34" charset="0"/>
              <a:cs typeface="Arial" panose="020B0604020202020204" pitchFamily="34" charset="0"/>
            </a:endParaRPr>
          </a:p>
          <a:p>
            <a:pPr marL="0" indent="0" algn="just">
              <a:spcBef>
                <a:spcPts val="300"/>
              </a:spcBef>
              <a:buClrTx/>
              <a:buSzTx/>
              <a:buNone/>
              <a:defRPr sz="1800"/>
            </a:pPr>
            <a:endParaRPr lang="fr-CH" sz="2400" b="1" i="1" dirty="0" smtClean="0">
              <a:latin typeface="Arial" panose="020B0604020202020204" pitchFamily="34" charset="0"/>
              <a:cs typeface="Arial" panose="020B0604020202020204" pitchFamily="34" charset="0"/>
            </a:endParaRPr>
          </a:p>
          <a:p>
            <a:pPr marL="0" indent="0" algn="just">
              <a:spcBef>
                <a:spcPts val="300"/>
              </a:spcBef>
              <a:buClrTx/>
              <a:buSzTx/>
              <a:buNone/>
              <a:defRPr sz="1800"/>
            </a:pPr>
            <a:r>
              <a:rPr lang="fr-CH" sz="2500" dirty="0">
                <a:latin typeface="Arial" panose="020B0604020202020204" pitchFamily="34" charset="0"/>
                <a:ea typeface="Candara"/>
                <a:cs typeface="Arial" panose="020B0604020202020204" pitchFamily="34" charset="0"/>
                <a:sym typeface="Candara"/>
              </a:rPr>
              <a:t>C</a:t>
            </a:r>
            <a:r>
              <a:rPr sz="2500" dirty="0" smtClean="0">
                <a:latin typeface="Arial" panose="020B0604020202020204" pitchFamily="34" charset="0"/>
                <a:ea typeface="Candara"/>
                <a:cs typeface="Arial" panose="020B0604020202020204" pitchFamily="34" charset="0"/>
                <a:sym typeface="Candara"/>
              </a:rPr>
              <a:t>oncerned </a:t>
            </a:r>
            <a:r>
              <a:rPr sz="2500" dirty="0">
                <a:latin typeface="Arial" panose="020B0604020202020204" pitchFamily="34" charset="0"/>
                <a:ea typeface="Candara"/>
                <a:cs typeface="Arial" panose="020B0604020202020204" pitchFamily="34" charset="0"/>
                <a:sym typeface="Candara"/>
              </a:rPr>
              <a:t>the sexual assault of a 17 year-old girl by </a:t>
            </a:r>
            <a:r>
              <a:rPr sz="2500" dirty="0" smtClean="0">
                <a:latin typeface="Arial" panose="020B0604020202020204" pitchFamily="34" charset="0"/>
                <a:ea typeface="Candara"/>
                <a:cs typeface="Arial" panose="020B0604020202020204" pitchFamily="34" charset="0"/>
                <a:sym typeface="Candara"/>
              </a:rPr>
              <a:t>Ewanchuk</a:t>
            </a:r>
            <a:r>
              <a:rPr sz="2500" dirty="0">
                <a:latin typeface="Arial" panose="020B0604020202020204" pitchFamily="34" charset="0"/>
                <a:ea typeface="Candara"/>
                <a:cs typeface="Arial" panose="020B0604020202020204" pitchFamily="34" charset="0"/>
                <a:sym typeface="Candara"/>
              </a:rPr>
              <a:t>.  The trial judge acquitted </a:t>
            </a:r>
            <a:r>
              <a:rPr sz="2500" dirty="0" err="1">
                <a:latin typeface="Arial" panose="020B0604020202020204" pitchFamily="34" charset="0"/>
                <a:ea typeface="Candara"/>
                <a:cs typeface="Arial" panose="020B0604020202020204" pitchFamily="34" charset="0"/>
                <a:sym typeface="Candara"/>
              </a:rPr>
              <a:t>Ewanchuk</a:t>
            </a:r>
            <a:r>
              <a:rPr sz="2500" dirty="0">
                <a:latin typeface="Arial" panose="020B0604020202020204" pitchFamily="34" charset="0"/>
                <a:ea typeface="Candara"/>
                <a:cs typeface="Arial" panose="020B0604020202020204" pitchFamily="34" charset="0"/>
                <a:sym typeface="Candara"/>
              </a:rPr>
              <a:t> based on the </a:t>
            </a:r>
            <a:r>
              <a:rPr sz="2500" dirty="0" err="1">
                <a:latin typeface="Arial" panose="020B0604020202020204" pitchFamily="34" charset="0"/>
                <a:ea typeface="Candara"/>
                <a:cs typeface="Arial" panose="020B0604020202020204" pitchFamily="34" charset="0"/>
                <a:sym typeface="Candara"/>
              </a:rPr>
              <a:t>defence</a:t>
            </a:r>
            <a:r>
              <a:rPr sz="2500" dirty="0">
                <a:latin typeface="Arial" panose="020B0604020202020204" pitchFamily="34" charset="0"/>
                <a:ea typeface="Candara"/>
                <a:cs typeface="Arial" panose="020B0604020202020204" pitchFamily="34" charset="0"/>
                <a:sym typeface="Candara"/>
              </a:rPr>
              <a:t> of ‘implied consent’.  He did this even though he found the girl was a credible witness who gave reliable evidence she had been assaulted.  </a:t>
            </a:r>
          </a:p>
          <a:p>
            <a:pPr marL="0" indent="0" algn="just">
              <a:spcBef>
                <a:spcPts val="300"/>
              </a:spcBef>
              <a:buClrTx/>
              <a:buSzTx/>
              <a:buNone/>
              <a:defRPr sz="1800"/>
            </a:pPr>
            <a:endParaRPr sz="2500" dirty="0">
              <a:latin typeface="Arial" panose="020B0604020202020204" pitchFamily="34" charset="0"/>
              <a:ea typeface="Candara"/>
              <a:cs typeface="Arial" panose="020B0604020202020204" pitchFamily="34" charset="0"/>
              <a:sym typeface="Candara"/>
            </a:endParaRPr>
          </a:p>
          <a:p>
            <a:pPr marL="0" indent="0" algn="just">
              <a:spcBef>
                <a:spcPts val="300"/>
              </a:spcBef>
              <a:buClrTx/>
              <a:buSzTx/>
              <a:buNone/>
              <a:defRPr sz="1800"/>
            </a:pPr>
            <a:r>
              <a:rPr sz="2500" dirty="0">
                <a:latin typeface="Arial" panose="020B0604020202020204" pitchFamily="34" charset="0"/>
                <a:ea typeface="Candara"/>
                <a:cs typeface="Arial" panose="020B0604020202020204" pitchFamily="34" charset="0"/>
                <a:sym typeface="Candara"/>
              </a:rPr>
              <a:t>The Alberta Court of Appeal upheld the acquittal.  However, it was later overturned by the Supreme Court of Canada, which held that ‘implied consent’ is not a </a:t>
            </a:r>
            <a:r>
              <a:rPr sz="2500" dirty="0" err="1">
                <a:latin typeface="Arial" panose="020B0604020202020204" pitchFamily="34" charset="0"/>
                <a:ea typeface="Candara"/>
                <a:cs typeface="Arial" panose="020B0604020202020204" pitchFamily="34" charset="0"/>
                <a:sym typeface="Candara"/>
              </a:rPr>
              <a:t>defence</a:t>
            </a:r>
            <a:r>
              <a:rPr sz="2500" dirty="0">
                <a:latin typeface="Arial" panose="020B0604020202020204" pitchFamily="34" charset="0"/>
                <a:ea typeface="Candara"/>
                <a:cs typeface="Arial" panose="020B0604020202020204" pitchFamily="34" charset="0"/>
                <a:sym typeface="Candara"/>
              </a:rPr>
              <a:t> to sexual assault under Canadian law.</a:t>
            </a:r>
            <a:r>
              <a:rPr sz="2500" baseline="31999" dirty="0">
                <a:latin typeface="Arial" panose="020B0604020202020204" pitchFamily="34" charset="0"/>
                <a:ea typeface="Candara"/>
                <a:cs typeface="Arial" panose="020B0604020202020204" pitchFamily="34" charset="0"/>
                <a:sym typeface="Candara"/>
              </a:rPr>
              <a:t> </a:t>
            </a:r>
          </a:p>
          <a:p>
            <a:pPr marL="0" indent="0" algn="just">
              <a:spcBef>
                <a:spcPts val="300"/>
              </a:spcBef>
              <a:buClrTx/>
              <a:buSzTx/>
              <a:buNone/>
              <a:defRPr sz="1800"/>
            </a:pPr>
            <a:endParaRPr sz="2500" baseline="31999" dirty="0">
              <a:latin typeface="Arial" panose="020B0604020202020204" pitchFamily="34" charset="0"/>
              <a:ea typeface="Candara"/>
              <a:cs typeface="Arial" panose="020B0604020202020204" pitchFamily="34" charset="0"/>
              <a:sym typeface="Candara"/>
            </a:endParaRPr>
          </a:p>
          <a:p>
            <a:pPr marL="0" indent="0" algn="just">
              <a:spcBef>
                <a:spcPts val="300"/>
              </a:spcBef>
              <a:buClrTx/>
              <a:buSzTx/>
              <a:buNone/>
              <a:defRPr sz="1800"/>
            </a:pPr>
            <a:r>
              <a:rPr sz="2500" dirty="0">
                <a:latin typeface="Arial" panose="020B0604020202020204" pitchFamily="34" charset="0"/>
                <a:cs typeface="Arial" panose="020B0604020202020204" pitchFamily="34" charset="0"/>
              </a:rPr>
              <a:t>In a concurring opinion, Justice Claire L’Heureux-Dubé determined that the lower courts had engaged in stereotyping </a:t>
            </a:r>
            <a:r>
              <a:rPr lang="fr-CH" sz="2500" dirty="0" smtClean="0">
                <a:latin typeface="Arial" panose="020B0604020202020204" pitchFamily="34" charset="0"/>
                <a:cs typeface="Arial" panose="020B0604020202020204" pitchFamily="34" charset="0"/>
              </a:rPr>
              <a:t>and </a:t>
            </a:r>
            <a:r>
              <a:rPr sz="2500" dirty="0" smtClean="0">
                <a:latin typeface="Arial" panose="020B0604020202020204" pitchFamily="34" charset="0"/>
                <a:cs typeface="Arial" panose="020B0604020202020204" pitchFamily="34" charset="0"/>
              </a:rPr>
              <a:t>explained </a:t>
            </a:r>
            <a:r>
              <a:rPr sz="2500" dirty="0">
                <a:latin typeface="Arial" panose="020B0604020202020204" pitchFamily="34" charset="0"/>
                <a:cs typeface="Arial" panose="020B0604020202020204" pitchFamily="34" charset="0"/>
              </a:rPr>
              <a:t>that the case was </a:t>
            </a:r>
            <a:r>
              <a:rPr lang="fr-CH" sz="2500" dirty="0" smtClean="0">
                <a:latin typeface="Arial" panose="020B0604020202020204" pitchFamily="34" charset="0"/>
                <a:cs typeface="Arial" panose="020B0604020202020204" pitchFamily="34" charset="0"/>
              </a:rPr>
              <a:t>"</a:t>
            </a:r>
            <a:r>
              <a:rPr sz="2500" dirty="0" smtClean="0">
                <a:latin typeface="Arial" panose="020B0604020202020204" pitchFamily="34" charset="0"/>
                <a:cs typeface="Arial" panose="020B0604020202020204" pitchFamily="34" charset="0"/>
              </a:rPr>
              <a:t>not </a:t>
            </a:r>
            <a:r>
              <a:rPr sz="2500" dirty="0">
                <a:latin typeface="Arial" panose="020B0604020202020204" pitchFamily="34" charset="0"/>
                <a:cs typeface="Arial" panose="020B0604020202020204" pitchFamily="34" charset="0"/>
              </a:rPr>
              <a:t>about consent, since none was given.  It [was] about myths and </a:t>
            </a:r>
            <a:r>
              <a:rPr sz="2500" dirty="0" smtClean="0">
                <a:latin typeface="Arial" panose="020B0604020202020204" pitchFamily="34" charset="0"/>
                <a:cs typeface="Arial" panose="020B0604020202020204" pitchFamily="34" charset="0"/>
              </a:rPr>
              <a:t>stereotypes</a:t>
            </a:r>
            <a:r>
              <a:rPr lang="fr-CH" sz="2500" dirty="0" smtClean="0">
                <a:latin typeface="Arial" panose="020B0604020202020204" pitchFamily="34" charset="0"/>
                <a:cs typeface="Arial" panose="020B0604020202020204" pitchFamily="34" charset="0"/>
              </a:rPr>
              <a:t>"</a:t>
            </a:r>
            <a:r>
              <a:rPr sz="2500" dirty="0" smtClean="0">
                <a:latin typeface="Arial" panose="020B0604020202020204" pitchFamily="34" charset="0"/>
                <a:cs typeface="Arial" panose="020B0604020202020204" pitchFamily="34" charset="0"/>
              </a:rPr>
              <a:t>.</a:t>
            </a:r>
            <a:endParaRPr sz="2500"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1" name="Improve judicial capacity"/>
          <p:cNvSpPr txBox="1">
            <a:spLocks noGrp="1"/>
          </p:cNvSpPr>
          <p:nvPr>
            <p:ph type="title"/>
          </p:nvPr>
        </p:nvSpPr>
        <p:spPr>
          <a:prstGeom prst="rect">
            <a:avLst/>
          </a:prstGeom>
        </p:spPr>
        <p:txBody>
          <a:bodyPr/>
          <a:lstStyle/>
          <a:p>
            <a:r>
              <a:rPr lang="fr-CH" dirty="0" smtClean="0"/>
              <a:t>6. Strengthen </a:t>
            </a:r>
            <a:r>
              <a:rPr dirty="0" smtClean="0"/>
              <a:t>judicial </a:t>
            </a:r>
            <a:r>
              <a:rPr dirty="0"/>
              <a:t>capacity</a:t>
            </a:r>
          </a:p>
        </p:txBody>
      </p:sp>
      <p:sp>
        <p:nvSpPr>
          <p:cNvPr id="142" name="Education, training and guidance is key to building capacity to address gender stereotyping and to ensure decision-making is not adversely affected by harmful stereotypes. In order to urgently address gender-based stereotypes, the UN Special Rapporteur on the independence of judges and lawyers has recognized that,…"/>
          <p:cNvSpPr txBox="1">
            <a:spLocks noGrp="1"/>
          </p:cNvSpPr>
          <p:nvPr>
            <p:ph type="body" idx="1"/>
          </p:nvPr>
        </p:nvSpPr>
        <p:spPr>
          <a:xfrm>
            <a:off x="413791" y="1365251"/>
            <a:ext cx="8020598" cy="4426363"/>
          </a:xfrm>
          <a:prstGeom prst="rect">
            <a:avLst/>
          </a:prstGeom>
        </p:spPr>
        <p:txBody>
          <a:bodyPr anchor="ctr">
            <a:noAutofit/>
          </a:bodyPr>
          <a:lstStyle/>
          <a:p>
            <a:pPr marL="0" indent="0" algn="just">
              <a:spcBef>
                <a:spcPts val="300"/>
              </a:spcBef>
              <a:buClrTx/>
              <a:buSzTx/>
              <a:buNone/>
              <a:defRPr sz="1800"/>
            </a:pPr>
            <a:r>
              <a:rPr sz="2400" dirty="0">
                <a:latin typeface="Arial" panose="020B0604020202020204" pitchFamily="34" charset="0"/>
                <a:ea typeface="Times New Roman"/>
                <a:cs typeface="Arial" panose="020B0604020202020204" pitchFamily="34" charset="0"/>
                <a:sym typeface="Times New Roman"/>
              </a:rPr>
              <a:t>Education, training and guidance is key to building capacity to address gender stereotyping and to ensure decision-making is not adversely affected by harmful stereotypes. In order to urgently address gender-based stereotypes, the UN Special Rapporteur on the independence of judges and lawyers has recognized that,</a:t>
            </a:r>
          </a:p>
          <a:p>
            <a:pPr marL="0" indent="0" algn="just">
              <a:spcBef>
                <a:spcPts val="300"/>
              </a:spcBef>
              <a:buClrTx/>
              <a:buSzTx/>
              <a:buNone/>
              <a:defRPr sz="1800"/>
            </a:pPr>
            <a:endParaRPr sz="2400" dirty="0">
              <a:latin typeface="Arial" panose="020B0604020202020204" pitchFamily="34" charset="0"/>
              <a:ea typeface="Times New Roman"/>
              <a:cs typeface="Arial" panose="020B0604020202020204" pitchFamily="34" charset="0"/>
              <a:sym typeface="Times New Roman"/>
            </a:endParaRPr>
          </a:p>
          <a:p>
            <a:pPr marL="0" lvl="1" indent="748145" algn="just">
              <a:spcBef>
                <a:spcPts val="300"/>
              </a:spcBef>
              <a:buClrTx/>
              <a:buSzTx/>
              <a:buNone/>
              <a:defRPr sz="1800"/>
            </a:pPr>
            <a:r>
              <a:rPr sz="2400" dirty="0">
                <a:latin typeface="Arial" panose="020B0604020202020204" pitchFamily="34" charset="0"/>
                <a:ea typeface="Times New Roman"/>
                <a:cs typeface="Arial" panose="020B0604020202020204" pitchFamily="34" charset="0"/>
                <a:sym typeface="Times New Roman"/>
              </a:rPr>
              <a:t>“</a:t>
            </a:r>
            <a:r>
              <a:rPr sz="2400" i="1" dirty="0">
                <a:latin typeface="Arial" panose="020B0604020202020204" pitchFamily="34" charset="0"/>
                <a:ea typeface="Times New Roman"/>
                <a:cs typeface="Arial" panose="020B0604020202020204" pitchFamily="34" charset="0"/>
                <a:sym typeface="Times New Roman"/>
              </a:rPr>
              <a:t>training on gender equality and women’s rights, …, in particular the Convention on the Elimination of All Forms of Discrimination against Women, should be set up and made compulsory for judges, prosecutors and lawyers. The study of gender equality, women’s rights and relevant international standards should also form an integral part of the legal education</a:t>
            </a:r>
            <a:r>
              <a:rPr sz="2400" dirty="0">
                <a:latin typeface="Arial" panose="020B0604020202020204" pitchFamily="34" charset="0"/>
                <a:ea typeface="Times New Roman"/>
                <a:cs typeface="Arial" panose="020B0604020202020204" pitchFamily="34" charset="0"/>
                <a:sym typeface="Times New Roman"/>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4" name="Improve judicial capacity"/>
          <p:cNvSpPr txBox="1">
            <a:spLocks noGrp="1"/>
          </p:cNvSpPr>
          <p:nvPr>
            <p:ph type="title"/>
          </p:nvPr>
        </p:nvSpPr>
        <p:spPr>
          <a:xfrm>
            <a:off x="741362" y="274638"/>
            <a:ext cx="7566026" cy="1090613"/>
          </a:xfrm>
          <a:prstGeom prst="rect">
            <a:avLst/>
          </a:prstGeom>
        </p:spPr>
        <p:txBody>
          <a:bodyPr/>
          <a:lstStyle/>
          <a:p>
            <a:r>
              <a:rPr lang="fr-CH" dirty="0" smtClean="0"/>
              <a:t>Strengthen </a:t>
            </a:r>
            <a:r>
              <a:rPr dirty="0" smtClean="0"/>
              <a:t>judicial </a:t>
            </a:r>
            <a:r>
              <a:rPr dirty="0"/>
              <a:t>capacity</a:t>
            </a:r>
          </a:p>
        </p:txBody>
      </p:sp>
      <p:sp>
        <p:nvSpPr>
          <p:cNvPr id="145" name="reach decisions based on law and fact and not on stereotypes…"/>
          <p:cNvSpPr txBox="1">
            <a:spLocks noGrp="1"/>
          </p:cNvSpPr>
          <p:nvPr>
            <p:ph type="body" idx="1"/>
          </p:nvPr>
        </p:nvSpPr>
        <p:spPr>
          <a:xfrm>
            <a:off x="143395" y="901425"/>
            <a:ext cx="8857210" cy="5956575"/>
          </a:xfrm>
          <a:prstGeom prst="rect">
            <a:avLst/>
          </a:prstGeom>
        </p:spPr>
        <p:txBody>
          <a:bodyPr>
            <a:noAutofit/>
          </a:bodyPr>
          <a:lstStyle/>
          <a:p>
            <a:pPr marL="0" indent="0">
              <a:buNone/>
            </a:pPr>
            <a:r>
              <a:rPr lang="en-US" sz="2100" dirty="0"/>
              <a:t>The </a:t>
            </a:r>
            <a:r>
              <a:rPr lang="en-US" sz="2100" b="1" dirty="0"/>
              <a:t>Gender Equality Unit of the </a:t>
            </a:r>
            <a:r>
              <a:rPr lang="en-US" sz="2100" b="1" dirty="0" smtClean="0"/>
              <a:t>Supreme </a:t>
            </a:r>
            <a:r>
              <a:rPr lang="en-US" sz="2100" b="1" dirty="0"/>
              <a:t>Court </a:t>
            </a:r>
            <a:r>
              <a:rPr lang="en-US" sz="2100" b="1" dirty="0" smtClean="0"/>
              <a:t>in </a:t>
            </a:r>
            <a:r>
              <a:rPr lang="en-US" sz="2100" b="1" dirty="0"/>
              <a:t>Mexico </a:t>
            </a:r>
            <a:r>
              <a:rPr lang="en-US" sz="2100" dirty="0"/>
              <a:t>conducted a </a:t>
            </a:r>
            <a:r>
              <a:rPr lang="en-US" sz="2100" b="1" dirty="0"/>
              <a:t>seminar</a:t>
            </a:r>
            <a:r>
              <a:rPr lang="en-US" sz="2100" dirty="0"/>
              <a:t> on gender stereotyping, </a:t>
            </a:r>
            <a:r>
              <a:rPr lang="en-US" sz="2100" dirty="0" smtClean="0"/>
              <a:t>attended </a:t>
            </a:r>
            <a:r>
              <a:rPr lang="en-US" sz="2100" dirty="0"/>
              <a:t>by members of the Mexican judiciary as well as academics and women’s human rights defenders.  </a:t>
            </a:r>
          </a:p>
          <a:p>
            <a:r>
              <a:rPr lang="en-AU" sz="2100" dirty="0" smtClean="0">
                <a:sym typeface="Calibri"/>
              </a:rPr>
              <a:t>The </a:t>
            </a:r>
            <a:r>
              <a:rPr lang="en-AU" sz="2100" dirty="0">
                <a:sym typeface="Calibri"/>
              </a:rPr>
              <a:t>seminar examined how </a:t>
            </a:r>
            <a:r>
              <a:rPr lang="en-AU" sz="2100" dirty="0" smtClean="0">
                <a:sym typeface="Calibri"/>
              </a:rPr>
              <a:t>stereotypes </a:t>
            </a:r>
            <a:r>
              <a:rPr lang="en-AU" sz="2100" dirty="0">
                <a:sym typeface="Calibri"/>
              </a:rPr>
              <a:t>had hindered women´s access to justice in several </a:t>
            </a:r>
            <a:r>
              <a:rPr lang="en-AU" sz="2100" dirty="0" smtClean="0">
                <a:sym typeface="Calibri"/>
              </a:rPr>
              <a:t>cases</a:t>
            </a:r>
            <a:r>
              <a:rPr lang="en-US" sz="2100" dirty="0">
                <a:sym typeface="Calibri"/>
              </a:rPr>
              <a:t> </a:t>
            </a:r>
            <a:r>
              <a:rPr lang="en-US" sz="2100" dirty="0" smtClean="0">
                <a:sym typeface="Calibri"/>
              </a:rPr>
              <a:t>and </a:t>
            </a:r>
            <a:r>
              <a:rPr lang="en-AU" sz="2100" dirty="0" smtClean="0">
                <a:sym typeface="Calibri"/>
              </a:rPr>
              <a:t>judges </a:t>
            </a:r>
            <a:r>
              <a:rPr lang="en-AU" sz="2100" dirty="0">
                <a:sym typeface="Calibri"/>
              </a:rPr>
              <a:t>could have challenged those stereotypes through their legal reasoning</a:t>
            </a:r>
            <a:r>
              <a:rPr lang="en-AU" sz="2100" dirty="0" smtClean="0">
                <a:sym typeface="Calibri"/>
              </a:rPr>
              <a:t>.</a:t>
            </a:r>
          </a:p>
          <a:p>
            <a:pPr marL="0" indent="0">
              <a:buNone/>
            </a:pPr>
            <a:r>
              <a:rPr lang="en-US" sz="2100" dirty="0"/>
              <a:t>In 2013, the Gender Equality Unit published a </a:t>
            </a:r>
            <a:r>
              <a:rPr lang="en-US" sz="2100" b="1" u="sng" dirty="0" smtClean="0"/>
              <a:t>Protocol</a:t>
            </a:r>
            <a:r>
              <a:rPr lang="en-US" sz="2100" b="1" u="sng" dirty="0"/>
              <a:t>, entitled Judicial Decision-Making with a Gender </a:t>
            </a:r>
            <a:r>
              <a:rPr lang="en-US" sz="2100" b="1" u="sng" dirty="0" smtClean="0"/>
              <a:t>Perspective</a:t>
            </a:r>
          </a:p>
          <a:p>
            <a:r>
              <a:rPr lang="en-US" sz="2100" dirty="0" smtClean="0"/>
              <a:t>specific chapter on stereotyping</a:t>
            </a:r>
            <a:endParaRPr lang="en-AU" sz="2100" dirty="0" smtClean="0">
              <a:sym typeface="Calibri"/>
            </a:endParaRPr>
          </a:p>
          <a:p>
            <a:pPr marL="0" indent="0">
              <a:buNone/>
            </a:pPr>
            <a:r>
              <a:rPr lang="en-AU" sz="2100" dirty="0" smtClean="0">
                <a:sym typeface="Calibri"/>
              </a:rPr>
              <a:t>Building </a:t>
            </a:r>
            <a:r>
              <a:rPr lang="en-AU" sz="2100" dirty="0">
                <a:sym typeface="Calibri"/>
              </a:rPr>
              <a:t>on the protocol, in 2014, the National Supreme Court of Justice in Mexico issued a binding </a:t>
            </a:r>
            <a:r>
              <a:rPr lang="en-AU" sz="2100" b="1" dirty="0">
                <a:sym typeface="Calibri"/>
              </a:rPr>
              <a:t>decision</a:t>
            </a:r>
            <a:r>
              <a:rPr lang="en-AU" sz="2100" dirty="0">
                <a:sym typeface="Calibri"/>
              </a:rPr>
              <a:t> – </a:t>
            </a:r>
            <a:r>
              <a:rPr lang="en-AU" sz="2100" i="1" dirty="0" err="1">
                <a:sym typeface="Calibri"/>
              </a:rPr>
              <a:t>Tesis</a:t>
            </a:r>
            <a:r>
              <a:rPr lang="en-AU" sz="2100" i="1" dirty="0">
                <a:sym typeface="Calibri"/>
              </a:rPr>
              <a:t> </a:t>
            </a:r>
            <a:r>
              <a:rPr lang="en-AU" sz="2100" i="1" dirty="0" err="1">
                <a:sym typeface="Calibri"/>
              </a:rPr>
              <a:t>Aislada</a:t>
            </a:r>
            <a:r>
              <a:rPr lang="en-AU" sz="2100" i="1" dirty="0">
                <a:sym typeface="Calibri"/>
              </a:rPr>
              <a:t> XCIX/2014 (</a:t>
            </a:r>
            <a:r>
              <a:rPr lang="en-AU" sz="2100" dirty="0">
                <a:sym typeface="Calibri"/>
              </a:rPr>
              <a:t>10</a:t>
            </a:r>
            <a:r>
              <a:rPr lang="en-AU" sz="2100" baseline="30000" dirty="0">
                <a:sym typeface="Calibri"/>
              </a:rPr>
              <a:t>a</a:t>
            </a:r>
            <a:r>
              <a:rPr lang="en-AU" sz="2100" dirty="0">
                <a:sym typeface="Calibri"/>
              </a:rPr>
              <a:t>) – that:</a:t>
            </a:r>
            <a:endParaRPr lang="en-US" sz="2100" dirty="0">
              <a:sym typeface="Calibri"/>
            </a:endParaRPr>
          </a:p>
          <a:p>
            <a:pPr marL="171450" lvl="0" indent="-171450">
              <a:buFontTx/>
              <a:buChar char="-"/>
            </a:pPr>
            <a:r>
              <a:rPr lang="en-AU" sz="2100" dirty="0">
                <a:sym typeface="Calibri"/>
              </a:rPr>
              <a:t>recognises women’s rights to live free of violence and discrimination and to equal access to justice </a:t>
            </a:r>
            <a:endParaRPr lang="en-US" sz="2100" dirty="0">
              <a:sym typeface="Calibri"/>
            </a:endParaRPr>
          </a:p>
          <a:p>
            <a:pPr marL="171450" indent="-171450">
              <a:buFontTx/>
              <a:buChar char="-"/>
            </a:pPr>
            <a:r>
              <a:rPr lang="en-AU" sz="2100" dirty="0">
                <a:sym typeface="Calibri"/>
              </a:rPr>
              <a:t>requires judges to incorporate a gender perspective into their decision-making, including </a:t>
            </a:r>
            <a:r>
              <a:rPr lang="en-AU" sz="2100" b="1" dirty="0">
                <a:sym typeface="Calibri"/>
              </a:rPr>
              <a:t>by challenging gender stereotypes in laws</a:t>
            </a:r>
            <a:endParaRPr sz="2100" b="1" i="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uFill>
                  <a:solidFill>
                    <a:srgbClr val="000000"/>
                  </a:solidFill>
                </a:uFill>
                <a:latin typeface="Candara"/>
                <a:ea typeface="Candara"/>
                <a:cs typeface="Candara"/>
                <a:sym typeface="Candara"/>
              </a:rPr>
              <a:t>7. Ensure diversity </a:t>
            </a:r>
            <a:r>
              <a:rPr lang="en-US" dirty="0">
                <a:uFill>
                  <a:solidFill>
                    <a:srgbClr val="000000"/>
                  </a:solidFill>
                </a:uFill>
                <a:latin typeface="Candara"/>
                <a:ea typeface="Candara"/>
                <a:cs typeface="Candara"/>
                <a:sym typeface="Candara"/>
              </a:rPr>
              <a:t>within the judiciary </a:t>
            </a:r>
            <a:br>
              <a:rPr lang="en-US" dirty="0">
                <a:uFill>
                  <a:solidFill>
                    <a:srgbClr val="000000"/>
                  </a:solidFill>
                </a:uFill>
                <a:latin typeface="Candara"/>
                <a:ea typeface="Candara"/>
                <a:cs typeface="Candara"/>
                <a:sym typeface="Candara"/>
              </a:rPr>
            </a:br>
            <a:endParaRPr lang="en-US" dirty="0"/>
          </a:p>
        </p:txBody>
      </p:sp>
      <p:sp>
        <p:nvSpPr>
          <p:cNvPr id="3" name="Text Placeholder 2"/>
          <p:cNvSpPr>
            <a:spLocks noGrp="1"/>
          </p:cNvSpPr>
          <p:nvPr>
            <p:ph type="body" idx="1"/>
          </p:nvPr>
        </p:nvSpPr>
        <p:spPr>
          <a:xfrm>
            <a:off x="245821" y="1003859"/>
            <a:ext cx="8466380" cy="5346141"/>
          </a:xfrm>
        </p:spPr>
        <p:txBody>
          <a:bodyPr>
            <a:normAutofit fontScale="92500" lnSpcReduction="10000"/>
          </a:bodyPr>
          <a:lstStyle/>
          <a:p>
            <a:pPr marL="0" indent="0">
              <a:buNone/>
            </a:pPr>
            <a:r>
              <a:rPr lang="en-US" sz="2800" dirty="0" smtClean="0">
                <a:sym typeface="Calibri"/>
              </a:rPr>
              <a:t>UN </a:t>
            </a:r>
            <a:r>
              <a:rPr lang="en-US" sz="2800" dirty="0">
                <a:sym typeface="Calibri"/>
              </a:rPr>
              <a:t>Special Rapporteur on the independence of judges and </a:t>
            </a:r>
            <a:r>
              <a:rPr lang="en-US" sz="2800" dirty="0" smtClean="0">
                <a:sym typeface="Calibri"/>
              </a:rPr>
              <a:t>lawyers: ensuring </a:t>
            </a:r>
            <a:r>
              <a:rPr lang="en-US" sz="2800" dirty="0">
                <a:sym typeface="Calibri"/>
              </a:rPr>
              <a:t>diversity among the judiciary by encouraging representation of women and other underrepresented groups like ethnic, racial or sexual minorities would bring, </a:t>
            </a:r>
            <a:endParaRPr lang="en-US" sz="2800" dirty="0" smtClean="0">
              <a:sym typeface="Calibri"/>
            </a:endParaRPr>
          </a:p>
          <a:p>
            <a:pPr marL="0" indent="0">
              <a:buNone/>
            </a:pPr>
            <a:endParaRPr lang="en-US" sz="2800" dirty="0" smtClean="0">
              <a:sym typeface="Calibri"/>
            </a:endParaRPr>
          </a:p>
          <a:p>
            <a:pPr marL="0" indent="0" algn="ctr">
              <a:buNone/>
            </a:pPr>
            <a:r>
              <a:rPr lang="en-US" sz="2800" dirty="0" smtClean="0">
                <a:sym typeface="Calibri"/>
              </a:rPr>
              <a:t>“</a:t>
            </a:r>
            <a:r>
              <a:rPr lang="en-US" sz="2800" i="1" dirty="0">
                <a:sym typeface="Calibri"/>
              </a:rPr>
              <a:t>different perspectives or approaches to adjudication, while fighting against gender stereotypes … ensure a more balanced and impartial perspective on matters before the courts, eliminating barriers that have prevented some judges from addressing certain issues fairly,</a:t>
            </a:r>
            <a:r>
              <a:rPr lang="en-US" sz="2800" dirty="0">
                <a:sym typeface="Calibri"/>
              </a:rPr>
              <a:t>” and “</a:t>
            </a:r>
            <a:r>
              <a:rPr lang="en-US" sz="2800" i="1" dirty="0">
                <a:sym typeface="Calibri"/>
              </a:rPr>
              <a:t>improve public trust and confidence in its credibility, legitimacy and impartiality.</a:t>
            </a:r>
            <a:r>
              <a:rPr lang="en-US" sz="2800" dirty="0">
                <a:sym typeface="Calibri"/>
              </a:rPr>
              <a:t>” </a:t>
            </a:r>
          </a:p>
          <a:p>
            <a:endParaRPr lang="en-US" dirty="0"/>
          </a:p>
        </p:txBody>
      </p:sp>
    </p:spTree>
    <p:extLst>
      <p:ext uri="{BB962C8B-B14F-4D97-AF65-F5344CB8AC3E}">
        <p14:creationId xmlns:p14="http://schemas.microsoft.com/office/powerpoint/2010/main" val="3014189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Looking ahead</a:t>
            </a:r>
            <a:r>
              <a:rPr lang="is-IS" dirty="0" smtClean="0"/>
              <a:t>…</a:t>
            </a:r>
            <a:endParaRPr lang="en-US" dirty="0"/>
          </a:p>
        </p:txBody>
      </p:sp>
    </p:spTree>
    <p:extLst>
      <p:ext uri="{BB962C8B-B14F-4D97-AF65-F5344CB8AC3E}">
        <p14:creationId xmlns:p14="http://schemas.microsoft.com/office/powerpoint/2010/main" val="3884659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5" name="Titre 10"/>
          <p:cNvSpPr txBox="1">
            <a:spLocks noGrp="1"/>
          </p:cNvSpPr>
          <p:nvPr>
            <p:ph type="ctrTitle"/>
          </p:nvPr>
        </p:nvSpPr>
        <p:spPr>
          <a:xfrm>
            <a:off x="929810" y="1213676"/>
            <a:ext cx="7251701" cy="2710578"/>
          </a:xfrm>
          <a:prstGeom prst="rect">
            <a:avLst/>
          </a:prstGeom>
          <a:solidFill>
            <a:srgbClr val="BEE5FF"/>
          </a:solidFill>
        </p:spPr>
        <p:txBody>
          <a:bodyPr/>
          <a:lstStyle/>
          <a:p>
            <a:pPr algn="ctr">
              <a:defRPr sz="3600">
                <a:solidFill>
                  <a:srgbClr val="333333"/>
                </a:solidFill>
              </a:defRPr>
            </a:pPr>
            <a:r>
              <a:rPr dirty="0"/>
              <a:t>Session 6.</a:t>
            </a:r>
            <a:br>
              <a:rPr dirty="0"/>
            </a:br>
            <a:r>
              <a:rPr dirty="0"/>
              <a:t/>
            </a:r>
            <a:br>
              <a:rPr dirty="0"/>
            </a:br>
            <a:r>
              <a:rPr dirty="0"/>
              <a:t>Good </a:t>
            </a:r>
            <a:r>
              <a:rPr dirty="0" smtClean="0"/>
              <a:t>practices</a:t>
            </a:r>
            <a:r>
              <a:rPr lang="en-GB" dirty="0" smtClean="0"/>
              <a:t> and looking ahead</a:t>
            </a:r>
            <a:endParaRPr dirty="0"/>
          </a:p>
        </p:txBody>
      </p:sp>
      <p:sp>
        <p:nvSpPr>
          <p:cNvPr id="96" name="TextBox 3"/>
          <p:cNvSpPr txBox="1"/>
          <p:nvPr/>
        </p:nvSpPr>
        <p:spPr>
          <a:xfrm>
            <a:off x="929810" y="4022649"/>
            <a:ext cx="7251701" cy="646327"/>
          </a:xfrm>
          <a:prstGeom prst="rect">
            <a:avLst/>
          </a:prstGeom>
          <a:solidFill>
            <a:srgbClr val="F7C3C1"/>
          </a:solidFill>
          <a:ln>
            <a:solidFill>
              <a:srgbClr val="E64B46"/>
            </a:solidFill>
          </a:ln>
          <a:extLst>
            <a:ext uri="{C572A759-6A51-4108-AA02-DFA0A04FC94B}">
              <ma14:wrappingTextBoxFlag xmlns="" xmlns:ma14="http://schemas.microsoft.com/office/mac/drawingml/2011/main" val="1"/>
            </a:ext>
          </a:extLst>
        </p:spPr>
        <p:txBody>
          <a:bodyPr lIns="45718" tIns="45718" rIns="45718" bIns="45718">
            <a:spAutoFit/>
          </a:bodyPr>
          <a:lstStyle>
            <a:lvl1pPr marL="342900" indent="-342900">
              <a:buSzPct val="100000"/>
              <a:buAutoNum type="arabicPeriod"/>
              <a:defRPr>
                <a:latin typeface="Arial"/>
                <a:ea typeface="Arial"/>
                <a:cs typeface="Arial"/>
                <a:sym typeface="Arial"/>
              </a:defRPr>
            </a:lvl1pPr>
          </a:lstStyle>
          <a:p>
            <a:pPr marL="0" indent="0">
              <a:buNone/>
            </a:pPr>
            <a:r>
              <a:rPr lang="fr-CH" dirty="0" smtClean="0"/>
              <a:t>Good practice examples on eliminating judicial gender stereotyping</a:t>
            </a:r>
          </a:p>
          <a:p>
            <a:pPr marL="0" indent="0">
              <a:buNone/>
            </a:pPr>
            <a:r>
              <a:rPr lang="fr-CH" dirty="0" smtClean="0"/>
              <a:t>Looking ahead</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 name="The positive role judges can play"/>
          <p:cNvSpPr txBox="1">
            <a:spLocks noGrp="1"/>
          </p:cNvSpPr>
          <p:nvPr>
            <p:ph type="title"/>
          </p:nvPr>
        </p:nvSpPr>
        <p:spPr>
          <a:prstGeom prst="rect">
            <a:avLst/>
          </a:prstGeom>
        </p:spPr>
        <p:txBody>
          <a:bodyPr/>
          <a:lstStyle/>
          <a:p>
            <a:r>
              <a:rPr dirty="0"/>
              <a:t>The positive role </a:t>
            </a:r>
            <a:r>
              <a:rPr lang="fr-CH" dirty="0" smtClean="0"/>
              <a:t>judiciaries </a:t>
            </a:r>
            <a:r>
              <a:rPr dirty="0" smtClean="0"/>
              <a:t>can play</a:t>
            </a:r>
            <a:r>
              <a:rPr lang="fr-CH" dirty="0" smtClean="0"/>
              <a:t/>
            </a:r>
            <a:br>
              <a:rPr lang="fr-CH" dirty="0" smtClean="0"/>
            </a:br>
            <a:endParaRPr dirty="0"/>
          </a:p>
        </p:txBody>
      </p:sp>
      <p:sp>
        <p:nvSpPr>
          <p:cNvPr id="99" name="Addressing judicial stereotyping in gender-based violence cases is crucial to ensuring justice for women.  Human rights advocates can play a crucial role in preventing and challenging such stereotyping.…"/>
          <p:cNvSpPr txBox="1">
            <a:spLocks noGrp="1"/>
          </p:cNvSpPr>
          <p:nvPr>
            <p:ph type="body" idx="1"/>
          </p:nvPr>
        </p:nvSpPr>
        <p:spPr>
          <a:xfrm>
            <a:off x="319410" y="1320802"/>
            <a:ext cx="8620424" cy="5162081"/>
          </a:xfrm>
          <a:prstGeom prst="rect">
            <a:avLst/>
          </a:prstGeom>
        </p:spPr>
        <p:txBody>
          <a:bodyPr anchor="ctr">
            <a:normAutofit/>
          </a:bodyPr>
          <a:lstStyle/>
          <a:p>
            <a:pPr marL="0" indent="0" algn="just">
              <a:spcBef>
                <a:spcPts val="300"/>
              </a:spcBef>
              <a:buClrTx/>
              <a:buSzTx/>
              <a:buNone/>
              <a:defRPr sz="2000"/>
            </a:pPr>
            <a:r>
              <a:rPr sz="2500" dirty="0"/>
              <a:t>Addressing judicial stereotyping </a:t>
            </a:r>
            <a:r>
              <a:rPr sz="2500" b="1" dirty="0" smtClean="0"/>
              <a:t>is </a:t>
            </a:r>
            <a:r>
              <a:rPr sz="2500" b="1" dirty="0"/>
              <a:t>crucial to ensuring justice for women</a:t>
            </a:r>
            <a:r>
              <a:rPr sz="2500" dirty="0"/>
              <a:t>.  Human rights advocates can play a crucial role in preventing and challenging such stereotyping.</a:t>
            </a:r>
          </a:p>
          <a:p>
            <a:pPr marL="0" indent="0" algn="just">
              <a:spcBef>
                <a:spcPts val="0"/>
              </a:spcBef>
              <a:buClrTx/>
              <a:buSzTx/>
              <a:buNone/>
              <a:defRPr sz="2200">
                <a:solidFill>
                  <a:srgbClr val="000000"/>
                </a:solidFill>
                <a:uFill>
                  <a:solidFill>
                    <a:srgbClr val="000000"/>
                  </a:solidFill>
                </a:uFill>
                <a:latin typeface="Cambria"/>
                <a:ea typeface="Cambria"/>
                <a:cs typeface="Cambria"/>
                <a:sym typeface="Cambria"/>
              </a:defRPr>
            </a:pPr>
            <a:endParaRPr sz="2500" dirty="0"/>
          </a:p>
          <a:p>
            <a:pPr marL="0" indent="0" algn="just">
              <a:spcBef>
                <a:spcPts val="300"/>
              </a:spcBef>
              <a:buClrTx/>
              <a:buSzTx/>
              <a:buNone/>
              <a:defRPr sz="2000"/>
            </a:pPr>
            <a:r>
              <a:rPr sz="2500" dirty="0"/>
              <a:t>In identifying and addressing </a:t>
            </a:r>
            <a:r>
              <a:rPr lang="fr-CH" sz="2500" dirty="0" smtClean="0"/>
              <a:t>judicial stereotyping </a:t>
            </a:r>
            <a:r>
              <a:rPr sz="2500" dirty="0" smtClean="0"/>
              <a:t>and </a:t>
            </a:r>
            <a:r>
              <a:rPr sz="2500" dirty="0"/>
              <a:t>ensuring that legislation, norms and practices conform to human rights and constitutional guarantees, judiciaries can make a significant contribution to </a:t>
            </a:r>
            <a:r>
              <a:rPr sz="2500" b="1" dirty="0"/>
              <a:t>addressing the structural causes of </a:t>
            </a:r>
            <a:r>
              <a:rPr lang="fr-CH" sz="2500" b="1" dirty="0" smtClean="0"/>
              <a:t>discrimination and </a:t>
            </a:r>
            <a:r>
              <a:rPr sz="2500" b="1" dirty="0" smtClean="0"/>
              <a:t>gender </a:t>
            </a:r>
            <a:r>
              <a:rPr sz="2500" b="1" dirty="0"/>
              <a:t>inequality</a:t>
            </a:r>
            <a:r>
              <a:rPr sz="2500" dirty="0"/>
              <a:t> and make strides towards articulating the relevant state obligations and adopting appropriate, effective and meaningful remedies.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 name="How to address and dismantle wrongful gender stereotyping"/>
          <p:cNvSpPr txBox="1">
            <a:spLocks noGrp="1"/>
          </p:cNvSpPr>
          <p:nvPr>
            <p:ph type="title"/>
          </p:nvPr>
        </p:nvSpPr>
        <p:spPr>
          <a:xfrm>
            <a:off x="741362" y="274638"/>
            <a:ext cx="7566026" cy="1090613"/>
          </a:xfrm>
          <a:prstGeom prst="rect">
            <a:avLst/>
          </a:prstGeom>
        </p:spPr>
        <p:txBody>
          <a:bodyPr/>
          <a:lstStyle/>
          <a:p>
            <a:r>
              <a:rPr dirty="0"/>
              <a:t>How to address and dismantle wrongful gender stereotyping </a:t>
            </a:r>
          </a:p>
        </p:txBody>
      </p:sp>
      <p:graphicFrame>
        <p:nvGraphicFramePr>
          <p:cNvPr id="104" name="Tabla"/>
          <p:cNvGraphicFramePr/>
          <p:nvPr>
            <p:extLst>
              <p:ext uri="{D42A27DB-BD31-4B8C-83A1-F6EECF244321}">
                <p14:modId xmlns:p14="http://schemas.microsoft.com/office/powerpoint/2010/main" val="1192905943"/>
              </p:ext>
            </p:extLst>
          </p:nvPr>
        </p:nvGraphicFramePr>
        <p:xfrm>
          <a:off x="184075" y="1341249"/>
          <a:ext cx="8680525" cy="5521970"/>
        </p:xfrm>
        <a:graphic>
          <a:graphicData uri="http://schemas.openxmlformats.org/drawingml/2006/table">
            <a:tbl>
              <a:tblPr bandRow="1">
                <a:tableStyleId>{4C3C2611-4C71-4FC5-86AE-919BDF0F9419}</a:tableStyleId>
              </a:tblPr>
              <a:tblGrid>
                <a:gridCol w="399573">
                  <a:extLst>
                    <a:ext uri="{9D8B030D-6E8A-4147-A177-3AD203B41FA5}">
                      <a16:colId xmlns:a16="http://schemas.microsoft.com/office/drawing/2014/main" val="20000"/>
                    </a:ext>
                  </a:extLst>
                </a:gridCol>
                <a:gridCol w="8280952">
                  <a:extLst>
                    <a:ext uri="{9D8B030D-6E8A-4147-A177-3AD203B41FA5}">
                      <a16:colId xmlns:a16="http://schemas.microsoft.com/office/drawing/2014/main" val="20001"/>
                    </a:ext>
                  </a:extLst>
                </a:gridCol>
              </a:tblGrid>
              <a:tr h="759758">
                <a:tc>
                  <a:txBody>
                    <a:bodyPr/>
                    <a:lstStyle/>
                    <a:p>
                      <a:pPr algn="l" defTabSz="360045">
                        <a:spcBef>
                          <a:spcPts val="600"/>
                        </a:spcBef>
                        <a:defRPr sz="1800">
                          <a:solidFill>
                            <a:srgbClr val="000000"/>
                          </a:solidFill>
                        </a:defRPr>
                      </a:pPr>
                      <a:r>
                        <a:rPr lang="fr-CH" sz="2400" b="1" dirty="0" smtClean="0">
                          <a:solidFill>
                            <a:srgbClr val="374C80"/>
                          </a:solidFill>
                          <a:uFill>
                            <a:solidFill>
                              <a:srgbClr val="374C80"/>
                            </a:solidFill>
                          </a:uFill>
                          <a:latin typeface="Arial" panose="020B0604020202020204" pitchFamily="34" charset="0"/>
                          <a:ea typeface="Candara"/>
                          <a:cs typeface="Arial" panose="020B0604020202020204" pitchFamily="34" charset="0"/>
                          <a:sym typeface="Candara"/>
                        </a:rPr>
                        <a:t>1</a:t>
                      </a:r>
                      <a:endParaRPr sz="2400" b="1" dirty="0">
                        <a:solidFill>
                          <a:srgbClr val="374C80"/>
                        </a:solidFill>
                        <a:uFill>
                          <a:solidFill>
                            <a:srgbClr val="374C80"/>
                          </a:solidFill>
                        </a:uFill>
                        <a:latin typeface="Arial" panose="020B0604020202020204" pitchFamily="34" charset="0"/>
                        <a:ea typeface="Candara"/>
                        <a:cs typeface="Arial" panose="020B0604020202020204" pitchFamily="34" charset="0"/>
                        <a:sym typeface="Candara"/>
                      </a:endParaRPr>
                    </a:p>
                  </a:txBody>
                  <a:tcPr marL="50800" marR="50800" marT="50800" marB="50800" horzOverflow="overflow">
                    <a:lnL w="12700">
                      <a:miter lim="400000"/>
                    </a:lnL>
                    <a:lnR w="6350" cap="flat" cmpd="sng" algn="ctr">
                      <a:solidFill>
                        <a:srgbClr val="4A66AC"/>
                      </a:solidFill>
                      <a:prstDash val="solid"/>
                      <a:miter lim="400000"/>
                      <a:headEnd type="none" w="med" len="med"/>
                      <a:tailEnd type="none" w="med" len="med"/>
                    </a:lnR>
                    <a:lnT w="6350">
                      <a:solidFill>
                        <a:srgbClr val="4A66AC"/>
                      </a:solidFill>
                      <a:miter lim="400000"/>
                    </a:lnT>
                    <a:lnB w="6350">
                      <a:solidFill>
                        <a:srgbClr val="4A66AC"/>
                      </a:solidFill>
                      <a:miter lim="400000"/>
                    </a:lnB>
                  </a:tcPr>
                </a:tc>
                <a:tc>
                  <a:txBody>
                    <a:bodyPr/>
                    <a:lstStyle/>
                    <a:p>
                      <a:pPr marL="0" marR="0" indent="0" algn="l" defTabSz="360045" rtl="0" eaLnBrk="1" fontAlgn="auto" latinLnBrk="0" hangingPunct="1">
                        <a:lnSpc>
                          <a:spcPct val="100000"/>
                        </a:lnSpc>
                        <a:spcBef>
                          <a:spcPts val="600"/>
                        </a:spcBef>
                        <a:spcAft>
                          <a:spcPts val="0"/>
                        </a:spcAft>
                        <a:buClrTx/>
                        <a:buSzTx/>
                        <a:buFontTx/>
                        <a:buNone/>
                        <a:tabLst/>
                        <a:defRPr sz="1800">
                          <a:solidFill>
                            <a:srgbClr val="000000"/>
                          </a:solidFill>
                        </a:defRPr>
                      </a:pPr>
                      <a:r>
                        <a:rPr lang="en-US" sz="2400" dirty="0" smtClean="0">
                          <a:uFill>
                            <a:solidFill>
                              <a:srgbClr val="000000"/>
                            </a:solidFill>
                          </a:uFill>
                          <a:latin typeface="Arial" panose="020B0604020202020204" pitchFamily="34" charset="0"/>
                          <a:ea typeface="Candara"/>
                          <a:cs typeface="Arial" panose="020B0604020202020204" pitchFamily="34" charset="0"/>
                          <a:sym typeface="Candara"/>
                        </a:rPr>
                        <a:t>Highlight the harms of judicial stereotyping through evidence-based research </a:t>
                      </a:r>
                      <a:endParaRPr sz="2400" dirty="0">
                        <a:uFill>
                          <a:solidFill>
                            <a:srgbClr val="000000"/>
                          </a:solidFill>
                        </a:uFill>
                        <a:latin typeface="Arial" panose="020B0604020202020204" pitchFamily="34" charset="0"/>
                        <a:ea typeface="Candara"/>
                        <a:cs typeface="Arial" panose="020B0604020202020204" pitchFamily="34" charset="0"/>
                        <a:sym typeface="Candara"/>
                      </a:endParaRPr>
                    </a:p>
                  </a:txBody>
                  <a:tcPr marL="50800" marR="50800" marT="50800" marB="50800" horzOverflow="overflow">
                    <a:lnL w="6350" cap="flat" cmpd="sng" algn="ctr">
                      <a:solidFill>
                        <a:srgbClr val="4A66AC"/>
                      </a:solidFill>
                      <a:prstDash val="solid"/>
                      <a:miter lim="400000"/>
                      <a:headEnd type="none" w="med" len="med"/>
                      <a:tailEnd type="none" w="med" len="med"/>
                    </a:lnL>
                    <a:lnR w="12700">
                      <a:miter lim="400000"/>
                    </a:lnR>
                    <a:lnT w="6350">
                      <a:solidFill>
                        <a:srgbClr val="4A66AC"/>
                      </a:solidFill>
                      <a:miter lim="400000"/>
                    </a:lnT>
                    <a:lnB w="6350">
                      <a:solidFill>
                        <a:srgbClr val="4A66AC"/>
                      </a:solidFill>
                      <a:miter lim="400000"/>
                    </a:lnB>
                  </a:tcPr>
                </a:tc>
                <a:extLst>
                  <a:ext uri="{0D108BD9-81ED-4DB2-BD59-A6C34878D82A}">
                    <a16:rowId xmlns:a16="http://schemas.microsoft.com/office/drawing/2014/main" val="10000"/>
                  </a:ext>
                </a:extLst>
              </a:tr>
              <a:tr h="759758">
                <a:tc>
                  <a:txBody>
                    <a:bodyPr/>
                    <a:lstStyle/>
                    <a:p>
                      <a:pPr algn="l" defTabSz="360045">
                        <a:spcBef>
                          <a:spcPts val="600"/>
                        </a:spcBef>
                        <a:defRPr sz="1800">
                          <a:solidFill>
                            <a:srgbClr val="000000"/>
                          </a:solidFill>
                        </a:defRPr>
                      </a:pPr>
                      <a:r>
                        <a:rPr lang="fr-CH" sz="2400" b="1" dirty="0" smtClean="0">
                          <a:solidFill>
                            <a:srgbClr val="374C80"/>
                          </a:solidFill>
                          <a:uFill>
                            <a:solidFill>
                              <a:srgbClr val="374C80"/>
                            </a:solidFill>
                          </a:uFill>
                          <a:latin typeface="Arial" panose="020B0604020202020204" pitchFamily="34" charset="0"/>
                          <a:ea typeface="Candara"/>
                          <a:cs typeface="Arial" panose="020B0604020202020204" pitchFamily="34" charset="0"/>
                          <a:sym typeface="Candara"/>
                        </a:rPr>
                        <a:t>2</a:t>
                      </a:r>
                      <a:endParaRPr sz="2400" b="1" dirty="0">
                        <a:solidFill>
                          <a:srgbClr val="374C80"/>
                        </a:solidFill>
                        <a:uFill>
                          <a:solidFill>
                            <a:srgbClr val="374C80"/>
                          </a:solidFill>
                        </a:uFill>
                        <a:latin typeface="Arial" panose="020B0604020202020204" pitchFamily="34" charset="0"/>
                        <a:ea typeface="Candara"/>
                        <a:cs typeface="Arial" panose="020B0604020202020204" pitchFamily="34" charset="0"/>
                        <a:sym typeface="Candara"/>
                      </a:endParaRPr>
                    </a:p>
                  </a:txBody>
                  <a:tcPr marL="50800" marR="50800" marT="50800" marB="50800" horzOverflow="overflow">
                    <a:lnL w="12700">
                      <a:miter lim="400000"/>
                    </a:lnL>
                    <a:lnR w="6350">
                      <a:solidFill>
                        <a:srgbClr val="4A66AC"/>
                      </a:solidFill>
                      <a:miter lim="400000"/>
                    </a:lnR>
                    <a:lnT w="6350" cap="flat" cmpd="sng" algn="ctr">
                      <a:solidFill>
                        <a:srgbClr val="4A66AC"/>
                      </a:solidFill>
                      <a:prstDash val="solid"/>
                      <a:miter lim="400000"/>
                      <a:headEnd type="none" w="med" len="med"/>
                      <a:tailEnd type="none" w="med" len="med"/>
                    </a:lnT>
                    <a:lnB w="6350">
                      <a:solidFill>
                        <a:srgbClr val="4A66AC"/>
                      </a:solidFill>
                      <a:miter lim="400000"/>
                    </a:lnB>
                  </a:tcPr>
                </a:tc>
                <a:tc>
                  <a:txBody>
                    <a:bodyPr/>
                    <a:lstStyle/>
                    <a:p>
                      <a:pPr algn="l" defTabSz="360045">
                        <a:spcBef>
                          <a:spcPts val="600"/>
                        </a:spcBef>
                        <a:defRPr sz="1800">
                          <a:solidFill>
                            <a:srgbClr val="000000"/>
                          </a:solidFill>
                        </a:defRPr>
                      </a:pPr>
                      <a:r>
                        <a:rPr sz="2400" dirty="0">
                          <a:uFill>
                            <a:solidFill>
                              <a:srgbClr val="000000"/>
                            </a:solidFill>
                          </a:uFill>
                          <a:latin typeface="Arial" panose="020B0604020202020204" pitchFamily="34" charset="0"/>
                          <a:ea typeface="Candara"/>
                          <a:cs typeface="Arial" panose="020B0604020202020204" pitchFamily="34" charset="0"/>
                          <a:sym typeface="Candara"/>
                        </a:rPr>
                        <a:t>Advocate legal and policy reforms that prohibit judicial stereotyping</a:t>
                      </a:r>
                    </a:p>
                  </a:txBody>
                  <a:tcPr marL="50800" marR="50800" marT="50800" marB="50800" horzOverflow="overflow">
                    <a:lnL w="6350">
                      <a:solidFill>
                        <a:srgbClr val="4A66AC"/>
                      </a:solidFill>
                      <a:miter lim="400000"/>
                    </a:lnL>
                    <a:lnR w="12700">
                      <a:miter lim="400000"/>
                    </a:lnR>
                    <a:lnT w="6350" cap="flat" cmpd="sng" algn="ctr">
                      <a:solidFill>
                        <a:srgbClr val="4A66AC"/>
                      </a:solidFill>
                      <a:prstDash val="solid"/>
                      <a:miter lim="400000"/>
                      <a:headEnd type="none" w="med" len="med"/>
                      <a:tailEnd type="none" w="med" len="med"/>
                    </a:lnT>
                    <a:lnB w="6350">
                      <a:solidFill>
                        <a:srgbClr val="4A66AC"/>
                      </a:solidFill>
                      <a:miter lim="400000"/>
                    </a:lnB>
                  </a:tcPr>
                </a:tc>
                <a:extLst>
                  <a:ext uri="{0D108BD9-81ED-4DB2-BD59-A6C34878D82A}">
                    <a16:rowId xmlns:a16="http://schemas.microsoft.com/office/drawing/2014/main" val="10001"/>
                  </a:ext>
                </a:extLst>
              </a:tr>
              <a:tr h="759758">
                <a:tc>
                  <a:txBody>
                    <a:bodyPr/>
                    <a:lstStyle/>
                    <a:p>
                      <a:pPr algn="l" defTabSz="360045">
                        <a:spcBef>
                          <a:spcPts val="600"/>
                        </a:spcBef>
                        <a:defRPr sz="1800">
                          <a:solidFill>
                            <a:srgbClr val="000000"/>
                          </a:solidFill>
                        </a:defRPr>
                      </a:pPr>
                      <a:r>
                        <a:rPr lang="fr-CH" sz="2400" b="1" dirty="0" smtClean="0">
                          <a:solidFill>
                            <a:srgbClr val="374C80"/>
                          </a:solidFill>
                          <a:uFill>
                            <a:solidFill>
                              <a:srgbClr val="374C80"/>
                            </a:solidFill>
                          </a:uFill>
                          <a:latin typeface="Arial" panose="020B0604020202020204" pitchFamily="34" charset="0"/>
                          <a:ea typeface="Candara"/>
                          <a:cs typeface="Arial" panose="020B0604020202020204" pitchFamily="34" charset="0"/>
                          <a:sym typeface="Candara"/>
                        </a:rPr>
                        <a:t>3</a:t>
                      </a:r>
                      <a:endParaRPr sz="2400" b="1" dirty="0">
                        <a:solidFill>
                          <a:srgbClr val="374C80"/>
                        </a:solidFill>
                        <a:uFill>
                          <a:solidFill>
                            <a:srgbClr val="374C80"/>
                          </a:solidFill>
                        </a:uFill>
                        <a:latin typeface="Arial" panose="020B0604020202020204" pitchFamily="34" charset="0"/>
                        <a:ea typeface="Candara"/>
                        <a:cs typeface="Arial" panose="020B0604020202020204" pitchFamily="34" charset="0"/>
                        <a:sym typeface="Candara"/>
                      </a:endParaRPr>
                    </a:p>
                  </a:txBody>
                  <a:tcPr marL="50800" marR="50800" marT="50800" marB="50800" horzOverflow="overflow">
                    <a:lnL w="12700">
                      <a:miter lim="400000"/>
                    </a:lnL>
                    <a:lnR w="6350">
                      <a:solidFill>
                        <a:srgbClr val="4A66AC"/>
                      </a:solidFill>
                      <a:miter lim="400000"/>
                    </a:lnR>
                    <a:lnT w="6350">
                      <a:solidFill>
                        <a:srgbClr val="4A66AC"/>
                      </a:solidFill>
                      <a:miter lim="400000"/>
                    </a:lnT>
                    <a:lnB w="6350">
                      <a:solidFill>
                        <a:srgbClr val="4A66AC"/>
                      </a:solidFill>
                      <a:miter lim="400000"/>
                    </a:lnB>
                    <a:noFill/>
                  </a:tcPr>
                </a:tc>
                <a:tc>
                  <a:txBody>
                    <a:bodyPr/>
                    <a:lstStyle/>
                    <a:p>
                      <a:pPr algn="l" defTabSz="360045">
                        <a:spcBef>
                          <a:spcPts val="600"/>
                        </a:spcBef>
                        <a:defRPr sz="1800">
                          <a:solidFill>
                            <a:srgbClr val="000000"/>
                          </a:solidFill>
                        </a:defRPr>
                      </a:pPr>
                      <a:r>
                        <a:rPr sz="2400" dirty="0">
                          <a:uFill>
                            <a:solidFill>
                              <a:srgbClr val="000000"/>
                            </a:solidFill>
                          </a:uFill>
                          <a:latin typeface="Arial" panose="020B0604020202020204" pitchFamily="34" charset="0"/>
                          <a:ea typeface="Candara"/>
                          <a:cs typeface="Arial" panose="020B0604020202020204" pitchFamily="34" charset="0"/>
                          <a:sym typeface="Candara"/>
                        </a:rPr>
                        <a:t>Monitor and analyse judicial reasoning for evidence of stereotyping </a:t>
                      </a:r>
                    </a:p>
                  </a:txBody>
                  <a:tcPr marL="50800" marR="50800" marT="50800" marB="50800" horzOverflow="overflow">
                    <a:lnL w="6350">
                      <a:solidFill>
                        <a:srgbClr val="4A66AC"/>
                      </a:solidFill>
                      <a:miter lim="400000"/>
                    </a:lnL>
                    <a:lnR w="12700">
                      <a:miter lim="400000"/>
                    </a:lnR>
                    <a:lnT w="6350">
                      <a:solidFill>
                        <a:srgbClr val="4A66AC"/>
                      </a:solidFill>
                      <a:miter lim="400000"/>
                    </a:lnT>
                    <a:lnB w="6350">
                      <a:solidFill>
                        <a:srgbClr val="4A66AC"/>
                      </a:solidFill>
                      <a:miter lim="400000"/>
                    </a:lnB>
                    <a:noFill/>
                  </a:tcPr>
                </a:tc>
                <a:extLst>
                  <a:ext uri="{0D108BD9-81ED-4DB2-BD59-A6C34878D82A}">
                    <a16:rowId xmlns:a16="http://schemas.microsoft.com/office/drawing/2014/main" val="10002"/>
                  </a:ext>
                </a:extLst>
              </a:tr>
              <a:tr h="636205">
                <a:tc>
                  <a:txBody>
                    <a:bodyPr/>
                    <a:lstStyle/>
                    <a:p>
                      <a:pPr algn="l" defTabSz="360045">
                        <a:spcBef>
                          <a:spcPts val="600"/>
                        </a:spcBef>
                        <a:defRPr sz="1800">
                          <a:solidFill>
                            <a:srgbClr val="000000"/>
                          </a:solidFill>
                        </a:defRPr>
                      </a:pPr>
                      <a:r>
                        <a:rPr lang="fr-CH" sz="2400" b="1" dirty="0" smtClean="0">
                          <a:solidFill>
                            <a:srgbClr val="374C80"/>
                          </a:solidFill>
                          <a:uFill>
                            <a:solidFill>
                              <a:srgbClr val="374C80"/>
                            </a:solidFill>
                          </a:uFill>
                          <a:latin typeface="Arial" panose="020B0604020202020204" pitchFamily="34" charset="0"/>
                          <a:ea typeface="Candara"/>
                          <a:cs typeface="Arial" panose="020B0604020202020204" pitchFamily="34" charset="0"/>
                          <a:sym typeface="Candara"/>
                        </a:rPr>
                        <a:t>4</a:t>
                      </a:r>
                      <a:endParaRPr sz="2400" b="1" dirty="0">
                        <a:solidFill>
                          <a:srgbClr val="374C80"/>
                        </a:solidFill>
                        <a:uFill>
                          <a:solidFill>
                            <a:srgbClr val="374C80"/>
                          </a:solidFill>
                        </a:uFill>
                        <a:latin typeface="Arial" panose="020B0604020202020204" pitchFamily="34" charset="0"/>
                        <a:ea typeface="Candara"/>
                        <a:cs typeface="Arial" panose="020B0604020202020204" pitchFamily="34" charset="0"/>
                        <a:sym typeface="Candara"/>
                      </a:endParaRPr>
                    </a:p>
                  </a:txBody>
                  <a:tcPr marL="50800" marR="50800" marT="50800" marB="50800" horzOverflow="overflow">
                    <a:lnL w="12700">
                      <a:miter lim="400000"/>
                    </a:lnL>
                    <a:lnR w="6350">
                      <a:solidFill>
                        <a:srgbClr val="4A66AC"/>
                      </a:solidFill>
                      <a:miter lim="400000"/>
                    </a:lnR>
                    <a:lnT w="6350">
                      <a:solidFill>
                        <a:srgbClr val="4A66AC"/>
                      </a:solidFill>
                      <a:miter lim="400000"/>
                    </a:lnT>
                    <a:lnB w="6350">
                      <a:solidFill>
                        <a:srgbClr val="4A66AC"/>
                      </a:solidFill>
                      <a:miter lim="400000"/>
                    </a:lnB>
                  </a:tcPr>
                </a:tc>
                <a:tc>
                  <a:txBody>
                    <a:bodyPr/>
                    <a:lstStyle/>
                    <a:p>
                      <a:pPr algn="l" defTabSz="360045">
                        <a:spcBef>
                          <a:spcPts val="600"/>
                        </a:spcBef>
                        <a:defRPr sz="1800">
                          <a:solidFill>
                            <a:srgbClr val="000000"/>
                          </a:solidFill>
                        </a:defRPr>
                      </a:pPr>
                      <a:r>
                        <a:rPr sz="2400" dirty="0">
                          <a:uFill>
                            <a:solidFill>
                              <a:srgbClr val="000000"/>
                            </a:solidFill>
                          </a:uFill>
                          <a:latin typeface="Arial" panose="020B0604020202020204" pitchFamily="34" charset="0"/>
                          <a:ea typeface="Candara"/>
                          <a:cs typeface="Arial" panose="020B0604020202020204" pitchFamily="34" charset="0"/>
                          <a:sym typeface="Candara"/>
                        </a:rPr>
                        <a:t>Challenge judicial stereotyping through expert evidence</a:t>
                      </a:r>
                    </a:p>
                  </a:txBody>
                  <a:tcPr marL="50800" marR="50800" marT="50800" marB="50800" horzOverflow="overflow">
                    <a:lnL w="6350">
                      <a:solidFill>
                        <a:srgbClr val="4A66AC"/>
                      </a:solidFill>
                      <a:miter lim="400000"/>
                    </a:lnL>
                    <a:lnR w="12700">
                      <a:miter lim="400000"/>
                    </a:lnR>
                    <a:lnT w="6350">
                      <a:solidFill>
                        <a:srgbClr val="4A66AC"/>
                      </a:solidFill>
                      <a:miter lim="400000"/>
                    </a:lnT>
                    <a:lnB w="6350">
                      <a:solidFill>
                        <a:srgbClr val="4A66AC"/>
                      </a:solidFill>
                      <a:miter lim="400000"/>
                    </a:lnB>
                  </a:tcPr>
                </a:tc>
                <a:extLst>
                  <a:ext uri="{0D108BD9-81ED-4DB2-BD59-A6C34878D82A}">
                    <a16:rowId xmlns:a16="http://schemas.microsoft.com/office/drawing/2014/main" val="10003"/>
                  </a:ext>
                </a:extLst>
              </a:tr>
              <a:tr h="759758">
                <a:tc>
                  <a:txBody>
                    <a:bodyPr/>
                    <a:lstStyle/>
                    <a:p>
                      <a:pPr algn="l" defTabSz="360045">
                        <a:spcBef>
                          <a:spcPts val="600"/>
                        </a:spcBef>
                        <a:defRPr sz="1800">
                          <a:solidFill>
                            <a:srgbClr val="000000"/>
                          </a:solidFill>
                        </a:defRPr>
                      </a:pPr>
                      <a:r>
                        <a:rPr lang="fr-CH" sz="2400" b="1" dirty="0" smtClean="0">
                          <a:solidFill>
                            <a:srgbClr val="374C80"/>
                          </a:solidFill>
                          <a:uFill>
                            <a:solidFill>
                              <a:srgbClr val="374C80"/>
                            </a:solidFill>
                          </a:uFill>
                          <a:latin typeface="Arial" panose="020B0604020202020204" pitchFamily="34" charset="0"/>
                          <a:ea typeface="Candara"/>
                          <a:cs typeface="Arial" panose="020B0604020202020204" pitchFamily="34" charset="0"/>
                          <a:sym typeface="Candara"/>
                        </a:rPr>
                        <a:t>5</a:t>
                      </a:r>
                      <a:endParaRPr sz="2400" b="1" dirty="0">
                        <a:solidFill>
                          <a:srgbClr val="374C80"/>
                        </a:solidFill>
                        <a:uFill>
                          <a:solidFill>
                            <a:srgbClr val="374C80"/>
                          </a:solidFill>
                        </a:uFill>
                        <a:latin typeface="Arial" panose="020B0604020202020204" pitchFamily="34" charset="0"/>
                        <a:ea typeface="Candara"/>
                        <a:cs typeface="Arial" panose="020B0604020202020204" pitchFamily="34" charset="0"/>
                        <a:sym typeface="Candara"/>
                      </a:endParaRPr>
                    </a:p>
                  </a:txBody>
                  <a:tcPr marL="50800" marR="50800" marT="50800" marB="50800" horzOverflow="overflow">
                    <a:lnL w="12700">
                      <a:miter lim="400000"/>
                    </a:lnL>
                    <a:lnR w="6350">
                      <a:solidFill>
                        <a:srgbClr val="4A66AC"/>
                      </a:solidFill>
                      <a:miter lim="400000"/>
                    </a:lnR>
                    <a:lnT w="6350">
                      <a:solidFill>
                        <a:srgbClr val="4A66AC"/>
                      </a:solidFill>
                      <a:miter lim="400000"/>
                    </a:lnT>
                    <a:lnB w="6350">
                      <a:solidFill>
                        <a:srgbClr val="4A66AC"/>
                      </a:solidFill>
                      <a:miter lim="400000"/>
                    </a:lnB>
                    <a:noFill/>
                  </a:tcPr>
                </a:tc>
                <a:tc>
                  <a:txBody>
                    <a:bodyPr/>
                    <a:lstStyle/>
                    <a:p>
                      <a:pPr algn="l" defTabSz="360045">
                        <a:spcBef>
                          <a:spcPts val="600"/>
                        </a:spcBef>
                        <a:defRPr sz="1800">
                          <a:solidFill>
                            <a:srgbClr val="000000"/>
                          </a:solidFill>
                        </a:defRPr>
                      </a:pPr>
                      <a:r>
                        <a:rPr sz="2400" dirty="0">
                          <a:uFill>
                            <a:solidFill>
                              <a:srgbClr val="000000"/>
                            </a:solidFill>
                          </a:uFill>
                          <a:latin typeface="Arial" panose="020B0604020202020204" pitchFamily="34" charset="0"/>
                          <a:ea typeface="Candara"/>
                          <a:cs typeface="Arial" panose="020B0604020202020204" pitchFamily="34" charset="0"/>
                          <a:sym typeface="Candara"/>
                        </a:rPr>
                        <a:t>Highlight good practice examples of judges challenging stereotyping</a:t>
                      </a:r>
                    </a:p>
                  </a:txBody>
                  <a:tcPr marL="50800" marR="50800" marT="50800" marB="50800" horzOverflow="overflow">
                    <a:lnL w="6350">
                      <a:solidFill>
                        <a:srgbClr val="4A66AC"/>
                      </a:solidFill>
                      <a:miter lim="400000"/>
                    </a:lnL>
                    <a:lnR w="12700">
                      <a:miter lim="400000"/>
                    </a:lnR>
                    <a:lnT w="6350">
                      <a:solidFill>
                        <a:srgbClr val="4A66AC"/>
                      </a:solidFill>
                      <a:miter lim="400000"/>
                    </a:lnT>
                    <a:lnB w="6350">
                      <a:solidFill>
                        <a:srgbClr val="4A66AC"/>
                      </a:solidFill>
                      <a:miter lim="400000"/>
                    </a:lnB>
                    <a:noFill/>
                  </a:tcPr>
                </a:tc>
                <a:extLst>
                  <a:ext uri="{0D108BD9-81ED-4DB2-BD59-A6C34878D82A}">
                    <a16:rowId xmlns:a16="http://schemas.microsoft.com/office/drawing/2014/main" val="10004"/>
                  </a:ext>
                </a:extLst>
              </a:tr>
              <a:tr h="643965">
                <a:tc>
                  <a:txBody>
                    <a:bodyPr/>
                    <a:lstStyle/>
                    <a:p>
                      <a:pPr algn="l" defTabSz="360045">
                        <a:spcBef>
                          <a:spcPts val="600"/>
                        </a:spcBef>
                        <a:defRPr sz="1800">
                          <a:solidFill>
                            <a:srgbClr val="000000"/>
                          </a:solidFill>
                        </a:defRPr>
                      </a:pPr>
                      <a:r>
                        <a:rPr lang="fr-CH" sz="2400" b="1" dirty="0" smtClean="0">
                          <a:solidFill>
                            <a:srgbClr val="374C80"/>
                          </a:solidFill>
                          <a:uFill>
                            <a:solidFill>
                              <a:srgbClr val="374C80"/>
                            </a:solidFill>
                          </a:uFill>
                          <a:latin typeface="Arial" panose="020B0604020202020204" pitchFamily="34" charset="0"/>
                          <a:ea typeface="Candara"/>
                          <a:cs typeface="Arial" panose="020B0604020202020204" pitchFamily="34" charset="0"/>
                          <a:sym typeface="Candara"/>
                        </a:rPr>
                        <a:t>6</a:t>
                      </a:r>
                      <a:endParaRPr sz="2400" b="1" dirty="0">
                        <a:solidFill>
                          <a:srgbClr val="374C80"/>
                        </a:solidFill>
                        <a:uFill>
                          <a:solidFill>
                            <a:srgbClr val="374C80"/>
                          </a:solidFill>
                        </a:uFill>
                        <a:latin typeface="Arial" panose="020B0604020202020204" pitchFamily="34" charset="0"/>
                        <a:ea typeface="Candara"/>
                        <a:cs typeface="Arial" panose="020B0604020202020204" pitchFamily="34" charset="0"/>
                        <a:sym typeface="Candara"/>
                      </a:endParaRPr>
                    </a:p>
                  </a:txBody>
                  <a:tcPr marL="50800" marR="50800" marT="50800" marB="50800" horzOverflow="overflow">
                    <a:lnL w="12700">
                      <a:miter lim="400000"/>
                    </a:lnL>
                    <a:lnR w="6350">
                      <a:solidFill>
                        <a:srgbClr val="4A66AC"/>
                      </a:solidFill>
                      <a:miter lim="400000"/>
                    </a:lnR>
                    <a:lnT w="6350">
                      <a:solidFill>
                        <a:srgbClr val="4A66AC"/>
                      </a:solidFill>
                      <a:miter lim="400000"/>
                    </a:lnT>
                    <a:lnB w="6350" cap="flat" cmpd="sng" algn="ctr">
                      <a:solidFill>
                        <a:srgbClr val="4A66AC"/>
                      </a:solidFill>
                      <a:prstDash val="solid"/>
                      <a:miter lim="400000"/>
                      <a:headEnd type="none" w="med" len="med"/>
                      <a:tailEnd type="none" w="med" len="med"/>
                    </a:lnB>
                  </a:tcPr>
                </a:tc>
                <a:tc>
                  <a:txBody>
                    <a:bodyPr/>
                    <a:lstStyle/>
                    <a:p>
                      <a:pPr algn="l" defTabSz="360045">
                        <a:spcBef>
                          <a:spcPts val="600"/>
                        </a:spcBef>
                        <a:defRPr sz="1800">
                          <a:solidFill>
                            <a:srgbClr val="000000"/>
                          </a:solidFill>
                        </a:defRPr>
                      </a:pPr>
                      <a:r>
                        <a:rPr sz="2400" dirty="0">
                          <a:uFill>
                            <a:solidFill>
                              <a:srgbClr val="000000"/>
                            </a:solidFill>
                          </a:uFill>
                          <a:latin typeface="Arial" panose="020B0604020202020204" pitchFamily="34" charset="0"/>
                          <a:ea typeface="Candara"/>
                          <a:cs typeface="Arial" panose="020B0604020202020204" pitchFamily="34" charset="0"/>
                          <a:sym typeface="Candara"/>
                        </a:rPr>
                        <a:t>Improve judicial capacity to address stereotyping</a:t>
                      </a:r>
                    </a:p>
                  </a:txBody>
                  <a:tcPr marL="50800" marR="50800" marT="50800" marB="50800" horzOverflow="overflow">
                    <a:lnL w="6350">
                      <a:solidFill>
                        <a:srgbClr val="4A66AC"/>
                      </a:solidFill>
                      <a:miter lim="400000"/>
                    </a:lnL>
                    <a:lnR w="12700">
                      <a:miter lim="400000"/>
                    </a:lnR>
                    <a:lnT w="6350">
                      <a:solidFill>
                        <a:srgbClr val="4A66AC"/>
                      </a:solidFill>
                      <a:miter lim="400000"/>
                    </a:lnT>
                    <a:lnB w="6350" cap="flat" cmpd="sng" algn="ctr">
                      <a:solidFill>
                        <a:srgbClr val="4A66AC"/>
                      </a:solidFill>
                      <a:prstDash val="solid"/>
                      <a:miter lim="400000"/>
                      <a:headEnd type="none" w="med" len="med"/>
                      <a:tailEnd type="none" w="med" len="med"/>
                    </a:lnB>
                  </a:tcPr>
                </a:tc>
                <a:extLst>
                  <a:ext uri="{0D108BD9-81ED-4DB2-BD59-A6C34878D82A}">
                    <a16:rowId xmlns:a16="http://schemas.microsoft.com/office/drawing/2014/main" val="10005"/>
                  </a:ext>
                </a:extLst>
              </a:tr>
              <a:tr h="829248">
                <a:tc>
                  <a:txBody>
                    <a:bodyPr/>
                    <a:lstStyle/>
                    <a:p>
                      <a:pPr algn="l" defTabSz="360045">
                        <a:spcBef>
                          <a:spcPts val="600"/>
                        </a:spcBef>
                        <a:defRPr sz="1800">
                          <a:solidFill>
                            <a:srgbClr val="000000"/>
                          </a:solidFill>
                        </a:defRPr>
                      </a:pPr>
                      <a:r>
                        <a:rPr lang="fr-CH" sz="2400" b="1" dirty="0" smtClean="0">
                          <a:solidFill>
                            <a:srgbClr val="374C80"/>
                          </a:solidFill>
                          <a:uFill>
                            <a:solidFill>
                              <a:srgbClr val="374C80"/>
                            </a:solidFill>
                          </a:uFill>
                          <a:latin typeface="Arial" panose="020B0604020202020204" pitchFamily="34" charset="0"/>
                          <a:ea typeface="Candara"/>
                          <a:cs typeface="Arial" panose="020B0604020202020204" pitchFamily="34" charset="0"/>
                          <a:sym typeface="Candara"/>
                        </a:rPr>
                        <a:t>7</a:t>
                      </a:r>
                      <a:endParaRPr sz="2400" b="1" dirty="0">
                        <a:solidFill>
                          <a:srgbClr val="374C80"/>
                        </a:solidFill>
                        <a:uFill>
                          <a:solidFill>
                            <a:srgbClr val="374C80"/>
                          </a:solidFill>
                        </a:uFill>
                        <a:latin typeface="Arial" panose="020B0604020202020204" pitchFamily="34" charset="0"/>
                        <a:ea typeface="Candara"/>
                        <a:cs typeface="Arial" panose="020B0604020202020204" pitchFamily="34" charset="0"/>
                        <a:sym typeface="Candara"/>
                      </a:endParaRPr>
                    </a:p>
                  </a:txBody>
                  <a:tcPr marL="50800" marR="50800" marT="50800" marB="50800" horzOverflow="overflow">
                    <a:lnL w="12700">
                      <a:miter lim="400000"/>
                    </a:lnL>
                    <a:lnR w="6350" cap="flat" cmpd="sng" algn="ctr">
                      <a:solidFill>
                        <a:srgbClr val="4A66AC"/>
                      </a:solidFill>
                      <a:prstDash val="solid"/>
                      <a:miter lim="400000"/>
                      <a:headEnd type="none" w="med" len="med"/>
                      <a:tailEnd type="none" w="med" len="med"/>
                    </a:lnR>
                    <a:lnT w="6350">
                      <a:solidFill>
                        <a:srgbClr val="4A66AC"/>
                      </a:solidFill>
                      <a:miter lim="400000"/>
                    </a:lnT>
                    <a:lnB w="12700">
                      <a:miter lim="400000"/>
                    </a:lnB>
                  </a:tcPr>
                </a:tc>
                <a:tc>
                  <a:txBody>
                    <a:bodyPr/>
                    <a:lstStyle/>
                    <a:p>
                      <a:pPr algn="l" defTabSz="360045">
                        <a:spcBef>
                          <a:spcPts val="600"/>
                        </a:spcBef>
                        <a:defRPr sz="1800">
                          <a:solidFill>
                            <a:srgbClr val="000000"/>
                          </a:solidFill>
                        </a:defRPr>
                      </a:pPr>
                      <a:r>
                        <a:rPr lang="en-US" sz="2400" dirty="0" smtClean="0">
                          <a:uFill>
                            <a:solidFill>
                              <a:srgbClr val="000000"/>
                            </a:solidFill>
                          </a:uFill>
                          <a:latin typeface="Arial" panose="020B0604020202020204" pitchFamily="34" charset="0"/>
                          <a:ea typeface="Candara"/>
                          <a:cs typeface="Arial" panose="020B0604020202020204" pitchFamily="34" charset="0"/>
                          <a:sym typeface="Candara"/>
                        </a:rPr>
                        <a:t>Advocate for diversity within the judiciary </a:t>
                      </a:r>
                    </a:p>
                    <a:p>
                      <a:pPr algn="l" defTabSz="360045">
                        <a:spcBef>
                          <a:spcPts val="600"/>
                        </a:spcBef>
                        <a:defRPr sz="1800">
                          <a:solidFill>
                            <a:srgbClr val="000000"/>
                          </a:solidFill>
                        </a:defRPr>
                      </a:pPr>
                      <a:endParaRPr sz="2400" dirty="0">
                        <a:uFill>
                          <a:solidFill>
                            <a:srgbClr val="000000"/>
                          </a:solidFill>
                        </a:uFill>
                        <a:latin typeface="Arial" panose="020B0604020202020204" pitchFamily="34" charset="0"/>
                        <a:ea typeface="Candara"/>
                        <a:cs typeface="Arial" panose="020B0604020202020204" pitchFamily="34" charset="0"/>
                        <a:sym typeface="Candara"/>
                      </a:endParaRPr>
                    </a:p>
                  </a:txBody>
                  <a:tcPr marL="50800" marR="50800" marT="50800" marB="50800" horzOverflow="overflow">
                    <a:lnL w="6350" cap="flat" cmpd="sng" algn="ctr">
                      <a:solidFill>
                        <a:srgbClr val="4A66AC"/>
                      </a:solidFill>
                      <a:prstDash val="solid"/>
                      <a:miter lim="400000"/>
                      <a:headEnd type="none" w="med" len="med"/>
                      <a:tailEnd type="none" w="med" len="med"/>
                    </a:lnL>
                    <a:lnR w="12700">
                      <a:miter lim="400000"/>
                    </a:lnR>
                    <a:lnT w="6350">
                      <a:solidFill>
                        <a:srgbClr val="4A66AC"/>
                      </a:solidFill>
                      <a:miter lim="400000"/>
                    </a:lnT>
                    <a:lnB w="12700">
                      <a:miter lim="400000"/>
                    </a:lnB>
                  </a:tcPr>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41362" y="274639"/>
            <a:ext cx="8231076" cy="969962"/>
          </a:xfrm>
        </p:spPr>
        <p:txBody>
          <a:bodyPr>
            <a:normAutofit fontScale="90000"/>
          </a:bodyPr>
          <a:lstStyle/>
          <a:p>
            <a:r>
              <a:rPr lang="en-US" dirty="0" smtClean="0">
                <a:uFill>
                  <a:solidFill>
                    <a:srgbClr val="000000"/>
                  </a:solidFill>
                </a:uFill>
                <a:latin typeface="Arial" panose="020B0604020202020204" pitchFamily="34" charset="0"/>
                <a:ea typeface="Candara"/>
                <a:cs typeface="Arial" panose="020B0604020202020204" pitchFamily="34" charset="0"/>
                <a:sym typeface="Candara"/>
              </a:rPr>
              <a:t>1. Highlight </a:t>
            </a:r>
            <a:r>
              <a:rPr lang="en-US" dirty="0">
                <a:uFill>
                  <a:solidFill>
                    <a:srgbClr val="000000"/>
                  </a:solidFill>
                </a:uFill>
                <a:latin typeface="Arial" panose="020B0604020202020204" pitchFamily="34" charset="0"/>
                <a:ea typeface="Candara"/>
                <a:cs typeface="Arial" panose="020B0604020202020204" pitchFamily="34" charset="0"/>
                <a:sym typeface="Candara"/>
              </a:rPr>
              <a:t>the harms of judicial stereotyping through evidence-based research </a:t>
            </a:r>
            <a:br>
              <a:rPr lang="en-US" dirty="0">
                <a:uFill>
                  <a:solidFill>
                    <a:srgbClr val="000000"/>
                  </a:solidFill>
                </a:uFill>
                <a:latin typeface="Arial" panose="020B0604020202020204" pitchFamily="34" charset="0"/>
                <a:ea typeface="Candara"/>
                <a:cs typeface="Arial" panose="020B0604020202020204" pitchFamily="34" charset="0"/>
                <a:sym typeface="Candara"/>
              </a:rPr>
            </a:br>
            <a:endParaRPr lang="en-US" dirty="0">
              <a:latin typeface="Arial" panose="020B0604020202020204" pitchFamily="34" charset="0"/>
              <a:cs typeface="Arial" panose="020B0604020202020204" pitchFamily="34" charset="0"/>
            </a:endParaRPr>
          </a:p>
        </p:txBody>
      </p:sp>
      <p:sp>
        <p:nvSpPr>
          <p:cNvPr id="3" name="Text Placeholder 2"/>
          <p:cNvSpPr>
            <a:spLocks noGrp="1"/>
          </p:cNvSpPr>
          <p:nvPr>
            <p:ph type="body" idx="1"/>
          </p:nvPr>
        </p:nvSpPr>
        <p:spPr>
          <a:xfrm>
            <a:off x="286790" y="1372623"/>
            <a:ext cx="8685648" cy="5485377"/>
          </a:xfrm>
        </p:spPr>
        <p:txBody>
          <a:bodyPr>
            <a:normAutofit fontScale="92500" lnSpcReduction="20000"/>
          </a:bodyPr>
          <a:lstStyle/>
          <a:p>
            <a:pPr marL="0" indent="0" algn="just">
              <a:buNone/>
            </a:pPr>
            <a:r>
              <a:rPr lang="en-US" b="1" dirty="0"/>
              <a:t>Resource for Penang judiciary highlights the harms of stereotyping in </a:t>
            </a:r>
            <a:r>
              <a:rPr lang="en-US" b="1" dirty="0" smtClean="0"/>
              <a:t>sexual </a:t>
            </a:r>
            <a:r>
              <a:rPr lang="en-US" b="1" dirty="0"/>
              <a:t>assault cases</a:t>
            </a:r>
          </a:p>
          <a:p>
            <a:pPr marL="0" indent="0" algn="just">
              <a:spcAft>
                <a:spcPts val="600"/>
              </a:spcAft>
              <a:buNone/>
            </a:pPr>
            <a:r>
              <a:rPr lang="en-US" dirty="0" smtClean="0"/>
              <a:t>Analysis of </a:t>
            </a:r>
            <a:r>
              <a:rPr lang="en-US" dirty="0"/>
              <a:t>439 sexual crime cases and </a:t>
            </a:r>
            <a:r>
              <a:rPr lang="en-US" dirty="0" smtClean="0"/>
              <a:t>articles from 3 </a:t>
            </a:r>
            <a:r>
              <a:rPr lang="en-US" dirty="0"/>
              <a:t>Malaysian newspapers from </a:t>
            </a:r>
            <a:r>
              <a:rPr lang="en-US" dirty="0" smtClean="0"/>
              <a:t>2000-2004</a:t>
            </a:r>
            <a:r>
              <a:rPr lang="en-US" dirty="0"/>
              <a:t>. </a:t>
            </a:r>
            <a:r>
              <a:rPr lang="en-US" dirty="0" smtClean="0"/>
              <a:t>Most defenses </a:t>
            </a:r>
            <a:r>
              <a:rPr lang="en-US" dirty="0"/>
              <a:t>relied on by accused persons referred ‘</a:t>
            </a:r>
            <a:r>
              <a:rPr lang="en-US" b="1" dirty="0"/>
              <a:t>to established myths and stereotypes about female </a:t>
            </a:r>
            <a:r>
              <a:rPr lang="en-US" b="1" dirty="0" err="1"/>
              <a:t>behaviour</a:t>
            </a:r>
            <a:r>
              <a:rPr lang="en-US" dirty="0"/>
              <a:t>, including what is acceptable sexual </a:t>
            </a:r>
            <a:r>
              <a:rPr lang="en-US" dirty="0" smtClean="0"/>
              <a:t>norms’ </a:t>
            </a:r>
          </a:p>
          <a:p>
            <a:pPr marL="0" indent="0" algn="just">
              <a:spcAft>
                <a:spcPts val="600"/>
              </a:spcAft>
              <a:buNone/>
            </a:pPr>
            <a:r>
              <a:rPr lang="en-AU" dirty="0" smtClean="0">
                <a:sym typeface="Calibri"/>
              </a:rPr>
              <a:t>The </a:t>
            </a:r>
            <a:r>
              <a:rPr lang="en-AU" dirty="0">
                <a:sym typeface="Calibri"/>
              </a:rPr>
              <a:t>paper </a:t>
            </a:r>
            <a:r>
              <a:rPr lang="en-AU" dirty="0" smtClean="0">
                <a:sym typeface="Calibri"/>
              </a:rPr>
              <a:t>also identified </a:t>
            </a:r>
            <a:r>
              <a:rPr lang="en-AU" dirty="0">
                <a:sym typeface="Calibri"/>
              </a:rPr>
              <a:t>how the myths and stereotypes influenced judicial opinions on a range of topics, including </a:t>
            </a:r>
            <a:r>
              <a:rPr lang="en-AU" b="1" dirty="0">
                <a:sym typeface="Calibri"/>
              </a:rPr>
              <a:t>corroboration, witness credibility, false and late reporting and </a:t>
            </a:r>
            <a:r>
              <a:rPr lang="en-AU" b="1" dirty="0" smtClean="0">
                <a:sym typeface="Calibri"/>
              </a:rPr>
              <a:t>consent</a:t>
            </a:r>
          </a:p>
          <a:p>
            <a:pPr marL="0" indent="0" algn="just">
              <a:spcAft>
                <a:spcPts val="600"/>
              </a:spcAft>
              <a:buNone/>
            </a:pPr>
            <a:r>
              <a:rPr lang="en-AU" dirty="0">
                <a:sym typeface="Calibri"/>
              </a:rPr>
              <a:t>The paper </a:t>
            </a:r>
            <a:r>
              <a:rPr lang="en-AU" b="1" dirty="0">
                <a:sym typeface="Calibri"/>
              </a:rPr>
              <a:t>also sought to debunk myths and stereotypes.  </a:t>
            </a:r>
            <a:r>
              <a:rPr lang="en-AU" dirty="0">
                <a:sym typeface="Calibri"/>
              </a:rPr>
              <a:t>For instance, it challenged myths and stereotypes related to late reporting by discussing research that identified various reasons why people may not report, or delay reporting, sexual crimes</a:t>
            </a:r>
            <a:endParaRPr lang="en-US" dirty="0" smtClean="0"/>
          </a:p>
          <a:p>
            <a:pPr marL="0" indent="0" algn="just">
              <a:buNone/>
            </a:pPr>
            <a:endParaRPr lang="en-US" dirty="0"/>
          </a:p>
          <a:p>
            <a:pPr algn="just"/>
            <a:endParaRPr lang="en-US" dirty="0"/>
          </a:p>
        </p:txBody>
      </p:sp>
    </p:spTree>
    <p:extLst>
      <p:ext uri="{BB962C8B-B14F-4D97-AF65-F5344CB8AC3E}">
        <p14:creationId xmlns:p14="http://schemas.microsoft.com/office/powerpoint/2010/main" val="3284561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 name="Advocate legal and policy reforms"/>
          <p:cNvSpPr txBox="1">
            <a:spLocks noGrp="1"/>
          </p:cNvSpPr>
          <p:nvPr>
            <p:ph type="title"/>
          </p:nvPr>
        </p:nvSpPr>
        <p:spPr>
          <a:xfrm>
            <a:off x="741362" y="274638"/>
            <a:ext cx="7566026" cy="1090613"/>
          </a:xfrm>
          <a:prstGeom prst="rect">
            <a:avLst/>
          </a:prstGeom>
        </p:spPr>
        <p:txBody>
          <a:bodyPr/>
          <a:lstStyle/>
          <a:p>
            <a:r>
              <a:rPr lang="fr-CH" dirty="0" smtClean="0"/>
              <a:t>2. </a:t>
            </a:r>
            <a:r>
              <a:rPr dirty="0" smtClean="0"/>
              <a:t>Advocate </a:t>
            </a:r>
            <a:r>
              <a:rPr dirty="0"/>
              <a:t>legal and policy reforms</a:t>
            </a:r>
          </a:p>
        </p:txBody>
      </p:sp>
      <p:graphicFrame>
        <p:nvGraphicFramePr>
          <p:cNvPr id="114" name="Tabla"/>
          <p:cNvGraphicFramePr/>
          <p:nvPr>
            <p:extLst>
              <p:ext uri="{D42A27DB-BD31-4B8C-83A1-F6EECF244321}">
                <p14:modId xmlns:p14="http://schemas.microsoft.com/office/powerpoint/2010/main" val="4285186973"/>
              </p:ext>
            </p:extLst>
          </p:nvPr>
        </p:nvGraphicFramePr>
        <p:xfrm>
          <a:off x="112500" y="1159597"/>
          <a:ext cx="8823749" cy="5833654"/>
        </p:xfrm>
        <a:graphic>
          <a:graphicData uri="http://schemas.openxmlformats.org/drawingml/2006/table">
            <a:tbl>
              <a:tblPr bandRow="1">
                <a:tableStyleId>{4C3C2611-4C71-4FC5-86AE-919BDF0F9419}</a:tableStyleId>
              </a:tblPr>
              <a:tblGrid>
                <a:gridCol w="1434014">
                  <a:extLst>
                    <a:ext uri="{9D8B030D-6E8A-4147-A177-3AD203B41FA5}">
                      <a16:colId xmlns:a16="http://schemas.microsoft.com/office/drawing/2014/main" val="20000"/>
                    </a:ext>
                  </a:extLst>
                </a:gridCol>
                <a:gridCol w="4259562">
                  <a:extLst>
                    <a:ext uri="{9D8B030D-6E8A-4147-A177-3AD203B41FA5}">
                      <a16:colId xmlns:a16="http://schemas.microsoft.com/office/drawing/2014/main" val="20001"/>
                    </a:ext>
                  </a:extLst>
                </a:gridCol>
                <a:gridCol w="3130173">
                  <a:extLst>
                    <a:ext uri="{9D8B030D-6E8A-4147-A177-3AD203B41FA5}">
                      <a16:colId xmlns:a16="http://schemas.microsoft.com/office/drawing/2014/main" val="20002"/>
                    </a:ext>
                  </a:extLst>
                </a:gridCol>
              </a:tblGrid>
              <a:tr h="1234308">
                <a:tc>
                  <a:txBody>
                    <a:bodyPr/>
                    <a:lstStyle/>
                    <a:p>
                      <a:pPr algn="l" defTabSz="360045">
                        <a:spcBef>
                          <a:spcPts val="600"/>
                        </a:spcBef>
                        <a:defRPr sz="1800">
                          <a:solidFill>
                            <a:srgbClr val="000000"/>
                          </a:solidFill>
                        </a:defRPr>
                      </a:pPr>
                      <a:r>
                        <a:rPr sz="1500" b="1" dirty="0">
                          <a:solidFill>
                            <a:srgbClr val="374C80"/>
                          </a:solidFill>
                          <a:uFill>
                            <a:solidFill>
                              <a:srgbClr val="374C80"/>
                            </a:solidFill>
                          </a:uFill>
                          <a:latin typeface="Arial" panose="020B0604020202020204" pitchFamily="34" charset="0"/>
                          <a:ea typeface="Candara"/>
                          <a:cs typeface="Arial" panose="020B0604020202020204" pitchFamily="34" charset="0"/>
                          <a:sym typeface="Candara"/>
                        </a:rPr>
                        <a:t>General protections</a:t>
                      </a:r>
                    </a:p>
                  </a:txBody>
                  <a:tcPr marL="50800" marR="50800" marT="50800" marB="50800" horzOverflow="overflow">
                    <a:lnL w="12700">
                      <a:miter lim="400000"/>
                    </a:lnL>
                    <a:lnR w="6350">
                      <a:solidFill>
                        <a:srgbClr val="4A66AC"/>
                      </a:solidFill>
                      <a:miter lim="400000"/>
                    </a:lnR>
                    <a:lnT w="12700">
                      <a:miter lim="400000"/>
                    </a:lnT>
                    <a:lnB w="6350">
                      <a:solidFill>
                        <a:srgbClr val="4A66AC"/>
                      </a:solidFill>
                      <a:miter lim="400000"/>
                    </a:lnB>
                  </a:tcPr>
                </a:tc>
                <a:tc>
                  <a:txBody>
                    <a:bodyPr/>
                    <a:lstStyle/>
                    <a:p>
                      <a:pPr algn="l" defTabSz="360045">
                        <a:spcBef>
                          <a:spcPts val="600"/>
                        </a:spcBef>
                        <a:defRPr sz="1800">
                          <a:solidFill>
                            <a:srgbClr val="000000"/>
                          </a:solidFill>
                        </a:defRPr>
                      </a:pPr>
                      <a:r>
                        <a:rPr sz="1500" dirty="0">
                          <a:uFill>
                            <a:solidFill>
                              <a:srgbClr val="000000"/>
                            </a:solidFill>
                          </a:uFill>
                          <a:latin typeface="Arial" panose="020B0604020202020204" pitchFamily="34" charset="0"/>
                          <a:ea typeface="Candara"/>
                          <a:cs typeface="Arial" panose="020B0604020202020204" pitchFamily="34" charset="0"/>
                          <a:sym typeface="Candara"/>
                        </a:rPr>
                        <a:t>Protect against all stereotyping (eg gender and racial stereotyping), including by judges</a:t>
                      </a:r>
                    </a:p>
                  </a:txBody>
                  <a:tcPr marL="50800" marR="50800" marT="50800" marB="50800" horzOverflow="overflow">
                    <a:lnL w="6350">
                      <a:solidFill>
                        <a:srgbClr val="4A66AC"/>
                      </a:solidFill>
                      <a:miter lim="400000"/>
                    </a:lnL>
                    <a:lnR w="6350">
                      <a:solidFill>
                        <a:srgbClr val="4A66AC"/>
                      </a:solidFill>
                      <a:miter lim="400000"/>
                    </a:lnR>
                    <a:lnT w="12700">
                      <a:miter lim="400000"/>
                    </a:lnT>
                    <a:lnB w="6350">
                      <a:solidFill>
                        <a:srgbClr val="4A66AC"/>
                      </a:solidFill>
                      <a:miter lim="400000"/>
                    </a:lnB>
                  </a:tcPr>
                </a:tc>
                <a:tc>
                  <a:txBody>
                    <a:bodyPr/>
                    <a:lstStyle/>
                    <a:p>
                      <a:pPr algn="l" defTabSz="360045">
                        <a:spcBef>
                          <a:spcPts val="600"/>
                        </a:spcBef>
                        <a:defRPr sz="1500">
                          <a:solidFill>
                            <a:srgbClr val="000000"/>
                          </a:solidFill>
                          <a:uFill>
                            <a:solidFill>
                              <a:srgbClr val="000000"/>
                            </a:solidFill>
                          </a:uFill>
                          <a:latin typeface="Candara"/>
                          <a:ea typeface="Candara"/>
                          <a:cs typeface="Candara"/>
                          <a:sym typeface="Candara"/>
                        </a:defRPr>
                      </a:pPr>
                      <a:r>
                        <a:rPr dirty="0">
                          <a:latin typeface="Arial" panose="020B0604020202020204" pitchFamily="34" charset="0"/>
                          <a:cs typeface="Arial" panose="020B0604020202020204" pitchFamily="34" charset="0"/>
                        </a:rPr>
                        <a:t>Eg </a:t>
                      </a:r>
                      <a:r>
                        <a:rPr i="1" dirty="0">
                          <a:latin typeface="Arial" panose="020B0604020202020204" pitchFamily="34" charset="0"/>
                          <a:cs typeface="Arial" panose="020B0604020202020204" pitchFamily="34" charset="0"/>
                        </a:rPr>
                        <a:t>Bangalore Principles of Judicial Conduct</a:t>
                      </a:r>
                    </a:p>
                  </a:txBody>
                  <a:tcPr marL="50800" marR="50800" marT="50800" marB="50800" horzOverflow="overflow">
                    <a:lnL w="6350">
                      <a:solidFill>
                        <a:srgbClr val="4A66AC"/>
                      </a:solidFill>
                      <a:miter lim="400000"/>
                    </a:lnL>
                    <a:lnR w="12700">
                      <a:miter lim="400000"/>
                    </a:lnR>
                    <a:lnT w="12700">
                      <a:miter lim="400000"/>
                    </a:lnT>
                    <a:lnB w="6350">
                      <a:solidFill>
                        <a:srgbClr val="4A66AC"/>
                      </a:solidFill>
                      <a:miter lim="400000"/>
                    </a:lnB>
                  </a:tcPr>
                </a:tc>
                <a:extLst>
                  <a:ext uri="{0D108BD9-81ED-4DB2-BD59-A6C34878D82A}">
                    <a16:rowId xmlns:a16="http://schemas.microsoft.com/office/drawing/2014/main" val="10000"/>
                  </a:ext>
                </a:extLst>
              </a:tr>
              <a:tr h="1227412">
                <a:tc>
                  <a:txBody>
                    <a:bodyPr/>
                    <a:lstStyle/>
                    <a:p>
                      <a:pPr algn="l" defTabSz="360045">
                        <a:spcBef>
                          <a:spcPts val="600"/>
                        </a:spcBef>
                        <a:defRPr sz="1800">
                          <a:solidFill>
                            <a:srgbClr val="000000"/>
                          </a:solidFill>
                        </a:defRPr>
                      </a:pPr>
                      <a:r>
                        <a:rPr sz="1500" b="1" dirty="0">
                          <a:solidFill>
                            <a:srgbClr val="374C80"/>
                          </a:solidFill>
                          <a:uFill>
                            <a:solidFill>
                              <a:srgbClr val="374C80"/>
                            </a:solidFill>
                          </a:uFill>
                          <a:latin typeface="Arial" panose="020B0604020202020204" pitchFamily="34" charset="0"/>
                          <a:ea typeface="Candara"/>
                          <a:cs typeface="Arial" panose="020B0604020202020204" pitchFamily="34" charset="0"/>
                          <a:sym typeface="Candara"/>
                        </a:rPr>
                        <a:t>Subject matter protections</a:t>
                      </a:r>
                    </a:p>
                  </a:txBody>
                  <a:tcPr marL="50800" marR="50800" marT="50800" marB="50800" horzOverflow="overflow">
                    <a:lnL w="12700">
                      <a:miter lim="400000"/>
                    </a:lnL>
                    <a:lnR w="6350">
                      <a:solidFill>
                        <a:srgbClr val="4A66AC"/>
                      </a:solidFill>
                      <a:miter lim="400000"/>
                    </a:lnR>
                    <a:lnT w="6350">
                      <a:solidFill>
                        <a:srgbClr val="4A66AC"/>
                      </a:solidFill>
                      <a:miter lim="400000"/>
                    </a:lnT>
                    <a:lnB w="6350">
                      <a:solidFill>
                        <a:srgbClr val="4A66AC"/>
                      </a:solidFill>
                      <a:miter lim="400000"/>
                    </a:lnB>
                    <a:noFill/>
                  </a:tcPr>
                </a:tc>
                <a:tc>
                  <a:txBody>
                    <a:bodyPr/>
                    <a:lstStyle/>
                    <a:p>
                      <a:pPr algn="l" defTabSz="360045">
                        <a:spcBef>
                          <a:spcPts val="600"/>
                        </a:spcBef>
                        <a:defRPr sz="1800">
                          <a:solidFill>
                            <a:srgbClr val="000000"/>
                          </a:solidFill>
                        </a:defRPr>
                      </a:pPr>
                      <a:r>
                        <a:rPr sz="1500" dirty="0">
                          <a:uFill>
                            <a:solidFill>
                              <a:srgbClr val="000000"/>
                            </a:solidFill>
                          </a:uFill>
                          <a:latin typeface="Arial" panose="020B0604020202020204" pitchFamily="34" charset="0"/>
                          <a:ea typeface="Candara"/>
                          <a:cs typeface="Arial" panose="020B0604020202020204" pitchFamily="34" charset="0"/>
                          <a:sym typeface="Candara"/>
                        </a:rPr>
                        <a:t>Protect against stereotyping in particular areas, for example stereotyping related to gender-based violence</a:t>
                      </a:r>
                    </a:p>
                  </a:txBody>
                  <a:tcPr marL="50800" marR="50800" marT="50800" marB="50800" horzOverflow="overflow">
                    <a:lnL w="6350">
                      <a:solidFill>
                        <a:srgbClr val="4A66AC"/>
                      </a:solidFill>
                      <a:miter lim="400000"/>
                    </a:lnL>
                    <a:lnR w="6350">
                      <a:solidFill>
                        <a:srgbClr val="4A66AC"/>
                      </a:solidFill>
                      <a:miter lim="400000"/>
                    </a:lnR>
                    <a:lnT w="6350">
                      <a:solidFill>
                        <a:srgbClr val="4A66AC"/>
                      </a:solidFill>
                      <a:miter lim="400000"/>
                    </a:lnT>
                    <a:lnB w="6350">
                      <a:solidFill>
                        <a:srgbClr val="4A66AC"/>
                      </a:solidFill>
                      <a:miter lim="400000"/>
                    </a:lnB>
                    <a:noFill/>
                  </a:tcPr>
                </a:tc>
                <a:tc>
                  <a:txBody>
                    <a:bodyPr/>
                    <a:lstStyle/>
                    <a:p>
                      <a:pPr algn="l" defTabSz="360045">
                        <a:spcBef>
                          <a:spcPts val="600"/>
                        </a:spcBef>
                        <a:defRPr sz="1500">
                          <a:solidFill>
                            <a:srgbClr val="000000"/>
                          </a:solidFill>
                          <a:uFill>
                            <a:solidFill>
                              <a:srgbClr val="000000"/>
                            </a:solidFill>
                          </a:uFill>
                          <a:latin typeface="Candara"/>
                          <a:ea typeface="Candara"/>
                          <a:cs typeface="Candara"/>
                          <a:sym typeface="Candara"/>
                        </a:defRPr>
                      </a:pPr>
                      <a:r>
                        <a:rPr dirty="0">
                          <a:latin typeface="Arial" panose="020B0604020202020204" pitchFamily="34" charset="0"/>
                          <a:cs typeface="Arial" panose="020B0604020202020204" pitchFamily="34" charset="0"/>
                        </a:rPr>
                        <a:t>Eg </a:t>
                      </a:r>
                      <a:r>
                        <a:rPr i="1" dirty="0">
                          <a:latin typeface="Arial" panose="020B0604020202020204" pitchFamily="34" charset="0"/>
                          <a:cs typeface="Arial" panose="020B0604020202020204" pitchFamily="34" charset="0"/>
                        </a:rPr>
                        <a:t>General Law on Women’s Access to a Life Free of Violence </a:t>
                      </a:r>
                      <a:r>
                        <a:rPr dirty="0">
                          <a:latin typeface="Arial" panose="020B0604020202020204" pitchFamily="34" charset="0"/>
                          <a:cs typeface="Arial" panose="020B0604020202020204" pitchFamily="34" charset="0"/>
                        </a:rPr>
                        <a:t>(Mexico)</a:t>
                      </a:r>
                    </a:p>
                  </a:txBody>
                  <a:tcPr marL="50800" marR="50800" marT="50800" marB="50800" horzOverflow="overflow">
                    <a:lnL w="6350">
                      <a:solidFill>
                        <a:srgbClr val="4A66AC"/>
                      </a:solidFill>
                      <a:miter lim="400000"/>
                    </a:lnL>
                    <a:lnR w="12700">
                      <a:miter lim="400000"/>
                    </a:lnR>
                    <a:lnT w="6350">
                      <a:solidFill>
                        <a:srgbClr val="4A66AC"/>
                      </a:solidFill>
                      <a:miter lim="400000"/>
                    </a:lnT>
                    <a:lnB w="6350">
                      <a:solidFill>
                        <a:srgbClr val="4A66AC"/>
                      </a:solidFill>
                      <a:miter lim="400000"/>
                    </a:lnB>
                    <a:noFill/>
                  </a:tcPr>
                </a:tc>
                <a:extLst>
                  <a:ext uri="{0D108BD9-81ED-4DB2-BD59-A6C34878D82A}">
                    <a16:rowId xmlns:a16="http://schemas.microsoft.com/office/drawing/2014/main" val="10001"/>
                  </a:ext>
                </a:extLst>
              </a:tr>
              <a:tr h="1227412">
                <a:tc>
                  <a:txBody>
                    <a:bodyPr/>
                    <a:lstStyle/>
                    <a:p>
                      <a:pPr algn="l" defTabSz="360045">
                        <a:spcBef>
                          <a:spcPts val="600"/>
                        </a:spcBef>
                        <a:defRPr sz="1800">
                          <a:solidFill>
                            <a:srgbClr val="000000"/>
                          </a:solidFill>
                        </a:defRPr>
                      </a:pPr>
                      <a:r>
                        <a:rPr sz="1500" b="1">
                          <a:solidFill>
                            <a:srgbClr val="374C80"/>
                          </a:solidFill>
                          <a:uFill>
                            <a:solidFill>
                              <a:srgbClr val="374C80"/>
                            </a:solidFill>
                          </a:uFill>
                          <a:latin typeface="Arial" panose="020B0604020202020204" pitchFamily="34" charset="0"/>
                          <a:ea typeface="Candara"/>
                          <a:cs typeface="Arial" panose="020B0604020202020204" pitchFamily="34" charset="0"/>
                          <a:sym typeface="Candara"/>
                        </a:rPr>
                        <a:t>Group-based protections</a:t>
                      </a:r>
                    </a:p>
                  </a:txBody>
                  <a:tcPr marL="50800" marR="50800" marT="50800" marB="50800" horzOverflow="overflow">
                    <a:lnL w="12700">
                      <a:miter lim="400000"/>
                    </a:lnL>
                    <a:lnR w="6350">
                      <a:solidFill>
                        <a:srgbClr val="4A66AC"/>
                      </a:solidFill>
                      <a:miter lim="400000"/>
                    </a:lnR>
                    <a:lnT w="6350">
                      <a:solidFill>
                        <a:srgbClr val="4A66AC"/>
                      </a:solidFill>
                      <a:miter lim="400000"/>
                    </a:lnT>
                    <a:lnB w="6350">
                      <a:solidFill>
                        <a:srgbClr val="4A66AC"/>
                      </a:solidFill>
                      <a:miter lim="400000"/>
                    </a:lnB>
                  </a:tcPr>
                </a:tc>
                <a:tc>
                  <a:txBody>
                    <a:bodyPr/>
                    <a:lstStyle/>
                    <a:p>
                      <a:pPr algn="l" defTabSz="360045">
                        <a:spcBef>
                          <a:spcPts val="600"/>
                        </a:spcBef>
                        <a:defRPr sz="1800">
                          <a:solidFill>
                            <a:srgbClr val="000000"/>
                          </a:solidFill>
                        </a:defRPr>
                      </a:pPr>
                      <a:r>
                        <a:rPr sz="1500" dirty="0">
                          <a:uFill>
                            <a:solidFill>
                              <a:srgbClr val="000000"/>
                            </a:solidFill>
                          </a:uFill>
                          <a:latin typeface="Arial" panose="020B0604020202020204" pitchFamily="34" charset="0"/>
                          <a:ea typeface="Candara"/>
                          <a:cs typeface="Arial" panose="020B0604020202020204" pitchFamily="34" charset="0"/>
                          <a:sym typeface="Candara"/>
                        </a:rPr>
                        <a:t>Protect against stereotyping of specific groups, such as women or people with disability</a:t>
                      </a:r>
                    </a:p>
                  </a:txBody>
                  <a:tcPr marL="50800" marR="50800" marT="50800" marB="50800" horzOverflow="overflow">
                    <a:lnL w="6350">
                      <a:solidFill>
                        <a:srgbClr val="4A66AC"/>
                      </a:solidFill>
                      <a:miter lim="400000"/>
                    </a:lnL>
                    <a:lnR w="6350">
                      <a:solidFill>
                        <a:srgbClr val="4A66AC"/>
                      </a:solidFill>
                      <a:miter lim="400000"/>
                    </a:lnR>
                    <a:lnT w="6350">
                      <a:solidFill>
                        <a:srgbClr val="4A66AC"/>
                      </a:solidFill>
                      <a:miter lim="400000"/>
                    </a:lnT>
                    <a:lnB w="6350">
                      <a:solidFill>
                        <a:srgbClr val="4A66AC"/>
                      </a:solidFill>
                      <a:miter lim="400000"/>
                    </a:lnB>
                  </a:tcPr>
                </a:tc>
                <a:tc>
                  <a:txBody>
                    <a:bodyPr/>
                    <a:lstStyle/>
                    <a:p>
                      <a:pPr algn="l" defTabSz="360045">
                        <a:spcBef>
                          <a:spcPts val="600"/>
                        </a:spcBef>
                        <a:defRPr sz="1800">
                          <a:solidFill>
                            <a:srgbClr val="000000"/>
                          </a:solidFill>
                        </a:defRPr>
                      </a:pPr>
                      <a:r>
                        <a:rPr sz="1500" dirty="0" err="1">
                          <a:uFill>
                            <a:solidFill>
                              <a:srgbClr val="000000"/>
                            </a:solidFill>
                          </a:uFill>
                          <a:latin typeface="Arial" panose="020B0604020202020204" pitchFamily="34" charset="0"/>
                          <a:ea typeface="Candara"/>
                          <a:cs typeface="Arial" panose="020B0604020202020204" pitchFamily="34" charset="0"/>
                          <a:sym typeface="Candara"/>
                        </a:rPr>
                        <a:t>Eg</a:t>
                      </a:r>
                      <a:r>
                        <a:rPr sz="1500" dirty="0">
                          <a:uFill>
                            <a:solidFill>
                              <a:srgbClr val="000000"/>
                            </a:solidFill>
                          </a:uFill>
                          <a:latin typeface="Arial" panose="020B0604020202020204" pitchFamily="34" charset="0"/>
                          <a:ea typeface="Candara"/>
                          <a:cs typeface="Arial" panose="020B0604020202020204" pitchFamily="34" charset="0"/>
                          <a:sym typeface="Candara"/>
                        </a:rPr>
                        <a:t> CEDAW, CRPD</a:t>
                      </a:r>
                    </a:p>
                  </a:txBody>
                  <a:tcPr marL="50800" marR="50800" marT="50800" marB="50800" horzOverflow="overflow">
                    <a:lnL w="6350">
                      <a:solidFill>
                        <a:srgbClr val="4A66AC"/>
                      </a:solidFill>
                      <a:miter lim="400000"/>
                    </a:lnL>
                    <a:lnR w="12700">
                      <a:miter lim="400000"/>
                    </a:lnR>
                    <a:lnT w="6350">
                      <a:solidFill>
                        <a:srgbClr val="4A66AC"/>
                      </a:solidFill>
                      <a:miter lim="400000"/>
                    </a:lnT>
                    <a:lnB w="6350">
                      <a:solidFill>
                        <a:srgbClr val="4A66AC"/>
                      </a:solidFill>
                      <a:miter lim="400000"/>
                    </a:lnB>
                  </a:tcPr>
                </a:tc>
                <a:extLst>
                  <a:ext uri="{0D108BD9-81ED-4DB2-BD59-A6C34878D82A}">
                    <a16:rowId xmlns:a16="http://schemas.microsoft.com/office/drawing/2014/main" val="10002"/>
                  </a:ext>
                </a:extLst>
              </a:tr>
              <a:tr h="1565295">
                <a:tc>
                  <a:txBody>
                    <a:bodyPr/>
                    <a:lstStyle/>
                    <a:p>
                      <a:pPr algn="l" defTabSz="360045">
                        <a:spcBef>
                          <a:spcPts val="600"/>
                        </a:spcBef>
                        <a:defRPr sz="1800">
                          <a:solidFill>
                            <a:srgbClr val="000000"/>
                          </a:solidFill>
                        </a:defRPr>
                      </a:pPr>
                      <a:r>
                        <a:rPr sz="1500" b="1">
                          <a:solidFill>
                            <a:srgbClr val="374C80"/>
                          </a:solidFill>
                          <a:uFill>
                            <a:solidFill>
                              <a:srgbClr val="374C80"/>
                            </a:solidFill>
                          </a:uFill>
                          <a:latin typeface="Arial" panose="020B0604020202020204" pitchFamily="34" charset="0"/>
                          <a:ea typeface="Candara"/>
                          <a:cs typeface="Arial" panose="020B0604020202020204" pitchFamily="34" charset="0"/>
                          <a:sym typeface="Candara"/>
                        </a:rPr>
                        <a:t>Situational protections</a:t>
                      </a:r>
                    </a:p>
                  </a:txBody>
                  <a:tcPr marL="50800" marR="50800" marT="50800" marB="50800" horzOverflow="overflow">
                    <a:lnL w="12700">
                      <a:miter lim="400000"/>
                    </a:lnL>
                    <a:lnR w="6350">
                      <a:solidFill>
                        <a:srgbClr val="4A66AC"/>
                      </a:solidFill>
                      <a:miter lim="400000"/>
                    </a:lnR>
                    <a:lnT w="6350">
                      <a:solidFill>
                        <a:srgbClr val="4A66AC"/>
                      </a:solidFill>
                      <a:miter lim="400000"/>
                    </a:lnT>
                    <a:lnB w="12700">
                      <a:miter lim="400000"/>
                    </a:lnB>
                    <a:noFill/>
                  </a:tcPr>
                </a:tc>
                <a:tc>
                  <a:txBody>
                    <a:bodyPr/>
                    <a:lstStyle/>
                    <a:p>
                      <a:pPr algn="l" defTabSz="360045">
                        <a:spcBef>
                          <a:spcPts val="600"/>
                        </a:spcBef>
                        <a:defRPr sz="1800">
                          <a:solidFill>
                            <a:srgbClr val="000000"/>
                          </a:solidFill>
                        </a:defRPr>
                      </a:pPr>
                      <a:r>
                        <a:rPr sz="1500" dirty="0">
                          <a:uFill>
                            <a:solidFill>
                              <a:srgbClr val="000000"/>
                            </a:solidFill>
                          </a:uFill>
                          <a:latin typeface="Arial" panose="020B0604020202020204" pitchFamily="34" charset="0"/>
                          <a:ea typeface="Candara"/>
                          <a:cs typeface="Arial" panose="020B0604020202020204" pitchFamily="34" charset="0"/>
                          <a:sym typeface="Candara"/>
                        </a:rPr>
                        <a:t>Protect against stereotyping in specific situations, such as rules of evidence that seek to prevent stereotyping in sexual assault cases </a:t>
                      </a:r>
                    </a:p>
                  </a:txBody>
                  <a:tcPr marL="50800" marR="50800" marT="50800" marB="50800" horzOverflow="overflow">
                    <a:lnL w="6350">
                      <a:solidFill>
                        <a:srgbClr val="4A66AC"/>
                      </a:solidFill>
                      <a:miter lim="400000"/>
                    </a:lnL>
                    <a:lnR w="6350">
                      <a:solidFill>
                        <a:srgbClr val="4A66AC"/>
                      </a:solidFill>
                      <a:miter lim="400000"/>
                    </a:lnR>
                    <a:lnT w="6350">
                      <a:solidFill>
                        <a:srgbClr val="4A66AC"/>
                      </a:solidFill>
                      <a:miter lim="400000"/>
                    </a:lnT>
                    <a:lnB w="12700">
                      <a:miter lim="400000"/>
                    </a:lnB>
                    <a:noFill/>
                  </a:tcPr>
                </a:tc>
                <a:tc>
                  <a:txBody>
                    <a:bodyPr/>
                    <a:lstStyle/>
                    <a:p>
                      <a:pPr algn="l" defTabSz="360045">
                        <a:spcBef>
                          <a:spcPts val="600"/>
                        </a:spcBef>
                        <a:defRPr sz="1800">
                          <a:solidFill>
                            <a:srgbClr val="000000"/>
                          </a:solidFill>
                        </a:defRPr>
                      </a:pPr>
                      <a:r>
                        <a:rPr sz="1500" dirty="0">
                          <a:uFill>
                            <a:solidFill>
                              <a:srgbClr val="000000"/>
                            </a:solidFill>
                          </a:uFill>
                          <a:latin typeface="Arial" panose="020B0604020202020204" pitchFamily="34" charset="0"/>
                          <a:ea typeface="Candara"/>
                          <a:cs typeface="Arial" panose="020B0604020202020204" pitchFamily="34" charset="0"/>
                          <a:sym typeface="Candara"/>
                        </a:rPr>
                        <a:t>Eg Rules of Procedure and Evidence of the International Tribunals for Rwanda and the former Yugoslavia</a:t>
                      </a:r>
                    </a:p>
                  </a:txBody>
                  <a:tcPr marL="50800" marR="50800" marT="50800" marB="50800" horzOverflow="overflow">
                    <a:lnL w="6350">
                      <a:solidFill>
                        <a:srgbClr val="4A66AC"/>
                      </a:solidFill>
                      <a:miter lim="400000"/>
                    </a:lnL>
                    <a:lnR w="12700">
                      <a:miter lim="400000"/>
                    </a:lnR>
                    <a:lnT w="6350">
                      <a:solidFill>
                        <a:srgbClr val="4A66AC"/>
                      </a:solidFill>
                      <a:miter lim="400000"/>
                    </a:lnT>
                    <a:lnB w="12700">
                      <a:miter lim="400000"/>
                    </a:lnB>
                    <a:noFill/>
                  </a:tcPr>
                </a:tc>
                <a:extLst>
                  <a:ext uri="{0D108BD9-81ED-4DB2-BD59-A6C34878D82A}">
                    <a16:rowId xmlns:a16="http://schemas.microsoft.com/office/drawing/2014/main" val="10003"/>
                  </a:ext>
                </a:extLst>
              </a:tr>
              <a:tr h="579227">
                <a:tc gridSpan="3">
                  <a:txBody>
                    <a:bodyPr/>
                    <a:lstStyle/>
                    <a:p>
                      <a:pPr algn="l" defTabSz="360045">
                        <a:defRPr sz="1500">
                          <a:solidFill>
                            <a:srgbClr val="000000"/>
                          </a:solidFill>
                          <a:uFill>
                            <a:solidFill>
                              <a:srgbClr val="000000"/>
                            </a:solidFill>
                          </a:uFill>
                          <a:latin typeface="Candara"/>
                          <a:ea typeface="Candara"/>
                          <a:cs typeface="Candara"/>
                          <a:sym typeface="Candara"/>
                        </a:defRPr>
                      </a:pPr>
                      <a:endParaRPr dirty="0">
                        <a:latin typeface="Arial" panose="020B0604020202020204" pitchFamily="34" charset="0"/>
                        <a:cs typeface="Arial" panose="020B0604020202020204" pitchFamily="34" charset="0"/>
                      </a:endParaRPr>
                    </a:p>
                  </a:txBody>
                  <a:tcPr marL="50800" marR="50800" marT="50800" marB="50800" horzOverflow="overflow">
                    <a:lnL w="12700">
                      <a:miter lim="400000"/>
                    </a:lnL>
                    <a:lnR w="12700">
                      <a:miter lim="400000"/>
                    </a:lnR>
                    <a:lnT w="12700">
                      <a:miter lim="400000"/>
                    </a:lnT>
                    <a:lnB w="12700">
                      <a:miter lim="400000"/>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8" name="Advocate legal and policy reforms"/>
          <p:cNvSpPr txBox="1">
            <a:spLocks noGrp="1"/>
          </p:cNvSpPr>
          <p:nvPr>
            <p:ph type="title"/>
          </p:nvPr>
        </p:nvSpPr>
        <p:spPr>
          <a:prstGeom prst="rect">
            <a:avLst/>
          </a:prstGeom>
        </p:spPr>
        <p:txBody>
          <a:bodyPr/>
          <a:lstStyle/>
          <a:p>
            <a:r>
              <a:rPr dirty="0" smtClean="0"/>
              <a:t>Advocate </a:t>
            </a:r>
            <a:r>
              <a:rPr dirty="0"/>
              <a:t>legal and policy reforms</a:t>
            </a:r>
          </a:p>
        </p:txBody>
      </p:sp>
      <p:sp>
        <p:nvSpPr>
          <p:cNvPr id="3" name="TextBox 2"/>
          <p:cNvSpPr txBox="1"/>
          <p:nvPr/>
        </p:nvSpPr>
        <p:spPr>
          <a:xfrm>
            <a:off x="177801" y="965200"/>
            <a:ext cx="8432799" cy="51347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algn="just" defTabSz="411479">
              <a:spcBef>
                <a:spcPts val="200"/>
              </a:spcBef>
              <a:defRPr sz="1619"/>
            </a:pPr>
            <a:r>
              <a:rPr lang="en-US" sz="2400" b="1" dirty="0">
                <a:latin typeface="Arial" panose="020B0604020202020204" pitchFamily="34" charset="0"/>
                <a:ea typeface="Times New Roman"/>
                <a:cs typeface="Arial" panose="020B0604020202020204" pitchFamily="34" charset="0"/>
                <a:sym typeface="Times New Roman"/>
              </a:rPr>
              <a:t>Canadian Judicial Council’s Ethical Principles for </a:t>
            </a:r>
            <a:r>
              <a:rPr lang="en-US" sz="2400" b="1" dirty="0" smtClean="0">
                <a:latin typeface="Arial" panose="020B0604020202020204" pitchFamily="34" charset="0"/>
                <a:ea typeface="Times New Roman"/>
                <a:cs typeface="Arial" panose="020B0604020202020204" pitchFamily="34" charset="0"/>
                <a:sym typeface="Times New Roman"/>
              </a:rPr>
              <a:t>Judges</a:t>
            </a:r>
          </a:p>
          <a:p>
            <a:pPr algn="just" defTabSz="411479">
              <a:spcBef>
                <a:spcPts val="200"/>
              </a:spcBef>
              <a:defRPr sz="1619"/>
            </a:pPr>
            <a:endParaRPr lang="en-US" sz="1600" dirty="0">
              <a:latin typeface="Arial" panose="020B0604020202020204" pitchFamily="34" charset="0"/>
              <a:ea typeface="Times New Roman"/>
              <a:cs typeface="Arial" panose="020B0604020202020204" pitchFamily="34" charset="0"/>
              <a:sym typeface="Times New Roman"/>
            </a:endParaRPr>
          </a:p>
          <a:p>
            <a:pPr algn="just" defTabSz="411479">
              <a:spcBef>
                <a:spcPts val="200"/>
              </a:spcBef>
              <a:defRPr sz="1619"/>
            </a:pPr>
            <a:r>
              <a:rPr lang="en-US" sz="2000" dirty="0">
                <a:latin typeface="Arial" panose="020B0604020202020204" pitchFamily="34" charset="0"/>
                <a:ea typeface="Times New Roman"/>
                <a:cs typeface="Arial" panose="020B0604020202020204" pitchFamily="34" charset="0"/>
                <a:sym typeface="Times New Roman"/>
              </a:rPr>
              <a:t>Provides guidance for federally appointed judges, seeks to protect against </a:t>
            </a:r>
            <a:r>
              <a:rPr lang="en-US" sz="2000" b="1" u="sng" dirty="0">
                <a:latin typeface="Arial" panose="020B0604020202020204" pitchFamily="34" charset="0"/>
                <a:ea typeface="Times New Roman"/>
                <a:cs typeface="Arial" panose="020B0604020202020204" pitchFamily="34" charset="0"/>
                <a:sym typeface="Times New Roman"/>
              </a:rPr>
              <a:t>stereotyping in general, </a:t>
            </a:r>
            <a:r>
              <a:rPr lang="en-US" sz="2000" dirty="0">
                <a:latin typeface="Arial" panose="020B0604020202020204" pitchFamily="34" charset="0"/>
                <a:ea typeface="Times New Roman"/>
                <a:cs typeface="Arial" panose="020B0604020202020204" pitchFamily="34" charset="0"/>
                <a:sym typeface="Times New Roman"/>
              </a:rPr>
              <a:t>and includes a range of values and principles, including impartiality, that judges should adhere to in the performance of their duties. With respect to stereotyping, the principles indicate that, </a:t>
            </a:r>
            <a:endParaRPr lang="en-US" sz="2000" dirty="0" smtClean="0">
              <a:latin typeface="Arial" panose="020B0604020202020204" pitchFamily="34" charset="0"/>
              <a:ea typeface="Times New Roman"/>
              <a:cs typeface="Arial" panose="020B0604020202020204" pitchFamily="34" charset="0"/>
              <a:sym typeface="Times New Roman"/>
            </a:endParaRPr>
          </a:p>
          <a:p>
            <a:pPr algn="just" defTabSz="411479">
              <a:spcBef>
                <a:spcPts val="200"/>
              </a:spcBef>
              <a:defRPr sz="1619"/>
            </a:pPr>
            <a:endParaRPr lang="en-US" sz="2000" dirty="0">
              <a:latin typeface="Arial" panose="020B0604020202020204" pitchFamily="34" charset="0"/>
              <a:ea typeface="Times New Roman"/>
              <a:cs typeface="Arial" panose="020B0604020202020204" pitchFamily="34" charset="0"/>
              <a:sym typeface="Times New Roman"/>
            </a:endParaRPr>
          </a:p>
          <a:p>
            <a:pPr lvl="1" indent="673330" algn="just" defTabSz="411479">
              <a:spcBef>
                <a:spcPts val="200"/>
              </a:spcBef>
              <a:defRPr sz="1619"/>
            </a:pPr>
            <a:r>
              <a:rPr lang="en-US" sz="2000" dirty="0">
                <a:latin typeface="Arial" panose="020B0604020202020204" pitchFamily="34" charset="0"/>
                <a:ea typeface="Times New Roman"/>
                <a:cs typeface="Arial" panose="020B0604020202020204" pitchFamily="34" charset="0"/>
                <a:sym typeface="Times New Roman"/>
              </a:rPr>
              <a:t>“</a:t>
            </a:r>
            <a:r>
              <a:rPr lang="en-US" sz="2000" i="1" dirty="0">
                <a:latin typeface="Arial" panose="020B0604020202020204" pitchFamily="34" charset="0"/>
                <a:ea typeface="Times New Roman"/>
                <a:cs typeface="Arial" panose="020B0604020202020204" pitchFamily="34" charset="0"/>
                <a:sym typeface="Times New Roman"/>
              </a:rPr>
              <a:t>Equality according to law is not only fundamental to justice, but is strongly linked to judicial impartiality. A judge who, for example, </a:t>
            </a:r>
            <a:r>
              <a:rPr lang="en-US" sz="2000" b="1" i="1" dirty="0">
                <a:latin typeface="Arial" panose="020B0604020202020204" pitchFamily="34" charset="0"/>
                <a:ea typeface="Times New Roman"/>
                <a:cs typeface="Arial" panose="020B0604020202020204" pitchFamily="34" charset="0"/>
                <a:sym typeface="Times New Roman"/>
              </a:rPr>
              <a:t>reaches a correct result but engages in stereotyping does so at the expense of the judge’s impartialit</a:t>
            </a:r>
            <a:r>
              <a:rPr lang="en-US" sz="2000" i="1" dirty="0">
                <a:latin typeface="Arial" panose="020B0604020202020204" pitchFamily="34" charset="0"/>
                <a:ea typeface="Times New Roman"/>
                <a:cs typeface="Arial" panose="020B0604020202020204" pitchFamily="34" charset="0"/>
                <a:sym typeface="Times New Roman"/>
              </a:rPr>
              <a:t>y, actual or perceived. </a:t>
            </a:r>
            <a:endParaRPr lang="en-US" sz="2000" i="1" dirty="0" smtClean="0">
              <a:latin typeface="Arial" panose="020B0604020202020204" pitchFamily="34" charset="0"/>
              <a:ea typeface="Times New Roman"/>
              <a:cs typeface="Arial" panose="020B0604020202020204" pitchFamily="34" charset="0"/>
              <a:sym typeface="Times New Roman"/>
            </a:endParaRPr>
          </a:p>
          <a:p>
            <a:pPr lvl="1" indent="673330" algn="just" defTabSz="411479">
              <a:spcBef>
                <a:spcPts val="200"/>
              </a:spcBef>
              <a:defRPr sz="1619"/>
            </a:pPr>
            <a:endParaRPr lang="en-US" sz="2000" i="1" dirty="0">
              <a:latin typeface="Arial" panose="020B0604020202020204" pitchFamily="34" charset="0"/>
              <a:ea typeface="Times New Roman"/>
              <a:cs typeface="Arial" panose="020B0604020202020204" pitchFamily="34" charset="0"/>
              <a:sym typeface="Times New Roman"/>
            </a:endParaRPr>
          </a:p>
          <a:p>
            <a:pPr lvl="1" indent="673330" algn="just" defTabSz="411479">
              <a:spcBef>
                <a:spcPts val="200"/>
              </a:spcBef>
              <a:defRPr sz="1619"/>
            </a:pPr>
            <a:r>
              <a:rPr lang="en-US" sz="2000" i="1" dirty="0">
                <a:latin typeface="Arial" panose="020B0604020202020204" pitchFamily="34" charset="0"/>
                <a:ea typeface="Times New Roman"/>
                <a:cs typeface="Arial" panose="020B0604020202020204" pitchFamily="34" charset="0"/>
                <a:sym typeface="Times New Roman"/>
              </a:rPr>
              <a:t>Judges should </a:t>
            </a:r>
            <a:r>
              <a:rPr lang="en-US" sz="2000" b="1" i="1" dirty="0">
                <a:latin typeface="Arial" panose="020B0604020202020204" pitchFamily="34" charset="0"/>
                <a:ea typeface="Times New Roman"/>
                <a:cs typeface="Arial" panose="020B0604020202020204" pitchFamily="34" charset="0"/>
                <a:sym typeface="Times New Roman"/>
              </a:rPr>
              <a:t>not be influenced by attitudes based on stereotype, myth or prejudice</a:t>
            </a:r>
            <a:r>
              <a:rPr lang="en-US" sz="2000" i="1" dirty="0">
                <a:latin typeface="Arial" panose="020B0604020202020204" pitchFamily="34" charset="0"/>
                <a:ea typeface="Times New Roman"/>
                <a:cs typeface="Arial" panose="020B0604020202020204" pitchFamily="34" charset="0"/>
                <a:sym typeface="Times New Roman"/>
              </a:rPr>
              <a:t>. They should, therefore, make every effort to recognize, demonstrate sensitivity to and correct such attitudes.</a:t>
            </a:r>
            <a:r>
              <a:rPr lang="en-US" sz="2000" dirty="0">
                <a:latin typeface="Arial" panose="020B0604020202020204" pitchFamily="34" charset="0"/>
                <a:ea typeface="Times New Roman"/>
                <a:cs typeface="Arial" panose="020B0604020202020204" pitchFamily="34" charset="0"/>
                <a:sym typeface="Times New Roman"/>
              </a:rPr>
              <a:t>”</a:t>
            </a:r>
          </a:p>
          <a:p>
            <a:pPr marL="0" marR="0" indent="0" algn="just" defTabSz="457200" rtl="0" fontAlgn="auto" latinLnBrk="0" hangingPunct="0">
              <a:lnSpc>
                <a:spcPct val="100000"/>
              </a:lnSpc>
              <a:spcBef>
                <a:spcPts val="0"/>
              </a:spcBef>
              <a:spcAft>
                <a:spcPts val="0"/>
              </a:spcAft>
              <a:buClrTx/>
              <a:buSzTx/>
              <a:buFontTx/>
              <a:buNone/>
              <a:tabLst/>
            </a:pPr>
            <a:endParaRPr kumimoji="0" lang="en-US" sz="1600" b="0" i="0" u="none" strike="noStrike" cap="none" spc="0" normalizeH="0" baseline="0" dirty="0">
              <a:ln>
                <a:noFill/>
              </a:ln>
              <a:solidFill>
                <a:srgbClr val="333333"/>
              </a:solidFill>
              <a:effectLst/>
              <a:uFillTx/>
              <a:latin typeface="Arial" panose="020B0604020202020204" pitchFamily="34" charset="0"/>
              <a:cs typeface="Arial" panose="020B0604020202020204" pitchFamily="34" charset="0"/>
              <a:sym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8" name="Monitor and analyze judicial reasoning"/>
          <p:cNvSpPr txBox="1">
            <a:spLocks noGrp="1"/>
          </p:cNvSpPr>
          <p:nvPr>
            <p:ph type="title"/>
          </p:nvPr>
        </p:nvSpPr>
        <p:spPr>
          <a:xfrm>
            <a:off x="741362" y="274638"/>
            <a:ext cx="7566026" cy="1090613"/>
          </a:xfrm>
          <a:prstGeom prst="rect">
            <a:avLst/>
          </a:prstGeom>
        </p:spPr>
        <p:txBody>
          <a:bodyPr>
            <a:normAutofit fontScale="90000"/>
          </a:bodyPr>
          <a:lstStyle/>
          <a:p>
            <a:r>
              <a:rPr lang="fr-CH" dirty="0"/>
              <a:t>3</a:t>
            </a:r>
            <a:r>
              <a:rPr lang="fr-CH" dirty="0" smtClean="0"/>
              <a:t>. </a:t>
            </a:r>
            <a:r>
              <a:rPr dirty="0" smtClean="0"/>
              <a:t>Monitor </a:t>
            </a:r>
            <a:r>
              <a:rPr dirty="0"/>
              <a:t>and analyze judicial </a:t>
            </a:r>
            <a:r>
              <a:rPr dirty="0" smtClean="0"/>
              <a:t>reasoning</a:t>
            </a:r>
            <a:r>
              <a:rPr lang="fr-CH" dirty="0"/>
              <a:t>  for evidence of stereotyping</a:t>
            </a:r>
            <a:r>
              <a:rPr dirty="0" smtClean="0"/>
              <a:t> </a:t>
            </a:r>
            <a:endParaRPr dirty="0"/>
          </a:p>
        </p:txBody>
      </p:sp>
      <p:graphicFrame>
        <p:nvGraphicFramePr>
          <p:cNvPr id="119" name="Tabla"/>
          <p:cNvGraphicFramePr/>
          <p:nvPr>
            <p:extLst>
              <p:ext uri="{D42A27DB-BD31-4B8C-83A1-F6EECF244321}">
                <p14:modId xmlns:p14="http://schemas.microsoft.com/office/powerpoint/2010/main" val="606083057"/>
              </p:ext>
            </p:extLst>
          </p:nvPr>
        </p:nvGraphicFramePr>
        <p:xfrm>
          <a:off x="0" y="1516035"/>
          <a:ext cx="8829042" cy="4445662"/>
        </p:xfrm>
        <a:graphic>
          <a:graphicData uri="http://schemas.openxmlformats.org/drawingml/2006/table">
            <a:tbl>
              <a:tblPr bandRow="1">
                <a:tableStyleId>{4C3C2611-4C71-4FC5-86AE-919BDF0F9419}</a:tableStyleId>
              </a:tblPr>
              <a:tblGrid>
                <a:gridCol w="544611">
                  <a:extLst>
                    <a:ext uri="{9D8B030D-6E8A-4147-A177-3AD203B41FA5}">
                      <a16:colId xmlns:a16="http://schemas.microsoft.com/office/drawing/2014/main" val="20000"/>
                    </a:ext>
                  </a:extLst>
                </a:gridCol>
                <a:gridCol w="8284431">
                  <a:extLst>
                    <a:ext uri="{9D8B030D-6E8A-4147-A177-3AD203B41FA5}">
                      <a16:colId xmlns:a16="http://schemas.microsoft.com/office/drawing/2014/main" val="20001"/>
                    </a:ext>
                  </a:extLst>
                </a:gridCol>
              </a:tblGrid>
              <a:tr h="1091548">
                <a:tc>
                  <a:txBody>
                    <a:bodyPr/>
                    <a:lstStyle/>
                    <a:p>
                      <a:pPr marL="480059" indent="-480059" algn="just" defTabSz="360045">
                        <a:spcBef>
                          <a:spcPts val="600"/>
                        </a:spcBef>
                        <a:buSzPct val="100000"/>
                        <a:buAutoNum type="arabicPeriod"/>
                        <a:defRPr sz="2100">
                          <a:solidFill>
                            <a:srgbClr val="374C80"/>
                          </a:solidFill>
                          <a:uFill>
                            <a:solidFill>
                              <a:srgbClr val="374C80"/>
                            </a:solidFill>
                          </a:uFill>
                          <a:latin typeface="Candara"/>
                          <a:ea typeface="Candara"/>
                          <a:cs typeface="Candara"/>
                          <a:sym typeface="Candara"/>
                        </a:defRPr>
                      </a:pPr>
                      <a:endParaRPr sz="2000" dirty="0">
                        <a:latin typeface="Arial" panose="020B0604020202020204" pitchFamily="34" charset="0"/>
                        <a:cs typeface="Arial" panose="020B0604020202020204" pitchFamily="34" charset="0"/>
                      </a:endParaRPr>
                    </a:p>
                  </a:txBody>
                  <a:tcPr marL="50800" marR="50800" marT="50800" marB="50800" horzOverflow="overflow">
                    <a:lnL w="12700">
                      <a:miter lim="400000"/>
                    </a:lnL>
                    <a:lnR w="6350">
                      <a:solidFill>
                        <a:srgbClr val="4A66AC"/>
                      </a:solidFill>
                      <a:miter lim="400000"/>
                    </a:lnR>
                    <a:lnT w="12700">
                      <a:miter lim="400000"/>
                    </a:lnT>
                    <a:lnB w="6350">
                      <a:solidFill>
                        <a:srgbClr val="4A66AC"/>
                      </a:solidFill>
                      <a:miter lim="400000"/>
                    </a:lnB>
                  </a:tcPr>
                </a:tc>
                <a:tc>
                  <a:txBody>
                    <a:bodyPr/>
                    <a:lstStyle/>
                    <a:p>
                      <a:pPr algn="just" defTabSz="360045">
                        <a:spcBef>
                          <a:spcPts val="600"/>
                        </a:spcBef>
                        <a:defRPr sz="1800">
                          <a:solidFill>
                            <a:srgbClr val="000000"/>
                          </a:solidFill>
                        </a:defRPr>
                      </a:pPr>
                      <a:r>
                        <a:rPr sz="2800" dirty="0">
                          <a:uFill>
                            <a:solidFill>
                              <a:srgbClr val="000000"/>
                            </a:solidFill>
                          </a:uFill>
                          <a:latin typeface="Arial" panose="020B0604020202020204" pitchFamily="34" charset="0"/>
                          <a:ea typeface="Candara"/>
                          <a:cs typeface="Arial" panose="020B0604020202020204" pitchFamily="34" charset="0"/>
                          <a:sym typeface="Candara"/>
                        </a:rPr>
                        <a:t>Did the judge engage in stereotyping or fail to challenge stereotyping by lower courts?</a:t>
                      </a:r>
                    </a:p>
                  </a:txBody>
                  <a:tcPr marL="50800" marR="50800" marT="50800" marB="50800" horzOverflow="overflow">
                    <a:lnL w="6350">
                      <a:solidFill>
                        <a:srgbClr val="4A66AC"/>
                      </a:solidFill>
                      <a:miter lim="400000"/>
                    </a:lnL>
                    <a:lnR w="12700">
                      <a:miter lim="400000"/>
                    </a:lnR>
                    <a:lnT w="12700">
                      <a:miter lim="400000"/>
                    </a:lnT>
                    <a:lnB w="6350">
                      <a:solidFill>
                        <a:srgbClr val="4A66AC"/>
                      </a:solidFill>
                      <a:miter lim="400000"/>
                    </a:lnB>
                  </a:tcPr>
                </a:tc>
                <a:extLst>
                  <a:ext uri="{0D108BD9-81ED-4DB2-BD59-A6C34878D82A}">
                    <a16:rowId xmlns:a16="http://schemas.microsoft.com/office/drawing/2014/main" val="10000"/>
                  </a:ext>
                </a:extLst>
              </a:tr>
              <a:tr h="791926">
                <a:tc>
                  <a:txBody>
                    <a:bodyPr/>
                    <a:lstStyle/>
                    <a:p>
                      <a:pPr marL="480059" indent="-480059" algn="just" defTabSz="360045">
                        <a:spcBef>
                          <a:spcPts val="600"/>
                        </a:spcBef>
                        <a:buSzPct val="100000"/>
                        <a:buAutoNum type="arabicPeriod"/>
                        <a:defRPr sz="2100" b="1">
                          <a:solidFill>
                            <a:srgbClr val="374C80"/>
                          </a:solidFill>
                          <a:uFill>
                            <a:solidFill>
                              <a:srgbClr val="374C80"/>
                            </a:solidFill>
                          </a:uFill>
                          <a:latin typeface="Candara"/>
                          <a:ea typeface="Candara"/>
                          <a:cs typeface="Candara"/>
                          <a:sym typeface="Candara"/>
                        </a:defRPr>
                      </a:pPr>
                      <a:endParaRPr sz="2000">
                        <a:latin typeface="Arial" panose="020B0604020202020204" pitchFamily="34" charset="0"/>
                        <a:cs typeface="Arial" panose="020B0604020202020204" pitchFamily="34" charset="0"/>
                      </a:endParaRPr>
                    </a:p>
                  </a:txBody>
                  <a:tcPr marL="50800" marR="50800" marT="50800" marB="50800" horzOverflow="overflow">
                    <a:lnL w="12700">
                      <a:miter lim="400000"/>
                    </a:lnL>
                    <a:lnR w="6350">
                      <a:solidFill>
                        <a:srgbClr val="4A66AC"/>
                      </a:solidFill>
                      <a:miter lim="400000"/>
                    </a:lnR>
                    <a:lnT w="6350">
                      <a:solidFill>
                        <a:srgbClr val="4A66AC"/>
                      </a:solidFill>
                      <a:miter lim="400000"/>
                    </a:lnT>
                    <a:lnB w="6350">
                      <a:solidFill>
                        <a:srgbClr val="4A66AC"/>
                      </a:solidFill>
                      <a:miter lim="400000"/>
                    </a:lnB>
                    <a:noFill/>
                  </a:tcPr>
                </a:tc>
                <a:tc>
                  <a:txBody>
                    <a:bodyPr/>
                    <a:lstStyle/>
                    <a:p>
                      <a:pPr algn="just" defTabSz="360045">
                        <a:spcBef>
                          <a:spcPts val="600"/>
                        </a:spcBef>
                        <a:defRPr sz="1800">
                          <a:solidFill>
                            <a:srgbClr val="000000"/>
                          </a:solidFill>
                        </a:defRPr>
                      </a:pPr>
                      <a:r>
                        <a:rPr sz="2800" dirty="0">
                          <a:uFill>
                            <a:solidFill>
                              <a:srgbClr val="000000"/>
                            </a:solidFill>
                          </a:uFill>
                          <a:latin typeface="Arial" panose="020B0604020202020204" pitchFamily="34" charset="0"/>
                          <a:ea typeface="Candara"/>
                          <a:cs typeface="Arial" panose="020B0604020202020204" pitchFamily="34" charset="0"/>
                          <a:sym typeface="Candara"/>
                        </a:rPr>
                        <a:t>What are the operative stereotypes?</a:t>
                      </a:r>
                    </a:p>
                  </a:txBody>
                  <a:tcPr marL="50800" marR="50800" marT="50800" marB="50800" horzOverflow="overflow">
                    <a:lnL w="6350">
                      <a:solidFill>
                        <a:srgbClr val="4A66AC"/>
                      </a:solidFill>
                      <a:miter lim="400000"/>
                    </a:lnL>
                    <a:lnR w="12700">
                      <a:miter lim="400000"/>
                    </a:lnR>
                    <a:lnT w="6350">
                      <a:solidFill>
                        <a:srgbClr val="4A66AC"/>
                      </a:solidFill>
                      <a:miter lim="400000"/>
                    </a:lnT>
                    <a:lnB w="6350">
                      <a:solidFill>
                        <a:srgbClr val="4A66AC"/>
                      </a:solidFill>
                      <a:miter lim="400000"/>
                    </a:lnB>
                    <a:noFill/>
                  </a:tcPr>
                </a:tc>
                <a:extLst>
                  <a:ext uri="{0D108BD9-81ED-4DB2-BD59-A6C34878D82A}">
                    <a16:rowId xmlns:a16="http://schemas.microsoft.com/office/drawing/2014/main" val="10001"/>
                  </a:ext>
                </a:extLst>
              </a:tr>
              <a:tr h="1015297">
                <a:tc>
                  <a:txBody>
                    <a:bodyPr/>
                    <a:lstStyle/>
                    <a:p>
                      <a:pPr marL="480059" indent="-480059" algn="just" defTabSz="360045">
                        <a:spcBef>
                          <a:spcPts val="600"/>
                        </a:spcBef>
                        <a:buSzPct val="100000"/>
                        <a:buAutoNum type="arabicPeriod"/>
                        <a:defRPr sz="2100" b="1">
                          <a:solidFill>
                            <a:srgbClr val="374C80"/>
                          </a:solidFill>
                          <a:uFill>
                            <a:solidFill>
                              <a:srgbClr val="374C80"/>
                            </a:solidFill>
                          </a:uFill>
                          <a:latin typeface="Candara"/>
                          <a:ea typeface="Candara"/>
                          <a:cs typeface="Candara"/>
                          <a:sym typeface="Candara"/>
                        </a:defRPr>
                      </a:pPr>
                      <a:endParaRPr sz="2000">
                        <a:latin typeface="Arial" panose="020B0604020202020204" pitchFamily="34" charset="0"/>
                        <a:cs typeface="Arial" panose="020B0604020202020204" pitchFamily="34" charset="0"/>
                      </a:endParaRPr>
                    </a:p>
                  </a:txBody>
                  <a:tcPr marL="50800" marR="50800" marT="50800" marB="50800" horzOverflow="overflow">
                    <a:lnL w="12700">
                      <a:miter lim="400000"/>
                    </a:lnL>
                    <a:lnR w="6350">
                      <a:solidFill>
                        <a:srgbClr val="4A66AC"/>
                      </a:solidFill>
                      <a:miter lim="400000"/>
                    </a:lnR>
                    <a:lnT w="6350">
                      <a:solidFill>
                        <a:srgbClr val="4A66AC"/>
                      </a:solidFill>
                      <a:miter lim="400000"/>
                    </a:lnT>
                    <a:lnB w="6350" cap="flat" cmpd="sng" algn="ctr">
                      <a:solidFill>
                        <a:srgbClr val="4A66AC"/>
                      </a:solidFill>
                      <a:prstDash val="solid"/>
                      <a:miter lim="400000"/>
                      <a:headEnd type="none" w="med" len="med"/>
                      <a:tailEnd type="none" w="med" len="med"/>
                    </a:lnB>
                  </a:tcPr>
                </a:tc>
                <a:tc>
                  <a:txBody>
                    <a:bodyPr/>
                    <a:lstStyle/>
                    <a:p>
                      <a:pPr algn="just" defTabSz="360045">
                        <a:spcBef>
                          <a:spcPts val="600"/>
                        </a:spcBef>
                        <a:defRPr sz="1800">
                          <a:solidFill>
                            <a:srgbClr val="000000"/>
                          </a:solidFill>
                        </a:defRPr>
                      </a:pPr>
                      <a:r>
                        <a:rPr sz="2800" dirty="0">
                          <a:uFill>
                            <a:solidFill>
                              <a:srgbClr val="000000"/>
                            </a:solidFill>
                          </a:uFill>
                          <a:latin typeface="Arial" panose="020B0604020202020204" pitchFamily="34" charset="0"/>
                          <a:ea typeface="Candara"/>
                          <a:cs typeface="Arial" panose="020B0604020202020204" pitchFamily="34" charset="0"/>
                          <a:sym typeface="Candara"/>
                        </a:rPr>
                        <a:t>How was the victim/survivor harmed as a result of judicial stereotyping?</a:t>
                      </a:r>
                    </a:p>
                  </a:txBody>
                  <a:tcPr marL="50800" marR="50800" marT="50800" marB="50800" horzOverflow="overflow">
                    <a:lnL w="6350">
                      <a:solidFill>
                        <a:srgbClr val="4A66AC"/>
                      </a:solidFill>
                      <a:miter lim="400000"/>
                    </a:lnL>
                    <a:lnR w="12700">
                      <a:miter lim="400000"/>
                    </a:lnR>
                    <a:lnT w="6350">
                      <a:solidFill>
                        <a:srgbClr val="4A66AC"/>
                      </a:solidFill>
                      <a:miter lim="400000"/>
                    </a:lnT>
                    <a:lnB w="6350" cap="flat" cmpd="sng" algn="ctr">
                      <a:solidFill>
                        <a:srgbClr val="4A66AC"/>
                      </a:solidFill>
                      <a:prstDash val="solid"/>
                      <a:miter lim="400000"/>
                      <a:headEnd type="none" w="med" len="med"/>
                      <a:tailEnd type="none" w="med" len="med"/>
                    </a:lnB>
                  </a:tcPr>
                </a:tc>
                <a:extLst>
                  <a:ext uri="{0D108BD9-81ED-4DB2-BD59-A6C34878D82A}">
                    <a16:rowId xmlns:a16="http://schemas.microsoft.com/office/drawing/2014/main" val="10002"/>
                  </a:ext>
                </a:extLst>
              </a:tr>
              <a:tr h="1546891">
                <a:tc>
                  <a:txBody>
                    <a:bodyPr/>
                    <a:lstStyle/>
                    <a:p>
                      <a:pPr marL="480059" indent="-480059" algn="just" defTabSz="360045">
                        <a:spcBef>
                          <a:spcPts val="600"/>
                        </a:spcBef>
                        <a:buSzPct val="100000"/>
                        <a:buAutoNum type="arabicPeriod"/>
                        <a:defRPr sz="2100" b="1">
                          <a:solidFill>
                            <a:srgbClr val="374C80"/>
                          </a:solidFill>
                          <a:uFill>
                            <a:solidFill>
                              <a:srgbClr val="374C80"/>
                            </a:solidFill>
                          </a:uFill>
                          <a:latin typeface="Candara"/>
                          <a:ea typeface="Candara"/>
                          <a:cs typeface="Candara"/>
                          <a:sym typeface="Candara"/>
                        </a:defRPr>
                      </a:pPr>
                      <a:endParaRPr sz="2000">
                        <a:latin typeface="Arial" panose="020B0604020202020204" pitchFamily="34" charset="0"/>
                        <a:cs typeface="Arial" panose="020B0604020202020204" pitchFamily="34" charset="0"/>
                      </a:endParaRPr>
                    </a:p>
                  </a:txBody>
                  <a:tcPr marL="50800" marR="50800" marT="50800" marB="50800" horzOverflow="overflow">
                    <a:lnL w="12700">
                      <a:miter lim="400000"/>
                    </a:lnL>
                    <a:lnR w="6350" cap="flat" cmpd="sng" algn="ctr">
                      <a:solidFill>
                        <a:srgbClr val="4A66AC"/>
                      </a:solidFill>
                      <a:prstDash val="solid"/>
                      <a:miter lim="400000"/>
                      <a:headEnd type="none" w="med" len="med"/>
                      <a:tailEnd type="none" w="med" len="med"/>
                    </a:lnR>
                    <a:lnT w="6350">
                      <a:solidFill>
                        <a:srgbClr val="4A66AC"/>
                      </a:solidFill>
                      <a:miter lim="400000"/>
                    </a:lnT>
                    <a:lnB w="12700">
                      <a:miter lim="400000"/>
                    </a:lnB>
                  </a:tcPr>
                </a:tc>
                <a:tc>
                  <a:txBody>
                    <a:bodyPr/>
                    <a:lstStyle/>
                    <a:p>
                      <a:pPr marL="0" marR="0" indent="0" algn="just" defTabSz="360045" rtl="0" eaLnBrk="1" fontAlgn="auto" latinLnBrk="0" hangingPunct="1">
                        <a:lnSpc>
                          <a:spcPct val="100000"/>
                        </a:lnSpc>
                        <a:spcBef>
                          <a:spcPts val="600"/>
                        </a:spcBef>
                        <a:spcAft>
                          <a:spcPts val="0"/>
                        </a:spcAft>
                        <a:buClrTx/>
                        <a:buSzTx/>
                        <a:buFontTx/>
                        <a:buNone/>
                        <a:tabLst/>
                        <a:defRPr sz="1800">
                          <a:solidFill>
                            <a:srgbClr val="000000"/>
                          </a:solidFill>
                        </a:defRPr>
                      </a:pPr>
                      <a:r>
                        <a:rPr lang="en-US" sz="2800" dirty="0" smtClean="0">
                          <a:effectLst/>
                          <a:latin typeface="Arial" panose="020B0604020202020204" pitchFamily="34" charset="0"/>
                          <a:ea typeface="+mn-ea"/>
                          <a:cs typeface="Arial" panose="020B0604020202020204" pitchFamily="34" charset="0"/>
                          <a:sym typeface="Calibri"/>
                        </a:rPr>
                        <a:t>Did the judge award remedies to debunk the stereotypes?</a:t>
                      </a:r>
                      <a:r>
                        <a:rPr lang="en-US" sz="2800" dirty="0" smtClean="0">
                          <a:effectLst/>
                          <a:latin typeface="Arial" panose="020B0604020202020204" pitchFamily="34" charset="0"/>
                          <a:cs typeface="Arial" panose="020B0604020202020204" pitchFamily="34" charset="0"/>
                        </a:rPr>
                        <a:t> </a:t>
                      </a:r>
                      <a:endParaRPr lang="fr-CH" sz="2800" dirty="0" smtClean="0">
                        <a:latin typeface="Arial" panose="020B0604020202020204" pitchFamily="34" charset="0"/>
                        <a:cs typeface="Arial" panose="020B0604020202020204" pitchFamily="34" charset="0"/>
                      </a:endParaRPr>
                    </a:p>
                    <a:p>
                      <a:pPr algn="just" defTabSz="360045">
                        <a:spcBef>
                          <a:spcPts val="600"/>
                        </a:spcBef>
                        <a:defRPr sz="1800">
                          <a:solidFill>
                            <a:srgbClr val="000000"/>
                          </a:solidFill>
                        </a:defRPr>
                      </a:pPr>
                      <a:endParaRPr sz="2800" dirty="0">
                        <a:uFill>
                          <a:solidFill>
                            <a:srgbClr val="000000"/>
                          </a:solidFill>
                        </a:uFill>
                        <a:latin typeface="Arial" panose="020B0604020202020204" pitchFamily="34" charset="0"/>
                        <a:ea typeface="Candara"/>
                        <a:cs typeface="Arial" panose="020B0604020202020204" pitchFamily="34" charset="0"/>
                        <a:sym typeface="Candara"/>
                      </a:endParaRPr>
                    </a:p>
                  </a:txBody>
                  <a:tcPr marL="50800" marR="50800" marT="50800" marB="50800" horzOverflow="overflow">
                    <a:lnL w="6350" cap="flat" cmpd="sng" algn="ctr">
                      <a:solidFill>
                        <a:srgbClr val="4A66AC"/>
                      </a:solidFill>
                      <a:prstDash val="solid"/>
                      <a:miter lim="400000"/>
                      <a:headEnd type="none" w="med" len="med"/>
                      <a:tailEnd type="none" w="med" len="med"/>
                    </a:lnL>
                    <a:lnR w="12700">
                      <a:miter lim="400000"/>
                    </a:lnR>
                    <a:lnT w="6350">
                      <a:solidFill>
                        <a:srgbClr val="4A66AC"/>
                      </a:solidFill>
                      <a:miter lim="400000"/>
                    </a:lnT>
                    <a:lnB w="12700">
                      <a:miter lim="400000"/>
                    </a:lnB>
                  </a:tcPr>
                </a:tc>
                <a:extLst>
                  <a:ext uri="{0D108BD9-81ED-4DB2-BD59-A6C34878D82A}">
                    <a16:rowId xmlns:a16="http://schemas.microsoft.com/office/drawing/2014/main" val="10003"/>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3" name="Stereotyping present in gender-based violence cases decided by Argentinian courts"/>
          <p:cNvSpPr txBox="1">
            <a:spLocks noGrp="1"/>
          </p:cNvSpPr>
          <p:nvPr>
            <p:ph type="title"/>
          </p:nvPr>
        </p:nvSpPr>
        <p:spPr>
          <a:xfrm>
            <a:off x="741362" y="1232966"/>
            <a:ext cx="7566026" cy="1090613"/>
          </a:xfrm>
          <a:prstGeom prst="rect">
            <a:avLst/>
          </a:prstGeom>
        </p:spPr>
        <p:txBody>
          <a:bodyPr anchor="ctr"/>
          <a:lstStyle>
            <a:lvl1pPr defTabSz="320039">
              <a:defRPr sz="2240"/>
            </a:lvl1pPr>
          </a:lstStyle>
          <a:p>
            <a:pPr algn="just"/>
            <a:r>
              <a:rPr dirty="0">
                <a:solidFill>
                  <a:schemeClr val="tx1"/>
                </a:solidFill>
              </a:rPr>
              <a:t>Stereotyping present in gender-based violence cases decided by Argentinian courts</a:t>
            </a:r>
          </a:p>
        </p:txBody>
      </p:sp>
      <p:sp>
        <p:nvSpPr>
          <p:cNvPr id="124" name="In 2010, Argentina’s Defensoría General de la Nación published Discriminación de Género en Las Decisiones Judiciales: Justicia Penal y Violencia de Género.  Through a selection of cases, the report analyzed the extent to which Argentinian courts had applied international human rights obligations related to gender-based violence against women.  Chapter 5 of the report:…"/>
          <p:cNvSpPr txBox="1">
            <a:spLocks noGrp="1"/>
          </p:cNvSpPr>
          <p:nvPr>
            <p:ph type="body" idx="1"/>
          </p:nvPr>
        </p:nvSpPr>
        <p:spPr>
          <a:xfrm>
            <a:off x="245821" y="1905284"/>
            <a:ext cx="8898179" cy="4590171"/>
          </a:xfrm>
          <a:prstGeom prst="rect">
            <a:avLst/>
          </a:prstGeom>
        </p:spPr>
        <p:txBody>
          <a:bodyPr>
            <a:noAutofit/>
          </a:bodyPr>
          <a:lstStyle/>
          <a:p>
            <a:pPr marL="0" indent="0" algn="just">
              <a:spcBef>
                <a:spcPts val="300"/>
              </a:spcBef>
              <a:buClrTx/>
              <a:buSzTx/>
              <a:buNone/>
              <a:defRPr sz="1700"/>
            </a:pPr>
            <a:endParaRPr lang="fr-CH" sz="2400" dirty="0" smtClean="0"/>
          </a:p>
          <a:p>
            <a:pPr marL="0" indent="0" algn="just">
              <a:spcBef>
                <a:spcPts val="300"/>
              </a:spcBef>
              <a:buClrTx/>
              <a:buSzTx/>
              <a:buNone/>
              <a:defRPr sz="1700"/>
            </a:pPr>
            <a:r>
              <a:rPr sz="2400" dirty="0" smtClean="0"/>
              <a:t>In </a:t>
            </a:r>
            <a:r>
              <a:rPr sz="2400" dirty="0"/>
              <a:t>2010, Argentina’s Defensoría General de la Nación published Discriminación de Género en Las Decisiones Judiciales: Justicia Penal y Violencia de Género. </a:t>
            </a:r>
            <a:r>
              <a:rPr lang="fr-CH" sz="2400" dirty="0" smtClean="0"/>
              <a:t>The monitoring report</a:t>
            </a:r>
            <a:r>
              <a:rPr sz="2400" dirty="0" smtClean="0"/>
              <a:t>:</a:t>
            </a:r>
            <a:endParaRPr sz="2400" dirty="0"/>
          </a:p>
          <a:p>
            <a:pPr marL="523701" indent="-523701" algn="just">
              <a:spcBef>
                <a:spcPts val="300"/>
              </a:spcBef>
              <a:buClr>
                <a:srgbClr val="4A66AC"/>
              </a:buClr>
              <a:buChar char="•"/>
              <a:defRPr sz="1700"/>
            </a:pPr>
            <a:r>
              <a:rPr sz="2400" b="1" dirty="0"/>
              <a:t>highlighted examples of judicial stereotyping </a:t>
            </a:r>
            <a:r>
              <a:rPr sz="2400" dirty="0"/>
              <a:t>in gender-based violence cases</a:t>
            </a:r>
          </a:p>
          <a:p>
            <a:pPr marL="523701" indent="-523701" algn="just">
              <a:spcBef>
                <a:spcPts val="300"/>
              </a:spcBef>
              <a:buClr>
                <a:srgbClr val="4A66AC"/>
              </a:buClr>
              <a:buChar char="•"/>
              <a:defRPr sz="1700"/>
            </a:pPr>
            <a:r>
              <a:rPr sz="2400" b="1" dirty="0"/>
              <a:t>named the stereotypes and prejudices upon which judges had relied </a:t>
            </a:r>
            <a:r>
              <a:rPr sz="2400" dirty="0"/>
              <a:t>(</a:t>
            </a:r>
            <a:r>
              <a:rPr sz="2400" dirty="0" err="1"/>
              <a:t>ie</a:t>
            </a:r>
            <a:r>
              <a:rPr sz="2400" dirty="0"/>
              <a:t> ‘</a:t>
            </a:r>
            <a:r>
              <a:rPr sz="2400" dirty="0" err="1"/>
              <a:t>mujer</a:t>
            </a:r>
            <a:r>
              <a:rPr sz="2400" dirty="0"/>
              <a:t> </a:t>
            </a:r>
            <a:r>
              <a:rPr sz="2400" dirty="0" err="1"/>
              <a:t>honesta</a:t>
            </a:r>
            <a:r>
              <a:rPr sz="2400" dirty="0"/>
              <a:t>’, ‘</a:t>
            </a:r>
            <a:r>
              <a:rPr sz="2400" dirty="0" err="1"/>
              <a:t>mujer</a:t>
            </a:r>
            <a:r>
              <a:rPr sz="2400" dirty="0"/>
              <a:t> </a:t>
            </a:r>
            <a:r>
              <a:rPr sz="2400" dirty="0" err="1"/>
              <a:t>mendaz</a:t>
            </a:r>
            <a:r>
              <a:rPr sz="2400" dirty="0"/>
              <a:t>’, ‘</a:t>
            </a:r>
            <a:r>
              <a:rPr sz="2400" dirty="0" err="1"/>
              <a:t>mujer</a:t>
            </a:r>
            <a:r>
              <a:rPr sz="2400" dirty="0"/>
              <a:t> instrumental’, ‘</a:t>
            </a:r>
            <a:r>
              <a:rPr sz="2400" dirty="0" err="1"/>
              <a:t>mujer</a:t>
            </a:r>
            <a:r>
              <a:rPr sz="2400" dirty="0"/>
              <a:t> co-</a:t>
            </a:r>
            <a:r>
              <a:rPr sz="2400" dirty="0" err="1"/>
              <a:t>responsable</a:t>
            </a:r>
            <a:r>
              <a:rPr sz="2400" dirty="0"/>
              <a:t>’, ‘</a:t>
            </a:r>
            <a:r>
              <a:rPr sz="2400" dirty="0" err="1"/>
              <a:t>mujer</a:t>
            </a:r>
            <a:r>
              <a:rPr sz="2400" dirty="0"/>
              <a:t> </a:t>
            </a:r>
            <a:r>
              <a:rPr sz="2400" dirty="0" err="1"/>
              <a:t>fabuladora</a:t>
            </a:r>
            <a:r>
              <a:rPr sz="2400" dirty="0"/>
              <a:t>’)</a:t>
            </a:r>
          </a:p>
          <a:p>
            <a:pPr marL="523701" indent="-523701" algn="just">
              <a:spcBef>
                <a:spcPts val="300"/>
              </a:spcBef>
              <a:buClr>
                <a:srgbClr val="4A66AC"/>
              </a:buClr>
              <a:buChar char="•"/>
              <a:defRPr sz="1700"/>
            </a:pPr>
            <a:r>
              <a:rPr sz="2400" dirty="0"/>
              <a:t>identified how judicial stereotyping resulted in </a:t>
            </a:r>
            <a:r>
              <a:rPr sz="2400" b="1" dirty="0"/>
              <a:t>discrimination and the denial of justice</a:t>
            </a:r>
            <a:r>
              <a:rPr sz="2400" dirty="0"/>
              <a:t>.   </a:t>
            </a:r>
          </a:p>
        </p:txBody>
      </p:sp>
      <p:sp>
        <p:nvSpPr>
          <p:cNvPr id="2" name="Rectangle 1"/>
          <p:cNvSpPr/>
          <p:nvPr/>
        </p:nvSpPr>
        <p:spPr>
          <a:xfrm>
            <a:off x="574088" y="326746"/>
            <a:ext cx="8569911" cy="1077218"/>
          </a:xfrm>
          <a:prstGeom prst="rect">
            <a:avLst/>
          </a:prstGeom>
        </p:spPr>
        <p:txBody>
          <a:bodyPr wrap="square">
            <a:spAutoFit/>
          </a:bodyPr>
          <a:lstStyle/>
          <a:p>
            <a:r>
              <a:rPr lang="en-US" sz="3200" b="1" dirty="0">
                <a:solidFill>
                  <a:srgbClr val="006FB7"/>
                </a:solidFill>
              </a:rPr>
              <a:t>3. Monitor and analyze judicial reasoning  for evidence of stereotyping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rgbClr val="333333"/>
      </a:dk1>
      <a:lt1>
        <a:srgbClr val="FFFFFF"/>
      </a:lt1>
      <a:dk2>
        <a:srgbClr val="A7A7A7"/>
      </a:dk2>
      <a:lt2>
        <a:srgbClr val="535353"/>
      </a:lt2>
      <a:accent1>
        <a:srgbClr val="006FB7"/>
      </a:accent1>
      <a:accent2>
        <a:srgbClr val="5693C9"/>
      </a:accent2>
      <a:accent3>
        <a:srgbClr val="F18E00"/>
      </a:accent3>
      <a:accent4>
        <a:srgbClr val="8C1713"/>
      </a:accent4>
      <a:accent5>
        <a:srgbClr val="7FBADF"/>
      </a:accent5>
      <a:accent6>
        <a:srgbClr val="C58781"/>
      </a:accent6>
      <a:hlink>
        <a:srgbClr val="0000FF"/>
      </a:hlink>
      <a:folHlink>
        <a:srgbClr val="FF00FF"/>
      </a:folHlink>
    </a:clrScheme>
    <a:fontScheme name="Thème Office">
      <a:majorFont>
        <a:latin typeface="Helvetica"/>
        <a:ea typeface="Helvetica"/>
        <a:cs typeface="Helvetica"/>
      </a:majorFont>
      <a:minorFont>
        <a:latin typeface="Calibri"/>
        <a:ea typeface="Calibri"/>
        <a:cs typeface="Calibri"/>
      </a:minorFont>
    </a:fontScheme>
    <a:fmtScheme name="Thèm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hème Office">
  <a:themeElements>
    <a:clrScheme name="Thème Office">
      <a:dk1>
        <a:srgbClr val="000000"/>
      </a:dk1>
      <a:lt1>
        <a:srgbClr val="FFFFFF"/>
      </a:lt1>
      <a:dk2>
        <a:srgbClr val="A7A7A7"/>
      </a:dk2>
      <a:lt2>
        <a:srgbClr val="535353"/>
      </a:lt2>
      <a:accent1>
        <a:srgbClr val="006FB7"/>
      </a:accent1>
      <a:accent2>
        <a:srgbClr val="5693C9"/>
      </a:accent2>
      <a:accent3>
        <a:srgbClr val="F18E00"/>
      </a:accent3>
      <a:accent4>
        <a:srgbClr val="8C1713"/>
      </a:accent4>
      <a:accent5>
        <a:srgbClr val="7FBADF"/>
      </a:accent5>
      <a:accent6>
        <a:srgbClr val="C58781"/>
      </a:accent6>
      <a:hlink>
        <a:srgbClr val="0000FF"/>
      </a:hlink>
      <a:folHlink>
        <a:srgbClr val="FF00FF"/>
      </a:folHlink>
    </a:clrScheme>
    <a:fontScheme name="Thème Office">
      <a:majorFont>
        <a:latin typeface="Helvetica"/>
        <a:ea typeface="Helvetica"/>
        <a:cs typeface="Helvetica"/>
      </a:majorFont>
      <a:minorFont>
        <a:latin typeface="Calibri"/>
        <a:ea typeface="Calibri"/>
        <a:cs typeface="Calibri"/>
      </a:minorFont>
    </a:fontScheme>
    <a:fmtScheme name="Thèm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62179E2-D279-4F3E-AB69-377429020811}"/>
</file>

<file path=customXml/itemProps2.xml><?xml version="1.0" encoding="utf-8"?>
<ds:datastoreItem xmlns:ds="http://schemas.openxmlformats.org/officeDocument/2006/customXml" ds:itemID="{091DEE24-A04D-44FF-AA8F-7954D27771F7}"/>
</file>

<file path=customXml/itemProps3.xml><?xml version="1.0" encoding="utf-8"?>
<ds:datastoreItem xmlns:ds="http://schemas.openxmlformats.org/officeDocument/2006/customXml" ds:itemID="{16ECF704-F597-48A9-AA5E-C0FF70A4A14E}"/>
</file>

<file path=docProps/app.xml><?xml version="1.0" encoding="utf-8"?>
<Properties xmlns="http://schemas.openxmlformats.org/officeDocument/2006/extended-properties" xmlns:vt="http://schemas.openxmlformats.org/officeDocument/2006/docPropsVTypes">
  <TotalTime>1212</TotalTime>
  <Words>6550</Words>
  <Application>Microsoft Office PowerPoint</Application>
  <PresentationFormat>On-screen Show (4:3)</PresentationFormat>
  <Paragraphs>350</Paragraphs>
  <Slides>16</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Cambria</vt:lpstr>
      <vt:lpstr>Candara</vt:lpstr>
      <vt:lpstr>Times</vt:lpstr>
      <vt:lpstr>Times New Roman</vt:lpstr>
      <vt:lpstr>Thème Office</vt:lpstr>
      <vt:lpstr>Gender Stereotyping and the Judiciary</vt:lpstr>
      <vt:lpstr>Session 6.  Good practices and looking ahead</vt:lpstr>
      <vt:lpstr>The positive role judiciaries can play </vt:lpstr>
      <vt:lpstr>How to address and dismantle wrongful gender stereotyping </vt:lpstr>
      <vt:lpstr>1. Highlight the harms of judicial stereotyping through evidence-based research  </vt:lpstr>
      <vt:lpstr>2. Advocate legal and policy reforms</vt:lpstr>
      <vt:lpstr>Advocate legal and policy reforms</vt:lpstr>
      <vt:lpstr>3. Monitor and analyze judicial reasoning  for evidence of stereotyping </vt:lpstr>
      <vt:lpstr>Stereotyping present in gender-based violence cases decided by Argentinian courts</vt:lpstr>
      <vt:lpstr>4. Challenge judicial stereotyping through expert evidence</vt:lpstr>
      <vt:lpstr>5. Highlight good practice examples of judges challenging stereotyping</vt:lpstr>
      <vt:lpstr>Highlight good practice examples of judges challenging stereotyping</vt:lpstr>
      <vt:lpstr>6. Strengthen judicial capacity</vt:lpstr>
      <vt:lpstr>Strengthen judicial capacity</vt:lpstr>
      <vt:lpstr>7. Ensure diversity within the judiciary  </vt:lpstr>
      <vt:lpstr>Looking ahead…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Wrongful Gender Stereotyping and the Judiciary</dc:title>
  <dc:creator>INTERN WRGU</dc:creator>
  <cp:lastModifiedBy>CUYPERS An</cp:lastModifiedBy>
  <cp:revision>102</cp:revision>
  <dcterms:modified xsi:type="dcterms:W3CDTF">2020-10-08T13:23:49Z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ies>
</file>