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15.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5.xml" ContentType="application/vnd.openxmlformats-officedocument.presentationml.notesSlide+xml"/>
  <Override PartName="/ppt/notesSlides/notesSlide16.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1" r:id="rId6"/>
    <p:sldId id="262" r:id="rId7"/>
    <p:sldId id="267" r:id="rId8"/>
    <p:sldId id="268" r:id="rId9"/>
    <p:sldId id="269" r:id="rId10"/>
    <p:sldId id="295" r:id="rId11"/>
    <p:sldId id="272" r:id="rId12"/>
    <p:sldId id="301" r:id="rId13"/>
    <p:sldId id="273" r:id="rId14"/>
    <p:sldId id="302" r:id="rId15"/>
    <p:sldId id="303" r:id="rId16"/>
    <p:sldId id="304" r:id="rId17"/>
    <p:sldId id="274" r:id="rId18"/>
    <p:sldId id="275" r:id="rId19"/>
    <p:sldId id="297" r:id="rId20"/>
    <p:sldId id="305" r:id="rId21"/>
    <p:sldId id="277" r:id="rId22"/>
    <p:sldId id="281" r:id="rId23"/>
    <p:sldId id="282" r:id="rId24"/>
    <p:sldId id="299" r:id="rId25"/>
    <p:sldId id="284" r:id="rId26"/>
    <p:sldId id="306" r:id="rId27"/>
    <p:sldId id="307" r:id="rId28"/>
    <p:sldId id="285" r:id="rId29"/>
    <p:sldId id="287" r:id="rId30"/>
    <p:sldId id="309" r:id="rId31"/>
    <p:sldId id="289" r:id="rId32"/>
    <p:sldId id="290" r:id="rId3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wholeTbl>
    <a:band2H>
      <a:tcTxStyle/>
      <a:tcStyle>
        <a:tcBdr/>
        <a:fill>
          <a:solidFill>
            <a:srgbClr val="FFFFFF"/>
          </a:solidFill>
        </a:fill>
      </a:tcStyle>
    </a:band2H>
    <a:firstCo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Col>
    <a:la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 styleId="{C7B018BB-80A7-4F77-B60F-C8B233D01FF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255" autoAdjust="0"/>
  </p:normalViewPr>
  <p:slideViewPr>
    <p:cSldViewPr snapToGrid="0">
      <p:cViewPr varScale="1">
        <p:scale>
          <a:sx n="45" d="100"/>
          <a:sy n="45" d="100"/>
        </p:scale>
        <p:origin x="138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78023267"/>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4876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smtClean="0">
                <a:effectLst/>
                <a:latin typeface="+mn-lt"/>
                <a:ea typeface="+mn-ea"/>
                <a:cs typeface="+mn-cs"/>
                <a:sym typeface="Calibri"/>
              </a:rPr>
              <a:t>Ask</a:t>
            </a:r>
            <a:r>
              <a:rPr lang="en-US" sz="1200" b="1" i="1" baseline="0" dirty="0" smtClean="0">
                <a:effectLst/>
                <a:latin typeface="+mn-lt"/>
                <a:ea typeface="+mn-ea"/>
                <a:cs typeface="+mn-cs"/>
                <a:sym typeface="Calibri"/>
              </a:rPr>
              <a:t> participants if they can think of other stereotypes, including those that have already been discussed in previous sessions, that have inferences that can have a specific impact </a:t>
            </a:r>
            <a:r>
              <a:rPr lang="en-US" sz="1200" b="1" i="1" u="sng" baseline="0" dirty="0" smtClean="0">
                <a:effectLst/>
                <a:latin typeface="+mn-lt"/>
                <a:ea typeface="+mn-ea"/>
                <a:cs typeface="+mn-cs"/>
                <a:sym typeface="Calibri"/>
              </a:rPr>
              <a:t>on family formation</a:t>
            </a:r>
            <a:r>
              <a:rPr lang="en-US" sz="1200" b="1" i="1" u="none" baseline="0" dirty="0" smtClean="0">
                <a:effectLst/>
                <a:latin typeface="+mn-lt"/>
                <a:ea typeface="+mn-ea"/>
                <a:cs typeface="+mn-cs"/>
                <a:sym typeface="Calibri"/>
              </a:rPr>
              <a:t> cases. </a:t>
            </a:r>
          </a:p>
          <a:p>
            <a:endParaRPr lang="en-US" sz="1200" b="1" i="1" u="none" baseline="0" dirty="0" smtClean="0">
              <a:effectLst/>
              <a:latin typeface="+mn-lt"/>
              <a:ea typeface="+mn-ea"/>
              <a:cs typeface="+mn-cs"/>
              <a:sym typeface="Calibri"/>
            </a:endParaRPr>
          </a:p>
          <a:p>
            <a:r>
              <a:rPr lang="en-US" sz="1200" b="1" i="1" u="none" baseline="0" dirty="0" smtClean="0">
                <a:effectLst/>
                <a:latin typeface="+mn-lt"/>
                <a:ea typeface="+mn-ea"/>
                <a:cs typeface="+mn-cs"/>
                <a:sym typeface="Calibri"/>
              </a:rPr>
              <a:t>Emphasize sharing of cases and experience by participants.</a:t>
            </a:r>
            <a:endParaRPr lang="en-US" sz="1200" b="1" i="1" u="none"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Use the below examples to</a:t>
            </a:r>
            <a:r>
              <a:rPr lang="en-US" sz="1200" baseline="0" dirty="0" smtClean="0">
                <a:effectLst/>
                <a:latin typeface="+mn-lt"/>
                <a:ea typeface="+mn-ea"/>
                <a:cs typeface="+mn-cs"/>
                <a:sym typeface="Calibri"/>
              </a:rPr>
              <a:t> guide the discussions (these are stereotypes that came up in the research but there may also be more out there – not exhaustive)</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	</a:t>
            </a:r>
          </a:p>
          <a:p>
            <a:r>
              <a:rPr lang="en-US" sz="1200" dirty="0" smtClean="0">
                <a:effectLst/>
                <a:latin typeface="+mn-lt"/>
                <a:ea typeface="+mn-ea"/>
                <a:cs typeface="+mn-cs"/>
                <a:sym typeface="Calibri"/>
              </a:rPr>
              <a:t>Women and adolescent girls are emotionally volatile and incapable of making rational decisions about their sexual and reproductive lives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➢Access to sexual and reproductive health services requires the consent of a third party, such as from their husbands, parents or guardians</a:t>
            </a:r>
          </a:p>
          <a:p>
            <a:r>
              <a:rPr lang="en-US" sz="1200" dirty="0" smtClean="0">
                <a:effectLst/>
                <a:latin typeface="+mn-lt"/>
                <a:ea typeface="+mn-ea"/>
                <a:cs typeface="+mn-cs"/>
                <a:sym typeface="Calibri"/>
              </a:rPr>
              <a:t>➢ Doctors and other medical professions are justified in making decisions for women without their informed consent (“medical paternalism”)</a:t>
            </a:r>
          </a:p>
          <a:p>
            <a:r>
              <a:rPr lang="en-US" sz="1200" dirty="0" smtClean="0">
                <a:effectLst/>
                <a:latin typeface="+mn-lt"/>
                <a:ea typeface="+mn-ea"/>
                <a:cs typeface="+mn-cs"/>
                <a:sym typeface="Calibri"/>
              </a:rPr>
              <a:t>➢Providing adolescents with confidential information and services about sexual and reproductive health will lead them to be irresponsible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Trans people are abnormal, deviant or medically ill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p>
          <a:p>
            <a:r>
              <a:rPr lang="en-US" sz="1200" dirty="0" smtClean="0">
                <a:effectLst/>
                <a:latin typeface="+mn-lt"/>
                <a:ea typeface="+mn-ea"/>
                <a:cs typeface="+mn-cs"/>
                <a:sym typeface="Calibri"/>
              </a:rPr>
              <a:t>➢Trans people are incapable of being “good” parents and should be sterilized to prevent them from reproducing</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Women’s natural role in society is to reproduce and be a mother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➢Women should carry a pregnancy to term at all costs, including if it is harmful to their health and life; they should prioritize protection of the fetus in all instances</a:t>
            </a:r>
          </a:p>
          <a:p>
            <a:r>
              <a:rPr lang="en-US" sz="1200" dirty="0" smtClean="0">
                <a:effectLst/>
                <a:latin typeface="+mn-lt"/>
                <a:ea typeface="+mn-ea"/>
                <a:cs typeface="+mn-cs"/>
                <a:sym typeface="Calibri"/>
              </a:rPr>
              <a:t>➢Married women should not use contraception</a:t>
            </a:r>
          </a:p>
          <a:p>
            <a:endParaRPr lang="en-US" dirty="0" smtClean="0"/>
          </a:p>
          <a:p>
            <a:r>
              <a:rPr lang="en-US" dirty="0" smtClean="0"/>
              <a:t>---</a:t>
            </a:r>
          </a:p>
          <a:p>
            <a:endParaRPr lang="en-US" dirty="0" smtClean="0"/>
          </a:p>
          <a:p>
            <a:r>
              <a:rPr lang="en-US" sz="1200" b="1" dirty="0" smtClean="0">
                <a:effectLst/>
                <a:latin typeface="+mn-lt"/>
                <a:ea typeface="+mn-ea"/>
                <a:cs typeface="+mn-cs"/>
                <a:sym typeface="Calibri"/>
              </a:rPr>
              <a:t>Stereotype</a:t>
            </a:r>
            <a:endParaRPr lang="en-US" dirty="0" smtClean="0"/>
          </a:p>
          <a:p>
            <a:r>
              <a:rPr lang="en-US" sz="1200" dirty="0" smtClean="0">
                <a:effectLst/>
                <a:latin typeface="+mn-lt"/>
                <a:ea typeface="+mn-ea"/>
                <a:cs typeface="+mn-cs"/>
                <a:sym typeface="Calibri"/>
              </a:rPr>
              <a:t>Women should be chaste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➢Unmarried women and adolescent girls should be denied access to contraception information and services to prevent their promiscuity</a:t>
            </a:r>
          </a:p>
          <a:p>
            <a:r>
              <a:rPr lang="en-US" sz="1200" dirty="0" smtClean="0">
                <a:effectLst/>
                <a:latin typeface="+mn-lt"/>
                <a:ea typeface="+mn-ea"/>
                <a:cs typeface="+mn-cs"/>
                <a:sym typeface="Calibri"/>
              </a:rPr>
              <a:t>Women living with HIV are promiscuous or drug users, and thus irresponsible	</a:t>
            </a:r>
          </a:p>
          <a:p>
            <a:r>
              <a:rPr lang="en-US" sz="1200" dirty="0" smtClean="0">
                <a:effectLst/>
                <a:latin typeface="+mn-lt"/>
                <a:ea typeface="+mn-ea"/>
                <a:cs typeface="+mn-cs"/>
                <a:sym typeface="Calibri"/>
              </a:rPr>
              <a:t>➢Women living with HIV should not raise families and thus, should be sterilized</a:t>
            </a:r>
          </a:p>
          <a:p>
            <a:r>
              <a:rPr lang="en-US" sz="1200" dirty="0" smtClean="0">
                <a:effectLst/>
                <a:latin typeface="+mn-lt"/>
                <a:ea typeface="+mn-ea"/>
                <a:cs typeface="+mn-cs"/>
                <a:sym typeface="Calibri"/>
              </a:rPr>
              <a:t>Women with disabilities are asexual, sexually inactive or </a:t>
            </a:r>
            <a:r>
              <a:rPr lang="en-US" sz="1200" dirty="0" err="1" smtClean="0">
                <a:effectLst/>
                <a:latin typeface="+mn-lt"/>
                <a:ea typeface="+mn-ea"/>
                <a:cs typeface="+mn-cs"/>
                <a:sym typeface="Calibri"/>
              </a:rPr>
              <a:t>oversexual</a:t>
            </a:r>
            <a:r>
              <a:rPr lang="en-US" sz="1200" dirty="0" smtClean="0">
                <a:effectLst/>
                <a:latin typeface="+mn-lt"/>
                <a:ea typeface="+mn-ea"/>
                <a:cs typeface="+mn-cs"/>
                <a:sym typeface="Calibri"/>
              </a:rPr>
              <a:t>, are incapable of understanding the responsibilities of being a parent, cannot provide independent consent to sexual and reproductive health services, and need to be protected	</a:t>
            </a:r>
          </a:p>
          <a:p>
            <a:r>
              <a:rPr lang="en-US" sz="1200" dirty="0" smtClean="0">
                <a:effectLst/>
                <a:latin typeface="+mn-lt"/>
                <a:ea typeface="+mn-ea"/>
                <a:cs typeface="+mn-cs"/>
                <a:sym typeface="Calibri"/>
              </a:rPr>
              <a:t>➢Women with disabilities should be sterilized, including to protect them from the repercussions of sexual violence</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Roma women are irresponsible and promiscuous, “fertile” and unable to make informed decisions about their reproduction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➢Roma women should be sterilized</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living in poverty are irresponsible and likely to abuse social services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living in poverty should be treated with suspicion by health service providers</a:t>
            </a:r>
          </a:p>
          <a:p>
            <a:r>
              <a:rPr lang="en-US" sz="1200" dirty="0" smtClean="0">
                <a:effectLst/>
                <a:latin typeface="+mn-lt"/>
                <a:ea typeface="+mn-ea"/>
                <a:cs typeface="+mn-cs"/>
                <a:sym typeface="Calibri"/>
              </a:rPr>
              <a:t>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93978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prstGeom prst="rect">
            <a:avLst/>
          </a:prstGeom>
        </p:spPr>
        <p:txBody>
          <a:bodyPr/>
          <a:lstStyle/>
          <a:p>
            <a:endParaRPr/>
          </a:p>
        </p:txBody>
      </p:sp>
      <p:sp>
        <p:nvSpPr>
          <p:cNvPr id="272" name="Shape 272"/>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fr-CH" b="1" dirty="0" smtClean="0"/>
              <a:t>Contraception </a:t>
            </a:r>
            <a:r>
              <a:rPr lang="fr-CH" b="1" baseline="0" dirty="0" smtClean="0"/>
              <a:t>case</a:t>
            </a:r>
            <a:endParaRPr lang="fr-CH" b="1" dirty="0" smtClean="0"/>
          </a:p>
          <a:p>
            <a:endParaRPr lang="fr-CH" dirty="0" smtClean="0"/>
          </a:p>
          <a:p>
            <a:r>
              <a:rPr lang="fr-CH" dirty="0" smtClean="0"/>
              <a:t>---</a:t>
            </a:r>
          </a:p>
          <a:p>
            <a:endParaRPr lang="fr-CH" dirty="0" smtClean="0"/>
          </a:p>
          <a:p>
            <a:r>
              <a:rPr lang="fr-CH" b="1" dirty="0" smtClean="0"/>
              <a:t>Facts</a:t>
            </a:r>
            <a:r>
              <a:rPr lang="fr-CH" b="1" baseline="0" dirty="0" smtClean="0"/>
              <a:t> of the inquiry</a:t>
            </a:r>
          </a:p>
          <a:p>
            <a:endParaRPr lang="fr-CH" dirty="0" smtClean="0"/>
          </a:p>
          <a:p>
            <a:r>
              <a:rPr lang="fr-CH" dirty="0" smtClean="0"/>
              <a:t>3 NGOs challenged the conformity with several provisions outlined in the CEDAW Convention of executive order 03 issued in 2000 by the then Mayor of the city of Manila. The order promoted “responsible parenthood and … natural family planning,” and discouraged the use of modern forms of contraception. According to the NGOs, this limited women’s and girls’ access to sexual and reproductive health services in that municipality, and also resulted in a ban of modern contraceptives. </a:t>
            </a:r>
          </a:p>
          <a:p>
            <a:endParaRPr lang="fr-CH" dirty="0" smtClean="0"/>
          </a:p>
          <a:p>
            <a:r>
              <a:rPr lang="fr-CH" dirty="0" smtClean="0"/>
              <a:t>The NGOs also noted that a subsequent executive order - EO 030 issued by a new mayor in 2011- was also in breach of the State’s obligations. It purported to support the free choice by couples of their method of contraception, whilst explicitly providing that there would be no funding for "artificial birth control." Further, no measures were put in place to make contraceptives available and affordable. </a:t>
            </a:r>
          </a:p>
          <a:p>
            <a:endParaRPr lang="fr-CH" dirty="0" smtClean="0"/>
          </a:p>
          <a:p>
            <a:r>
              <a:rPr lang="fr-CH" dirty="0" smtClean="0"/>
              <a:t>In November 2012, after having received the consent of the Government of the Philippines to make an inquiry visit to that country, two members of CEDAW met with representatives of State and local authorities, and interviewed a number of medical professionals in health centres and a government-run hospital, civil society representatives as well as 60 women aged between 19 and 49. </a:t>
            </a:r>
          </a:p>
          <a:p>
            <a:endParaRPr lang="fr-CH" dirty="0" smtClean="0"/>
          </a:p>
          <a:p>
            <a:r>
              <a:rPr lang="fr-CH" dirty="0" smtClean="0"/>
              <a:t>The Committee found that the implementation of the two executive orders had resulted in the denial of information about modern contraception methods and access to sexual and reproductive health services, with damaging consequences for women’s health and livelihoods, which amounted to violations of their human rights. </a:t>
            </a:r>
          </a:p>
          <a:p>
            <a:endParaRPr lang="fr-CH" dirty="0" smtClean="0"/>
          </a:p>
          <a:p>
            <a:r>
              <a:rPr lang="fr-CH" dirty="0" smtClean="0"/>
              <a:t>The Committee especially emphasized the detrimental impacts for economically disadvantaged women and adolescent girls.</a:t>
            </a:r>
          </a:p>
          <a:p>
            <a:endParaRPr dirty="0"/>
          </a:p>
          <a:p>
            <a:r>
              <a:rPr dirty="0"/>
              <a:t>CEDAW Committee, Summary of the inquiry concerning the Philippines under article 8 of the Optional Protocol to the Convention on the Elimination of All Forms of Discrimination against Women (CEDAW/C/OP.8/PHL/1), 2014, </a:t>
            </a:r>
            <a:r>
              <a:rPr lang="fr-CH" dirty="0" smtClean="0"/>
              <a:t>especially </a:t>
            </a:r>
            <a:r>
              <a:rPr dirty="0" smtClean="0"/>
              <a:t>para</a:t>
            </a:r>
            <a:r>
              <a:rPr lang="fr-CH" dirty="0" smtClean="0"/>
              <a:t>s</a:t>
            </a:r>
            <a:r>
              <a:rPr dirty="0" smtClean="0"/>
              <a:t>.42</a:t>
            </a:r>
            <a:r>
              <a:rPr lang="fr-CH" dirty="0" smtClean="0"/>
              <a:t>-43</a:t>
            </a:r>
            <a:r>
              <a:rPr dirty="0" smtClean="0"/>
              <a:t>.</a:t>
            </a:r>
            <a:endParaRPr dirty="0"/>
          </a:p>
          <a:p>
            <a:endParaRPr lang="fr-CH" dirty="0" smtClean="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Emphasise</a:t>
            </a:r>
            <a:r>
              <a:rPr lang="fr-CH" baseline="0" dirty="0" smtClean="0"/>
              <a:t> that </a:t>
            </a:r>
            <a:r>
              <a:rPr lang="en-US" sz="1200" baseline="0" dirty="0" smtClean="0">
                <a:effectLst/>
                <a:latin typeface="+mn-lt"/>
                <a:ea typeface="+mn-ea"/>
                <a:cs typeface="+mn-cs"/>
                <a:sym typeface="Calibri"/>
              </a:rPr>
              <a:t>c</a:t>
            </a:r>
            <a:r>
              <a:rPr lang="en-US" sz="1200" dirty="0" smtClean="0">
                <a:effectLst/>
                <a:latin typeface="+mn-lt"/>
                <a:ea typeface="+mn-ea"/>
                <a:cs typeface="+mn-cs"/>
                <a:sym typeface="Calibri"/>
              </a:rPr>
              <a:t>ases related to involuntary sterilization reveal compounded stereotypes about certain groups of women, such as Roma women, women living with HIV, women who use drugs, migrant women, women with disabilities, and poor women. </a:t>
            </a:r>
          </a:p>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See generally, WHO, OHCHR, UN Women, UNAIDS, UNDP, UNFPA, UNICEF, </a:t>
            </a:r>
            <a:r>
              <a:rPr lang="en-US" sz="1200" i="1" dirty="0" smtClean="0">
                <a:effectLst/>
                <a:latin typeface="+mn-lt"/>
                <a:ea typeface="+mn-ea"/>
                <a:cs typeface="+mn-cs"/>
                <a:sym typeface="Calibri"/>
              </a:rPr>
              <a:t>Eliminating forced, coercive and otherwise involuntary sterilization: An interagency statement</a:t>
            </a:r>
            <a:r>
              <a:rPr lang="en-US" sz="1200" dirty="0" smtClean="0">
                <a:effectLst/>
                <a:latin typeface="+mn-lt"/>
                <a:ea typeface="+mn-ea"/>
                <a:cs typeface="+mn-cs"/>
                <a:sym typeface="Calibri"/>
              </a:rPr>
              <a:t> (2014).</a:t>
            </a:r>
          </a:p>
          <a:p>
            <a:endParaRPr lang="fr-CH" dirty="0" smtClean="0"/>
          </a:p>
          <a:p>
            <a:endParaRPr lang="fr-CH" dirty="0" smtClean="0"/>
          </a:p>
          <a:p>
            <a:endParaRPr lang="fr-CH" dirty="0" smtClean="0"/>
          </a:p>
          <a:p>
            <a:endParaRPr lang="fr-CH" dirty="0" smtClean="0"/>
          </a:p>
          <a:p>
            <a:r>
              <a:rPr lang="fr-CH" dirty="0" smtClean="0"/>
              <a:t>See </a:t>
            </a:r>
          </a:p>
          <a:p>
            <a:endParaRPr dirty="0"/>
          </a:p>
          <a:p>
            <a:r>
              <a:rPr dirty="0"/>
              <a:t>See SRHR stereotyping report page 5. </a:t>
            </a:r>
          </a:p>
          <a:p>
            <a:r>
              <a:rPr dirty="0"/>
              <a:t>Other relevant case law to mention:</a:t>
            </a:r>
          </a:p>
          <a:p>
            <a:endParaRPr dirty="0"/>
          </a:p>
          <a:p>
            <a:pPr>
              <a:defRPr b="1"/>
            </a:pPr>
            <a:r>
              <a:rPr dirty="0"/>
              <a:t>A.S. Vs Hungary </a:t>
            </a:r>
            <a:endParaRPr dirty="0" smtClean="0"/>
          </a:p>
          <a:p>
            <a:pPr lvl="1"/>
            <a:r>
              <a:rPr dirty="0" smtClean="0"/>
              <a:t>Case concerning the forced sterilization of a Roma woman in Hungary</a:t>
            </a:r>
            <a:endParaRPr lang="fr-CH" dirty="0" smtClean="0"/>
          </a:p>
          <a:p>
            <a:pPr lvl="1"/>
            <a:endParaRPr lang="fr-CH" dirty="0" smtClean="0"/>
          </a:p>
          <a:p>
            <a:pPr lvl="0"/>
            <a:endParaRPr lang="fr-CH" dirty="0" smtClean="0"/>
          </a:p>
        </p:txBody>
      </p:sp>
    </p:spTree>
    <p:extLst>
      <p:ext uri="{BB962C8B-B14F-4D97-AF65-F5344CB8AC3E}">
        <p14:creationId xmlns:p14="http://schemas.microsoft.com/office/powerpoint/2010/main" val="2601249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prstGeom prst="rect">
            <a:avLst/>
          </a:prstGeom>
        </p:spPr>
        <p:txBody>
          <a:bodyPr/>
          <a:lstStyle/>
          <a:p>
            <a:endParaRPr/>
          </a:p>
        </p:txBody>
      </p:sp>
      <p:sp>
        <p:nvSpPr>
          <p:cNvPr id="272" name="Shape 272"/>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fr-CH" b="1" dirty="0" smtClean="0"/>
              <a:t>Contraception </a:t>
            </a:r>
            <a:r>
              <a:rPr lang="fr-CH" b="1" baseline="0" dirty="0" smtClean="0"/>
              <a:t>case</a:t>
            </a:r>
            <a:endParaRPr lang="fr-CH" b="1" dirty="0" smtClean="0"/>
          </a:p>
          <a:p>
            <a:endParaRPr lang="en-US" sz="1200" b="1" i="0" dirty="0" smtClean="0">
              <a:effectLst/>
              <a:latin typeface="+mn-lt"/>
              <a:ea typeface="+mn-ea"/>
              <a:cs typeface="+mn-cs"/>
              <a:sym typeface="Calibri"/>
            </a:endParaRPr>
          </a:p>
          <a:p>
            <a:r>
              <a:rPr lang="en-US" sz="1200" b="1" i="0" dirty="0" smtClean="0">
                <a:effectLst/>
                <a:latin typeface="+mn-lt"/>
                <a:ea typeface="+mn-ea"/>
                <a:cs typeface="+mn-cs"/>
                <a:sym typeface="Calibri"/>
              </a:rPr>
              <a:t>----</a:t>
            </a:r>
          </a:p>
          <a:p>
            <a:endParaRPr lang="en-US" sz="1200" b="1" i="0" dirty="0" smtClean="0">
              <a:effectLst/>
              <a:latin typeface="+mn-lt"/>
              <a:ea typeface="+mn-ea"/>
              <a:cs typeface="+mn-cs"/>
              <a:sym typeface="Calibri"/>
            </a:endParaRPr>
          </a:p>
          <a:p>
            <a:r>
              <a:rPr lang="en-US" sz="1200" b="1" i="0" dirty="0" smtClean="0">
                <a:effectLst/>
                <a:latin typeface="+mn-lt"/>
                <a:ea typeface="+mn-ea"/>
                <a:cs typeface="+mn-cs"/>
                <a:sym typeface="Calibri"/>
              </a:rPr>
              <a:t>Facts of the case</a:t>
            </a:r>
          </a:p>
          <a:p>
            <a:endParaRPr lang="en-US" sz="1200" i="1" dirty="0" smtClean="0">
              <a:effectLst/>
              <a:latin typeface="+mn-lt"/>
              <a:ea typeface="+mn-ea"/>
              <a:cs typeface="+mn-cs"/>
              <a:sym typeface="Calibri"/>
            </a:endParaRPr>
          </a:p>
          <a:p>
            <a:r>
              <a:rPr lang="en-US" sz="1200" dirty="0" smtClean="0">
                <a:effectLst/>
                <a:latin typeface="+mn-lt"/>
                <a:ea typeface="+mn-ea"/>
                <a:cs typeface="+mn-cs"/>
                <a:sym typeface="Calibri"/>
              </a:rPr>
              <a:t>In 2000, I.V., a Peruvian migrant in Bolivia, went to a public hospital to deliver her child. During her caesarean section, I.V. was sterilized without her consent.  She was only informed that doctors had performed a tubal ligation several days later.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Emphasize</a:t>
            </a:r>
            <a:r>
              <a:rPr lang="en-US" sz="1200" dirty="0" smtClean="0">
                <a:effectLst/>
                <a:latin typeface="+mn-lt"/>
                <a:ea typeface="+mn-ea"/>
                <a:cs typeface="+mn-cs"/>
                <a:sym typeface="Calibri"/>
              </a:rPr>
              <a:t> that the court</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also recognized the particular vulnerability to forced sterilization facing certain women based on other characteristics, such as socioeconomic status, race, disability, or living with HIV.</a:t>
            </a:r>
            <a:r>
              <a:rPr lang="en-US" dirty="0" smtClean="0">
                <a:effectLst/>
              </a:rPr>
              <a:t> </a:t>
            </a:r>
          </a:p>
          <a:p>
            <a:endParaRPr lang="en-US" sz="1200" i="1" dirty="0" smtClean="0">
              <a:effectLst/>
              <a:latin typeface="+mn-lt"/>
              <a:ea typeface="+mn-ea"/>
              <a:cs typeface="+mn-cs"/>
              <a:sym typeface="Calibri"/>
            </a:endParaRPr>
          </a:p>
          <a:p>
            <a:r>
              <a:rPr lang="en-US" sz="1200" i="1" dirty="0" smtClean="0">
                <a:effectLst/>
                <a:latin typeface="+mn-lt"/>
                <a:ea typeface="+mn-ea"/>
                <a:cs typeface="+mn-cs"/>
                <a:sym typeface="Calibri"/>
              </a:rPr>
              <a:t>I.V. v. Bolivia</a:t>
            </a:r>
            <a:r>
              <a:rPr lang="en-US" sz="1200" dirty="0" smtClean="0">
                <a:effectLst/>
                <a:latin typeface="+mn-lt"/>
                <a:ea typeface="+mn-ea"/>
                <a:cs typeface="+mn-cs"/>
                <a:sym typeface="Calibri"/>
              </a:rPr>
              <a:t>, </a:t>
            </a:r>
            <a:r>
              <a:rPr lang="en-US" sz="1200" dirty="0" err="1" smtClean="0">
                <a:effectLst/>
                <a:latin typeface="+mn-lt"/>
                <a:ea typeface="+mn-ea"/>
                <a:cs typeface="+mn-cs"/>
                <a:sym typeface="Calibri"/>
              </a:rPr>
              <a:t>Judgement</a:t>
            </a:r>
            <a:r>
              <a:rPr lang="en-US" sz="1200" dirty="0" smtClean="0">
                <a:effectLst/>
                <a:latin typeface="+mn-lt"/>
                <a:ea typeface="+mn-ea"/>
                <a:cs typeface="+mn-cs"/>
                <a:sym typeface="Calibri"/>
              </a:rPr>
              <a:t> 30 November 2016, (Inter American Court of Human Rights),</a:t>
            </a:r>
            <a:r>
              <a:rPr lang="en-US" sz="1200" baseline="0" dirty="0" smtClean="0">
                <a:effectLst/>
                <a:latin typeface="+mn-lt"/>
                <a:ea typeface="+mn-ea"/>
                <a:cs typeface="+mn-cs"/>
                <a:sym typeface="Calibri"/>
              </a:rPr>
              <a:t> especially </a:t>
            </a:r>
            <a:r>
              <a:rPr lang="en-US" sz="1200" baseline="0" dirty="0" err="1" smtClean="0">
                <a:effectLst/>
                <a:latin typeface="+mn-lt"/>
                <a:ea typeface="+mn-ea"/>
                <a:cs typeface="+mn-cs"/>
                <a:sym typeface="Calibri"/>
              </a:rPr>
              <a:t>paras</a:t>
            </a:r>
            <a:r>
              <a:rPr lang="en-US" sz="1200" baseline="0" dirty="0" smtClean="0">
                <a:effectLst/>
                <a:latin typeface="+mn-lt"/>
                <a:ea typeface="+mn-ea"/>
                <a:cs typeface="+mn-cs"/>
                <a:sym typeface="Calibri"/>
              </a:rPr>
              <a:t> 246-249.</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Many</a:t>
            </a:r>
            <a:r>
              <a:rPr lang="en-US" sz="1200" baseline="0" dirty="0" smtClean="0">
                <a:effectLst/>
                <a:latin typeface="+mn-lt"/>
                <a:ea typeface="+mn-ea"/>
                <a:cs typeface="+mn-cs"/>
                <a:sym typeface="Calibri"/>
              </a:rPr>
              <a:t> other cases were referred to in the research concerning contraception including sterilization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11-15.</a:t>
            </a:r>
            <a:endParaRPr lang="en-US" sz="1200" baseline="0" dirty="0" smtClean="0">
              <a:effectLst/>
              <a:latin typeface="+mn-lt"/>
              <a:ea typeface="+mn-ea"/>
              <a:cs typeface="+mn-cs"/>
              <a:sym typeface="Calibri"/>
            </a:endParaRPr>
          </a:p>
          <a:p>
            <a:endParaRPr lang="en-US" sz="1200" baseline="0" dirty="0" smtClean="0">
              <a:effectLst/>
              <a:latin typeface="+mn-lt"/>
              <a:ea typeface="+mn-ea"/>
              <a:cs typeface="+mn-cs"/>
              <a:sym typeface="Calibri"/>
            </a:endParaRPr>
          </a:p>
          <a:p>
            <a:r>
              <a:rPr lang="en-US" sz="1200" baseline="0" dirty="0" smtClean="0">
                <a:effectLst/>
                <a:latin typeface="+mn-lt"/>
                <a:ea typeface="+mn-ea"/>
                <a:cs typeface="+mn-cs"/>
                <a:sym typeface="Calibri"/>
              </a:rPr>
              <a:t> including the</a:t>
            </a:r>
          </a:p>
          <a:p>
            <a:r>
              <a:rPr lang="en-GB" sz="1200" i="1" dirty="0" smtClean="0">
                <a:effectLst/>
                <a:latin typeface="+mn-lt"/>
                <a:ea typeface="+mn-ea"/>
                <a:cs typeface="+mn-cs"/>
                <a:sym typeface="Calibri"/>
              </a:rPr>
              <a:t>Government of the Republic of Namibia v. LM and Others</a:t>
            </a:r>
            <a:r>
              <a:rPr lang="en-GB" sz="1200" dirty="0" smtClean="0">
                <a:effectLst/>
                <a:latin typeface="+mn-lt"/>
                <a:ea typeface="+mn-ea"/>
                <a:cs typeface="+mn-cs"/>
                <a:sym typeface="Calibri"/>
              </a:rPr>
              <a:t>, Case No. </a:t>
            </a:r>
            <a:r>
              <a:rPr lang="en-US" sz="1200" dirty="0" smtClean="0">
                <a:effectLst/>
                <a:latin typeface="+mn-lt"/>
                <a:ea typeface="+mn-ea"/>
                <a:cs typeface="+mn-cs"/>
                <a:sym typeface="Calibri"/>
              </a:rPr>
              <a:t>SA 49/2012, [2014] NASC 19 (3 November 2014) (Namibia, Supreme Court)</a:t>
            </a:r>
          </a:p>
          <a:p>
            <a:r>
              <a:rPr lang="en-US" sz="1200" i="1" dirty="0" smtClean="0">
                <a:effectLst/>
                <a:latin typeface="+mn-lt"/>
                <a:ea typeface="+mn-ea"/>
                <a:cs typeface="+mn-cs"/>
                <a:sym typeface="Calibri"/>
              </a:rPr>
              <a:t>V.C. v. Slovakia</a:t>
            </a:r>
            <a:r>
              <a:rPr lang="en-US" sz="1200" dirty="0" smtClean="0">
                <a:effectLst/>
                <a:latin typeface="+mn-lt"/>
                <a:ea typeface="+mn-ea"/>
                <a:cs typeface="+mn-cs"/>
                <a:sym typeface="Calibri"/>
              </a:rPr>
              <a:t>, Application No. 18968/07, Judgment of 8 November 2011 (European Court of Human Rights), </a:t>
            </a:r>
            <a:r>
              <a:rPr lang="en-US" sz="1200" dirty="0" err="1" smtClean="0">
                <a:effectLst/>
                <a:latin typeface="+mn-lt"/>
                <a:ea typeface="+mn-ea"/>
                <a:cs typeface="+mn-cs"/>
                <a:sym typeface="Calibri"/>
              </a:rPr>
              <a:t>para</a:t>
            </a:r>
            <a:r>
              <a:rPr lang="en-US" sz="1200" dirty="0" smtClean="0">
                <a:effectLst/>
                <a:latin typeface="+mn-lt"/>
                <a:ea typeface="+mn-ea"/>
                <a:cs typeface="+mn-cs"/>
                <a:sym typeface="Calibri"/>
              </a:rPr>
              <a:t>. 151</a:t>
            </a:r>
            <a:r>
              <a:rPr lang="en-US" dirty="0" smtClean="0">
                <a:effectLst/>
              </a:rPr>
              <a:t> </a:t>
            </a:r>
          </a:p>
          <a:p>
            <a:r>
              <a:rPr lang="en-US" sz="1200" i="1" dirty="0" smtClean="0">
                <a:effectLst/>
                <a:latin typeface="+mn-lt"/>
                <a:ea typeface="+mn-ea"/>
                <a:cs typeface="+mn-cs"/>
                <a:sym typeface="Calibri"/>
              </a:rPr>
              <a:t>N.B. v. Slovakia</a:t>
            </a:r>
            <a:r>
              <a:rPr lang="en-US" sz="1200" dirty="0" smtClean="0">
                <a:effectLst/>
                <a:latin typeface="+mn-lt"/>
                <a:ea typeface="+mn-ea"/>
                <a:cs typeface="+mn-cs"/>
                <a:sym typeface="Calibri"/>
              </a:rPr>
              <a:t>, Application No. 29518/10, Judgment of 12 June 2012, (European Court of Human Rights).</a:t>
            </a:r>
            <a:r>
              <a:rPr lang="en-US" dirty="0" smtClean="0">
                <a:effectLst/>
              </a:rPr>
              <a:t> </a:t>
            </a:r>
          </a:p>
          <a:p>
            <a:r>
              <a:rPr lang="en-GB" sz="1200" dirty="0" smtClean="0">
                <a:effectLst/>
                <a:latin typeface="+mn-lt"/>
                <a:ea typeface="+mn-ea"/>
                <a:cs typeface="+mn-cs"/>
                <a:sym typeface="Calibri"/>
              </a:rPr>
              <a:t>Decision T-573, </a:t>
            </a:r>
            <a:r>
              <a:rPr lang="en-GB" sz="1200" dirty="0" err="1" smtClean="0">
                <a:effectLst/>
                <a:latin typeface="+mn-lt"/>
                <a:ea typeface="+mn-ea"/>
                <a:cs typeface="+mn-cs"/>
                <a:sym typeface="Calibri"/>
              </a:rPr>
              <a:t>para</a:t>
            </a:r>
            <a:r>
              <a:rPr lang="en-GB" sz="1200" dirty="0" smtClean="0">
                <a:effectLst/>
                <a:latin typeface="+mn-lt"/>
                <a:ea typeface="+mn-ea"/>
                <a:cs typeface="+mn-cs"/>
                <a:sym typeface="Calibri"/>
              </a:rPr>
              <a:t>. 76, Judgement of 19 October 2016</a:t>
            </a:r>
            <a:r>
              <a:rPr lang="en-US" sz="1200" dirty="0" smtClean="0">
                <a:effectLst/>
                <a:latin typeface="+mn-lt"/>
                <a:ea typeface="+mn-ea"/>
                <a:cs typeface="+mn-cs"/>
                <a:sym typeface="Calibri"/>
              </a:rPr>
              <a:t> (Colombia Constitutional Court)</a:t>
            </a:r>
          </a:p>
          <a:p>
            <a:r>
              <a:rPr lang="en-US" sz="1200" i="1" dirty="0" smtClean="0">
                <a:effectLst/>
                <a:latin typeface="+mn-lt"/>
                <a:ea typeface="+mn-ea"/>
                <a:cs typeface="+mn-cs"/>
                <a:sym typeface="Calibri"/>
              </a:rPr>
              <a:t>Case No. 1968-12,</a:t>
            </a:r>
            <a:r>
              <a:rPr lang="en-US" sz="1200" dirty="0" smtClean="0">
                <a:effectLst/>
                <a:latin typeface="+mn-lt"/>
                <a:ea typeface="+mn-ea"/>
                <a:cs typeface="+mn-cs"/>
                <a:sym typeface="Calibri"/>
              </a:rPr>
              <a:t> Judgment of 19 December 2012, Title 03, Stockholm, Judgment of 19 December 2012 (Sweden, Administrative Court of Appeal)</a:t>
            </a:r>
          </a:p>
          <a:p>
            <a:r>
              <a:rPr lang="en-US" sz="1200" i="1" dirty="0" smtClean="0">
                <a:effectLst/>
                <a:latin typeface="+mn-lt"/>
                <a:ea typeface="+mn-ea"/>
                <a:cs typeface="+mn-cs"/>
                <a:sym typeface="Calibri"/>
              </a:rPr>
              <a:t>Ms. L.I. </a:t>
            </a:r>
            <a:r>
              <a:rPr lang="en-US" sz="1200" i="1" dirty="0" err="1" smtClean="0">
                <a:effectLst/>
                <a:latin typeface="+mn-lt"/>
                <a:ea typeface="+mn-ea"/>
                <a:cs typeface="+mn-cs"/>
                <a:sym typeface="Calibri"/>
              </a:rPr>
              <a:t>Freifrau</a:t>
            </a:r>
            <a:r>
              <a:rPr lang="en-US" sz="1200" i="1" dirty="0" smtClean="0">
                <a:effectLst/>
                <a:latin typeface="+mn-lt"/>
                <a:ea typeface="+mn-ea"/>
                <a:cs typeface="+mn-cs"/>
                <a:sym typeface="Calibri"/>
              </a:rPr>
              <a:t> against decisions of the Berlin Court of Appeal, the Berlin Regional Court and the </a:t>
            </a:r>
            <a:r>
              <a:rPr lang="en-US" sz="1200" i="1" dirty="0" err="1" smtClean="0">
                <a:effectLst/>
                <a:latin typeface="+mn-lt"/>
                <a:ea typeface="+mn-ea"/>
                <a:cs typeface="+mn-cs"/>
                <a:sym typeface="Calibri"/>
              </a:rPr>
              <a:t>Sch</a:t>
            </a:r>
            <a:r>
              <a:rPr lang="en-US" sz="1200" dirty="0" err="1" smtClean="0">
                <a:effectLst/>
                <a:latin typeface="+mn-lt"/>
                <a:ea typeface="+mn-ea"/>
                <a:cs typeface="+mn-cs"/>
                <a:sym typeface="Calibri"/>
              </a:rPr>
              <a:t>ö</a:t>
            </a:r>
            <a:r>
              <a:rPr lang="en-US" sz="1200" i="1" dirty="0" err="1" smtClean="0">
                <a:effectLst/>
                <a:latin typeface="+mn-lt"/>
                <a:ea typeface="+mn-ea"/>
                <a:cs typeface="+mn-cs"/>
                <a:sym typeface="Calibri"/>
              </a:rPr>
              <a:t>neberg</a:t>
            </a:r>
            <a:r>
              <a:rPr lang="en-US" sz="1200" i="1" dirty="0" smtClean="0">
                <a:effectLst/>
                <a:latin typeface="+mn-lt"/>
                <a:ea typeface="+mn-ea"/>
                <a:cs typeface="+mn-cs"/>
                <a:sym typeface="Calibri"/>
              </a:rPr>
              <a:t> District Court</a:t>
            </a:r>
            <a:r>
              <a:rPr lang="en-US" sz="1200" dirty="0" smtClean="0">
                <a:effectLst/>
                <a:latin typeface="+mn-lt"/>
                <a:ea typeface="+mn-ea"/>
                <a:cs typeface="+mn-cs"/>
                <a:sym typeface="Calibri"/>
              </a:rPr>
              <a:t>, </a:t>
            </a:r>
            <a:r>
              <a:rPr lang="en-US" sz="1200" dirty="0" err="1" smtClean="0">
                <a:effectLst/>
                <a:latin typeface="+mn-lt"/>
                <a:ea typeface="+mn-ea"/>
                <a:cs typeface="+mn-cs"/>
                <a:sym typeface="Calibri"/>
              </a:rPr>
              <a:t>Judgement</a:t>
            </a:r>
            <a:r>
              <a:rPr lang="en-US" sz="1200" dirty="0" smtClean="0">
                <a:effectLst/>
                <a:latin typeface="+mn-lt"/>
                <a:ea typeface="+mn-ea"/>
                <a:cs typeface="+mn-cs"/>
                <a:sym typeface="Calibri"/>
              </a:rPr>
              <a:t> of 11 January 2011, 1 BvR3295/07 (Germany, Federal Constitutional Court)</a:t>
            </a:r>
          </a:p>
          <a:p>
            <a:r>
              <a:rPr lang="en-US" sz="1200" i="1" dirty="0" smtClean="0">
                <a:effectLst/>
                <a:latin typeface="+mn-lt"/>
                <a:ea typeface="+mn-ea"/>
                <a:cs typeface="+mn-cs"/>
                <a:sym typeface="Calibri"/>
              </a:rPr>
              <a:t>National Legal Services Authority v. Union of India and others</a:t>
            </a:r>
            <a:r>
              <a:rPr lang="en-US" sz="1200" dirty="0" smtClean="0">
                <a:effectLst/>
                <a:latin typeface="+mn-lt"/>
                <a:ea typeface="+mn-ea"/>
                <a:cs typeface="+mn-cs"/>
                <a:sym typeface="Calibri"/>
              </a:rPr>
              <a:t>, WP (Civil) No. 400 of 2012 with WP (Civil) No 604 of 2013, Decision of 15 April 2014 (India, Supreme Court)</a:t>
            </a:r>
          </a:p>
          <a:p>
            <a:r>
              <a:rPr lang="en-US" sz="1200" i="1" dirty="0" smtClean="0">
                <a:effectLst/>
                <a:latin typeface="+mn-lt"/>
                <a:ea typeface="+mn-ea"/>
                <a:cs typeface="+mn-cs"/>
                <a:sym typeface="Calibri"/>
              </a:rPr>
              <a:t>Y.Y. v. Turkey</a:t>
            </a:r>
            <a:r>
              <a:rPr lang="en-US" sz="1200" dirty="0" smtClean="0">
                <a:effectLst/>
                <a:latin typeface="+mn-lt"/>
                <a:ea typeface="+mn-ea"/>
                <a:cs typeface="+mn-cs"/>
                <a:sym typeface="Calibri"/>
              </a:rPr>
              <a:t>, Application No. 14793/08, Judgment of 10 March 2015 (European Court of Human Rights).</a:t>
            </a:r>
            <a:r>
              <a:rPr lang="en-US" dirty="0" smtClean="0">
                <a:effectLst/>
              </a:rPr>
              <a:t> </a:t>
            </a:r>
            <a:endParaRPr lang="en-US" sz="1200" dirty="0" smtClean="0">
              <a:effectLst/>
              <a:latin typeface="+mn-lt"/>
              <a:ea typeface="+mn-ea"/>
              <a:cs typeface="+mn-cs"/>
              <a:sym typeface="Calibri"/>
            </a:endParaRPr>
          </a:p>
          <a:p>
            <a:endParaRPr lang="en-US" sz="1200" dirty="0" smtClean="0">
              <a:effectLst/>
              <a:latin typeface="+mn-lt"/>
              <a:ea typeface="+mn-ea"/>
              <a:cs typeface="+mn-cs"/>
              <a:sym typeface="Calibri"/>
            </a:endParaRPr>
          </a:p>
          <a:p>
            <a:pPr lvl="0"/>
            <a:endParaRPr lang="fr-CH" dirty="0" smtClean="0"/>
          </a:p>
        </p:txBody>
      </p:sp>
    </p:spTree>
    <p:extLst>
      <p:ext uri="{BB962C8B-B14F-4D97-AF65-F5344CB8AC3E}">
        <p14:creationId xmlns:p14="http://schemas.microsoft.com/office/powerpoint/2010/main" val="2601249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r>
              <a:rPr lang="fr-CH" b="1" dirty="0" smtClean="0"/>
              <a:t>Termination of pregnancy/abortion</a:t>
            </a:r>
            <a:r>
              <a:rPr lang="fr-CH" b="1" baseline="0" dirty="0" smtClean="0"/>
              <a:t> case</a:t>
            </a:r>
            <a:endParaRPr b="1" dirty="0"/>
          </a:p>
          <a:p>
            <a:endParaRPr lang="fr-CH" dirty="0" smtClean="0"/>
          </a:p>
          <a:p>
            <a:r>
              <a:rPr lang="fr-CH" dirty="0" smtClean="0"/>
              <a:t>---</a:t>
            </a:r>
          </a:p>
          <a:p>
            <a:endParaRPr lang="fr-CH" dirty="0" smtClean="0"/>
          </a:p>
          <a:p>
            <a:r>
              <a:rPr lang="fr-CH" b="1" dirty="0" smtClean="0"/>
              <a:t>Facts of the case</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t>This</a:t>
            </a:r>
            <a:r>
              <a:rPr lang="en-US" sz="1200" baseline="0" dirty="0" smtClean="0"/>
              <a:t> concerned a c</a:t>
            </a:r>
            <a:r>
              <a:rPr lang="en-US" sz="1200" dirty="0" smtClean="0"/>
              <a:t>hallenge on</a:t>
            </a:r>
            <a:r>
              <a:rPr lang="en-US" sz="1200" baseline="0" dirty="0" smtClean="0"/>
              <a:t> the </a:t>
            </a:r>
            <a:r>
              <a:rPr lang="en-US" sz="1200" dirty="0" smtClean="0"/>
              <a:t>absolute prohibition of abortion under any circumstances in Colombia before the Constitutional Court.</a:t>
            </a:r>
            <a:r>
              <a:rPr lang="en-US" sz="1200" baseline="0" dirty="0" smtClean="0"/>
              <a:t> </a:t>
            </a:r>
            <a:r>
              <a:rPr lang="fr-CH" sz="1200" dirty="0" smtClean="0"/>
              <a:t>The Court overturn the absolute ban by challenging the stereotype that essentializes women as mothers and deprives them of agency in making decisions about their reproductive capacity.</a:t>
            </a:r>
            <a:endParaRPr lang="fr-CH" i="0" dirty="0" smtClean="0"/>
          </a:p>
          <a:p>
            <a:endParaRPr lang="fr-CH" i="0" dirty="0" smtClean="0"/>
          </a:p>
          <a:p>
            <a:r>
              <a:rPr lang="fr-CH" i="0" dirty="0" smtClean="0"/>
              <a:t>----</a:t>
            </a:r>
          </a:p>
          <a:p>
            <a:endParaRPr lang="fr-CH" i="0" dirty="0" smtClean="0"/>
          </a:p>
          <a:p>
            <a:r>
              <a:rPr lang="fr-CH" i="0" dirty="0" smtClean="0"/>
              <a:t>The Court further noted:</a:t>
            </a:r>
          </a:p>
          <a:p>
            <a:pPr marL="0" marR="0" indent="0" defTabSz="914400" eaLnBrk="1" fontAlgn="auto" latinLnBrk="0" hangingPunct="1">
              <a:lnSpc>
                <a:spcPct val="100000"/>
              </a:lnSpc>
              <a:spcBef>
                <a:spcPts val="400"/>
              </a:spcBef>
              <a:spcAft>
                <a:spcPts val="0"/>
              </a:spcAft>
              <a:buClrTx/>
              <a:buSzTx/>
              <a:buFontTx/>
              <a:buNone/>
              <a:tabLst/>
              <a:defRPr/>
            </a:pPr>
            <a:r>
              <a:rPr lang="fr-CH" sz="1200" dirty="0" smtClean="0"/>
              <a:t>“Any discriminatory or unfavorable treatment of a woman on the basis of special circumstances she might be facing at the time of making the decision of whether to be a mother (for example, at an early age, within marriage or not, with a partner or without one, while working, etc.) is a flagrant violation of the constitutional right to the free development of the individual.”</a:t>
            </a:r>
          </a:p>
          <a:p>
            <a:endParaRPr lang="fr-CH" i="0" dirty="0" smtClean="0"/>
          </a:p>
          <a:p>
            <a:r>
              <a:rPr lang="fr-CH" i="0" dirty="0" smtClean="0"/>
              <a:t>---</a:t>
            </a:r>
          </a:p>
          <a:p>
            <a:endParaRPr lang="fr-CH" i="0" dirty="0" smtClean="0"/>
          </a:p>
          <a:p>
            <a:r>
              <a:rPr lang="fr-CH" b="1" i="0" dirty="0" smtClean="0"/>
              <a:t>Emphasise that </a:t>
            </a:r>
            <a:r>
              <a:rPr lang="en-US" sz="1200" b="1" dirty="0" smtClean="0">
                <a:effectLst/>
                <a:latin typeface="+mn-lt"/>
                <a:ea typeface="+mn-ea"/>
                <a:cs typeface="+mn-cs"/>
                <a:sym typeface="Calibri"/>
              </a:rPr>
              <a:t>In contrast, in other cases, courts have instead relied on patriarchal beliefs about the role of women in a family and the stereotype of the consummate self-sacrificing mother.</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For example, in El Salvador where abortion is criminalized in all circumstances, “Manuela”, a woman suffering from cancer (advanced Hodgkin’s lymphoma), was convicted of aggravated homicide and sentenced to 30 years in prison after suffering obstetric complications, which were misdiagnosed as attempted abortion.  During her trial, </a:t>
            </a:r>
            <a:r>
              <a:rPr lang="en-US" sz="1200" b="1" dirty="0" smtClean="0">
                <a:effectLst/>
                <a:latin typeface="+mn-lt"/>
                <a:ea typeface="+mn-ea"/>
                <a:cs typeface="+mn-cs"/>
                <a:sym typeface="Calibri"/>
              </a:rPr>
              <a:t>the judge referred to Manuela as “easy” because she had conceived outside of wedlock and noted that her “maternal instinct should have prevailed” and that “she should have protected the fetus.</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See, e.g., </a:t>
            </a:r>
            <a:r>
              <a:rPr lang="en-US" sz="1200" i="1" dirty="0" smtClean="0">
                <a:effectLst/>
                <a:latin typeface="+mn-lt"/>
                <a:ea typeface="+mn-ea"/>
                <a:cs typeface="+mn-cs"/>
                <a:sym typeface="Calibri"/>
              </a:rPr>
              <a:t>Case No. </a:t>
            </a:r>
            <a:r>
              <a:rPr lang="en-US" sz="1200" dirty="0" smtClean="0">
                <a:effectLst/>
                <a:latin typeface="+mn-lt"/>
                <a:ea typeface="+mn-ea"/>
                <a:cs typeface="+mn-cs"/>
                <a:sym typeface="Calibri"/>
              </a:rPr>
              <a:t>310-2013, Decision of 28 May 2013 (El Salvador, Supreme Court of Justice, Constitutional Chamber).</a:t>
            </a:r>
          </a:p>
          <a:p>
            <a:endParaRPr lang="fr-CH" i="0" dirty="0" smtClean="0"/>
          </a:p>
          <a:p>
            <a:r>
              <a:rPr lang="fr-CH" i="0" dirty="0" smtClean="0"/>
              <a:t>---</a:t>
            </a:r>
          </a:p>
          <a:p>
            <a:endParaRPr lang="fr-CH" i="0" dirty="0" smtClean="0"/>
          </a:p>
          <a:p>
            <a:r>
              <a:rPr lang="en-US" sz="1200" dirty="0" smtClean="0">
                <a:effectLst/>
                <a:latin typeface="+mn-lt"/>
                <a:ea typeface="+mn-ea"/>
                <a:cs typeface="+mn-cs"/>
                <a:sym typeface="Calibri"/>
              </a:rPr>
              <a:t>Also consider sharing the decision in the </a:t>
            </a:r>
            <a:r>
              <a:rPr lang="en-US" sz="1200" i="1" dirty="0" err="1" smtClean="0">
                <a:effectLst/>
                <a:latin typeface="+mn-lt"/>
                <a:ea typeface="+mn-ea"/>
                <a:cs typeface="+mn-cs"/>
                <a:sym typeface="Calibri"/>
              </a:rPr>
              <a:t>Mellet</a:t>
            </a:r>
            <a:r>
              <a:rPr lang="en-US" sz="1200" i="1" dirty="0" smtClean="0">
                <a:effectLst/>
                <a:latin typeface="+mn-lt"/>
                <a:ea typeface="+mn-ea"/>
                <a:cs typeface="+mn-cs"/>
                <a:sym typeface="Calibri"/>
              </a:rPr>
              <a:t> v Ireland </a:t>
            </a:r>
            <a:r>
              <a:rPr lang="en-US" sz="1200" dirty="0" smtClean="0">
                <a:effectLst/>
                <a:latin typeface="+mn-lt"/>
                <a:ea typeface="+mn-ea"/>
                <a:cs typeface="+mn-cs"/>
                <a:sym typeface="Calibri"/>
              </a:rPr>
              <a:t>case before the </a:t>
            </a:r>
            <a:r>
              <a:rPr lang="en-US" sz="1200" dirty="0" err="1" smtClean="0">
                <a:effectLst/>
                <a:latin typeface="+mn-lt"/>
                <a:ea typeface="+mn-ea"/>
                <a:cs typeface="+mn-cs"/>
                <a:sym typeface="Calibri"/>
              </a:rPr>
              <a:t>HRCee</a:t>
            </a:r>
            <a:r>
              <a:rPr lang="en-US" sz="1200" baseline="0" dirty="0" smtClean="0">
                <a:effectLst/>
                <a:latin typeface="+mn-lt"/>
                <a:ea typeface="+mn-ea"/>
                <a:cs typeface="+mn-cs"/>
                <a:sym typeface="Calibri"/>
              </a:rPr>
              <a:t> in 2016.</a:t>
            </a:r>
          </a:p>
          <a:p>
            <a:endParaRPr lang="en-US" sz="1200" baseline="0" dirty="0" smtClean="0">
              <a:effectLst/>
              <a:latin typeface="+mn-lt"/>
              <a:ea typeface="+mn-ea"/>
              <a:cs typeface="+mn-cs"/>
              <a:sym typeface="Calibri"/>
            </a:endParaRPr>
          </a:p>
          <a:p>
            <a:r>
              <a:rPr lang="en-US" sz="1200" baseline="0" dirty="0" smtClean="0">
                <a:effectLst/>
                <a:latin typeface="+mn-lt"/>
                <a:ea typeface="+mn-ea"/>
                <a:cs typeface="+mn-cs"/>
                <a:sym typeface="Calibri"/>
              </a:rPr>
              <a:t>T</a:t>
            </a:r>
            <a:r>
              <a:rPr lang="en-US" sz="1200" dirty="0" smtClean="0">
                <a:effectLst/>
                <a:latin typeface="+mn-lt"/>
                <a:ea typeface="+mn-ea"/>
                <a:cs typeface="+mn-cs"/>
                <a:sym typeface="Calibri"/>
              </a:rPr>
              <a:t>he petitioner who was carrying a fetus with a fatal impairment was forced to travel abroad to access legal abortion services as a result of Ireland’s restrictive abortion law, under which abortion is permitted only in cases where the woman's own life is endangered by continued pregnancy.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Human Rights Committee noted the petitioner’s claim that “</a:t>
            </a:r>
            <a:r>
              <a:rPr lang="en-US" sz="1200" i="1" dirty="0" smtClean="0">
                <a:effectLst/>
                <a:latin typeface="+mn-lt"/>
                <a:ea typeface="+mn-ea"/>
                <a:cs typeface="+mn-cs"/>
                <a:sym typeface="Calibri"/>
              </a:rPr>
              <a:t>Ireland’s criminalization of abortion subjected [the petitioner] to a gender-based stereotype of the reproductive role of women primarily as mothers, and that stereotyping her as a reproductive instrument subjected her to discrimination.”</a:t>
            </a:r>
            <a:r>
              <a:rPr lang="en-US" sz="1200" baseline="30000" dirty="0" smtClean="0">
                <a:effectLst/>
                <a:latin typeface="+mn-lt"/>
                <a:ea typeface="+mn-ea"/>
                <a:cs typeface="+mn-cs"/>
                <a:sym typeface="Calibri"/>
              </a:rPr>
              <a:t> </a:t>
            </a:r>
            <a:r>
              <a:rPr lang="en-US" sz="1200" dirty="0" smtClean="0">
                <a:effectLst/>
                <a:latin typeface="+mn-lt"/>
                <a:ea typeface="+mn-ea"/>
                <a:cs typeface="+mn-cs"/>
                <a:sym typeface="Calibri"/>
              </a:rPr>
              <a:t>Additionally, it ruled that the petitioner had experienced violations of her rights to freedom from cruel, human and degrading treatment, privacy and non-discrimination on grounds of socio-economic status.</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One concurring opinion reasoned, </a:t>
            </a:r>
          </a:p>
          <a:p>
            <a:r>
              <a:rPr lang="en-US" sz="1200" dirty="0" smtClean="0">
                <a:effectLst/>
                <a:latin typeface="+mn-lt"/>
                <a:ea typeface="+mn-ea"/>
                <a:cs typeface="+mn-cs"/>
                <a:sym typeface="Calibri"/>
              </a:rPr>
              <a:t> </a:t>
            </a:r>
          </a:p>
          <a:p>
            <a:r>
              <a:rPr lang="en-GB" sz="1200" dirty="0" smtClean="0">
                <a:effectLst/>
                <a:latin typeface="+mn-lt"/>
                <a:ea typeface="+mn-ea"/>
                <a:cs typeface="+mn-cs"/>
                <a:sym typeface="Calibri"/>
              </a:rPr>
              <a:t>“</a:t>
            </a:r>
            <a:r>
              <a:rPr lang="en-GB" sz="1200" i="1" dirty="0" smtClean="0">
                <a:effectLst/>
                <a:latin typeface="+mn-lt"/>
                <a:ea typeface="+mn-ea"/>
                <a:cs typeface="+mn-cs"/>
                <a:sym typeface="Calibri"/>
              </a:rPr>
              <a:t>an alternative basis for a finding of gender discrimination – that Ireland’s legal regime is based on traditional stereotypes regarding the reproductive role of women, by placing the woman’s reproductive function above her physical and mental health and autonomy …. Indeed, the State’s laws appear to take such stereotypes to an extreme degree where, as here, the author’s pregnancy was nonviable and any claimed purpose of protecting a foetus could have no purchase. Requiring the author to carry a fatally impaired pregnancy to term only underscores the extent to which the State party has prioritized (whether intentionally or unintentionally) the reproductive role of women as mothers, and exposes its claimed justification in this context as a </a:t>
            </a:r>
            <a:r>
              <a:rPr lang="en-GB" sz="1200" i="1" dirty="0" err="1" smtClean="0">
                <a:effectLst/>
                <a:latin typeface="+mn-lt"/>
                <a:ea typeface="+mn-ea"/>
                <a:cs typeface="+mn-cs"/>
                <a:sym typeface="Calibri"/>
              </a:rPr>
              <a:t>reductio</a:t>
            </a:r>
            <a:r>
              <a:rPr lang="en-GB" sz="1200" i="1" dirty="0" smtClean="0">
                <a:effectLst/>
                <a:latin typeface="+mn-lt"/>
                <a:ea typeface="+mn-ea"/>
                <a:cs typeface="+mn-cs"/>
                <a:sym typeface="Calibri"/>
              </a:rPr>
              <a:t> ad absurdum.</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The Committee has recognized that “[</a:t>
            </a:r>
            <a:r>
              <a:rPr lang="en-US" sz="1200" i="1" dirty="0" err="1" smtClean="0">
                <a:effectLst/>
                <a:latin typeface="+mn-lt"/>
                <a:ea typeface="+mn-ea"/>
                <a:cs typeface="+mn-cs"/>
                <a:sym typeface="Calibri"/>
              </a:rPr>
              <a:t>i</a:t>
            </a:r>
            <a:r>
              <a:rPr lang="en-US" sz="1200" i="1" dirty="0" smtClean="0">
                <a:effectLst/>
                <a:latin typeface="+mn-lt"/>
                <a:ea typeface="+mn-ea"/>
                <a:cs typeface="+mn-cs"/>
                <a:sym typeface="Calibri"/>
              </a:rPr>
              <a:t>]</a:t>
            </a:r>
            <a:r>
              <a:rPr lang="en-US" sz="1200" i="1" dirty="0" err="1" smtClean="0">
                <a:effectLst/>
                <a:latin typeface="+mn-lt"/>
                <a:ea typeface="+mn-ea"/>
                <a:cs typeface="+mn-cs"/>
                <a:sym typeface="Calibri"/>
              </a:rPr>
              <a:t>nequality</a:t>
            </a:r>
            <a:r>
              <a:rPr lang="en-US" sz="1200" i="1" dirty="0" smtClean="0">
                <a:effectLst/>
                <a:latin typeface="+mn-lt"/>
                <a:ea typeface="+mn-ea"/>
                <a:cs typeface="+mn-cs"/>
                <a:sym typeface="Calibri"/>
              </a:rPr>
              <a:t> in the enjoyment of rights by women throughout the world is deeply embedded in tradition, history and culture, including religious attitudes” and has admonished States parties to ensure that such attitudes are not used to justify violations of women’s rights. In numerous prior cases, the Committee has invalidated as discriminatory both legislation and practices that reflected gendered stereotypes of women’s social and biological role … Recognition that differential treatment of women based on gender stereotypes can give rise to gender discrimination is also in accord with the approach of other human rights bodies</a:t>
            </a:r>
            <a:r>
              <a:rPr lang="en-US" dirty="0" smtClean="0">
                <a:effectLst/>
              </a:rPr>
              <a:t> </a:t>
            </a:r>
            <a:endParaRPr lang="en-US" sz="1200" dirty="0" smtClean="0">
              <a:effectLst/>
              <a:latin typeface="+mn-lt"/>
              <a:ea typeface="+mn-ea"/>
              <a:cs typeface="+mn-cs"/>
              <a:sym typeface="Calibri"/>
            </a:endParaRPr>
          </a:p>
          <a:p>
            <a:r>
              <a:rPr lang="en-GB" sz="1200" i="1" dirty="0" err="1" smtClean="0">
                <a:effectLst/>
                <a:latin typeface="+mn-lt"/>
                <a:ea typeface="+mn-ea"/>
                <a:cs typeface="+mn-cs"/>
                <a:sym typeface="Calibri"/>
              </a:rPr>
              <a:t>Mellet</a:t>
            </a:r>
            <a:r>
              <a:rPr lang="en-GB" sz="1200" i="1" dirty="0" smtClean="0">
                <a:effectLst/>
                <a:latin typeface="+mn-lt"/>
                <a:ea typeface="+mn-ea"/>
                <a:cs typeface="+mn-cs"/>
                <a:sym typeface="Calibri"/>
              </a:rPr>
              <a:t> v. Ireland</a:t>
            </a:r>
            <a:r>
              <a:rPr lang="en-GB" sz="1200" dirty="0" smtClean="0">
                <a:effectLst/>
                <a:latin typeface="+mn-lt"/>
                <a:ea typeface="+mn-ea"/>
                <a:cs typeface="+mn-cs"/>
                <a:sym typeface="Calibri"/>
              </a:rPr>
              <a:t>, Communication No. 2324/2013, UN Doc. </a:t>
            </a:r>
            <a:r>
              <a:rPr lang="en-US" sz="1200" dirty="0" smtClean="0">
                <a:effectLst/>
                <a:latin typeface="+mn-lt"/>
                <a:ea typeface="+mn-ea"/>
                <a:cs typeface="+mn-cs"/>
                <a:sym typeface="Calibri"/>
              </a:rPr>
              <a:t>CCPR/C/116/D/2324/2013 (2016), </a:t>
            </a:r>
            <a:r>
              <a:rPr lang="en-US" sz="1200" dirty="0" err="1" smtClean="0">
                <a:effectLst/>
                <a:latin typeface="+mn-lt"/>
                <a:ea typeface="+mn-ea"/>
                <a:cs typeface="+mn-cs"/>
                <a:sym typeface="Calibri"/>
              </a:rPr>
              <a:t>para</a:t>
            </a:r>
            <a:r>
              <a:rPr lang="en-US" sz="1200" dirty="0" smtClean="0">
                <a:effectLst/>
                <a:latin typeface="+mn-lt"/>
                <a:ea typeface="+mn-ea"/>
                <a:cs typeface="+mn-cs"/>
                <a:sym typeface="Calibri"/>
              </a:rPr>
              <a:t> 7.11 (Human Rights Committee).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This finding was reaffirmed in a subsequent case brought before the Human Rights Committee against Ireland concerning the abortion law. </a:t>
            </a:r>
            <a:r>
              <a:rPr lang="en-US" sz="1200" i="1" dirty="0" smtClean="0">
                <a:effectLst/>
                <a:latin typeface="+mn-lt"/>
                <a:ea typeface="+mn-ea"/>
                <a:cs typeface="+mn-cs"/>
                <a:sym typeface="Calibri"/>
              </a:rPr>
              <a:t>Whelan v. Ireland</a:t>
            </a:r>
            <a:r>
              <a:rPr lang="en-US" sz="1200" dirty="0" smtClean="0">
                <a:effectLst/>
                <a:latin typeface="+mn-lt"/>
                <a:ea typeface="+mn-ea"/>
                <a:cs typeface="+mn-cs"/>
                <a:sym typeface="Calibri"/>
              </a:rPr>
              <a:t>, </a:t>
            </a:r>
            <a:r>
              <a:rPr lang="en-GB" sz="1200" dirty="0" smtClean="0">
                <a:effectLst/>
                <a:latin typeface="+mn-lt"/>
                <a:ea typeface="+mn-ea"/>
                <a:cs typeface="+mn-cs"/>
                <a:sym typeface="Calibri"/>
              </a:rPr>
              <a:t>communication No. 2425/2014, UN Doc. CCPR/C/119/D/2425/2014 (2017), </a:t>
            </a:r>
            <a:r>
              <a:rPr lang="en-GB" sz="1200" dirty="0" err="1" smtClean="0">
                <a:effectLst/>
                <a:latin typeface="+mn-lt"/>
                <a:ea typeface="+mn-ea"/>
                <a:cs typeface="+mn-cs"/>
                <a:sym typeface="Calibri"/>
              </a:rPr>
              <a:t>para</a:t>
            </a:r>
            <a:r>
              <a:rPr lang="en-GB" sz="1200" dirty="0" smtClean="0">
                <a:effectLst/>
                <a:latin typeface="+mn-lt"/>
                <a:ea typeface="+mn-ea"/>
                <a:cs typeface="+mn-cs"/>
                <a:sym typeface="Calibri"/>
              </a:rPr>
              <a:t> 7.12. (Human Rights Committee).</a:t>
            </a:r>
            <a:endParaRPr lang="fr-CH" i="0" dirty="0" smtClean="0"/>
          </a:p>
          <a:p>
            <a:endParaRPr lang="fr-CH" i="0" dirty="0" smtClean="0"/>
          </a:p>
          <a:p>
            <a:r>
              <a:rPr lang="fr-CH" i="0" dirty="0" smtClean="0"/>
              <a:t>---</a:t>
            </a:r>
          </a:p>
          <a:p>
            <a:endParaRPr lang="fr-CH" i="0" dirty="0" smtClean="0"/>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a:t>
            </a:r>
            <a:r>
              <a:rPr lang="en-US" sz="1200" baseline="0" dirty="0" smtClean="0">
                <a:effectLst/>
                <a:latin typeface="+mn-lt"/>
                <a:ea typeface="+mn-ea"/>
                <a:cs typeface="+mn-cs"/>
                <a:sym typeface="Calibri"/>
              </a:rPr>
              <a:t> that m</a:t>
            </a:r>
            <a:r>
              <a:rPr lang="en-US" sz="1200" dirty="0" smtClean="0">
                <a:effectLst/>
                <a:latin typeface="+mn-lt"/>
                <a:ea typeface="+mn-ea"/>
                <a:cs typeface="+mn-cs"/>
                <a:sym typeface="Calibri"/>
              </a:rPr>
              <a:t>any</a:t>
            </a:r>
            <a:r>
              <a:rPr lang="en-US" sz="1200" baseline="0" dirty="0" smtClean="0">
                <a:effectLst/>
                <a:latin typeface="+mn-lt"/>
                <a:ea typeface="+mn-ea"/>
                <a:cs typeface="+mn-cs"/>
                <a:sym typeface="Calibri"/>
              </a:rPr>
              <a:t> other cases were referred to in the research concerning abortion/termination of pregnancy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8-11.</a:t>
            </a:r>
            <a:endParaRPr lang="fr-CH" i="0" dirty="0" smtClean="0"/>
          </a:p>
          <a:p>
            <a:endParaRPr i="0" dirty="0"/>
          </a:p>
        </p:txBody>
      </p:sp>
    </p:spTree>
    <p:extLst>
      <p:ext uri="{BB962C8B-B14F-4D97-AF65-F5344CB8AC3E}">
        <p14:creationId xmlns:p14="http://schemas.microsoft.com/office/powerpoint/2010/main" val="1996093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Third</a:t>
            </a:r>
            <a:r>
              <a:rPr lang="en-US" sz="1200" b="1" baseline="0" dirty="0" smtClean="0">
                <a:effectLst/>
                <a:latin typeface="+mn-lt"/>
                <a:ea typeface="+mn-ea"/>
                <a:cs typeface="+mn-cs"/>
                <a:sym typeface="Calibri"/>
              </a:rPr>
              <a:t> party consent case</a:t>
            </a:r>
            <a:endParaRPr lang="en-US" sz="1200" b="1" dirty="0" smtClean="0">
              <a:effectLst/>
              <a:latin typeface="+mn-lt"/>
              <a:ea typeface="+mn-ea"/>
              <a:cs typeface="+mn-cs"/>
              <a:sym typeface="Calibri"/>
            </a:endParaRPr>
          </a:p>
          <a:p>
            <a:endParaRPr lang="en-US" sz="1200" b="1" dirty="0" smtClean="0">
              <a:effectLst/>
              <a:latin typeface="+mn-lt"/>
              <a:ea typeface="+mn-ea"/>
              <a:cs typeface="+mn-cs"/>
              <a:sym typeface="Calibri"/>
            </a:endParaRPr>
          </a:p>
          <a:p>
            <a:r>
              <a:rPr lang="en-US" sz="1200" b="1" dirty="0" smtClean="0">
                <a:effectLst/>
                <a:latin typeface="+mn-lt"/>
                <a:ea typeface="+mn-ea"/>
                <a:cs typeface="+mn-cs"/>
                <a:sym typeface="Calibri"/>
              </a:rPr>
              <a:t>---</a:t>
            </a:r>
          </a:p>
          <a:p>
            <a:endParaRPr lang="en-US" sz="1200" b="1" dirty="0" smtClean="0">
              <a:effectLst/>
              <a:latin typeface="+mn-lt"/>
              <a:ea typeface="+mn-ea"/>
              <a:cs typeface="+mn-cs"/>
              <a:sym typeface="Calibri"/>
            </a:endParaRPr>
          </a:p>
          <a:p>
            <a:r>
              <a:rPr lang="en-US" sz="1200" b="1" dirty="0" smtClean="0">
                <a:effectLst/>
                <a:latin typeface="+mn-lt"/>
                <a:ea typeface="+mn-ea"/>
                <a:cs typeface="+mn-cs"/>
                <a:sym typeface="Calibri"/>
              </a:rPr>
              <a:t>Facts of the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 a case brought before the High Court Transvaal Division in South Africa, </a:t>
            </a:r>
            <a:r>
              <a:rPr lang="en-US" sz="1200" i="1" dirty="0" smtClean="0">
                <a:effectLst/>
                <a:latin typeface="+mn-lt"/>
                <a:ea typeface="+mn-ea"/>
                <a:cs typeface="+mn-cs"/>
                <a:sym typeface="Calibri"/>
              </a:rPr>
              <a:t>Christian Lawyers Association v National Minister of Health and Others</a:t>
            </a:r>
            <a:r>
              <a:rPr lang="en-US" sz="1200" dirty="0" smtClean="0">
                <a:effectLst/>
                <a:latin typeface="+mn-lt"/>
                <a:ea typeface="+mn-ea"/>
                <a:cs typeface="+mn-cs"/>
                <a:sym typeface="Calibri"/>
              </a:rPr>
              <a:t>, the applicants complained that the provisions of the abortion law which allow abortion for adolescents under 18 without ‘parental consent or control’ violated Constitutional rights to family and parental care, to be free from maltreatment, neglect and abuse, and to the best interests of the child.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They argued that pregnant girls are unable to make an informed decision regarding terminating their pregnancy without parental consent or control as they are unable to “</a:t>
            </a:r>
            <a:r>
              <a:rPr lang="en-US" sz="1200" i="1" dirty="0" smtClean="0">
                <a:effectLst/>
                <a:latin typeface="+mn-lt"/>
                <a:ea typeface="+mn-ea"/>
                <a:cs typeface="+mn-cs"/>
                <a:sym typeface="Calibri"/>
              </a:rPr>
              <a:t>appreciate the need for and value of parental</a:t>
            </a:r>
            <a:r>
              <a:rPr lang="en-US" sz="1200" dirty="0" smtClean="0">
                <a:effectLst/>
                <a:latin typeface="+mn-lt"/>
                <a:ea typeface="+mn-ea"/>
                <a:cs typeface="+mn-cs"/>
                <a:sym typeface="Calibri"/>
              </a:rPr>
              <a:t> </a:t>
            </a:r>
            <a:r>
              <a:rPr lang="en-US" sz="1200" i="1" dirty="0" smtClean="0">
                <a:effectLst/>
                <a:latin typeface="+mn-lt"/>
                <a:ea typeface="+mn-ea"/>
                <a:cs typeface="+mn-cs"/>
                <a:sym typeface="Calibri"/>
              </a:rPr>
              <a:t>care</a:t>
            </a:r>
            <a:r>
              <a:rPr lang="en-US" sz="1200" dirty="0" smtClean="0">
                <a:effectLst/>
                <a:latin typeface="+mn-lt"/>
                <a:ea typeface="+mn-ea"/>
                <a:cs typeface="+mn-cs"/>
                <a:sym typeface="Calibri"/>
              </a:rPr>
              <a:t>” and to give consent, which serves their best interest.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Court’s rejection of this argument was important in challenging stereotypes about adolescents’ decision-making capacity as inconsistent with their constitutional rights, including the rights to make decisions concerning reproduction and to control over one's body.</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Christian Lawyers Association v. National Minister of Health and other</a:t>
            </a:r>
            <a:r>
              <a:rPr lang="en-US" sz="1200" dirty="0" smtClean="0">
                <a:effectLst/>
                <a:latin typeface="+mn-lt"/>
                <a:ea typeface="+mn-ea"/>
                <a:cs typeface="+mn-cs"/>
                <a:sym typeface="Calibri"/>
              </a:rPr>
              <a:t>, Case No: 7728/2000, 2004 (10) BCLR 1086 (T) (South Africa, High Court, Transvaal Provincial Division),</a:t>
            </a:r>
            <a:r>
              <a:rPr lang="en-US" sz="1200" baseline="0" dirty="0" smtClean="0">
                <a:effectLst/>
                <a:latin typeface="+mn-lt"/>
                <a:ea typeface="+mn-ea"/>
                <a:cs typeface="+mn-cs"/>
                <a:sym typeface="Calibri"/>
              </a:rPr>
              <a:t> </a:t>
            </a:r>
            <a:r>
              <a:rPr lang="en-US" sz="1200" baseline="0" dirty="0" err="1" smtClean="0">
                <a:effectLst/>
                <a:latin typeface="+mn-lt"/>
                <a:ea typeface="+mn-ea"/>
                <a:cs typeface="+mn-cs"/>
                <a:sym typeface="Calibri"/>
              </a:rPr>
              <a:t>paras</a:t>
            </a:r>
            <a:r>
              <a:rPr lang="en-US" sz="1200" baseline="0" dirty="0" smtClean="0">
                <a:effectLst/>
                <a:latin typeface="+mn-lt"/>
                <a:ea typeface="+mn-ea"/>
                <a:cs typeface="+mn-cs"/>
                <a:sym typeface="Calibri"/>
              </a:rPr>
              <a:t> 13, 26-28, 56-57.</a:t>
            </a:r>
            <a:endParaRPr lang="en-US" sz="1200" dirty="0" smtClean="0">
              <a:effectLst/>
              <a:latin typeface="+mn-lt"/>
              <a:ea typeface="+mn-ea"/>
              <a:cs typeface="+mn-cs"/>
              <a:sym typeface="Calibri"/>
            </a:endParaRPr>
          </a:p>
          <a:p>
            <a:endParaRPr lang="en-US" dirty="0" smtClean="0"/>
          </a:p>
          <a:p>
            <a:r>
              <a:rPr lang="en-US" dirty="0" smtClean="0"/>
              <a:t>----</a:t>
            </a:r>
          </a:p>
          <a:p>
            <a:endParaRPr lang="en-US" dirty="0"/>
          </a:p>
        </p:txBody>
      </p:sp>
    </p:spTree>
    <p:extLst>
      <p:ext uri="{BB962C8B-B14F-4D97-AF65-F5344CB8AC3E}">
        <p14:creationId xmlns:p14="http://schemas.microsoft.com/office/powerpoint/2010/main" val="3057699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Third party consent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Emphasize that this concerns an</a:t>
            </a:r>
            <a:r>
              <a:rPr lang="en-US" sz="1200" b="1" baseline="0" dirty="0" smtClean="0">
                <a:effectLst/>
                <a:latin typeface="+mn-lt"/>
                <a:ea typeface="+mn-ea"/>
                <a:cs typeface="+mn-cs"/>
                <a:sym typeface="Calibri"/>
              </a:rPr>
              <a:t> example of judicial stereotyping with harmful impacts</a:t>
            </a:r>
          </a:p>
          <a:p>
            <a:endParaRPr lang="en-US" sz="1200" b="1" dirty="0" smtClean="0">
              <a:effectLst/>
              <a:latin typeface="+mn-lt"/>
              <a:ea typeface="+mn-ea"/>
              <a:cs typeface="+mn-cs"/>
              <a:sym typeface="Calibri"/>
            </a:endParaRPr>
          </a:p>
          <a:p>
            <a:r>
              <a:rPr lang="en-US" sz="1200" b="1" dirty="0" smtClean="0">
                <a:effectLst/>
                <a:latin typeface="+mn-lt"/>
                <a:ea typeface="+mn-ea"/>
                <a:cs typeface="+mn-cs"/>
                <a:sym typeface="Calibri"/>
              </a:rPr>
              <a:t>---</a:t>
            </a:r>
          </a:p>
          <a:p>
            <a:endParaRPr lang="en-US" sz="1200" b="1" dirty="0" smtClean="0">
              <a:effectLst/>
              <a:latin typeface="+mn-lt"/>
              <a:ea typeface="+mn-ea"/>
              <a:cs typeface="+mn-cs"/>
              <a:sym typeface="Calibri"/>
            </a:endParaRPr>
          </a:p>
          <a:p>
            <a:r>
              <a:rPr lang="en-US" sz="1200" b="1" dirty="0" smtClean="0">
                <a:effectLst/>
                <a:latin typeface="+mn-lt"/>
                <a:ea typeface="+mn-ea"/>
                <a:cs typeface="+mn-cs"/>
                <a:sym typeface="Calibri"/>
              </a:rPr>
              <a:t>Facts</a:t>
            </a:r>
            <a:r>
              <a:rPr lang="en-US" sz="1200" b="1" baseline="0" dirty="0" smtClean="0">
                <a:effectLst/>
                <a:latin typeface="+mn-lt"/>
                <a:ea typeface="+mn-ea"/>
                <a:cs typeface="+mn-cs"/>
                <a:sym typeface="Calibri"/>
              </a:rPr>
              <a:t> of the case</a:t>
            </a:r>
          </a:p>
          <a:p>
            <a:endParaRPr lang="en-US" sz="1200" dirty="0" smtClean="0">
              <a:effectLst/>
              <a:latin typeface="+mn-lt"/>
              <a:ea typeface="+mn-ea"/>
              <a:cs typeface="+mn-cs"/>
              <a:sym typeface="Calibri"/>
            </a:endParaRPr>
          </a:p>
          <a:p>
            <a:pPr marL="0" indent="0">
              <a:buNone/>
            </a:pPr>
            <a:r>
              <a:rPr lang="en-US" sz="1200" dirty="0" smtClean="0">
                <a:effectLst/>
                <a:latin typeface="+mn-lt"/>
                <a:ea typeface="+mn-ea"/>
                <a:cs typeface="+mn-cs"/>
                <a:sym typeface="Calibri"/>
              </a:rPr>
              <a:t>The Filipino Supreme Court ruled that all minors must secure parental or guardian consent to access modern contraceptives. </a:t>
            </a:r>
          </a:p>
          <a:p>
            <a:pPr marL="0" indent="0">
              <a:buNone/>
            </a:pPr>
            <a:endParaRPr lang="en-US" sz="1200" dirty="0" smtClean="0">
              <a:effectLst/>
              <a:latin typeface="+mn-lt"/>
              <a:ea typeface="+mn-ea"/>
              <a:cs typeface="+mn-cs"/>
              <a:sym typeface="Calibri"/>
            </a:endParaRPr>
          </a:p>
          <a:p>
            <a:pPr marL="0" indent="0">
              <a:buNone/>
            </a:pPr>
            <a:r>
              <a:rPr lang="en-US" dirty="0" smtClean="0"/>
              <a:t>The Court declared unconstitutional sections of the reproductive health law that allowed access to contraception without parental consent, declaring these as “anti-family.” </a:t>
            </a:r>
          </a:p>
          <a:p>
            <a:pPr marL="0" indent="0">
              <a:buNone/>
            </a:pPr>
            <a:endParaRPr lang="en-US" dirty="0" smtClean="0"/>
          </a:p>
          <a:p>
            <a:pPr marL="0" indent="0">
              <a:buNone/>
            </a:pPr>
            <a:r>
              <a:rPr lang="en-US" dirty="0" smtClean="0"/>
              <a:t>In asserting the right of parents to control their minor daughters, the case reinforced the stereotype of adolescent girls as incapable of rational decision-making. </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James M. </a:t>
            </a:r>
            <a:r>
              <a:rPr lang="en-US" sz="1200" i="1" dirty="0" err="1" smtClean="0">
                <a:effectLst/>
                <a:latin typeface="+mn-lt"/>
                <a:ea typeface="+mn-ea"/>
                <a:cs typeface="+mn-cs"/>
                <a:sym typeface="Calibri"/>
              </a:rPr>
              <a:t>Imbong</a:t>
            </a:r>
            <a:r>
              <a:rPr lang="en-US" sz="1200" i="1" dirty="0" smtClean="0">
                <a:effectLst/>
                <a:latin typeface="+mn-lt"/>
                <a:ea typeface="+mn-ea"/>
                <a:cs typeface="+mn-cs"/>
                <a:sym typeface="Calibri"/>
              </a:rPr>
              <a:t> v. Hon. </a:t>
            </a:r>
            <a:r>
              <a:rPr lang="en-US" sz="1200" i="1" dirty="0" err="1" smtClean="0">
                <a:effectLst/>
                <a:latin typeface="+mn-lt"/>
                <a:ea typeface="+mn-ea"/>
                <a:cs typeface="+mn-cs"/>
                <a:sym typeface="Calibri"/>
              </a:rPr>
              <a:t>Paquito</a:t>
            </a:r>
            <a:r>
              <a:rPr lang="en-US" sz="1200" i="1" dirty="0" smtClean="0">
                <a:effectLst/>
                <a:latin typeface="+mn-lt"/>
                <a:ea typeface="+mn-ea"/>
                <a:cs typeface="+mn-cs"/>
                <a:sym typeface="Calibri"/>
              </a:rPr>
              <a:t> N. Ochoa, Jr., </a:t>
            </a:r>
            <a:r>
              <a:rPr lang="en-US" sz="1200" dirty="0" smtClean="0">
                <a:effectLst/>
                <a:latin typeface="+mn-lt"/>
                <a:ea typeface="+mn-ea"/>
                <a:cs typeface="+mn-cs"/>
                <a:sym typeface="Calibri"/>
              </a:rPr>
              <a:t>G.R. No. 204819 (2014) (Republic of the Philippines, Supreme Court).</a:t>
            </a:r>
          </a:p>
          <a:p>
            <a:endParaRPr lang="en-US" dirty="0" smtClean="0"/>
          </a:p>
          <a:p>
            <a:r>
              <a:rPr lang="en-US" dirty="0" smtClean="0"/>
              <a:t>---</a:t>
            </a:r>
          </a:p>
          <a:p>
            <a:endParaRPr lang="en-US" dirty="0" smtClean="0"/>
          </a:p>
          <a:p>
            <a:r>
              <a:rPr lang="en-US" dirty="0" smtClean="0"/>
              <a:t>Another</a:t>
            </a:r>
            <a:r>
              <a:rPr lang="en-US" baseline="0" dirty="0" smtClean="0"/>
              <a:t> case that could be mentioned:</a:t>
            </a:r>
          </a:p>
          <a:p>
            <a:endParaRPr lang="en-US" baseline="0" dirty="0" smtClean="0"/>
          </a:p>
          <a:p>
            <a:r>
              <a:rPr lang="en-US" sz="1200" dirty="0" smtClean="0">
                <a:effectLst/>
                <a:latin typeface="+mn-lt"/>
                <a:ea typeface="+mn-ea"/>
                <a:cs typeface="+mn-cs"/>
                <a:sym typeface="Calibri"/>
              </a:rPr>
              <a:t>The </a:t>
            </a:r>
            <a:r>
              <a:rPr lang="en-US" sz="1200" i="1" dirty="0" err="1" smtClean="0">
                <a:effectLst/>
                <a:latin typeface="+mn-lt"/>
                <a:ea typeface="+mn-ea"/>
                <a:cs typeface="+mn-cs"/>
                <a:sym typeface="Calibri"/>
              </a:rPr>
              <a:t>Gillick</a:t>
            </a:r>
            <a:r>
              <a:rPr lang="en-US" sz="1200" dirty="0" smtClean="0">
                <a:effectLst/>
                <a:latin typeface="+mn-lt"/>
                <a:ea typeface="+mn-ea"/>
                <a:cs typeface="+mn-cs"/>
                <a:sym typeface="Calibri"/>
              </a:rPr>
              <a:t> case from the United Kingdom involved a United Kingdom health departmental circular advising doctors on the provision of contraception to minors. The circular stated that the prescription of contraception was a matter for the doctor's discretion and that it could be prescribed to those under 16 without parental consent.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 mother with five daughters under the age of 16 sought a declaration that it would be unlawful for a doctor to prescribe contraceptives to girls under 16 without the knowledge or consent of the parent. The complainant argued, in part, that the confidential provision of contraceptives for a girl under 16 would encourage participation by the girl in sexual intercourse and this practice offends basic principles of morality and religion. </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The House of Lords recognized that a girl under 16 does not lack the power to give valid consent to contraceptive advice or treatment, merely on account of her age and observed,</a:t>
            </a:r>
          </a:p>
          <a:p>
            <a:r>
              <a:rPr lang="en-US" sz="1200" dirty="0" smtClean="0">
                <a:effectLst/>
                <a:latin typeface="+mn-lt"/>
                <a:ea typeface="+mn-ea"/>
                <a:cs typeface="+mn-cs"/>
                <a:sym typeface="Calibri"/>
              </a:rPr>
              <a:t> </a:t>
            </a:r>
          </a:p>
          <a:p>
            <a:r>
              <a:rPr lang="en-US" sz="1200" i="1" dirty="0" smtClean="0">
                <a:effectLst/>
                <a:latin typeface="+mn-lt"/>
                <a:ea typeface="+mn-ea"/>
                <a:cs typeface="+mn-cs"/>
                <a:sym typeface="Calibri"/>
              </a:rPr>
              <a:t>“[t]he truth may well be that the rights of parents and children in this sensitive area are better protected by the professional standards of the medical profession than by “a priori” legal lines of division between capacity and lack of capacity to consent since any such general dividing line is sure to produce in some cases injustice, hardship, and injury to health” … </a:t>
            </a:r>
            <a:r>
              <a:rPr lang="en-US" sz="1200" dirty="0" smtClean="0">
                <a:effectLst/>
                <a:latin typeface="+mn-lt"/>
                <a:ea typeface="+mn-ea"/>
                <a:cs typeface="+mn-cs"/>
                <a:sym typeface="Calibri"/>
              </a:rPr>
              <a:t>[It held that]</a:t>
            </a:r>
            <a:r>
              <a:rPr lang="en-US" sz="1200" i="1" dirty="0" smtClean="0">
                <a:effectLst/>
                <a:latin typeface="+mn-lt"/>
                <a:ea typeface="+mn-ea"/>
                <a:cs typeface="+mn-cs"/>
                <a:sym typeface="Calibri"/>
              </a:rPr>
              <a:t> “the law [is] in line with social experience, which is that </a:t>
            </a:r>
            <a:r>
              <a:rPr lang="en-US" sz="1200" b="1" i="1" dirty="0" smtClean="0">
                <a:effectLst/>
                <a:latin typeface="+mn-lt"/>
                <a:ea typeface="+mn-ea"/>
                <a:cs typeface="+mn-cs"/>
                <a:sym typeface="Calibri"/>
              </a:rPr>
              <a:t>many girls are fully able to make sensible decisions about many matters before they reach the age of 16</a:t>
            </a:r>
            <a:r>
              <a:rPr lang="en-US" sz="1200" i="1" dirty="0" smtClean="0">
                <a:effectLst/>
                <a:latin typeface="+mn-lt"/>
                <a:ea typeface="+mn-ea"/>
                <a:cs typeface="+mn-cs"/>
                <a:sym typeface="Calibri"/>
              </a:rPr>
              <a:t>.”</a:t>
            </a:r>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 </a:t>
            </a:r>
            <a:endParaRPr lang="en-US" sz="1200" dirty="0" smtClean="0">
              <a:effectLst/>
              <a:latin typeface="+mn-lt"/>
              <a:ea typeface="+mn-ea"/>
              <a:cs typeface="+mn-cs"/>
              <a:sym typeface="Calibri"/>
            </a:endParaRPr>
          </a:p>
          <a:p>
            <a:r>
              <a:rPr lang="en-GB" sz="1200" i="1" dirty="0" err="1" smtClean="0">
                <a:effectLst/>
                <a:latin typeface="+mn-lt"/>
                <a:ea typeface="+mn-ea"/>
                <a:cs typeface="+mn-cs"/>
                <a:sym typeface="Calibri"/>
              </a:rPr>
              <a:t>Gillick</a:t>
            </a:r>
            <a:r>
              <a:rPr lang="en-GB" sz="1200" i="1" dirty="0" smtClean="0">
                <a:effectLst/>
                <a:latin typeface="+mn-lt"/>
                <a:ea typeface="+mn-ea"/>
                <a:cs typeface="+mn-cs"/>
                <a:sym typeface="Calibri"/>
              </a:rPr>
              <a:t> v. West Norfolk &amp; </a:t>
            </a:r>
            <a:r>
              <a:rPr lang="en-GB" sz="1200" i="1" dirty="0" err="1" smtClean="0">
                <a:effectLst/>
                <a:latin typeface="+mn-lt"/>
                <a:ea typeface="+mn-ea"/>
                <a:cs typeface="+mn-cs"/>
                <a:sym typeface="Calibri"/>
              </a:rPr>
              <a:t>Wisbeck</a:t>
            </a:r>
            <a:r>
              <a:rPr lang="en-GB" sz="1200" i="1" dirty="0" smtClean="0">
                <a:effectLst/>
                <a:latin typeface="+mn-lt"/>
                <a:ea typeface="+mn-ea"/>
                <a:cs typeface="+mn-cs"/>
                <a:sym typeface="Calibri"/>
              </a:rPr>
              <a:t> Area Health Authority and another</a:t>
            </a:r>
            <a:r>
              <a:rPr lang="en-GB" sz="1200" dirty="0" smtClean="0">
                <a:effectLst/>
                <a:latin typeface="+mn-lt"/>
                <a:ea typeface="+mn-ea"/>
                <a:cs typeface="+mn-cs"/>
                <a:sym typeface="Calibri"/>
              </a:rPr>
              <a:t> [1986] 1 AC 112 (United Kingdom, House of Lords).  </a:t>
            </a:r>
            <a:endParaRPr lang="en-US" sz="1200" dirty="0" smtClean="0">
              <a:effectLst/>
              <a:latin typeface="+mn-lt"/>
              <a:ea typeface="+mn-ea"/>
              <a:cs typeface="+mn-cs"/>
              <a:sym typeface="Calibri"/>
            </a:endParaRPr>
          </a:p>
          <a:p>
            <a:endParaRPr lang="en-US" baseline="0" dirty="0" smtClean="0"/>
          </a:p>
          <a:p>
            <a:endParaRPr lang="en-US" dirty="0" smtClean="0"/>
          </a:p>
          <a:p>
            <a:endParaRPr lang="en-US" dirty="0"/>
          </a:p>
        </p:txBody>
      </p:sp>
    </p:spTree>
    <p:extLst>
      <p:ext uri="{BB962C8B-B14F-4D97-AF65-F5344CB8AC3E}">
        <p14:creationId xmlns:p14="http://schemas.microsoft.com/office/powerpoint/2010/main" val="375076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Pregnancy and childbirth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sz="1200" b="1" baseline="0" dirty="0" smtClean="0">
                <a:effectLst/>
                <a:latin typeface="+mn-lt"/>
                <a:ea typeface="+mn-ea"/>
                <a:cs typeface="+mn-cs"/>
                <a:sym typeface="Calibri"/>
              </a:rPr>
              <a:t>Highlight that in this case the court both explicitly identified and challenged gender stereotypes, before then actually relying on those same stereotypes – thus judicial stereotyping - in coming to its decision!</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Facts of the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 an interesting 2012 case of </a:t>
            </a:r>
            <a:r>
              <a:rPr lang="en-US" sz="1200" i="1" dirty="0" err="1" smtClean="0">
                <a:effectLst/>
                <a:latin typeface="+mn-lt"/>
                <a:ea typeface="+mn-ea"/>
                <a:cs typeface="+mn-cs"/>
                <a:sym typeface="Calibri"/>
              </a:rPr>
              <a:t>Artavia</a:t>
            </a:r>
            <a:r>
              <a:rPr lang="en-US" sz="1200" i="1" dirty="0" smtClean="0">
                <a:effectLst/>
                <a:latin typeface="+mn-lt"/>
                <a:ea typeface="+mn-ea"/>
                <a:cs typeface="+mn-cs"/>
                <a:sym typeface="Calibri"/>
              </a:rPr>
              <a:t> Murillo et al v. Costa Rica</a:t>
            </a:r>
            <a:r>
              <a:rPr lang="en-US" sz="1200" dirty="0" smtClean="0">
                <a:effectLst/>
                <a:latin typeface="+mn-lt"/>
                <a:ea typeface="+mn-ea"/>
                <a:cs typeface="+mn-cs"/>
                <a:sym typeface="Calibri"/>
              </a:rPr>
              <a:t>, the Inter-American Court of Human Rights held that Costa Rica’s ban on in vitro fertilization (IVF) amounted to violations of the rights to privacy, to found a family and to equal protection of the law.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Court extensively recognized that the IVF ban could affect both men and women, but had a disproportionate impact on women, “</a:t>
            </a:r>
            <a:r>
              <a:rPr lang="en-US" sz="1200" i="1" dirty="0" smtClean="0">
                <a:effectLst/>
                <a:latin typeface="+mn-lt"/>
                <a:ea typeface="+mn-ea"/>
                <a:cs typeface="+mn-cs"/>
                <a:sym typeface="Calibri"/>
              </a:rPr>
              <a:t>owing to the existence of stereotypes and prejudices in society</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Defining femininity by motherhood, it recognized the sex-role stereotypes that contribute to this disproportionate impact in observing that “</a:t>
            </a:r>
            <a:r>
              <a:rPr lang="en-US" sz="1200" i="1" dirty="0" smtClean="0">
                <a:effectLst/>
                <a:latin typeface="+mn-lt"/>
                <a:ea typeface="+mn-ea"/>
                <a:cs typeface="+mn-cs"/>
                <a:sym typeface="Calibri"/>
              </a:rPr>
              <a:t>the WHO has indicated that, while the role and status of women in society should not be defined solely by their reproductive capacity, femininity is often defined by motherhood.</a:t>
            </a:r>
            <a:r>
              <a:rPr lang="en-US" sz="1200" baseline="30000" dirty="0" smtClean="0">
                <a:effectLst/>
                <a:latin typeface="+mn-lt"/>
                <a:ea typeface="+mn-ea"/>
                <a:cs typeface="+mn-cs"/>
                <a:sym typeface="Calibri"/>
              </a:rPr>
              <a:t>”</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While the Court stressed that these, “</a:t>
            </a:r>
            <a:r>
              <a:rPr lang="en-US" sz="1200" i="1" dirty="0" smtClean="0">
                <a:effectLst/>
                <a:latin typeface="+mn-lt"/>
                <a:ea typeface="+mn-ea"/>
                <a:cs typeface="+mn-cs"/>
                <a:sym typeface="Calibri"/>
              </a:rPr>
              <a:t>gender stereotypes are incompatible with international human rights law and measures must be taken to eliminate them</a:t>
            </a:r>
            <a:r>
              <a:rPr lang="en-US" sz="1200" dirty="0" smtClean="0">
                <a:effectLst/>
                <a:latin typeface="+mn-lt"/>
                <a:ea typeface="+mn-ea"/>
                <a:cs typeface="+mn-cs"/>
                <a:sym typeface="Calibri"/>
              </a:rPr>
              <a:t>,” it even explicitly</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identified them and defined them “</a:t>
            </a:r>
            <a:r>
              <a:rPr lang="en-US" sz="1200" i="1" dirty="0" smtClean="0">
                <a:effectLst/>
                <a:latin typeface="+mn-lt"/>
                <a:ea typeface="+mn-ea"/>
                <a:cs typeface="+mn-cs"/>
                <a:sym typeface="Calibri"/>
              </a:rPr>
              <a:t>in order to describe the disproportionate impact of the interference caused by the Constitutional Chamber’s judgment</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Yet, while the Court refuted the incompatibility of gender stereotypes with the principles of international human rights law, it subsequently relied on “motherhood” in determining violations of the right to private life. Specifically, the Court noted that, “</a:t>
            </a:r>
            <a:r>
              <a:rPr lang="en-US" sz="1200" i="1" dirty="0" smtClean="0">
                <a:effectLst/>
                <a:latin typeface="+mn-lt"/>
                <a:ea typeface="+mn-ea"/>
                <a:cs typeface="+mn-cs"/>
                <a:sym typeface="Calibri"/>
              </a:rPr>
              <a:t>motherhood is an essential part of the free development of a woman’s personality.</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i="1" dirty="0" err="1" smtClean="0">
                <a:effectLst/>
                <a:latin typeface="+mn-lt"/>
                <a:ea typeface="+mn-ea"/>
                <a:cs typeface="+mn-cs"/>
                <a:sym typeface="Calibri"/>
              </a:rPr>
              <a:t>Artavia</a:t>
            </a:r>
            <a:r>
              <a:rPr lang="en-US" sz="1200" i="1" dirty="0" smtClean="0">
                <a:effectLst/>
                <a:latin typeface="+mn-lt"/>
                <a:ea typeface="+mn-ea"/>
                <a:cs typeface="+mn-cs"/>
                <a:sym typeface="Calibri"/>
              </a:rPr>
              <a:t> Murillo et. al.  v. Costa Rica</a:t>
            </a:r>
            <a:r>
              <a:rPr lang="en-US" sz="1200" dirty="0" smtClean="0">
                <a:effectLst/>
                <a:latin typeface="+mn-lt"/>
                <a:ea typeface="+mn-ea"/>
                <a:cs typeface="+mn-cs"/>
                <a:sym typeface="Calibri"/>
              </a:rPr>
              <a:t>, Case No. 12,361, Judgment 28 November 2012 (Inter American Court of Human Rights) </a:t>
            </a:r>
            <a:r>
              <a:rPr lang="en-US" sz="1200" dirty="0" err="1" smtClean="0">
                <a:effectLst/>
                <a:latin typeface="+mn-lt"/>
                <a:ea typeface="+mn-ea"/>
                <a:cs typeface="+mn-cs"/>
                <a:sym typeface="Calibri"/>
              </a:rPr>
              <a:t>paras</a:t>
            </a:r>
            <a:r>
              <a:rPr lang="en-US" sz="1200" dirty="0" smtClean="0">
                <a:effectLst/>
                <a:latin typeface="+mn-lt"/>
                <a:ea typeface="+mn-ea"/>
                <a:cs typeface="+mn-cs"/>
                <a:sym typeface="Calibri"/>
              </a:rPr>
              <a:t>. 143, 294-296,</a:t>
            </a:r>
            <a:r>
              <a:rPr lang="en-US" sz="1200" baseline="0" dirty="0" smtClean="0">
                <a:effectLst/>
                <a:latin typeface="+mn-lt"/>
                <a:ea typeface="+mn-ea"/>
                <a:cs typeface="+mn-cs"/>
                <a:sym typeface="Calibri"/>
              </a:rPr>
              <a:t> 302</a:t>
            </a:r>
            <a:r>
              <a:rPr lang="en-GB" sz="1200" dirty="0" smtClean="0">
                <a:effectLst/>
                <a:latin typeface="+mn-lt"/>
                <a:ea typeface="+mn-ea"/>
                <a:cs typeface="+mn-cs"/>
                <a:sym typeface="Calibri"/>
              </a:rPr>
              <a:t>.</a:t>
            </a:r>
          </a:p>
          <a:p>
            <a:endParaRPr lang="en-GB" sz="1200" dirty="0" smtClean="0">
              <a:effectLst/>
              <a:latin typeface="+mn-lt"/>
              <a:ea typeface="+mn-ea"/>
              <a:cs typeface="+mn-cs"/>
              <a:sym typeface="Calibri"/>
            </a:endParaRPr>
          </a:p>
          <a:p>
            <a:r>
              <a:rPr lang="en-GB" sz="1200" dirty="0" smtClean="0">
                <a:effectLst/>
                <a:latin typeface="+mn-lt"/>
                <a:ea typeface="+mn-ea"/>
                <a:cs typeface="+mn-cs"/>
                <a:sym typeface="Calibri"/>
              </a:rPr>
              <a:t>---</a:t>
            </a:r>
          </a:p>
          <a:p>
            <a:endParaRPr lang="en-GB" sz="1200" dirty="0" smtClean="0">
              <a:effectLst/>
              <a:latin typeface="+mn-lt"/>
              <a:ea typeface="+mn-ea"/>
              <a:cs typeface="+mn-cs"/>
              <a:sym typeface="Calibri"/>
            </a:endParaRPr>
          </a:p>
          <a:p>
            <a:r>
              <a:rPr lang="en-GB" sz="1200" dirty="0" smtClean="0">
                <a:effectLst/>
                <a:latin typeface="+mn-lt"/>
                <a:ea typeface="+mn-ea"/>
                <a:cs typeface="+mn-cs"/>
                <a:sym typeface="Calibri"/>
              </a:rPr>
              <a:t>Another case</a:t>
            </a:r>
            <a:r>
              <a:rPr lang="en-GB" sz="1200" baseline="0" dirty="0" smtClean="0">
                <a:effectLst/>
                <a:latin typeface="+mn-lt"/>
                <a:ea typeface="+mn-ea"/>
                <a:cs typeface="+mn-cs"/>
                <a:sym typeface="Calibri"/>
              </a:rPr>
              <a:t> that could be referred to:</a:t>
            </a:r>
          </a:p>
          <a:p>
            <a:endParaRPr lang="en-GB" sz="1200" baseline="0" dirty="0" smtClean="0">
              <a:effectLst/>
              <a:latin typeface="+mn-lt"/>
              <a:ea typeface="+mn-ea"/>
              <a:cs typeface="+mn-cs"/>
              <a:sym typeface="Calibri"/>
            </a:endParaRPr>
          </a:p>
          <a:p>
            <a:r>
              <a:rPr lang="en-US" sz="1200" dirty="0" smtClean="0">
                <a:effectLst/>
                <a:latin typeface="+mn-lt"/>
                <a:ea typeface="+mn-ea"/>
                <a:cs typeface="+mn-cs"/>
                <a:sym typeface="Calibri"/>
              </a:rPr>
              <a:t>In a recent decision from the High Court of Kenya in Nairobi, the Court implicitly recognized the bias of health care providers towards two petitioners, who were held in detention in a Maternity Hospital, refused treatment and subjected to ill treatment because of their inability to pay their medical bills, “</a:t>
            </a:r>
            <a:r>
              <a:rPr lang="en-US" sz="1200" i="1" dirty="0" smtClean="0">
                <a:effectLst/>
                <a:latin typeface="+mn-lt"/>
                <a:ea typeface="+mn-ea"/>
                <a:cs typeface="+mn-cs"/>
                <a:sym typeface="Calibri"/>
              </a:rPr>
              <a:t>on account of their status as poor, socially and economically marginalized women</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Importantly, the Court referenced the affidavit of one of the doctors at the hospital, in which he “</a:t>
            </a:r>
            <a:r>
              <a:rPr lang="en-US" sz="1200" i="1" dirty="0" smtClean="0">
                <a:effectLst/>
                <a:latin typeface="+mn-lt"/>
                <a:ea typeface="+mn-ea"/>
                <a:cs typeface="+mn-cs"/>
                <a:sym typeface="Calibri"/>
              </a:rPr>
              <a:t>speaks of managing “stubborn” and “rogue mothers,” [as] a clear indication of the attitude that the hospital had towards its patients</a:t>
            </a:r>
            <a:r>
              <a:rPr lang="en-US" sz="1200" dirty="0" smtClean="0">
                <a:effectLst/>
                <a:latin typeface="+mn-lt"/>
                <a:ea typeface="+mn-ea"/>
                <a:cs typeface="+mn-cs"/>
                <a:sym typeface="Calibri"/>
              </a:rPr>
              <a:t>.” The Court further elaborated that “</a:t>
            </a:r>
            <a:r>
              <a:rPr lang="en-US" sz="1200" i="1" dirty="0" smtClean="0">
                <a:effectLst/>
                <a:latin typeface="+mn-lt"/>
                <a:ea typeface="+mn-ea"/>
                <a:cs typeface="+mn-cs"/>
                <a:sym typeface="Calibri"/>
              </a:rPr>
              <a:t>[t]he experience of the petitioners …demonstrated the disdain that those charged with the provisions of the services held towards the poor women.</a:t>
            </a:r>
            <a:r>
              <a:rPr lang="en-US" sz="1200" dirty="0" smtClean="0">
                <a:effectLst/>
                <a:latin typeface="+mn-lt"/>
                <a:ea typeface="+mn-ea"/>
                <a:cs typeface="+mn-cs"/>
                <a:sym typeface="Calibri"/>
              </a:rPr>
              <a:t>” These stereotypes contributed to the verbal abuse the patients experienced and the “deplorable” conditions under which they were held during the period of detention and their denial of medical care. </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Millicent </a:t>
            </a:r>
            <a:r>
              <a:rPr lang="en-US" sz="1200" i="1" dirty="0" err="1" smtClean="0">
                <a:effectLst/>
                <a:latin typeface="+mn-lt"/>
                <a:ea typeface="+mn-ea"/>
                <a:cs typeface="+mn-cs"/>
                <a:sym typeface="Calibri"/>
              </a:rPr>
              <a:t>Awuor</a:t>
            </a:r>
            <a:r>
              <a:rPr lang="en-US" sz="1200" i="1" dirty="0" smtClean="0">
                <a:effectLst/>
                <a:latin typeface="+mn-lt"/>
                <a:ea typeface="+mn-ea"/>
                <a:cs typeface="+mn-cs"/>
                <a:sym typeface="Calibri"/>
              </a:rPr>
              <a:t> </a:t>
            </a:r>
            <a:r>
              <a:rPr lang="en-US" sz="1200" i="1" dirty="0" err="1" smtClean="0">
                <a:effectLst/>
                <a:latin typeface="+mn-lt"/>
                <a:ea typeface="+mn-ea"/>
                <a:cs typeface="+mn-cs"/>
                <a:sym typeface="Calibri"/>
              </a:rPr>
              <a:t>Omuya</a:t>
            </a:r>
            <a:r>
              <a:rPr lang="en-US" sz="1200" i="1" dirty="0" smtClean="0">
                <a:effectLst/>
                <a:latin typeface="+mn-lt"/>
                <a:ea typeface="+mn-ea"/>
                <a:cs typeface="+mn-cs"/>
                <a:sym typeface="Calibri"/>
              </a:rPr>
              <a:t> alias </a:t>
            </a:r>
            <a:r>
              <a:rPr lang="en-US" sz="1200" i="1" dirty="0" err="1" smtClean="0">
                <a:effectLst/>
                <a:latin typeface="+mn-lt"/>
                <a:ea typeface="+mn-ea"/>
                <a:cs typeface="+mn-cs"/>
                <a:sym typeface="Calibri"/>
              </a:rPr>
              <a:t>Maimuna</a:t>
            </a:r>
            <a:r>
              <a:rPr lang="en-US" sz="1200" i="1" dirty="0" smtClean="0">
                <a:effectLst/>
                <a:latin typeface="+mn-lt"/>
                <a:ea typeface="+mn-ea"/>
                <a:cs typeface="+mn-cs"/>
                <a:sym typeface="Calibri"/>
              </a:rPr>
              <a:t> </a:t>
            </a:r>
            <a:r>
              <a:rPr lang="en-US" sz="1200" i="1" dirty="0" err="1" smtClean="0">
                <a:effectLst/>
                <a:latin typeface="+mn-lt"/>
                <a:ea typeface="+mn-ea"/>
                <a:cs typeface="+mn-cs"/>
                <a:sym typeface="Calibri"/>
              </a:rPr>
              <a:t>Awuor</a:t>
            </a:r>
            <a:r>
              <a:rPr lang="en-US" sz="1200" i="1" dirty="0" smtClean="0">
                <a:effectLst/>
                <a:latin typeface="+mn-lt"/>
                <a:ea typeface="+mn-ea"/>
                <a:cs typeface="+mn-cs"/>
                <a:sym typeface="Calibri"/>
              </a:rPr>
              <a:t> and Another v. The Attorney General and Four Others</a:t>
            </a:r>
            <a:r>
              <a:rPr lang="en-US" sz="1200" dirty="0" smtClean="0">
                <a:effectLst/>
                <a:latin typeface="+mn-lt"/>
                <a:ea typeface="+mn-ea"/>
                <a:cs typeface="+mn-cs"/>
                <a:sym typeface="Calibri"/>
              </a:rPr>
              <a:t>, [2015], Petition No. 562 of 2012, </a:t>
            </a:r>
            <a:r>
              <a:rPr lang="en-US" sz="1200" dirty="0" err="1" smtClean="0">
                <a:effectLst/>
                <a:latin typeface="+mn-lt"/>
                <a:ea typeface="+mn-ea"/>
                <a:cs typeface="+mn-cs"/>
                <a:sym typeface="Calibri"/>
              </a:rPr>
              <a:t>para</a:t>
            </a:r>
            <a:r>
              <a:rPr lang="en-US" sz="1200" dirty="0" smtClean="0">
                <a:effectLst/>
                <a:latin typeface="+mn-lt"/>
                <a:ea typeface="+mn-ea"/>
                <a:cs typeface="+mn-cs"/>
                <a:sym typeface="Calibri"/>
              </a:rPr>
              <a:t>. 123 (High Court of Kenya at Nairobi (Constitutional and Human Rights Division),</a:t>
            </a:r>
            <a:r>
              <a:rPr lang="en-US" sz="1200" baseline="0" dirty="0" smtClean="0">
                <a:effectLst/>
                <a:latin typeface="+mn-lt"/>
                <a:ea typeface="+mn-ea"/>
                <a:cs typeface="+mn-cs"/>
                <a:sym typeface="Calibri"/>
              </a:rPr>
              <a:t> </a:t>
            </a:r>
            <a:r>
              <a:rPr lang="en-US" sz="1200" baseline="0" dirty="0" err="1" smtClean="0">
                <a:effectLst/>
                <a:latin typeface="+mn-lt"/>
                <a:ea typeface="+mn-ea"/>
                <a:cs typeface="+mn-cs"/>
                <a:sym typeface="Calibri"/>
              </a:rPr>
              <a:t>paras</a:t>
            </a:r>
            <a:r>
              <a:rPr lang="en-US" sz="1200" baseline="0" dirty="0" smtClean="0">
                <a:effectLst/>
                <a:latin typeface="+mn-lt"/>
                <a:ea typeface="+mn-ea"/>
                <a:cs typeface="+mn-cs"/>
                <a:sym typeface="Calibri"/>
              </a:rPr>
              <a:t> 122-123.</a:t>
            </a:r>
            <a:endParaRPr lang="en-GB" sz="1200" baseline="0" dirty="0" smtClean="0">
              <a:effectLst/>
              <a:latin typeface="+mn-lt"/>
              <a:ea typeface="+mn-ea"/>
              <a:cs typeface="+mn-cs"/>
              <a:sym typeface="Calibri"/>
            </a:endParaRPr>
          </a:p>
          <a:p>
            <a:endParaRPr lang="en-GB" sz="1200" dirty="0" smtClean="0">
              <a:effectLst/>
              <a:latin typeface="+mn-lt"/>
              <a:ea typeface="+mn-ea"/>
              <a:cs typeface="+mn-cs"/>
              <a:sym typeface="Calibri"/>
            </a:endParaRPr>
          </a:p>
          <a:p>
            <a:r>
              <a:rPr lang="en-GB" sz="1200" dirty="0" smtClean="0">
                <a:effectLst/>
                <a:latin typeface="+mn-lt"/>
                <a:ea typeface="+mn-ea"/>
                <a:cs typeface="+mn-cs"/>
                <a:sym typeface="Calibri"/>
              </a:rPr>
              <a:t>---</a:t>
            </a:r>
          </a:p>
          <a:p>
            <a:endParaRPr lang="en-GB" sz="1200" dirty="0" smtClean="0">
              <a:effectLst/>
              <a:latin typeface="+mn-lt"/>
              <a:ea typeface="+mn-ea"/>
              <a:cs typeface="+mn-cs"/>
              <a:sym typeface="Calibri"/>
            </a:endParaRPr>
          </a:p>
          <a:p>
            <a:endParaRPr lang="en-GB" sz="1200" dirty="0" smtClean="0">
              <a:effectLst/>
              <a:latin typeface="+mn-lt"/>
              <a:ea typeface="+mn-ea"/>
              <a:cs typeface="+mn-cs"/>
              <a:sym typeface="Calibri"/>
            </a:endParaRPr>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a:t>
            </a:r>
            <a:r>
              <a:rPr lang="en-US" sz="1200" baseline="0" dirty="0" smtClean="0">
                <a:effectLst/>
                <a:latin typeface="+mn-lt"/>
                <a:ea typeface="+mn-ea"/>
                <a:cs typeface="+mn-cs"/>
                <a:sym typeface="Calibri"/>
              </a:rPr>
              <a:t> that m</a:t>
            </a:r>
            <a:r>
              <a:rPr lang="en-US" sz="1200" dirty="0" smtClean="0">
                <a:effectLst/>
                <a:latin typeface="+mn-lt"/>
                <a:ea typeface="+mn-ea"/>
                <a:cs typeface="+mn-cs"/>
                <a:sym typeface="Calibri"/>
              </a:rPr>
              <a:t>any</a:t>
            </a:r>
            <a:r>
              <a:rPr lang="en-US" sz="1200" baseline="0" dirty="0" smtClean="0">
                <a:effectLst/>
                <a:latin typeface="+mn-lt"/>
                <a:ea typeface="+mn-ea"/>
                <a:cs typeface="+mn-cs"/>
                <a:sym typeface="Calibri"/>
              </a:rPr>
              <a:t> other cases were referred to in the research concerning pregnancy and childbirth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16-19 .</a:t>
            </a:r>
            <a:endParaRPr lang="fr-CH" i="0" dirty="0" smtClean="0"/>
          </a:p>
          <a:p>
            <a:endParaRPr lang="en-US" sz="1200" dirty="0" smtClean="0">
              <a:effectLst/>
              <a:latin typeface="+mn-lt"/>
              <a:ea typeface="+mn-ea"/>
              <a:cs typeface="+mn-cs"/>
              <a:sym typeface="Calibri"/>
            </a:endParaRPr>
          </a:p>
        </p:txBody>
      </p:sp>
    </p:spTree>
    <p:extLst>
      <p:ext uri="{BB962C8B-B14F-4D97-AF65-F5344CB8AC3E}">
        <p14:creationId xmlns:p14="http://schemas.microsoft.com/office/powerpoint/2010/main" val="2511862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noRot="1" noChangeAspect="1"/>
          </p:cNvSpPr>
          <p:nvPr>
            <p:ph type="sldImg"/>
          </p:nvPr>
        </p:nvSpPr>
        <p:spPr>
          <a:prstGeom prst="rect">
            <a:avLst/>
          </a:prstGeom>
        </p:spPr>
        <p:txBody>
          <a:bodyPr/>
          <a:lstStyle/>
          <a:p>
            <a:endParaRPr/>
          </a:p>
        </p:txBody>
      </p:sp>
      <p:sp>
        <p:nvSpPr>
          <p:cNvPr id="282" name="Shape 282"/>
          <p:cNvSpPr>
            <a:spLocks noGrp="1"/>
          </p:cNvSpPr>
          <p:nvPr>
            <p:ph type="body" sz="quarter" idx="1"/>
          </p:nvPr>
        </p:nvSpPr>
        <p:spPr>
          <a:prstGeom prst="rect">
            <a:avLst/>
          </a:prstGeom>
        </p:spPr>
        <p:txBody>
          <a:bodyPr/>
          <a:lstStyle/>
          <a:p>
            <a:r>
              <a:rPr dirty="0"/>
              <a:t>International mechanisms have also emphasized that there are various forms of family, depending on cultural, religious, and other contexts. </a:t>
            </a:r>
            <a:endParaRPr lang="fr-CH" dirty="0" smtClean="0"/>
          </a:p>
          <a:p>
            <a:endParaRPr lang="fr-CH" dirty="0" smtClean="0"/>
          </a:p>
          <a:p>
            <a:r>
              <a:rPr lang="fr-CH" dirty="0" smtClean="0"/>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Emphasize</a:t>
            </a:r>
            <a:r>
              <a:rPr lang="en-US" sz="1200" b="1" baseline="0" dirty="0" smtClean="0">
                <a:effectLst/>
                <a:latin typeface="+mn-lt"/>
                <a:ea typeface="+mn-ea"/>
                <a:cs typeface="+mn-cs"/>
                <a:sym typeface="Calibri"/>
              </a:rPr>
              <a:t> </a:t>
            </a:r>
            <a:r>
              <a:rPr lang="en-US" sz="1200" b="0" baseline="0" dirty="0" smtClean="0">
                <a:effectLst/>
                <a:latin typeface="+mn-lt"/>
                <a:ea typeface="+mn-ea"/>
                <a:cs typeface="+mn-cs"/>
                <a:sym typeface="Calibri"/>
              </a:rPr>
              <a:t>that i</a:t>
            </a:r>
            <a:r>
              <a:rPr lang="en-US" sz="1200" b="0" dirty="0" smtClean="0">
                <a:effectLst/>
                <a:latin typeface="+mn-lt"/>
                <a:ea typeface="+mn-ea"/>
                <a:cs typeface="+mn-cs"/>
                <a:sym typeface="Calibri"/>
              </a:rPr>
              <a:t>nternational mechanisms (</a:t>
            </a:r>
            <a:r>
              <a:rPr lang="en-US" sz="1200" b="0" dirty="0" err="1" smtClean="0">
                <a:effectLst/>
                <a:latin typeface="+mn-lt"/>
                <a:ea typeface="+mn-ea"/>
                <a:cs typeface="+mn-cs"/>
                <a:sym typeface="Calibri"/>
              </a:rPr>
              <a:t>HRCee</a:t>
            </a:r>
            <a:r>
              <a:rPr lang="en-US" sz="1200" b="0" dirty="0" smtClean="0">
                <a:effectLst/>
                <a:latin typeface="+mn-lt"/>
                <a:ea typeface="+mn-ea"/>
                <a:cs typeface="+mn-cs"/>
                <a:sym typeface="Calibri"/>
              </a:rPr>
              <a:t>,</a:t>
            </a:r>
            <a:r>
              <a:rPr lang="en-US" sz="1200" b="0" baseline="0" dirty="0" smtClean="0">
                <a:effectLst/>
                <a:latin typeface="+mn-lt"/>
                <a:ea typeface="+mn-ea"/>
                <a:cs typeface="+mn-cs"/>
                <a:sym typeface="Calibri"/>
              </a:rPr>
              <a:t> CESCR, CEDAW, WG DAW, etc.) </a:t>
            </a:r>
            <a:r>
              <a:rPr lang="en-US" sz="1200" b="0" dirty="0" smtClean="0">
                <a:effectLst/>
                <a:latin typeface="+mn-lt"/>
                <a:ea typeface="+mn-ea"/>
                <a:cs typeface="+mn-cs"/>
                <a:sym typeface="Calibri"/>
              </a:rPr>
              <a:t>have also emphasized that there are various forms of family, depending on cultural, religious, and other contexts. </a:t>
            </a:r>
          </a:p>
          <a:p>
            <a:endParaRPr lang="en-US" sz="1200" b="0" dirty="0" smtClean="0">
              <a:effectLst/>
              <a:latin typeface="+mn-lt"/>
              <a:ea typeface="+mn-ea"/>
              <a:cs typeface="+mn-cs"/>
              <a:sym typeface="Calibri"/>
            </a:endParaRPr>
          </a:p>
          <a:p>
            <a:r>
              <a:rPr lang="en-US" sz="1200" dirty="0" smtClean="0">
                <a:effectLst/>
                <a:latin typeface="+mn-lt"/>
                <a:ea typeface="+mn-ea"/>
                <a:cs typeface="+mn-cs"/>
                <a:sym typeface="Calibri"/>
              </a:rPr>
              <a:t>They have also indicated that these and other stereotypes related to marriage and family relations can result in violations of human rights, including the right to non-discrimination and equality between women and men.</a:t>
            </a:r>
          </a:p>
          <a:p>
            <a:endParaRPr lang="fr-CH" dirty="0" smtClean="0"/>
          </a:p>
          <a:p>
            <a:r>
              <a:rPr lang="fr-CH" dirty="0" smtClean="0"/>
              <a:t>---</a:t>
            </a:r>
          </a:p>
          <a:p>
            <a:endParaRPr lang="fr-CH"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dirty="0" smtClean="0"/>
              <a:t>For background information and reference,</a:t>
            </a:r>
            <a:r>
              <a:rPr lang="fr-CH" baseline="0" dirty="0" smtClean="0"/>
              <a:t> see</a:t>
            </a:r>
            <a:r>
              <a:rPr lang="fr-CH" i="1" dirty="0" smtClean="0"/>
              <a:t>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19-23.</a:t>
            </a:r>
            <a:endParaRPr lang="fr-CH" dirty="0" smtClean="0"/>
          </a:p>
          <a:p>
            <a:endParaRPr dirty="0"/>
          </a:p>
        </p:txBody>
      </p:sp>
    </p:spTree>
    <p:extLst>
      <p:ext uri="{BB962C8B-B14F-4D97-AF65-F5344CB8AC3E}">
        <p14:creationId xmlns:p14="http://schemas.microsoft.com/office/powerpoint/2010/main" val="3329724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prstGeom prst="rect">
            <a:avLst/>
          </a:prstGeom>
        </p:spPr>
        <p:txBody>
          <a:bodyPr/>
          <a:lstStyle/>
          <a:p>
            <a:endParaRPr/>
          </a:p>
        </p:txBody>
      </p:sp>
      <p:sp>
        <p:nvSpPr>
          <p:cNvPr id="287" name="Shape 287"/>
          <p:cNvSpPr>
            <a:spLocks noGrp="1"/>
          </p:cNvSpPr>
          <p:nvPr>
            <p:ph type="body" sz="quarter" idx="1"/>
          </p:nvPr>
        </p:nvSpPr>
        <p:spPr>
          <a:prstGeom prst="rect">
            <a:avLst/>
          </a:prstGeom>
        </p:spPr>
        <p:txBody>
          <a:bodyPr/>
          <a:lstStyle/>
          <a:p>
            <a:r>
              <a:rPr b="1" i="0" dirty="0"/>
              <a:t>Remind the group </a:t>
            </a:r>
            <a:r>
              <a:rPr lang="fr-CH" b="1" i="0" dirty="0" smtClean="0"/>
              <a:t>that this is not an exhaustive list.</a:t>
            </a:r>
            <a:r>
              <a:rPr lang="fr-CH" b="1" i="0" baseline="0" dirty="0" smtClean="0"/>
              <a:t> </a:t>
            </a:r>
          </a:p>
          <a:p>
            <a:endParaRPr lang="fr-CH" b="1" i="1" dirty="0" smtClean="0"/>
          </a:p>
          <a:p>
            <a:endParaRPr b="1" i="1" dirty="0"/>
          </a:p>
        </p:txBody>
      </p:sp>
    </p:spTree>
    <p:extLst>
      <p:ext uri="{BB962C8B-B14F-4D97-AF65-F5344CB8AC3E}">
        <p14:creationId xmlns:p14="http://schemas.microsoft.com/office/powerpoint/2010/main" val="1946888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smtClean="0">
                <a:effectLst/>
                <a:latin typeface="+mn-lt"/>
                <a:ea typeface="+mn-ea"/>
                <a:cs typeface="+mn-cs"/>
                <a:sym typeface="Calibri"/>
              </a:rPr>
              <a:t>Ask</a:t>
            </a:r>
            <a:r>
              <a:rPr lang="en-US" sz="1200" b="1" i="1" baseline="0" dirty="0" smtClean="0">
                <a:effectLst/>
                <a:latin typeface="+mn-lt"/>
                <a:ea typeface="+mn-ea"/>
                <a:cs typeface="+mn-cs"/>
                <a:sym typeface="Calibri"/>
              </a:rPr>
              <a:t> participants if they can think of other stereotypes, including those that have already been discussed in previous sessions, that have inferences that can have a specific impact </a:t>
            </a:r>
            <a:r>
              <a:rPr lang="en-US" sz="1200" b="1" i="1" u="sng" baseline="0" dirty="0" smtClean="0">
                <a:effectLst/>
                <a:latin typeface="+mn-lt"/>
                <a:ea typeface="+mn-ea"/>
                <a:cs typeface="+mn-cs"/>
                <a:sym typeface="Calibri"/>
              </a:rPr>
              <a:t>on family formation</a:t>
            </a:r>
            <a:r>
              <a:rPr lang="en-US" sz="1200" b="1" i="1" u="none" baseline="0" dirty="0" smtClean="0">
                <a:effectLst/>
                <a:latin typeface="+mn-lt"/>
                <a:ea typeface="+mn-ea"/>
                <a:cs typeface="+mn-cs"/>
                <a:sym typeface="Calibri"/>
              </a:rPr>
              <a:t> cases. Emphasize sharing of cases and experience by participants.</a:t>
            </a:r>
            <a:endParaRPr lang="en-US" sz="1200" b="1" i="1" u="none"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Use the below examples to</a:t>
            </a:r>
            <a:r>
              <a:rPr lang="en-US" sz="1200" baseline="0" dirty="0" smtClean="0">
                <a:effectLst/>
                <a:latin typeface="+mn-lt"/>
                <a:ea typeface="+mn-ea"/>
                <a:cs typeface="+mn-cs"/>
                <a:sym typeface="Calibri"/>
              </a:rPr>
              <a:t> guide the discussions (these are stereotypes that came up in the research but there may also be more out there – not exhaustive)</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	</a:t>
            </a:r>
          </a:p>
          <a:p>
            <a:r>
              <a:rPr lang="en-US" sz="1200" b="1" dirty="0" smtClean="0">
                <a:effectLst/>
                <a:latin typeface="+mn-lt"/>
                <a:ea typeface="+mn-ea"/>
                <a:cs typeface="+mn-cs"/>
                <a:sym typeface="Calibri"/>
              </a:rPr>
              <a:t>Women and adolescent girls are incapable of making rational, informed and independent decisions, and they are in need of protection</a:t>
            </a:r>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Inference</a:t>
            </a:r>
          </a:p>
          <a:p>
            <a:r>
              <a:rPr lang="en-US" sz="1200" dirty="0" smtClean="0">
                <a:effectLst/>
                <a:latin typeface="+mn-lt"/>
                <a:ea typeface="+mn-ea"/>
                <a:cs typeface="+mn-cs"/>
                <a:sym typeface="Calibri"/>
              </a:rPr>
              <a:t>➢Girls should marry someone of their parents’ choosing</a:t>
            </a:r>
          </a:p>
          <a:p>
            <a:r>
              <a:rPr lang="en-US" sz="1200" dirty="0" smtClean="0">
                <a:effectLst/>
                <a:latin typeface="+mn-lt"/>
                <a:ea typeface="+mn-ea"/>
                <a:cs typeface="+mn-cs"/>
                <a:sym typeface="Calibri"/>
              </a:rPr>
              <a:t>➢Women depend on men for their financial security</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p>
          <a:p>
            <a:r>
              <a:rPr lang="en-US" sz="1200" b="1" dirty="0" smtClean="0">
                <a:effectLst/>
                <a:latin typeface="+mn-lt"/>
                <a:ea typeface="+mn-ea"/>
                <a:cs typeface="+mn-cs"/>
                <a:sym typeface="Calibri"/>
              </a:rPr>
              <a:t>Women are the property of their husbands</a:t>
            </a:r>
          </a:p>
          <a:p>
            <a:r>
              <a:rPr lang="en-US" sz="1200" dirty="0" smtClean="0">
                <a:effectLst/>
                <a:latin typeface="+mn-lt"/>
                <a:ea typeface="+mn-ea"/>
                <a:cs typeface="+mn-cs"/>
                <a:sym typeface="Calibri"/>
              </a:rPr>
              <a:t>Inference</a:t>
            </a:r>
          </a:p>
          <a:p>
            <a:r>
              <a:rPr lang="en-US" sz="1200" dirty="0" smtClean="0">
                <a:effectLst/>
                <a:latin typeface="+mn-lt"/>
                <a:ea typeface="+mn-ea"/>
                <a:cs typeface="+mn-cs"/>
                <a:sym typeface="Calibri"/>
              </a:rPr>
              <a:t>➢Women should be sexually available to their husbands, and rape within marriage is not possible </a:t>
            </a:r>
          </a:p>
          <a:p>
            <a:r>
              <a:rPr lang="en-US" sz="1200" dirty="0" smtClean="0">
                <a:effectLst/>
                <a:latin typeface="+mn-lt"/>
                <a:ea typeface="+mn-ea"/>
                <a:cs typeface="+mn-cs"/>
                <a:sym typeface="Calibri"/>
              </a:rPr>
              <a:t>➢Women’s and girls’ virginity before marriage is highly valued, and thus their sexuality should be controlled</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Stereotype</a:t>
            </a:r>
          </a:p>
          <a:p>
            <a:r>
              <a:rPr lang="en-US" sz="1200" b="1" dirty="0" smtClean="0">
                <a:effectLst/>
                <a:latin typeface="+mn-lt"/>
                <a:ea typeface="+mn-ea"/>
                <a:cs typeface="+mn-cs"/>
                <a:sym typeface="Calibri"/>
              </a:rPr>
              <a:t>Girls mature faster than boys	</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Inference</a:t>
            </a:r>
          </a:p>
          <a:p>
            <a:r>
              <a:rPr lang="en-US" sz="1200" dirty="0" smtClean="0">
                <a:effectLst/>
                <a:latin typeface="+mn-lt"/>
                <a:ea typeface="+mn-ea"/>
                <a:cs typeface="+mn-cs"/>
                <a:sym typeface="Calibri"/>
              </a:rPr>
              <a:t>➢Disparate ages for entering into marriage are justified</a:t>
            </a:r>
          </a:p>
          <a:p>
            <a:r>
              <a:rPr lang="en-US" sz="1200" dirty="0" smtClean="0">
                <a:effectLst/>
                <a:latin typeface="+mn-lt"/>
                <a:ea typeface="+mn-ea"/>
                <a:cs typeface="+mn-cs"/>
                <a:sym typeface="Calibri"/>
              </a:rPr>
              <a:t>Men are irresponsible, promiscuous and incapable of emotionally connecting to their children and taking on caring roles	</a:t>
            </a:r>
          </a:p>
          <a:p>
            <a:r>
              <a:rPr lang="en-US" sz="1200" dirty="0" smtClean="0">
                <a:effectLst/>
                <a:latin typeface="+mn-lt"/>
                <a:ea typeface="+mn-ea"/>
                <a:cs typeface="+mn-cs"/>
                <a:sym typeface="Calibri"/>
              </a:rPr>
              <a:t>➢Marriage will protect women from irresponsible and promiscuous men, which will bind them to their family </a:t>
            </a:r>
          </a:p>
          <a:p>
            <a:r>
              <a:rPr lang="en-US" sz="1200" dirty="0" smtClean="0">
                <a:effectLst/>
                <a:latin typeface="+mn-lt"/>
                <a:ea typeface="+mn-ea"/>
                <a:cs typeface="+mn-cs"/>
                <a:sym typeface="Calibri"/>
              </a:rPr>
              <a:t>➢Men should not be given custody of their children or be single parents</a:t>
            </a:r>
          </a:p>
          <a:p>
            <a:endParaRPr lang="en-US" dirty="0"/>
          </a:p>
        </p:txBody>
      </p:sp>
    </p:spTree>
    <p:extLst>
      <p:ext uri="{BB962C8B-B14F-4D97-AF65-F5344CB8AC3E}">
        <p14:creationId xmlns:p14="http://schemas.microsoft.com/office/powerpoint/2010/main" val="3092304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Introduce</a:t>
            </a:r>
            <a:r>
              <a:rPr lang="en-US" b="1" baseline="0" dirty="0" smtClean="0"/>
              <a:t> the session indicating what will be covered.</a:t>
            </a:r>
          </a:p>
          <a:p>
            <a:endParaRPr lang="en-US" b="1" baseline="0" dirty="0" smtClean="0"/>
          </a:p>
          <a:p>
            <a:pPr marL="0" marR="0" indent="0" algn="just" defTabSz="914400" eaLnBrk="1" fontAlgn="auto" latinLnBrk="0" hangingPunct="1">
              <a:lnSpc>
                <a:spcPct val="100000"/>
              </a:lnSpc>
              <a:spcBef>
                <a:spcPts val="400"/>
              </a:spcBef>
              <a:spcAft>
                <a:spcPts val="0"/>
              </a:spcAft>
              <a:buClrTx/>
              <a:buSzTx/>
              <a:buFontTx/>
              <a:buNone/>
              <a:tabLst/>
              <a:defRPr/>
            </a:pPr>
            <a:r>
              <a:rPr lang="en-US" dirty="0" smtClean="0"/>
              <a:t>Please</a:t>
            </a:r>
            <a:r>
              <a:rPr lang="en-US" baseline="0" dirty="0" smtClean="0"/>
              <a:t> k</a:t>
            </a:r>
            <a:r>
              <a:rPr lang="en-US" dirty="0" smtClean="0"/>
              <a:t>eep in mind that the focus of this training is judicial gender stereotyping thus is not an in depth training on SRHR. If you have more than two days for the training,  you can expand the content of this presentation by using other OHCHR training materials on SRHR.</a:t>
            </a:r>
            <a:r>
              <a:rPr lang="en-US" baseline="0" dirty="0" smtClean="0"/>
              <a:t> Please contact the Women’s Rights and Gender Section of OHCHR for these materials.</a:t>
            </a:r>
          </a:p>
          <a:p>
            <a:pPr marL="0" marR="0" indent="0" algn="just" defTabSz="914400" eaLnBrk="1" fontAlgn="auto" latinLnBrk="0" hangingPunct="1">
              <a:lnSpc>
                <a:spcPct val="100000"/>
              </a:lnSpc>
              <a:spcBef>
                <a:spcPts val="400"/>
              </a:spcBef>
              <a:spcAft>
                <a:spcPts val="0"/>
              </a:spcAft>
              <a:buClrTx/>
              <a:buSzTx/>
              <a:buFontTx/>
              <a:buNone/>
              <a:tabLst/>
              <a:defRPr/>
            </a:pPr>
            <a:endParaRPr lang="en-US" baseline="0" dirty="0" smtClean="0"/>
          </a:p>
          <a:p>
            <a:pPr marL="0" marR="0" indent="0" algn="just" defTabSz="914400" eaLnBrk="1" fontAlgn="auto" latinLnBrk="0" hangingPunct="1">
              <a:lnSpc>
                <a:spcPct val="100000"/>
              </a:lnSpc>
              <a:spcBef>
                <a:spcPts val="400"/>
              </a:spcBef>
              <a:spcAft>
                <a:spcPts val="0"/>
              </a:spcAft>
              <a:buClrTx/>
              <a:buSzTx/>
              <a:buFontTx/>
              <a:buNone/>
              <a:tabLst/>
              <a:defRPr/>
            </a:pPr>
            <a:r>
              <a:rPr lang="en-US" baseline="0" dirty="0" smtClean="0"/>
              <a:t>This can be explained to participants as well here and will avoid having a long discussion on standards which may take up valuable time needed to discuss stereotyping in SRHR cases.</a:t>
            </a:r>
          </a:p>
          <a:p>
            <a:endParaRPr lang="en-US" b="1" dirty="0" smtClean="0"/>
          </a:p>
          <a:p>
            <a:r>
              <a:rPr lang="en-US" b="1" dirty="0" smtClean="0"/>
              <a:t>---</a:t>
            </a:r>
          </a:p>
          <a:p>
            <a:endParaRPr lang="en-US" b="1" dirty="0" smtClean="0"/>
          </a:p>
          <a:p>
            <a:r>
              <a:rPr lang="en-US" b="1" dirty="0" smtClean="0"/>
              <a:t>Note that the case law examples below can be adjusted</a:t>
            </a:r>
            <a:r>
              <a:rPr lang="en-US" b="1" baseline="0" dirty="0" smtClean="0"/>
              <a:t> to fit the context within which the workshop is taking place. </a:t>
            </a:r>
          </a:p>
          <a:p>
            <a:endParaRPr lang="en-US" b="1" baseline="0" dirty="0" smtClean="0"/>
          </a:p>
          <a:p>
            <a:r>
              <a:rPr lang="en-US" b="1" baseline="0" dirty="0" smtClean="0"/>
              <a:t>Some slides/case law examples can also be omitted for the sake of time if helpful – the presentation as presented is intended to give the facilitator the flexibility to adapt where needed.</a:t>
            </a:r>
            <a:endParaRPr lang="en-US" b="1" dirty="0" smtClean="0"/>
          </a:p>
          <a:p>
            <a:endParaRPr lang="en-US" b="1" dirty="0" smtClean="0"/>
          </a:p>
          <a:p>
            <a:r>
              <a:rPr lang="en-US" b="1" dirty="0" smtClean="0"/>
              <a:t>---</a:t>
            </a:r>
          </a:p>
          <a:p>
            <a:endParaRPr lang="en-US" b="1" dirty="0" smtClean="0"/>
          </a:p>
          <a:p>
            <a:r>
              <a:rPr lang="en-US" b="0" dirty="0" smtClean="0"/>
              <a:t>The</a:t>
            </a:r>
            <a:r>
              <a:rPr lang="en-US" b="0" baseline="0" dirty="0" smtClean="0"/>
              <a:t> primary background reference material for this sessions concerns OHCHR, </a:t>
            </a:r>
            <a:r>
              <a:rPr lang="en-US" sz="1200" b="0" u="none" strike="noStrike" dirty="0" smtClean="0">
                <a:effectLst/>
                <a:latin typeface="+mn-lt"/>
                <a:ea typeface="+mn-ea"/>
                <a:cs typeface="+mn-cs"/>
                <a:sym typeface="Calibri"/>
              </a:rPr>
              <a:t> </a:t>
            </a:r>
            <a:r>
              <a:rPr lang="en-US"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en-US" sz="1200" b="0" i="1" u="none" baseline="0" dirty="0" smtClean="0">
                <a:effectLst/>
                <a:latin typeface="+mn-lt"/>
                <a:ea typeface="+mn-ea"/>
                <a:cs typeface="+mn-cs"/>
                <a:sym typeface="Calibri"/>
              </a:rPr>
              <a:t> - </a:t>
            </a:r>
            <a:r>
              <a:rPr lang="en-US" sz="1200" b="0" i="1" u="none" dirty="0" smtClean="0">
                <a:effectLst/>
                <a:latin typeface="+mn-lt"/>
                <a:ea typeface="+mn-ea"/>
                <a:cs typeface="+mn-cs"/>
                <a:sym typeface="Calibri"/>
              </a:rPr>
              <a:t>A review of case law </a:t>
            </a:r>
            <a:r>
              <a:rPr lang="en-US" sz="1200" b="0" i="0" u="none" dirty="0" smtClean="0">
                <a:effectLst/>
                <a:latin typeface="+mn-lt"/>
                <a:ea typeface="+mn-ea"/>
                <a:cs typeface="+mn-cs"/>
                <a:sym typeface="Calibri"/>
              </a:rPr>
              <a:t>(2017) *working title as the report</a:t>
            </a:r>
            <a:r>
              <a:rPr lang="en-US" sz="1200" b="0" i="0" u="none" baseline="0" dirty="0" smtClean="0">
                <a:effectLst/>
                <a:latin typeface="+mn-lt"/>
                <a:ea typeface="+mn-ea"/>
                <a:cs typeface="+mn-cs"/>
                <a:sym typeface="Calibri"/>
              </a:rPr>
              <a:t> awaits final clearance</a:t>
            </a:r>
            <a:endParaRPr lang="en-US" sz="1200" b="0" i="0" u="none" dirty="0" smtClean="0">
              <a:effectLst/>
              <a:latin typeface="+mn-lt"/>
              <a:ea typeface="+mn-ea"/>
              <a:cs typeface="+mn-cs"/>
              <a:sym typeface="Calibri"/>
            </a:endParaRPr>
          </a:p>
          <a:p>
            <a:endParaRPr lang="en-US" b="1" baseline="0" dirty="0" smtClean="0"/>
          </a:p>
          <a:p>
            <a:endParaRPr lang="en-US" b="1" baseline="0" dirty="0" smtClean="0"/>
          </a:p>
          <a:p>
            <a:endParaRPr lang="en-US" b="1" dirty="0" smtClean="0"/>
          </a:p>
        </p:txBody>
      </p:sp>
    </p:spTree>
    <p:extLst>
      <p:ext uri="{BB962C8B-B14F-4D97-AF65-F5344CB8AC3E}">
        <p14:creationId xmlns:p14="http://schemas.microsoft.com/office/powerpoint/2010/main" val="4162486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Marriage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Facts of the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Supreme Court of Nepal in 2006 ordered the amendment of the Marriage Registration Act to ensure consistency and uniformity in age by also relying on scientific evidence to challenge the stereotype that women mature earlier than men.</a:t>
            </a:r>
          </a:p>
          <a:p>
            <a:endParaRPr lang="en-US" sz="1200" dirty="0" smtClean="0">
              <a:effectLst/>
              <a:latin typeface="+mn-lt"/>
              <a:ea typeface="+mn-ea"/>
              <a:cs typeface="+mn-cs"/>
              <a:sym typeface="Calibri"/>
            </a:endParaRPr>
          </a:p>
          <a:p>
            <a:r>
              <a:rPr lang="en-US" sz="1200" i="1" dirty="0" err="1" smtClean="0">
                <a:effectLst/>
                <a:latin typeface="+mn-lt"/>
                <a:ea typeface="+mn-ea"/>
                <a:cs typeface="+mn-cs"/>
                <a:sym typeface="Calibri"/>
              </a:rPr>
              <a:t>Sapana</a:t>
            </a:r>
            <a:r>
              <a:rPr lang="en-US" sz="1200" i="1" dirty="0" smtClean="0">
                <a:effectLst/>
                <a:latin typeface="+mn-lt"/>
                <a:ea typeface="+mn-ea"/>
                <a:cs typeface="+mn-cs"/>
                <a:sym typeface="Calibri"/>
              </a:rPr>
              <a:t> </a:t>
            </a:r>
            <a:r>
              <a:rPr lang="en-US" sz="1200" i="1" dirty="0" err="1" smtClean="0">
                <a:effectLst/>
                <a:latin typeface="+mn-lt"/>
                <a:ea typeface="+mn-ea"/>
                <a:cs typeface="+mn-cs"/>
                <a:sym typeface="Calibri"/>
              </a:rPr>
              <a:t>Pradhan</a:t>
            </a:r>
            <a:r>
              <a:rPr lang="en-US" sz="1200" i="1" dirty="0" smtClean="0">
                <a:effectLst/>
                <a:latin typeface="+mn-lt"/>
                <a:ea typeface="+mn-ea"/>
                <a:cs typeface="+mn-cs"/>
                <a:sym typeface="Calibri"/>
              </a:rPr>
              <a:t> </a:t>
            </a:r>
            <a:r>
              <a:rPr lang="en-US" sz="1200" i="1" dirty="0" err="1" smtClean="0">
                <a:effectLst/>
                <a:latin typeface="+mn-lt"/>
                <a:ea typeface="+mn-ea"/>
                <a:cs typeface="+mn-cs"/>
                <a:sym typeface="Calibri"/>
              </a:rPr>
              <a:t>Malla</a:t>
            </a:r>
            <a:r>
              <a:rPr lang="en-US" sz="1200" i="1" dirty="0" smtClean="0">
                <a:effectLst/>
                <a:latin typeface="+mn-lt"/>
                <a:ea typeface="+mn-ea"/>
                <a:cs typeface="+mn-cs"/>
                <a:sym typeface="Calibri"/>
              </a:rPr>
              <a:t> and Others v, Office of Prime Minister and Others, Supreme Court of Tibet, 2006</a:t>
            </a:r>
            <a:r>
              <a:rPr lang="en-US" sz="1200" dirty="0" smtClean="0">
                <a:effectLst/>
                <a:latin typeface="+mn-lt"/>
                <a:ea typeface="+mn-ea"/>
                <a:cs typeface="+mn-cs"/>
                <a:sym typeface="Calibri"/>
              </a:rPr>
              <a:t>, Special Writ No. 98 of the Year 2062 (2005 A.D) (Supreme Court of Nepal), 42.</a:t>
            </a:r>
          </a:p>
          <a:p>
            <a:endParaRPr lang="en-US" dirty="0" smtClean="0"/>
          </a:p>
          <a:p>
            <a:r>
              <a:rPr lang="en-US" dirty="0" smtClean="0"/>
              <a:t>---</a:t>
            </a:r>
          </a:p>
          <a:p>
            <a:endParaRPr lang="en-US" dirty="0" smtClean="0"/>
          </a:p>
          <a:p>
            <a:r>
              <a:rPr lang="en-US" dirty="0" smtClean="0"/>
              <a:t>A similar other</a:t>
            </a:r>
            <a:r>
              <a:rPr lang="en-US" baseline="0" dirty="0" smtClean="0"/>
              <a:t> case one could refer to:</a:t>
            </a:r>
          </a:p>
          <a:p>
            <a:endParaRPr lang="en-US" baseline="0" dirty="0" smtClean="0"/>
          </a:p>
          <a:p>
            <a:r>
              <a:rPr lang="en-US" sz="1200" dirty="0" smtClean="0">
                <a:effectLst/>
                <a:latin typeface="+mn-lt"/>
                <a:ea typeface="+mn-ea"/>
                <a:cs typeface="+mn-cs"/>
                <a:sym typeface="Calibri"/>
              </a:rPr>
              <a:t>In a 2016 case challenging Zimbabwe’s Marriage Act, which authorized girls to marry at the age of 16 with parental/guardian or judicial consent, while boys needed to attain the age of 18, the Court recognized the link between disparate legal ages of marriage for girls and boys and the prevalence of child marriage. The Court found that this act, “</a:t>
            </a:r>
            <a:r>
              <a:rPr lang="en-US" sz="1200" i="1" dirty="0" smtClean="0">
                <a:effectLst/>
                <a:latin typeface="+mn-lt"/>
                <a:ea typeface="+mn-ea"/>
                <a:cs typeface="+mn-cs"/>
                <a:sym typeface="Calibri"/>
              </a:rPr>
              <a:t>and any law, custom and practice which </a:t>
            </a:r>
            <a:r>
              <a:rPr lang="en-US" sz="1200" i="1" dirty="0" err="1" smtClean="0">
                <a:effectLst/>
                <a:latin typeface="+mn-lt"/>
                <a:ea typeface="+mn-ea"/>
                <a:cs typeface="+mn-cs"/>
                <a:sym typeface="Calibri"/>
              </a:rPr>
              <a:t>authorises</a:t>
            </a:r>
            <a:r>
              <a:rPr lang="en-US" sz="1200" i="1" dirty="0" smtClean="0">
                <a:effectLst/>
                <a:latin typeface="+mn-lt"/>
                <a:ea typeface="+mn-ea"/>
                <a:cs typeface="+mn-cs"/>
                <a:sym typeface="Calibri"/>
              </a:rPr>
              <a:t> child marriage is unconstitutional.</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Court recognized and debunked the stereotypical notions on which the law was based, indicating that, “</a:t>
            </a:r>
            <a:r>
              <a:rPr lang="en-US" sz="1200" i="1" dirty="0" smtClean="0">
                <a:effectLst/>
                <a:latin typeface="+mn-lt"/>
                <a:ea typeface="+mn-ea"/>
                <a:cs typeface="+mn-cs"/>
                <a:sym typeface="Calibri"/>
              </a:rPr>
              <a:t>the respondents[]sought to justify marriage under … the Marriage Act on the ground that a girl physiologically, psychologically and emotionally matures earlier than a boy. The contention is without scientific evidence to support it.</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Additionally, it invoked human rights principles in debunking this stereotype by elaborating that,</a:t>
            </a:r>
          </a:p>
          <a:p>
            <a:r>
              <a:rPr lang="en-US" sz="1200" dirty="0" smtClean="0">
                <a:effectLst/>
                <a:latin typeface="+mn-lt"/>
                <a:ea typeface="+mn-ea"/>
                <a:cs typeface="+mn-cs"/>
                <a:sym typeface="Calibri"/>
              </a:rPr>
              <a:t>“</a:t>
            </a:r>
            <a:r>
              <a:rPr lang="en-US" sz="1200" i="1" dirty="0" smtClean="0">
                <a:effectLst/>
                <a:latin typeface="+mn-lt"/>
                <a:ea typeface="+mn-ea"/>
                <a:cs typeface="+mn-cs"/>
                <a:sym typeface="Calibri"/>
              </a:rPr>
              <a:t>It is regrettable that the respondents failed to appreciate that the rationale they advanced in support of the difference in the treatment of girls and boys </a:t>
            </a:r>
            <a:r>
              <a:rPr lang="en-US" sz="1200" i="1" dirty="0" err="1" smtClean="0">
                <a:effectLst/>
                <a:latin typeface="+mn-lt"/>
                <a:ea typeface="+mn-ea"/>
                <a:cs typeface="+mn-cs"/>
                <a:sym typeface="Calibri"/>
              </a:rPr>
              <a:t>formalised</a:t>
            </a:r>
            <a:r>
              <a:rPr lang="en-US" sz="1200" i="1" dirty="0" smtClean="0">
                <a:effectLst/>
                <a:latin typeface="+mn-lt"/>
                <a:ea typeface="+mn-ea"/>
                <a:cs typeface="+mn-cs"/>
                <a:sym typeface="Calibri"/>
              </a:rPr>
              <a:t> by the impugned legislation, is the old stereotypical notion that females were destined solely for the home and the rearing of children of the family and that only the males were destined for the market place and the world of ideas …The contention by the respondents is contrary to the fundamental values of human dignity, gender equality, social justice and freedom which the people of Zimbabwe have committed themselves to uphold and promote through legislation governing the interests of children</a:t>
            </a:r>
            <a:r>
              <a:rPr lang="en-US" sz="1200" dirty="0" smtClean="0">
                <a:effectLst/>
                <a:latin typeface="+mn-lt"/>
                <a:ea typeface="+mn-ea"/>
                <a:cs typeface="+mn-cs"/>
                <a:sym typeface="Calibri"/>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Moreover, the Court addressed and refuted another stereotype invoked by the government, that “</a:t>
            </a:r>
            <a:r>
              <a:rPr lang="en-US" sz="1200" i="1" dirty="0" smtClean="0">
                <a:effectLst/>
                <a:latin typeface="+mn-lt"/>
                <a:ea typeface="+mn-ea"/>
                <a:cs typeface="+mn-cs"/>
                <a:sym typeface="Calibri"/>
              </a:rPr>
              <a:t>men would impregnate girls and not bear the responsibility of having to marry them,</a:t>
            </a:r>
            <a:r>
              <a:rPr lang="en-US" sz="1200" dirty="0" smtClean="0">
                <a:effectLst/>
                <a:latin typeface="+mn-lt"/>
                <a:ea typeface="+mn-ea"/>
                <a:cs typeface="+mn-cs"/>
                <a:sym typeface="Calibri"/>
              </a:rPr>
              <a:t>” in the absence of a law or custom permitting child marriage. The Court refuted such justifications in ruling that “</a:t>
            </a:r>
            <a:r>
              <a:rPr lang="en-US" sz="1200" i="1" dirty="0" smtClean="0">
                <a:effectLst/>
                <a:latin typeface="+mn-lt"/>
                <a:ea typeface="+mn-ea"/>
                <a:cs typeface="+mn-cs"/>
                <a:sym typeface="Calibri"/>
              </a:rPr>
              <a:t>the circumstance of a girl getting pregnant does not disentitle her from the enjoyment of all the rights of a child enshrined in … the Constitution</a:t>
            </a:r>
            <a:r>
              <a:rPr lang="en-US" sz="1200" dirty="0" smtClean="0">
                <a:effectLst/>
                <a:latin typeface="+mn-lt"/>
                <a:ea typeface="+mn-ea"/>
                <a:cs typeface="+mn-cs"/>
                <a:sym typeface="Calibri"/>
              </a:rPr>
              <a:t>.” Moreover, it explicitly disentangled the fact of pregnancy from marriage, and caretaking responsibilities for children from marriage in elaborating that, </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“A girl does not become an adult and therefore eligible for marriage because she has become pregnant … The effect of the protection under …. the Constitution, is that a girl remains a child regardless of her pregnancy status until she attains the age of 18 years. Whilst she is a child all the fundamental rights of a child protect her from being subjected to any form of marriage.</a:t>
            </a:r>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There is a difference between making a man take responsibility for the pregnancy of a girl and the maintenance of the baby once it is born and compelling a girl child to get married because she got pregnant. ... It would, in fact, be a form of abuse of a girl child to compel her to be married because she got pregnant. That in any case cannot happen without a contravention of … the Constitution. What is clear is that pregnancy can no longer be an excuse for child marriage.</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i="1" dirty="0" err="1" smtClean="0">
                <a:effectLst/>
                <a:latin typeface="+mn-lt"/>
                <a:ea typeface="+mn-ea"/>
                <a:cs typeface="+mn-cs"/>
                <a:sym typeface="Calibri"/>
              </a:rPr>
              <a:t>Mudzuru</a:t>
            </a:r>
            <a:r>
              <a:rPr lang="en-US" sz="1200" i="1" dirty="0" smtClean="0">
                <a:effectLst/>
                <a:latin typeface="+mn-lt"/>
                <a:ea typeface="+mn-ea"/>
                <a:cs typeface="+mn-cs"/>
                <a:sym typeface="Calibri"/>
              </a:rPr>
              <a:t> v. Minister of Justice</a:t>
            </a:r>
            <a:r>
              <a:rPr lang="en-US" sz="1200" dirty="0" smtClean="0">
                <a:effectLst/>
                <a:latin typeface="+mn-lt"/>
                <a:ea typeface="+mn-ea"/>
                <a:cs typeface="+mn-cs"/>
                <a:sym typeface="Calibri"/>
              </a:rPr>
              <a:t>, Const. Application No. 79/14, Judgment No. CCZ 12/2015 (2016) (Zimbabwe, Constitutional Court); </a:t>
            </a:r>
            <a:r>
              <a:rPr lang="es-ES" sz="1200" i="1" dirty="0" smtClean="0">
                <a:effectLst/>
                <a:latin typeface="+mn-lt"/>
                <a:ea typeface="+mn-ea"/>
                <a:cs typeface="+mn-cs"/>
                <a:sym typeface="Calibri"/>
              </a:rPr>
              <a:t>,</a:t>
            </a:r>
            <a:r>
              <a:rPr lang="es-ES" sz="1200" dirty="0" smtClean="0">
                <a:effectLst/>
                <a:latin typeface="+mn-lt"/>
                <a:ea typeface="+mn-ea"/>
                <a:cs typeface="+mn-cs"/>
                <a:sym typeface="Calibri"/>
              </a:rPr>
              <a:t> paras 51-54</a:t>
            </a:r>
            <a:endParaRPr lang="en-US" sz="1200" dirty="0" smtClean="0">
              <a:effectLst/>
              <a:latin typeface="+mn-lt"/>
              <a:ea typeface="+mn-ea"/>
              <a:cs typeface="+mn-cs"/>
              <a:sym typeface="Calibri"/>
            </a:endParaRPr>
          </a:p>
          <a:p>
            <a:endParaRPr lang="en-US" dirty="0"/>
          </a:p>
        </p:txBody>
      </p:sp>
    </p:spTree>
    <p:extLst>
      <p:ext uri="{BB962C8B-B14F-4D97-AF65-F5344CB8AC3E}">
        <p14:creationId xmlns:p14="http://schemas.microsoft.com/office/powerpoint/2010/main" val="3640868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Custody</a:t>
            </a:r>
            <a:r>
              <a:rPr lang="en-US" sz="1200" b="1" baseline="0" dirty="0" smtClean="0">
                <a:effectLst/>
                <a:latin typeface="+mn-lt"/>
                <a:ea typeface="+mn-ea"/>
                <a:cs typeface="+mn-cs"/>
                <a:sym typeface="Calibri"/>
              </a:rPr>
              <a:t> case</a:t>
            </a:r>
            <a:endParaRPr lang="en-US" sz="1200" b="1"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Facts</a:t>
            </a:r>
            <a:r>
              <a:rPr lang="en-US" sz="1200" b="1" baseline="0" dirty="0" smtClean="0">
                <a:effectLst/>
                <a:latin typeface="+mn-lt"/>
                <a:ea typeface="+mn-ea"/>
                <a:cs typeface="+mn-cs"/>
                <a:sym typeface="Calibri"/>
              </a:rPr>
              <a:t> of the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Inter-American Court of Human Rights has played an important role in identifying judicial stereotypes in this context and calling on states to combat such stereotypes.</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 the 2012 Inter-American Court of Human Rights case of </a:t>
            </a:r>
            <a:r>
              <a:rPr lang="en-US" sz="1200" i="1" dirty="0" err="1" smtClean="0">
                <a:effectLst/>
                <a:latin typeface="+mn-lt"/>
                <a:ea typeface="+mn-ea"/>
                <a:cs typeface="+mn-cs"/>
                <a:sym typeface="Calibri"/>
              </a:rPr>
              <a:t>Forneron</a:t>
            </a:r>
            <a:r>
              <a:rPr lang="en-US" sz="1200" i="1" dirty="0" smtClean="0">
                <a:effectLst/>
                <a:latin typeface="+mn-lt"/>
                <a:ea typeface="+mn-ea"/>
                <a:cs typeface="+mn-cs"/>
                <a:sym typeface="Calibri"/>
              </a:rPr>
              <a:t> and daughter v. Argentina,</a:t>
            </a:r>
            <a:r>
              <a:rPr lang="en-US" sz="1200" dirty="0" smtClean="0">
                <a:effectLst/>
                <a:latin typeface="+mn-lt"/>
                <a:ea typeface="+mn-ea"/>
                <a:cs typeface="+mn-cs"/>
                <a:sym typeface="Calibri"/>
              </a:rPr>
              <a:t> in which the biological mother of a child gave the child up for adoption despite appeals submitted by the biological father to exercise care and custody of the child, the Court found that rejection of the father’s claims were based on gender stereotypes about the ability of a man to care for a child. In finding violations of the right to protection of the family, among others rights, it noted,</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r>
              <a:rPr lang="en-US" sz="1200" i="1" dirty="0" smtClean="0">
                <a:effectLst/>
                <a:latin typeface="+mn-lt"/>
                <a:ea typeface="+mn-ea"/>
                <a:cs typeface="+mn-cs"/>
                <a:sym typeface="Calibri"/>
              </a:rPr>
              <a:t>…the determination of the best interests of the child must be made based on an evaluation of the specific conduct of the parents and its negative impact on the well-being and development of the child, if applicable, or on the real and proved, not speculative or imaginary, harm or risk to the well-being of the child. Thus, speculations, presumptions, stereotypes, generalized considerations on the personal characteristics of the parents, or cultural preferences regarding traditional concepts of the family are inadmissible.</a:t>
            </a:r>
            <a:r>
              <a:rPr lang="en-US" sz="1200" dirty="0" smtClean="0">
                <a:effectLst/>
                <a:latin typeface="+mn-lt"/>
                <a:ea typeface="+mn-ea"/>
                <a:cs typeface="+mn-cs"/>
                <a:sym typeface="Calibri"/>
              </a:rPr>
              <a:t>”</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Moreover, the Court found that the lower court’s reasons for denying custody to the father, including the purported absence of love between the child’s parents, the absence of a “</a:t>
            </a:r>
            <a:r>
              <a:rPr lang="en-US" sz="1200" i="1" dirty="0" smtClean="0">
                <a:effectLst/>
                <a:latin typeface="+mn-lt"/>
                <a:ea typeface="+mn-ea"/>
                <a:cs typeface="+mn-cs"/>
                <a:sym typeface="Calibri"/>
              </a:rPr>
              <a:t>formal relationship for more than 12 months</a:t>
            </a:r>
            <a:r>
              <a:rPr lang="en-US" sz="1200" dirty="0" smtClean="0">
                <a:effectLst/>
                <a:latin typeface="+mn-lt"/>
                <a:ea typeface="+mn-ea"/>
                <a:cs typeface="+mn-cs"/>
                <a:sym typeface="Calibri"/>
              </a:rPr>
              <a:t>” between them, the “</a:t>
            </a:r>
            <a:r>
              <a:rPr lang="en-US" sz="1200" i="1" dirty="0" smtClean="0">
                <a:effectLst/>
                <a:latin typeface="+mn-lt"/>
                <a:ea typeface="+mn-ea"/>
                <a:cs typeface="+mn-cs"/>
                <a:sym typeface="Calibri"/>
              </a:rPr>
              <a:t>supposed indifference or passivity towards the pregnant woman … cannot constitute grounds for the judicial authority in question to deny paternity.</a:t>
            </a:r>
            <a:r>
              <a:rPr lang="en-US" sz="1200" dirty="0" smtClean="0">
                <a:effectLst/>
                <a:latin typeface="+mn-lt"/>
                <a:ea typeface="+mn-ea"/>
                <a:cs typeface="+mn-cs"/>
                <a:sym typeface="Calibri"/>
              </a:rPr>
              <a:t>” It elaborated that, </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r>
              <a:rPr lang="en-US" sz="1200" i="1" dirty="0" smtClean="0">
                <a:effectLst/>
                <a:latin typeface="+mn-lt"/>
                <a:ea typeface="+mn-ea"/>
                <a:cs typeface="+mn-cs"/>
                <a:sym typeface="Calibri"/>
              </a:rPr>
              <a:t>…these assertions correspond to preconceived ideas about the roles of a man and a woman with regard to certain reproductive processes or functions in relation to a future maternity and paternity. These notions are based on stereotypes indicating the need for eventual ties of affection or a supposed mutual desire to form a family, the presumed importance of the “formality” of the relationship, and the role of the father during pregnancy, who should provide care and attention to the pregnant woman, because if these assumptions do not exist, a lack of capacity or aptness of the father will be presumed as regards his role in relation to the child, or even that the father was not interested in providing care and well-being to the child.”</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It additionally recognized that, </a:t>
            </a:r>
          </a:p>
          <a:p>
            <a:r>
              <a:rPr lang="en-US" sz="1200" i="1" dirty="0" smtClean="0">
                <a:effectLst/>
                <a:latin typeface="+mn-lt"/>
                <a:ea typeface="+mn-ea"/>
                <a:cs typeface="+mn-cs"/>
                <a:sym typeface="Calibri"/>
              </a:rPr>
              <a:t>“[t]he considerations of the first instance judge also reveal a preconceived idea of what it is to be a single parent, because Mr. </a:t>
            </a:r>
            <a:r>
              <a:rPr lang="en-US" sz="1200" i="1" dirty="0" err="1" smtClean="0">
                <a:effectLst/>
                <a:latin typeface="+mn-lt"/>
                <a:ea typeface="+mn-ea"/>
                <a:cs typeface="+mn-cs"/>
                <a:sym typeface="Calibri"/>
              </a:rPr>
              <a:t>Fornerón’s</a:t>
            </a:r>
            <a:r>
              <a:rPr lang="en-US" sz="1200" i="1" dirty="0" smtClean="0">
                <a:effectLst/>
                <a:latin typeface="+mn-lt"/>
                <a:ea typeface="+mn-ea"/>
                <a:cs typeface="+mn-cs"/>
                <a:sym typeface="Calibri"/>
              </a:rPr>
              <a:t> capacity and possibility of fulfilling the role of father was questioned and conditioned to the existence of a wife. The single status of Mr. </a:t>
            </a:r>
            <a:r>
              <a:rPr lang="en-US" sz="1200" i="1" dirty="0" err="1" smtClean="0">
                <a:effectLst/>
                <a:latin typeface="+mn-lt"/>
                <a:ea typeface="+mn-ea"/>
                <a:cs typeface="+mn-cs"/>
                <a:sym typeface="Calibri"/>
              </a:rPr>
              <a:t>Fornerón</a:t>
            </a:r>
            <a:r>
              <a:rPr lang="en-US" sz="1200" i="1" dirty="0" smtClean="0">
                <a:effectLst/>
                <a:latin typeface="+mn-lt"/>
                <a:ea typeface="+mn-ea"/>
                <a:cs typeface="+mn-cs"/>
                <a:sym typeface="Calibri"/>
              </a:rPr>
              <a:t>, compared by one of the judges to “the absence of biological family,” used as grounds for legally depriving him of performing his role as a father, constitutes the denial of a basic right based on stereotypes about the capacity, qualities or attributes required to exercise single parenthood, without considering the specific characteristics and circumstances of the father who wishes, alone, to fulfill his role as a father.”</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Case of</a:t>
            </a:r>
            <a:r>
              <a:rPr lang="en-US" sz="1200" dirty="0" smtClean="0">
                <a:effectLst/>
                <a:latin typeface="+mn-lt"/>
                <a:ea typeface="+mn-ea"/>
                <a:cs typeface="+mn-cs"/>
                <a:sym typeface="Calibri"/>
              </a:rPr>
              <a:t> </a:t>
            </a:r>
            <a:r>
              <a:rPr lang="en-US" sz="1200" i="1" dirty="0" err="1" smtClean="0">
                <a:effectLst/>
                <a:latin typeface="+mn-lt"/>
                <a:ea typeface="+mn-ea"/>
                <a:cs typeface="+mn-cs"/>
                <a:sym typeface="Calibri"/>
              </a:rPr>
              <a:t>Fornerón</a:t>
            </a:r>
            <a:r>
              <a:rPr lang="en-US" sz="1200" i="1" dirty="0" smtClean="0">
                <a:effectLst/>
                <a:latin typeface="+mn-lt"/>
                <a:ea typeface="+mn-ea"/>
                <a:cs typeface="+mn-cs"/>
                <a:sym typeface="Calibri"/>
              </a:rPr>
              <a:t> and Daughter v. Argentina</a:t>
            </a:r>
            <a:r>
              <a:rPr lang="en-US" sz="1200" dirty="0" smtClean="0">
                <a:effectLst/>
                <a:latin typeface="+mn-lt"/>
                <a:ea typeface="+mn-ea"/>
                <a:cs typeface="+mn-cs"/>
                <a:sym typeface="Calibri"/>
              </a:rPr>
              <a:t>, Judgment of 27 April 2012 (Merits, Reparations and Costs) (Inter-American Court of Human Rights),</a:t>
            </a:r>
            <a:r>
              <a:rPr lang="en-US" sz="1200" baseline="0" dirty="0" smtClean="0">
                <a:effectLst/>
                <a:latin typeface="+mn-lt"/>
                <a:ea typeface="+mn-ea"/>
                <a:cs typeface="+mn-cs"/>
                <a:sym typeface="Calibri"/>
              </a:rPr>
              <a:t> </a:t>
            </a:r>
            <a:r>
              <a:rPr lang="en-US" sz="1200" baseline="0" dirty="0" err="1" smtClean="0">
                <a:effectLst/>
                <a:latin typeface="+mn-lt"/>
                <a:ea typeface="+mn-ea"/>
                <a:cs typeface="+mn-cs"/>
                <a:sym typeface="Calibri"/>
              </a:rPr>
              <a:t>paras</a:t>
            </a:r>
            <a:r>
              <a:rPr lang="en-US" sz="1200" baseline="0" dirty="0" smtClean="0">
                <a:effectLst/>
                <a:latin typeface="+mn-lt"/>
                <a:ea typeface="+mn-ea"/>
                <a:cs typeface="+mn-cs"/>
                <a:sym typeface="Calibri"/>
              </a:rPr>
              <a:t>. 50, 93-96.</a:t>
            </a:r>
            <a:endParaRPr lang="en-US" sz="1200" dirty="0" smtClean="0">
              <a:effectLst/>
              <a:latin typeface="+mn-lt"/>
              <a:ea typeface="+mn-ea"/>
              <a:cs typeface="+mn-cs"/>
              <a:sym typeface="Calibri"/>
            </a:endParaRPr>
          </a:p>
          <a:p>
            <a:endParaRPr lang="en-US" dirty="0" smtClean="0"/>
          </a:p>
          <a:p>
            <a:r>
              <a:rPr lang="en-US" dirty="0" smtClean="0"/>
              <a:t>----</a:t>
            </a:r>
          </a:p>
          <a:p>
            <a:endParaRPr lang="en-US" dirty="0" smtClean="0"/>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a:t>
            </a:r>
            <a:r>
              <a:rPr lang="en-US" sz="1200" baseline="0" dirty="0" smtClean="0">
                <a:effectLst/>
                <a:latin typeface="+mn-lt"/>
                <a:ea typeface="+mn-ea"/>
                <a:cs typeface="+mn-cs"/>
                <a:sym typeface="Calibri"/>
              </a:rPr>
              <a:t> that m</a:t>
            </a:r>
            <a:r>
              <a:rPr lang="en-US" sz="1200" dirty="0" smtClean="0">
                <a:effectLst/>
                <a:latin typeface="+mn-lt"/>
                <a:ea typeface="+mn-ea"/>
                <a:cs typeface="+mn-cs"/>
                <a:sym typeface="Calibri"/>
              </a:rPr>
              <a:t>any</a:t>
            </a:r>
            <a:r>
              <a:rPr lang="en-US" sz="1200" baseline="0" dirty="0" smtClean="0">
                <a:effectLst/>
                <a:latin typeface="+mn-lt"/>
                <a:ea typeface="+mn-ea"/>
                <a:cs typeface="+mn-cs"/>
                <a:sym typeface="Calibri"/>
              </a:rPr>
              <a:t> other cases were referred to in the research concerning marriage and custody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19-23 .</a:t>
            </a:r>
            <a:endParaRPr lang="fr-CH" i="0" dirty="0" smtClean="0"/>
          </a:p>
        </p:txBody>
      </p:sp>
    </p:spTree>
    <p:extLst>
      <p:ext uri="{BB962C8B-B14F-4D97-AF65-F5344CB8AC3E}">
        <p14:creationId xmlns:p14="http://schemas.microsoft.com/office/powerpoint/2010/main" val="2187625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b="1" dirty="0" smtClean="0"/>
              <a:t>Note also</a:t>
            </a:r>
            <a:r>
              <a:rPr lang="en-US" b="1" baseline="0" dirty="0" smtClean="0"/>
              <a:t> </a:t>
            </a:r>
            <a:r>
              <a:rPr lang="en-US" baseline="0" dirty="0" smtClean="0"/>
              <a:t>that t</a:t>
            </a:r>
            <a:r>
              <a:rPr lang="en-US" dirty="0" smtClean="0"/>
              <a:t>hese stereotypes privilege male sexuality over female sexuality, sex within marriage over sex outside of marriage, and heterosexuality over homosexuality, stigmatizing consensual sexual relationships and conduct that fall outside these norms</a:t>
            </a:r>
          </a:p>
          <a:p>
            <a:endParaRPr lang="en-US" dirty="0" smtClean="0"/>
          </a:p>
          <a:p>
            <a:r>
              <a:rPr lang="en-US" dirty="0" smtClean="0"/>
              <a:t>----</a:t>
            </a:r>
          </a:p>
          <a:p>
            <a:endParaRPr lang="en-US"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dirty="0" smtClean="0"/>
              <a:t>For background information and reference,</a:t>
            </a:r>
            <a:r>
              <a:rPr lang="fr-CH" baseline="0" dirty="0" smtClean="0"/>
              <a:t> see</a:t>
            </a:r>
            <a:r>
              <a:rPr lang="fr-CH" i="1" dirty="0" smtClean="0"/>
              <a:t>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23 – 32.</a:t>
            </a:r>
            <a:endParaRPr lang="fr-CH" dirty="0" smtClean="0"/>
          </a:p>
          <a:p>
            <a:endParaRPr lang="en-US" dirty="0"/>
          </a:p>
        </p:txBody>
      </p:sp>
    </p:spTree>
    <p:extLst>
      <p:ext uri="{BB962C8B-B14F-4D97-AF65-F5344CB8AC3E}">
        <p14:creationId xmlns:p14="http://schemas.microsoft.com/office/powerpoint/2010/main" val="2987956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noRot="1" noChangeAspect="1"/>
          </p:cNvSpPr>
          <p:nvPr>
            <p:ph type="sldImg"/>
          </p:nvPr>
        </p:nvSpPr>
        <p:spPr>
          <a:prstGeom prst="rect">
            <a:avLst/>
          </a:prstGeom>
        </p:spPr>
        <p:txBody>
          <a:bodyPr/>
          <a:lstStyle/>
          <a:p>
            <a:endParaRPr/>
          </a:p>
        </p:txBody>
      </p:sp>
      <p:sp>
        <p:nvSpPr>
          <p:cNvPr id="314" name="Shape 314"/>
          <p:cNvSpPr>
            <a:spLocks noGrp="1"/>
          </p:cNvSpPr>
          <p:nvPr>
            <p:ph type="body" sz="quarter" idx="1"/>
          </p:nvPr>
        </p:nvSpPr>
        <p:spPr>
          <a:prstGeom prst="rect">
            <a:avLst/>
          </a:prstGeom>
        </p:spPr>
        <p:txBody>
          <a:bodyPr/>
          <a:lstStyle/>
          <a:p>
            <a:r>
              <a:rPr b="1" dirty="0"/>
              <a:t>Again remind the group that this list is not exhaustive and encourage them to think about other type of categories. </a:t>
            </a:r>
          </a:p>
        </p:txBody>
      </p:sp>
    </p:spTree>
    <p:extLst>
      <p:ext uri="{BB962C8B-B14F-4D97-AF65-F5344CB8AC3E}">
        <p14:creationId xmlns:p14="http://schemas.microsoft.com/office/powerpoint/2010/main" val="446053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prstGeom prst="rect">
            <a:avLst/>
          </a:prstGeom>
        </p:spPr>
        <p:txBody>
          <a:bodyPr/>
          <a:lstStyle/>
          <a:p>
            <a:endParaRPr/>
          </a:p>
        </p:txBody>
      </p:sp>
      <p:sp>
        <p:nvSpPr>
          <p:cNvPr id="170" name="Shape 170"/>
          <p:cNvSpPr>
            <a:spLocks noGrp="1"/>
          </p:cNvSpPr>
          <p:nvPr>
            <p:ph type="body" sz="quarter" idx="1"/>
          </p:nvPr>
        </p:nvSpPr>
        <p:spPr>
          <a:prstGeom prst="rect">
            <a:avLst/>
          </a:prstGeom>
        </p:spPr>
        <p:txBody>
          <a:bodyPr/>
          <a:lstStyle/>
          <a:p>
            <a:r>
              <a:rPr lang="en-US" sz="1200" b="1" i="1" dirty="0" smtClean="0">
                <a:effectLst/>
                <a:latin typeface="+mn-lt"/>
                <a:ea typeface="+mn-ea"/>
                <a:cs typeface="+mn-cs"/>
                <a:sym typeface="Calibri"/>
              </a:rPr>
              <a:t>Ask</a:t>
            </a:r>
            <a:r>
              <a:rPr lang="en-US" sz="1200" b="1" i="1" baseline="0" dirty="0" smtClean="0">
                <a:effectLst/>
                <a:latin typeface="+mn-lt"/>
                <a:ea typeface="+mn-ea"/>
                <a:cs typeface="+mn-cs"/>
                <a:sym typeface="Calibri"/>
              </a:rPr>
              <a:t> participants if they can think of other stereotypes, including those that have already been discussed in previous sessions, that have inferences that can have a specific impact </a:t>
            </a:r>
            <a:r>
              <a:rPr lang="en-US" sz="1200" b="1" i="1" u="sng" baseline="0" dirty="0" smtClean="0">
                <a:effectLst/>
                <a:latin typeface="+mn-lt"/>
                <a:ea typeface="+mn-ea"/>
                <a:cs typeface="+mn-cs"/>
                <a:sym typeface="Calibri"/>
              </a:rPr>
              <a:t>consensual sexual conduct</a:t>
            </a:r>
            <a:r>
              <a:rPr lang="en-US" sz="1200" b="1" i="1" u="none" baseline="0" dirty="0" smtClean="0">
                <a:effectLst/>
                <a:latin typeface="+mn-lt"/>
                <a:ea typeface="+mn-ea"/>
                <a:cs typeface="+mn-cs"/>
                <a:sym typeface="Calibri"/>
              </a:rPr>
              <a:t> cases. Emphasize sharing of cases and experience by participants.</a:t>
            </a:r>
            <a:endParaRPr lang="en-US" sz="1200" b="1" i="1" u="none"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Use the below examples to</a:t>
            </a:r>
            <a:r>
              <a:rPr lang="en-US" sz="1200" baseline="0" dirty="0" smtClean="0">
                <a:effectLst/>
                <a:latin typeface="+mn-lt"/>
                <a:ea typeface="+mn-ea"/>
                <a:cs typeface="+mn-cs"/>
                <a:sym typeface="Calibri"/>
              </a:rPr>
              <a:t> guide the discussions (these are stereotypes that came up in the research but there may also be more out there – not exhaustive)</a:t>
            </a:r>
          </a:p>
          <a:p>
            <a:endParaRPr lang="fr-CH" dirty="0" smtClean="0"/>
          </a:p>
          <a:p>
            <a:r>
              <a:rPr lang="fr-CH" b="1" dirty="0" smtClean="0"/>
              <a:t>Stereotype</a:t>
            </a:r>
          </a:p>
          <a:p>
            <a:r>
              <a:rPr lang="en-US" sz="1200" dirty="0" smtClean="0">
                <a:effectLst/>
                <a:latin typeface="+mn-lt"/>
                <a:ea typeface="+mn-ea"/>
                <a:cs typeface="+mn-cs"/>
                <a:sym typeface="Calibri"/>
              </a:rPr>
              <a:t>Sex must have a procreative function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p>
          <a:p>
            <a:r>
              <a:rPr lang="en-US" sz="1200" dirty="0" smtClean="0">
                <a:effectLst/>
                <a:latin typeface="+mn-lt"/>
                <a:ea typeface="+mn-ea"/>
                <a:cs typeface="+mn-cs"/>
                <a:sym typeface="Calibri"/>
              </a:rPr>
              <a:t>➢Sexual activity without the purpose of procreation should be punished</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are primarily destined to be wives and mothers</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➢Women are the property of their husbands and should be sexually available only to their husbands</a:t>
            </a:r>
          </a:p>
          <a:p>
            <a:r>
              <a:rPr lang="en-US" sz="1200" dirty="0" smtClean="0">
                <a:effectLst/>
                <a:latin typeface="+mn-lt"/>
                <a:ea typeface="+mn-ea"/>
                <a:cs typeface="+mn-cs"/>
                <a:sym typeface="Calibri"/>
              </a:rPr>
              <a:t>➢Sexual activity by women outside marriage or committed relationships, or without the purpose of procreation, such as adultery or sex work, should be punished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and adolescent girls are weak, vulnerable and fragile, incapable of making rational decisions</a:t>
            </a:r>
          </a:p>
          <a:p>
            <a:endParaRPr lang="en-US" sz="1200" b="1" dirty="0" smtClean="0">
              <a:effectLst/>
              <a:latin typeface="+mn-lt"/>
              <a:ea typeface="+mn-ea"/>
              <a:cs typeface="+mn-cs"/>
              <a:sym typeface="Calibri"/>
            </a:endParaRPr>
          </a:p>
          <a:p>
            <a:r>
              <a:rPr lang="en-US" sz="1200" b="1" dirty="0" smtClean="0">
                <a:effectLst/>
                <a:latin typeface="+mn-lt"/>
                <a:ea typeface="+mn-ea"/>
                <a:cs typeface="+mn-cs"/>
                <a:sym typeface="Calibri"/>
              </a:rPr>
              <a:t>Inference</a:t>
            </a:r>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➢Age of consent laws for girls should be higher than for boys</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and adolescent girls should be chaste, modest and sexually passive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➢Women sex workers are immoral, reckless and untrustworthy</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Men’s and adolescent boys sexual urges are biological and uncontrollable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➢Men should be excused for sexual activity outside marriage or punished less severely than women</a:t>
            </a:r>
          </a:p>
          <a:p>
            <a:r>
              <a:rPr lang="en-US" sz="1200" dirty="0" smtClean="0">
                <a:effectLst/>
                <a:latin typeface="+mn-lt"/>
                <a:ea typeface="+mn-ea"/>
                <a:cs typeface="+mn-cs"/>
                <a:sym typeface="Calibri"/>
              </a:rPr>
              <a:t>➢Men’s violence is unavoidable</a:t>
            </a:r>
          </a:p>
          <a:p>
            <a:r>
              <a:rPr lang="en-US" sz="1200" dirty="0" smtClean="0">
                <a:effectLst/>
                <a:latin typeface="+mn-lt"/>
                <a:ea typeface="+mn-ea"/>
                <a:cs typeface="+mn-cs"/>
                <a:sym typeface="Calibri"/>
              </a:rPr>
              <a:t>➢Age of consent laws for girls should be higher than for boys</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Adolescents are not rational decision makers and do not have the capacity to make decisions about their sexual activity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➢Rules are needed to prohibit consensual sexual conduct between adolescents</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Gay men are promiscuous, perverse, sexual predators, and inherently criminal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➢Children are in need of protection from gay men</a:t>
            </a:r>
          </a:p>
          <a:p>
            <a:r>
              <a:rPr lang="en-US" sz="1200" dirty="0" smtClean="0">
                <a:effectLst/>
                <a:latin typeface="+mn-lt"/>
                <a:ea typeface="+mn-ea"/>
                <a:cs typeface="+mn-cs"/>
                <a:sym typeface="Calibri"/>
              </a:rPr>
              <a:t>➢All men are in need of protection from gay men</a:t>
            </a:r>
          </a:p>
          <a:p>
            <a:r>
              <a:rPr lang="en-US" sz="1200" dirty="0" smtClean="0">
                <a:effectLst/>
                <a:latin typeface="+mn-lt"/>
                <a:ea typeface="+mn-ea"/>
                <a:cs typeface="+mn-cs"/>
                <a:sym typeface="Calibri"/>
              </a:rPr>
              <a:t>➢Gay men have a universal sexual desire for all men</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fr-CH" b="1" dirty="0" smtClean="0"/>
              <a:t>Stereotype</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Same sex conduct is abnormal, perverse or deviant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Inference</a:t>
            </a:r>
          </a:p>
          <a:p>
            <a:r>
              <a:rPr lang="en-US" sz="1200" dirty="0" smtClean="0">
                <a:effectLst/>
                <a:latin typeface="+mn-lt"/>
                <a:ea typeface="+mn-ea"/>
                <a:cs typeface="+mn-cs"/>
                <a:sym typeface="Calibri"/>
              </a:rPr>
              <a:t>➢Same sex conduct should be prohibited</a:t>
            </a:r>
            <a:endParaRPr lang="fr-CH" dirty="0" smtClean="0"/>
          </a:p>
          <a:p>
            <a:endParaRPr lang="fr-CH" dirty="0" smtClean="0"/>
          </a:p>
          <a:p>
            <a:endParaRPr lang="fr-CH" dirty="0" smtClean="0"/>
          </a:p>
          <a:p>
            <a:endParaRPr dirty="0"/>
          </a:p>
        </p:txBody>
      </p:sp>
    </p:spTree>
    <p:extLst>
      <p:ext uri="{BB962C8B-B14F-4D97-AF65-F5344CB8AC3E}">
        <p14:creationId xmlns:p14="http://schemas.microsoft.com/office/powerpoint/2010/main" val="3547821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noRot="1" noChangeAspect="1"/>
          </p:cNvSpPr>
          <p:nvPr>
            <p:ph type="sldImg"/>
          </p:nvPr>
        </p:nvSpPr>
        <p:spPr>
          <a:prstGeom prst="rect">
            <a:avLst/>
          </a:prstGeom>
        </p:spPr>
        <p:txBody>
          <a:bodyPr/>
          <a:lstStyle/>
          <a:p>
            <a:endParaRPr/>
          </a:p>
        </p:txBody>
      </p:sp>
      <p:sp>
        <p:nvSpPr>
          <p:cNvPr id="322" name="Shape 322"/>
          <p:cNvSpPr>
            <a:spLocks noGrp="1"/>
          </p:cNvSpPr>
          <p:nvPr>
            <p:ph type="body" sz="quarter" idx="1"/>
          </p:nvPr>
        </p:nvSpPr>
        <p:spPr>
          <a:prstGeom prst="rect">
            <a:avLst/>
          </a:prstGeom>
        </p:spPr>
        <p:txBody>
          <a:bodyPr/>
          <a:lstStyle/>
          <a:p>
            <a:r>
              <a:rPr lang="en-US" b="1" dirty="0" smtClean="0"/>
              <a:t>Same sex conduct case</a:t>
            </a:r>
          </a:p>
          <a:p>
            <a:endParaRPr lang="fr-CH" dirty="0" smtClean="0"/>
          </a:p>
          <a:p>
            <a:r>
              <a:rPr lang="fr-CH" dirty="0" smtClean="0"/>
              <a:t>---</a:t>
            </a:r>
          </a:p>
          <a:p>
            <a:endParaRPr lang="fr-CH" dirty="0" smtClean="0"/>
          </a:p>
          <a:p>
            <a:r>
              <a:rPr lang="fr-CH" b="1" dirty="0" smtClean="0"/>
              <a:t>Facts of the case</a:t>
            </a:r>
          </a:p>
          <a:p>
            <a:endParaRPr lang="fr-CH" dirty="0" smtClean="0"/>
          </a:p>
          <a:p>
            <a:r>
              <a:rPr lang="fr-CH" dirty="0" smtClean="0"/>
              <a:t>A</a:t>
            </a:r>
            <a:r>
              <a:rPr lang="fr-CH" baseline="0" dirty="0" smtClean="0"/>
              <a:t> Delhi High Court found that </a:t>
            </a:r>
            <a:r>
              <a:rPr lang="en-US" sz="1200" dirty="0" smtClean="0">
                <a:effectLst/>
                <a:latin typeface="+mn-lt"/>
                <a:ea typeface="+mn-ea"/>
                <a:cs typeface="+mn-cs"/>
                <a:sym typeface="Calibri"/>
              </a:rPr>
              <a:t>a 19</a:t>
            </a:r>
            <a:r>
              <a:rPr lang="en-US" sz="1200" baseline="30000" dirty="0" smtClean="0">
                <a:effectLst/>
                <a:latin typeface="+mn-lt"/>
                <a:ea typeface="+mn-ea"/>
                <a:cs typeface="+mn-cs"/>
                <a:sym typeface="Calibri"/>
              </a:rPr>
              <a:t>th</a:t>
            </a:r>
            <a:r>
              <a:rPr lang="en-US" sz="1200" dirty="0" smtClean="0">
                <a:effectLst/>
                <a:latin typeface="+mn-lt"/>
                <a:ea typeface="+mn-ea"/>
                <a:cs typeface="+mn-cs"/>
                <a:sym typeface="Calibri"/>
              </a:rPr>
              <a:t> century colonial era law criminalizing consensual same-sex sexual activity between adults was</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unconstitutional and in</a:t>
            </a:r>
            <a:r>
              <a:rPr lang="en-US" sz="1200" baseline="0" dirty="0" smtClean="0">
                <a:effectLst/>
                <a:latin typeface="+mn-lt"/>
                <a:ea typeface="+mn-ea"/>
                <a:cs typeface="+mn-cs"/>
                <a:sym typeface="Calibri"/>
              </a:rPr>
              <a:t> violation of the </a:t>
            </a:r>
            <a:r>
              <a:rPr lang="en-US" sz="1200" dirty="0" smtClean="0">
                <a:effectLst/>
                <a:latin typeface="+mn-lt"/>
                <a:ea typeface="+mn-ea"/>
                <a:cs typeface="+mn-cs"/>
                <a:sym typeface="Calibri"/>
              </a:rPr>
              <a:t>prohibition of discrimination.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It observed, as mentioned in the slide that:</a:t>
            </a:r>
          </a:p>
          <a:p>
            <a:r>
              <a:rPr lang="en-US" sz="1200" dirty="0" smtClean="0">
                <a:effectLst/>
                <a:latin typeface="+mn-lt"/>
                <a:ea typeface="+mn-ea"/>
                <a:cs typeface="+mn-cs"/>
                <a:sym typeface="Calibri"/>
              </a:rPr>
              <a:t>“</a:t>
            </a:r>
            <a:r>
              <a:rPr lang="en-US" sz="1200" i="1" dirty="0" smtClean="0">
                <a:effectLst/>
                <a:latin typeface="+mn-lt"/>
                <a:ea typeface="+mn-ea"/>
                <a:cs typeface="+mn-cs"/>
                <a:sym typeface="Calibri"/>
              </a:rPr>
              <a:t>The purpose underlying the fundamental right against sex discrimination is to prevent behavior that treats people differently for reason of not being in conformity concerning “normal” or “natural” gender roles. Discrimination on the basis of sexual orientation is itself grounded in stereotypical </a:t>
            </a:r>
            <a:r>
              <a:rPr lang="en-US" sz="1200" i="1" dirty="0" err="1" smtClean="0">
                <a:effectLst/>
                <a:latin typeface="+mn-lt"/>
                <a:ea typeface="+mn-ea"/>
                <a:cs typeface="+mn-cs"/>
                <a:sym typeface="Calibri"/>
              </a:rPr>
              <a:t>judgements</a:t>
            </a:r>
            <a:r>
              <a:rPr lang="en-US" sz="1200" i="1" dirty="0" smtClean="0">
                <a:effectLst/>
                <a:latin typeface="+mn-lt"/>
                <a:ea typeface="+mn-ea"/>
                <a:cs typeface="+mn-cs"/>
                <a:sym typeface="Calibri"/>
              </a:rPr>
              <a:t> and generalization about the conduct of either sex</a:t>
            </a:r>
            <a:r>
              <a:rPr lang="en-US" sz="1200" dirty="0" smtClean="0">
                <a:effectLst/>
                <a:latin typeface="+mn-lt"/>
                <a:ea typeface="+mn-ea"/>
                <a:cs typeface="+mn-cs"/>
                <a:sym typeface="Calibri"/>
              </a:rPr>
              <a:t>.”</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The Court further reasoned that the law was rooted in harmful stereotypes of gay and lesbians being deviant and perverse and underscored the resulting stigma and prejudice associated with stereotypes which view a whole group of people as criminal:</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a:t>
            </a:r>
            <a:r>
              <a:rPr lang="en-US" sz="1200" i="1" dirty="0" smtClean="0">
                <a:effectLst/>
                <a:latin typeface="+mn-lt"/>
                <a:ea typeface="+mn-ea"/>
                <a:cs typeface="+mn-cs"/>
                <a:sym typeface="Calibri"/>
              </a:rPr>
              <a:t>When everything associated with homosexuality is treated as bent, queer, repugnant, the whole gay and lesbian community is marked with deviance and perversity. They are subject to extensive prejudice because what they are or what they are perceived to be, not because of what they do. The result is that a significant group of the population is, because of its sexual nonconformity, persecuted, marginalized and turned on itself</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i="1" dirty="0" err="1" smtClean="0">
                <a:effectLst/>
                <a:latin typeface="+mn-lt"/>
                <a:ea typeface="+mn-ea"/>
                <a:cs typeface="+mn-cs"/>
                <a:sym typeface="Calibri"/>
              </a:rPr>
              <a:t>Naz</a:t>
            </a:r>
            <a:r>
              <a:rPr lang="en-US" sz="1200" i="1" dirty="0" smtClean="0">
                <a:effectLst/>
                <a:latin typeface="+mn-lt"/>
                <a:ea typeface="+mn-ea"/>
                <a:cs typeface="+mn-cs"/>
                <a:sym typeface="Calibri"/>
              </a:rPr>
              <a:t> Foundation v. Government of NCT of Delhi, </a:t>
            </a:r>
            <a:r>
              <a:rPr lang="en-US" sz="1200" dirty="0" smtClean="0">
                <a:effectLst/>
                <a:latin typeface="+mn-lt"/>
                <a:ea typeface="+mn-ea"/>
                <a:cs typeface="+mn-cs"/>
                <a:sym typeface="Calibri"/>
              </a:rPr>
              <a:t>Decision of 2 July 2009, WP (C) No. 7455/2001</a:t>
            </a:r>
            <a:r>
              <a:rPr lang="en-US" sz="1200" i="1" dirty="0" smtClean="0">
                <a:effectLst/>
                <a:latin typeface="+mn-lt"/>
                <a:ea typeface="+mn-ea"/>
                <a:cs typeface="+mn-cs"/>
                <a:sym typeface="Calibri"/>
              </a:rPr>
              <a:t> </a:t>
            </a:r>
            <a:r>
              <a:rPr lang="en-US" sz="1200" dirty="0" smtClean="0">
                <a:effectLst/>
                <a:latin typeface="+mn-lt"/>
                <a:ea typeface="+mn-ea"/>
                <a:cs typeface="+mn-cs"/>
                <a:sym typeface="Calibri"/>
              </a:rPr>
              <a:t>(India, High Court of Delhi at New Delhi), </a:t>
            </a:r>
            <a:r>
              <a:rPr lang="en-US" sz="1200" dirty="0" err="1" smtClean="0">
                <a:effectLst/>
                <a:latin typeface="+mn-lt"/>
                <a:ea typeface="+mn-ea"/>
                <a:cs typeface="+mn-cs"/>
                <a:sym typeface="Calibri"/>
              </a:rPr>
              <a:t>para</a:t>
            </a:r>
            <a:r>
              <a:rPr lang="en-US" sz="1200" dirty="0" smtClean="0">
                <a:effectLst/>
                <a:latin typeface="+mn-lt"/>
                <a:ea typeface="+mn-ea"/>
                <a:cs typeface="+mn-cs"/>
                <a:sym typeface="Calibri"/>
              </a:rPr>
              <a:t>. 99.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Please note though that this decision was then later overturned, but the language of the lower court decision is retained here as an example of the judiciary addressing gender stereotypes in this context, see Supreme Court of India (2013), Civil Appellate Jurisdiction, Civil Appeal No. 10972 OF 2013 (Arising out of SLP (C) No. 15436 of 2009), Judgment of 11 December 2013.</a:t>
            </a:r>
            <a:endParaRPr lang="fr-CH" dirty="0" smtClean="0"/>
          </a:p>
          <a:p>
            <a:endParaRPr lang="fr-CH" dirty="0" smtClean="0"/>
          </a:p>
          <a:p>
            <a:r>
              <a:rPr lang="fr-CH" dirty="0" smtClean="0"/>
              <a:t>---</a:t>
            </a:r>
          </a:p>
          <a:p>
            <a:endParaRPr lang="fr-CH" dirty="0" smtClean="0"/>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a:t>
            </a:r>
            <a:r>
              <a:rPr lang="en-US" sz="1200" baseline="0" dirty="0" smtClean="0">
                <a:effectLst/>
                <a:latin typeface="+mn-lt"/>
                <a:ea typeface="+mn-ea"/>
                <a:cs typeface="+mn-cs"/>
                <a:sym typeface="Calibri"/>
              </a:rPr>
              <a:t> that m</a:t>
            </a:r>
            <a:r>
              <a:rPr lang="en-US" sz="1200" dirty="0" smtClean="0">
                <a:effectLst/>
                <a:latin typeface="+mn-lt"/>
                <a:ea typeface="+mn-ea"/>
                <a:cs typeface="+mn-cs"/>
                <a:sym typeface="Calibri"/>
              </a:rPr>
              <a:t>any</a:t>
            </a:r>
            <a:r>
              <a:rPr lang="en-US" sz="1200" baseline="0" dirty="0" smtClean="0">
                <a:effectLst/>
                <a:latin typeface="+mn-lt"/>
                <a:ea typeface="+mn-ea"/>
                <a:cs typeface="+mn-cs"/>
                <a:sym typeface="Calibri"/>
              </a:rPr>
              <a:t> other cases were referred to in the research concerning same sex conduct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28-29.</a:t>
            </a:r>
            <a:endParaRPr lang="fr-CH" i="0" dirty="0" smtClean="0"/>
          </a:p>
          <a:p>
            <a:endParaRPr lang="fr-CH" dirty="0" smtClean="0"/>
          </a:p>
          <a:p>
            <a:endParaRPr dirty="0"/>
          </a:p>
        </p:txBody>
      </p:sp>
    </p:spTree>
    <p:extLst>
      <p:ext uri="{BB962C8B-B14F-4D97-AF65-F5344CB8AC3E}">
        <p14:creationId xmlns:p14="http://schemas.microsoft.com/office/powerpoint/2010/main" val="2486043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Sex outside of marriage case – sex work (example of judicial stereotyping with</a:t>
            </a:r>
            <a:r>
              <a:rPr lang="en-US" sz="1200" b="1" baseline="0" dirty="0" smtClean="0">
                <a:effectLst/>
                <a:latin typeface="+mn-lt"/>
                <a:ea typeface="+mn-ea"/>
                <a:cs typeface="+mn-cs"/>
                <a:sym typeface="Calibri"/>
              </a:rPr>
              <a:t> harmful impacts</a:t>
            </a:r>
            <a:r>
              <a:rPr lang="en-US" sz="1200" b="1"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Courts have been faced with cases which challenge the variety of ways in which sex work is regulated, including criminalizing both the buying and selling of sex or the buyers of sex, as well as prohibitions governing working arrangements or housing.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For instance, reinforcing the notion that women involved in the sex industry are immoral, </a:t>
            </a: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Facts</a:t>
            </a:r>
            <a:r>
              <a:rPr lang="en-US" sz="1200" b="1" baseline="0" dirty="0" smtClean="0">
                <a:effectLst/>
                <a:latin typeface="+mn-lt"/>
                <a:ea typeface="+mn-ea"/>
                <a:cs typeface="+mn-cs"/>
                <a:sym typeface="Calibri"/>
              </a:rPr>
              <a:t> of the case</a:t>
            </a:r>
            <a:endParaRPr lang="en-US" sz="1200" b="1"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Emphasize</a:t>
            </a:r>
            <a:r>
              <a:rPr lang="en-US" sz="1200" dirty="0" smtClean="0">
                <a:effectLst/>
                <a:latin typeface="+mn-lt"/>
                <a:ea typeface="+mn-ea"/>
                <a:cs typeface="+mn-cs"/>
                <a:sym typeface="Calibri"/>
              </a:rPr>
              <a:t> that this</a:t>
            </a:r>
            <a:r>
              <a:rPr lang="en-US" sz="1200" baseline="0" dirty="0" smtClean="0">
                <a:effectLst/>
                <a:latin typeface="+mn-lt"/>
                <a:ea typeface="+mn-ea"/>
                <a:cs typeface="+mn-cs"/>
                <a:sym typeface="Calibri"/>
              </a:rPr>
              <a:t> is an example of judicial stereotyping which had harmful impacts on the rights of sex workers.</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 2016, the Constitutional Court of South Korea upheld a law criminalizing sex work, “</a:t>
            </a:r>
            <a:r>
              <a:rPr lang="en-US" sz="1200" i="1" dirty="0" smtClean="0">
                <a:effectLst/>
                <a:latin typeface="+mn-lt"/>
                <a:ea typeface="+mn-ea"/>
                <a:cs typeface="+mn-cs"/>
                <a:sym typeface="Calibri"/>
              </a:rPr>
              <a:t>regardless of whether the sex trade is voluntary or not.”</a:t>
            </a:r>
            <a:r>
              <a:rPr lang="en-US" sz="1200" dirty="0" smtClean="0">
                <a:effectLst/>
                <a:latin typeface="+mn-lt"/>
                <a:ea typeface="+mn-ea"/>
                <a:cs typeface="+mn-cs"/>
                <a:sym typeface="Calibri"/>
              </a:rPr>
              <a:t>  </a:t>
            </a:r>
            <a:r>
              <a:rPr lang="en-US" sz="1200" u="sng" dirty="0" smtClean="0">
                <a:effectLst/>
                <a:latin typeface="+mn-lt"/>
                <a:ea typeface="+mn-ea"/>
                <a:cs typeface="+mn-cs"/>
                <a:sym typeface="Calibri"/>
              </a:rPr>
              <a:t>The decision supported reinforced stereotypes of sex workers as inherently immoral when</a:t>
            </a:r>
            <a:r>
              <a:rPr lang="en-US" sz="1200" dirty="0" smtClean="0">
                <a:effectLst/>
                <a:latin typeface="+mn-lt"/>
                <a:ea typeface="+mn-ea"/>
                <a:cs typeface="+mn-cs"/>
                <a:sym typeface="Calibri"/>
              </a:rPr>
              <a:t> it noted that ‘sex trade’ “</a:t>
            </a:r>
            <a:r>
              <a:rPr lang="en-US" sz="1200" i="1" dirty="0" smtClean="0">
                <a:effectLst/>
                <a:latin typeface="+mn-lt"/>
                <a:ea typeface="+mn-ea"/>
                <a:cs typeface="+mn-cs"/>
                <a:sym typeface="Calibri"/>
              </a:rPr>
              <a:t>spreads a decadent, hedonistic culture, which eventually destroys society’s overall sound customs and morality in respect to sex</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Petition for Constitutional Review of the Act on the Punishment of Intermediating in Sex Trade and Associated Acts Article 21 Paragraph 1</a:t>
            </a:r>
            <a:r>
              <a:rPr lang="en-US" sz="1200" dirty="0" smtClean="0">
                <a:effectLst/>
                <a:latin typeface="+mn-lt"/>
                <a:ea typeface="+mn-ea"/>
                <a:cs typeface="+mn-cs"/>
                <a:sym typeface="Calibri"/>
              </a:rPr>
              <a:t> Decision number: 2013헌가2 (2013HeonGa2) (2016) (South Korea, Constitutional Court).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Another</a:t>
            </a:r>
            <a:r>
              <a:rPr lang="en-US" sz="1200" baseline="0" dirty="0" smtClean="0">
                <a:effectLst/>
                <a:latin typeface="+mn-lt"/>
                <a:ea typeface="+mn-ea"/>
                <a:cs typeface="+mn-cs"/>
                <a:sym typeface="Calibri"/>
              </a:rPr>
              <a:t> case one can also refer to:</a:t>
            </a:r>
          </a:p>
          <a:p>
            <a:endParaRPr lang="en-US" sz="1200" baseline="0" dirty="0" smtClean="0">
              <a:effectLst/>
              <a:latin typeface="+mn-lt"/>
              <a:ea typeface="+mn-ea"/>
              <a:cs typeface="+mn-cs"/>
              <a:sym typeface="Calibri"/>
            </a:endParaRPr>
          </a:p>
          <a:p>
            <a:r>
              <a:rPr lang="en-US" sz="1200" dirty="0" smtClean="0">
                <a:effectLst/>
                <a:latin typeface="+mn-lt"/>
                <a:ea typeface="+mn-ea"/>
                <a:cs typeface="+mn-cs"/>
                <a:sym typeface="Calibri"/>
              </a:rPr>
              <a:t>A dissenting opinion in another case in South Africa concerning the criminalization of prostitution identified and countered the stereotype of men as having uncontrollable sexual urges.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judges noted that as prostitutes were overwhelmingly women, </a:t>
            </a:r>
            <a:r>
              <a:rPr lang="en-US" sz="1200" i="1" dirty="0" smtClean="0">
                <a:effectLst/>
                <a:latin typeface="+mn-lt"/>
                <a:ea typeface="+mn-ea"/>
                <a:cs typeface="+mn-cs"/>
                <a:sym typeface="Calibri"/>
              </a:rPr>
              <a:t>“the effect of making the prostitute the primary offender directly reinforces a pattern of sexual stereotyping which is in itself in conflict with the principle of gender equality”</a:t>
            </a:r>
            <a:r>
              <a:rPr lang="en-US" sz="1200" dirty="0" smtClean="0">
                <a:effectLst/>
                <a:latin typeface="+mn-lt"/>
                <a:ea typeface="+mn-ea"/>
                <a:cs typeface="+mn-cs"/>
                <a:sym typeface="Calibri"/>
              </a:rPr>
              <a:t> and that “[</a:t>
            </a:r>
            <a:r>
              <a:rPr lang="en-US" sz="1200" dirty="0" err="1" smtClean="0">
                <a:effectLst/>
                <a:latin typeface="+mn-lt"/>
                <a:ea typeface="+mn-ea"/>
                <a:cs typeface="+mn-cs"/>
                <a:sym typeface="Calibri"/>
              </a:rPr>
              <a:t>i</a:t>
            </a:r>
            <a:r>
              <a:rPr lang="en-US" sz="1200" dirty="0" smtClean="0">
                <a:effectLst/>
                <a:latin typeface="+mn-lt"/>
                <a:ea typeface="+mn-ea"/>
                <a:cs typeface="+mn-cs"/>
                <a:sym typeface="Calibri"/>
              </a:rPr>
              <a:t>]</a:t>
            </a:r>
            <a:r>
              <a:rPr lang="en-US" sz="1200" i="1" dirty="0" smtClean="0">
                <a:effectLst/>
                <a:latin typeface="+mn-lt"/>
                <a:ea typeface="+mn-ea"/>
                <a:cs typeface="+mn-cs"/>
                <a:sym typeface="Calibri"/>
              </a:rPr>
              <a:t>n terms of the sexual double standards prevalent in our society, he has often been regarded either as having given in to temptation, or as having done the sort of thing that men do.</a:t>
            </a: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S v Jordan and Others</a:t>
            </a:r>
            <a:r>
              <a:rPr lang="en-US" sz="1200" dirty="0" smtClean="0">
                <a:effectLst/>
                <a:latin typeface="+mn-lt"/>
                <a:ea typeface="+mn-ea"/>
                <a:cs typeface="+mn-cs"/>
                <a:sym typeface="Calibri"/>
              </a:rPr>
              <a:t> (Sex Workers Education and Advocacy Task Force and Others as Amici Curiae (CCT31/01) [2002] ZACC 22; 2002 (6) SA 642; 2002 (11) BCLR 1117 (9 October 2002) (</a:t>
            </a:r>
            <a:r>
              <a:rPr lang="en-US" sz="1200" dirty="0" err="1" smtClean="0">
                <a:effectLst/>
                <a:latin typeface="+mn-lt"/>
                <a:ea typeface="+mn-ea"/>
                <a:cs typeface="+mn-cs"/>
                <a:sym typeface="Calibri"/>
              </a:rPr>
              <a:t>O’Regan</a:t>
            </a:r>
            <a:r>
              <a:rPr lang="en-US" sz="1200" dirty="0" smtClean="0">
                <a:effectLst/>
                <a:latin typeface="+mn-lt"/>
                <a:ea typeface="+mn-ea"/>
                <a:cs typeface="+mn-cs"/>
                <a:sym typeface="Calibri"/>
              </a:rPr>
              <a:t> and Sachs dissenting), </a:t>
            </a:r>
            <a:r>
              <a:rPr lang="en-US" sz="1200" dirty="0" err="1" smtClean="0">
                <a:effectLst/>
                <a:latin typeface="+mn-lt"/>
                <a:ea typeface="+mn-ea"/>
                <a:cs typeface="+mn-cs"/>
                <a:sym typeface="Calibri"/>
              </a:rPr>
              <a:t>paras</a:t>
            </a:r>
            <a:r>
              <a:rPr lang="en-US" sz="1200" dirty="0" smtClean="0">
                <a:effectLst/>
                <a:latin typeface="+mn-lt"/>
                <a:ea typeface="+mn-ea"/>
                <a:cs typeface="+mn-cs"/>
                <a:sym typeface="Calibri"/>
              </a:rPr>
              <a:t>. 60,</a:t>
            </a:r>
            <a:r>
              <a:rPr lang="en-US" sz="1200" baseline="0" dirty="0" smtClean="0">
                <a:effectLst/>
                <a:latin typeface="+mn-lt"/>
                <a:ea typeface="+mn-ea"/>
                <a:cs typeface="+mn-cs"/>
                <a:sym typeface="Calibri"/>
              </a:rPr>
              <a:t> 64.</a:t>
            </a:r>
            <a:endParaRPr lang="en-US" sz="1200" dirty="0" smtClean="0">
              <a:effectLst/>
              <a:latin typeface="+mn-lt"/>
              <a:ea typeface="+mn-ea"/>
              <a:cs typeface="+mn-cs"/>
              <a:sym typeface="Calibri"/>
            </a:endParaRPr>
          </a:p>
          <a:p>
            <a:endParaRPr lang="en-US" sz="1200" b="1" baseline="0" dirty="0" smtClean="0">
              <a:effectLst/>
              <a:latin typeface="+mn-lt"/>
              <a:ea typeface="+mn-ea"/>
              <a:cs typeface="+mn-cs"/>
              <a:sym typeface="Calibri"/>
            </a:endParaRPr>
          </a:p>
          <a:p>
            <a:endParaRPr lang="en-US" sz="1200" b="1" baseline="0" dirty="0" smtClean="0">
              <a:effectLst/>
              <a:latin typeface="+mn-lt"/>
              <a:ea typeface="+mn-ea"/>
              <a:cs typeface="+mn-cs"/>
              <a:sym typeface="Calibri"/>
            </a:endParaRPr>
          </a:p>
          <a:p>
            <a:endParaRPr lang="en-US" sz="1200" b="1" baseline="0" dirty="0" smtClean="0">
              <a:effectLst/>
              <a:latin typeface="+mn-lt"/>
              <a:ea typeface="+mn-ea"/>
              <a:cs typeface="+mn-cs"/>
              <a:sym typeface="Calibri"/>
            </a:endParaRPr>
          </a:p>
          <a:p>
            <a:endParaRPr lang="en-US" sz="1200" baseline="0" dirty="0" smtClean="0">
              <a:effectLst/>
              <a:latin typeface="+mn-lt"/>
              <a:ea typeface="+mn-ea"/>
              <a:cs typeface="+mn-cs"/>
              <a:sym typeface="Calibri"/>
            </a:endParaRPr>
          </a:p>
          <a:p>
            <a:endParaRPr lang="en-US" dirty="0"/>
          </a:p>
        </p:txBody>
      </p:sp>
    </p:spTree>
    <p:extLst>
      <p:ext uri="{BB962C8B-B14F-4D97-AF65-F5344CB8AC3E}">
        <p14:creationId xmlns:p14="http://schemas.microsoft.com/office/powerpoint/2010/main" val="10572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sz="1200" b="1" dirty="0" smtClean="0">
                <a:effectLst/>
                <a:latin typeface="+mn-lt"/>
                <a:ea typeface="+mn-ea"/>
                <a:cs typeface="+mn-cs"/>
                <a:sym typeface="Calibri"/>
              </a:rPr>
              <a:t>Sex outside of marriage case -</a:t>
            </a:r>
            <a:r>
              <a:rPr lang="en-US" sz="1200" b="1" baseline="0" dirty="0" smtClean="0">
                <a:effectLst/>
                <a:latin typeface="+mn-lt"/>
                <a:ea typeface="+mn-ea"/>
                <a:cs typeface="+mn-cs"/>
                <a:sym typeface="Calibri"/>
              </a:rPr>
              <a:t> adultery</a:t>
            </a:r>
            <a:endParaRPr lang="en-US" sz="1200" b="1"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endParaRPr lang="en-US" sz="1200" b="1"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sz="1200" b="1" dirty="0" smtClean="0">
                <a:effectLst/>
                <a:latin typeface="+mn-lt"/>
                <a:ea typeface="+mn-ea"/>
                <a:cs typeface="+mn-cs"/>
                <a:sym typeface="Calibri"/>
              </a:rPr>
              <a:t>----</a:t>
            </a:r>
          </a:p>
          <a:p>
            <a:pPr marL="0" marR="0" indent="0" defTabSz="914400" eaLnBrk="1" fontAlgn="auto" latinLnBrk="0" hangingPunct="1">
              <a:lnSpc>
                <a:spcPct val="100000"/>
              </a:lnSpc>
              <a:spcBef>
                <a:spcPts val="400"/>
              </a:spcBef>
              <a:spcAft>
                <a:spcPts val="0"/>
              </a:spcAft>
              <a:buClrTx/>
              <a:buSzTx/>
              <a:buFontTx/>
              <a:buNone/>
              <a:tabLst/>
              <a:defRPr/>
            </a:pPr>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Facts of the case</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Courts around the world have found adultery laws unconstitutional and in violation of international human rights.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Constitutional Court of Uganda in a decision from 2007, held that the Ugandan Penal Code provision criminalizing adultery violated the rights to equality, dignity and protection from inhuman treatment, implicitly debunking the sexual stereotypes underpinning the law.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law made it an offence for a married woman to have sex with any man whether married or not, but the same law exonerated a married man's conduct if he has sex with an unmarried woman. The Court rejected the State’s arguments that the law fostered the sanctity of marriage, was in the public interest, and that dropping the law would encourage immorality and promiscuity, as unconstitutional. </a:t>
            </a:r>
          </a:p>
          <a:p>
            <a:r>
              <a:rPr lang="en-US" sz="1200" dirty="0" smtClean="0">
                <a:effectLst/>
                <a:latin typeface="+mn-lt"/>
                <a:ea typeface="+mn-ea"/>
                <a:cs typeface="+mn-cs"/>
                <a:sym typeface="Calibri"/>
              </a:rPr>
              <a:t> </a:t>
            </a:r>
          </a:p>
          <a:p>
            <a:r>
              <a:rPr lang="en-US" sz="1200" i="1" dirty="0" smtClean="0">
                <a:effectLst/>
                <a:latin typeface="+mn-lt"/>
                <a:ea typeface="+mn-ea"/>
                <a:cs typeface="+mn-cs"/>
                <a:sym typeface="Calibri"/>
              </a:rPr>
              <a:t>Law Advocacy for Women in Uganda v. Attorney General of Uganda, </a:t>
            </a:r>
            <a:r>
              <a:rPr lang="en-US" sz="1200" dirty="0" smtClean="0">
                <a:effectLst/>
                <a:latin typeface="+mn-lt"/>
                <a:ea typeface="+mn-ea"/>
                <a:cs typeface="+mn-cs"/>
                <a:sym typeface="Calibri"/>
              </a:rPr>
              <a:t>Decision of 5 April 2007, Constitutional Court of Uganda, Constitutional Petitions Nos. 13 /05 /&amp; 05 /06 (2007).</a:t>
            </a:r>
          </a:p>
          <a:p>
            <a:r>
              <a:rPr lang="en-US" sz="1200" dirty="0" smtClean="0">
                <a:effectLst/>
                <a:latin typeface="+mn-lt"/>
                <a:ea typeface="+mn-ea"/>
                <a:cs typeface="+mn-cs"/>
                <a:sym typeface="Calibri"/>
              </a:rPr>
              <a:t>Ibid.</a:t>
            </a:r>
          </a:p>
          <a:p>
            <a:endParaRPr lang="en-US" dirty="0"/>
          </a:p>
        </p:txBody>
      </p:sp>
    </p:spTree>
    <p:extLst>
      <p:ext uri="{BB962C8B-B14F-4D97-AF65-F5344CB8AC3E}">
        <p14:creationId xmlns:p14="http://schemas.microsoft.com/office/powerpoint/2010/main" val="283557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defTabSz="914400" eaLnBrk="1" fontAlgn="auto" latinLnBrk="0" hangingPunct="1">
              <a:lnSpc>
                <a:spcPct val="100000"/>
              </a:lnSpc>
              <a:spcBef>
                <a:spcPts val="400"/>
              </a:spcBef>
              <a:spcAft>
                <a:spcPts val="0"/>
              </a:spcAft>
              <a:buClrTx/>
              <a:buSzTx/>
              <a:buFontTx/>
              <a:buNone/>
              <a:tabLst/>
              <a:defRPr/>
            </a:pPr>
            <a:r>
              <a:rPr lang="en-US" sz="1200" b="1" i="0" dirty="0" smtClean="0">
                <a:effectLst/>
                <a:latin typeface="+mn-lt"/>
                <a:ea typeface="+mn-ea"/>
                <a:cs typeface="+mn-cs"/>
                <a:sym typeface="Calibri"/>
              </a:rPr>
              <a:t>Adolescent sexual conduct case</a:t>
            </a:r>
            <a:endParaRPr lang="en-US" sz="1400" b="1" i="0" dirty="0" smtClean="0">
              <a:effectLst/>
              <a:latin typeface="+mn-lt"/>
              <a:ea typeface="+mn-ea"/>
              <a:cs typeface="+mn-cs"/>
              <a:sym typeface="Calibri"/>
            </a:endParaRPr>
          </a:p>
          <a:p>
            <a:endParaRPr lang="en-GB" sz="1200" b="1" dirty="0" smtClean="0">
              <a:effectLst/>
              <a:latin typeface="+mn-lt"/>
              <a:ea typeface="+mn-ea"/>
              <a:cs typeface="+mn-cs"/>
              <a:sym typeface="Calibri"/>
            </a:endParaRPr>
          </a:p>
          <a:p>
            <a:r>
              <a:rPr lang="en-GB" sz="1200" b="1" dirty="0" smtClean="0">
                <a:effectLst/>
                <a:latin typeface="+mn-lt"/>
                <a:ea typeface="+mn-ea"/>
                <a:cs typeface="+mn-cs"/>
                <a:sym typeface="Calibri"/>
              </a:rPr>
              <a:t>-----</a:t>
            </a:r>
          </a:p>
          <a:p>
            <a:endParaRPr lang="en-GB" sz="1200" b="1" dirty="0" smtClean="0">
              <a:effectLst/>
              <a:latin typeface="+mn-lt"/>
              <a:ea typeface="+mn-ea"/>
              <a:cs typeface="+mn-cs"/>
              <a:sym typeface="Calibri"/>
            </a:endParaRPr>
          </a:p>
          <a:p>
            <a:r>
              <a:rPr lang="en-GB" sz="1200" b="1" dirty="0" smtClean="0">
                <a:effectLst/>
                <a:latin typeface="+mn-lt"/>
                <a:ea typeface="+mn-ea"/>
                <a:cs typeface="+mn-cs"/>
                <a:sym typeface="Calibri"/>
              </a:rPr>
              <a:t>Facts of the case</a:t>
            </a:r>
          </a:p>
          <a:p>
            <a:endParaRPr lang="en-GB" sz="1200" dirty="0" smtClean="0">
              <a:effectLst/>
              <a:latin typeface="+mn-lt"/>
              <a:ea typeface="+mn-ea"/>
              <a:cs typeface="+mn-cs"/>
              <a:sym typeface="Calibri"/>
            </a:endParaRPr>
          </a:p>
          <a:p>
            <a:r>
              <a:rPr lang="en-US" sz="1200" dirty="0" smtClean="0">
                <a:effectLst/>
                <a:latin typeface="+mn-lt"/>
                <a:ea typeface="+mn-ea"/>
                <a:cs typeface="+mn-cs"/>
                <a:sym typeface="Calibri"/>
              </a:rPr>
              <a:t>The Austrian penal code, later found by the European Court of Human Rights to be in violation of the European Convention on Human Rights and subsequently amended, had higher ages of consent for adolescent sexual conduct with adult men, than adolescent females did with either adult men or women.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Austrian Constitutional Court found the law to be compatible with the principle of equality. It justified this differentiation based on “</a:t>
            </a:r>
            <a:r>
              <a:rPr lang="en-US" sz="1200" i="1" dirty="0" smtClean="0">
                <a:effectLst/>
                <a:latin typeface="+mn-lt"/>
                <a:ea typeface="+mn-ea"/>
                <a:cs typeface="+mn-cs"/>
                <a:sym typeface="Calibri"/>
              </a:rPr>
              <a:t>expert opinions“ </a:t>
            </a:r>
            <a:r>
              <a:rPr lang="en-US" sz="1200" dirty="0" smtClean="0">
                <a:effectLst/>
                <a:latin typeface="+mn-lt"/>
                <a:ea typeface="+mn-ea"/>
                <a:cs typeface="+mn-cs"/>
                <a:sym typeface="Calibri"/>
              </a:rPr>
              <a:t>which supported stereotypical assumptions about homosexual conduct suggesting that such behavior inhibits the normal sexual development of young men.  </a:t>
            </a:r>
          </a:p>
          <a:p>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a:t>
            </a:r>
            <a:r>
              <a:rPr lang="en-GB" sz="1200" i="1" dirty="0" smtClean="0">
                <a:effectLst/>
                <a:latin typeface="+mn-lt"/>
                <a:ea typeface="+mn-ea"/>
                <a:cs typeface="+mn-cs"/>
                <a:sym typeface="Calibri"/>
              </a:rPr>
              <a:t>The criminal provision which has been challenged is included in the group of acts considered unlawful in order to protect - to an extent thought to be unavoidable - a young, maturing person from developing sexually in the wrong way. ('Homosexual acts are only offences of relevance to the criminal law inasmuch as a dangerous strain must not be placed by homosexual experiences upon the sexual development of young males</a:t>
            </a:r>
            <a:r>
              <a:rPr lang="en-GB" sz="1200" dirty="0" smtClean="0">
                <a:effectLst/>
                <a:latin typeface="+mn-lt"/>
                <a:ea typeface="+mn-ea"/>
                <a:cs typeface="+mn-cs"/>
                <a:sym typeface="Calibri"/>
              </a:rPr>
              <a:t> ...'</a:t>
            </a:r>
            <a:r>
              <a:rPr lang="en-GB" sz="1200" i="1" dirty="0" smtClean="0">
                <a:effectLst/>
                <a:latin typeface="+mn-lt"/>
                <a:ea typeface="+mn-ea"/>
                <a:cs typeface="+mn-cs"/>
                <a:sym typeface="Calibri"/>
              </a:rPr>
              <a:t> </a:t>
            </a:r>
            <a:r>
              <a:rPr lang="en-GB" sz="1200" i="1" dirty="0" err="1" smtClean="0">
                <a:effectLst/>
                <a:latin typeface="+mn-lt"/>
                <a:ea typeface="+mn-ea"/>
                <a:cs typeface="+mn-cs"/>
                <a:sym typeface="Calibri"/>
              </a:rPr>
              <a:t>Pallin</a:t>
            </a:r>
            <a:r>
              <a:rPr lang="en-GB" sz="1200" dirty="0" smtClean="0">
                <a:effectLst/>
                <a:latin typeface="+mn-lt"/>
                <a:ea typeface="+mn-ea"/>
                <a:cs typeface="+mn-cs"/>
                <a:sym typeface="Calibri"/>
              </a:rPr>
              <a:t> in </a:t>
            </a:r>
            <a:r>
              <a:rPr lang="en-GB" sz="1200" i="1" dirty="0" err="1" smtClean="0">
                <a:effectLst/>
                <a:latin typeface="+mn-lt"/>
                <a:ea typeface="+mn-ea"/>
                <a:cs typeface="+mn-cs"/>
                <a:sym typeface="Calibri"/>
              </a:rPr>
              <a:t>Foregger</a:t>
            </a:r>
            <a:r>
              <a:rPr lang="en-GB" sz="1200" i="1" dirty="0" smtClean="0">
                <a:effectLst/>
                <a:latin typeface="+mn-lt"/>
                <a:ea typeface="+mn-ea"/>
                <a:cs typeface="+mn-cs"/>
                <a:sym typeface="Calibri"/>
              </a:rPr>
              <a:t>/</a:t>
            </a:r>
            <a:r>
              <a:rPr lang="en-GB" sz="1200" i="1" dirty="0" err="1" smtClean="0">
                <a:effectLst/>
                <a:latin typeface="+mn-lt"/>
                <a:ea typeface="+mn-ea"/>
                <a:cs typeface="+mn-cs"/>
                <a:sym typeface="Calibri"/>
              </a:rPr>
              <a:t>Nowakowski</a:t>
            </a:r>
            <a:r>
              <a:rPr lang="en-GB" sz="1200" dirty="0" smtClean="0">
                <a:effectLst/>
                <a:latin typeface="+mn-lt"/>
                <a:ea typeface="+mn-ea"/>
                <a:cs typeface="+mn-cs"/>
                <a:sym typeface="Calibri"/>
              </a:rPr>
              <a:t> (publishers), Vienna commentary to the Criminal Code, 1980, </a:t>
            </a:r>
            <a:r>
              <a:rPr lang="en-GB" sz="1200" dirty="0" err="1" smtClean="0">
                <a:effectLst/>
                <a:latin typeface="+mn-lt"/>
                <a:ea typeface="+mn-ea"/>
                <a:cs typeface="+mn-cs"/>
                <a:sym typeface="Calibri"/>
              </a:rPr>
              <a:t>para</a:t>
            </a:r>
            <a:r>
              <a:rPr lang="en-GB" sz="1200" dirty="0" smtClean="0">
                <a:effectLst/>
                <a:latin typeface="+mn-lt"/>
                <a:ea typeface="+mn-ea"/>
                <a:cs typeface="+mn-cs"/>
                <a:sym typeface="Calibri"/>
              </a:rPr>
              <a:t>. 1 on Article 209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The Austrian Constitutional Court found the law compatible with principle of equality because, according to “</a:t>
            </a:r>
            <a:r>
              <a:rPr lang="en-US" sz="1200" i="1" dirty="0" smtClean="0">
                <a:effectLst/>
                <a:latin typeface="+mn-lt"/>
                <a:ea typeface="+mn-ea"/>
                <a:cs typeface="+mn-cs"/>
                <a:sym typeface="Calibri"/>
              </a:rPr>
              <a:t>authoritative expert opinions coupled with experience gained, that homosexual influence endangers maturing males to a significantly greater extent than girls of the same age, and concluding that it is necessary to punish under the criminal law homosexual acts committed with young males’ …This conclusion was also based on their [the legislature’s] views of morality…we are dealing here with a distinction which is based on factual differences and therefore constitutionally admissible</a:t>
            </a:r>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The European Court of Human Rights in </a:t>
            </a:r>
            <a:r>
              <a:rPr lang="en-GB" sz="1200" i="1" dirty="0" smtClean="0">
                <a:effectLst/>
                <a:latin typeface="+mn-lt"/>
                <a:ea typeface="+mn-ea"/>
                <a:cs typeface="+mn-cs"/>
                <a:sym typeface="Calibri"/>
              </a:rPr>
              <a:t>S.L. v. Austria, </a:t>
            </a:r>
            <a:r>
              <a:rPr lang="en-GB" sz="1200" i="0" dirty="0" smtClean="0">
                <a:effectLst/>
                <a:latin typeface="+mn-lt"/>
                <a:ea typeface="+mn-ea"/>
                <a:cs typeface="+mn-cs"/>
                <a:sym typeface="Calibri"/>
              </a:rPr>
              <a:t>however</a:t>
            </a:r>
            <a:r>
              <a:rPr lang="en-GB" sz="1200" i="1" dirty="0" smtClean="0">
                <a:effectLst/>
                <a:latin typeface="+mn-lt"/>
                <a:ea typeface="+mn-ea"/>
                <a:cs typeface="+mn-cs"/>
                <a:sym typeface="Calibri"/>
              </a:rPr>
              <a:t>,</a:t>
            </a:r>
            <a:r>
              <a:rPr lang="en-GB" sz="1200" i="1" baseline="0" dirty="0" smtClean="0">
                <a:effectLst/>
                <a:latin typeface="+mn-lt"/>
                <a:ea typeface="+mn-ea"/>
                <a:cs typeface="+mn-cs"/>
                <a:sym typeface="Calibri"/>
              </a:rPr>
              <a:t> </a:t>
            </a:r>
            <a:r>
              <a:rPr lang="en-GB" sz="1200" dirty="0" smtClean="0">
                <a:effectLst/>
                <a:latin typeface="+mn-lt"/>
                <a:ea typeface="+mn-ea"/>
                <a:cs typeface="+mn-cs"/>
                <a:sym typeface="Calibri"/>
              </a:rPr>
              <a:t>held</a:t>
            </a:r>
            <a:r>
              <a:rPr lang="en-GB" sz="1200" baseline="0" dirty="0" smtClean="0">
                <a:effectLst/>
                <a:latin typeface="+mn-lt"/>
                <a:ea typeface="+mn-ea"/>
                <a:cs typeface="+mn-cs"/>
                <a:sym typeface="Calibri"/>
              </a:rPr>
              <a:t> differently (see slide).</a:t>
            </a:r>
            <a:endParaRPr lang="en-US" sz="1200"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i="1" dirty="0" smtClean="0">
                <a:effectLst/>
                <a:latin typeface="+mn-lt"/>
                <a:ea typeface="+mn-ea"/>
                <a:cs typeface="+mn-cs"/>
                <a:sym typeface="Calibri"/>
              </a:rPr>
              <a:t>S.L. v. Austria</a:t>
            </a:r>
            <a:r>
              <a:rPr lang="en-US" sz="1200" dirty="0" smtClean="0">
                <a:effectLst/>
                <a:latin typeface="+mn-lt"/>
                <a:ea typeface="+mn-ea"/>
                <a:cs typeface="+mn-cs"/>
                <a:sym typeface="Calibri"/>
              </a:rPr>
              <a:t>, Application no. 45330/99, Judgment of 9 January 2003 (European Court of Human Rights), paras.17, 44. </a:t>
            </a:r>
          </a:p>
          <a:p>
            <a:endParaRPr lang="en-US" sz="1200"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pPr marL="0" marR="0" lvl="1"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a:t>
            </a:r>
            <a:r>
              <a:rPr lang="en-US" sz="1200" baseline="0" dirty="0" smtClean="0">
                <a:effectLst/>
                <a:latin typeface="+mn-lt"/>
                <a:ea typeface="+mn-ea"/>
                <a:cs typeface="+mn-cs"/>
                <a:sym typeface="Calibri"/>
              </a:rPr>
              <a:t> that m</a:t>
            </a:r>
            <a:r>
              <a:rPr lang="en-US" sz="1200" dirty="0" smtClean="0">
                <a:effectLst/>
                <a:latin typeface="+mn-lt"/>
                <a:ea typeface="+mn-ea"/>
                <a:cs typeface="+mn-cs"/>
                <a:sym typeface="Calibri"/>
              </a:rPr>
              <a:t>any</a:t>
            </a:r>
            <a:r>
              <a:rPr lang="en-US" sz="1200" baseline="0" dirty="0" smtClean="0">
                <a:effectLst/>
                <a:latin typeface="+mn-lt"/>
                <a:ea typeface="+mn-ea"/>
                <a:cs typeface="+mn-cs"/>
                <a:sym typeface="Calibri"/>
              </a:rPr>
              <a:t> other cases were referred to in the research concerning adolescent sexual conduct, which can be drawn on or used instead for the workshop. Please refer to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29-31 .</a:t>
            </a:r>
            <a:endParaRPr lang="fr-CH" i="0" dirty="0" smtClean="0"/>
          </a:p>
          <a:p>
            <a:endParaRPr lang="en-US" sz="1200" dirty="0" smtClean="0">
              <a:effectLst/>
              <a:latin typeface="+mn-lt"/>
              <a:ea typeface="+mn-ea"/>
              <a:cs typeface="+mn-cs"/>
              <a:sym typeface="Calibri"/>
            </a:endParaRPr>
          </a:p>
          <a:p>
            <a:endParaRPr lang="en-GB" sz="1200" dirty="0" smtClean="0">
              <a:effectLst/>
              <a:latin typeface="+mn-lt"/>
              <a:ea typeface="+mn-ea"/>
              <a:cs typeface="+mn-cs"/>
              <a:sym typeface="Calibri"/>
            </a:endParaRPr>
          </a:p>
          <a:p>
            <a:endParaRPr lang="en-US" dirty="0"/>
          </a:p>
        </p:txBody>
      </p:sp>
    </p:spTree>
    <p:extLst>
      <p:ext uri="{BB962C8B-B14F-4D97-AF65-F5344CB8AC3E}">
        <p14:creationId xmlns:p14="http://schemas.microsoft.com/office/powerpoint/2010/main" val="1219541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noRot="1" noChangeAspect="1"/>
          </p:cNvSpPr>
          <p:nvPr>
            <p:ph type="sldImg"/>
          </p:nvPr>
        </p:nvSpPr>
        <p:spPr>
          <a:prstGeom prst="rect">
            <a:avLst/>
          </a:prstGeom>
        </p:spPr>
        <p:txBody>
          <a:bodyPr/>
          <a:lstStyle/>
          <a:p>
            <a:endParaRPr/>
          </a:p>
        </p:txBody>
      </p:sp>
      <p:sp>
        <p:nvSpPr>
          <p:cNvPr id="335" name="Shape 335"/>
          <p:cNvSpPr>
            <a:spLocks noGrp="1"/>
          </p:cNvSpPr>
          <p:nvPr>
            <p:ph type="body" sz="quarter" idx="1"/>
          </p:nvPr>
        </p:nvSpPr>
        <p:spPr>
          <a:prstGeom prst="rect">
            <a:avLst/>
          </a:prstGeom>
        </p:spPr>
        <p:txBody>
          <a:bodyPr/>
          <a:lstStyle/>
          <a:p>
            <a:r>
              <a:rPr dirty="0"/>
              <a:t>These stereotypes maintain that anyone falling outside the heteronormative binary, whether they are intersex persons, transgender persons or persons engaging in same sex activity regardless of their gender identity, are </a:t>
            </a:r>
            <a:r>
              <a:rPr b="1" dirty="0"/>
              <a:t>outside the ‘natural order’ and are deviant, abnormal</a:t>
            </a:r>
            <a:r>
              <a:rPr dirty="0"/>
              <a:t> and thus, in need of correction </a:t>
            </a:r>
            <a:endParaRPr lang="fr-CH" dirty="0" smtClean="0"/>
          </a:p>
          <a:p>
            <a:endParaRPr lang="fr-CH" dirty="0" smtClean="0"/>
          </a:p>
          <a:p>
            <a:r>
              <a:rPr lang="en-US" sz="1200" dirty="0" smtClean="0">
                <a:effectLst/>
                <a:latin typeface="+mn-lt"/>
                <a:ea typeface="+mn-ea"/>
                <a:cs typeface="+mn-cs"/>
                <a:sym typeface="Calibri"/>
              </a:rPr>
              <a:t>A growing number of countries allow for change in one’s legal gender on official documents and a few recently passed laws to allow modification of documentation based solely on self-identification, not requiring any medical interventions or psychological examinations. Most countries, however, do not allow any such changes in documentation, while others only allowed legal gender recognition contingent on the fulfillment of invasive requirements, such as sterilization.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Human rights bodies and courts have recognized that denial of legal gender recognition and coercive practices to bring one’s identity or sex in line with stereotypes which promote binary biological norms violate the human rights of transgender people and intersex persons. </a:t>
            </a:r>
            <a:endParaRPr lang="fr-CH" dirty="0" smtClean="0"/>
          </a:p>
          <a:p>
            <a:r>
              <a:rPr lang="fr-CH" dirty="0" smtClean="0"/>
              <a:t>---</a:t>
            </a:r>
          </a:p>
          <a:p>
            <a:pPr marL="0" marR="0" lvl="1"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dirty="0" smtClean="0"/>
              <a:t>For background information and reference,</a:t>
            </a:r>
            <a:r>
              <a:rPr lang="fr-CH" baseline="0" dirty="0" smtClean="0"/>
              <a:t> see</a:t>
            </a:r>
            <a:r>
              <a:rPr lang="fr-CH" i="1" dirty="0" smtClean="0"/>
              <a:t>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32-33.</a:t>
            </a:r>
            <a:endParaRPr lang="fr-CH" dirty="0" smtClean="0"/>
          </a:p>
          <a:p>
            <a:endParaRPr b="0" dirty="0"/>
          </a:p>
        </p:txBody>
      </p:sp>
    </p:spTree>
    <p:extLst>
      <p:ext uri="{BB962C8B-B14F-4D97-AF65-F5344CB8AC3E}">
        <p14:creationId xmlns:p14="http://schemas.microsoft.com/office/powerpoint/2010/main" val="241383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prstGeom prst="rect">
            <a:avLst/>
          </a:prstGeom>
        </p:spPr>
        <p:txBody>
          <a:bodyPr/>
          <a:lstStyle/>
          <a:p>
            <a:endParaRPr/>
          </a:p>
        </p:txBody>
      </p:sp>
      <p:sp>
        <p:nvSpPr>
          <p:cNvPr id="101" name="Shape 101"/>
          <p:cNvSpPr>
            <a:spLocks noGrp="1"/>
          </p:cNvSpPr>
          <p:nvPr>
            <p:ph type="body" sz="quarter" idx="1"/>
          </p:nvPr>
        </p:nvSpPr>
        <p:spPr>
          <a:prstGeom prst="rect">
            <a:avLst/>
          </a:prstGeom>
        </p:spPr>
        <p:txBody>
          <a:bodyPr/>
          <a:lstStyle/>
          <a:p>
            <a:pPr algn="just">
              <a:defRPr sz="1100">
                <a:latin typeface="Garamond"/>
                <a:ea typeface="Garamond"/>
                <a:cs typeface="Garamond"/>
                <a:sym typeface="Garamond"/>
              </a:defRPr>
            </a:pPr>
            <a:r>
              <a:rPr lang="fr-CH" b="1" dirty="0" smtClean="0"/>
              <a:t>Emphasise</a:t>
            </a:r>
            <a:r>
              <a:rPr lang="fr-CH" dirty="0" smtClean="0"/>
              <a:t> that</a:t>
            </a:r>
            <a:r>
              <a:rPr lang="fr-CH" baseline="0" dirty="0" smtClean="0"/>
              <a:t> t</a:t>
            </a:r>
            <a:r>
              <a:rPr lang="fr-CH" dirty="0" smtClean="0"/>
              <a:t>he Committee on Economic, Social and Cultural Rights and the Committee on the Elimination of Discrimination against Women have both clearly indicated that women’s right to health includes their sexual and reproductive health. This means that States have obligations to respect (refrain</a:t>
            </a:r>
            <a:r>
              <a:rPr lang="fr-CH" baseline="0" dirty="0" smtClean="0"/>
              <a:t> from interfering)</a:t>
            </a:r>
            <a:r>
              <a:rPr lang="fr-CH" dirty="0" smtClean="0"/>
              <a:t>, protect (protect from interference by third parties) and fulfill rights related to women’s sexual and reproductive health.</a:t>
            </a:r>
            <a:r>
              <a:rPr lang="en-US" dirty="0" smtClean="0"/>
              <a:t>  </a:t>
            </a:r>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endParaRPr lang="fr-CH" dirty="0" smtClean="0"/>
          </a:p>
          <a:p>
            <a:pPr algn="just">
              <a:defRPr sz="1100">
                <a:latin typeface="Garamond"/>
                <a:ea typeface="Garamond"/>
                <a:cs typeface="Garamond"/>
                <a:sym typeface="Garamond"/>
              </a:defRPr>
            </a:pPr>
            <a:r>
              <a:rPr lang="fr-CH" dirty="0" smtClean="0"/>
              <a:t>---</a:t>
            </a:r>
          </a:p>
          <a:p>
            <a:pPr algn="just">
              <a:defRPr sz="1100">
                <a:latin typeface="Garamond"/>
                <a:ea typeface="Garamond"/>
                <a:cs typeface="Garamond"/>
                <a:sym typeface="Garamond"/>
              </a:defRPr>
            </a:pPr>
            <a:endParaRPr lang="fr-CH" dirty="0" smtClean="0"/>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r>
              <a:rPr lang="fr-CH" b="1" i="1" dirty="0" smtClean="0"/>
              <a:t>Stress that SRHR is related to multiple human rights, and ask participants which those rights might be and why</a:t>
            </a:r>
            <a:r>
              <a:rPr lang="fr-CH" b="1" i="1" baseline="0" dirty="0" smtClean="0"/>
              <a:t> they are so inherently linked to SRHR. Emphasise in this context that h</a:t>
            </a:r>
            <a:r>
              <a:rPr lang="fr-CH" b="1" i="1" dirty="0" smtClean="0"/>
              <a:t>uman rights are interlinked, interrelated and interdependent</a:t>
            </a:r>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endParaRPr lang="fr-CH" dirty="0" smtClean="0"/>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r>
              <a:rPr lang="fr-CH" dirty="0" smtClean="0"/>
              <a:t>For your</a:t>
            </a:r>
            <a:r>
              <a:rPr lang="fr-CH" baseline="0" dirty="0" smtClean="0"/>
              <a:t> reference – and it will come up in the next slide, it includes: </a:t>
            </a:r>
            <a:r>
              <a:rPr lang="fr-CH" dirty="0" smtClean="0"/>
              <a:t>right to life, the right to be free from torture, the right to bodily integrity and to be free from violence, the right to health, the right to privacy, </a:t>
            </a:r>
            <a:r>
              <a:rPr lang="fr-CH" u="none" dirty="0" smtClean="0"/>
              <a:t>right to decide freely the number, spacing and timing of children,</a:t>
            </a:r>
            <a:r>
              <a:rPr lang="fr-CH" u="none" baseline="0" dirty="0" smtClean="0"/>
              <a:t> </a:t>
            </a:r>
            <a:r>
              <a:rPr lang="fr-CH" dirty="0" smtClean="0"/>
              <a:t>the right to education, freedom of expression, and, crucially, the prohibition of discrimination. </a:t>
            </a:r>
          </a:p>
          <a:p>
            <a:pPr algn="just">
              <a:defRPr sz="1100">
                <a:latin typeface="Garamond"/>
                <a:ea typeface="Garamond"/>
                <a:cs typeface="Garamond"/>
                <a:sym typeface="Garamond"/>
              </a:defRPr>
            </a:pPr>
            <a:endParaRPr lang="fr-CH" dirty="0" smtClean="0"/>
          </a:p>
          <a:p>
            <a:pPr algn="just">
              <a:defRPr sz="1100">
                <a:latin typeface="Garamond"/>
                <a:ea typeface="Garamond"/>
                <a:cs typeface="Garamond"/>
                <a:sym typeface="Garamond"/>
              </a:defRPr>
            </a:pPr>
            <a:r>
              <a:rPr lang="fr-CH" b="1" dirty="0" smtClean="0"/>
              <a:t>Refer to the below for examples and to help guide the discussion:</a:t>
            </a:r>
          </a:p>
          <a:p>
            <a:pPr algn="just">
              <a:defRPr sz="1100">
                <a:latin typeface="Garamond"/>
                <a:ea typeface="Garamond"/>
                <a:cs typeface="Garamond"/>
                <a:sym typeface="Garamond"/>
              </a:defRPr>
            </a:pPr>
            <a:endParaRPr lang="fr-CH" b="1" baseline="0" dirty="0" smtClean="0"/>
          </a:p>
          <a:p>
            <a:pPr lvl="0"/>
            <a:r>
              <a:rPr lang="en-GB" sz="1200" dirty="0" smtClean="0">
                <a:effectLst/>
                <a:latin typeface="+mn-lt"/>
                <a:ea typeface="+mn-ea"/>
                <a:cs typeface="+mn-cs"/>
                <a:sym typeface="Calibri"/>
              </a:rPr>
              <a:t>The </a:t>
            </a:r>
            <a:r>
              <a:rPr lang="en-GB" sz="1200" b="1" dirty="0" smtClean="0">
                <a:effectLst/>
                <a:latin typeface="+mn-lt"/>
                <a:ea typeface="+mn-ea"/>
                <a:cs typeface="+mn-cs"/>
                <a:sym typeface="Calibri"/>
              </a:rPr>
              <a:t>right to life</a:t>
            </a:r>
            <a:r>
              <a:rPr lang="en-GB" sz="1200" dirty="0" smtClean="0">
                <a:effectLst/>
                <a:latin typeface="+mn-lt"/>
                <a:ea typeface="+mn-ea"/>
                <a:cs typeface="+mn-cs"/>
                <a:sym typeface="Calibri"/>
              </a:rPr>
              <a:t> means that </a:t>
            </a:r>
            <a:r>
              <a:rPr lang="en-GB" sz="1200" b="1" dirty="0" smtClean="0">
                <a:effectLst/>
                <a:latin typeface="+mn-lt"/>
                <a:ea typeface="+mn-ea"/>
                <a:cs typeface="+mn-cs"/>
                <a:sym typeface="Calibri"/>
              </a:rPr>
              <a:t>preventable maternal deaths</a:t>
            </a:r>
            <a:r>
              <a:rPr lang="en-GB" sz="1200" dirty="0" smtClean="0">
                <a:effectLst/>
                <a:latin typeface="+mn-lt"/>
                <a:ea typeface="+mn-ea"/>
                <a:cs typeface="+mn-cs"/>
                <a:sym typeface="Calibri"/>
              </a:rPr>
              <a:t>, of which there are as many as </a:t>
            </a:r>
            <a:r>
              <a:rPr lang="en-GB" sz="1200" u="sng" dirty="0" smtClean="0">
                <a:effectLst/>
                <a:latin typeface="+mn-lt"/>
                <a:ea typeface="+mn-ea"/>
                <a:cs typeface="+mn-cs"/>
                <a:sym typeface="Calibri"/>
              </a:rPr>
              <a:t>800 a day,</a:t>
            </a:r>
            <a:r>
              <a:rPr lang="en-GB" sz="1200" dirty="0" smtClean="0">
                <a:effectLst/>
                <a:latin typeface="+mn-lt"/>
                <a:ea typeface="+mn-ea"/>
                <a:cs typeface="+mn-cs"/>
                <a:sym typeface="Calibri"/>
              </a:rPr>
              <a:t> must be stopped. This means ensuring women have </a:t>
            </a:r>
            <a:r>
              <a:rPr lang="en-GB" sz="1200" b="1" dirty="0" smtClean="0">
                <a:effectLst/>
                <a:latin typeface="+mn-lt"/>
                <a:ea typeface="+mn-ea"/>
                <a:cs typeface="+mn-cs"/>
                <a:sym typeface="Calibri"/>
              </a:rPr>
              <a:t>access to emergency obstetric care, and to safe abortion services, as well as the means to reach health facilities</a:t>
            </a:r>
            <a:r>
              <a:rPr lang="en-GB" sz="1200" dirty="0" smtClean="0">
                <a:effectLst/>
                <a:latin typeface="+mn-lt"/>
                <a:ea typeface="+mn-ea"/>
                <a:cs typeface="+mn-cs"/>
                <a:sym typeface="Calibri"/>
              </a:rPr>
              <a:t>. </a:t>
            </a:r>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 </a:t>
            </a:r>
            <a:endParaRPr lang="en-US" sz="1200" dirty="0" smtClean="0">
              <a:effectLst/>
              <a:latin typeface="+mn-lt"/>
              <a:ea typeface="+mn-ea"/>
              <a:cs typeface="+mn-cs"/>
              <a:sym typeface="Calibri"/>
            </a:endParaRPr>
          </a:p>
          <a:p>
            <a:pPr lvl="0"/>
            <a:r>
              <a:rPr lang="en-GB" sz="1200" dirty="0" smtClean="0">
                <a:effectLst/>
                <a:latin typeface="+mn-lt"/>
                <a:ea typeface="+mn-ea"/>
                <a:cs typeface="+mn-cs"/>
                <a:sym typeface="Calibri"/>
              </a:rPr>
              <a:t>The </a:t>
            </a:r>
            <a:r>
              <a:rPr lang="en-GB" sz="1200" b="1" dirty="0" smtClean="0">
                <a:effectLst/>
                <a:latin typeface="+mn-lt"/>
                <a:ea typeface="+mn-ea"/>
                <a:cs typeface="+mn-cs"/>
                <a:sym typeface="Calibri"/>
              </a:rPr>
              <a:t>prohibition of discrimination </a:t>
            </a:r>
            <a:r>
              <a:rPr lang="en-GB" sz="1200" dirty="0" smtClean="0">
                <a:effectLst/>
                <a:latin typeface="+mn-lt"/>
                <a:ea typeface="+mn-ea"/>
                <a:cs typeface="+mn-cs"/>
                <a:sym typeface="Calibri"/>
              </a:rPr>
              <a:t>means that denying or criminalising health services only required by women is unacceptable.</a:t>
            </a:r>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 </a:t>
            </a:r>
            <a:endParaRPr lang="en-US" sz="1200" dirty="0" smtClean="0">
              <a:effectLst/>
              <a:latin typeface="+mn-lt"/>
              <a:ea typeface="+mn-ea"/>
              <a:cs typeface="+mn-cs"/>
              <a:sym typeface="Calibri"/>
            </a:endParaRPr>
          </a:p>
          <a:p>
            <a:pPr lvl="0"/>
            <a:r>
              <a:rPr lang="en-GB" sz="1200" dirty="0" smtClean="0">
                <a:effectLst/>
                <a:latin typeface="+mn-lt"/>
                <a:ea typeface="+mn-ea"/>
                <a:cs typeface="+mn-cs"/>
                <a:sym typeface="Calibri"/>
              </a:rPr>
              <a:t>The </a:t>
            </a:r>
            <a:r>
              <a:rPr lang="en-GB" sz="1200" b="1" dirty="0" smtClean="0">
                <a:effectLst/>
                <a:latin typeface="+mn-lt"/>
                <a:ea typeface="+mn-ea"/>
                <a:cs typeface="+mn-cs"/>
                <a:sym typeface="Calibri"/>
              </a:rPr>
              <a:t>right to information and to education</a:t>
            </a:r>
            <a:r>
              <a:rPr lang="en-GB" sz="1200" dirty="0" smtClean="0">
                <a:effectLst/>
                <a:latin typeface="+mn-lt"/>
                <a:ea typeface="+mn-ea"/>
                <a:cs typeface="+mn-cs"/>
                <a:sym typeface="Calibri"/>
              </a:rPr>
              <a:t> means that women, men, boys and girls should have </a:t>
            </a:r>
            <a:r>
              <a:rPr lang="en-GB" sz="1200" b="1" dirty="0" smtClean="0">
                <a:effectLst/>
                <a:latin typeface="+mn-lt"/>
                <a:ea typeface="+mn-ea"/>
                <a:cs typeface="+mn-cs"/>
                <a:sym typeface="Calibri"/>
              </a:rPr>
              <a:t>access to accurate information about sexuality</a:t>
            </a:r>
            <a:r>
              <a:rPr lang="en-GB" sz="1200" dirty="0" smtClean="0">
                <a:effectLst/>
                <a:latin typeface="+mn-lt"/>
                <a:ea typeface="+mn-ea"/>
                <a:cs typeface="+mn-cs"/>
                <a:sym typeface="Calibri"/>
              </a:rPr>
              <a:t>, and barriers to such access -- such as third party consent requirements -- should be removed. </a:t>
            </a:r>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 </a:t>
            </a:r>
            <a:endParaRPr lang="en-US" sz="1200" dirty="0" smtClean="0">
              <a:effectLst/>
              <a:latin typeface="+mn-lt"/>
              <a:ea typeface="+mn-ea"/>
              <a:cs typeface="+mn-cs"/>
              <a:sym typeface="Calibri"/>
            </a:endParaRPr>
          </a:p>
          <a:p>
            <a:pPr lvl="0"/>
            <a:r>
              <a:rPr lang="en-GB" sz="1200" i="0" dirty="0" smtClean="0">
                <a:effectLst/>
                <a:latin typeface="+mn-lt"/>
                <a:ea typeface="+mn-ea"/>
                <a:cs typeface="+mn-cs"/>
                <a:sym typeface="Calibri"/>
              </a:rPr>
              <a:t>The </a:t>
            </a:r>
            <a:r>
              <a:rPr lang="en-GB" sz="1200" b="1" i="0" dirty="0" smtClean="0">
                <a:effectLst/>
                <a:latin typeface="+mn-lt"/>
                <a:ea typeface="+mn-ea"/>
                <a:cs typeface="+mn-cs"/>
                <a:sym typeface="Calibri"/>
              </a:rPr>
              <a:t>right to health</a:t>
            </a:r>
            <a:r>
              <a:rPr lang="en-GB" sz="1200" i="0" dirty="0" smtClean="0">
                <a:effectLst/>
                <a:latin typeface="+mn-lt"/>
                <a:ea typeface="+mn-ea"/>
                <a:cs typeface="+mn-cs"/>
                <a:sym typeface="Calibri"/>
              </a:rPr>
              <a:t> requires that health services, goods and information are available, accessible, affordable, culturally acceptable and of good quality. This </a:t>
            </a:r>
            <a:r>
              <a:rPr lang="en-GB" sz="1200" b="1" i="0" dirty="0" smtClean="0">
                <a:effectLst/>
                <a:latin typeface="+mn-lt"/>
                <a:ea typeface="+mn-ea"/>
                <a:cs typeface="+mn-cs"/>
                <a:sym typeface="Calibri"/>
              </a:rPr>
              <a:t>applies equally to sexual and reproductive health services and goods</a:t>
            </a:r>
            <a:r>
              <a:rPr lang="en-GB" sz="1200" i="0" dirty="0" smtClean="0">
                <a:effectLst/>
                <a:latin typeface="+mn-lt"/>
                <a:ea typeface="+mn-ea"/>
                <a:cs typeface="+mn-cs"/>
                <a:sym typeface="Calibri"/>
              </a:rPr>
              <a:t>, such as maternal health and contraceptives.</a:t>
            </a:r>
            <a:endParaRPr lang="en-US" sz="1200" i="0" dirty="0" smtClean="0">
              <a:effectLst/>
              <a:latin typeface="+mn-lt"/>
              <a:ea typeface="+mn-ea"/>
              <a:cs typeface="+mn-cs"/>
              <a:sym typeface="Calibri"/>
            </a:endParaRPr>
          </a:p>
          <a:p>
            <a:r>
              <a:rPr lang="en-GB" sz="1200" dirty="0" smtClean="0">
                <a:effectLst/>
                <a:latin typeface="+mn-lt"/>
                <a:ea typeface="+mn-ea"/>
                <a:cs typeface="+mn-cs"/>
                <a:sym typeface="Calibri"/>
              </a:rPr>
              <a:t> </a:t>
            </a:r>
          </a:p>
          <a:p>
            <a:r>
              <a:rPr lang="en-GB" sz="1200" dirty="0" smtClean="0">
                <a:effectLst/>
                <a:latin typeface="+mn-lt"/>
                <a:ea typeface="+mn-ea"/>
                <a:cs typeface="+mn-cs"/>
                <a:sym typeface="Calibri"/>
              </a:rPr>
              <a:t>---</a:t>
            </a:r>
          </a:p>
          <a:p>
            <a:endParaRPr lang="en-GB" sz="1200" dirty="0" smtClean="0">
              <a:effectLst/>
              <a:latin typeface="+mn-lt"/>
              <a:ea typeface="+mn-ea"/>
              <a:cs typeface="+mn-cs"/>
              <a:sym typeface="Calibri"/>
            </a:endParaRPr>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r>
              <a:rPr lang="en-US" sz="1200" b="1" dirty="0" smtClean="0">
                <a:latin typeface="Garamond"/>
                <a:cs typeface="Garamond"/>
              </a:rPr>
              <a:t>Highlight</a:t>
            </a:r>
            <a:r>
              <a:rPr lang="en-US" sz="1200" dirty="0" smtClean="0">
                <a:latin typeface="Garamond"/>
                <a:cs typeface="Garamond"/>
              </a:rPr>
              <a:t> the recent adoption</a:t>
            </a:r>
            <a:r>
              <a:rPr lang="en-US" sz="1200" baseline="0" dirty="0" smtClean="0">
                <a:latin typeface="Garamond"/>
                <a:cs typeface="Garamond"/>
              </a:rPr>
              <a:t> of the CESCR Committee of General Comment 22 on the right to sexual and reproductive health, which takes the broader framing of SRHR. It would be helpful to study this document before the workshop to be familiarized with the concepts and human rights implications.</a:t>
            </a:r>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endParaRPr lang="en-US" sz="1200" baseline="0" dirty="0" smtClean="0">
              <a:latin typeface="Garamond"/>
              <a:cs typeface="Garamond"/>
            </a:endParaRPr>
          </a:p>
          <a:p>
            <a:pPr marL="0" marR="0" indent="0" algn="just" defTabSz="914400" eaLnBrk="1" fontAlgn="auto" latinLnBrk="0" hangingPunct="1">
              <a:lnSpc>
                <a:spcPct val="100000"/>
              </a:lnSpc>
              <a:spcBef>
                <a:spcPts val="400"/>
              </a:spcBef>
              <a:spcAft>
                <a:spcPts val="0"/>
              </a:spcAft>
              <a:buClrTx/>
              <a:buSzTx/>
              <a:buFontTx/>
              <a:buNone/>
              <a:tabLst/>
              <a:defRPr sz="1100">
                <a:latin typeface="Garamond"/>
                <a:ea typeface="Garamond"/>
                <a:cs typeface="Garamond"/>
                <a:sym typeface="Garamond"/>
              </a:defRPr>
            </a:pPr>
            <a:r>
              <a:rPr lang="en-US" sz="1200" b="1" baseline="0" dirty="0" smtClean="0">
                <a:latin typeface="Garamond"/>
                <a:cs typeface="Garamond"/>
              </a:rPr>
              <a:t>Also</a:t>
            </a:r>
            <a:r>
              <a:rPr lang="en-US" sz="1200" baseline="0" dirty="0" smtClean="0">
                <a:latin typeface="Garamond"/>
                <a:cs typeface="Garamond"/>
              </a:rPr>
              <a:t> </a:t>
            </a:r>
            <a:r>
              <a:rPr lang="en-US" sz="1200" b="1" baseline="0" dirty="0" smtClean="0">
                <a:latin typeface="Garamond"/>
                <a:cs typeface="Garamond"/>
              </a:rPr>
              <a:t>highlight</a:t>
            </a:r>
            <a:r>
              <a:rPr lang="en-US" sz="1200" baseline="0" dirty="0" smtClean="0">
                <a:latin typeface="Garamond"/>
                <a:cs typeface="Garamond"/>
              </a:rPr>
              <a:t> OHCHR’s Reflection Guide for the Judiciary on Applying a Rights-Based Approach to Sexual, Reproductive, Maternal Health and Under-5 Child Health (2017): http://</a:t>
            </a:r>
            <a:r>
              <a:rPr lang="en-US" sz="1200" baseline="0" dirty="0" err="1" smtClean="0">
                <a:latin typeface="Garamond"/>
                <a:cs typeface="Garamond"/>
              </a:rPr>
              <a:t>www.ohchr.org</a:t>
            </a:r>
            <a:r>
              <a:rPr lang="en-US" sz="1200" baseline="0" dirty="0" smtClean="0">
                <a:latin typeface="Garamond"/>
                <a:cs typeface="Garamond"/>
              </a:rPr>
              <a:t>/Documents/Issues/Women/WRGS/</a:t>
            </a:r>
            <a:r>
              <a:rPr lang="en-US" sz="1200" baseline="0" dirty="0" err="1" smtClean="0">
                <a:latin typeface="Garamond"/>
                <a:cs typeface="Garamond"/>
              </a:rPr>
              <a:t>JudiciaryGuide.pdf</a:t>
            </a:r>
            <a:r>
              <a:rPr lang="en-US" sz="1200" baseline="0" dirty="0" smtClean="0">
                <a:latin typeface="Garamond"/>
                <a:cs typeface="Garamond"/>
              </a:rPr>
              <a:t> </a:t>
            </a:r>
          </a:p>
          <a:p>
            <a:endParaRPr lang="en-GB" sz="1200" dirty="0" smtClean="0">
              <a:effectLst/>
              <a:latin typeface="+mn-lt"/>
              <a:ea typeface="+mn-ea"/>
              <a:cs typeface="+mn-cs"/>
              <a:sym typeface="Calibri"/>
            </a:endParaRPr>
          </a:p>
          <a:p>
            <a:r>
              <a:rPr lang="en-GB"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GB" sz="1200" dirty="0" smtClean="0">
                <a:effectLst/>
                <a:latin typeface="+mn-lt"/>
                <a:ea typeface="+mn-ea"/>
                <a:cs typeface="+mn-cs"/>
                <a:sym typeface="Calibri"/>
              </a:rPr>
              <a:t>NOTES FOR THE FACILITATOR</a:t>
            </a:r>
          </a:p>
          <a:p>
            <a:endParaRPr lang="en-GB" sz="1200"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dirty="0" smtClean="0"/>
              <a:t>International treaties do not explicit guarantee “sexual and reproductive rights” but rather, this is a term used to describe a constellation of rights relevant to sexual and reproductive health, as well as larger issues around sexuality and reproduction. Treaty bodies, as well as regional and national courts, have played a critical role in interpreting the requirements of sexual and reproductive health and rights. </a:t>
            </a:r>
            <a:endParaRPr lang="en-GB" sz="1200" dirty="0" smtClean="0">
              <a:effectLst/>
              <a:latin typeface="+mn-lt"/>
              <a:ea typeface="+mn-ea"/>
              <a:cs typeface="+mn-cs"/>
              <a:sym typeface="Calibri"/>
            </a:endParaRPr>
          </a:p>
          <a:p>
            <a:pPr>
              <a:lnSpc>
                <a:spcPct val="90000"/>
              </a:lnSpc>
              <a:defRPr>
                <a:latin typeface="Garamond"/>
                <a:ea typeface="Garamond"/>
                <a:cs typeface="Garamond"/>
                <a:sym typeface="Garamond"/>
              </a:defRPr>
            </a:pPr>
            <a:endParaRPr lang="en-GB" dirty="0" smtClean="0"/>
          </a:p>
          <a:p>
            <a:pPr>
              <a:lnSpc>
                <a:spcPct val="90000"/>
              </a:lnSpc>
              <a:defRPr u="sng">
                <a:latin typeface="Garamond"/>
                <a:ea typeface="Garamond"/>
                <a:cs typeface="Garamond"/>
                <a:sym typeface="Garamond"/>
              </a:defRPr>
            </a:pPr>
            <a:r>
              <a:rPr lang="en-GB" dirty="0" smtClean="0"/>
              <a:t>SRHR is not exclusive to women</a:t>
            </a:r>
          </a:p>
          <a:p>
            <a:pPr marL="171450" indent="-171450">
              <a:lnSpc>
                <a:spcPct val="90000"/>
              </a:lnSpc>
              <a:buSzPct val="100000"/>
              <a:buFont typeface="Arial"/>
              <a:buChar char="•"/>
              <a:defRPr>
                <a:latin typeface="Garamond"/>
                <a:ea typeface="Garamond"/>
                <a:cs typeface="Garamond"/>
                <a:sym typeface="Garamond"/>
              </a:defRPr>
            </a:pPr>
            <a:r>
              <a:rPr lang="en-GB" dirty="0" smtClean="0"/>
              <a:t>Men have needs related to their sexual and reproductive health (</a:t>
            </a:r>
            <a:r>
              <a:rPr lang="en-GB" dirty="0" err="1" smtClean="0"/>
              <a:t>uro</a:t>
            </a:r>
            <a:r>
              <a:rPr lang="en-GB" dirty="0" smtClean="0"/>
              <a:t>-genital infections; STIs; infertility and erectile dysfunction; and prostate and testicular cancer) </a:t>
            </a:r>
          </a:p>
          <a:p>
            <a:pPr marL="171450" indent="-171450">
              <a:lnSpc>
                <a:spcPct val="90000"/>
              </a:lnSpc>
              <a:buSzPct val="100000"/>
              <a:buFont typeface="Arial"/>
              <a:buChar char="•"/>
              <a:defRPr>
                <a:latin typeface="Garamond"/>
                <a:ea typeface="Garamond"/>
                <a:cs typeface="Garamond"/>
                <a:sym typeface="Garamond"/>
              </a:defRPr>
            </a:pPr>
            <a:r>
              <a:rPr lang="en-GB" dirty="0" smtClean="0"/>
              <a:t>LGBTI need to be taken into consideration</a:t>
            </a:r>
          </a:p>
          <a:p>
            <a:pPr marL="171450" indent="-171450">
              <a:lnSpc>
                <a:spcPct val="90000"/>
              </a:lnSpc>
              <a:buSzPct val="100000"/>
              <a:buFont typeface="Arial"/>
              <a:buChar char="•"/>
              <a:defRPr>
                <a:latin typeface="Garamond"/>
                <a:ea typeface="Garamond"/>
                <a:cs typeface="Garamond"/>
                <a:sym typeface="Garamond"/>
              </a:defRPr>
            </a:pPr>
            <a:r>
              <a:rPr lang="en-GB" dirty="0" smtClean="0"/>
              <a:t>Men have a stake in reproductive rights through their multiple roles as sexual partners, husbands, fathers, family and household members, community leaders and gatekeepers to health information and services. </a:t>
            </a:r>
          </a:p>
          <a:p>
            <a:pPr marL="0" indent="0">
              <a:lnSpc>
                <a:spcPct val="90000"/>
              </a:lnSpc>
              <a:buSzPct val="100000"/>
              <a:buFont typeface="Arial"/>
              <a:buNone/>
              <a:defRPr>
                <a:latin typeface="Garamond"/>
                <a:ea typeface="Garamond"/>
                <a:cs typeface="Garamond"/>
                <a:sym typeface="Garamond"/>
              </a:defRPr>
            </a:pPr>
            <a:endParaRPr lang="en-GB" sz="1200" dirty="0" smtClean="0">
              <a:effectLst/>
              <a:latin typeface="+mn-lt"/>
              <a:ea typeface="+mn-ea"/>
              <a:cs typeface="+mn-cs"/>
              <a:sym typeface="Calibri"/>
            </a:endParaRPr>
          </a:p>
          <a:p>
            <a:pPr marL="0" indent="0">
              <a:lnSpc>
                <a:spcPct val="90000"/>
              </a:lnSpc>
              <a:buSzPct val="100000"/>
              <a:buFont typeface="Arial"/>
              <a:buNone/>
              <a:defRPr>
                <a:latin typeface="Garamond"/>
                <a:ea typeface="Garamond"/>
                <a:cs typeface="Garamond"/>
                <a:sym typeface="Garamond"/>
              </a:defRPr>
            </a:pPr>
            <a:r>
              <a:rPr lang="en-GB" sz="1200" dirty="0" smtClean="0">
                <a:effectLst/>
                <a:latin typeface="+mn-lt"/>
                <a:ea typeface="+mn-ea"/>
                <a:cs typeface="+mn-cs"/>
                <a:sym typeface="Calibri"/>
              </a:rPr>
              <a:t>--</a:t>
            </a:r>
          </a:p>
          <a:p>
            <a:pPr marL="0" indent="0">
              <a:lnSpc>
                <a:spcPct val="90000"/>
              </a:lnSpc>
              <a:buSzPct val="100000"/>
              <a:buFont typeface="Arial"/>
              <a:buNone/>
              <a:defRPr>
                <a:latin typeface="Garamond"/>
                <a:ea typeface="Garamond"/>
                <a:cs typeface="Garamond"/>
                <a:sym typeface="Garamond"/>
              </a:defRPr>
            </a:pPr>
            <a:endParaRPr lang="en-GB" sz="1200" dirty="0" smtClean="0">
              <a:effectLst/>
              <a:latin typeface="+mn-lt"/>
              <a:ea typeface="+mn-ea"/>
              <a:cs typeface="+mn-cs"/>
              <a:sym typeface="Calibri"/>
            </a:endParaRPr>
          </a:p>
          <a:p>
            <a:r>
              <a:rPr lang="en-GB" sz="1200" dirty="0" smtClean="0">
                <a:effectLst/>
                <a:latin typeface="+mn-lt"/>
                <a:ea typeface="+mn-ea"/>
                <a:cs typeface="+mn-cs"/>
                <a:sym typeface="Calibri"/>
              </a:rPr>
              <a:t>“Sexual</a:t>
            </a:r>
            <a:r>
              <a:rPr lang="en-GB" sz="1200" baseline="0" dirty="0" smtClean="0">
                <a:effectLst/>
                <a:latin typeface="+mn-lt"/>
                <a:ea typeface="+mn-ea"/>
                <a:cs typeface="+mn-cs"/>
                <a:sym typeface="Calibri"/>
              </a:rPr>
              <a:t> rights”</a:t>
            </a:r>
          </a:p>
          <a:p>
            <a:endParaRPr lang="fr-CH" dirty="0" smtClean="0"/>
          </a:p>
          <a:p>
            <a:pPr>
              <a:defRPr sz="1100" u="sng">
                <a:latin typeface="Garamond"/>
                <a:ea typeface="Garamond"/>
                <a:cs typeface="Garamond"/>
                <a:sym typeface="Garamond"/>
              </a:defRPr>
            </a:pPr>
            <a:r>
              <a:rPr lang="fr-CH" dirty="0" smtClean="0"/>
              <a:t>Note for yourself that </a:t>
            </a:r>
            <a:r>
              <a:rPr dirty="0" smtClean="0"/>
              <a:t>there </a:t>
            </a:r>
            <a:r>
              <a:rPr dirty="0"/>
              <a:t>is no explicit mention of </a:t>
            </a:r>
            <a:r>
              <a:rPr lang="fr-CH" dirty="0" smtClean="0"/>
              <a:t>"</a:t>
            </a:r>
            <a:r>
              <a:rPr dirty="0" smtClean="0"/>
              <a:t>sexual rights</a:t>
            </a:r>
            <a:r>
              <a:rPr lang="fr-CH" dirty="0" smtClean="0"/>
              <a:t>“ in internationala treaties</a:t>
            </a:r>
            <a:r>
              <a:rPr lang="fr-CH" baseline="0" dirty="0" smtClean="0"/>
              <a:t> or agreements</a:t>
            </a:r>
            <a:r>
              <a:rPr dirty="0" smtClean="0"/>
              <a:t>. </a:t>
            </a:r>
            <a:r>
              <a:rPr lang="fr-CH" dirty="0" smtClean="0"/>
              <a:t>However, </a:t>
            </a:r>
            <a:r>
              <a:rPr dirty="0" smtClean="0"/>
              <a:t>the </a:t>
            </a:r>
            <a:r>
              <a:rPr dirty="0"/>
              <a:t>Special Rapporteur on the right to </a:t>
            </a:r>
            <a:r>
              <a:rPr dirty="0" smtClean="0"/>
              <a:t>health</a:t>
            </a:r>
            <a:r>
              <a:rPr lang="fr-CH" dirty="0" smtClean="0"/>
              <a:t> and WHO have explained</a:t>
            </a:r>
            <a:r>
              <a:rPr lang="fr-CH" baseline="0" dirty="0" smtClean="0"/>
              <a:t> what it entails</a:t>
            </a:r>
            <a:r>
              <a:rPr dirty="0" smtClean="0"/>
              <a:t>:</a:t>
            </a:r>
            <a:endParaRPr dirty="0"/>
          </a:p>
          <a:p>
            <a:pPr>
              <a:defRPr sz="1100" u="sng">
                <a:latin typeface="Garamond"/>
                <a:ea typeface="Garamond"/>
                <a:cs typeface="Garamond"/>
                <a:sym typeface="Garamond"/>
              </a:defRPr>
            </a:pPr>
            <a:endParaRPr dirty="0"/>
          </a:p>
          <a:p>
            <a:pPr algn="just">
              <a:defRPr sz="1800"/>
            </a:pPr>
            <a:r>
              <a:rPr dirty="0"/>
              <a:t>The Special Rapporteur has no doubt that the correct understanding of fundamental human rights principles, as well as existing human rights norms, leads ineluctably to the recognition of </a:t>
            </a:r>
            <a:r>
              <a:rPr u="sng" dirty="0"/>
              <a:t>sexual rights as human rights. </a:t>
            </a:r>
          </a:p>
          <a:p>
            <a:pPr algn="just">
              <a:defRPr sz="1800" u="sng"/>
            </a:pPr>
            <a:endParaRPr u="sng" dirty="0"/>
          </a:p>
          <a:p>
            <a:pPr algn="just">
              <a:defRPr sz="1800" u="sng"/>
            </a:pPr>
            <a:r>
              <a:rPr dirty="0"/>
              <a:t>Sexual rights include the right of all persons to express their sexual orientation, with due regard for the well-being and rights of others, without fear of persecution, denial of liberty or social interference</a:t>
            </a:r>
            <a:r>
              <a:rPr u="none" dirty="0"/>
              <a:t>.</a:t>
            </a:r>
          </a:p>
          <a:p>
            <a:pPr>
              <a:defRPr sz="1100" u="sng">
                <a:latin typeface="Garamond"/>
                <a:ea typeface="Garamond"/>
                <a:cs typeface="Garamond"/>
                <a:sym typeface="Garamond"/>
              </a:defRPr>
            </a:pPr>
            <a:endParaRPr u="none" dirty="0"/>
          </a:p>
          <a:p>
            <a:pPr>
              <a:defRPr sz="1100" u="sng">
                <a:latin typeface="Garamond"/>
                <a:ea typeface="Garamond"/>
                <a:cs typeface="Garamond"/>
                <a:sym typeface="Garamond"/>
              </a:defRPr>
            </a:pPr>
            <a:r>
              <a:rPr dirty="0"/>
              <a:t>As well as the WHO definition</a:t>
            </a:r>
            <a:r>
              <a:rPr dirty="0" smtClean="0"/>
              <a:t>:</a:t>
            </a:r>
            <a:endParaRPr dirty="0"/>
          </a:p>
          <a:p>
            <a:pPr algn="just">
              <a:defRPr u="sng">
                <a:latin typeface="Garamond"/>
                <a:ea typeface="Garamond"/>
                <a:cs typeface="Garamond"/>
                <a:sym typeface="Garamond"/>
              </a:defRPr>
            </a:pPr>
            <a:r>
              <a:rPr dirty="0"/>
              <a:t>Sexual rights protect all people's rights to fulfill and express their sexuality and enjoy sexual health, with due regard for the rights of others and within a framework of protection against discrimination." </a:t>
            </a:r>
            <a:r>
              <a:rPr i="1" dirty="0"/>
              <a:t>(WHO, 2006, updated 2010)</a:t>
            </a:r>
          </a:p>
          <a:p>
            <a:pPr algn="just">
              <a:defRPr sz="1100" u="sng">
                <a:latin typeface="Garamond"/>
                <a:ea typeface="Garamond"/>
                <a:cs typeface="Garamond"/>
                <a:sym typeface="Garamond"/>
              </a:defRPr>
            </a:pPr>
            <a:endParaRPr lang="fr-CH" i="1" dirty="0" smtClean="0"/>
          </a:p>
          <a:p>
            <a:pPr algn="just">
              <a:defRPr sz="1100" u="sng">
                <a:latin typeface="Garamond"/>
                <a:ea typeface="Garamond"/>
                <a:cs typeface="Garamond"/>
                <a:sym typeface="Garamond"/>
              </a:defRPr>
            </a:pPr>
            <a:r>
              <a:rPr lang="fr-CH" i="0" dirty="0" smtClean="0"/>
              <a:t>---</a:t>
            </a:r>
          </a:p>
          <a:p>
            <a:pPr algn="just">
              <a:defRPr sz="1100" u="sng">
                <a:latin typeface="Garamond"/>
                <a:ea typeface="Garamond"/>
                <a:cs typeface="Garamond"/>
                <a:sym typeface="Garamond"/>
              </a:defRPr>
            </a:pPr>
            <a:endParaRPr lang="fr-CH" i="0" dirty="0" smtClean="0"/>
          </a:p>
          <a:p>
            <a:pPr algn="just">
              <a:defRPr sz="1100" u="sng">
                <a:latin typeface="Garamond"/>
                <a:ea typeface="Garamond"/>
                <a:cs typeface="Garamond"/>
                <a:sym typeface="Garamond"/>
              </a:defRPr>
            </a:pPr>
            <a:r>
              <a:rPr lang="fr-CH" b="1" i="0" u="none" dirty="0" smtClean="0"/>
              <a:t>History/background</a:t>
            </a:r>
            <a:r>
              <a:rPr lang="fr-CH" b="1" i="0" u="none" baseline="0" dirty="0" smtClean="0"/>
              <a:t> on SRHR</a:t>
            </a:r>
          </a:p>
          <a:p>
            <a:pPr algn="just">
              <a:defRPr sz="1100" u="sng">
                <a:latin typeface="Garamond"/>
                <a:ea typeface="Garamond"/>
                <a:cs typeface="Garamond"/>
                <a:sym typeface="Garamond"/>
              </a:defRPr>
            </a:pPr>
            <a:endParaRPr lang="fr-CH" i="0" baseline="0" dirty="0" smtClean="0"/>
          </a:p>
          <a:p>
            <a:pPr algn="just"/>
            <a:r>
              <a:rPr lang="en-US" sz="1100" b="0" kern="1200" dirty="0" smtClean="0">
                <a:solidFill>
                  <a:schemeClr val="tx1"/>
                </a:solidFill>
                <a:latin typeface="Garamond"/>
                <a:ea typeface="ＭＳ Ｐゴシック" pitchFamily="-65" charset="-128"/>
                <a:cs typeface="Garamond"/>
              </a:rPr>
              <a:t>The 1994 Cairo International Conference on Population and Development (ICPD) </a:t>
            </a:r>
            <a:r>
              <a:rPr lang="en-US" sz="1100" b="1" kern="1200" dirty="0" smtClean="0">
                <a:solidFill>
                  <a:schemeClr val="tx1"/>
                </a:solidFill>
                <a:latin typeface="Garamond"/>
                <a:ea typeface="ＭＳ Ｐゴシック" pitchFamily="-65" charset="-128"/>
                <a:cs typeface="Garamond"/>
              </a:rPr>
              <a:t>placed reproductive rights on the global agenda</a:t>
            </a:r>
            <a:r>
              <a:rPr lang="en-US" sz="1100" kern="1200" dirty="0" smtClean="0">
                <a:solidFill>
                  <a:schemeClr val="tx1"/>
                </a:solidFill>
                <a:latin typeface="Garamond"/>
                <a:ea typeface="ＭＳ Ｐゴシック" pitchFamily="-65" charset="-128"/>
                <a:cs typeface="Garamond"/>
              </a:rPr>
              <a:t> and </a:t>
            </a:r>
            <a:r>
              <a:rPr lang="en-US" sz="1100" b="0" kern="1200" dirty="0" smtClean="0">
                <a:solidFill>
                  <a:schemeClr val="tx1"/>
                </a:solidFill>
                <a:latin typeface="Garamond"/>
                <a:ea typeface="ＭＳ Ｐゴシック" pitchFamily="-65" charset="-128"/>
                <a:cs typeface="Garamond"/>
              </a:rPr>
              <a:t> contributed to the recognition of the complex links between population growth and gender equality.</a:t>
            </a:r>
          </a:p>
          <a:p>
            <a:pPr algn="just"/>
            <a:endParaRPr lang="en-US" sz="1100" b="0" kern="1200" dirty="0" smtClean="0">
              <a:solidFill>
                <a:schemeClr val="tx1"/>
              </a:solidFill>
              <a:latin typeface="Garamond"/>
              <a:ea typeface="ＭＳ Ｐゴシック" pitchFamily="-65" charset="-128"/>
              <a:cs typeface="Garamond"/>
            </a:endParaRPr>
          </a:p>
          <a:p>
            <a:pPr algn="just"/>
            <a:r>
              <a:rPr lang="en-US" sz="1000" b="0" kern="1200" dirty="0" smtClean="0">
                <a:solidFill>
                  <a:schemeClr val="tx1"/>
                </a:solidFill>
                <a:latin typeface="Garamond"/>
                <a:ea typeface="ＭＳ Ｐゴシック" pitchFamily="-65" charset="-128"/>
                <a:cs typeface="Garamond"/>
              </a:rPr>
              <a:t>Paragraph 7.3 of ICPD </a:t>
            </a:r>
            <a:r>
              <a:rPr lang="en-US" sz="1000" b="0" kern="1200" dirty="0" err="1" smtClean="0">
                <a:solidFill>
                  <a:schemeClr val="tx1"/>
                </a:solidFill>
                <a:latin typeface="Garamond"/>
                <a:ea typeface="ＭＳ Ｐゴシック" pitchFamily="-65" charset="-128"/>
                <a:cs typeface="Garamond"/>
              </a:rPr>
              <a:t>Programme</a:t>
            </a:r>
            <a:r>
              <a:rPr lang="en-US" sz="1000" b="0" kern="1200" dirty="0" smtClean="0">
                <a:solidFill>
                  <a:schemeClr val="tx1"/>
                </a:solidFill>
                <a:latin typeface="Garamond"/>
                <a:ea typeface="ＭＳ Ｐゴシック" pitchFamily="-65" charset="-128"/>
                <a:cs typeface="Garamond"/>
              </a:rPr>
              <a:t> of Action: reproductive rights are based on the right of couples and individuals to decide free from discrimination, coercion and violence whether to have children, how often and when to do so, having the necessary information and means to make such decisions. It is also connected with their right to the highest attainable standard of sexual and reproductive health. </a:t>
            </a:r>
          </a:p>
          <a:p>
            <a:pPr algn="just"/>
            <a:r>
              <a:rPr lang="en-US" sz="1100" b="1" kern="1200" dirty="0" smtClean="0">
                <a:solidFill>
                  <a:srgbClr val="333333"/>
                </a:solidFill>
                <a:latin typeface="Garamond"/>
                <a:ea typeface="ＭＳ Ｐゴシック" pitchFamily="-65" charset="-128"/>
                <a:cs typeface="Garamond"/>
              </a:rPr>
              <a:t>ICPD Program of Action makes it clear that reproductive rights are not a new set of rights</a:t>
            </a:r>
            <a:r>
              <a:rPr lang="en-US" sz="1100" b="0" kern="1200" dirty="0" smtClean="0">
                <a:solidFill>
                  <a:srgbClr val="333333"/>
                </a:solidFill>
                <a:latin typeface="Garamond"/>
                <a:ea typeface="ＭＳ Ｐゴシック" pitchFamily="-65" charset="-128"/>
                <a:cs typeface="Garamond"/>
              </a:rPr>
              <a:t>. </a:t>
            </a:r>
            <a:r>
              <a:rPr lang="en-US" sz="1100" b="0" kern="1200" dirty="0" smtClean="0">
                <a:solidFill>
                  <a:schemeClr val="tx1"/>
                </a:solidFill>
                <a:latin typeface="Garamond"/>
                <a:ea typeface="ＭＳ Ｐゴシック" pitchFamily="-65" charset="-128"/>
                <a:cs typeface="Garamond"/>
              </a:rPr>
              <a:t>Reproductive rights are a constellation of freedoms and entitlements that are already recognized in national laws, international human rights instruments and other consensus documents. Reproductive rights refer to a diversity of civil, political, economic, social and cultural rights affecting the sexual and reproductive life of individuals and couples. </a:t>
            </a:r>
          </a:p>
          <a:p>
            <a:endParaRPr lang="en-US" sz="1100" b="0" kern="1200" dirty="0" smtClean="0">
              <a:solidFill>
                <a:schemeClr val="tx1"/>
              </a:solidFill>
              <a:latin typeface="Garamond"/>
              <a:ea typeface="ＭＳ Ｐゴシック" pitchFamily="-65" charset="-128"/>
              <a:cs typeface="Garamond"/>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US" sz="1100" b="0" kern="1200" dirty="0" smtClean="0">
                <a:solidFill>
                  <a:schemeClr val="tx1"/>
                </a:solidFill>
                <a:latin typeface="Garamond"/>
                <a:ea typeface="ＭＳ Ｐゴシック" pitchFamily="-65" charset="-128"/>
                <a:cs typeface="Garamond"/>
              </a:rPr>
              <a:t>In 1995, </a:t>
            </a:r>
            <a:r>
              <a:rPr lang="en-US" sz="1100" b="1" kern="1200" dirty="0" smtClean="0">
                <a:solidFill>
                  <a:schemeClr val="tx1"/>
                </a:solidFill>
                <a:latin typeface="Garamond"/>
                <a:ea typeface="ＭＳ Ｐゴシック" pitchFamily="-65" charset="-128"/>
                <a:cs typeface="Garamond"/>
              </a:rPr>
              <a:t>the Beijing Declaration and Platform for Action </a:t>
            </a:r>
            <a:r>
              <a:rPr lang="en-US" sz="1100" b="0" kern="1200" dirty="0" smtClean="0">
                <a:solidFill>
                  <a:schemeClr val="tx1"/>
                </a:solidFill>
                <a:latin typeface="Garamond"/>
                <a:ea typeface="ＭＳ Ｐゴシック" pitchFamily="-65" charset="-128"/>
                <a:cs typeface="Garamond"/>
              </a:rPr>
              <a:t>highlighted the right to equal access to and equal treatment of women and men in education and health care and the enhancement of women’s sexual and reproductive health as well as education.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US" sz="1100" dirty="0" smtClean="0">
              <a:latin typeface="Garamond"/>
              <a:cs typeface="Garamond"/>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US" sz="1100" b="0" kern="1200" dirty="0" smtClean="0">
                <a:solidFill>
                  <a:schemeClr val="tx1"/>
                </a:solidFill>
                <a:latin typeface="Garamond"/>
                <a:ea typeface="ＭＳ Ｐゴシック" pitchFamily="-65" charset="-128"/>
                <a:cs typeface="Garamond"/>
              </a:rPr>
              <a:t>Both the ICPD </a:t>
            </a:r>
            <a:r>
              <a:rPr lang="en-US" sz="1100" b="0" kern="1200" dirty="0" err="1" smtClean="0">
                <a:solidFill>
                  <a:schemeClr val="tx1"/>
                </a:solidFill>
                <a:latin typeface="Garamond"/>
                <a:ea typeface="ＭＳ Ｐゴシック" pitchFamily="-65" charset="-128"/>
                <a:cs typeface="Garamond"/>
              </a:rPr>
              <a:t>Programme</a:t>
            </a:r>
            <a:r>
              <a:rPr lang="en-US" sz="1100" b="0" kern="1200" dirty="0" smtClean="0">
                <a:solidFill>
                  <a:schemeClr val="tx1"/>
                </a:solidFill>
                <a:latin typeface="Garamond"/>
                <a:ea typeface="ＭＳ Ｐゴシック" pitchFamily="-65" charset="-128"/>
                <a:cs typeface="Garamond"/>
              </a:rPr>
              <a:t> of Action and the Beijing Declaration and Platform for Action show that alongside health and health care, education is a crucial tool in promoting and protecting reproductive rights. </a:t>
            </a:r>
            <a:endParaRPr lang="en-US" sz="1100" dirty="0" smtClean="0">
              <a:latin typeface="Garamond"/>
              <a:cs typeface="Garamond"/>
            </a:endParaRPr>
          </a:p>
          <a:p>
            <a:endParaRPr lang="en-US" sz="1100" b="0" kern="1200" dirty="0" smtClean="0">
              <a:solidFill>
                <a:schemeClr val="tx1"/>
              </a:solidFill>
              <a:latin typeface="Garamond"/>
              <a:ea typeface="ＭＳ Ｐゴシック" pitchFamily="-65" charset="-128"/>
              <a:cs typeface="Garamond"/>
            </a:endParaRPr>
          </a:p>
          <a:p>
            <a:r>
              <a:rPr lang="en-US" sz="1100" dirty="0" smtClean="0">
                <a:latin typeface="Garamond"/>
                <a:cs typeface="Garamond"/>
              </a:rPr>
              <a:t>The Beijing conference includes a reference to sexuality. It says : “The human rights of women include their right to have control over and decide freely and responsibly on matters related to their </a:t>
            </a:r>
            <a:r>
              <a:rPr lang="en-US" sz="1100" u="sng" dirty="0" smtClean="0">
                <a:latin typeface="Garamond"/>
                <a:cs typeface="Garamond"/>
              </a:rPr>
              <a:t>sexuality</a:t>
            </a:r>
            <a:r>
              <a:rPr lang="en-US" sz="1100" dirty="0" smtClean="0">
                <a:latin typeface="Garamond"/>
                <a:cs typeface="Garamond"/>
              </a:rPr>
              <a:t>, including sexual and reproductive health, free of coercion, discrimination and violence. Equal relationships between women and men in matters of sexual relations and reproduction, including full respect for the integrity of the person, require mutual respect, consent and shared responsibility for sexual </a:t>
            </a:r>
            <a:r>
              <a:rPr lang="en-US" sz="1100" dirty="0" err="1" smtClean="0">
                <a:latin typeface="Garamond"/>
                <a:cs typeface="Garamond"/>
              </a:rPr>
              <a:t>behaviour</a:t>
            </a:r>
            <a:r>
              <a:rPr lang="en-US" sz="1100" dirty="0" smtClean="0">
                <a:latin typeface="Garamond"/>
                <a:cs typeface="Garamond"/>
              </a:rPr>
              <a:t> and its consequences.” (</a:t>
            </a:r>
            <a:r>
              <a:rPr lang="en-US" sz="1100" dirty="0" err="1" smtClean="0">
                <a:latin typeface="Garamond"/>
                <a:cs typeface="Garamond"/>
              </a:rPr>
              <a:t>para</a:t>
            </a:r>
            <a:r>
              <a:rPr lang="en-US" sz="1100" dirty="0" smtClean="0">
                <a:latin typeface="Garamond"/>
                <a:cs typeface="Garamond"/>
              </a:rPr>
              <a:t> 96)</a:t>
            </a:r>
          </a:p>
          <a:p>
            <a:endParaRPr lang="en-US" sz="1100" dirty="0" smtClean="0">
              <a:latin typeface="Garamond"/>
              <a:cs typeface="Garamond"/>
            </a:endParaRPr>
          </a:p>
          <a:p>
            <a:pPr algn="just">
              <a:defRPr sz="1100" u="sng">
                <a:latin typeface="Garamond"/>
                <a:ea typeface="Garamond"/>
                <a:cs typeface="Garamond"/>
                <a:sym typeface="Garamond"/>
              </a:defRPr>
            </a:pPr>
            <a:endParaRPr i="0" dirty="0"/>
          </a:p>
        </p:txBody>
      </p:sp>
    </p:spTree>
    <p:extLst>
      <p:ext uri="{BB962C8B-B14F-4D97-AF65-F5344CB8AC3E}">
        <p14:creationId xmlns:p14="http://schemas.microsoft.com/office/powerpoint/2010/main" val="35657978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prstGeom prst="rect">
            <a:avLst/>
          </a:prstGeom>
        </p:spPr>
        <p:txBody>
          <a:bodyPr/>
          <a:lstStyle/>
          <a:p>
            <a:endParaRPr/>
          </a:p>
        </p:txBody>
      </p:sp>
      <p:sp>
        <p:nvSpPr>
          <p:cNvPr id="170" name="Shape 170"/>
          <p:cNvSpPr>
            <a:spLocks noGrp="1"/>
          </p:cNvSpPr>
          <p:nvPr>
            <p:ph type="body" sz="quarter" idx="1"/>
          </p:nvPr>
        </p:nvSpPr>
        <p:spPr>
          <a:prstGeom prst="rect">
            <a:avLst/>
          </a:prstGeom>
        </p:spPr>
        <p:txBody>
          <a:bodyPr/>
          <a:lstStyle/>
          <a:p>
            <a:r>
              <a:rPr lang="en-US" sz="1200" b="1" i="1" dirty="0" smtClean="0">
                <a:effectLst/>
                <a:latin typeface="+mn-lt"/>
                <a:ea typeface="+mn-ea"/>
                <a:cs typeface="+mn-cs"/>
                <a:sym typeface="Calibri"/>
              </a:rPr>
              <a:t>Ask</a:t>
            </a:r>
            <a:r>
              <a:rPr lang="en-US" sz="1200" b="1" i="1" baseline="0" dirty="0" smtClean="0">
                <a:effectLst/>
                <a:latin typeface="+mn-lt"/>
                <a:ea typeface="+mn-ea"/>
                <a:cs typeface="+mn-cs"/>
                <a:sym typeface="Calibri"/>
              </a:rPr>
              <a:t> participants if they can think of other stereotypes, including those that have already been discussed in previous sessions, that have inferences that can have a specific impact </a:t>
            </a:r>
            <a:r>
              <a:rPr lang="en-US" sz="1200" b="1" i="1" u="sng" baseline="0" dirty="0" smtClean="0">
                <a:effectLst/>
                <a:latin typeface="+mn-lt"/>
                <a:ea typeface="+mn-ea"/>
                <a:cs typeface="+mn-cs"/>
                <a:sym typeface="Calibri"/>
              </a:rPr>
              <a:t>gender identity</a:t>
            </a:r>
            <a:r>
              <a:rPr lang="en-US" sz="1200" b="1" i="1" u="none" baseline="0" dirty="0" smtClean="0">
                <a:effectLst/>
                <a:latin typeface="+mn-lt"/>
                <a:ea typeface="+mn-ea"/>
                <a:cs typeface="+mn-cs"/>
                <a:sym typeface="Calibri"/>
              </a:rPr>
              <a:t> cases. Emphasize sharing of cases and experience by participants.</a:t>
            </a:r>
            <a:endParaRPr lang="en-US" sz="1200" b="1" i="1" u="none" dirty="0" smtClean="0">
              <a:effectLst/>
              <a:latin typeface="+mn-lt"/>
              <a:ea typeface="+mn-ea"/>
              <a:cs typeface="+mn-cs"/>
              <a:sym typeface="Calibri"/>
            </a:endParaRPr>
          </a:p>
          <a:p>
            <a:endParaRPr lang="fr-CH" dirty="0" smtClean="0"/>
          </a:p>
          <a:p>
            <a:endParaRPr dirty="0"/>
          </a:p>
        </p:txBody>
      </p:sp>
    </p:spTree>
    <p:extLst>
      <p:ext uri="{BB962C8B-B14F-4D97-AF65-F5344CB8AC3E}">
        <p14:creationId xmlns:p14="http://schemas.microsoft.com/office/powerpoint/2010/main" val="3547821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sz="1200" b="1" dirty="0" smtClean="0"/>
              <a:t>Facts of the case</a:t>
            </a:r>
          </a:p>
          <a:p>
            <a:pPr marL="0" marR="0" indent="0" defTabSz="914400" eaLnBrk="1" fontAlgn="auto" latinLnBrk="0" hangingPunct="1">
              <a:lnSpc>
                <a:spcPct val="100000"/>
              </a:lnSpc>
              <a:spcBef>
                <a:spcPts val="400"/>
              </a:spcBef>
              <a:spcAft>
                <a:spcPts val="0"/>
              </a:spcAft>
              <a:buClrTx/>
              <a:buSzTx/>
              <a:buFontTx/>
              <a:buNone/>
              <a:tabLst/>
              <a:defRPr/>
            </a:pPr>
            <a:endParaRPr lang="en-US" sz="1200"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t>Supreme</a:t>
            </a:r>
            <a:r>
              <a:rPr lang="en-US" sz="1200" baseline="0" dirty="0" smtClean="0"/>
              <a:t> Court of Nepal d</a:t>
            </a:r>
            <a:r>
              <a:rPr lang="en-US" sz="1200" dirty="0" smtClean="0"/>
              <a:t>ecided that legal gender recognition of a third gender should not be based on any medical (or other) criteria, but rather on self-identification.</a:t>
            </a:r>
          </a:p>
          <a:p>
            <a:pPr marL="0" marR="0" indent="0" defTabSz="914400" eaLnBrk="1" fontAlgn="auto" latinLnBrk="0" hangingPunct="1">
              <a:lnSpc>
                <a:spcPct val="100000"/>
              </a:lnSpc>
              <a:spcBef>
                <a:spcPts val="400"/>
              </a:spcBef>
              <a:spcAft>
                <a:spcPts val="0"/>
              </a:spcAft>
              <a:buClrTx/>
              <a:buSzTx/>
              <a:buFontTx/>
              <a:buNone/>
              <a:tabLst/>
              <a:defRPr/>
            </a:pPr>
            <a:endParaRPr lang="en-US" sz="1200" dirty="0" smtClean="0"/>
          </a:p>
          <a:p>
            <a:r>
              <a:rPr lang="en-GB" dirty="0" smtClean="0"/>
              <a:t>---</a:t>
            </a:r>
          </a:p>
          <a:p>
            <a:endParaRPr lang="en-GB" dirty="0" smtClean="0"/>
          </a:p>
          <a:p>
            <a:r>
              <a:rPr lang="en-GB" dirty="0" smtClean="0"/>
              <a:t>Another case to consider</a:t>
            </a:r>
            <a:r>
              <a:rPr lang="en-GB" baseline="0" dirty="0" smtClean="0"/>
              <a:t> mentioning:</a:t>
            </a:r>
          </a:p>
          <a:p>
            <a:endParaRPr lang="en-GB" baseline="0" dirty="0" smtClean="0"/>
          </a:p>
          <a:p>
            <a:r>
              <a:rPr lang="en-US" sz="1200" dirty="0" smtClean="0">
                <a:effectLst/>
                <a:latin typeface="+mn-lt"/>
                <a:ea typeface="+mn-ea"/>
                <a:cs typeface="+mn-cs"/>
                <a:sym typeface="Calibri"/>
              </a:rPr>
              <a:t>A 2014 Indian Supreme Court judgment holding that transgender persons have a right to legal recognition relied on the Constitutional guarantees of non-discrimination, equality and freedom of expression and recognized that binary stereotypes permeate society, noting that failure to protect transgender persons</a:t>
            </a:r>
          </a:p>
          <a:p>
            <a:r>
              <a:rPr lang="en-US" sz="1200" dirty="0" smtClean="0">
                <a:effectLst/>
                <a:latin typeface="+mn-lt"/>
                <a:ea typeface="+mn-ea"/>
                <a:cs typeface="+mn-cs"/>
                <a:sym typeface="Calibri"/>
              </a:rPr>
              <a:t> “</a:t>
            </a:r>
            <a:r>
              <a:rPr lang="en-US" sz="1200" i="1" dirty="0" smtClean="0">
                <a:effectLst/>
                <a:latin typeface="+mn-lt"/>
                <a:ea typeface="+mn-ea"/>
                <a:cs typeface="+mn-cs"/>
                <a:sym typeface="Calibri"/>
              </a:rPr>
              <a:t>…lies in the society’s unwillingness to contain or embrace different gender identities and expressions, a mindset which we have to change.</a:t>
            </a:r>
            <a:r>
              <a:rPr lang="en-US" sz="1200" dirty="0" smtClean="0">
                <a:effectLst/>
                <a:latin typeface="+mn-lt"/>
                <a:ea typeface="+mn-ea"/>
                <a:cs typeface="+mn-cs"/>
                <a:sym typeface="Calibri"/>
              </a:rPr>
              <a:t>”</a:t>
            </a:r>
            <a:endParaRPr lang="en-US" sz="1200" u="sng" dirty="0" smtClean="0">
              <a:effectLst/>
              <a:latin typeface="+mn-lt"/>
              <a:ea typeface="+mn-ea"/>
              <a:cs typeface="+mn-cs"/>
              <a:sym typeface="Calibri"/>
            </a:endParaRPr>
          </a:p>
          <a:p>
            <a:endParaRPr lang="en-US" sz="1200" u="sng" dirty="0" smtClean="0">
              <a:effectLst/>
              <a:latin typeface="+mn-lt"/>
              <a:ea typeface="+mn-ea"/>
              <a:cs typeface="+mn-cs"/>
              <a:sym typeface="Calibri"/>
            </a:endParaRPr>
          </a:p>
          <a:p>
            <a:r>
              <a:rPr lang="en-US" sz="1200" dirty="0" smtClean="0">
                <a:effectLst/>
                <a:latin typeface="+mn-lt"/>
                <a:ea typeface="+mn-ea"/>
                <a:cs typeface="+mn-cs"/>
                <a:sym typeface="Calibri"/>
              </a:rPr>
              <a:t>The Court also provided a history of transgender persons in India who went from being revered in Indian mythology and scriptures to being criminalized under British colonial rule. In uncovering traditions that were more open and tolerant before they were attacked by colonial laws, the Court dispelled stereotypes of transgendered persons as being abhorrent to the binary biological and social norms of men and women.</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It also recognized that constitutional protection cannot be restricted to binary genders of male or female, </a:t>
            </a:r>
          </a:p>
          <a:p>
            <a:endParaRPr lang="en-US" sz="1200" i="1" dirty="0" smtClean="0">
              <a:effectLst/>
              <a:latin typeface="+mn-lt"/>
              <a:ea typeface="+mn-ea"/>
              <a:cs typeface="+mn-cs"/>
              <a:sym typeface="Calibri"/>
            </a:endParaRPr>
          </a:p>
          <a:p>
            <a:r>
              <a:rPr lang="en-GB" sz="1200" i="1" dirty="0" smtClean="0">
                <a:effectLst/>
                <a:latin typeface="+mn-lt"/>
                <a:ea typeface="+mn-ea"/>
                <a:cs typeface="+mn-cs"/>
                <a:sym typeface="Calibri"/>
              </a:rPr>
              <a:t>National Legal Services Authority v Union of India and Others</a:t>
            </a:r>
            <a:r>
              <a:rPr lang="en-GB" sz="1200" dirty="0" smtClean="0">
                <a:effectLst/>
                <a:latin typeface="+mn-lt"/>
                <a:ea typeface="+mn-ea"/>
                <a:cs typeface="+mn-cs"/>
                <a:sym typeface="Calibri"/>
              </a:rPr>
              <a:t>, Writ Petition No. 400 of 2012 with Writ Petition No. 604 of 2013 (15 April 2014) (Supreme Court of India), </a:t>
            </a:r>
            <a:r>
              <a:rPr lang="en-GB" sz="1200" dirty="0" err="1" smtClean="0">
                <a:effectLst/>
                <a:latin typeface="+mn-lt"/>
                <a:ea typeface="+mn-ea"/>
                <a:cs typeface="+mn-cs"/>
                <a:sym typeface="Calibri"/>
              </a:rPr>
              <a:t>para</a:t>
            </a:r>
            <a:r>
              <a:rPr lang="en-GB" sz="1200" dirty="0" smtClean="0">
                <a:effectLst/>
                <a:latin typeface="+mn-lt"/>
                <a:ea typeface="+mn-ea"/>
                <a:cs typeface="+mn-cs"/>
                <a:sym typeface="Calibri"/>
              </a:rPr>
              <a:t>. 1.</a:t>
            </a:r>
            <a:endParaRPr lang="en-US" sz="1200" dirty="0" smtClean="0">
              <a:effectLst/>
              <a:latin typeface="+mn-lt"/>
              <a:ea typeface="+mn-ea"/>
              <a:cs typeface="+mn-cs"/>
              <a:sym typeface="Calibri"/>
            </a:endParaRPr>
          </a:p>
          <a:p>
            <a:endParaRPr lang="en-GB" dirty="0"/>
          </a:p>
        </p:txBody>
      </p:sp>
    </p:spTree>
    <p:extLst>
      <p:ext uri="{BB962C8B-B14F-4D97-AF65-F5344CB8AC3E}">
        <p14:creationId xmlns:p14="http://schemas.microsoft.com/office/powerpoint/2010/main" val="455185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Provide a brief summary of </a:t>
            </a:r>
            <a:r>
              <a:rPr lang="en-US" b="1" baseline="0" dirty="0" smtClean="0"/>
              <a:t>what was discussed in the session. </a:t>
            </a:r>
          </a:p>
          <a:p>
            <a:endParaRPr lang="en-US" b="1" baseline="0" dirty="0" smtClean="0"/>
          </a:p>
          <a:p>
            <a:pPr marL="342900" indent="-342900">
              <a:buSzPct val="100000"/>
              <a:buAutoNum type="arabicPeriod"/>
              <a:defRPr>
                <a:latin typeface="Arial"/>
                <a:ea typeface="Arial"/>
                <a:cs typeface="Arial"/>
                <a:sym typeface="Arial"/>
              </a:defRPr>
            </a:pPr>
            <a:r>
              <a:rPr lang="en-US" dirty="0" smtClean="0"/>
              <a:t>Sexual and reproductive health and rights (SRHR)</a:t>
            </a:r>
          </a:p>
          <a:p>
            <a:pPr marL="342900" indent="-342900">
              <a:buSzPct val="100000"/>
              <a:buAutoNum type="arabicPeriod"/>
              <a:defRPr>
                <a:latin typeface="Arial"/>
                <a:ea typeface="Arial"/>
                <a:cs typeface="Arial"/>
                <a:sym typeface="Arial"/>
              </a:defRPr>
            </a:pPr>
            <a:r>
              <a:rPr lang="en-US" dirty="0" smtClean="0"/>
              <a:t>Role of judges in addressing wrongful stereotyping in SRHR cases</a:t>
            </a:r>
          </a:p>
          <a:p>
            <a:pPr marL="342900" indent="-342900">
              <a:buSzPct val="100000"/>
              <a:buAutoNum type="arabicPeriod"/>
              <a:defRPr>
                <a:latin typeface="Arial"/>
                <a:ea typeface="Arial"/>
                <a:cs typeface="Arial"/>
                <a:sym typeface="Arial"/>
              </a:defRPr>
            </a:pPr>
            <a:r>
              <a:rPr lang="en-US" dirty="0" smtClean="0"/>
              <a:t>Unpacking stereotyping in SRHR cases: reproduction, family formation, consensual sexual conduct, and gender identity</a:t>
            </a:r>
          </a:p>
          <a:p>
            <a:endParaRPr lang="en-US" b="1" baseline="0" dirty="0" smtClean="0"/>
          </a:p>
        </p:txBody>
      </p:sp>
    </p:spTree>
    <p:extLst>
      <p:ext uri="{BB962C8B-B14F-4D97-AF65-F5344CB8AC3E}">
        <p14:creationId xmlns:p14="http://schemas.microsoft.com/office/powerpoint/2010/main" val="3447330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prstGeom prst="rect">
            <a:avLst/>
          </a:prstGeom>
        </p:spPr>
        <p:txBody>
          <a:bodyPr/>
          <a:lstStyle/>
          <a:p>
            <a:endParaRPr/>
          </a:p>
        </p:txBody>
      </p:sp>
      <p:sp>
        <p:nvSpPr>
          <p:cNvPr id="131" name="Shape 131"/>
          <p:cNvSpPr>
            <a:spLocks noGrp="1"/>
          </p:cNvSpPr>
          <p:nvPr>
            <p:ph type="body" sz="quarter" idx="1"/>
          </p:nvPr>
        </p:nvSpPr>
        <p:spPr>
          <a:prstGeom prst="rect">
            <a:avLst/>
          </a:prstGeom>
        </p:spPr>
        <p:txBody>
          <a:bodyPr/>
          <a:lstStyle/>
          <a:p>
            <a:pPr algn="just">
              <a:defRPr sz="1100">
                <a:latin typeface="Garamond"/>
                <a:ea typeface="Garamond"/>
                <a:cs typeface="Garamond"/>
                <a:sym typeface="Garamond"/>
              </a:defRPr>
            </a:pPr>
            <a:r>
              <a:rPr dirty="0"/>
              <a:t>Sexual and reproductive rights are not limited to the right to health. </a:t>
            </a:r>
            <a:r>
              <a:rPr u="sng" dirty="0"/>
              <a:t>There are many other rights that are necessary for the enjoyment of sexual and reproductive health and </a:t>
            </a:r>
            <a:r>
              <a:rPr u="sng" dirty="0" smtClean="0"/>
              <a:t>rights</a:t>
            </a:r>
            <a:r>
              <a:rPr lang="fr-CH" u="sng" dirty="0" smtClean="0"/>
              <a:t>,</a:t>
            </a:r>
            <a:r>
              <a:rPr lang="fr-CH" u="sng" baseline="0" dirty="0" smtClean="0"/>
              <a:t> even beyond this diagram.</a:t>
            </a:r>
          </a:p>
          <a:p>
            <a:pPr algn="just">
              <a:defRPr sz="1100">
                <a:latin typeface="Garamond"/>
                <a:ea typeface="Garamond"/>
                <a:cs typeface="Garamond"/>
                <a:sym typeface="Garamond"/>
              </a:defRPr>
            </a:pPr>
            <a:endParaRPr lang="fr-CH" u="sng" baseline="0" dirty="0" smtClean="0"/>
          </a:p>
          <a:p>
            <a:pPr algn="just">
              <a:defRPr sz="1100">
                <a:latin typeface="Garamond"/>
                <a:ea typeface="Garamond"/>
                <a:cs typeface="Garamond"/>
                <a:sym typeface="Garamond"/>
              </a:defRPr>
            </a:pPr>
            <a:endParaRPr lang="fr-CH" u="sng" baseline="0" dirty="0" smtClean="0"/>
          </a:p>
          <a:p>
            <a:r>
              <a:rPr lang="en-GB" sz="1100" b="1" u="sng" dirty="0" smtClean="0">
                <a:effectLst/>
                <a:latin typeface="+mn-lt"/>
                <a:ea typeface="+mn-ea"/>
                <a:cs typeface="+mn-cs"/>
                <a:sym typeface="Calibri"/>
              </a:rPr>
              <a:t>Fact</a:t>
            </a:r>
            <a:r>
              <a:rPr lang="en-GB" sz="1100" b="1" u="sng" baseline="0" dirty="0" smtClean="0">
                <a:effectLst/>
                <a:latin typeface="+mn-lt"/>
                <a:ea typeface="+mn-ea"/>
                <a:cs typeface="+mn-cs"/>
                <a:sym typeface="Calibri"/>
              </a:rPr>
              <a:t> to emphasise importance of looking at sexual and reproductive health as a human rights issue</a:t>
            </a:r>
          </a:p>
          <a:p>
            <a:endParaRPr lang="en-GB" sz="1100" b="1" baseline="0" dirty="0" smtClean="0">
              <a:effectLst/>
              <a:latin typeface="+mn-lt"/>
              <a:ea typeface="+mn-ea"/>
              <a:cs typeface="+mn-cs"/>
              <a:sym typeface="Calibri"/>
            </a:endParaRPr>
          </a:p>
          <a:p>
            <a:r>
              <a:rPr lang="en-GB" sz="1100" b="0" baseline="0" dirty="0" smtClean="0">
                <a:effectLst/>
                <a:latin typeface="+mn-lt"/>
                <a:ea typeface="+mn-ea"/>
                <a:cs typeface="+mn-cs"/>
                <a:sym typeface="Calibri"/>
              </a:rPr>
              <a:t>Example of maternal mortality and morbidity</a:t>
            </a:r>
          </a:p>
          <a:p>
            <a:endParaRPr lang="en-US" sz="1100" dirty="0" smtClean="0">
              <a:effectLst/>
              <a:latin typeface="+mn-lt"/>
              <a:ea typeface="+mn-ea"/>
              <a:cs typeface="+mn-cs"/>
              <a:sym typeface="Calibri"/>
            </a:endParaRPr>
          </a:p>
          <a:p>
            <a:pPr marL="171450" indent="-171450">
              <a:buFont typeface="Arial"/>
              <a:buChar char="•"/>
            </a:pPr>
            <a:r>
              <a:rPr lang="en-GB" sz="1100" dirty="0" smtClean="0">
                <a:effectLst/>
                <a:latin typeface="+mn-lt"/>
                <a:ea typeface="+mn-ea"/>
                <a:cs typeface="+mn-cs"/>
                <a:sym typeface="Calibri"/>
              </a:rPr>
              <a:t>More than a </a:t>
            </a:r>
            <a:r>
              <a:rPr lang="en-GB" sz="1100" b="1" dirty="0" smtClean="0">
                <a:effectLst/>
                <a:latin typeface="+mn-lt"/>
                <a:ea typeface="+mn-ea"/>
                <a:cs typeface="+mn-cs"/>
                <a:sym typeface="Calibri"/>
              </a:rPr>
              <a:t>quarter of a million pregnant women and girls die</a:t>
            </a:r>
            <a:r>
              <a:rPr lang="en-GB" sz="1100" dirty="0" smtClean="0">
                <a:effectLst/>
                <a:latin typeface="+mn-lt"/>
                <a:ea typeface="+mn-ea"/>
                <a:cs typeface="+mn-cs"/>
                <a:sym typeface="Calibri"/>
              </a:rPr>
              <a:t> every year, and another </a:t>
            </a:r>
            <a:r>
              <a:rPr lang="en-GB" sz="1100" b="1" dirty="0" smtClean="0">
                <a:effectLst/>
                <a:latin typeface="+mn-lt"/>
                <a:ea typeface="+mn-ea"/>
                <a:cs typeface="+mn-cs"/>
                <a:sym typeface="Calibri"/>
              </a:rPr>
              <a:t>10-15 million daily suffering life-changing injuries</a:t>
            </a:r>
            <a:r>
              <a:rPr lang="en-GB" sz="1100" dirty="0" smtClean="0">
                <a:effectLst/>
                <a:latin typeface="+mn-lt"/>
                <a:ea typeface="+mn-ea"/>
                <a:cs typeface="+mn-cs"/>
                <a:sym typeface="Calibri"/>
              </a:rPr>
              <a:t> as a result of complications during pregnancy and childbirth</a:t>
            </a:r>
            <a:endParaRPr lang="en-US" sz="1100" dirty="0" smtClean="0">
              <a:effectLst/>
              <a:latin typeface="+mn-lt"/>
              <a:ea typeface="+mn-ea"/>
              <a:cs typeface="+mn-cs"/>
              <a:sym typeface="Calibri"/>
            </a:endParaRPr>
          </a:p>
          <a:p>
            <a:pPr marL="171450" indent="-171450">
              <a:buFont typeface="Arial"/>
              <a:buChar char="•"/>
            </a:pPr>
            <a:r>
              <a:rPr lang="en-GB" sz="1100" dirty="0" smtClean="0">
                <a:effectLst/>
                <a:latin typeface="+mn-lt"/>
                <a:ea typeface="+mn-ea"/>
                <a:cs typeface="+mn-cs"/>
                <a:sym typeface="Calibri"/>
              </a:rPr>
              <a:t>Becoming pregnant can be one of the most dangerous things that happens to a woman.</a:t>
            </a:r>
            <a:endParaRPr lang="en-US" sz="1100" dirty="0" smtClean="0">
              <a:effectLst/>
              <a:latin typeface="+mn-lt"/>
              <a:ea typeface="+mn-ea"/>
              <a:cs typeface="+mn-cs"/>
              <a:sym typeface="Calibri"/>
            </a:endParaRPr>
          </a:p>
          <a:p>
            <a:pPr marL="171450" indent="-171450">
              <a:buFont typeface="Arial"/>
              <a:buChar char="•"/>
            </a:pPr>
            <a:r>
              <a:rPr lang="en-GB" sz="1100" b="0" dirty="0" smtClean="0">
                <a:effectLst/>
                <a:latin typeface="+mn-lt"/>
                <a:ea typeface="+mn-ea"/>
                <a:cs typeface="+mn-cs"/>
                <a:sym typeface="Calibri"/>
              </a:rPr>
              <a:t>As many as 98 </a:t>
            </a:r>
            <a:r>
              <a:rPr lang="en-GB" sz="1100" b="0" dirty="0" err="1" smtClean="0">
                <a:effectLst/>
                <a:latin typeface="+mn-lt"/>
                <a:ea typeface="+mn-ea"/>
                <a:cs typeface="+mn-cs"/>
                <a:sym typeface="Calibri"/>
              </a:rPr>
              <a:t>percent</a:t>
            </a:r>
            <a:r>
              <a:rPr lang="en-GB" sz="1100" b="0" dirty="0" smtClean="0">
                <a:effectLst/>
                <a:latin typeface="+mn-lt"/>
                <a:ea typeface="+mn-ea"/>
                <a:cs typeface="+mn-cs"/>
                <a:sym typeface="Calibri"/>
              </a:rPr>
              <a:t> of these deaths are estimated to be </a:t>
            </a:r>
            <a:r>
              <a:rPr lang="en-GB" sz="1100" b="0" u="sng" dirty="0" smtClean="0">
                <a:effectLst/>
                <a:latin typeface="+mn-lt"/>
                <a:ea typeface="+mn-ea"/>
                <a:cs typeface="+mn-cs"/>
                <a:sym typeface="Calibri"/>
              </a:rPr>
              <a:t>preventable</a:t>
            </a:r>
            <a:r>
              <a:rPr lang="en-GB" sz="1100" b="0" dirty="0" smtClean="0">
                <a:effectLst/>
                <a:latin typeface="+mn-lt"/>
                <a:ea typeface="+mn-ea"/>
                <a:cs typeface="+mn-cs"/>
                <a:sym typeface="Calibri"/>
              </a:rPr>
              <a:t>:</a:t>
            </a:r>
            <a:endParaRPr lang="en-US" sz="1100" b="0" dirty="0" smtClean="0">
              <a:effectLst/>
              <a:latin typeface="+mn-lt"/>
              <a:ea typeface="+mn-ea"/>
              <a:cs typeface="+mn-cs"/>
              <a:sym typeface="Calibri"/>
            </a:endParaRPr>
          </a:p>
          <a:p>
            <a:r>
              <a:rPr lang="en-GB" sz="1100" dirty="0" smtClean="0">
                <a:effectLst/>
                <a:latin typeface="+mn-lt"/>
                <a:ea typeface="+mn-ea"/>
                <a:cs typeface="+mn-cs"/>
                <a:sym typeface="Calibri"/>
              </a:rPr>
              <a:t> </a:t>
            </a:r>
            <a:endParaRPr lang="en-US" sz="1100" dirty="0" smtClean="0">
              <a:effectLst/>
              <a:latin typeface="+mn-lt"/>
              <a:ea typeface="+mn-ea"/>
              <a:cs typeface="+mn-cs"/>
              <a:sym typeface="Calibri"/>
            </a:endParaRPr>
          </a:p>
          <a:p>
            <a:r>
              <a:rPr lang="en-US" sz="1100" dirty="0" smtClean="0">
                <a:effectLst/>
                <a:latin typeface="+mn-lt"/>
                <a:ea typeface="+mn-ea"/>
                <a:cs typeface="+mn-cs"/>
                <a:sym typeface="Calibri"/>
              </a:rPr>
              <a:t>The reasons why women and girls ultimately die or suffer injury during pregnancy and childbirth are often classified as the </a:t>
            </a:r>
            <a:r>
              <a:rPr lang="en-US" sz="1100" b="1" dirty="0" smtClean="0">
                <a:effectLst/>
                <a:latin typeface="+mn-lt"/>
                <a:ea typeface="+mn-ea"/>
                <a:cs typeface="+mn-cs"/>
                <a:sym typeface="Calibri"/>
              </a:rPr>
              <a:t>“three delays” – Q anyone know these?:</a:t>
            </a:r>
            <a:r>
              <a:rPr lang="en-US" sz="1100" dirty="0" smtClean="0">
                <a:effectLst/>
                <a:latin typeface="+mn-lt"/>
                <a:ea typeface="+mn-ea"/>
                <a:cs typeface="+mn-cs"/>
                <a:sym typeface="Calibri"/>
              </a:rPr>
              <a:t> </a:t>
            </a:r>
          </a:p>
          <a:p>
            <a:r>
              <a:rPr lang="en-US" sz="1100" b="1" dirty="0" smtClean="0">
                <a:effectLst/>
                <a:latin typeface="+mn-lt"/>
                <a:ea typeface="+mn-ea"/>
                <a:cs typeface="+mn-cs"/>
                <a:sym typeface="Calibri"/>
              </a:rPr>
              <a:t>(1) delays in seeking appropriate medical care, </a:t>
            </a:r>
            <a:endParaRPr lang="en-US" sz="1100" dirty="0" smtClean="0">
              <a:effectLst/>
              <a:latin typeface="+mn-lt"/>
              <a:ea typeface="+mn-ea"/>
              <a:cs typeface="+mn-cs"/>
              <a:sym typeface="Calibri"/>
            </a:endParaRPr>
          </a:p>
          <a:p>
            <a:r>
              <a:rPr lang="en-US" sz="1100" b="1" dirty="0" smtClean="0">
                <a:effectLst/>
                <a:latin typeface="+mn-lt"/>
                <a:ea typeface="+mn-ea"/>
                <a:cs typeface="+mn-cs"/>
                <a:sym typeface="Calibri"/>
              </a:rPr>
              <a:t>(2) delays in reaching an appropriate health facility, and </a:t>
            </a:r>
            <a:endParaRPr lang="en-US" sz="1100" dirty="0" smtClean="0">
              <a:effectLst/>
              <a:latin typeface="+mn-lt"/>
              <a:ea typeface="+mn-ea"/>
              <a:cs typeface="+mn-cs"/>
              <a:sym typeface="Calibri"/>
            </a:endParaRPr>
          </a:p>
          <a:p>
            <a:r>
              <a:rPr lang="en-US" sz="1100" b="1" dirty="0" smtClean="0">
                <a:effectLst/>
                <a:latin typeface="+mn-lt"/>
                <a:ea typeface="+mn-ea"/>
                <a:cs typeface="+mn-cs"/>
                <a:sym typeface="Calibri"/>
              </a:rPr>
              <a:t>(3) delays in receiving appropriate care once at a facility. </a:t>
            </a:r>
            <a:endParaRPr lang="en-US" sz="1100" dirty="0" smtClean="0">
              <a:effectLst/>
              <a:latin typeface="+mn-lt"/>
              <a:ea typeface="+mn-ea"/>
              <a:cs typeface="+mn-cs"/>
              <a:sym typeface="Calibri"/>
            </a:endParaRPr>
          </a:p>
          <a:p>
            <a:r>
              <a:rPr lang="en-US" sz="1100" dirty="0" smtClean="0">
                <a:effectLst/>
                <a:latin typeface="+mn-lt"/>
                <a:ea typeface="+mn-ea"/>
                <a:cs typeface="+mn-cs"/>
                <a:sym typeface="Calibri"/>
              </a:rPr>
              <a:t> </a:t>
            </a:r>
          </a:p>
          <a:p>
            <a:r>
              <a:rPr lang="en-US" sz="1100" dirty="0" smtClean="0">
                <a:effectLst/>
                <a:latin typeface="+mn-lt"/>
                <a:ea typeface="+mn-ea"/>
                <a:cs typeface="+mn-cs"/>
                <a:sym typeface="Calibri"/>
              </a:rPr>
              <a:t>Multiple </a:t>
            </a:r>
            <a:r>
              <a:rPr lang="en-US" sz="1100" b="1" dirty="0" smtClean="0">
                <a:effectLst/>
                <a:latin typeface="+mn-lt"/>
                <a:ea typeface="+mn-ea"/>
                <a:cs typeface="+mn-cs"/>
                <a:sym typeface="Calibri"/>
              </a:rPr>
              <a:t>human rights concerns fuel these delays</a:t>
            </a:r>
            <a:r>
              <a:rPr lang="en-US" sz="1100" dirty="0" smtClean="0">
                <a:effectLst/>
                <a:latin typeface="+mn-lt"/>
                <a:ea typeface="+mn-ea"/>
                <a:cs typeface="+mn-cs"/>
                <a:sym typeface="Calibri"/>
              </a:rPr>
              <a:t>, resulting in compounded human rights violations including violations of the right to life, the right to bodily integrity, the right to the highest attainable standard of health, and the right to equality and non-discrimination. </a:t>
            </a:r>
          </a:p>
          <a:p>
            <a:r>
              <a:rPr lang="en-US" sz="1100" dirty="0" smtClean="0">
                <a:effectLst/>
                <a:latin typeface="+mn-lt"/>
                <a:ea typeface="+mn-ea"/>
                <a:cs typeface="+mn-cs"/>
                <a:sym typeface="Calibri"/>
              </a:rPr>
              <a:t> </a:t>
            </a:r>
          </a:p>
          <a:p>
            <a:r>
              <a:rPr lang="en-US" sz="1100" dirty="0" smtClean="0">
                <a:effectLst/>
                <a:latin typeface="+mn-lt"/>
                <a:ea typeface="+mn-ea"/>
                <a:cs typeface="+mn-cs"/>
                <a:sym typeface="Calibri"/>
              </a:rPr>
              <a:t>Discriminatory practices feed the root causes which prevent women from accessing and enjoying the services they require. </a:t>
            </a:r>
          </a:p>
          <a:p>
            <a:r>
              <a:rPr lang="en-US" sz="1100" dirty="0" smtClean="0">
                <a:effectLst/>
                <a:latin typeface="+mn-lt"/>
                <a:ea typeface="+mn-ea"/>
                <a:cs typeface="+mn-cs"/>
                <a:sym typeface="Calibri"/>
              </a:rPr>
              <a:t> </a:t>
            </a:r>
          </a:p>
          <a:p>
            <a:r>
              <a:rPr lang="en-US" sz="1100" dirty="0" smtClean="0">
                <a:effectLst/>
                <a:latin typeface="+mn-lt"/>
                <a:ea typeface="+mn-ea"/>
                <a:cs typeface="+mn-cs"/>
                <a:sym typeface="Calibri"/>
              </a:rPr>
              <a:t>For instance:</a:t>
            </a:r>
          </a:p>
          <a:p>
            <a:pPr marL="171450" indent="-171450">
              <a:buFontTx/>
              <a:buChar char="-"/>
            </a:pPr>
            <a:r>
              <a:rPr lang="en-US" sz="1100" dirty="0" smtClean="0">
                <a:effectLst/>
                <a:latin typeface="+mn-lt"/>
                <a:ea typeface="+mn-ea"/>
                <a:cs typeface="+mn-cs"/>
                <a:sym typeface="Calibri"/>
              </a:rPr>
              <a:t>Women and girls typically have less resources and education to enable them to access healthcare services. </a:t>
            </a:r>
          </a:p>
          <a:p>
            <a:pPr marL="171450" indent="-171450">
              <a:buFontTx/>
              <a:buChar char="-"/>
            </a:pPr>
            <a:r>
              <a:rPr lang="en-US" sz="1100" dirty="0" smtClean="0">
                <a:effectLst/>
                <a:latin typeface="+mn-lt"/>
                <a:ea typeface="+mn-ea"/>
                <a:cs typeface="+mn-cs"/>
                <a:sym typeface="Calibri"/>
              </a:rPr>
              <a:t>Laws and policies which deny - even criminalize - services</a:t>
            </a:r>
            <a:r>
              <a:rPr lang="en-US" sz="1100" baseline="0" dirty="0" smtClean="0">
                <a:effectLst/>
                <a:latin typeface="+mn-lt"/>
                <a:ea typeface="+mn-ea"/>
                <a:cs typeface="+mn-cs"/>
                <a:sym typeface="Calibri"/>
              </a:rPr>
              <a:t> only women require are by definition discriminatory (abortion, unsafe abortion is one of the main causes of maternal mortality and is often the result of restrictive legal environments which force women and girls to look for alternative unsafe means to terminate their pregnancy – note but only if it comes up that under international human rights law, the right to life starts at birth, not conception)</a:t>
            </a:r>
            <a:endParaRPr lang="en-US" sz="1100" dirty="0" smtClean="0">
              <a:effectLst/>
              <a:latin typeface="+mn-lt"/>
              <a:ea typeface="+mn-ea"/>
              <a:cs typeface="+mn-cs"/>
              <a:sym typeface="Calibri"/>
            </a:endParaRPr>
          </a:p>
          <a:p>
            <a:pPr marL="171450" indent="-171450">
              <a:buFontTx/>
              <a:buChar char="-"/>
            </a:pPr>
            <a:r>
              <a:rPr lang="en-US" sz="1100" dirty="0" smtClean="0">
                <a:effectLst/>
                <a:latin typeface="+mn-lt"/>
                <a:ea typeface="+mn-ea"/>
                <a:cs typeface="+mn-cs"/>
                <a:sym typeface="Calibri"/>
              </a:rPr>
              <a:t>Women who experience violence in the home may be less likely to seek health services for pregnancy or injuries suffered as a result of domestic violence</a:t>
            </a:r>
          </a:p>
          <a:p>
            <a:pPr marL="171450" indent="-171450">
              <a:buFontTx/>
              <a:buChar char="-"/>
            </a:pPr>
            <a:endParaRPr lang="en-US" sz="1100" u="sng" dirty="0" smtClean="0">
              <a:effectLst/>
              <a:latin typeface="+mn-lt"/>
              <a:ea typeface="+mn-ea"/>
              <a:cs typeface="+mn-cs"/>
              <a:sym typeface="Calibri"/>
            </a:endParaRPr>
          </a:p>
          <a:p>
            <a:pPr marL="0" indent="0">
              <a:buFontTx/>
              <a:buNone/>
            </a:pPr>
            <a:endParaRPr lang="en-US" sz="1100" u="sng" dirty="0" smtClean="0">
              <a:effectLst/>
              <a:latin typeface="+mn-lt"/>
              <a:ea typeface="+mn-ea"/>
              <a:cs typeface="+mn-cs"/>
              <a:sym typeface="Calibri"/>
            </a:endParaRPr>
          </a:p>
        </p:txBody>
      </p:sp>
    </p:spTree>
    <p:extLst>
      <p:ext uri="{BB962C8B-B14F-4D97-AF65-F5344CB8AC3E}">
        <p14:creationId xmlns:p14="http://schemas.microsoft.com/office/powerpoint/2010/main" val="304814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p>
            <a:endParaRPr i="1" dirty="0"/>
          </a:p>
        </p:txBody>
      </p:sp>
    </p:spTree>
    <p:extLst>
      <p:ext uri="{BB962C8B-B14F-4D97-AF65-F5344CB8AC3E}">
        <p14:creationId xmlns:p14="http://schemas.microsoft.com/office/powerpoint/2010/main" val="272825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r>
              <a:rPr lang="en-US" sz="1200" b="1" dirty="0" smtClean="0">
                <a:effectLst/>
                <a:latin typeface="+mn-lt"/>
                <a:ea typeface="+mn-ea"/>
                <a:cs typeface="+mn-cs"/>
                <a:sym typeface="Calibri"/>
              </a:rPr>
              <a:t>Emphasize</a:t>
            </a:r>
            <a:r>
              <a:rPr lang="en-US" sz="1200" dirty="0" smtClean="0">
                <a:effectLst/>
                <a:latin typeface="+mn-lt"/>
                <a:ea typeface="+mn-ea"/>
                <a:cs typeface="+mn-cs"/>
                <a:sym typeface="Calibri"/>
              </a:rPr>
              <a:t> that in identifying and addressing stereotypes by lower courts and ensuring that legislation, norms and practices conform to human rights and constitutional guarantees - judiciaries can make a significant contribution to addressing the structural causes of the SRHR violations and make strides towards articulating the relevant state obligations and adopting appropriate, effective and meaningful remedies</a:t>
            </a:r>
            <a:r>
              <a:rPr lang="en-US" dirty="0" smtClean="0">
                <a:effectLst/>
              </a:rPr>
              <a:t> </a:t>
            </a:r>
            <a:endParaRPr lang="fr-CH" dirty="0" smtClean="0"/>
          </a:p>
          <a:p>
            <a:pPr lvl="1" indent="0"/>
            <a:endParaRPr lang="fr-CH" b="1" i="1" dirty="0" smtClean="0"/>
          </a:p>
          <a:p>
            <a:pPr lvl="1" indent="0"/>
            <a:r>
              <a:rPr lang="fr-CH" b="1" i="0" dirty="0" smtClean="0"/>
              <a:t>---</a:t>
            </a:r>
          </a:p>
          <a:p>
            <a:pPr lvl="1" indent="0"/>
            <a:endParaRPr lang="fr-CH" b="1" i="0" dirty="0" smtClean="0"/>
          </a:p>
          <a:p>
            <a:r>
              <a:rPr lang="en-US" sz="1200" b="1" dirty="0" smtClean="0">
                <a:effectLst/>
                <a:latin typeface="+mn-lt"/>
                <a:ea typeface="+mn-ea"/>
                <a:cs typeface="+mn-cs"/>
                <a:sym typeface="Calibri"/>
              </a:rPr>
              <a:t>Emphasize</a:t>
            </a:r>
            <a:r>
              <a:rPr lang="en-US" sz="1200" dirty="0" smtClean="0">
                <a:effectLst/>
                <a:latin typeface="+mn-lt"/>
                <a:ea typeface="+mn-ea"/>
                <a:cs typeface="+mn-cs"/>
                <a:sym typeface="Calibri"/>
              </a:rPr>
              <a:t> that many of the cases of</a:t>
            </a:r>
            <a:r>
              <a:rPr lang="en-US" sz="1200" baseline="0" dirty="0" smtClean="0">
                <a:effectLst/>
                <a:latin typeface="+mn-lt"/>
                <a:ea typeface="+mn-ea"/>
                <a:cs typeface="+mn-cs"/>
                <a:sym typeface="Calibri"/>
              </a:rPr>
              <a:t> OHCHR’s research and highlighted in the session, </a:t>
            </a:r>
            <a:r>
              <a:rPr lang="en-US" sz="1200" dirty="0" smtClean="0">
                <a:effectLst/>
                <a:latin typeface="+mn-lt"/>
                <a:ea typeface="+mn-ea"/>
                <a:cs typeface="+mn-cs"/>
                <a:sym typeface="Calibri"/>
              </a:rPr>
              <a:t>courts and quasi-judicial bodies around the world have identified and addressed stereotyping related to SRHR.</a:t>
            </a:r>
            <a:r>
              <a:rPr lang="en-US" sz="1200" baseline="0" dirty="0" smtClean="0">
                <a:effectLst/>
                <a:latin typeface="+mn-lt"/>
                <a:ea typeface="+mn-ea"/>
                <a:cs typeface="+mn-cs"/>
                <a:sym typeface="Calibri"/>
              </a:rPr>
              <a:t> </a:t>
            </a:r>
          </a:p>
          <a:p>
            <a:endParaRPr lang="en-US" sz="1200" baseline="0" dirty="0" smtClean="0">
              <a:effectLst/>
              <a:latin typeface="+mn-lt"/>
              <a:ea typeface="+mn-ea"/>
              <a:cs typeface="+mn-cs"/>
              <a:sym typeface="Calibri"/>
            </a:endParaRPr>
          </a:p>
          <a:p>
            <a:r>
              <a:rPr lang="en-US" sz="1200" baseline="0" dirty="0" smtClean="0">
                <a:effectLst/>
                <a:latin typeface="+mn-lt"/>
                <a:ea typeface="+mn-ea"/>
                <a:cs typeface="+mn-cs"/>
                <a:sym typeface="Calibri"/>
              </a:rPr>
              <a:t>T</a:t>
            </a:r>
            <a:r>
              <a:rPr lang="en-US" sz="1200" dirty="0" smtClean="0">
                <a:effectLst/>
                <a:latin typeface="+mn-lt"/>
                <a:ea typeface="+mn-ea"/>
                <a:cs typeface="+mn-cs"/>
                <a:sym typeface="Calibri"/>
              </a:rPr>
              <a:t>hey have done so using medical, public health or other scientific evidence, including social science.  They have also ensured that the voices and experiences of those most affected shape the legal or policy response to a particular issue.  This is particularly important because one harmful impact of stereotyping is that it </a:t>
            </a:r>
            <a:r>
              <a:rPr lang="en-US" sz="1200" i="1" dirty="0" smtClean="0">
                <a:effectLst/>
                <a:latin typeface="+mn-lt"/>
                <a:ea typeface="+mn-ea"/>
                <a:cs typeface="+mn-cs"/>
                <a:sym typeface="Calibri"/>
              </a:rPr>
              <a:t>“affects the credibility given to women’s [and other people’s] voices, arguments and testimonies, as parties and witnesses. Such stereotyping can cause judges to misinterpret or misapply laws.” (CEDAW GR 33,</a:t>
            </a:r>
            <a:r>
              <a:rPr lang="en-US" sz="1200" i="1" baseline="0" dirty="0" smtClean="0">
                <a:effectLst/>
                <a:latin typeface="+mn-lt"/>
                <a:ea typeface="+mn-ea"/>
                <a:cs typeface="+mn-cs"/>
                <a:sym typeface="Calibri"/>
              </a:rPr>
              <a:t> </a:t>
            </a:r>
            <a:r>
              <a:rPr lang="en-US" sz="1200" i="1" baseline="0" dirty="0" err="1" smtClean="0">
                <a:effectLst/>
                <a:latin typeface="+mn-lt"/>
                <a:ea typeface="+mn-ea"/>
                <a:cs typeface="+mn-cs"/>
                <a:sym typeface="Calibri"/>
              </a:rPr>
              <a:t>para</a:t>
            </a:r>
            <a:r>
              <a:rPr lang="en-US" sz="1200" i="1" baseline="0" dirty="0" smtClean="0">
                <a:effectLst/>
                <a:latin typeface="+mn-lt"/>
                <a:ea typeface="+mn-ea"/>
                <a:cs typeface="+mn-cs"/>
                <a:sym typeface="Calibri"/>
              </a:rPr>
              <a:t> 26)</a:t>
            </a:r>
            <a:endParaRPr lang="en-US" sz="1200" i="1" dirty="0" smtClean="0">
              <a:effectLst/>
              <a:latin typeface="+mn-lt"/>
              <a:ea typeface="+mn-ea"/>
              <a:cs typeface="+mn-cs"/>
              <a:sym typeface="Calibri"/>
            </a:endParaRPr>
          </a:p>
          <a:p>
            <a:endParaRPr lang="en-US" sz="1200" i="1"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Courts and human rights bodies have recognized how stereotypes, often rooted in religious, cultural and/or historical conceptions, lead to stigma and discrimination, </a:t>
            </a:r>
            <a:r>
              <a:rPr lang="en-US" sz="1200" u="sng" dirty="0" smtClean="0">
                <a:effectLst/>
                <a:latin typeface="+mn-lt"/>
                <a:ea typeface="+mn-ea"/>
                <a:cs typeface="+mn-cs"/>
                <a:sym typeface="Calibri"/>
              </a:rPr>
              <a:t>applying general principles of dignity, equality and non-discrimination to address the impact of stereotyping</a:t>
            </a:r>
            <a:r>
              <a:rPr lang="en-US" sz="1200" dirty="0" smtClean="0">
                <a:effectLst/>
                <a:latin typeface="+mn-lt"/>
                <a:ea typeface="+mn-ea"/>
                <a:cs typeface="+mn-cs"/>
                <a:sym typeface="Calibri"/>
              </a:rPr>
              <a:t>. </a:t>
            </a:r>
            <a:endParaRPr lang="en-US" sz="1400" dirty="0" smtClean="0">
              <a:effectLst/>
              <a:latin typeface="+mn-lt"/>
              <a:ea typeface="+mn-ea"/>
              <a:cs typeface="+mn-cs"/>
              <a:sym typeface="Calibri"/>
            </a:endParaRPr>
          </a:p>
          <a:p>
            <a:pPr lvl="1" indent="0"/>
            <a:endParaRPr lang="en-US" sz="1200" b="0" i="1" dirty="0" smtClean="0">
              <a:effectLst/>
              <a:latin typeface="+mn-lt"/>
              <a:ea typeface="+mn-ea"/>
              <a:cs typeface="+mn-cs"/>
              <a:sym typeface="Calibri"/>
            </a:endParaRPr>
          </a:p>
          <a:p>
            <a:pPr lvl="1" indent="0"/>
            <a:r>
              <a:rPr lang="en-US" sz="1200" b="0" i="1" dirty="0" smtClean="0">
                <a:effectLst/>
                <a:latin typeface="+mn-lt"/>
                <a:ea typeface="+mn-ea"/>
                <a:cs typeface="+mn-cs"/>
                <a:sym typeface="Calibri"/>
              </a:rPr>
              <a:t>---</a:t>
            </a:r>
          </a:p>
          <a:p>
            <a:pPr lvl="1" indent="0"/>
            <a:endParaRPr lang="fr-CH" b="0" i="0" dirty="0" smtClean="0"/>
          </a:p>
          <a:p>
            <a:pPr lvl="1" indent="0"/>
            <a:r>
              <a:rPr lang="en-US" sz="1200" dirty="0" smtClean="0">
                <a:effectLst/>
                <a:latin typeface="+mn-lt"/>
                <a:ea typeface="+mn-ea"/>
                <a:cs typeface="+mn-cs"/>
                <a:sym typeface="Calibri"/>
              </a:rPr>
              <a:t>While the emphasis is on cases where</a:t>
            </a:r>
            <a:r>
              <a:rPr lang="en-US" sz="1200" baseline="0" dirty="0" smtClean="0">
                <a:effectLst/>
                <a:latin typeface="+mn-lt"/>
                <a:ea typeface="+mn-ea"/>
                <a:cs typeface="+mn-cs"/>
                <a:sym typeface="Calibri"/>
              </a:rPr>
              <a:t> judges played such a critical and positive role</a:t>
            </a:r>
            <a:r>
              <a:rPr lang="en-US" sz="1200" dirty="0" smtClean="0">
                <a:effectLst/>
                <a:latin typeface="+mn-lt"/>
                <a:ea typeface="+mn-ea"/>
                <a:cs typeface="+mn-cs"/>
                <a:sym typeface="Calibri"/>
              </a:rPr>
              <a:t>, we will also cover a number of examples where judiciaries engaged in wrongful judicial stereotyping. </a:t>
            </a:r>
          </a:p>
          <a:p>
            <a:pPr lvl="1" indent="0"/>
            <a:endParaRPr lang="fr-CH" dirty="0" smtClean="0"/>
          </a:p>
          <a:p>
            <a:pPr lvl="1" indent="0"/>
            <a:r>
              <a:rPr dirty="0" smtClean="0"/>
              <a:t>Under </a:t>
            </a:r>
            <a:r>
              <a:rPr dirty="0"/>
              <a:t>these </a:t>
            </a:r>
            <a:r>
              <a:rPr dirty="0" smtClean="0"/>
              <a:t>circumstances</a:t>
            </a:r>
            <a:r>
              <a:rPr lang="fr-CH" dirty="0" smtClean="0"/>
              <a:t> and as emphasised in the previous session concerning GBV cases</a:t>
            </a:r>
            <a:r>
              <a:rPr dirty="0" smtClean="0"/>
              <a:t>, </a:t>
            </a:r>
            <a:r>
              <a:rPr dirty="0"/>
              <a:t>judges and experts may issue </a:t>
            </a:r>
            <a:r>
              <a:rPr dirty="0" smtClean="0"/>
              <a:t>decisions</a:t>
            </a:r>
            <a:r>
              <a:rPr lang="fr-CH" dirty="0" smtClean="0"/>
              <a:t>,</a:t>
            </a:r>
            <a:r>
              <a:rPr lang="fr-CH" baseline="0" dirty="0" smtClean="0"/>
              <a:t> especially </a:t>
            </a:r>
            <a:r>
              <a:rPr lang="fr-CH" dirty="0" smtClean="0"/>
              <a:t>in SRHR cases, </a:t>
            </a:r>
            <a:r>
              <a:rPr dirty="0" smtClean="0"/>
              <a:t>based </a:t>
            </a:r>
            <a:r>
              <a:rPr dirty="0"/>
              <a:t>on their own preconceived beliefs, rather than relevant facts, adopting rigid standards about what they perceive as appropriate behavior and penalizing individuals who do not conform to such stereotypes.  </a:t>
            </a:r>
          </a:p>
          <a:p>
            <a:endParaRPr dirty="0"/>
          </a:p>
          <a:p>
            <a:r>
              <a:rPr lang="fr-CH" dirty="0" smtClean="0"/>
              <a:t>Emphasise</a:t>
            </a:r>
            <a:r>
              <a:rPr lang="fr-CH" baseline="0" dirty="0" smtClean="0"/>
              <a:t> that the cases referred to in this session are cases which </a:t>
            </a:r>
            <a:r>
              <a:rPr dirty="0" smtClean="0"/>
              <a:t>where </a:t>
            </a:r>
            <a:r>
              <a:rPr dirty="0"/>
              <a:t>stereotypes were explicitly </a:t>
            </a:r>
            <a:r>
              <a:rPr lang="fr-CH" dirty="0" smtClean="0"/>
              <a:t>addressed or perpetuated</a:t>
            </a:r>
            <a:r>
              <a:rPr dirty="0" smtClean="0"/>
              <a:t>, </a:t>
            </a:r>
            <a:r>
              <a:rPr dirty="0"/>
              <a:t>either </a:t>
            </a:r>
            <a:r>
              <a:rPr dirty="0" smtClean="0"/>
              <a:t>through</a:t>
            </a:r>
            <a:r>
              <a:rPr lang="fr-CH" dirty="0" smtClean="0"/>
              <a:t>:</a:t>
            </a:r>
          </a:p>
          <a:p>
            <a:pPr marL="171450" indent="-171450">
              <a:buFontTx/>
              <a:buChar char="-"/>
            </a:pPr>
            <a:r>
              <a:rPr lang="fr-CH" dirty="0" smtClean="0"/>
              <a:t>reliance and</a:t>
            </a:r>
            <a:r>
              <a:rPr lang="fr-CH" baseline="0" dirty="0" smtClean="0"/>
              <a:t> influence in shaping a judges decision/ruling or neglecting to explicitly call out the stereotype/stereotyping in question</a:t>
            </a:r>
            <a:r>
              <a:rPr lang="fr-CH" dirty="0" smtClean="0"/>
              <a:t>, for example by lower courts, parties or in laws, in reaching their decision (recall that these are examples of “judicial stereotyping“)</a:t>
            </a:r>
            <a:endParaRPr lang="fr-CH" baseline="0" dirty="0" smtClean="0"/>
          </a:p>
          <a:p>
            <a:pPr marL="171450" indent="-171450">
              <a:buFontTx/>
              <a:buChar char="-"/>
            </a:pPr>
            <a:r>
              <a:rPr lang="fr-CH" dirty="0" smtClean="0"/>
              <a:t>by </a:t>
            </a:r>
            <a:r>
              <a:rPr dirty="0" smtClean="0"/>
              <a:t>explicitly </a:t>
            </a:r>
            <a:r>
              <a:rPr dirty="0"/>
              <a:t>identifying and </a:t>
            </a:r>
            <a:r>
              <a:rPr lang="fr-CH" dirty="0" smtClean="0"/>
              <a:t>dismantling them</a:t>
            </a:r>
            <a:r>
              <a:rPr lang="fr-CH" baseline="0" dirty="0" smtClean="0"/>
              <a:t> in their decisions/rulings, including striking down a lower court’s decision or determining a law or policy to be discriminatory and thus unconstitutional.</a:t>
            </a:r>
            <a:endParaRPr lang="fr-CH" dirty="0" smtClean="0"/>
          </a:p>
          <a:p>
            <a:pPr lvl="1" indent="0"/>
            <a:endParaRPr lang="fr-CH" dirty="0" smtClean="0"/>
          </a:p>
          <a:p>
            <a:pPr lvl="1" indent="0"/>
            <a:r>
              <a:rPr lang="fr-CH" dirty="0" smtClean="0"/>
              <a:t>---</a:t>
            </a:r>
          </a:p>
          <a:p>
            <a:pPr lvl="1" indent="0"/>
            <a:endParaRPr lang="fr-CH" dirty="0" smtClean="0"/>
          </a:p>
          <a:p>
            <a:r>
              <a:rPr lang="en-US" sz="1200" dirty="0" err="1" smtClean="0">
                <a:effectLst/>
                <a:latin typeface="+mn-lt"/>
                <a:ea typeface="+mn-ea"/>
                <a:cs typeface="+mn-cs"/>
                <a:sym typeface="Calibri"/>
              </a:rPr>
              <a:t>Emphasise</a:t>
            </a:r>
            <a:r>
              <a:rPr lang="en-US" sz="1200" dirty="0" smtClean="0">
                <a:effectLst/>
                <a:latin typeface="+mn-lt"/>
                <a:ea typeface="+mn-ea"/>
                <a:cs typeface="+mn-cs"/>
                <a:sym typeface="Calibri"/>
              </a:rPr>
              <a:t> that the number of cases or issues brought before courts do not necessarily reflect the full range of discriminatory laws and practices based on harmful gender stereotypes concerning SRHR -that need to be addressed</a:t>
            </a:r>
            <a:r>
              <a:rPr lang="en-US" sz="1200" baseline="0" dirty="0" smtClean="0">
                <a:effectLst/>
                <a:latin typeface="+mn-lt"/>
                <a:ea typeface="+mn-ea"/>
                <a:cs typeface="+mn-cs"/>
                <a:sym typeface="Calibri"/>
              </a:rPr>
              <a:t> to ensure access to justice.</a:t>
            </a:r>
            <a:endParaRPr lang="en-US" sz="1200" dirty="0" smtClean="0">
              <a:effectLst/>
              <a:latin typeface="+mn-lt"/>
              <a:ea typeface="+mn-ea"/>
              <a:cs typeface="+mn-cs"/>
              <a:sym typeface="Calibri"/>
            </a:endParaRP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Cases that challenge the constitutionality of discriminatory laws based on stereotypes are usually issued by constitutional courts or international and regional bodies. This means that such cases have to make their way through lower courts and, in the case of international and regional bodies, domestic remedies have to be exhausted. This often demands significant time and human and financial resources, which poses substantial barriers to access, in particular for women, girls and others in marginalized situations, beyond the tremendous obstacles already being faced due to gender stereotypes in and of themselves.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Indeed, in some contexts the issues are so controversial, and even criminalized, that fear of exposure, stigmatization and harassment by bringing legal challenges prevents those affected to come forward. In addition, due to courts unwillingness to address these issues, persons may lose faith in the justice system, discouraging them from filing complaints. </a:t>
            </a:r>
          </a:p>
          <a:p>
            <a:endParaRPr lang="en-US" sz="1400" dirty="0" smtClean="0">
              <a:effectLst/>
              <a:latin typeface="+mn-lt"/>
              <a:ea typeface="+mn-ea"/>
              <a:cs typeface="+mn-cs"/>
              <a:sym typeface="Calibri"/>
            </a:endParaRPr>
          </a:p>
          <a:p>
            <a:r>
              <a:rPr lang="en-US" sz="1200" dirty="0" smtClean="0">
                <a:effectLst/>
                <a:latin typeface="+mn-lt"/>
                <a:ea typeface="+mn-ea"/>
                <a:cs typeface="+mn-cs"/>
                <a:sym typeface="Calibri"/>
              </a:rPr>
              <a:t>See e.g., Optional Protocol to the Convention on the Elimination of All Forms of Discrimination against Women, UN Doc. A/RES/54/4 (entered into force 22 Dec. 2000), art. 4.1.</a:t>
            </a:r>
            <a:r>
              <a:rPr lang="en-US" sz="2000" baseline="0" dirty="0" smtClean="0">
                <a:effectLst/>
                <a:latin typeface="+mn-lt"/>
                <a:ea typeface="+mn-ea"/>
                <a:cs typeface="+mn-cs"/>
                <a:sym typeface="Calibri"/>
              </a:rPr>
              <a:t> </a:t>
            </a:r>
            <a:r>
              <a:rPr lang="en-US" sz="1200" dirty="0" smtClean="0">
                <a:effectLst/>
                <a:latin typeface="+mn-lt"/>
                <a:ea typeface="+mn-ea"/>
                <a:cs typeface="+mn-cs"/>
                <a:sym typeface="Calibri"/>
              </a:rPr>
              <a:t>CEDAW Committee, </a:t>
            </a:r>
            <a:r>
              <a:rPr lang="en-US" sz="1200" i="1" dirty="0" smtClean="0">
                <a:effectLst/>
                <a:latin typeface="+mn-lt"/>
                <a:ea typeface="+mn-ea"/>
                <a:cs typeface="+mn-cs"/>
                <a:sym typeface="Calibri"/>
              </a:rPr>
              <a:t>GR</a:t>
            </a:r>
            <a:r>
              <a:rPr lang="en-US" sz="1200" i="1" baseline="0" dirty="0" smtClean="0">
                <a:effectLst/>
                <a:latin typeface="+mn-lt"/>
                <a:ea typeface="+mn-ea"/>
                <a:cs typeface="+mn-cs"/>
                <a:sym typeface="Calibri"/>
              </a:rPr>
              <a:t> 33</a:t>
            </a:r>
            <a:r>
              <a:rPr lang="en-US" sz="1200" dirty="0" smtClean="0">
                <a:effectLst/>
                <a:latin typeface="+mn-lt"/>
                <a:ea typeface="+mn-ea"/>
                <a:cs typeface="+mn-cs"/>
                <a:sym typeface="Calibri"/>
              </a:rPr>
              <a:t>, </a:t>
            </a:r>
            <a:r>
              <a:rPr lang="en-US" sz="1200" dirty="0" err="1" smtClean="0">
                <a:effectLst/>
                <a:latin typeface="+mn-lt"/>
                <a:ea typeface="+mn-ea"/>
                <a:cs typeface="+mn-cs"/>
                <a:sym typeface="Calibri"/>
              </a:rPr>
              <a:t>paras</a:t>
            </a:r>
            <a:r>
              <a:rPr lang="en-US" sz="1200" dirty="0" smtClean="0">
                <a:effectLst/>
                <a:latin typeface="+mn-lt"/>
                <a:ea typeface="+mn-ea"/>
                <a:cs typeface="+mn-cs"/>
                <a:sym typeface="Calibri"/>
              </a:rPr>
              <a:t>. </a:t>
            </a:r>
            <a:r>
              <a:rPr lang="en-GB" sz="1200" dirty="0" smtClean="0">
                <a:effectLst/>
                <a:latin typeface="+mn-lt"/>
                <a:ea typeface="+mn-ea"/>
                <a:cs typeface="+mn-cs"/>
                <a:sym typeface="Calibri"/>
              </a:rPr>
              <a:t>8, 17 (a), 36-37.</a:t>
            </a:r>
            <a:endParaRPr lang="fr-CH" dirty="0" smtClean="0"/>
          </a:p>
          <a:p>
            <a:pPr lvl="1" indent="0"/>
            <a:endParaRPr lang="fr-CH" dirty="0" smtClean="0"/>
          </a:p>
          <a:p>
            <a:pPr lvl="1" indent="0"/>
            <a:r>
              <a:rPr lang="fr-CH" dirty="0" smtClean="0"/>
              <a:t>----</a:t>
            </a:r>
          </a:p>
          <a:p>
            <a:pPr lvl="1" indent="0"/>
            <a:endParaRPr lang="fr-CH" dirty="0" smtClean="0"/>
          </a:p>
          <a:p>
            <a:pPr marL="0" marR="0" lvl="1" indent="0" defTabSz="914400" eaLnBrk="1" fontAlgn="auto" latinLnBrk="0" hangingPunct="1">
              <a:lnSpc>
                <a:spcPct val="100000"/>
              </a:lnSpc>
              <a:spcBef>
                <a:spcPts val="400"/>
              </a:spcBef>
              <a:spcAft>
                <a:spcPts val="0"/>
              </a:spcAft>
              <a:buClrTx/>
              <a:buSzTx/>
              <a:buFontTx/>
              <a:buNone/>
              <a:tabLst/>
              <a:defRPr/>
            </a:pPr>
            <a:r>
              <a:rPr lang="en-US" dirty="0" smtClean="0"/>
              <a:t>For background information and reference,</a:t>
            </a:r>
            <a:r>
              <a:rPr lang="en-US" baseline="0" dirty="0" smtClean="0"/>
              <a:t> see</a:t>
            </a:r>
            <a:r>
              <a:rPr lang="en-US" i="1" dirty="0" smtClean="0"/>
              <a:t> </a:t>
            </a:r>
            <a:r>
              <a:rPr lang="en-US" b="0" baseline="0" dirty="0" smtClean="0"/>
              <a:t>OHCHR, </a:t>
            </a:r>
            <a:r>
              <a:rPr lang="en-US" sz="1200" b="0" u="none" strike="noStrike" dirty="0" smtClean="0">
                <a:effectLst/>
                <a:latin typeface="+mn-lt"/>
                <a:ea typeface="+mn-ea"/>
                <a:cs typeface="+mn-cs"/>
                <a:sym typeface="Calibri"/>
              </a:rPr>
              <a:t> </a:t>
            </a:r>
            <a:r>
              <a:rPr lang="en-US"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en-US" sz="1200" b="0" i="1" u="none" baseline="0" dirty="0" smtClean="0">
                <a:effectLst/>
                <a:latin typeface="+mn-lt"/>
                <a:ea typeface="+mn-ea"/>
                <a:cs typeface="+mn-cs"/>
                <a:sym typeface="Calibri"/>
              </a:rPr>
              <a:t> - </a:t>
            </a:r>
            <a:r>
              <a:rPr lang="en-US" sz="1200" b="0" i="1" u="none" dirty="0" smtClean="0">
                <a:effectLst/>
                <a:latin typeface="+mn-lt"/>
                <a:ea typeface="+mn-ea"/>
                <a:cs typeface="+mn-cs"/>
                <a:sym typeface="Calibri"/>
              </a:rPr>
              <a:t>A review of case law </a:t>
            </a:r>
            <a:r>
              <a:rPr lang="en-US" sz="1200" b="0" i="0" u="none" dirty="0" smtClean="0">
                <a:effectLst/>
                <a:latin typeface="+mn-lt"/>
                <a:ea typeface="+mn-ea"/>
                <a:cs typeface="+mn-cs"/>
                <a:sym typeface="Calibri"/>
              </a:rPr>
              <a:t>(2017),</a:t>
            </a:r>
            <a:r>
              <a:rPr lang="en-US" sz="1200" b="0" i="0" u="none" baseline="0" dirty="0" smtClean="0">
                <a:effectLst/>
                <a:latin typeface="+mn-lt"/>
                <a:ea typeface="+mn-ea"/>
                <a:cs typeface="+mn-cs"/>
                <a:sym typeface="Calibri"/>
              </a:rPr>
              <a:t> pages 3-5</a:t>
            </a:r>
            <a:endParaRPr dirty="0"/>
          </a:p>
        </p:txBody>
      </p:sp>
    </p:spTree>
    <p:extLst>
      <p:ext uri="{BB962C8B-B14F-4D97-AF65-F5344CB8AC3E}">
        <p14:creationId xmlns:p14="http://schemas.microsoft.com/office/powerpoint/2010/main" val="90366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Indicate that next</a:t>
            </a:r>
            <a:r>
              <a:rPr lang="en-US" b="1" baseline="0" dirty="0" smtClean="0"/>
              <a:t> will be drawn on specific case law examples in each of the categories and that the stereotypes referred to link directly to this research and is therefore not an exhaustive indication (there are other stereotypes that may play a role in the different categories as well).</a:t>
            </a:r>
            <a:endParaRPr lang="en-US" b="1" dirty="0"/>
          </a:p>
        </p:txBody>
      </p:sp>
    </p:spTree>
    <p:extLst>
      <p:ext uri="{BB962C8B-B14F-4D97-AF65-F5344CB8AC3E}">
        <p14:creationId xmlns:p14="http://schemas.microsoft.com/office/powerpoint/2010/main" val="90932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noRot="1" noChangeAspect="1"/>
          </p:cNvSpPr>
          <p:nvPr>
            <p:ph type="sldImg"/>
          </p:nvPr>
        </p:nvSpPr>
        <p:spPr>
          <a:prstGeom prst="rect">
            <a:avLst/>
          </a:prstGeom>
        </p:spPr>
        <p:txBody>
          <a:bodyPr/>
          <a:lstStyle/>
          <a:p>
            <a:endParaRPr/>
          </a:p>
        </p:txBody>
      </p:sp>
      <p:sp>
        <p:nvSpPr>
          <p:cNvPr id="255" name="Shape 255"/>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Note that CEDAW has recognized that:</a:t>
            </a:r>
          </a:p>
          <a:p>
            <a:pPr marL="0" marR="0" indent="0" defTabSz="914400" eaLnBrk="1" fontAlgn="auto" latinLnBrk="0" hangingPunct="1">
              <a:lnSpc>
                <a:spcPct val="100000"/>
              </a:lnSpc>
              <a:spcBef>
                <a:spcPts val="400"/>
              </a:spcBef>
              <a:spcAft>
                <a:spcPts val="0"/>
              </a:spcAft>
              <a:buClrTx/>
              <a:buSzTx/>
              <a:buFontTx/>
              <a:buNone/>
              <a:tabLst/>
              <a:defRPr/>
            </a:pPr>
            <a:r>
              <a:rPr lang="en-US" sz="1200" i="1" dirty="0" smtClean="0">
                <a:effectLst/>
                <a:latin typeface="+mn-lt"/>
                <a:ea typeface="+mn-ea"/>
                <a:cs typeface="+mn-cs"/>
                <a:sym typeface="Calibri"/>
              </a:rPr>
              <a:t>“gender stereotypes may impact women’s capacity to make free and informed decisions and choices about their health care, sexuality and reproduction and, in turn, also impact on their autonomy to determine their own roles in society.</a:t>
            </a:r>
            <a:r>
              <a:rPr lang="en-US" sz="1200" dirty="0" smtClean="0">
                <a:effectLst/>
                <a:latin typeface="+mn-lt"/>
                <a:ea typeface="+mn-ea"/>
                <a:cs typeface="+mn-cs"/>
                <a:sym typeface="Calibri"/>
              </a:rPr>
              <a:t>” </a:t>
            </a:r>
            <a:r>
              <a:rPr lang="en-US" sz="1200" i="1" dirty="0" smtClean="0">
                <a:effectLst/>
                <a:latin typeface="+mn-lt"/>
                <a:ea typeface="+mn-ea"/>
                <a:cs typeface="+mn-cs"/>
                <a:sym typeface="Calibri"/>
              </a:rPr>
              <a:t> </a:t>
            </a:r>
            <a:r>
              <a:rPr lang="en-US" dirty="0" smtClean="0">
                <a:effectLst/>
              </a:rPr>
              <a:t> </a:t>
            </a:r>
          </a:p>
          <a:p>
            <a:pPr marL="0" marR="0" indent="0" defTabSz="914400" eaLnBrk="1" fontAlgn="auto" latinLnBrk="0" hangingPunct="1">
              <a:lnSpc>
                <a:spcPct val="100000"/>
              </a:lnSpc>
              <a:spcBef>
                <a:spcPts val="400"/>
              </a:spcBef>
              <a:spcAft>
                <a:spcPts val="0"/>
              </a:spcAft>
              <a:buClrTx/>
              <a:buSzTx/>
              <a:buFontTx/>
              <a:buNone/>
              <a:tabLst/>
              <a:defRPr/>
            </a:pPr>
            <a:endParaRPr lang="en-US" sz="1200"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CEDAW Committee, Summary of the inquiry concerning the Philippines under article 8 of the Optional Protocol to the Convention on the Elimination of All Forms of Discrimination against Women (CEDAW/C/OP.8/PHL/1), 2014, para.42.</a:t>
            </a:r>
            <a:endParaRPr lang="fr-CH" dirty="0" smtClean="0"/>
          </a:p>
          <a:p>
            <a:endParaRPr lang="fr-CH" dirty="0" smtClean="0"/>
          </a:p>
          <a:p>
            <a:r>
              <a:rPr lang="fr-CH" dirty="0" smtClean="0"/>
              <a:t>---</a:t>
            </a:r>
          </a:p>
          <a:p>
            <a:endParaRPr lang="fr-CH"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dirty="0" smtClean="0"/>
              <a:t>For background information and reference,</a:t>
            </a:r>
            <a:r>
              <a:rPr lang="fr-CH" baseline="0" dirty="0" smtClean="0"/>
              <a:t> see</a:t>
            </a:r>
            <a:r>
              <a:rPr lang="fr-CH" i="1" dirty="0" smtClean="0"/>
              <a:t> </a:t>
            </a: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5-19.</a:t>
            </a:r>
            <a:endParaRPr lang="fr-CH" dirty="0" smtClean="0"/>
          </a:p>
          <a:p>
            <a:endParaRPr dirty="0"/>
          </a:p>
        </p:txBody>
      </p:sp>
    </p:spTree>
    <p:extLst>
      <p:ext uri="{BB962C8B-B14F-4D97-AF65-F5344CB8AC3E}">
        <p14:creationId xmlns:p14="http://schemas.microsoft.com/office/powerpoint/2010/main" val="3772009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noRot="1" noChangeAspect="1"/>
          </p:cNvSpPr>
          <p:nvPr>
            <p:ph type="sldImg"/>
          </p:nvPr>
        </p:nvSpPr>
        <p:spPr>
          <a:prstGeom prst="rect">
            <a:avLst/>
          </a:prstGeom>
        </p:spPr>
        <p:txBody>
          <a:bodyPr/>
          <a:lstStyle/>
          <a:p>
            <a:endParaRPr/>
          </a:p>
        </p:txBody>
      </p:sp>
      <p:sp>
        <p:nvSpPr>
          <p:cNvPr id="260" name="Shape 260"/>
          <p:cNvSpPr>
            <a:spLocks noGrp="1"/>
          </p:cNvSpPr>
          <p:nvPr>
            <p:ph type="body" sz="quarter" idx="1"/>
          </p:nvPr>
        </p:nvSpPr>
        <p:spPr>
          <a:prstGeom prst="rect">
            <a:avLst/>
          </a:prstGeom>
        </p:spPr>
        <p:txBody>
          <a:bodyPr/>
          <a:lstStyle/>
          <a:p>
            <a:r>
              <a:rPr b="1" dirty="0"/>
              <a:t>Stress that this list is not exhaustive. </a:t>
            </a:r>
            <a:endParaRPr lang="fr-CH" b="1" dirty="0" smtClean="0"/>
          </a:p>
          <a:p>
            <a:endParaRPr lang="fr-CH" b="1" i="1" baseline="0" dirty="0" smtClean="0"/>
          </a:p>
          <a:p>
            <a:endParaRPr b="1" i="1" dirty="0"/>
          </a:p>
        </p:txBody>
      </p:sp>
    </p:spTree>
    <p:extLst>
      <p:ext uri="{BB962C8B-B14F-4D97-AF65-F5344CB8AC3E}">
        <p14:creationId xmlns:p14="http://schemas.microsoft.com/office/powerpoint/2010/main" val="2376533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3"/>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3" y="1585"/>
            <a:ext cx="1591" cy="2874968"/>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3"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9"/>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5" indent="-311725">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47" name="Nivel de texto 1…"/>
          <p:cNvSpPr txBox="1">
            <a:spLocks noGrp="1"/>
          </p:cNvSpPr>
          <p:nvPr>
            <p:ph type="body" sz="quarter" idx="1"/>
          </p:nvPr>
        </p:nvSpPr>
        <p:spPr>
          <a:xfrm>
            <a:off x="740832" y="1498600"/>
            <a:ext cx="3756556" cy="676275"/>
          </a:xfrm>
          <a:prstGeom prst="rect">
            <a:avLst/>
          </a:prstGeom>
        </p:spPr>
        <p:txBody>
          <a:bodyPr anchor="b"/>
          <a:lstStyle>
            <a:lvl1pPr marL="0" indent="0">
              <a:spcBef>
                <a:spcPts val="400"/>
              </a:spcBef>
              <a:buClrTx/>
              <a:buSzTx/>
              <a:buNone/>
              <a:defRPr sz="2000" b="1"/>
            </a:lvl1pPr>
            <a:lvl2pPr marL="0" indent="0">
              <a:spcBef>
                <a:spcPts val="400"/>
              </a:spcBef>
              <a:buClrTx/>
              <a:buSzTx/>
              <a:buNone/>
              <a:defRPr sz="2000" b="1"/>
            </a:lvl2pPr>
            <a:lvl3pPr marL="0" indent="0">
              <a:spcBef>
                <a:spcPts val="400"/>
              </a:spcBef>
              <a:buClrTx/>
              <a:buSzTx/>
              <a:buNone/>
              <a:defRPr sz="2000" b="1"/>
            </a:lvl3pPr>
            <a:lvl4pPr marL="0" indent="0">
              <a:spcBef>
                <a:spcPts val="400"/>
              </a:spcBef>
              <a:buClrTx/>
              <a:buSzTx/>
              <a:buNone/>
              <a:defRPr sz="2000" b="1"/>
            </a:lvl4pPr>
            <a:lvl5pPr marL="0" indent="0">
              <a:spcBef>
                <a:spcPts val="400"/>
              </a:spcBef>
              <a:buClrTx/>
              <a:buSzTx/>
              <a:buNone/>
              <a:defRPr sz="2000" b="1"/>
            </a:lvl5pPr>
          </a:lstStyle>
          <a:p>
            <a:r>
              <a:t>Nivel de texto 1</a:t>
            </a:r>
          </a:p>
          <a:p>
            <a:pPr lvl="1"/>
            <a:r>
              <a:t>Nivel de texto 2</a:t>
            </a:r>
          </a:p>
          <a:p>
            <a:pPr lvl="2"/>
            <a:r>
              <a:t>Nivel de texto 3</a:t>
            </a:r>
          </a:p>
          <a:p>
            <a:pPr lvl="3"/>
            <a:r>
              <a:t>Nivel de texto 4</a:t>
            </a:r>
          </a:p>
          <a:p>
            <a:pPr lvl="4"/>
            <a:r>
              <a:t>Nivel de texto 5</a:t>
            </a:r>
          </a:p>
        </p:txBody>
      </p:sp>
      <p:sp>
        <p:nvSpPr>
          <p:cNvPr id="48" name="Espace réservé du texte 4"/>
          <p:cNvSpPr>
            <a:spLocks noGrp="1"/>
          </p:cNvSpPr>
          <p:nvPr>
            <p:ph type="body" sz="quarter" idx="13"/>
          </p:nvPr>
        </p:nvSpPr>
        <p:spPr>
          <a:xfrm>
            <a:off x="4645026" y="1498600"/>
            <a:ext cx="3662894" cy="676275"/>
          </a:xfrm>
          <a:prstGeom prst="rect">
            <a:avLst/>
          </a:prstGeom>
        </p:spPr>
        <p:txBody>
          <a:bodyPr anchor="b"/>
          <a:lstStyle/>
          <a:p>
            <a:endParaRP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1"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72"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3" name="Espace réservé du texte 3"/>
          <p:cNvSpPr>
            <a:spLocks noGrp="1"/>
          </p:cNvSpPr>
          <p:nvPr>
            <p:ph type="body" sz="half" idx="13"/>
          </p:nvPr>
        </p:nvSpPr>
        <p:spPr>
          <a:xfrm>
            <a:off x="714394" y="1435098"/>
            <a:ext cx="2751120" cy="4570957"/>
          </a:xfrm>
          <a:prstGeom prst="rect">
            <a:avLst/>
          </a:prstGeom>
        </p:spPr>
        <p:txBody>
          <a:bodyPr/>
          <a:lstStyle/>
          <a:p>
            <a:endParaRPr/>
          </a:p>
        </p:txBody>
      </p:sp>
      <p:sp>
        <p:nvSpPr>
          <p:cNvPr id="7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1" name="Texto del título"/>
          <p:cNvSpPr txBox="1">
            <a:spLocks noGrp="1"/>
          </p:cNvSpPr>
          <p:nvPr>
            <p:ph type="title"/>
          </p:nvPr>
        </p:nvSpPr>
        <p:spPr>
          <a:xfrm>
            <a:off x="737072" y="4808256"/>
            <a:ext cx="7563543" cy="423004"/>
          </a:xfrm>
          <a:prstGeom prst="rect">
            <a:avLst/>
          </a:prstGeom>
        </p:spPr>
        <p:txBody>
          <a:bodyPr anchor="b"/>
          <a:lstStyle>
            <a:lvl1pPr>
              <a:defRPr sz="2200"/>
            </a:lvl1pPr>
          </a:lstStyle>
          <a:p>
            <a:r>
              <a:t>Texto del título</a:t>
            </a:r>
          </a:p>
        </p:txBody>
      </p:sp>
      <p:sp>
        <p:nvSpPr>
          <p:cNvPr id="82"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83" name="Nivel de texto 1…"/>
          <p:cNvSpPr txBox="1">
            <a:spLocks noGrp="1"/>
          </p:cNvSpPr>
          <p:nvPr>
            <p:ph type="body" sz="quarter" idx="1"/>
          </p:nvPr>
        </p:nvSpPr>
        <p:spPr>
          <a:xfrm>
            <a:off x="737072" y="5231257"/>
            <a:ext cx="7563543" cy="608963"/>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9">
            <a:extLst/>
          </a:blip>
          <a:stretch>
            <a:fillRect/>
          </a:stretch>
        </p:blipFill>
        <p:spPr>
          <a:xfrm>
            <a:off x="6326187" y="6038850"/>
            <a:ext cx="2552703"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8" y="6224225"/>
            <a:ext cx="273652" cy="264251"/>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1" marR="0" indent="-270161"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3" name="Titre 10"/>
          <p:cNvSpPr txBox="1">
            <a:spLocks noGrp="1"/>
          </p:cNvSpPr>
          <p:nvPr>
            <p:ph type="ctrTitle"/>
          </p:nvPr>
        </p:nvSpPr>
        <p:spPr>
          <a:xfrm>
            <a:off x="1047389" y="2304501"/>
            <a:ext cx="7049221" cy="2519537"/>
          </a:xfrm>
          <a:prstGeom prst="rect">
            <a:avLst/>
          </a:prstGeom>
        </p:spPr>
        <p:txBody>
          <a:bodyPr/>
          <a:lstStyle>
            <a:lvl1pPr algn="ctr" defTabSz="425194">
              <a:defRPr sz="2900"/>
            </a:lvl1pPr>
          </a:lstStyle>
          <a:p>
            <a:r>
              <a:rPr dirty="0" smtClean="0"/>
              <a:t>Gender </a:t>
            </a:r>
            <a:r>
              <a:rPr dirty="0"/>
              <a:t>Stereotyping and the Judiciary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 name="Título 1"/>
          <p:cNvSpPr txBox="1">
            <a:spLocks noGrp="1"/>
          </p:cNvSpPr>
          <p:nvPr>
            <p:ph type="title"/>
          </p:nvPr>
        </p:nvSpPr>
        <p:spPr>
          <a:xfrm>
            <a:off x="741362" y="274638"/>
            <a:ext cx="7566026" cy="1090613"/>
          </a:xfrm>
          <a:prstGeom prst="rect">
            <a:avLst/>
          </a:prstGeom>
        </p:spPr>
        <p:txBody>
          <a:bodyPr/>
          <a:lstStyle/>
          <a:p>
            <a:r>
              <a:rPr lang="en-US" dirty="0"/>
              <a:t>Stereotypes related to reproduction</a:t>
            </a:r>
            <a:endParaRPr dirty="0"/>
          </a:p>
        </p:txBody>
      </p:sp>
      <p:grpSp>
        <p:nvGrpSpPr>
          <p:cNvPr id="192" name="Diagrama 3"/>
          <p:cNvGrpSpPr/>
          <p:nvPr/>
        </p:nvGrpSpPr>
        <p:grpSpPr>
          <a:xfrm>
            <a:off x="-1" y="1992268"/>
            <a:ext cx="9144003" cy="3437214"/>
            <a:chOff x="-1" y="0"/>
            <a:chExt cx="7559168" cy="1705205"/>
          </a:xfrm>
        </p:grpSpPr>
        <p:grpSp>
          <p:nvGrpSpPr>
            <p:cNvPr id="176" name="Grupo"/>
            <p:cNvGrpSpPr/>
            <p:nvPr/>
          </p:nvGrpSpPr>
          <p:grpSpPr>
            <a:xfrm>
              <a:off x="487688" y="0"/>
              <a:ext cx="2245468" cy="1705205"/>
              <a:chOff x="0" y="0"/>
              <a:chExt cx="2245467" cy="1705204"/>
            </a:xfrm>
          </p:grpSpPr>
          <p:sp>
            <p:nvSpPr>
              <p:cNvPr id="174" name="Flecha"/>
              <p:cNvSpPr/>
              <p:nvPr/>
            </p:nvSpPr>
            <p:spPr>
              <a:xfrm>
                <a:off x="0" y="0"/>
                <a:ext cx="1950753" cy="1705204"/>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sp>
            <p:nvSpPr>
              <p:cNvPr id="175" name="Women are chaste"/>
              <p:cNvSpPr txBox="1"/>
              <p:nvPr/>
            </p:nvSpPr>
            <p:spPr>
              <a:xfrm>
                <a:off x="596289" y="685507"/>
                <a:ext cx="1649178" cy="29074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a:t>Women are </a:t>
                </a:r>
                <a:endParaRPr lang="fr-CH" sz="2000" dirty="0" smtClean="0"/>
              </a:p>
              <a:p>
                <a:pPr lvl="1" defTabSz="488950">
                  <a:lnSpc>
                    <a:spcPct val="90000"/>
                  </a:lnSpc>
                  <a:spcBef>
                    <a:spcPts val="100"/>
                  </a:spcBef>
                  <a:buSzPct val="100000"/>
                  <a:defRPr sz="1100"/>
                </a:pPr>
                <a:r>
                  <a:rPr sz="2000" dirty="0" smtClean="0"/>
                  <a:t>chaste</a:t>
                </a:r>
                <a:endParaRPr sz="2000" dirty="0"/>
              </a:p>
            </p:txBody>
          </p:sp>
        </p:grpSp>
        <p:grpSp>
          <p:nvGrpSpPr>
            <p:cNvPr id="179" name="Grupo"/>
            <p:cNvGrpSpPr/>
            <p:nvPr/>
          </p:nvGrpSpPr>
          <p:grpSpPr>
            <a:xfrm>
              <a:off x="-1" y="364912"/>
              <a:ext cx="979383" cy="975379"/>
              <a:chOff x="-1" y="-1"/>
              <a:chExt cx="979382" cy="975378"/>
            </a:xfrm>
          </p:grpSpPr>
          <p:sp>
            <p:nvSpPr>
              <p:cNvPr id="177" name="Círculo"/>
              <p:cNvSpPr/>
              <p:nvPr/>
            </p:nvSpPr>
            <p:spPr>
              <a:xfrm>
                <a:off x="-1" y="-1"/>
                <a:ext cx="975378" cy="975378"/>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78" name="Stereotype"/>
              <p:cNvSpPr txBox="1"/>
              <p:nvPr/>
            </p:nvSpPr>
            <p:spPr>
              <a:xfrm>
                <a:off x="0" y="414208"/>
                <a:ext cx="979381" cy="1469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a:t>Stereotype</a:t>
                </a:r>
              </a:p>
            </p:txBody>
          </p:sp>
        </p:grpSp>
        <p:grpSp>
          <p:nvGrpSpPr>
            <p:cNvPr id="182" name="Grupo"/>
            <p:cNvGrpSpPr/>
            <p:nvPr/>
          </p:nvGrpSpPr>
          <p:grpSpPr>
            <a:xfrm>
              <a:off x="3048050" y="0"/>
              <a:ext cx="1950755" cy="1705205"/>
              <a:chOff x="0" y="0"/>
              <a:chExt cx="1950753" cy="1705204"/>
            </a:xfrm>
          </p:grpSpPr>
          <p:sp>
            <p:nvSpPr>
              <p:cNvPr id="180" name="Flecha"/>
              <p:cNvSpPr/>
              <p:nvPr/>
            </p:nvSpPr>
            <p:spPr>
              <a:xfrm>
                <a:off x="0" y="0"/>
                <a:ext cx="1950753" cy="1705204"/>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sp>
            <p:nvSpPr>
              <p:cNvPr id="181" name="Unmarried women should not need to access contraception"/>
              <p:cNvSpPr txBox="1"/>
              <p:nvPr/>
            </p:nvSpPr>
            <p:spPr>
              <a:xfrm>
                <a:off x="560088" y="504282"/>
                <a:ext cx="1278958" cy="6966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a:t>Unmarried women should not need to access contraception</a:t>
                </a:r>
              </a:p>
            </p:txBody>
          </p:sp>
        </p:grpSp>
        <p:grpSp>
          <p:nvGrpSpPr>
            <p:cNvPr id="185" name="Grupo"/>
            <p:cNvGrpSpPr/>
            <p:nvPr/>
          </p:nvGrpSpPr>
          <p:grpSpPr>
            <a:xfrm>
              <a:off x="2407349" y="364912"/>
              <a:ext cx="1164591" cy="1014456"/>
              <a:chOff x="-153014" y="-1"/>
              <a:chExt cx="1164590" cy="1014455"/>
            </a:xfrm>
          </p:grpSpPr>
          <p:sp>
            <p:nvSpPr>
              <p:cNvPr id="183" name="Círculo"/>
              <p:cNvSpPr/>
              <p:nvPr/>
            </p:nvSpPr>
            <p:spPr>
              <a:xfrm>
                <a:off x="-153014" y="-1"/>
                <a:ext cx="1128391" cy="1014455"/>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84" name="Assumption"/>
              <p:cNvSpPr txBox="1"/>
              <p:nvPr/>
            </p:nvSpPr>
            <p:spPr>
              <a:xfrm>
                <a:off x="-141984" y="415480"/>
                <a:ext cx="1153560" cy="14441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err="1" smtClean="0"/>
                  <a:t>Assumpti</a:t>
                </a:r>
                <a:r>
                  <a:rPr lang="en-GB" sz="2000" dirty="0" smtClean="0"/>
                  <a:t>o</a:t>
                </a:r>
                <a:r>
                  <a:rPr sz="2000" dirty="0" smtClean="0"/>
                  <a:t>n</a:t>
                </a:r>
                <a:endParaRPr sz="2000" dirty="0"/>
              </a:p>
            </p:txBody>
          </p:sp>
        </p:grpSp>
        <p:grpSp>
          <p:nvGrpSpPr>
            <p:cNvPr id="188" name="Grupo"/>
            <p:cNvGrpSpPr/>
            <p:nvPr/>
          </p:nvGrpSpPr>
          <p:grpSpPr>
            <a:xfrm>
              <a:off x="5608413" y="0"/>
              <a:ext cx="1950754" cy="1705205"/>
              <a:chOff x="0" y="0"/>
              <a:chExt cx="1950753" cy="1705204"/>
            </a:xfrm>
          </p:grpSpPr>
          <p:sp>
            <p:nvSpPr>
              <p:cNvPr id="186" name="Flecha"/>
              <p:cNvSpPr/>
              <p:nvPr/>
            </p:nvSpPr>
            <p:spPr>
              <a:xfrm>
                <a:off x="0" y="0"/>
                <a:ext cx="1950753" cy="1705204"/>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sp>
            <p:nvSpPr>
              <p:cNvPr id="187" name="An unmarried woman seeking access to contraception is promiscuos"/>
              <p:cNvSpPr txBox="1"/>
              <p:nvPr/>
            </p:nvSpPr>
            <p:spPr>
              <a:xfrm>
                <a:off x="487688" y="504283"/>
                <a:ext cx="1463063" cy="6966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a:t>An unmarried woman seeking access to contraception is promiscuos </a:t>
                </a:r>
              </a:p>
            </p:txBody>
          </p:sp>
        </p:grpSp>
        <p:grpSp>
          <p:nvGrpSpPr>
            <p:cNvPr id="191" name="Grupo"/>
            <p:cNvGrpSpPr/>
            <p:nvPr/>
          </p:nvGrpSpPr>
          <p:grpSpPr>
            <a:xfrm>
              <a:off x="5082563" y="364912"/>
              <a:ext cx="1125863" cy="975379"/>
              <a:chOff x="-38163" y="-1"/>
              <a:chExt cx="1125862" cy="975378"/>
            </a:xfrm>
          </p:grpSpPr>
          <p:sp>
            <p:nvSpPr>
              <p:cNvPr id="189" name="Círculo"/>
              <p:cNvSpPr/>
              <p:nvPr/>
            </p:nvSpPr>
            <p:spPr>
              <a:xfrm>
                <a:off x="-1" y="-1"/>
                <a:ext cx="975378" cy="975378"/>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90" name="Inference"/>
              <p:cNvSpPr txBox="1"/>
              <p:nvPr/>
            </p:nvSpPr>
            <p:spPr>
              <a:xfrm>
                <a:off x="-38163" y="414208"/>
                <a:ext cx="1125862" cy="1469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100">
                    <a:solidFill>
                      <a:srgbClr val="FFFFFF"/>
                    </a:solidFill>
                  </a:defRPr>
                </a:lvl1pPr>
              </a:lstStyle>
              <a:p>
                <a:r>
                  <a:rPr sz="2000" dirty="0"/>
                  <a:t>Inference</a:t>
                </a:r>
              </a:p>
            </p:txBody>
          </p:sp>
        </p:grpSp>
      </p:grpSp>
    </p:spTree>
    <p:extLst>
      <p:ext uri="{BB962C8B-B14F-4D97-AF65-F5344CB8AC3E}">
        <p14:creationId xmlns:p14="http://schemas.microsoft.com/office/powerpoint/2010/main" val="542588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 name="Título 1"/>
          <p:cNvSpPr txBox="1">
            <a:spLocks noGrp="1"/>
          </p:cNvSpPr>
          <p:nvPr>
            <p:ph type="title"/>
          </p:nvPr>
        </p:nvSpPr>
        <p:spPr>
          <a:xfrm>
            <a:off x="741362" y="274638"/>
            <a:ext cx="7566026" cy="1090614"/>
          </a:xfrm>
          <a:prstGeom prst="rect">
            <a:avLst/>
          </a:prstGeom>
        </p:spPr>
        <p:txBody>
          <a:bodyPr>
            <a:normAutofit/>
          </a:bodyPr>
          <a:lstStyle/>
          <a:p>
            <a:r>
              <a:rPr lang="en-US" dirty="0" smtClean="0"/>
              <a:t>Stereotypes </a:t>
            </a:r>
            <a:r>
              <a:rPr lang="en-US" dirty="0"/>
              <a:t>related to reproduction</a:t>
            </a:r>
            <a:r>
              <a:rPr lang="fr-CH" dirty="0"/>
              <a:t/>
            </a:r>
            <a:br>
              <a:rPr lang="fr-CH" dirty="0"/>
            </a:br>
            <a:endParaRPr dirty="0"/>
          </a:p>
        </p:txBody>
      </p:sp>
      <p:sp>
        <p:nvSpPr>
          <p:cNvPr id="270" name="Marcador de texto 2"/>
          <p:cNvSpPr txBox="1">
            <a:spLocks noGrp="1"/>
          </p:cNvSpPr>
          <p:nvPr>
            <p:ph type="body" idx="1"/>
          </p:nvPr>
        </p:nvSpPr>
        <p:spPr>
          <a:xfrm>
            <a:off x="0" y="973667"/>
            <a:ext cx="9143999" cy="1841500"/>
          </a:xfrm>
          <a:prstGeom prst="rect">
            <a:avLst/>
          </a:prstGeom>
        </p:spPr>
        <p:txBody>
          <a:bodyPr>
            <a:noAutofit/>
          </a:bodyPr>
          <a:lstStyle/>
          <a:p>
            <a:pPr marL="457200" lvl="1" indent="0">
              <a:lnSpc>
                <a:spcPct val="90000"/>
              </a:lnSpc>
              <a:spcAft>
                <a:spcPts val="1000"/>
              </a:spcAft>
              <a:buNone/>
              <a:defRPr sz="2400"/>
            </a:pPr>
            <a:r>
              <a:rPr lang="fr-CH" sz="2400" b="1" dirty="0" smtClean="0"/>
              <a:t>CEDAW </a:t>
            </a:r>
            <a:r>
              <a:rPr lang="fr-CH" sz="2400" b="1" dirty="0"/>
              <a:t>Philippines </a:t>
            </a:r>
            <a:r>
              <a:rPr lang="fr-CH" sz="2400" b="1" dirty="0" smtClean="0"/>
              <a:t>Inquiry (2014) - </a:t>
            </a:r>
            <a:r>
              <a:rPr lang="fr-CH" sz="2400" b="1" u="sng" dirty="0" smtClean="0"/>
              <a:t>Contraception</a:t>
            </a:r>
          </a:p>
          <a:p>
            <a:pPr lvl="1">
              <a:lnSpc>
                <a:spcPct val="90000"/>
              </a:lnSpc>
              <a:defRPr sz="2400"/>
            </a:pPr>
            <a:r>
              <a:rPr lang="fr-CH" sz="2400" dirty="0" smtClean="0"/>
              <a:t>De facto b</a:t>
            </a:r>
            <a:r>
              <a:rPr sz="2400" dirty="0" smtClean="0"/>
              <a:t>an </a:t>
            </a:r>
            <a:r>
              <a:rPr sz="2400" dirty="0"/>
              <a:t>on modern </a:t>
            </a:r>
            <a:r>
              <a:rPr sz="2400" dirty="0" smtClean="0"/>
              <a:t>contracepti</a:t>
            </a:r>
            <a:r>
              <a:rPr lang="fr-CH" sz="2400" dirty="0" smtClean="0"/>
              <a:t>on</a:t>
            </a:r>
            <a:r>
              <a:rPr sz="2400" dirty="0" smtClean="0"/>
              <a:t> </a:t>
            </a:r>
            <a:r>
              <a:rPr sz="2400" dirty="0"/>
              <a:t>in public health services in Manila </a:t>
            </a:r>
            <a:r>
              <a:rPr lang="fr-CH" sz="2400" dirty="0" smtClean="0"/>
              <a:t>City, Philippines</a:t>
            </a:r>
            <a:endParaRPr sz="2400" dirty="0"/>
          </a:p>
          <a:p>
            <a:pPr lvl="1">
              <a:lnSpc>
                <a:spcPct val="90000"/>
              </a:lnSpc>
              <a:defRPr sz="2400"/>
            </a:pPr>
            <a:r>
              <a:rPr sz="2400" dirty="0"/>
              <a:t>CEDAW </a:t>
            </a:r>
            <a:r>
              <a:rPr sz="2400" dirty="0" smtClean="0"/>
              <a:t>Committee</a:t>
            </a:r>
            <a:r>
              <a:rPr lang="fr-CH" sz="2400" dirty="0" smtClean="0"/>
              <a:t> determined that the ban: </a:t>
            </a:r>
          </a:p>
          <a:p>
            <a:pPr marL="457200" lvl="1" indent="0">
              <a:lnSpc>
                <a:spcPct val="90000"/>
              </a:lnSpc>
              <a:buNone/>
              <a:defRPr sz="2400"/>
            </a:pPr>
            <a:endParaRPr lang="fr-CH" sz="2400" dirty="0"/>
          </a:p>
        </p:txBody>
      </p:sp>
      <p:sp>
        <p:nvSpPr>
          <p:cNvPr id="2" name="TextBox 1"/>
          <p:cNvSpPr txBox="1"/>
          <p:nvPr/>
        </p:nvSpPr>
        <p:spPr>
          <a:xfrm>
            <a:off x="296333" y="2688167"/>
            <a:ext cx="8551334" cy="37465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1"/>
            <a:r>
              <a:rPr lang="fr-CH" sz="2400" dirty="0" smtClean="0">
                <a:latin typeface="Arial"/>
                <a:cs typeface="Arial"/>
              </a:rPr>
              <a:t>“</a:t>
            </a:r>
            <a:r>
              <a:rPr lang="fr-CH" sz="2400" b="1" i="1" dirty="0">
                <a:latin typeface="Arial"/>
                <a:cs typeface="Arial"/>
              </a:rPr>
              <a:t>reinforced gender stereotypes prejudicial </a:t>
            </a:r>
            <a:r>
              <a:rPr lang="fr-CH" sz="2400" i="1" dirty="0">
                <a:latin typeface="Arial"/>
                <a:cs typeface="Arial"/>
              </a:rPr>
              <a:t>to women, as they incorporated and conveyed stereotyped images of women’s primary role as child bearers and child-rearers, thereby perpetuating discriminatory stereotypes already prevalent in the Filipino society. Such stereotypes further contributed to the belief that it was acceptable to deny women access to modern methods of contraception because of their natural role as mothers and had the effect of impairing the enjoyment by women of their rights under … the Convention</a:t>
            </a:r>
            <a:endParaRPr lang="fr-CH" sz="2400" dirty="0">
              <a:latin typeface="Arial"/>
              <a:cs typeface="Arial"/>
            </a:endParaRPr>
          </a:p>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333333"/>
              </a:solidFill>
              <a:effectLst/>
              <a:uFillTx/>
              <a:latin typeface="Arial"/>
              <a:cs typeface="Arial"/>
              <a:sym typeface="Calibri"/>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 name="Título 1"/>
          <p:cNvSpPr txBox="1">
            <a:spLocks noGrp="1"/>
          </p:cNvSpPr>
          <p:nvPr>
            <p:ph type="title"/>
          </p:nvPr>
        </p:nvSpPr>
        <p:spPr>
          <a:xfrm>
            <a:off x="741362" y="274638"/>
            <a:ext cx="7566026" cy="1090614"/>
          </a:xfrm>
          <a:prstGeom prst="rect">
            <a:avLst/>
          </a:prstGeom>
        </p:spPr>
        <p:txBody>
          <a:bodyPr>
            <a:normAutofit/>
          </a:bodyPr>
          <a:lstStyle/>
          <a:p>
            <a:r>
              <a:rPr lang="en-US" dirty="0" smtClean="0"/>
              <a:t>Stereotypes </a:t>
            </a:r>
            <a:r>
              <a:rPr lang="en-US" dirty="0"/>
              <a:t>related to reproduction</a:t>
            </a:r>
            <a:r>
              <a:rPr lang="fr-CH" dirty="0"/>
              <a:t/>
            </a:r>
            <a:br>
              <a:rPr lang="fr-CH" dirty="0"/>
            </a:br>
            <a:endParaRPr dirty="0"/>
          </a:p>
        </p:txBody>
      </p:sp>
      <p:sp>
        <p:nvSpPr>
          <p:cNvPr id="270" name="Marcador de texto 2"/>
          <p:cNvSpPr txBox="1">
            <a:spLocks noGrp="1"/>
          </p:cNvSpPr>
          <p:nvPr>
            <p:ph type="body" idx="1"/>
          </p:nvPr>
        </p:nvSpPr>
        <p:spPr>
          <a:xfrm>
            <a:off x="0" y="973666"/>
            <a:ext cx="8995833" cy="5503333"/>
          </a:xfrm>
          <a:prstGeom prst="rect">
            <a:avLst/>
          </a:prstGeom>
        </p:spPr>
        <p:txBody>
          <a:bodyPr>
            <a:noAutofit/>
          </a:bodyPr>
          <a:lstStyle/>
          <a:p>
            <a:pPr marL="457200" lvl="1" indent="0">
              <a:lnSpc>
                <a:spcPct val="90000"/>
              </a:lnSpc>
              <a:spcAft>
                <a:spcPts val="1000"/>
              </a:spcAft>
              <a:buNone/>
              <a:defRPr sz="2400"/>
            </a:pPr>
            <a:r>
              <a:rPr lang="fr-CH" sz="2400" b="1" dirty="0" smtClean="0"/>
              <a:t>IACHR – </a:t>
            </a:r>
            <a:r>
              <a:rPr lang="fr-CH" sz="2400" b="1" i="1" dirty="0" smtClean="0"/>
              <a:t>I.V. v Bolivia </a:t>
            </a:r>
            <a:r>
              <a:rPr lang="fr-CH" sz="2400" b="1" dirty="0" smtClean="0"/>
              <a:t>(2016)</a:t>
            </a:r>
            <a:r>
              <a:rPr lang="fr-CH" sz="2400" b="1" i="1" dirty="0" smtClean="0"/>
              <a:t> </a:t>
            </a:r>
            <a:endParaRPr lang="fr-CH" sz="2400" b="1" i="1" u="sng" dirty="0" smtClean="0"/>
          </a:p>
          <a:p>
            <a:pPr marL="457200" lvl="1" indent="0">
              <a:lnSpc>
                <a:spcPct val="90000"/>
              </a:lnSpc>
              <a:buNone/>
              <a:defRPr sz="2400"/>
            </a:pPr>
            <a:r>
              <a:rPr lang="en-US" sz="2400" dirty="0" smtClean="0">
                <a:sym typeface="Calibri"/>
              </a:rPr>
              <a:t>In its first </a:t>
            </a:r>
            <a:r>
              <a:rPr lang="en-US" sz="2400" dirty="0">
                <a:sym typeface="Calibri"/>
              </a:rPr>
              <a:t>case concerning involuntary sterilization, </a:t>
            </a:r>
            <a:r>
              <a:rPr lang="en-US" sz="2400" dirty="0" smtClean="0">
                <a:sym typeface="Calibri"/>
              </a:rPr>
              <a:t>the Court found </a:t>
            </a:r>
            <a:r>
              <a:rPr lang="en-US" sz="2400" dirty="0">
                <a:sym typeface="Calibri"/>
              </a:rPr>
              <a:t>a violation of the right to be free from discrimination based on the underlying gender stereotypes which led to sterilization of the petitioner without her informed </a:t>
            </a:r>
            <a:r>
              <a:rPr lang="en-US" sz="2400" dirty="0" smtClean="0">
                <a:sym typeface="Calibri"/>
              </a:rPr>
              <a:t>consent</a:t>
            </a:r>
          </a:p>
          <a:p>
            <a:pPr marL="457200" lvl="1" indent="0">
              <a:lnSpc>
                <a:spcPct val="90000"/>
              </a:lnSpc>
              <a:buNone/>
              <a:defRPr sz="2400"/>
            </a:pPr>
            <a:endParaRPr lang="en-US" sz="2400" dirty="0">
              <a:sym typeface="Calibri"/>
            </a:endParaRPr>
          </a:p>
          <a:p>
            <a:pPr lvl="1">
              <a:lnSpc>
                <a:spcPct val="90000"/>
              </a:lnSpc>
              <a:buFont typeface="Wingdings" charset="2"/>
              <a:buChar char="Ø"/>
              <a:defRPr sz="2400"/>
            </a:pPr>
            <a:r>
              <a:rPr lang="en-US" sz="2400" dirty="0">
                <a:sym typeface="Calibri"/>
              </a:rPr>
              <a:t>The Court observed that the </a:t>
            </a:r>
            <a:r>
              <a:rPr lang="en-US" sz="2400" b="1" dirty="0">
                <a:sym typeface="Calibri"/>
              </a:rPr>
              <a:t>process of informed decision-making operated under the harmful stereotype that I.V., as a woman, was unable to make such decisions responsibly</a:t>
            </a:r>
            <a:r>
              <a:rPr lang="en-US" sz="2400" dirty="0">
                <a:sym typeface="Calibri"/>
              </a:rPr>
              <a:t>, leading to “an </a:t>
            </a:r>
            <a:r>
              <a:rPr lang="en-US" sz="2400" b="1" dirty="0">
                <a:sym typeface="Calibri"/>
              </a:rPr>
              <a:t>unjustified paternalistic medical intervention</a:t>
            </a:r>
            <a:r>
              <a:rPr lang="en-US" sz="2400" dirty="0">
                <a:sym typeface="Calibri"/>
              </a:rPr>
              <a:t>” restricting her autonomy and freedom.  The Court thus found a violation of the right to non-discrimination because she was a woman. </a:t>
            </a:r>
            <a:endParaRPr lang="en-US" sz="2400" dirty="0" smtClean="0">
              <a:sym typeface="Calibri"/>
            </a:endParaRPr>
          </a:p>
          <a:p>
            <a:pPr marL="457200" lvl="1" indent="0">
              <a:lnSpc>
                <a:spcPct val="90000"/>
              </a:lnSpc>
              <a:buNone/>
              <a:defRPr sz="2400"/>
            </a:pPr>
            <a:endParaRPr lang="en-US" sz="2400" dirty="0">
              <a:sym typeface="Calibri"/>
            </a:endParaRPr>
          </a:p>
          <a:p>
            <a:pPr marL="457200" lvl="1" indent="0">
              <a:lnSpc>
                <a:spcPct val="90000"/>
              </a:lnSpc>
              <a:buNone/>
              <a:defRPr sz="2400"/>
            </a:pPr>
            <a:endParaRPr lang="fr-CH" sz="2400" dirty="0"/>
          </a:p>
        </p:txBody>
      </p:sp>
    </p:spTree>
    <p:extLst>
      <p:ext uri="{BB962C8B-B14F-4D97-AF65-F5344CB8AC3E}">
        <p14:creationId xmlns:p14="http://schemas.microsoft.com/office/powerpoint/2010/main" val="717431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 name="Título 1"/>
          <p:cNvSpPr txBox="1">
            <a:spLocks noGrp="1"/>
          </p:cNvSpPr>
          <p:nvPr>
            <p:ph type="title"/>
          </p:nvPr>
        </p:nvSpPr>
        <p:spPr>
          <a:xfrm>
            <a:off x="741362" y="274638"/>
            <a:ext cx="7566026" cy="1090614"/>
          </a:xfrm>
          <a:prstGeom prst="rect">
            <a:avLst/>
          </a:prstGeom>
        </p:spPr>
        <p:txBody>
          <a:bodyPr/>
          <a:lstStyle/>
          <a:p>
            <a:r>
              <a:rPr lang="en-US" dirty="0"/>
              <a:t>Stereotypes related to reproduction</a:t>
            </a:r>
            <a:r>
              <a:rPr lang="fr-CH" dirty="0"/>
              <a:t/>
            </a:r>
            <a:br>
              <a:rPr lang="fr-CH" dirty="0"/>
            </a:br>
            <a:endParaRPr dirty="0"/>
          </a:p>
        </p:txBody>
      </p:sp>
      <p:sp>
        <p:nvSpPr>
          <p:cNvPr id="275" name="Marcador de texto 2"/>
          <p:cNvSpPr txBox="1">
            <a:spLocks noGrp="1"/>
          </p:cNvSpPr>
          <p:nvPr>
            <p:ph type="body" idx="1"/>
          </p:nvPr>
        </p:nvSpPr>
        <p:spPr>
          <a:xfrm>
            <a:off x="338667" y="952500"/>
            <a:ext cx="8657166" cy="5905500"/>
          </a:xfrm>
          <a:prstGeom prst="rect">
            <a:avLst/>
          </a:prstGeom>
        </p:spPr>
        <p:txBody>
          <a:bodyPr>
            <a:normAutofit fontScale="62500" lnSpcReduction="20000"/>
          </a:bodyPr>
          <a:lstStyle/>
          <a:p>
            <a:pPr marL="0" indent="0" algn="ctr" defTabSz="868680">
              <a:lnSpc>
                <a:spcPct val="90000"/>
              </a:lnSpc>
              <a:spcBef>
                <a:spcPts val="0"/>
              </a:spcBef>
              <a:buSzTx/>
              <a:buNone/>
              <a:defRPr sz="1700"/>
            </a:pPr>
            <a:r>
              <a:rPr lang="fr-CH" sz="3800" b="1" i="1" dirty="0"/>
              <a:t>Decision C-355-06, Judgement of 10 May 2006 (Colombia Constitutional Court</a:t>
            </a:r>
            <a:r>
              <a:rPr lang="fr-CH" sz="3800" b="1" i="1" dirty="0" smtClean="0"/>
              <a:t>)</a:t>
            </a:r>
            <a:endParaRPr lang="fr-CH" sz="3800" b="1" i="1" u="sng" dirty="0"/>
          </a:p>
          <a:p>
            <a:pPr marL="0" indent="0" defTabSz="868680">
              <a:lnSpc>
                <a:spcPct val="120000"/>
              </a:lnSpc>
              <a:spcBef>
                <a:spcPts val="0"/>
              </a:spcBef>
              <a:buSzTx/>
              <a:buNone/>
              <a:defRPr sz="1700"/>
            </a:pPr>
            <a:endParaRPr lang="fr-CH" sz="3300" dirty="0" smtClean="0"/>
          </a:p>
          <a:p>
            <a:pPr marL="0" indent="0" defTabSz="434340">
              <a:lnSpc>
                <a:spcPct val="120000"/>
              </a:lnSpc>
              <a:spcBef>
                <a:spcPts val="500"/>
              </a:spcBef>
              <a:buNone/>
              <a:defRPr sz="1500"/>
            </a:pPr>
            <a:r>
              <a:rPr lang="fr-CH" sz="3300" dirty="0" smtClean="0"/>
              <a:t>The Constitutional Court </a:t>
            </a:r>
            <a:r>
              <a:rPr lang="fr-CH" sz="3300" dirty="0"/>
              <a:t>recognized that women cannot </a:t>
            </a:r>
            <a:r>
              <a:rPr lang="fr-CH" sz="3300" dirty="0" smtClean="0"/>
              <a:t>be:</a:t>
            </a:r>
          </a:p>
          <a:p>
            <a:pPr marL="0" indent="0" defTabSz="434340">
              <a:lnSpc>
                <a:spcPct val="120000"/>
              </a:lnSpc>
              <a:spcBef>
                <a:spcPts val="500"/>
              </a:spcBef>
              <a:buNone/>
              <a:defRPr sz="1500"/>
            </a:pPr>
            <a:r>
              <a:rPr lang="fr-CH" sz="3300" i="1" dirty="0" smtClean="0"/>
              <a:t>“</a:t>
            </a:r>
            <a:r>
              <a:rPr lang="fr-CH" sz="3300" i="1" dirty="0"/>
              <a:t>treated as a reproductive instrument for the human race. The legislature must not impose the role of procreator on a woman against her will.” </a:t>
            </a:r>
            <a:endParaRPr lang="fr-CH" sz="3300" i="1" dirty="0" smtClean="0"/>
          </a:p>
          <a:p>
            <a:pPr marL="0" indent="0" defTabSz="434340">
              <a:lnSpc>
                <a:spcPct val="120000"/>
              </a:lnSpc>
              <a:spcBef>
                <a:spcPts val="500"/>
              </a:spcBef>
              <a:buNone/>
              <a:defRPr sz="1500"/>
            </a:pPr>
            <a:r>
              <a:rPr lang="fr-CH" sz="3300" i="1" dirty="0" smtClean="0"/>
              <a:t>(</a:t>
            </a:r>
            <a:r>
              <a:rPr lang="is-IS" sz="3300" i="1" dirty="0" smtClean="0"/>
              <a:t>…)</a:t>
            </a:r>
            <a:endParaRPr lang="fr-CH" sz="3300" i="1" dirty="0" smtClean="0"/>
          </a:p>
          <a:p>
            <a:pPr marL="0" indent="0" defTabSz="434340">
              <a:lnSpc>
                <a:spcPct val="120000"/>
              </a:lnSpc>
              <a:spcBef>
                <a:spcPts val="500"/>
              </a:spcBef>
              <a:buNone/>
              <a:defRPr sz="1500" i="1"/>
            </a:pPr>
            <a:r>
              <a:rPr sz="3300" dirty="0" smtClean="0"/>
              <a:t>“</a:t>
            </a:r>
            <a:r>
              <a:rPr sz="3300" dirty="0"/>
              <a:t>The right to be a mother, or in other words, the right to opt for motherhood as a “life choice,” is a decision of the utmost private nature for each woman. … </a:t>
            </a:r>
            <a:endParaRPr lang="fr-CH" sz="3300" dirty="0" smtClean="0"/>
          </a:p>
          <a:p>
            <a:pPr marL="0" indent="0" defTabSz="434340">
              <a:lnSpc>
                <a:spcPct val="120000"/>
              </a:lnSpc>
              <a:spcBef>
                <a:spcPts val="500"/>
              </a:spcBef>
              <a:buNone/>
              <a:defRPr sz="1500" i="1"/>
            </a:pPr>
            <a:r>
              <a:rPr lang="fr-CH" sz="3300" dirty="0" smtClean="0"/>
              <a:t>(</a:t>
            </a:r>
            <a:r>
              <a:rPr lang="is-IS" sz="3300" dirty="0" smtClean="0"/>
              <a:t>…)</a:t>
            </a:r>
            <a:endParaRPr lang="fr-CH" sz="3300" dirty="0" smtClean="0"/>
          </a:p>
          <a:p>
            <a:pPr marL="0" indent="0" defTabSz="434340">
              <a:lnSpc>
                <a:spcPct val="120000"/>
              </a:lnSpc>
              <a:spcBef>
                <a:spcPts val="500"/>
              </a:spcBef>
              <a:buNone/>
              <a:defRPr sz="1500" i="1"/>
            </a:pPr>
            <a:r>
              <a:rPr sz="3300" dirty="0" smtClean="0"/>
              <a:t>Therefore</a:t>
            </a:r>
            <a:r>
              <a:rPr sz="3300" dirty="0"/>
              <a:t>, the Constitution does not permit the state, the family, the employer or educational institutions to introduce any regulation or policy that infringes upon the right of a woman to choose to be a mother or that interferes with the rightful exercise of motherhood</a:t>
            </a:r>
            <a:r>
              <a:rPr sz="3300" dirty="0" smtClean="0"/>
              <a:t>.</a:t>
            </a:r>
            <a:r>
              <a:rPr lang="fr-CH" sz="3300" dirty="0" smtClean="0"/>
              <a:t>"</a:t>
            </a:r>
            <a:endParaRPr sz="2900" dirty="0"/>
          </a:p>
          <a:p>
            <a:pPr marL="0" indent="0" defTabSz="868680">
              <a:lnSpc>
                <a:spcPct val="90000"/>
              </a:lnSpc>
              <a:spcBef>
                <a:spcPts val="0"/>
              </a:spcBef>
              <a:buSzTx/>
              <a:buNone/>
              <a:defRPr sz="1500"/>
            </a:pPr>
            <a:endParaRPr sz="2900" dirty="0"/>
          </a:p>
          <a:p>
            <a:pPr marL="0" indent="0" defTabSz="868680">
              <a:lnSpc>
                <a:spcPct val="90000"/>
              </a:lnSpc>
              <a:spcBef>
                <a:spcPts val="0"/>
              </a:spcBef>
              <a:buSzTx/>
              <a:buNone/>
              <a:defRPr sz="1500"/>
            </a:pPr>
            <a:r>
              <a:rPr sz="2900" dirty="0"/>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related to reproduction</a:t>
            </a:r>
            <a:r>
              <a:rPr lang="fr-CH" dirty="0"/>
              <a:t/>
            </a:r>
            <a:br>
              <a:rPr lang="fr-CH" dirty="0"/>
            </a:br>
            <a:endParaRPr lang="en-US" dirty="0"/>
          </a:p>
        </p:txBody>
      </p:sp>
      <p:sp>
        <p:nvSpPr>
          <p:cNvPr id="3" name="Text Placeholder 2"/>
          <p:cNvSpPr>
            <a:spLocks noGrp="1"/>
          </p:cNvSpPr>
          <p:nvPr>
            <p:ph type="body" idx="1"/>
          </p:nvPr>
        </p:nvSpPr>
        <p:spPr>
          <a:xfrm>
            <a:off x="171555" y="973166"/>
            <a:ext cx="8805493" cy="5884834"/>
          </a:xfrm>
        </p:spPr>
        <p:txBody>
          <a:bodyPr>
            <a:normAutofit fontScale="92500" lnSpcReduction="10000"/>
          </a:bodyPr>
          <a:lstStyle/>
          <a:p>
            <a:pPr marL="0" indent="0" algn="ctr">
              <a:buNone/>
            </a:pPr>
            <a:r>
              <a:rPr lang="en-US" b="1" i="1" dirty="0"/>
              <a:t>Christian Lawyers Association v. National Minister of Health and </a:t>
            </a:r>
            <a:r>
              <a:rPr lang="en-US" b="1" i="1" dirty="0" smtClean="0"/>
              <a:t>other</a:t>
            </a:r>
            <a:r>
              <a:rPr lang="en-US" b="1" i="1" dirty="0"/>
              <a:t> </a:t>
            </a:r>
            <a:r>
              <a:rPr lang="en-US" b="1" i="1" dirty="0" smtClean="0"/>
              <a:t>– </a:t>
            </a:r>
            <a:r>
              <a:rPr lang="en-US" b="1" i="1" dirty="0"/>
              <a:t>South </a:t>
            </a:r>
            <a:r>
              <a:rPr lang="en-US" b="1" i="1" dirty="0" smtClean="0"/>
              <a:t>Africa High </a:t>
            </a:r>
            <a:r>
              <a:rPr lang="en-US" b="1" i="1" dirty="0"/>
              <a:t>Court Transvaal Division </a:t>
            </a:r>
            <a:endParaRPr lang="en-US" b="1" i="1" dirty="0" smtClean="0"/>
          </a:p>
          <a:p>
            <a:r>
              <a:rPr lang="en-US" dirty="0" smtClean="0"/>
              <a:t>Court rejected argument that pregnant girls are </a:t>
            </a:r>
            <a:r>
              <a:rPr lang="en-US" dirty="0"/>
              <a:t>unable to make an informed decision regarding </a:t>
            </a:r>
            <a:r>
              <a:rPr lang="en-US" dirty="0" smtClean="0"/>
              <a:t>abortion without </a:t>
            </a:r>
            <a:r>
              <a:rPr lang="en-US" dirty="0"/>
              <a:t>parental consent or control as they are unable to “appreciate the need for and value of parental care” and to give </a:t>
            </a:r>
            <a:r>
              <a:rPr lang="en-US" dirty="0" smtClean="0"/>
              <a:t>consent:</a:t>
            </a:r>
          </a:p>
          <a:p>
            <a:pPr marL="0" indent="0">
              <a:spcBef>
                <a:spcPts val="1600"/>
              </a:spcBef>
              <a:buNone/>
            </a:pPr>
            <a:r>
              <a:rPr lang="en-US" sz="2800" i="1" dirty="0">
                <a:sym typeface="Calibri"/>
              </a:rPr>
              <a:t>“</a:t>
            </a:r>
            <a:r>
              <a:rPr lang="en-US" sz="2800" i="1" dirty="0" smtClean="0">
                <a:solidFill>
                  <a:schemeClr val="tx1"/>
                </a:solidFill>
                <a:sym typeface="Calibri"/>
              </a:rPr>
              <a:t>The </a:t>
            </a:r>
            <a:r>
              <a:rPr lang="en-US" sz="2800" i="1" dirty="0">
                <a:solidFill>
                  <a:schemeClr val="tx1"/>
                </a:solidFill>
                <a:sym typeface="Calibri"/>
              </a:rPr>
              <a:t>legislative choice opted for in the Act serves the best interest of the pregnant girl child </a:t>
            </a:r>
            <a:r>
              <a:rPr lang="en-US" sz="2800" i="1" dirty="0" smtClean="0">
                <a:solidFill>
                  <a:schemeClr val="tx1"/>
                </a:solidFill>
                <a:sym typeface="Calibri"/>
              </a:rPr>
              <a:t>(</a:t>
            </a:r>
            <a:r>
              <a:rPr lang="is-IS" sz="2800" i="1" dirty="0" smtClean="0">
                <a:solidFill>
                  <a:schemeClr val="tx1"/>
                </a:solidFill>
                <a:sym typeface="Calibri"/>
              </a:rPr>
              <a:t>…</a:t>
            </a:r>
            <a:r>
              <a:rPr lang="en-US" sz="2800" i="1" dirty="0" smtClean="0">
                <a:solidFill>
                  <a:schemeClr val="tx1"/>
                </a:solidFill>
                <a:sym typeface="Calibri"/>
              </a:rPr>
              <a:t>) </a:t>
            </a:r>
            <a:r>
              <a:rPr lang="en-US" sz="2800" i="1" dirty="0">
                <a:solidFill>
                  <a:schemeClr val="tx1"/>
                </a:solidFill>
                <a:sym typeface="Calibri"/>
              </a:rPr>
              <a:t>because it is flexible to </a:t>
            </a:r>
            <a:r>
              <a:rPr lang="en-US" sz="2800" i="1" dirty="0" err="1">
                <a:solidFill>
                  <a:schemeClr val="tx1"/>
                </a:solidFill>
                <a:sym typeface="Calibri"/>
              </a:rPr>
              <a:t>recognise</a:t>
            </a:r>
            <a:r>
              <a:rPr lang="en-US" sz="2800" i="1" dirty="0">
                <a:solidFill>
                  <a:schemeClr val="tx1"/>
                </a:solidFill>
                <a:sym typeface="Calibri"/>
              </a:rPr>
              <a:t> and accommodate the individual position of a girl child based on her intellectual, psychological and emotional make up and actual majority. </a:t>
            </a:r>
            <a:endParaRPr lang="en-US" sz="2800" i="1" dirty="0" smtClean="0">
              <a:solidFill>
                <a:schemeClr val="tx1"/>
              </a:solidFill>
              <a:sym typeface="Calibri"/>
            </a:endParaRPr>
          </a:p>
          <a:p>
            <a:pPr marL="0" indent="0">
              <a:buNone/>
            </a:pPr>
            <a:r>
              <a:rPr lang="en-US" sz="2800" i="1" dirty="0" smtClean="0">
                <a:solidFill>
                  <a:schemeClr val="tx1"/>
                </a:solidFill>
                <a:sym typeface="Calibri"/>
              </a:rPr>
              <a:t>It </a:t>
            </a:r>
            <a:r>
              <a:rPr lang="en-US" sz="2800" i="1" dirty="0">
                <a:solidFill>
                  <a:schemeClr val="tx1"/>
                </a:solidFill>
                <a:sym typeface="Calibri"/>
              </a:rPr>
              <a:t>cannot be in the interest of the pregnant minor girl to adopt a </a:t>
            </a:r>
            <a:r>
              <a:rPr lang="en-US" sz="2800" b="1" i="1" dirty="0">
                <a:solidFill>
                  <a:schemeClr val="tx1"/>
                </a:solidFill>
                <a:sym typeface="Calibri"/>
              </a:rPr>
              <a:t>rigid age-based approach that takes no account, little or inadequate account of her individual peculiarities</a:t>
            </a:r>
            <a:r>
              <a:rPr lang="en-US" sz="2800" dirty="0">
                <a:solidFill>
                  <a:schemeClr val="tx1"/>
                </a:solidFill>
                <a:sym typeface="Calibri"/>
              </a:rPr>
              <a:t>.”</a:t>
            </a:r>
          </a:p>
          <a:p>
            <a:pPr marL="0" indent="0">
              <a:buNone/>
            </a:pPr>
            <a:endParaRPr lang="en-US" dirty="0"/>
          </a:p>
        </p:txBody>
      </p:sp>
    </p:spTree>
    <p:extLst>
      <p:ext uri="{BB962C8B-B14F-4D97-AF65-F5344CB8AC3E}">
        <p14:creationId xmlns:p14="http://schemas.microsoft.com/office/powerpoint/2010/main" val="1450931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related to reproduction</a:t>
            </a:r>
            <a:r>
              <a:rPr lang="fr-CH" dirty="0"/>
              <a:t/>
            </a:r>
            <a:br>
              <a:rPr lang="fr-CH" dirty="0"/>
            </a:br>
            <a:endParaRPr lang="en-US" dirty="0"/>
          </a:p>
        </p:txBody>
      </p:sp>
      <p:sp>
        <p:nvSpPr>
          <p:cNvPr id="3" name="Text Placeholder 2"/>
          <p:cNvSpPr>
            <a:spLocks noGrp="1"/>
          </p:cNvSpPr>
          <p:nvPr>
            <p:ph type="body" idx="1"/>
          </p:nvPr>
        </p:nvSpPr>
        <p:spPr>
          <a:xfrm>
            <a:off x="434299" y="963294"/>
            <a:ext cx="8520855" cy="5894706"/>
          </a:xfrm>
        </p:spPr>
        <p:txBody>
          <a:bodyPr>
            <a:normAutofit/>
          </a:bodyPr>
          <a:lstStyle/>
          <a:p>
            <a:pPr marL="0" indent="0">
              <a:buNone/>
            </a:pPr>
            <a:r>
              <a:rPr lang="en-US" sz="2800" b="1" i="1" dirty="0" err="1">
                <a:sym typeface="Calibri"/>
              </a:rPr>
              <a:t>Imbong</a:t>
            </a:r>
            <a:r>
              <a:rPr lang="en-US" sz="2800" b="1" i="1" dirty="0">
                <a:sym typeface="Calibri"/>
              </a:rPr>
              <a:t> v. Hon. </a:t>
            </a:r>
            <a:r>
              <a:rPr lang="en-US" sz="2800" b="1" i="1" dirty="0" err="1">
                <a:sym typeface="Calibri"/>
              </a:rPr>
              <a:t>Paquito</a:t>
            </a:r>
            <a:r>
              <a:rPr lang="en-US" sz="2800" b="1" i="1" dirty="0">
                <a:sym typeface="Calibri"/>
              </a:rPr>
              <a:t> N. Ochoa, Jr., G.R. No. 204819 (2014) </a:t>
            </a:r>
            <a:r>
              <a:rPr lang="en-US" sz="2800" b="1" i="1" dirty="0" smtClean="0">
                <a:sym typeface="Calibri"/>
              </a:rPr>
              <a:t>(Philippines</a:t>
            </a:r>
            <a:r>
              <a:rPr lang="en-US" sz="2800" b="1" i="1" dirty="0">
                <a:sym typeface="Calibri"/>
              </a:rPr>
              <a:t>, Supreme Court</a:t>
            </a:r>
            <a:r>
              <a:rPr lang="en-US" sz="2800" b="1" i="1" dirty="0" smtClean="0">
                <a:sym typeface="Calibri"/>
              </a:rPr>
              <a:t>)</a:t>
            </a:r>
          </a:p>
          <a:p>
            <a:pPr marL="0" indent="0">
              <a:buNone/>
            </a:pPr>
            <a:r>
              <a:rPr lang="en-US" sz="2800" dirty="0">
                <a:sym typeface="Calibri"/>
              </a:rPr>
              <a:t>The court noted that </a:t>
            </a:r>
            <a:r>
              <a:rPr lang="en-US" sz="2800" dirty="0" smtClean="0">
                <a:sym typeface="Calibri"/>
              </a:rPr>
              <a:t>the reproductive health law:</a:t>
            </a:r>
          </a:p>
          <a:p>
            <a:r>
              <a:rPr lang="en-US" sz="2800" dirty="0" smtClean="0">
                <a:sym typeface="Calibri"/>
              </a:rPr>
              <a:t>“</a:t>
            </a:r>
            <a:r>
              <a:rPr lang="en-US" sz="2800" i="1" dirty="0">
                <a:sym typeface="Calibri"/>
              </a:rPr>
              <a:t>contains provisions which tend to wreck the family as a solid social institution</a:t>
            </a:r>
            <a:r>
              <a:rPr lang="en-US" sz="2800" i="1" dirty="0" smtClean="0">
                <a:sym typeface="Calibri"/>
              </a:rPr>
              <a:t>.”</a:t>
            </a:r>
          </a:p>
          <a:p>
            <a:r>
              <a:rPr lang="en-US" sz="2800" i="1" dirty="0" smtClean="0">
                <a:sym typeface="Calibri"/>
              </a:rPr>
              <a:t>“It </a:t>
            </a:r>
            <a:r>
              <a:rPr lang="en-US" sz="2800" i="1" dirty="0">
                <a:sym typeface="Calibri"/>
              </a:rPr>
              <a:t>bars the husband and/or the father from participating in the decision making process regarding their common future progeny. </a:t>
            </a:r>
            <a:r>
              <a:rPr lang="en-US" sz="2800" i="1" dirty="0" smtClean="0">
                <a:sym typeface="Calibri"/>
              </a:rPr>
              <a:t>“</a:t>
            </a:r>
          </a:p>
          <a:p>
            <a:r>
              <a:rPr lang="en-US" sz="2800" i="1" dirty="0" smtClean="0">
                <a:sym typeface="Calibri"/>
              </a:rPr>
              <a:t>“It </a:t>
            </a:r>
            <a:r>
              <a:rPr lang="en-US" sz="2800" i="1" dirty="0">
                <a:sym typeface="Calibri"/>
              </a:rPr>
              <a:t>likewise deprives the parents of their authority over their minor daughter simply because she is already a parent or had suffered a miscarriage.</a:t>
            </a:r>
            <a:r>
              <a:rPr lang="en-US" sz="2800" i="1" dirty="0" smtClean="0">
                <a:sym typeface="Calibri"/>
              </a:rPr>
              <a:t>”</a:t>
            </a:r>
            <a:endParaRPr lang="en-US" dirty="0"/>
          </a:p>
        </p:txBody>
      </p:sp>
    </p:spTree>
    <p:extLst>
      <p:ext uri="{BB962C8B-B14F-4D97-AF65-F5344CB8AC3E}">
        <p14:creationId xmlns:p14="http://schemas.microsoft.com/office/powerpoint/2010/main" val="2161802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related to reproduction</a:t>
            </a:r>
            <a:r>
              <a:rPr lang="fr-CH" dirty="0"/>
              <a:t/>
            </a:r>
            <a:br>
              <a:rPr lang="fr-CH" dirty="0"/>
            </a:br>
            <a:endParaRPr lang="en-US" dirty="0"/>
          </a:p>
        </p:txBody>
      </p:sp>
      <p:sp>
        <p:nvSpPr>
          <p:cNvPr id="3" name="Text Placeholder 2"/>
          <p:cNvSpPr>
            <a:spLocks noGrp="1"/>
          </p:cNvSpPr>
          <p:nvPr>
            <p:ph type="body" idx="1"/>
          </p:nvPr>
        </p:nvSpPr>
        <p:spPr>
          <a:xfrm>
            <a:off x="197058" y="853829"/>
            <a:ext cx="8736200" cy="5850919"/>
          </a:xfrm>
        </p:spPr>
        <p:txBody>
          <a:bodyPr>
            <a:normAutofit fontScale="85000" lnSpcReduction="10000"/>
          </a:bodyPr>
          <a:lstStyle/>
          <a:p>
            <a:pPr marL="0" indent="0" algn="ctr">
              <a:buNone/>
            </a:pPr>
            <a:r>
              <a:rPr lang="en-US" sz="2800" b="1" i="1" dirty="0" err="1">
                <a:sym typeface="Calibri"/>
              </a:rPr>
              <a:t>Artavia</a:t>
            </a:r>
            <a:r>
              <a:rPr lang="en-US" sz="2800" b="1" i="1" dirty="0">
                <a:sym typeface="Calibri"/>
              </a:rPr>
              <a:t> Murillo et al v. Costa </a:t>
            </a:r>
            <a:r>
              <a:rPr lang="en-US" sz="2800" b="1" i="1" dirty="0" smtClean="0">
                <a:sym typeface="Calibri"/>
              </a:rPr>
              <a:t>Rica – IACHR (2012)</a:t>
            </a:r>
          </a:p>
          <a:p>
            <a:pPr marL="0" indent="0" algn="ctr">
              <a:buNone/>
            </a:pPr>
            <a:endParaRPr lang="en-US" sz="2800" i="1" dirty="0" smtClean="0">
              <a:sym typeface="Calibri"/>
            </a:endParaRPr>
          </a:p>
          <a:p>
            <a:r>
              <a:rPr lang="en-US" sz="2800" dirty="0">
                <a:sym typeface="Calibri"/>
              </a:rPr>
              <a:t>Court </a:t>
            </a:r>
            <a:r>
              <a:rPr lang="en-US" sz="2800" dirty="0" err="1" smtClean="0">
                <a:sym typeface="Calibri"/>
              </a:rPr>
              <a:t>recognised</a:t>
            </a:r>
            <a:r>
              <a:rPr lang="en-US" sz="2800" dirty="0" smtClean="0">
                <a:sym typeface="Calibri"/>
              </a:rPr>
              <a:t> that an IVF ban had </a:t>
            </a:r>
            <a:r>
              <a:rPr lang="en-US" sz="2800" dirty="0">
                <a:sym typeface="Calibri"/>
              </a:rPr>
              <a:t>a disproportionate impact on women, “</a:t>
            </a:r>
            <a:r>
              <a:rPr lang="en-US" sz="2800" i="1" dirty="0">
                <a:sym typeface="Calibri"/>
              </a:rPr>
              <a:t>owing to the existence of stereotypes and prejudices in society</a:t>
            </a:r>
            <a:r>
              <a:rPr lang="en-US" sz="2800" dirty="0">
                <a:sym typeface="Calibri"/>
              </a:rPr>
              <a:t>.’ </a:t>
            </a:r>
            <a:r>
              <a:rPr lang="en-US" sz="2800" dirty="0" smtClean="0">
                <a:sym typeface="Calibri"/>
              </a:rPr>
              <a:t>It observed:</a:t>
            </a:r>
          </a:p>
          <a:p>
            <a:pPr marL="0" indent="0">
              <a:buNone/>
            </a:pPr>
            <a:r>
              <a:rPr lang="en-US" sz="2800" dirty="0" smtClean="0">
                <a:sym typeface="Calibri"/>
              </a:rPr>
              <a:t>“</a:t>
            </a:r>
            <a:r>
              <a:rPr lang="en-US" sz="2800" i="1" dirty="0">
                <a:sym typeface="Calibri"/>
              </a:rPr>
              <a:t>the WHO has indicated </a:t>
            </a:r>
            <a:r>
              <a:rPr lang="en-US" sz="2800" i="1" dirty="0" smtClean="0">
                <a:sym typeface="Calibri"/>
              </a:rPr>
              <a:t>that</a:t>
            </a:r>
            <a:r>
              <a:rPr lang="en-US" sz="2800" i="1" dirty="0">
                <a:sym typeface="Calibri"/>
              </a:rPr>
              <a:t> </a:t>
            </a:r>
            <a:r>
              <a:rPr lang="en-US" sz="2800" i="1" dirty="0" smtClean="0">
                <a:sym typeface="Calibri"/>
              </a:rPr>
              <a:t>the </a:t>
            </a:r>
            <a:r>
              <a:rPr lang="en-US" sz="2800" i="1" dirty="0">
                <a:sym typeface="Calibri"/>
              </a:rPr>
              <a:t>role and status of women in society should not be defined solely by their reproductive capacity, femininity is often defined by </a:t>
            </a:r>
            <a:r>
              <a:rPr lang="en-US" sz="2800" i="1" dirty="0" smtClean="0">
                <a:sym typeface="Calibri"/>
              </a:rPr>
              <a:t>motherhood</a:t>
            </a:r>
            <a:r>
              <a:rPr lang="en-US" sz="2800" baseline="30000" dirty="0" smtClean="0">
                <a:sym typeface="Calibri"/>
              </a:rPr>
              <a:t>” </a:t>
            </a:r>
          </a:p>
          <a:p>
            <a:pPr marL="0" indent="0">
              <a:buNone/>
            </a:pPr>
            <a:r>
              <a:rPr lang="en-US" sz="2800" dirty="0">
                <a:sym typeface="Calibri"/>
              </a:rPr>
              <a:t>S</a:t>
            </a:r>
            <a:r>
              <a:rPr lang="en-US" sz="2800" dirty="0" smtClean="0">
                <a:sym typeface="Calibri"/>
              </a:rPr>
              <a:t>tressed </a:t>
            </a:r>
            <a:r>
              <a:rPr lang="en-US" sz="2800" dirty="0">
                <a:sym typeface="Calibri"/>
              </a:rPr>
              <a:t>that these, “</a:t>
            </a:r>
            <a:r>
              <a:rPr lang="en-US" sz="2800" b="1" i="1" dirty="0">
                <a:sym typeface="Calibri"/>
              </a:rPr>
              <a:t>gender stereotypes are incompatible with international human rights law and measures must be taken to eliminate </a:t>
            </a:r>
            <a:r>
              <a:rPr lang="en-US" sz="2800" b="1" i="1" dirty="0" smtClean="0">
                <a:sym typeface="Calibri"/>
              </a:rPr>
              <a:t>them</a:t>
            </a:r>
            <a:r>
              <a:rPr lang="en-US" sz="2800" dirty="0" smtClean="0">
                <a:sym typeface="Calibri"/>
              </a:rPr>
              <a:t>” </a:t>
            </a:r>
          </a:p>
          <a:p>
            <a:pPr marL="0" indent="0" algn="ctr">
              <a:buNone/>
            </a:pPr>
            <a:r>
              <a:rPr lang="en-US" sz="2800" b="1" u="sng" dirty="0" smtClean="0">
                <a:sym typeface="Calibri"/>
              </a:rPr>
              <a:t>BUT (!)</a:t>
            </a:r>
          </a:p>
          <a:p>
            <a:pPr marL="0" indent="0">
              <a:buNone/>
            </a:pPr>
            <a:r>
              <a:rPr lang="en-US" sz="2800" dirty="0" smtClean="0">
                <a:sym typeface="Calibri"/>
              </a:rPr>
              <a:t>Court subsequently </a:t>
            </a:r>
            <a:r>
              <a:rPr lang="en-US" sz="2800" dirty="0">
                <a:sym typeface="Calibri"/>
              </a:rPr>
              <a:t>relied on “motherhood” in determining violations of the right to private life. Specifically, </a:t>
            </a:r>
            <a:r>
              <a:rPr lang="en-US" sz="2800" dirty="0" smtClean="0">
                <a:sym typeface="Calibri"/>
              </a:rPr>
              <a:t>it noted </a:t>
            </a:r>
            <a:r>
              <a:rPr lang="en-US" sz="2800" dirty="0">
                <a:sym typeface="Calibri"/>
              </a:rPr>
              <a:t>that, </a:t>
            </a:r>
            <a:r>
              <a:rPr lang="en-US" sz="2800" b="1" dirty="0">
                <a:sym typeface="Calibri"/>
              </a:rPr>
              <a:t>“</a:t>
            </a:r>
            <a:r>
              <a:rPr lang="en-US" sz="2800" b="1" i="1" dirty="0">
                <a:sym typeface="Calibri"/>
              </a:rPr>
              <a:t>motherhood is an essential part of the free development of a woman’s personality.</a:t>
            </a:r>
            <a:r>
              <a:rPr lang="en-US" sz="2800" b="1" dirty="0">
                <a:sym typeface="Calibri"/>
              </a:rPr>
              <a:t>”</a:t>
            </a:r>
          </a:p>
          <a:p>
            <a:endParaRPr lang="en-US" sz="2800" dirty="0" smtClean="0">
              <a:sym typeface="Calibri"/>
            </a:endParaRPr>
          </a:p>
          <a:p>
            <a:endParaRPr lang="en-US" sz="2800" i="1" dirty="0">
              <a:sym typeface="Calibri"/>
            </a:endParaRPr>
          </a:p>
          <a:p>
            <a:endParaRPr lang="en-US" dirty="0"/>
          </a:p>
        </p:txBody>
      </p:sp>
    </p:spTree>
    <p:extLst>
      <p:ext uri="{BB962C8B-B14F-4D97-AF65-F5344CB8AC3E}">
        <p14:creationId xmlns:p14="http://schemas.microsoft.com/office/powerpoint/2010/main" val="2144453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 name="Título 1"/>
          <p:cNvSpPr txBox="1">
            <a:spLocks noGrp="1"/>
          </p:cNvSpPr>
          <p:nvPr>
            <p:ph type="title"/>
          </p:nvPr>
        </p:nvSpPr>
        <p:spPr>
          <a:xfrm>
            <a:off x="741362" y="274638"/>
            <a:ext cx="7566026" cy="1090614"/>
          </a:xfrm>
          <a:prstGeom prst="rect">
            <a:avLst/>
          </a:prstGeom>
        </p:spPr>
        <p:txBody>
          <a:bodyPr/>
          <a:lstStyle/>
          <a:p>
            <a:r>
              <a:rPr lang="fr-CH" dirty="0" smtClean="0"/>
              <a:t>2. </a:t>
            </a:r>
            <a:r>
              <a:rPr dirty="0" smtClean="0"/>
              <a:t>Stereotypes </a:t>
            </a:r>
            <a:r>
              <a:rPr dirty="0"/>
              <a:t>related to family formation </a:t>
            </a:r>
          </a:p>
        </p:txBody>
      </p:sp>
      <p:sp>
        <p:nvSpPr>
          <p:cNvPr id="280" name="Marcador de texto 2"/>
          <p:cNvSpPr txBox="1">
            <a:spLocks noGrp="1"/>
          </p:cNvSpPr>
          <p:nvPr>
            <p:ph type="body" idx="1"/>
          </p:nvPr>
        </p:nvSpPr>
        <p:spPr>
          <a:xfrm>
            <a:off x="740832" y="1498598"/>
            <a:ext cx="7567084" cy="4477703"/>
          </a:xfrm>
          <a:prstGeom prst="rect">
            <a:avLst/>
          </a:prstGeom>
        </p:spPr>
        <p:txBody>
          <a:bodyPr/>
          <a:lstStyle/>
          <a:p>
            <a:r>
              <a:rPr dirty="0"/>
              <a:t>Stereotypes related to fixed roles for different individuals in the family are common. Many courts around the world and international human rights bodies have expressed concern regarding “</a:t>
            </a:r>
            <a:r>
              <a:rPr i="1" dirty="0"/>
              <a:t>the persistence of deep-rooted and negative patriarchal stereotypes regarding the roles of women and men in the family and in society at large.</a:t>
            </a:r>
            <a:r>
              <a:rPr dirty="0" smtClean="0"/>
              <a:t>”</a:t>
            </a:r>
            <a:endParaRPr lang="fr-CH" dirty="0" smtClean="0"/>
          </a:p>
          <a:p>
            <a:pPr marL="0" indent="0">
              <a:buNone/>
            </a:pP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 name="Título 1"/>
          <p:cNvSpPr txBox="1">
            <a:spLocks noGrp="1"/>
          </p:cNvSpPr>
          <p:nvPr>
            <p:ph type="title"/>
          </p:nvPr>
        </p:nvSpPr>
        <p:spPr>
          <a:xfrm>
            <a:off x="741362" y="274638"/>
            <a:ext cx="7566026" cy="1090614"/>
          </a:xfrm>
          <a:prstGeom prst="rect">
            <a:avLst/>
          </a:prstGeom>
        </p:spPr>
        <p:txBody>
          <a:bodyPr/>
          <a:lstStyle/>
          <a:p>
            <a:r>
              <a:rPr dirty="0"/>
              <a:t>Stereotypes related to family formation </a:t>
            </a:r>
          </a:p>
        </p:txBody>
      </p:sp>
      <p:sp>
        <p:nvSpPr>
          <p:cNvPr id="285" name="Marcador de texto 2"/>
          <p:cNvSpPr txBox="1">
            <a:spLocks noGrp="1"/>
          </p:cNvSpPr>
          <p:nvPr>
            <p:ph type="body" idx="1"/>
          </p:nvPr>
        </p:nvSpPr>
        <p:spPr>
          <a:xfrm>
            <a:off x="740832" y="1498598"/>
            <a:ext cx="7567084" cy="4477703"/>
          </a:xfrm>
          <a:prstGeom prst="rect">
            <a:avLst/>
          </a:prstGeom>
        </p:spPr>
        <p:txBody>
          <a:bodyPr/>
          <a:lstStyle/>
          <a:p>
            <a:r>
              <a:rPr dirty="0"/>
              <a:t>These types of stereotypes may arise in cases concerning:</a:t>
            </a:r>
          </a:p>
          <a:p>
            <a:endParaRPr dirty="0"/>
          </a:p>
          <a:p>
            <a:pPr lvl="2">
              <a:buFont typeface="Arial"/>
              <a:buChar char="➢"/>
            </a:pPr>
            <a:r>
              <a:rPr dirty="0" smtClean="0"/>
              <a:t>Marriage</a:t>
            </a:r>
            <a:r>
              <a:rPr lang="fr-CH" dirty="0" smtClean="0"/>
              <a:t> and </a:t>
            </a:r>
            <a:r>
              <a:rPr dirty="0" smtClean="0"/>
              <a:t>Divorce</a:t>
            </a:r>
            <a:endParaRPr dirty="0"/>
          </a:p>
          <a:p>
            <a:pPr lvl="2">
              <a:buFont typeface="Arial"/>
              <a:buChar char="➢"/>
            </a:pPr>
            <a:r>
              <a:rPr dirty="0"/>
              <a:t>Custody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 name="Título 1"/>
          <p:cNvSpPr txBox="1">
            <a:spLocks noGrp="1"/>
          </p:cNvSpPr>
          <p:nvPr>
            <p:ph type="title"/>
          </p:nvPr>
        </p:nvSpPr>
        <p:spPr>
          <a:xfrm>
            <a:off x="741362" y="274638"/>
            <a:ext cx="8038630" cy="1090613"/>
          </a:xfrm>
          <a:prstGeom prst="rect">
            <a:avLst/>
          </a:prstGeom>
        </p:spPr>
        <p:txBody>
          <a:bodyPr/>
          <a:lstStyle/>
          <a:p>
            <a:r>
              <a:rPr lang="en-US" dirty="0"/>
              <a:t>Stereotypes related to family formation </a:t>
            </a:r>
            <a:endParaRPr dirty="0"/>
          </a:p>
        </p:txBody>
      </p:sp>
      <p:grpSp>
        <p:nvGrpSpPr>
          <p:cNvPr id="213" name="Diagrama 3"/>
          <p:cNvGrpSpPr/>
          <p:nvPr/>
        </p:nvGrpSpPr>
        <p:grpSpPr>
          <a:xfrm>
            <a:off x="0" y="1735667"/>
            <a:ext cx="9144002" cy="3640668"/>
            <a:chOff x="0" y="0"/>
            <a:chExt cx="7766376" cy="1751947"/>
          </a:xfrm>
        </p:grpSpPr>
        <p:grpSp>
          <p:nvGrpSpPr>
            <p:cNvPr id="197" name="Grupo"/>
            <p:cNvGrpSpPr/>
            <p:nvPr/>
          </p:nvGrpSpPr>
          <p:grpSpPr>
            <a:xfrm>
              <a:off x="501056" y="0"/>
              <a:ext cx="2004227" cy="1751947"/>
              <a:chOff x="0" y="0"/>
              <a:chExt cx="2004225" cy="1751946"/>
            </a:xfrm>
          </p:grpSpPr>
          <p:sp>
            <p:nvSpPr>
              <p:cNvPr id="195" name="Flecha"/>
              <p:cNvSpPr/>
              <p:nvPr/>
            </p:nvSpPr>
            <p:spPr>
              <a:xfrm>
                <a:off x="0" y="0"/>
                <a:ext cx="2004225" cy="1751946"/>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533400">
                  <a:lnSpc>
                    <a:spcPct val="90000"/>
                  </a:lnSpc>
                  <a:spcBef>
                    <a:spcPts val="300"/>
                  </a:spcBef>
                  <a:defRPr sz="1200"/>
                </a:pPr>
                <a:endParaRPr/>
              </a:p>
            </p:txBody>
          </p:sp>
          <p:sp>
            <p:nvSpPr>
              <p:cNvPr id="196" name="Women are primarily destined to be mothers"/>
              <p:cNvSpPr txBox="1"/>
              <p:nvPr/>
            </p:nvSpPr>
            <p:spPr>
              <a:xfrm>
                <a:off x="608921" y="471147"/>
                <a:ext cx="977062" cy="8096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620" tIns="7620" rIns="7620" bIns="7620" numCol="1" anchor="ctr">
                <a:spAutoFit/>
              </a:bodyPr>
              <a:lstStyle/>
              <a:p>
                <a:pPr lvl="1" defTabSz="533400">
                  <a:lnSpc>
                    <a:spcPct val="90000"/>
                  </a:lnSpc>
                  <a:spcBef>
                    <a:spcPts val="200"/>
                  </a:spcBef>
                  <a:buSzPct val="100000"/>
                  <a:defRPr sz="1200"/>
                </a:pPr>
                <a:r>
                  <a:rPr sz="2000" dirty="0"/>
                  <a:t>Women are primarily destined to be mothers </a:t>
                </a:r>
              </a:p>
            </p:txBody>
          </p:sp>
        </p:grpSp>
        <p:grpSp>
          <p:nvGrpSpPr>
            <p:cNvPr id="200" name="Grupo"/>
            <p:cNvGrpSpPr/>
            <p:nvPr/>
          </p:nvGrpSpPr>
          <p:grpSpPr>
            <a:xfrm>
              <a:off x="0" y="374915"/>
              <a:ext cx="1021796" cy="1002114"/>
              <a:chOff x="0" y="0"/>
              <a:chExt cx="1021795" cy="1002112"/>
            </a:xfrm>
          </p:grpSpPr>
          <p:sp>
            <p:nvSpPr>
              <p:cNvPr id="198" name="Círculo"/>
              <p:cNvSpPr/>
              <p:nvPr/>
            </p:nvSpPr>
            <p:spPr>
              <a:xfrm>
                <a:off x="0" y="0"/>
                <a:ext cx="1002112" cy="1002112"/>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99" name="Stereotype"/>
              <p:cNvSpPr txBox="1"/>
              <p:nvPr/>
            </p:nvSpPr>
            <p:spPr>
              <a:xfrm>
                <a:off x="0" y="429779"/>
                <a:ext cx="1021795" cy="14255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100">
                    <a:solidFill>
                      <a:srgbClr val="FFFFFF"/>
                    </a:solidFill>
                  </a:defRPr>
                </a:lvl1pPr>
              </a:lstStyle>
              <a:p>
                <a:r>
                  <a:rPr sz="2000" dirty="0"/>
                  <a:t>Stereotype</a:t>
                </a:r>
              </a:p>
            </p:txBody>
          </p:sp>
        </p:grpSp>
        <p:grpSp>
          <p:nvGrpSpPr>
            <p:cNvPr id="203" name="Grupo"/>
            <p:cNvGrpSpPr/>
            <p:nvPr/>
          </p:nvGrpSpPr>
          <p:grpSpPr>
            <a:xfrm>
              <a:off x="3131603" y="0"/>
              <a:ext cx="2004226" cy="1751947"/>
              <a:chOff x="0" y="0"/>
              <a:chExt cx="2004225" cy="1751946"/>
            </a:xfrm>
          </p:grpSpPr>
          <p:sp>
            <p:nvSpPr>
              <p:cNvPr id="201" name="Flecha"/>
              <p:cNvSpPr/>
              <p:nvPr/>
            </p:nvSpPr>
            <p:spPr>
              <a:xfrm>
                <a:off x="0" y="0"/>
                <a:ext cx="2004225" cy="1751946"/>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533400">
                  <a:lnSpc>
                    <a:spcPct val="90000"/>
                  </a:lnSpc>
                  <a:spcBef>
                    <a:spcPts val="300"/>
                  </a:spcBef>
                  <a:defRPr sz="1200"/>
                </a:pPr>
                <a:endParaRPr/>
              </a:p>
            </p:txBody>
          </p:sp>
          <p:sp>
            <p:nvSpPr>
              <p:cNvPr id="202" name="Women are more capable care-givers than men"/>
              <p:cNvSpPr txBox="1"/>
              <p:nvPr/>
            </p:nvSpPr>
            <p:spPr>
              <a:xfrm>
                <a:off x="631232" y="614978"/>
                <a:ext cx="1295420" cy="54305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620" tIns="7620" rIns="7620" bIns="7620" numCol="1" anchor="ctr">
                <a:spAutoFit/>
              </a:bodyPr>
              <a:lstStyle/>
              <a:p>
                <a:pPr lvl="1" defTabSz="533400">
                  <a:lnSpc>
                    <a:spcPct val="90000"/>
                  </a:lnSpc>
                  <a:spcBef>
                    <a:spcPts val="200"/>
                  </a:spcBef>
                  <a:buSzPct val="100000"/>
                  <a:defRPr sz="1200"/>
                </a:pPr>
                <a:r>
                  <a:rPr sz="2000" dirty="0"/>
                  <a:t>Women are more capable care-givers than men</a:t>
                </a:r>
              </a:p>
            </p:txBody>
          </p:sp>
        </p:grpSp>
        <p:grpSp>
          <p:nvGrpSpPr>
            <p:cNvPr id="206" name="Grupo"/>
            <p:cNvGrpSpPr/>
            <p:nvPr/>
          </p:nvGrpSpPr>
          <p:grpSpPr>
            <a:xfrm>
              <a:off x="2591336" y="374915"/>
              <a:ext cx="1072179" cy="1002114"/>
              <a:chOff x="-39210" y="0"/>
              <a:chExt cx="1072177" cy="1002112"/>
            </a:xfrm>
          </p:grpSpPr>
          <p:sp>
            <p:nvSpPr>
              <p:cNvPr id="204" name="Círculo"/>
              <p:cNvSpPr/>
              <p:nvPr/>
            </p:nvSpPr>
            <p:spPr>
              <a:xfrm>
                <a:off x="0" y="0"/>
                <a:ext cx="1002112" cy="1002112"/>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205" name="Assumption"/>
              <p:cNvSpPr txBox="1"/>
              <p:nvPr/>
            </p:nvSpPr>
            <p:spPr>
              <a:xfrm>
                <a:off x="-39210" y="440314"/>
                <a:ext cx="1072177" cy="14255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a:t>Assumption</a:t>
                </a:r>
              </a:p>
            </p:txBody>
          </p:sp>
        </p:grpSp>
        <p:grpSp>
          <p:nvGrpSpPr>
            <p:cNvPr id="209" name="Grupo"/>
            <p:cNvGrpSpPr/>
            <p:nvPr/>
          </p:nvGrpSpPr>
          <p:grpSpPr>
            <a:xfrm>
              <a:off x="5762149" y="0"/>
              <a:ext cx="2004227" cy="1751947"/>
              <a:chOff x="0" y="0"/>
              <a:chExt cx="2004225" cy="1751946"/>
            </a:xfrm>
          </p:grpSpPr>
          <p:sp>
            <p:nvSpPr>
              <p:cNvPr id="207" name="Flecha"/>
              <p:cNvSpPr/>
              <p:nvPr/>
            </p:nvSpPr>
            <p:spPr>
              <a:xfrm>
                <a:off x="0" y="0"/>
                <a:ext cx="2004225" cy="1751946"/>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533400">
                  <a:lnSpc>
                    <a:spcPct val="90000"/>
                  </a:lnSpc>
                  <a:spcBef>
                    <a:spcPts val="300"/>
                  </a:spcBef>
                  <a:defRPr sz="1200"/>
                </a:pPr>
                <a:endParaRPr/>
              </a:p>
            </p:txBody>
          </p:sp>
          <p:sp>
            <p:nvSpPr>
              <p:cNvPr id="208" name="Custodial rights should be awarded preferably to women"/>
              <p:cNvSpPr txBox="1"/>
              <p:nvPr/>
            </p:nvSpPr>
            <p:spPr>
              <a:xfrm>
                <a:off x="501056" y="537795"/>
                <a:ext cx="1231193" cy="6763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620" tIns="7620" rIns="7620" bIns="7620" numCol="1" anchor="ctr">
                <a:spAutoFit/>
              </a:bodyPr>
              <a:lstStyle/>
              <a:p>
                <a:pPr lvl="1" defTabSz="533400">
                  <a:lnSpc>
                    <a:spcPct val="90000"/>
                  </a:lnSpc>
                  <a:spcBef>
                    <a:spcPts val="200"/>
                  </a:spcBef>
                  <a:buSzPct val="100000"/>
                  <a:defRPr sz="1200"/>
                </a:pPr>
                <a:r>
                  <a:rPr sz="2000" dirty="0"/>
                  <a:t>Custodial rights should be awarded preferably to women </a:t>
                </a:r>
              </a:p>
            </p:txBody>
          </p:sp>
        </p:grpSp>
        <p:grpSp>
          <p:nvGrpSpPr>
            <p:cNvPr id="212" name="Grupo"/>
            <p:cNvGrpSpPr/>
            <p:nvPr/>
          </p:nvGrpSpPr>
          <p:grpSpPr>
            <a:xfrm>
              <a:off x="5203288" y="374915"/>
              <a:ext cx="1119534" cy="1002114"/>
              <a:chOff x="-57804" y="0"/>
              <a:chExt cx="1119531" cy="1002112"/>
            </a:xfrm>
          </p:grpSpPr>
          <p:sp>
            <p:nvSpPr>
              <p:cNvPr id="210" name="Círculo"/>
              <p:cNvSpPr/>
              <p:nvPr/>
            </p:nvSpPr>
            <p:spPr>
              <a:xfrm>
                <a:off x="0" y="0"/>
                <a:ext cx="1002112" cy="1002112"/>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211" name="Inference"/>
              <p:cNvSpPr txBox="1"/>
              <p:nvPr/>
            </p:nvSpPr>
            <p:spPr>
              <a:xfrm>
                <a:off x="-57804" y="429779"/>
                <a:ext cx="1119531" cy="14255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100">
                    <a:solidFill>
                      <a:srgbClr val="FFFFFF"/>
                    </a:solidFill>
                  </a:defRPr>
                </a:lvl1pPr>
              </a:lstStyle>
              <a:p>
                <a:r>
                  <a:rPr sz="2000" dirty="0"/>
                  <a:t>Inference</a:t>
                </a:r>
              </a:p>
            </p:txBody>
          </p:sp>
        </p:grpSp>
      </p:grpSp>
    </p:spTree>
    <p:extLst>
      <p:ext uri="{BB962C8B-B14F-4D97-AF65-F5344CB8AC3E}">
        <p14:creationId xmlns:p14="http://schemas.microsoft.com/office/powerpoint/2010/main" val="10026428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5" name="Titre 10"/>
          <p:cNvSpPr txBox="1">
            <a:spLocks noGrp="1"/>
          </p:cNvSpPr>
          <p:nvPr>
            <p:ph type="ctrTitle"/>
          </p:nvPr>
        </p:nvSpPr>
        <p:spPr>
          <a:xfrm>
            <a:off x="929810" y="1213676"/>
            <a:ext cx="7251701" cy="2710578"/>
          </a:xfrm>
          <a:prstGeom prst="rect">
            <a:avLst/>
          </a:prstGeom>
          <a:solidFill>
            <a:srgbClr val="BEE5FF"/>
          </a:solidFill>
        </p:spPr>
        <p:txBody>
          <a:bodyPr>
            <a:normAutofit fontScale="90000"/>
          </a:bodyPr>
          <a:lstStyle/>
          <a:p>
            <a:pPr algn="ctr">
              <a:defRPr sz="3600">
                <a:solidFill>
                  <a:srgbClr val="333333"/>
                </a:solidFill>
              </a:defRPr>
            </a:pPr>
            <a:r>
              <a:rPr dirty="0"/>
              <a:t>Session 5.</a:t>
            </a:r>
            <a:br>
              <a:rPr dirty="0"/>
            </a:br>
            <a:r>
              <a:rPr dirty="0"/>
              <a:t/>
            </a:r>
            <a:br>
              <a:rPr dirty="0"/>
            </a:br>
            <a:r>
              <a:rPr lang="fr-CH" dirty="0" smtClean="0"/>
              <a:t>Gender s</a:t>
            </a:r>
            <a:r>
              <a:rPr dirty="0" smtClean="0"/>
              <a:t>tereotyping </a:t>
            </a:r>
            <a:r>
              <a:rPr dirty="0"/>
              <a:t>in </a:t>
            </a:r>
            <a:r>
              <a:rPr lang="fr-CH" dirty="0"/>
              <a:t>sexual and reproductive health and </a:t>
            </a:r>
            <a:r>
              <a:rPr lang="fr-CH" dirty="0" err="1" smtClean="0"/>
              <a:t>rights</a:t>
            </a:r>
            <a:r>
              <a:rPr lang="fr-CH" dirty="0" smtClean="0"/>
              <a:t> (SRHR) </a:t>
            </a:r>
            <a:r>
              <a:rPr dirty="0" smtClean="0"/>
              <a:t>cases</a:t>
            </a:r>
            <a:endParaRPr dirty="0"/>
          </a:p>
        </p:txBody>
      </p:sp>
      <p:sp>
        <p:nvSpPr>
          <p:cNvPr id="96" name="TextBox 3"/>
          <p:cNvSpPr txBox="1"/>
          <p:nvPr/>
        </p:nvSpPr>
        <p:spPr>
          <a:xfrm>
            <a:off x="929810" y="4022649"/>
            <a:ext cx="7251701" cy="1200325"/>
          </a:xfrm>
          <a:prstGeom prst="rect">
            <a:avLst/>
          </a:prstGeom>
          <a:solidFill>
            <a:srgbClr val="F7C3C1"/>
          </a:solidFill>
          <a:ln>
            <a:solidFill>
              <a:srgbClr val="E64B46"/>
            </a:solidFill>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buSzPct val="100000"/>
              <a:buAutoNum type="arabicPeriod"/>
              <a:defRPr>
                <a:latin typeface="Arial"/>
                <a:ea typeface="Arial"/>
                <a:cs typeface="Arial"/>
                <a:sym typeface="Arial"/>
              </a:defRPr>
            </a:pPr>
            <a:r>
              <a:rPr lang="en-US" dirty="0" smtClean="0"/>
              <a:t>Sexual and reproductive health and rights (SRHR)</a:t>
            </a:r>
          </a:p>
          <a:p>
            <a:pPr marL="342900" indent="-342900">
              <a:buSzPct val="100000"/>
              <a:buAutoNum type="arabicPeriod"/>
              <a:defRPr>
                <a:latin typeface="Arial"/>
                <a:ea typeface="Arial"/>
                <a:cs typeface="Arial"/>
                <a:sym typeface="Arial"/>
              </a:defRPr>
            </a:pPr>
            <a:r>
              <a:rPr lang="en-US" dirty="0" smtClean="0"/>
              <a:t>Role of judges in addressing wrongful stereotyping in SRHR cases</a:t>
            </a:r>
          </a:p>
          <a:p>
            <a:pPr marL="342900" indent="-342900">
              <a:buSzPct val="100000"/>
              <a:buAutoNum type="arabicPeriod"/>
              <a:defRPr>
                <a:latin typeface="Arial"/>
                <a:ea typeface="Arial"/>
                <a:cs typeface="Arial"/>
                <a:sym typeface="Arial"/>
              </a:defRPr>
            </a:pPr>
            <a:r>
              <a:rPr lang="fr-CH" dirty="0" smtClean="0"/>
              <a:t>Unpacking s</a:t>
            </a:r>
            <a:r>
              <a:rPr dirty="0" smtClean="0"/>
              <a:t>tereotyping </a:t>
            </a:r>
            <a:r>
              <a:rPr dirty="0"/>
              <a:t>in </a:t>
            </a:r>
            <a:r>
              <a:rPr lang="fr-CH" dirty="0" smtClean="0"/>
              <a:t>SRHR </a:t>
            </a:r>
            <a:r>
              <a:rPr dirty="0" smtClean="0"/>
              <a:t>case</a:t>
            </a:r>
            <a:r>
              <a:rPr lang="fr-CH" dirty="0" smtClean="0"/>
              <a:t>s: reproduction, family formation, consensual sexual conduct, and gender identity</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41362" y="274638"/>
            <a:ext cx="8402638" cy="1090613"/>
          </a:xfrm>
        </p:spPr>
        <p:txBody>
          <a:bodyPr/>
          <a:lstStyle/>
          <a:p>
            <a:r>
              <a:rPr lang="en-US" dirty="0"/>
              <a:t>Stereotypes related to family formation </a:t>
            </a:r>
          </a:p>
        </p:txBody>
      </p:sp>
      <p:sp>
        <p:nvSpPr>
          <p:cNvPr id="3" name="Text Placeholder 2"/>
          <p:cNvSpPr>
            <a:spLocks noGrp="1"/>
          </p:cNvSpPr>
          <p:nvPr>
            <p:ph type="body" idx="1"/>
          </p:nvPr>
        </p:nvSpPr>
        <p:spPr>
          <a:xfrm>
            <a:off x="197057" y="963294"/>
            <a:ext cx="8604829" cy="5697668"/>
          </a:xfrm>
        </p:spPr>
        <p:txBody>
          <a:bodyPr>
            <a:normAutofit fontScale="92500" lnSpcReduction="20000"/>
          </a:bodyPr>
          <a:lstStyle/>
          <a:p>
            <a:pPr marL="0" indent="0">
              <a:buNone/>
            </a:pPr>
            <a:r>
              <a:rPr lang="en-US" sz="2800" b="1" i="1" dirty="0" err="1">
                <a:sym typeface="Calibri"/>
              </a:rPr>
              <a:t>Sapana</a:t>
            </a:r>
            <a:r>
              <a:rPr lang="en-US" sz="2800" b="1" i="1" dirty="0">
                <a:sym typeface="Calibri"/>
              </a:rPr>
              <a:t> Pradhan </a:t>
            </a:r>
            <a:r>
              <a:rPr lang="en-US" sz="2800" b="1" i="1" dirty="0" err="1">
                <a:sym typeface="Calibri"/>
              </a:rPr>
              <a:t>Malla</a:t>
            </a:r>
            <a:r>
              <a:rPr lang="en-US" sz="2800" b="1" i="1" dirty="0">
                <a:sym typeface="Calibri"/>
              </a:rPr>
              <a:t> and Others v, Office of Prime Minister and Others, </a:t>
            </a:r>
            <a:r>
              <a:rPr lang="en-US" sz="2800" b="1" i="1" dirty="0" smtClean="0">
                <a:sym typeface="Calibri"/>
              </a:rPr>
              <a:t>Supreme </a:t>
            </a:r>
            <a:r>
              <a:rPr lang="en-US" sz="2800" b="1" i="1" dirty="0">
                <a:sym typeface="Calibri"/>
              </a:rPr>
              <a:t>Court of </a:t>
            </a:r>
            <a:r>
              <a:rPr lang="en-US" sz="2800" b="1" i="1" dirty="0" smtClean="0">
                <a:sym typeface="Calibri"/>
              </a:rPr>
              <a:t>Nepal, 2006</a:t>
            </a:r>
          </a:p>
          <a:p>
            <a:pPr marL="0" indent="0">
              <a:buNone/>
            </a:pPr>
            <a:endParaRPr lang="en-US" sz="2800" b="1" i="1" dirty="0" smtClean="0">
              <a:sym typeface="Calibri"/>
            </a:endParaRPr>
          </a:p>
          <a:p>
            <a:r>
              <a:rPr lang="en-US" sz="2800" dirty="0" smtClean="0">
                <a:sym typeface="Calibri"/>
              </a:rPr>
              <a:t>Ordered amendment to Marriage Registration Act, noting:</a:t>
            </a:r>
            <a:endParaRPr lang="en-US" sz="2800" dirty="0">
              <a:sym typeface="Calibri"/>
            </a:endParaRPr>
          </a:p>
          <a:p>
            <a:pPr marL="0" indent="0">
              <a:spcAft>
                <a:spcPts val="1500"/>
              </a:spcAft>
              <a:buNone/>
            </a:pPr>
            <a:r>
              <a:rPr lang="en-US" sz="2800" i="1" dirty="0">
                <a:sym typeface="Calibri"/>
              </a:rPr>
              <a:t> “The respondents have failed to give any justification or rational ground for the variance manifest in the legal provision prescribing 22 years for men and 18 years for women</a:t>
            </a:r>
            <a:r>
              <a:rPr lang="en-US" sz="2800" i="1" dirty="0" smtClean="0">
                <a:sym typeface="Calibri"/>
              </a:rPr>
              <a:t>.</a:t>
            </a:r>
          </a:p>
          <a:p>
            <a:pPr marL="0" indent="0">
              <a:buNone/>
            </a:pPr>
            <a:r>
              <a:rPr lang="en-US" sz="2800" i="1" dirty="0" smtClean="0">
                <a:sym typeface="Calibri"/>
              </a:rPr>
              <a:t>Although </a:t>
            </a:r>
            <a:r>
              <a:rPr lang="en-US" sz="2800" i="1" dirty="0">
                <a:sym typeface="Calibri"/>
              </a:rPr>
              <a:t>the Ministry of Law and Justice had contended … that the age variance was based on the assumption that women used to become mature earlier than men. However, there was </a:t>
            </a:r>
            <a:r>
              <a:rPr lang="en-US" sz="2800" b="1" i="1" dirty="0">
                <a:sym typeface="Calibri"/>
              </a:rPr>
              <a:t>no solid ground to prove that assumption </a:t>
            </a:r>
            <a:r>
              <a:rPr lang="en-US" sz="2800" i="1" dirty="0">
                <a:sym typeface="Calibri"/>
              </a:rPr>
              <a:t>and, therefore, the said assumption could not be deemed as being scientific in itself.” </a:t>
            </a:r>
            <a:endParaRPr lang="en-US" sz="2800" dirty="0">
              <a:sym typeface="Calibri"/>
            </a:endParaRPr>
          </a:p>
          <a:p>
            <a:endParaRPr lang="en-US" dirty="0"/>
          </a:p>
        </p:txBody>
      </p:sp>
    </p:spTree>
    <p:extLst>
      <p:ext uri="{BB962C8B-B14F-4D97-AF65-F5344CB8AC3E}">
        <p14:creationId xmlns:p14="http://schemas.microsoft.com/office/powerpoint/2010/main" val="76189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 name="Título 1"/>
          <p:cNvSpPr txBox="1">
            <a:spLocks noGrp="1"/>
          </p:cNvSpPr>
          <p:nvPr>
            <p:ph type="title"/>
          </p:nvPr>
        </p:nvSpPr>
        <p:spPr>
          <a:xfrm>
            <a:off x="741362" y="274638"/>
            <a:ext cx="7566026" cy="1090614"/>
          </a:xfrm>
          <a:prstGeom prst="rect">
            <a:avLst/>
          </a:prstGeom>
        </p:spPr>
        <p:txBody>
          <a:bodyPr/>
          <a:lstStyle/>
          <a:p>
            <a:r>
              <a:t>Example of international case-law </a:t>
            </a:r>
          </a:p>
        </p:txBody>
      </p:sp>
      <p:sp>
        <p:nvSpPr>
          <p:cNvPr id="293" name="Marcador de texto 2"/>
          <p:cNvSpPr txBox="1">
            <a:spLocks noGrp="1"/>
          </p:cNvSpPr>
          <p:nvPr>
            <p:ph type="body" idx="1"/>
          </p:nvPr>
        </p:nvSpPr>
        <p:spPr>
          <a:xfrm>
            <a:off x="-314744" y="963295"/>
            <a:ext cx="9458744" cy="401958"/>
          </a:xfrm>
          <a:prstGeom prst="rect">
            <a:avLst/>
          </a:prstGeom>
        </p:spPr>
        <p:txBody>
          <a:bodyPr>
            <a:normAutofit fontScale="92500" lnSpcReduction="10000"/>
          </a:bodyPr>
          <a:lstStyle/>
          <a:p>
            <a:pPr marL="0" indent="0" algn="ctr">
              <a:buSzTx/>
              <a:buNone/>
              <a:defRPr b="1"/>
            </a:pPr>
            <a:r>
              <a:rPr lang="en-US" sz="2400" b="1" i="1" dirty="0" smtClean="0">
                <a:sym typeface="Calibri"/>
              </a:rPr>
              <a:t>IACHR - </a:t>
            </a:r>
            <a:r>
              <a:rPr lang="en-US" sz="2400" b="1" i="1" dirty="0" err="1" smtClean="0">
                <a:sym typeface="Calibri"/>
              </a:rPr>
              <a:t>Fornerón</a:t>
            </a:r>
            <a:r>
              <a:rPr lang="en-US" sz="2400" b="1" i="1" dirty="0" smtClean="0">
                <a:sym typeface="Calibri"/>
              </a:rPr>
              <a:t> </a:t>
            </a:r>
            <a:r>
              <a:rPr lang="en-US" sz="2400" b="1" i="1" dirty="0">
                <a:sym typeface="Calibri"/>
              </a:rPr>
              <a:t>and Daughter v. </a:t>
            </a:r>
            <a:r>
              <a:rPr lang="en-US" sz="2400" b="1" i="1" dirty="0" smtClean="0">
                <a:sym typeface="Calibri"/>
              </a:rPr>
              <a:t>Argentina</a:t>
            </a:r>
            <a:r>
              <a:rPr lang="en-US" sz="2400" b="1" i="1" dirty="0">
                <a:sym typeface="Calibri"/>
              </a:rPr>
              <a:t> </a:t>
            </a:r>
            <a:r>
              <a:rPr lang="en-US" sz="2400" b="1" i="1" dirty="0" smtClean="0">
                <a:sym typeface="Calibri"/>
              </a:rPr>
              <a:t>(2012)</a:t>
            </a:r>
          </a:p>
          <a:p>
            <a:pPr marL="0" indent="0">
              <a:buSzTx/>
              <a:buNone/>
              <a:defRPr b="1"/>
            </a:pPr>
            <a:endParaRPr lang="en-US" sz="2800" b="1" dirty="0" smtClean="0">
              <a:sym typeface="Calibri"/>
            </a:endParaRPr>
          </a:p>
          <a:p>
            <a:pPr marL="0" indent="0">
              <a:buSzTx/>
              <a:buNone/>
              <a:defRPr b="1"/>
            </a:pPr>
            <a:endParaRPr lang="en-US" sz="2800" dirty="0">
              <a:sym typeface="Calibri"/>
            </a:endParaRPr>
          </a:p>
          <a:p>
            <a:pPr marL="0" indent="0">
              <a:buSzTx/>
              <a:buNone/>
              <a:defRPr b="1"/>
            </a:pPr>
            <a:endParaRPr lang="en-US" sz="2800" b="1" dirty="0">
              <a:sym typeface="Calibri"/>
            </a:endParaRPr>
          </a:p>
        </p:txBody>
      </p:sp>
      <p:sp>
        <p:nvSpPr>
          <p:cNvPr id="4" name="TextBox 3"/>
          <p:cNvSpPr txBox="1"/>
          <p:nvPr/>
        </p:nvSpPr>
        <p:spPr>
          <a:xfrm>
            <a:off x="130631" y="1365252"/>
            <a:ext cx="8621484" cy="58785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a:r>
              <a:rPr lang="en-US" sz="2000" u="sng" dirty="0" smtClean="0">
                <a:latin typeface="Arial" panose="020B0604020202020204" pitchFamily="34" charset="0"/>
                <a:cs typeface="Arial" panose="020B0604020202020204" pitchFamily="34" charset="0"/>
              </a:rPr>
              <a:t>On determining the </a:t>
            </a:r>
            <a:r>
              <a:rPr lang="en-US" sz="2000" u="sng" dirty="0">
                <a:latin typeface="Arial" panose="020B0604020202020204" pitchFamily="34" charset="0"/>
                <a:cs typeface="Arial" panose="020B0604020202020204" pitchFamily="34" charset="0"/>
              </a:rPr>
              <a:t>best interests of the </a:t>
            </a:r>
            <a:r>
              <a:rPr lang="en-US" sz="2000" u="sng" dirty="0" smtClean="0">
                <a:latin typeface="Arial" panose="020B0604020202020204" pitchFamily="34" charset="0"/>
                <a:cs typeface="Arial" panose="020B0604020202020204" pitchFamily="34" charset="0"/>
              </a:rPr>
              <a:t>child:</a:t>
            </a:r>
          </a:p>
          <a:p>
            <a:pPr algn="just"/>
            <a:r>
              <a:rPr lang="en-US" sz="2000" i="1" dirty="0" smtClean="0">
                <a:latin typeface="Arial" panose="020B0604020202020204" pitchFamily="34" charset="0"/>
                <a:cs typeface="Arial" panose="020B0604020202020204" pitchFamily="34" charset="0"/>
              </a:rPr>
              <a:t>“speculations</a:t>
            </a:r>
            <a:r>
              <a:rPr lang="en-US" sz="2000" i="1" dirty="0">
                <a:latin typeface="Arial" panose="020B0604020202020204" pitchFamily="34" charset="0"/>
                <a:cs typeface="Arial" panose="020B0604020202020204" pitchFamily="34" charset="0"/>
              </a:rPr>
              <a:t>, presumptions, stereotypes, generalized considerations on the personal characteristics of the parents, or cultural preferences regarding traditional concepts of the family are inadmissible</a:t>
            </a:r>
            <a:r>
              <a:rPr lang="en-US" sz="2000" i="1" dirty="0" smtClean="0">
                <a:latin typeface="Arial" panose="020B0604020202020204" pitchFamily="34" charset="0"/>
                <a:cs typeface="Arial" panose="020B0604020202020204" pitchFamily="34" charset="0"/>
              </a:rPr>
              <a:t>.”</a:t>
            </a:r>
          </a:p>
          <a:p>
            <a:pPr algn="just"/>
            <a:endParaRPr lang="en-US" sz="2000" i="1" dirty="0" smtClean="0">
              <a:latin typeface="Arial" panose="020B0604020202020204" pitchFamily="34" charset="0"/>
              <a:cs typeface="Arial" panose="020B0604020202020204" pitchFamily="34" charset="0"/>
            </a:endParaRPr>
          </a:p>
          <a:p>
            <a:pPr algn="just"/>
            <a:r>
              <a:rPr lang="en-US" sz="2000" u="sng" dirty="0" smtClean="0">
                <a:latin typeface="Arial" panose="020B0604020202020204" pitchFamily="34" charset="0"/>
                <a:cs typeface="Arial" panose="020B0604020202020204" pitchFamily="34" charset="0"/>
              </a:rPr>
              <a:t>The Court also observed:</a:t>
            </a:r>
          </a:p>
          <a:p>
            <a:pPr algn="just"/>
            <a:r>
              <a:rPr lang="en-US" sz="2000" dirty="0" smtClean="0">
                <a:latin typeface="Arial" panose="020B0604020202020204" pitchFamily="34" charset="0"/>
                <a:cs typeface="Arial" panose="020B0604020202020204" pitchFamily="34" charset="0"/>
              </a:rPr>
              <a:t>“</a:t>
            </a:r>
            <a:r>
              <a:rPr lang="en-US" sz="2000" i="1" dirty="0" smtClean="0">
                <a:latin typeface="Arial" panose="020B0604020202020204" pitchFamily="34" charset="0"/>
                <a:cs typeface="Arial" panose="020B0604020202020204" pitchFamily="34" charset="0"/>
              </a:rPr>
              <a:t>supposed indifference or passivity towards the pregnant woman … cannot constitute grounds for the judicial authority in question to deny paternity.</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It elaborated that, 	 </a:t>
            </a:r>
          </a:p>
          <a:p>
            <a:pPr algn="just"/>
            <a:r>
              <a:rPr lang="en-US" sz="2000" dirty="0" smtClean="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…these assertions correspond to preconceived ideas about the roles of a man and a woman with regard to certain reproductive processes or functions in relation to a future maternity and paternity. </a:t>
            </a:r>
            <a:endParaRPr lang="en-US" sz="2000" i="1" dirty="0" smtClean="0">
              <a:latin typeface="Arial" panose="020B0604020202020204" pitchFamily="34" charset="0"/>
              <a:cs typeface="Arial" panose="020B0604020202020204" pitchFamily="34" charset="0"/>
            </a:endParaRPr>
          </a:p>
          <a:p>
            <a:pPr algn="just"/>
            <a:endParaRPr lang="en-US" sz="2000" i="1" dirty="0" smtClean="0">
              <a:latin typeface="Arial" panose="020B0604020202020204" pitchFamily="34" charset="0"/>
              <a:cs typeface="Arial" panose="020B0604020202020204" pitchFamily="34" charset="0"/>
            </a:endParaRPr>
          </a:p>
          <a:p>
            <a:pPr algn="just"/>
            <a:r>
              <a:rPr lang="en-US" sz="2000" i="1" dirty="0" smtClean="0">
                <a:latin typeface="Arial" panose="020B0604020202020204" pitchFamily="34" charset="0"/>
                <a:cs typeface="Arial" panose="020B0604020202020204" pitchFamily="34" charset="0"/>
              </a:rPr>
              <a:t>These </a:t>
            </a:r>
            <a:r>
              <a:rPr lang="en-US" sz="2000" i="1" dirty="0">
                <a:latin typeface="Arial" panose="020B0604020202020204" pitchFamily="34" charset="0"/>
                <a:cs typeface="Arial" panose="020B0604020202020204" pitchFamily="34" charset="0"/>
              </a:rPr>
              <a:t>notions are based on stereotypes indicating the need for eventual ties of affection or a supposed mutual desire to form a family, the presumed importance of the “formality” of the relationship, and the role of the father during </a:t>
            </a:r>
            <a:r>
              <a:rPr lang="en-US" sz="2000" i="1" dirty="0" smtClean="0">
                <a:latin typeface="Arial" panose="020B0604020202020204" pitchFamily="34" charset="0"/>
                <a:cs typeface="Arial" panose="020B0604020202020204" pitchFamily="34" charset="0"/>
              </a:rPr>
              <a:t>pregnancy.</a:t>
            </a:r>
            <a:r>
              <a:rPr lang="en-US" sz="2000" i="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lgn="just"/>
            <a:endParaRPr kumimoji="0" lang="en-US" sz="1600" b="0" i="0" u="none" strike="noStrike" cap="none" spc="0" normalizeH="0" baseline="0" dirty="0" smtClean="0">
              <a:ln>
                <a:noFill/>
              </a:ln>
              <a:solidFill>
                <a:srgbClr val="333333"/>
              </a:solidFill>
              <a:effectLst/>
              <a:uFillTx/>
              <a:latin typeface="Arial" panose="020B0604020202020204" pitchFamily="34" charset="0"/>
              <a:cs typeface="Arial" panose="020B0604020202020204" pitchFamily="34" charset="0"/>
              <a:sym typeface="Calibri"/>
            </a:endParaRPr>
          </a:p>
          <a:p>
            <a:pPr algn="just"/>
            <a:endParaRPr kumimoji="0" lang="en-US" sz="1600" b="0" i="0" u="none" strike="noStrike" cap="none" spc="0" normalizeH="0" baseline="0" dirty="0">
              <a:ln>
                <a:noFill/>
              </a:ln>
              <a:solidFill>
                <a:srgbClr val="333333"/>
              </a:solidFill>
              <a:effectLst/>
              <a:uFillTx/>
              <a:latin typeface="Arial" panose="020B0604020202020204" pitchFamily="34" charset="0"/>
              <a:cs typeface="Arial" panose="020B0604020202020204" pitchFamily="34" charset="0"/>
              <a:sym typeface="Calibri"/>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 name="Título 1"/>
          <p:cNvSpPr txBox="1">
            <a:spLocks noGrp="1"/>
          </p:cNvSpPr>
          <p:nvPr>
            <p:ph type="title"/>
          </p:nvPr>
        </p:nvSpPr>
        <p:spPr>
          <a:xfrm>
            <a:off x="741362" y="274638"/>
            <a:ext cx="7566026" cy="1090614"/>
          </a:xfrm>
          <a:prstGeom prst="rect">
            <a:avLst/>
          </a:prstGeom>
        </p:spPr>
        <p:txBody>
          <a:bodyPr/>
          <a:lstStyle/>
          <a:p>
            <a:r>
              <a:rPr lang="fr-CH" dirty="0" smtClean="0"/>
              <a:t>3. </a:t>
            </a:r>
            <a:r>
              <a:rPr dirty="0" smtClean="0"/>
              <a:t>Stereotypes </a:t>
            </a:r>
            <a:r>
              <a:rPr dirty="0"/>
              <a:t>related to consensual sexual conduct  </a:t>
            </a:r>
          </a:p>
        </p:txBody>
      </p:sp>
      <p:sp>
        <p:nvSpPr>
          <p:cNvPr id="309" name="Marcador de texto 2"/>
          <p:cNvSpPr txBox="1">
            <a:spLocks noGrp="1"/>
          </p:cNvSpPr>
          <p:nvPr>
            <p:ph type="body" idx="1"/>
          </p:nvPr>
        </p:nvSpPr>
        <p:spPr>
          <a:xfrm>
            <a:off x="101600" y="1498598"/>
            <a:ext cx="8824686" cy="4829631"/>
          </a:xfrm>
          <a:prstGeom prst="rect">
            <a:avLst/>
          </a:prstGeom>
        </p:spPr>
        <p:txBody>
          <a:bodyPr>
            <a:normAutofit/>
          </a:bodyPr>
          <a:lstStyle>
            <a:lvl1pPr>
              <a:lnSpc>
                <a:spcPct val="90000"/>
              </a:lnSpc>
              <a:defRPr sz="2400"/>
            </a:lvl1pPr>
          </a:lstStyle>
          <a:p>
            <a:pPr>
              <a:buFont typeface="Wingdings" charset="2"/>
              <a:buChar char="Ø"/>
            </a:pPr>
            <a:r>
              <a:rPr lang="en-US" sz="2800" dirty="0" smtClean="0"/>
              <a:t>Stereotypes </a:t>
            </a:r>
            <a:r>
              <a:rPr lang="en-US" sz="2800" dirty="0"/>
              <a:t>in the context of consensual sexual conduct are integrally linked with stereotypes related to traditional family structures, sexuality, reproduction and procreation. </a:t>
            </a:r>
          </a:p>
          <a:p>
            <a:endParaRPr lang="en-US" sz="2800" dirty="0"/>
          </a:p>
          <a:p>
            <a:pPr>
              <a:buFont typeface="Wingdings" charset="2"/>
              <a:buChar char="Ø"/>
            </a:pPr>
            <a:r>
              <a:rPr lang="en-US" sz="2800" dirty="0" smtClean="0"/>
              <a:t>Stereotypes </a:t>
            </a:r>
            <a:r>
              <a:rPr lang="en-US" sz="2800" dirty="0"/>
              <a:t>that dictate what are acceptable sexual partnerships and acceptable types of sexual conduct can lead to discrimination and inadequate legal protection of rights.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 name="Título 1"/>
          <p:cNvSpPr txBox="1">
            <a:spLocks noGrp="1"/>
          </p:cNvSpPr>
          <p:nvPr>
            <p:ph type="title"/>
          </p:nvPr>
        </p:nvSpPr>
        <p:spPr>
          <a:xfrm>
            <a:off x="741362" y="274638"/>
            <a:ext cx="7566026" cy="1090614"/>
          </a:xfrm>
          <a:prstGeom prst="rect">
            <a:avLst/>
          </a:prstGeom>
        </p:spPr>
        <p:txBody>
          <a:bodyPr/>
          <a:lstStyle/>
          <a:p>
            <a:r>
              <a:rPr dirty="0"/>
              <a:t>Stereotypes related to consensual sexual conduct </a:t>
            </a:r>
          </a:p>
        </p:txBody>
      </p:sp>
      <p:sp>
        <p:nvSpPr>
          <p:cNvPr id="312" name="Marcador de texto 2"/>
          <p:cNvSpPr txBox="1">
            <a:spLocks noGrp="1"/>
          </p:cNvSpPr>
          <p:nvPr>
            <p:ph type="body" idx="1"/>
          </p:nvPr>
        </p:nvSpPr>
        <p:spPr>
          <a:xfrm>
            <a:off x="740832" y="1498598"/>
            <a:ext cx="7567084" cy="4477703"/>
          </a:xfrm>
          <a:prstGeom prst="rect">
            <a:avLst/>
          </a:prstGeom>
        </p:spPr>
        <p:txBody>
          <a:bodyPr/>
          <a:lstStyle/>
          <a:p>
            <a:endParaRPr/>
          </a:p>
          <a:p>
            <a:r>
              <a:t>These types of stereotypes may arise in cases concerning:</a:t>
            </a:r>
          </a:p>
          <a:p>
            <a:endParaRPr/>
          </a:p>
          <a:p>
            <a:pPr lvl="2">
              <a:buFont typeface="Arial"/>
              <a:buChar char="➢"/>
            </a:pPr>
            <a:r>
              <a:t>Sex outside of marriage</a:t>
            </a:r>
          </a:p>
          <a:p>
            <a:pPr lvl="2">
              <a:buFont typeface="Arial"/>
              <a:buChar char="➢"/>
            </a:pPr>
            <a:r>
              <a:t>Same-sex conduct </a:t>
            </a:r>
          </a:p>
          <a:p>
            <a:pPr lvl="2">
              <a:buFont typeface="Arial"/>
              <a:buChar char="➢"/>
            </a:pPr>
            <a:r>
              <a:t>Adolescent sexual conduct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lecha"/>
          <p:cNvSpPr/>
          <p:nvPr/>
        </p:nvSpPr>
        <p:spPr>
          <a:xfrm>
            <a:off x="6827953" y="1591734"/>
            <a:ext cx="2316047" cy="3810004"/>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grpSp>
        <p:nvGrpSpPr>
          <p:cNvPr id="168" name="Diagrama 3"/>
          <p:cNvGrpSpPr/>
          <p:nvPr/>
        </p:nvGrpSpPr>
        <p:grpSpPr>
          <a:xfrm>
            <a:off x="1" y="1651000"/>
            <a:ext cx="8995832" cy="3810004"/>
            <a:chOff x="-141174" y="0"/>
            <a:chExt cx="7499895" cy="1687854"/>
          </a:xfrm>
        </p:grpSpPr>
        <p:grpSp>
          <p:nvGrpSpPr>
            <p:cNvPr id="152" name="Grupo"/>
            <p:cNvGrpSpPr/>
            <p:nvPr/>
          </p:nvGrpSpPr>
          <p:grpSpPr>
            <a:xfrm>
              <a:off x="482724" y="0"/>
              <a:ext cx="2040770" cy="1687854"/>
              <a:chOff x="0" y="0"/>
              <a:chExt cx="2040768" cy="1687853"/>
            </a:xfrm>
          </p:grpSpPr>
          <p:sp>
            <p:nvSpPr>
              <p:cNvPr id="150" name="Flecha"/>
              <p:cNvSpPr/>
              <p:nvPr/>
            </p:nvSpPr>
            <p:spPr>
              <a:xfrm>
                <a:off x="0" y="0"/>
                <a:ext cx="1930904" cy="1687853"/>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sp>
            <p:nvSpPr>
              <p:cNvPr id="151" name="Women are emotionally volatile"/>
              <p:cNvSpPr txBox="1"/>
              <p:nvPr/>
            </p:nvSpPr>
            <p:spPr>
              <a:xfrm>
                <a:off x="588607" y="710938"/>
                <a:ext cx="1452161" cy="37665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a:t>Women are emotionally volatile</a:t>
                </a:r>
              </a:p>
            </p:txBody>
          </p:sp>
        </p:grpSp>
        <p:grpSp>
          <p:nvGrpSpPr>
            <p:cNvPr id="155" name="Grupo"/>
            <p:cNvGrpSpPr/>
            <p:nvPr/>
          </p:nvGrpSpPr>
          <p:grpSpPr>
            <a:xfrm>
              <a:off x="-141174" y="361200"/>
              <a:ext cx="1111749" cy="970328"/>
              <a:chOff x="-141174" y="0"/>
              <a:chExt cx="1111748" cy="970326"/>
            </a:xfrm>
          </p:grpSpPr>
          <p:sp>
            <p:nvSpPr>
              <p:cNvPr id="153" name="Círculo"/>
              <p:cNvSpPr/>
              <p:nvPr/>
            </p:nvSpPr>
            <p:spPr>
              <a:xfrm>
                <a:off x="-141174" y="0"/>
                <a:ext cx="1106625" cy="970326"/>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54" name="Stereotype"/>
              <p:cNvSpPr txBox="1"/>
              <p:nvPr/>
            </p:nvSpPr>
            <p:spPr>
              <a:xfrm>
                <a:off x="-17434" y="423950"/>
                <a:ext cx="988008" cy="13123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a:t>Stereotype </a:t>
                </a:r>
              </a:p>
            </p:txBody>
          </p:sp>
        </p:grpSp>
        <p:grpSp>
          <p:nvGrpSpPr>
            <p:cNvPr id="158" name="Grupo"/>
            <p:cNvGrpSpPr/>
            <p:nvPr/>
          </p:nvGrpSpPr>
          <p:grpSpPr>
            <a:xfrm>
              <a:off x="3017035" y="0"/>
              <a:ext cx="1930906" cy="1687854"/>
              <a:chOff x="0" y="0"/>
              <a:chExt cx="1930904" cy="1687853"/>
            </a:xfrm>
          </p:grpSpPr>
          <p:sp>
            <p:nvSpPr>
              <p:cNvPr id="156" name="Flecha"/>
              <p:cNvSpPr/>
              <p:nvPr/>
            </p:nvSpPr>
            <p:spPr>
              <a:xfrm>
                <a:off x="0" y="0"/>
                <a:ext cx="1930904" cy="1687853"/>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sp>
            <p:nvSpPr>
              <p:cNvPr id="157" name="Women are incapable of making rational decisions"/>
              <p:cNvSpPr txBox="1"/>
              <p:nvPr/>
            </p:nvSpPr>
            <p:spPr>
              <a:xfrm>
                <a:off x="588607" y="567044"/>
                <a:ext cx="1176643" cy="62208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smtClean="0"/>
                  <a:t>Women </a:t>
                </a:r>
                <a:r>
                  <a:rPr sz="2000" dirty="0"/>
                  <a:t>are incapable of making rational decisions</a:t>
                </a:r>
              </a:p>
            </p:txBody>
          </p:sp>
        </p:grpSp>
        <p:grpSp>
          <p:nvGrpSpPr>
            <p:cNvPr id="161" name="Grupo"/>
            <p:cNvGrpSpPr/>
            <p:nvPr/>
          </p:nvGrpSpPr>
          <p:grpSpPr>
            <a:xfrm>
              <a:off x="2340408" y="361200"/>
              <a:ext cx="1365423" cy="1017213"/>
              <a:chOff x="-193902" y="0"/>
              <a:chExt cx="1365420" cy="1017211"/>
            </a:xfrm>
          </p:grpSpPr>
          <p:sp>
            <p:nvSpPr>
              <p:cNvPr id="159" name="Círculo"/>
              <p:cNvSpPr/>
              <p:nvPr/>
            </p:nvSpPr>
            <p:spPr>
              <a:xfrm>
                <a:off x="-63757" y="0"/>
                <a:ext cx="1064498" cy="1017211"/>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60" name="Assumption"/>
              <p:cNvSpPr txBox="1"/>
              <p:nvPr/>
            </p:nvSpPr>
            <p:spPr>
              <a:xfrm>
                <a:off x="-193902" y="417109"/>
                <a:ext cx="1365420" cy="13123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a:t>Assumption</a:t>
                </a:r>
              </a:p>
            </p:txBody>
          </p:sp>
        </p:grpSp>
        <p:sp>
          <p:nvSpPr>
            <p:cNvPr id="163" name="A woman can’t make a rational decision about their own SRHR"/>
            <p:cNvSpPr txBox="1"/>
            <p:nvPr/>
          </p:nvSpPr>
          <p:spPr>
            <a:xfrm>
              <a:off x="6069365" y="509039"/>
              <a:ext cx="1289356" cy="7447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sz="2000" dirty="0"/>
                <a:t>A woman can’t make a rational decision about their own SRHR</a:t>
              </a:r>
            </a:p>
          </p:txBody>
        </p:sp>
        <p:grpSp>
          <p:nvGrpSpPr>
            <p:cNvPr id="167" name="Grupo"/>
            <p:cNvGrpSpPr/>
            <p:nvPr/>
          </p:nvGrpSpPr>
          <p:grpSpPr>
            <a:xfrm>
              <a:off x="4941108" y="361200"/>
              <a:ext cx="1092964" cy="951574"/>
              <a:chOff x="-127512" y="0"/>
              <a:chExt cx="1092962" cy="951572"/>
            </a:xfrm>
          </p:grpSpPr>
          <p:sp>
            <p:nvSpPr>
              <p:cNvPr id="165" name="Círculo"/>
              <p:cNvSpPr/>
              <p:nvPr/>
            </p:nvSpPr>
            <p:spPr>
              <a:xfrm>
                <a:off x="-127512" y="0"/>
                <a:ext cx="1092962" cy="951572"/>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66" name="Inferences"/>
              <p:cNvSpPr txBox="1"/>
              <p:nvPr/>
            </p:nvSpPr>
            <p:spPr>
              <a:xfrm>
                <a:off x="-35081" y="417109"/>
                <a:ext cx="984022" cy="13123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100">
                    <a:solidFill>
                      <a:srgbClr val="FFFFFF"/>
                    </a:solidFill>
                  </a:defRPr>
                </a:lvl1pPr>
              </a:lstStyle>
              <a:p>
                <a:r>
                  <a:rPr sz="2000" dirty="0"/>
                  <a:t>Inferences</a:t>
                </a:r>
              </a:p>
            </p:txBody>
          </p:sp>
        </p:grpSp>
      </p:grpSp>
    </p:spTree>
    <p:extLst>
      <p:ext uri="{BB962C8B-B14F-4D97-AF65-F5344CB8AC3E}">
        <p14:creationId xmlns:p14="http://schemas.microsoft.com/office/powerpoint/2010/main" val="2448536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 name="Título 1"/>
          <p:cNvSpPr txBox="1">
            <a:spLocks noGrp="1"/>
          </p:cNvSpPr>
          <p:nvPr>
            <p:ph type="title"/>
          </p:nvPr>
        </p:nvSpPr>
        <p:spPr>
          <a:xfrm>
            <a:off x="741362" y="274638"/>
            <a:ext cx="7566026" cy="1090614"/>
          </a:xfrm>
          <a:prstGeom prst="rect">
            <a:avLst/>
          </a:prstGeom>
        </p:spPr>
        <p:txBody>
          <a:bodyPr/>
          <a:lstStyle/>
          <a:p>
            <a:r>
              <a:rPr lang="en-US" dirty="0"/>
              <a:t>Stereotypes related to consensual sexual conduct </a:t>
            </a:r>
            <a:endParaRPr dirty="0"/>
          </a:p>
        </p:txBody>
      </p:sp>
      <p:sp>
        <p:nvSpPr>
          <p:cNvPr id="320" name="Marcador de texto 2"/>
          <p:cNvSpPr txBox="1">
            <a:spLocks noGrp="1"/>
          </p:cNvSpPr>
          <p:nvPr>
            <p:ph type="body" idx="1"/>
          </p:nvPr>
        </p:nvSpPr>
        <p:spPr>
          <a:xfrm>
            <a:off x="262743" y="1498598"/>
            <a:ext cx="8626725" cy="5359402"/>
          </a:xfrm>
          <a:prstGeom prst="rect">
            <a:avLst/>
          </a:prstGeom>
        </p:spPr>
        <p:txBody>
          <a:bodyPr>
            <a:normAutofit/>
          </a:bodyPr>
          <a:lstStyle/>
          <a:p>
            <a:pPr marL="0" indent="0" algn="ctr" defTabSz="914400">
              <a:lnSpc>
                <a:spcPct val="80000"/>
              </a:lnSpc>
              <a:spcBef>
                <a:spcPts val="0"/>
              </a:spcBef>
              <a:buSzTx/>
              <a:buNone/>
              <a:defRPr sz="2400" b="1"/>
            </a:pPr>
            <a:r>
              <a:rPr dirty="0"/>
              <a:t>Decision of the Delhi High Court in the case of </a:t>
            </a:r>
            <a:r>
              <a:rPr i="1" dirty="0" err="1"/>
              <a:t>Naz</a:t>
            </a:r>
            <a:r>
              <a:rPr i="1" dirty="0"/>
              <a:t> Foundation v. Govt. of NCT of Delhi</a:t>
            </a:r>
            <a:r>
              <a:rPr dirty="0"/>
              <a:t> </a:t>
            </a:r>
            <a:endParaRPr lang="fr-CH" dirty="0" smtClean="0"/>
          </a:p>
          <a:p>
            <a:pPr marL="0" indent="0" defTabSz="914400">
              <a:lnSpc>
                <a:spcPct val="80000"/>
              </a:lnSpc>
              <a:spcBef>
                <a:spcPts val="0"/>
              </a:spcBef>
              <a:buClrTx/>
              <a:buNone/>
              <a:defRPr sz="2400"/>
            </a:pPr>
            <a:endParaRPr dirty="0"/>
          </a:p>
          <a:p>
            <a:pPr defTabSz="914400">
              <a:lnSpc>
                <a:spcPct val="80000"/>
              </a:lnSpc>
              <a:spcBef>
                <a:spcPts val="0"/>
              </a:spcBef>
              <a:buClrTx/>
              <a:defRPr sz="2400"/>
            </a:pPr>
            <a:r>
              <a:rPr dirty="0"/>
              <a:t>Court </a:t>
            </a:r>
            <a:r>
              <a:rPr dirty="0" smtClean="0"/>
              <a:t>declared</a:t>
            </a:r>
            <a:r>
              <a:rPr lang="fr-CH" dirty="0"/>
              <a:t> of law criminalizing consensual same-sex sexual activity as unconstitutional </a:t>
            </a:r>
            <a:r>
              <a:rPr dirty="0" smtClean="0"/>
              <a:t>and </a:t>
            </a:r>
            <a:r>
              <a:rPr lang="fr-CH" dirty="0" smtClean="0"/>
              <a:t>observed</a:t>
            </a:r>
            <a:r>
              <a:rPr dirty="0" smtClean="0"/>
              <a:t>: </a:t>
            </a:r>
            <a:endParaRPr lang="fr-CH" dirty="0" smtClean="0"/>
          </a:p>
          <a:p>
            <a:pPr defTabSz="914400">
              <a:lnSpc>
                <a:spcPct val="80000"/>
              </a:lnSpc>
              <a:spcBef>
                <a:spcPts val="0"/>
              </a:spcBef>
              <a:buClrTx/>
              <a:defRPr sz="2400"/>
            </a:pPr>
            <a:endParaRPr dirty="0"/>
          </a:p>
          <a:p>
            <a:pPr marL="0" indent="0" defTabSz="914400">
              <a:lnSpc>
                <a:spcPct val="80000"/>
              </a:lnSpc>
              <a:spcBef>
                <a:spcPts val="0"/>
              </a:spcBef>
              <a:buClrTx/>
              <a:buNone/>
              <a:defRPr sz="2400"/>
            </a:pPr>
            <a:r>
              <a:rPr sz="2800" dirty="0"/>
              <a:t>“</a:t>
            </a:r>
            <a:r>
              <a:rPr sz="2800" i="1" dirty="0"/>
              <a:t>The purpose underlying the fundamental right against sex discrimination is to prevent behavior that treats people differently for reason of not being in conformity concerning “normal” or “natural” gender roles</a:t>
            </a:r>
            <a:r>
              <a:rPr sz="2800" i="1" dirty="0" smtClean="0"/>
              <a:t>.</a:t>
            </a:r>
            <a:endParaRPr lang="fr-CH" sz="2800" i="1" dirty="0" smtClean="0"/>
          </a:p>
          <a:p>
            <a:pPr marL="0" indent="0" defTabSz="914400">
              <a:lnSpc>
                <a:spcPct val="80000"/>
              </a:lnSpc>
              <a:spcBef>
                <a:spcPts val="0"/>
              </a:spcBef>
              <a:buClrTx/>
              <a:buNone/>
              <a:defRPr sz="2400"/>
            </a:pPr>
            <a:r>
              <a:rPr sz="2800" i="1" dirty="0" smtClean="0"/>
              <a:t> </a:t>
            </a:r>
            <a:endParaRPr lang="fr-CH" sz="2800" i="1" dirty="0" smtClean="0"/>
          </a:p>
          <a:p>
            <a:pPr marL="0" indent="0" defTabSz="914400">
              <a:lnSpc>
                <a:spcPct val="80000"/>
              </a:lnSpc>
              <a:spcBef>
                <a:spcPts val="0"/>
              </a:spcBef>
              <a:buClrTx/>
              <a:buNone/>
              <a:defRPr sz="2400"/>
            </a:pPr>
            <a:r>
              <a:rPr sz="2800" i="1" dirty="0" smtClean="0"/>
              <a:t>Discrimination </a:t>
            </a:r>
            <a:r>
              <a:rPr sz="2800" i="1" dirty="0"/>
              <a:t>on the basis of sexual orientation is itself grounded in stereotypical judgements and generalization about the conduct of either sex</a:t>
            </a:r>
            <a:r>
              <a:rPr sz="2800" dirty="0"/>
              <a:t>. </a:t>
            </a:r>
            <a:r>
              <a:rPr lang="fr-CH" sz="2800" dirty="0" smtClean="0"/>
              <a:t>"</a:t>
            </a:r>
            <a:endParaRP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related to consensual sexual conduct </a:t>
            </a:r>
          </a:p>
        </p:txBody>
      </p:sp>
      <p:sp>
        <p:nvSpPr>
          <p:cNvPr id="3" name="Text Placeholder 2"/>
          <p:cNvSpPr>
            <a:spLocks noGrp="1"/>
          </p:cNvSpPr>
          <p:nvPr>
            <p:ph type="body" idx="1"/>
          </p:nvPr>
        </p:nvSpPr>
        <p:spPr>
          <a:xfrm>
            <a:off x="218952" y="1291690"/>
            <a:ext cx="8736202" cy="5341906"/>
          </a:xfrm>
        </p:spPr>
        <p:txBody>
          <a:bodyPr>
            <a:normAutofit fontScale="92500"/>
          </a:bodyPr>
          <a:lstStyle/>
          <a:p>
            <a:pPr marL="0" indent="0" algn="just">
              <a:buNone/>
            </a:pPr>
            <a:r>
              <a:rPr lang="en-US" b="1" dirty="0"/>
              <a:t>Petition for Constitutional Review of the Act on the Punishment of Intermediating in Sex Trade </a:t>
            </a:r>
            <a:r>
              <a:rPr lang="en-US" b="1" dirty="0" smtClean="0"/>
              <a:t>and </a:t>
            </a:r>
            <a:r>
              <a:rPr lang="en-US" b="1" dirty="0"/>
              <a:t>Associated Acts </a:t>
            </a:r>
            <a:r>
              <a:rPr lang="en-US" b="1" dirty="0" smtClean="0"/>
              <a:t>– South Korea Constitutional Court</a:t>
            </a:r>
          </a:p>
          <a:p>
            <a:pPr marL="0" indent="0" algn="just">
              <a:buNone/>
            </a:pPr>
            <a:endParaRPr lang="en-US" dirty="0"/>
          </a:p>
          <a:p>
            <a:pPr algn="just"/>
            <a:r>
              <a:rPr lang="en-US" sz="2800" dirty="0">
                <a:sym typeface="Calibri"/>
              </a:rPr>
              <a:t>in 2016, the Constitutional Court of South Korea upheld a law criminalizing sex work, </a:t>
            </a:r>
            <a:endParaRPr lang="en-US" sz="2800" dirty="0" smtClean="0">
              <a:sym typeface="Calibri"/>
            </a:endParaRPr>
          </a:p>
          <a:p>
            <a:pPr marL="0" indent="0" algn="just">
              <a:buNone/>
            </a:pPr>
            <a:r>
              <a:rPr lang="en-US" sz="2800" dirty="0" smtClean="0">
                <a:sym typeface="Calibri"/>
              </a:rPr>
              <a:t>“</a:t>
            </a:r>
            <a:r>
              <a:rPr lang="en-US" sz="2800" i="1" dirty="0">
                <a:sym typeface="Calibri"/>
              </a:rPr>
              <a:t>regardless of whether the sex trade is voluntary or not.”</a:t>
            </a:r>
            <a:r>
              <a:rPr lang="en-US" sz="2800" dirty="0">
                <a:sym typeface="Calibri"/>
              </a:rPr>
              <a:t> </a:t>
            </a:r>
            <a:endParaRPr lang="en-US" sz="2800" dirty="0" smtClean="0">
              <a:sym typeface="Calibri"/>
            </a:endParaRPr>
          </a:p>
          <a:p>
            <a:pPr marL="0" indent="0" algn="just">
              <a:buNone/>
            </a:pPr>
            <a:endParaRPr lang="en-US" sz="2800" dirty="0" smtClean="0">
              <a:sym typeface="Calibri"/>
            </a:endParaRPr>
          </a:p>
          <a:p>
            <a:pPr algn="just"/>
            <a:r>
              <a:rPr lang="en-US" sz="2800" dirty="0" smtClean="0">
                <a:sym typeface="Calibri"/>
              </a:rPr>
              <a:t>It noted that the “sex trade”,</a:t>
            </a:r>
          </a:p>
          <a:p>
            <a:pPr marL="0" indent="0" algn="just">
              <a:buNone/>
            </a:pPr>
            <a:r>
              <a:rPr lang="en-US" sz="2800" dirty="0" smtClean="0">
                <a:sym typeface="Calibri"/>
              </a:rPr>
              <a:t>“</a:t>
            </a:r>
            <a:r>
              <a:rPr lang="en-US" sz="2800" i="1" dirty="0">
                <a:sym typeface="Calibri"/>
              </a:rPr>
              <a:t>spreads a decadent, hedonistic culture, which eventually destroys society’s overall sound customs and morality in respect to sex</a:t>
            </a:r>
            <a:r>
              <a:rPr lang="en-US" sz="2800" dirty="0">
                <a:sym typeface="Calibri"/>
              </a:rPr>
              <a:t>.”</a:t>
            </a:r>
          </a:p>
          <a:p>
            <a:pPr algn="just"/>
            <a:endParaRPr lang="en-US" dirty="0"/>
          </a:p>
        </p:txBody>
      </p:sp>
    </p:spTree>
    <p:extLst>
      <p:ext uri="{BB962C8B-B14F-4D97-AF65-F5344CB8AC3E}">
        <p14:creationId xmlns:p14="http://schemas.microsoft.com/office/powerpoint/2010/main" val="694972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284638" y="1030515"/>
            <a:ext cx="8525533" cy="5668760"/>
          </a:xfrm>
        </p:spPr>
        <p:txBody>
          <a:bodyPr>
            <a:normAutofit fontScale="85000" lnSpcReduction="10000"/>
          </a:bodyPr>
          <a:lstStyle/>
          <a:p>
            <a:pPr marL="0" indent="0" algn="just">
              <a:buNone/>
            </a:pPr>
            <a:r>
              <a:rPr lang="en-US" b="1" dirty="0"/>
              <a:t>Law Advocacy for Women in Uganda v. Attorney General of </a:t>
            </a:r>
            <a:r>
              <a:rPr lang="en-US" b="1" dirty="0" smtClean="0"/>
              <a:t>Uganda (2007) – Constitutional Court</a:t>
            </a:r>
          </a:p>
          <a:p>
            <a:pPr marL="0" indent="0" algn="just">
              <a:buNone/>
            </a:pPr>
            <a:endParaRPr lang="en-US" b="1" dirty="0" smtClean="0"/>
          </a:p>
          <a:p>
            <a:pPr algn="just"/>
            <a:r>
              <a:rPr lang="en-US" sz="2800" dirty="0">
                <a:sym typeface="Calibri"/>
              </a:rPr>
              <a:t>Ugandan Penal Code provision criminalizing adultery </a:t>
            </a:r>
            <a:r>
              <a:rPr lang="en-US" sz="2800" dirty="0" smtClean="0">
                <a:sym typeface="Calibri"/>
              </a:rPr>
              <a:t>was found to violate </a:t>
            </a:r>
            <a:r>
              <a:rPr lang="en-US" sz="2800" dirty="0">
                <a:sym typeface="Calibri"/>
              </a:rPr>
              <a:t>the rights to equality, dignity and protection from inhuman treatment, implicitly debunking the sexual stereotypes underpinning the law</a:t>
            </a:r>
            <a:r>
              <a:rPr lang="en-US" sz="2800" dirty="0" smtClean="0">
                <a:sym typeface="Calibri"/>
              </a:rPr>
              <a:t>.</a:t>
            </a:r>
          </a:p>
          <a:p>
            <a:pPr marL="0" indent="0" algn="just">
              <a:buNone/>
            </a:pPr>
            <a:r>
              <a:rPr lang="en-US" sz="2800" dirty="0" smtClean="0">
                <a:sym typeface="Calibri"/>
              </a:rPr>
              <a:t> </a:t>
            </a:r>
            <a:endParaRPr lang="en-US" b="1" dirty="0"/>
          </a:p>
          <a:p>
            <a:pPr algn="just"/>
            <a:r>
              <a:rPr lang="en-US" sz="2800" dirty="0">
                <a:sym typeface="Calibri"/>
              </a:rPr>
              <a:t>The law made it an offence for a married woman to have sex with any man whether married or not, but the same law exonerated a married man's conduct if he has sex with an unmarried woman. The Court rejected the State’s arguments that the law fostered the sanctity of marriage, was in the public interest, and that dropping the law would encourage immorality and promiscuity, as unconstitutional. </a:t>
            </a:r>
          </a:p>
          <a:p>
            <a:pPr marL="0" indent="0" algn="just">
              <a:buNone/>
            </a:pPr>
            <a:endParaRPr lang="en-US" b="1" dirty="0"/>
          </a:p>
        </p:txBody>
      </p:sp>
    </p:spTree>
    <p:extLst>
      <p:ext uri="{BB962C8B-B14F-4D97-AF65-F5344CB8AC3E}">
        <p14:creationId xmlns:p14="http://schemas.microsoft.com/office/powerpoint/2010/main" val="3538556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 name="Título 1"/>
          <p:cNvSpPr txBox="1">
            <a:spLocks noGrp="1"/>
          </p:cNvSpPr>
          <p:nvPr>
            <p:ph type="title"/>
          </p:nvPr>
        </p:nvSpPr>
        <p:spPr>
          <a:xfrm>
            <a:off x="741362" y="274638"/>
            <a:ext cx="7566026" cy="1090614"/>
          </a:xfrm>
          <a:prstGeom prst="rect">
            <a:avLst/>
          </a:prstGeom>
        </p:spPr>
        <p:txBody>
          <a:bodyPr/>
          <a:lstStyle/>
          <a:p>
            <a:r>
              <a:rPr lang="en-US" dirty="0"/>
              <a:t>Stereotypes related to consensual sexual conduct </a:t>
            </a:r>
            <a:endParaRPr dirty="0"/>
          </a:p>
        </p:txBody>
      </p:sp>
      <p:sp>
        <p:nvSpPr>
          <p:cNvPr id="325" name="Marcador de texto 2"/>
          <p:cNvSpPr txBox="1">
            <a:spLocks noGrp="1"/>
          </p:cNvSpPr>
          <p:nvPr>
            <p:ph type="body" idx="1"/>
          </p:nvPr>
        </p:nvSpPr>
        <p:spPr>
          <a:xfrm>
            <a:off x="740832" y="1498599"/>
            <a:ext cx="8082950" cy="909638"/>
          </a:xfrm>
          <a:prstGeom prst="rect">
            <a:avLst/>
          </a:prstGeom>
        </p:spPr>
        <p:txBody>
          <a:bodyPr>
            <a:normAutofit/>
          </a:bodyPr>
          <a:lstStyle/>
          <a:p>
            <a:pPr marL="0" indent="0" algn="ctr">
              <a:buSzTx/>
              <a:buNone/>
              <a:defRPr b="1"/>
            </a:pPr>
            <a:r>
              <a:rPr dirty="0"/>
              <a:t>S.L. </a:t>
            </a:r>
            <a:r>
              <a:rPr lang="fr-CH" dirty="0" smtClean="0"/>
              <a:t>v</a:t>
            </a:r>
            <a:r>
              <a:rPr dirty="0" smtClean="0"/>
              <a:t>s </a:t>
            </a:r>
            <a:r>
              <a:rPr dirty="0"/>
              <a:t>Austria </a:t>
            </a:r>
            <a:r>
              <a:rPr lang="fr-CH" dirty="0" smtClean="0"/>
              <a:t>(2003) - ECtHR</a:t>
            </a:r>
          </a:p>
          <a:p>
            <a:pPr marL="0" indent="0" algn="ctr">
              <a:buSzTx/>
              <a:buNone/>
              <a:defRPr b="1"/>
            </a:pPr>
            <a:endParaRPr lang="fr-CH" dirty="0"/>
          </a:p>
          <a:p>
            <a:pPr marL="0" indent="0">
              <a:buSzTx/>
              <a:buNone/>
              <a:defRPr b="1"/>
            </a:pPr>
            <a:endParaRPr dirty="0"/>
          </a:p>
        </p:txBody>
      </p:sp>
      <p:sp>
        <p:nvSpPr>
          <p:cNvPr id="4" name="TextBox 3"/>
          <p:cNvSpPr txBox="1"/>
          <p:nvPr/>
        </p:nvSpPr>
        <p:spPr>
          <a:xfrm>
            <a:off x="197057" y="2386344"/>
            <a:ext cx="8670516" cy="4247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a:r>
              <a:rPr lang="en-US" sz="3000" i="1" dirty="0">
                <a:latin typeface="Arial" panose="020B0604020202020204" pitchFamily="34" charset="0"/>
                <a:cs typeface="Arial" panose="020B0604020202020204" pitchFamily="34" charset="0"/>
              </a:rPr>
              <a:t>“To the extent that Article 209 of the [Austrian] Criminal Code embodied a predisposed bias on the part of a heterosexual majority against a homosexual minority, </a:t>
            </a:r>
            <a:r>
              <a:rPr lang="en-US" sz="3000" b="1" i="1" dirty="0">
                <a:latin typeface="Arial" panose="020B0604020202020204" pitchFamily="34" charset="0"/>
                <a:cs typeface="Arial" panose="020B0604020202020204" pitchFamily="34" charset="0"/>
              </a:rPr>
              <a:t>these negative attitudes cannot of themselves be considered by the Court to amount to sufficient justification</a:t>
            </a:r>
            <a:r>
              <a:rPr lang="en-US" sz="3000" i="1" dirty="0">
                <a:latin typeface="Arial" panose="020B0604020202020204" pitchFamily="34" charset="0"/>
                <a:cs typeface="Arial" panose="020B0604020202020204" pitchFamily="34" charset="0"/>
              </a:rPr>
              <a:t> for the differential treatment any more than similar negative attitudes towards those of a different race, origin or </a:t>
            </a:r>
            <a:r>
              <a:rPr lang="en-US" sz="3000" i="1" dirty="0" err="1">
                <a:latin typeface="Arial" panose="020B0604020202020204" pitchFamily="34" charset="0"/>
                <a:cs typeface="Arial" panose="020B0604020202020204" pitchFamily="34" charset="0"/>
              </a:rPr>
              <a:t>colour</a:t>
            </a:r>
            <a:r>
              <a:rPr lang="en-US" sz="3000" i="1" dirty="0">
                <a:latin typeface="Arial" panose="020B0604020202020204" pitchFamily="34" charset="0"/>
                <a:cs typeface="Arial" panose="020B0604020202020204" pitchFamily="34" charset="0"/>
              </a:rPr>
              <a:t>”</a:t>
            </a:r>
            <a:endParaRPr kumimoji="0" lang="en-US" sz="3000" b="0" i="1" u="none" strike="noStrike" cap="none" spc="0" normalizeH="0" baseline="0" dirty="0">
              <a:ln>
                <a:noFill/>
              </a:ln>
              <a:solidFill>
                <a:srgbClr val="333333"/>
              </a:solidFill>
              <a:effectLst/>
              <a:uFillTx/>
              <a:latin typeface="Arial" panose="020B0604020202020204" pitchFamily="34" charset="0"/>
              <a:cs typeface="Arial" panose="020B0604020202020204" pitchFamily="34" charset="0"/>
              <a:sym typeface="Calibri"/>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 name="Título 1"/>
          <p:cNvSpPr txBox="1">
            <a:spLocks noGrp="1"/>
          </p:cNvSpPr>
          <p:nvPr>
            <p:ph type="title"/>
          </p:nvPr>
        </p:nvSpPr>
        <p:spPr>
          <a:xfrm>
            <a:off x="741362" y="274638"/>
            <a:ext cx="7566026" cy="1090614"/>
          </a:xfrm>
          <a:prstGeom prst="rect">
            <a:avLst/>
          </a:prstGeom>
        </p:spPr>
        <p:txBody>
          <a:bodyPr/>
          <a:lstStyle/>
          <a:p>
            <a:r>
              <a:rPr lang="fr-CH" dirty="0" smtClean="0"/>
              <a:t>4. </a:t>
            </a:r>
            <a:r>
              <a:rPr dirty="0" smtClean="0"/>
              <a:t>Stereotypes </a:t>
            </a:r>
            <a:r>
              <a:rPr dirty="0"/>
              <a:t>related to gender identity  </a:t>
            </a:r>
          </a:p>
        </p:txBody>
      </p:sp>
      <p:sp>
        <p:nvSpPr>
          <p:cNvPr id="333" name="Marcador de texto 2"/>
          <p:cNvSpPr txBox="1">
            <a:spLocks noGrp="1"/>
          </p:cNvSpPr>
          <p:nvPr>
            <p:ph type="body" idx="1"/>
          </p:nvPr>
        </p:nvSpPr>
        <p:spPr>
          <a:xfrm>
            <a:off x="740832" y="1498598"/>
            <a:ext cx="7567084" cy="4477703"/>
          </a:xfrm>
          <a:prstGeom prst="rect">
            <a:avLst/>
          </a:prstGeom>
        </p:spPr>
        <p:txBody>
          <a:bodyPr>
            <a:normAutofit/>
          </a:bodyPr>
          <a:lstStyle>
            <a:lvl1pPr>
              <a:lnSpc>
                <a:spcPct val="90000"/>
              </a:lnSpc>
              <a:defRPr sz="2400"/>
            </a:lvl1pPr>
          </a:lstStyle>
          <a:p>
            <a:r>
              <a:rPr sz="2800" dirty="0"/>
              <a:t>Societal understanding of gender identity has generally fallen within the binaries of male and female. </a:t>
            </a:r>
            <a:endParaRPr lang="fr-CH" sz="2800" dirty="0" smtClean="0"/>
          </a:p>
          <a:p>
            <a:endParaRPr lang="fr-CH" sz="2800" dirty="0" smtClean="0"/>
          </a:p>
          <a:p>
            <a:r>
              <a:rPr sz="2800" dirty="0" smtClean="0"/>
              <a:t>These </a:t>
            </a:r>
            <a:r>
              <a:rPr sz="2800" dirty="0"/>
              <a:t>understandings are based on sex stereotypes of binary physical and biological differences between males and females at birth and related sex role stereotypes concerning reproduction and family relations.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itle 1"/>
          <p:cNvSpPr txBox="1">
            <a:spLocks noGrp="1"/>
          </p:cNvSpPr>
          <p:nvPr>
            <p:ph type="title"/>
          </p:nvPr>
        </p:nvSpPr>
        <p:spPr>
          <a:xfrm>
            <a:off x="741362" y="274638"/>
            <a:ext cx="7566026" cy="1090614"/>
          </a:xfrm>
          <a:prstGeom prst="rect">
            <a:avLst/>
          </a:prstGeom>
        </p:spPr>
        <p:txBody>
          <a:bodyPr>
            <a:noAutofit/>
          </a:bodyPr>
          <a:lstStyle/>
          <a:p>
            <a:pPr defTabSz="338326">
              <a:defRPr sz="2000"/>
            </a:pPr>
            <a:r>
              <a:rPr sz="2800" dirty="0"/>
              <a:t>What are Sexual and Reproductive Health and Rights? </a:t>
            </a:r>
            <a:br>
              <a:rPr sz="2800" dirty="0"/>
            </a:br>
            <a:endParaRPr sz="2800" dirty="0"/>
          </a:p>
        </p:txBody>
      </p:sp>
      <p:sp>
        <p:nvSpPr>
          <p:cNvPr id="99" name="Content Placeholder 2"/>
          <p:cNvSpPr txBox="1">
            <a:spLocks noGrp="1"/>
          </p:cNvSpPr>
          <p:nvPr>
            <p:ph type="body" idx="1"/>
          </p:nvPr>
        </p:nvSpPr>
        <p:spPr>
          <a:xfrm>
            <a:off x="169332" y="1164167"/>
            <a:ext cx="8974667" cy="5461000"/>
          </a:xfrm>
          <a:prstGeom prst="rect">
            <a:avLst/>
          </a:prstGeom>
        </p:spPr>
        <p:txBody>
          <a:bodyPr>
            <a:normAutofit fontScale="92500" lnSpcReduction="10000"/>
          </a:bodyPr>
          <a:lstStyle/>
          <a:p>
            <a:r>
              <a:rPr dirty="0" smtClean="0"/>
              <a:t>Sexual </a:t>
            </a:r>
            <a:r>
              <a:rPr dirty="0"/>
              <a:t>and reproductive health and rights (SRHR) is related to multiple </a:t>
            </a:r>
            <a:r>
              <a:rPr dirty="0" smtClean="0"/>
              <a:t>human</a:t>
            </a:r>
            <a:r>
              <a:rPr lang="fr-CH" dirty="0" smtClean="0"/>
              <a:t> rights</a:t>
            </a:r>
            <a:r>
              <a:rPr lang="fr-CH" dirty="0"/>
              <a:t> </a:t>
            </a:r>
            <a:r>
              <a:rPr lang="fr-CH" dirty="0" smtClean="0"/>
              <a:t>and </a:t>
            </a:r>
            <a:r>
              <a:rPr dirty="0" smtClean="0"/>
              <a:t>includes </a:t>
            </a:r>
            <a:r>
              <a:rPr dirty="0"/>
              <a:t>a series of freedoms and entitlements</a:t>
            </a:r>
            <a:r>
              <a:rPr dirty="0" smtClean="0"/>
              <a:t>.</a:t>
            </a:r>
            <a:endParaRPr lang="fr-CH" dirty="0" smtClean="0"/>
          </a:p>
          <a:p>
            <a:pPr lvl="1"/>
            <a:r>
              <a:rPr lang="fr-CH" dirty="0" smtClean="0"/>
              <a:t>Rights to</a:t>
            </a:r>
            <a:r>
              <a:rPr lang="is-IS" dirty="0" smtClean="0"/>
              <a:t>…</a:t>
            </a:r>
          </a:p>
          <a:p>
            <a:pPr lvl="1"/>
            <a:r>
              <a:rPr lang="is-IS" dirty="0" smtClean="0"/>
              <a:t>Freedoms from...</a:t>
            </a:r>
            <a:endParaRPr lang="is-IS" dirty="0"/>
          </a:p>
          <a:p>
            <a:r>
              <a:rPr lang="fr-CH" dirty="0"/>
              <a:t>Applies to everyone: women, men, girls, boys and those who identify with other identities</a:t>
            </a:r>
          </a:p>
          <a:p>
            <a:pPr>
              <a:spcAft>
                <a:spcPts val="700"/>
              </a:spcAft>
            </a:pPr>
            <a:r>
              <a:rPr lang="en-GB" dirty="0"/>
              <a:t>Sexual and reproductive health and rights are critically influenced </a:t>
            </a:r>
            <a:r>
              <a:rPr lang="en-GB" dirty="0" smtClean="0"/>
              <a:t>by </a:t>
            </a:r>
            <a:r>
              <a:rPr lang="en-GB" b="1" u="sng" dirty="0" smtClean="0"/>
              <a:t>gender </a:t>
            </a:r>
            <a:r>
              <a:rPr lang="en-GB" b="1" u="sng" dirty="0"/>
              <a:t>stereotypes</a:t>
            </a:r>
            <a:r>
              <a:rPr lang="en-GB" dirty="0" smtClean="0"/>
              <a:t> </a:t>
            </a:r>
          </a:p>
          <a:p>
            <a:pPr marL="0" indent="0">
              <a:buNone/>
            </a:pPr>
            <a:r>
              <a:rPr lang="en-GB" b="1" dirty="0" smtClean="0"/>
              <a:t>Key resources:</a:t>
            </a:r>
          </a:p>
          <a:p>
            <a:r>
              <a:rPr lang="en-GB" dirty="0" smtClean="0"/>
              <a:t>CESCR Committee General Comment 22 (2016)</a:t>
            </a:r>
          </a:p>
          <a:p>
            <a:r>
              <a:rPr lang="en-GB" dirty="0"/>
              <a:t>OHCHR Reflection Guide for the Judiciary on Applying a Rights-Based Approach to Sexual, Reproductive, Maternal Health and Under-5 Child Health </a:t>
            </a:r>
            <a:r>
              <a:rPr lang="en-GB" dirty="0" smtClean="0"/>
              <a:t>(2017)</a:t>
            </a:r>
            <a:endParaRPr lang="en-GB" dirty="0"/>
          </a:p>
          <a:p>
            <a:pPr lvl="1"/>
            <a:endParaRPr lang="is-IS" dirty="0"/>
          </a:p>
          <a:p>
            <a:endParaRPr lang="fr-CH" dirty="0" smtClean="0"/>
          </a:p>
          <a:p>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Flecha"/>
          <p:cNvSpPr/>
          <p:nvPr/>
        </p:nvSpPr>
        <p:spPr>
          <a:xfrm>
            <a:off x="1667942" y="1629107"/>
            <a:ext cx="2316046" cy="3810004"/>
          </a:xfrm>
          <a:prstGeom prst="rightArrow">
            <a:avLst>
              <a:gd name="adj1" fmla="val 70000"/>
              <a:gd name="adj2" fmla="val 50000"/>
            </a:avLst>
          </a:prstGeom>
          <a:solidFill>
            <a:srgbClr val="CAD4E5">
              <a:alpha val="90000"/>
            </a:srgbClr>
          </a:solidFill>
          <a:ln w="9525" cap="flat">
            <a:solidFill>
              <a:srgbClr val="CAD4E5">
                <a:alpha val="90000"/>
              </a:srgbClr>
            </a:solidFill>
            <a:prstDash val="solid"/>
            <a:round/>
          </a:ln>
          <a:effectLst/>
        </p:spPr>
        <p:txBody>
          <a:bodyPr wrap="square" lIns="45718" tIns="45718" rIns="45718" bIns="45718" numCol="1" anchor="ctr">
            <a:noAutofit/>
          </a:bodyPr>
          <a:lstStyle/>
          <a:p>
            <a:pPr defTabSz="488950">
              <a:lnSpc>
                <a:spcPct val="90000"/>
              </a:lnSpc>
              <a:spcBef>
                <a:spcPts val="300"/>
              </a:spcBef>
              <a:defRPr sz="1100"/>
            </a:pPr>
            <a:endParaRPr/>
          </a:p>
        </p:txBody>
      </p:sp>
      <p:grpSp>
        <p:nvGrpSpPr>
          <p:cNvPr id="168" name="Diagrama 3"/>
          <p:cNvGrpSpPr/>
          <p:nvPr/>
        </p:nvGrpSpPr>
        <p:grpSpPr>
          <a:xfrm>
            <a:off x="148421" y="2269303"/>
            <a:ext cx="8806732" cy="2552727"/>
            <a:chOff x="-17434" y="341803"/>
            <a:chExt cx="7342241" cy="1130873"/>
          </a:xfrm>
        </p:grpSpPr>
        <p:sp>
          <p:nvSpPr>
            <p:cNvPr id="151" name="Women are emotionally volatile"/>
            <p:cNvSpPr txBox="1"/>
            <p:nvPr/>
          </p:nvSpPr>
          <p:spPr>
            <a:xfrm>
              <a:off x="1472924" y="639882"/>
              <a:ext cx="1452162" cy="4993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lang="en-US" sz="2000" dirty="0"/>
                <a:t>Trans persons are abnormal, perverts or deviant</a:t>
              </a:r>
            </a:p>
          </p:txBody>
        </p:sp>
        <p:grpSp>
          <p:nvGrpSpPr>
            <p:cNvPr id="155" name="Grupo"/>
            <p:cNvGrpSpPr/>
            <p:nvPr/>
          </p:nvGrpSpPr>
          <p:grpSpPr>
            <a:xfrm>
              <a:off x="-17434" y="370899"/>
              <a:ext cx="1354853" cy="1012026"/>
              <a:chOff x="-17434" y="9699"/>
              <a:chExt cx="1354852" cy="1012024"/>
            </a:xfrm>
          </p:grpSpPr>
          <p:sp>
            <p:nvSpPr>
              <p:cNvPr id="153" name="Círculo"/>
              <p:cNvSpPr/>
              <p:nvPr/>
            </p:nvSpPr>
            <p:spPr>
              <a:xfrm>
                <a:off x="77877" y="9699"/>
                <a:ext cx="1259541" cy="1012024"/>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54" name="Stereotype"/>
              <p:cNvSpPr txBox="1"/>
              <p:nvPr/>
            </p:nvSpPr>
            <p:spPr>
              <a:xfrm>
                <a:off x="-17434" y="423950"/>
                <a:ext cx="988008" cy="13123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000">
                    <a:solidFill>
                      <a:srgbClr val="FFFFFF"/>
                    </a:solidFill>
                  </a:defRPr>
                </a:lvl1pPr>
              </a:lstStyle>
              <a:p>
                <a:r>
                  <a:rPr sz="2000" dirty="0"/>
                  <a:t>Stereotype </a:t>
                </a:r>
              </a:p>
            </p:txBody>
          </p:sp>
        </p:grpSp>
        <p:sp>
          <p:nvSpPr>
            <p:cNvPr id="163" name="A woman can’t make a rational decision about their own SRHR"/>
            <p:cNvSpPr txBox="1"/>
            <p:nvPr/>
          </p:nvSpPr>
          <p:spPr>
            <a:xfrm>
              <a:off x="4481247" y="348383"/>
              <a:ext cx="2843560" cy="11242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p>
              <a:pPr lvl="1" defTabSz="488950">
                <a:lnSpc>
                  <a:spcPct val="90000"/>
                </a:lnSpc>
                <a:spcBef>
                  <a:spcPts val="100"/>
                </a:spcBef>
                <a:buSzPct val="100000"/>
                <a:defRPr sz="1100"/>
              </a:pPr>
              <a:r>
                <a:rPr lang="en-US" sz="2000" dirty="0" smtClean="0"/>
                <a:t>The </a:t>
              </a:r>
              <a:r>
                <a:rPr lang="en-US" sz="2000" dirty="0"/>
                <a:t>gender identity of trans people should not be officially </a:t>
              </a:r>
              <a:r>
                <a:rPr lang="en-US" sz="2000" dirty="0" smtClean="0"/>
                <a:t>recognized</a:t>
              </a:r>
            </a:p>
            <a:p>
              <a:pPr lvl="1" defTabSz="488950">
                <a:lnSpc>
                  <a:spcPct val="90000"/>
                </a:lnSpc>
                <a:spcBef>
                  <a:spcPts val="100"/>
                </a:spcBef>
                <a:buSzPct val="100000"/>
                <a:defRPr sz="1100"/>
              </a:pPr>
              <a:endParaRPr lang="en-US" sz="2000" dirty="0"/>
            </a:p>
            <a:p>
              <a:pPr lvl="1" defTabSz="488950">
                <a:lnSpc>
                  <a:spcPct val="90000"/>
                </a:lnSpc>
                <a:spcBef>
                  <a:spcPts val="100"/>
                </a:spcBef>
                <a:buSzPct val="100000"/>
                <a:defRPr sz="1100"/>
              </a:pPr>
              <a:r>
                <a:rPr lang="en-US" sz="2000" dirty="0" smtClean="0"/>
                <a:t>Changing </a:t>
              </a:r>
              <a:r>
                <a:rPr lang="en-US" sz="2000" dirty="0"/>
                <a:t>legal gender identity should be contingent on psychological examinations and medical interventions, including sterilization</a:t>
              </a:r>
            </a:p>
          </p:txBody>
        </p:sp>
        <p:grpSp>
          <p:nvGrpSpPr>
            <p:cNvPr id="167" name="Grupo"/>
            <p:cNvGrpSpPr/>
            <p:nvPr/>
          </p:nvGrpSpPr>
          <p:grpSpPr>
            <a:xfrm>
              <a:off x="2951397" y="341803"/>
              <a:ext cx="1306699" cy="1041122"/>
              <a:chOff x="-2117219" y="-19397"/>
              <a:chExt cx="1306696" cy="1041120"/>
            </a:xfrm>
          </p:grpSpPr>
          <p:sp>
            <p:nvSpPr>
              <p:cNvPr id="165" name="Círculo"/>
              <p:cNvSpPr/>
              <p:nvPr/>
            </p:nvSpPr>
            <p:spPr>
              <a:xfrm>
                <a:off x="-2117219" y="-19397"/>
                <a:ext cx="1306696" cy="1041120"/>
              </a:xfrm>
              <a:prstGeom prst="ellipse">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defRPr>
                </a:pPr>
                <a:endParaRPr/>
              </a:p>
            </p:txBody>
          </p:sp>
          <p:sp>
            <p:nvSpPr>
              <p:cNvPr id="166" name="Inferences"/>
              <p:cNvSpPr txBox="1"/>
              <p:nvPr/>
            </p:nvSpPr>
            <p:spPr>
              <a:xfrm>
                <a:off x="-2006536" y="407410"/>
                <a:ext cx="984022" cy="13123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985" tIns="6985" rIns="6985" bIns="6985" numCol="1" anchor="ctr">
                <a:spAutoFit/>
              </a:bodyPr>
              <a:lstStyle>
                <a:lvl1pPr algn="ctr" defTabSz="488950">
                  <a:lnSpc>
                    <a:spcPct val="90000"/>
                  </a:lnSpc>
                  <a:spcBef>
                    <a:spcPts val="400"/>
                  </a:spcBef>
                  <a:defRPr sz="1100">
                    <a:solidFill>
                      <a:srgbClr val="FFFFFF"/>
                    </a:solidFill>
                  </a:defRPr>
                </a:lvl1pPr>
              </a:lstStyle>
              <a:p>
                <a:r>
                  <a:rPr sz="2000" dirty="0"/>
                  <a:t>Inferences</a:t>
                </a:r>
              </a:p>
            </p:txBody>
          </p:sp>
        </p:grpSp>
      </p:grpSp>
      <p:sp>
        <p:nvSpPr>
          <p:cNvPr id="2" name="TextBox 1"/>
          <p:cNvSpPr txBox="1"/>
          <p:nvPr/>
        </p:nvSpPr>
        <p:spPr>
          <a:xfrm>
            <a:off x="5035905" y="1641978"/>
            <a:ext cx="2255210" cy="10946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333333"/>
              </a:solidFill>
              <a:effectLst/>
              <a:uFillTx/>
              <a:latin typeface="+mn-lt"/>
              <a:ea typeface="+mn-ea"/>
              <a:cs typeface="+mn-cs"/>
              <a:sym typeface="Calibri"/>
            </a:endParaRPr>
          </a:p>
        </p:txBody>
      </p:sp>
      <p:sp>
        <p:nvSpPr>
          <p:cNvPr id="23" name="Título 1"/>
          <p:cNvSpPr txBox="1">
            <a:spLocks noGrp="1"/>
          </p:cNvSpPr>
          <p:nvPr>
            <p:ph type="title"/>
          </p:nvPr>
        </p:nvSpPr>
        <p:spPr>
          <a:xfrm>
            <a:off x="741362" y="274638"/>
            <a:ext cx="7566026" cy="1090614"/>
          </a:xfrm>
          <a:prstGeom prst="rect">
            <a:avLst/>
          </a:prstGeom>
        </p:spPr>
        <p:txBody>
          <a:bodyPr/>
          <a:lstStyle/>
          <a:p>
            <a:r>
              <a:rPr dirty="0" smtClean="0"/>
              <a:t>Stereotypes </a:t>
            </a:r>
            <a:r>
              <a:rPr dirty="0"/>
              <a:t>related to gender identity  </a:t>
            </a:r>
          </a:p>
        </p:txBody>
      </p:sp>
    </p:spTree>
    <p:extLst>
      <p:ext uri="{BB962C8B-B14F-4D97-AF65-F5344CB8AC3E}">
        <p14:creationId xmlns:p14="http://schemas.microsoft.com/office/powerpoint/2010/main" val="2282936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1" name="Marcador de texto 2"/>
          <p:cNvSpPr txBox="1">
            <a:spLocks noGrp="1"/>
          </p:cNvSpPr>
          <p:nvPr>
            <p:ph type="body" idx="1"/>
          </p:nvPr>
        </p:nvSpPr>
        <p:spPr>
          <a:xfrm>
            <a:off x="197057" y="1088571"/>
            <a:ext cx="8801800" cy="5610704"/>
          </a:xfrm>
          <a:prstGeom prst="rect">
            <a:avLst/>
          </a:prstGeom>
        </p:spPr>
        <p:txBody>
          <a:bodyPr>
            <a:normAutofit/>
          </a:bodyPr>
          <a:lstStyle/>
          <a:p>
            <a:pPr marL="0" indent="0">
              <a:lnSpc>
                <a:spcPct val="80000"/>
              </a:lnSpc>
              <a:buSzTx/>
              <a:buNone/>
              <a:defRPr sz="1600" b="1"/>
            </a:pPr>
            <a:r>
              <a:rPr sz="2400" dirty="0"/>
              <a:t>Decision of Nepal’s Supreme Court of Justice in the case of Pant</a:t>
            </a:r>
          </a:p>
          <a:p>
            <a:pPr>
              <a:lnSpc>
                <a:spcPct val="80000"/>
              </a:lnSpc>
              <a:defRPr sz="1600"/>
            </a:pPr>
            <a:r>
              <a:rPr sz="2000" dirty="0"/>
              <a:t> The Court established that:</a:t>
            </a:r>
          </a:p>
          <a:p>
            <a:pPr marL="33338" indent="0">
              <a:lnSpc>
                <a:spcPct val="80000"/>
              </a:lnSpc>
              <a:buNone/>
              <a:defRPr sz="1600" i="1"/>
            </a:pPr>
            <a:r>
              <a:rPr sz="2100" dirty="0" smtClean="0"/>
              <a:t>“an old notion considers the people of a third sex other than the men and women as rare and that the people of third sex are sexual perverts. Such old notions have no value if one holds the view that welfare states, dedicated to the human rights should protect the right to life of every citizen.(…</a:t>
            </a:r>
            <a:r>
              <a:rPr lang="fr-CH" sz="2100" dirty="0"/>
              <a:t>)</a:t>
            </a:r>
            <a:r>
              <a:rPr sz="2100" dirty="0" smtClean="0"/>
              <a:t> </a:t>
            </a:r>
            <a:r>
              <a:rPr lang="fr-CH" sz="2100" dirty="0" smtClean="0"/>
              <a:t>“</a:t>
            </a:r>
          </a:p>
          <a:p>
            <a:pPr marL="33338" indent="0">
              <a:lnSpc>
                <a:spcPct val="80000"/>
              </a:lnSpc>
              <a:buNone/>
              <a:defRPr sz="1600" i="1"/>
            </a:pPr>
            <a:r>
              <a:rPr lang="fr-CH" sz="2100" dirty="0"/>
              <a:t>“</a:t>
            </a:r>
            <a:r>
              <a:rPr sz="2100" dirty="0" smtClean="0"/>
              <a:t>It cannot be said that only because of their behavior, activities and conduct guided by their self-feeling as well as their cross dress other than one imposed by the society according to their gender identity, will pollute the society. This is so, as an individual does not change his own natural identity merely to imitate other people.</a:t>
            </a:r>
            <a:r>
              <a:rPr lang="fr-CH" sz="2100" dirty="0" smtClean="0"/>
              <a:t>“</a:t>
            </a:r>
          </a:p>
          <a:p>
            <a:pPr marL="33338" indent="0">
              <a:lnSpc>
                <a:spcPct val="80000"/>
              </a:lnSpc>
              <a:buNone/>
              <a:defRPr sz="1600" i="1"/>
            </a:pPr>
            <a:r>
              <a:rPr lang="fr-CH" sz="2100" dirty="0" smtClean="0"/>
              <a:t>“</a:t>
            </a:r>
            <a:r>
              <a:rPr sz="2100" dirty="0" smtClean="0"/>
              <a:t>The medical science has already proved that this is a natural behavior rather than a psychiatric problem</a:t>
            </a:r>
            <a:r>
              <a:rPr lang="fr-CH" sz="2100" dirty="0"/>
              <a:t> </a:t>
            </a:r>
            <a:r>
              <a:rPr lang="fr-CH" sz="2100" dirty="0" smtClean="0"/>
              <a:t>(</a:t>
            </a:r>
            <a:r>
              <a:rPr lang="is-IS" sz="2100" dirty="0" smtClean="0"/>
              <a:t>…)</a:t>
            </a:r>
            <a:r>
              <a:rPr sz="2100" dirty="0" smtClean="0"/>
              <a:t> Any provision that hurts the reputation and self-dignity as well as the liberty of an individual is not acceptable from the human rights’ point of view. The fundamental rights of an individual should not be restricted on any grounds such as religion, culture, customs, values and the like.”</a:t>
            </a:r>
            <a:endParaRPr sz="2100" dirty="0"/>
          </a:p>
        </p:txBody>
      </p:sp>
      <p:sp>
        <p:nvSpPr>
          <p:cNvPr id="5" name="Título 1"/>
          <p:cNvSpPr txBox="1">
            <a:spLocks noGrp="1"/>
          </p:cNvSpPr>
          <p:nvPr>
            <p:ph type="title"/>
          </p:nvPr>
        </p:nvSpPr>
        <p:spPr>
          <a:xfrm>
            <a:off x="741362" y="274638"/>
            <a:ext cx="7566026" cy="1090614"/>
          </a:xfrm>
          <a:prstGeom prst="rect">
            <a:avLst/>
          </a:prstGeom>
        </p:spPr>
        <p:txBody>
          <a:bodyPr/>
          <a:lstStyle/>
          <a:p>
            <a:r>
              <a:rPr dirty="0" smtClean="0"/>
              <a:t>Stereotypes </a:t>
            </a:r>
            <a:r>
              <a:rPr dirty="0"/>
              <a:t>related to gender identity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 name="Título 1"/>
          <p:cNvSpPr txBox="1">
            <a:spLocks noGrp="1"/>
          </p:cNvSpPr>
          <p:nvPr>
            <p:ph type="title"/>
          </p:nvPr>
        </p:nvSpPr>
        <p:spPr>
          <a:xfrm>
            <a:off x="741362" y="274638"/>
            <a:ext cx="7566026" cy="1090614"/>
          </a:xfrm>
          <a:prstGeom prst="rect">
            <a:avLst/>
          </a:prstGeom>
        </p:spPr>
        <p:txBody>
          <a:bodyPr/>
          <a:lstStyle>
            <a:lvl1pPr>
              <a:defRPr sz="2800"/>
            </a:lvl1pPr>
          </a:lstStyle>
          <a:p>
            <a:r>
              <a:rPr dirty="0"/>
              <a:t>Importance of addressing judicial wrongful gender stereotyping on SRHR</a:t>
            </a:r>
          </a:p>
        </p:txBody>
      </p:sp>
      <p:sp>
        <p:nvSpPr>
          <p:cNvPr id="344" name="Marcador de texto 2"/>
          <p:cNvSpPr txBox="1">
            <a:spLocks noGrp="1"/>
          </p:cNvSpPr>
          <p:nvPr>
            <p:ph type="body" idx="1"/>
          </p:nvPr>
        </p:nvSpPr>
        <p:spPr>
          <a:xfrm>
            <a:off x="306533" y="1498598"/>
            <a:ext cx="8626725" cy="5025533"/>
          </a:xfrm>
          <a:prstGeom prst="rect">
            <a:avLst/>
          </a:prstGeom>
        </p:spPr>
        <p:txBody>
          <a:bodyPr>
            <a:normAutofit fontScale="92500" lnSpcReduction="10000"/>
          </a:bodyPr>
          <a:lstStyle>
            <a:lvl1pPr marL="0" indent="0" algn="ctr">
              <a:buSzTx/>
              <a:buNone/>
              <a:defRPr b="1"/>
            </a:lvl1pPr>
          </a:lstStyle>
          <a:p>
            <a:pPr marL="457200" indent="-457200" algn="l">
              <a:buFont typeface="Wingdings" charset="2"/>
              <a:buChar char="Ø"/>
            </a:pPr>
            <a:r>
              <a:rPr lang="en-US" sz="2800" b="0" dirty="0">
                <a:sym typeface="Calibri"/>
              </a:rPr>
              <a:t>M</a:t>
            </a:r>
            <a:r>
              <a:rPr lang="en-US" sz="2800" b="0" dirty="0" smtClean="0">
                <a:sym typeface="Calibri"/>
              </a:rPr>
              <a:t>isperceptions </a:t>
            </a:r>
            <a:r>
              <a:rPr lang="en-US" sz="2800" b="0" dirty="0">
                <a:sym typeface="Calibri"/>
              </a:rPr>
              <a:t>and beliefs about the sex, sex role and sexual characteristics of men and women </a:t>
            </a:r>
            <a:r>
              <a:rPr lang="en-US" sz="2800" dirty="0">
                <a:sym typeface="Calibri"/>
              </a:rPr>
              <a:t>obstruct the full enjoyment of </a:t>
            </a:r>
            <a:r>
              <a:rPr lang="en-US" sz="2800" dirty="0" smtClean="0">
                <a:sym typeface="Calibri"/>
              </a:rPr>
              <a:t>sexual and reproductive health and rights</a:t>
            </a:r>
            <a:r>
              <a:rPr lang="en-US" sz="2800" b="0" dirty="0" smtClean="0">
                <a:sym typeface="Calibri"/>
              </a:rPr>
              <a:t>, </a:t>
            </a:r>
            <a:r>
              <a:rPr lang="en-US" sz="2800" b="0" dirty="0">
                <a:sym typeface="Calibri"/>
              </a:rPr>
              <a:t>operating to marginalize </a:t>
            </a:r>
            <a:r>
              <a:rPr lang="en-US" sz="2800" b="0" dirty="0" smtClean="0">
                <a:sym typeface="Calibri"/>
              </a:rPr>
              <a:t>and exclude </a:t>
            </a:r>
            <a:r>
              <a:rPr lang="en-US" sz="2800" b="0" dirty="0">
                <a:sym typeface="Calibri"/>
              </a:rPr>
              <a:t>gender non-conforming individuals and subordinate </a:t>
            </a:r>
            <a:r>
              <a:rPr lang="en-US" sz="2800" b="0" dirty="0" smtClean="0">
                <a:sym typeface="Calibri"/>
              </a:rPr>
              <a:t>and control </a:t>
            </a:r>
            <a:r>
              <a:rPr lang="en-US" sz="2800" b="0" dirty="0">
                <a:sym typeface="Calibri"/>
              </a:rPr>
              <a:t>women </a:t>
            </a:r>
            <a:r>
              <a:rPr lang="en-US" sz="2800" b="0" dirty="0" smtClean="0">
                <a:sym typeface="Calibri"/>
              </a:rPr>
              <a:t>and girls</a:t>
            </a:r>
            <a:r>
              <a:rPr lang="en-US" sz="2800" b="0">
                <a:sym typeface="Calibri"/>
              </a:rPr>
              <a:t>. </a:t>
            </a:r>
            <a:endParaRPr lang="en-US" sz="2800" b="0" smtClean="0">
              <a:sym typeface="Calibri"/>
            </a:endParaRPr>
          </a:p>
          <a:p>
            <a:pPr marL="457200" indent="-457200" algn="l">
              <a:buFont typeface="Wingdings" charset="2"/>
              <a:buChar char="Ø"/>
            </a:pPr>
            <a:endParaRPr lang="en-US" sz="2800" b="0" dirty="0" smtClean="0">
              <a:sym typeface="Calibri"/>
            </a:endParaRPr>
          </a:p>
          <a:p>
            <a:pPr marL="457200" indent="-457200" algn="l">
              <a:buFont typeface="Wingdings" charset="2"/>
              <a:buChar char="Ø"/>
            </a:pPr>
            <a:r>
              <a:rPr lang="en-US" sz="2800" b="0" dirty="0">
                <a:sym typeface="Calibri"/>
              </a:rPr>
              <a:t>by explicitly identifying, debunking, and awarding effective remedies to address stereotypes, as further discussed below, courts have and can have a critically important transformative impact in catalyzing the elimination of gender stereotypes and ensuring equality throughout society. </a:t>
            </a:r>
          </a:p>
          <a:p>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 name="Oval 11"/>
          <p:cNvSpPr/>
          <p:nvPr/>
        </p:nvSpPr>
        <p:spPr>
          <a:xfrm>
            <a:off x="1066800" y="2092324"/>
            <a:ext cx="6972300" cy="3505202"/>
          </a:xfrm>
          <a:prstGeom prst="ellipse">
            <a:avLst/>
          </a:prstGeom>
          <a:solidFill>
            <a:srgbClr val="DDE9F4"/>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04" name="Oval 10"/>
          <p:cNvSpPr/>
          <p:nvPr/>
        </p:nvSpPr>
        <p:spPr>
          <a:xfrm>
            <a:off x="933450" y="1866899"/>
            <a:ext cx="7239000" cy="3943352"/>
          </a:xfrm>
          <a:prstGeom prst="ellipse">
            <a:avLst/>
          </a:prstGeom>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05" name="Title 1"/>
          <p:cNvSpPr txBox="1">
            <a:spLocks noGrp="1"/>
          </p:cNvSpPr>
          <p:nvPr>
            <p:ph type="title"/>
          </p:nvPr>
        </p:nvSpPr>
        <p:spPr>
          <a:xfrm>
            <a:off x="560387" y="187325"/>
            <a:ext cx="8278815" cy="1090614"/>
          </a:xfrm>
          <a:prstGeom prst="rect">
            <a:avLst/>
          </a:prstGeom>
        </p:spPr>
        <p:txBody>
          <a:bodyPr/>
          <a:lstStyle>
            <a:lvl1pPr algn="ctr"/>
          </a:lstStyle>
          <a:p>
            <a:r>
              <a:t>What rights are necessary for the enjoyment of SRHR?</a:t>
            </a:r>
          </a:p>
        </p:txBody>
      </p:sp>
      <p:grpSp>
        <p:nvGrpSpPr>
          <p:cNvPr id="108" name="Rounded Rectangle 3"/>
          <p:cNvGrpSpPr/>
          <p:nvPr/>
        </p:nvGrpSpPr>
        <p:grpSpPr>
          <a:xfrm>
            <a:off x="5516562" y="4602129"/>
            <a:ext cx="3322640" cy="1312933"/>
            <a:chOff x="0" y="0"/>
            <a:chExt cx="3322639" cy="1312931"/>
          </a:xfrm>
        </p:grpSpPr>
        <p:sp>
          <p:nvSpPr>
            <p:cNvPr id="106" name="Rectángulo redondeado"/>
            <p:cNvSpPr/>
            <p:nvPr/>
          </p:nvSpPr>
          <p:spPr>
            <a:xfrm>
              <a:off x="-1" y="0"/>
              <a:ext cx="3322640" cy="1312932"/>
            </a:xfrm>
            <a:prstGeom prst="roundRect">
              <a:avLst>
                <a:gd name="adj" fmla="val 16667"/>
              </a:avLst>
            </a:prstGeom>
            <a:solidFill>
              <a:srgbClr val="7030A0"/>
            </a:solidFill>
            <a:ln w="9525" cap="flat">
              <a:solidFill>
                <a:srgbClr val="006DB7"/>
              </a:solidFill>
              <a:prstDash val="solid"/>
              <a:round/>
            </a:ln>
            <a:effectLst>
              <a:outerShdw dist="23000" dir="5400000" rotWithShape="0">
                <a:srgbClr val="808080">
                  <a:alpha val="34998"/>
                </a:srgbClr>
              </a:outerShdw>
            </a:effectLst>
          </p:spPr>
          <p:txBody>
            <a:bodyPr wrap="square" lIns="45718" tIns="45718" rIns="45718" bIns="45718" numCol="1" anchor="ctr">
              <a:noAutofit/>
            </a:bodyPr>
            <a:lstStyle/>
            <a:p>
              <a:endParaRPr/>
            </a:p>
          </p:txBody>
        </p:sp>
        <p:sp>
          <p:nvSpPr>
            <p:cNvPr id="107" name="Underlying determinants: Rights to work, food, water, housing, education and to an adequate standard of living"/>
            <p:cNvSpPr txBox="1"/>
            <p:nvPr/>
          </p:nvSpPr>
          <p:spPr>
            <a:xfrm>
              <a:off x="64091" y="81084"/>
              <a:ext cx="3194456" cy="11507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ctr">
              <a:spAutoFit/>
            </a:bodyPr>
            <a:lstStyle/>
            <a:p>
              <a:pPr>
                <a:defRPr u="sng">
                  <a:solidFill>
                    <a:srgbClr val="FFFFFF"/>
                  </a:solidFill>
                  <a:latin typeface="Arial"/>
                  <a:ea typeface="Arial"/>
                  <a:cs typeface="Arial"/>
                  <a:sym typeface="Arial"/>
                </a:defRPr>
              </a:pPr>
              <a:r>
                <a:t>Underlying determinants: </a:t>
              </a:r>
              <a:r>
                <a:rPr u="none"/>
                <a:t>Rights to work, food, water, housing, education and to an adequate standard of living</a:t>
              </a:r>
            </a:p>
          </p:txBody>
        </p:sp>
      </p:grpSp>
      <p:grpSp>
        <p:nvGrpSpPr>
          <p:cNvPr id="111" name="Rounded Rectangle 4"/>
          <p:cNvGrpSpPr/>
          <p:nvPr/>
        </p:nvGrpSpPr>
        <p:grpSpPr>
          <a:xfrm>
            <a:off x="4673601" y="1561990"/>
            <a:ext cx="2132016" cy="891961"/>
            <a:chOff x="0" y="0"/>
            <a:chExt cx="2132015" cy="891959"/>
          </a:xfrm>
        </p:grpSpPr>
        <p:sp>
          <p:nvSpPr>
            <p:cNvPr id="109" name="Rectángulo redondeado"/>
            <p:cNvSpPr/>
            <p:nvPr/>
          </p:nvSpPr>
          <p:spPr>
            <a:xfrm>
              <a:off x="0" y="0"/>
              <a:ext cx="2132016" cy="891961"/>
            </a:xfrm>
            <a:prstGeom prst="roundRect">
              <a:avLst>
                <a:gd name="adj" fmla="val 16667"/>
              </a:avLst>
            </a:prstGeom>
            <a:solidFill>
              <a:srgbClr val="009900"/>
            </a:solidFill>
            <a:ln w="9525" cap="flat">
              <a:solidFill>
                <a:srgbClr val="006DB7"/>
              </a:solidFill>
              <a:prstDash val="solid"/>
              <a:round/>
            </a:ln>
            <a:effectLst>
              <a:outerShdw dist="23000" dir="5400000" rotWithShape="0">
                <a:srgbClr val="808080">
                  <a:alpha val="34998"/>
                </a:srgbClr>
              </a:outerShdw>
            </a:effectLst>
          </p:spPr>
          <p:txBody>
            <a:bodyPr wrap="square" lIns="45718" tIns="45718" rIns="45718" bIns="45718" numCol="1" anchor="ctr">
              <a:noAutofit/>
            </a:bodyPr>
            <a:lstStyle/>
            <a:p>
              <a:endParaRPr/>
            </a:p>
          </p:txBody>
        </p:sp>
        <p:sp>
          <p:nvSpPr>
            <p:cNvPr id="110" name="Rights related to  bodily integrity"/>
            <p:cNvSpPr txBox="1"/>
            <p:nvPr/>
          </p:nvSpPr>
          <p:spPr>
            <a:xfrm>
              <a:off x="43541" y="137297"/>
              <a:ext cx="2044933" cy="6173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ctr">
              <a:spAutoFit/>
            </a:bodyPr>
            <a:lstStyle>
              <a:lvl1pPr>
                <a:defRPr>
                  <a:solidFill>
                    <a:srgbClr val="FFFFFF"/>
                  </a:solidFill>
                  <a:latin typeface="Arial"/>
                  <a:ea typeface="Arial"/>
                  <a:cs typeface="Arial"/>
                  <a:sym typeface="Arial"/>
                </a:defRPr>
              </a:lvl1pPr>
            </a:lstStyle>
            <a:p>
              <a:r>
                <a:t>Rights related to  bodily integrity</a:t>
              </a:r>
            </a:p>
          </p:txBody>
        </p:sp>
      </p:grpSp>
      <p:sp>
        <p:nvSpPr>
          <p:cNvPr id="112" name="Rounded Rectangle 5"/>
          <p:cNvSpPr/>
          <p:nvPr/>
        </p:nvSpPr>
        <p:spPr>
          <a:xfrm>
            <a:off x="253267" y="3704363"/>
            <a:ext cx="1647401" cy="775732"/>
          </a:xfrm>
          <a:prstGeom prst="roundRect">
            <a:avLst>
              <a:gd name="adj" fmla="val 16667"/>
            </a:avLst>
          </a:prstGeom>
          <a:solidFill>
            <a:srgbClr val="FF0000"/>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13" name="Rounded Rectangle 6"/>
          <p:cNvSpPr/>
          <p:nvPr/>
        </p:nvSpPr>
        <p:spPr>
          <a:xfrm>
            <a:off x="2105025" y="1520369"/>
            <a:ext cx="2000250" cy="1022354"/>
          </a:xfrm>
          <a:prstGeom prst="roundRect">
            <a:avLst>
              <a:gd name="adj" fmla="val 16667"/>
            </a:avLst>
          </a:prstGeom>
          <a:solidFill>
            <a:srgbClr val="005389"/>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14" name="Rounded Rectangle 7"/>
          <p:cNvSpPr/>
          <p:nvPr/>
        </p:nvSpPr>
        <p:spPr>
          <a:xfrm>
            <a:off x="2508249" y="5206524"/>
            <a:ext cx="2933702" cy="746346"/>
          </a:xfrm>
          <a:prstGeom prst="roundRect">
            <a:avLst>
              <a:gd name="adj" fmla="val 16667"/>
            </a:avLst>
          </a:prstGeom>
          <a:solidFill>
            <a:srgbClr val="D60093"/>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15" name="Rounded Rectangle 8"/>
          <p:cNvSpPr/>
          <p:nvPr/>
        </p:nvSpPr>
        <p:spPr>
          <a:xfrm>
            <a:off x="5516562" y="3627606"/>
            <a:ext cx="3322638" cy="852488"/>
          </a:xfrm>
          <a:prstGeom prst="roundRect">
            <a:avLst>
              <a:gd name="adj" fmla="val 16667"/>
            </a:avLst>
          </a:prstGeom>
          <a:solidFill>
            <a:srgbClr val="703933"/>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16" name="TextBox 12"/>
          <p:cNvSpPr txBox="1"/>
          <p:nvPr/>
        </p:nvSpPr>
        <p:spPr>
          <a:xfrm>
            <a:off x="2627310" y="3007578"/>
            <a:ext cx="3194052" cy="812164"/>
          </a:xfrm>
          <a:prstGeom prst="rect">
            <a:avLst/>
          </a:prstGeom>
          <a:ln>
            <a:solidFill>
              <a:srgbClr val="0000FF"/>
            </a:solidFill>
            <a:miter/>
          </a:ln>
          <a:extLst>
            <a:ext uri="{C572A759-6A51-4108-AA02-DFA0A04FC94B}">
              <ma14:wrappingTextBoxFlag xmlns:ma14="http://schemas.microsoft.com/office/mac/drawingml/2011/main" xmlns="" val="1"/>
            </a:ext>
          </a:extLst>
        </p:spPr>
        <p:txBody>
          <a:bodyPr lIns="45718" tIns="45718" rIns="45718" bIns="45718">
            <a:spAutoFit/>
          </a:bodyPr>
          <a:lstStyle/>
          <a:p>
            <a:pPr algn="ctr">
              <a:defRPr sz="2400" b="1"/>
            </a:pPr>
            <a:r>
              <a:t>Non-Discrimination</a:t>
            </a:r>
          </a:p>
          <a:p>
            <a:pPr algn="ctr">
              <a:defRPr sz="2400" b="1"/>
            </a:pPr>
            <a:r>
              <a:t> and  Equality </a:t>
            </a:r>
          </a:p>
        </p:txBody>
      </p:sp>
      <p:sp>
        <p:nvSpPr>
          <p:cNvPr id="117" name="TextBox 14"/>
          <p:cNvSpPr txBox="1"/>
          <p:nvPr/>
        </p:nvSpPr>
        <p:spPr>
          <a:xfrm>
            <a:off x="6270626" y="3750400"/>
            <a:ext cx="1738315" cy="358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a:solidFill>
                  <a:srgbClr val="FFFFFF"/>
                </a:solidFill>
              </a:defRPr>
            </a:lvl1pPr>
          </a:lstStyle>
          <a:p>
            <a:r>
              <a:t>Right to health</a:t>
            </a:r>
          </a:p>
        </p:txBody>
      </p:sp>
      <p:sp>
        <p:nvSpPr>
          <p:cNvPr id="118" name="TextBox 18"/>
          <p:cNvSpPr txBox="1"/>
          <p:nvPr/>
        </p:nvSpPr>
        <p:spPr>
          <a:xfrm>
            <a:off x="560387" y="3750400"/>
            <a:ext cx="1148191" cy="574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600">
                <a:solidFill>
                  <a:srgbClr val="FFFFFF"/>
                </a:solidFill>
              </a:defRPr>
            </a:lvl1pPr>
          </a:lstStyle>
          <a:p>
            <a:r>
              <a:t>Rights to privacy</a:t>
            </a:r>
          </a:p>
        </p:txBody>
      </p:sp>
      <p:sp>
        <p:nvSpPr>
          <p:cNvPr id="119" name="TextBox 19"/>
          <p:cNvSpPr txBox="1"/>
          <p:nvPr/>
        </p:nvSpPr>
        <p:spPr>
          <a:xfrm>
            <a:off x="2235200" y="1520372"/>
            <a:ext cx="1739900" cy="8915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a:solidFill>
                  <a:srgbClr val="FFFFFF"/>
                </a:solidFill>
              </a:defRPr>
            </a:lvl1pPr>
          </a:lstStyle>
          <a:p>
            <a:r>
              <a:t>Rights related to family and parenthood</a:t>
            </a:r>
          </a:p>
        </p:txBody>
      </p:sp>
      <p:sp>
        <p:nvSpPr>
          <p:cNvPr id="120" name="TextBox 20"/>
          <p:cNvSpPr txBox="1"/>
          <p:nvPr/>
        </p:nvSpPr>
        <p:spPr>
          <a:xfrm>
            <a:off x="2627310" y="5306538"/>
            <a:ext cx="2695579" cy="6248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just">
              <a:defRPr>
                <a:solidFill>
                  <a:srgbClr val="FFFFFF"/>
                </a:solidFill>
              </a:defRPr>
            </a:lvl1pPr>
          </a:lstStyle>
          <a:p>
            <a:r>
              <a:t>Freedom of expression and association</a:t>
            </a:r>
          </a:p>
        </p:txBody>
      </p:sp>
      <p:grpSp>
        <p:nvGrpSpPr>
          <p:cNvPr id="123" name="Rounded Rectangle 15"/>
          <p:cNvGrpSpPr/>
          <p:nvPr/>
        </p:nvGrpSpPr>
        <p:grpSpPr>
          <a:xfrm>
            <a:off x="6711912" y="2662308"/>
            <a:ext cx="1692276" cy="806452"/>
            <a:chOff x="0" y="0"/>
            <a:chExt cx="1692275" cy="806450"/>
          </a:xfrm>
        </p:grpSpPr>
        <p:sp>
          <p:nvSpPr>
            <p:cNvPr id="121" name="Rectángulo redondeado"/>
            <p:cNvSpPr/>
            <p:nvPr/>
          </p:nvSpPr>
          <p:spPr>
            <a:xfrm>
              <a:off x="0" y="0"/>
              <a:ext cx="1692276" cy="806451"/>
            </a:xfrm>
            <a:prstGeom prst="roundRect">
              <a:avLst>
                <a:gd name="adj" fmla="val 16667"/>
              </a:avLst>
            </a:prstGeom>
            <a:gradFill flip="none" rotWithShape="1">
              <a:gsLst>
                <a:gs pos="0">
                  <a:schemeClr val="accent3"/>
                </a:gs>
                <a:gs pos="100000">
                  <a:schemeClr val="accent3">
                    <a:hueOff val="-856732"/>
                    <a:lumOff val="37882"/>
                  </a:schemeClr>
                </a:gs>
              </a:gsLst>
              <a:lin ang="16200000" scaled="0"/>
            </a:gradFill>
            <a:ln w="12700" cap="flat">
              <a:noFill/>
              <a:miter lim="400000"/>
            </a:ln>
            <a:effectLst>
              <a:outerShdw blurRad="38100" dist="20000" dir="5400000" rotWithShape="0">
                <a:srgbClr val="000000">
                  <a:alpha val="38000"/>
                </a:srgbClr>
              </a:outerShdw>
            </a:effectLst>
          </p:spPr>
          <p:txBody>
            <a:bodyPr wrap="square" lIns="45718" tIns="45718" rIns="45718" bIns="45718" numCol="1" anchor="ctr">
              <a:noAutofit/>
            </a:bodyPr>
            <a:lstStyle/>
            <a:p>
              <a:pPr algn="ctr">
                <a:defRPr>
                  <a:solidFill>
                    <a:srgbClr val="FFFFFF"/>
                  </a:solidFill>
                </a:defRPr>
              </a:pPr>
              <a:endParaRPr/>
            </a:p>
          </p:txBody>
        </p:sp>
        <p:sp>
          <p:nvSpPr>
            <p:cNvPr id="122" name="Right to life"/>
            <p:cNvSpPr txBox="1"/>
            <p:nvPr/>
          </p:nvSpPr>
          <p:spPr>
            <a:xfrm>
              <a:off x="39367" y="224155"/>
              <a:ext cx="1613542" cy="3581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ctr">
              <a:spAutoFit/>
            </a:bodyPr>
            <a:lstStyle>
              <a:lvl1pPr algn="ctr">
                <a:defRPr>
                  <a:solidFill>
                    <a:srgbClr val="FFFFFF"/>
                  </a:solidFill>
                </a:defRPr>
              </a:lvl1pPr>
            </a:lstStyle>
            <a:p>
              <a:r>
                <a:t>Right to life</a:t>
              </a:r>
            </a:p>
          </p:txBody>
        </p:sp>
      </p:grpSp>
      <p:sp>
        <p:nvSpPr>
          <p:cNvPr id="124" name="Rounded Rectangle 16"/>
          <p:cNvSpPr/>
          <p:nvPr/>
        </p:nvSpPr>
        <p:spPr>
          <a:xfrm>
            <a:off x="665006" y="4725513"/>
            <a:ext cx="1587077" cy="806452"/>
          </a:xfrm>
          <a:prstGeom prst="roundRect">
            <a:avLst>
              <a:gd name="adj" fmla="val 16667"/>
            </a:avLst>
          </a:prstGeom>
          <a:solidFill>
            <a:srgbClr val="CC66FF"/>
          </a:solidFill>
          <a:ln>
            <a:solidFill>
              <a:srgbClr val="006DB7"/>
            </a:solidFill>
          </a:ln>
          <a:effectLst>
            <a:outerShdw dist="23000" dir="5400000" rotWithShape="0">
              <a:srgbClr val="808080">
                <a:alpha val="34998"/>
              </a:srgbClr>
            </a:outerShdw>
          </a:effectLst>
        </p:spPr>
        <p:txBody>
          <a:bodyPr lIns="45718" tIns="45718" rIns="45718" bIns="45718" anchor="ctr"/>
          <a:lstStyle/>
          <a:p>
            <a:pPr algn="ctr">
              <a:defRPr>
                <a:solidFill>
                  <a:srgbClr val="FFFFFF"/>
                </a:solidFill>
              </a:defRPr>
            </a:pPr>
            <a:endParaRPr/>
          </a:p>
        </p:txBody>
      </p:sp>
      <p:sp>
        <p:nvSpPr>
          <p:cNvPr id="125" name="TextBox 17"/>
          <p:cNvSpPr txBox="1"/>
          <p:nvPr/>
        </p:nvSpPr>
        <p:spPr>
          <a:xfrm>
            <a:off x="857094" y="4771549"/>
            <a:ext cx="1394989" cy="574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600">
                <a:solidFill>
                  <a:srgbClr val="FFFFFF"/>
                </a:solidFill>
              </a:defRPr>
            </a:lvl1pPr>
          </a:lstStyle>
          <a:p>
            <a:r>
              <a:t>Rights to information</a:t>
            </a:r>
          </a:p>
        </p:txBody>
      </p:sp>
      <p:sp>
        <p:nvSpPr>
          <p:cNvPr id="126" name="Down Arrow 22"/>
          <p:cNvSpPr/>
          <p:nvPr/>
        </p:nvSpPr>
        <p:spPr>
          <a:xfrm>
            <a:off x="6999789" y="4119733"/>
            <a:ext cx="430721" cy="561946"/>
          </a:xfrm>
          <a:custGeom>
            <a:avLst/>
            <a:gdLst/>
            <a:ahLst/>
            <a:cxnLst>
              <a:cxn ang="0">
                <a:pos x="wd2" y="hd2"/>
              </a:cxn>
              <a:cxn ang="5400000">
                <a:pos x="wd2" y="hd2"/>
              </a:cxn>
              <a:cxn ang="10800000">
                <a:pos x="wd2" y="hd2"/>
              </a:cxn>
              <a:cxn ang="16200000">
                <a:pos x="wd2" y="hd2"/>
              </a:cxn>
            </a:cxnLst>
            <a:rect l="0" t="0" r="r" b="b"/>
            <a:pathLst>
              <a:path w="21600" h="21600" extrusionOk="0">
                <a:moveTo>
                  <a:pt x="0" y="13322"/>
                </a:moveTo>
                <a:lnTo>
                  <a:pt x="5400" y="13322"/>
                </a:lnTo>
                <a:lnTo>
                  <a:pt x="5400" y="0"/>
                </a:lnTo>
                <a:lnTo>
                  <a:pt x="16200" y="0"/>
                </a:lnTo>
                <a:lnTo>
                  <a:pt x="16200" y="13322"/>
                </a:lnTo>
                <a:lnTo>
                  <a:pt x="21600" y="13322"/>
                </a:lnTo>
                <a:lnTo>
                  <a:pt x="10800" y="21600"/>
                </a:lnTo>
                <a:close/>
              </a:path>
            </a:pathLst>
          </a:custGeom>
          <a:gradFill>
            <a:gsLst>
              <a:gs pos="0">
                <a:schemeClr val="accent1"/>
              </a:gs>
              <a:gs pos="100000">
                <a:schemeClr val="accent1">
                  <a:hueOff val="896877"/>
                  <a:lumOff val="44235"/>
                </a:schemeClr>
              </a:gs>
            </a:gsLst>
            <a:lin ang="16200000"/>
          </a:gradFill>
          <a:ln>
            <a:solidFill>
              <a:srgbClr val="006CB3"/>
            </a:solidFill>
          </a:ln>
          <a:effectLst>
            <a:outerShdw blurRad="38100" dist="23000" dir="5400000" rotWithShape="0">
              <a:srgbClr val="000000">
                <a:alpha val="35000"/>
              </a:srgbClr>
            </a:outerShdw>
          </a:effectLst>
        </p:spPr>
        <p:txBody>
          <a:bodyPr lIns="45718" tIns="45718" rIns="45718" bIns="45718"/>
          <a:lstStyle/>
          <a:p>
            <a:endParaRPr/>
          </a:p>
        </p:txBody>
      </p:sp>
      <p:grpSp>
        <p:nvGrpSpPr>
          <p:cNvPr id="129" name="Rounded Rectangle 21"/>
          <p:cNvGrpSpPr/>
          <p:nvPr/>
        </p:nvGrpSpPr>
        <p:grpSpPr>
          <a:xfrm>
            <a:off x="412750" y="2581057"/>
            <a:ext cx="1692275" cy="806451"/>
            <a:chOff x="0" y="0"/>
            <a:chExt cx="1692275" cy="806450"/>
          </a:xfrm>
        </p:grpSpPr>
        <p:sp>
          <p:nvSpPr>
            <p:cNvPr id="127" name="Rectángulo redondeado"/>
            <p:cNvSpPr/>
            <p:nvPr/>
          </p:nvSpPr>
          <p:spPr>
            <a:xfrm>
              <a:off x="0" y="0"/>
              <a:ext cx="1692275" cy="806451"/>
            </a:xfrm>
            <a:prstGeom prst="roundRect">
              <a:avLst>
                <a:gd name="adj" fmla="val 16667"/>
              </a:avLst>
            </a:prstGeom>
            <a:solidFill>
              <a:srgbClr val="00FF00"/>
            </a:solidFill>
            <a:ln w="12700" cap="flat">
              <a:noFill/>
              <a:miter lim="400000"/>
            </a:ln>
            <a:effectLst>
              <a:outerShdw blurRad="38100" dist="20000" dir="5400000" rotWithShape="0">
                <a:srgbClr val="000000">
                  <a:alpha val="38000"/>
                </a:srgbClr>
              </a:outerShdw>
            </a:effectLst>
          </p:spPr>
          <p:txBody>
            <a:bodyPr wrap="square" lIns="45718" tIns="45718" rIns="45718" bIns="45718" numCol="1" anchor="ctr">
              <a:noAutofit/>
            </a:bodyPr>
            <a:lstStyle/>
            <a:p>
              <a:pPr algn="ctr">
                <a:defRPr>
                  <a:solidFill>
                    <a:srgbClr val="FFFFFF"/>
                  </a:solidFill>
                </a:defRPr>
              </a:pPr>
              <a:endParaRPr/>
            </a:p>
          </p:txBody>
        </p:sp>
        <p:sp>
          <p:nvSpPr>
            <p:cNvPr id="128" name="Right to identity"/>
            <p:cNvSpPr txBox="1"/>
            <p:nvPr/>
          </p:nvSpPr>
          <p:spPr>
            <a:xfrm>
              <a:off x="39366" y="90805"/>
              <a:ext cx="1613542" cy="6248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ctr">
              <a:spAutoFit/>
            </a:bodyPr>
            <a:lstStyle>
              <a:lvl1pPr algn="ctr">
                <a:defRPr>
                  <a:solidFill>
                    <a:srgbClr val="FFFFFF"/>
                  </a:solidFill>
                </a:defRPr>
              </a:lvl1pPr>
            </a:lstStyle>
            <a:p>
              <a:r>
                <a:t>Right to identity</a:t>
              </a: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15"/>
                                        </p:tgtEl>
                                        <p:attrNameLst>
                                          <p:attrName>style.visibility</p:attrName>
                                        </p:attrNameLst>
                                      </p:cBhvr>
                                      <p:to>
                                        <p:strVal val="visible"/>
                                      </p:to>
                                    </p:set>
                                    <p:anim calcmode="lin" valueType="num">
                                      <p:cBhvr>
                                        <p:cTn id="7" dur="1000" fill="hold"/>
                                        <p:tgtEl>
                                          <p:spTgt spid="115"/>
                                        </p:tgtEl>
                                        <p:attrNameLst>
                                          <p:attrName>ppt_x</p:attrName>
                                        </p:attrNameLst>
                                      </p:cBhvr>
                                      <p:tavLst>
                                        <p:tav tm="0">
                                          <p:val>
                                            <p:strVal val="#ppt_x"/>
                                          </p:val>
                                        </p:tav>
                                        <p:tav tm="100000">
                                          <p:val>
                                            <p:strVal val="#ppt_x"/>
                                          </p:val>
                                        </p:tav>
                                      </p:tavLst>
                                    </p:anim>
                                    <p:anim calcmode="lin" valueType="num">
                                      <p:cBhvr>
                                        <p:cTn id="8" dur="1000" fill="hold"/>
                                        <p:tgtEl>
                                          <p:spTgt spid="11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2" nodeType="afterEffect">
                                  <p:stCondLst>
                                    <p:cond delay="0"/>
                                  </p:stCondLst>
                                  <p:iterate>
                                    <p:tmAbs val="0"/>
                                  </p:iterate>
                                  <p:childTnLst>
                                    <p:set>
                                      <p:cBhvr>
                                        <p:cTn id="11" fill="hold"/>
                                        <p:tgtEl>
                                          <p:spTgt spid="117"/>
                                        </p:tgtEl>
                                        <p:attrNameLst>
                                          <p:attrName>style.visibility</p:attrName>
                                        </p:attrNameLst>
                                      </p:cBhvr>
                                      <p:to>
                                        <p:strVal val="visible"/>
                                      </p:to>
                                    </p:set>
                                    <p:anim calcmode="lin" valueType="num">
                                      <p:cBhvr>
                                        <p:cTn id="12" dur="1000" fill="hold"/>
                                        <p:tgtEl>
                                          <p:spTgt spid="117"/>
                                        </p:tgtEl>
                                        <p:attrNameLst>
                                          <p:attrName>ppt_x</p:attrName>
                                        </p:attrNameLst>
                                      </p:cBhvr>
                                      <p:tavLst>
                                        <p:tav tm="0">
                                          <p:val>
                                            <p:strVal val="#ppt_x"/>
                                          </p:val>
                                        </p:tav>
                                        <p:tav tm="100000">
                                          <p:val>
                                            <p:strVal val="#ppt_x"/>
                                          </p:val>
                                        </p:tav>
                                      </p:tavLst>
                                    </p:anim>
                                    <p:anim calcmode="lin" valueType="num">
                                      <p:cBhvr>
                                        <p:cTn id="13" dur="10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3" nodeType="clickEffect">
                                  <p:stCondLst>
                                    <p:cond delay="0"/>
                                  </p:stCondLst>
                                  <p:iterate>
                                    <p:tmAbs val="0"/>
                                  </p:iterate>
                                  <p:childTnLst>
                                    <p:set>
                                      <p:cBhvr>
                                        <p:cTn id="17" fill="hold"/>
                                        <p:tgtEl>
                                          <p:spTgt spid="126"/>
                                        </p:tgtEl>
                                        <p:attrNameLst>
                                          <p:attrName>style.visibility</p:attrName>
                                        </p:attrNameLst>
                                      </p:cBhvr>
                                      <p:to>
                                        <p:strVal val="visible"/>
                                      </p:to>
                                    </p:set>
                                    <p:anim calcmode="lin" valueType="num">
                                      <p:cBhvr>
                                        <p:cTn id="18" dur="1000" fill="hold"/>
                                        <p:tgtEl>
                                          <p:spTgt spid="126"/>
                                        </p:tgtEl>
                                        <p:attrNameLst>
                                          <p:attrName>ppt_x</p:attrName>
                                        </p:attrNameLst>
                                      </p:cBhvr>
                                      <p:tavLst>
                                        <p:tav tm="0">
                                          <p:val>
                                            <p:strVal val="#ppt_x"/>
                                          </p:val>
                                        </p:tav>
                                        <p:tav tm="100000">
                                          <p:val>
                                            <p:strVal val="#ppt_x"/>
                                          </p:val>
                                        </p:tav>
                                      </p:tavLst>
                                    </p:anim>
                                    <p:anim calcmode="lin" valueType="num">
                                      <p:cBhvr>
                                        <p:cTn id="19" dur="1000" fill="hold"/>
                                        <p:tgtEl>
                                          <p:spTgt spid="126"/>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4" nodeType="afterEffect">
                                  <p:stCondLst>
                                    <p:cond delay="0"/>
                                  </p:stCondLst>
                                  <p:iterate>
                                    <p:tmAbs val="0"/>
                                  </p:iterate>
                                  <p:childTnLst>
                                    <p:set>
                                      <p:cBhvr>
                                        <p:cTn id="22" fill="hold"/>
                                        <p:tgtEl>
                                          <p:spTgt spid="108"/>
                                        </p:tgtEl>
                                        <p:attrNameLst>
                                          <p:attrName>style.visibility</p:attrName>
                                        </p:attrNameLst>
                                      </p:cBhvr>
                                      <p:to>
                                        <p:strVal val="visible"/>
                                      </p:to>
                                    </p:set>
                                    <p:anim calcmode="lin" valueType="num">
                                      <p:cBhvr>
                                        <p:cTn id="23" dur="1000" fill="hold"/>
                                        <p:tgtEl>
                                          <p:spTgt spid="108"/>
                                        </p:tgtEl>
                                        <p:attrNameLst>
                                          <p:attrName>ppt_x</p:attrName>
                                        </p:attrNameLst>
                                      </p:cBhvr>
                                      <p:tavLst>
                                        <p:tav tm="0">
                                          <p:val>
                                            <p:strVal val="#ppt_x"/>
                                          </p:val>
                                        </p:tav>
                                        <p:tav tm="100000">
                                          <p:val>
                                            <p:strVal val="#ppt_x"/>
                                          </p:val>
                                        </p:tav>
                                      </p:tavLst>
                                    </p:anim>
                                    <p:anim calcmode="lin" valueType="num">
                                      <p:cBhvr>
                                        <p:cTn id="24" dur="10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5" nodeType="clickEffect">
                                  <p:stCondLst>
                                    <p:cond delay="0"/>
                                  </p:stCondLst>
                                  <p:iterate>
                                    <p:tmAbs val="0"/>
                                  </p:iterate>
                                  <p:childTnLst>
                                    <p:set>
                                      <p:cBhvr>
                                        <p:cTn id="28" fill="hold"/>
                                        <p:tgtEl>
                                          <p:spTgt spid="123"/>
                                        </p:tgtEl>
                                        <p:attrNameLst>
                                          <p:attrName>style.visibility</p:attrName>
                                        </p:attrNameLst>
                                      </p:cBhvr>
                                      <p:to>
                                        <p:strVal val="visible"/>
                                      </p:to>
                                    </p:set>
                                    <p:anim calcmode="lin" valueType="num">
                                      <p:cBhvr>
                                        <p:cTn id="29" dur="1000" fill="hold"/>
                                        <p:tgtEl>
                                          <p:spTgt spid="123"/>
                                        </p:tgtEl>
                                        <p:attrNameLst>
                                          <p:attrName>ppt_x</p:attrName>
                                        </p:attrNameLst>
                                      </p:cBhvr>
                                      <p:tavLst>
                                        <p:tav tm="0">
                                          <p:val>
                                            <p:strVal val="#ppt_x"/>
                                          </p:val>
                                        </p:tav>
                                        <p:tav tm="100000">
                                          <p:val>
                                            <p:strVal val="#ppt_x"/>
                                          </p:val>
                                        </p:tav>
                                      </p:tavLst>
                                    </p:anim>
                                    <p:anim calcmode="lin" valueType="num">
                                      <p:cBhvr>
                                        <p:cTn id="30" dur="10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6" nodeType="clickEffect">
                                  <p:stCondLst>
                                    <p:cond delay="0"/>
                                  </p:stCondLst>
                                  <p:iterate>
                                    <p:tmAbs val="0"/>
                                  </p:iterate>
                                  <p:childTnLst>
                                    <p:set>
                                      <p:cBhvr>
                                        <p:cTn id="34" fill="hold"/>
                                        <p:tgtEl>
                                          <p:spTgt spid="111"/>
                                        </p:tgtEl>
                                        <p:attrNameLst>
                                          <p:attrName>style.visibility</p:attrName>
                                        </p:attrNameLst>
                                      </p:cBhvr>
                                      <p:to>
                                        <p:strVal val="visible"/>
                                      </p:to>
                                    </p:se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7" nodeType="clickEffect">
                                  <p:stCondLst>
                                    <p:cond delay="0"/>
                                  </p:stCondLst>
                                  <p:iterate>
                                    <p:tmAbs val="0"/>
                                  </p:iterate>
                                  <p:childTnLst>
                                    <p:set>
                                      <p:cBhvr>
                                        <p:cTn id="40" fill="hold"/>
                                        <p:tgtEl>
                                          <p:spTgt spid="119"/>
                                        </p:tgtEl>
                                        <p:attrNameLst>
                                          <p:attrName>style.visibility</p:attrName>
                                        </p:attrNameLst>
                                      </p:cBhvr>
                                      <p:to>
                                        <p:strVal val="visible"/>
                                      </p:to>
                                    </p:set>
                                    <p:anim calcmode="lin" valueType="num">
                                      <p:cBhvr>
                                        <p:cTn id="41" dur="1000" fill="hold"/>
                                        <p:tgtEl>
                                          <p:spTgt spid="119"/>
                                        </p:tgtEl>
                                        <p:attrNameLst>
                                          <p:attrName>ppt_x</p:attrName>
                                        </p:attrNameLst>
                                      </p:cBhvr>
                                      <p:tavLst>
                                        <p:tav tm="0">
                                          <p:val>
                                            <p:strVal val="#ppt_x"/>
                                          </p:val>
                                        </p:tav>
                                        <p:tav tm="100000">
                                          <p:val>
                                            <p:strVal val="#ppt_x"/>
                                          </p:val>
                                        </p:tav>
                                      </p:tavLst>
                                    </p:anim>
                                    <p:anim calcmode="lin" valueType="num">
                                      <p:cBhvr>
                                        <p:cTn id="42" dur="1000" fill="hold"/>
                                        <p:tgtEl>
                                          <p:spTgt spid="119"/>
                                        </p:tgtEl>
                                        <p:attrNameLst>
                                          <p:attrName>ppt_y</p:attrName>
                                        </p:attrNameLst>
                                      </p:cBhvr>
                                      <p:tavLst>
                                        <p:tav tm="0">
                                          <p:val>
                                            <p:strVal val="1+#ppt_h/2"/>
                                          </p:val>
                                        </p:tav>
                                        <p:tav tm="100000">
                                          <p:val>
                                            <p:strVal val="#ppt_y"/>
                                          </p:val>
                                        </p:tav>
                                      </p:tavLst>
                                    </p:anim>
                                  </p:childTnLst>
                                </p:cTn>
                              </p:par>
                            </p:childTnLst>
                          </p:cTn>
                        </p:par>
                        <p:par>
                          <p:cTn id="43" fill="hold">
                            <p:stCondLst>
                              <p:cond delay="1000"/>
                            </p:stCondLst>
                            <p:childTnLst>
                              <p:par>
                                <p:cTn id="44" presetID="2" presetClass="entr" presetSubtype="4" fill="hold" grpId="8" nodeType="afterEffect">
                                  <p:stCondLst>
                                    <p:cond delay="0"/>
                                  </p:stCondLst>
                                  <p:iterate>
                                    <p:tmAbs val="0"/>
                                  </p:iterate>
                                  <p:childTnLst>
                                    <p:set>
                                      <p:cBhvr>
                                        <p:cTn id="45" fill="hold"/>
                                        <p:tgtEl>
                                          <p:spTgt spid="113"/>
                                        </p:tgtEl>
                                        <p:attrNameLst>
                                          <p:attrName>style.visibility</p:attrName>
                                        </p:attrNameLst>
                                      </p:cBhvr>
                                      <p:to>
                                        <p:strVal val="visible"/>
                                      </p:to>
                                    </p:set>
                                    <p:anim calcmode="lin" valueType="num">
                                      <p:cBhvr>
                                        <p:cTn id="46" dur="1000" fill="hold"/>
                                        <p:tgtEl>
                                          <p:spTgt spid="113"/>
                                        </p:tgtEl>
                                        <p:attrNameLst>
                                          <p:attrName>ppt_x</p:attrName>
                                        </p:attrNameLst>
                                      </p:cBhvr>
                                      <p:tavLst>
                                        <p:tav tm="0">
                                          <p:val>
                                            <p:strVal val="#ppt_x"/>
                                          </p:val>
                                        </p:tav>
                                        <p:tav tm="100000">
                                          <p:val>
                                            <p:strVal val="#ppt_x"/>
                                          </p:val>
                                        </p:tav>
                                      </p:tavLst>
                                    </p:anim>
                                    <p:anim calcmode="lin" valueType="num">
                                      <p:cBhvr>
                                        <p:cTn id="47" dur="10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9" nodeType="clickEffect">
                                  <p:stCondLst>
                                    <p:cond delay="0"/>
                                  </p:stCondLst>
                                  <p:iterate>
                                    <p:tmAbs val="0"/>
                                  </p:iterate>
                                  <p:childTnLst>
                                    <p:set>
                                      <p:cBhvr>
                                        <p:cTn id="51" fill="hold"/>
                                        <p:tgtEl>
                                          <p:spTgt spid="129"/>
                                        </p:tgtEl>
                                        <p:attrNameLst>
                                          <p:attrName>style.visibility</p:attrName>
                                        </p:attrNameLst>
                                      </p:cBhvr>
                                      <p:to>
                                        <p:strVal val="visible"/>
                                      </p:to>
                                    </p:set>
                                    <p:anim calcmode="lin" valueType="num">
                                      <p:cBhvr>
                                        <p:cTn id="52" dur="1000" fill="hold"/>
                                        <p:tgtEl>
                                          <p:spTgt spid="129"/>
                                        </p:tgtEl>
                                        <p:attrNameLst>
                                          <p:attrName>ppt_x</p:attrName>
                                        </p:attrNameLst>
                                      </p:cBhvr>
                                      <p:tavLst>
                                        <p:tav tm="0">
                                          <p:val>
                                            <p:strVal val="#ppt_x"/>
                                          </p:val>
                                        </p:tav>
                                        <p:tav tm="100000">
                                          <p:val>
                                            <p:strVal val="#ppt_x"/>
                                          </p:val>
                                        </p:tav>
                                      </p:tavLst>
                                    </p:anim>
                                    <p:anim calcmode="lin" valueType="num">
                                      <p:cBhvr>
                                        <p:cTn id="53" dur="1000" fill="hold"/>
                                        <p:tgtEl>
                                          <p:spTgt spid="12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10" nodeType="clickEffect">
                                  <p:stCondLst>
                                    <p:cond delay="0"/>
                                  </p:stCondLst>
                                  <p:iterate>
                                    <p:tmAbs val="0"/>
                                  </p:iterate>
                                  <p:childTnLst>
                                    <p:set>
                                      <p:cBhvr>
                                        <p:cTn id="57" fill="hold"/>
                                        <p:tgtEl>
                                          <p:spTgt spid="118"/>
                                        </p:tgtEl>
                                        <p:attrNameLst>
                                          <p:attrName>style.visibility</p:attrName>
                                        </p:attrNameLst>
                                      </p:cBhvr>
                                      <p:to>
                                        <p:strVal val="visible"/>
                                      </p:to>
                                    </p:set>
                                    <p:anim calcmode="lin" valueType="num">
                                      <p:cBhvr>
                                        <p:cTn id="58" dur="1000" fill="hold"/>
                                        <p:tgtEl>
                                          <p:spTgt spid="118"/>
                                        </p:tgtEl>
                                        <p:attrNameLst>
                                          <p:attrName>ppt_x</p:attrName>
                                        </p:attrNameLst>
                                      </p:cBhvr>
                                      <p:tavLst>
                                        <p:tav tm="0">
                                          <p:val>
                                            <p:strVal val="#ppt_x"/>
                                          </p:val>
                                        </p:tav>
                                        <p:tav tm="100000">
                                          <p:val>
                                            <p:strVal val="#ppt_x"/>
                                          </p:val>
                                        </p:tav>
                                      </p:tavLst>
                                    </p:anim>
                                    <p:anim calcmode="lin" valueType="num">
                                      <p:cBhvr>
                                        <p:cTn id="59" dur="1000" fill="hold"/>
                                        <p:tgtEl>
                                          <p:spTgt spid="118"/>
                                        </p:tgtEl>
                                        <p:attrNameLst>
                                          <p:attrName>ppt_y</p:attrName>
                                        </p:attrNameLst>
                                      </p:cBhvr>
                                      <p:tavLst>
                                        <p:tav tm="0">
                                          <p:val>
                                            <p:strVal val="1+#ppt_h/2"/>
                                          </p:val>
                                        </p:tav>
                                        <p:tav tm="100000">
                                          <p:val>
                                            <p:strVal val="#ppt_y"/>
                                          </p:val>
                                        </p:tav>
                                      </p:tavLst>
                                    </p:anim>
                                  </p:childTnLst>
                                </p:cTn>
                              </p:par>
                            </p:childTnLst>
                          </p:cTn>
                        </p:par>
                        <p:par>
                          <p:cTn id="60" fill="hold">
                            <p:stCondLst>
                              <p:cond delay="1000"/>
                            </p:stCondLst>
                            <p:childTnLst>
                              <p:par>
                                <p:cTn id="61" presetID="2" presetClass="entr" presetSubtype="4" fill="hold" grpId="11" nodeType="afterEffect">
                                  <p:stCondLst>
                                    <p:cond delay="0"/>
                                  </p:stCondLst>
                                  <p:iterate>
                                    <p:tmAbs val="0"/>
                                  </p:iterate>
                                  <p:childTnLst>
                                    <p:set>
                                      <p:cBhvr>
                                        <p:cTn id="62" fill="hold"/>
                                        <p:tgtEl>
                                          <p:spTgt spid="112"/>
                                        </p:tgtEl>
                                        <p:attrNameLst>
                                          <p:attrName>style.visibility</p:attrName>
                                        </p:attrNameLst>
                                      </p:cBhvr>
                                      <p:to>
                                        <p:strVal val="visible"/>
                                      </p:to>
                                    </p:se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10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12" nodeType="clickEffect">
                                  <p:stCondLst>
                                    <p:cond delay="0"/>
                                  </p:stCondLst>
                                  <p:iterate>
                                    <p:tmAbs val="0"/>
                                  </p:iterate>
                                  <p:childTnLst>
                                    <p:set>
                                      <p:cBhvr>
                                        <p:cTn id="68" fill="hold"/>
                                        <p:tgtEl>
                                          <p:spTgt spid="125"/>
                                        </p:tgtEl>
                                        <p:attrNameLst>
                                          <p:attrName>style.visibility</p:attrName>
                                        </p:attrNameLst>
                                      </p:cBhvr>
                                      <p:to>
                                        <p:strVal val="visible"/>
                                      </p:to>
                                    </p:set>
                                    <p:anim calcmode="lin" valueType="num">
                                      <p:cBhvr>
                                        <p:cTn id="69" dur="1000" fill="hold"/>
                                        <p:tgtEl>
                                          <p:spTgt spid="125"/>
                                        </p:tgtEl>
                                        <p:attrNameLst>
                                          <p:attrName>ppt_x</p:attrName>
                                        </p:attrNameLst>
                                      </p:cBhvr>
                                      <p:tavLst>
                                        <p:tav tm="0">
                                          <p:val>
                                            <p:strVal val="#ppt_x"/>
                                          </p:val>
                                        </p:tav>
                                        <p:tav tm="100000">
                                          <p:val>
                                            <p:strVal val="#ppt_x"/>
                                          </p:val>
                                        </p:tav>
                                      </p:tavLst>
                                    </p:anim>
                                    <p:anim calcmode="lin" valueType="num">
                                      <p:cBhvr>
                                        <p:cTn id="70" dur="1000" fill="hold"/>
                                        <p:tgtEl>
                                          <p:spTgt spid="125"/>
                                        </p:tgtEl>
                                        <p:attrNameLst>
                                          <p:attrName>ppt_y</p:attrName>
                                        </p:attrNameLst>
                                      </p:cBhvr>
                                      <p:tavLst>
                                        <p:tav tm="0">
                                          <p:val>
                                            <p:strVal val="1+#ppt_h/2"/>
                                          </p:val>
                                        </p:tav>
                                        <p:tav tm="100000">
                                          <p:val>
                                            <p:strVal val="#ppt_y"/>
                                          </p:val>
                                        </p:tav>
                                      </p:tavLst>
                                    </p:anim>
                                  </p:childTnLst>
                                </p:cTn>
                              </p:par>
                            </p:childTnLst>
                          </p:cTn>
                        </p:par>
                        <p:par>
                          <p:cTn id="71" fill="hold">
                            <p:stCondLst>
                              <p:cond delay="1000"/>
                            </p:stCondLst>
                            <p:childTnLst>
                              <p:par>
                                <p:cTn id="72" presetID="2" presetClass="entr" presetSubtype="4" fill="hold" grpId="13" nodeType="afterEffect">
                                  <p:stCondLst>
                                    <p:cond delay="0"/>
                                  </p:stCondLst>
                                  <p:iterate>
                                    <p:tmAbs val="0"/>
                                  </p:iterate>
                                  <p:childTnLst>
                                    <p:set>
                                      <p:cBhvr>
                                        <p:cTn id="73" fill="hold"/>
                                        <p:tgtEl>
                                          <p:spTgt spid="124"/>
                                        </p:tgtEl>
                                        <p:attrNameLst>
                                          <p:attrName>style.visibility</p:attrName>
                                        </p:attrNameLst>
                                      </p:cBhvr>
                                      <p:to>
                                        <p:strVal val="visible"/>
                                      </p:to>
                                    </p:set>
                                    <p:anim calcmode="lin" valueType="num">
                                      <p:cBhvr>
                                        <p:cTn id="74" dur="1000" fill="hold"/>
                                        <p:tgtEl>
                                          <p:spTgt spid="124"/>
                                        </p:tgtEl>
                                        <p:attrNameLst>
                                          <p:attrName>ppt_x</p:attrName>
                                        </p:attrNameLst>
                                      </p:cBhvr>
                                      <p:tavLst>
                                        <p:tav tm="0">
                                          <p:val>
                                            <p:strVal val="#ppt_x"/>
                                          </p:val>
                                        </p:tav>
                                        <p:tav tm="100000">
                                          <p:val>
                                            <p:strVal val="#ppt_x"/>
                                          </p:val>
                                        </p:tav>
                                      </p:tavLst>
                                    </p:anim>
                                    <p:anim calcmode="lin" valueType="num">
                                      <p:cBhvr>
                                        <p:cTn id="75" dur="10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14" nodeType="clickEffect">
                                  <p:stCondLst>
                                    <p:cond delay="0"/>
                                  </p:stCondLst>
                                  <p:iterate>
                                    <p:tmAbs val="0"/>
                                  </p:iterate>
                                  <p:childTnLst>
                                    <p:set>
                                      <p:cBhvr>
                                        <p:cTn id="79" fill="hold"/>
                                        <p:tgtEl>
                                          <p:spTgt spid="120"/>
                                        </p:tgtEl>
                                        <p:attrNameLst>
                                          <p:attrName>style.visibility</p:attrName>
                                        </p:attrNameLst>
                                      </p:cBhvr>
                                      <p:to>
                                        <p:strVal val="visible"/>
                                      </p:to>
                                    </p:set>
                                    <p:anim calcmode="lin" valueType="num">
                                      <p:cBhvr>
                                        <p:cTn id="80" dur="1000" fill="hold"/>
                                        <p:tgtEl>
                                          <p:spTgt spid="120"/>
                                        </p:tgtEl>
                                        <p:attrNameLst>
                                          <p:attrName>ppt_x</p:attrName>
                                        </p:attrNameLst>
                                      </p:cBhvr>
                                      <p:tavLst>
                                        <p:tav tm="0">
                                          <p:val>
                                            <p:strVal val="#ppt_x"/>
                                          </p:val>
                                        </p:tav>
                                        <p:tav tm="100000">
                                          <p:val>
                                            <p:strVal val="#ppt_x"/>
                                          </p:val>
                                        </p:tav>
                                      </p:tavLst>
                                    </p:anim>
                                    <p:anim calcmode="lin" valueType="num">
                                      <p:cBhvr>
                                        <p:cTn id="81" dur="1000" fill="hold"/>
                                        <p:tgtEl>
                                          <p:spTgt spid="120"/>
                                        </p:tgtEl>
                                        <p:attrNameLst>
                                          <p:attrName>ppt_y</p:attrName>
                                        </p:attrNameLst>
                                      </p:cBhvr>
                                      <p:tavLst>
                                        <p:tav tm="0">
                                          <p:val>
                                            <p:strVal val="1+#ppt_h/2"/>
                                          </p:val>
                                        </p:tav>
                                        <p:tav tm="100000">
                                          <p:val>
                                            <p:strVal val="#ppt_y"/>
                                          </p:val>
                                        </p:tav>
                                      </p:tavLst>
                                    </p:anim>
                                  </p:childTnLst>
                                </p:cTn>
                              </p:par>
                            </p:childTnLst>
                          </p:cTn>
                        </p:par>
                        <p:par>
                          <p:cTn id="82" fill="hold">
                            <p:stCondLst>
                              <p:cond delay="1000"/>
                            </p:stCondLst>
                            <p:childTnLst>
                              <p:par>
                                <p:cTn id="83" presetID="2" presetClass="entr" presetSubtype="4" fill="hold" grpId="15" nodeType="afterEffect">
                                  <p:stCondLst>
                                    <p:cond delay="0"/>
                                  </p:stCondLst>
                                  <p:iterate>
                                    <p:tmAbs val="0"/>
                                  </p:iterate>
                                  <p:childTnLst>
                                    <p:set>
                                      <p:cBhvr>
                                        <p:cTn id="84" fill="hold"/>
                                        <p:tgtEl>
                                          <p:spTgt spid="114"/>
                                        </p:tgtEl>
                                        <p:attrNameLst>
                                          <p:attrName>style.visibility</p:attrName>
                                        </p:attrNameLst>
                                      </p:cBhvr>
                                      <p:to>
                                        <p:strVal val="visible"/>
                                      </p:to>
                                    </p:set>
                                    <p:anim calcmode="lin" valueType="num">
                                      <p:cBhvr>
                                        <p:cTn id="85" dur="1000" fill="hold"/>
                                        <p:tgtEl>
                                          <p:spTgt spid="114"/>
                                        </p:tgtEl>
                                        <p:attrNameLst>
                                          <p:attrName>ppt_x</p:attrName>
                                        </p:attrNameLst>
                                      </p:cBhvr>
                                      <p:tavLst>
                                        <p:tav tm="0">
                                          <p:val>
                                            <p:strVal val="#ppt_x"/>
                                          </p:val>
                                        </p:tav>
                                        <p:tav tm="100000">
                                          <p:val>
                                            <p:strVal val="#ppt_x"/>
                                          </p:val>
                                        </p:tav>
                                      </p:tavLst>
                                    </p:anim>
                                    <p:anim calcmode="lin" valueType="num">
                                      <p:cBhvr>
                                        <p:cTn id="86" dur="100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4" animBg="1" advAuto="0"/>
      <p:bldP spid="111" grpId="6" animBg="1" advAuto="0"/>
      <p:bldP spid="112" grpId="11" animBg="1" advAuto="0"/>
      <p:bldP spid="113" grpId="8" animBg="1" advAuto="0"/>
      <p:bldP spid="114" grpId="15" animBg="1" advAuto="0"/>
      <p:bldP spid="115" grpId="1" animBg="1" advAuto="0"/>
      <p:bldP spid="117" grpId="2" animBg="1" advAuto="0"/>
      <p:bldP spid="118" grpId="10" animBg="1" advAuto="0"/>
      <p:bldP spid="119" grpId="7" animBg="1" advAuto="0"/>
      <p:bldP spid="120" grpId="14" animBg="1" advAuto="0"/>
      <p:bldP spid="123" grpId="5" animBg="1" advAuto="0"/>
      <p:bldP spid="124" grpId="13" animBg="1" advAuto="0"/>
      <p:bldP spid="125" grpId="12" animBg="1" advAuto="0"/>
      <p:bldP spid="126" grpId="3" animBg="1" advAuto="0"/>
      <p:bldP spid="129" grpId="9" animBg="1"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 name="Título 1"/>
          <p:cNvSpPr txBox="1">
            <a:spLocks noGrp="1"/>
          </p:cNvSpPr>
          <p:nvPr>
            <p:ph type="title"/>
          </p:nvPr>
        </p:nvSpPr>
        <p:spPr>
          <a:xfrm>
            <a:off x="741362" y="274638"/>
            <a:ext cx="7566026" cy="1090614"/>
          </a:xfrm>
          <a:prstGeom prst="rect">
            <a:avLst/>
          </a:prstGeom>
        </p:spPr>
        <p:txBody>
          <a:bodyPr/>
          <a:lstStyle/>
          <a:p>
            <a:r>
              <a:t>State’s obligations  concerning gender stereotyping on SRHR</a:t>
            </a:r>
          </a:p>
        </p:txBody>
      </p:sp>
      <p:sp>
        <p:nvSpPr>
          <p:cNvPr id="139" name="Marcador de texto 2"/>
          <p:cNvSpPr txBox="1">
            <a:spLocks noGrp="1"/>
          </p:cNvSpPr>
          <p:nvPr>
            <p:ph type="body" idx="1"/>
          </p:nvPr>
        </p:nvSpPr>
        <p:spPr>
          <a:xfrm>
            <a:off x="740832" y="1498598"/>
            <a:ext cx="7567084" cy="4477703"/>
          </a:xfrm>
          <a:prstGeom prst="rect">
            <a:avLst/>
          </a:prstGeom>
        </p:spPr>
        <p:txBody>
          <a:bodyPr/>
          <a:lstStyle/>
          <a:p>
            <a:pPr defTabSz="914400">
              <a:spcBef>
                <a:spcPts val="0"/>
              </a:spcBef>
              <a:buClrTx/>
            </a:pPr>
            <a:r>
              <a:rPr dirty="0"/>
              <a:t>Wrongful gender stereotyping is a root cause of many violations of sexual and reproductive health and rights.</a:t>
            </a:r>
          </a:p>
          <a:p>
            <a:pPr defTabSz="914400">
              <a:spcBef>
                <a:spcPts val="0"/>
              </a:spcBef>
              <a:buClrTx/>
            </a:pPr>
            <a:endParaRPr dirty="0"/>
          </a:p>
          <a:p>
            <a:pPr defTabSz="914400">
              <a:spcBef>
                <a:spcPts val="0"/>
              </a:spcBef>
              <a:buClrTx/>
            </a:pPr>
            <a:r>
              <a:rPr dirty="0"/>
              <a:t>States are obliged under international human rights law to address and dismantle gender stereotypes in cases concerning SRHR. </a:t>
            </a:r>
          </a:p>
          <a:p>
            <a:pPr defTabSz="914400">
              <a:spcBef>
                <a:spcPts val="0"/>
              </a:spcBef>
              <a:buClrTx/>
            </a:pPr>
            <a:endParaRPr dirty="0"/>
          </a:p>
          <a:p>
            <a:pPr defTabSz="914400">
              <a:spcBef>
                <a:spcPts val="0"/>
              </a:spcBef>
              <a:buClrTx/>
            </a:pPr>
            <a:r>
              <a:rPr dirty="0"/>
              <a:t>The States obligations apply to all branches including the Judiciary.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 name="Título 1"/>
          <p:cNvSpPr txBox="1">
            <a:spLocks noGrp="1"/>
          </p:cNvSpPr>
          <p:nvPr>
            <p:ph type="title"/>
          </p:nvPr>
        </p:nvSpPr>
        <p:spPr>
          <a:xfrm>
            <a:off x="741362" y="274638"/>
            <a:ext cx="7566026" cy="1090614"/>
          </a:xfrm>
          <a:prstGeom prst="rect">
            <a:avLst/>
          </a:prstGeom>
        </p:spPr>
        <p:txBody>
          <a:bodyPr/>
          <a:lstStyle/>
          <a:p>
            <a:r>
              <a:t>Critical role of the Judiciary in SRHR cases </a:t>
            </a:r>
          </a:p>
        </p:txBody>
      </p:sp>
      <p:sp>
        <p:nvSpPr>
          <p:cNvPr id="144" name="Marcador de texto 2"/>
          <p:cNvSpPr txBox="1">
            <a:spLocks noGrp="1"/>
          </p:cNvSpPr>
          <p:nvPr>
            <p:ph type="body" idx="1"/>
          </p:nvPr>
        </p:nvSpPr>
        <p:spPr>
          <a:xfrm>
            <a:off x="740832" y="1498598"/>
            <a:ext cx="7567084" cy="4477703"/>
          </a:xfrm>
          <a:prstGeom prst="rect">
            <a:avLst/>
          </a:prstGeom>
        </p:spPr>
        <p:txBody>
          <a:bodyPr/>
          <a:lstStyle/>
          <a:p>
            <a:pPr>
              <a:defRPr sz="2400"/>
            </a:pPr>
            <a:r>
              <a:rPr dirty="0"/>
              <a:t>The judiciary has played a very important role in identifying and dismantling wrongful gender stereotyping on SRHR cases:</a:t>
            </a:r>
          </a:p>
          <a:p>
            <a:pPr>
              <a:defRPr sz="2400"/>
            </a:pPr>
            <a:endParaRPr dirty="0"/>
          </a:p>
          <a:p>
            <a:pPr lvl="1">
              <a:defRPr sz="2400"/>
            </a:pPr>
            <a:r>
              <a:rPr dirty="0"/>
              <a:t>Upholding the right to sexual and reproductive health.</a:t>
            </a:r>
          </a:p>
          <a:p>
            <a:pPr lvl="1">
              <a:defRPr sz="2400"/>
            </a:pPr>
            <a:r>
              <a:rPr dirty="0"/>
              <a:t>Hearing the voice of people who have been stigmatized and denied access based on their gender. </a:t>
            </a:r>
          </a:p>
          <a:p>
            <a:pPr lvl="1">
              <a:defRPr sz="2400"/>
            </a:pPr>
            <a:r>
              <a:rPr dirty="0"/>
              <a:t>Challenging cultural and religious norms that denied these rights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 name="Título 1"/>
          <p:cNvSpPr txBox="1">
            <a:spLocks noGrp="1"/>
          </p:cNvSpPr>
          <p:nvPr>
            <p:ph type="title"/>
          </p:nvPr>
        </p:nvSpPr>
        <p:spPr>
          <a:xfrm>
            <a:off x="741362" y="274638"/>
            <a:ext cx="7566026" cy="1090614"/>
          </a:xfrm>
          <a:prstGeom prst="rect">
            <a:avLst/>
          </a:prstGeom>
        </p:spPr>
        <p:txBody>
          <a:bodyPr/>
          <a:lstStyle/>
          <a:p>
            <a:r>
              <a:t>Categories of SRHR gender stereotypes </a:t>
            </a:r>
          </a:p>
        </p:txBody>
      </p:sp>
      <p:sp>
        <p:nvSpPr>
          <p:cNvPr id="237" name="Marcador de texto 2"/>
          <p:cNvSpPr txBox="1">
            <a:spLocks noGrp="1"/>
          </p:cNvSpPr>
          <p:nvPr>
            <p:ph type="body" idx="1"/>
          </p:nvPr>
        </p:nvSpPr>
        <p:spPr>
          <a:xfrm>
            <a:off x="740832" y="1498598"/>
            <a:ext cx="7567084" cy="4477703"/>
          </a:xfrm>
          <a:prstGeom prst="rect">
            <a:avLst/>
          </a:prstGeom>
        </p:spPr>
        <p:txBody>
          <a:bodyPr/>
          <a:lstStyle/>
          <a:p>
            <a:r>
              <a:rPr dirty="0"/>
              <a:t>Gender stereotypes on SRHR can be divided on the following categories: </a:t>
            </a:r>
          </a:p>
        </p:txBody>
      </p:sp>
      <p:grpSp>
        <p:nvGrpSpPr>
          <p:cNvPr id="250" name="Diagrama 3"/>
          <p:cNvGrpSpPr/>
          <p:nvPr/>
        </p:nvGrpSpPr>
        <p:grpSpPr>
          <a:xfrm>
            <a:off x="2328411" y="2787011"/>
            <a:ext cx="5157537" cy="3189196"/>
            <a:chOff x="-1" y="0"/>
            <a:chExt cx="5157535" cy="3189195"/>
          </a:xfrm>
          <a:solidFill>
            <a:schemeClr val="accent1"/>
          </a:solidFill>
        </p:grpSpPr>
        <p:grpSp>
          <p:nvGrpSpPr>
            <p:cNvPr id="240" name="Grupo"/>
            <p:cNvGrpSpPr/>
            <p:nvPr/>
          </p:nvGrpSpPr>
          <p:grpSpPr>
            <a:xfrm>
              <a:off x="-2" y="-1"/>
              <a:ext cx="2453156" cy="1471895"/>
              <a:chOff x="-1" y="0"/>
              <a:chExt cx="2453155" cy="1471893"/>
            </a:xfrm>
            <a:grpFill/>
          </p:grpSpPr>
          <p:sp>
            <p:nvSpPr>
              <p:cNvPr id="238" name="Rectángulo"/>
              <p:cNvSpPr/>
              <p:nvPr/>
            </p:nvSpPr>
            <p:spPr>
              <a:xfrm>
                <a:off x="-2" y="-1"/>
                <a:ext cx="2453156" cy="1471895"/>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022350">
                  <a:lnSpc>
                    <a:spcPct val="90000"/>
                  </a:lnSpc>
                  <a:spcBef>
                    <a:spcPts val="700"/>
                  </a:spcBef>
                  <a:defRPr sz="2300">
                    <a:solidFill>
                      <a:srgbClr val="FFFFFF"/>
                    </a:solidFill>
                  </a:defRPr>
                </a:pPr>
                <a:endParaRPr/>
              </a:p>
            </p:txBody>
          </p:sp>
          <p:sp>
            <p:nvSpPr>
              <p:cNvPr id="239" name="Stereotypes related to reproduction"/>
              <p:cNvSpPr txBox="1"/>
              <p:nvPr/>
            </p:nvSpPr>
            <p:spPr>
              <a:xfrm>
                <a:off x="-1" y="168255"/>
                <a:ext cx="2453155" cy="1135381"/>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87630" tIns="87630" rIns="87630" bIns="87630" numCol="1" anchor="ctr">
                <a:spAutoFit/>
              </a:bodyPr>
              <a:lstStyle>
                <a:lvl1pPr algn="ctr" defTabSz="1022350">
                  <a:lnSpc>
                    <a:spcPct val="90000"/>
                  </a:lnSpc>
                  <a:spcBef>
                    <a:spcPts val="900"/>
                  </a:spcBef>
                  <a:defRPr sz="2300">
                    <a:solidFill>
                      <a:srgbClr val="FFFFFF"/>
                    </a:solidFill>
                  </a:defRPr>
                </a:lvl1pPr>
              </a:lstStyle>
              <a:p>
                <a:r>
                  <a:rPr lang="fr-CH" dirty="0"/>
                  <a:t>1</a:t>
                </a:r>
                <a:r>
                  <a:rPr lang="fr-CH" dirty="0" smtClean="0"/>
                  <a:t>. </a:t>
                </a:r>
                <a:r>
                  <a:rPr dirty="0" smtClean="0"/>
                  <a:t>Stereotypes </a:t>
                </a:r>
                <a:r>
                  <a:rPr dirty="0"/>
                  <a:t>related to reproduction </a:t>
                </a:r>
              </a:p>
            </p:txBody>
          </p:sp>
        </p:grpSp>
        <p:grpSp>
          <p:nvGrpSpPr>
            <p:cNvPr id="243" name="Grupo"/>
            <p:cNvGrpSpPr/>
            <p:nvPr/>
          </p:nvGrpSpPr>
          <p:grpSpPr>
            <a:xfrm>
              <a:off x="2704379" y="93"/>
              <a:ext cx="2453156" cy="1471895"/>
              <a:chOff x="-1" y="0"/>
              <a:chExt cx="2453155" cy="1471893"/>
            </a:xfrm>
            <a:grpFill/>
          </p:grpSpPr>
          <p:sp>
            <p:nvSpPr>
              <p:cNvPr id="241" name="Rectángulo"/>
              <p:cNvSpPr/>
              <p:nvPr/>
            </p:nvSpPr>
            <p:spPr>
              <a:xfrm>
                <a:off x="-2" y="-1"/>
                <a:ext cx="2453156" cy="1471895"/>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022350">
                  <a:lnSpc>
                    <a:spcPct val="90000"/>
                  </a:lnSpc>
                  <a:spcBef>
                    <a:spcPts val="700"/>
                  </a:spcBef>
                  <a:defRPr sz="2300">
                    <a:solidFill>
                      <a:srgbClr val="FFFFFF"/>
                    </a:solidFill>
                  </a:defRPr>
                </a:pPr>
                <a:endParaRPr/>
              </a:p>
            </p:txBody>
          </p:sp>
          <p:sp>
            <p:nvSpPr>
              <p:cNvPr id="242" name="Stereotypes related to family formation"/>
              <p:cNvSpPr txBox="1"/>
              <p:nvPr/>
            </p:nvSpPr>
            <p:spPr>
              <a:xfrm>
                <a:off x="-1" y="168255"/>
                <a:ext cx="2453155" cy="1135381"/>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87630" tIns="87630" rIns="87630" bIns="87630" numCol="1" anchor="ctr">
                <a:spAutoFit/>
              </a:bodyPr>
              <a:lstStyle>
                <a:lvl1pPr algn="ctr" defTabSz="1022350">
                  <a:lnSpc>
                    <a:spcPct val="90000"/>
                  </a:lnSpc>
                  <a:spcBef>
                    <a:spcPts val="900"/>
                  </a:spcBef>
                  <a:defRPr sz="2300">
                    <a:solidFill>
                      <a:srgbClr val="FFFFFF"/>
                    </a:solidFill>
                  </a:defRPr>
                </a:lvl1pPr>
              </a:lstStyle>
              <a:p>
                <a:r>
                  <a:rPr lang="fr-CH" dirty="0" smtClean="0"/>
                  <a:t>2. </a:t>
                </a:r>
                <a:r>
                  <a:rPr dirty="0" smtClean="0"/>
                  <a:t>Stereotypes </a:t>
                </a:r>
                <a:r>
                  <a:rPr dirty="0"/>
                  <a:t>related to family formation</a:t>
                </a:r>
              </a:p>
            </p:txBody>
          </p:sp>
        </p:grpSp>
        <p:grpSp>
          <p:nvGrpSpPr>
            <p:cNvPr id="246" name="Grupo"/>
            <p:cNvGrpSpPr/>
            <p:nvPr/>
          </p:nvGrpSpPr>
          <p:grpSpPr>
            <a:xfrm>
              <a:off x="5910" y="1717299"/>
              <a:ext cx="2453156" cy="1471896"/>
              <a:chOff x="-1" y="0"/>
              <a:chExt cx="2453155" cy="1471895"/>
            </a:xfrm>
            <a:grpFill/>
          </p:grpSpPr>
          <p:sp>
            <p:nvSpPr>
              <p:cNvPr id="244" name="Rectángulo"/>
              <p:cNvSpPr/>
              <p:nvPr/>
            </p:nvSpPr>
            <p:spPr>
              <a:xfrm>
                <a:off x="-2" y="-1"/>
                <a:ext cx="2453156" cy="1471896"/>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022350">
                  <a:lnSpc>
                    <a:spcPct val="90000"/>
                  </a:lnSpc>
                  <a:spcBef>
                    <a:spcPts val="700"/>
                  </a:spcBef>
                  <a:defRPr sz="2300">
                    <a:solidFill>
                      <a:srgbClr val="FFFFFF"/>
                    </a:solidFill>
                  </a:defRPr>
                </a:pPr>
                <a:endParaRPr/>
              </a:p>
            </p:txBody>
          </p:sp>
          <p:sp>
            <p:nvSpPr>
              <p:cNvPr id="245" name="Stereotypes related to consensual sexual conduct"/>
              <p:cNvSpPr txBox="1"/>
              <p:nvPr/>
            </p:nvSpPr>
            <p:spPr>
              <a:xfrm>
                <a:off x="-1" y="13950"/>
                <a:ext cx="2453155" cy="1443990"/>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87630" tIns="87630" rIns="87630" bIns="87630" numCol="1" anchor="ctr">
                <a:spAutoFit/>
              </a:bodyPr>
              <a:lstStyle>
                <a:lvl1pPr algn="ctr" defTabSz="1022350">
                  <a:lnSpc>
                    <a:spcPct val="90000"/>
                  </a:lnSpc>
                  <a:spcBef>
                    <a:spcPts val="900"/>
                  </a:spcBef>
                  <a:defRPr sz="2300">
                    <a:solidFill>
                      <a:srgbClr val="FFFFFF"/>
                    </a:solidFill>
                  </a:defRPr>
                </a:lvl1pPr>
              </a:lstStyle>
              <a:p>
                <a:r>
                  <a:rPr lang="fr-CH" dirty="0" smtClean="0"/>
                  <a:t>3. </a:t>
                </a:r>
                <a:r>
                  <a:rPr dirty="0" smtClean="0"/>
                  <a:t>Stereotypes </a:t>
                </a:r>
                <a:r>
                  <a:rPr dirty="0"/>
                  <a:t>related to consensual sexual conduct</a:t>
                </a:r>
              </a:p>
            </p:txBody>
          </p:sp>
        </p:grpSp>
        <p:grpSp>
          <p:nvGrpSpPr>
            <p:cNvPr id="249" name="Grupo"/>
            <p:cNvGrpSpPr/>
            <p:nvPr/>
          </p:nvGrpSpPr>
          <p:grpSpPr>
            <a:xfrm>
              <a:off x="2704379" y="1717299"/>
              <a:ext cx="2453156" cy="1471896"/>
              <a:chOff x="-1" y="0"/>
              <a:chExt cx="2453155" cy="1471895"/>
            </a:xfrm>
            <a:grpFill/>
          </p:grpSpPr>
          <p:sp>
            <p:nvSpPr>
              <p:cNvPr id="247" name="Rectángulo"/>
              <p:cNvSpPr/>
              <p:nvPr/>
            </p:nvSpPr>
            <p:spPr>
              <a:xfrm>
                <a:off x="-2" y="-1"/>
                <a:ext cx="2453156" cy="1471896"/>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022350">
                  <a:lnSpc>
                    <a:spcPct val="90000"/>
                  </a:lnSpc>
                  <a:spcBef>
                    <a:spcPts val="700"/>
                  </a:spcBef>
                  <a:defRPr sz="2300">
                    <a:solidFill>
                      <a:srgbClr val="FFFFFF"/>
                    </a:solidFill>
                  </a:defRPr>
                </a:pPr>
                <a:endParaRPr/>
              </a:p>
            </p:txBody>
          </p:sp>
          <p:sp>
            <p:nvSpPr>
              <p:cNvPr id="248" name="Stereotypes related to gender identity"/>
              <p:cNvSpPr txBox="1"/>
              <p:nvPr/>
            </p:nvSpPr>
            <p:spPr>
              <a:xfrm>
                <a:off x="-1" y="168255"/>
                <a:ext cx="2453155" cy="1135381"/>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87630" tIns="87630" rIns="87630" bIns="87630" numCol="1" anchor="ctr">
                <a:spAutoFit/>
              </a:bodyPr>
              <a:lstStyle>
                <a:lvl1pPr algn="ctr" defTabSz="1022350">
                  <a:lnSpc>
                    <a:spcPct val="90000"/>
                  </a:lnSpc>
                  <a:spcBef>
                    <a:spcPts val="900"/>
                  </a:spcBef>
                  <a:defRPr sz="2300">
                    <a:solidFill>
                      <a:srgbClr val="FFFFFF"/>
                    </a:solidFill>
                  </a:defRPr>
                </a:lvl1pPr>
              </a:lstStyle>
              <a:p>
                <a:r>
                  <a:rPr lang="fr-CH" dirty="0" smtClean="0"/>
                  <a:t>4. </a:t>
                </a:r>
                <a:r>
                  <a:rPr dirty="0" smtClean="0"/>
                  <a:t>Stereotypes </a:t>
                </a:r>
                <a:r>
                  <a:rPr dirty="0"/>
                  <a:t>related to gender identity</a:t>
                </a: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 name="Título 1"/>
          <p:cNvSpPr txBox="1">
            <a:spLocks noGrp="1"/>
          </p:cNvSpPr>
          <p:nvPr>
            <p:ph type="title"/>
          </p:nvPr>
        </p:nvSpPr>
        <p:spPr>
          <a:xfrm>
            <a:off x="741362" y="274638"/>
            <a:ext cx="7566026" cy="1090614"/>
          </a:xfrm>
          <a:prstGeom prst="rect">
            <a:avLst/>
          </a:prstGeom>
        </p:spPr>
        <p:txBody>
          <a:bodyPr/>
          <a:lstStyle/>
          <a:p>
            <a:r>
              <a:rPr lang="fr-CH" dirty="0" smtClean="0"/>
              <a:t>1. </a:t>
            </a:r>
            <a:r>
              <a:rPr dirty="0" smtClean="0"/>
              <a:t>Stereotypes </a:t>
            </a:r>
            <a:r>
              <a:rPr dirty="0"/>
              <a:t>related to reproduction</a:t>
            </a:r>
          </a:p>
        </p:txBody>
      </p:sp>
      <p:sp>
        <p:nvSpPr>
          <p:cNvPr id="253" name="Marcador de texto 2"/>
          <p:cNvSpPr txBox="1">
            <a:spLocks noGrp="1"/>
          </p:cNvSpPr>
          <p:nvPr>
            <p:ph type="body" idx="1"/>
          </p:nvPr>
        </p:nvSpPr>
        <p:spPr>
          <a:xfrm>
            <a:off x="740832" y="1498598"/>
            <a:ext cx="7567084" cy="4477703"/>
          </a:xfrm>
          <a:prstGeom prst="rect">
            <a:avLst/>
          </a:prstGeom>
        </p:spPr>
        <p:txBody>
          <a:bodyPr/>
          <a:lstStyle/>
          <a:p>
            <a:r>
              <a:rPr dirty="0" smtClean="0"/>
              <a:t>Women</a:t>
            </a:r>
            <a:r>
              <a:rPr dirty="0"/>
              <a:t>, as well as gender non-conforming individuals, have faced particularly pervasive and persistent obstacles in the exercise of their SRHR because of strong stereotypes about sexuality, pregnancy and motherhood. </a:t>
            </a:r>
            <a:endParaRPr lang="en-GB" dirty="0" smtClean="0"/>
          </a:p>
          <a:p>
            <a:endParaRPr lang="fr-CH" dirty="0" smtClean="0"/>
          </a:p>
          <a:p>
            <a:r>
              <a:rPr lang="fr-CH" dirty="0"/>
              <a:t>These stereotypes are compounded by beliefs around other characteristics, such as age, HIV status, ethnicity, and disability to the detriment of specific groups of women.</a:t>
            </a:r>
          </a:p>
          <a:p>
            <a:endParaRPr lang="fr-CH" dirty="0" smtClean="0"/>
          </a:p>
          <a:p>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 name="Título 1"/>
          <p:cNvSpPr txBox="1">
            <a:spLocks noGrp="1"/>
          </p:cNvSpPr>
          <p:nvPr>
            <p:ph type="title"/>
          </p:nvPr>
        </p:nvSpPr>
        <p:spPr>
          <a:xfrm>
            <a:off x="741362" y="274638"/>
            <a:ext cx="7566026" cy="1090614"/>
          </a:xfrm>
          <a:prstGeom prst="rect">
            <a:avLst/>
          </a:prstGeom>
        </p:spPr>
        <p:txBody>
          <a:bodyPr/>
          <a:lstStyle/>
          <a:p>
            <a:r>
              <a:rPr dirty="0"/>
              <a:t>Stereotypes related to reproduction</a:t>
            </a:r>
          </a:p>
        </p:txBody>
      </p:sp>
      <p:sp>
        <p:nvSpPr>
          <p:cNvPr id="258" name="Marcador de texto 2"/>
          <p:cNvSpPr txBox="1">
            <a:spLocks noGrp="1"/>
          </p:cNvSpPr>
          <p:nvPr>
            <p:ph type="body" idx="1"/>
          </p:nvPr>
        </p:nvSpPr>
        <p:spPr>
          <a:xfrm>
            <a:off x="740832" y="1498598"/>
            <a:ext cx="7567084" cy="4477703"/>
          </a:xfrm>
          <a:prstGeom prst="rect">
            <a:avLst/>
          </a:prstGeom>
        </p:spPr>
        <p:txBody>
          <a:bodyPr/>
          <a:lstStyle/>
          <a:p>
            <a:r>
              <a:rPr dirty="0"/>
              <a:t>These types of stereotypes may arise in cases concerning:</a:t>
            </a:r>
          </a:p>
          <a:p>
            <a:endParaRPr dirty="0"/>
          </a:p>
          <a:p>
            <a:pPr lvl="2">
              <a:buFont typeface="Arial"/>
              <a:buChar char="➢"/>
            </a:pPr>
            <a:r>
              <a:rPr lang="en-US" dirty="0"/>
              <a:t>Contraception </a:t>
            </a:r>
            <a:endParaRPr lang="fr-CH" dirty="0" smtClean="0"/>
          </a:p>
          <a:p>
            <a:pPr lvl="2">
              <a:buFont typeface="Arial"/>
              <a:buChar char="➢"/>
            </a:pPr>
            <a:r>
              <a:rPr dirty="0" smtClean="0"/>
              <a:t>Third </a:t>
            </a:r>
            <a:r>
              <a:rPr dirty="0"/>
              <a:t>party consent to sexual and reproductive health services </a:t>
            </a:r>
          </a:p>
          <a:p>
            <a:pPr lvl="2">
              <a:buFont typeface="Arial"/>
              <a:buChar char="➢"/>
            </a:pPr>
            <a:r>
              <a:rPr dirty="0"/>
              <a:t>Termination of pregnancy </a:t>
            </a:r>
          </a:p>
          <a:p>
            <a:pPr lvl="2">
              <a:buFont typeface="Arial"/>
              <a:buChar char="➢"/>
            </a:pPr>
            <a:r>
              <a:rPr dirty="0" smtClean="0"/>
              <a:t>Pregnancy </a:t>
            </a:r>
            <a:r>
              <a:rPr dirty="0"/>
              <a:t>and childbirth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2A01EBE-123D-4CC5-89A6-667FF07FAE62}"/>
</file>

<file path=customXml/itemProps2.xml><?xml version="1.0" encoding="utf-8"?>
<ds:datastoreItem xmlns:ds="http://schemas.openxmlformats.org/officeDocument/2006/customXml" ds:itemID="{3D1DA2E2-CBD3-4D2E-8D20-0E97DB5D0D5E}"/>
</file>

<file path=customXml/itemProps3.xml><?xml version="1.0" encoding="utf-8"?>
<ds:datastoreItem xmlns:ds="http://schemas.openxmlformats.org/officeDocument/2006/customXml" ds:itemID="{BDE9BFB8-4BE8-4FD3-A240-A633DD22322D}"/>
</file>

<file path=docProps/app.xml><?xml version="1.0" encoding="utf-8"?>
<Properties xmlns="http://schemas.openxmlformats.org/officeDocument/2006/extended-properties" xmlns:vt="http://schemas.openxmlformats.org/officeDocument/2006/docPropsVTypes">
  <TotalTime>839</TotalTime>
  <Words>12724</Words>
  <Application>Microsoft Office PowerPoint</Application>
  <PresentationFormat>On-screen Show (4:3)</PresentationFormat>
  <Paragraphs>865</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Calibri</vt:lpstr>
      <vt:lpstr>Garamond</vt:lpstr>
      <vt:lpstr>Wingdings</vt:lpstr>
      <vt:lpstr>Thème Office</vt:lpstr>
      <vt:lpstr>Gender Stereotyping and the Judiciary</vt:lpstr>
      <vt:lpstr>Session 5.  Gender stereotyping in sexual and reproductive health and rights (SRHR) cases</vt:lpstr>
      <vt:lpstr>What are Sexual and Reproductive Health and Rights?  </vt:lpstr>
      <vt:lpstr>What rights are necessary for the enjoyment of SRHR?</vt:lpstr>
      <vt:lpstr>State’s obligations  concerning gender stereotyping on SRHR</vt:lpstr>
      <vt:lpstr>Critical role of the Judiciary in SRHR cases </vt:lpstr>
      <vt:lpstr>Categories of SRHR gender stereotypes </vt:lpstr>
      <vt:lpstr>1. Stereotypes related to reproduction</vt:lpstr>
      <vt:lpstr>Stereotypes related to reproduction</vt:lpstr>
      <vt:lpstr>Stereotypes related to reproduction</vt:lpstr>
      <vt:lpstr>Stereotypes related to reproduction </vt:lpstr>
      <vt:lpstr>Stereotypes related to reproduction </vt:lpstr>
      <vt:lpstr>Stereotypes related to reproduction </vt:lpstr>
      <vt:lpstr>Stereotypes related to reproduction </vt:lpstr>
      <vt:lpstr>Stereotypes related to reproduction </vt:lpstr>
      <vt:lpstr>Stereotypes related to reproduction </vt:lpstr>
      <vt:lpstr>2. Stereotypes related to family formation </vt:lpstr>
      <vt:lpstr>Stereotypes related to family formation </vt:lpstr>
      <vt:lpstr>Stereotypes related to family formation </vt:lpstr>
      <vt:lpstr>Stereotypes related to family formation </vt:lpstr>
      <vt:lpstr>Example of international case-law </vt:lpstr>
      <vt:lpstr>3. Stereotypes related to consensual sexual conduct  </vt:lpstr>
      <vt:lpstr>Stereotypes related to consensual sexual conduct </vt:lpstr>
      <vt:lpstr>PowerPoint Presentation</vt:lpstr>
      <vt:lpstr>Stereotypes related to consensual sexual conduct </vt:lpstr>
      <vt:lpstr>Stereotypes related to consensual sexual conduct </vt:lpstr>
      <vt:lpstr>PowerPoint Presentation</vt:lpstr>
      <vt:lpstr>Stereotypes related to consensual sexual conduct </vt:lpstr>
      <vt:lpstr>4. Stereotypes related to gender identity  </vt:lpstr>
      <vt:lpstr>Stereotypes related to gender identity  </vt:lpstr>
      <vt:lpstr>Stereotypes related to gender identity  </vt:lpstr>
      <vt:lpstr>Importance of addressing judicial wrongful gender stereotyping on SRHR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Gender Stereotyping and the Judiciary</dc:title>
  <dc:creator>INTERN WRGU</dc:creator>
  <cp:lastModifiedBy>CUYPERS An</cp:lastModifiedBy>
  <cp:revision>160</cp:revision>
  <dcterms:modified xsi:type="dcterms:W3CDTF">2020-10-08T13:17:52Z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