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6.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2.xml" ContentType="application/vnd.openxmlformats-officedocument.presentationml.slide+xml"/>
  <Override PartName="/ppt/slides/slide11.xml" ContentType="application/vnd.openxmlformats-officedocument.presentationml.slide+xml"/>
  <Override PartName="/ppt/slides/slide14.xml" ContentType="application/vnd.openxmlformats-officedocument.presentationml.slide+xml"/>
  <Override PartName="/ppt/slides/slide13.xml" ContentType="application/vnd.openxmlformats-officedocument.presentationml.slide+xml"/>
  <Override PartName="/ppt/slides/slide19.xml" ContentType="application/vnd.openxmlformats-officedocument.presentationml.slide+xml"/>
  <Override PartName="/ppt/slides/slide18.xml" ContentType="application/vnd.openxmlformats-officedocument.presentationml.slide+xml"/>
  <Override PartName="/ppt/slides/slide17.xml" ContentType="application/vnd.openxmlformats-officedocument.presentationml.slide+xml"/>
  <Override PartName="/ppt/slides/slide21.xml" ContentType="application/vnd.openxmlformats-officedocument.presentationml.slide+xml"/>
  <Override PartName="/ppt/slides/slide20.xml" ContentType="application/vnd.openxmlformats-officedocument.presentationml.slide+xml"/>
  <Override PartName="/ppt/slides/slide23.xml" ContentType="application/vnd.openxmlformats-officedocument.presentationml.slide+xml"/>
  <Override PartName="/ppt/slides/slide15.xml" ContentType="application/vnd.openxmlformats-officedocument.presentationml.slide+xml"/>
  <Override PartName="/ppt/slides/slide22.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2.xml" ContentType="application/vnd.openxmlformats-officedocument.presentationml.notesSlide+xml"/>
  <Override PartName="/ppt/notesSlides/notesSlide1.xml" ContentType="application/vnd.openxmlformats-officedocument.presentationml.notesSlide+xml"/>
  <Override PartName="/ppt/slideLayouts/slideLayout8.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notesSlides/notesSlide10.xml" ContentType="application/vnd.openxmlformats-officedocument.presentationml.notesSlide+xml"/>
  <Override PartName="/ppt/notesSlides/notesSlide6.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19.xml" ContentType="application/vnd.openxmlformats-officedocument.presentationml.notesSlide+xml"/>
  <Override PartName="/ppt/notesSlides/notesSlide11.xml" ContentType="application/vnd.openxmlformats-officedocument.presentationml.notesSlide+xml"/>
  <Override PartName="/ppt/notesSlides/notesSlide17.xml" ContentType="application/vnd.openxmlformats-officedocument.presentationml.notesSlide+xml"/>
  <Override PartName="/ppt/notesSlides/notesSlide13.xml" ContentType="application/vnd.openxmlformats-officedocument.presentationml.notesSlide+xml"/>
  <Override PartName="/ppt/notesSlides/notesSlide18.xml" ContentType="application/vnd.openxmlformats-officedocument.presentationml.notesSlide+xml"/>
  <Override PartName="/ppt/notesSlides/notesSlide15.xml" ContentType="application/vnd.openxmlformats-officedocument.presentationml.notesSlide+xml"/>
  <Override PartName="/ppt/notesSlides/notesSlide14.xml" ContentType="application/vnd.openxmlformats-officedocument.presentationml.notesSlide+xml"/>
  <Override PartName="/ppt/notesSlides/notesSlide16.xml" ContentType="application/vnd.openxmlformats-officedocument.presentationml.notesSlide+xml"/>
  <Override PartName="/ppt/theme/theme1.xml" ContentType="application/vnd.openxmlformats-officedocument.theme+xml"/>
  <Override PartName="/ppt/notesMasters/notesMaster1.xml" ContentType="application/vnd.openxmlformats-officedocument.presentationml.notesMaster+xml"/>
  <Override PartName="/ppt/commentAuthors.xml" ContentType="application/vnd.openxmlformats-officedocument.presentationml.commentAuthors+xml"/>
  <Override PartName="/ppt/theme/theme2.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7"/>
  </p:notesMasterIdLst>
  <p:sldIdLst>
    <p:sldId id="256" r:id="rId2"/>
    <p:sldId id="257"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98" r:id="rId19"/>
    <p:sldId id="304" r:id="rId20"/>
    <p:sldId id="280" r:id="rId21"/>
    <p:sldId id="292" r:id="rId22"/>
    <p:sldId id="293" r:id="rId23"/>
    <p:sldId id="294" r:id="rId24"/>
    <p:sldId id="295" r:id="rId25"/>
    <p:sldId id="296" r:id="rId26"/>
  </p:sldIdLst>
  <p:sldSz cx="9144000" cy="6858000" type="screen4x3"/>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333333"/>
        </a:solidFill>
        <a:effectLst/>
        <a:uFillTx/>
        <a:latin typeface="+mj-lt"/>
        <a:ea typeface="+mj-ea"/>
        <a:cs typeface="+mj-cs"/>
        <a:sym typeface="Helvetica"/>
      </a:defRPr>
    </a:lvl1pPr>
    <a:lvl2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333333"/>
        </a:solidFill>
        <a:effectLst/>
        <a:uFillTx/>
        <a:latin typeface="+mj-lt"/>
        <a:ea typeface="+mj-ea"/>
        <a:cs typeface="+mj-cs"/>
        <a:sym typeface="Helvetica"/>
      </a:defRPr>
    </a:lvl2pPr>
    <a:lvl3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333333"/>
        </a:solidFill>
        <a:effectLst/>
        <a:uFillTx/>
        <a:latin typeface="+mj-lt"/>
        <a:ea typeface="+mj-ea"/>
        <a:cs typeface="+mj-cs"/>
        <a:sym typeface="Helvetica"/>
      </a:defRPr>
    </a:lvl3pPr>
    <a:lvl4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333333"/>
        </a:solidFill>
        <a:effectLst/>
        <a:uFillTx/>
        <a:latin typeface="+mj-lt"/>
        <a:ea typeface="+mj-ea"/>
        <a:cs typeface="+mj-cs"/>
        <a:sym typeface="Helvetica"/>
      </a:defRPr>
    </a:lvl4pPr>
    <a:lvl5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333333"/>
        </a:solidFill>
        <a:effectLst/>
        <a:uFillTx/>
        <a:latin typeface="+mj-lt"/>
        <a:ea typeface="+mj-ea"/>
        <a:cs typeface="+mj-cs"/>
        <a:sym typeface="Helvetica"/>
      </a:defRPr>
    </a:lvl5pPr>
    <a:lvl6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333333"/>
        </a:solidFill>
        <a:effectLst/>
        <a:uFillTx/>
        <a:latin typeface="+mj-lt"/>
        <a:ea typeface="+mj-ea"/>
        <a:cs typeface="+mj-cs"/>
        <a:sym typeface="Helvetica"/>
      </a:defRPr>
    </a:lvl6pPr>
    <a:lvl7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333333"/>
        </a:solidFill>
        <a:effectLst/>
        <a:uFillTx/>
        <a:latin typeface="+mj-lt"/>
        <a:ea typeface="+mj-ea"/>
        <a:cs typeface="+mj-cs"/>
        <a:sym typeface="Helvetica"/>
      </a:defRPr>
    </a:lvl7pPr>
    <a:lvl8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333333"/>
        </a:solidFill>
        <a:effectLst/>
        <a:uFillTx/>
        <a:latin typeface="+mj-lt"/>
        <a:ea typeface="+mj-ea"/>
        <a:cs typeface="+mj-cs"/>
        <a:sym typeface="Helvetica"/>
      </a:defRPr>
    </a:lvl8pPr>
    <a:lvl9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333333"/>
        </a:solidFill>
        <a:effectLst/>
        <a:uFillTx/>
        <a:latin typeface="+mj-lt"/>
        <a:ea typeface="+mj-ea"/>
        <a:cs typeface="+mj-cs"/>
        <a:sym typeface="Helvetica"/>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WHRGS Intern" initials="WHRGS int" lastIdx="20"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333333"/>
        </a:fontRef>
        <a:srgbClr val="333333"/>
      </a:tcTxStyle>
      <a:tcStyle>
        <a:tcBdr>
          <a:left>
            <a:ln w="12700" cap="flat">
              <a:solidFill>
                <a:srgbClr val="333333"/>
              </a:solidFill>
              <a:prstDash val="solid"/>
              <a:round/>
            </a:ln>
          </a:left>
          <a:right>
            <a:ln w="12700" cap="flat">
              <a:solidFill>
                <a:srgbClr val="333333"/>
              </a:solidFill>
              <a:prstDash val="solid"/>
              <a:round/>
            </a:ln>
          </a:right>
          <a:top>
            <a:ln w="12700" cap="flat">
              <a:solidFill>
                <a:srgbClr val="333333"/>
              </a:solidFill>
              <a:prstDash val="solid"/>
              <a:round/>
            </a:ln>
          </a:top>
          <a:bottom>
            <a:ln w="12700" cap="flat">
              <a:solidFill>
                <a:srgbClr val="333333"/>
              </a:solidFill>
              <a:prstDash val="solid"/>
              <a:round/>
            </a:ln>
          </a:bottom>
          <a:insideH>
            <a:ln w="12700" cap="flat">
              <a:solidFill>
                <a:srgbClr val="333333"/>
              </a:solidFill>
              <a:prstDash val="solid"/>
              <a:round/>
            </a:ln>
          </a:insideH>
          <a:insideV>
            <a:ln w="12700" cap="flat">
              <a:solidFill>
                <a:srgbClr val="333333"/>
              </a:solidFill>
              <a:prstDash val="solid"/>
              <a:round/>
            </a:ln>
          </a:insideV>
        </a:tcBdr>
        <a:fill>
          <a:noFill/>
        </a:fill>
      </a:tcStyle>
    </a:wholeTbl>
    <a:band2H>
      <a:tcTxStyle/>
      <a:tcStyle>
        <a:tcBdr/>
        <a:fill>
          <a:solidFill>
            <a:srgbClr val="FFFFFF"/>
          </a:solidFill>
        </a:fill>
      </a:tcStyle>
    </a:band2H>
    <a:firstCol>
      <a:tcTxStyle b="off" i="off">
        <a:fontRef idx="minor">
          <a:srgbClr val="333333"/>
        </a:fontRef>
        <a:srgbClr val="333333"/>
      </a:tcTxStyle>
      <a:tcStyle>
        <a:tcBdr>
          <a:left>
            <a:ln w="12700" cap="flat">
              <a:solidFill>
                <a:srgbClr val="333333"/>
              </a:solidFill>
              <a:prstDash val="solid"/>
              <a:round/>
            </a:ln>
          </a:left>
          <a:right>
            <a:ln w="12700" cap="flat">
              <a:solidFill>
                <a:srgbClr val="333333"/>
              </a:solidFill>
              <a:prstDash val="solid"/>
              <a:round/>
            </a:ln>
          </a:right>
          <a:top>
            <a:ln w="12700" cap="flat">
              <a:solidFill>
                <a:srgbClr val="333333"/>
              </a:solidFill>
              <a:prstDash val="solid"/>
              <a:round/>
            </a:ln>
          </a:top>
          <a:bottom>
            <a:ln w="12700" cap="flat">
              <a:solidFill>
                <a:srgbClr val="333333"/>
              </a:solidFill>
              <a:prstDash val="solid"/>
              <a:round/>
            </a:ln>
          </a:bottom>
          <a:insideH>
            <a:ln w="12700" cap="flat">
              <a:solidFill>
                <a:srgbClr val="333333"/>
              </a:solidFill>
              <a:prstDash val="solid"/>
              <a:round/>
            </a:ln>
          </a:insideH>
          <a:insideV>
            <a:ln w="12700" cap="flat">
              <a:solidFill>
                <a:srgbClr val="333333"/>
              </a:solidFill>
              <a:prstDash val="solid"/>
              <a:round/>
            </a:ln>
          </a:insideV>
        </a:tcBdr>
        <a:fill>
          <a:noFill/>
        </a:fill>
      </a:tcStyle>
    </a:firstCol>
    <a:lastRow>
      <a:tcTxStyle b="off" i="off">
        <a:fontRef idx="minor">
          <a:srgbClr val="333333"/>
        </a:fontRef>
        <a:srgbClr val="333333"/>
      </a:tcTxStyle>
      <a:tcStyle>
        <a:tcBdr>
          <a:left>
            <a:ln w="12700" cap="flat">
              <a:solidFill>
                <a:srgbClr val="333333"/>
              </a:solidFill>
              <a:prstDash val="solid"/>
              <a:round/>
            </a:ln>
          </a:left>
          <a:right>
            <a:ln w="12700" cap="flat">
              <a:solidFill>
                <a:srgbClr val="333333"/>
              </a:solidFill>
              <a:prstDash val="solid"/>
              <a:round/>
            </a:ln>
          </a:right>
          <a:top>
            <a:ln w="12700" cap="flat">
              <a:solidFill>
                <a:srgbClr val="333333"/>
              </a:solidFill>
              <a:prstDash val="solid"/>
              <a:round/>
            </a:ln>
          </a:top>
          <a:bottom>
            <a:ln w="12700" cap="flat">
              <a:solidFill>
                <a:srgbClr val="333333"/>
              </a:solidFill>
              <a:prstDash val="solid"/>
              <a:round/>
            </a:ln>
          </a:bottom>
          <a:insideH>
            <a:ln w="12700" cap="flat">
              <a:solidFill>
                <a:srgbClr val="333333"/>
              </a:solidFill>
              <a:prstDash val="solid"/>
              <a:round/>
            </a:ln>
          </a:insideH>
          <a:insideV>
            <a:ln w="12700" cap="flat">
              <a:solidFill>
                <a:srgbClr val="333333"/>
              </a:solidFill>
              <a:prstDash val="solid"/>
              <a:round/>
            </a:ln>
          </a:insideV>
        </a:tcBdr>
        <a:fill>
          <a:noFill/>
        </a:fill>
      </a:tcStyle>
    </a:lastRow>
    <a:firstRow>
      <a:tcTxStyle b="off" i="off">
        <a:fontRef idx="minor">
          <a:srgbClr val="333333"/>
        </a:fontRef>
        <a:srgbClr val="333333"/>
      </a:tcTxStyle>
      <a:tcStyle>
        <a:tcBdr>
          <a:left>
            <a:ln w="12700" cap="flat">
              <a:solidFill>
                <a:srgbClr val="333333"/>
              </a:solidFill>
              <a:prstDash val="solid"/>
              <a:round/>
            </a:ln>
          </a:left>
          <a:right>
            <a:ln w="12700" cap="flat">
              <a:solidFill>
                <a:srgbClr val="333333"/>
              </a:solidFill>
              <a:prstDash val="solid"/>
              <a:round/>
            </a:ln>
          </a:right>
          <a:top>
            <a:ln w="12700" cap="flat">
              <a:solidFill>
                <a:srgbClr val="333333"/>
              </a:solidFill>
              <a:prstDash val="solid"/>
              <a:round/>
            </a:ln>
          </a:top>
          <a:bottom>
            <a:ln w="12700" cap="flat">
              <a:solidFill>
                <a:srgbClr val="333333"/>
              </a:solidFill>
              <a:prstDash val="solid"/>
              <a:round/>
            </a:ln>
          </a:bottom>
          <a:insideH>
            <a:ln w="12700" cap="flat">
              <a:solidFill>
                <a:srgbClr val="333333"/>
              </a:solidFill>
              <a:prstDash val="solid"/>
              <a:round/>
            </a:ln>
          </a:insideH>
          <a:insideV>
            <a:ln w="12700" cap="flat">
              <a:solidFill>
                <a:srgbClr val="333333"/>
              </a:solidFill>
              <a:prstDash val="solid"/>
              <a:round/>
            </a:ln>
          </a:insideV>
        </a:tcBdr>
        <a:fill>
          <a:noFill/>
        </a:fill>
      </a:tcStyle>
    </a:firstRow>
  </a:tblStyle>
  <a:tblStyle styleId="{C7B018BB-80A7-4F77-B60F-C8B233D01FF8}" styleName="">
    <a:tblBg/>
    <a:wholeTbl>
      <a:tcTxStyle b="off" i="off">
        <a:fontRef idx="major">
          <a:srgbClr val="333333"/>
        </a:fontRef>
        <a:srgbClr val="333333"/>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D4E5"/>
          </a:solidFill>
        </a:fill>
      </a:tcStyle>
    </a:wholeTbl>
    <a:band2H>
      <a:tcTxStyle/>
      <a:tcStyle>
        <a:tcBdr/>
        <a:fill>
          <a:solidFill>
            <a:srgbClr val="E6EBF3"/>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EEE7283C-3CF3-47DC-8721-378D4A62B228}" styleName="">
    <a:tblBg/>
    <a:wholeTbl>
      <a:tcTxStyle b="off" i="off">
        <a:fontRef idx="major">
          <a:srgbClr val="333333"/>
        </a:fontRef>
        <a:srgbClr val="333333"/>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ADACA"/>
          </a:solidFill>
        </a:fill>
      </a:tcStyle>
    </a:wholeTbl>
    <a:band2H>
      <a:tcTxStyle/>
      <a:tcStyle>
        <a:tcBdr/>
        <a:fill>
          <a:solidFill>
            <a:srgbClr val="FCEDE6"/>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CF821DB8-F4EB-4A41-A1BA-3FCAFE7338EE}" styleName="">
    <a:tblBg/>
    <a:wholeTbl>
      <a:tcTxStyle b="off" i="off">
        <a:fontRef idx="major">
          <a:srgbClr val="333333"/>
        </a:fontRef>
        <a:srgbClr val="333333"/>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EAD9D7"/>
          </a:solidFill>
        </a:fill>
      </a:tcStyle>
    </a:wholeTbl>
    <a:band2H>
      <a:tcTxStyle/>
      <a:tcStyle>
        <a:tcBdr/>
        <a:fill>
          <a:solidFill>
            <a:srgbClr val="F5EDEC"/>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33BA23B1-9221-436E-865A-0063620EA4FD}" styleName="">
    <a:tblBg/>
    <a:wholeTbl>
      <a:tcTxStyle b="off" i="off">
        <a:fontRef idx="major">
          <a:srgbClr val="333333"/>
        </a:fontRef>
        <a:srgbClr val="333333"/>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7E7E7"/>
          </a:solidFill>
        </a:fill>
      </a:tcStyle>
    </a:wholeTbl>
    <a:band2H>
      <a:tcTxStyle/>
      <a:tcStyle>
        <a:tcBdr/>
        <a:fill>
          <a:solidFill>
            <a:srgbClr val="FFFFFF"/>
          </a:solidFill>
        </a:fill>
      </a:tcStyle>
    </a:band2H>
    <a:firstCol>
      <a:tcTxStyle b="on" i="off">
        <a:fontRef idx="maj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ajor">
          <a:srgbClr val="333333"/>
        </a:fontRef>
        <a:srgbClr val="333333"/>
      </a:tcTxStyle>
      <a:tcStyle>
        <a:tcBdr>
          <a:left>
            <a:ln w="12700" cap="flat">
              <a:noFill/>
              <a:miter lim="400000"/>
            </a:ln>
          </a:left>
          <a:right>
            <a:ln w="12700" cap="flat">
              <a:noFill/>
              <a:miter lim="400000"/>
            </a:ln>
          </a:right>
          <a:top>
            <a:ln w="50800" cap="flat">
              <a:solidFill>
                <a:srgbClr val="333333"/>
              </a:solidFill>
              <a:prstDash val="solid"/>
              <a:round/>
            </a:ln>
          </a:top>
          <a:bottom>
            <a:ln w="25400" cap="flat">
              <a:solidFill>
                <a:srgbClr val="333333"/>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ajor">
          <a:srgbClr val="FFFFFF"/>
        </a:fontRef>
        <a:srgbClr val="FFFFFF"/>
      </a:tcTxStyle>
      <a:tcStyle>
        <a:tcBdr>
          <a:left>
            <a:ln w="12700" cap="flat">
              <a:noFill/>
              <a:miter lim="400000"/>
            </a:ln>
          </a:left>
          <a:right>
            <a:ln w="12700" cap="flat">
              <a:noFill/>
              <a:miter lim="400000"/>
            </a:ln>
          </a:right>
          <a:top>
            <a:ln w="25400" cap="flat">
              <a:solidFill>
                <a:srgbClr val="333333"/>
              </a:solidFill>
              <a:prstDash val="solid"/>
              <a:round/>
            </a:ln>
          </a:top>
          <a:bottom>
            <a:ln w="25400" cap="flat">
              <a:solidFill>
                <a:srgbClr val="333333"/>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2708684C-4D16-4618-839F-0558EEFCDFE6}" styleName="">
    <a:tblBg/>
    <a:wholeTbl>
      <a:tcTxStyle b="off" i="off">
        <a:fontRef idx="major">
          <a:srgbClr val="333333"/>
        </a:fontRef>
        <a:srgbClr val="333333"/>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CCCCC"/>
          </a:solidFill>
        </a:fill>
      </a:tcStyle>
    </a:wholeTbl>
    <a:band2H>
      <a:tcTxStyle/>
      <a:tcStyle>
        <a:tcBdr/>
        <a:fill>
          <a:solidFill>
            <a:srgbClr val="E7E7E7"/>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333333"/>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333333"/>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33333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1971" autoAdjust="0"/>
  </p:normalViewPr>
  <p:slideViewPr>
    <p:cSldViewPr snapToGrid="0">
      <p:cViewPr varScale="1">
        <p:scale>
          <a:sx n="67" d="100"/>
          <a:sy n="67" d="100"/>
        </p:scale>
        <p:origin x="750"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customXml" Target="../customXml/item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customXml" Target="../customXml/item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 Id="rId35" Type="http://schemas.openxmlformats.org/officeDocument/2006/relationships/customXml" Target="../customXml/item3.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0" name="Shape 90"/>
          <p:cNvSpPr>
            <a:spLocks noGrp="1" noRot="1" noChangeAspect="1"/>
          </p:cNvSpPr>
          <p:nvPr>
            <p:ph type="sldImg"/>
          </p:nvPr>
        </p:nvSpPr>
        <p:spPr>
          <a:xfrm>
            <a:off x="1143000" y="685800"/>
            <a:ext cx="4572000" cy="3429000"/>
          </a:xfrm>
          <a:prstGeom prst="rect">
            <a:avLst/>
          </a:prstGeom>
        </p:spPr>
        <p:txBody>
          <a:bodyPr/>
          <a:lstStyle/>
          <a:p>
            <a:endParaRPr/>
          </a:p>
        </p:txBody>
      </p:sp>
      <p:sp>
        <p:nvSpPr>
          <p:cNvPr id="91" name="Shape 91"/>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3298555158"/>
      </p:ext>
    </p:extLst>
  </p:cSld>
  <p:clrMap bg1="lt1" tx1="dk1" bg2="lt2" tx2="dk2" accent1="accent1" accent2="accent2" accent3="accent3" accent4="accent4" accent5="accent5" accent6="accent6" hlink="hlink" folHlink="folHlink"/>
  <p:notesStyle>
    <a:lvl1pPr latinLnBrk="0">
      <a:spcBef>
        <a:spcPts val="400"/>
      </a:spcBef>
      <a:defRPr sz="1200">
        <a:latin typeface="+mn-lt"/>
        <a:ea typeface="+mn-ea"/>
        <a:cs typeface="+mn-cs"/>
        <a:sym typeface="Calibri"/>
      </a:defRPr>
    </a:lvl1pPr>
    <a:lvl2pPr indent="228600" latinLnBrk="0">
      <a:spcBef>
        <a:spcPts val="400"/>
      </a:spcBef>
      <a:defRPr sz="1200">
        <a:latin typeface="+mn-lt"/>
        <a:ea typeface="+mn-ea"/>
        <a:cs typeface="+mn-cs"/>
        <a:sym typeface="Calibri"/>
      </a:defRPr>
    </a:lvl2pPr>
    <a:lvl3pPr indent="457200" latinLnBrk="0">
      <a:spcBef>
        <a:spcPts val="400"/>
      </a:spcBef>
      <a:defRPr sz="1200">
        <a:latin typeface="+mn-lt"/>
        <a:ea typeface="+mn-ea"/>
        <a:cs typeface="+mn-cs"/>
        <a:sym typeface="Calibri"/>
      </a:defRPr>
    </a:lvl3pPr>
    <a:lvl4pPr indent="685800" latinLnBrk="0">
      <a:spcBef>
        <a:spcPts val="400"/>
      </a:spcBef>
      <a:defRPr sz="1200">
        <a:latin typeface="+mn-lt"/>
        <a:ea typeface="+mn-ea"/>
        <a:cs typeface="+mn-cs"/>
        <a:sym typeface="Calibri"/>
      </a:defRPr>
    </a:lvl4pPr>
    <a:lvl5pPr indent="914400" latinLnBrk="0">
      <a:spcBef>
        <a:spcPts val="400"/>
      </a:spcBef>
      <a:defRPr sz="1200">
        <a:latin typeface="+mn-lt"/>
        <a:ea typeface="+mn-ea"/>
        <a:cs typeface="+mn-cs"/>
        <a:sym typeface="Calibri"/>
      </a:defRPr>
    </a:lvl5pPr>
    <a:lvl6pPr indent="1143000" latinLnBrk="0">
      <a:spcBef>
        <a:spcPts val="400"/>
      </a:spcBef>
      <a:defRPr sz="1200">
        <a:latin typeface="+mn-lt"/>
        <a:ea typeface="+mn-ea"/>
        <a:cs typeface="+mn-cs"/>
        <a:sym typeface="Calibri"/>
      </a:defRPr>
    </a:lvl6pPr>
    <a:lvl7pPr indent="1371600" latinLnBrk="0">
      <a:spcBef>
        <a:spcPts val="400"/>
      </a:spcBef>
      <a:defRPr sz="1200">
        <a:latin typeface="+mn-lt"/>
        <a:ea typeface="+mn-ea"/>
        <a:cs typeface="+mn-cs"/>
        <a:sym typeface="Calibri"/>
      </a:defRPr>
    </a:lvl7pPr>
    <a:lvl8pPr indent="1600200" latinLnBrk="0">
      <a:spcBef>
        <a:spcPts val="400"/>
      </a:spcBef>
      <a:defRPr sz="1200">
        <a:latin typeface="+mn-lt"/>
        <a:ea typeface="+mn-ea"/>
        <a:cs typeface="+mn-cs"/>
        <a:sym typeface="Calibri"/>
      </a:defRPr>
    </a:lvl8pPr>
    <a:lvl9pPr indent="1828800" latinLnBrk="0">
      <a:spcBef>
        <a:spcPts val="400"/>
      </a:spcBef>
      <a:defRPr sz="1200">
        <a:latin typeface="+mn-lt"/>
        <a:ea typeface="+mn-ea"/>
        <a:cs typeface="+mn-cs"/>
        <a:sym typeface="Calibri"/>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 name="Shape 97"/>
          <p:cNvSpPr>
            <a:spLocks noGrp="1" noRot="1" noChangeAspect="1"/>
          </p:cNvSpPr>
          <p:nvPr>
            <p:ph type="sldImg"/>
          </p:nvPr>
        </p:nvSpPr>
        <p:spPr>
          <a:prstGeom prst="rect">
            <a:avLst/>
          </a:prstGeom>
        </p:spPr>
        <p:txBody>
          <a:bodyPr/>
          <a:lstStyle/>
          <a:p>
            <a:endParaRPr/>
          </a:p>
        </p:txBody>
      </p:sp>
      <p:sp>
        <p:nvSpPr>
          <p:cNvPr id="98" name="Shape 98"/>
          <p:cNvSpPr>
            <a:spLocks noGrp="1"/>
          </p:cNvSpPr>
          <p:nvPr>
            <p:ph type="body" sz="quarter" idx="1"/>
          </p:nvPr>
        </p:nvSpPr>
        <p:spPr>
          <a:prstGeom prst="rect">
            <a:avLst/>
          </a:prstGeom>
        </p:spPr>
        <p:txBody>
          <a:bodyPr/>
          <a:lstStyle/>
          <a:p>
            <a:r>
              <a:rPr dirty="0"/>
              <a:t>To start the session make a small connection with the previous session on access to justice explain the objectives of the session as </a:t>
            </a:r>
            <a:r>
              <a:rPr dirty="0" smtClean="0"/>
              <a:t>ou</a:t>
            </a:r>
            <a:r>
              <a:rPr lang="fr-CH" dirty="0" smtClean="0"/>
              <a:t>tli</a:t>
            </a:r>
            <a:r>
              <a:rPr dirty="0" smtClean="0"/>
              <a:t>ned </a:t>
            </a:r>
            <a:r>
              <a:rPr dirty="0"/>
              <a:t>in the facilitators notes. </a:t>
            </a:r>
            <a:endParaRPr lang="fr-CH" dirty="0" smtClean="0"/>
          </a:p>
          <a:p>
            <a:endParaRPr lang="fr-CH" dirty="0" smtClean="0"/>
          </a:p>
          <a:p>
            <a:r>
              <a:rPr lang="fr-CH" dirty="0" smtClean="0"/>
              <a:t>Recall the previous exercise on building a common understanding on stereotypes and its</a:t>
            </a:r>
            <a:r>
              <a:rPr lang="fr-CH" baseline="0" dirty="0" smtClean="0"/>
              <a:t> formal definition:</a:t>
            </a:r>
          </a:p>
          <a:p>
            <a:pPr marL="0" marR="0" indent="0" defTabSz="914400" eaLnBrk="1" fontAlgn="auto" latinLnBrk="0" hangingPunct="1">
              <a:lnSpc>
                <a:spcPct val="100000"/>
              </a:lnSpc>
              <a:spcBef>
                <a:spcPts val="400"/>
              </a:spcBef>
              <a:spcAft>
                <a:spcPts val="0"/>
              </a:spcAft>
              <a:buClrTx/>
              <a:buSzTx/>
              <a:buFontTx/>
              <a:buNone/>
              <a:tabLst/>
              <a:defRPr/>
            </a:pPr>
            <a:r>
              <a:rPr lang="fr-CH" dirty="0" smtClean="0"/>
              <a:t>‘A “stereotype” is a generalized view or preconception about attributes or characteristics that are or ought to be possessed by, or the roles that are or should be performed by, members of a particular social group’</a:t>
            </a:r>
          </a:p>
          <a:p>
            <a:pPr marL="0" marR="0" indent="0" defTabSz="914400" eaLnBrk="1" fontAlgn="auto" latinLnBrk="0" hangingPunct="1">
              <a:lnSpc>
                <a:spcPct val="100000"/>
              </a:lnSpc>
              <a:spcBef>
                <a:spcPts val="400"/>
              </a:spcBef>
              <a:spcAft>
                <a:spcPts val="0"/>
              </a:spcAft>
              <a:buClrTx/>
              <a:buSzTx/>
              <a:buFontTx/>
              <a:buNone/>
              <a:tabLst/>
              <a:defRPr/>
            </a:pPr>
            <a:endParaRPr lang="fr-CH" dirty="0" smtClean="0"/>
          </a:p>
          <a:p>
            <a:pPr marL="0" marR="0" indent="0" defTabSz="914400" eaLnBrk="1" fontAlgn="auto" latinLnBrk="0" hangingPunct="1">
              <a:lnSpc>
                <a:spcPct val="100000"/>
              </a:lnSpc>
              <a:spcBef>
                <a:spcPts val="400"/>
              </a:spcBef>
              <a:spcAft>
                <a:spcPts val="0"/>
              </a:spcAft>
              <a:buClrTx/>
              <a:buSzTx/>
              <a:buFontTx/>
              <a:buNone/>
              <a:tabLst/>
              <a:defRPr/>
            </a:pPr>
            <a:r>
              <a:rPr lang="en-US" b="0" dirty="0" smtClean="0"/>
              <a:t>Introduce</a:t>
            </a:r>
            <a:r>
              <a:rPr lang="en-US" b="0" baseline="0" dirty="0" smtClean="0"/>
              <a:t> the session indicating what will be covered.</a:t>
            </a:r>
            <a:endParaRPr lang="en-US" b="0" dirty="0" smtClean="0"/>
          </a:p>
          <a:p>
            <a:pPr marL="0" marR="0" indent="0" defTabSz="914400" eaLnBrk="1" fontAlgn="auto" latinLnBrk="0" hangingPunct="1">
              <a:lnSpc>
                <a:spcPct val="100000"/>
              </a:lnSpc>
              <a:spcBef>
                <a:spcPts val="400"/>
              </a:spcBef>
              <a:spcAft>
                <a:spcPts val="0"/>
              </a:spcAft>
              <a:buClrTx/>
              <a:buSzTx/>
              <a:buFontTx/>
              <a:buNone/>
              <a:tabLst/>
              <a:defRPr/>
            </a:pPr>
            <a:endParaRPr lang="fr-CH" dirty="0" smtClean="0"/>
          </a:p>
          <a:p>
            <a:pPr marL="0" marR="0" indent="0" defTabSz="914400" eaLnBrk="1" fontAlgn="auto" latinLnBrk="0" hangingPunct="1">
              <a:lnSpc>
                <a:spcPct val="100000"/>
              </a:lnSpc>
              <a:spcBef>
                <a:spcPts val="400"/>
              </a:spcBef>
              <a:spcAft>
                <a:spcPts val="0"/>
              </a:spcAft>
              <a:buClrTx/>
              <a:buSzTx/>
              <a:buFontTx/>
              <a:buNone/>
              <a:tabLst/>
              <a:defRPr/>
            </a:pPr>
            <a:endParaRPr lang="fr-CH" dirty="0" smtClean="0"/>
          </a:p>
          <a:p>
            <a:pPr marL="0" marR="0" indent="0" defTabSz="914400" eaLnBrk="1" fontAlgn="auto" latinLnBrk="0" hangingPunct="1">
              <a:lnSpc>
                <a:spcPct val="100000"/>
              </a:lnSpc>
              <a:spcBef>
                <a:spcPts val="400"/>
              </a:spcBef>
              <a:spcAft>
                <a:spcPts val="0"/>
              </a:spcAft>
              <a:buClrTx/>
              <a:buSzTx/>
              <a:buFontTx/>
              <a:buNone/>
              <a:tabLst/>
              <a:defRPr/>
            </a:pPr>
            <a:endParaRPr lang="fr-CH" dirty="0" smtClean="0"/>
          </a:p>
          <a:p>
            <a:pPr marL="0" marR="0" indent="0" defTabSz="914400" eaLnBrk="1" fontAlgn="auto" latinLnBrk="0" hangingPunct="1">
              <a:lnSpc>
                <a:spcPct val="100000"/>
              </a:lnSpc>
              <a:spcBef>
                <a:spcPts val="400"/>
              </a:spcBef>
              <a:spcAft>
                <a:spcPts val="0"/>
              </a:spcAft>
              <a:buClrTx/>
              <a:buSzTx/>
              <a:buFontTx/>
              <a:buNone/>
              <a:tabLst/>
              <a:defRPr/>
            </a:pPr>
            <a:r>
              <a:rPr lang="fr-CH" dirty="0" smtClean="0"/>
              <a:t>For more reference see </a:t>
            </a:r>
            <a:r>
              <a:rPr lang="fr-CH" i="1" dirty="0" smtClean="0"/>
              <a:t>OHCHR Commissioned report “Gender Stereotyping as a Human Rights Violation” </a:t>
            </a:r>
            <a:r>
              <a:rPr lang="fr-CH" dirty="0" smtClean="0"/>
              <a:t>Page: 8.</a:t>
            </a:r>
          </a:p>
          <a:p>
            <a:pPr marL="0" marR="0" indent="0" defTabSz="914400" eaLnBrk="1" fontAlgn="auto" latinLnBrk="0" hangingPunct="1">
              <a:lnSpc>
                <a:spcPct val="100000"/>
              </a:lnSpc>
              <a:spcBef>
                <a:spcPts val="400"/>
              </a:spcBef>
              <a:spcAft>
                <a:spcPts val="0"/>
              </a:spcAft>
              <a:buClrTx/>
              <a:buSzTx/>
              <a:buFontTx/>
              <a:buNone/>
              <a:tabLst/>
              <a:defRPr/>
            </a:pPr>
            <a:endParaRPr lang="fr-CH" dirty="0" smtClean="0"/>
          </a:p>
        </p:txBody>
      </p:sp>
    </p:spTree>
    <p:extLst>
      <p:ext uri="{BB962C8B-B14F-4D97-AF65-F5344CB8AC3E}">
        <p14:creationId xmlns:p14="http://schemas.microsoft.com/office/powerpoint/2010/main" val="266013304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3" name="Shape 223"/>
          <p:cNvSpPr>
            <a:spLocks noGrp="1" noRot="1" noChangeAspect="1"/>
          </p:cNvSpPr>
          <p:nvPr>
            <p:ph type="sldImg"/>
          </p:nvPr>
        </p:nvSpPr>
        <p:spPr>
          <a:prstGeom prst="rect">
            <a:avLst/>
          </a:prstGeom>
        </p:spPr>
        <p:txBody>
          <a:bodyPr/>
          <a:lstStyle/>
          <a:p>
            <a:endParaRPr/>
          </a:p>
        </p:txBody>
      </p:sp>
      <p:sp>
        <p:nvSpPr>
          <p:cNvPr id="224" name="Shape 224"/>
          <p:cNvSpPr>
            <a:spLocks noGrp="1"/>
          </p:cNvSpPr>
          <p:nvPr>
            <p:ph type="body" sz="quarter" idx="1"/>
          </p:nvPr>
        </p:nvSpPr>
        <p:spPr>
          <a:prstGeom prst="rect">
            <a:avLst/>
          </a:prstGeom>
        </p:spPr>
        <p:txBody>
          <a:bodyPr/>
          <a:lstStyle/>
          <a:p>
            <a:r>
              <a:rPr dirty="0"/>
              <a:t>Use as an example to explain these type of stereotypes the case of Karen Tayag Vertido vs the Philippines that was decided by CEDAW. </a:t>
            </a:r>
            <a:endParaRPr lang="fr-CH" dirty="0" smtClean="0"/>
          </a:p>
          <a:p>
            <a:endParaRPr lang="fr-CH" dirty="0" smtClean="0"/>
          </a:p>
          <a:p>
            <a:r>
              <a:rPr dirty="0" smtClean="0"/>
              <a:t>You </a:t>
            </a:r>
            <a:r>
              <a:rPr dirty="0"/>
              <a:t>can use the references below </a:t>
            </a:r>
            <a:r>
              <a:rPr lang="fr-CH" dirty="0" smtClean="0"/>
              <a:t>to briefly describe and highlight the</a:t>
            </a:r>
            <a:r>
              <a:rPr lang="fr-CH" baseline="0" dirty="0" smtClean="0"/>
              <a:t> sexual stereotypes referred to in </a:t>
            </a:r>
            <a:r>
              <a:rPr dirty="0" smtClean="0"/>
              <a:t>the </a:t>
            </a:r>
            <a:r>
              <a:rPr dirty="0"/>
              <a:t>case </a:t>
            </a:r>
            <a:r>
              <a:rPr lang="fr-CH" dirty="0" smtClean="0"/>
              <a:t>(</a:t>
            </a:r>
            <a:r>
              <a:rPr dirty="0" smtClean="0"/>
              <a:t>or</a:t>
            </a:r>
            <a:r>
              <a:rPr lang="fr-CH" dirty="0" smtClean="0"/>
              <a:t> only</a:t>
            </a:r>
            <a:r>
              <a:rPr dirty="0" smtClean="0"/>
              <a:t> </a:t>
            </a:r>
            <a:r>
              <a:rPr dirty="0"/>
              <a:t>if you have more time you can make the participants read the full </a:t>
            </a:r>
            <a:r>
              <a:rPr dirty="0" smtClean="0"/>
              <a:t>case</a:t>
            </a:r>
            <a:r>
              <a:rPr lang="fr-CH" dirty="0" smtClean="0"/>
              <a:t>)</a:t>
            </a:r>
            <a:r>
              <a:rPr dirty="0" smtClean="0"/>
              <a:t>. </a:t>
            </a:r>
            <a:r>
              <a:rPr dirty="0"/>
              <a:t>Discuss with participants the sexual stereotypes that can be identified in the decision by the Philippine’s court. </a:t>
            </a:r>
          </a:p>
          <a:p>
            <a:pPr>
              <a:defRPr b="1" i="1"/>
            </a:pPr>
            <a:endParaRPr dirty="0"/>
          </a:p>
          <a:p>
            <a:pPr>
              <a:defRPr b="1" i="1"/>
            </a:pPr>
            <a:r>
              <a:rPr dirty="0"/>
              <a:t>Karen </a:t>
            </a:r>
            <a:r>
              <a:rPr dirty="0" err="1"/>
              <a:t>Tayag</a:t>
            </a:r>
            <a:r>
              <a:rPr dirty="0"/>
              <a:t> </a:t>
            </a:r>
            <a:r>
              <a:rPr dirty="0" err="1"/>
              <a:t>Vertido</a:t>
            </a:r>
            <a:r>
              <a:rPr dirty="0"/>
              <a:t> v. The </a:t>
            </a:r>
            <a:r>
              <a:rPr dirty="0" smtClean="0"/>
              <a:t>Philippines</a:t>
            </a:r>
            <a:r>
              <a:rPr lang="fr-CH" dirty="0" smtClean="0"/>
              <a:t> (CEDAW)</a:t>
            </a:r>
            <a:endParaRPr dirty="0"/>
          </a:p>
          <a:p>
            <a:r>
              <a:rPr lang="en-GB" dirty="0" smtClean="0">
                <a:solidFill>
                  <a:srgbClr val="FF0000"/>
                </a:solidFill>
              </a:rPr>
              <a:t>"In this</a:t>
            </a:r>
            <a:r>
              <a:rPr lang="en-GB" baseline="0" dirty="0" smtClean="0">
                <a:solidFill>
                  <a:srgbClr val="FF0000"/>
                </a:solidFill>
              </a:rPr>
              <a:t> </a:t>
            </a:r>
            <a:r>
              <a:rPr lang="en-US" baseline="0" dirty="0" smtClean="0">
                <a:solidFill>
                  <a:srgbClr val="FF0000"/>
                </a:solidFill>
              </a:rPr>
              <a:t>1996 case Karen </a:t>
            </a:r>
            <a:r>
              <a:rPr lang="en-US" baseline="0" dirty="0" err="1" smtClean="0">
                <a:solidFill>
                  <a:srgbClr val="FF0000"/>
                </a:solidFill>
              </a:rPr>
              <a:t>Tayag</a:t>
            </a:r>
            <a:r>
              <a:rPr lang="en-US" baseline="0" dirty="0" smtClean="0">
                <a:solidFill>
                  <a:srgbClr val="FF0000"/>
                </a:solidFill>
              </a:rPr>
              <a:t> </a:t>
            </a:r>
            <a:r>
              <a:rPr lang="en-US" baseline="0" dirty="0" err="1" smtClean="0">
                <a:solidFill>
                  <a:srgbClr val="FF0000"/>
                </a:solidFill>
              </a:rPr>
              <a:t>Vertido</a:t>
            </a:r>
            <a:r>
              <a:rPr lang="en-US" baseline="0" dirty="0" smtClean="0">
                <a:solidFill>
                  <a:srgbClr val="FF0000"/>
                </a:solidFill>
              </a:rPr>
              <a:t> worked as Executive Director of the Davao City Chamber of Commerce and Industry in the Philippines.  She filed a complaint against the then President of the Chamber, Jose B. </a:t>
            </a:r>
            <a:r>
              <a:rPr lang="en-US" baseline="0" dirty="0" err="1" smtClean="0">
                <a:solidFill>
                  <a:srgbClr val="FF0000"/>
                </a:solidFill>
              </a:rPr>
              <a:t>Custodio</a:t>
            </a:r>
            <a:r>
              <a:rPr lang="en-US" baseline="0" dirty="0" smtClean="0">
                <a:solidFill>
                  <a:srgbClr val="FF0000"/>
                </a:solidFill>
              </a:rPr>
              <a:t>, accusing him of raping her. She alleged that he offered her a lift home following a business meeting one evening and raped her in a nearby hotel. The case stayed in court for 8 years, and the judge acquitted the accused, citing the victim’s failure to take advantage of perceived opportunities to escape from the accused.”</a:t>
            </a:r>
          </a:p>
          <a:p>
            <a:endParaRPr lang="en-GB" dirty="0" smtClean="0">
              <a:solidFill>
                <a:srgbClr val="FF0000"/>
              </a:solidFill>
            </a:endParaRPr>
          </a:p>
          <a:p>
            <a:r>
              <a:rPr dirty="0" smtClean="0"/>
              <a:t>“[</a:t>
            </a:r>
            <a:r>
              <a:rPr dirty="0"/>
              <a:t>T]he Committee stresses that stereotyping affects women’s right to a fair and just trial and that the judiciary must take caution not to create inflexible standards of what women or girls should be or what they should have done when confronted with a situation of rape based merely on preconceived notions of what defines a rape victim or a victim of gender-based violence, in general.” </a:t>
            </a:r>
          </a:p>
          <a:p>
            <a:r>
              <a:rPr dirty="0"/>
              <a:t>“It is clear from the </a:t>
            </a:r>
            <a:r>
              <a:rPr dirty="0" err="1"/>
              <a:t>judgement</a:t>
            </a:r>
            <a:r>
              <a:rPr dirty="0"/>
              <a:t> (sic) that the assessment of the credibility of the author’s version of events was influenced by a number of stereotypes, the author in this situation not having followed what was expected from a rational and ‘ideal victim’ or what the judge considered to be the rational and ideal response of a woman in a rape situation….”</a:t>
            </a:r>
          </a:p>
          <a:p>
            <a:r>
              <a:rPr dirty="0"/>
              <a:t>“Further misconceptions are to be found in the decision of the Court, which contains several references to stereotypes about male and female sexuality being more supportive for the credibility of the alleged perpetrator than for the credibility of the victim.  In this regard, the Committee views with concern the findings of the judge according to which it is unbelievable that a man in his sixties would be able to proceed to ejaculation with the author resisting the sexual attack.  Other factors taken into account in the </a:t>
            </a:r>
            <a:r>
              <a:rPr dirty="0" err="1"/>
              <a:t>judgement</a:t>
            </a:r>
            <a:r>
              <a:rPr dirty="0"/>
              <a:t> (sic), such as the weight given to the fact that the author and the accused knew each other, constitute a further example of ‘gender-based myths and misconceptions.’”</a:t>
            </a:r>
          </a:p>
          <a:p>
            <a:pPr>
              <a:defRPr i="1"/>
            </a:pPr>
            <a:r>
              <a:rPr dirty="0"/>
              <a:t>Karen </a:t>
            </a:r>
            <a:r>
              <a:rPr dirty="0" err="1"/>
              <a:t>Tayag</a:t>
            </a:r>
            <a:r>
              <a:rPr dirty="0"/>
              <a:t> </a:t>
            </a:r>
            <a:r>
              <a:rPr dirty="0" err="1"/>
              <a:t>Vertido</a:t>
            </a:r>
            <a:r>
              <a:rPr dirty="0"/>
              <a:t> v. The Philippines</a:t>
            </a:r>
            <a:r>
              <a:rPr i="0" dirty="0"/>
              <a:t>, UN Doc. CEDAW/C/46/D/18/2008 (22 September 2010), para. 8.4.</a:t>
            </a:r>
          </a:p>
          <a:p>
            <a:r>
              <a:rPr dirty="0"/>
              <a:t>Ibid., para. 8.5.</a:t>
            </a:r>
          </a:p>
          <a:p>
            <a:r>
              <a:rPr dirty="0"/>
              <a:t>Ibid., para. 8.6</a:t>
            </a:r>
            <a:r>
              <a:rPr dirty="0" smtClean="0"/>
              <a:t>.</a:t>
            </a:r>
            <a:endParaRPr lang="fr-CH" dirty="0" smtClean="0"/>
          </a:p>
          <a:p>
            <a:endParaRPr lang="fr-CH" dirty="0" smtClean="0"/>
          </a:p>
          <a:p>
            <a:endParaRPr lang="fr-CH" dirty="0" smtClean="0"/>
          </a:p>
          <a:p>
            <a:endParaRPr lang="fr-CH" dirty="0" smtClean="0"/>
          </a:p>
          <a:p>
            <a:endParaRPr dirty="0"/>
          </a:p>
        </p:txBody>
      </p:sp>
    </p:spTree>
    <p:extLst>
      <p:ext uri="{BB962C8B-B14F-4D97-AF65-F5344CB8AC3E}">
        <p14:creationId xmlns:p14="http://schemas.microsoft.com/office/powerpoint/2010/main" val="397894358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8" name="Shape 228"/>
          <p:cNvSpPr>
            <a:spLocks noGrp="1" noRot="1" noChangeAspect="1"/>
          </p:cNvSpPr>
          <p:nvPr>
            <p:ph type="sldImg"/>
          </p:nvPr>
        </p:nvSpPr>
        <p:spPr>
          <a:prstGeom prst="rect">
            <a:avLst/>
          </a:prstGeom>
        </p:spPr>
        <p:txBody>
          <a:bodyPr/>
          <a:lstStyle/>
          <a:p>
            <a:endParaRPr/>
          </a:p>
        </p:txBody>
      </p:sp>
      <p:sp>
        <p:nvSpPr>
          <p:cNvPr id="229" name="Shape 229"/>
          <p:cNvSpPr>
            <a:spLocks noGrp="1"/>
          </p:cNvSpPr>
          <p:nvPr>
            <p:ph type="body" sz="quarter" idx="1"/>
          </p:nvPr>
        </p:nvSpPr>
        <p:spPr>
          <a:prstGeom prst="rect">
            <a:avLst/>
          </a:prstGeom>
        </p:spPr>
        <p:txBody>
          <a:bodyPr/>
          <a:lstStyle/>
          <a:p>
            <a:pPr marL="0" marR="0" lvl="2" indent="0" defTabSz="914400" eaLnBrk="1" fontAlgn="auto" latinLnBrk="0" hangingPunct="1">
              <a:lnSpc>
                <a:spcPct val="100000"/>
              </a:lnSpc>
              <a:spcBef>
                <a:spcPts val="400"/>
              </a:spcBef>
              <a:spcAft>
                <a:spcPts val="0"/>
              </a:spcAft>
              <a:buClrTx/>
              <a:buSzTx/>
              <a:buFontTx/>
              <a:buNone/>
              <a:tabLst/>
              <a:defRPr/>
            </a:pPr>
            <a:r>
              <a:rPr lang="en-AU" sz="1200" dirty="0" smtClean="0">
                <a:effectLst/>
                <a:latin typeface="+mn-lt"/>
                <a:ea typeface="+mn-ea"/>
                <a:cs typeface="+mn-cs"/>
                <a:sym typeface="Calibri"/>
              </a:rPr>
              <a:t>Sex-role stereotypes focus on the roles and behaviours of women and men and typically assign them distinct, yet mutually reinforcing, roles and behaviours. </a:t>
            </a:r>
            <a:endParaRPr lang="en-US" sz="1200" dirty="0" smtClean="0">
              <a:effectLst/>
              <a:latin typeface="+mn-lt"/>
              <a:ea typeface="+mn-ea"/>
              <a:cs typeface="+mn-cs"/>
              <a:sym typeface="Calibri"/>
            </a:endParaRPr>
          </a:p>
          <a:p>
            <a:pPr lvl="2" indent="0"/>
            <a:endParaRPr lang="fr-CH" dirty="0" smtClean="0"/>
          </a:p>
          <a:p>
            <a:pPr marL="0" marR="0" lvl="2" indent="0" defTabSz="914400" eaLnBrk="1" fontAlgn="auto" latinLnBrk="0" hangingPunct="1">
              <a:lnSpc>
                <a:spcPct val="100000"/>
              </a:lnSpc>
              <a:spcBef>
                <a:spcPts val="400"/>
              </a:spcBef>
              <a:spcAft>
                <a:spcPts val="0"/>
              </a:spcAft>
              <a:buClrTx/>
              <a:buSzTx/>
              <a:buFontTx/>
              <a:buNone/>
              <a:tabLst/>
              <a:defRPr/>
            </a:pPr>
            <a:r>
              <a:rPr lang="en-AU" sz="1200" dirty="0" smtClean="0">
                <a:effectLst/>
                <a:latin typeface="+mn-lt"/>
                <a:ea typeface="+mn-ea"/>
                <a:cs typeface="+mn-cs"/>
                <a:sym typeface="Calibri"/>
              </a:rPr>
              <a:t>For example, sex-role stereotypes tend to assign women roles usually associated with the private sphere and men roles usually associated with the public sphere.   </a:t>
            </a:r>
            <a:endParaRPr lang="en-US" sz="1200" dirty="0" smtClean="0">
              <a:effectLst/>
              <a:latin typeface="+mn-lt"/>
              <a:ea typeface="+mn-ea"/>
              <a:cs typeface="+mn-cs"/>
              <a:sym typeface="Calibri"/>
            </a:endParaRPr>
          </a:p>
          <a:p>
            <a:endParaRPr dirty="0"/>
          </a:p>
          <a:p>
            <a:r>
              <a:rPr lang="en-US" b="1" i="1" dirty="0" smtClean="0"/>
              <a:t>Before presenting the examples on the next slides, ask participants of specific sexual stereotypes that they can think of. </a:t>
            </a:r>
            <a:endParaRPr lang="en-US" b="1" i="1" dirty="0"/>
          </a:p>
        </p:txBody>
      </p:sp>
    </p:spTree>
    <p:extLst>
      <p:ext uri="{BB962C8B-B14F-4D97-AF65-F5344CB8AC3E}">
        <p14:creationId xmlns:p14="http://schemas.microsoft.com/office/powerpoint/2010/main" val="423148351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7" name="Shape 257"/>
          <p:cNvSpPr>
            <a:spLocks noGrp="1" noRot="1" noChangeAspect="1"/>
          </p:cNvSpPr>
          <p:nvPr>
            <p:ph type="sldImg"/>
          </p:nvPr>
        </p:nvSpPr>
        <p:spPr>
          <a:prstGeom prst="rect">
            <a:avLst/>
          </a:prstGeom>
        </p:spPr>
        <p:txBody>
          <a:bodyPr/>
          <a:lstStyle/>
          <a:p>
            <a:endParaRPr/>
          </a:p>
        </p:txBody>
      </p:sp>
      <p:sp>
        <p:nvSpPr>
          <p:cNvPr id="258" name="Shape 258"/>
          <p:cNvSpPr>
            <a:spLocks noGrp="1"/>
          </p:cNvSpPr>
          <p:nvPr>
            <p:ph type="body" sz="quarter" idx="1"/>
          </p:nvPr>
        </p:nvSpPr>
        <p:spPr>
          <a:prstGeom prst="rect">
            <a:avLst/>
          </a:prstGeom>
        </p:spPr>
        <p:txBody>
          <a:bodyPr/>
          <a:lstStyle/>
          <a:p>
            <a:r>
              <a:rPr dirty="0"/>
              <a:t>Sex-role stereotypes are arguably the most common type of stereotype considered by UN human rights mechanisms, though the umbrella term “gender stereotype” is often used as the descriptor</a:t>
            </a:r>
            <a:r>
              <a:rPr dirty="0" smtClean="0"/>
              <a:t>.</a:t>
            </a:r>
            <a:endParaRPr lang="fr-CH" dirty="0" smtClean="0"/>
          </a:p>
          <a:p>
            <a:endParaRPr lang="fr-CH" dirty="0" smtClean="0"/>
          </a:p>
          <a:p>
            <a:r>
              <a:rPr lang="en-AU" sz="1200" dirty="0" smtClean="0">
                <a:effectLst/>
                <a:latin typeface="+mn-lt"/>
                <a:ea typeface="+mn-ea"/>
                <a:cs typeface="+mn-cs"/>
                <a:sym typeface="Calibri"/>
              </a:rPr>
              <a:t>Particular attention has been paid to the sex-role stereotypes of women as homemakers/caregivers and men as heads of households/breadwinners, which provides an indication of the pervasiveness and perniciousness of those particular stereotypes.</a:t>
            </a:r>
            <a:r>
              <a:rPr lang="en-US" dirty="0" smtClean="0">
                <a:effectLst/>
              </a:rPr>
              <a:t> </a:t>
            </a:r>
          </a:p>
          <a:p>
            <a:endParaRPr dirty="0"/>
          </a:p>
          <a:p>
            <a:r>
              <a:rPr lang="fr-CH" b="0" i="0" dirty="0" smtClean="0"/>
              <a:t>You can draw on and share highlights of the </a:t>
            </a:r>
            <a:r>
              <a:rPr b="0" i="0" dirty="0" smtClean="0"/>
              <a:t>following </a:t>
            </a:r>
            <a:r>
              <a:rPr b="0" i="0" dirty="0"/>
              <a:t>statement of the Special Rapporteur on contemporary forms of slavery and discuss how he used the concept of sex-role </a:t>
            </a:r>
            <a:r>
              <a:rPr b="0" i="0" dirty="0" smtClean="0"/>
              <a:t>stereotypes</a:t>
            </a:r>
            <a:r>
              <a:rPr lang="fr-CH" b="0" i="0" dirty="0" smtClean="0"/>
              <a:t>:</a:t>
            </a:r>
            <a:r>
              <a:rPr lang="fr-CH" b="0" i="0" baseline="0" dirty="0" smtClean="0"/>
              <a:t> </a:t>
            </a:r>
          </a:p>
          <a:p>
            <a:endParaRPr dirty="0"/>
          </a:p>
          <a:p>
            <a:pPr>
              <a:defRPr b="1"/>
            </a:pPr>
            <a:r>
              <a:rPr dirty="0"/>
              <a:t>Special Rapporteur on contemporary forms of slavery, including its causes and consequences</a:t>
            </a:r>
          </a:p>
          <a:p>
            <a:r>
              <a:rPr dirty="0"/>
              <a:t>“Forced marriage combines sexual exploitation with domestic servitude.  The victims are forced to perform household chores in line with gendered stereotypes, while submitting to their husbands’ sexual demands.”</a:t>
            </a:r>
          </a:p>
          <a:p>
            <a:r>
              <a:rPr dirty="0"/>
              <a:t>“On the job, domestic workers are also confronted with gender-based discrimination. Stereotypical gender roles that assign domestic chores to the women of the family – who are expected to take care of them without reward, recognition or remonstration – are transposed to the professional context.  This helps explain why domestic workers are often expected to be always available – notwithstanding </a:t>
            </a:r>
            <a:r>
              <a:rPr dirty="0" err="1"/>
              <a:t>labour</a:t>
            </a:r>
            <a:r>
              <a:rPr dirty="0"/>
              <a:t> standards on maximum working hours, rest days and vacation.  Because domestic work was traditionally performed by female family members for free, many employers feel reticent to pay a serious salary for work they think should really cost no more than room, board and a measure of gratitude.”</a:t>
            </a:r>
          </a:p>
          <a:p>
            <a:r>
              <a:rPr dirty="0" err="1"/>
              <a:t>Gulnara</a:t>
            </a:r>
            <a:r>
              <a:rPr dirty="0"/>
              <a:t> </a:t>
            </a:r>
            <a:r>
              <a:rPr dirty="0" err="1"/>
              <a:t>Shahinian</a:t>
            </a:r>
            <a:r>
              <a:rPr dirty="0"/>
              <a:t>, </a:t>
            </a:r>
            <a:r>
              <a:rPr i="1" dirty="0"/>
              <a:t>Report of the Special Rapporteur on contemporary forms of slavery, including its causes and its consequences</a:t>
            </a:r>
            <a:r>
              <a:rPr dirty="0"/>
              <a:t>, UN Doc. A/HRC/15/20 (18 June 2010), para. 43 [citations omitted].</a:t>
            </a:r>
          </a:p>
          <a:p>
            <a:r>
              <a:rPr dirty="0"/>
              <a:t>Ibid., para. 66.</a:t>
            </a:r>
          </a:p>
        </p:txBody>
      </p:sp>
    </p:spTree>
    <p:extLst>
      <p:ext uri="{BB962C8B-B14F-4D97-AF65-F5344CB8AC3E}">
        <p14:creationId xmlns:p14="http://schemas.microsoft.com/office/powerpoint/2010/main" val="140600318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2" name="Shape 262"/>
          <p:cNvSpPr>
            <a:spLocks noGrp="1" noRot="1" noChangeAspect="1"/>
          </p:cNvSpPr>
          <p:nvPr>
            <p:ph type="sldImg"/>
          </p:nvPr>
        </p:nvSpPr>
        <p:spPr>
          <a:prstGeom prst="rect">
            <a:avLst/>
          </a:prstGeom>
        </p:spPr>
        <p:txBody>
          <a:bodyPr/>
          <a:lstStyle/>
          <a:p>
            <a:endParaRPr/>
          </a:p>
        </p:txBody>
      </p:sp>
      <p:sp>
        <p:nvSpPr>
          <p:cNvPr id="263" name="Shape 263"/>
          <p:cNvSpPr>
            <a:spLocks noGrp="1"/>
          </p:cNvSpPr>
          <p:nvPr>
            <p:ph type="body" sz="quarter" idx="1"/>
          </p:nvPr>
        </p:nvSpPr>
        <p:spPr>
          <a:prstGeom prst="rect">
            <a:avLst/>
          </a:prstGeom>
        </p:spPr>
        <p:txBody>
          <a:bodyPr/>
          <a:lstStyle/>
          <a:p>
            <a:r>
              <a:rPr lang="en-AU" sz="1200" dirty="0" smtClean="0">
                <a:effectLst/>
                <a:latin typeface="+mn-lt"/>
                <a:ea typeface="+mn-ea"/>
                <a:cs typeface="+mn-cs"/>
                <a:sym typeface="Calibri"/>
              </a:rPr>
              <a:t>A compounded gender stereotype is effectively a sex stereotype, sexual stereotype or sex-role stereotype that intersects with another type of stereotype (e.g., disability stereotype, age stereotype, sexual orientation stereotype) to produce unique stereotypes of different subgroups of women or men (e.g., stereotypes of women with disabilities, stereotypes of wives, stereotypes of lesbians).  </a:t>
            </a:r>
          </a:p>
          <a:p>
            <a:endParaRPr lang="en-AU" sz="1200" dirty="0" smtClean="0">
              <a:effectLst/>
              <a:latin typeface="+mn-lt"/>
              <a:ea typeface="+mn-ea"/>
              <a:cs typeface="+mn-cs"/>
              <a:sym typeface="Calibri"/>
            </a:endParaRPr>
          </a:p>
          <a:p>
            <a:r>
              <a:rPr lang="en-AU" sz="1200" dirty="0" smtClean="0">
                <a:effectLst/>
                <a:latin typeface="+mn-lt"/>
                <a:ea typeface="+mn-ea"/>
                <a:cs typeface="+mn-cs"/>
                <a:sym typeface="Calibri"/>
              </a:rPr>
              <a:t>Much like compounded</a:t>
            </a:r>
            <a:r>
              <a:rPr lang="en-AU" sz="1200" baseline="0" dirty="0" smtClean="0">
                <a:effectLst/>
                <a:latin typeface="+mn-lt"/>
                <a:ea typeface="+mn-ea"/>
                <a:cs typeface="+mn-cs"/>
                <a:sym typeface="Calibri"/>
              </a:rPr>
              <a:t> and </a:t>
            </a:r>
            <a:r>
              <a:rPr lang="en-AU" sz="1200" dirty="0" smtClean="0">
                <a:effectLst/>
                <a:latin typeface="+mn-lt"/>
                <a:ea typeface="+mn-ea"/>
                <a:cs typeface="+mn-cs"/>
                <a:sym typeface="Calibri"/>
              </a:rPr>
              <a:t>intersectional discrimination, compounded stereotypes affect women belonging to particular subgroups to a different degree or in different ways to men. </a:t>
            </a:r>
          </a:p>
          <a:p>
            <a:endParaRPr lang="fr-CH" dirty="0" smtClean="0"/>
          </a:p>
          <a:p>
            <a:r>
              <a:rPr lang="en-AU" sz="1200" dirty="0" smtClean="0">
                <a:effectLst/>
                <a:latin typeface="+mn-lt"/>
                <a:ea typeface="+mn-ea"/>
                <a:cs typeface="+mn-cs"/>
                <a:sym typeface="Calibri"/>
              </a:rPr>
              <a:t>It is likely that many stereotypes that are labelled as gender stereotypes are in fact compounded gender stereotypes.  This is because gender stereotypes are frequently concerned with a specific group of women (e.g., women of childbearing age), rather than with women as a whole. </a:t>
            </a:r>
            <a:endParaRPr lang="fr-CH" dirty="0" smtClean="0"/>
          </a:p>
        </p:txBody>
      </p:sp>
    </p:spTree>
    <p:extLst>
      <p:ext uri="{BB962C8B-B14F-4D97-AF65-F5344CB8AC3E}">
        <p14:creationId xmlns:p14="http://schemas.microsoft.com/office/powerpoint/2010/main" val="62873226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7" name="Shape 287"/>
          <p:cNvSpPr>
            <a:spLocks noGrp="1" noRot="1" noChangeAspect="1"/>
          </p:cNvSpPr>
          <p:nvPr>
            <p:ph type="sldImg"/>
          </p:nvPr>
        </p:nvSpPr>
        <p:spPr>
          <a:prstGeom prst="rect">
            <a:avLst/>
          </a:prstGeom>
        </p:spPr>
        <p:txBody>
          <a:bodyPr/>
          <a:lstStyle/>
          <a:p>
            <a:endParaRPr/>
          </a:p>
        </p:txBody>
      </p:sp>
      <p:sp>
        <p:nvSpPr>
          <p:cNvPr id="288" name="Shape 288"/>
          <p:cNvSpPr>
            <a:spLocks noGrp="1"/>
          </p:cNvSpPr>
          <p:nvPr>
            <p:ph type="body" sz="quarter" idx="1"/>
          </p:nvPr>
        </p:nvSpPr>
        <p:spPr>
          <a:prstGeom prst="rect">
            <a:avLst/>
          </a:prstGeom>
        </p:spPr>
        <p:txBody>
          <a:bodyPr/>
          <a:lstStyle/>
          <a:p>
            <a:r>
              <a:rPr dirty="0"/>
              <a:t>It is likely that many stereotypes that are labelled as gender stereotypes are in fact compounded gender stereotypes.  This is because gender stereotypes are frequently concerned with a specific group of women (e.g., women of childbearing age), rather than with women as a whole. </a:t>
            </a:r>
          </a:p>
          <a:p>
            <a:endParaRPr lang="fr-CH" dirty="0" smtClean="0"/>
          </a:p>
          <a:p>
            <a:r>
              <a:rPr lang="fr-CH" b="1" i="1" dirty="0" smtClean="0"/>
              <a:t>Discuss with </a:t>
            </a:r>
            <a:r>
              <a:rPr b="1" i="1" dirty="0" smtClean="0"/>
              <a:t>participants </a:t>
            </a:r>
            <a:r>
              <a:rPr lang="fr-CH" b="1" i="1" dirty="0" smtClean="0"/>
              <a:t>the </a:t>
            </a:r>
            <a:r>
              <a:rPr b="1" i="1" dirty="0" smtClean="0"/>
              <a:t>specific </a:t>
            </a:r>
            <a:r>
              <a:rPr lang="fr-CH" b="1" i="1" dirty="0" smtClean="0"/>
              <a:t>compounded and intersecting </a:t>
            </a:r>
            <a:r>
              <a:rPr b="1" i="1" dirty="0" smtClean="0"/>
              <a:t>stereotypes </a:t>
            </a:r>
            <a:r>
              <a:rPr b="1" i="1" dirty="0"/>
              <a:t>that </a:t>
            </a:r>
            <a:r>
              <a:rPr b="1" i="1" dirty="0" smtClean="0"/>
              <a:t>women</a:t>
            </a:r>
            <a:r>
              <a:rPr lang="fr-CH" b="1" i="1" dirty="0" smtClean="0"/>
              <a:t> with disabilities</a:t>
            </a:r>
            <a:r>
              <a:rPr b="1" i="1" dirty="0" smtClean="0"/>
              <a:t> </a:t>
            </a:r>
            <a:r>
              <a:rPr b="1" i="1" dirty="0"/>
              <a:t>can </a:t>
            </a:r>
            <a:r>
              <a:rPr b="1" i="1" dirty="0" smtClean="0"/>
              <a:t>face.</a:t>
            </a:r>
            <a:r>
              <a:rPr lang="fr-CH" b="1" i="1" dirty="0" smtClean="0"/>
              <a:t> Draw on the below SR extract to guide the discussion.</a:t>
            </a:r>
            <a:r>
              <a:rPr b="1" i="1" dirty="0" smtClean="0"/>
              <a:t> </a:t>
            </a:r>
            <a:endParaRPr b="1" i="1" dirty="0"/>
          </a:p>
          <a:p>
            <a:endParaRPr dirty="0"/>
          </a:p>
          <a:p>
            <a:pPr>
              <a:defRPr b="1"/>
            </a:pPr>
            <a:r>
              <a:rPr dirty="0"/>
              <a:t>Special Rapporteur on violence against women, its causes and consequences:</a:t>
            </a:r>
          </a:p>
          <a:p>
            <a:r>
              <a:rPr dirty="0"/>
              <a:t>“Women with disabilities are at high risk of violence based on social stereotypes and biases that attempt to dehumanize or infantilize, exclude or isolate them, and target them for sexual and other forms of violence.”</a:t>
            </a:r>
          </a:p>
          <a:p>
            <a:r>
              <a:rPr dirty="0"/>
              <a:t>“Not only are [women with disabilities] excluded as witnesses because they may have difficulty communicating with the police, but stereotypes operate to exclude or discount their testimony.  For example, in sexual assault cases, the general failure of society to see people with disabilities as sexual beings may result in judges and juries discounting the testimony of witnesses.  On the other hand, complaints may be disregarded because of views and beliefs about some women with mental disabilities as hypersexual and lacking self-control.”</a:t>
            </a:r>
          </a:p>
          <a:p>
            <a:r>
              <a:rPr dirty="0"/>
              <a:t>“Stereotypical views of women with disabilities may be imposed on their parental rights or through the termination of parental rights.  According to Women with Disabilities Australia, it is relatively common for everyday stereotypes and deeply rooted beliefs about women with disabilities to be legitimized in family court and used against them in a divorce hearing or custody trial.  Due to such prejudices, many women have lost custody and even visitation rights with their children.”</a:t>
            </a:r>
          </a:p>
          <a:p>
            <a:r>
              <a:rPr dirty="0"/>
              <a:t>“Women with disabilities face problems with representation and may fail to comport with society’s view on women’s roles generally, leading to invisibility and exclusion from meaningful participation in society.  Women with disabilities may also be viewed as childlike and presumed to be incompetent, which prevents them from reaching their potential as full and equal members of the community.”</a:t>
            </a:r>
          </a:p>
          <a:p>
            <a:r>
              <a:rPr dirty="0"/>
              <a:t>“Article 8 of the Convention on the Rights of Persons with Disabilities and article 5 of the Convention on the Elimination of All Forms of Discrimination against Women emphasize the negative role that stereotypes can play in the lives of persons with disabilities, including women with disabilities, and women in general.  Under both Conventions, States have the responsibility to combat/eliminate stereotypes, prejudices and harmful practices.  In article 6, the Convention on the Rights of Persons with Disabilities recognizes that gender and disability stereotypes coincide to have a compounded effect on women with disabilities.”</a:t>
            </a:r>
          </a:p>
          <a:p>
            <a:r>
              <a:rPr dirty="0" err="1"/>
              <a:t>Rashida</a:t>
            </a:r>
            <a:r>
              <a:rPr dirty="0"/>
              <a:t> </a:t>
            </a:r>
            <a:r>
              <a:rPr dirty="0" err="1"/>
              <a:t>Manjoo</a:t>
            </a:r>
            <a:r>
              <a:rPr dirty="0"/>
              <a:t>, </a:t>
            </a:r>
            <a:r>
              <a:rPr i="1" dirty="0"/>
              <a:t>Report of the Special Rapporteur on violence against women, its causes and consequences</a:t>
            </a:r>
            <a:r>
              <a:rPr dirty="0"/>
              <a:t>, UN Doc. A/67/227 (3 August 2012), para. 32.</a:t>
            </a:r>
          </a:p>
        </p:txBody>
      </p:sp>
    </p:spTree>
    <p:extLst>
      <p:ext uri="{BB962C8B-B14F-4D97-AF65-F5344CB8AC3E}">
        <p14:creationId xmlns:p14="http://schemas.microsoft.com/office/powerpoint/2010/main" val="305034606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2" name="Shape 292"/>
          <p:cNvSpPr>
            <a:spLocks noGrp="1" noRot="1" noChangeAspect="1"/>
          </p:cNvSpPr>
          <p:nvPr>
            <p:ph type="sldImg"/>
          </p:nvPr>
        </p:nvSpPr>
        <p:spPr>
          <a:prstGeom prst="rect">
            <a:avLst/>
          </a:prstGeom>
        </p:spPr>
        <p:txBody>
          <a:bodyPr/>
          <a:lstStyle/>
          <a:p>
            <a:endParaRPr/>
          </a:p>
        </p:txBody>
      </p:sp>
      <p:sp>
        <p:nvSpPr>
          <p:cNvPr id="293" name="Shape 293"/>
          <p:cNvSpPr>
            <a:spLocks noGrp="1"/>
          </p:cNvSpPr>
          <p:nvPr>
            <p:ph type="body" sz="quarter" idx="1"/>
          </p:nvPr>
        </p:nvSpPr>
        <p:spPr>
          <a:prstGeom prst="rect">
            <a:avLst/>
          </a:prstGeom>
        </p:spPr>
        <p:txBody>
          <a:bodyPr/>
          <a:lstStyle/>
          <a:p>
            <a:pPr>
              <a:lnSpc>
                <a:spcPct val="72000"/>
              </a:lnSpc>
              <a:defRPr sz="1100">
                <a:latin typeface="Garamond"/>
                <a:ea typeface="Garamond"/>
                <a:cs typeface="Garamond"/>
                <a:sym typeface="Garamond"/>
              </a:defRPr>
            </a:pPr>
            <a:r>
              <a:rPr lang="en-AU" sz="1100" dirty="0" smtClean="0">
                <a:effectLst/>
                <a:latin typeface="+mn-lt"/>
                <a:ea typeface="+mn-ea"/>
                <a:cs typeface="+mn-cs"/>
                <a:sym typeface="Garamond"/>
              </a:rPr>
              <a:t>The international human rights law framework applies to stereotypes and stereotyping that affect recognised human rights and fundamental freedoms - </a:t>
            </a:r>
            <a:r>
              <a:rPr lang="en-AU" sz="1100" b="1" dirty="0" smtClean="0">
                <a:effectLst/>
                <a:latin typeface="+mn-lt"/>
                <a:ea typeface="+mn-ea"/>
                <a:cs typeface="+mn-cs"/>
                <a:sym typeface="Garamond"/>
              </a:rPr>
              <a:t>NOT</a:t>
            </a:r>
            <a:r>
              <a:rPr lang="en-AU" sz="1100" dirty="0" smtClean="0">
                <a:effectLst/>
                <a:latin typeface="+mn-lt"/>
                <a:ea typeface="+mn-ea"/>
                <a:cs typeface="+mn-cs"/>
                <a:sym typeface="Garamond"/>
              </a:rPr>
              <a:t> all stereotypes and all forms of stereotyping. </a:t>
            </a:r>
            <a:endParaRPr lang="fr-CH" dirty="0" smtClean="0"/>
          </a:p>
          <a:p>
            <a:pPr>
              <a:lnSpc>
                <a:spcPct val="72000"/>
              </a:lnSpc>
              <a:defRPr sz="1100">
                <a:latin typeface="Garamond"/>
                <a:ea typeface="Garamond"/>
                <a:cs typeface="Garamond"/>
                <a:sym typeface="Garamond"/>
              </a:defRPr>
            </a:pPr>
            <a:endParaRPr lang="fr-CH" b="1" dirty="0" smtClean="0"/>
          </a:p>
          <a:p>
            <a:pPr>
              <a:lnSpc>
                <a:spcPct val="72000"/>
              </a:lnSpc>
              <a:defRPr sz="1100">
                <a:latin typeface="Garamond"/>
                <a:ea typeface="Garamond"/>
                <a:cs typeface="Garamond"/>
                <a:sym typeface="Garamond"/>
              </a:defRPr>
            </a:pPr>
            <a:r>
              <a:rPr lang="fr-CH" b="1" i="1" dirty="0" smtClean="0"/>
              <a:t>Ask participants to reflect on when</a:t>
            </a:r>
            <a:r>
              <a:rPr lang="fr-CH" b="1" i="1" baseline="0" dirty="0" smtClean="0"/>
              <a:t> gender stereotypes are harmful and when stereotyping is wrongful.</a:t>
            </a:r>
            <a:endParaRPr b="1" i="1" dirty="0"/>
          </a:p>
          <a:p>
            <a:pPr>
              <a:lnSpc>
                <a:spcPct val="72000"/>
              </a:lnSpc>
              <a:defRPr sz="1100" b="1">
                <a:latin typeface="Garamond"/>
                <a:ea typeface="Garamond"/>
                <a:cs typeface="Garamond"/>
                <a:sym typeface="Garamond"/>
              </a:defRPr>
            </a:pPr>
            <a:endParaRPr b="1" dirty="0"/>
          </a:p>
          <a:p>
            <a:pPr>
              <a:lnSpc>
                <a:spcPct val="72000"/>
              </a:lnSpc>
              <a:defRPr sz="1100">
                <a:latin typeface="Garamond"/>
                <a:ea typeface="Garamond"/>
                <a:cs typeface="Garamond"/>
                <a:sym typeface="Garamond"/>
              </a:defRPr>
            </a:pPr>
            <a:r>
              <a:rPr dirty="0"/>
              <a:t>For more reference see </a:t>
            </a:r>
            <a:r>
              <a:rPr i="1" dirty="0"/>
              <a:t>OHCHR Commissioned report “Gender Stereotyping as a Human Rights Violation” </a:t>
            </a:r>
            <a:r>
              <a:rPr dirty="0"/>
              <a:t>Pages: 17 – 19. </a:t>
            </a:r>
          </a:p>
        </p:txBody>
      </p:sp>
    </p:spTree>
    <p:extLst>
      <p:ext uri="{BB962C8B-B14F-4D97-AF65-F5344CB8AC3E}">
        <p14:creationId xmlns:p14="http://schemas.microsoft.com/office/powerpoint/2010/main" val="237735077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 name="Shape 297"/>
          <p:cNvSpPr>
            <a:spLocks noGrp="1" noRot="1" noChangeAspect="1"/>
          </p:cNvSpPr>
          <p:nvPr>
            <p:ph type="sldImg"/>
          </p:nvPr>
        </p:nvSpPr>
        <p:spPr>
          <a:prstGeom prst="rect">
            <a:avLst/>
          </a:prstGeom>
        </p:spPr>
        <p:txBody>
          <a:bodyPr/>
          <a:lstStyle/>
          <a:p>
            <a:endParaRPr/>
          </a:p>
        </p:txBody>
      </p:sp>
      <p:sp>
        <p:nvSpPr>
          <p:cNvPr id="298" name="Shape 298"/>
          <p:cNvSpPr>
            <a:spLocks noGrp="1"/>
          </p:cNvSpPr>
          <p:nvPr>
            <p:ph type="body" sz="quarter" idx="1"/>
          </p:nvPr>
        </p:nvSpPr>
        <p:spPr>
          <a:prstGeom prst="rect">
            <a:avLst/>
          </a:prstGeom>
        </p:spPr>
        <p:txBody>
          <a:bodyPr/>
          <a:lstStyle/>
          <a:p>
            <a:pPr marL="0" marR="0" indent="0" defTabSz="914400" eaLnBrk="1" fontAlgn="auto" latinLnBrk="0" hangingPunct="1">
              <a:lnSpc>
                <a:spcPct val="100000"/>
              </a:lnSpc>
              <a:spcBef>
                <a:spcPts val="400"/>
              </a:spcBef>
              <a:spcAft>
                <a:spcPts val="0"/>
              </a:spcAft>
              <a:buClrTx/>
              <a:buSzPct val="100000"/>
              <a:buFont typeface="Arial"/>
              <a:buNone/>
              <a:tabLst/>
              <a:defRPr/>
            </a:pPr>
            <a:r>
              <a:rPr lang="en-US" b="1" dirty="0" smtClean="0"/>
              <a:t>Harmful gender stereotype</a:t>
            </a:r>
          </a:p>
          <a:p>
            <a:pPr marL="0" marR="0" indent="0" defTabSz="914400" eaLnBrk="1" fontAlgn="auto" latinLnBrk="0" hangingPunct="1">
              <a:lnSpc>
                <a:spcPct val="100000"/>
              </a:lnSpc>
              <a:spcBef>
                <a:spcPts val="400"/>
              </a:spcBef>
              <a:spcAft>
                <a:spcPts val="0"/>
              </a:spcAft>
              <a:buClrTx/>
              <a:buSzPct val="100000"/>
              <a:buFont typeface="Arial"/>
              <a:buNone/>
              <a:tabLst/>
              <a:defRPr/>
            </a:pPr>
            <a:endParaRPr lang="en-US" dirty="0" smtClean="0"/>
          </a:p>
          <a:p>
            <a:pPr marL="171450" marR="0" indent="-171450" defTabSz="914400" eaLnBrk="1" fontAlgn="auto" latinLnBrk="0" hangingPunct="1">
              <a:lnSpc>
                <a:spcPct val="100000"/>
              </a:lnSpc>
              <a:spcBef>
                <a:spcPts val="400"/>
              </a:spcBef>
              <a:spcAft>
                <a:spcPts val="0"/>
              </a:spcAft>
              <a:buClrTx/>
              <a:buSzPct val="100000"/>
              <a:buFont typeface="Arial"/>
              <a:buChar char="•"/>
              <a:tabLst/>
              <a:defRPr/>
            </a:pPr>
            <a:r>
              <a:rPr lang="en-US" dirty="0" smtClean="0"/>
              <a:t>Harmful stereotypes can be both hostile/negative (e.g., women are irrational) or seemingly benign (e.g., women are nurturing). </a:t>
            </a:r>
          </a:p>
          <a:p>
            <a:pPr marL="171450" indent="-171450">
              <a:buSzPct val="100000"/>
              <a:buFont typeface="Arial"/>
              <a:buChar char="•"/>
            </a:pPr>
            <a:endParaRPr lang="fr-CH" dirty="0" smtClean="0"/>
          </a:p>
          <a:p>
            <a:pPr marL="171450" indent="-171450">
              <a:buSzPct val="100000"/>
              <a:buFont typeface="Arial"/>
              <a:buChar char="•"/>
            </a:pPr>
            <a:r>
              <a:rPr dirty="0" smtClean="0"/>
              <a:t>For </a:t>
            </a:r>
            <a:r>
              <a:rPr dirty="0"/>
              <a:t>example a </a:t>
            </a:r>
            <a:r>
              <a:rPr dirty="0" smtClean="0"/>
              <a:t>seemingly </a:t>
            </a:r>
            <a:r>
              <a:rPr dirty="0"/>
              <a:t>bening stereotype of women being nurturing </a:t>
            </a:r>
            <a:r>
              <a:rPr dirty="0" smtClean="0"/>
              <a:t>can</a:t>
            </a:r>
            <a:r>
              <a:rPr lang="fr-CH" dirty="0" smtClean="0"/>
              <a:t> in practice lead to</a:t>
            </a:r>
            <a:r>
              <a:rPr lang="fr-CH" baseline="0" dirty="0" smtClean="0"/>
              <a:t> disproportionate responsibilities of care and </a:t>
            </a:r>
            <a:r>
              <a:rPr dirty="0" smtClean="0"/>
              <a:t>be </a:t>
            </a:r>
            <a:r>
              <a:rPr dirty="0"/>
              <a:t>harmful if a judge applies this belief in a specific case, for example a custody dispute where the judge thinks that the woman </a:t>
            </a:r>
            <a:r>
              <a:rPr dirty="0" smtClean="0"/>
              <a:t>was</a:t>
            </a:r>
            <a:r>
              <a:rPr lang="fr-CH" dirty="0" smtClean="0"/>
              <a:t> "</a:t>
            </a:r>
            <a:r>
              <a:rPr dirty="0" smtClean="0"/>
              <a:t>not nurt</a:t>
            </a:r>
            <a:r>
              <a:rPr lang="fr-CH" dirty="0" smtClean="0"/>
              <a:t>ur</a:t>
            </a:r>
            <a:r>
              <a:rPr dirty="0" smtClean="0"/>
              <a:t>ing enough</a:t>
            </a:r>
            <a:r>
              <a:rPr lang="fr-CH" dirty="0" smtClean="0"/>
              <a:t>"</a:t>
            </a:r>
            <a:r>
              <a:rPr dirty="0" smtClean="0"/>
              <a:t>. </a:t>
            </a:r>
            <a:endParaRPr lang="fr-CH" dirty="0" smtClean="0"/>
          </a:p>
          <a:p>
            <a:pPr marL="0" indent="0">
              <a:buSzPct val="100000"/>
              <a:buFont typeface="Arial"/>
              <a:buNone/>
            </a:pPr>
            <a:endParaRPr dirty="0"/>
          </a:p>
          <a:p>
            <a:pPr marL="171450" indent="-171450">
              <a:buSzPct val="100000"/>
              <a:buFont typeface="Arial"/>
              <a:buChar char="•"/>
            </a:pPr>
            <a:r>
              <a:rPr dirty="0"/>
              <a:t>Consideration needs to be given to all types of stereotypes (e.g., disability stereotypes) and all forms of stereotyping (e.g., racial stereotyping</a:t>
            </a:r>
            <a:r>
              <a:rPr dirty="0" smtClean="0"/>
              <a:t>)</a:t>
            </a:r>
            <a:r>
              <a:rPr lang="fr-CH" dirty="0" smtClean="0"/>
              <a:t> – and how they intersect</a:t>
            </a:r>
            <a:r>
              <a:rPr dirty="0" smtClean="0"/>
              <a:t>. </a:t>
            </a:r>
            <a:endParaRPr lang="fr-CH" dirty="0" smtClean="0"/>
          </a:p>
          <a:p>
            <a:pPr marL="171450" indent="-171450">
              <a:buSzPct val="100000"/>
              <a:buFont typeface="Arial"/>
              <a:buChar char="•"/>
            </a:pPr>
            <a:endParaRPr lang="fr-CH" dirty="0" smtClean="0"/>
          </a:p>
          <a:p>
            <a:pPr marL="171450" indent="-171450">
              <a:buSzPct val="100000"/>
              <a:buFont typeface="Arial"/>
              <a:buChar char="•"/>
            </a:pPr>
            <a:r>
              <a:rPr dirty="0" smtClean="0"/>
              <a:t>It </a:t>
            </a:r>
            <a:r>
              <a:rPr dirty="0"/>
              <a:t>is not enough to just consider gender </a:t>
            </a:r>
            <a:r>
              <a:rPr dirty="0" smtClean="0"/>
              <a:t>stereotypes</a:t>
            </a:r>
            <a:r>
              <a:rPr lang="fr-CH" dirty="0" smtClean="0"/>
              <a:t> (e.g. about women</a:t>
            </a:r>
            <a:r>
              <a:rPr lang="is-IS" dirty="0" smtClean="0"/>
              <a:t>)</a:t>
            </a:r>
            <a:r>
              <a:rPr dirty="0" smtClean="0"/>
              <a:t> </a:t>
            </a:r>
            <a:r>
              <a:rPr dirty="0"/>
              <a:t>and gender stereotyping or compounded gender </a:t>
            </a:r>
            <a:r>
              <a:rPr dirty="0" smtClean="0"/>
              <a:t>stereotypes</a:t>
            </a:r>
            <a:r>
              <a:rPr lang="fr-CH" dirty="0" smtClean="0"/>
              <a:t> (e.g. women</a:t>
            </a:r>
            <a:r>
              <a:rPr lang="fr-CH" baseline="0" dirty="0" smtClean="0"/>
              <a:t> with disabilities)</a:t>
            </a:r>
            <a:r>
              <a:rPr dirty="0" smtClean="0"/>
              <a:t> </a:t>
            </a:r>
            <a:r>
              <a:rPr dirty="0"/>
              <a:t>and compounded gender </a:t>
            </a:r>
            <a:r>
              <a:rPr dirty="0" smtClean="0"/>
              <a:t>stereotyping</a:t>
            </a:r>
            <a:r>
              <a:rPr lang="fr-CH" dirty="0" smtClean="0"/>
              <a:t> in isolation</a:t>
            </a:r>
            <a:r>
              <a:rPr dirty="0" smtClean="0"/>
              <a:t>.</a:t>
            </a:r>
            <a:endParaRPr lang="fr-CH" dirty="0" smtClean="0"/>
          </a:p>
          <a:p>
            <a:pPr marL="0" indent="0">
              <a:buSzPct val="100000"/>
              <a:buFont typeface="Arial"/>
              <a:buNone/>
            </a:pPr>
            <a:endParaRPr lang="fr-CH" dirty="0" smtClean="0"/>
          </a:p>
          <a:p>
            <a:pPr marL="0" indent="0">
              <a:buSzPct val="100000"/>
              <a:buFont typeface="Arial"/>
              <a:buNone/>
            </a:pPr>
            <a:r>
              <a:rPr lang="fr-CH" b="1" dirty="0" smtClean="0"/>
              <a:t>Wrongful gender stereotyping</a:t>
            </a:r>
          </a:p>
          <a:p>
            <a:pPr marL="0" indent="0">
              <a:buSzPct val="100000"/>
              <a:buFont typeface="Arial"/>
              <a:buNone/>
            </a:pPr>
            <a:endParaRPr lang="fr-CH" b="1" dirty="0" smtClean="0"/>
          </a:p>
          <a:p>
            <a:pPr marL="171450" marR="0" indent="-171450" defTabSz="914400" eaLnBrk="1" fontAlgn="auto" latinLnBrk="0" hangingPunct="1">
              <a:lnSpc>
                <a:spcPct val="100000"/>
              </a:lnSpc>
              <a:spcBef>
                <a:spcPts val="400"/>
              </a:spcBef>
              <a:spcAft>
                <a:spcPts val="0"/>
              </a:spcAft>
              <a:buClrTx/>
              <a:buSzPct val="100000"/>
              <a:buFont typeface="Arial"/>
              <a:buChar char="•"/>
              <a:tabLst/>
              <a:defRPr/>
            </a:pPr>
            <a:r>
              <a:rPr lang="fr-CH" dirty="0" smtClean="0"/>
              <a:t>The harm is caused by the </a:t>
            </a:r>
            <a:r>
              <a:rPr lang="fr-CH" i="1" dirty="0" smtClean="0"/>
              <a:t>application </a:t>
            </a:r>
            <a:r>
              <a:rPr lang="fr-CH" dirty="0" smtClean="0"/>
              <a:t>of a stereotypical belief to an individual (e.g., through a state enforcing a gender stereotype into a law).</a:t>
            </a:r>
          </a:p>
          <a:p>
            <a:pPr marL="0" marR="0" indent="0" defTabSz="914400" eaLnBrk="1" fontAlgn="auto" latinLnBrk="0" hangingPunct="1">
              <a:lnSpc>
                <a:spcPct val="100000"/>
              </a:lnSpc>
              <a:spcBef>
                <a:spcPts val="400"/>
              </a:spcBef>
              <a:spcAft>
                <a:spcPts val="0"/>
              </a:spcAft>
              <a:buClrTx/>
              <a:buSzPct val="100000"/>
              <a:buFont typeface="Arial"/>
              <a:buNone/>
              <a:tabLst/>
              <a:defRPr/>
            </a:pPr>
            <a:endParaRPr lang="fr-CH" dirty="0" smtClean="0"/>
          </a:p>
          <a:p>
            <a:pPr marL="171450" marR="0" indent="-171450" defTabSz="914400" eaLnBrk="1" fontAlgn="auto" latinLnBrk="0" hangingPunct="1">
              <a:lnSpc>
                <a:spcPct val="100000"/>
              </a:lnSpc>
              <a:spcBef>
                <a:spcPts val="400"/>
              </a:spcBef>
              <a:spcAft>
                <a:spcPts val="0"/>
              </a:spcAft>
              <a:buClrTx/>
              <a:buSzPct val="100000"/>
              <a:buFont typeface="Arial"/>
              <a:buChar char="•"/>
              <a:tabLst/>
              <a:defRPr/>
            </a:pPr>
            <a:r>
              <a:rPr lang="fr-CH" b="1" i="1" dirty="0" smtClean="0"/>
              <a:t>Discuss with participants wrongful gender stereotyping that they have seen/experienced in the context of their</a:t>
            </a:r>
            <a:r>
              <a:rPr lang="fr-CH" b="1" i="1" baseline="0" dirty="0" smtClean="0"/>
              <a:t> personal lives and work</a:t>
            </a:r>
            <a:r>
              <a:rPr lang="fr-CH" b="1" i="1" dirty="0" smtClean="0"/>
              <a:t> in the judiciary. Start by sharing an example of your own.</a:t>
            </a:r>
          </a:p>
          <a:p>
            <a:pPr marL="171450" marR="0" indent="-171450" defTabSz="914400" eaLnBrk="1" fontAlgn="auto" latinLnBrk="0" hangingPunct="1">
              <a:lnSpc>
                <a:spcPct val="100000"/>
              </a:lnSpc>
              <a:spcBef>
                <a:spcPts val="400"/>
              </a:spcBef>
              <a:spcAft>
                <a:spcPts val="0"/>
              </a:spcAft>
              <a:buClrTx/>
              <a:buSzPct val="100000"/>
              <a:buFont typeface="Arial"/>
              <a:buChar char="•"/>
              <a:tabLst/>
              <a:defRPr/>
            </a:pPr>
            <a:endParaRPr lang="fr-CH" dirty="0" smtClean="0"/>
          </a:p>
          <a:p>
            <a:pPr marL="0" marR="0" indent="0" defTabSz="914400" eaLnBrk="1" fontAlgn="auto" latinLnBrk="0" hangingPunct="1">
              <a:lnSpc>
                <a:spcPct val="100000"/>
              </a:lnSpc>
              <a:spcBef>
                <a:spcPts val="400"/>
              </a:spcBef>
              <a:spcAft>
                <a:spcPts val="0"/>
              </a:spcAft>
              <a:buClrTx/>
              <a:buSzPct val="100000"/>
              <a:buFont typeface="Arial"/>
              <a:buNone/>
              <a:tabLst/>
              <a:defRPr/>
            </a:pPr>
            <a:endParaRPr lang="fr-CH" dirty="0" smtClean="0"/>
          </a:p>
          <a:p>
            <a:pPr marL="0" indent="0">
              <a:buSzPct val="100000"/>
              <a:buFont typeface="Arial"/>
              <a:buNone/>
            </a:pPr>
            <a:endParaRPr lang="fr-CH" dirty="0" smtClean="0"/>
          </a:p>
          <a:p>
            <a:pPr marL="0" indent="0">
              <a:buSzPct val="100000"/>
              <a:buFont typeface="Arial"/>
              <a:buNone/>
            </a:pPr>
            <a:endParaRPr dirty="0"/>
          </a:p>
        </p:txBody>
      </p:sp>
    </p:spTree>
    <p:extLst>
      <p:ext uri="{BB962C8B-B14F-4D97-AF65-F5344CB8AC3E}">
        <p14:creationId xmlns:p14="http://schemas.microsoft.com/office/powerpoint/2010/main" val="123732806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defTabSz="914400" eaLnBrk="1" fontAlgn="auto" latinLnBrk="0" hangingPunct="1">
              <a:lnSpc>
                <a:spcPct val="100000"/>
              </a:lnSpc>
              <a:spcBef>
                <a:spcPts val="400"/>
              </a:spcBef>
              <a:spcAft>
                <a:spcPts val="0"/>
              </a:spcAft>
              <a:buClrTx/>
              <a:buSzTx/>
              <a:buFontTx/>
              <a:buNone/>
              <a:tabLst/>
              <a:defRPr/>
            </a:pPr>
            <a:r>
              <a:rPr lang="en-US" i="0" dirty="0" smtClean="0"/>
              <a:t>The </a:t>
            </a:r>
            <a:r>
              <a:rPr lang="en-US" b="1" i="0" dirty="0" smtClean="0"/>
              <a:t>Convention on the Elimination of all Forms of Discrimination against Women (CEDAW)</a:t>
            </a:r>
            <a:r>
              <a:rPr lang="en-US" i="0" dirty="0" smtClean="0"/>
              <a:t> and the </a:t>
            </a:r>
            <a:r>
              <a:rPr lang="en-US" b="1" i="0" dirty="0" smtClean="0"/>
              <a:t>Convention on the Rights of Persons with Disabilities (CRPD)</a:t>
            </a:r>
            <a:r>
              <a:rPr lang="en-US" i="0" dirty="0" smtClean="0"/>
              <a:t> contain express obligations concerning stereotypes/stereotyping.</a:t>
            </a:r>
          </a:p>
          <a:p>
            <a:endParaRPr lang="en-US" dirty="0" smtClean="0"/>
          </a:p>
          <a:p>
            <a:pPr>
              <a:lnSpc>
                <a:spcPct val="90000"/>
              </a:lnSpc>
              <a:defRPr b="1"/>
            </a:pPr>
            <a:r>
              <a:rPr lang="fr-CH" dirty="0" smtClean="0"/>
              <a:t>Article 5 is CEDAW’s core provision on stereotyping. </a:t>
            </a:r>
          </a:p>
          <a:p>
            <a:pPr marL="0" lvl="2" indent="0">
              <a:lnSpc>
                <a:spcPct val="90000"/>
              </a:lnSpc>
              <a:buFont typeface="Arial"/>
              <a:buNone/>
            </a:pPr>
            <a:endParaRPr lang="fr-CH" b="1" dirty="0" smtClean="0"/>
          </a:p>
          <a:p>
            <a:pPr marL="0" lvl="2" indent="0">
              <a:lnSpc>
                <a:spcPct val="90000"/>
              </a:lnSpc>
              <a:buFont typeface="Arial"/>
              <a:buNone/>
            </a:pPr>
            <a:r>
              <a:rPr lang="fr-CH" dirty="0" smtClean="0"/>
              <a:t>5(a) requires States Parties to take “all appropriate measures” to “modify the social and cultural patterns of conduct of men and women” in an effort to eliminate practices that “are based on the idea of the inferiority or the superiority of either of the sexes or on stereotyped roles for men and women.” </a:t>
            </a:r>
          </a:p>
          <a:p>
            <a:pPr marL="0" lvl="2" indent="0">
              <a:lnSpc>
                <a:spcPct val="90000"/>
              </a:lnSpc>
              <a:buFont typeface="Arial"/>
              <a:buNone/>
            </a:pPr>
            <a:endParaRPr lang="fr-CH" dirty="0" smtClean="0"/>
          </a:p>
          <a:p>
            <a:pPr marL="0" marR="0" lvl="2" indent="0" defTabSz="914400" eaLnBrk="1" fontAlgn="auto" latinLnBrk="0" hangingPunct="1">
              <a:lnSpc>
                <a:spcPct val="90000"/>
              </a:lnSpc>
              <a:spcBef>
                <a:spcPts val="400"/>
              </a:spcBef>
              <a:spcAft>
                <a:spcPts val="0"/>
              </a:spcAft>
              <a:buClrTx/>
              <a:buSzTx/>
              <a:buFont typeface="Arial"/>
              <a:buNone/>
              <a:tabLst/>
              <a:defRPr/>
            </a:pPr>
            <a:r>
              <a:rPr lang="fr-CH" dirty="0" smtClean="0"/>
              <a:t>This provision addresses both gender stereotypes that are based on a view of women as being inferior to men and sex-role stereotypes.</a:t>
            </a:r>
          </a:p>
          <a:p>
            <a:pPr marL="0" marR="0" lvl="2" indent="0" defTabSz="914400" eaLnBrk="1" fontAlgn="auto" latinLnBrk="0" hangingPunct="1">
              <a:lnSpc>
                <a:spcPct val="90000"/>
              </a:lnSpc>
              <a:spcBef>
                <a:spcPts val="400"/>
              </a:spcBef>
              <a:spcAft>
                <a:spcPts val="0"/>
              </a:spcAft>
              <a:buClrTx/>
              <a:buSzTx/>
              <a:buFont typeface="Arial"/>
              <a:buNone/>
              <a:tabLst/>
              <a:defRPr/>
            </a:pPr>
            <a:endParaRPr lang="fr-CH" dirty="0" smtClean="0"/>
          </a:p>
          <a:p>
            <a:pPr marL="0" marR="0" lvl="2" indent="0" defTabSz="914400" eaLnBrk="1" fontAlgn="auto" latinLnBrk="0" hangingPunct="1">
              <a:lnSpc>
                <a:spcPct val="90000"/>
              </a:lnSpc>
              <a:spcBef>
                <a:spcPts val="400"/>
              </a:spcBef>
              <a:spcAft>
                <a:spcPts val="0"/>
              </a:spcAft>
              <a:buClrTx/>
              <a:buSzTx/>
              <a:buFont typeface="Arial"/>
              <a:buNone/>
              <a:tabLst/>
              <a:defRPr/>
            </a:pPr>
            <a:r>
              <a:rPr lang="fr-CH" b="1" dirty="0" smtClean="0"/>
              <a:t>Note also that:</a:t>
            </a:r>
          </a:p>
          <a:p>
            <a:pPr marL="0" marR="0" lvl="2" indent="0" defTabSz="914400" eaLnBrk="1" fontAlgn="auto" latinLnBrk="0" hangingPunct="1">
              <a:lnSpc>
                <a:spcPct val="90000"/>
              </a:lnSpc>
              <a:spcBef>
                <a:spcPts val="400"/>
              </a:spcBef>
              <a:spcAft>
                <a:spcPts val="0"/>
              </a:spcAft>
              <a:buClrTx/>
              <a:buSzTx/>
              <a:buFont typeface="Arial"/>
              <a:buNone/>
              <a:tabLst/>
              <a:defRPr/>
            </a:pPr>
            <a:r>
              <a:rPr lang="fr-CH" b="1" dirty="0" smtClean="0"/>
              <a:t>Article 5(b) </a:t>
            </a:r>
            <a:r>
              <a:rPr lang="fr-CH" b="0" dirty="0" smtClean="0"/>
              <a:t>requires States Parties to take “all appropriate measures” to ensure that: maternity is recognized as a social function in family education; and care for children is recognized as a common responsibility of women and men. </a:t>
            </a:r>
          </a:p>
          <a:p>
            <a:pPr marL="0" marR="0" lvl="2" indent="0" defTabSz="914400" eaLnBrk="1" fontAlgn="auto" latinLnBrk="0" hangingPunct="1">
              <a:lnSpc>
                <a:spcPct val="90000"/>
              </a:lnSpc>
              <a:spcBef>
                <a:spcPts val="400"/>
              </a:spcBef>
              <a:spcAft>
                <a:spcPts val="0"/>
              </a:spcAft>
              <a:buClrTx/>
              <a:buSzTx/>
              <a:buFont typeface="Arial"/>
              <a:buNone/>
              <a:tabLst/>
              <a:defRPr/>
            </a:pPr>
            <a:endParaRPr lang="fr-CH" b="0" dirty="0" smtClean="0"/>
          </a:p>
          <a:p>
            <a:pPr marL="0" marR="0" lvl="2" indent="0" defTabSz="914400" eaLnBrk="1" fontAlgn="auto" latinLnBrk="0" hangingPunct="1">
              <a:lnSpc>
                <a:spcPct val="90000"/>
              </a:lnSpc>
              <a:spcBef>
                <a:spcPts val="400"/>
              </a:spcBef>
              <a:spcAft>
                <a:spcPts val="0"/>
              </a:spcAft>
              <a:buClrTx/>
              <a:buSzTx/>
              <a:buFont typeface="Arial"/>
              <a:buNone/>
              <a:tabLst/>
              <a:defRPr/>
            </a:pPr>
            <a:r>
              <a:rPr lang="fr-CH" b="1" dirty="0" smtClean="0"/>
              <a:t>Article 2(f)</a:t>
            </a:r>
          </a:p>
          <a:p>
            <a:r>
              <a:rPr lang="fr-CH" dirty="0" smtClean="0"/>
              <a:t>This obligation extends to laws, regulations, customs and practices that discriminate against women on the basis of gender stereotypes. It should be noted that the obligations outlined in article 2(f) of CEDAW include, but </a:t>
            </a:r>
            <a:r>
              <a:rPr lang="fr-CH" i="1" dirty="0" smtClean="0"/>
              <a:t>also</a:t>
            </a:r>
            <a:r>
              <a:rPr lang="fr-CH" dirty="0" smtClean="0"/>
              <a:t> extend beyond, gender stereotypes/stereotyping. </a:t>
            </a:r>
          </a:p>
          <a:p>
            <a:endParaRPr lang="fr-CH" dirty="0" smtClean="0"/>
          </a:p>
          <a:p>
            <a:r>
              <a:rPr lang="fr-CH" dirty="0" smtClean="0"/>
              <a:t>The Committee has interpreted these provisions as imposing an obligation on States Parties to “modify and transform gender stereotypes and eliminate wrongful gender stereotyping.”  That is to say, the Committee has drawn a distinction between the obligations of States Parties with respect to gender stereotypes and gender stereotyping. This distinction is important as it recognises — consistent with the freedom of expression — that there are difficulties in requiring States Parties to “eliminate” a (stereotypical) belief, but that it is equally important to “modify and transform” beliefs that are harmful to women. It also recognises that States Parties must eradicate the practice of applying stereotypical beliefs to individual women and men in ways that violate their human rights. </a:t>
            </a:r>
          </a:p>
          <a:p>
            <a:endParaRPr lang="fr-CH" dirty="0" smtClean="0"/>
          </a:p>
          <a:p>
            <a:pPr marL="0" marR="0" indent="0" defTabSz="914400" eaLnBrk="1" fontAlgn="auto" latinLnBrk="0" hangingPunct="1">
              <a:lnSpc>
                <a:spcPct val="100000"/>
              </a:lnSpc>
              <a:spcBef>
                <a:spcPts val="400"/>
              </a:spcBef>
              <a:spcAft>
                <a:spcPts val="0"/>
              </a:spcAft>
              <a:buClrTx/>
              <a:buSzTx/>
              <a:buFontTx/>
              <a:buNone/>
              <a:tabLst/>
              <a:defRPr/>
            </a:pPr>
            <a:r>
              <a:rPr lang="fr-CH" dirty="0" smtClean="0"/>
              <a:t>The obligations in articles 2(f) and 5 encompass stereotypes of women and men and the stereotyping of individual women and men, a point reinforced by CEDAW’s preamble,</a:t>
            </a:r>
            <a:r>
              <a:rPr lang="fr-CH" baseline="0" dirty="0" smtClean="0"/>
              <a:t> which states that States Parties are </a:t>
            </a:r>
            <a:r>
              <a:rPr lang="fr-CH" dirty="0" smtClean="0"/>
              <a:t> “</a:t>
            </a:r>
            <a:r>
              <a:rPr lang="en-AU" sz="1200" i="1" dirty="0" smtClean="0">
                <a:effectLst/>
                <a:latin typeface="+mn-lt"/>
                <a:ea typeface="+mn-ea"/>
                <a:cs typeface="+mn-cs"/>
                <a:sym typeface="Calibri"/>
              </a:rPr>
              <a:t>Aware</a:t>
            </a:r>
            <a:r>
              <a:rPr lang="en-AU" sz="1200" dirty="0" smtClean="0">
                <a:effectLst/>
                <a:latin typeface="+mn-lt"/>
                <a:ea typeface="+mn-ea"/>
                <a:cs typeface="+mn-cs"/>
                <a:sym typeface="Calibri"/>
              </a:rPr>
              <a:t> that a change in the traditional role of men as well as the role of women in society and in the family is needed to achieve full equality between men and women.</a:t>
            </a:r>
            <a:r>
              <a:rPr lang="fr-CH" dirty="0" smtClean="0"/>
              <a:t>“</a:t>
            </a:r>
          </a:p>
          <a:p>
            <a:endParaRPr lang="fr-CH" dirty="0" smtClean="0"/>
          </a:p>
          <a:p>
            <a:r>
              <a:rPr lang="fr-CH" dirty="0" smtClean="0"/>
              <a:t>The Committee demonstrated the importance of States Parties addressing stereotypes of men (as well as stereotypes of women) in Karen Tayag Vertido v. The Philippines (see below).</a:t>
            </a:r>
          </a:p>
          <a:p>
            <a:endParaRPr lang="fr-CH" dirty="0" smtClean="0"/>
          </a:p>
          <a:p>
            <a:r>
              <a:rPr lang="fr-CH" dirty="0" smtClean="0"/>
              <a:t>Article 10(c)</a:t>
            </a:r>
          </a:p>
          <a:p>
            <a:r>
              <a:rPr lang="en-AU" sz="1200" dirty="0" smtClean="0">
                <a:effectLst/>
                <a:latin typeface="+mn-lt"/>
                <a:ea typeface="+mn-ea"/>
                <a:cs typeface="+mn-cs"/>
                <a:sym typeface="Calibri"/>
              </a:rPr>
              <a:t>In its efforts to articulate the obligations in article 10(c) more fully, the Committee has recommended, </a:t>
            </a:r>
            <a:r>
              <a:rPr lang="en-AU" sz="1200" i="1" dirty="0" smtClean="0">
                <a:effectLst/>
                <a:latin typeface="+mn-lt"/>
                <a:ea typeface="+mn-ea"/>
                <a:cs typeface="+mn-cs"/>
                <a:sym typeface="Calibri"/>
              </a:rPr>
              <a:t>inter alia</a:t>
            </a:r>
            <a:r>
              <a:rPr lang="en-AU" sz="1200" dirty="0" smtClean="0">
                <a:effectLst/>
                <a:latin typeface="+mn-lt"/>
                <a:ea typeface="+mn-ea"/>
                <a:cs typeface="+mn-cs"/>
                <a:sym typeface="Calibri"/>
              </a:rPr>
              <a:t>, that States Parties:</a:t>
            </a:r>
            <a:endParaRPr lang="en-US" sz="1200" dirty="0" smtClean="0">
              <a:effectLst/>
              <a:latin typeface="+mn-lt"/>
              <a:ea typeface="+mn-ea"/>
              <a:cs typeface="+mn-cs"/>
              <a:sym typeface="Calibri"/>
            </a:endParaRPr>
          </a:p>
          <a:p>
            <a:pPr lvl="0"/>
            <a:r>
              <a:rPr lang="en-AU" sz="1200" dirty="0" smtClean="0">
                <a:effectLst/>
                <a:latin typeface="+mn-lt"/>
                <a:ea typeface="+mn-ea"/>
                <a:cs typeface="+mn-cs"/>
                <a:sym typeface="Calibri"/>
              </a:rPr>
              <a:t>- take comprehensive measures to overcome gender stereotypes that act as a barrier to the education of girls and women;  </a:t>
            </a:r>
            <a:endParaRPr lang="en-US" sz="1200" dirty="0" smtClean="0">
              <a:effectLst/>
              <a:latin typeface="+mn-lt"/>
              <a:ea typeface="+mn-ea"/>
              <a:cs typeface="+mn-cs"/>
              <a:sym typeface="Calibri"/>
            </a:endParaRPr>
          </a:p>
          <a:p>
            <a:pPr lvl="0"/>
            <a:r>
              <a:rPr lang="en-AU" sz="1200" dirty="0" smtClean="0">
                <a:effectLst/>
                <a:latin typeface="+mn-lt"/>
                <a:ea typeface="+mn-ea"/>
                <a:cs typeface="+mn-cs"/>
                <a:sym typeface="Calibri"/>
              </a:rPr>
              <a:t>- ensure teachers receive gender training, with a view to eradicating gender stereotypes from both official and unofficial curricula; </a:t>
            </a:r>
            <a:endParaRPr lang="en-US" sz="1200" dirty="0" smtClean="0">
              <a:effectLst/>
              <a:latin typeface="+mn-lt"/>
              <a:ea typeface="+mn-ea"/>
              <a:cs typeface="+mn-cs"/>
              <a:sym typeface="Calibri"/>
            </a:endParaRPr>
          </a:p>
          <a:p>
            <a:pPr lvl="0"/>
            <a:r>
              <a:rPr lang="en-AU" sz="1200" dirty="0" smtClean="0">
                <a:effectLst/>
                <a:latin typeface="+mn-lt"/>
                <a:ea typeface="+mn-ea"/>
                <a:cs typeface="+mn-cs"/>
                <a:sym typeface="Calibri"/>
              </a:rPr>
              <a:t>- review and revise education materials, including textbooks, to eliminate gender stereotypes; </a:t>
            </a:r>
            <a:endParaRPr lang="en-US" sz="1200" dirty="0" smtClean="0">
              <a:effectLst/>
              <a:latin typeface="+mn-lt"/>
              <a:ea typeface="+mn-ea"/>
              <a:cs typeface="+mn-cs"/>
              <a:sym typeface="Calibri"/>
            </a:endParaRPr>
          </a:p>
          <a:p>
            <a:pPr lvl="0"/>
            <a:r>
              <a:rPr lang="en-AU" sz="1200" dirty="0" smtClean="0">
                <a:effectLst/>
                <a:latin typeface="+mn-lt"/>
                <a:ea typeface="+mn-ea"/>
                <a:cs typeface="+mn-cs"/>
                <a:sym typeface="Calibri"/>
              </a:rPr>
              <a:t>implement programmes encouraging girls to pursue education and employment in non-traditional fields; and </a:t>
            </a:r>
            <a:endParaRPr lang="en-US" sz="1200" dirty="0" smtClean="0">
              <a:effectLst/>
              <a:latin typeface="+mn-lt"/>
              <a:ea typeface="+mn-ea"/>
              <a:cs typeface="+mn-cs"/>
              <a:sym typeface="Calibri"/>
            </a:endParaRPr>
          </a:p>
          <a:p>
            <a:pPr lvl="0"/>
            <a:r>
              <a:rPr lang="en-AU" sz="1200" dirty="0" smtClean="0">
                <a:effectLst/>
                <a:latin typeface="+mn-lt"/>
                <a:ea typeface="+mn-ea"/>
                <a:cs typeface="+mn-cs"/>
                <a:sym typeface="Calibri"/>
              </a:rPr>
              <a:t>- challenge the stereotypical beliefs of parents, teachers and community leaders regarding the importance and value of education for girls.</a:t>
            </a:r>
            <a:endParaRPr lang="en-US" sz="1200" dirty="0" smtClean="0">
              <a:effectLst/>
              <a:latin typeface="+mn-lt"/>
              <a:ea typeface="+mn-ea"/>
              <a:cs typeface="+mn-cs"/>
              <a:sym typeface="Calibri"/>
            </a:endParaRPr>
          </a:p>
          <a:p>
            <a:r>
              <a:rPr lang="fr-CH" dirty="0" smtClean="0"/>
              <a:t>(see also 2017 CEDAW</a:t>
            </a:r>
            <a:r>
              <a:rPr lang="fr-CH" baseline="0" dirty="0" smtClean="0"/>
              <a:t> </a:t>
            </a:r>
            <a:r>
              <a:rPr lang="fr-CH" dirty="0" smtClean="0"/>
              <a:t>General Recommendation on girl’s education).</a:t>
            </a:r>
          </a:p>
          <a:p>
            <a:endParaRPr lang="fr-CH" dirty="0" smtClean="0"/>
          </a:p>
          <a:p>
            <a:r>
              <a:rPr lang="fr-CH" b="1" dirty="0" smtClean="0"/>
              <a:t>Refer</a:t>
            </a:r>
            <a:r>
              <a:rPr lang="fr-CH" b="1" baseline="0" dirty="0" smtClean="0"/>
              <a:t> also to:</a:t>
            </a:r>
            <a:endParaRPr lang="fr-CH" b="0" dirty="0" smtClean="0"/>
          </a:p>
          <a:p>
            <a:pPr>
              <a:lnSpc>
                <a:spcPct val="90000"/>
              </a:lnSpc>
              <a:defRPr b="1" i="1"/>
            </a:pPr>
            <a:r>
              <a:rPr lang="fr-CH" dirty="0" smtClean="0"/>
              <a:t>General Recommendation No. 25: </a:t>
            </a:r>
            <a:r>
              <a:rPr lang="fr-CH" b="0" i="0" dirty="0" smtClean="0"/>
              <a:t>address prevailing gender relations and the persistence of gender-based stereotypes to achieve of substantive equality.</a:t>
            </a:r>
          </a:p>
          <a:p>
            <a:pPr>
              <a:lnSpc>
                <a:spcPct val="90000"/>
              </a:lnSpc>
            </a:pPr>
            <a:endParaRPr lang="fr-CH" b="1" i="1" dirty="0" smtClean="0"/>
          </a:p>
          <a:p>
            <a:pPr>
              <a:lnSpc>
                <a:spcPct val="90000"/>
              </a:lnSpc>
              <a:defRPr b="1" i="1"/>
            </a:pPr>
            <a:r>
              <a:rPr lang="fr-CH" dirty="0" smtClean="0"/>
              <a:t>General Recommendation No. 35: </a:t>
            </a:r>
            <a:r>
              <a:rPr lang="fr-CH" b="0" i="0" dirty="0" smtClean="0"/>
              <a:t> reaffirms that States are obliged to combat gender stereotypes as one of the root causes of violence against women. </a:t>
            </a:r>
          </a:p>
          <a:p>
            <a:pPr marL="0" marR="0" indent="0" defTabSz="914400" eaLnBrk="1" fontAlgn="auto" latinLnBrk="0" hangingPunct="1">
              <a:lnSpc>
                <a:spcPct val="100000"/>
              </a:lnSpc>
              <a:spcBef>
                <a:spcPts val="400"/>
              </a:spcBef>
              <a:spcAft>
                <a:spcPts val="0"/>
              </a:spcAft>
              <a:buClrTx/>
              <a:buSzTx/>
              <a:buFontTx/>
              <a:buNone/>
              <a:tabLst/>
              <a:defRPr/>
            </a:pPr>
            <a:endParaRPr lang="fr-CH" b="0" dirty="0" smtClean="0"/>
          </a:p>
          <a:p>
            <a:pPr marL="0" marR="0" indent="0" defTabSz="914400" eaLnBrk="1" fontAlgn="auto" latinLnBrk="0" hangingPunct="1">
              <a:lnSpc>
                <a:spcPct val="100000"/>
              </a:lnSpc>
              <a:spcBef>
                <a:spcPts val="400"/>
              </a:spcBef>
              <a:spcAft>
                <a:spcPts val="0"/>
              </a:spcAft>
              <a:buClrTx/>
              <a:buSzTx/>
              <a:buFontTx/>
              <a:buNone/>
              <a:tabLst/>
              <a:defRPr/>
            </a:pPr>
            <a:r>
              <a:rPr lang="fr-CH" b="1" u="sng" dirty="0" smtClean="0"/>
              <a:t>And specifically highlight that:</a:t>
            </a:r>
          </a:p>
          <a:p>
            <a:pPr marL="0" marR="0" indent="0" defTabSz="914400" eaLnBrk="1" fontAlgn="auto" latinLnBrk="0" hangingPunct="1">
              <a:lnSpc>
                <a:spcPct val="100000"/>
              </a:lnSpc>
              <a:spcBef>
                <a:spcPts val="400"/>
              </a:spcBef>
              <a:spcAft>
                <a:spcPts val="0"/>
              </a:spcAft>
              <a:buClrTx/>
              <a:buSzTx/>
              <a:buFontTx/>
              <a:buNone/>
              <a:tabLst/>
              <a:defRPr/>
            </a:pPr>
            <a:r>
              <a:rPr lang="en-AU" sz="1200" dirty="0" smtClean="0">
                <a:effectLst/>
                <a:latin typeface="+mn-lt"/>
                <a:ea typeface="+mn-ea"/>
                <a:cs typeface="+mn-cs"/>
                <a:sym typeface="Calibri"/>
              </a:rPr>
              <a:t>CEDAW became the first international treaty to establish human rights obligations concerning stereotyping and gender stereotyping, specifically.</a:t>
            </a:r>
            <a:r>
              <a:rPr lang="en-US" dirty="0" smtClean="0">
                <a:effectLst/>
              </a:rPr>
              <a:t> </a:t>
            </a:r>
            <a:endParaRPr lang="fr-CH" dirty="0" smtClean="0"/>
          </a:p>
          <a:p>
            <a:pPr marL="0" marR="0" indent="0" defTabSz="914400" eaLnBrk="1" fontAlgn="auto" latinLnBrk="0" hangingPunct="1">
              <a:lnSpc>
                <a:spcPct val="100000"/>
              </a:lnSpc>
              <a:spcBef>
                <a:spcPts val="400"/>
              </a:spcBef>
              <a:spcAft>
                <a:spcPts val="0"/>
              </a:spcAft>
              <a:buClrTx/>
              <a:buSzTx/>
              <a:buFontTx/>
              <a:buNone/>
              <a:tabLst/>
              <a:defRPr/>
            </a:pPr>
            <a:endParaRPr lang="fr-CH" dirty="0" smtClean="0"/>
          </a:p>
          <a:p>
            <a:pPr marL="0" marR="0" indent="0" defTabSz="914400" eaLnBrk="1" fontAlgn="auto" latinLnBrk="0" hangingPunct="1">
              <a:lnSpc>
                <a:spcPct val="100000"/>
              </a:lnSpc>
              <a:spcBef>
                <a:spcPts val="400"/>
              </a:spcBef>
              <a:spcAft>
                <a:spcPts val="0"/>
              </a:spcAft>
              <a:buClrTx/>
              <a:buSzTx/>
              <a:buFontTx/>
              <a:buNone/>
              <a:tabLst/>
              <a:defRPr/>
            </a:pPr>
            <a:r>
              <a:rPr lang="fr-CH" dirty="0" smtClean="0"/>
              <a:t>The obligations of States Parties to address harmful gender stereotypes and wrongful gender stereotyping are not, however, limited to the aforementioned provisions. </a:t>
            </a:r>
          </a:p>
          <a:p>
            <a:pPr marL="0" marR="0" indent="0" defTabSz="914400" eaLnBrk="1" fontAlgn="auto" latinLnBrk="0" hangingPunct="1">
              <a:lnSpc>
                <a:spcPct val="100000"/>
              </a:lnSpc>
              <a:spcBef>
                <a:spcPts val="400"/>
              </a:spcBef>
              <a:spcAft>
                <a:spcPts val="0"/>
              </a:spcAft>
              <a:buClrTx/>
              <a:buSzTx/>
              <a:buFontTx/>
              <a:buNone/>
              <a:tabLst/>
              <a:defRPr/>
            </a:pPr>
            <a:endParaRPr lang="fr-CH" dirty="0" smtClean="0"/>
          </a:p>
          <a:p>
            <a:pPr marL="0" marR="0" indent="0" defTabSz="914400" eaLnBrk="1" fontAlgn="auto" latinLnBrk="0" hangingPunct="1">
              <a:lnSpc>
                <a:spcPct val="100000"/>
              </a:lnSpc>
              <a:spcBef>
                <a:spcPts val="400"/>
              </a:spcBef>
              <a:spcAft>
                <a:spcPts val="0"/>
              </a:spcAft>
              <a:buClrTx/>
              <a:buSzTx/>
              <a:buFontTx/>
              <a:buNone/>
              <a:tabLst/>
              <a:defRPr/>
            </a:pPr>
            <a:r>
              <a:rPr lang="fr-CH" dirty="0" smtClean="0"/>
              <a:t>The CEDAW Committee has recognised that there are implied obligations in each of CEDAW’s substantive provisions to address gender stereotypes/stereotyping.  </a:t>
            </a:r>
          </a:p>
          <a:p>
            <a:pPr marL="0" marR="0" indent="0" defTabSz="914400" eaLnBrk="1" fontAlgn="auto" latinLnBrk="0" hangingPunct="1">
              <a:lnSpc>
                <a:spcPct val="100000"/>
              </a:lnSpc>
              <a:spcBef>
                <a:spcPts val="400"/>
              </a:spcBef>
              <a:spcAft>
                <a:spcPts val="0"/>
              </a:spcAft>
              <a:buClrTx/>
              <a:buSzTx/>
              <a:buFontTx/>
              <a:buNone/>
              <a:tabLst/>
              <a:defRPr/>
            </a:pPr>
            <a:endParaRPr lang="fr-CH" dirty="0" smtClean="0"/>
          </a:p>
          <a:p>
            <a:pPr marL="0" marR="0" indent="0" defTabSz="914400" eaLnBrk="1" fontAlgn="auto" latinLnBrk="0" hangingPunct="1">
              <a:lnSpc>
                <a:spcPct val="100000"/>
              </a:lnSpc>
              <a:spcBef>
                <a:spcPts val="400"/>
              </a:spcBef>
              <a:spcAft>
                <a:spcPts val="0"/>
              </a:spcAft>
              <a:buClrTx/>
              <a:buSzTx/>
              <a:buFontTx/>
              <a:buNone/>
              <a:tabLst/>
              <a:defRPr/>
            </a:pPr>
            <a:r>
              <a:rPr lang="fr-CH" dirty="0" smtClean="0"/>
              <a:t>It has also recognised that the obligations of States Parties extend further still, to rights and freedoms not explicitly covered by CEDAW but which are recognised under other treaties or customary international law and have an impact on the elimination of all forms of discrimination against women and the achievement of substantive equality.</a:t>
            </a:r>
          </a:p>
          <a:p>
            <a:pPr marL="0" marR="0" indent="0" defTabSz="914400" eaLnBrk="1" fontAlgn="auto" latinLnBrk="0" hangingPunct="1">
              <a:lnSpc>
                <a:spcPct val="100000"/>
              </a:lnSpc>
              <a:spcBef>
                <a:spcPts val="400"/>
              </a:spcBef>
              <a:spcAft>
                <a:spcPts val="0"/>
              </a:spcAft>
              <a:buClrTx/>
              <a:buSzTx/>
              <a:buFontTx/>
              <a:buNone/>
              <a:tabLst/>
              <a:defRPr/>
            </a:pPr>
            <a:endParaRPr lang="fr-CH" b="1" dirty="0" smtClean="0"/>
          </a:p>
          <a:p>
            <a:pPr marL="0" marR="0" indent="0" defTabSz="914400" eaLnBrk="1" fontAlgn="auto" latinLnBrk="0" hangingPunct="1">
              <a:lnSpc>
                <a:spcPct val="100000"/>
              </a:lnSpc>
              <a:spcBef>
                <a:spcPts val="400"/>
              </a:spcBef>
              <a:spcAft>
                <a:spcPts val="0"/>
              </a:spcAft>
              <a:buClrTx/>
              <a:buSzTx/>
              <a:buFontTx/>
              <a:buNone/>
              <a:tabLst/>
              <a:defRPr/>
            </a:pPr>
            <a:r>
              <a:rPr lang="en-AU" sz="1200" dirty="0" smtClean="0">
                <a:effectLst/>
                <a:latin typeface="+mn-lt"/>
                <a:ea typeface="+mn-ea"/>
                <a:cs typeface="+mn-cs"/>
                <a:sym typeface="Calibri"/>
              </a:rPr>
              <a:t>The Committee has reached these conclusions by reading those substantive rights and freedoms together with articles 5 and 2(f) and in light of the article 1 definition of “discrimination against women” and CEDAW’s overarching interpretative framework. </a:t>
            </a:r>
            <a:endParaRPr lang="fr-CH" b="1" dirty="0" smtClean="0"/>
          </a:p>
          <a:p>
            <a:pPr marL="0" marR="0" indent="0" defTabSz="914400" eaLnBrk="1" fontAlgn="auto" latinLnBrk="0" hangingPunct="1">
              <a:lnSpc>
                <a:spcPct val="100000"/>
              </a:lnSpc>
              <a:spcBef>
                <a:spcPts val="400"/>
              </a:spcBef>
              <a:spcAft>
                <a:spcPts val="0"/>
              </a:spcAft>
              <a:buClrTx/>
              <a:buSzTx/>
              <a:buFontTx/>
              <a:buNone/>
              <a:tabLst/>
              <a:defRPr/>
            </a:pPr>
            <a:endParaRPr lang="fr-CH" b="0" dirty="0" smtClean="0"/>
          </a:p>
          <a:p>
            <a:pPr marL="0" marR="0" indent="0" defTabSz="914400" eaLnBrk="1" fontAlgn="auto" latinLnBrk="0" hangingPunct="1">
              <a:lnSpc>
                <a:spcPct val="100000"/>
              </a:lnSpc>
              <a:spcBef>
                <a:spcPts val="400"/>
              </a:spcBef>
              <a:spcAft>
                <a:spcPts val="0"/>
              </a:spcAft>
              <a:buClrTx/>
              <a:buSzTx/>
              <a:buFontTx/>
              <a:buNone/>
              <a:tabLst/>
              <a:defRPr/>
            </a:pPr>
            <a:r>
              <a:rPr lang="fr-CH" b="1" u="sng" dirty="0" smtClean="0"/>
              <a:t>For your reference</a:t>
            </a:r>
          </a:p>
          <a:p>
            <a:endParaRPr lang="en-AU" sz="1200" b="1" i="1" dirty="0" smtClean="0">
              <a:effectLst/>
              <a:latin typeface="+mn-lt"/>
              <a:ea typeface="+mn-ea"/>
              <a:cs typeface="+mn-cs"/>
              <a:sym typeface="Calibri"/>
            </a:endParaRPr>
          </a:p>
          <a:p>
            <a:r>
              <a:rPr lang="en-AU" sz="1200" b="1" i="1" dirty="0" smtClean="0">
                <a:effectLst/>
                <a:latin typeface="+mn-lt"/>
                <a:ea typeface="+mn-ea"/>
                <a:cs typeface="+mn-cs"/>
                <a:sym typeface="Calibri"/>
              </a:rPr>
              <a:t>Karen </a:t>
            </a:r>
            <a:r>
              <a:rPr lang="en-AU" sz="1200" b="1" i="1" dirty="0" err="1" smtClean="0">
                <a:effectLst/>
                <a:latin typeface="+mn-lt"/>
                <a:ea typeface="+mn-ea"/>
                <a:cs typeface="+mn-cs"/>
                <a:sym typeface="Calibri"/>
              </a:rPr>
              <a:t>Tayag</a:t>
            </a:r>
            <a:r>
              <a:rPr lang="en-AU" sz="1200" b="1" i="1" dirty="0" smtClean="0">
                <a:effectLst/>
                <a:latin typeface="+mn-lt"/>
                <a:ea typeface="+mn-ea"/>
                <a:cs typeface="+mn-cs"/>
                <a:sym typeface="Calibri"/>
              </a:rPr>
              <a:t> </a:t>
            </a:r>
            <a:r>
              <a:rPr lang="en-AU" sz="1200" b="1" i="1" dirty="0" err="1" smtClean="0">
                <a:effectLst/>
                <a:latin typeface="+mn-lt"/>
                <a:ea typeface="+mn-ea"/>
                <a:cs typeface="+mn-cs"/>
                <a:sym typeface="Calibri"/>
              </a:rPr>
              <a:t>Vertido</a:t>
            </a:r>
            <a:r>
              <a:rPr lang="en-AU" sz="1200" b="1" i="1" dirty="0" smtClean="0">
                <a:effectLst/>
                <a:latin typeface="+mn-lt"/>
                <a:ea typeface="+mn-ea"/>
                <a:cs typeface="+mn-cs"/>
                <a:sym typeface="Calibri"/>
              </a:rPr>
              <a:t> v. The Philippines</a:t>
            </a:r>
            <a:endParaRPr lang="en-US" sz="1200" dirty="0" smtClean="0">
              <a:effectLst/>
              <a:latin typeface="+mn-lt"/>
              <a:ea typeface="+mn-ea"/>
              <a:cs typeface="+mn-cs"/>
              <a:sym typeface="Calibri"/>
            </a:endParaRPr>
          </a:p>
          <a:p>
            <a:r>
              <a:rPr lang="en-AU" sz="1200" dirty="0" smtClean="0">
                <a:effectLst/>
                <a:latin typeface="+mn-lt"/>
                <a:ea typeface="+mn-ea"/>
                <a:cs typeface="+mn-cs"/>
                <a:sym typeface="Calibri"/>
              </a:rPr>
              <a:t>In </a:t>
            </a:r>
            <a:r>
              <a:rPr lang="en-AU" sz="1200" i="1" dirty="0" smtClean="0">
                <a:effectLst/>
                <a:latin typeface="+mn-lt"/>
                <a:ea typeface="+mn-ea"/>
                <a:cs typeface="+mn-cs"/>
                <a:sym typeface="Calibri"/>
              </a:rPr>
              <a:t>Karen </a:t>
            </a:r>
            <a:r>
              <a:rPr lang="en-AU" sz="1200" i="1" dirty="0" err="1" smtClean="0">
                <a:effectLst/>
                <a:latin typeface="+mn-lt"/>
                <a:ea typeface="+mn-ea"/>
                <a:cs typeface="+mn-cs"/>
                <a:sym typeface="Calibri"/>
              </a:rPr>
              <a:t>Tayag</a:t>
            </a:r>
            <a:r>
              <a:rPr lang="en-AU" sz="1200" i="1" dirty="0" smtClean="0">
                <a:effectLst/>
                <a:latin typeface="+mn-lt"/>
                <a:ea typeface="+mn-ea"/>
                <a:cs typeface="+mn-cs"/>
                <a:sym typeface="Calibri"/>
              </a:rPr>
              <a:t> </a:t>
            </a:r>
            <a:r>
              <a:rPr lang="en-AU" sz="1200" i="1" dirty="0" err="1" smtClean="0">
                <a:effectLst/>
                <a:latin typeface="+mn-lt"/>
                <a:ea typeface="+mn-ea"/>
                <a:cs typeface="+mn-cs"/>
                <a:sym typeface="Calibri"/>
              </a:rPr>
              <a:t>Vertido</a:t>
            </a:r>
            <a:r>
              <a:rPr lang="en-AU" sz="1200" i="1" dirty="0" smtClean="0">
                <a:effectLst/>
                <a:latin typeface="+mn-lt"/>
                <a:ea typeface="+mn-ea"/>
                <a:cs typeface="+mn-cs"/>
                <a:sym typeface="Calibri"/>
              </a:rPr>
              <a:t> v. The Philippines</a:t>
            </a:r>
            <a:r>
              <a:rPr lang="en-AU" sz="1200" dirty="0" smtClean="0">
                <a:effectLst/>
                <a:latin typeface="+mn-lt"/>
                <a:ea typeface="+mn-ea"/>
                <a:cs typeface="+mn-cs"/>
                <a:sym typeface="Calibri"/>
              </a:rPr>
              <a:t>, the CEDAW Committee considered how sexual stereotypes of both women and men had contributed to the decision of the trial judge to acquit Jose B. </a:t>
            </a:r>
            <a:r>
              <a:rPr lang="en-AU" sz="1200" dirty="0" err="1" smtClean="0">
                <a:effectLst/>
                <a:latin typeface="+mn-lt"/>
                <a:ea typeface="+mn-ea"/>
                <a:cs typeface="+mn-cs"/>
                <a:sym typeface="Calibri"/>
              </a:rPr>
              <a:t>Custodio</a:t>
            </a:r>
            <a:r>
              <a:rPr lang="en-AU" sz="1200" dirty="0" smtClean="0">
                <a:effectLst/>
                <a:latin typeface="+mn-lt"/>
                <a:ea typeface="+mn-ea"/>
                <a:cs typeface="+mn-cs"/>
                <a:sym typeface="Calibri"/>
              </a:rPr>
              <a:t> of raping Karen </a:t>
            </a:r>
            <a:r>
              <a:rPr lang="en-AU" sz="1200" dirty="0" err="1" smtClean="0">
                <a:effectLst/>
                <a:latin typeface="+mn-lt"/>
                <a:ea typeface="+mn-ea"/>
                <a:cs typeface="+mn-cs"/>
                <a:sym typeface="Calibri"/>
              </a:rPr>
              <a:t>Tayag</a:t>
            </a:r>
            <a:r>
              <a:rPr lang="en-AU" sz="1200" dirty="0" smtClean="0">
                <a:effectLst/>
                <a:latin typeface="+mn-lt"/>
                <a:ea typeface="+mn-ea"/>
                <a:cs typeface="+mn-cs"/>
                <a:sym typeface="Calibri"/>
              </a:rPr>
              <a:t> </a:t>
            </a:r>
            <a:r>
              <a:rPr lang="en-AU" sz="1200" dirty="0" err="1" smtClean="0">
                <a:effectLst/>
                <a:latin typeface="+mn-lt"/>
                <a:ea typeface="+mn-ea"/>
                <a:cs typeface="+mn-cs"/>
                <a:sym typeface="Calibri"/>
              </a:rPr>
              <a:t>Vertido</a:t>
            </a:r>
            <a:r>
              <a:rPr lang="en-AU" sz="1200" dirty="0" smtClean="0">
                <a:effectLst/>
                <a:latin typeface="+mn-lt"/>
                <a:ea typeface="+mn-ea"/>
                <a:cs typeface="+mn-cs"/>
                <a:sym typeface="Calibri"/>
              </a:rPr>
              <a:t>.  In addition to examining stereotypes of women and how they had influenced the evaluation of </a:t>
            </a:r>
            <a:r>
              <a:rPr lang="en-AU" sz="1200" dirty="0" err="1" smtClean="0">
                <a:effectLst/>
                <a:latin typeface="+mn-lt"/>
                <a:ea typeface="+mn-ea"/>
                <a:cs typeface="+mn-cs"/>
                <a:sym typeface="Calibri"/>
              </a:rPr>
              <a:t>Vertido’s</a:t>
            </a:r>
            <a:r>
              <a:rPr lang="en-AU" sz="1200" dirty="0" smtClean="0">
                <a:effectLst/>
                <a:latin typeface="+mn-lt"/>
                <a:ea typeface="+mn-ea"/>
                <a:cs typeface="+mn-cs"/>
                <a:sym typeface="Calibri"/>
              </a:rPr>
              <a:t> testimony, the Committee analysed the reasoning of the trial judge for implicit assumptions about men/masculinities.  It was this detailed analysis, which led the Committee to conclude that the acquittal of the accused — a man in his sixties — had also been influenced by the stereotype that older men lack sexual prowess, the assumption being that they are not capable of rape. </a:t>
            </a:r>
            <a:r>
              <a:rPr lang="en-AU" sz="1200" i="1" dirty="0" smtClean="0">
                <a:effectLst/>
                <a:latin typeface="+mn-lt"/>
                <a:ea typeface="+mn-ea"/>
                <a:cs typeface="+mn-cs"/>
                <a:sym typeface="Calibri"/>
              </a:rPr>
              <a:t>Karen </a:t>
            </a:r>
            <a:r>
              <a:rPr lang="en-AU" sz="1200" i="1" dirty="0" err="1" smtClean="0">
                <a:effectLst/>
                <a:latin typeface="+mn-lt"/>
                <a:ea typeface="+mn-ea"/>
                <a:cs typeface="+mn-cs"/>
                <a:sym typeface="Calibri"/>
              </a:rPr>
              <a:t>Tayag</a:t>
            </a:r>
            <a:r>
              <a:rPr lang="en-AU" sz="1200" i="1" dirty="0" smtClean="0">
                <a:effectLst/>
                <a:latin typeface="+mn-lt"/>
                <a:ea typeface="+mn-ea"/>
                <a:cs typeface="+mn-cs"/>
                <a:sym typeface="Calibri"/>
              </a:rPr>
              <a:t> </a:t>
            </a:r>
            <a:r>
              <a:rPr lang="en-US" sz="1200" i="1" dirty="0" err="1" smtClean="0">
                <a:effectLst/>
                <a:latin typeface="+mn-lt"/>
                <a:ea typeface="+mn-ea"/>
                <a:cs typeface="+mn-cs"/>
                <a:sym typeface="Calibri"/>
              </a:rPr>
              <a:t>Vertido</a:t>
            </a:r>
            <a:r>
              <a:rPr lang="en-US" sz="1200" i="1" dirty="0" smtClean="0">
                <a:effectLst/>
                <a:latin typeface="+mn-lt"/>
                <a:ea typeface="+mn-ea"/>
                <a:cs typeface="+mn-cs"/>
                <a:sym typeface="Calibri"/>
              </a:rPr>
              <a:t> v. The Philippines</a:t>
            </a:r>
            <a:r>
              <a:rPr lang="en-US" sz="1200" dirty="0" smtClean="0">
                <a:effectLst/>
                <a:latin typeface="+mn-lt"/>
                <a:ea typeface="+mn-ea"/>
                <a:cs typeface="+mn-cs"/>
                <a:sym typeface="Calibri"/>
              </a:rPr>
              <a:t>, </a:t>
            </a:r>
            <a:r>
              <a:rPr lang="en-US" sz="1200" i="1" dirty="0" smtClean="0">
                <a:effectLst/>
                <a:latin typeface="+mn-lt"/>
                <a:ea typeface="+mn-ea"/>
                <a:cs typeface="+mn-cs"/>
                <a:sym typeface="Calibri"/>
              </a:rPr>
              <a:t>supra </a:t>
            </a:r>
            <a:r>
              <a:rPr lang="en-US" sz="1200" dirty="0" smtClean="0">
                <a:effectLst/>
                <a:latin typeface="+mn-lt"/>
                <a:ea typeface="+mn-ea"/>
                <a:cs typeface="+mn-cs"/>
                <a:sym typeface="Calibri"/>
              </a:rPr>
              <a:t>note 11.</a:t>
            </a:r>
          </a:p>
          <a:p>
            <a:pPr marL="0" marR="0" indent="0" defTabSz="914400" eaLnBrk="1" fontAlgn="auto" latinLnBrk="0" hangingPunct="1">
              <a:lnSpc>
                <a:spcPct val="100000"/>
              </a:lnSpc>
              <a:spcBef>
                <a:spcPts val="400"/>
              </a:spcBef>
              <a:spcAft>
                <a:spcPts val="0"/>
              </a:spcAft>
              <a:buClrTx/>
              <a:buSzTx/>
              <a:buFontTx/>
              <a:buNone/>
              <a:tabLst/>
              <a:defRPr/>
            </a:pPr>
            <a:endParaRPr lang="fr-CH" b="0" dirty="0" smtClean="0"/>
          </a:p>
          <a:p>
            <a:endParaRPr lang="fr-CH" dirty="0" smtClean="0"/>
          </a:p>
          <a:p>
            <a:endParaRPr lang="fr-CH" dirty="0" smtClean="0"/>
          </a:p>
          <a:p>
            <a:pPr marL="0" marR="0" lvl="2" indent="0" defTabSz="914400" eaLnBrk="1" fontAlgn="auto" latinLnBrk="0" hangingPunct="1">
              <a:lnSpc>
                <a:spcPct val="90000"/>
              </a:lnSpc>
              <a:spcBef>
                <a:spcPts val="400"/>
              </a:spcBef>
              <a:spcAft>
                <a:spcPts val="0"/>
              </a:spcAft>
              <a:buClrTx/>
              <a:buSzTx/>
              <a:buFont typeface="Arial"/>
              <a:buNone/>
              <a:tabLst/>
              <a:defRPr/>
            </a:pPr>
            <a:endParaRPr lang="fr-CH" dirty="0" smtClean="0"/>
          </a:p>
          <a:p>
            <a:endParaRPr lang="en-US" dirty="0"/>
          </a:p>
        </p:txBody>
      </p:sp>
    </p:spTree>
    <p:extLst>
      <p:ext uri="{BB962C8B-B14F-4D97-AF65-F5344CB8AC3E}">
        <p14:creationId xmlns:p14="http://schemas.microsoft.com/office/powerpoint/2010/main" val="400852208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6" name="Shape 376"/>
          <p:cNvSpPr>
            <a:spLocks noGrp="1" noRot="1" noChangeAspect="1"/>
          </p:cNvSpPr>
          <p:nvPr>
            <p:ph type="sldImg"/>
          </p:nvPr>
        </p:nvSpPr>
        <p:spPr>
          <a:prstGeom prst="rect">
            <a:avLst/>
          </a:prstGeom>
        </p:spPr>
        <p:txBody>
          <a:bodyPr/>
          <a:lstStyle/>
          <a:p>
            <a:endParaRPr/>
          </a:p>
        </p:txBody>
      </p:sp>
      <p:sp>
        <p:nvSpPr>
          <p:cNvPr id="377" name="Shape 377"/>
          <p:cNvSpPr>
            <a:spLocks noGrp="1"/>
          </p:cNvSpPr>
          <p:nvPr>
            <p:ph type="body" sz="quarter" idx="1"/>
          </p:nvPr>
        </p:nvSpPr>
        <p:spPr>
          <a:prstGeom prst="rect">
            <a:avLst/>
          </a:prstGeom>
        </p:spPr>
        <p:txBody>
          <a:bodyPr/>
          <a:lstStyle/>
          <a:p>
            <a:pPr>
              <a:defRPr b="1"/>
            </a:pPr>
            <a:r>
              <a:rPr dirty="0"/>
              <a:t>Article 8(1)(b)</a:t>
            </a:r>
            <a:r>
              <a:rPr b="0" dirty="0"/>
              <a:t> is the central provision in the CRPD that outlines States Parties’ obligations regarding stereotypes/ stereotyping. It requires States Parties to adopt immediate, effective and appropriate measures to combat stereotypes, including compounded stereotypes, of people with disabilities. </a:t>
            </a:r>
          </a:p>
          <a:p>
            <a:endParaRPr b="1" dirty="0"/>
          </a:p>
          <a:p>
            <a:r>
              <a:rPr dirty="0"/>
              <a:t>The CRPD is the first international human rights treaty to impose an express obligation to address compounded stereotypes. </a:t>
            </a:r>
            <a:endParaRPr lang="fr-CH" dirty="0" smtClean="0"/>
          </a:p>
          <a:p>
            <a:endParaRPr lang="fr-CH" dirty="0" smtClean="0"/>
          </a:p>
          <a:p>
            <a:r>
              <a:rPr lang="fr-CH" dirty="0" smtClean="0"/>
              <a:t>Some human rights treaty monitoring bodies have also acknowledged that there are implied obligations to address stereotypes and stereotyping in a range of other human rights and fundamental freedoms, for</a:t>
            </a:r>
            <a:r>
              <a:rPr lang="fr-CH" baseline="0" dirty="0" smtClean="0"/>
              <a:t> example,</a:t>
            </a:r>
            <a:r>
              <a:rPr lang="fr-CH" dirty="0" smtClean="0"/>
              <a:t> the freedom from arbitrary interference in private life and the right to the highest attainable standard of health.</a:t>
            </a:r>
          </a:p>
          <a:p>
            <a:endParaRPr lang="fr-CH" dirty="0" smtClean="0"/>
          </a:p>
          <a:p>
            <a:pPr marL="0" marR="0" indent="0" defTabSz="914400" eaLnBrk="1" fontAlgn="auto" latinLnBrk="0" hangingPunct="1">
              <a:lnSpc>
                <a:spcPct val="100000"/>
              </a:lnSpc>
              <a:spcBef>
                <a:spcPts val="400"/>
              </a:spcBef>
              <a:spcAft>
                <a:spcPts val="0"/>
              </a:spcAft>
              <a:buClrTx/>
              <a:buSzTx/>
              <a:buFontTx/>
              <a:buNone/>
              <a:tabLst/>
              <a:defRPr/>
            </a:pPr>
            <a:r>
              <a:rPr lang="fr-CH" dirty="0" smtClean="0"/>
              <a:t>For more reference see </a:t>
            </a:r>
            <a:r>
              <a:rPr lang="fr-CH" i="1" dirty="0" smtClean="0"/>
              <a:t>OHCHR Commissioned report “Gender Stereotyping as a Human Rights Violation” </a:t>
            </a:r>
            <a:r>
              <a:rPr lang="fr-CH" dirty="0" smtClean="0"/>
              <a:t>Page: 33-42.</a:t>
            </a:r>
          </a:p>
          <a:p>
            <a:pPr marL="0" marR="0" indent="0" defTabSz="914400" eaLnBrk="1" fontAlgn="auto" latinLnBrk="0" hangingPunct="1">
              <a:lnSpc>
                <a:spcPct val="100000"/>
              </a:lnSpc>
              <a:spcBef>
                <a:spcPts val="400"/>
              </a:spcBef>
              <a:spcAft>
                <a:spcPts val="0"/>
              </a:spcAft>
              <a:buClrTx/>
              <a:buSzTx/>
              <a:buFontTx/>
              <a:buNone/>
              <a:tabLst/>
              <a:defRPr/>
            </a:pPr>
            <a:endParaRPr lang="fr-CH" dirty="0" smtClean="0"/>
          </a:p>
          <a:p>
            <a:pPr marL="0" marR="0" indent="0" defTabSz="914400" eaLnBrk="1" fontAlgn="auto" latinLnBrk="0" hangingPunct="1">
              <a:lnSpc>
                <a:spcPct val="100000"/>
              </a:lnSpc>
              <a:spcBef>
                <a:spcPts val="400"/>
              </a:spcBef>
              <a:spcAft>
                <a:spcPts val="0"/>
              </a:spcAft>
              <a:buClrTx/>
              <a:buSzTx/>
              <a:buFontTx/>
              <a:buNone/>
              <a:tabLst/>
              <a:defRPr/>
            </a:pPr>
            <a:r>
              <a:rPr lang="fr-CH" b="1" dirty="0" smtClean="0"/>
              <a:t>NOTE:</a:t>
            </a:r>
            <a:r>
              <a:rPr lang="fr-CH" b="1" baseline="0" dirty="0" smtClean="0"/>
              <a:t> Please compliment this discussion and slide with regional human rights mechanisms practice, depending on where the workshop is taking place.</a:t>
            </a:r>
          </a:p>
          <a:p>
            <a:pPr marL="0" marR="0" indent="0" defTabSz="914400" eaLnBrk="1" fontAlgn="auto" latinLnBrk="0" hangingPunct="1">
              <a:lnSpc>
                <a:spcPct val="100000"/>
              </a:lnSpc>
              <a:spcBef>
                <a:spcPts val="400"/>
              </a:spcBef>
              <a:spcAft>
                <a:spcPts val="0"/>
              </a:spcAft>
              <a:buClrTx/>
              <a:buSzTx/>
              <a:buFontTx/>
              <a:buNone/>
              <a:tabLst/>
              <a:defRPr/>
            </a:pPr>
            <a:endParaRPr lang="fr-CH" b="1" baseline="0" dirty="0" smtClean="0"/>
          </a:p>
          <a:p>
            <a:pPr marL="0" marR="0" indent="0" defTabSz="914400" eaLnBrk="1" fontAlgn="auto" latinLnBrk="0" hangingPunct="1">
              <a:lnSpc>
                <a:spcPct val="100000"/>
              </a:lnSpc>
              <a:spcBef>
                <a:spcPts val="400"/>
              </a:spcBef>
              <a:spcAft>
                <a:spcPts val="0"/>
              </a:spcAft>
              <a:buClrTx/>
              <a:buSzTx/>
              <a:buFontTx/>
              <a:buNone/>
              <a:tabLst/>
              <a:defRPr/>
            </a:pPr>
            <a:r>
              <a:rPr lang="fr-CH" b="1" i="0" baseline="0" dirty="0" smtClean="0"/>
              <a:t>Also refer to any concluding observations/recommendations from human rights mechanisms on the State(s) represented in the workshop (requires pre-workshop research of UHRI and possibly other sources).</a:t>
            </a:r>
            <a:endParaRPr lang="fr-CH" b="1" i="0" dirty="0" smtClean="0"/>
          </a:p>
          <a:p>
            <a:endParaRPr dirty="0"/>
          </a:p>
        </p:txBody>
      </p:sp>
    </p:spTree>
    <p:extLst>
      <p:ext uri="{BB962C8B-B14F-4D97-AF65-F5344CB8AC3E}">
        <p14:creationId xmlns:p14="http://schemas.microsoft.com/office/powerpoint/2010/main" val="150636580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2" name="Shape 332"/>
          <p:cNvSpPr>
            <a:spLocks noGrp="1" noRot="1" noChangeAspect="1"/>
          </p:cNvSpPr>
          <p:nvPr>
            <p:ph type="sldImg"/>
          </p:nvPr>
        </p:nvSpPr>
        <p:spPr>
          <a:prstGeom prst="rect">
            <a:avLst/>
          </a:prstGeom>
        </p:spPr>
        <p:txBody>
          <a:bodyPr/>
          <a:lstStyle/>
          <a:p>
            <a:endParaRPr/>
          </a:p>
        </p:txBody>
      </p:sp>
      <p:sp>
        <p:nvSpPr>
          <p:cNvPr id="333" name="Shape 333"/>
          <p:cNvSpPr>
            <a:spLocks noGrp="1"/>
          </p:cNvSpPr>
          <p:nvPr>
            <p:ph type="body" sz="quarter" idx="1"/>
          </p:nvPr>
        </p:nvSpPr>
        <p:spPr>
          <a:prstGeom prst="rect">
            <a:avLst/>
          </a:prstGeom>
        </p:spPr>
        <p:txBody>
          <a:bodyPr/>
          <a:lstStyle/>
          <a:p>
            <a:r>
              <a:rPr dirty="0" smtClean="0"/>
              <a:t>Explain </a:t>
            </a:r>
            <a:r>
              <a:rPr dirty="0"/>
              <a:t>that this is list is not meant to be exhaustive. </a:t>
            </a:r>
            <a:endParaRPr lang="fr-CH" dirty="0" smtClean="0"/>
          </a:p>
          <a:p>
            <a:endParaRPr lang="fr-CH" dirty="0" smtClean="0"/>
          </a:p>
          <a:p>
            <a:r>
              <a:rPr b="1" i="1" dirty="0" smtClean="0"/>
              <a:t>Ask </a:t>
            </a:r>
            <a:r>
              <a:rPr b="1" i="1" dirty="0"/>
              <a:t>participants to mention other rights that may get violated with wrongful gender stereotyping. Then ask participants to mention how wrongful gender stereotyping can affect each specific </a:t>
            </a:r>
            <a:r>
              <a:rPr lang="fr-CH" b="1" i="1" dirty="0" smtClean="0"/>
              <a:t>right </a:t>
            </a:r>
            <a:r>
              <a:rPr b="1" i="1" dirty="0" smtClean="0"/>
              <a:t>on </a:t>
            </a:r>
            <a:r>
              <a:rPr b="1" i="1" dirty="0"/>
              <a:t>the list. </a:t>
            </a:r>
            <a:endParaRPr lang="fr-CH" b="1" i="1" dirty="0" smtClean="0"/>
          </a:p>
          <a:p>
            <a:endParaRPr lang="fr-CH" dirty="0" smtClean="0"/>
          </a:p>
          <a:p>
            <a:r>
              <a:rPr lang="fr-CH" dirty="0" smtClean="0"/>
              <a:t>Emphasise</a:t>
            </a:r>
            <a:r>
              <a:rPr lang="fr-CH" baseline="0" dirty="0" smtClean="0"/>
              <a:t> that w</a:t>
            </a:r>
            <a:r>
              <a:rPr lang="fr-CH" dirty="0" smtClean="0"/>
              <a:t>rongful gender stereotyping is a pervasive human rights violation. It is a frequent cause of discrimination against women and a contributing factor in violations of rights ranging from the right to an adequate standard of living through to the freedom from gender-based violence. </a:t>
            </a:r>
          </a:p>
          <a:p>
            <a:endParaRPr dirty="0"/>
          </a:p>
          <a:p>
            <a:r>
              <a:rPr dirty="0"/>
              <a:t>As an example in terms of how gender stereotypes can have an impact on the right to health, </a:t>
            </a:r>
            <a:r>
              <a:rPr lang="fr-CH" dirty="0" smtClean="0"/>
              <a:t>you can share highlights from </a:t>
            </a:r>
            <a:r>
              <a:rPr dirty="0" smtClean="0"/>
              <a:t>the </a:t>
            </a:r>
            <a:r>
              <a:rPr dirty="0"/>
              <a:t>L.C. Vs Peru </a:t>
            </a:r>
            <a:r>
              <a:rPr dirty="0" smtClean="0"/>
              <a:t>case</a:t>
            </a:r>
            <a:r>
              <a:rPr lang="fr-CH" dirty="0" smtClean="0"/>
              <a:t>:</a:t>
            </a:r>
            <a:endParaRPr dirty="0"/>
          </a:p>
          <a:p>
            <a:endParaRPr dirty="0"/>
          </a:p>
          <a:p>
            <a:r>
              <a:rPr dirty="0"/>
              <a:t>In </a:t>
            </a:r>
            <a:r>
              <a:rPr b="1" i="1" dirty="0"/>
              <a:t>L.C. v. Peru</a:t>
            </a:r>
            <a:r>
              <a:rPr dirty="0"/>
              <a:t>, the Committee held the State Party accountable under CEDAW for the decision of a public hospital to delay spinal surgery and refusal to perform a therapeutic abortion on L.C., a minor who had attempted suicide after learning that she was pregnant as a consequence of being raped repeatedly.  The abortion was denied even though it is lawful in the State Party to preserve a woman’s life and health.  L.C. later miscarried, but the significant delays in providing essential medical care left her </a:t>
            </a:r>
            <a:r>
              <a:rPr dirty="0" err="1"/>
              <a:t>paralysed</a:t>
            </a:r>
            <a:r>
              <a:rPr dirty="0"/>
              <a:t>.  In its views, the CEDAW Committee condemned the decision of the doctors to base their decision about L.C.’s treatment on the stereotype that “protection of the </a:t>
            </a:r>
            <a:r>
              <a:rPr dirty="0" err="1"/>
              <a:t>foetus</a:t>
            </a:r>
            <a:r>
              <a:rPr dirty="0"/>
              <a:t> should prevail over the health of the mother</a:t>
            </a:r>
          </a:p>
          <a:p>
            <a:endParaRPr dirty="0"/>
          </a:p>
          <a:p>
            <a:r>
              <a:rPr dirty="0"/>
              <a:t>For more reference see </a:t>
            </a:r>
            <a:r>
              <a:rPr i="1" dirty="0"/>
              <a:t>OHCHR Commissioned report “Gender Stereotyping as a Human Rights Violation” </a:t>
            </a:r>
            <a:r>
              <a:rPr dirty="0"/>
              <a:t>Pages: 44 - 57.</a:t>
            </a:r>
          </a:p>
        </p:txBody>
      </p:sp>
    </p:spTree>
    <p:extLst>
      <p:ext uri="{BB962C8B-B14F-4D97-AF65-F5344CB8AC3E}">
        <p14:creationId xmlns:p14="http://schemas.microsoft.com/office/powerpoint/2010/main" val="210110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 name="Shape 107"/>
          <p:cNvSpPr>
            <a:spLocks noGrp="1" noRot="1" noChangeAspect="1"/>
          </p:cNvSpPr>
          <p:nvPr>
            <p:ph type="sldImg"/>
          </p:nvPr>
        </p:nvSpPr>
        <p:spPr>
          <a:prstGeom prst="rect">
            <a:avLst/>
          </a:prstGeom>
        </p:spPr>
        <p:txBody>
          <a:bodyPr/>
          <a:lstStyle/>
          <a:p>
            <a:endParaRPr/>
          </a:p>
        </p:txBody>
      </p:sp>
      <p:sp>
        <p:nvSpPr>
          <p:cNvPr id="108" name="Shape 108"/>
          <p:cNvSpPr>
            <a:spLocks noGrp="1"/>
          </p:cNvSpPr>
          <p:nvPr>
            <p:ph type="body" sz="quarter" idx="1"/>
          </p:nvPr>
        </p:nvSpPr>
        <p:spPr>
          <a:prstGeom prst="rect">
            <a:avLst/>
          </a:prstGeom>
        </p:spPr>
        <p:txBody>
          <a:bodyPr/>
          <a:lstStyle/>
          <a:p>
            <a:pPr marL="0" marR="0" indent="0" defTabSz="914400" eaLnBrk="1" fontAlgn="auto" latinLnBrk="0" hangingPunct="1">
              <a:lnSpc>
                <a:spcPct val="100000"/>
              </a:lnSpc>
              <a:spcBef>
                <a:spcPts val="400"/>
              </a:spcBef>
              <a:spcAft>
                <a:spcPts val="0"/>
              </a:spcAft>
              <a:buClrTx/>
              <a:buSzTx/>
              <a:buFontTx/>
              <a:buNone/>
              <a:tabLst/>
              <a:defRPr/>
            </a:pPr>
            <a:r>
              <a:rPr lang="en-US" dirty="0" smtClean="0"/>
              <a:t>Note that this BELIEF may cause its holder to make assumptions about members of the subject group, women and/or men. </a:t>
            </a:r>
          </a:p>
          <a:p>
            <a:endParaRPr lang="fr-CH" dirty="0" smtClean="0"/>
          </a:p>
          <a:p>
            <a:endParaRPr lang="fr-CH" dirty="0" smtClean="0"/>
          </a:p>
          <a:p>
            <a:r>
              <a:rPr dirty="0" smtClean="0"/>
              <a:t>I</a:t>
            </a:r>
            <a:r>
              <a:rPr lang="fr-CH" dirty="0" smtClean="0"/>
              <a:t>f</a:t>
            </a:r>
            <a:r>
              <a:rPr lang="fr-CH" baseline="0" dirty="0" smtClean="0"/>
              <a:t> asked, it</a:t>
            </a:r>
            <a:r>
              <a:rPr dirty="0" smtClean="0"/>
              <a:t> </a:t>
            </a:r>
            <a:r>
              <a:rPr dirty="0"/>
              <a:t>should be noted that this definition </a:t>
            </a:r>
            <a:r>
              <a:rPr lang="fr-CH" dirty="0" smtClean="0"/>
              <a:t>was first coined by </a:t>
            </a:r>
            <a:r>
              <a:rPr lang="en-AU" sz="1200" dirty="0" smtClean="0">
                <a:effectLst/>
                <a:latin typeface="+mn-lt"/>
                <a:ea typeface="+mn-ea"/>
                <a:cs typeface="+mn-cs"/>
                <a:sym typeface="Calibri"/>
              </a:rPr>
              <a:t>Professor Rebecca J. Cook (University of Toronto) in</a:t>
            </a:r>
            <a:r>
              <a:rPr lang="en-AU" sz="1200" baseline="0" dirty="0" smtClean="0">
                <a:effectLst/>
                <a:latin typeface="+mn-lt"/>
                <a:ea typeface="+mn-ea"/>
                <a:cs typeface="+mn-cs"/>
                <a:sym typeface="Calibri"/>
              </a:rPr>
              <a:t> her book: </a:t>
            </a:r>
            <a:r>
              <a:rPr lang="en-AU" sz="1200" i="1" dirty="0" smtClean="0">
                <a:effectLst/>
                <a:latin typeface="+mn-lt"/>
                <a:ea typeface="+mn-ea"/>
                <a:cs typeface="+mn-cs"/>
                <a:sym typeface="Calibri"/>
              </a:rPr>
              <a:t>Gender Stereotyping: Transnational Legal Perspectives </a:t>
            </a:r>
            <a:r>
              <a:rPr lang="en-AU" sz="1200" dirty="0" smtClean="0">
                <a:effectLst/>
                <a:latin typeface="+mn-lt"/>
                <a:ea typeface="+mn-ea"/>
                <a:cs typeface="+mn-cs"/>
                <a:sym typeface="Calibri"/>
              </a:rPr>
              <a:t>(2010)</a:t>
            </a:r>
            <a:r>
              <a:rPr lang="en-US" sz="1200" dirty="0" smtClean="0">
                <a:effectLst/>
                <a:latin typeface="+mn-lt"/>
                <a:ea typeface="+mn-ea"/>
                <a:cs typeface="+mn-cs"/>
                <a:sym typeface="Calibri"/>
              </a:rPr>
              <a:t>.</a:t>
            </a:r>
            <a:r>
              <a:rPr lang="fr-CH" sz="1200" baseline="0" dirty="0" smtClean="0">
                <a:effectLst/>
                <a:latin typeface="+mn-lt"/>
                <a:ea typeface="+mn-ea"/>
                <a:cs typeface="+mn-cs"/>
                <a:sym typeface="Calibri"/>
              </a:rPr>
              <a:t> </a:t>
            </a:r>
            <a:r>
              <a:rPr lang="fr-CH" dirty="0" smtClean="0"/>
              <a:t>It </a:t>
            </a:r>
            <a:r>
              <a:rPr dirty="0" smtClean="0"/>
              <a:t>has </a:t>
            </a:r>
            <a:r>
              <a:rPr dirty="0"/>
              <a:t>been relied upon several times by the UN Special Rapporteur on the independence of judges and lawyers and cited with approval by the UN Working Group on the issue of discrimination against women in law and in practice</a:t>
            </a:r>
            <a:r>
              <a:rPr dirty="0" smtClean="0"/>
              <a:t>.</a:t>
            </a:r>
            <a:r>
              <a:rPr lang="fr-CH" dirty="0" smtClean="0"/>
              <a:t> These are 2 special procedures bodies, a key human rights mechanism</a:t>
            </a:r>
            <a:r>
              <a:rPr lang="fr-CH" baseline="0" dirty="0" smtClean="0"/>
              <a:t> as indicated in the previous presentation. </a:t>
            </a:r>
            <a:endParaRPr dirty="0"/>
          </a:p>
          <a:p>
            <a:endParaRPr dirty="0"/>
          </a:p>
          <a:p>
            <a:r>
              <a:rPr dirty="0"/>
              <a:t>For more reference see </a:t>
            </a:r>
            <a:r>
              <a:rPr i="1" dirty="0"/>
              <a:t>OHCHR Commissioned report “Gender Stereotyping as a Human Rights Violation” </a:t>
            </a:r>
            <a:r>
              <a:rPr dirty="0"/>
              <a:t>Page: 9.</a:t>
            </a:r>
          </a:p>
        </p:txBody>
      </p:sp>
    </p:spTree>
    <p:extLst>
      <p:ext uri="{BB962C8B-B14F-4D97-AF65-F5344CB8AC3E}">
        <p14:creationId xmlns:p14="http://schemas.microsoft.com/office/powerpoint/2010/main" val="184640676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4" name="Shape 384"/>
          <p:cNvSpPr>
            <a:spLocks noGrp="1" noRot="1" noChangeAspect="1"/>
          </p:cNvSpPr>
          <p:nvPr>
            <p:ph type="sldImg"/>
          </p:nvPr>
        </p:nvSpPr>
        <p:spPr>
          <a:prstGeom prst="rect">
            <a:avLst/>
          </a:prstGeom>
        </p:spPr>
        <p:txBody>
          <a:bodyPr/>
          <a:lstStyle/>
          <a:p>
            <a:endParaRPr/>
          </a:p>
        </p:txBody>
      </p:sp>
      <p:sp>
        <p:nvSpPr>
          <p:cNvPr id="385" name="Shape 385"/>
          <p:cNvSpPr>
            <a:spLocks noGrp="1"/>
          </p:cNvSpPr>
          <p:nvPr>
            <p:ph type="body" sz="quarter" idx="1"/>
          </p:nvPr>
        </p:nvSpPr>
        <p:spPr>
          <a:prstGeom prst="rect">
            <a:avLst/>
          </a:prstGeom>
        </p:spPr>
        <p:txBody>
          <a:bodyPr/>
          <a:lstStyle/>
          <a:p>
            <a:endParaRPr lang="fr-CH" dirty="0" smtClean="0"/>
          </a:p>
        </p:txBody>
      </p:sp>
    </p:spTree>
    <p:extLst>
      <p:ext uri="{BB962C8B-B14F-4D97-AF65-F5344CB8AC3E}">
        <p14:creationId xmlns:p14="http://schemas.microsoft.com/office/powerpoint/2010/main" val="337517660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 name="Shape 389"/>
          <p:cNvSpPr>
            <a:spLocks noGrp="1" noRot="1" noChangeAspect="1"/>
          </p:cNvSpPr>
          <p:nvPr>
            <p:ph type="sldImg"/>
          </p:nvPr>
        </p:nvSpPr>
        <p:spPr>
          <a:prstGeom prst="rect">
            <a:avLst/>
          </a:prstGeom>
        </p:spPr>
        <p:txBody>
          <a:bodyPr/>
          <a:lstStyle/>
          <a:p>
            <a:endParaRPr/>
          </a:p>
        </p:txBody>
      </p:sp>
      <p:sp>
        <p:nvSpPr>
          <p:cNvPr id="390" name="Shape 390"/>
          <p:cNvSpPr>
            <a:spLocks noGrp="1"/>
          </p:cNvSpPr>
          <p:nvPr>
            <p:ph type="body" sz="quarter" idx="1"/>
          </p:nvPr>
        </p:nvSpPr>
        <p:spPr>
          <a:prstGeom prst="rect">
            <a:avLst/>
          </a:prstGeom>
        </p:spPr>
        <p:txBody>
          <a:bodyPr/>
          <a:lstStyle/>
          <a:p>
            <a:r>
              <a:rPr lang="en-AU" sz="1200" dirty="0" smtClean="0">
                <a:effectLst/>
                <a:latin typeface="+mn-lt"/>
                <a:ea typeface="+mn-ea"/>
                <a:cs typeface="+mn-cs"/>
                <a:sym typeface="Calibri"/>
              </a:rPr>
              <a:t>Judicial stereotyping is a common and pernicious barrier to justice, particularly for women victims and survivors of violence, and in cases concerning sexual and reproductive rights. </a:t>
            </a:r>
          </a:p>
          <a:p>
            <a:endParaRPr lang="en-AU" sz="1200" dirty="0" smtClean="0">
              <a:effectLst/>
              <a:latin typeface="+mn-lt"/>
              <a:ea typeface="+mn-ea"/>
              <a:cs typeface="+mn-cs"/>
              <a:sym typeface="Calibri"/>
            </a:endParaRPr>
          </a:p>
          <a:p>
            <a:r>
              <a:rPr lang="en-AU" sz="1200" dirty="0" smtClean="0">
                <a:effectLst/>
                <a:latin typeface="+mn-lt"/>
                <a:ea typeface="+mn-ea"/>
                <a:cs typeface="+mn-cs"/>
                <a:sym typeface="Calibri"/>
              </a:rPr>
              <a:t>Such stereotyping causes judges to reach a view about cases based on preconceived beliefs, rather than relevant facts and actual enquiry.  </a:t>
            </a:r>
          </a:p>
          <a:p>
            <a:endParaRPr lang="en-AU" sz="1200" dirty="0" smtClean="0">
              <a:effectLst/>
              <a:latin typeface="+mn-lt"/>
              <a:ea typeface="+mn-ea"/>
              <a:cs typeface="+mn-cs"/>
              <a:sym typeface="Calibri"/>
            </a:endParaRPr>
          </a:p>
          <a:p>
            <a:r>
              <a:rPr lang="en-AU" sz="1200" dirty="0" smtClean="0">
                <a:effectLst/>
                <a:latin typeface="+mn-lt"/>
                <a:ea typeface="+mn-ea"/>
                <a:cs typeface="+mn-cs"/>
                <a:sym typeface="Calibri"/>
              </a:rPr>
              <a:t>This can have potentially wide-ranging consequences.  It may, for instance, distort judges’ perception of the facts, affect their vision of who is a ‘victim’, and influence their views about a parties’ and witness credibility</a:t>
            </a:r>
            <a:r>
              <a:rPr lang="en-AU" sz="1200" i="0" dirty="0" smtClean="0">
                <a:effectLst/>
                <a:latin typeface="+mn-lt"/>
                <a:ea typeface="+mn-ea"/>
                <a:cs typeface="+mn-cs"/>
                <a:sym typeface="Calibri"/>
              </a:rPr>
              <a:t>,</a:t>
            </a:r>
            <a:r>
              <a:rPr lang="en-AU" sz="1200" i="0" baseline="0" dirty="0" smtClean="0">
                <a:effectLst/>
                <a:latin typeface="+mn-lt"/>
                <a:ea typeface="+mn-ea"/>
                <a:cs typeface="+mn-cs"/>
                <a:sym typeface="Calibri"/>
              </a:rPr>
              <a:t> </a:t>
            </a:r>
            <a:r>
              <a:rPr lang="en-US" i="0" dirty="0" smtClean="0"/>
              <a:t>including affecting the credibility given to women’s [and other people’s] voices, arguments and testimonies.</a:t>
            </a:r>
            <a:endParaRPr lang="en-AU" sz="1200" i="0" dirty="0" smtClean="0">
              <a:effectLst/>
              <a:latin typeface="+mn-lt"/>
              <a:ea typeface="+mn-ea"/>
              <a:cs typeface="+mn-cs"/>
              <a:sym typeface="Calibri"/>
            </a:endParaRPr>
          </a:p>
          <a:p>
            <a:endParaRPr lang="en-AU" sz="1200" dirty="0" smtClean="0">
              <a:effectLst/>
              <a:latin typeface="+mn-lt"/>
              <a:ea typeface="+mn-ea"/>
              <a:cs typeface="+mn-cs"/>
              <a:sym typeface="Calibri"/>
            </a:endParaRPr>
          </a:p>
          <a:p>
            <a:r>
              <a:rPr lang="en-AU" sz="1200" dirty="0" smtClean="0">
                <a:effectLst/>
                <a:latin typeface="+mn-lt"/>
                <a:ea typeface="+mn-ea"/>
                <a:cs typeface="+mn-cs"/>
                <a:sym typeface="Calibri"/>
              </a:rPr>
              <a:t>Ultimately, however, it compromises the impartiality and integrity of the justice system, which can, in turn, lead to miscarriages of justice and the re-victimization of complainants.  </a:t>
            </a:r>
          </a:p>
          <a:p>
            <a:endParaRPr lang="fr-CH" dirty="0" smtClean="0"/>
          </a:p>
          <a:p>
            <a:r>
              <a:rPr b="1" i="1" dirty="0" smtClean="0"/>
              <a:t>Promote </a:t>
            </a:r>
            <a:r>
              <a:rPr b="1" i="1" dirty="0"/>
              <a:t>self-reflection among participants about how judicial gender stereotyping is still a common </a:t>
            </a:r>
            <a:r>
              <a:rPr b="1" i="1" dirty="0" smtClean="0"/>
              <a:t>practice</a:t>
            </a:r>
            <a:r>
              <a:rPr lang="fr-CH" b="1" i="1" dirty="0" smtClean="0"/>
              <a:t>.</a:t>
            </a:r>
            <a:r>
              <a:rPr lang="fr-CH" b="1" i="1" baseline="0" dirty="0" smtClean="0"/>
              <a:t> </a:t>
            </a:r>
            <a:r>
              <a:rPr lang="fr-CH" b="1" i="1" dirty="0" smtClean="0"/>
              <a:t>Ask participants to share similar examples. </a:t>
            </a:r>
          </a:p>
          <a:p>
            <a:r>
              <a:rPr lang="fr-CH" dirty="0" smtClean="0"/>
              <a:t>Ensure they </a:t>
            </a:r>
            <a:r>
              <a:rPr dirty="0" smtClean="0"/>
              <a:t>feel </a:t>
            </a:r>
            <a:r>
              <a:rPr dirty="0"/>
              <a:t>comfortable to share their own stories by </a:t>
            </a:r>
            <a:r>
              <a:rPr dirty="0" smtClean="0"/>
              <a:t>explaining</a:t>
            </a:r>
            <a:r>
              <a:rPr lang="fr-CH" dirty="0" smtClean="0"/>
              <a:t>/re-emphasising</a:t>
            </a:r>
            <a:r>
              <a:rPr lang="fr-CH" baseline="0" dirty="0" smtClean="0"/>
              <a:t> </a:t>
            </a:r>
            <a:r>
              <a:rPr dirty="0" smtClean="0"/>
              <a:t>that </a:t>
            </a:r>
            <a:r>
              <a:rPr lang="fr-CH" dirty="0" smtClean="0"/>
              <a:t>everyone has biases and that stereotyping</a:t>
            </a:r>
            <a:r>
              <a:rPr dirty="0" smtClean="0"/>
              <a:t> </a:t>
            </a:r>
            <a:r>
              <a:rPr dirty="0"/>
              <a:t>reflects a socio-cultural system that all people have been part of and that it takes time to </a:t>
            </a:r>
            <a:r>
              <a:rPr lang="fr-CH" dirty="0" smtClean="0"/>
              <a:t>understand, </a:t>
            </a:r>
            <a:r>
              <a:rPr dirty="0" smtClean="0"/>
              <a:t>make visible </a:t>
            </a:r>
            <a:r>
              <a:rPr dirty="0"/>
              <a:t>and </a:t>
            </a:r>
            <a:r>
              <a:rPr lang="fr-CH" dirty="0" smtClean="0"/>
              <a:t>transform</a:t>
            </a:r>
            <a:r>
              <a:rPr dirty="0" smtClean="0"/>
              <a:t>. </a:t>
            </a:r>
            <a:endParaRPr lang="fr-CH" dirty="0" smtClean="0"/>
          </a:p>
          <a:p>
            <a:endParaRPr lang="fr-CH" dirty="0" smtClean="0"/>
          </a:p>
          <a:p>
            <a:endParaRPr lang="fr-CH" dirty="0"/>
          </a:p>
          <a:p>
            <a:r>
              <a:rPr lang="fr-CH" b="1" dirty="0" smtClean="0"/>
              <a:t>Mention to participants</a:t>
            </a:r>
            <a:r>
              <a:rPr lang="fr-CH" b="1" baseline="0" dirty="0" smtClean="0"/>
              <a:t> that the next sessions will go into more detail and case law examples concerning how judges have either engaged in judicial gender stereotyping or have in fact identified and dismantled such stereotyping in their decisions/rulings.</a:t>
            </a:r>
            <a:endParaRPr lang="fr-CH" b="1" dirty="0" smtClean="0"/>
          </a:p>
        </p:txBody>
      </p:sp>
    </p:spTree>
    <p:extLst>
      <p:ext uri="{BB962C8B-B14F-4D97-AF65-F5344CB8AC3E}">
        <p14:creationId xmlns:p14="http://schemas.microsoft.com/office/powerpoint/2010/main" val="222984897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defTabSz="914400" eaLnBrk="1" fontAlgn="auto" latinLnBrk="0" hangingPunct="1">
              <a:lnSpc>
                <a:spcPct val="100000"/>
              </a:lnSpc>
              <a:spcBef>
                <a:spcPts val="400"/>
              </a:spcBef>
              <a:spcAft>
                <a:spcPts val="0"/>
              </a:spcAft>
              <a:buClrTx/>
              <a:buSzTx/>
              <a:buFontTx/>
              <a:buNone/>
              <a:tabLst/>
              <a:defRPr/>
            </a:pPr>
            <a:r>
              <a:rPr lang="en-US" b="1" i="1" dirty="0" smtClean="0"/>
              <a:t>Ask</a:t>
            </a:r>
            <a:r>
              <a:rPr lang="en-US" b="1" i="1" baseline="0" dirty="0" smtClean="0"/>
              <a:t> participations if this also resonates with their experience, work and understanding – and encourage them to share their views on why</a:t>
            </a:r>
            <a:r>
              <a:rPr lang="en-US" b="1" i="1" dirty="0" smtClean="0"/>
              <a:t> judicial gender stereotyping is important (or not). This links to the next slide.</a:t>
            </a:r>
          </a:p>
          <a:p>
            <a:endParaRPr lang="en-US" b="1" i="1" dirty="0"/>
          </a:p>
        </p:txBody>
      </p:sp>
    </p:spTree>
    <p:extLst>
      <p:ext uri="{BB962C8B-B14F-4D97-AF65-F5344CB8AC3E}">
        <p14:creationId xmlns:p14="http://schemas.microsoft.com/office/powerpoint/2010/main" val="403480196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sz="1200" dirty="0" smtClean="0">
              <a:effectLst/>
              <a:latin typeface="+mn-lt"/>
              <a:ea typeface="+mn-ea"/>
              <a:cs typeface="+mn-cs"/>
              <a:sym typeface="Calibri"/>
            </a:endParaRPr>
          </a:p>
        </p:txBody>
      </p:sp>
    </p:spTree>
    <p:extLst>
      <p:ext uri="{BB962C8B-B14F-4D97-AF65-F5344CB8AC3E}">
        <p14:creationId xmlns:p14="http://schemas.microsoft.com/office/powerpoint/2010/main" val="27402155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smtClean="0"/>
              <a:t>Emphasise</a:t>
            </a:r>
            <a:r>
              <a:rPr lang="en-GB" b="1" baseline="0" dirty="0" smtClean="0"/>
              <a:t> the positive role judiciaries can play.</a:t>
            </a:r>
          </a:p>
          <a:p>
            <a:endParaRPr lang="en-GB" b="1" baseline="0" dirty="0" smtClean="0"/>
          </a:p>
          <a:p>
            <a:r>
              <a:rPr lang="en-GB" b="0" baseline="0" dirty="0" smtClean="0"/>
              <a:t>Provide a quick recap of what has been discussed before closing the session:</a:t>
            </a:r>
          </a:p>
          <a:p>
            <a:r>
              <a:rPr lang="en-GB" b="0" baseline="0" dirty="0" smtClean="0"/>
              <a:t>1. Concept of stereotypes and wrongful gender stereotyping.</a:t>
            </a:r>
          </a:p>
          <a:p>
            <a:r>
              <a:rPr lang="en-GB" b="0" baseline="0" dirty="0" smtClean="0"/>
              <a:t>2. Gender stereotyping as a human rights violation.</a:t>
            </a:r>
          </a:p>
          <a:p>
            <a:r>
              <a:rPr lang="en-GB" b="0" baseline="0" dirty="0" smtClean="0"/>
              <a:t>3. Wrongful gender stereotyping and the judiciary - introduction</a:t>
            </a:r>
          </a:p>
          <a:p>
            <a:endParaRPr lang="en-GB" b="1" baseline="0" dirty="0" smtClean="0"/>
          </a:p>
          <a:p>
            <a:endParaRPr lang="en-GB" b="1" baseline="0" dirty="0" smtClean="0"/>
          </a:p>
          <a:p>
            <a:endParaRPr lang="en-GB" b="1" dirty="0"/>
          </a:p>
        </p:txBody>
      </p:sp>
    </p:spTree>
    <p:extLst>
      <p:ext uri="{BB962C8B-B14F-4D97-AF65-F5344CB8AC3E}">
        <p14:creationId xmlns:p14="http://schemas.microsoft.com/office/powerpoint/2010/main" val="42577197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 name="Shape 112"/>
          <p:cNvSpPr>
            <a:spLocks noGrp="1" noRot="1" noChangeAspect="1"/>
          </p:cNvSpPr>
          <p:nvPr>
            <p:ph type="sldImg"/>
          </p:nvPr>
        </p:nvSpPr>
        <p:spPr>
          <a:prstGeom prst="rect">
            <a:avLst/>
          </a:prstGeom>
        </p:spPr>
        <p:txBody>
          <a:bodyPr/>
          <a:lstStyle/>
          <a:p>
            <a:endParaRPr/>
          </a:p>
        </p:txBody>
      </p:sp>
      <p:sp>
        <p:nvSpPr>
          <p:cNvPr id="113" name="Shape 113"/>
          <p:cNvSpPr>
            <a:spLocks noGrp="1"/>
          </p:cNvSpPr>
          <p:nvPr>
            <p:ph type="body" sz="quarter" idx="1"/>
          </p:nvPr>
        </p:nvSpPr>
        <p:spPr>
          <a:prstGeom prst="rect">
            <a:avLst/>
          </a:prstGeom>
        </p:spPr>
        <p:txBody>
          <a:bodyPr/>
          <a:lstStyle/>
          <a:p>
            <a:r>
              <a:rPr dirty="0" smtClean="0"/>
              <a:t>Inferences </a:t>
            </a:r>
            <a:r>
              <a:rPr dirty="0"/>
              <a:t>are subsequently drawn about individual women and men </a:t>
            </a:r>
            <a:r>
              <a:rPr i="1" dirty="0"/>
              <a:t>based</a:t>
            </a:r>
            <a:r>
              <a:rPr dirty="0"/>
              <a:t> on the generalised views or preconceptions and related assumptions about the attributes, characteristics and roles of the different sexes/genders</a:t>
            </a:r>
            <a:r>
              <a:rPr dirty="0" smtClean="0"/>
              <a:t>.</a:t>
            </a:r>
            <a:endParaRPr lang="fr-CH" dirty="0" smtClean="0"/>
          </a:p>
          <a:p>
            <a:endParaRPr dirty="0"/>
          </a:p>
          <a:p>
            <a:r>
              <a:rPr dirty="0"/>
              <a:t>For more reference see </a:t>
            </a:r>
            <a:r>
              <a:rPr i="1" dirty="0"/>
              <a:t>OHCHR Commissioned report “Gender Stereotyping as a Human Rights Violation” </a:t>
            </a:r>
            <a:r>
              <a:rPr dirty="0"/>
              <a:t>Page: 9.</a:t>
            </a:r>
          </a:p>
        </p:txBody>
      </p:sp>
    </p:spTree>
    <p:extLst>
      <p:ext uri="{BB962C8B-B14F-4D97-AF65-F5344CB8AC3E}">
        <p14:creationId xmlns:p14="http://schemas.microsoft.com/office/powerpoint/2010/main" val="32518880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 name="Shape 132"/>
          <p:cNvSpPr>
            <a:spLocks noGrp="1" noRot="1" noChangeAspect="1"/>
          </p:cNvSpPr>
          <p:nvPr>
            <p:ph type="sldImg"/>
          </p:nvPr>
        </p:nvSpPr>
        <p:spPr>
          <a:prstGeom prst="rect">
            <a:avLst/>
          </a:prstGeom>
        </p:spPr>
        <p:txBody>
          <a:bodyPr/>
          <a:lstStyle/>
          <a:p>
            <a:endParaRPr/>
          </a:p>
        </p:txBody>
      </p:sp>
      <p:sp>
        <p:nvSpPr>
          <p:cNvPr id="133" name="Shape 133"/>
          <p:cNvSpPr>
            <a:spLocks noGrp="1"/>
          </p:cNvSpPr>
          <p:nvPr>
            <p:ph type="body" sz="quarter" idx="1"/>
          </p:nvPr>
        </p:nvSpPr>
        <p:spPr>
          <a:prstGeom prst="rect">
            <a:avLst/>
          </a:prstGeom>
        </p:spPr>
        <p:txBody>
          <a:bodyPr/>
          <a:lstStyle/>
          <a:p>
            <a:r>
              <a:rPr dirty="0"/>
              <a:t>Explain with this diagram that while </a:t>
            </a:r>
            <a:r>
              <a:rPr b="1" dirty="0"/>
              <a:t>stereotype</a:t>
            </a:r>
            <a:r>
              <a:rPr dirty="0"/>
              <a:t> is a BELIEF </a:t>
            </a:r>
            <a:r>
              <a:rPr dirty="0" smtClean="0"/>
              <a:t>(generalized </a:t>
            </a:r>
            <a:r>
              <a:rPr dirty="0"/>
              <a:t>view, preconceptions and assumptions)  </a:t>
            </a:r>
            <a:r>
              <a:rPr b="1" dirty="0"/>
              <a:t>stereotyping</a:t>
            </a:r>
            <a:r>
              <a:rPr dirty="0"/>
              <a:t> is acting upon those beliefs, making </a:t>
            </a:r>
            <a:r>
              <a:rPr dirty="0" smtClean="0"/>
              <a:t>inferences </a:t>
            </a:r>
            <a:r>
              <a:rPr dirty="0"/>
              <a:t>about individual women and men. </a:t>
            </a:r>
            <a:endParaRPr lang="fr-CH" dirty="0" smtClean="0"/>
          </a:p>
          <a:p>
            <a:endParaRPr dirty="0"/>
          </a:p>
          <a:p>
            <a:r>
              <a:rPr dirty="0"/>
              <a:t>For more reference see </a:t>
            </a:r>
            <a:r>
              <a:rPr i="1" dirty="0"/>
              <a:t>OHCHR Commissioned report “Gender Stereotyping as a Human Rights Violation” </a:t>
            </a:r>
            <a:r>
              <a:rPr dirty="0"/>
              <a:t>Page: 9.</a:t>
            </a:r>
          </a:p>
        </p:txBody>
      </p:sp>
    </p:spTree>
    <p:extLst>
      <p:ext uri="{BB962C8B-B14F-4D97-AF65-F5344CB8AC3E}">
        <p14:creationId xmlns:p14="http://schemas.microsoft.com/office/powerpoint/2010/main" val="15297537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 name="Shape 137"/>
          <p:cNvSpPr>
            <a:spLocks noGrp="1" noRot="1" noChangeAspect="1"/>
          </p:cNvSpPr>
          <p:nvPr>
            <p:ph type="sldImg"/>
          </p:nvPr>
        </p:nvSpPr>
        <p:spPr>
          <a:prstGeom prst="rect">
            <a:avLst/>
          </a:prstGeom>
        </p:spPr>
        <p:txBody>
          <a:bodyPr/>
          <a:lstStyle/>
          <a:p>
            <a:endParaRPr/>
          </a:p>
        </p:txBody>
      </p:sp>
      <p:sp>
        <p:nvSpPr>
          <p:cNvPr id="138" name="Shape 138"/>
          <p:cNvSpPr>
            <a:spLocks noGrp="1"/>
          </p:cNvSpPr>
          <p:nvPr>
            <p:ph type="body" sz="quarter" idx="1"/>
          </p:nvPr>
        </p:nvSpPr>
        <p:spPr>
          <a:prstGeom prst="rect">
            <a:avLst/>
          </a:prstGeom>
        </p:spPr>
        <p:txBody>
          <a:bodyPr/>
          <a:lstStyle/>
          <a:p>
            <a:pPr lvl="1">
              <a:spcBef>
                <a:spcPts val="0"/>
              </a:spcBef>
              <a:defRPr sz="2400"/>
            </a:pPr>
            <a:r>
              <a:rPr dirty="0"/>
              <a:t>Note point about prevalence of </a:t>
            </a:r>
            <a:r>
              <a:rPr dirty="0" smtClean="0"/>
              <a:t>stereotyping</a:t>
            </a:r>
            <a:r>
              <a:rPr lang="fr-CH" dirty="0" smtClean="0"/>
              <a:t> and</a:t>
            </a:r>
            <a:r>
              <a:rPr lang="fr-CH" baseline="0" dirty="0" smtClean="0"/>
              <a:t> the </a:t>
            </a:r>
            <a:r>
              <a:rPr lang="fr-CH" dirty="0" smtClean="0"/>
              <a:t>c</a:t>
            </a:r>
            <a:r>
              <a:rPr dirty="0" smtClean="0"/>
              <a:t>onscious </a:t>
            </a:r>
            <a:r>
              <a:rPr dirty="0"/>
              <a:t>and unconscious </a:t>
            </a:r>
            <a:r>
              <a:rPr dirty="0" smtClean="0"/>
              <a:t>bia</a:t>
            </a:r>
            <a:r>
              <a:rPr lang="fr-CH" dirty="0" smtClean="0"/>
              <a:t>ses</a:t>
            </a:r>
            <a:r>
              <a:rPr lang="fr-CH" baseline="0" dirty="0" smtClean="0"/>
              <a:t> we all have. It is not about removing entirely any bias we may have but rather to understand and recognise them in order to avoid them from impacting our decision-making.</a:t>
            </a:r>
            <a:endParaRPr dirty="0"/>
          </a:p>
          <a:p>
            <a:pPr lvl="1">
              <a:spcBef>
                <a:spcPts val="0"/>
              </a:spcBef>
              <a:defRPr sz="2400"/>
            </a:pPr>
            <a:endParaRPr lang="fr-CH" dirty="0" smtClean="0"/>
          </a:p>
          <a:p>
            <a:pPr lvl="1">
              <a:spcBef>
                <a:spcPts val="0"/>
              </a:spcBef>
              <a:defRPr sz="2400"/>
            </a:pPr>
            <a:r>
              <a:rPr lang="fr-CH" dirty="0" smtClean="0"/>
              <a:t>Recall session two’s definitions of sex/gender and the fact that gender stereotyping</a:t>
            </a:r>
            <a:r>
              <a:rPr lang="fr-CH" baseline="0" dirty="0" smtClean="0"/>
              <a:t> impacts men and boys too, including for example in the context of LGBTI.</a:t>
            </a:r>
            <a:endParaRPr lang="fr-CH" dirty="0" smtClean="0"/>
          </a:p>
          <a:p>
            <a:pPr lvl="1">
              <a:spcBef>
                <a:spcPts val="0"/>
              </a:spcBef>
              <a:defRPr sz="2400"/>
            </a:pPr>
            <a:endParaRPr dirty="0"/>
          </a:p>
          <a:p>
            <a:pPr lvl="1">
              <a:spcBef>
                <a:spcPts val="0"/>
              </a:spcBef>
              <a:defRPr sz="2400"/>
            </a:pPr>
            <a:r>
              <a:rPr dirty="0"/>
              <a:t>Intersectionality - The discrimination of women based on sex and gender is inextricably linked with other factors that affect women, such as race, ethnicity, religion or belief, health, status, age, class, caste and sexual orientation and gender identity. Discrimination on the basis of sex or gender may affect women belonging to such groups to a different degree or in different ways to men. </a:t>
            </a:r>
          </a:p>
        </p:txBody>
      </p:sp>
    </p:spTree>
    <p:extLst>
      <p:ext uri="{BB962C8B-B14F-4D97-AF65-F5344CB8AC3E}">
        <p14:creationId xmlns:p14="http://schemas.microsoft.com/office/powerpoint/2010/main" val="25312974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 name="Shape 155"/>
          <p:cNvSpPr>
            <a:spLocks noGrp="1" noRot="1" noChangeAspect="1"/>
          </p:cNvSpPr>
          <p:nvPr>
            <p:ph type="sldImg"/>
          </p:nvPr>
        </p:nvSpPr>
        <p:spPr>
          <a:prstGeom prst="rect">
            <a:avLst/>
          </a:prstGeom>
        </p:spPr>
        <p:txBody>
          <a:bodyPr/>
          <a:lstStyle/>
          <a:p>
            <a:endParaRPr/>
          </a:p>
        </p:txBody>
      </p:sp>
      <p:sp>
        <p:nvSpPr>
          <p:cNvPr id="156" name="Shape 156"/>
          <p:cNvSpPr>
            <a:spLocks noGrp="1"/>
          </p:cNvSpPr>
          <p:nvPr>
            <p:ph type="body" sz="quarter" idx="1"/>
          </p:nvPr>
        </p:nvSpPr>
        <p:spPr>
          <a:prstGeom prst="rect">
            <a:avLst/>
          </a:prstGeom>
        </p:spPr>
        <p:txBody>
          <a:bodyPr/>
          <a:lstStyle/>
          <a:p>
            <a:r>
              <a:rPr lang="en-AU" sz="1200" dirty="0" smtClean="0">
                <a:effectLst/>
                <a:latin typeface="+mn-lt"/>
                <a:ea typeface="+mn-ea"/>
                <a:cs typeface="+mn-cs"/>
                <a:sym typeface="Calibri"/>
              </a:rPr>
              <a:t>Note to participants that we will now consider the various forms of gender stereotypes present in the work of the UN human rights mechanisms. </a:t>
            </a:r>
            <a:endParaRPr lang="fr-CH" dirty="0" smtClean="0"/>
          </a:p>
          <a:p>
            <a:endParaRPr lang="fr-CH" dirty="0" smtClean="0"/>
          </a:p>
          <a:p>
            <a:r>
              <a:rPr dirty="0" smtClean="0"/>
              <a:t>For </a:t>
            </a:r>
            <a:r>
              <a:rPr dirty="0"/>
              <a:t>more reference see </a:t>
            </a:r>
            <a:r>
              <a:rPr i="1" dirty="0"/>
              <a:t>OHCHR Commissioned report “Gender Stereotyping as a Human Rights Violation”. </a:t>
            </a:r>
            <a:r>
              <a:rPr dirty="0"/>
              <a:t>Pages: 9 - 17.</a:t>
            </a:r>
          </a:p>
        </p:txBody>
      </p:sp>
    </p:spTree>
    <p:extLst>
      <p:ext uri="{BB962C8B-B14F-4D97-AF65-F5344CB8AC3E}">
        <p14:creationId xmlns:p14="http://schemas.microsoft.com/office/powerpoint/2010/main" val="125150360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 name="Shape 160"/>
          <p:cNvSpPr>
            <a:spLocks noGrp="1" noRot="1" noChangeAspect="1"/>
          </p:cNvSpPr>
          <p:nvPr>
            <p:ph type="sldImg"/>
          </p:nvPr>
        </p:nvSpPr>
        <p:spPr>
          <a:prstGeom prst="rect">
            <a:avLst/>
          </a:prstGeom>
        </p:spPr>
        <p:txBody>
          <a:bodyPr/>
          <a:lstStyle/>
          <a:p>
            <a:endParaRPr/>
          </a:p>
        </p:txBody>
      </p:sp>
      <p:sp>
        <p:nvSpPr>
          <p:cNvPr id="161" name="Shape 161"/>
          <p:cNvSpPr>
            <a:spLocks noGrp="1"/>
          </p:cNvSpPr>
          <p:nvPr>
            <p:ph type="body" sz="quarter" idx="1"/>
          </p:nvPr>
        </p:nvSpPr>
        <p:spPr>
          <a:prstGeom prst="rect">
            <a:avLst/>
          </a:prstGeom>
        </p:spPr>
        <p:txBody>
          <a:bodyPr/>
          <a:lstStyle/>
          <a:p>
            <a:pPr lvl="2" indent="0"/>
            <a:r>
              <a:rPr dirty="0" smtClean="0"/>
              <a:t>Explain </a:t>
            </a:r>
            <a:r>
              <a:rPr dirty="0"/>
              <a:t>that these kind of stereotypes: focus on the attributes and characteristics of women and men - they are not concerned with the roles that women and men perform.</a:t>
            </a:r>
          </a:p>
          <a:p>
            <a:endParaRPr dirty="0"/>
          </a:p>
          <a:p>
            <a:r>
              <a:rPr b="1" i="1" dirty="0"/>
              <a:t>Before presenting the examples on the next slide, ask participants of specific sex-stereotypes that they can think of. </a:t>
            </a:r>
          </a:p>
        </p:txBody>
      </p:sp>
    </p:spTree>
    <p:extLst>
      <p:ext uri="{BB962C8B-B14F-4D97-AF65-F5344CB8AC3E}">
        <p14:creationId xmlns:p14="http://schemas.microsoft.com/office/powerpoint/2010/main" val="242660117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 name="Shape 189"/>
          <p:cNvSpPr>
            <a:spLocks noGrp="1" noRot="1" noChangeAspect="1"/>
          </p:cNvSpPr>
          <p:nvPr>
            <p:ph type="sldImg"/>
          </p:nvPr>
        </p:nvSpPr>
        <p:spPr>
          <a:prstGeom prst="rect">
            <a:avLst/>
          </a:prstGeom>
        </p:spPr>
        <p:txBody>
          <a:bodyPr/>
          <a:lstStyle/>
          <a:p>
            <a:endParaRPr/>
          </a:p>
        </p:txBody>
      </p:sp>
      <p:sp>
        <p:nvSpPr>
          <p:cNvPr id="190" name="Shape 190"/>
          <p:cNvSpPr>
            <a:spLocks noGrp="1"/>
          </p:cNvSpPr>
          <p:nvPr>
            <p:ph type="body" sz="quarter" idx="1"/>
          </p:nvPr>
        </p:nvSpPr>
        <p:spPr>
          <a:prstGeom prst="rect">
            <a:avLst/>
          </a:prstGeom>
        </p:spPr>
        <p:txBody>
          <a:bodyPr/>
          <a:lstStyle/>
          <a:p>
            <a:r>
              <a:rPr lang="fr-CH" dirty="0" smtClean="0"/>
              <a:t>Describe</a:t>
            </a:r>
            <a:r>
              <a:rPr lang="fr-CH" baseline="0" dirty="0" smtClean="0"/>
              <a:t> the different examples.</a:t>
            </a:r>
            <a:endParaRPr lang="fr-CH" dirty="0" smtClean="0"/>
          </a:p>
          <a:p>
            <a:endParaRPr lang="fr-CH" dirty="0" smtClean="0"/>
          </a:p>
          <a:p>
            <a:r>
              <a:rPr lang="fr-CH" dirty="0" smtClean="0"/>
              <a:t>Only if there is interest/time,</a:t>
            </a:r>
            <a:r>
              <a:rPr lang="fr-CH" baseline="0" dirty="0" smtClean="0"/>
              <a:t> share/read part of </a:t>
            </a:r>
            <a:r>
              <a:rPr dirty="0" smtClean="0"/>
              <a:t>the </a:t>
            </a:r>
            <a:r>
              <a:rPr dirty="0"/>
              <a:t>following statement to the participants and ask them in which way they think that the Special Rapporteur on the Right to Food is using the notion of sex-stereotypes. </a:t>
            </a:r>
          </a:p>
          <a:p>
            <a:pPr>
              <a:defRPr b="1"/>
            </a:pPr>
            <a:endParaRPr dirty="0"/>
          </a:p>
          <a:p>
            <a:pPr>
              <a:defRPr b="1"/>
            </a:pPr>
            <a:r>
              <a:rPr dirty="0"/>
              <a:t>Special Rapporteur on the right to food</a:t>
            </a:r>
          </a:p>
          <a:p>
            <a:r>
              <a:rPr dirty="0"/>
              <a:t>“Similar self-exclusion may occur where the work proposed under the public works </a:t>
            </a:r>
            <a:r>
              <a:rPr dirty="0" err="1"/>
              <a:t>programmes</a:t>
            </a:r>
            <a:r>
              <a:rPr dirty="0"/>
              <a:t> is considered too demanding physically (more suitable for men) or violates certain cultural norms as to which tasks are suitable for women.  The challenge in this case would be to ensure that the division of tasks on the </a:t>
            </a:r>
            <a:r>
              <a:rPr dirty="0" err="1"/>
              <a:t>programme</a:t>
            </a:r>
            <a:r>
              <a:rPr dirty="0"/>
              <a:t> takes into account the specific constraints faced by women, without reinforcing gender stereotypes.  This may be done by adopting a phased approach.  During a first phase, some work may be designated as ‘light’ or ‘moderate’ with priority for women, and some work as ‘heavy’ and assigned to men; and certain tasks that are traditionally performed by women could be included in public works </a:t>
            </a:r>
            <a:r>
              <a:rPr dirty="0" err="1"/>
              <a:t>programmes</a:t>
            </a:r>
            <a:r>
              <a:rPr dirty="0"/>
              <a:t>, for instance preparing food in community kitchens or maintaining community vegetable gardens.  At the same time, it should be ensured that women are paid the same wages as men.  During a second phase, in order to reduce the risk that such an approach might reinforce gender stereotypes, women could gradually be encouraged to learn how to perform tasks traditionally assigned to men, so that in time ‘role-shifting’ will occur.</a:t>
            </a:r>
            <a:r>
              <a:rPr dirty="0" smtClean="0"/>
              <a:t>”</a:t>
            </a:r>
            <a:endParaRPr lang="fr-CH" dirty="0" smtClean="0"/>
          </a:p>
          <a:p>
            <a:endParaRPr dirty="0"/>
          </a:p>
          <a:p>
            <a:r>
              <a:rPr dirty="0"/>
              <a:t>Olivier De </a:t>
            </a:r>
            <a:r>
              <a:rPr dirty="0" err="1"/>
              <a:t>Schutter</a:t>
            </a:r>
            <a:r>
              <a:rPr dirty="0"/>
              <a:t>, </a:t>
            </a:r>
            <a:r>
              <a:rPr i="1" dirty="0"/>
              <a:t>Report of the Special Rapporteur on the right to food</a:t>
            </a:r>
            <a:r>
              <a:rPr dirty="0"/>
              <a:t>, UN Doc. A/HRC/22/50 (24 December 2012), para. 27(b) [citations omitted].</a:t>
            </a:r>
          </a:p>
        </p:txBody>
      </p:sp>
    </p:spTree>
    <p:extLst>
      <p:ext uri="{BB962C8B-B14F-4D97-AF65-F5344CB8AC3E}">
        <p14:creationId xmlns:p14="http://schemas.microsoft.com/office/powerpoint/2010/main" val="333389271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 name="Shape 194"/>
          <p:cNvSpPr>
            <a:spLocks noGrp="1" noRot="1" noChangeAspect="1"/>
          </p:cNvSpPr>
          <p:nvPr>
            <p:ph type="sldImg"/>
          </p:nvPr>
        </p:nvSpPr>
        <p:spPr>
          <a:prstGeom prst="rect">
            <a:avLst/>
          </a:prstGeom>
        </p:spPr>
        <p:txBody>
          <a:bodyPr/>
          <a:lstStyle/>
          <a:p>
            <a:endParaRPr/>
          </a:p>
        </p:txBody>
      </p:sp>
      <p:sp>
        <p:nvSpPr>
          <p:cNvPr id="195" name="Shape 195"/>
          <p:cNvSpPr>
            <a:spLocks noGrp="1"/>
          </p:cNvSpPr>
          <p:nvPr>
            <p:ph type="body" sz="quarter" idx="1"/>
          </p:nvPr>
        </p:nvSpPr>
        <p:spPr>
          <a:prstGeom prst="rect">
            <a:avLst/>
          </a:prstGeom>
        </p:spPr>
        <p:txBody>
          <a:bodyPr/>
          <a:lstStyle/>
          <a:p>
            <a:pPr marL="0" lvl="2" indent="0">
              <a:buSzPct val="100000"/>
              <a:buFont typeface="Trebuchet MS"/>
              <a:buNone/>
            </a:pPr>
            <a:r>
              <a:rPr dirty="0"/>
              <a:t>Explain that these kind of stereotypes focus </a:t>
            </a:r>
            <a:r>
              <a:rPr dirty="0" smtClean="0"/>
              <a:t>on </a:t>
            </a:r>
            <a:r>
              <a:rPr dirty="0"/>
              <a:t>sexual characteristics and behaviours and reinforce dominant forms of sexuality, particularly heterosexuality and dominant male sexuality. </a:t>
            </a:r>
          </a:p>
          <a:p>
            <a:endParaRPr dirty="0"/>
          </a:p>
          <a:p>
            <a:r>
              <a:rPr b="1" i="1" dirty="0"/>
              <a:t>Before presenting the examples on the next slides, ask participants of specific sexual stereotypes that they can think of. </a:t>
            </a:r>
          </a:p>
        </p:txBody>
      </p:sp>
    </p:spTree>
    <p:extLst>
      <p:ext uri="{BB962C8B-B14F-4D97-AF65-F5344CB8AC3E}">
        <p14:creationId xmlns:p14="http://schemas.microsoft.com/office/powerpoint/2010/main" val="388505551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4.jpe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cSld name="Diapositive de titre">
    <p:spTree>
      <p:nvGrpSpPr>
        <p:cNvPr id="1" name=""/>
        <p:cNvGrpSpPr/>
        <p:nvPr/>
      </p:nvGrpSpPr>
      <p:grpSpPr>
        <a:xfrm>
          <a:off x="0" y="0"/>
          <a:ext cx="0" cy="0"/>
          <a:chOff x="0" y="0"/>
          <a:chExt cx="0" cy="0"/>
        </a:xfrm>
      </p:grpSpPr>
      <p:pic>
        <p:nvPicPr>
          <p:cNvPr id="13" name="Image 9" descr="Image 9"/>
          <p:cNvPicPr>
            <a:picLocks noChangeAspect="1"/>
          </p:cNvPicPr>
          <p:nvPr/>
        </p:nvPicPr>
        <p:blipFill>
          <a:blip r:embed="rId2">
            <a:extLst/>
          </a:blip>
          <a:stretch>
            <a:fillRect/>
          </a:stretch>
        </p:blipFill>
        <p:spPr>
          <a:xfrm>
            <a:off x="7099300" y="6018212"/>
            <a:ext cx="1825625" cy="660403"/>
          </a:xfrm>
          <a:prstGeom prst="rect">
            <a:avLst/>
          </a:prstGeom>
          <a:ln w="12700">
            <a:miter lim="400000"/>
          </a:ln>
        </p:spPr>
      </p:pic>
      <p:pic>
        <p:nvPicPr>
          <p:cNvPr id="14" name="Image 6" descr="Image 6"/>
          <p:cNvPicPr>
            <a:picLocks noChangeAspect="1"/>
          </p:cNvPicPr>
          <p:nvPr/>
        </p:nvPicPr>
        <p:blipFill>
          <a:blip r:embed="rId3">
            <a:extLst/>
          </a:blip>
          <a:stretch>
            <a:fillRect/>
          </a:stretch>
        </p:blipFill>
        <p:spPr>
          <a:xfrm>
            <a:off x="6308725" y="6188075"/>
            <a:ext cx="574675" cy="573088"/>
          </a:xfrm>
          <a:prstGeom prst="rect">
            <a:avLst/>
          </a:prstGeom>
          <a:ln w="12700">
            <a:miter lim="400000"/>
          </a:ln>
        </p:spPr>
      </p:pic>
      <p:sp>
        <p:nvSpPr>
          <p:cNvPr id="15" name="Connecteur droit 11"/>
          <p:cNvSpPr/>
          <p:nvPr/>
        </p:nvSpPr>
        <p:spPr>
          <a:xfrm flipH="1">
            <a:off x="587374" y="-2"/>
            <a:ext cx="1589" cy="658818"/>
          </a:xfrm>
          <a:prstGeom prst="line">
            <a:avLst/>
          </a:prstGeom>
          <a:ln w="25400">
            <a:solidFill>
              <a:schemeClr val="accent1"/>
            </a:solidFill>
          </a:ln>
        </p:spPr>
        <p:txBody>
          <a:bodyPr lIns="45718" tIns="45718" rIns="45718" bIns="45718"/>
          <a:lstStyle/>
          <a:p>
            <a:endParaRPr/>
          </a:p>
        </p:txBody>
      </p:sp>
      <p:pic>
        <p:nvPicPr>
          <p:cNvPr id="16" name="Image 8" descr="Image 8"/>
          <p:cNvPicPr>
            <a:picLocks noChangeAspect="1"/>
          </p:cNvPicPr>
          <p:nvPr/>
        </p:nvPicPr>
        <p:blipFill>
          <a:blip r:embed="rId4">
            <a:extLst/>
          </a:blip>
          <a:stretch>
            <a:fillRect/>
          </a:stretch>
        </p:blipFill>
        <p:spPr>
          <a:xfrm>
            <a:off x="-6350" y="0"/>
            <a:ext cx="9155115" cy="6865940"/>
          </a:xfrm>
          <a:prstGeom prst="rect">
            <a:avLst/>
          </a:prstGeom>
          <a:ln w="12700">
            <a:miter lim="400000"/>
          </a:ln>
        </p:spPr>
      </p:pic>
      <p:sp>
        <p:nvSpPr>
          <p:cNvPr id="17" name="Connecteur droit 12"/>
          <p:cNvSpPr/>
          <p:nvPr/>
        </p:nvSpPr>
        <p:spPr>
          <a:xfrm flipH="1">
            <a:off x="587373" y="1585"/>
            <a:ext cx="1591" cy="2874968"/>
          </a:xfrm>
          <a:prstGeom prst="line">
            <a:avLst/>
          </a:prstGeom>
          <a:ln w="25400">
            <a:solidFill>
              <a:srgbClr val="FFFFFF"/>
            </a:solidFill>
          </a:ln>
        </p:spPr>
        <p:txBody>
          <a:bodyPr lIns="45718" tIns="45718" rIns="45718" bIns="45718"/>
          <a:lstStyle/>
          <a:p>
            <a:endParaRPr/>
          </a:p>
        </p:txBody>
      </p:sp>
      <p:pic>
        <p:nvPicPr>
          <p:cNvPr id="18" name="Picture 12" descr="Picture 12"/>
          <p:cNvPicPr>
            <a:picLocks noChangeAspect="1"/>
          </p:cNvPicPr>
          <p:nvPr/>
        </p:nvPicPr>
        <p:blipFill>
          <a:blip r:embed="rId5">
            <a:extLst/>
          </a:blip>
          <a:stretch>
            <a:fillRect/>
          </a:stretch>
        </p:blipFill>
        <p:spPr>
          <a:xfrm>
            <a:off x="4278312" y="5413375"/>
            <a:ext cx="4140203" cy="1150938"/>
          </a:xfrm>
          <a:prstGeom prst="rect">
            <a:avLst/>
          </a:prstGeom>
          <a:ln w="12700">
            <a:miter lim="400000"/>
          </a:ln>
        </p:spPr>
      </p:pic>
      <p:sp>
        <p:nvSpPr>
          <p:cNvPr id="19" name="Texto del título"/>
          <p:cNvSpPr txBox="1">
            <a:spLocks noGrp="1"/>
          </p:cNvSpPr>
          <p:nvPr>
            <p:ph type="title"/>
          </p:nvPr>
        </p:nvSpPr>
        <p:spPr>
          <a:xfrm>
            <a:off x="723900" y="2041238"/>
            <a:ext cx="6590166" cy="1150265"/>
          </a:xfrm>
          <a:prstGeom prst="rect">
            <a:avLst/>
          </a:prstGeom>
        </p:spPr>
        <p:txBody>
          <a:bodyPr/>
          <a:lstStyle>
            <a:lvl1pPr>
              <a:defRPr sz="2800">
                <a:solidFill>
                  <a:srgbClr val="FFFFFF"/>
                </a:solidFill>
              </a:defRPr>
            </a:lvl1pPr>
          </a:lstStyle>
          <a:p>
            <a:r>
              <a:t>Texto del título</a:t>
            </a:r>
          </a:p>
        </p:txBody>
      </p:sp>
      <p:sp>
        <p:nvSpPr>
          <p:cNvPr id="20" name="Nivel de texto 1…"/>
          <p:cNvSpPr txBox="1">
            <a:spLocks noGrp="1"/>
          </p:cNvSpPr>
          <p:nvPr>
            <p:ph type="body" sz="quarter" idx="1"/>
          </p:nvPr>
        </p:nvSpPr>
        <p:spPr>
          <a:xfrm>
            <a:off x="723900" y="4248606"/>
            <a:ext cx="6590166" cy="978759"/>
          </a:xfrm>
          <a:prstGeom prst="rect">
            <a:avLst/>
          </a:prstGeom>
        </p:spPr>
        <p:txBody>
          <a:bodyPr/>
          <a:lstStyle>
            <a:lvl1pPr marL="0" indent="0">
              <a:spcBef>
                <a:spcPts val="400"/>
              </a:spcBef>
              <a:buClrTx/>
              <a:buSzTx/>
              <a:buNone/>
              <a:defRPr sz="2000" i="1">
                <a:solidFill>
                  <a:srgbClr val="FFFFFF"/>
                </a:solidFill>
              </a:defRPr>
            </a:lvl1pPr>
            <a:lvl2pPr marL="0" indent="0">
              <a:spcBef>
                <a:spcPts val="400"/>
              </a:spcBef>
              <a:buClrTx/>
              <a:buSzTx/>
              <a:buNone/>
              <a:defRPr sz="2000" i="1">
                <a:solidFill>
                  <a:srgbClr val="FFFFFF"/>
                </a:solidFill>
              </a:defRPr>
            </a:lvl2pPr>
            <a:lvl3pPr marL="0" indent="0">
              <a:spcBef>
                <a:spcPts val="400"/>
              </a:spcBef>
              <a:buClrTx/>
              <a:buSzTx/>
              <a:buNone/>
              <a:defRPr sz="2000" i="1">
                <a:solidFill>
                  <a:srgbClr val="FFFFFF"/>
                </a:solidFill>
              </a:defRPr>
            </a:lvl3pPr>
            <a:lvl4pPr marL="0" indent="0">
              <a:spcBef>
                <a:spcPts val="400"/>
              </a:spcBef>
              <a:buClrTx/>
              <a:buSzTx/>
              <a:buNone/>
              <a:defRPr sz="2000" i="1">
                <a:solidFill>
                  <a:srgbClr val="FFFFFF"/>
                </a:solidFill>
              </a:defRPr>
            </a:lvl4pPr>
            <a:lvl5pPr marL="0" indent="0">
              <a:spcBef>
                <a:spcPts val="400"/>
              </a:spcBef>
              <a:buClrTx/>
              <a:buSzTx/>
              <a:buNone/>
              <a:defRPr sz="2000" i="1">
                <a:solidFill>
                  <a:srgbClr val="FFFFFF"/>
                </a:solidFill>
              </a:defRPr>
            </a:lvl5pPr>
          </a:lstStyle>
          <a:p>
            <a:r>
              <a:t>Nivel de texto 1</a:t>
            </a:r>
          </a:p>
          <a:p>
            <a:pPr lvl="1"/>
            <a:r>
              <a:t>Nivel de texto 2</a:t>
            </a:r>
          </a:p>
          <a:p>
            <a:pPr lvl="2"/>
            <a:r>
              <a:t>Nivel de texto 3</a:t>
            </a:r>
          </a:p>
          <a:p>
            <a:pPr lvl="3"/>
            <a:r>
              <a:t>Nivel de texto 4</a:t>
            </a:r>
          </a:p>
          <a:p>
            <a:pPr lvl="4"/>
            <a:r>
              <a:t>Nivel de texto 5</a:t>
            </a:r>
          </a:p>
        </p:txBody>
      </p:sp>
      <p:sp>
        <p:nvSpPr>
          <p:cNvPr id="21" name="Número de diapositiva"/>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re et contenu">
    <p:spTree>
      <p:nvGrpSpPr>
        <p:cNvPr id="1" name=""/>
        <p:cNvGrpSpPr/>
        <p:nvPr/>
      </p:nvGrpSpPr>
      <p:grpSpPr>
        <a:xfrm>
          <a:off x="0" y="0"/>
          <a:ext cx="0" cy="0"/>
          <a:chOff x="0" y="0"/>
          <a:chExt cx="0" cy="0"/>
        </a:xfrm>
      </p:grpSpPr>
      <p:sp>
        <p:nvSpPr>
          <p:cNvPr id="28" name="Texto del título"/>
          <p:cNvSpPr txBox="1">
            <a:spLocks noGrp="1"/>
          </p:cNvSpPr>
          <p:nvPr>
            <p:ph type="title"/>
          </p:nvPr>
        </p:nvSpPr>
        <p:spPr>
          <a:prstGeom prst="rect">
            <a:avLst/>
          </a:prstGeom>
        </p:spPr>
        <p:txBody>
          <a:bodyPr/>
          <a:lstStyle/>
          <a:p>
            <a:r>
              <a:t>Texto del título</a:t>
            </a:r>
          </a:p>
        </p:txBody>
      </p:sp>
      <p:sp>
        <p:nvSpPr>
          <p:cNvPr id="29" name="Nivel de texto 1…"/>
          <p:cNvSpPr txBox="1">
            <a:spLocks noGrp="1"/>
          </p:cNvSpPr>
          <p:nvPr>
            <p:ph type="body" idx="1"/>
          </p:nvPr>
        </p:nvSpPr>
        <p:spPr>
          <a:prstGeom prst="rect">
            <a:avLst/>
          </a:prstGeom>
        </p:spPr>
        <p:txBody>
          <a:bodyPr/>
          <a:lstStyle/>
          <a:p>
            <a:r>
              <a:t>Nivel de texto 1</a:t>
            </a:r>
          </a:p>
          <a:p>
            <a:pPr lvl="1"/>
            <a:r>
              <a:t>Nivel de texto 2</a:t>
            </a:r>
          </a:p>
          <a:p>
            <a:pPr lvl="2"/>
            <a:r>
              <a:t>Nivel de texto 3</a:t>
            </a:r>
          </a:p>
          <a:p>
            <a:pPr lvl="3"/>
            <a:r>
              <a:t>Nivel de texto 4</a:t>
            </a:r>
          </a:p>
          <a:p>
            <a:pPr lvl="4"/>
            <a:r>
              <a:t>Nivel de texto 5</a:t>
            </a:r>
          </a:p>
        </p:txBody>
      </p:sp>
      <p:sp>
        <p:nvSpPr>
          <p:cNvPr id="30" name="Número de diapositiva"/>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Deux contenus">
    <p:spTree>
      <p:nvGrpSpPr>
        <p:cNvPr id="1" name=""/>
        <p:cNvGrpSpPr/>
        <p:nvPr/>
      </p:nvGrpSpPr>
      <p:grpSpPr>
        <a:xfrm>
          <a:off x="0" y="0"/>
          <a:ext cx="0" cy="0"/>
          <a:chOff x="0" y="0"/>
          <a:chExt cx="0" cy="0"/>
        </a:xfrm>
      </p:grpSpPr>
      <p:sp>
        <p:nvSpPr>
          <p:cNvPr id="37" name="Texto del título"/>
          <p:cNvSpPr txBox="1">
            <a:spLocks noGrp="1"/>
          </p:cNvSpPr>
          <p:nvPr>
            <p:ph type="title"/>
          </p:nvPr>
        </p:nvSpPr>
        <p:spPr>
          <a:prstGeom prst="rect">
            <a:avLst/>
          </a:prstGeom>
        </p:spPr>
        <p:txBody>
          <a:bodyPr/>
          <a:lstStyle>
            <a:lvl1pPr>
              <a:defRPr sz="2600">
                <a:solidFill>
                  <a:srgbClr val="0076C0"/>
                </a:solidFill>
              </a:defRPr>
            </a:lvl1pPr>
          </a:lstStyle>
          <a:p>
            <a:r>
              <a:t>Texto del título</a:t>
            </a:r>
          </a:p>
        </p:txBody>
      </p:sp>
      <p:sp>
        <p:nvSpPr>
          <p:cNvPr id="38" name="Nivel de texto 1…"/>
          <p:cNvSpPr txBox="1">
            <a:spLocks noGrp="1"/>
          </p:cNvSpPr>
          <p:nvPr>
            <p:ph type="body" sz="half" idx="1"/>
          </p:nvPr>
        </p:nvSpPr>
        <p:spPr>
          <a:xfrm>
            <a:off x="740832" y="1498600"/>
            <a:ext cx="3754969" cy="4477700"/>
          </a:xfrm>
          <a:prstGeom prst="rect">
            <a:avLst/>
          </a:prstGeom>
        </p:spPr>
        <p:txBody>
          <a:bodyPr/>
          <a:lstStyle>
            <a:lvl1pPr>
              <a:spcBef>
                <a:spcPts val="500"/>
              </a:spcBef>
              <a:defRPr sz="2400"/>
            </a:lvl1pPr>
            <a:lvl2pPr marL="768925" indent="-311725">
              <a:spcBef>
                <a:spcPts val="500"/>
              </a:spcBef>
              <a:defRPr sz="2400"/>
            </a:lvl2pPr>
            <a:lvl3pPr marL="1188719" indent="-274319">
              <a:spcBef>
                <a:spcPts val="500"/>
              </a:spcBef>
              <a:defRPr sz="2400"/>
            </a:lvl3pPr>
            <a:lvl4pPr marL="1645920" indent="-274319">
              <a:spcBef>
                <a:spcPts val="500"/>
              </a:spcBef>
              <a:defRPr sz="2400"/>
            </a:lvl4pPr>
            <a:lvl5pPr marL="2103120" indent="-274320">
              <a:spcBef>
                <a:spcPts val="500"/>
              </a:spcBef>
              <a:defRPr sz="2400"/>
            </a:lvl5pPr>
          </a:lstStyle>
          <a:p>
            <a:r>
              <a:t>Nivel de texto 1</a:t>
            </a:r>
          </a:p>
          <a:p>
            <a:pPr lvl="1"/>
            <a:r>
              <a:t>Nivel de texto 2</a:t>
            </a:r>
          </a:p>
          <a:p>
            <a:pPr lvl="2"/>
            <a:r>
              <a:t>Nivel de texto 3</a:t>
            </a:r>
          </a:p>
          <a:p>
            <a:pPr lvl="3"/>
            <a:r>
              <a:t>Nivel de texto 4</a:t>
            </a:r>
          </a:p>
          <a:p>
            <a:pPr lvl="4"/>
            <a:r>
              <a:t>Nivel de texto 5</a:t>
            </a:r>
          </a:p>
        </p:txBody>
      </p:sp>
      <p:sp>
        <p:nvSpPr>
          <p:cNvPr id="39" name="Número de diapositiva"/>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Comparaison">
    <p:spTree>
      <p:nvGrpSpPr>
        <p:cNvPr id="1" name=""/>
        <p:cNvGrpSpPr/>
        <p:nvPr/>
      </p:nvGrpSpPr>
      <p:grpSpPr>
        <a:xfrm>
          <a:off x="0" y="0"/>
          <a:ext cx="0" cy="0"/>
          <a:chOff x="0" y="0"/>
          <a:chExt cx="0" cy="0"/>
        </a:xfrm>
      </p:grpSpPr>
      <p:sp>
        <p:nvSpPr>
          <p:cNvPr id="46" name="Texto del título"/>
          <p:cNvSpPr txBox="1">
            <a:spLocks noGrp="1"/>
          </p:cNvSpPr>
          <p:nvPr>
            <p:ph type="title"/>
          </p:nvPr>
        </p:nvSpPr>
        <p:spPr>
          <a:prstGeom prst="rect">
            <a:avLst/>
          </a:prstGeom>
        </p:spPr>
        <p:txBody>
          <a:bodyPr/>
          <a:lstStyle>
            <a:lvl1pPr>
              <a:defRPr sz="2600">
                <a:solidFill>
                  <a:srgbClr val="0076C0"/>
                </a:solidFill>
              </a:defRPr>
            </a:lvl1pPr>
          </a:lstStyle>
          <a:p>
            <a:r>
              <a:t>Texto del título</a:t>
            </a:r>
          </a:p>
        </p:txBody>
      </p:sp>
      <p:sp>
        <p:nvSpPr>
          <p:cNvPr id="47" name="Nivel de texto 1…"/>
          <p:cNvSpPr txBox="1">
            <a:spLocks noGrp="1"/>
          </p:cNvSpPr>
          <p:nvPr>
            <p:ph type="body" sz="quarter" idx="1"/>
          </p:nvPr>
        </p:nvSpPr>
        <p:spPr>
          <a:xfrm>
            <a:off x="740832" y="1498600"/>
            <a:ext cx="3756556" cy="676275"/>
          </a:xfrm>
          <a:prstGeom prst="rect">
            <a:avLst/>
          </a:prstGeom>
        </p:spPr>
        <p:txBody>
          <a:bodyPr anchor="b"/>
          <a:lstStyle>
            <a:lvl1pPr marL="0" indent="0">
              <a:spcBef>
                <a:spcPts val="400"/>
              </a:spcBef>
              <a:buClrTx/>
              <a:buSzTx/>
              <a:buNone/>
              <a:defRPr sz="2000" b="1"/>
            </a:lvl1pPr>
            <a:lvl2pPr marL="0" indent="0">
              <a:spcBef>
                <a:spcPts val="400"/>
              </a:spcBef>
              <a:buClrTx/>
              <a:buSzTx/>
              <a:buNone/>
              <a:defRPr sz="2000" b="1"/>
            </a:lvl2pPr>
            <a:lvl3pPr marL="0" indent="0">
              <a:spcBef>
                <a:spcPts val="400"/>
              </a:spcBef>
              <a:buClrTx/>
              <a:buSzTx/>
              <a:buNone/>
              <a:defRPr sz="2000" b="1"/>
            </a:lvl3pPr>
            <a:lvl4pPr marL="0" indent="0">
              <a:spcBef>
                <a:spcPts val="400"/>
              </a:spcBef>
              <a:buClrTx/>
              <a:buSzTx/>
              <a:buNone/>
              <a:defRPr sz="2000" b="1"/>
            </a:lvl4pPr>
            <a:lvl5pPr marL="0" indent="0">
              <a:spcBef>
                <a:spcPts val="400"/>
              </a:spcBef>
              <a:buClrTx/>
              <a:buSzTx/>
              <a:buNone/>
              <a:defRPr sz="2000" b="1"/>
            </a:lvl5pPr>
          </a:lstStyle>
          <a:p>
            <a:r>
              <a:t>Nivel de texto 1</a:t>
            </a:r>
          </a:p>
          <a:p>
            <a:pPr lvl="1"/>
            <a:r>
              <a:t>Nivel de texto 2</a:t>
            </a:r>
          </a:p>
          <a:p>
            <a:pPr lvl="2"/>
            <a:r>
              <a:t>Nivel de texto 3</a:t>
            </a:r>
          </a:p>
          <a:p>
            <a:pPr lvl="3"/>
            <a:r>
              <a:t>Nivel de texto 4</a:t>
            </a:r>
          </a:p>
          <a:p>
            <a:pPr lvl="4"/>
            <a:r>
              <a:t>Nivel de texto 5</a:t>
            </a:r>
          </a:p>
        </p:txBody>
      </p:sp>
      <p:sp>
        <p:nvSpPr>
          <p:cNvPr id="48" name="Espace réservé du texte 4"/>
          <p:cNvSpPr>
            <a:spLocks noGrp="1"/>
          </p:cNvSpPr>
          <p:nvPr>
            <p:ph type="body" sz="quarter" idx="13"/>
          </p:nvPr>
        </p:nvSpPr>
        <p:spPr>
          <a:xfrm>
            <a:off x="4645026" y="1498600"/>
            <a:ext cx="3662894" cy="676275"/>
          </a:xfrm>
          <a:prstGeom prst="rect">
            <a:avLst/>
          </a:prstGeom>
        </p:spPr>
        <p:txBody>
          <a:bodyPr anchor="b"/>
          <a:lstStyle/>
          <a:p>
            <a:endParaRPr/>
          </a:p>
        </p:txBody>
      </p:sp>
      <p:sp>
        <p:nvSpPr>
          <p:cNvPr id="49" name="Número de diapositiva"/>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Titre seul">
    <p:spTree>
      <p:nvGrpSpPr>
        <p:cNvPr id="1" name=""/>
        <p:cNvGrpSpPr/>
        <p:nvPr/>
      </p:nvGrpSpPr>
      <p:grpSpPr>
        <a:xfrm>
          <a:off x="0" y="0"/>
          <a:ext cx="0" cy="0"/>
          <a:chOff x="0" y="0"/>
          <a:chExt cx="0" cy="0"/>
        </a:xfrm>
      </p:grpSpPr>
      <p:sp>
        <p:nvSpPr>
          <p:cNvPr id="56" name="Texto del título"/>
          <p:cNvSpPr txBox="1">
            <a:spLocks noGrp="1"/>
          </p:cNvSpPr>
          <p:nvPr>
            <p:ph type="title"/>
          </p:nvPr>
        </p:nvSpPr>
        <p:spPr>
          <a:prstGeom prst="rect">
            <a:avLst/>
          </a:prstGeom>
        </p:spPr>
        <p:txBody>
          <a:bodyPr/>
          <a:lstStyle>
            <a:lvl1pPr>
              <a:defRPr sz="2600">
                <a:solidFill>
                  <a:srgbClr val="0076C0"/>
                </a:solidFill>
              </a:defRPr>
            </a:lvl1pPr>
          </a:lstStyle>
          <a:p>
            <a:r>
              <a:t>Texto del título</a:t>
            </a:r>
          </a:p>
        </p:txBody>
      </p:sp>
      <p:sp>
        <p:nvSpPr>
          <p:cNvPr id="57" name="Número de diapositiva"/>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Vide">
    <p:spTree>
      <p:nvGrpSpPr>
        <p:cNvPr id="1" name=""/>
        <p:cNvGrpSpPr/>
        <p:nvPr/>
      </p:nvGrpSpPr>
      <p:grpSpPr>
        <a:xfrm>
          <a:off x="0" y="0"/>
          <a:ext cx="0" cy="0"/>
          <a:chOff x="0" y="0"/>
          <a:chExt cx="0" cy="0"/>
        </a:xfrm>
      </p:grpSpPr>
      <p:sp>
        <p:nvSpPr>
          <p:cNvPr id="64" name="Número de diapositiva"/>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Contenu avec légende">
    <p:spTree>
      <p:nvGrpSpPr>
        <p:cNvPr id="1" name=""/>
        <p:cNvGrpSpPr/>
        <p:nvPr/>
      </p:nvGrpSpPr>
      <p:grpSpPr>
        <a:xfrm>
          <a:off x="0" y="0"/>
          <a:ext cx="0" cy="0"/>
          <a:chOff x="0" y="0"/>
          <a:chExt cx="0" cy="0"/>
        </a:xfrm>
      </p:grpSpPr>
      <p:sp>
        <p:nvSpPr>
          <p:cNvPr id="71" name="Texto del título"/>
          <p:cNvSpPr txBox="1">
            <a:spLocks noGrp="1"/>
          </p:cNvSpPr>
          <p:nvPr>
            <p:ph type="title"/>
          </p:nvPr>
        </p:nvSpPr>
        <p:spPr>
          <a:xfrm>
            <a:off x="714395" y="273050"/>
            <a:ext cx="2751118" cy="1162050"/>
          </a:xfrm>
          <a:prstGeom prst="rect">
            <a:avLst/>
          </a:prstGeom>
        </p:spPr>
        <p:txBody>
          <a:bodyPr/>
          <a:lstStyle>
            <a:lvl1pPr>
              <a:defRPr sz="2000"/>
            </a:lvl1pPr>
          </a:lstStyle>
          <a:p>
            <a:r>
              <a:t>Texto del título</a:t>
            </a:r>
          </a:p>
        </p:txBody>
      </p:sp>
      <p:sp>
        <p:nvSpPr>
          <p:cNvPr id="72" name="Nivel de texto 1…"/>
          <p:cNvSpPr txBox="1">
            <a:spLocks noGrp="1"/>
          </p:cNvSpPr>
          <p:nvPr>
            <p:ph type="body" idx="1"/>
          </p:nvPr>
        </p:nvSpPr>
        <p:spPr>
          <a:xfrm>
            <a:off x="3575050" y="273050"/>
            <a:ext cx="4759584" cy="5703250"/>
          </a:xfrm>
          <a:prstGeom prst="rect">
            <a:avLst/>
          </a:prstGeom>
        </p:spPr>
        <p:txBody>
          <a:bodyPr/>
          <a:lstStyle/>
          <a:p>
            <a:r>
              <a:t>Nivel de texto 1</a:t>
            </a:r>
          </a:p>
          <a:p>
            <a:pPr lvl="1"/>
            <a:r>
              <a:t>Nivel de texto 2</a:t>
            </a:r>
          </a:p>
          <a:p>
            <a:pPr lvl="2"/>
            <a:r>
              <a:t>Nivel de texto 3</a:t>
            </a:r>
          </a:p>
          <a:p>
            <a:pPr lvl="3"/>
            <a:r>
              <a:t>Nivel de texto 4</a:t>
            </a:r>
          </a:p>
          <a:p>
            <a:pPr lvl="4"/>
            <a:r>
              <a:t>Nivel de texto 5</a:t>
            </a:r>
          </a:p>
        </p:txBody>
      </p:sp>
      <p:sp>
        <p:nvSpPr>
          <p:cNvPr id="73" name="Espace réservé du texte 3"/>
          <p:cNvSpPr>
            <a:spLocks noGrp="1"/>
          </p:cNvSpPr>
          <p:nvPr>
            <p:ph type="body" sz="half" idx="13"/>
          </p:nvPr>
        </p:nvSpPr>
        <p:spPr>
          <a:xfrm>
            <a:off x="714394" y="1435098"/>
            <a:ext cx="2751120" cy="4570957"/>
          </a:xfrm>
          <a:prstGeom prst="rect">
            <a:avLst/>
          </a:prstGeom>
        </p:spPr>
        <p:txBody>
          <a:bodyPr/>
          <a:lstStyle/>
          <a:p>
            <a:endParaRPr/>
          </a:p>
        </p:txBody>
      </p:sp>
      <p:sp>
        <p:nvSpPr>
          <p:cNvPr id="74" name="Número de diapositiva"/>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Image avec légende">
    <p:spTree>
      <p:nvGrpSpPr>
        <p:cNvPr id="1" name=""/>
        <p:cNvGrpSpPr/>
        <p:nvPr/>
      </p:nvGrpSpPr>
      <p:grpSpPr>
        <a:xfrm>
          <a:off x="0" y="0"/>
          <a:ext cx="0" cy="0"/>
          <a:chOff x="0" y="0"/>
          <a:chExt cx="0" cy="0"/>
        </a:xfrm>
      </p:grpSpPr>
      <p:sp>
        <p:nvSpPr>
          <p:cNvPr id="81" name="Texto del título"/>
          <p:cNvSpPr txBox="1">
            <a:spLocks noGrp="1"/>
          </p:cNvSpPr>
          <p:nvPr>
            <p:ph type="title"/>
          </p:nvPr>
        </p:nvSpPr>
        <p:spPr>
          <a:xfrm>
            <a:off x="737072" y="4808256"/>
            <a:ext cx="7563543" cy="423004"/>
          </a:xfrm>
          <a:prstGeom prst="rect">
            <a:avLst/>
          </a:prstGeom>
        </p:spPr>
        <p:txBody>
          <a:bodyPr anchor="b"/>
          <a:lstStyle>
            <a:lvl1pPr>
              <a:defRPr sz="2200"/>
            </a:lvl1pPr>
          </a:lstStyle>
          <a:p>
            <a:r>
              <a:t>Texto del título</a:t>
            </a:r>
          </a:p>
        </p:txBody>
      </p:sp>
      <p:sp>
        <p:nvSpPr>
          <p:cNvPr id="82" name="Espace réservé pour une image  2"/>
          <p:cNvSpPr>
            <a:spLocks noGrp="1"/>
          </p:cNvSpPr>
          <p:nvPr>
            <p:ph type="pic" idx="13"/>
          </p:nvPr>
        </p:nvSpPr>
        <p:spPr>
          <a:xfrm>
            <a:off x="850472" y="612775"/>
            <a:ext cx="7450143" cy="4114800"/>
          </a:xfrm>
          <a:prstGeom prst="rect">
            <a:avLst/>
          </a:prstGeom>
        </p:spPr>
        <p:txBody>
          <a:bodyPr lIns="91439" tIns="45719" rIns="91439" bIns="45719">
            <a:noAutofit/>
          </a:bodyPr>
          <a:lstStyle/>
          <a:p>
            <a:endParaRPr/>
          </a:p>
        </p:txBody>
      </p:sp>
      <p:sp>
        <p:nvSpPr>
          <p:cNvPr id="83" name="Nivel de texto 1…"/>
          <p:cNvSpPr txBox="1">
            <a:spLocks noGrp="1"/>
          </p:cNvSpPr>
          <p:nvPr>
            <p:ph type="body" sz="quarter" idx="1"/>
          </p:nvPr>
        </p:nvSpPr>
        <p:spPr>
          <a:xfrm>
            <a:off x="737072" y="5231257"/>
            <a:ext cx="7563543" cy="608963"/>
          </a:xfrm>
          <a:prstGeom prst="rect">
            <a:avLst/>
          </a:prstGeom>
        </p:spPr>
        <p:txBody>
          <a:bodyPr/>
          <a:lstStyle>
            <a:lvl1pPr marL="0" indent="0">
              <a:spcBef>
                <a:spcPts val="300"/>
              </a:spcBef>
              <a:buClrTx/>
              <a:buSzTx/>
              <a:buNone/>
              <a:defRPr sz="1600"/>
            </a:lvl1pPr>
            <a:lvl2pPr marL="0" indent="0">
              <a:spcBef>
                <a:spcPts val="300"/>
              </a:spcBef>
              <a:buClrTx/>
              <a:buSzTx/>
              <a:buNone/>
              <a:defRPr sz="1600"/>
            </a:lvl2pPr>
            <a:lvl3pPr marL="0" indent="0">
              <a:spcBef>
                <a:spcPts val="300"/>
              </a:spcBef>
              <a:buClrTx/>
              <a:buSzTx/>
              <a:buNone/>
              <a:defRPr sz="1600"/>
            </a:lvl3pPr>
            <a:lvl4pPr marL="0" indent="0">
              <a:spcBef>
                <a:spcPts val="300"/>
              </a:spcBef>
              <a:buClrTx/>
              <a:buSzTx/>
              <a:buNone/>
              <a:defRPr sz="1600"/>
            </a:lvl4pPr>
            <a:lvl5pPr marL="0" indent="0">
              <a:spcBef>
                <a:spcPts val="300"/>
              </a:spcBef>
              <a:buClrTx/>
              <a:buSzTx/>
              <a:buNone/>
              <a:defRPr sz="1600"/>
            </a:lvl5pPr>
          </a:lstStyle>
          <a:p>
            <a:r>
              <a:t>Nivel de texto 1</a:t>
            </a:r>
          </a:p>
          <a:p>
            <a:pPr lvl="1"/>
            <a:r>
              <a:t>Nivel de texto 2</a:t>
            </a:r>
          </a:p>
          <a:p>
            <a:pPr lvl="2"/>
            <a:r>
              <a:t>Nivel de texto 3</a:t>
            </a:r>
          </a:p>
          <a:p>
            <a:pPr lvl="3"/>
            <a:r>
              <a:t>Nivel de texto 4</a:t>
            </a:r>
          </a:p>
          <a:p>
            <a:pPr lvl="4"/>
            <a:r>
              <a:t>Nivel de texto 5</a:t>
            </a:r>
          </a:p>
        </p:txBody>
      </p:sp>
      <p:sp>
        <p:nvSpPr>
          <p:cNvPr id="84" name="Número de diapositiva"/>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Connecteur droit 11"/>
          <p:cNvSpPr/>
          <p:nvPr/>
        </p:nvSpPr>
        <p:spPr>
          <a:xfrm flipH="1">
            <a:off x="587374" y="-2"/>
            <a:ext cx="1589" cy="658818"/>
          </a:xfrm>
          <a:prstGeom prst="line">
            <a:avLst/>
          </a:prstGeom>
          <a:ln w="25400">
            <a:solidFill>
              <a:schemeClr val="accent1"/>
            </a:solidFill>
          </a:ln>
        </p:spPr>
        <p:txBody>
          <a:bodyPr lIns="45718" tIns="45718" rIns="45718" bIns="45718"/>
          <a:lstStyle/>
          <a:p>
            <a:endParaRPr/>
          </a:p>
        </p:txBody>
      </p:sp>
      <p:pic>
        <p:nvPicPr>
          <p:cNvPr id="3" name="Picture 9" descr="Picture 9"/>
          <p:cNvPicPr>
            <a:picLocks noChangeAspect="1"/>
          </p:cNvPicPr>
          <p:nvPr/>
        </p:nvPicPr>
        <p:blipFill>
          <a:blip r:embed="rId10">
            <a:extLst/>
          </a:blip>
          <a:stretch>
            <a:fillRect/>
          </a:stretch>
        </p:blipFill>
        <p:spPr>
          <a:xfrm>
            <a:off x="6326187" y="6038850"/>
            <a:ext cx="2552703" cy="708025"/>
          </a:xfrm>
          <a:prstGeom prst="rect">
            <a:avLst/>
          </a:prstGeom>
          <a:ln w="12700">
            <a:miter lim="400000"/>
          </a:ln>
        </p:spPr>
      </p:pic>
      <p:sp>
        <p:nvSpPr>
          <p:cNvPr id="4" name="Texto del título"/>
          <p:cNvSpPr txBox="1">
            <a:spLocks noGrp="1"/>
          </p:cNvSpPr>
          <p:nvPr>
            <p:ph type="title"/>
          </p:nvPr>
        </p:nvSpPr>
        <p:spPr>
          <a:xfrm>
            <a:off x="741362" y="274638"/>
            <a:ext cx="7566026" cy="1090613"/>
          </a:xfrm>
          <a:prstGeom prst="rect">
            <a:avLst/>
          </a:prstGeom>
          <a:ln w="12700">
            <a:miter lim="400000"/>
          </a:ln>
          <a:extLst>
            <a:ext uri="{C572A759-6A51-4108-AA02-DFA0A04FC94B}">
              <ma14:wrappingTextBoxFlag xmlns="" xmlns:ma14="http://schemas.microsoft.com/office/mac/drawingml/2011/main" val="1"/>
            </a:ext>
          </a:extLst>
        </p:spPr>
        <p:txBody>
          <a:bodyPr lIns="45718" tIns="45718" rIns="45718" bIns="45718">
            <a:normAutofit/>
          </a:bodyPr>
          <a:lstStyle/>
          <a:p>
            <a:r>
              <a:t>Texto del título</a:t>
            </a:r>
          </a:p>
        </p:txBody>
      </p:sp>
      <p:sp>
        <p:nvSpPr>
          <p:cNvPr id="5" name="Nivel de texto 1…"/>
          <p:cNvSpPr txBox="1">
            <a:spLocks noGrp="1"/>
          </p:cNvSpPr>
          <p:nvPr>
            <p:ph type="body" idx="1"/>
          </p:nvPr>
        </p:nvSpPr>
        <p:spPr>
          <a:xfrm>
            <a:off x="740832" y="1498600"/>
            <a:ext cx="7567085" cy="4477700"/>
          </a:xfrm>
          <a:prstGeom prst="rect">
            <a:avLst/>
          </a:prstGeom>
          <a:ln w="12700">
            <a:miter lim="400000"/>
          </a:ln>
          <a:extLst>
            <a:ext uri="{C572A759-6A51-4108-AA02-DFA0A04FC94B}">
              <ma14:wrappingTextBoxFlag xmlns="" xmlns:ma14="http://schemas.microsoft.com/office/mac/drawingml/2011/main" val="1"/>
            </a:ext>
          </a:extLst>
        </p:spPr>
        <p:txBody>
          <a:bodyPr lIns="45718" tIns="45718" rIns="45718" bIns="45718">
            <a:normAutofit/>
          </a:bodyPr>
          <a:lstStyle/>
          <a:p>
            <a:r>
              <a:t>Nivel de texto 1</a:t>
            </a:r>
          </a:p>
          <a:p>
            <a:pPr lvl="1"/>
            <a:r>
              <a:t>Nivel de texto 2</a:t>
            </a:r>
          </a:p>
          <a:p>
            <a:pPr lvl="2"/>
            <a:r>
              <a:t>Nivel de texto 3</a:t>
            </a:r>
          </a:p>
          <a:p>
            <a:pPr lvl="3"/>
            <a:r>
              <a:t>Nivel de texto 4</a:t>
            </a:r>
          </a:p>
          <a:p>
            <a:pPr lvl="4"/>
            <a:r>
              <a:t>Nivel de texto 5</a:t>
            </a:r>
          </a:p>
        </p:txBody>
      </p:sp>
      <p:sp>
        <p:nvSpPr>
          <p:cNvPr id="6" name="Número de diapositiva"/>
          <p:cNvSpPr txBox="1">
            <a:spLocks noGrp="1"/>
          </p:cNvSpPr>
          <p:nvPr>
            <p:ph type="sldNum" sz="quarter" idx="2"/>
          </p:nvPr>
        </p:nvSpPr>
        <p:spPr>
          <a:xfrm>
            <a:off x="6279548" y="6224225"/>
            <a:ext cx="273652" cy="264251"/>
          </a:xfrm>
          <a:prstGeom prst="rect">
            <a:avLst/>
          </a:prstGeom>
          <a:ln w="12700">
            <a:miter lim="400000"/>
          </a:ln>
        </p:spPr>
        <p:txBody>
          <a:bodyPr wrap="none" lIns="45718" tIns="45718" rIns="45718" bIns="45718" anchor="ctr">
            <a:spAutoFit/>
          </a:bodyPr>
          <a:lstStyle>
            <a:lvl1pPr algn="r">
              <a:defRPr sz="1200">
                <a:solidFill>
                  <a:srgbClr val="8D8D8D"/>
                </a:solidFill>
                <a:latin typeface="Arial"/>
                <a:ea typeface="Arial"/>
                <a:cs typeface="Arial"/>
                <a:sym typeface="Arial"/>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Lst>
  <p:transition spd="med"/>
  <p:txStyles>
    <p:titleStyle>
      <a:lvl1pPr marL="0" marR="0" indent="0" algn="l" defTabSz="457200" rtl="0" latinLnBrk="0">
        <a:lnSpc>
          <a:spcPct val="100000"/>
        </a:lnSpc>
        <a:spcBef>
          <a:spcPts val="0"/>
        </a:spcBef>
        <a:spcAft>
          <a:spcPts val="0"/>
        </a:spcAft>
        <a:buClrTx/>
        <a:buSzTx/>
        <a:buFontTx/>
        <a:buNone/>
        <a:tabLst/>
        <a:defRPr sz="3200" b="1" i="0" u="none" strike="noStrike" cap="none" spc="0" baseline="0">
          <a:ln>
            <a:noFill/>
          </a:ln>
          <a:solidFill>
            <a:schemeClr val="accent1"/>
          </a:solidFill>
          <a:uFillTx/>
          <a:latin typeface="Arial"/>
          <a:ea typeface="Arial"/>
          <a:cs typeface="Arial"/>
          <a:sym typeface="Arial"/>
        </a:defRPr>
      </a:lvl1pPr>
      <a:lvl2pPr marL="0" marR="0" indent="0" algn="l" defTabSz="457200" rtl="0" latinLnBrk="0">
        <a:lnSpc>
          <a:spcPct val="100000"/>
        </a:lnSpc>
        <a:spcBef>
          <a:spcPts val="0"/>
        </a:spcBef>
        <a:spcAft>
          <a:spcPts val="0"/>
        </a:spcAft>
        <a:buClrTx/>
        <a:buSzTx/>
        <a:buFontTx/>
        <a:buNone/>
        <a:tabLst/>
        <a:defRPr sz="3200" b="1" i="0" u="none" strike="noStrike" cap="none" spc="0" baseline="0">
          <a:ln>
            <a:noFill/>
          </a:ln>
          <a:solidFill>
            <a:schemeClr val="accent1"/>
          </a:solidFill>
          <a:uFillTx/>
          <a:latin typeface="Arial"/>
          <a:ea typeface="Arial"/>
          <a:cs typeface="Arial"/>
          <a:sym typeface="Arial"/>
        </a:defRPr>
      </a:lvl2pPr>
      <a:lvl3pPr marL="0" marR="0" indent="0" algn="l" defTabSz="457200" rtl="0" latinLnBrk="0">
        <a:lnSpc>
          <a:spcPct val="100000"/>
        </a:lnSpc>
        <a:spcBef>
          <a:spcPts val="0"/>
        </a:spcBef>
        <a:spcAft>
          <a:spcPts val="0"/>
        </a:spcAft>
        <a:buClrTx/>
        <a:buSzTx/>
        <a:buFontTx/>
        <a:buNone/>
        <a:tabLst/>
        <a:defRPr sz="3200" b="1" i="0" u="none" strike="noStrike" cap="none" spc="0" baseline="0">
          <a:ln>
            <a:noFill/>
          </a:ln>
          <a:solidFill>
            <a:schemeClr val="accent1"/>
          </a:solidFill>
          <a:uFillTx/>
          <a:latin typeface="Arial"/>
          <a:ea typeface="Arial"/>
          <a:cs typeface="Arial"/>
          <a:sym typeface="Arial"/>
        </a:defRPr>
      </a:lvl3pPr>
      <a:lvl4pPr marL="0" marR="0" indent="0" algn="l" defTabSz="457200" rtl="0" latinLnBrk="0">
        <a:lnSpc>
          <a:spcPct val="100000"/>
        </a:lnSpc>
        <a:spcBef>
          <a:spcPts val="0"/>
        </a:spcBef>
        <a:spcAft>
          <a:spcPts val="0"/>
        </a:spcAft>
        <a:buClrTx/>
        <a:buSzTx/>
        <a:buFontTx/>
        <a:buNone/>
        <a:tabLst/>
        <a:defRPr sz="3200" b="1" i="0" u="none" strike="noStrike" cap="none" spc="0" baseline="0">
          <a:ln>
            <a:noFill/>
          </a:ln>
          <a:solidFill>
            <a:schemeClr val="accent1"/>
          </a:solidFill>
          <a:uFillTx/>
          <a:latin typeface="Arial"/>
          <a:ea typeface="Arial"/>
          <a:cs typeface="Arial"/>
          <a:sym typeface="Arial"/>
        </a:defRPr>
      </a:lvl4pPr>
      <a:lvl5pPr marL="0" marR="0" indent="0" algn="l" defTabSz="457200" rtl="0" latinLnBrk="0">
        <a:lnSpc>
          <a:spcPct val="100000"/>
        </a:lnSpc>
        <a:spcBef>
          <a:spcPts val="0"/>
        </a:spcBef>
        <a:spcAft>
          <a:spcPts val="0"/>
        </a:spcAft>
        <a:buClrTx/>
        <a:buSzTx/>
        <a:buFontTx/>
        <a:buNone/>
        <a:tabLst/>
        <a:defRPr sz="3200" b="1" i="0" u="none" strike="noStrike" cap="none" spc="0" baseline="0">
          <a:ln>
            <a:noFill/>
          </a:ln>
          <a:solidFill>
            <a:schemeClr val="accent1"/>
          </a:solidFill>
          <a:uFillTx/>
          <a:latin typeface="Arial"/>
          <a:ea typeface="Arial"/>
          <a:cs typeface="Arial"/>
          <a:sym typeface="Arial"/>
        </a:defRPr>
      </a:lvl5pPr>
      <a:lvl6pPr marL="0" marR="0" indent="0" algn="l" defTabSz="457200" rtl="0" latinLnBrk="0">
        <a:lnSpc>
          <a:spcPct val="100000"/>
        </a:lnSpc>
        <a:spcBef>
          <a:spcPts val="0"/>
        </a:spcBef>
        <a:spcAft>
          <a:spcPts val="0"/>
        </a:spcAft>
        <a:buClrTx/>
        <a:buSzTx/>
        <a:buFontTx/>
        <a:buNone/>
        <a:tabLst/>
        <a:defRPr sz="3200" b="1" i="0" u="none" strike="noStrike" cap="none" spc="0" baseline="0">
          <a:ln>
            <a:noFill/>
          </a:ln>
          <a:solidFill>
            <a:schemeClr val="accent1"/>
          </a:solidFill>
          <a:uFillTx/>
          <a:latin typeface="Arial"/>
          <a:ea typeface="Arial"/>
          <a:cs typeface="Arial"/>
          <a:sym typeface="Arial"/>
        </a:defRPr>
      </a:lvl6pPr>
      <a:lvl7pPr marL="0" marR="0" indent="0" algn="l" defTabSz="457200" rtl="0" latinLnBrk="0">
        <a:lnSpc>
          <a:spcPct val="100000"/>
        </a:lnSpc>
        <a:spcBef>
          <a:spcPts val="0"/>
        </a:spcBef>
        <a:spcAft>
          <a:spcPts val="0"/>
        </a:spcAft>
        <a:buClrTx/>
        <a:buSzTx/>
        <a:buFontTx/>
        <a:buNone/>
        <a:tabLst/>
        <a:defRPr sz="3200" b="1" i="0" u="none" strike="noStrike" cap="none" spc="0" baseline="0">
          <a:ln>
            <a:noFill/>
          </a:ln>
          <a:solidFill>
            <a:schemeClr val="accent1"/>
          </a:solidFill>
          <a:uFillTx/>
          <a:latin typeface="Arial"/>
          <a:ea typeface="Arial"/>
          <a:cs typeface="Arial"/>
          <a:sym typeface="Arial"/>
        </a:defRPr>
      </a:lvl7pPr>
      <a:lvl8pPr marL="0" marR="0" indent="0" algn="l" defTabSz="457200" rtl="0" latinLnBrk="0">
        <a:lnSpc>
          <a:spcPct val="100000"/>
        </a:lnSpc>
        <a:spcBef>
          <a:spcPts val="0"/>
        </a:spcBef>
        <a:spcAft>
          <a:spcPts val="0"/>
        </a:spcAft>
        <a:buClrTx/>
        <a:buSzTx/>
        <a:buFontTx/>
        <a:buNone/>
        <a:tabLst/>
        <a:defRPr sz="3200" b="1" i="0" u="none" strike="noStrike" cap="none" spc="0" baseline="0">
          <a:ln>
            <a:noFill/>
          </a:ln>
          <a:solidFill>
            <a:schemeClr val="accent1"/>
          </a:solidFill>
          <a:uFillTx/>
          <a:latin typeface="Arial"/>
          <a:ea typeface="Arial"/>
          <a:cs typeface="Arial"/>
          <a:sym typeface="Arial"/>
        </a:defRPr>
      </a:lvl8pPr>
      <a:lvl9pPr marL="0" marR="0" indent="0" algn="l" defTabSz="457200" rtl="0" latinLnBrk="0">
        <a:lnSpc>
          <a:spcPct val="100000"/>
        </a:lnSpc>
        <a:spcBef>
          <a:spcPts val="0"/>
        </a:spcBef>
        <a:spcAft>
          <a:spcPts val="0"/>
        </a:spcAft>
        <a:buClrTx/>
        <a:buSzTx/>
        <a:buFontTx/>
        <a:buNone/>
        <a:tabLst/>
        <a:defRPr sz="3200" b="1" i="0" u="none" strike="noStrike" cap="none" spc="0" baseline="0">
          <a:ln>
            <a:noFill/>
          </a:ln>
          <a:solidFill>
            <a:schemeClr val="accent1"/>
          </a:solidFill>
          <a:uFillTx/>
          <a:latin typeface="Arial"/>
          <a:ea typeface="Arial"/>
          <a:cs typeface="Arial"/>
          <a:sym typeface="Arial"/>
        </a:defRPr>
      </a:lvl9pPr>
    </p:titleStyle>
    <p:bodyStyle>
      <a:lvl1pPr marL="342900" marR="0" indent="-342900" algn="l" defTabSz="457200" rtl="0" latinLnBrk="0">
        <a:lnSpc>
          <a:spcPct val="100000"/>
        </a:lnSpc>
        <a:spcBef>
          <a:spcPts val="600"/>
        </a:spcBef>
        <a:spcAft>
          <a:spcPts val="0"/>
        </a:spcAft>
        <a:buClr>
          <a:schemeClr val="accent1"/>
        </a:buClr>
        <a:buSzPct val="100000"/>
        <a:buFontTx/>
        <a:buChar char="▪"/>
        <a:tabLst/>
        <a:defRPr sz="2600" b="0" i="0" u="none" strike="noStrike" cap="none" spc="0" baseline="0">
          <a:ln>
            <a:noFill/>
          </a:ln>
          <a:solidFill>
            <a:srgbClr val="333333"/>
          </a:solidFill>
          <a:uFillTx/>
          <a:latin typeface="Arial"/>
          <a:ea typeface="Arial"/>
          <a:cs typeface="Arial"/>
          <a:sym typeface="Arial"/>
        </a:defRPr>
      </a:lvl1pPr>
      <a:lvl2pPr marL="766762" marR="0" indent="-309562" algn="l" defTabSz="457200" rtl="0" latinLnBrk="0">
        <a:lnSpc>
          <a:spcPct val="100000"/>
        </a:lnSpc>
        <a:spcBef>
          <a:spcPts val="600"/>
        </a:spcBef>
        <a:spcAft>
          <a:spcPts val="0"/>
        </a:spcAft>
        <a:buClr>
          <a:schemeClr val="accent1"/>
        </a:buClr>
        <a:buSzPct val="100000"/>
        <a:buFontTx/>
        <a:buChar char="▪"/>
        <a:tabLst/>
        <a:defRPr sz="2600" b="0" i="0" u="none" strike="noStrike" cap="none" spc="0" baseline="0">
          <a:ln>
            <a:noFill/>
          </a:ln>
          <a:solidFill>
            <a:srgbClr val="333333"/>
          </a:solidFill>
          <a:uFillTx/>
          <a:latin typeface="Arial"/>
          <a:ea typeface="Arial"/>
          <a:cs typeface="Arial"/>
          <a:sym typeface="Arial"/>
        </a:defRPr>
      </a:lvl2pPr>
      <a:lvl3pPr marL="1184561" marR="0" indent="-270161" algn="l" defTabSz="457200" rtl="0" latinLnBrk="0">
        <a:lnSpc>
          <a:spcPct val="100000"/>
        </a:lnSpc>
        <a:spcBef>
          <a:spcPts val="600"/>
        </a:spcBef>
        <a:spcAft>
          <a:spcPts val="0"/>
        </a:spcAft>
        <a:buClr>
          <a:schemeClr val="accent1"/>
        </a:buClr>
        <a:buSzPct val="100000"/>
        <a:buFontTx/>
        <a:buChar char="▪"/>
        <a:tabLst/>
        <a:defRPr sz="2600" b="0" i="0" u="none" strike="noStrike" cap="none" spc="0" baseline="0">
          <a:ln>
            <a:noFill/>
          </a:ln>
          <a:solidFill>
            <a:srgbClr val="333333"/>
          </a:solidFill>
          <a:uFillTx/>
          <a:latin typeface="Arial"/>
          <a:ea typeface="Arial"/>
          <a:cs typeface="Arial"/>
          <a:sym typeface="Arial"/>
        </a:defRPr>
      </a:lvl3pPr>
      <a:lvl4pPr marL="1668777" marR="0" indent="-297177" algn="l" defTabSz="457200" rtl="0" latinLnBrk="0">
        <a:lnSpc>
          <a:spcPct val="100000"/>
        </a:lnSpc>
        <a:spcBef>
          <a:spcPts val="600"/>
        </a:spcBef>
        <a:spcAft>
          <a:spcPts val="0"/>
        </a:spcAft>
        <a:buClr>
          <a:schemeClr val="accent1"/>
        </a:buClr>
        <a:buSzPct val="100000"/>
        <a:buFontTx/>
        <a:buChar char="▪"/>
        <a:tabLst/>
        <a:defRPr sz="2600" b="0" i="0" u="none" strike="noStrike" cap="none" spc="0" baseline="0">
          <a:ln>
            <a:noFill/>
          </a:ln>
          <a:solidFill>
            <a:srgbClr val="333333"/>
          </a:solidFill>
          <a:uFillTx/>
          <a:latin typeface="Arial"/>
          <a:ea typeface="Arial"/>
          <a:cs typeface="Arial"/>
          <a:sym typeface="Arial"/>
        </a:defRPr>
      </a:lvl4pPr>
      <a:lvl5pPr marL="2125977" marR="0" indent="-297177" algn="l" defTabSz="457200" rtl="0" latinLnBrk="0">
        <a:lnSpc>
          <a:spcPct val="100000"/>
        </a:lnSpc>
        <a:spcBef>
          <a:spcPts val="600"/>
        </a:spcBef>
        <a:spcAft>
          <a:spcPts val="0"/>
        </a:spcAft>
        <a:buClr>
          <a:schemeClr val="accent1"/>
        </a:buClr>
        <a:buSzPct val="100000"/>
        <a:buFontTx/>
        <a:buChar char="▪"/>
        <a:tabLst/>
        <a:defRPr sz="2600" b="0" i="0" u="none" strike="noStrike" cap="none" spc="0" baseline="0">
          <a:ln>
            <a:noFill/>
          </a:ln>
          <a:solidFill>
            <a:srgbClr val="333333"/>
          </a:solidFill>
          <a:uFillTx/>
          <a:latin typeface="Arial"/>
          <a:ea typeface="Arial"/>
          <a:cs typeface="Arial"/>
          <a:sym typeface="Arial"/>
        </a:defRPr>
      </a:lvl5pPr>
      <a:lvl6pPr marL="2583177" marR="0" indent="-297177" algn="l" defTabSz="457200" rtl="0" latinLnBrk="0">
        <a:lnSpc>
          <a:spcPct val="100000"/>
        </a:lnSpc>
        <a:spcBef>
          <a:spcPts val="600"/>
        </a:spcBef>
        <a:spcAft>
          <a:spcPts val="0"/>
        </a:spcAft>
        <a:buClr>
          <a:schemeClr val="accent1"/>
        </a:buClr>
        <a:buSzPct val="100000"/>
        <a:buFontTx/>
        <a:buChar char="•"/>
        <a:tabLst/>
        <a:defRPr sz="2600" b="0" i="0" u="none" strike="noStrike" cap="none" spc="0" baseline="0">
          <a:ln>
            <a:noFill/>
          </a:ln>
          <a:solidFill>
            <a:srgbClr val="333333"/>
          </a:solidFill>
          <a:uFillTx/>
          <a:latin typeface="Arial"/>
          <a:ea typeface="Arial"/>
          <a:cs typeface="Arial"/>
          <a:sym typeface="Arial"/>
        </a:defRPr>
      </a:lvl6pPr>
      <a:lvl7pPr marL="3040377" marR="0" indent="-297177" algn="l" defTabSz="457200" rtl="0" latinLnBrk="0">
        <a:lnSpc>
          <a:spcPct val="100000"/>
        </a:lnSpc>
        <a:spcBef>
          <a:spcPts val="600"/>
        </a:spcBef>
        <a:spcAft>
          <a:spcPts val="0"/>
        </a:spcAft>
        <a:buClr>
          <a:schemeClr val="accent1"/>
        </a:buClr>
        <a:buSzPct val="100000"/>
        <a:buFontTx/>
        <a:buChar char="•"/>
        <a:tabLst/>
        <a:defRPr sz="2600" b="0" i="0" u="none" strike="noStrike" cap="none" spc="0" baseline="0">
          <a:ln>
            <a:noFill/>
          </a:ln>
          <a:solidFill>
            <a:srgbClr val="333333"/>
          </a:solidFill>
          <a:uFillTx/>
          <a:latin typeface="Arial"/>
          <a:ea typeface="Arial"/>
          <a:cs typeface="Arial"/>
          <a:sym typeface="Arial"/>
        </a:defRPr>
      </a:lvl7pPr>
      <a:lvl8pPr marL="3497579" marR="0" indent="-297177" algn="l" defTabSz="457200" rtl="0" latinLnBrk="0">
        <a:lnSpc>
          <a:spcPct val="100000"/>
        </a:lnSpc>
        <a:spcBef>
          <a:spcPts val="600"/>
        </a:spcBef>
        <a:spcAft>
          <a:spcPts val="0"/>
        </a:spcAft>
        <a:buClr>
          <a:schemeClr val="accent1"/>
        </a:buClr>
        <a:buSzPct val="100000"/>
        <a:buFontTx/>
        <a:buChar char="•"/>
        <a:tabLst/>
        <a:defRPr sz="2600" b="0" i="0" u="none" strike="noStrike" cap="none" spc="0" baseline="0">
          <a:ln>
            <a:noFill/>
          </a:ln>
          <a:solidFill>
            <a:srgbClr val="333333"/>
          </a:solidFill>
          <a:uFillTx/>
          <a:latin typeface="Arial"/>
          <a:ea typeface="Arial"/>
          <a:cs typeface="Arial"/>
          <a:sym typeface="Arial"/>
        </a:defRPr>
      </a:lvl8pPr>
      <a:lvl9pPr marL="3954779" marR="0" indent="-297179" algn="l" defTabSz="457200" rtl="0" latinLnBrk="0">
        <a:lnSpc>
          <a:spcPct val="100000"/>
        </a:lnSpc>
        <a:spcBef>
          <a:spcPts val="600"/>
        </a:spcBef>
        <a:spcAft>
          <a:spcPts val="0"/>
        </a:spcAft>
        <a:buClr>
          <a:schemeClr val="accent1"/>
        </a:buClr>
        <a:buSzPct val="100000"/>
        <a:buFontTx/>
        <a:buChar char="•"/>
        <a:tabLst/>
        <a:defRPr sz="2600" b="0" i="0" u="none" strike="noStrike" cap="none" spc="0" baseline="0">
          <a:ln>
            <a:noFill/>
          </a:ln>
          <a:solidFill>
            <a:srgbClr val="333333"/>
          </a:solidFill>
          <a:uFillTx/>
          <a:latin typeface="Arial"/>
          <a:ea typeface="Arial"/>
          <a:cs typeface="Arial"/>
          <a:sym typeface="Arial"/>
        </a:defRPr>
      </a:lvl9pPr>
    </p:bodyStyle>
    <p:otherStyle>
      <a:lvl1pPr marL="0" marR="0" indent="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Arial"/>
        </a:defRPr>
      </a:lvl1pPr>
      <a:lvl2pPr marL="0" marR="0" indent="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Arial"/>
        </a:defRPr>
      </a:lvl2pPr>
      <a:lvl3pPr marL="0" marR="0" indent="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Arial"/>
        </a:defRPr>
      </a:lvl3pPr>
      <a:lvl4pPr marL="0" marR="0" indent="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Arial"/>
        </a:defRPr>
      </a:lvl4pPr>
      <a:lvl5pPr marL="0" marR="0" indent="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Arial"/>
        </a:defRPr>
      </a:lvl5pPr>
      <a:lvl6pPr marL="0" marR="0" indent="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Arial"/>
        </a:defRPr>
      </a:lvl6pPr>
      <a:lvl7pPr marL="0" marR="0" indent="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Arial"/>
        </a:defRPr>
      </a:lvl7pPr>
      <a:lvl8pPr marL="0" marR="0" indent="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Arial"/>
        </a:defRPr>
      </a:lvl8pPr>
      <a:lvl9pPr marL="0" marR="0" indent="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gradFill flip="none" rotWithShape="1">
          <a:gsLst>
            <a:gs pos="0">
              <a:schemeClr val="accent1">
                <a:lumMod val="89000"/>
              </a:schemeClr>
            </a:gs>
            <a:gs pos="23000">
              <a:schemeClr val="accent1">
                <a:lumMod val="89000"/>
              </a:schemeClr>
            </a:gs>
            <a:gs pos="69000">
              <a:schemeClr val="accent1">
                <a:lumMod val="75000"/>
              </a:schemeClr>
            </a:gs>
            <a:gs pos="97000">
              <a:schemeClr val="accent1">
                <a:lumMod val="70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93" name="Titre 10"/>
          <p:cNvSpPr txBox="1">
            <a:spLocks noGrp="1"/>
          </p:cNvSpPr>
          <p:nvPr>
            <p:ph type="ctrTitle"/>
          </p:nvPr>
        </p:nvSpPr>
        <p:spPr>
          <a:xfrm>
            <a:off x="1047389" y="2304501"/>
            <a:ext cx="7049221" cy="2519537"/>
          </a:xfrm>
          <a:prstGeom prst="rect">
            <a:avLst/>
          </a:prstGeom>
        </p:spPr>
        <p:txBody>
          <a:bodyPr/>
          <a:lstStyle/>
          <a:p>
            <a:pPr algn="ctr" defTabSz="425194">
              <a:defRPr sz="2900"/>
            </a:pPr>
            <a:r>
              <a:rPr lang="en-US" smtClean="0"/>
              <a:t>Gender </a:t>
            </a:r>
            <a:r>
              <a:rPr lang="en-US" dirty="0"/>
              <a:t>Stereotyping</a:t>
            </a:r>
            <a:br>
              <a:rPr lang="en-US" dirty="0"/>
            </a:br>
            <a:r>
              <a:rPr lang="en-US" dirty="0"/>
              <a:t> and the </a:t>
            </a:r>
            <a:r>
              <a:rPr lang="en-US" dirty="0" smtClean="0"/>
              <a:t>Judiciary</a:t>
            </a:r>
            <a:endParaRPr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92" name="Título 1"/>
          <p:cNvSpPr txBox="1">
            <a:spLocks noGrp="1"/>
          </p:cNvSpPr>
          <p:nvPr>
            <p:ph type="title"/>
          </p:nvPr>
        </p:nvSpPr>
        <p:spPr>
          <a:xfrm>
            <a:off x="741362" y="274638"/>
            <a:ext cx="7566026" cy="1090614"/>
          </a:xfrm>
          <a:prstGeom prst="rect">
            <a:avLst/>
          </a:prstGeom>
        </p:spPr>
        <p:txBody>
          <a:bodyPr/>
          <a:lstStyle/>
          <a:p>
            <a:r>
              <a:t>Sexual stereotypes </a:t>
            </a:r>
          </a:p>
        </p:txBody>
      </p:sp>
      <p:sp>
        <p:nvSpPr>
          <p:cNvPr id="193" name="Marcador de texto 2"/>
          <p:cNvSpPr txBox="1">
            <a:spLocks noGrp="1"/>
          </p:cNvSpPr>
          <p:nvPr>
            <p:ph type="body" idx="1"/>
          </p:nvPr>
        </p:nvSpPr>
        <p:spPr>
          <a:xfrm>
            <a:off x="740832" y="1498598"/>
            <a:ext cx="7567084" cy="4477703"/>
          </a:xfrm>
          <a:prstGeom prst="rect">
            <a:avLst/>
          </a:prstGeom>
        </p:spPr>
        <p:txBody>
          <a:bodyPr/>
          <a:lstStyle/>
          <a:p>
            <a:endParaRPr dirty="0"/>
          </a:p>
          <a:p>
            <a:endParaRPr dirty="0"/>
          </a:p>
          <a:p>
            <a:r>
              <a:rPr dirty="0"/>
              <a:t>The term </a:t>
            </a:r>
            <a:r>
              <a:rPr u="sng" dirty="0" smtClean="0"/>
              <a:t>sexual stereotype</a:t>
            </a:r>
            <a:r>
              <a:rPr i="1" dirty="0" smtClean="0"/>
              <a:t> </a:t>
            </a:r>
            <a:r>
              <a:rPr dirty="0"/>
              <a:t>refers to a </a:t>
            </a:r>
            <a:r>
              <a:rPr b="1" dirty="0"/>
              <a:t>generalized view or preconception about the sexual characteristics or behaviors </a:t>
            </a:r>
            <a:r>
              <a:rPr dirty="0"/>
              <a:t>that women and men are believed or expected to possess.</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97" name="Título 1"/>
          <p:cNvSpPr txBox="1">
            <a:spLocks noGrp="1"/>
          </p:cNvSpPr>
          <p:nvPr>
            <p:ph type="title"/>
          </p:nvPr>
        </p:nvSpPr>
        <p:spPr>
          <a:xfrm>
            <a:off x="741362" y="274638"/>
            <a:ext cx="7566026" cy="1090614"/>
          </a:xfrm>
          <a:prstGeom prst="rect">
            <a:avLst/>
          </a:prstGeom>
        </p:spPr>
        <p:txBody>
          <a:bodyPr/>
          <a:lstStyle/>
          <a:p>
            <a:r>
              <a:t>Examples of sexual stereotypes </a:t>
            </a:r>
          </a:p>
        </p:txBody>
      </p:sp>
      <p:grpSp>
        <p:nvGrpSpPr>
          <p:cNvPr id="222" name="Diagram 10"/>
          <p:cNvGrpSpPr/>
          <p:nvPr/>
        </p:nvGrpSpPr>
        <p:grpSpPr>
          <a:xfrm>
            <a:off x="1880168" y="945931"/>
            <a:ext cx="5288413" cy="5028070"/>
            <a:chOff x="0" y="0"/>
            <a:chExt cx="4638154" cy="4473102"/>
          </a:xfrm>
          <a:solidFill>
            <a:schemeClr val="accent1"/>
          </a:solidFill>
        </p:grpSpPr>
        <p:grpSp>
          <p:nvGrpSpPr>
            <p:cNvPr id="201" name="Grupo"/>
            <p:cNvGrpSpPr/>
            <p:nvPr/>
          </p:nvGrpSpPr>
          <p:grpSpPr>
            <a:xfrm>
              <a:off x="1686151" y="1772922"/>
              <a:ext cx="1265855" cy="1265855"/>
              <a:chOff x="0" y="0"/>
              <a:chExt cx="1265854" cy="1265854"/>
            </a:xfrm>
            <a:grpFill/>
          </p:grpSpPr>
          <p:sp>
            <p:nvSpPr>
              <p:cNvPr id="199" name="Círculo"/>
              <p:cNvSpPr/>
              <p:nvPr/>
            </p:nvSpPr>
            <p:spPr>
              <a:xfrm>
                <a:off x="-1" y="-1"/>
                <a:ext cx="1265856" cy="1265856"/>
              </a:xfrm>
              <a:prstGeom prst="ellipse">
                <a:avLst/>
              </a:prstGeom>
              <a:grpFill/>
              <a:ln w="12700" cap="flat">
                <a:noFill/>
                <a:miter lim="400000"/>
              </a:ln>
              <a:effectLst>
                <a:outerShdw blurRad="38100" dist="23000" dir="5400000" rotWithShape="0">
                  <a:srgbClr val="000000">
                    <a:alpha val="35000"/>
                  </a:srgbClr>
                </a:outerShdw>
              </a:effectLst>
            </p:spPr>
            <p:txBody>
              <a:bodyPr wrap="square" lIns="45718" tIns="45718" rIns="45718" bIns="45718" numCol="1" anchor="ctr">
                <a:noAutofit/>
              </a:bodyPr>
              <a:lstStyle/>
              <a:p>
                <a:pPr algn="ctr" defTabSz="422275">
                  <a:lnSpc>
                    <a:spcPct val="90000"/>
                  </a:lnSpc>
                  <a:spcBef>
                    <a:spcPts val="700"/>
                  </a:spcBef>
                  <a:defRPr>
                    <a:solidFill>
                      <a:srgbClr val="FFFFFF"/>
                    </a:solidFill>
                    <a:latin typeface="+mn-lt"/>
                    <a:ea typeface="+mn-ea"/>
                    <a:cs typeface="+mn-cs"/>
                    <a:sym typeface="Calibri"/>
                  </a:defRPr>
                </a:pPr>
                <a:endParaRPr/>
              </a:p>
            </p:txBody>
          </p:sp>
          <p:sp>
            <p:nvSpPr>
              <p:cNvPr id="200" name="Sexual stereotypes"/>
              <p:cNvSpPr txBox="1"/>
              <p:nvPr/>
            </p:nvSpPr>
            <p:spPr>
              <a:xfrm>
                <a:off x="185379" y="499577"/>
                <a:ext cx="895095" cy="266701"/>
              </a:xfrm>
              <a:prstGeom prst="rect">
                <a:avLst/>
              </a:prstGeom>
              <a:grpFill/>
              <a:ln w="12700" cap="flat">
                <a:noFill/>
                <a:miter lim="400000"/>
              </a:ln>
              <a:effectLst/>
              <a:extLst>
                <a:ext uri="{C572A759-6A51-4108-AA02-DFA0A04FC94B}">
                  <ma14:wrappingTextBoxFlag xmlns="" xmlns:ma14="http://schemas.microsoft.com/office/mac/drawingml/2011/main" val="1"/>
                </a:ext>
              </a:extLst>
            </p:spPr>
            <p:txBody>
              <a:bodyPr wrap="square" lIns="12700" tIns="12700" rIns="12700" bIns="12700" numCol="1" anchor="ctr">
                <a:spAutoFit/>
              </a:bodyPr>
              <a:lstStyle>
                <a:lvl1pPr algn="ctr" defTabSz="422275">
                  <a:lnSpc>
                    <a:spcPct val="90000"/>
                  </a:lnSpc>
                  <a:spcBef>
                    <a:spcPts val="300"/>
                  </a:spcBef>
                  <a:defRPr sz="900">
                    <a:solidFill>
                      <a:srgbClr val="FFFFFF"/>
                    </a:solidFill>
                    <a:latin typeface="+mn-lt"/>
                    <a:ea typeface="+mn-ea"/>
                    <a:cs typeface="+mn-cs"/>
                    <a:sym typeface="Calibri"/>
                  </a:defRPr>
                </a:lvl1pPr>
              </a:lstStyle>
              <a:p>
                <a:r>
                  <a:t>Sexual stereotypes</a:t>
                </a:r>
              </a:p>
            </p:txBody>
          </p:sp>
        </p:grpSp>
        <p:sp>
          <p:nvSpPr>
            <p:cNvPr id="202" name="Figura"/>
            <p:cNvSpPr/>
            <p:nvPr/>
          </p:nvSpPr>
          <p:spPr>
            <a:xfrm>
              <a:off x="2103881" y="1392620"/>
              <a:ext cx="430392" cy="268749"/>
            </a:xfrm>
            <a:custGeom>
              <a:avLst/>
              <a:gdLst/>
              <a:ahLst/>
              <a:cxnLst>
                <a:cxn ang="0">
                  <a:pos x="wd2" y="hd2"/>
                </a:cxn>
                <a:cxn ang="5400000">
                  <a:pos x="wd2" y="hd2"/>
                </a:cxn>
                <a:cxn ang="10800000">
                  <a:pos x="wd2" y="hd2"/>
                </a:cxn>
                <a:cxn ang="16200000">
                  <a:pos x="wd2" y="hd2"/>
                </a:cxn>
              </a:cxnLst>
              <a:rect l="0" t="0" r="r" b="b"/>
              <a:pathLst>
                <a:path w="21600" h="21600" extrusionOk="0">
                  <a:moveTo>
                    <a:pt x="4320" y="21600"/>
                  </a:moveTo>
                  <a:lnTo>
                    <a:pt x="4320" y="10800"/>
                  </a:lnTo>
                  <a:lnTo>
                    <a:pt x="0" y="10800"/>
                  </a:lnTo>
                  <a:lnTo>
                    <a:pt x="10800" y="0"/>
                  </a:lnTo>
                  <a:lnTo>
                    <a:pt x="21600" y="10800"/>
                  </a:lnTo>
                  <a:lnTo>
                    <a:pt x="17280" y="10800"/>
                  </a:lnTo>
                  <a:lnTo>
                    <a:pt x="17280" y="21600"/>
                  </a:lnTo>
                  <a:close/>
                </a:path>
              </a:pathLst>
            </a:custGeom>
            <a:grpFill/>
            <a:ln w="12700" cap="flat">
              <a:noFill/>
              <a:miter lim="400000"/>
            </a:ln>
            <a:effectLst>
              <a:outerShdw blurRad="38100" dist="23000" dir="5400000" rotWithShape="0">
                <a:srgbClr val="000000">
                  <a:alpha val="35000"/>
                </a:srgbClr>
              </a:outerShdw>
            </a:effectLst>
          </p:spPr>
          <p:txBody>
            <a:bodyPr wrap="square" lIns="45718" tIns="45718" rIns="45718" bIns="45718" numCol="1" anchor="ctr">
              <a:noAutofit/>
            </a:bodyPr>
            <a:lstStyle/>
            <a:p>
              <a:pPr algn="ctr" defTabSz="800100">
                <a:lnSpc>
                  <a:spcPct val="90000"/>
                </a:lnSpc>
                <a:spcBef>
                  <a:spcPts val="700"/>
                </a:spcBef>
                <a:defRPr>
                  <a:solidFill>
                    <a:srgbClr val="FFFFFF"/>
                  </a:solidFill>
                  <a:latin typeface="+mn-lt"/>
                  <a:ea typeface="+mn-ea"/>
                  <a:cs typeface="+mn-cs"/>
                  <a:sym typeface="Calibri"/>
                </a:defRPr>
              </a:pPr>
              <a:endParaRPr/>
            </a:p>
          </p:txBody>
        </p:sp>
        <p:grpSp>
          <p:nvGrpSpPr>
            <p:cNvPr id="205" name="Grupo"/>
            <p:cNvGrpSpPr/>
            <p:nvPr/>
          </p:nvGrpSpPr>
          <p:grpSpPr>
            <a:xfrm>
              <a:off x="1686151" y="-1"/>
              <a:ext cx="1265855" cy="1265855"/>
              <a:chOff x="0" y="0"/>
              <a:chExt cx="1265854" cy="1265854"/>
            </a:xfrm>
            <a:grpFill/>
          </p:grpSpPr>
          <p:sp>
            <p:nvSpPr>
              <p:cNvPr id="203" name="Círculo"/>
              <p:cNvSpPr/>
              <p:nvPr/>
            </p:nvSpPr>
            <p:spPr>
              <a:xfrm>
                <a:off x="-1" y="-1"/>
                <a:ext cx="1265856" cy="1265856"/>
              </a:xfrm>
              <a:prstGeom prst="ellipse">
                <a:avLst/>
              </a:prstGeom>
              <a:grpFill/>
              <a:ln w="12700" cap="flat">
                <a:noFill/>
                <a:miter lim="400000"/>
              </a:ln>
              <a:effectLst>
                <a:outerShdw blurRad="38100" dist="23000" dir="5400000" rotWithShape="0">
                  <a:srgbClr val="000000">
                    <a:alpha val="35000"/>
                  </a:srgbClr>
                </a:outerShdw>
              </a:effectLst>
            </p:spPr>
            <p:txBody>
              <a:bodyPr wrap="square" lIns="45718" tIns="45718" rIns="45718" bIns="45718" numCol="1" anchor="ctr">
                <a:noAutofit/>
              </a:bodyPr>
              <a:lstStyle/>
              <a:p>
                <a:pPr algn="ctr" defTabSz="422275">
                  <a:lnSpc>
                    <a:spcPct val="90000"/>
                  </a:lnSpc>
                  <a:spcBef>
                    <a:spcPts val="700"/>
                  </a:spcBef>
                  <a:defRPr>
                    <a:solidFill>
                      <a:srgbClr val="FFFFFF"/>
                    </a:solidFill>
                    <a:latin typeface="+mn-lt"/>
                    <a:ea typeface="+mn-ea"/>
                    <a:cs typeface="+mn-cs"/>
                    <a:sym typeface="Calibri"/>
                  </a:defRPr>
                </a:pPr>
                <a:endParaRPr/>
              </a:p>
            </p:txBody>
          </p:sp>
          <p:sp>
            <p:nvSpPr>
              <p:cNvPr id="204" name="Women are sexually passive"/>
              <p:cNvSpPr txBox="1"/>
              <p:nvPr/>
            </p:nvSpPr>
            <p:spPr>
              <a:xfrm>
                <a:off x="185379" y="499575"/>
                <a:ext cx="895095" cy="266701"/>
              </a:xfrm>
              <a:prstGeom prst="rect">
                <a:avLst/>
              </a:prstGeom>
              <a:grpFill/>
              <a:ln w="12700" cap="flat">
                <a:noFill/>
                <a:miter lim="400000"/>
              </a:ln>
              <a:effectLst/>
              <a:extLst>
                <a:ext uri="{C572A759-6A51-4108-AA02-DFA0A04FC94B}">
                  <ma14:wrappingTextBoxFlag xmlns="" xmlns:ma14="http://schemas.microsoft.com/office/mac/drawingml/2011/main" val="1"/>
                </a:ext>
              </a:extLst>
            </p:spPr>
            <p:txBody>
              <a:bodyPr wrap="square" lIns="12700" tIns="12700" rIns="12700" bIns="12700" numCol="1" anchor="ctr">
                <a:spAutoFit/>
              </a:bodyPr>
              <a:lstStyle>
                <a:lvl1pPr algn="ctr" defTabSz="422275">
                  <a:lnSpc>
                    <a:spcPct val="90000"/>
                  </a:lnSpc>
                  <a:spcBef>
                    <a:spcPts val="300"/>
                  </a:spcBef>
                  <a:defRPr sz="900">
                    <a:solidFill>
                      <a:srgbClr val="FFFFFF"/>
                    </a:solidFill>
                    <a:latin typeface="+mn-lt"/>
                    <a:ea typeface="+mn-ea"/>
                    <a:cs typeface="+mn-cs"/>
                    <a:sym typeface="Calibri"/>
                  </a:defRPr>
                </a:lvl1pPr>
              </a:lstStyle>
              <a:p>
                <a:r>
                  <a:t>Women are sexually passive</a:t>
                </a:r>
              </a:p>
            </p:txBody>
          </p:sp>
        </p:grpSp>
        <p:sp>
          <p:nvSpPr>
            <p:cNvPr id="206" name="Figura"/>
            <p:cNvSpPr/>
            <p:nvPr/>
          </p:nvSpPr>
          <p:spPr>
            <a:xfrm>
              <a:off x="2987222" y="1929605"/>
              <a:ext cx="295495" cy="409328"/>
            </a:xfrm>
            <a:custGeom>
              <a:avLst/>
              <a:gdLst/>
              <a:ahLst/>
              <a:cxnLst>
                <a:cxn ang="0">
                  <a:pos x="wd2" y="hd2"/>
                </a:cxn>
                <a:cxn ang="5400000">
                  <a:pos x="wd2" y="hd2"/>
                </a:cxn>
                <a:cxn ang="10800000">
                  <a:pos x="wd2" y="hd2"/>
                </a:cxn>
                <a:cxn ang="16200000">
                  <a:pos x="wd2" y="hd2"/>
                </a:cxn>
              </a:cxnLst>
              <a:rect l="0" t="0" r="r" b="b"/>
              <a:pathLst>
                <a:path w="21600" h="21600" extrusionOk="0">
                  <a:moveTo>
                    <a:pt x="0" y="6511"/>
                  </a:moveTo>
                  <a:lnTo>
                    <a:pt x="9342" y="4320"/>
                  </a:lnTo>
                  <a:lnTo>
                    <a:pt x="7397" y="0"/>
                  </a:lnTo>
                  <a:lnTo>
                    <a:pt x="21600" y="8609"/>
                  </a:lnTo>
                  <a:lnTo>
                    <a:pt x="17119" y="21600"/>
                  </a:lnTo>
                  <a:lnTo>
                    <a:pt x="15175" y="17280"/>
                  </a:lnTo>
                  <a:lnTo>
                    <a:pt x="5833" y="19471"/>
                  </a:lnTo>
                  <a:close/>
                </a:path>
              </a:pathLst>
            </a:custGeom>
            <a:grpFill/>
            <a:ln w="12700" cap="flat">
              <a:noFill/>
              <a:miter lim="400000"/>
            </a:ln>
            <a:effectLst>
              <a:outerShdw blurRad="38100" dist="23000" dir="5400000" rotWithShape="0">
                <a:srgbClr val="000000">
                  <a:alpha val="35000"/>
                </a:srgbClr>
              </a:outerShdw>
            </a:effectLst>
          </p:spPr>
          <p:txBody>
            <a:bodyPr wrap="square" lIns="45718" tIns="45718" rIns="45718" bIns="45718" numCol="1" anchor="ctr">
              <a:noAutofit/>
            </a:bodyPr>
            <a:lstStyle/>
            <a:p>
              <a:pPr algn="ctr" defTabSz="800100">
                <a:lnSpc>
                  <a:spcPct val="90000"/>
                </a:lnSpc>
                <a:spcBef>
                  <a:spcPts val="700"/>
                </a:spcBef>
                <a:defRPr>
                  <a:solidFill>
                    <a:srgbClr val="FFFFFF"/>
                  </a:solidFill>
                  <a:latin typeface="+mn-lt"/>
                  <a:ea typeface="+mn-ea"/>
                  <a:cs typeface="+mn-cs"/>
                  <a:sym typeface="Calibri"/>
                </a:defRPr>
              </a:pPr>
              <a:endParaRPr/>
            </a:p>
          </p:txBody>
        </p:sp>
        <p:grpSp>
          <p:nvGrpSpPr>
            <p:cNvPr id="209" name="Grupo"/>
            <p:cNvGrpSpPr/>
            <p:nvPr/>
          </p:nvGrpSpPr>
          <p:grpSpPr>
            <a:xfrm>
              <a:off x="3372300" y="1225060"/>
              <a:ext cx="1265855" cy="1265855"/>
              <a:chOff x="0" y="0"/>
              <a:chExt cx="1265854" cy="1265854"/>
            </a:xfrm>
            <a:grpFill/>
          </p:grpSpPr>
          <p:sp>
            <p:nvSpPr>
              <p:cNvPr id="207" name="Círculo"/>
              <p:cNvSpPr/>
              <p:nvPr/>
            </p:nvSpPr>
            <p:spPr>
              <a:xfrm>
                <a:off x="-1" y="-1"/>
                <a:ext cx="1265856" cy="1265856"/>
              </a:xfrm>
              <a:prstGeom prst="ellipse">
                <a:avLst/>
              </a:prstGeom>
              <a:grpFill/>
              <a:ln w="12700" cap="flat">
                <a:noFill/>
                <a:miter lim="400000"/>
              </a:ln>
              <a:effectLst>
                <a:outerShdw blurRad="38100" dist="23000" dir="5400000" rotWithShape="0">
                  <a:srgbClr val="000000">
                    <a:alpha val="35000"/>
                  </a:srgbClr>
                </a:outerShdw>
              </a:effectLst>
            </p:spPr>
            <p:txBody>
              <a:bodyPr wrap="square" lIns="45718" tIns="45718" rIns="45718" bIns="45718" numCol="1" anchor="ctr">
                <a:noAutofit/>
              </a:bodyPr>
              <a:lstStyle/>
              <a:p>
                <a:pPr algn="ctr" defTabSz="422275">
                  <a:lnSpc>
                    <a:spcPct val="90000"/>
                  </a:lnSpc>
                  <a:spcBef>
                    <a:spcPts val="700"/>
                  </a:spcBef>
                  <a:defRPr>
                    <a:solidFill>
                      <a:srgbClr val="FFFFFF"/>
                    </a:solidFill>
                    <a:latin typeface="+mn-lt"/>
                    <a:ea typeface="+mn-ea"/>
                    <a:cs typeface="+mn-cs"/>
                    <a:sym typeface="Calibri"/>
                  </a:defRPr>
                </a:pPr>
                <a:endParaRPr/>
              </a:p>
            </p:txBody>
          </p:sp>
          <p:sp>
            <p:nvSpPr>
              <p:cNvPr id="208" name="Men have strong libidos"/>
              <p:cNvSpPr txBox="1"/>
              <p:nvPr/>
            </p:nvSpPr>
            <p:spPr>
              <a:xfrm>
                <a:off x="185380" y="499576"/>
                <a:ext cx="895095" cy="266701"/>
              </a:xfrm>
              <a:prstGeom prst="rect">
                <a:avLst/>
              </a:prstGeom>
              <a:grpFill/>
              <a:ln w="12700" cap="flat">
                <a:noFill/>
                <a:miter lim="400000"/>
              </a:ln>
              <a:effectLst/>
              <a:extLst>
                <a:ext uri="{C572A759-6A51-4108-AA02-DFA0A04FC94B}">
                  <ma14:wrappingTextBoxFlag xmlns="" xmlns:ma14="http://schemas.microsoft.com/office/mac/drawingml/2011/main" val="1"/>
                </a:ext>
              </a:extLst>
            </p:spPr>
            <p:txBody>
              <a:bodyPr wrap="square" lIns="12700" tIns="12700" rIns="12700" bIns="12700" numCol="1" anchor="ctr">
                <a:spAutoFit/>
              </a:bodyPr>
              <a:lstStyle>
                <a:lvl1pPr algn="ctr" defTabSz="422275">
                  <a:lnSpc>
                    <a:spcPct val="90000"/>
                  </a:lnSpc>
                  <a:spcBef>
                    <a:spcPts val="300"/>
                  </a:spcBef>
                  <a:defRPr sz="900">
                    <a:solidFill>
                      <a:srgbClr val="FFFFFF"/>
                    </a:solidFill>
                    <a:latin typeface="+mn-lt"/>
                    <a:ea typeface="+mn-ea"/>
                    <a:cs typeface="+mn-cs"/>
                    <a:sym typeface="Calibri"/>
                  </a:defRPr>
                </a:lvl1pPr>
              </a:lstStyle>
              <a:p>
                <a:r>
                  <a:t>Men have strong libidos</a:t>
                </a:r>
              </a:p>
            </p:txBody>
          </p:sp>
        </p:grpSp>
        <p:sp>
          <p:nvSpPr>
            <p:cNvPr id="210" name="Figura"/>
            <p:cNvSpPr/>
            <p:nvPr/>
          </p:nvSpPr>
          <p:spPr>
            <a:xfrm>
              <a:off x="2652214" y="2932256"/>
              <a:ext cx="357540" cy="311094"/>
            </a:xfrm>
            <a:custGeom>
              <a:avLst/>
              <a:gdLst/>
              <a:ahLst/>
              <a:cxnLst>
                <a:cxn ang="0">
                  <a:pos x="wd2" y="hd2"/>
                </a:cxn>
                <a:cxn ang="5400000">
                  <a:pos x="wd2" y="hd2"/>
                </a:cxn>
                <a:cxn ang="10800000">
                  <a:pos x="wd2" y="hd2"/>
                </a:cxn>
                <a:cxn ang="16200000">
                  <a:pos x="wd2" y="hd2"/>
                </a:cxn>
              </a:cxnLst>
              <a:rect l="0" t="0" r="r" b="b"/>
              <a:pathLst>
                <a:path w="21600" h="21600" extrusionOk="0">
                  <a:moveTo>
                    <a:pt x="12621" y="0"/>
                  </a:moveTo>
                  <a:lnTo>
                    <a:pt x="17393" y="7548"/>
                  </a:lnTo>
                  <a:lnTo>
                    <a:pt x="21600" y="4035"/>
                  </a:lnTo>
                  <a:lnTo>
                    <a:pt x="15854" y="20366"/>
                  </a:lnTo>
                  <a:lnTo>
                    <a:pt x="565" y="21600"/>
                  </a:lnTo>
                  <a:lnTo>
                    <a:pt x="4772" y="18087"/>
                  </a:lnTo>
                  <a:lnTo>
                    <a:pt x="0" y="10539"/>
                  </a:lnTo>
                  <a:close/>
                </a:path>
              </a:pathLst>
            </a:custGeom>
            <a:grpFill/>
            <a:ln w="12700" cap="flat">
              <a:noFill/>
              <a:miter lim="400000"/>
            </a:ln>
            <a:effectLst>
              <a:outerShdw blurRad="38100" dist="23000" dir="5400000" rotWithShape="0">
                <a:srgbClr val="000000">
                  <a:alpha val="35000"/>
                </a:srgbClr>
              </a:outerShdw>
            </a:effectLst>
          </p:spPr>
          <p:txBody>
            <a:bodyPr wrap="square" lIns="45718" tIns="45718" rIns="45718" bIns="45718" numCol="1" anchor="ctr">
              <a:noAutofit/>
            </a:bodyPr>
            <a:lstStyle/>
            <a:p>
              <a:pPr algn="ctr" defTabSz="800100">
                <a:lnSpc>
                  <a:spcPct val="90000"/>
                </a:lnSpc>
                <a:spcBef>
                  <a:spcPts val="700"/>
                </a:spcBef>
                <a:defRPr>
                  <a:solidFill>
                    <a:srgbClr val="FFFFFF"/>
                  </a:solidFill>
                  <a:latin typeface="+mn-lt"/>
                  <a:ea typeface="+mn-ea"/>
                  <a:cs typeface="+mn-cs"/>
                  <a:sym typeface="Calibri"/>
                </a:defRPr>
              </a:pPr>
              <a:endParaRPr/>
            </a:p>
          </p:txBody>
        </p:sp>
        <p:grpSp>
          <p:nvGrpSpPr>
            <p:cNvPr id="213" name="Grupo"/>
            <p:cNvGrpSpPr/>
            <p:nvPr/>
          </p:nvGrpSpPr>
          <p:grpSpPr>
            <a:xfrm>
              <a:off x="2728249" y="3207248"/>
              <a:ext cx="1265855" cy="1265855"/>
              <a:chOff x="0" y="0"/>
              <a:chExt cx="1265854" cy="1265854"/>
            </a:xfrm>
            <a:grpFill/>
          </p:grpSpPr>
          <p:sp>
            <p:nvSpPr>
              <p:cNvPr id="211" name="Círculo"/>
              <p:cNvSpPr/>
              <p:nvPr/>
            </p:nvSpPr>
            <p:spPr>
              <a:xfrm>
                <a:off x="-1" y="-1"/>
                <a:ext cx="1265856" cy="1265856"/>
              </a:xfrm>
              <a:prstGeom prst="ellipse">
                <a:avLst/>
              </a:prstGeom>
              <a:grpFill/>
              <a:ln w="12700" cap="flat">
                <a:noFill/>
                <a:miter lim="400000"/>
              </a:ln>
              <a:effectLst>
                <a:outerShdw blurRad="38100" dist="23000" dir="5400000" rotWithShape="0">
                  <a:srgbClr val="000000">
                    <a:alpha val="35000"/>
                  </a:srgbClr>
                </a:outerShdw>
              </a:effectLst>
            </p:spPr>
            <p:txBody>
              <a:bodyPr wrap="square" lIns="45718" tIns="45718" rIns="45718" bIns="45718" numCol="1" anchor="ctr">
                <a:noAutofit/>
              </a:bodyPr>
              <a:lstStyle/>
              <a:p>
                <a:pPr algn="ctr" defTabSz="422275">
                  <a:lnSpc>
                    <a:spcPct val="90000"/>
                  </a:lnSpc>
                  <a:spcBef>
                    <a:spcPts val="700"/>
                  </a:spcBef>
                  <a:defRPr>
                    <a:solidFill>
                      <a:srgbClr val="FFFFFF"/>
                    </a:solidFill>
                    <a:latin typeface="+mn-lt"/>
                    <a:ea typeface="+mn-ea"/>
                    <a:cs typeface="+mn-cs"/>
                    <a:sym typeface="Calibri"/>
                  </a:defRPr>
                </a:pPr>
                <a:endParaRPr/>
              </a:p>
            </p:txBody>
          </p:sp>
          <p:sp>
            <p:nvSpPr>
              <p:cNvPr id="212" name="Women should be chaste"/>
              <p:cNvSpPr txBox="1"/>
              <p:nvPr/>
            </p:nvSpPr>
            <p:spPr>
              <a:xfrm>
                <a:off x="185380" y="499577"/>
                <a:ext cx="895095" cy="266701"/>
              </a:xfrm>
              <a:prstGeom prst="rect">
                <a:avLst/>
              </a:prstGeom>
              <a:grpFill/>
              <a:ln w="12700" cap="flat">
                <a:noFill/>
                <a:miter lim="400000"/>
              </a:ln>
              <a:effectLst/>
              <a:extLst>
                <a:ext uri="{C572A759-6A51-4108-AA02-DFA0A04FC94B}">
                  <ma14:wrappingTextBoxFlag xmlns="" xmlns:ma14="http://schemas.microsoft.com/office/mac/drawingml/2011/main" val="1"/>
                </a:ext>
              </a:extLst>
            </p:spPr>
            <p:txBody>
              <a:bodyPr wrap="square" lIns="12700" tIns="12700" rIns="12700" bIns="12700" numCol="1" anchor="ctr">
                <a:spAutoFit/>
              </a:bodyPr>
              <a:lstStyle>
                <a:lvl1pPr algn="ctr" defTabSz="422275">
                  <a:lnSpc>
                    <a:spcPct val="90000"/>
                  </a:lnSpc>
                  <a:spcBef>
                    <a:spcPts val="300"/>
                  </a:spcBef>
                  <a:defRPr sz="900">
                    <a:solidFill>
                      <a:srgbClr val="FFFFFF"/>
                    </a:solidFill>
                    <a:latin typeface="+mn-lt"/>
                    <a:ea typeface="+mn-ea"/>
                    <a:cs typeface="+mn-cs"/>
                    <a:sym typeface="Calibri"/>
                  </a:defRPr>
                </a:lvl1pPr>
              </a:lstStyle>
              <a:p>
                <a:r>
                  <a:t>Women should be chaste</a:t>
                </a:r>
              </a:p>
            </p:txBody>
          </p:sp>
        </p:grpSp>
        <p:sp>
          <p:nvSpPr>
            <p:cNvPr id="214" name="Figura"/>
            <p:cNvSpPr/>
            <p:nvPr/>
          </p:nvSpPr>
          <p:spPr>
            <a:xfrm>
              <a:off x="1628401" y="2932256"/>
              <a:ext cx="357540" cy="311094"/>
            </a:xfrm>
            <a:custGeom>
              <a:avLst/>
              <a:gdLst/>
              <a:ahLst/>
              <a:cxnLst>
                <a:cxn ang="0">
                  <a:pos x="wd2" y="hd2"/>
                </a:cxn>
                <a:cxn ang="5400000">
                  <a:pos x="wd2" y="hd2"/>
                </a:cxn>
                <a:cxn ang="10800000">
                  <a:pos x="wd2" y="hd2"/>
                </a:cxn>
                <a:cxn ang="16200000">
                  <a:pos x="wd2" y="hd2"/>
                </a:cxn>
              </a:cxnLst>
              <a:rect l="0" t="0" r="r" b="b"/>
              <a:pathLst>
                <a:path w="21600" h="21600" extrusionOk="0">
                  <a:moveTo>
                    <a:pt x="21600" y="10539"/>
                  </a:moveTo>
                  <a:lnTo>
                    <a:pt x="16828" y="18087"/>
                  </a:lnTo>
                  <a:lnTo>
                    <a:pt x="21035" y="21600"/>
                  </a:lnTo>
                  <a:lnTo>
                    <a:pt x="5746" y="20366"/>
                  </a:lnTo>
                  <a:lnTo>
                    <a:pt x="0" y="4035"/>
                  </a:lnTo>
                  <a:lnTo>
                    <a:pt x="4207" y="7548"/>
                  </a:lnTo>
                  <a:lnTo>
                    <a:pt x="8979" y="0"/>
                  </a:lnTo>
                  <a:close/>
                </a:path>
              </a:pathLst>
            </a:custGeom>
            <a:grpFill/>
            <a:ln w="12700" cap="flat">
              <a:noFill/>
              <a:miter lim="400000"/>
            </a:ln>
            <a:effectLst>
              <a:outerShdw blurRad="38100" dist="23000" dir="5400000" rotWithShape="0">
                <a:srgbClr val="000000">
                  <a:alpha val="35000"/>
                </a:srgbClr>
              </a:outerShdw>
            </a:effectLst>
          </p:spPr>
          <p:txBody>
            <a:bodyPr wrap="square" lIns="45718" tIns="45718" rIns="45718" bIns="45718" numCol="1" anchor="ctr">
              <a:noAutofit/>
            </a:bodyPr>
            <a:lstStyle/>
            <a:p>
              <a:pPr algn="ctr" defTabSz="800100">
                <a:lnSpc>
                  <a:spcPct val="90000"/>
                </a:lnSpc>
                <a:spcBef>
                  <a:spcPts val="700"/>
                </a:spcBef>
                <a:defRPr>
                  <a:solidFill>
                    <a:srgbClr val="FFFFFF"/>
                  </a:solidFill>
                  <a:latin typeface="+mn-lt"/>
                  <a:ea typeface="+mn-ea"/>
                  <a:cs typeface="+mn-cs"/>
                  <a:sym typeface="Calibri"/>
                </a:defRPr>
              </a:pPr>
              <a:endParaRPr/>
            </a:p>
          </p:txBody>
        </p:sp>
        <p:grpSp>
          <p:nvGrpSpPr>
            <p:cNvPr id="217" name="Grupo"/>
            <p:cNvGrpSpPr/>
            <p:nvPr/>
          </p:nvGrpSpPr>
          <p:grpSpPr>
            <a:xfrm>
              <a:off x="644052" y="3207248"/>
              <a:ext cx="1265855" cy="1265855"/>
              <a:chOff x="0" y="0"/>
              <a:chExt cx="1265854" cy="1265854"/>
            </a:xfrm>
            <a:grpFill/>
          </p:grpSpPr>
          <p:sp>
            <p:nvSpPr>
              <p:cNvPr id="215" name="Círculo"/>
              <p:cNvSpPr/>
              <p:nvPr/>
            </p:nvSpPr>
            <p:spPr>
              <a:xfrm>
                <a:off x="-1" y="-1"/>
                <a:ext cx="1265856" cy="1265856"/>
              </a:xfrm>
              <a:prstGeom prst="ellipse">
                <a:avLst/>
              </a:prstGeom>
              <a:grpFill/>
              <a:ln w="12700" cap="flat">
                <a:noFill/>
                <a:miter lim="400000"/>
              </a:ln>
              <a:effectLst>
                <a:outerShdw blurRad="38100" dist="23000" dir="5400000" rotWithShape="0">
                  <a:srgbClr val="000000">
                    <a:alpha val="35000"/>
                  </a:srgbClr>
                </a:outerShdw>
              </a:effectLst>
            </p:spPr>
            <p:txBody>
              <a:bodyPr wrap="square" lIns="45718" tIns="45718" rIns="45718" bIns="45718" numCol="1" anchor="ctr">
                <a:noAutofit/>
              </a:bodyPr>
              <a:lstStyle/>
              <a:p>
                <a:pPr algn="ctr" defTabSz="422275">
                  <a:lnSpc>
                    <a:spcPct val="90000"/>
                  </a:lnSpc>
                  <a:spcBef>
                    <a:spcPts val="700"/>
                  </a:spcBef>
                  <a:defRPr>
                    <a:solidFill>
                      <a:srgbClr val="FFFFFF"/>
                    </a:solidFill>
                    <a:latin typeface="+mn-lt"/>
                    <a:ea typeface="+mn-ea"/>
                    <a:cs typeface="+mn-cs"/>
                    <a:sym typeface="Calibri"/>
                  </a:defRPr>
                </a:pPr>
                <a:endParaRPr/>
              </a:p>
            </p:txBody>
          </p:sp>
          <p:sp>
            <p:nvSpPr>
              <p:cNvPr id="216" name="Men are promiscuous"/>
              <p:cNvSpPr txBox="1"/>
              <p:nvPr/>
            </p:nvSpPr>
            <p:spPr>
              <a:xfrm>
                <a:off x="185379" y="499577"/>
                <a:ext cx="895095" cy="266701"/>
              </a:xfrm>
              <a:prstGeom prst="rect">
                <a:avLst/>
              </a:prstGeom>
              <a:grpFill/>
              <a:ln w="12700" cap="flat">
                <a:noFill/>
                <a:miter lim="400000"/>
              </a:ln>
              <a:effectLst/>
              <a:extLst>
                <a:ext uri="{C572A759-6A51-4108-AA02-DFA0A04FC94B}">
                  <ma14:wrappingTextBoxFlag xmlns="" xmlns:ma14="http://schemas.microsoft.com/office/mac/drawingml/2011/main" val="1"/>
                </a:ext>
              </a:extLst>
            </p:spPr>
            <p:txBody>
              <a:bodyPr wrap="square" lIns="12700" tIns="12700" rIns="12700" bIns="12700" numCol="1" anchor="ctr">
                <a:spAutoFit/>
              </a:bodyPr>
              <a:lstStyle>
                <a:lvl1pPr algn="ctr" defTabSz="422275">
                  <a:lnSpc>
                    <a:spcPct val="90000"/>
                  </a:lnSpc>
                  <a:spcBef>
                    <a:spcPts val="300"/>
                  </a:spcBef>
                  <a:defRPr sz="900">
                    <a:solidFill>
                      <a:srgbClr val="FFFFFF"/>
                    </a:solidFill>
                    <a:latin typeface="+mn-lt"/>
                    <a:ea typeface="+mn-ea"/>
                    <a:cs typeface="+mn-cs"/>
                    <a:sym typeface="Calibri"/>
                  </a:defRPr>
                </a:lvl1pPr>
              </a:lstStyle>
              <a:p>
                <a:r>
                  <a:t>Men are promiscuous</a:t>
                </a:r>
              </a:p>
            </p:txBody>
          </p:sp>
        </p:grpSp>
        <p:sp>
          <p:nvSpPr>
            <p:cNvPr id="218" name="Figura"/>
            <p:cNvSpPr/>
            <p:nvPr/>
          </p:nvSpPr>
          <p:spPr>
            <a:xfrm>
              <a:off x="1355438" y="1929605"/>
              <a:ext cx="295495" cy="409328"/>
            </a:xfrm>
            <a:custGeom>
              <a:avLst/>
              <a:gdLst/>
              <a:ahLst/>
              <a:cxnLst>
                <a:cxn ang="0">
                  <a:pos x="wd2" y="hd2"/>
                </a:cxn>
                <a:cxn ang="5400000">
                  <a:pos x="wd2" y="hd2"/>
                </a:cxn>
                <a:cxn ang="10800000">
                  <a:pos x="wd2" y="hd2"/>
                </a:cxn>
                <a:cxn ang="16200000">
                  <a:pos x="wd2" y="hd2"/>
                </a:cxn>
              </a:cxnLst>
              <a:rect l="0" t="0" r="r" b="b"/>
              <a:pathLst>
                <a:path w="21600" h="21600" extrusionOk="0">
                  <a:moveTo>
                    <a:pt x="15767" y="19471"/>
                  </a:moveTo>
                  <a:lnTo>
                    <a:pt x="6425" y="17280"/>
                  </a:lnTo>
                  <a:lnTo>
                    <a:pt x="4481" y="21600"/>
                  </a:lnTo>
                  <a:lnTo>
                    <a:pt x="0" y="8609"/>
                  </a:lnTo>
                  <a:lnTo>
                    <a:pt x="14203" y="0"/>
                  </a:lnTo>
                  <a:lnTo>
                    <a:pt x="12258" y="4320"/>
                  </a:lnTo>
                  <a:lnTo>
                    <a:pt x="21600" y="6511"/>
                  </a:lnTo>
                  <a:close/>
                </a:path>
              </a:pathLst>
            </a:custGeom>
            <a:grpFill/>
            <a:ln w="12700" cap="flat">
              <a:noFill/>
              <a:miter lim="400000"/>
            </a:ln>
            <a:effectLst>
              <a:outerShdw blurRad="38100" dist="23000" dir="5400000" rotWithShape="0">
                <a:srgbClr val="000000">
                  <a:alpha val="35000"/>
                </a:srgbClr>
              </a:outerShdw>
            </a:effectLst>
          </p:spPr>
          <p:txBody>
            <a:bodyPr wrap="square" lIns="45718" tIns="45718" rIns="45718" bIns="45718" numCol="1" anchor="ctr">
              <a:noAutofit/>
            </a:bodyPr>
            <a:lstStyle/>
            <a:p>
              <a:pPr algn="ctr" defTabSz="800100">
                <a:lnSpc>
                  <a:spcPct val="90000"/>
                </a:lnSpc>
                <a:spcBef>
                  <a:spcPts val="700"/>
                </a:spcBef>
                <a:defRPr>
                  <a:solidFill>
                    <a:srgbClr val="FFFFFF"/>
                  </a:solidFill>
                  <a:latin typeface="+mn-lt"/>
                  <a:ea typeface="+mn-ea"/>
                  <a:cs typeface="+mn-cs"/>
                  <a:sym typeface="Calibri"/>
                </a:defRPr>
              </a:pPr>
              <a:endParaRPr/>
            </a:p>
          </p:txBody>
        </p:sp>
        <p:grpSp>
          <p:nvGrpSpPr>
            <p:cNvPr id="221" name="Grupo"/>
            <p:cNvGrpSpPr/>
            <p:nvPr/>
          </p:nvGrpSpPr>
          <p:grpSpPr>
            <a:xfrm>
              <a:off x="-1" y="1225060"/>
              <a:ext cx="1265856" cy="1265855"/>
              <a:chOff x="0" y="0"/>
              <a:chExt cx="1265854" cy="1265854"/>
            </a:xfrm>
            <a:grpFill/>
          </p:grpSpPr>
          <p:sp>
            <p:nvSpPr>
              <p:cNvPr id="219" name="Círculo"/>
              <p:cNvSpPr/>
              <p:nvPr/>
            </p:nvSpPr>
            <p:spPr>
              <a:xfrm>
                <a:off x="-1" y="-1"/>
                <a:ext cx="1265856" cy="1265856"/>
              </a:xfrm>
              <a:prstGeom prst="ellipse">
                <a:avLst/>
              </a:prstGeom>
              <a:grpFill/>
              <a:ln w="12700" cap="flat">
                <a:noFill/>
                <a:miter lim="400000"/>
              </a:ln>
              <a:effectLst>
                <a:outerShdw blurRad="38100" dist="23000" dir="5400000" rotWithShape="0">
                  <a:srgbClr val="000000">
                    <a:alpha val="35000"/>
                  </a:srgbClr>
                </a:outerShdw>
              </a:effectLst>
            </p:spPr>
            <p:txBody>
              <a:bodyPr wrap="square" lIns="45718" tIns="45718" rIns="45718" bIns="45718" numCol="1" anchor="ctr">
                <a:noAutofit/>
              </a:bodyPr>
              <a:lstStyle/>
              <a:p>
                <a:pPr algn="ctr" defTabSz="422275">
                  <a:lnSpc>
                    <a:spcPct val="90000"/>
                  </a:lnSpc>
                  <a:spcBef>
                    <a:spcPts val="700"/>
                  </a:spcBef>
                  <a:defRPr>
                    <a:solidFill>
                      <a:srgbClr val="FFFFFF"/>
                    </a:solidFill>
                    <a:latin typeface="+mn-lt"/>
                    <a:ea typeface="+mn-ea"/>
                    <a:cs typeface="+mn-cs"/>
                    <a:sym typeface="Calibri"/>
                  </a:defRPr>
                </a:pPr>
                <a:endParaRPr/>
              </a:p>
            </p:txBody>
          </p:sp>
          <p:sp>
            <p:nvSpPr>
              <p:cNvPr id="220" name="Older men lack sexual prowess"/>
              <p:cNvSpPr txBox="1"/>
              <p:nvPr/>
            </p:nvSpPr>
            <p:spPr>
              <a:xfrm>
                <a:off x="185379" y="499576"/>
                <a:ext cx="895094" cy="266701"/>
              </a:xfrm>
              <a:prstGeom prst="rect">
                <a:avLst/>
              </a:prstGeom>
              <a:grpFill/>
              <a:ln w="12700" cap="flat">
                <a:noFill/>
                <a:miter lim="400000"/>
              </a:ln>
              <a:effectLst/>
              <a:extLst>
                <a:ext uri="{C572A759-6A51-4108-AA02-DFA0A04FC94B}">
                  <ma14:wrappingTextBoxFlag xmlns="" xmlns:ma14="http://schemas.microsoft.com/office/mac/drawingml/2011/main" val="1"/>
                </a:ext>
              </a:extLst>
            </p:spPr>
            <p:txBody>
              <a:bodyPr wrap="square" lIns="12700" tIns="12700" rIns="12700" bIns="12700" numCol="1" anchor="ctr">
                <a:spAutoFit/>
              </a:bodyPr>
              <a:lstStyle>
                <a:lvl1pPr algn="ctr" defTabSz="422275">
                  <a:lnSpc>
                    <a:spcPct val="90000"/>
                  </a:lnSpc>
                  <a:spcBef>
                    <a:spcPts val="300"/>
                  </a:spcBef>
                  <a:defRPr sz="900">
                    <a:solidFill>
                      <a:srgbClr val="FFFFFF"/>
                    </a:solidFill>
                    <a:latin typeface="+mn-lt"/>
                    <a:ea typeface="+mn-ea"/>
                    <a:cs typeface="+mn-cs"/>
                    <a:sym typeface="Calibri"/>
                  </a:defRPr>
                </a:lvl1pPr>
              </a:lstStyle>
              <a:p>
                <a:r>
                  <a:t>Older men lack sexual prowess</a:t>
                </a:r>
              </a:p>
            </p:txBody>
          </p:sp>
        </p:grpSp>
      </p:gr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26" name="Título 1"/>
          <p:cNvSpPr txBox="1">
            <a:spLocks noGrp="1"/>
          </p:cNvSpPr>
          <p:nvPr>
            <p:ph type="title"/>
          </p:nvPr>
        </p:nvSpPr>
        <p:spPr>
          <a:xfrm>
            <a:off x="741362" y="274638"/>
            <a:ext cx="7566026" cy="1090614"/>
          </a:xfrm>
          <a:prstGeom prst="rect">
            <a:avLst/>
          </a:prstGeom>
        </p:spPr>
        <p:txBody>
          <a:bodyPr/>
          <a:lstStyle/>
          <a:p>
            <a:r>
              <a:t>Sex-role stereotypes </a:t>
            </a:r>
          </a:p>
        </p:txBody>
      </p:sp>
      <p:sp>
        <p:nvSpPr>
          <p:cNvPr id="227" name="Marcador de texto 2"/>
          <p:cNvSpPr txBox="1">
            <a:spLocks noGrp="1"/>
          </p:cNvSpPr>
          <p:nvPr>
            <p:ph type="body" idx="1"/>
          </p:nvPr>
        </p:nvSpPr>
        <p:spPr>
          <a:xfrm>
            <a:off x="740832" y="1498598"/>
            <a:ext cx="7567084" cy="4477703"/>
          </a:xfrm>
          <a:prstGeom prst="rect">
            <a:avLst/>
          </a:prstGeom>
        </p:spPr>
        <p:txBody>
          <a:bodyPr/>
          <a:lstStyle/>
          <a:p>
            <a:endParaRPr dirty="0"/>
          </a:p>
          <a:p>
            <a:r>
              <a:rPr dirty="0"/>
              <a:t>The term </a:t>
            </a:r>
            <a:r>
              <a:rPr u="sng" dirty="0" smtClean="0"/>
              <a:t>sex-role stereotype</a:t>
            </a:r>
            <a:r>
              <a:rPr i="1" dirty="0" smtClean="0"/>
              <a:t> </a:t>
            </a:r>
            <a:r>
              <a:rPr dirty="0"/>
              <a:t>refers to a generalized view or preconception about the </a:t>
            </a:r>
            <a:r>
              <a:rPr b="1" dirty="0"/>
              <a:t>roles that women and men do or are expected to perform, and the types of behaviors that they possess </a:t>
            </a:r>
            <a:r>
              <a:rPr dirty="0"/>
              <a:t>or to which they are expected to conform.</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31" name="Título 1"/>
          <p:cNvSpPr txBox="1">
            <a:spLocks noGrp="1"/>
          </p:cNvSpPr>
          <p:nvPr>
            <p:ph type="title"/>
          </p:nvPr>
        </p:nvSpPr>
        <p:spPr>
          <a:xfrm>
            <a:off x="741362" y="274638"/>
            <a:ext cx="7566026" cy="1090614"/>
          </a:xfrm>
          <a:prstGeom prst="rect">
            <a:avLst/>
          </a:prstGeom>
        </p:spPr>
        <p:txBody>
          <a:bodyPr/>
          <a:lstStyle/>
          <a:p>
            <a:r>
              <a:t>Examples of sex-role stereotypes </a:t>
            </a:r>
          </a:p>
        </p:txBody>
      </p:sp>
      <p:grpSp>
        <p:nvGrpSpPr>
          <p:cNvPr id="256" name="Diagram 12"/>
          <p:cNvGrpSpPr/>
          <p:nvPr/>
        </p:nvGrpSpPr>
        <p:grpSpPr>
          <a:xfrm>
            <a:off x="1828800" y="993228"/>
            <a:ext cx="5252391" cy="5139558"/>
            <a:chOff x="0" y="0"/>
            <a:chExt cx="4519906" cy="4359110"/>
          </a:xfrm>
          <a:solidFill>
            <a:schemeClr val="accent1"/>
          </a:solidFill>
        </p:grpSpPr>
        <p:grpSp>
          <p:nvGrpSpPr>
            <p:cNvPr id="235" name="Grupo"/>
            <p:cNvGrpSpPr/>
            <p:nvPr/>
          </p:nvGrpSpPr>
          <p:grpSpPr>
            <a:xfrm>
              <a:off x="1596462" y="1727201"/>
              <a:ext cx="1326983" cy="1234573"/>
              <a:chOff x="0" y="0"/>
              <a:chExt cx="1326981" cy="1234572"/>
            </a:xfrm>
            <a:grpFill/>
          </p:grpSpPr>
          <p:sp>
            <p:nvSpPr>
              <p:cNvPr id="233" name="Óvalo"/>
              <p:cNvSpPr/>
              <p:nvPr/>
            </p:nvSpPr>
            <p:spPr>
              <a:xfrm>
                <a:off x="-1" y="0"/>
                <a:ext cx="1326983" cy="1234573"/>
              </a:xfrm>
              <a:prstGeom prst="ellipse">
                <a:avLst/>
              </a:prstGeom>
              <a:grpFill/>
              <a:ln w="12700" cap="flat">
                <a:noFill/>
                <a:miter lim="400000"/>
              </a:ln>
              <a:effectLst>
                <a:outerShdw blurRad="38100" dist="23000" dir="5400000" rotWithShape="0">
                  <a:srgbClr val="000000">
                    <a:alpha val="35000"/>
                  </a:srgbClr>
                </a:outerShdw>
              </a:effectLst>
            </p:spPr>
            <p:txBody>
              <a:bodyPr wrap="square" lIns="45718" tIns="45718" rIns="45718" bIns="45718" numCol="1" anchor="ctr">
                <a:noAutofit/>
              </a:bodyPr>
              <a:lstStyle/>
              <a:p>
                <a:pPr algn="ctr" defTabSz="422275">
                  <a:lnSpc>
                    <a:spcPct val="90000"/>
                  </a:lnSpc>
                  <a:spcBef>
                    <a:spcPts val="700"/>
                  </a:spcBef>
                  <a:defRPr>
                    <a:solidFill>
                      <a:srgbClr val="FFFFFF"/>
                    </a:solidFill>
                    <a:latin typeface="+mn-lt"/>
                    <a:ea typeface="+mn-ea"/>
                    <a:cs typeface="+mn-cs"/>
                    <a:sym typeface="Calibri"/>
                  </a:defRPr>
                </a:pPr>
                <a:endParaRPr/>
              </a:p>
            </p:txBody>
          </p:sp>
          <p:sp>
            <p:nvSpPr>
              <p:cNvPr id="234" name="Sex -role stereotypes"/>
              <p:cNvSpPr txBox="1"/>
              <p:nvPr/>
            </p:nvSpPr>
            <p:spPr>
              <a:xfrm>
                <a:off x="194330" y="483934"/>
                <a:ext cx="938318" cy="266701"/>
              </a:xfrm>
              <a:prstGeom prst="rect">
                <a:avLst/>
              </a:prstGeom>
              <a:grpFill/>
              <a:ln w="12700" cap="flat">
                <a:noFill/>
                <a:miter lim="400000"/>
              </a:ln>
              <a:effectLst/>
              <a:extLst>
                <a:ext uri="{C572A759-6A51-4108-AA02-DFA0A04FC94B}">
                  <ma14:wrappingTextBoxFlag xmlns="" xmlns:ma14="http://schemas.microsoft.com/office/mac/drawingml/2011/main" val="1"/>
                </a:ext>
              </a:extLst>
            </p:spPr>
            <p:txBody>
              <a:bodyPr wrap="square" lIns="12700" tIns="12700" rIns="12700" bIns="12700" numCol="1" anchor="ctr">
                <a:spAutoFit/>
              </a:bodyPr>
              <a:lstStyle>
                <a:lvl1pPr algn="ctr" defTabSz="422275">
                  <a:lnSpc>
                    <a:spcPct val="90000"/>
                  </a:lnSpc>
                  <a:spcBef>
                    <a:spcPts val="300"/>
                  </a:spcBef>
                  <a:defRPr sz="900">
                    <a:solidFill>
                      <a:srgbClr val="FFFFFF"/>
                    </a:solidFill>
                    <a:latin typeface="+mn-lt"/>
                    <a:ea typeface="+mn-ea"/>
                    <a:cs typeface="+mn-cs"/>
                    <a:sym typeface="Calibri"/>
                  </a:defRPr>
                </a:lvl1pPr>
              </a:lstStyle>
              <a:p>
                <a:r>
                  <a:t>Sex -role stereotypes</a:t>
                </a:r>
              </a:p>
            </p:txBody>
          </p:sp>
        </p:grpSp>
        <p:sp>
          <p:nvSpPr>
            <p:cNvPr id="236" name="Figura"/>
            <p:cNvSpPr/>
            <p:nvPr/>
          </p:nvSpPr>
          <p:spPr>
            <a:xfrm>
              <a:off x="2050074" y="1357728"/>
              <a:ext cx="419756" cy="261096"/>
            </a:xfrm>
            <a:custGeom>
              <a:avLst/>
              <a:gdLst/>
              <a:ahLst/>
              <a:cxnLst>
                <a:cxn ang="0">
                  <a:pos x="wd2" y="hd2"/>
                </a:cxn>
                <a:cxn ang="5400000">
                  <a:pos x="wd2" y="hd2"/>
                </a:cxn>
                <a:cxn ang="10800000">
                  <a:pos x="wd2" y="hd2"/>
                </a:cxn>
                <a:cxn ang="16200000">
                  <a:pos x="wd2" y="hd2"/>
                </a:cxn>
              </a:cxnLst>
              <a:rect l="0" t="0" r="r" b="b"/>
              <a:pathLst>
                <a:path w="21600" h="21600" extrusionOk="0">
                  <a:moveTo>
                    <a:pt x="4320" y="21600"/>
                  </a:moveTo>
                  <a:lnTo>
                    <a:pt x="4320" y="10800"/>
                  </a:lnTo>
                  <a:lnTo>
                    <a:pt x="0" y="10800"/>
                  </a:lnTo>
                  <a:lnTo>
                    <a:pt x="10800" y="0"/>
                  </a:lnTo>
                  <a:lnTo>
                    <a:pt x="21600" y="10800"/>
                  </a:lnTo>
                  <a:lnTo>
                    <a:pt x="17280" y="10800"/>
                  </a:lnTo>
                  <a:lnTo>
                    <a:pt x="17280" y="21600"/>
                  </a:lnTo>
                  <a:close/>
                </a:path>
              </a:pathLst>
            </a:custGeom>
            <a:grpFill/>
            <a:ln w="12700" cap="flat">
              <a:noFill/>
              <a:miter lim="400000"/>
            </a:ln>
            <a:effectLst>
              <a:outerShdw blurRad="38100" dist="23000" dir="5400000" rotWithShape="0">
                <a:srgbClr val="000000">
                  <a:alpha val="35000"/>
                </a:srgbClr>
              </a:outerShdw>
            </a:effectLst>
          </p:spPr>
          <p:txBody>
            <a:bodyPr wrap="square" lIns="45718" tIns="45718" rIns="45718" bIns="45718" numCol="1" anchor="ctr">
              <a:noAutofit/>
            </a:bodyPr>
            <a:lstStyle/>
            <a:p>
              <a:pPr algn="ctr" defTabSz="800100">
                <a:lnSpc>
                  <a:spcPct val="90000"/>
                </a:lnSpc>
                <a:spcBef>
                  <a:spcPts val="700"/>
                </a:spcBef>
                <a:defRPr>
                  <a:solidFill>
                    <a:srgbClr val="FFFFFF"/>
                  </a:solidFill>
                  <a:latin typeface="+mn-lt"/>
                  <a:ea typeface="+mn-ea"/>
                  <a:cs typeface="+mn-cs"/>
                  <a:sym typeface="Calibri"/>
                </a:defRPr>
              </a:pPr>
              <a:endParaRPr/>
            </a:p>
          </p:txBody>
        </p:sp>
        <p:grpSp>
          <p:nvGrpSpPr>
            <p:cNvPr id="239" name="Grupo"/>
            <p:cNvGrpSpPr/>
            <p:nvPr/>
          </p:nvGrpSpPr>
          <p:grpSpPr>
            <a:xfrm>
              <a:off x="1642666" y="-1"/>
              <a:ext cx="1234573" cy="1234574"/>
              <a:chOff x="0" y="0"/>
              <a:chExt cx="1234572" cy="1234572"/>
            </a:xfrm>
            <a:grpFill/>
          </p:grpSpPr>
          <p:sp>
            <p:nvSpPr>
              <p:cNvPr id="237" name="Círculo"/>
              <p:cNvSpPr/>
              <p:nvPr/>
            </p:nvSpPr>
            <p:spPr>
              <a:xfrm>
                <a:off x="0" y="-1"/>
                <a:ext cx="1234573" cy="1234573"/>
              </a:xfrm>
              <a:prstGeom prst="ellipse">
                <a:avLst/>
              </a:prstGeom>
              <a:grpFill/>
              <a:ln w="12700" cap="flat">
                <a:noFill/>
                <a:miter lim="400000"/>
              </a:ln>
              <a:effectLst>
                <a:outerShdw blurRad="38100" dist="23000" dir="5400000" rotWithShape="0">
                  <a:srgbClr val="000000">
                    <a:alpha val="35000"/>
                  </a:srgbClr>
                </a:outerShdw>
              </a:effectLst>
            </p:spPr>
            <p:txBody>
              <a:bodyPr wrap="square" lIns="45718" tIns="45718" rIns="45718" bIns="45718" numCol="1" anchor="ctr">
                <a:noAutofit/>
              </a:bodyPr>
              <a:lstStyle/>
              <a:p>
                <a:pPr algn="ctr" defTabSz="422275">
                  <a:lnSpc>
                    <a:spcPct val="90000"/>
                  </a:lnSpc>
                  <a:spcBef>
                    <a:spcPts val="700"/>
                  </a:spcBef>
                  <a:defRPr>
                    <a:solidFill>
                      <a:srgbClr val="FFFFFF"/>
                    </a:solidFill>
                    <a:latin typeface="+mn-lt"/>
                    <a:ea typeface="+mn-ea"/>
                    <a:cs typeface="+mn-cs"/>
                    <a:sym typeface="Calibri"/>
                  </a:defRPr>
                </a:pPr>
                <a:endParaRPr/>
              </a:p>
            </p:txBody>
          </p:sp>
          <p:sp>
            <p:nvSpPr>
              <p:cNvPr id="238" name="Women are caregivers"/>
              <p:cNvSpPr txBox="1"/>
              <p:nvPr/>
            </p:nvSpPr>
            <p:spPr>
              <a:xfrm>
                <a:off x="180798" y="483934"/>
                <a:ext cx="872976" cy="266701"/>
              </a:xfrm>
              <a:prstGeom prst="rect">
                <a:avLst/>
              </a:prstGeom>
              <a:grpFill/>
              <a:ln w="12700" cap="flat">
                <a:noFill/>
                <a:miter lim="400000"/>
              </a:ln>
              <a:effectLst/>
              <a:extLst>
                <a:ext uri="{C572A759-6A51-4108-AA02-DFA0A04FC94B}">
                  <ma14:wrappingTextBoxFlag xmlns="" xmlns:ma14="http://schemas.microsoft.com/office/mac/drawingml/2011/main" val="1"/>
                </a:ext>
              </a:extLst>
            </p:spPr>
            <p:txBody>
              <a:bodyPr wrap="square" lIns="12700" tIns="12700" rIns="12700" bIns="12700" numCol="1" anchor="ctr">
                <a:spAutoFit/>
              </a:bodyPr>
              <a:lstStyle>
                <a:lvl1pPr algn="ctr" defTabSz="422275">
                  <a:lnSpc>
                    <a:spcPct val="90000"/>
                  </a:lnSpc>
                  <a:spcBef>
                    <a:spcPts val="300"/>
                  </a:spcBef>
                  <a:defRPr sz="900">
                    <a:solidFill>
                      <a:srgbClr val="FFFFFF"/>
                    </a:solidFill>
                    <a:latin typeface="+mn-lt"/>
                    <a:ea typeface="+mn-ea"/>
                    <a:cs typeface="+mn-cs"/>
                    <a:sym typeface="Calibri"/>
                  </a:defRPr>
                </a:lvl1pPr>
              </a:lstStyle>
              <a:p>
                <a:r>
                  <a:rPr dirty="0"/>
                  <a:t>Women are caregivers</a:t>
                </a:r>
              </a:p>
            </p:txBody>
          </p:sp>
        </p:grpSp>
        <p:sp>
          <p:nvSpPr>
            <p:cNvPr id="240" name="Figura"/>
            <p:cNvSpPr/>
            <p:nvPr/>
          </p:nvSpPr>
          <p:spPr>
            <a:xfrm>
              <a:off x="2941852" y="1873720"/>
              <a:ext cx="266395" cy="399211"/>
            </a:xfrm>
            <a:custGeom>
              <a:avLst/>
              <a:gdLst/>
              <a:ahLst/>
              <a:cxnLst>
                <a:cxn ang="0">
                  <a:pos x="wd2" y="hd2"/>
                </a:cxn>
                <a:cxn ang="5400000">
                  <a:pos x="wd2" y="hd2"/>
                </a:cxn>
                <a:cxn ang="10800000">
                  <a:pos x="wd2" y="hd2"/>
                </a:cxn>
                <a:cxn ang="16200000">
                  <a:pos x="wd2" y="hd2"/>
                </a:cxn>
              </a:cxnLst>
              <a:rect l="0" t="0" r="r" b="b"/>
              <a:pathLst>
                <a:path w="21600" h="21600" extrusionOk="0">
                  <a:moveTo>
                    <a:pt x="0" y="6320"/>
                  </a:moveTo>
                  <a:lnTo>
                    <a:pt x="9222" y="4320"/>
                  </a:lnTo>
                  <a:lnTo>
                    <a:pt x="7119" y="0"/>
                  </a:lnTo>
                  <a:lnTo>
                    <a:pt x="21600" y="8800"/>
                  </a:lnTo>
                  <a:lnTo>
                    <a:pt x="17636" y="21600"/>
                  </a:lnTo>
                  <a:lnTo>
                    <a:pt x="15533" y="17280"/>
                  </a:lnTo>
                  <a:lnTo>
                    <a:pt x="6310" y="19280"/>
                  </a:lnTo>
                  <a:close/>
                </a:path>
              </a:pathLst>
            </a:custGeom>
            <a:grpFill/>
            <a:ln w="12700" cap="flat">
              <a:noFill/>
              <a:miter lim="400000"/>
            </a:ln>
            <a:effectLst>
              <a:outerShdw blurRad="38100" dist="23000" dir="5400000" rotWithShape="0">
                <a:srgbClr val="000000">
                  <a:alpha val="35000"/>
                </a:srgbClr>
              </a:outerShdw>
            </a:effectLst>
          </p:spPr>
          <p:txBody>
            <a:bodyPr wrap="square" lIns="45718" tIns="45718" rIns="45718" bIns="45718" numCol="1" anchor="ctr">
              <a:noAutofit/>
            </a:bodyPr>
            <a:lstStyle/>
            <a:p>
              <a:pPr algn="ctr" defTabSz="800100">
                <a:lnSpc>
                  <a:spcPct val="90000"/>
                </a:lnSpc>
                <a:spcBef>
                  <a:spcPts val="700"/>
                </a:spcBef>
                <a:defRPr>
                  <a:solidFill>
                    <a:srgbClr val="FFFFFF"/>
                  </a:solidFill>
                  <a:latin typeface="+mn-lt"/>
                  <a:ea typeface="+mn-ea"/>
                  <a:cs typeface="+mn-cs"/>
                  <a:sym typeface="Calibri"/>
                </a:defRPr>
              </a:pPr>
              <a:endParaRPr/>
            </a:p>
          </p:txBody>
        </p:sp>
        <p:grpSp>
          <p:nvGrpSpPr>
            <p:cNvPr id="243" name="Grupo"/>
            <p:cNvGrpSpPr/>
            <p:nvPr/>
          </p:nvGrpSpPr>
          <p:grpSpPr>
            <a:xfrm>
              <a:off x="3285334" y="1193466"/>
              <a:ext cx="1234573" cy="1234573"/>
              <a:chOff x="0" y="0"/>
              <a:chExt cx="1234572" cy="1234572"/>
            </a:xfrm>
            <a:grpFill/>
          </p:grpSpPr>
          <p:sp>
            <p:nvSpPr>
              <p:cNvPr id="241" name="Círculo"/>
              <p:cNvSpPr/>
              <p:nvPr/>
            </p:nvSpPr>
            <p:spPr>
              <a:xfrm>
                <a:off x="0" y="0"/>
                <a:ext cx="1234573" cy="1234573"/>
              </a:xfrm>
              <a:prstGeom prst="ellipse">
                <a:avLst/>
              </a:prstGeom>
              <a:grpFill/>
              <a:ln w="12700" cap="flat">
                <a:noFill/>
                <a:miter lim="400000"/>
              </a:ln>
              <a:effectLst>
                <a:outerShdw blurRad="38100" dist="23000" dir="5400000" rotWithShape="0">
                  <a:srgbClr val="000000">
                    <a:alpha val="35000"/>
                  </a:srgbClr>
                </a:outerShdw>
              </a:effectLst>
            </p:spPr>
            <p:txBody>
              <a:bodyPr wrap="square" lIns="45718" tIns="45718" rIns="45718" bIns="45718" numCol="1" anchor="ctr">
                <a:noAutofit/>
              </a:bodyPr>
              <a:lstStyle/>
              <a:p>
                <a:pPr algn="ctr" defTabSz="422275">
                  <a:lnSpc>
                    <a:spcPct val="90000"/>
                  </a:lnSpc>
                  <a:spcBef>
                    <a:spcPts val="700"/>
                  </a:spcBef>
                  <a:defRPr>
                    <a:solidFill>
                      <a:srgbClr val="FFFFFF"/>
                    </a:solidFill>
                    <a:latin typeface="+mn-lt"/>
                    <a:ea typeface="+mn-ea"/>
                    <a:cs typeface="+mn-cs"/>
                    <a:sym typeface="Calibri"/>
                  </a:defRPr>
                </a:pPr>
                <a:endParaRPr/>
              </a:p>
            </p:txBody>
          </p:sp>
          <p:sp>
            <p:nvSpPr>
              <p:cNvPr id="242" name="Men are heads of households"/>
              <p:cNvSpPr txBox="1"/>
              <p:nvPr/>
            </p:nvSpPr>
            <p:spPr>
              <a:xfrm>
                <a:off x="180797" y="483934"/>
                <a:ext cx="872976" cy="266701"/>
              </a:xfrm>
              <a:prstGeom prst="rect">
                <a:avLst/>
              </a:prstGeom>
              <a:grpFill/>
              <a:ln w="12700" cap="flat">
                <a:noFill/>
                <a:miter lim="400000"/>
              </a:ln>
              <a:effectLst/>
              <a:extLst>
                <a:ext uri="{C572A759-6A51-4108-AA02-DFA0A04FC94B}">
                  <ma14:wrappingTextBoxFlag xmlns="" xmlns:ma14="http://schemas.microsoft.com/office/mac/drawingml/2011/main" val="1"/>
                </a:ext>
              </a:extLst>
            </p:spPr>
            <p:txBody>
              <a:bodyPr wrap="square" lIns="12700" tIns="12700" rIns="12700" bIns="12700" numCol="1" anchor="ctr">
                <a:spAutoFit/>
              </a:bodyPr>
              <a:lstStyle>
                <a:lvl1pPr algn="ctr" defTabSz="422275">
                  <a:lnSpc>
                    <a:spcPct val="90000"/>
                  </a:lnSpc>
                  <a:spcBef>
                    <a:spcPts val="300"/>
                  </a:spcBef>
                  <a:defRPr sz="900">
                    <a:solidFill>
                      <a:srgbClr val="FFFFFF"/>
                    </a:solidFill>
                    <a:latin typeface="+mn-lt"/>
                    <a:ea typeface="+mn-ea"/>
                    <a:cs typeface="+mn-cs"/>
                    <a:sym typeface="Calibri"/>
                  </a:defRPr>
                </a:lvl1pPr>
              </a:lstStyle>
              <a:p>
                <a:r>
                  <a:t>Men are heads of households</a:t>
                </a:r>
              </a:p>
            </p:txBody>
          </p:sp>
        </p:grpSp>
        <p:sp>
          <p:nvSpPr>
            <p:cNvPr id="244" name="Figura"/>
            <p:cNvSpPr/>
            <p:nvPr/>
          </p:nvSpPr>
          <p:spPr>
            <a:xfrm>
              <a:off x="2591421" y="2866918"/>
              <a:ext cx="346092" cy="299812"/>
            </a:xfrm>
            <a:custGeom>
              <a:avLst/>
              <a:gdLst/>
              <a:ahLst/>
              <a:cxnLst>
                <a:cxn ang="0">
                  <a:pos x="wd2" y="hd2"/>
                </a:cxn>
                <a:cxn ang="5400000">
                  <a:pos x="wd2" y="hd2"/>
                </a:cxn>
                <a:cxn ang="10800000">
                  <a:pos x="wd2" y="hd2"/>
                </a:cxn>
                <a:cxn ang="16200000">
                  <a:pos x="wd2" y="hd2"/>
                </a:cxn>
              </a:cxnLst>
              <a:rect l="0" t="0" r="r" b="b"/>
              <a:pathLst>
                <a:path w="21600" h="21600" extrusionOk="0">
                  <a:moveTo>
                    <a:pt x="12716" y="0"/>
                  </a:moveTo>
                  <a:lnTo>
                    <a:pt x="17361" y="7380"/>
                  </a:lnTo>
                  <a:lnTo>
                    <a:pt x="21600" y="3825"/>
                  </a:lnTo>
                  <a:lnTo>
                    <a:pt x="15648" y="20092"/>
                  </a:lnTo>
                  <a:lnTo>
                    <a:pt x="406" y="21600"/>
                  </a:lnTo>
                  <a:lnTo>
                    <a:pt x="4645" y="18045"/>
                  </a:lnTo>
                  <a:lnTo>
                    <a:pt x="0" y="10665"/>
                  </a:lnTo>
                  <a:close/>
                </a:path>
              </a:pathLst>
            </a:custGeom>
            <a:grpFill/>
            <a:ln w="12700" cap="flat">
              <a:noFill/>
              <a:miter lim="400000"/>
            </a:ln>
            <a:effectLst>
              <a:outerShdw blurRad="38100" dist="23000" dir="5400000" rotWithShape="0">
                <a:srgbClr val="000000">
                  <a:alpha val="35000"/>
                </a:srgbClr>
              </a:outerShdw>
            </a:effectLst>
          </p:spPr>
          <p:txBody>
            <a:bodyPr wrap="square" lIns="45718" tIns="45718" rIns="45718" bIns="45718" numCol="1" anchor="ctr">
              <a:noAutofit/>
            </a:bodyPr>
            <a:lstStyle/>
            <a:p>
              <a:pPr algn="ctr" defTabSz="800100">
                <a:lnSpc>
                  <a:spcPct val="90000"/>
                </a:lnSpc>
                <a:spcBef>
                  <a:spcPts val="700"/>
                </a:spcBef>
                <a:defRPr>
                  <a:solidFill>
                    <a:srgbClr val="FFFFFF"/>
                  </a:solidFill>
                  <a:latin typeface="+mn-lt"/>
                  <a:ea typeface="+mn-ea"/>
                  <a:cs typeface="+mn-cs"/>
                  <a:sym typeface="Calibri"/>
                </a:defRPr>
              </a:pPr>
              <a:endParaRPr/>
            </a:p>
          </p:txBody>
        </p:sp>
        <p:grpSp>
          <p:nvGrpSpPr>
            <p:cNvPr id="247" name="Grupo"/>
            <p:cNvGrpSpPr/>
            <p:nvPr/>
          </p:nvGrpSpPr>
          <p:grpSpPr>
            <a:xfrm>
              <a:off x="2657891" y="3124538"/>
              <a:ext cx="1234573" cy="1234573"/>
              <a:chOff x="0" y="0"/>
              <a:chExt cx="1234572" cy="1234572"/>
            </a:xfrm>
            <a:grpFill/>
          </p:grpSpPr>
          <p:sp>
            <p:nvSpPr>
              <p:cNvPr id="245" name="Círculo"/>
              <p:cNvSpPr/>
              <p:nvPr/>
            </p:nvSpPr>
            <p:spPr>
              <a:xfrm>
                <a:off x="0" y="0"/>
                <a:ext cx="1234573" cy="1234573"/>
              </a:xfrm>
              <a:prstGeom prst="ellipse">
                <a:avLst/>
              </a:prstGeom>
              <a:grpFill/>
              <a:ln w="12700" cap="flat">
                <a:noFill/>
                <a:miter lim="400000"/>
              </a:ln>
              <a:effectLst>
                <a:outerShdw blurRad="38100" dist="23000" dir="5400000" rotWithShape="0">
                  <a:srgbClr val="000000">
                    <a:alpha val="35000"/>
                  </a:srgbClr>
                </a:outerShdw>
              </a:effectLst>
            </p:spPr>
            <p:txBody>
              <a:bodyPr wrap="square" lIns="45718" tIns="45718" rIns="45718" bIns="45718" numCol="1" anchor="ctr">
                <a:noAutofit/>
              </a:bodyPr>
              <a:lstStyle/>
              <a:p>
                <a:pPr algn="ctr" defTabSz="400050">
                  <a:lnSpc>
                    <a:spcPct val="90000"/>
                  </a:lnSpc>
                  <a:spcBef>
                    <a:spcPts val="700"/>
                  </a:spcBef>
                  <a:defRPr>
                    <a:solidFill>
                      <a:srgbClr val="FFFFFF"/>
                    </a:solidFill>
                    <a:latin typeface="+mn-lt"/>
                    <a:ea typeface="+mn-ea"/>
                    <a:cs typeface="+mn-cs"/>
                    <a:sym typeface="Calibri"/>
                  </a:defRPr>
                </a:pPr>
                <a:endParaRPr/>
              </a:p>
            </p:txBody>
          </p:sp>
          <p:sp>
            <p:nvSpPr>
              <p:cNvPr id="246" name="Men are breadwinners"/>
              <p:cNvSpPr txBox="1"/>
              <p:nvPr/>
            </p:nvSpPr>
            <p:spPr>
              <a:xfrm>
                <a:off x="180798" y="485204"/>
                <a:ext cx="872976" cy="264159"/>
              </a:xfrm>
              <a:prstGeom prst="rect">
                <a:avLst/>
              </a:prstGeom>
              <a:grpFill/>
              <a:ln w="12700" cap="flat">
                <a:noFill/>
                <a:miter lim="400000"/>
              </a:ln>
              <a:effectLst/>
              <a:extLst>
                <a:ext uri="{C572A759-6A51-4108-AA02-DFA0A04FC94B}">
                  <ma14:wrappingTextBoxFlag xmlns="" xmlns:ma14="http://schemas.microsoft.com/office/mac/drawingml/2011/main" val="1"/>
                </a:ext>
              </a:extLst>
            </p:spPr>
            <p:txBody>
              <a:bodyPr wrap="square" lIns="11428" tIns="11428" rIns="11428" bIns="11428" numCol="1" anchor="ctr">
                <a:spAutoFit/>
              </a:bodyPr>
              <a:lstStyle>
                <a:lvl1pPr algn="ctr" defTabSz="400050">
                  <a:lnSpc>
                    <a:spcPct val="90000"/>
                  </a:lnSpc>
                  <a:spcBef>
                    <a:spcPts val="300"/>
                  </a:spcBef>
                  <a:defRPr sz="900">
                    <a:solidFill>
                      <a:srgbClr val="FFFFFF"/>
                    </a:solidFill>
                    <a:latin typeface="+mn-lt"/>
                    <a:ea typeface="+mn-ea"/>
                    <a:cs typeface="+mn-cs"/>
                    <a:sym typeface="Calibri"/>
                  </a:defRPr>
                </a:lvl1pPr>
              </a:lstStyle>
              <a:p>
                <a:r>
                  <a:t>Men are breadwinners</a:t>
                </a:r>
              </a:p>
            </p:txBody>
          </p:sp>
        </p:grpSp>
        <p:sp>
          <p:nvSpPr>
            <p:cNvPr id="248" name="Figura"/>
            <p:cNvSpPr/>
            <p:nvPr/>
          </p:nvSpPr>
          <p:spPr>
            <a:xfrm>
              <a:off x="1582393" y="2866918"/>
              <a:ext cx="346091" cy="299812"/>
            </a:xfrm>
            <a:custGeom>
              <a:avLst/>
              <a:gdLst/>
              <a:ahLst/>
              <a:cxnLst>
                <a:cxn ang="0">
                  <a:pos x="wd2" y="hd2"/>
                </a:cxn>
                <a:cxn ang="5400000">
                  <a:pos x="wd2" y="hd2"/>
                </a:cxn>
                <a:cxn ang="10800000">
                  <a:pos x="wd2" y="hd2"/>
                </a:cxn>
                <a:cxn ang="16200000">
                  <a:pos x="wd2" y="hd2"/>
                </a:cxn>
              </a:cxnLst>
              <a:rect l="0" t="0" r="r" b="b"/>
              <a:pathLst>
                <a:path w="21600" h="21600" extrusionOk="0">
                  <a:moveTo>
                    <a:pt x="21600" y="10665"/>
                  </a:moveTo>
                  <a:lnTo>
                    <a:pt x="16955" y="18045"/>
                  </a:lnTo>
                  <a:lnTo>
                    <a:pt x="21194" y="21600"/>
                  </a:lnTo>
                  <a:lnTo>
                    <a:pt x="5952" y="20092"/>
                  </a:lnTo>
                  <a:lnTo>
                    <a:pt x="0" y="3825"/>
                  </a:lnTo>
                  <a:lnTo>
                    <a:pt x="4239" y="7380"/>
                  </a:lnTo>
                  <a:lnTo>
                    <a:pt x="8884" y="0"/>
                  </a:lnTo>
                  <a:close/>
                </a:path>
              </a:pathLst>
            </a:custGeom>
            <a:grpFill/>
            <a:ln w="12700" cap="flat">
              <a:noFill/>
              <a:miter lim="400000"/>
            </a:ln>
            <a:effectLst>
              <a:outerShdw blurRad="38100" dist="23000" dir="5400000" rotWithShape="0">
                <a:srgbClr val="000000">
                  <a:alpha val="35000"/>
                </a:srgbClr>
              </a:outerShdw>
            </a:effectLst>
          </p:spPr>
          <p:txBody>
            <a:bodyPr wrap="square" lIns="45718" tIns="45718" rIns="45718" bIns="45718" numCol="1" anchor="ctr">
              <a:noAutofit/>
            </a:bodyPr>
            <a:lstStyle/>
            <a:p>
              <a:pPr algn="ctr" defTabSz="800100">
                <a:lnSpc>
                  <a:spcPct val="90000"/>
                </a:lnSpc>
                <a:spcBef>
                  <a:spcPts val="700"/>
                </a:spcBef>
                <a:defRPr>
                  <a:solidFill>
                    <a:srgbClr val="FFFFFF"/>
                  </a:solidFill>
                  <a:latin typeface="+mn-lt"/>
                  <a:ea typeface="+mn-ea"/>
                  <a:cs typeface="+mn-cs"/>
                  <a:sym typeface="Calibri"/>
                </a:defRPr>
              </a:pPr>
              <a:endParaRPr/>
            </a:p>
          </p:txBody>
        </p:sp>
        <p:grpSp>
          <p:nvGrpSpPr>
            <p:cNvPr id="251" name="Grupo"/>
            <p:cNvGrpSpPr/>
            <p:nvPr/>
          </p:nvGrpSpPr>
          <p:grpSpPr>
            <a:xfrm>
              <a:off x="627443" y="3124538"/>
              <a:ext cx="1234573" cy="1234573"/>
              <a:chOff x="0" y="0"/>
              <a:chExt cx="1234572" cy="1234572"/>
            </a:xfrm>
            <a:grpFill/>
          </p:grpSpPr>
          <p:sp>
            <p:nvSpPr>
              <p:cNvPr id="249" name="Círculo"/>
              <p:cNvSpPr/>
              <p:nvPr/>
            </p:nvSpPr>
            <p:spPr>
              <a:xfrm>
                <a:off x="-1" y="0"/>
                <a:ext cx="1234573" cy="1234573"/>
              </a:xfrm>
              <a:prstGeom prst="ellipse">
                <a:avLst/>
              </a:prstGeom>
              <a:grpFill/>
              <a:ln w="12700" cap="flat">
                <a:noFill/>
                <a:miter lim="400000"/>
              </a:ln>
              <a:effectLst>
                <a:outerShdw blurRad="38100" dist="23000" dir="5400000" rotWithShape="0">
                  <a:srgbClr val="000000">
                    <a:alpha val="35000"/>
                  </a:srgbClr>
                </a:outerShdw>
              </a:effectLst>
            </p:spPr>
            <p:txBody>
              <a:bodyPr wrap="square" lIns="45718" tIns="45718" rIns="45718" bIns="45718" numCol="1" anchor="ctr">
                <a:noAutofit/>
              </a:bodyPr>
              <a:lstStyle/>
              <a:p>
                <a:pPr algn="ctr" defTabSz="422275">
                  <a:lnSpc>
                    <a:spcPct val="90000"/>
                  </a:lnSpc>
                  <a:spcBef>
                    <a:spcPts val="700"/>
                  </a:spcBef>
                  <a:defRPr>
                    <a:solidFill>
                      <a:srgbClr val="FFFFFF"/>
                    </a:solidFill>
                    <a:latin typeface="+mn-lt"/>
                    <a:ea typeface="+mn-ea"/>
                    <a:cs typeface="+mn-cs"/>
                    <a:sym typeface="Calibri"/>
                  </a:defRPr>
                </a:pPr>
                <a:endParaRPr/>
              </a:p>
            </p:txBody>
          </p:sp>
          <p:sp>
            <p:nvSpPr>
              <p:cNvPr id="250" name="Women are homemakers"/>
              <p:cNvSpPr txBox="1"/>
              <p:nvPr/>
            </p:nvSpPr>
            <p:spPr>
              <a:xfrm>
                <a:off x="180797" y="483934"/>
                <a:ext cx="872976" cy="266701"/>
              </a:xfrm>
              <a:prstGeom prst="rect">
                <a:avLst/>
              </a:prstGeom>
              <a:grpFill/>
              <a:ln w="12700" cap="flat">
                <a:noFill/>
                <a:miter lim="400000"/>
              </a:ln>
              <a:effectLst/>
              <a:extLst>
                <a:ext uri="{C572A759-6A51-4108-AA02-DFA0A04FC94B}">
                  <ma14:wrappingTextBoxFlag xmlns="" xmlns:ma14="http://schemas.microsoft.com/office/mac/drawingml/2011/main" val="1"/>
                </a:ext>
              </a:extLst>
            </p:spPr>
            <p:txBody>
              <a:bodyPr wrap="square" lIns="12700" tIns="12700" rIns="12700" bIns="12700" numCol="1" anchor="ctr">
                <a:spAutoFit/>
              </a:bodyPr>
              <a:lstStyle>
                <a:lvl1pPr algn="ctr" defTabSz="422275">
                  <a:lnSpc>
                    <a:spcPct val="90000"/>
                  </a:lnSpc>
                  <a:spcBef>
                    <a:spcPts val="300"/>
                  </a:spcBef>
                  <a:defRPr sz="900">
                    <a:solidFill>
                      <a:srgbClr val="FFFFFF"/>
                    </a:solidFill>
                    <a:latin typeface="+mn-lt"/>
                    <a:ea typeface="+mn-ea"/>
                    <a:cs typeface="+mn-cs"/>
                    <a:sym typeface="Calibri"/>
                  </a:defRPr>
                </a:lvl1pPr>
              </a:lstStyle>
              <a:p>
                <a:r>
                  <a:t>Women are homemakers  </a:t>
                </a:r>
              </a:p>
            </p:txBody>
          </p:sp>
        </p:grpSp>
        <p:sp>
          <p:nvSpPr>
            <p:cNvPr id="252" name="Figura"/>
            <p:cNvSpPr/>
            <p:nvPr/>
          </p:nvSpPr>
          <p:spPr>
            <a:xfrm>
              <a:off x="1311659" y="1873720"/>
              <a:ext cx="266394" cy="399211"/>
            </a:xfrm>
            <a:custGeom>
              <a:avLst/>
              <a:gdLst/>
              <a:ahLst/>
              <a:cxnLst>
                <a:cxn ang="0">
                  <a:pos x="wd2" y="hd2"/>
                </a:cxn>
                <a:cxn ang="5400000">
                  <a:pos x="wd2" y="hd2"/>
                </a:cxn>
                <a:cxn ang="10800000">
                  <a:pos x="wd2" y="hd2"/>
                </a:cxn>
                <a:cxn ang="16200000">
                  <a:pos x="wd2" y="hd2"/>
                </a:cxn>
              </a:cxnLst>
              <a:rect l="0" t="0" r="r" b="b"/>
              <a:pathLst>
                <a:path w="21600" h="21600" extrusionOk="0">
                  <a:moveTo>
                    <a:pt x="15290" y="19280"/>
                  </a:moveTo>
                  <a:lnTo>
                    <a:pt x="6067" y="17280"/>
                  </a:lnTo>
                  <a:lnTo>
                    <a:pt x="3964" y="21600"/>
                  </a:lnTo>
                  <a:lnTo>
                    <a:pt x="0" y="8800"/>
                  </a:lnTo>
                  <a:lnTo>
                    <a:pt x="14481" y="0"/>
                  </a:lnTo>
                  <a:lnTo>
                    <a:pt x="12378" y="4320"/>
                  </a:lnTo>
                  <a:lnTo>
                    <a:pt x="21600" y="6320"/>
                  </a:lnTo>
                  <a:close/>
                </a:path>
              </a:pathLst>
            </a:custGeom>
            <a:grpFill/>
            <a:ln w="12700" cap="flat">
              <a:noFill/>
              <a:miter lim="400000"/>
            </a:ln>
            <a:effectLst>
              <a:outerShdw blurRad="38100" dist="23000" dir="5400000" rotWithShape="0">
                <a:srgbClr val="000000">
                  <a:alpha val="35000"/>
                </a:srgbClr>
              </a:outerShdw>
            </a:effectLst>
          </p:spPr>
          <p:txBody>
            <a:bodyPr wrap="square" lIns="45718" tIns="45718" rIns="45718" bIns="45718" numCol="1" anchor="ctr">
              <a:noAutofit/>
            </a:bodyPr>
            <a:lstStyle/>
            <a:p>
              <a:pPr algn="ctr" defTabSz="800100">
                <a:lnSpc>
                  <a:spcPct val="90000"/>
                </a:lnSpc>
                <a:spcBef>
                  <a:spcPts val="700"/>
                </a:spcBef>
                <a:defRPr>
                  <a:solidFill>
                    <a:srgbClr val="FFFFFF"/>
                  </a:solidFill>
                  <a:latin typeface="+mn-lt"/>
                  <a:ea typeface="+mn-ea"/>
                  <a:cs typeface="+mn-cs"/>
                  <a:sym typeface="Calibri"/>
                </a:defRPr>
              </a:pPr>
              <a:endParaRPr/>
            </a:p>
          </p:txBody>
        </p:sp>
        <p:grpSp>
          <p:nvGrpSpPr>
            <p:cNvPr id="255" name="Grupo"/>
            <p:cNvGrpSpPr/>
            <p:nvPr/>
          </p:nvGrpSpPr>
          <p:grpSpPr>
            <a:xfrm>
              <a:off x="-1" y="1193466"/>
              <a:ext cx="1234573" cy="1234573"/>
              <a:chOff x="0" y="0"/>
              <a:chExt cx="1234572" cy="1234572"/>
            </a:xfrm>
            <a:grpFill/>
          </p:grpSpPr>
          <p:sp>
            <p:nvSpPr>
              <p:cNvPr id="253" name="Círculo"/>
              <p:cNvSpPr/>
              <p:nvPr/>
            </p:nvSpPr>
            <p:spPr>
              <a:xfrm>
                <a:off x="-1" y="0"/>
                <a:ext cx="1234573" cy="1234573"/>
              </a:xfrm>
              <a:prstGeom prst="ellipse">
                <a:avLst/>
              </a:prstGeom>
              <a:grpFill/>
              <a:ln w="12700" cap="flat">
                <a:noFill/>
                <a:miter lim="400000"/>
              </a:ln>
              <a:effectLst>
                <a:outerShdw blurRad="38100" dist="23000" dir="5400000" rotWithShape="0">
                  <a:srgbClr val="000000">
                    <a:alpha val="35000"/>
                  </a:srgbClr>
                </a:outerShdw>
              </a:effectLst>
            </p:spPr>
            <p:txBody>
              <a:bodyPr wrap="square" lIns="45718" tIns="45718" rIns="45718" bIns="45718" numCol="1" anchor="ctr">
                <a:noAutofit/>
              </a:bodyPr>
              <a:lstStyle/>
              <a:p>
                <a:pPr algn="ctr" defTabSz="422275">
                  <a:lnSpc>
                    <a:spcPct val="90000"/>
                  </a:lnSpc>
                  <a:spcBef>
                    <a:spcPts val="700"/>
                  </a:spcBef>
                  <a:defRPr>
                    <a:solidFill>
                      <a:srgbClr val="FFFFFF"/>
                    </a:solidFill>
                    <a:latin typeface="+mn-lt"/>
                    <a:ea typeface="+mn-ea"/>
                    <a:cs typeface="+mn-cs"/>
                    <a:sym typeface="Calibri"/>
                  </a:defRPr>
                </a:pPr>
                <a:endParaRPr/>
              </a:p>
            </p:txBody>
          </p:sp>
          <p:sp>
            <p:nvSpPr>
              <p:cNvPr id="254" name="Men are decision-makers"/>
              <p:cNvSpPr txBox="1"/>
              <p:nvPr/>
            </p:nvSpPr>
            <p:spPr>
              <a:xfrm>
                <a:off x="180797" y="483934"/>
                <a:ext cx="872976" cy="266701"/>
              </a:xfrm>
              <a:prstGeom prst="rect">
                <a:avLst/>
              </a:prstGeom>
              <a:grpFill/>
              <a:ln w="12700" cap="flat">
                <a:noFill/>
                <a:miter lim="400000"/>
              </a:ln>
              <a:effectLst/>
              <a:extLst>
                <a:ext uri="{C572A759-6A51-4108-AA02-DFA0A04FC94B}">
                  <ma14:wrappingTextBoxFlag xmlns="" xmlns:ma14="http://schemas.microsoft.com/office/mac/drawingml/2011/main" val="1"/>
                </a:ext>
              </a:extLst>
            </p:spPr>
            <p:txBody>
              <a:bodyPr wrap="square" lIns="12700" tIns="12700" rIns="12700" bIns="12700" numCol="1" anchor="ctr">
                <a:spAutoFit/>
              </a:bodyPr>
              <a:lstStyle>
                <a:lvl1pPr algn="ctr" defTabSz="422275">
                  <a:lnSpc>
                    <a:spcPct val="90000"/>
                  </a:lnSpc>
                  <a:spcBef>
                    <a:spcPts val="300"/>
                  </a:spcBef>
                  <a:defRPr sz="900">
                    <a:solidFill>
                      <a:srgbClr val="FFFFFF"/>
                    </a:solidFill>
                    <a:latin typeface="+mn-lt"/>
                    <a:ea typeface="+mn-ea"/>
                    <a:cs typeface="+mn-cs"/>
                    <a:sym typeface="Calibri"/>
                  </a:defRPr>
                </a:lvl1pPr>
              </a:lstStyle>
              <a:p>
                <a:r>
                  <a:t>Men are decision-makers</a:t>
                </a:r>
              </a:p>
            </p:txBody>
          </p:sp>
        </p:grpSp>
      </p:gr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60" name="Título 1"/>
          <p:cNvSpPr txBox="1">
            <a:spLocks noGrp="1"/>
          </p:cNvSpPr>
          <p:nvPr>
            <p:ph type="title"/>
          </p:nvPr>
        </p:nvSpPr>
        <p:spPr>
          <a:xfrm>
            <a:off x="741362" y="274638"/>
            <a:ext cx="7566026" cy="1090614"/>
          </a:xfrm>
          <a:prstGeom prst="rect">
            <a:avLst/>
          </a:prstGeom>
        </p:spPr>
        <p:txBody>
          <a:bodyPr/>
          <a:lstStyle/>
          <a:p>
            <a:r>
              <a:t>Compounded stereotypes </a:t>
            </a:r>
          </a:p>
        </p:txBody>
      </p:sp>
      <p:sp>
        <p:nvSpPr>
          <p:cNvPr id="261" name="Marcador de texto 2"/>
          <p:cNvSpPr txBox="1">
            <a:spLocks noGrp="1"/>
          </p:cNvSpPr>
          <p:nvPr>
            <p:ph type="body" idx="1"/>
          </p:nvPr>
        </p:nvSpPr>
        <p:spPr>
          <a:xfrm>
            <a:off x="740832" y="1498598"/>
            <a:ext cx="7567084" cy="4477703"/>
          </a:xfrm>
          <a:prstGeom prst="rect">
            <a:avLst/>
          </a:prstGeom>
        </p:spPr>
        <p:txBody>
          <a:bodyPr/>
          <a:lstStyle/>
          <a:p>
            <a:endParaRPr dirty="0"/>
          </a:p>
          <a:p>
            <a:r>
              <a:rPr dirty="0"/>
              <a:t>The term </a:t>
            </a:r>
            <a:r>
              <a:rPr u="sng" dirty="0" smtClean="0"/>
              <a:t>compounded stereotype</a:t>
            </a:r>
            <a:r>
              <a:rPr dirty="0" smtClean="0"/>
              <a:t> </a:t>
            </a:r>
            <a:r>
              <a:rPr dirty="0"/>
              <a:t>refers to a generalized view or preconception about groups that result from the </a:t>
            </a:r>
            <a:r>
              <a:rPr b="1" dirty="0"/>
              <a:t>ascription of attributes, characteristics or roles based on one or more other traits</a:t>
            </a:r>
            <a:r>
              <a:rPr dirty="0"/>
              <a:t>, for example sex/gender and disability.</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65" name="Título 1"/>
          <p:cNvSpPr txBox="1">
            <a:spLocks noGrp="1"/>
          </p:cNvSpPr>
          <p:nvPr>
            <p:ph type="title"/>
          </p:nvPr>
        </p:nvSpPr>
        <p:spPr>
          <a:xfrm>
            <a:off x="741362" y="274638"/>
            <a:ext cx="7566026" cy="1090614"/>
          </a:xfrm>
          <a:prstGeom prst="rect">
            <a:avLst/>
          </a:prstGeom>
        </p:spPr>
        <p:txBody>
          <a:bodyPr/>
          <a:lstStyle/>
          <a:p>
            <a:r>
              <a:t>Examples of compounded stereotypes</a:t>
            </a:r>
          </a:p>
        </p:txBody>
      </p:sp>
      <p:grpSp>
        <p:nvGrpSpPr>
          <p:cNvPr id="286" name="Diagram 21"/>
          <p:cNvGrpSpPr/>
          <p:nvPr/>
        </p:nvGrpSpPr>
        <p:grpSpPr>
          <a:xfrm>
            <a:off x="1774070" y="1024758"/>
            <a:ext cx="5500610" cy="5216450"/>
            <a:chOff x="-2" y="-1"/>
            <a:chExt cx="4291465" cy="4291466"/>
          </a:xfrm>
          <a:solidFill>
            <a:schemeClr val="accent1"/>
          </a:solidFill>
        </p:grpSpPr>
        <p:grpSp>
          <p:nvGrpSpPr>
            <p:cNvPr id="269" name="Grupo"/>
            <p:cNvGrpSpPr/>
            <p:nvPr/>
          </p:nvGrpSpPr>
          <p:grpSpPr>
            <a:xfrm>
              <a:off x="1581120" y="1581121"/>
              <a:ext cx="1129221" cy="1129221"/>
              <a:chOff x="0" y="0"/>
              <a:chExt cx="1129219" cy="1129219"/>
            </a:xfrm>
            <a:grpFill/>
          </p:grpSpPr>
          <p:sp>
            <p:nvSpPr>
              <p:cNvPr id="267" name="Círculo"/>
              <p:cNvSpPr/>
              <p:nvPr/>
            </p:nvSpPr>
            <p:spPr>
              <a:xfrm>
                <a:off x="-1" y="-1"/>
                <a:ext cx="1129220" cy="1129220"/>
              </a:xfrm>
              <a:prstGeom prst="ellipse">
                <a:avLst/>
              </a:prstGeom>
              <a:grpFill/>
              <a:ln w="12700" cap="flat">
                <a:noFill/>
                <a:miter lim="400000"/>
              </a:ln>
              <a:effectLst>
                <a:outerShdw blurRad="38100" dist="23000" dir="5400000" rotWithShape="0">
                  <a:srgbClr val="000000">
                    <a:alpha val="35000"/>
                  </a:srgbClr>
                </a:outerShdw>
              </a:effectLst>
            </p:spPr>
            <p:txBody>
              <a:bodyPr wrap="square" lIns="45718" tIns="45718" rIns="45718" bIns="45718" numCol="1" anchor="ctr">
                <a:noAutofit/>
              </a:bodyPr>
              <a:lstStyle/>
              <a:p>
                <a:pPr algn="ctr" defTabSz="400050">
                  <a:lnSpc>
                    <a:spcPct val="90000"/>
                  </a:lnSpc>
                  <a:spcBef>
                    <a:spcPts val="700"/>
                  </a:spcBef>
                  <a:defRPr>
                    <a:solidFill>
                      <a:srgbClr val="FFFFFF"/>
                    </a:solidFill>
                    <a:latin typeface="+mn-lt"/>
                    <a:ea typeface="+mn-ea"/>
                    <a:cs typeface="+mn-cs"/>
                    <a:sym typeface="Calibri"/>
                  </a:defRPr>
                </a:pPr>
                <a:endParaRPr/>
              </a:p>
            </p:txBody>
          </p:sp>
          <p:sp>
            <p:nvSpPr>
              <p:cNvPr id="268" name="Compounded stereotypes"/>
              <p:cNvSpPr txBox="1"/>
              <p:nvPr/>
            </p:nvSpPr>
            <p:spPr>
              <a:xfrm>
                <a:off x="165369" y="432527"/>
                <a:ext cx="798478" cy="264159"/>
              </a:xfrm>
              <a:prstGeom prst="rect">
                <a:avLst/>
              </a:prstGeom>
              <a:grpFill/>
              <a:ln w="12700" cap="flat">
                <a:noFill/>
                <a:miter lim="400000"/>
              </a:ln>
              <a:effectLst/>
              <a:extLst>
                <a:ext uri="{C572A759-6A51-4108-AA02-DFA0A04FC94B}">
                  <ma14:wrappingTextBoxFlag xmlns="" xmlns:ma14="http://schemas.microsoft.com/office/mac/drawingml/2011/main" val="1"/>
                </a:ext>
              </a:extLst>
            </p:spPr>
            <p:txBody>
              <a:bodyPr wrap="square" lIns="11428" tIns="11428" rIns="11428" bIns="11428" numCol="1" anchor="ctr">
                <a:spAutoFit/>
              </a:bodyPr>
              <a:lstStyle>
                <a:lvl1pPr algn="ctr" defTabSz="400050">
                  <a:lnSpc>
                    <a:spcPct val="90000"/>
                  </a:lnSpc>
                  <a:spcBef>
                    <a:spcPts val="300"/>
                  </a:spcBef>
                  <a:defRPr sz="900">
                    <a:solidFill>
                      <a:srgbClr val="FFFFFF"/>
                    </a:solidFill>
                    <a:latin typeface="+mn-lt"/>
                    <a:ea typeface="+mn-ea"/>
                    <a:cs typeface="+mn-cs"/>
                    <a:sym typeface="Calibri"/>
                  </a:defRPr>
                </a:lvl1pPr>
              </a:lstStyle>
              <a:p>
                <a:r>
                  <a:t>Compounded stereotypes</a:t>
                </a:r>
              </a:p>
            </p:txBody>
          </p:sp>
        </p:grpSp>
        <p:sp>
          <p:nvSpPr>
            <p:cNvPr id="270" name="Figura"/>
            <p:cNvSpPr/>
            <p:nvPr/>
          </p:nvSpPr>
          <p:spPr>
            <a:xfrm>
              <a:off x="1953762" y="1242192"/>
              <a:ext cx="383935" cy="239512"/>
            </a:xfrm>
            <a:custGeom>
              <a:avLst/>
              <a:gdLst/>
              <a:ahLst/>
              <a:cxnLst>
                <a:cxn ang="0">
                  <a:pos x="wd2" y="hd2"/>
                </a:cxn>
                <a:cxn ang="5400000">
                  <a:pos x="wd2" y="hd2"/>
                </a:cxn>
                <a:cxn ang="10800000">
                  <a:pos x="wd2" y="hd2"/>
                </a:cxn>
                <a:cxn ang="16200000">
                  <a:pos x="wd2" y="hd2"/>
                </a:cxn>
              </a:cxnLst>
              <a:rect l="0" t="0" r="r" b="b"/>
              <a:pathLst>
                <a:path w="21600" h="21600" extrusionOk="0">
                  <a:moveTo>
                    <a:pt x="4320" y="21600"/>
                  </a:moveTo>
                  <a:lnTo>
                    <a:pt x="4320" y="10800"/>
                  </a:lnTo>
                  <a:lnTo>
                    <a:pt x="0" y="10800"/>
                  </a:lnTo>
                  <a:lnTo>
                    <a:pt x="10800" y="0"/>
                  </a:lnTo>
                  <a:lnTo>
                    <a:pt x="21600" y="10800"/>
                  </a:lnTo>
                  <a:lnTo>
                    <a:pt x="17280" y="10800"/>
                  </a:lnTo>
                  <a:lnTo>
                    <a:pt x="17280" y="21600"/>
                  </a:lnTo>
                  <a:close/>
                </a:path>
              </a:pathLst>
            </a:custGeom>
            <a:grpFill/>
            <a:ln w="12700" cap="flat">
              <a:noFill/>
              <a:miter lim="400000"/>
            </a:ln>
            <a:effectLst>
              <a:outerShdw blurRad="38100" dist="23000" dir="5400000" rotWithShape="0">
                <a:srgbClr val="000000">
                  <a:alpha val="35000"/>
                </a:srgbClr>
              </a:outerShdw>
            </a:effectLst>
          </p:spPr>
          <p:txBody>
            <a:bodyPr wrap="square" lIns="45718" tIns="45718" rIns="45718" bIns="45718" numCol="1" anchor="ctr">
              <a:noAutofit/>
            </a:bodyPr>
            <a:lstStyle/>
            <a:p>
              <a:pPr algn="ctr" defTabSz="711200">
                <a:lnSpc>
                  <a:spcPct val="90000"/>
                </a:lnSpc>
                <a:spcBef>
                  <a:spcPts val="700"/>
                </a:spcBef>
                <a:defRPr sz="1600">
                  <a:solidFill>
                    <a:srgbClr val="FFFFFF"/>
                  </a:solidFill>
                  <a:latin typeface="+mn-lt"/>
                  <a:ea typeface="+mn-ea"/>
                  <a:cs typeface="+mn-cs"/>
                  <a:sym typeface="Calibri"/>
                </a:defRPr>
              </a:pPr>
              <a:endParaRPr/>
            </a:p>
          </p:txBody>
        </p:sp>
        <p:grpSp>
          <p:nvGrpSpPr>
            <p:cNvPr id="273" name="Grupo"/>
            <p:cNvGrpSpPr/>
            <p:nvPr/>
          </p:nvGrpSpPr>
          <p:grpSpPr>
            <a:xfrm>
              <a:off x="1581120" y="-1"/>
              <a:ext cx="1129221" cy="1129221"/>
              <a:chOff x="0" y="0"/>
              <a:chExt cx="1129219" cy="1129219"/>
            </a:xfrm>
            <a:grpFill/>
          </p:grpSpPr>
          <p:sp>
            <p:nvSpPr>
              <p:cNvPr id="271" name="Círculo"/>
              <p:cNvSpPr/>
              <p:nvPr/>
            </p:nvSpPr>
            <p:spPr>
              <a:xfrm>
                <a:off x="-1" y="-1"/>
                <a:ext cx="1129220" cy="1129220"/>
              </a:xfrm>
              <a:prstGeom prst="ellipse">
                <a:avLst/>
              </a:prstGeom>
              <a:grpFill/>
              <a:ln w="12700" cap="flat">
                <a:noFill/>
                <a:miter lim="400000"/>
              </a:ln>
              <a:effectLst>
                <a:outerShdw blurRad="38100" dist="23000" dir="5400000" rotWithShape="0">
                  <a:srgbClr val="000000">
                    <a:alpha val="35000"/>
                  </a:srgbClr>
                </a:outerShdw>
              </a:effectLst>
            </p:spPr>
            <p:txBody>
              <a:bodyPr wrap="square" lIns="45718" tIns="45718" rIns="45718" bIns="45718" numCol="1" anchor="ctr">
                <a:noAutofit/>
              </a:bodyPr>
              <a:lstStyle/>
              <a:p>
                <a:pPr algn="ctr" defTabSz="422275">
                  <a:lnSpc>
                    <a:spcPct val="90000"/>
                  </a:lnSpc>
                  <a:spcBef>
                    <a:spcPts val="700"/>
                  </a:spcBef>
                  <a:defRPr>
                    <a:solidFill>
                      <a:srgbClr val="FFFFFF"/>
                    </a:solidFill>
                    <a:latin typeface="+mn-lt"/>
                    <a:ea typeface="+mn-ea"/>
                    <a:cs typeface="+mn-cs"/>
                    <a:sym typeface="Calibri"/>
                  </a:defRPr>
                </a:pPr>
                <a:endParaRPr/>
              </a:p>
            </p:txBody>
          </p:sp>
          <p:sp>
            <p:nvSpPr>
              <p:cNvPr id="272" name="Older women are warm"/>
              <p:cNvSpPr txBox="1"/>
              <p:nvPr/>
            </p:nvSpPr>
            <p:spPr>
              <a:xfrm>
                <a:off x="165369" y="431257"/>
                <a:ext cx="798478" cy="266701"/>
              </a:xfrm>
              <a:prstGeom prst="rect">
                <a:avLst/>
              </a:prstGeom>
              <a:grpFill/>
              <a:ln w="12700" cap="flat">
                <a:noFill/>
                <a:miter lim="400000"/>
              </a:ln>
              <a:effectLst/>
              <a:extLst>
                <a:ext uri="{C572A759-6A51-4108-AA02-DFA0A04FC94B}">
                  <ma14:wrappingTextBoxFlag xmlns="" xmlns:ma14="http://schemas.microsoft.com/office/mac/drawingml/2011/main" val="1"/>
                </a:ext>
              </a:extLst>
            </p:spPr>
            <p:txBody>
              <a:bodyPr wrap="square" lIns="12700" tIns="12700" rIns="12700" bIns="12700" numCol="1" anchor="ctr">
                <a:spAutoFit/>
              </a:bodyPr>
              <a:lstStyle>
                <a:lvl1pPr algn="ctr" defTabSz="422275">
                  <a:lnSpc>
                    <a:spcPct val="90000"/>
                  </a:lnSpc>
                  <a:spcBef>
                    <a:spcPts val="300"/>
                  </a:spcBef>
                  <a:defRPr sz="900">
                    <a:solidFill>
                      <a:srgbClr val="FFFFFF"/>
                    </a:solidFill>
                    <a:latin typeface="+mn-lt"/>
                    <a:ea typeface="+mn-ea"/>
                    <a:cs typeface="+mn-cs"/>
                    <a:sym typeface="Calibri"/>
                  </a:defRPr>
                </a:lvl1pPr>
              </a:lstStyle>
              <a:p>
                <a:r>
                  <a:t>Older women are warm</a:t>
                </a:r>
              </a:p>
            </p:txBody>
          </p:sp>
        </p:grpSp>
        <p:sp>
          <p:nvSpPr>
            <p:cNvPr id="274" name="Flecha"/>
            <p:cNvSpPr/>
            <p:nvPr/>
          </p:nvSpPr>
          <p:spPr>
            <a:xfrm>
              <a:off x="2809756" y="1953763"/>
              <a:ext cx="239512" cy="383936"/>
            </a:xfrm>
            <a:prstGeom prst="rightArrow">
              <a:avLst>
                <a:gd name="adj1" fmla="val 60000"/>
                <a:gd name="adj2" fmla="val 50000"/>
              </a:avLst>
            </a:prstGeom>
            <a:grpFill/>
            <a:ln w="12700" cap="flat">
              <a:noFill/>
              <a:miter lim="400000"/>
            </a:ln>
            <a:effectLst>
              <a:outerShdw blurRad="38100" dist="23000" dir="5400000" rotWithShape="0">
                <a:srgbClr val="000000">
                  <a:alpha val="35000"/>
                </a:srgbClr>
              </a:outerShdw>
            </a:effectLst>
          </p:spPr>
          <p:txBody>
            <a:bodyPr wrap="square" lIns="45718" tIns="45718" rIns="45718" bIns="45718" numCol="1" anchor="ctr">
              <a:noAutofit/>
            </a:bodyPr>
            <a:lstStyle/>
            <a:p>
              <a:pPr algn="ctr" defTabSz="711200">
                <a:lnSpc>
                  <a:spcPct val="90000"/>
                </a:lnSpc>
                <a:spcBef>
                  <a:spcPts val="700"/>
                </a:spcBef>
                <a:defRPr sz="1600">
                  <a:solidFill>
                    <a:srgbClr val="FFFFFF"/>
                  </a:solidFill>
                  <a:latin typeface="+mn-lt"/>
                  <a:ea typeface="+mn-ea"/>
                  <a:cs typeface="+mn-cs"/>
                  <a:sym typeface="Calibri"/>
                </a:defRPr>
              </a:pPr>
              <a:endParaRPr/>
            </a:p>
          </p:txBody>
        </p:sp>
        <p:grpSp>
          <p:nvGrpSpPr>
            <p:cNvPr id="277" name="Grupo"/>
            <p:cNvGrpSpPr/>
            <p:nvPr/>
          </p:nvGrpSpPr>
          <p:grpSpPr>
            <a:xfrm>
              <a:off x="3162242" y="1581121"/>
              <a:ext cx="1129221" cy="1129221"/>
              <a:chOff x="0" y="0"/>
              <a:chExt cx="1129220" cy="1129219"/>
            </a:xfrm>
            <a:grpFill/>
          </p:grpSpPr>
          <p:sp>
            <p:nvSpPr>
              <p:cNvPr id="275" name="Círculo"/>
              <p:cNvSpPr/>
              <p:nvPr/>
            </p:nvSpPr>
            <p:spPr>
              <a:xfrm>
                <a:off x="-1" y="-1"/>
                <a:ext cx="1129221" cy="1129220"/>
              </a:xfrm>
              <a:prstGeom prst="ellipse">
                <a:avLst/>
              </a:prstGeom>
              <a:grpFill/>
              <a:ln w="12700" cap="flat">
                <a:noFill/>
                <a:miter lim="400000"/>
              </a:ln>
              <a:effectLst>
                <a:outerShdw blurRad="38100" dist="23000" dir="5400000" rotWithShape="0">
                  <a:srgbClr val="000000">
                    <a:alpha val="35000"/>
                  </a:srgbClr>
                </a:outerShdw>
              </a:effectLst>
            </p:spPr>
            <p:txBody>
              <a:bodyPr wrap="square" lIns="45718" tIns="45718" rIns="45718" bIns="45718" numCol="1" anchor="ctr">
                <a:noAutofit/>
              </a:bodyPr>
              <a:lstStyle/>
              <a:p>
                <a:pPr algn="ctr" defTabSz="422275">
                  <a:lnSpc>
                    <a:spcPct val="90000"/>
                  </a:lnSpc>
                  <a:spcBef>
                    <a:spcPts val="700"/>
                  </a:spcBef>
                  <a:defRPr>
                    <a:solidFill>
                      <a:srgbClr val="FFFFFF"/>
                    </a:solidFill>
                    <a:latin typeface="+mn-lt"/>
                    <a:ea typeface="+mn-ea"/>
                    <a:cs typeface="+mn-cs"/>
                    <a:sym typeface="Calibri"/>
                  </a:defRPr>
                </a:pPr>
                <a:endParaRPr/>
              </a:p>
            </p:txBody>
          </p:sp>
          <p:sp>
            <p:nvSpPr>
              <p:cNvPr id="276" name="Asian women are submissive"/>
              <p:cNvSpPr txBox="1"/>
              <p:nvPr/>
            </p:nvSpPr>
            <p:spPr>
              <a:xfrm>
                <a:off x="165370" y="431257"/>
                <a:ext cx="798477" cy="266701"/>
              </a:xfrm>
              <a:prstGeom prst="rect">
                <a:avLst/>
              </a:prstGeom>
              <a:grpFill/>
              <a:ln w="12700" cap="flat">
                <a:noFill/>
                <a:miter lim="400000"/>
              </a:ln>
              <a:effectLst/>
              <a:extLst>
                <a:ext uri="{C572A759-6A51-4108-AA02-DFA0A04FC94B}">
                  <ma14:wrappingTextBoxFlag xmlns="" xmlns:ma14="http://schemas.microsoft.com/office/mac/drawingml/2011/main" val="1"/>
                </a:ext>
              </a:extLst>
            </p:spPr>
            <p:txBody>
              <a:bodyPr wrap="square" lIns="12700" tIns="12700" rIns="12700" bIns="12700" numCol="1" anchor="ctr">
                <a:spAutoFit/>
              </a:bodyPr>
              <a:lstStyle>
                <a:lvl1pPr algn="ctr" defTabSz="422275">
                  <a:lnSpc>
                    <a:spcPct val="90000"/>
                  </a:lnSpc>
                  <a:spcBef>
                    <a:spcPts val="300"/>
                  </a:spcBef>
                  <a:defRPr sz="900">
                    <a:solidFill>
                      <a:srgbClr val="FFFFFF"/>
                    </a:solidFill>
                    <a:latin typeface="+mn-lt"/>
                    <a:ea typeface="+mn-ea"/>
                    <a:cs typeface="+mn-cs"/>
                    <a:sym typeface="Calibri"/>
                  </a:defRPr>
                </a:lvl1pPr>
              </a:lstStyle>
              <a:p>
                <a:r>
                  <a:t>Asian women are submissive</a:t>
                </a:r>
              </a:p>
            </p:txBody>
          </p:sp>
        </p:grpSp>
        <p:sp>
          <p:nvSpPr>
            <p:cNvPr id="278" name="Figura"/>
            <p:cNvSpPr/>
            <p:nvPr/>
          </p:nvSpPr>
          <p:spPr>
            <a:xfrm>
              <a:off x="1953762" y="2809758"/>
              <a:ext cx="383935" cy="239512"/>
            </a:xfrm>
            <a:custGeom>
              <a:avLst/>
              <a:gdLst/>
              <a:ahLst/>
              <a:cxnLst>
                <a:cxn ang="0">
                  <a:pos x="wd2" y="hd2"/>
                </a:cxn>
                <a:cxn ang="5400000">
                  <a:pos x="wd2" y="hd2"/>
                </a:cxn>
                <a:cxn ang="10800000">
                  <a:pos x="wd2" y="hd2"/>
                </a:cxn>
                <a:cxn ang="16200000">
                  <a:pos x="wd2" y="hd2"/>
                </a:cxn>
              </a:cxnLst>
              <a:rect l="0" t="0" r="r" b="b"/>
              <a:pathLst>
                <a:path w="21600" h="21600" extrusionOk="0">
                  <a:moveTo>
                    <a:pt x="17280" y="0"/>
                  </a:moveTo>
                  <a:lnTo>
                    <a:pt x="17280" y="10800"/>
                  </a:lnTo>
                  <a:lnTo>
                    <a:pt x="21600" y="10800"/>
                  </a:lnTo>
                  <a:lnTo>
                    <a:pt x="10800" y="21600"/>
                  </a:lnTo>
                  <a:lnTo>
                    <a:pt x="0" y="10800"/>
                  </a:lnTo>
                  <a:lnTo>
                    <a:pt x="4320" y="10800"/>
                  </a:lnTo>
                  <a:lnTo>
                    <a:pt x="4320" y="0"/>
                  </a:lnTo>
                  <a:close/>
                </a:path>
              </a:pathLst>
            </a:custGeom>
            <a:grpFill/>
            <a:ln w="12700" cap="flat">
              <a:noFill/>
              <a:miter lim="400000"/>
            </a:ln>
            <a:effectLst>
              <a:outerShdw blurRad="38100" dist="23000" dir="5400000" rotWithShape="0">
                <a:srgbClr val="000000">
                  <a:alpha val="35000"/>
                </a:srgbClr>
              </a:outerShdw>
            </a:effectLst>
          </p:spPr>
          <p:txBody>
            <a:bodyPr wrap="square" lIns="45718" tIns="45718" rIns="45718" bIns="45718" numCol="1" anchor="ctr">
              <a:noAutofit/>
            </a:bodyPr>
            <a:lstStyle/>
            <a:p>
              <a:pPr algn="ctr" defTabSz="711200">
                <a:lnSpc>
                  <a:spcPct val="90000"/>
                </a:lnSpc>
                <a:spcBef>
                  <a:spcPts val="700"/>
                </a:spcBef>
                <a:defRPr sz="1600">
                  <a:solidFill>
                    <a:srgbClr val="FFFFFF"/>
                  </a:solidFill>
                  <a:latin typeface="+mn-lt"/>
                  <a:ea typeface="+mn-ea"/>
                  <a:cs typeface="+mn-cs"/>
                  <a:sym typeface="Calibri"/>
                </a:defRPr>
              </a:pPr>
              <a:endParaRPr/>
            </a:p>
          </p:txBody>
        </p:sp>
        <p:grpSp>
          <p:nvGrpSpPr>
            <p:cNvPr id="281" name="Grupo"/>
            <p:cNvGrpSpPr/>
            <p:nvPr/>
          </p:nvGrpSpPr>
          <p:grpSpPr>
            <a:xfrm>
              <a:off x="1581119" y="3162243"/>
              <a:ext cx="1129222" cy="1129222"/>
              <a:chOff x="-1" y="-1"/>
              <a:chExt cx="1129220" cy="1129220"/>
            </a:xfrm>
            <a:grpFill/>
          </p:grpSpPr>
          <p:sp>
            <p:nvSpPr>
              <p:cNvPr id="279" name="Círculo"/>
              <p:cNvSpPr/>
              <p:nvPr/>
            </p:nvSpPr>
            <p:spPr>
              <a:xfrm>
                <a:off x="-1" y="-1"/>
                <a:ext cx="1129220" cy="1129220"/>
              </a:xfrm>
              <a:prstGeom prst="ellipse">
                <a:avLst/>
              </a:prstGeom>
              <a:grpFill/>
              <a:ln w="12700" cap="flat">
                <a:noFill/>
                <a:miter lim="400000"/>
              </a:ln>
              <a:effectLst>
                <a:outerShdw blurRad="38100" dist="23000" dir="5400000" rotWithShape="0">
                  <a:srgbClr val="000000">
                    <a:alpha val="35000"/>
                  </a:srgbClr>
                </a:outerShdw>
              </a:effectLst>
            </p:spPr>
            <p:txBody>
              <a:bodyPr wrap="square" lIns="45718" tIns="45718" rIns="45718" bIns="45718" numCol="1" anchor="ctr">
                <a:noAutofit/>
              </a:bodyPr>
              <a:lstStyle/>
              <a:p>
                <a:pPr algn="ctr" defTabSz="422275">
                  <a:lnSpc>
                    <a:spcPct val="90000"/>
                  </a:lnSpc>
                  <a:spcBef>
                    <a:spcPts val="700"/>
                  </a:spcBef>
                  <a:defRPr>
                    <a:solidFill>
                      <a:srgbClr val="FFFFFF"/>
                    </a:solidFill>
                    <a:latin typeface="+mn-lt"/>
                    <a:ea typeface="+mn-ea"/>
                    <a:cs typeface="+mn-cs"/>
                    <a:sym typeface="Calibri"/>
                  </a:defRPr>
                </a:pPr>
                <a:endParaRPr/>
              </a:p>
            </p:txBody>
          </p:sp>
          <p:sp>
            <p:nvSpPr>
              <p:cNvPr id="280" name="Women with a disability are assexual"/>
              <p:cNvSpPr txBox="1"/>
              <p:nvPr/>
            </p:nvSpPr>
            <p:spPr>
              <a:xfrm>
                <a:off x="165369" y="451511"/>
                <a:ext cx="798478" cy="226193"/>
              </a:xfrm>
              <a:prstGeom prst="rect">
                <a:avLst/>
              </a:prstGeom>
              <a:grpFill/>
              <a:ln w="12700" cap="flat">
                <a:noFill/>
                <a:miter lim="400000"/>
              </a:ln>
              <a:effectLst/>
              <a:extLst>
                <a:ext uri="{C572A759-6A51-4108-AA02-DFA0A04FC94B}">
                  <ma14:wrappingTextBoxFlag xmlns="" xmlns:ma14="http://schemas.microsoft.com/office/mac/drawingml/2011/main" val="1"/>
                </a:ext>
              </a:extLst>
            </p:spPr>
            <p:txBody>
              <a:bodyPr wrap="square" lIns="12700" tIns="12700" rIns="12700" bIns="12700" numCol="1" anchor="ctr">
                <a:spAutoFit/>
              </a:bodyPr>
              <a:lstStyle>
                <a:lvl1pPr algn="ctr" defTabSz="422275">
                  <a:lnSpc>
                    <a:spcPct val="90000"/>
                  </a:lnSpc>
                  <a:spcBef>
                    <a:spcPts val="300"/>
                  </a:spcBef>
                  <a:defRPr sz="900">
                    <a:solidFill>
                      <a:srgbClr val="FFFFFF"/>
                    </a:solidFill>
                    <a:latin typeface="+mn-lt"/>
                    <a:ea typeface="+mn-ea"/>
                    <a:cs typeface="+mn-cs"/>
                    <a:sym typeface="Calibri"/>
                  </a:defRPr>
                </a:lvl1pPr>
              </a:lstStyle>
              <a:p>
                <a:r>
                  <a:rPr dirty="0"/>
                  <a:t>Women with a disability are </a:t>
                </a:r>
                <a:r>
                  <a:rPr dirty="0" smtClean="0"/>
                  <a:t>asexual</a:t>
                </a:r>
                <a:endParaRPr dirty="0"/>
              </a:p>
            </p:txBody>
          </p:sp>
        </p:grpSp>
        <p:sp>
          <p:nvSpPr>
            <p:cNvPr id="282" name="Figura"/>
            <p:cNvSpPr/>
            <p:nvPr/>
          </p:nvSpPr>
          <p:spPr>
            <a:xfrm>
              <a:off x="1242191" y="1953763"/>
              <a:ext cx="239512" cy="383936"/>
            </a:xfrm>
            <a:custGeom>
              <a:avLst/>
              <a:gdLst/>
              <a:ahLst/>
              <a:cxnLst>
                <a:cxn ang="0">
                  <a:pos x="wd2" y="hd2"/>
                </a:cxn>
                <a:cxn ang="5400000">
                  <a:pos x="wd2" y="hd2"/>
                </a:cxn>
                <a:cxn ang="10800000">
                  <a:pos x="wd2" y="hd2"/>
                </a:cxn>
                <a:cxn ang="16200000">
                  <a:pos x="wd2" y="hd2"/>
                </a:cxn>
              </a:cxnLst>
              <a:rect l="0" t="0" r="r" b="b"/>
              <a:pathLst>
                <a:path w="21600" h="21600" extrusionOk="0">
                  <a:moveTo>
                    <a:pt x="21600" y="17280"/>
                  </a:moveTo>
                  <a:lnTo>
                    <a:pt x="10800" y="17280"/>
                  </a:lnTo>
                  <a:lnTo>
                    <a:pt x="10800" y="21600"/>
                  </a:lnTo>
                  <a:lnTo>
                    <a:pt x="0" y="10800"/>
                  </a:lnTo>
                  <a:lnTo>
                    <a:pt x="10800" y="0"/>
                  </a:lnTo>
                  <a:lnTo>
                    <a:pt x="10800" y="4320"/>
                  </a:lnTo>
                  <a:lnTo>
                    <a:pt x="21600" y="4320"/>
                  </a:lnTo>
                  <a:close/>
                </a:path>
              </a:pathLst>
            </a:custGeom>
            <a:grpFill/>
            <a:ln w="12700" cap="flat">
              <a:noFill/>
              <a:miter lim="400000"/>
            </a:ln>
            <a:effectLst>
              <a:outerShdw blurRad="38100" dist="23000" dir="5400000" rotWithShape="0">
                <a:srgbClr val="000000">
                  <a:alpha val="35000"/>
                </a:srgbClr>
              </a:outerShdw>
            </a:effectLst>
          </p:spPr>
          <p:txBody>
            <a:bodyPr wrap="square" lIns="45718" tIns="45718" rIns="45718" bIns="45718" numCol="1" anchor="ctr">
              <a:noAutofit/>
            </a:bodyPr>
            <a:lstStyle/>
            <a:p>
              <a:pPr algn="ctr" defTabSz="711200">
                <a:lnSpc>
                  <a:spcPct val="90000"/>
                </a:lnSpc>
                <a:spcBef>
                  <a:spcPts val="700"/>
                </a:spcBef>
                <a:defRPr sz="1600">
                  <a:solidFill>
                    <a:srgbClr val="FFFFFF"/>
                  </a:solidFill>
                  <a:latin typeface="+mn-lt"/>
                  <a:ea typeface="+mn-ea"/>
                  <a:cs typeface="+mn-cs"/>
                  <a:sym typeface="Calibri"/>
                </a:defRPr>
              </a:pPr>
              <a:endParaRPr/>
            </a:p>
          </p:txBody>
        </p:sp>
        <p:grpSp>
          <p:nvGrpSpPr>
            <p:cNvPr id="285" name="Grupo"/>
            <p:cNvGrpSpPr/>
            <p:nvPr/>
          </p:nvGrpSpPr>
          <p:grpSpPr>
            <a:xfrm>
              <a:off x="-2" y="1581121"/>
              <a:ext cx="1129221" cy="1129221"/>
              <a:chOff x="0" y="0"/>
              <a:chExt cx="1129220" cy="1129219"/>
            </a:xfrm>
            <a:grpFill/>
          </p:grpSpPr>
          <p:sp>
            <p:nvSpPr>
              <p:cNvPr id="283" name="Círculo"/>
              <p:cNvSpPr/>
              <p:nvPr/>
            </p:nvSpPr>
            <p:spPr>
              <a:xfrm>
                <a:off x="-1" y="-1"/>
                <a:ext cx="1129221" cy="1129220"/>
              </a:xfrm>
              <a:prstGeom prst="ellipse">
                <a:avLst/>
              </a:prstGeom>
              <a:grpFill/>
              <a:ln w="12700" cap="flat">
                <a:noFill/>
                <a:miter lim="400000"/>
              </a:ln>
              <a:effectLst>
                <a:outerShdw blurRad="38100" dist="23000" dir="5400000" rotWithShape="0">
                  <a:srgbClr val="000000">
                    <a:alpha val="35000"/>
                  </a:srgbClr>
                </a:outerShdw>
              </a:effectLst>
            </p:spPr>
            <p:txBody>
              <a:bodyPr wrap="square" lIns="45718" tIns="45718" rIns="45718" bIns="45718" numCol="1" anchor="ctr">
                <a:noAutofit/>
              </a:bodyPr>
              <a:lstStyle/>
              <a:p>
                <a:pPr algn="ctr" defTabSz="422275">
                  <a:lnSpc>
                    <a:spcPct val="90000"/>
                  </a:lnSpc>
                  <a:spcBef>
                    <a:spcPts val="700"/>
                  </a:spcBef>
                  <a:defRPr>
                    <a:solidFill>
                      <a:srgbClr val="FFFFFF"/>
                    </a:solidFill>
                    <a:latin typeface="+mn-lt"/>
                    <a:ea typeface="+mn-ea"/>
                    <a:cs typeface="+mn-cs"/>
                    <a:sym typeface="Calibri"/>
                  </a:defRPr>
                </a:pPr>
                <a:endParaRPr/>
              </a:p>
            </p:txBody>
          </p:sp>
          <p:sp>
            <p:nvSpPr>
              <p:cNvPr id="284" name="Rural women are uneducated"/>
              <p:cNvSpPr txBox="1"/>
              <p:nvPr/>
            </p:nvSpPr>
            <p:spPr>
              <a:xfrm>
                <a:off x="165370" y="374107"/>
                <a:ext cx="798477" cy="381001"/>
              </a:xfrm>
              <a:prstGeom prst="rect">
                <a:avLst/>
              </a:prstGeom>
              <a:grpFill/>
              <a:ln w="12700" cap="flat">
                <a:noFill/>
                <a:miter lim="400000"/>
              </a:ln>
              <a:effectLst/>
              <a:extLst>
                <a:ext uri="{C572A759-6A51-4108-AA02-DFA0A04FC94B}">
                  <ma14:wrappingTextBoxFlag xmlns="" xmlns:ma14="http://schemas.microsoft.com/office/mac/drawingml/2011/main" val="1"/>
                </a:ext>
              </a:extLst>
            </p:spPr>
            <p:txBody>
              <a:bodyPr wrap="square" lIns="12700" tIns="12700" rIns="12700" bIns="12700" numCol="1" anchor="ctr">
                <a:spAutoFit/>
              </a:bodyPr>
              <a:lstStyle>
                <a:lvl1pPr algn="ctr" defTabSz="422275">
                  <a:lnSpc>
                    <a:spcPct val="90000"/>
                  </a:lnSpc>
                  <a:spcBef>
                    <a:spcPts val="300"/>
                  </a:spcBef>
                  <a:defRPr sz="900">
                    <a:solidFill>
                      <a:srgbClr val="FFFFFF"/>
                    </a:solidFill>
                    <a:latin typeface="+mn-lt"/>
                    <a:ea typeface="+mn-ea"/>
                    <a:cs typeface="+mn-cs"/>
                    <a:sym typeface="Calibri"/>
                  </a:defRPr>
                </a:lvl1pPr>
              </a:lstStyle>
              <a:p>
                <a:r>
                  <a:t>Rural women are uneducated</a:t>
                </a:r>
              </a:p>
            </p:txBody>
          </p:sp>
        </p:grpSp>
      </p:gr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90" name="Title 1"/>
          <p:cNvSpPr txBox="1">
            <a:spLocks noGrp="1"/>
          </p:cNvSpPr>
          <p:nvPr>
            <p:ph type="title"/>
          </p:nvPr>
        </p:nvSpPr>
        <p:spPr>
          <a:xfrm>
            <a:off x="741362" y="274638"/>
            <a:ext cx="7566026" cy="1090614"/>
          </a:xfrm>
          <a:prstGeom prst="rect">
            <a:avLst/>
          </a:prstGeom>
        </p:spPr>
        <p:txBody>
          <a:bodyPr/>
          <a:lstStyle/>
          <a:p>
            <a:r>
              <a:rPr dirty="0"/>
              <a:t>Gender stereotyping and human rights </a:t>
            </a:r>
          </a:p>
        </p:txBody>
      </p:sp>
      <p:sp>
        <p:nvSpPr>
          <p:cNvPr id="291" name="Content Placeholder 2"/>
          <p:cNvSpPr txBox="1">
            <a:spLocks noGrp="1"/>
          </p:cNvSpPr>
          <p:nvPr>
            <p:ph type="body" idx="1"/>
          </p:nvPr>
        </p:nvSpPr>
        <p:spPr>
          <a:xfrm>
            <a:off x="740832" y="1498598"/>
            <a:ext cx="7567084" cy="4477703"/>
          </a:xfrm>
          <a:prstGeom prst="rect">
            <a:avLst/>
          </a:prstGeom>
        </p:spPr>
        <p:txBody>
          <a:bodyPr/>
          <a:lstStyle/>
          <a:p>
            <a:pPr marL="219453" indent="-219453" defTabSz="292606">
              <a:spcBef>
                <a:spcPts val="300"/>
              </a:spcBef>
              <a:defRPr sz="2000"/>
            </a:pPr>
            <a:endParaRPr dirty="0"/>
          </a:p>
          <a:p>
            <a:pPr marL="219453" indent="-219453" defTabSz="292606">
              <a:spcBef>
                <a:spcPts val="300"/>
              </a:spcBef>
              <a:defRPr sz="2200"/>
            </a:pPr>
            <a:r>
              <a:rPr sz="2800" dirty="0"/>
              <a:t>International human rights law </a:t>
            </a:r>
            <a:r>
              <a:rPr lang="fr-CH" sz="2800" dirty="0" smtClean="0"/>
              <a:t>is </a:t>
            </a:r>
            <a:r>
              <a:rPr sz="2800" dirty="0" smtClean="0"/>
              <a:t>concerned </a:t>
            </a:r>
            <a:r>
              <a:rPr sz="2800" dirty="0"/>
              <a:t>with stereotypes and stereotyping that</a:t>
            </a:r>
            <a:r>
              <a:rPr sz="2800" b="1" dirty="0"/>
              <a:t> affect </a:t>
            </a:r>
            <a:r>
              <a:rPr sz="2800" dirty="0"/>
              <a:t>recognized </a:t>
            </a:r>
            <a:r>
              <a:rPr sz="2800" b="1" dirty="0"/>
              <a:t>human rights</a:t>
            </a:r>
            <a:r>
              <a:rPr sz="2800" dirty="0"/>
              <a:t>. </a:t>
            </a:r>
          </a:p>
          <a:p>
            <a:pPr marL="219453" indent="-219453" defTabSz="292606">
              <a:spcBef>
                <a:spcPts val="300"/>
              </a:spcBef>
              <a:defRPr sz="1600"/>
            </a:pPr>
            <a:endParaRPr sz="2800" dirty="0"/>
          </a:p>
          <a:p>
            <a:pPr marL="219453" indent="-219453" defTabSz="292606">
              <a:spcBef>
                <a:spcPts val="300"/>
              </a:spcBef>
              <a:defRPr sz="1600"/>
            </a:pPr>
            <a:endParaRPr sz="2800" dirty="0"/>
          </a:p>
          <a:p>
            <a:pPr marL="219453" indent="-219453" defTabSz="292606">
              <a:spcBef>
                <a:spcPts val="300"/>
              </a:spcBef>
              <a:defRPr sz="2200"/>
            </a:pPr>
            <a:r>
              <a:rPr sz="2800" dirty="0"/>
              <a:t>CEDAW Committee has explained that States Parties </a:t>
            </a:r>
            <a:r>
              <a:rPr lang="fr-CH" sz="2800" dirty="0" smtClean="0"/>
              <a:t>have legal obligations </a:t>
            </a:r>
            <a:r>
              <a:rPr sz="2800" dirty="0" smtClean="0"/>
              <a:t>to </a:t>
            </a:r>
            <a:r>
              <a:rPr sz="2800" dirty="0"/>
              <a:t>modify or transform “</a:t>
            </a:r>
            <a:r>
              <a:rPr sz="2800" b="1" i="1" dirty="0"/>
              <a:t>harmful</a:t>
            </a:r>
            <a:r>
              <a:rPr sz="2800" b="1" dirty="0"/>
              <a:t> gender stereotypes</a:t>
            </a:r>
            <a:r>
              <a:rPr sz="2800" dirty="0"/>
              <a:t>” and </a:t>
            </a:r>
            <a:r>
              <a:rPr sz="2800" dirty="0" smtClean="0"/>
              <a:t>“</a:t>
            </a:r>
            <a:r>
              <a:rPr sz="2800" dirty="0"/>
              <a:t>eliminate </a:t>
            </a:r>
            <a:r>
              <a:rPr sz="2800" b="1" i="1" dirty="0"/>
              <a:t>wrongful</a:t>
            </a:r>
            <a:r>
              <a:rPr sz="2800" dirty="0"/>
              <a:t> </a:t>
            </a:r>
            <a:r>
              <a:rPr sz="2800" b="1" dirty="0"/>
              <a:t>gender stereotyping</a:t>
            </a:r>
            <a:r>
              <a:rPr sz="2800" dirty="0"/>
              <a:t>.” </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95" name="Título 1"/>
          <p:cNvSpPr txBox="1">
            <a:spLocks noGrp="1"/>
          </p:cNvSpPr>
          <p:nvPr>
            <p:ph type="title"/>
          </p:nvPr>
        </p:nvSpPr>
        <p:spPr>
          <a:xfrm>
            <a:off x="741362" y="274638"/>
            <a:ext cx="7566026" cy="1090614"/>
          </a:xfrm>
          <a:prstGeom prst="rect">
            <a:avLst/>
          </a:prstGeom>
        </p:spPr>
        <p:txBody>
          <a:bodyPr/>
          <a:lstStyle/>
          <a:p>
            <a:r>
              <a:rPr dirty="0"/>
              <a:t>Harmful gender stereotypes </a:t>
            </a:r>
          </a:p>
        </p:txBody>
      </p:sp>
      <p:sp>
        <p:nvSpPr>
          <p:cNvPr id="296" name="Marcador de texto 2"/>
          <p:cNvSpPr txBox="1">
            <a:spLocks noGrp="1"/>
          </p:cNvSpPr>
          <p:nvPr>
            <p:ph type="body" idx="1"/>
          </p:nvPr>
        </p:nvSpPr>
        <p:spPr>
          <a:xfrm>
            <a:off x="691982" y="1083333"/>
            <a:ext cx="7978789" cy="5994514"/>
          </a:xfrm>
          <a:prstGeom prst="rect">
            <a:avLst/>
          </a:prstGeom>
        </p:spPr>
        <p:txBody>
          <a:bodyPr>
            <a:normAutofit/>
          </a:bodyPr>
          <a:lstStyle/>
          <a:p>
            <a:r>
              <a:rPr lang="fr-CH" dirty="0"/>
              <a:t>A</a:t>
            </a:r>
            <a:r>
              <a:rPr dirty="0" smtClean="0"/>
              <a:t> </a:t>
            </a:r>
            <a:r>
              <a:rPr dirty="0"/>
              <a:t>generalized </a:t>
            </a:r>
            <a:r>
              <a:rPr b="1" i="1" u="sng" dirty="0"/>
              <a:t>view or preconception</a:t>
            </a:r>
            <a:r>
              <a:rPr b="1" i="1" dirty="0"/>
              <a:t> </a:t>
            </a:r>
            <a:r>
              <a:rPr dirty="0"/>
              <a:t>about attributes, characteristics or roles about women and men, which, limits their ability to pursue their professional careers and make choices about their lives and life plans.  </a:t>
            </a:r>
            <a:endParaRPr lang="fr-CH" dirty="0" smtClean="0"/>
          </a:p>
          <a:p>
            <a:endParaRPr lang="fr-CH" dirty="0"/>
          </a:p>
          <a:p>
            <a:pPr marL="0" indent="0">
              <a:buNone/>
            </a:pPr>
            <a:r>
              <a:rPr lang="en-US" sz="3200" b="1" dirty="0" smtClean="0">
                <a:solidFill>
                  <a:schemeClr val="accent1"/>
                </a:solidFill>
              </a:rPr>
              <a:t>Wrongful </a:t>
            </a:r>
            <a:r>
              <a:rPr lang="en-US" sz="3200" b="1" dirty="0">
                <a:solidFill>
                  <a:schemeClr val="accent1"/>
                </a:solidFill>
              </a:rPr>
              <a:t>gender </a:t>
            </a:r>
            <a:r>
              <a:rPr lang="en-US" sz="3200" b="1" dirty="0" smtClean="0">
                <a:solidFill>
                  <a:schemeClr val="accent1"/>
                </a:solidFill>
              </a:rPr>
              <a:t>stereotyping</a:t>
            </a:r>
          </a:p>
          <a:p>
            <a:pPr marL="0" indent="0">
              <a:buNone/>
            </a:pPr>
            <a:endParaRPr lang="en-US" sz="3200" b="1" dirty="0" smtClean="0">
              <a:solidFill>
                <a:schemeClr val="accent1"/>
              </a:solidFill>
            </a:endParaRPr>
          </a:p>
          <a:p>
            <a:r>
              <a:rPr lang="en-US" sz="2400" dirty="0" smtClean="0"/>
              <a:t>The</a:t>
            </a:r>
            <a:r>
              <a:rPr lang="en-US" sz="2400" b="1" i="1" dirty="0" smtClean="0"/>
              <a:t> </a:t>
            </a:r>
            <a:r>
              <a:rPr lang="en-US" sz="2400" b="1" i="1" u="sng" dirty="0" smtClean="0"/>
              <a:t>practice</a:t>
            </a:r>
            <a:r>
              <a:rPr lang="en-US" sz="2400" dirty="0" smtClean="0"/>
              <a:t> </a:t>
            </a:r>
            <a:r>
              <a:rPr lang="en-US" sz="2400" dirty="0"/>
              <a:t>of ascribing to an individual woman or man specific attributes, characteristics or roles, which results in violation of human rights and fundamental freedoms.</a:t>
            </a:r>
          </a:p>
          <a:p>
            <a:pPr marL="0" indent="0">
              <a:buNone/>
            </a:pPr>
            <a:endParaRPr sz="2400" b="1" dirty="0">
              <a:solidFill>
                <a:schemeClr val="tx1"/>
              </a:solidFill>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48" name="Título 1"/>
          <p:cNvSpPr txBox="1">
            <a:spLocks noGrp="1"/>
          </p:cNvSpPr>
          <p:nvPr>
            <p:ph type="title"/>
          </p:nvPr>
        </p:nvSpPr>
        <p:spPr>
          <a:xfrm>
            <a:off x="741362" y="274638"/>
            <a:ext cx="7566026" cy="702459"/>
          </a:xfrm>
          <a:prstGeom prst="rect">
            <a:avLst/>
          </a:prstGeom>
        </p:spPr>
        <p:txBody>
          <a:bodyPr/>
          <a:lstStyle/>
          <a:p>
            <a:r>
              <a:rPr dirty="0" smtClean="0"/>
              <a:t>State</a:t>
            </a:r>
            <a:r>
              <a:rPr lang="fr-CH" dirty="0" smtClean="0"/>
              <a:t>’s international legal </a:t>
            </a:r>
            <a:r>
              <a:rPr dirty="0" smtClean="0"/>
              <a:t>obligations</a:t>
            </a:r>
            <a:endParaRPr dirty="0"/>
          </a:p>
        </p:txBody>
      </p:sp>
      <p:sp>
        <p:nvSpPr>
          <p:cNvPr id="349" name="Marcador de texto 2"/>
          <p:cNvSpPr txBox="1">
            <a:spLocks noGrp="1"/>
          </p:cNvSpPr>
          <p:nvPr>
            <p:ph type="body" idx="1"/>
          </p:nvPr>
        </p:nvSpPr>
        <p:spPr>
          <a:xfrm>
            <a:off x="398886" y="879388"/>
            <a:ext cx="8418434" cy="5978612"/>
          </a:xfrm>
          <a:prstGeom prst="rect">
            <a:avLst/>
          </a:prstGeom>
        </p:spPr>
        <p:txBody>
          <a:bodyPr>
            <a:normAutofit fontScale="92500"/>
          </a:bodyPr>
          <a:lstStyle/>
          <a:p>
            <a:pPr marL="0" indent="0">
              <a:spcAft>
                <a:spcPts val="500"/>
              </a:spcAft>
              <a:buNone/>
            </a:pPr>
            <a:r>
              <a:rPr lang="fr-CH" b="1" dirty="0" smtClean="0"/>
              <a:t>CEDAW</a:t>
            </a:r>
          </a:p>
          <a:p>
            <a:r>
              <a:rPr lang="fr-CH" sz="2400" b="1" dirty="0"/>
              <a:t>Article 5 </a:t>
            </a:r>
            <a:r>
              <a:rPr lang="fr-CH" sz="2400" dirty="0"/>
              <a:t>– States to take “all appropriate measures” to “</a:t>
            </a:r>
            <a:r>
              <a:rPr lang="fr-CH" sz="2400" u="sng" dirty="0"/>
              <a:t>modify the social and cultural patterns of conduct </a:t>
            </a:r>
            <a:r>
              <a:rPr lang="fr-CH" sz="2400" dirty="0"/>
              <a:t>of men and women” in an effort to eliminate practices that “are based on the idea of the inferiority or the superiority of either of the sexes or on </a:t>
            </a:r>
            <a:r>
              <a:rPr lang="fr-CH" sz="2400" u="sng" dirty="0"/>
              <a:t>stereotyped roles</a:t>
            </a:r>
            <a:r>
              <a:rPr lang="fr-CH" sz="2400" dirty="0"/>
              <a:t> for men and women.” </a:t>
            </a:r>
            <a:endParaRPr lang="fr-CH" sz="2400" u="sng" dirty="0"/>
          </a:p>
          <a:p>
            <a:r>
              <a:rPr lang="fr-CH" sz="2400" b="1" dirty="0" smtClean="0"/>
              <a:t>Article </a:t>
            </a:r>
            <a:r>
              <a:rPr lang="fr-CH" sz="2400" b="1" dirty="0"/>
              <a:t>2(f) </a:t>
            </a:r>
            <a:r>
              <a:rPr lang="fr-CH" sz="2400" b="1" dirty="0" smtClean="0"/>
              <a:t>- </a:t>
            </a:r>
            <a:r>
              <a:rPr lang="fr-CH" sz="2400" dirty="0" smtClean="0"/>
              <a:t>reinforces </a:t>
            </a:r>
            <a:r>
              <a:rPr lang="fr-CH" sz="2400" dirty="0"/>
              <a:t>article 5 by requiring States </a:t>
            </a:r>
            <a:r>
              <a:rPr lang="fr-CH" sz="2400" dirty="0" smtClean="0"/>
              <a:t>to </a:t>
            </a:r>
            <a:r>
              <a:rPr lang="fr-CH" sz="2400" dirty="0"/>
              <a:t>take “all appropriate measures” to “modify or abolish … laws, regulations, customs and practices which </a:t>
            </a:r>
            <a:r>
              <a:rPr lang="fr-CH" sz="2400" u="sng" dirty="0"/>
              <a:t>constitute </a:t>
            </a:r>
            <a:r>
              <a:rPr lang="fr-CH" sz="2400" u="sng" dirty="0" smtClean="0"/>
              <a:t>discrimination </a:t>
            </a:r>
            <a:r>
              <a:rPr lang="fr-CH" sz="2400" dirty="0"/>
              <a:t>against </a:t>
            </a:r>
            <a:r>
              <a:rPr lang="fr-CH" sz="2400" dirty="0" err="1"/>
              <a:t>women</a:t>
            </a:r>
            <a:r>
              <a:rPr lang="fr-CH" sz="2400" dirty="0" smtClean="0"/>
              <a:t>.”</a:t>
            </a:r>
          </a:p>
          <a:p>
            <a:r>
              <a:rPr lang="fr-CH" sz="2400" b="1" dirty="0" smtClean="0"/>
              <a:t>Article 10(c) - </a:t>
            </a:r>
            <a:r>
              <a:rPr lang="fr-CH" sz="2400" dirty="0" smtClean="0"/>
              <a:t>States to </a:t>
            </a:r>
            <a:r>
              <a:rPr lang="fr-CH" sz="2400" dirty="0"/>
              <a:t>take “all appropriate measures” to ensure “the </a:t>
            </a:r>
            <a:r>
              <a:rPr lang="fr-CH" sz="2400" u="sng" dirty="0"/>
              <a:t>elimination of any stereotyped concept </a:t>
            </a:r>
            <a:r>
              <a:rPr lang="fr-CH" sz="2400" dirty="0"/>
              <a:t>of the roles of men and women at all levels and in all forms of education by encouraging … education which will help to achieve this aim and, in particular, by the revision of textbooks and school programs and the adaptation of teaching methods.” </a:t>
            </a:r>
          </a:p>
          <a:p>
            <a:pPr marL="0" indent="0">
              <a:buNone/>
            </a:pPr>
            <a:endParaRPr lang="fr-CH" sz="2400" dirty="0" smtClean="0"/>
          </a:p>
          <a:p>
            <a:pPr marL="0" indent="0">
              <a:buNone/>
            </a:pPr>
            <a:endParaRPr lang="fr-CH" sz="2400" dirty="0" smtClean="0"/>
          </a:p>
          <a:p>
            <a:pPr marL="0" indent="0" algn="ctr">
              <a:buNone/>
            </a:pPr>
            <a:endParaRPr lang="fr-CH" u="sng" dirty="0" smtClean="0"/>
          </a:p>
          <a:p>
            <a:pPr>
              <a:lnSpc>
                <a:spcPct val="90000"/>
              </a:lnSpc>
              <a:defRPr b="1"/>
            </a:pPr>
            <a:endParaRPr lang="fr-CH" dirty="0"/>
          </a:p>
          <a:p>
            <a:pPr>
              <a:lnSpc>
                <a:spcPct val="90000"/>
              </a:lnSpc>
              <a:defRPr b="1"/>
            </a:pPr>
            <a:endParaRPr lang="fr-CH" dirty="0"/>
          </a:p>
          <a:p>
            <a:endParaRPr dirty="0"/>
          </a:p>
        </p:txBody>
      </p:sp>
    </p:spTree>
    <p:extLst>
      <p:ext uri="{BB962C8B-B14F-4D97-AF65-F5344CB8AC3E}">
        <p14:creationId xmlns:p14="http://schemas.microsoft.com/office/powerpoint/2010/main" val="11470366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74" name="Título 1"/>
          <p:cNvSpPr txBox="1">
            <a:spLocks noGrp="1"/>
          </p:cNvSpPr>
          <p:nvPr>
            <p:ph type="title"/>
          </p:nvPr>
        </p:nvSpPr>
        <p:spPr>
          <a:xfrm>
            <a:off x="741362" y="274638"/>
            <a:ext cx="7566026" cy="1090614"/>
          </a:xfrm>
          <a:prstGeom prst="rect">
            <a:avLst/>
          </a:prstGeom>
        </p:spPr>
        <p:txBody>
          <a:bodyPr/>
          <a:lstStyle/>
          <a:p>
            <a:r>
              <a:rPr dirty="0"/>
              <a:t>Other human rights </a:t>
            </a:r>
            <a:r>
              <a:rPr dirty="0" smtClean="0"/>
              <a:t>standards</a:t>
            </a:r>
            <a:endParaRPr dirty="0"/>
          </a:p>
        </p:txBody>
      </p:sp>
      <p:sp>
        <p:nvSpPr>
          <p:cNvPr id="375" name="Marcador de texto 2"/>
          <p:cNvSpPr txBox="1">
            <a:spLocks noGrp="1"/>
          </p:cNvSpPr>
          <p:nvPr>
            <p:ph type="body" idx="1"/>
          </p:nvPr>
        </p:nvSpPr>
        <p:spPr>
          <a:xfrm>
            <a:off x="0" y="629006"/>
            <a:ext cx="8787538" cy="6228994"/>
          </a:xfrm>
          <a:prstGeom prst="rect">
            <a:avLst/>
          </a:prstGeom>
        </p:spPr>
        <p:txBody>
          <a:bodyPr>
            <a:normAutofit/>
          </a:bodyPr>
          <a:lstStyle/>
          <a:p>
            <a:pPr>
              <a:lnSpc>
                <a:spcPct val="80000"/>
              </a:lnSpc>
              <a:defRPr sz="2200"/>
            </a:pPr>
            <a:endParaRPr dirty="0"/>
          </a:p>
          <a:p>
            <a:pPr>
              <a:lnSpc>
                <a:spcPct val="80000"/>
              </a:lnSpc>
              <a:spcAft>
                <a:spcPts val="1400"/>
              </a:spcAft>
              <a:defRPr sz="2200"/>
            </a:pPr>
            <a:r>
              <a:rPr sz="2500" dirty="0"/>
              <a:t>The CRPD is the first international human rights treaty to impose an </a:t>
            </a:r>
            <a:r>
              <a:rPr sz="2500" b="1" dirty="0"/>
              <a:t>express obligation </a:t>
            </a:r>
            <a:r>
              <a:rPr sz="2500" dirty="0"/>
              <a:t>to address compounded </a:t>
            </a:r>
            <a:r>
              <a:rPr sz="2500" dirty="0" smtClean="0"/>
              <a:t>stereotype</a:t>
            </a:r>
            <a:r>
              <a:rPr lang="fr-CH" sz="2500" dirty="0" smtClean="0"/>
              <a:t>s.</a:t>
            </a:r>
          </a:p>
          <a:p>
            <a:pPr>
              <a:lnSpc>
                <a:spcPct val="80000"/>
              </a:lnSpc>
              <a:spcAft>
                <a:spcPts val="1400"/>
              </a:spcAft>
              <a:defRPr sz="2200"/>
            </a:pPr>
            <a:r>
              <a:rPr sz="2500" dirty="0" smtClean="0"/>
              <a:t>Many </a:t>
            </a:r>
            <a:r>
              <a:rPr lang="fr-CH" sz="2500" dirty="0" smtClean="0"/>
              <a:t>international </a:t>
            </a:r>
            <a:r>
              <a:rPr lang="en-US" sz="2500" dirty="0" smtClean="0"/>
              <a:t>human </a:t>
            </a:r>
            <a:r>
              <a:rPr lang="en-US" sz="2500" dirty="0"/>
              <a:t>rights treaty bodies have recognised that the rights to non-discrimination and equality contain an </a:t>
            </a:r>
            <a:r>
              <a:rPr lang="en-US" sz="2500" b="1" dirty="0"/>
              <a:t>implied obligation </a:t>
            </a:r>
            <a:r>
              <a:rPr lang="en-US" sz="2500" dirty="0"/>
              <a:t>to address stereotypes/ </a:t>
            </a:r>
            <a:r>
              <a:rPr lang="en-US" sz="2500" dirty="0" smtClean="0"/>
              <a:t>stereotyping</a:t>
            </a:r>
            <a:r>
              <a:rPr sz="2500" dirty="0" smtClean="0"/>
              <a:t>.</a:t>
            </a:r>
            <a:r>
              <a:rPr lang="fr-CH" sz="2500" dirty="0" smtClean="0"/>
              <a:t> </a:t>
            </a:r>
            <a:endParaRPr sz="2500" dirty="0"/>
          </a:p>
          <a:p>
            <a:pPr>
              <a:lnSpc>
                <a:spcPct val="80000"/>
              </a:lnSpc>
              <a:spcAft>
                <a:spcPts val="1400"/>
              </a:spcAft>
              <a:defRPr sz="2200"/>
            </a:pPr>
            <a:r>
              <a:rPr sz="2500" dirty="0"/>
              <a:t>As the obligations to address stereotypes/stereotyping are crosscutting, they should be </a:t>
            </a:r>
            <a:r>
              <a:rPr sz="2500" b="1" dirty="0"/>
              <a:t>read together with all substantive rights </a:t>
            </a:r>
            <a:r>
              <a:rPr lang="fr-CH" sz="2500" b="1" dirty="0" smtClean="0"/>
              <a:t>&amp; </a:t>
            </a:r>
            <a:r>
              <a:rPr sz="2500" b="1" dirty="0" smtClean="0"/>
              <a:t>freedoms </a:t>
            </a:r>
            <a:r>
              <a:rPr sz="2500" b="1" dirty="0"/>
              <a:t>as well as in their own right</a:t>
            </a:r>
            <a:r>
              <a:rPr sz="2500" dirty="0"/>
              <a:t>. </a:t>
            </a:r>
            <a:endParaRPr lang="fr-CH" sz="2500" dirty="0" smtClean="0"/>
          </a:p>
          <a:p>
            <a:pPr>
              <a:lnSpc>
                <a:spcPct val="80000"/>
              </a:lnSpc>
              <a:spcAft>
                <a:spcPts val="1400"/>
              </a:spcAft>
              <a:defRPr sz="2200"/>
            </a:pPr>
            <a:r>
              <a:rPr lang="fr-CH" sz="2500" dirty="0" smtClean="0"/>
              <a:t>Consensus </a:t>
            </a:r>
            <a:r>
              <a:rPr lang="fr-CH" sz="2500" dirty="0"/>
              <a:t>amongst UN human rights mandates that differences in treatment that are based on gender stereotypes (or, indeed, other types of stereotypes) </a:t>
            </a:r>
            <a:r>
              <a:rPr lang="fr-CH" sz="2500" b="1" dirty="0"/>
              <a:t>may constitute discrimination against women</a:t>
            </a:r>
            <a:r>
              <a:rPr lang="fr-CH" sz="2500" dirty="0"/>
              <a:t>, absent objective and reasonable justification. </a:t>
            </a:r>
            <a:endParaRPr sz="2500" dirty="0"/>
          </a:p>
        </p:txBody>
      </p:sp>
    </p:spTree>
    <p:extLst>
      <p:ext uri="{BB962C8B-B14F-4D97-AF65-F5344CB8AC3E}">
        <p14:creationId xmlns:p14="http://schemas.microsoft.com/office/powerpoint/2010/main" val="30633830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gradFill flip="none" rotWithShape="1">
          <a:gsLst>
            <a:gs pos="0">
              <a:schemeClr val="accent1">
                <a:lumMod val="89000"/>
              </a:schemeClr>
            </a:gs>
            <a:gs pos="23000">
              <a:schemeClr val="accent1">
                <a:lumMod val="89000"/>
              </a:schemeClr>
            </a:gs>
            <a:gs pos="69000">
              <a:schemeClr val="accent1">
                <a:lumMod val="75000"/>
              </a:schemeClr>
            </a:gs>
            <a:gs pos="97000">
              <a:schemeClr val="accent1">
                <a:lumMod val="70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95" name="Titre 10"/>
          <p:cNvSpPr txBox="1">
            <a:spLocks noGrp="1"/>
          </p:cNvSpPr>
          <p:nvPr>
            <p:ph type="ctrTitle"/>
          </p:nvPr>
        </p:nvSpPr>
        <p:spPr>
          <a:xfrm>
            <a:off x="929810" y="1213676"/>
            <a:ext cx="7251701" cy="2710578"/>
          </a:xfrm>
          <a:prstGeom prst="rect">
            <a:avLst/>
          </a:prstGeom>
          <a:solidFill>
            <a:srgbClr val="BEE5FF"/>
          </a:solidFill>
        </p:spPr>
        <p:txBody>
          <a:bodyPr/>
          <a:lstStyle/>
          <a:p>
            <a:pPr algn="ctr">
              <a:defRPr sz="3600">
                <a:solidFill>
                  <a:srgbClr val="333333"/>
                </a:solidFill>
              </a:defRPr>
            </a:pPr>
            <a:r>
              <a:rPr dirty="0"/>
              <a:t>Session 3.</a:t>
            </a:r>
            <a:br>
              <a:rPr dirty="0"/>
            </a:br>
            <a:r>
              <a:rPr dirty="0"/>
              <a:t/>
            </a:r>
            <a:br>
              <a:rPr dirty="0"/>
            </a:br>
            <a:r>
              <a:rPr lang="fr-CH" dirty="0" smtClean="0"/>
              <a:t>G</a:t>
            </a:r>
            <a:r>
              <a:rPr dirty="0" smtClean="0"/>
              <a:t>ender stereotyping</a:t>
            </a:r>
            <a:r>
              <a:rPr lang="fr-CH" dirty="0" smtClean="0"/>
              <a:t> </a:t>
            </a:r>
            <a:br>
              <a:rPr lang="fr-CH" dirty="0" smtClean="0"/>
            </a:br>
            <a:endParaRPr dirty="0"/>
          </a:p>
        </p:txBody>
      </p:sp>
      <p:sp>
        <p:nvSpPr>
          <p:cNvPr id="96" name="TextBox 3"/>
          <p:cNvSpPr txBox="1"/>
          <p:nvPr/>
        </p:nvSpPr>
        <p:spPr>
          <a:xfrm>
            <a:off x="929810" y="4022649"/>
            <a:ext cx="7251701" cy="923326"/>
          </a:xfrm>
          <a:prstGeom prst="rect">
            <a:avLst/>
          </a:prstGeom>
          <a:solidFill>
            <a:srgbClr val="F7C3C1"/>
          </a:solidFill>
          <a:ln>
            <a:solidFill>
              <a:srgbClr val="E64B46"/>
            </a:solidFill>
          </a:ln>
          <a:extLst>
            <a:ext uri="{C572A759-6A51-4108-AA02-DFA0A04FC94B}">
              <ma14:wrappingTextBoxFlag xmlns="" xmlns:ma14="http://schemas.microsoft.com/office/mac/drawingml/2011/main" val="1"/>
            </a:ext>
          </a:extLst>
        </p:spPr>
        <p:txBody>
          <a:bodyPr lIns="45718" tIns="45718" rIns="45718" bIns="45718">
            <a:spAutoFit/>
          </a:bodyPr>
          <a:lstStyle/>
          <a:p>
            <a:pPr marL="342900" indent="-342900" defTabSz="914400">
              <a:buSzPct val="100000"/>
              <a:buAutoNum type="arabicPeriod"/>
              <a:defRPr>
                <a:latin typeface="Arial"/>
                <a:ea typeface="Arial"/>
                <a:cs typeface="Arial"/>
                <a:sym typeface="Arial"/>
              </a:defRPr>
            </a:pPr>
            <a:r>
              <a:rPr dirty="0"/>
              <a:t>Concept of stereotypes and wrongful gender </a:t>
            </a:r>
            <a:r>
              <a:rPr dirty="0" smtClean="0"/>
              <a:t>stereotyping</a:t>
            </a:r>
            <a:endParaRPr dirty="0"/>
          </a:p>
          <a:p>
            <a:pPr marL="342900" indent="-342900" defTabSz="914400">
              <a:buSzPct val="100000"/>
              <a:buAutoNum type="arabicPeriod"/>
              <a:defRPr>
                <a:latin typeface="Arial"/>
                <a:ea typeface="Arial"/>
                <a:cs typeface="Arial"/>
                <a:sym typeface="Arial"/>
              </a:defRPr>
            </a:pPr>
            <a:r>
              <a:rPr dirty="0"/>
              <a:t>Gender stereotyping as a human rights </a:t>
            </a:r>
            <a:r>
              <a:rPr dirty="0" smtClean="0"/>
              <a:t>violation</a:t>
            </a:r>
            <a:endParaRPr dirty="0"/>
          </a:p>
          <a:p>
            <a:pPr marL="342900" indent="-342900" defTabSz="914400">
              <a:buSzPct val="100000"/>
              <a:buAutoNum type="arabicPeriod"/>
              <a:defRPr>
                <a:latin typeface="Arial"/>
                <a:ea typeface="Arial"/>
                <a:cs typeface="Arial"/>
                <a:sym typeface="Arial"/>
              </a:defRPr>
            </a:pPr>
            <a:r>
              <a:rPr dirty="0"/>
              <a:t>How wrongful gender stereotyping occurs in the Judiciary </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30" name="Título 1"/>
          <p:cNvSpPr txBox="1">
            <a:spLocks noGrp="1"/>
          </p:cNvSpPr>
          <p:nvPr>
            <p:ph type="title"/>
          </p:nvPr>
        </p:nvSpPr>
        <p:spPr>
          <a:xfrm>
            <a:off x="741362" y="274638"/>
            <a:ext cx="8402638" cy="1090614"/>
          </a:xfrm>
          <a:prstGeom prst="rect">
            <a:avLst/>
          </a:prstGeom>
        </p:spPr>
        <p:txBody>
          <a:bodyPr/>
          <a:lstStyle/>
          <a:p>
            <a:r>
              <a:rPr dirty="0"/>
              <a:t>Harms of wrongful gender stereotyping</a:t>
            </a:r>
          </a:p>
        </p:txBody>
      </p:sp>
      <p:sp>
        <p:nvSpPr>
          <p:cNvPr id="331" name="Marcador de texto 2"/>
          <p:cNvSpPr txBox="1">
            <a:spLocks noGrp="1"/>
          </p:cNvSpPr>
          <p:nvPr>
            <p:ph type="body" idx="1"/>
          </p:nvPr>
        </p:nvSpPr>
        <p:spPr>
          <a:xfrm>
            <a:off x="740832" y="1498598"/>
            <a:ext cx="7567084" cy="5145662"/>
          </a:xfrm>
          <a:prstGeom prst="rect">
            <a:avLst/>
          </a:prstGeom>
        </p:spPr>
        <p:txBody>
          <a:bodyPr>
            <a:normAutofit/>
          </a:bodyPr>
          <a:lstStyle/>
          <a:p>
            <a:pPr>
              <a:lnSpc>
                <a:spcPct val="90000"/>
              </a:lnSpc>
              <a:defRPr sz="2400"/>
            </a:pPr>
            <a:r>
              <a:rPr dirty="0"/>
              <a:t>Wrongful gender stereotyping undermines </a:t>
            </a:r>
            <a:r>
              <a:rPr dirty="0" smtClean="0"/>
              <a:t>particularly</a:t>
            </a:r>
            <a:r>
              <a:rPr lang="fr-CH" dirty="0" smtClean="0"/>
              <a:t>, the rights to:</a:t>
            </a:r>
          </a:p>
          <a:p>
            <a:pPr>
              <a:lnSpc>
                <a:spcPct val="90000"/>
              </a:lnSpc>
              <a:defRPr sz="2400"/>
            </a:pPr>
            <a:endParaRPr dirty="0"/>
          </a:p>
          <a:p>
            <a:pPr lvl="2">
              <a:lnSpc>
                <a:spcPct val="90000"/>
              </a:lnSpc>
              <a:buFont typeface="Arial"/>
              <a:buChar char="➢"/>
              <a:defRPr sz="2400"/>
            </a:pPr>
            <a:r>
              <a:rPr lang="fr-CH" b="1" dirty="0"/>
              <a:t>N</a:t>
            </a:r>
            <a:r>
              <a:rPr b="1" dirty="0" smtClean="0"/>
              <a:t>o</a:t>
            </a:r>
            <a:r>
              <a:rPr lang="fr-CH" b="1" dirty="0" smtClean="0"/>
              <a:t>n</a:t>
            </a:r>
            <a:r>
              <a:rPr b="1" dirty="0" smtClean="0"/>
              <a:t>–</a:t>
            </a:r>
            <a:r>
              <a:rPr b="1" dirty="0"/>
              <a:t>discrimination and equality </a:t>
            </a:r>
          </a:p>
          <a:p>
            <a:pPr lvl="2">
              <a:lnSpc>
                <a:spcPct val="90000"/>
              </a:lnSpc>
              <a:buFont typeface="Arial"/>
              <a:buChar char="➢"/>
              <a:defRPr sz="2400"/>
            </a:pPr>
            <a:r>
              <a:rPr lang="en-US" b="1" dirty="0" smtClean="0"/>
              <a:t>H</a:t>
            </a:r>
            <a:r>
              <a:rPr b="1" dirty="0" smtClean="0"/>
              <a:t>ealth</a:t>
            </a:r>
            <a:r>
              <a:rPr lang="fr-CH" b="1" dirty="0" smtClean="0"/>
              <a:t>, including sexual &amp; reproductive health</a:t>
            </a:r>
            <a:endParaRPr b="1" dirty="0"/>
          </a:p>
          <a:p>
            <a:pPr lvl="2">
              <a:lnSpc>
                <a:spcPct val="90000"/>
              </a:lnSpc>
              <a:buFont typeface="Arial"/>
              <a:buChar char="➢"/>
              <a:defRPr sz="2400"/>
            </a:pPr>
            <a:r>
              <a:rPr lang="fr-CH" dirty="0" smtClean="0"/>
              <a:t>E</a:t>
            </a:r>
            <a:r>
              <a:rPr dirty="0" smtClean="0"/>
              <a:t>ducation</a:t>
            </a:r>
            <a:endParaRPr dirty="0"/>
          </a:p>
          <a:p>
            <a:pPr lvl="2">
              <a:lnSpc>
                <a:spcPct val="90000"/>
              </a:lnSpc>
              <a:buFont typeface="Arial"/>
              <a:buChar char="➢"/>
              <a:defRPr sz="2400"/>
            </a:pPr>
            <a:r>
              <a:rPr lang="fr-CH" dirty="0" smtClean="0"/>
              <a:t>A</a:t>
            </a:r>
            <a:r>
              <a:rPr dirty="0" smtClean="0"/>
              <a:t>dequate </a:t>
            </a:r>
            <a:r>
              <a:rPr dirty="0"/>
              <a:t>standard of living</a:t>
            </a:r>
          </a:p>
          <a:p>
            <a:pPr lvl="2">
              <a:lnSpc>
                <a:spcPct val="90000"/>
              </a:lnSpc>
              <a:buFont typeface="Arial"/>
              <a:buChar char="➢"/>
              <a:defRPr sz="2400"/>
            </a:pPr>
            <a:r>
              <a:rPr lang="fr-CH" dirty="0"/>
              <a:t>P</a:t>
            </a:r>
            <a:r>
              <a:rPr dirty="0" smtClean="0"/>
              <a:t>articipation </a:t>
            </a:r>
            <a:r>
              <a:rPr dirty="0"/>
              <a:t>in political and public life</a:t>
            </a:r>
          </a:p>
          <a:p>
            <a:pPr lvl="2">
              <a:lnSpc>
                <a:spcPct val="90000"/>
              </a:lnSpc>
              <a:buFont typeface="Arial"/>
              <a:buChar char="➢"/>
              <a:defRPr sz="2400"/>
            </a:pPr>
            <a:r>
              <a:rPr lang="fr-CH" dirty="0"/>
              <a:t>E</a:t>
            </a:r>
            <a:r>
              <a:rPr dirty="0" smtClean="0"/>
              <a:t>quality </a:t>
            </a:r>
            <a:r>
              <a:rPr dirty="0"/>
              <a:t>in marriage and family relations </a:t>
            </a:r>
          </a:p>
          <a:p>
            <a:pPr lvl="2">
              <a:lnSpc>
                <a:spcPct val="90000"/>
              </a:lnSpc>
              <a:buFont typeface="Arial"/>
              <a:buChar char="➢"/>
              <a:defRPr sz="2400"/>
            </a:pPr>
            <a:r>
              <a:rPr lang="fr-CH" b="1" dirty="0"/>
              <a:t>R</a:t>
            </a:r>
            <a:r>
              <a:rPr b="1" dirty="0" smtClean="0"/>
              <a:t>ight </a:t>
            </a:r>
            <a:r>
              <a:rPr b="1" dirty="0"/>
              <a:t>to be free from </a:t>
            </a:r>
            <a:r>
              <a:rPr b="1" dirty="0" smtClean="0"/>
              <a:t>violence</a:t>
            </a:r>
            <a:r>
              <a:rPr lang="fr-CH" b="1" dirty="0" smtClean="0"/>
              <a:t>, including gender-based violence</a:t>
            </a:r>
            <a:r>
              <a:rPr b="1" dirty="0" smtClean="0"/>
              <a:t>. </a:t>
            </a:r>
            <a:endParaRPr b="1"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82" name="Título 1"/>
          <p:cNvSpPr txBox="1">
            <a:spLocks noGrp="1"/>
          </p:cNvSpPr>
          <p:nvPr>
            <p:ph type="title"/>
          </p:nvPr>
        </p:nvSpPr>
        <p:spPr>
          <a:xfrm>
            <a:off x="741362" y="274638"/>
            <a:ext cx="7566026" cy="1090614"/>
          </a:xfrm>
          <a:prstGeom prst="rect">
            <a:avLst/>
          </a:prstGeom>
        </p:spPr>
        <p:txBody>
          <a:bodyPr/>
          <a:lstStyle/>
          <a:p>
            <a:r>
              <a:rPr dirty="0"/>
              <a:t>Gender stereotyping in the Judiciary</a:t>
            </a:r>
          </a:p>
        </p:txBody>
      </p:sp>
      <p:sp>
        <p:nvSpPr>
          <p:cNvPr id="383" name="Marcador de texto 2"/>
          <p:cNvSpPr txBox="1">
            <a:spLocks noGrp="1"/>
          </p:cNvSpPr>
          <p:nvPr>
            <p:ph type="body" idx="1"/>
          </p:nvPr>
        </p:nvSpPr>
        <p:spPr>
          <a:xfrm>
            <a:off x="740832" y="1498598"/>
            <a:ext cx="7567084" cy="4477703"/>
          </a:xfrm>
          <a:prstGeom prst="rect">
            <a:avLst/>
          </a:prstGeom>
        </p:spPr>
        <p:txBody>
          <a:bodyPr/>
          <a:lstStyle/>
          <a:p>
            <a:r>
              <a:rPr dirty="0"/>
              <a:t>The term </a:t>
            </a:r>
            <a:r>
              <a:rPr b="1" dirty="0"/>
              <a:t>judicial stereotyping</a:t>
            </a:r>
            <a:r>
              <a:rPr dirty="0"/>
              <a:t> is to refer to the practice of judges ascribing to an individual specific attributes, characteristics or roles by reason only of her or his membership in a particular social group (e.g. women). </a:t>
            </a:r>
          </a:p>
          <a:p>
            <a:endParaRPr dirty="0"/>
          </a:p>
          <a:p>
            <a:r>
              <a:rPr dirty="0"/>
              <a:t>It is used, also, to refer to the practice of judges perpetuating harmful stereotypes by not challenging stereotyping, for example by lower courts or parties to legal proceedings. </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87" name="Título 1"/>
          <p:cNvSpPr txBox="1">
            <a:spLocks noGrp="1"/>
          </p:cNvSpPr>
          <p:nvPr>
            <p:ph type="title"/>
          </p:nvPr>
        </p:nvSpPr>
        <p:spPr>
          <a:xfrm>
            <a:off x="741362" y="274638"/>
            <a:ext cx="7566026" cy="1090614"/>
          </a:xfrm>
          <a:prstGeom prst="rect">
            <a:avLst/>
          </a:prstGeom>
        </p:spPr>
        <p:txBody>
          <a:bodyPr/>
          <a:lstStyle/>
          <a:p>
            <a:r>
              <a:rPr dirty="0"/>
              <a:t>Gender stereotyping in the Judiciary</a:t>
            </a:r>
          </a:p>
        </p:txBody>
      </p:sp>
      <p:sp>
        <p:nvSpPr>
          <p:cNvPr id="388" name="Marcador de texto 2"/>
          <p:cNvSpPr txBox="1">
            <a:spLocks noGrp="1"/>
          </p:cNvSpPr>
          <p:nvPr>
            <p:ph type="body" idx="1"/>
          </p:nvPr>
        </p:nvSpPr>
        <p:spPr>
          <a:xfrm>
            <a:off x="341946" y="1050380"/>
            <a:ext cx="8597497" cy="5985852"/>
          </a:xfrm>
          <a:prstGeom prst="rect">
            <a:avLst/>
          </a:prstGeom>
        </p:spPr>
        <p:txBody>
          <a:bodyPr>
            <a:normAutofit/>
          </a:bodyPr>
          <a:lstStyle/>
          <a:p>
            <a:pPr marL="0" indent="0">
              <a:buNone/>
            </a:pPr>
            <a:r>
              <a:rPr lang="en-US" sz="2800" dirty="0"/>
              <a:t>Cases from national, regional and international courts and human rights mechanisms reveal that sometimes judges engage in wrongful gender stereotyping by: </a:t>
            </a:r>
            <a:endParaRPr lang="en-US" sz="2800" dirty="0" smtClean="0"/>
          </a:p>
          <a:p>
            <a:pPr marL="0" indent="0">
              <a:buNone/>
            </a:pPr>
            <a:endParaRPr lang="en-US" sz="2800" dirty="0"/>
          </a:p>
          <a:p>
            <a:pPr lvl="1"/>
            <a:r>
              <a:rPr lang="en-US" dirty="0" smtClean="0"/>
              <a:t>issuing </a:t>
            </a:r>
            <a:r>
              <a:rPr lang="en-US" dirty="0"/>
              <a:t>decisions based on their own preconceived beliefs, rather than relevant facts, </a:t>
            </a:r>
            <a:endParaRPr lang="en-US" dirty="0" smtClean="0"/>
          </a:p>
          <a:p>
            <a:pPr lvl="1"/>
            <a:r>
              <a:rPr lang="en-US" dirty="0" smtClean="0"/>
              <a:t>misinterpreting </a:t>
            </a:r>
            <a:r>
              <a:rPr lang="en-US" dirty="0"/>
              <a:t>or </a:t>
            </a:r>
            <a:r>
              <a:rPr lang="en-US" dirty="0" smtClean="0"/>
              <a:t>misapplying laws,</a:t>
            </a:r>
            <a:endParaRPr lang="en-US" dirty="0"/>
          </a:p>
          <a:p>
            <a:pPr lvl="1"/>
            <a:r>
              <a:rPr lang="en-US" dirty="0" smtClean="0"/>
              <a:t>adopting </a:t>
            </a:r>
            <a:r>
              <a:rPr lang="en-US" dirty="0"/>
              <a:t>rigid standards about what they perceive as appropriate behavior</a:t>
            </a:r>
            <a:r>
              <a:rPr lang="en-US" dirty="0" smtClean="0"/>
              <a:t>,</a:t>
            </a:r>
            <a:endParaRPr lang="en-US" dirty="0"/>
          </a:p>
          <a:p>
            <a:pPr lvl="1"/>
            <a:r>
              <a:rPr lang="en-US" dirty="0" smtClean="0"/>
              <a:t>penalizing </a:t>
            </a:r>
            <a:r>
              <a:rPr lang="en-US" dirty="0"/>
              <a:t>individuals who do not conform to their stereotypes.</a:t>
            </a:r>
            <a:endParaRPr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92" name="Título 1"/>
          <p:cNvSpPr txBox="1">
            <a:spLocks noGrp="1"/>
          </p:cNvSpPr>
          <p:nvPr>
            <p:ph type="title"/>
          </p:nvPr>
        </p:nvSpPr>
        <p:spPr>
          <a:xfrm>
            <a:off x="741362" y="274638"/>
            <a:ext cx="8711000" cy="1090614"/>
          </a:xfrm>
          <a:prstGeom prst="rect">
            <a:avLst/>
          </a:prstGeom>
        </p:spPr>
        <p:txBody>
          <a:bodyPr/>
          <a:lstStyle/>
          <a:p>
            <a:r>
              <a:rPr lang="fr-CH" dirty="0" smtClean="0"/>
              <a:t>International legal obligations of the judiciary</a:t>
            </a:r>
            <a:endParaRPr dirty="0"/>
          </a:p>
        </p:txBody>
      </p:sp>
      <p:sp>
        <p:nvSpPr>
          <p:cNvPr id="393" name="Marcador de texto 2"/>
          <p:cNvSpPr txBox="1">
            <a:spLocks noGrp="1"/>
          </p:cNvSpPr>
          <p:nvPr>
            <p:ph type="body" idx="1"/>
          </p:nvPr>
        </p:nvSpPr>
        <p:spPr>
          <a:xfrm>
            <a:off x="740832" y="1498598"/>
            <a:ext cx="7567084" cy="4477703"/>
          </a:xfrm>
          <a:prstGeom prst="rect">
            <a:avLst/>
          </a:prstGeom>
        </p:spPr>
        <p:txBody>
          <a:bodyPr/>
          <a:lstStyle/>
          <a:p>
            <a:pPr marL="0" indent="0">
              <a:buSzTx/>
              <a:buNone/>
            </a:pPr>
            <a:r>
              <a:rPr dirty="0"/>
              <a:t>Judiciary have three core obligations: </a:t>
            </a:r>
          </a:p>
          <a:p>
            <a:endParaRPr dirty="0"/>
          </a:p>
          <a:p>
            <a:pPr lvl="1">
              <a:buFont typeface="Arial"/>
              <a:buChar char="➢"/>
            </a:pPr>
            <a:r>
              <a:rPr dirty="0"/>
              <a:t>Refrain from stereotyping (</a:t>
            </a:r>
            <a:r>
              <a:rPr b="1" dirty="0"/>
              <a:t>obligation to respect</a:t>
            </a:r>
            <a:r>
              <a:rPr dirty="0"/>
              <a:t>)</a:t>
            </a:r>
          </a:p>
          <a:p>
            <a:pPr lvl="1">
              <a:buFont typeface="Arial"/>
              <a:buChar char="➢"/>
            </a:pPr>
            <a:r>
              <a:rPr dirty="0"/>
              <a:t>Ensure stereotyping does not infringe human rights (</a:t>
            </a:r>
            <a:r>
              <a:rPr b="1" dirty="0"/>
              <a:t>obligation to protect</a:t>
            </a:r>
            <a:r>
              <a:rPr dirty="0"/>
              <a:t>)</a:t>
            </a:r>
          </a:p>
          <a:p>
            <a:pPr lvl="1">
              <a:buFont typeface="Arial"/>
              <a:buChar char="➢"/>
            </a:pPr>
            <a:r>
              <a:rPr dirty="0"/>
              <a:t>Ensure persons can exercise and enjoy the right to be free from wrongful gender stereotyping (</a:t>
            </a:r>
            <a:r>
              <a:rPr b="1" dirty="0"/>
              <a:t>obligation to fulfill</a:t>
            </a:r>
            <a:r>
              <a:rPr dirty="0"/>
              <a:t>)</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95" name="Título 1"/>
          <p:cNvSpPr txBox="1">
            <a:spLocks noGrp="1"/>
          </p:cNvSpPr>
          <p:nvPr>
            <p:ph type="title"/>
          </p:nvPr>
        </p:nvSpPr>
        <p:spPr>
          <a:xfrm>
            <a:off x="741362" y="274638"/>
            <a:ext cx="7566026" cy="1090614"/>
          </a:xfrm>
          <a:prstGeom prst="rect">
            <a:avLst/>
          </a:prstGeom>
        </p:spPr>
        <p:txBody>
          <a:bodyPr/>
          <a:lstStyle/>
          <a:p>
            <a:r>
              <a:rPr dirty="0"/>
              <a:t>Why is judicial </a:t>
            </a:r>
            <a:r>
              <a:rPr dirty="0" smtClean="0"/>
              <a:t>stereotyping </a:t>
            </a:r>
            <a:r>
              <a:rPr dirty="0"/>
              <a:t>important</a:t>
            </a:r>
          </a:p>
        </p:txBody>
      </p:sp>
      <p:sp>
        <p:nvSpPr>
          <p:cNvPr id="396" name="Marcador de texto 2"/>
          <p:cNvSpPr txBox="1">
            <a:spLocks noGrp="1"/>
          </p:cNvSpPr>
          <p:nvPr>
            <p:ph type="body" idx="1"/>
          </p:nvPr>
        </p:nvSpPr>
        <p:spPr>
          <a:xfrm>
            <a:off x="195398" y="1001524"/>
            <a:ext cx="8948602" cy="6033575"/>
          </a:xfrm>
          <a:prstGeom prst="rect">
            <a:avLst/>
          </a:prstGeom>
        </p:spPr>
        <p:txBody>
          <a:bodyPr>
            <a:normAutofit/>
          </a:bodyPr>
          <a:lstStyle/>
          <a:p>
            <a:pPr>
              <a:lnSpc>
                <a:spcPct val="90000"/>
              </a:lnSpc>
              <a:defRPr b="1">
                <a:solidFill>
                  <a:srgbClr val="666666"/>
                </a:solidFill>
              </a:defRPr>
            </a:pPr>
            <a:r>
              <a:rPr lang="fr-CH" sz="2700" b="0" dirty="0" smtClean="0">
                <a:solidFill>
                  <a:schemeClr val="tx1"/>
                </a:solidFill>
              </a:rPr>
              <a:t>A c</a:t>
            </a:r>
            <a:r>
              <a:rPr sz="2700" b="0" dirty="0" smtClean="0">
                <a:solidFill>
                  <a:schemeClr val="tx1"/>
                </a:solidFill>
              </a:rPr>
              <a:t>ommon </a:t>
            </a:r>
            <a:r>
              <a:rPr sz="2700" b="0" dirty="0">
                <a:solidFill>
                  <a:schemeClr val="tx1"/>
                </a:solidFill>
              </a:rPr>
              <a:t>and potent barrier to women’s access to </a:t>
            </a:r>
            <a:r>
              <a:rPr sz="2700" b="0" dirty="0" smtClean="0">
                <a:solidFill>
                  <a:schemeClr val="tx1"/>
                </a:solidFill>
              </a:rPr>
              <a:t>justice</a:t>
            </a:r>
            <a:endParaRPr sz="2700" b="0" dirty="0">
              <a:solidFill>
                <a:schemeClr val="tx1"/>
              </a:solidFill>
            </a:endParaRPr>
          </a:p>
          <a:p>
            <a:pPr>
              <a:lnSpc>
                <a:spcPct val="90000"/>
              </a:lnSpc>
            </a:pPr>
            <a:r>
              <a:rPr sz="2700" dirty="0" smtClean="0">
                <a:solidFill>
                  <a:schemeClr val="tx1"/>
                </a:solidFill>
              </a:rPr>
              <a:t>Undermines </a:t>
            </a:r>
            <a:r>
              <a:rPr sz="2700" dirty="0">
                <a:solidFill>
                  <a:schemeClr val="tx1"/>
                </a:solidFill>
              </a:rPr>
              <a:t>the impartiality and integrity of the justice system </a:t>
            </a:r>
          </a:p>
          <a:p>
            <a:pPr>
              <a:lnSpc>
                <a:spcPct val="90000"/>
              </a:lnSpc>
            </a:pPr>
            <a:r>
              <a:rPr sz="2700" dirty="0">
                <a:solidFill>
                  <a:schemeClr val="tx1"/>
                </a:solidFill>
              </a:rPr>
              <a:t>Can result in miscarriages of justice and </a:t>
            </a:r>
            <a:r>
              <a:rPr sz="2700" dirty="0" smtClean="0">
                <a:solidFill>
                  <a:schemeClr val="tx1"/>
                </a:solidFill>
              </a:rPr>
              <a:t>re-victimization</a:t>
            </a:r>
            <a:endParaRPr lang="fr-CH" sz="2700" dirty="0" smtClean="0">
              <a:solidFill>
                <a:schemeClr val="tx1"/>
              </a:solidFill>
            </a:endParaRPr>
          </a:p>
          <a:p>
            <a:pPr marL="0" indent="0">
              <a:lnSpc>
                <a:spcPct val="90000"/>
              </a:lnSpc>
              <a:buNone/>
            </a:pPr>
            <a:endParaRPr lang="fr-CH" sz="2700" dirty="0" smtClean="0">
              <a:solidFill>
                <a:schemeClr val="tx1"/>
              </a:solidFill>
            </a:endParaRPr>
          </a:p>
          <a:p>
            <a:pPr>
              <a:lnSpc>
                <a:spcPct val="90000"/>
              </a:lnSpc>
            </a:pPr>
            <a:r>
              <a:rPr lang="en-AU" sz="2700" dirty="0" smtClean="0">
                <a:solidFill>
                  <a:schemeClr val="tx1"/>
                </a:solidFill>
                <a:sym typeface="Calibri"/>
              </a:rPr>
              <a:t>Women </a:t>
            </a:r>
            <a:r>
              <a:rPr lang="en-AU" sz="2700" dirty="0">
                <a:solidFill>
                  <a:schemeClr val="tx1"/>
                </a:solidFill>
                <a:sym typeface="Calibri"/>
              </a:rPr>
              <a:t>victims and survivors should be able to rely on a [justice] system free from myths and stereotypes, and on a judiciary whose impartiality is not compromised by </a:t>
            </a:r>
            <a:r>
              <a:rPr lang="en-AU" sz="2700" dirty="0" smtClean="0">
                <a:solidFill>
                  <a:schemeClr val="tx1"/>
                </a:solidFill>
                <a:sym typeface="Calibri"/>
              </a:rPr>
              <a:t>biased assumptions.</a:t>
            </a:r>
          </a:p>
          <a:p>
            <a:pPr>
              <a:lnSpc>
                <a:spcPct val="90000"/>
              </a:lnSpc>
            </a:pPr>
            <a:r>
              <a:rPr lang="en-AU" sz="2700" dirty="0" smtClean="0">
                <a:solidFill>
                  <a:schemeClr val="tx1"/>
                </a:solidFill>
                <a:sym typeface="Calibri"/>
              </a:rPr>
              <a:t>Eliminating </a:t>
            </a:r>
            <a:r>
              <a:rPr lang="en-AU" sz="2700" dirty="0">
                <a:solidFill>
                  <a:schemeClr val="tx1"/>
                </a:solidFill>
                <a:sym typeface="Calibri"/>
              </a:rPr>
              <a:t>judicial stereotyping is therefore a crucial step in ensuring equality and justice for victims and survivors.  </a:t>
            </a:r>
          </a:p>
          <a:p>
            <a:pPr marL="0" indent="0">
              <a:lnSpc>
                <a:spcPct val="90000"/>
              </a:lnSpc>
              <a:buNone/>
            </a:pPr>
            <a:endParaRPr lang="fr-CH" dirty="0" smtClean="0">
              <a:solidFill>
                <a:schemeClr val="tx1"/>
              </a:solidFill>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98" name="Título 1"/>
          <p:cNvSpPr txBox="1">
            <a:spLocks noGrp="1"/>
          </p:cNvSpPr>
          <p:nvPr>
            <p:ph type="title"/>
          </p:nvPr>
        </p:nvSpPr>
        <p:spPr>
          <a:xfrm>
            <a:off x="741362" y="274638"/>
            <a:ext cx="7566026" cy="1090614"/>
          </a:xfrm>
          <a:prstGeom prst="rect">
            <a:avLst/>
          </a:prstGeom>
        </p:spPr>
        <p:txBody>
          <a:bodyPr/>
          <a:lstStyle/>
          <a:p>
            <a:r>
              <a:rPr dirty="0"/>
              <a:t>The positive role of the Judiciary in addressing gender stereotyping</a:t>
            </a:r>
          </a:p>
        </p:txBody>
      </p:sp>
      <p:sp>
        <p:nvSpPr>
          <p:cNvPr id="399" name="Marcador de texto 2"/>
          <p:cNvSpPr txBox="1">
            <a:spLocks noGrp="1"/>
          </p:cNvSpPr>
          <p:nvPr>
            <p:ph type="body" idx="1"/>
          </p:nvPr>
        </p:nvSpPr>
        <p:spPr>
          <a:xfrm>
            <a:off x="740832" y="1498598"/>
            <a:ext cx="7567084" cy="4477703"/>
          </a:xfrm>
          <a:prstGeom prst="rect">
            <a:avLst/>
          </a:prstGeom>
        </p:spPr>
        <p:txBody>
          <a:bodyPr/>
          <a:lstStyle/>
          <a:p>
            <a:pPr marL="0" indent="0">
              <a:buSzTx/>
              <a:buNone/>
            </a:pPr>
            <a:endParaRPr dirty="0"/>
          </a:p>
          <a:p>
            <a:pPr marL="0" indent="0">
              <a:buSzTx/>
              <a:buNone/>
              <a:defRPr b="1"/>
            </a:pPr>
            <a:r>
              <a:rPr dirty="0"/>
              <a:t>Judiciaries </a:t>
            </a:r>
            <a:r>
              <a:rPr lang="fr-CH" dirty="0" smtClean="0"/>
              <a:t>can and do play </a:t>
            </a:r>
            <a:r>
              <a:rPr lang="fr-CH" u="sng" dirty="0" smtClean="0"/>
              <a:t>a critical role </a:t>
            </a:r>
            <a:r>
              <a:rPr lang="fr-CH" dirty="0" smtClean="0"/>
              <a:t>in </a:t>
            </a:r>
            <a:r>
              <a:rPr dirty="0" smtClean="0"/>
              <a:t>addressing the </a:t>
            </a:r>
            <a:r>
              <a:rPr dirty="0"/>
              <a:t>structural causes of human rights violations </a:t>
            </a:r>
            <a:r>
              <a:rPr dirty="0" smtClean="0"/>
              <a:t>by</a:t>
            </a:r>
            <a:r>
              <a:rPr lang="fr-CH" dirty="0" smtClean="0"/>
              <a:t>:</a:t>
            </a:r>
          </a:p>
          <a:p>
            <a:pPr>
              <a:buSzTx/>
              <a:buFontTx/>
              <a:buChar char="-"/>
              <a:defRPr b="1"/>
            </a:pPr>
            <a:r>
              <a:rPr lang="fr-CH" dirty="0" smtClean="0"/>
              <a:t>Explicitly i</a:t>
            </a:r>
            <a:r>
              <a:rPr dirty="0" smtClean="0"/>
              <a:t>dentifying </a:t>
            </a:r>
            <a:r>
              <a:rPr dirty="0"/>
              <a:t>and addressing harmful gender stereotypes and wrongful gender stereotyping in their </a:t>
            </a:r>
            <a:r>
              <a:rPr dirty="0" smtClean="0"/>
              <a:t>cases</a:t>
            </a:r>
            <a:r>
              <a:rPr lang="fr-CH" dirty="0" smtClean="0"/>
              <a:t> and decisions;</a:t>
            </a:r>
          </a:p>
          <a:p>
            <a:pPr>
              <a:buSzTx/>
              <a:buFontTx/>
              <a:buChar char="-"/>
              <a:defRPr b="1"/>
            </a:pPr>
            <a:r>
              <a:rPr dirty="0" smtClean="0"/>
              <a:t>ensuring </a:t>
            </a:r>
            <a:r>
              <a:rPr dirty="0"/>
              <a:t>that legislation</a:t>
            </a:r>
            <a:r>
              <a:rPr dirty="0" smtClean="0"/>
              <a:t>,</a:t>
            </a:r>
            <a:r>
              <a:rPr lang="fr-CH" dirty="0"/>
              <a:t> </a:t>
            </a:r>
            <a:r>
              <a:rPr dirty="0" smtClean="0"/>
              <a:t>norms </a:t>
            </a:r>
            <a:r>
              <a:rPr dirty="0"/>
              <a:t>and practices conform to human rights and constitutional guarantees. </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5" name="Título 1"/>
          <p:cNvSpPr txBox="1">
            <a:spLocks noGrp="1"/>
          </p:cNvSpPr>
          <p:nvPr>
            <p:ph type="title"/>
          </p:nvPr>
        </p:nvSpPr>
        <p:spPr>
          <a:xfrm>
            <a:off x="741362" y="274638"/>
            <a:ext cx="7566026" cy="1090614"/>
          </a:xfrm>
          <a:prstGeom prst="rect">
            <a:avLst/>
          </a:prstGeom>
        </p:spPr>
        <p:txBody>
          <a:bodyPr/>
          <a:lstStyle/>
          <a:p>
            <a:r>
              <a:t>Gender stereotypes </a:t>
            </a:r>
          </a:p>
        </p:txBody>
      </p:sp>
      <p:sp>
        <p:nvSpPr>
          <p:cNvPr id="106" name="Marcador de texto 2"/>
          <p:cNvSpPr txBox="1">
            <a:spLocks noGrp="1"/>
          </p:cNvSpPr>
          <p:nvPr>
            <p:ph type="body" idx="1"/>
          </p:nvPr>
        </p:nvSpPr>
        <p:spPr>
          <a:xfrm>
            <a:off x="740832" y="1498598"/>
            <a:ext cx="7567084" cy="4477703"/>
          </a:xfrm>
          <a:prstGeom prst="rect">
            <a:avLst/>
          </a:prstGeom>
        </p:spPr>
        <p:txBody>
          <a:bodyPr/>
          <a:lstStyle/>
          <a:p>
            <a:r>
              <a:rPr dirty="0"/>
              <a:t>‘A </a:t>
            </a:r>
            <a:r>
              <a:rPr u="sng" dirty="0" smtClean="0"/>
              <a:t>gender stereotype</a:t>
            </a:r>
            <a:r>
              <a:rPr dirty="0" smtClean="0"/>
              <a:t> </a:t>
            </a:r>
            <a:r>
              <a:rPr dirty="0"/>
              <a:t>is a generalized </a:t>
            </a:r>
            <a:r>
              <a:rPr b="1" dirty="0"/>
              <a:t>view </a:t>
            </a:r>
            <a:r>
              <a:rPr dirty="0"/>
              <a:t>or </a:t>
            </a:r>
            <a:r>
              <a:rPr b="1" dirty="0"/>
              <a:t>preconception</a:t>
            </a:r>
            <a:r>
              <a:rPr dirty="0"/>
              <a:t> about </a:t>
            </a:r>
            <a:r>
              <a:rPr b="1" dirty="0"/>
              <a:t>attributes</a:t>
            </a:r>
            <a:r>
              <a:rPr dirty="0"/>
              <a:t> or </a:t>
            </a:r>
            <a:r>
              <a:rPr b="1" dirty="0"/>
              <a:t>characteristics</a:t>
            </a:r>
            <a:r>
              <a:rPr dirty="0"/>
              <a:t> that are or ought to be possessed by, or the</a:t>
            </a:r>
            <a:r>
              <a:rPr b="1" dirty="0"/>
              <a:t> roles </a:t>
            </a:r>
            <a:r>
              <a:rPr dirty="0"/>
              <a:t>that are or should be performed by, </a:t>
            </a:r>
            <a:r>
              <a:rPr b="1" dirty="0"/>
              <a:t>men and women</a:t>
            </a:r>
            <a:r>
              <a:rPr dirty="0"/>
              <a:t>’ </a:t>
            </a:r>
          </a:p>
          <a:p>
            <a:endParaRPr dirty="0"/>
          </a:p>
          <a:p>
            <a:pPr lvl="2">
              <a:buFont typeface="Arial"/>
              <a:buChar char="➢"/>
            </a:pPr>
            <a:r>
              <a:rPr dirty="0"/>
              <a:t>It’s a </a:t>
            </a:r>
            <a:r>
              <a:rPr b="1" dirty="0"/>
              <a:t>BELIEF </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0" name="Título 1"/>
          <p:cNvSpPr txBox="1">
            <a:spLocks noGrp="1"/>
          </p:cNvSpPr>
          <p:nvPr>
            <p:ph type="title"/>
          </p:nvPr>
        </p:nvSpPr>
        <p:spPr>
          <a:xfrm>
            <a:off x="741362" y="274638"/>
            <a:ext cx="7566026" cy="1090614"/>
          </a:xfrm>
          <a:prstGeom prst="rect">
            <a:avLst/>
          </a:prstGeom>
        </p:spPr>
        <p:txBody>
          <a:bodyPr/>
          <a:lstStyle/>
          <a:p>
            <a:r>
              <a:t>Gender stereotyping </a:t>
            </a:r>
          </a:p>
        </p:txBody>
      </p:sp>
      <p:sp>
        <p:nvSpPr>
          <p:cNvPr id="111" name="Marcador de texto 2"/>
          <p:cNvSpPr txBox="1">
            <a:spLocks noGrp="1"/>
          </p:cNvSpPr>
          <p:nvPr>
            <p:ph type="body" idx="1"/>
          </p:nvPr>
        </p:nvSpPr>
        <p:spPr>
          <a:xfrm>
            <a:off x="740832" y="1498598"/>
            <a:ext cx="7567084" cy="4477703"/>
          </a:xfrm>
          <a:prstGeom prst="rect">
            <a:avLst/>
          </a:prstGeom>
        </p:spPr>
        <p:txBody>
          <a:bodyPr/>
          <a:lstStyle/>
          <a:p>
            <a:r>
              <a:rPr dirty="0"/>
              <a:t>In contrast </a:t>
            </a:r>
            <a:r>
              <a:rPr dirty="0" smtClean="0"/>
              <a:t>‘</a:t>
            </a:r>
            <a:r>
              <a:rPr u="sng" dirty="0" smtClean="0"/>
              <a:t>gender stereotyping</a:t>
            </a:r>
            <a:r>
              <a:rPr dirty="0" smtClean="0"/>
              <a:t> </a:t>
            </a:r>
            <a:r>
              <a:rPr dirty="0"/>
              <a:t>refers to the</a:t>
            </a:r>
            <a:r>
              <a:rPr b="1" dirty="0"/>
              <a:t> </a:t>
            </a:r>
            <a:r>
              <a:rPr b="1" i="1" dirty="0"/>
              <a:t>practice</a:t>
            </a:r>
            <a:r>
              <a:rPr dirty="0"/>
              <a:t> of ascribing to an individual </a:t>
            </a:r>
            <a:r>
              <a:rPr b="1" dirty="0"/>
              <a:t>woman or man</a:t>
            </a:r>
            <a:r>
              <a:rPr dirty="0"/>
              <a:t> specific </a:t>
            </a:r>
            <a:r>
              <a:rPr b="1" dirty="0"/>
              <a:t>attributes, characteristics, or roles </a:t>
            </a:r>
            <a:r>
              <a:rPr dirty="0"/>
              <a:t>by reason only of her or his membership in the social group of women or </a:t>
            </a:r>
            <a:r>
              <a:rPr dirty="0" smtClean="0"/>
              <a:t>men’</a:t>
            </a:r>
            <a:endParaRPr dirty="0"/>
          </a:p>
          <a:p>
            <a:endParaRPr dirty="0"/>
          </a:p>
          <a:p>
            <a:pPr lvl="2">
              <a:buFont typeface="Arial"/>
              <a:buChar char="➢"/>
            </a:pPr>
            <a:r>
              <a:rPr dirty="0"/>
              <a:t>It’s a </a:t>
            </a:r>
            <a:r>
              <a:rPr b="1" dirty="0"/>
              <a:t>PRACTICE</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5" name="Título 1"/>
          <p:cNvSpPr txBox="1">
            <a:spLocks noGrp="1"/>
          </p:cNvSpPr>
          <p:nvPr>
            <p:ph type="title"/>
          </p:nvPr>
        </p:nvSpPr>
        <p:spPr>
          <a:xfrm>
            <a:off x="741362" y="274638"/>
            <a:ext cx="7566026" cy="1090614"/>
          </a:xfrm>
          <a:prstGeom prst="rect">
            <a:avLst/>
          </a:prstGeom>
        </p:spPr>
        <p:txBody>
          <a:bodyPr/>
          <a:lstStyle/>
          <a:p>
            <a:r>
              <a:t>Gender stereotypes and gender stereotyping</a:t>
            </a:r>
          </a:p>
        </p:txBody>
      </p:sp>
      <p:graphicFrame>
        <p:nvGraphicFramePr>
          <p:cNvPr id="117" name="Tabla 3"/>
          <p:cNvGraphicFramePr/>
          <p:nvPr>
            <p:extLst>
              <p:ext uri="{D42A27DB-BD31-4B8C-83A1-F6EECF244321}">
                <p14:modId xmlns:p14="http://schemas.microsoft.com/office/powerpoint/2010/main" val="1125474991"/>
              </p:ext>
            </p:extLst>
          </p:nvPr>
        </p:nvGraphicFramePr>
        <p:xfrm>
          <a:off x="1042987" y="1700213"/>
          <a:ext cx="6972299" cy="4157662"/>
        </p:xfrm>
        <a:graphic>
          <a:graphicData uri="http://schemas.openxmlformats.org/drawingml/2006/table">
            <a:tbl>
              <a:tblPr>
                <a:tableStyleId>{4C3C2611-4C71-4FC5-86AE-919BDF0F9419}</a:tableStyleId>
              </a:tblPr>
              <a:tblGrid>
                <a:gridCol w="1528762">
                  <a:extLst>
                    <a:ext uri="{9D8B030D-6E8A-4147-A177-3AD203B41FA5}">
                      <a16:colId xmlns:a16="http://schemas.microsoft.com/office/drawing/2014/main" val="20000"/>
                    </a:ext>
                  </a:extLst>
                </a:gridCol>
                <a:gridCol w="4046232">
                  <a:extLst>
                    <a:ext uri="{9D8B030D-6E8A-4147-A177-3AD203B41FA5}">
                      <a16:colId xmlns:a16="http://schemas.microsoft.com/office/drawing/2014/main" val="20001"/>
                    </a:ext>
                  </a:extLst>
                </a:gridCol>
                <a:gridCol w="1397305">
                  <a:extLst>
                    <a:ext uri="{9D8B030D-6E8A-4147-A177-3AD203B41FA5}">
                      <a16:colId xmlns:a16="http://schemas.microsoft.com/office/drawing/2014/main" val="20002"/>
                    </a:ext>
                  </a:extLst>
                </a:gridCol>
              </a:tblGrid>
              <a:tr h="4157662">
                <a:tc>
                  <a:txBody>
                    <a:bodyPr/>
                    <a:lstStyle/>
                    <a:p>
                      <a:pPr algn="ctr">
                        <a:spcBef>
                          <a:spcPts val="1200"/>
                        </a:spcBef>
                        <a:defRPr sz="1400">
                          <a:sym typeface="Calibri"/>
                        </a:defRPr>
                      </a:pPr>
                      <a:r>
                        <a:rPr dirty="0"/>
                        <a:t/>
                      </a:r>
                      <a:br>
                        <a:rPr dirty="0"/>
                      </a:br>
                      <a:r>
                        <a:rPr dirty="0"/>
                        <a:t/>
                      </a:r>
                      <a:br>
                        <a:rPr dirty="0"/>
                      </a:br>
                      <a:r>
                        <a:rPr dirty="0"/>
                        <a:t/>
                      </a:r>
                      <a:br>
                        <a:rPr dirty="0"/>
                      </a:br>
                      <a:endParaRPr lang="fr-CH" dirty="0" smtClean="0"/>
                    </a:p>
                    <a:p>
                      <a:pPr algn="ctr">
                        <a:spcBef>
                          <a:spcPts val="1200"/>
                        </a:spcBef>
                        <a:defRPr sz="1400">
                          <a:sym typeface="Calibri"/>
                        </a:defRPr>
                      </a:pPr>
                      <a:endParaRPr lang="fr-CH" b="1" dirty="0" smtClean="0"/>
                    </a:p>
                    <a:p>
                      <a:pPr algn="ctr">
                        <a:spcBef>
                          <a:spcPts val="1200"/>
                        </a:spcBef>
                        <a:defRPr sz="1400">
                          <a:sym typeface="Calibri"/>
                        </a:defRPr>
                      </a:pPr>
                      <a:r>
                        <a:rPr lang="en-GB" sz="1600" b="1" dirty="0" smtClean="0"/>
                        <a:t>STEREOTYPE</a:t>
                      </a:r>
                      <a:endParaRPr sz="1600" b="1" dirty="0"/>
                    </a:p>
                    <a:p>
                      <a:pPr algn="ctr">
                        <a:spcBef>
                          <a:spcPts val="1200"/>
                        </a:spcBef>
                        <a:defRPr sz="1400" b="1">
                          <a:sym typeface="Calibri"/>
                        </a:defRPr>
                      </a:pPr>
                      <a:r>
                        <a:rPr sz="1600" dirty="0"/>
                        <a:t>(belief)</a:t>
                      </a:r>
                    </a:p>
                    <a:p>
                      <a:pPr>
                        <a:spcBef>
                          <a:spcPts val="1200"/>
                        </a:spcBef>
                        <a:defRPr sz="1400">
                          <a:sym typeface="Calibri"/>
                        </a:defRPr>
                      </a:pPr>
                      <a:r>
                        <a:rPr dirty="0"/>
                        <a:t> </a:t>
                      </a:r>
                    </a:p>
                    <a:p>
                      <a:pPr>
                        <a:spcBef>
                          <a:spcPts val="1200"/>
                        </a:spcBef>
                        <a:defRPr sz="1400">
                          <a:sym typeface="Calibri"/>
                        </a:defRPr>
                      </a:pPr>
                      <a:r>
                        <a:rPr dirty="0"/>
                        <a:t> </a:t>
                      </a:r>
                    </a:p>
                    <a:p>
                      <a:pPr>
                        <a:spcBef>
                          <a:spcPts val="1200"/>
                        </a:spcBef>
                        <a:defRPr sz="1400">
                          <a:sym typeface="Calibri"/>
                        </a:defRPr>
                      </a:pPr>
                      <a:r>
                        <a:rPr dirty="0"/>
                        <a:t> </a:t>
                      </a:r>
                    </a:p>
                    <a:p>
                      <a:pPr>
                        <a:spcBef>
                          <a:spcPts val="1200"/>
                        </a:spcBef>
                        <a:defRPr sz="1400">
                          <a:sym typeface="Calibri"/>
                        </a:defRPr>
                      </a:pPr>
                      <a:r>
                        <a:rPr dirty="0"/>
                        <a:t> </a:t>
                      </a:r>
                    </a:p>
                  </a:txBody>
                  <a:tcPr marL="0" marR="0" marT="0" marB="0" horzOverflow="overflow"/>
                </a:tc>
                <a:tc>
                  <a:txBody>
                    <a:bodyPr/>
                    <a:lstStyle/>
                    <a:p>
                      <a:pPr>
                        <a:spcBef>
                          <a:spcPts val="1200"/>
                        </a:spcBef>
                        <a:defRPr sz="1400">
                          <a:sym typeface="Calibri"/>
                        </a:defRPr>
                      </a:pPr>
                      <a:endParaRPr dirty="0"/>
                    </a:p>
                  </a:txBody>
                  <a:tcPr marL="0" marR="0" marT="0" marB="0" horzOverflow="overflow"/>
                </a:tc>
                <a:tc>
                  <a:txBody>
                    <a:bodyPr/>
                    <a:lstStyle/>
                    <a:p>
                      <a:pPr>
                        <a:spcBef>
                          <a:spcPts val="1200"/>
                        </a:spcBef>
                        <a:defRPr sz="1400">
                          <a:sym typeface="Calibri"/>
                        </a:defRPr>
                      </a:pPr>
                      <a:r>
                        <a:rPr dirty="0"/>
                        <a:t> </a:t>
                      </a:r>
                    </a:p>
                    <a:p>
                      <a:pPr>
                        <a:spcBef>
                          <a:spcPts val="1200"/>
                        </a:spcBef>
                        <a:defRPr sz="1400">
                          <a:sym typeface="Calibri"/>
                        </a:defRPr>
                      </a:pPr>
                      <a:r>
                        <a:rPr dirty="0"/>
                        <a:t> </a:t>
                      </a:r>
                    </a:p>
                    <a:p>
                      <a:pPr algn="ctr">
                        <a:spcBef>
                          <a:spcPts val="1200"/>
                        </a:spcBef>
                        <a:defRPr sz="1400">
                          <a:sym typeface="Calibri"/>
                        </a:defRPr>
                      </a:pPr>
                      <a:r>
                        <a:rPr dirty="0"/>
                        <a:t/>
                      </a:r>
                      <a:br>
                        <a:rPr dirty="0"/>
                      </a:br>
                      <a:endParaRPr dirty="0"/>
                    </a:p>
                    <a:p>
                      <a:pPr algn="ctr">
                        <a:spcBef>
                          <a:spcPts val="1200"/>
                        </a:spcBef>
                        <a:defRPr sz="1400">
                          <a:sym typeface="Calibri"/>
                        </a:defRPr>
                      </a:pPr>
                      <a:endParaRPr dirty="0"/>
                    </a:p>
                    <a:p>
                      <a:pPr algn="ctr">
                        <a:spcBef>
                          <a:spcPts val="1200"/>
                        </a:spcBef>
                        <a:defRPr sz="1400">
                          <a:sym typeface="Calibri"/>
                        </a:defRPr>
                      </a:pPr>
                      <a:endParaRPr dirty="0"/>
                    </a:p>
                    <a:p>
                      <a:pPr algn="ctr">
                        <a:spcBef>
                          <a:spcPts val="1200"/>
                        </a:spcBef>
                        <a:defRPr sz="1400" b="1">
                          <a:sym typeface="Calibri"/>
                        </a:defRPr>
                      </a:pPr>
                      <a:r>
                        <a:rPr lang="en-GB" sz="1600" dirty="0" smtClean="0"/>
                        <a:t>STEREOTYPING</a:t>
                      </a:r>
                      <a:endParaRPr sz="1600" dirty="0"/>
                    </a:p>
                    <a:p>
                      <a:pPr algn="ctr">
                        <a:spcBef>
                          <a:spcPts val="1200"/>
                        </a:spcBef>
                        <a:defRPr sz="1400" b="1">
                          <a:sym typeface="Calibri"/>
                        </a:defRPr>
                      </a:pPr>
                      <a:r>
                        <a:rPr sz="1600" dirty="0"/>
                        <a:t>(practice)</a:t>
                      </a:r>
                    </a:p>
                    <a:p>
                      <a:pPr>
                        <a:spcBef>
                          <a:spcPts val="1200"/>
                        </a:spcBef>
                        <a:defRPr sz="1400">
                          <a:sym typeface="Calibri"/>
                        </a:defRPr>
                      </a:pPr>
                      <a:r>
                        <a:rPr dirty="0"/>
                        <a:t> </a:t>
                      </a:r>
                    </a:p>
                    <a:p>
                      <a:pPr>
                        <a:spcBef>
                          <a:spcPts val="1200"/>
                        </a:spcBef>
                        <a:defRPr sz="1400">
                          <a:sym typeface="Calibri"/>
                        </a:defRPr>
                      </a:pPr>
                      <a:r>
                        <a:rPr dirty="0"/>
                        <a:t> </a:t>
                      </a:r>
                    </a:p>
                    <a:p>
                      <a:pPr>
                        <a:spcBef>
                          <a:spcPts val="1200"/>
                        </a:spcBef>
                        <a:defRPr sz="1400">
                          <a:sym typeface="Calibri"/>
                        </a:defRPr>
                      </a:pPr>
                      <a:r>
                        <a:rPr dirty="0"/>
                        <a:t> </a:t>
                      </a:r>
                    </a:p>
                  </a:txBody>
                  <a:tcPr marL="0" marR="0" marT="0" marB="0" horzOverflow="overflow">
                    <a:solidFill>
                      <a:srgbClr val="FFFFFF"/>
                    </a:solidFill>
                  </a:tcPr>
                </a:tc>
                <a:extLst>
                  <a:ext uri="{0D108BD9-81ED-4DB2-BD59-A6C34878D82A}">
                    <a16:rowId xmlns:a16="http://schemas.microsoft.com/office/drawing/2014/main" val="10000"/>
                  </a:ext>
                </a:extLst>
              </a:tr>
            </a:tbl>
          </a:graphicData>
        </a:graphic>
      </p:graphicFrame>
      <p:sp>
        <p:nvSpPr>
          <p:cNvPr id="118" name="Left Brace 15"/>
          <p:cNvSpPr/>
          <p:nvPr/>
        </p:nvSpPr>
        <p:spPr>
          <a:xfrm>
            <a:off x="3667125" y="7053263"/>
            <a:ext cx="228602" cy="1257302"/>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cubicBezTo>
                  <a:pt x="15635" y="21600"/>
                  <a:pt x="10800" y="21453"/>
                  <a:pt x="10800" y="21273"/>
                </a:cubicBezTo>
                <a:lnTo>
                  <a:pt x="10800" y="11127"/>
                </a:lnTo>
                <a:cubicBezTo>
                  <a:pt x="10800" y="10947"/>
                  <a:pt x="5965" y="10800"/>
                  <a:pt x="0" y="10800"/>
                </a:cubicBezTo>
                <a:cubicBezTo>
                  <a:pt x="5965" y="10800"/>
                  <a:pt x="10800" y="10653"/>
                  <a:pt x="10800" y="10473"/>
                </a:cubicBezTo>
                <a:lnTo>
                  <a:pt x="10800" y="327"/>
                </a:lnTo>
                <a:cubicBezTo>
                  <a:pt x="10800" y="147"/>
                  <a:pt x="15635" y="0"/>
                  <a:pt x="21600" y="0"/>
                </a:cubicBezTo>
              </a:path>
            </a:pathLst>
          </a:custGeom>
          <a:ln w="25400">
            <a:solidFill>
              <a:schemeClr val="accent1"/>
            </a:solidFill>
          </a:ln>
          <a:effectLst>
            <a:outerShdw blurRad="38100" dist="23000" dir="5400000" rotWithShape="0">
              <a:srgbClr val="000000">
                <a:alpha val="35000"/>
              </a:srgbClr>
            </a:outerShdw>
          </a:effectLst>
        </p:spPr>
        <p:txBody>
          <a:bodyPr lIns="45718" tIns="45718" rIns="45718" bIns="45718" anchor="ctr"/>
          <a:lstStyle/>
          <a:p>
            <a:pPr>
              <a:defRPr>
                <a:latin typeface="+mn-lt"/>
                <a:ea typeface="+mn-ea"/>
                <a:cs typeface="+mn-cs"/>
                <a:sym typeface="Calibri"/>
              </a:defRPr>
            </a:pPr>
            <a:endParaRPr/>
          </a:p>
        </p:txBody>
      </p:sp>
      <p:sp>
        <p:nvSpPr>
          <p:cNvPr id="119" name="Right Brace 16"/>
          <p:cNvSpPr/>
          <p:nvPr/>
        </p:nvSpPr>
        <p:spPr>
          <a:xfrm>
            <a:off x="5467350" y="7224714"/>
            <a:ext cx="228602" cy="2171702"/>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cubicBezTo>
                  <a:pt x="5965" y="0"/>
                  <a:pt x="10800" y="85"/>
                  <a:pt x="10800" y="189"/>
                </a:cubicBezTo>
                <a:lnTo>
                  <a:pt x="10800" y="10611"/>
                </a:lnTo>
                <a:cubicBezTo>
                  <a:pt x="10800" y="10715"/>
                  <a:pt x="15635" y="10800"/>
                  <a:pt x="21600" y="10800"/>
                </a:cubicBezTo>
                <a:cubicBezTo>
                  <a:pt x="15635" y="10800"/>
                  <a:pt x="10800" y="10885"/>
                  <a:pt x="10800" y="10989"/>
                </a:cubicBezTo>
                <a:lnTo>
                  <a:pt x="10800" y="21411"/>
                </a:lnTo>
                <a:cubicBezTo>
                  <a:pt x="10800" y="21515"/>
                  <a:pt x="5965" y="21600"/>
                  <a:pt x="0" y="21600"/>
                </a:cubicBezTo>
              </a:path>
            </a:pathLst>
          </a:custGeom>
          <a:ln w="25400">
            <a:solidFill>
              <a:schemeClr val="accent1"/>
            </a:solidFill>
          </a:ln>
          <a:effectLst>
            <a:outerShdw blurRad="38100" dist="23000" dir="5400000" rotWithShape="0">
              <a:srgbClr val="000000">
                <a:alpha val="35000"/>
              </a:srgbClr>
            </a:outerShdw>
          </a:effectLst>
        </p:spPr>
        <p:txBody>
          <a:bodyPr lIns="45718" tIns="45718" rIns="45718" bIns="45718" anchor="ctr"/>
          <a:lstStyle/>
          <a:p>
            <a:pPr>
              <a:defRPr>
                <a:latin typeface="+mn-lt"/>
                <a:ea typeface="+mn-ea"/>
                <a:cs typeface="+mn-cs"/>
                <a:sym typeface="Calibri"/>
              </a:defRPr>
            </a:pPr>
            <a:endParaRPr/>
          </a:p>
        </p:txBody>
      </p:sp>
      <p:grpSp>
        <p:nvGrpSpPr>
          <p:cNvPr id="131" name="Diagram 6"/>
          <p:cNvGrpSpPr/>
          <p:nvPr/>
        </p:nvGrpSpPr>
        <p:grpSpPr>
          <a:xfrm>
            <a:off x="2872757" y="1947298"/>
            <a:ext cx="3593750" cy="3765091"/>
            <a:chOff x="-1" y="-2"/>
            <a:chExt cx="3593748" cy="3765089"/>
          </a:xfrm>
          <a:solidFill>
            <a:schemeClr val="accent1"/>
          </a:solidFill>
        </p:grpSpPr>
        <p:grpSp>
          <p:nvGrpSpPr>
            <p:cNvPr id="122" name="Grupo"/>
            <p:cNvGrpSpPr/>
            <p:nvPr/>
          </p:nvGrpSpPr>
          <p:grpSpPr>
            <a:xfrm>
              <a:off x="241394" y="-2"/>
              <a:ext cx="3110957" cy="1121929"/>
              <a:chOff x="0" y="-1"/>
              <a:chExt cx="3110956" cy="1121927"/>
            </a:xfrm>
            <a:grpFill/>
          </p:grpSpPr>
          <p:sp>
            <p:nvSpPr>
              <p:cNvPr id="120" name="Rectángulo redondeado"/>
              <p:cNvSpPr/>
              <p:nvPr/>
            </p:nvSpPr>
            <p:spPr>
              <a:xfrm>
                <a:off x="0" y="-1"/>
                <a:ext cx="3110956" cy="1121927"/>
              </a:xfrm>
              <a:prstGeom prst="roundRect">
                <a:avLst>
                  <a:gd name="adj" fmla="val 10000"/>
                </a:avLst>
              </a:prstGeom>
              <a:grpFill/>
              <a:ln w="12700" cap="flat">
                <a:noFill/>
                <a:miter lim="400000"/>
              </a:ln>
              <a:effectLst>
                <a:outerShdw blurRad="38100" dist="23000" dir="5400000" rotWithShape="0">
                  <a:srgbClr val="000000">
                    <a:alpha val="35000"/>
                  </a:srgbClr>
                </a:outerShdw>
              </a:effectLst>
            </p:spPr>
            <p:txBody>
              <a:bodyPr wrap="square" lIns="45718" tIns="45718" rIns="45718" bIns="45718" numCol="1" anchor="ctr">
                <a:noAutofit/>
              </a:bodyPr>
              <a:lstStyle/>
              <a:p>
                <a:pPr algn="ctr" defTabSz="622300">
                  <a:lnSpc>
                    <a:spcPct val="90000"/>
                  </a:lnSpc>
                  <a:spcBef>
                    <a:spcPts val="700"/>
                  </a:spcBef>
                  <a:defRPr>
                    <a:solidFill>
                      <a:srgbClr val="FFFFFF"/>
                    </a:solidFill>
                    <a:latin typeface="+mn-lt"/>
                    <a:ea typeface="+mn-ea"/>
                    <a:cs typeface="+mn-cs"/>
                    <a:sym typeface="Calibri"/>
                  </a:defRPr>
                </a:pPr>
                <a:endParaRPr/>
              </a:p>
            </p:txBody>
          </p:sp>
          <p:sp>
            <p:nvSpPr>
              <p:cNvPr id="121" name="Generalised view or preconception about sex or gender"/>
              <p:cNvSpPr txBox="1"/>
              <p:nvPr/>
            </p:nvSpPr>
            <p:spPr>
              <a:xfrm>
                <a:off x="32860" y="299354"/>
                <a:ext cx="3045235" cy="523215"/>
              </a:xfrm>
              <a:prstGeom prst="rect">
                <a:avLst/>
              </a:prstGeom>
              <a:grpFill/>
              <a:ln w="12700" cap="flat">
                <a:noFill/>
                <a:miter lim="400000"/>
              </a:ln>
              <a:effectLst/>
              <a:extLst>
                <a:ext uri="{C572A759-6A51-4108-AA02-DFA0A04FC94B}">
                  <ma14:wrappingTextBoxFlag xmlns="" xmlns:ma14="http://schemas.microsoft.com/office/mac/drawingml/2011/main" val="1"/>
                </a:ext>
              </a:extLst>
            </p:spPr>
            <p:txBody>
              <a:bodyPr wrap="square" lIns="53338" tIns="53338" rIns="53338" bIns="53338" numCol="1" anchor="ctr">
                <a:spAutoFit/>
              </a:bodyPr>
              <a:lstStyle>
                <a:lvl1pPr algn="ctr" defTabSz="622300">
                  <a:lnSpc>
                    <a:spcPct val="90000"/>
                  </a:lnSpc>
                  <a:spcBef>
                    <a:spcPts val="500"/>
                  </a:spcBef>
                  <a:defRPr sz="1400" b="1">
                    <a:solidFill>
                      <a:srgbClr val="FFFFFF"/>
                    </a:solidFill>
                    <a:latin typeface="+mn-lt"/>
                    <a:ea typeface="+mn-ea"/>
                    <a:cs typeface="+mn-cs"/>
                    <a:sym typeface="Calibri"/>
                  </a:defRPr>
                </a:lvl1pPr>
              </a:lstStyle>
              <a:p>
                <a:r>
                  <a:rPr sz="1500" dirty="0">
                    <a:solidFill>
                      <a:schemeClr val="bg1"/>
                    </a:solidFill>
                  </a:rPr>
                  <a:t>Generalized view or preconception about sex or gender</a:t>
                </a:r>
              </a:p>
            </p:txBody>
          </p:sp>
        </p:grpSp>
        <p:sp>
          <p:nvSpPr>
            <p:cNvPr id="123" name="Figura"/>
            <p:cNvSpPr/>
            <p:nvPr/>
          </p:nvSpPr>
          <p:spPr>
            <a:xfrm>
              <a:off x="1654106" y="1161581"/>
              <a:ext cx="285533" cy="237945"/>
            </a:xfrm>
            <a:custGeom>
              <a:avLst/>
              <a:gdLst/>
              <a:ahLst/>
              <a:cxnLst>
                <a:cxn ang="0">
                  <a:pos x="wd2" y="hd2"/>
                </a:cxn>
                <a:cxn ang="5400000">
                  <a:pos x="wd2" y="hd2"/>
                </a:cxn>
                <a:cxn ang="10800000">
                  <a:pos x="wd2" y="hd2"/>
                </a:cxn>
                <a:cxn ang="16200000">
                  <a:pos x="wd2" y="hd2"/>
                </a:cxn>
              </a:cxnLst>
              <a:rect l="0" t="0" r="r" b="b"/>
              <a:pathLst>
                <a:path w="21600" h="21600" extrusionOk="0">
                  <a:moveTo>
                    <a:pt x="17280" y="0"/>
                  </a:moveTo>
                  <a:lnTo>
                    <a:pt x="17280" y="10800"/>
                  </a:lnTo>
                  <a:lnTo>
                    <a:pt x="21600" y="10800"/>
                  </a:lnTo>
                  <a:lnTo>
                    <a:pt x="10800" y="21600"/>
                  </a:lnTo>
                  <a:lnTo>
                    <a:pt x="0" y="10800"/>
                  </a:lnTo>
                  <a:lnTo>
                    <a:pt x="4320" y="10800"/>
                  </a:lnTo>
                  <a:lnTo>
                    <a:pt x="4320" y="0"/>
                  </a:lnTo>
                  <a:close/>
                </a:path>
              </a:pathLst>
            </a:custGeom>
            <a:grpFill/>
            <a:ln w="12700" cap="flat">
              <a:noFill/>
              <a:miter lim="400000"/>
            </a:ln>
            <a:effectLst>
              <a:outerShdw blurRad="38100" dist="23000" dir="5400000" rotWithShape="0">
                <a:srgbClr val="000000">
                  <a:alpha val="35000"/>
                </a:srgbClr>
              </a:outerShdw>
            </a:effectLst>
          </p:spPr>
          <p:txBody>
            <a:bodyPr wrap="square" lIns="45718" tIns="45718" rIns="45718" bIns="45718" numCol="1" anchor="ctr">
              <a:noAutofit/>
            </a:bodyPr>
            <a:lstStyle/>
            <a:p>
              <a:pPr algn="ctr" defTabSz="488950">
                <a:lnSpc>
                  <a:spcPct val="90000"/>
                </a:lnSpc>
                <a:spcBef>
                  <a:spcPts val="700"/>
                </a:spcBef>
                <a:defRPr sz="1100">
                  <a:solidFill>
                    <a:srgbClr val="FFFFFF"/>
                  </a:solidFill>
                  <a:latin typeface="+mn-lt"/>
                  <a:ea typeface="+mn-ea"/>
                  <a:cs typeface="+mn-cs"/>
                  <a:sym typeface="Calibri"/>
                </a:defRPr>
              </a:pPr>
              <a:endParaRPr/>
            </a:p>
          </p:txBody>
        </p:sp>
        <p:grpSp>
          <p:nvGrpSpPr>
            <p:cNvPr id="126" name="Grupo"/>
            <p:cNvGrpSpPr/>
            <p:nvPr/>
          </p:nvGrpSpPr>
          <p:grpSpPr>
            <a:xfrm>
              <a:off x="-1" y="1439182"/>
              <a:ext cx="3593748" cy="917121"/>
              <a:chOff x="-1" y="-1"/>
              <a:chExt cx="3593747" cy="917119"/>
            </a:xfrm>
            <a:grpFill/>
          </p:grpSpPr>
          <p:sp>
            <p:nvSpPr>
              <p:cNvPr id="124" name="Rectángulo redondeado"/>
              <p:cNvSpPr/>
              <p:nvPr/>
            </p:nvSpPr>
            <p:spPr>
              <a:xfrm>
                <a:off x="-1" y="-1"/>
                <a:ext cx="3593747" cy="917119"/>
              </a:xfrm>
              <a:prstGeom prst="roundRect">
                <a:avLst>
                  <a:gd name="adj" fmla="val 10000"/>
                </a:avLst>
              </a:prstGeom>
              <a:grpFill/>
              <a:ln w="12700" cap="flat">
                <a:noFill/>
                <a:miter lim="400000"/>
              </a:ln>
              <a:effectLst>
                <a:outerShdw blurRad="38100" dist="23000" dir="5400000" rotWithShape="0">
                  <a:srgbClr val="000000">
                    <a:alpha val="35000"/>
                  </a:srgbClr>
                </a:outerShdw>
              </a:effectLst>
            </p:spPr>
            <p:txBody>
              <a:bodyPr wrap="square" lIns="45718" tIns="45718" rIns="45718" bIns="45718" numCol="1" anchor="ctr">
                <a:noAutofit/>
              </a:bodyPr>
              <a:lstStyle/>
              <a:p>
                <a:pPr algn="ctr" defTabSz="533400">
                  <a:lnSpc>
                    <a:spcPct val="90000"/>
                  </a:lnSpc>
                  <a:spcBef>
                    <a:spcPts val="700"/>
                  </a:spcBef>
                  <a:defRPr>
                    <a:solidFill>
                      <a:srgbClr val="FFFFFF"/>
                    </a:solidFill>
                    <a:latin typeface="+mn-lt"/>
                    <a:ea typeface="+mn-ea"/>
                    <a:cs typeface="+mn-cs"/>
                    <a:sym typeface="Calibri"/>
                  </a:defRPr>
                </a:pPr>
                <a:endParaRPr/>
              </a:p>
            </p:txBody>
          </p:sp>
          <p:sp>
            <p:nvSpPr>
              <p:cNvPr id="125" name="Assumptions about the attributes, characteristics and roles of women and men"/>
              <p:cNvSpPr txBox="1"/>
              <p:nvPr/>
            </p:nvSpPr>
            <p:spPr>
              <a:xfrm>
                <a:off x="26859" y="204645"/>
                <a:ext cx="3540026" cy="507826"/>
              </a:xfrm>
              <a:prstGeom prst="rect">
                <a:avLst/>
              </a:prstGeom>
              <a:grpFill/>
              <a:ln w="12700" cap="flat">
                <a:noFill/>
                <a:miter lim="400000"/>
              </a:ln>
              <a:effectLst/>
              <a:extLst>
                <a:ext uri="{C572A759-6A51-4108-AA02-DFA0A04FC94B}">
                  <ma14:wrappingTextBoxFlag xmlns="" xmlns:ma14="http://schemas.microsoft.com/office/mac/drawingml/2011/main" val="1"/>
                </a:ext>
              </a:extLst>
            </p:spPr>
            <p:txBody>
              <a:bodyPr wrap="square" lIns="45718" tIns="45718" rIns="45718" bIns="45718" numCol="1" anchor="ctr">
                <a:spAutoFit/>
              </a:bodyPr>
              <a:lstStyle>
                <a:lvl1pPr algn="ctr" defTabSz="533400">
                  <a:lnSpc>
                    <a:spcPct val="90000"/>
                  </a:lnSpc>
                  <a:spcBef>
                    <a:spcPts val="500"/>
                  </a:spcBef>
                  <a:defRPr sz="1200" b="1">
                    <a:solidFill>
                      <a:srgbClr val="FFFFFF"/>
                    </a:solidFill>
                    <a:latin typeface="+mn-lt"/>
                    <a:ea typeface="+mn-ea"/>
                    <a:cs typeface="+mn-cs"/>
                    <a:sym typeface="Calibri"/>
                  </a:defRPr>
                </a:lvl1pPr>
              </a:lstStyle>
              <a:p>
                <a:r>
                  <a:rPr sz="1500" dirty="0">
                    <a:solidFill>
                      <a:schemeClr val="bg1"/>
                    </a:solidFill>
                  </a:rPr>
                  <a:t>Assumptions about </a:t>
                </a:r>
                <a:r>
                  <a:rPr sz="1500" dirty="0" smtClean="0">
                    <a:solidFill>
                      <a:schemeClr val="bg1"/>
                    </a:solidFill>
                  </a:rPr>
                  <a:t>attributes</a:t>
                </a:r>
                <a:r>
                  <a:rPr sz="1500" dirty="0">
                    <a:solidFill>
                      <a:schemeClr val="bg1"/>
                    </a:solidFill>
                  </a:rPr>
                  <a:t>, characteristics </a:t>
                </a:r>
                <a:r>
                  <a:rPr lang="en-GB" sz="1500" dirty="0" smtClean="0">
                    <a:solidFill>
                      <a:schemeClr val="bg1"/>
                    </a:solidFill>
                  </a:rPr>
                  <a:t>&amp;</a:t>
                </a:r>
                <a:r>
                  <a:rPr sz="1500" dirty="0" smtClean="0">
                    <a:solidFill>
                      <a:schemeClr val="bg1"/>
                    </a:solidFill>
                  </a:rPr>
                  <a:t> </a:t>
                </a:r>
                <a:r>
                  <a:rPr sz="1500" dirty="0">
                    <a:solidFill>
                      <a:schemeClr val="bg1"/>
                    </a:solidFill>
                  </a:rPr>
                  <a:t>roles of </a:t>
                </a:r>
                <a:r>
                  <a:rPr sz="1500" dirty="0" smtClean="0">
                    <a:solidFill>
                      <a:schemeClr val="bg1"/>
                    </a:solidFill>
                  </a:rPr>
                  <a:t>women</a:t>
                </a:r>
                <a:r>
                  <a:rPr lang="en-GB" sz="1500" dirty="0" smtClean="0">
                    <a:solidFill>
                      <a:schemeClr val="bg1"/>
                    </a:solidFill>
                  </a:rPr>
                  <a:t>/</a:t>
                </a:r>
                <a:r>
                  <a:rPr sz="1500" dirty="0" smtClean="0">
                    <a:solidFill>
                      <a:schemeClr val="bg1"/>
                    </a:solidFill>
                  </a:rPr>
                  <a:t>men</a:t>
                </a:r>
                <a:endParaRPr sz="1500" dirty="0">
                  <a:solidFill>
                    <a:schemeClr val="bg1"/>
                  </a:solidFill>
                </a:endParaRPr>
              </a:p>
            </p:txBody>
          </p:sp>
        </p:grpSp>
        <p:sp>
          <p:nvSpPr>
            <p:cNvPr id="127" name="Figura"/>
            <p:cNvSpPr/>
            <p:nvPr/>
          </p:nvSpPr>
          <p:spPr>
            <a:xfrm>
              <a:off x="1654106" y="2395956"/>
              <a:ext cx="285533" cy="237945"/>
            </a:xfrm>
            <a:custGeom>
              <a:avLst/>
              <a:gdLst/>
              <a:ahLst/>
              <a:cxnLst>
                <a:cxn ang="0">
                  <a:pos x="wd2" y="hd2"/>
                </a:cxn>
                <a:cxn ang="5400000">
                  <a:pos x="wd2" y="hd2"/>
                </a:cxn>
                <a:cxn ang="10800000">
                  <a:pos x="wd2" y="hd2"/>
                </a:cxn>
                <a:cxn ang="16200000">
                  <a:pos x="wd2" y="hd2"/>
                </a:cxn>
              </a:cxnLst>
              <a:rect l="0" t="0" r="r" b="b"/>
              <a:pathLst>
                <a:path w="21600" h="21600" extrusionOk="0">
                  <a:moveTo>
                    <a:pt x="17280" y="0"/>
                  </a:moveTo>
                  <a:lnTo>
                    <a:pt x="17280" y="10800"/>
                  </a:lnTo>
                  <a:lnTo>
                    <a:pt x="21600" y="10800"/>
                  </a:lnTo>
                  <a:lnTo>
                    <a:pt x="10800" y="21600"/>
                  </a:lnTo>
                  <a:lnTo>
                    <a:pt x="0" y="10800"/>
                  </a:lnTo>
                  <a:lnTo>
                    <a:pt x="4320" y="10800"/>
                  </a:lnTo>
                  <a:lnTo>
                    <a:pt x="4320" y="0"/>
                  </a:lnTo>
                  <a:close/>
                </a:path>
              </a:pathLst>
            </a:custGeom>
            <a:grpFill/>
            <a:ln w="12700" cap="flat">
              <a:noFill/>
              <a:miter lim="400000"/>
            </a:ln>
            <a:effectLst>
              <a:outerShdw blurRad="38100" dist="23000" dir="5400000" rotWithShape="0">
                <a:srgbClr val="000000">
                  <a:alpha val="35000"/>
                </a:srgbClr>
              </a:outerShdw>
            </a:effectLst>
          </p:spPr>
          <p:txBody>
            <a:bodyPr wrap="square" lIns="45718" tIns="45718" rIns="45718" bIns="45718" numCol="1" anchor="ctr">
              <a:noAutofit/>
            </a:bodyPr>
            <a:lstStyle/>
            <a:p>
              <a:pPr algn="ctr" defTabSz="488950">
                <a:lnSpc>
                  <a:spcPct val="90000"/>
                </a:lnSpc>
                <a:spcBef>
                  <a:spcPts val="700"/>
                </a:spcBef>
                <a:defRPr sz="1100">
                  <a:solidFill>
                    <a:srgbClr val="FFFFFF"/>
                  </a:solidFill>
                  <a:latin typeface="+mn-lt"/>
                  <a:ea typeface="+mn-ea"/>
                  <a:cs typeface="+mn-cs"/>
                  <a:sym typeface="Calibri"/>
                </a:defRPr>
              </a:pPr>
              <a:endParaRPr/>
            </a:p>
          </p:txBody>
        </p:sp>
        <p:grpSp>
          <p:nvGrpSpPr>
            <p:cNvPr id="130" name="Grupo"/>
            <p:cNvGrpSpPr/>
            <p:nvPr/>
          </p:nvGrpSpPr>
          <p:grpSpPr>
            <a:xfrm>
              <a:off x="155353" y="2673556"/>
              <a:ext cx="3283038" cy="1091531"/>
              <a:chOff x="-1" y="-1"/>
              <a:chExt cx="3283037" cy="1091529"/>
            </a:xfrm>
            <a:grpFill/>
          </p:grpSpPr>
          <p:sp>
            <p:nvSpPr>
              <p:cNvPr id="128" name="Rectángulo redondeado"/>
              <p:cNvSpPr/>
              <p:nvPr/>
            </p:nvSpPr>
            <p:spPr>
              <a:xfrm>
                <a:off x="-1" y="-1"/>
                <a:ext cx="3283037" cy="1091529"/>
              </a:xfrm>
              <a:prstGeom prst="roundRect">
                <a:avLst>
                  <a:gd name="adj" fmla="val 10000"/>
                </a:avLst>
              </a:prstGeom>
              <a:grpFill/>
              <a:ln w="12700" cap="flat">
                <a:noFill/>
                <a:miter lim="400000"/>
              </a:ln>
              <a:effectLst>
                <a:outerShdw blurRad="38100" dist="23000" dir="5400000" rotWithShape="0">
                  <a:srgbClr val="000000">
                    <a:alpha val="35000"/>
                  </a:srgbClr>
                </a:outerShdw>
              </a:effectLst>
            </p:spPr>
            <p:txBody>
              <a:bodyPr wrap="square" lIns="45718" tIns="45718" rIns="45718" bIns="45718" numCol="1" anchor="ctr">
                <a:noAutofit/>
              </a:bodyPr>
              <a:lstStyle/>
              <a:p>
                <a:pPr algn="ctr" defTabSz="622300">
                  <a:lnSpc>
                    <a:spcPct val="90000"/>
                  </a:lnSpc>
                  <a:spcBef>
                    <a:spcPts val="700"/>
                  </a:spcBef>
                  <a:defRPr>
                    <a:solidFill>
                      <a:srgbClr val="FFFFFF"/>
                    </a:solidFill>
                    <a:latin typeface="+mn-lt"/>
                    <a:ea typeface="+mn-ea"/>
                    <a:cs typeface="+mn-cs"/>
                    <a:sym typeface="Calibri"/>
                  </a:defRPr>
                </a:pPr>
                <a:endParaRPr/>
              </a:p>
            </p:txBody>
          </p:sp>
          <p:sp>
            <p:nvSpPr>
              <p:cNvPr id="129" name="Inferences about individual women and men"/>
              <p:cNvSpPr txBox="1"/>
              <p:nvPr/>
            </p:nvSpPr>
            <p:spPr>
              <a:xfrm>
                <a:off x="31968" y="252094"/>
                <a:ext cx="3219099" cy="587334"/>
              </a:xfrm>
              <a:prstGeom prst="rect">
                <a:avLst/>
              </a:prstGeom>
              <a:grpFill/>
              <a:ln w="12700" cap="flat">
                <a:noFill/>
                <a:miter lim="400000"/>
              </a:ln>
              <a:effectLst/>
              <a:extLst>
                <a:ext uri="{C572A759-6A51-4108-AA02-DFA0A04FC94B}">
                  <ma14:wrappingTextBoxFlag xmlns="" xmlns:ma14="http://schemas.microsoft.com/office/mac/drawingml/2011/main" val="1"/>
                </a:ext>
              </a:extLst>
            </p:spPr>
            <p:txBody>
              <a:bodyPr wrap="square" lIns="53338" tIns="53338" rIns="53338" bIns="53338" numCol="1" anchor="ctr">
                <a:spAutoFit/>
              </a:bodyPr>
              <a:lstStyle>
                <a:lvl1pPr algn="ctr" defTabSz="622300">
                  <a:lnSpc>
                    <a:spcPct val="90000"/>
                  </a:lnSpc>
                  <a:spcBef>
                    <a:spcPts val="500"/>
                  </a:spcBef>
                  <a:defRPr sz="1400" b="1">
                    <a:solidFill>
                      <a:srgbClr val="FFFFFF"/>
                    </a:solidFill>
                    <a:latin typeface="+mn-lt"/>
                    <a:ea typeface="+mn-ea"/>
                    <a:cs typeface="+mn-cs"/>
                    <a:sym typeface="Calibri"/>
                  </a:defRPr>
                </a:lvl1pPr>
              </a:lstStyle>
              <a:p>
                <a:r>
                  <a:rPr sz="1500" dirty="0" smtClean="0">
                    <a:solidFill>
                      <a:schemeClr val="bg1"/>
                    </a:solidFill>
                  </a:rPr>
                  <a:t>Inferences about </a:t>
                </a:r>
              </a:p>
              <a:p>
                <a:r>
                  <a:rPr sz="1500" dirty="0" smtClean="0">
                    <a:solidFill>
                      <a:schemeClr val="bg1"/>
                    </a:solidFill>
                  </a:rPr>
                  <a:t>individual women and men</a:t>
                </a:r>
                <a:endParaRPr sz="1500" dirty="0">
                  <a:solidFill>
                    <a:schemeClr val="bg1"/>
                  </a:solidFill>
                </a:endParaRPr>
              </a:p>
            </p:txBody>
          </p:sp>
        </p:grpSp>
      </p:grpSp>
      <p:sp>
        <p:nvSpPr>
          <p:cNvPr id="20" name="Right Brace 19"/>
          <p:cNvSpPr/>
          <p:nvPr/>
        </p:nvSpPr>
        <p:spPr>
          <a:xfrm>
            <a:off x="6525330" y="2973822"/>
            <a:ext cx="228600" cy="2171700"/>
          </a:xfrm>
          <a:prstGeom prst="rightBrace">
            <a:avLst/>
          </a:prstGeom>
        </p:spPr>
        <p:style>
          <a:lnRef idx="2">
            <a:schemeClr val="accent1"/>
          </a:lnRef>
          <a:fillRef idx="0">
            <a:schemeClr val="accent1"/>
          </a:fillRef>
          <a:effectRef idx="1">
            <a:schemeClr val="accent1"/>
          </a:effectRef>
          <a:fontRef idx="minor">
            <a:schemeClr val="tx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21" name="Left Brace 20"/>
          <p:cNvSpPr/>
          <p:nvPr/>
        </p:nvSpPr>
        <p:spPr>
          <a:xfrm>
            <a:off x="2454874" y="2678213"/>
            <a:ext cx="228600" cy="1257300"/>
          </a:xfrm>
          <a:prstGeom prst="leftBrace">
            <a:avLst/>
          </a:prstGeom>
        </p:spPr>
        <p:style>
          <a:lnRef idx="2">
            <a:schemeClr val="accent1"/>
          </a:lnRef>
          <a:fillRef idx="0">
            <a:schemeClr val="accent1"/>
          </a:fillRef>
          <a:effectRef idx="1">
            <a:schemeClr val="accent1"/>
          </a:effectRef>
          <a:fontRef idx="minor">
            <a:schemeClr val="tx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5" name="Título 1"/>
          <p:cNvSpPr txBox="1">
            <a:spLocks noGrp="1"/>
          </p:cNvSpPr>
          <p:nvPr>
            <p:ph type="title"/>
          </p:nvPr>
        </p:nvSpPr>
        <p:spPr>
          <a:xfrm>
            <a:off x="741362" y="274638"/>
            <a:ext cx="7566026" cy="1090614"/>
          </a:xfrm>
          <a:prstGeom prst="rect">
            <a:avLst/>
          </a:prstGeom>
        </p:spPr>
        <p:txBody>
          <a:bodyPr/>
          <a:lstStyle/>
          <a:p>
            <a:r>
              <a:t>Gender stereotyping is pervasive in society</a:t>
            </a:r>
          </a:p>
        </p:txBody>
      </p:sp>
      <p:sp>
        <p:nvSpPr>
          <p:cNvPr id="136" name="Marcador de texto 2"/>
          <p:cNvSpPr txBox="1">
            <a:spLocks noGrp="1"/>
          </p:cNvSpPr>
          <p:nvPr>
            <p:ph type="body" idx="1"/>
          </p:nvPr>
        </p:nvSpPr>
        <p:spPr>
          <a:xfrm>
            <a:off x="740832" y="1498598"/>
            <a:ext cx="7567084" cy="4477703"/>
          </a:xfrm>
          <a:prstGeom prst="rect">
            <a:avLst/>
          </a:prstGeom>
        </p:spPr>
        <p:txBody>
          <a:bodyPr/>
          <a:lstStyle/>
          <a:p>
            <a:pPr>
              <a:defRPr sz="2400">
                <a:solidFill>
                  <a:srgbClr val="666666"/>
                </a:solidFill>
              </a:defRPr>
            </a:pPr>
            <a:r>
              <a:rPr dirty="0"/>
              <a:t>Women should not be stereotyped as a homogeneous group</a:t>
            </a:r>
          </a:p>
          <a:p>
            <a:pPr marL="0" indent="0">
              <a:buSzTx/>
              <a:buNone/>
              <a:defRPr sz="2400">
                <a:solidFill>
                  <a:srgbClr val="666666"/>
                </a:solidFill>
              </a:defRPr>
            </a:pPr>
            <a:endParaRPr dirty="0"/>
          </a:p>
          <a:p>
            <a:pPr>
              <a:defRPr sz="2400">
                <a:solidFill>
                  <a:srgbClr val="666666"/>
                </a:solidFill>
              </a:defRPr>
            </a:pPr>
            <a:r>
              <a:rPr dirty="0"/>
              <a:t>Gender stereotyping can also undermine other forms of gender identity</a:t>
            </a:r>
          </a:p>
          <a:p>
            <a:pPr marL="0" lvl="1" indent="457200">
              <a:buSzTx/>
              <a:buNone/>
              <a:defRPr sz="2400">
                <a:solidFill>
                  <a:srgbClr val="666666"/>
                </a:solidFill>
              </a:defRPr>
            </a:pPr>
            <a:r>
              <a:rPr dirty="0"/>
              <a:t> </a:t>
            </a:r>
          </a:p>
          <a:p>
            <a:pPr>
              <a:defRPr sz="2400">
                <a:solidFill>
                  <a:srgbClr val="666666"/>
                </a:solidFill>
              </a:defRPr>
            </a:pPr>
            <a:r>
              <a:rPr dirty="0"/>
              <a:t>Beyond gender stereotypes, there are many other stereotypes related to age, ethnicity, disability (</a:t>
            </a:r>
            <a:r>
              <a:rPr dirty="0" err="1"/>
              <a:t>intersectionality</a:t>
            </a:r>
            <a:r>
              <a:rPr dirty="0"/>
              <a:t>).</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0" name="Título 1"/>
          <p:cNvSpPr txBox="1">
            <a:spLocks noGrp="1"/>
          </p:cNvSpPr>
          <p:nvPr>
            <p:ph type="title"/>
          </p:nvPr>
        </p:nvSpPr>
        <p:spPr>
          <a:xfrm>
            <a:off x="741362" y="274638"/>
            <a:ext cx="7566026" cy="1090614"/>
          </a:xfrm>
          <a:prstGeom prst="rect">
            <a:avLst/>
          </a:prstGeom>
        </p:spPr>
        <p:txBody>
          <a:bodyPr/>
          <a:lstStyle/>
          <a:p>
            <a:r>
              <a:t>Gender stereotyping </a:t>
            </a:r>
          </a:p>
        </p:txBody>
      </p:sp>
      <p:sp>
        <p:nvSpPr>
          <p:cNvPr id="141" name="Marcador de texto 2"/>
          <p:cNvSpPr txBox="1">
            <a:spLocks noGrp="1"/>
          </p:cNvSpPr>
          <p:nvPr>
            <p:ph type="body" idx="1"/>
          </p:nvPr>
        </p:nvSpPr>
        <p:spPr>
          <a:xfrm>
            <a:off x="740832" y="1498598"/>
            <a:ext cx="7567084" cy="4477703"/>
          </a:xfrm>
          <a:prstGeom prst="rect">
            <a:avLst/>
          </a:prstGeom>
        </p:spPr>
        <p:txBody>
          <a:bodyPr/>
          <a:lstStyle/>
          <a:p>
            <a:r>
              <a:rPr dirty="0"/>
              <a:t>Gender stereotypes (and, hence, gender stereotyping) come in varied and overlapping forms:</a:t>
            </a:r>
          </a:p>
        </p:txBody>
      </p:sp>
      <p:grpSp>
        <p:nvGrpSpPr>
          <p:cNvPr id="154" name="Diagrama 3"/>
          <p:cNvGrpSpPr/>
          <p:nvPr/>
        </p:nvGrpSpPr>
        <p:grpSpPr>
          <a:xfrm>
            <a:off x="2400035" y="2644156"/>
            <a:ext cx="4548719" cy="2815876"/>
            <a:chOff x="0" y="0"/>
            <a:chExt cx="4548718" cy="2815874"/>
          </a:xfrm>
          <a:solidFill>
            <a:schemeClr val="accent1"/>
          </a:solidFill>
        </p:grpSpPr>
        <p:grpSp>
          <p:nvGrpSpPr>
            <p:cNvPr id="144" name="Grupo"/>
            <p:cNvGrpSpPr/>
            <p:nvPr/>
          </p:nvGrpSpPr>
          <p:grpSpPr>
            <a:xfrm>
              <a:off x="0" y="-1"/>
              <a:ext cx="2166057" cy="1299635"/>
              <a:chOff x="0" y="0"/>
              <a:chExt cx="2166055" cy="1299634"/>
            </a:xfrm>
            <a:grpFill/>
          </p:grpSpPr>
          <p:sp>
            <p:nvSpPr>
              <p:cNvPr id="142" name="Rectángulo"/>
              <p:cNvSpPr/>
              <p:nvPr/>
            </p:nvSpPr>
            <p:spPr>
              <a:xfrm>
                <a:off x="0" y="-1"/>
                <a:ext cx="2166056" cy="1299636"/>
              </a:xfrm>
              <a:prstGeom prst="rect">
                <a:avLst/>
              </a:prstGeom>
              <a:grpFill/>
              <a:ln w="12700" cap="flat">
                <a:noFill/>
                <a:miter lim="400000"/>
              </a:ln>
              <a:effectLst>
                <a:outerShdw blurRad="38100" dist="23000" dir="5400000" rotWithShape="0">
                  <a:srgbClr val="000000">
                    <a:alpha val="35000"/>
                  </a:srgbClr>
                </a:outerShdw>
              </a:effectLst>
            </p:spPr>
            <p:txBody>
              <a:bodyPr wrap="square" lIns="45718" tIns="45718" rIns="45718" bIns="45718" numCol="1" anchor="ctr">
                <a:noAutofit/>
              </a:bodyPr>
              <a:lstStyle/>
              <a:p>
                <a:pPr algn="ctr" defTabSz="1244600">
                  <a:lnSpc>
                    <a:spcPct val="90000"/>
                  </a:lnSpc>
                  <a:spcBef>
                    <a:spcPts val="700"/>
                  </a:spcBef>
                  <a:defRPr sz="2800">
                    <a:solidFill>
                      <a:srgbClr val="FFFFFF"/>
                    </a:solidFill>
                    <a:latin typeface="+mn-lt"/>
                    <a:ea typeface="+mn-ea"/>
                    <a:cs typeface="+mn-cs"/>
                    <a:sym typeface="Calibri"/>
                  </a:defRPr>
                </a:pPr>
                <a:endParaRPr/>
              </a:p>
            </p:txBody>
          </p:sp>
          <p:sp>
            <p:nvSpPr>
              <p:cNvPr id="143" name="sex stereotypes"/>
              <p:cNvSpPr txBox="1"/>
              <p:nvPr/>
            </p:nvSpPr>
            <p:spPr>
              <a:xfrm>
                <a:off x="0" y="157056"/>
                <a:ext cx="2166056" cy="985519"/>
              </a:xfrm>
              <a:prstGeom prst="rect">
                <a:avLst/>
              </a:prstGeom>
              <a:grpFill/>
              <a:ln w="12700" cap="flat">
                <a:noFill/>
                <a:miter lim="400000"/>
              </a:ln>
              <a:effectLst/>
              <a:extLst>
                <a:ext uri="{C572A759-6A51-4108-AA02-DFA0A04FC94B}">
                  <ma14:wrappingTextBoxFlag xmlns="" xmlns:ma14="http://schemas.microsoft.com/office/mac/drawingml/2011/main" val="1"/>
                </a:ext>
              </a:extLst>
            </p:spPr>
            <p:txBody>
              <a:bodyPr wrap="square" lIns="106679" tIns="106679" rIns="106679" bIns="106679" numCol="1" anchor="ctr">
                <a:spAutoFit/>
              </a:bodyPr>
              <a:lstStyle>
                <a:lvl1pPr algn="ctr" defTabSz="1244600">
                  <a:lnSpc>
                    <a:spcPct val="90000"/>
                  </a:lnSpc>
                  <a:spcBef>
                    <a:spcPts val="1100"/>
                  </a:spcBef>
                  <a:defRPr sz="2800">
                    <a:solidFill>
                      <a:srgbClr val="FFFFFF"/>
                    </a:solidFill>
                    <a:latin typeface="+mn-lt"/>
                    <a:ea typeface="+mn-ea"/>
                    <a:cs typeface="+mn-cs"/>
                    <a:sym typeface="Calibri"/>
                  </a:defRPr>
                </a:lvl1pPr>
              </a:lstStyle>
              <a:p>
                <a:r>
                  <a:rPr dirty="0"/>
                  <a:t>sex stereotypes</a:t>
                </a:r>
              </a:p>
            </p:txBody>
          </p:sp>
        </p:grpSp>
        <p:grpSp>
          <p:nvGrpSpPr>
            <p:cNvPr id="147" name="Grupo"/>
            <p:cNvGrpSpPr/>
            <p:nvPr/>
          </p:nvGrpSpPr>
          <p:grpSpPr>
            <a:xfrm>
              <a:off x="2382660" y="-1"/>
              <a:ext cx="2166059" cy="1299635"/>
              <a:chOff x="0" y="0"/>
              <a:chExt cx="2166057" cy="1299634"/>
            </a:xfrm>
            <a:grpFill/>
          </p:grpSpPr>
          <p:sp>
            <p:nvSpPr>
              <p:cNvPr id="145" name="Rectángulo"/>
              <p:cNvSpPr/>
              <p:nvPr/>
            </p:nvSpPr>
            <p:spPr>
              <a:xfrm>
                <a:off x="-1" y="-1"/>
                <a:ext cx="2166059" cy="1299636"/>
              </a:xfrm>
              <a:prstGeom prst="rect">
                <a:avLst/>
              </a:prstGeom>
              <a:grpFill/>
              <a:ln w="12700" cap="flat">
                <a:noFill/>
                <a:miter lim="400000"/>
              </a:ln>
              <a:effectLst>
                <a:outerShdw blurRad="38100" dist="23000" dir="5400000" rotWithShape="0">
                  <a:srgbClr val="000000">
                    <a:alpha val="35000"/>
                  </a:srgbClr>
                </a:outerShdw>
              </a:effectLst>
            </p:spPr>
            <p:txBody>
              <a:bodyPr wrap="square" lIns="45718" tIns="45718" rIns="45718" bIns="45718" numCol="1" anchor="ctr">
                <a:noAutofit/>
              </a:bodyPr>
              <a:lstStyle/>
              <a:p>
                <a:pPr algn="ctr" defTabSz="1244600">
                  <a:lnSpc>
                    <a:spcPct val="90000"/>
                  </a:lnSpc>
                  <a:spcBef>
                    <a:spcPts val="700"/>
                  </a:spcBef>
                  <a:defRPr sz="2800">
                    <a:solidFill>
                      <a:srgbClr val="FFFFFF"/>
                    </a:solidFill>
                    <a:latin typeface="+mn-lt"/>
                    <a:ea typeface="+mn-ea"/>
                    <a:cs typeface="+mn-cs"/>
                    <a:sym typeface="Calibri"/>
                  </a:defRPr>
                </a:pPr>
                <a:endParaRPr/>
              </a:p>
            </p:txBody>
          </p:sp>
          <p:sp>
            <p:nvSpPr>
              <p:cNvPr id="146" name="sexual stereotypes"/>
              <p:cNvSpPr txBox="1"/>
              <p:nvPr/>
            </p:nvSpPr>
            <p:spPr>
              <a:xfrm>
                <a:off x="-1" y="157056"/>
                <a:ext cx="2166059" cy="985519"/>
              </a:xfrm>
              <a:prstGeom prst="rect">
                <a:avLst/>
              </a:prstGeom>
              <a:grpFill/>
              <a:ln w="12700" cap="flat">
                <a:noFill/>
                <a:miter lim="400000"/>
              </a:ln>
              <a:effectLst/>
              <a:extLst>
                <a:ext uri="{C572A759-6A51-4108-AA02-DFA0A04FC94B}">
                  <ma14:wrappingTextBoxFlag xmlns="" xmlns:ma14="http://schemas.microsoft.com/office/mac/drawingml/2011/main" val="1"/>
                </a:ext>
              </a:extLst>
            </p:spPr>
            <p:txBody>
              <a:bodyPr wrap="square" lIns="106679" tIns="106679" rIns="106679" bIns="106679" numCol="1" anchor="ctr">
                <a:spAutoFit/>
              </a:bodyPr>
              <a:lstStyle>
                <a:lvl1pPr algn="ctr" defTabSz="1244600">
                  <a:lnSpc>
                    <a:spcPct val="90000"/>
                  </a:lnSpc>
                  <a:spcBef>
                    <a:spcPts val="1100"/>
                  </a:spcBef>
                  <a:defRPr sz="2800">
                    <a:solidFill>
                      <a:srgbClr val="FFFFFF"/>
                    </a:solidFill>
                    <a:latin typeface="+mn-lt"/>
                    <a:ea typeface="+mn-ea"/>
                    <a:cs typeface="+mn-cs"/>
                    <a:sym typeface="Calibri"/>
                  </a:defRPr>
                </a:lvl1pPr>
              </a:lstStyle>
              <a:p>
                <a:r>
                  <a:t>sexual stereotypes</a:t>
                </a:r>
              </a:p>
            </p:txBody>
          </p:sp>
        </p:grpSp>
        <p:grpSp>
          <p:nvGrpSpPr>
            <p:cNvPr id="150" name="Grupo"/>
            <p:cNvGrpSpPr/>
            <p:nvPr/>
          </p:nvGrpSpPr>
          <p:grpSpPr>
            <a:xfrm>
              <a:off x="0" y="1516238"/>
              <a:ext cx="2166057" cy="1299636"/>
              <a:chOff x="0" y="0"/>
              <a:chExt cx="2166055" cy="1299635"/>
            </a:xfrm>
            <a:grpFill/>
          </p:grpSpPr>
          <p:sp>
            <p:nvSpPr>
              <p:cNvPr id="148" name="Rectángulo"/>
              <p:cNvSpPr/>
              <p:nvPr/>
            </p:nvSpPr>
            <p:spPr>
              <a:xfrm>
                <a:off x="0" y="0"/>
                <a:ext cx="2166056" cy="1299636"/>
              </a:xfrm>
              <a:prstGeom prst="rect">
                <a:avLst/>
              </a:prstGeom>
              <a:grpFill/>
              <a:ln w="12700" cap="flat">
                <a:noFill/>
                <a:miter lim="400000"/>
              </a:ln>
              <a:effectLst>
                <a:outerShdw blurRad="38100" dist="23000" dir="5400000" rotWithShape="0">
                  <a:srgbClr val="000000">
                    <a:alpha val="35000"/>
                  </a:srgbClr>
                </a:outerShdw>
              </a:effectLst>
            </p:spPr>
            <p:txBody>
              <a:bodyPr wrap="square" lIns="45718" tIns="45718" rIns="45718" bIns="45718" numCol="1" anchor="ctr">
                <a:noAutofit/>
              </a:bodyPr>
              <a:lstStyle/>
              <a:p>
                <a:pPr algn="ctr" defTabSz="1244600">
                  <a:lnSpc>
                    <a:spcPct val="90000"/>
                  </a:lnSpc>
                  <a:spcBef>
                    <a:spcPts val="700"/>
                  </a:spcBef>
                  <a:defRPr sz="2800">
                    <a:solidFill>
                      <a:srgbClr val="FFFFFF"/>
                    </a:solidFill>
                    <a:latin typeface="+mn-lt"/>
                    <a:ea typeface="+mn-ea"/>
                    <a:cs typeface="+mn-cs"/>
                    <a:sym typeface="Calibri"/>
                  </a:defRPr>
                </a:pPr>
                <a:endParaRPr/>
              </a:p>
            </p:txBody>
          </p:sp>
          <p:sp>
            <p:nvSpPr>
              <p:cNvPr id="149" name="sex-role stereotypes"/>
              <p:cNvSpPr txBox="1"/>
              <p:nvPr/>
            </p:nvSpPr>
            <p:spPr>
              <a:xfrm>
                <a:off x="0" y="157056"/>
                <a:ext cx="2166056" cy="985519"/>
              </a:xfrm>
              <a:prstGeom prst="rect">
                <a:avLst/>
              </a:prstGeom>
              <a:grpFill/>
              <a:ln w="12700" cap="flat">
                <a:noFill/>
                <a:miter lim="400000"/>
              </a:ln>
              <a:effectLst/>
              <a:extLst>
                <a:ext uri="{C572A759-6A51-4108-AA02-DFA0A04FC94B}">
                  <ma14:wrappingTextBoxFlag xmlns="" xmlns:ma14="http://schemas.microsoft.com/office/mac/drawingml/2011/main" val="1"/>
                </a:ext>
              </a:extLst>
            </p:spPr>
            <p:txBody>
              <a:bodyPr wrap="square" lIns="106679" tIns="106679" rIns="106679" bIns="106679" numCol="1" anchor="ctr">
                <a:spAutoFit/>
              </a:bodyPr>
              <a:lstStyle>
                <a:lvl1pPr algn="ctr" defTabSz="1244600">
                  <a:lnSpc>
                    <a:spcPct val="90000"/>
                  </a:lnSpc>
                  <a:spcBef>
                    <a:spcPts val="1100"/>
                  </a:spcBef>
                  <a:defRPr sz="2800">
                    <a:solidFill>
                      <a:srgbClr val="FFFFFF"/>
                    </a:solidFill>
                    <a:latin typeface="+mn-lt"/>
                    <a:ea typeface="+mn-ea"/>
                    <a:cs typeface="+mn-cs"/>
                    <a:sym typeface="Calibri"/>
                  </a:defRPr>
                </a:lvl1pPr>
              </a:lstStyle>
              <a:p>
                <a:r>
                  <a:t>sex-role stereotypes</a:t>
                </a:r>
              </a:p>
            </p:txBody>
          </p:sp>
        </p:grpSp>
        <p:grpSp>
          <p:nvGrpSpPr>
            <p:cNvPr id="153" name="Grupo"/>
            <p:cNvGrpSpPr/>
            <p:nvPr/>
          </p:nvGrpSpPr>
          <p:grpSpPr>
            <a:xfrm>
              <a:off x="2382660" y="1516238"/>
              <a:ext cx="2166059" cy="1299637"/>
              <a:chOff x="0" y="208703"/>
              <a:chExt cx="2166057" cy="1299635"/>
            </a:xfrm>
            <a:grpFill/>
          </p:grpSpPr>
          <p:sp>
            <p:nvSpPr>
              <p:cNvPr id="151" name="Rectángulo"/>
              <p:cNvSpPr/>
              <p:nvPr/>
            </p:nvSpPr>
            <p:spPr>
              <a:xfrm>
                <a:off x="-1" y="208703"/>
                <a:ext cx="2166059" cy="1299637"/>
              </a:xfrm>
              <a:prstGeom prst="rect">
                <a:avLst/>
              </a:prstGeom>
              <a:grpFill/>
              <a:ln w="12700" cap="flat">
                <a:noFill/>
                <a:miter lim="400000"/>
              </a:ln>
              <a:effectLst>
                <a:outerShdw blurRad="38100" dist="23000" dir="5400000" rotWithShape="0">
                  <a:srgbClr val="000000">
                    <a:alpha val="35000"/>
                  </a:srgbClr>
                </a:outerShdw>
              </a:effectLst>
            </p:spPr>
            <p:txBody>
              <a:bodyPr wrap="square" lIns="45718" tIns="45718" rIns="45718" bIns="45718" numCol="1" anchor="ctr">
                <a:noAutofit/>
              </a:bodyPr>
              <a:lstStyle/>
              <a:p>
                <a:pPr algn="ctr" defTabSz="1244600">
                  <a:lnSpc>
                    <a:spcPct val="90000"/>
                  </a:lnSpc>
                  <a:spcBef>
                    <a:spcPts val="700"/>
                  </a:spcBef>
                  <a:defRPr sz="2800">
                    <a:solidFill>
                      <a:srgbClr val="FFFFFF"/>
                    </a:solidFill>
                    <a:latin typeface="+mn-lt"/>
                    <a:ea typeface="+mn-ea"/>
                    <a:cs typeface="+mn-cs"/>
                    <a:sym typeface="Calibri"/>
                  </a:defRPr>
                </a:pPr>
                <a:endParaRPr/>
              </a:p>
            </p:txBody>
          </p:sp>
          <p:sp>
            <p:nvSpPr>
              <p:cNvPr id="152" name="compounded stetreotypes"/>
              <p:cNvSpPr txBox="1"/>
              <p:nvPr/>
            </p:nvSpPr>
            <p:spPr>
              <a:xfrm>
                <a:off x="-1" y="389892"/>
                <a:ext cx="2166059" cy="937259"/>
              </a:xfrm>
              <a:prstGeom prst="rect">
                <a:avLst/>
              </a:prstGeom>
              <a:grpFill/>
              <a:ln w="12700" cap="flat">
                <a:noFill/>
                <a:miter lim="400000"/>
              </a:ln>
              <a:effectLst/>
              <a:extLst>
                <a:ext uri="{C572A759-6A51-4108-AA02-DFA0A04FC94B}">
                  <ma14:wrappingTextBoxFlag xmlns="" xmlns:ma14="http://schemas.microsoft.com/office/mac/drawingml/2011/main" val="1"/>
                </a:ext>
              </a:extLst>
            </p:spPr>
            <p:txBody>
              <a:bodyPr wrap="square" lIns="106679" tIns="106679" rIns="106679" bIns="106679" numCol="1" anchor="ctr">
                <a:spAutoFit/>
              </a:bodyPr>
              <a:lstStyle>
                <a:lvl1pPr algn="ctr" defTabSz="1244600">
                  <a:lnSpc>
                    <a:spcPct val="90000"/>
                  </a:lnSpc>
                  <a:spcBef>
                    <a:spcPts val="1100"/>
                  </a:spcBef>
                  <a:defRPr sz="2600">
                    <a:solidFill>
                      <a:srgbClr val="FFFFFF"/>
                    </a:solidFill>
                    <a:latin typeface="+mn-lt"/>
                    <a:ea typeface="+mn-ea"/>
                    <a:cs typeface="+mn-cs"/>
                    <a:sym typeface="Calibri"/>
                  </a:defRPr>
                </a:lvl1pPr>
              </a:lstStyle>
              <a:p>
                <a:r>
                  <a:t>compounded stereotypes </a:t>
                </a:r>
              </a:p>
            </p:txBody>
          </p:sp>
        </p:grpSp>
      </p:gr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8" name="Título 1"/>
          <p:cNvSpPr txBox="1">
            <a:spLocks noGrp="1"/>
          </p:cNvSpPr>
          <p:nvPr>
            <p:ph type="title"/>
          </p:nvPr>
        </p:nvSpPr>
        <p:spPr>
          <a:xfrm>
            <a:off x="741362" y="274638"/>
            <a:ext cx="7566026" cy="1090614"/>
          </a:xfrm>
          <a:prstGeom prst="rect">
            <a:avLst/>
          </a:prstGeom>
        </p:spPr>
        <p:txBody>
          <a:bodyPr/>
          <a:lstStyle/>
          <a:p>
            <a:r>
              <a:t>Sex stereotypes </a:t>
            </a:r>
          </a:p>
        </p:txBody>
      </p:sp>
      <p:sp>
        <p:nvSpPr>
          <p:cNvPr id="159" name="Marcador de texto 2"/>
          <p:cNvSpPr txBox="1">
            <a:spLocks noGrp="1"/>
          </p:cNvSpPr>
          <p:nvPr>
            <p:ph type="body" idx="1"/>
          </p:nvPr>
        </p:nvSpPr>
        <p:spPr>
          <a:xfrm>
            <a:off x="740832" y="1498598"/>
            <a:ext cx="7567084" cy="4477703"/>
          </a:xfrm>
          <a:prstGeom prst="rect">
            <a:avLst/>
          </a:prstGeom>
        </p:spPr>
        <p:txBody>
          <a:bodyPr/>
          <a:lstStyle/>
          <a:p>
            <a:endParaRPr dirty="0"/>
          </a:p>
          <a:p>
            <a:r>
              <a:rPr dirty="0"/>
              <a:t>The term </a:t>
            </a:r>
            <a:r>
              <a:rPr u="sng" dirty="0" smtClean="0"/>
              <a:t>sex stereotype</a:t>
            </a:r>
            <a:r>
              <a:rPr dirty="0" smtClean="0"/>
              <a:t> </a:t>
            </a:r>
            <a:r>
              <a:rPr dirty="0"/>
              <a:t>refers to a generalized view or preconception about the </a:t>
            </a:r>
            <a:r>
              <a:rPr b="1" dirty="0"/>
              <a:t>physical, including biological, emotional and cognitive, attributes </a:t>
            </a:r>
            <a:r>
              <a:rPr dirty="0"/>
              <a:t>or characteristics that are or should be possessed by women and men. </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3" name="Título 1"/>
          <p:cNvSpPr txBox="1">
            <a:spLocks noGrp="1"/>
          </p:cNvSpPr>
          <p:nvPr>
            <p:ph type="title"/>
          </p:nvPr>
        </p:nvSpPr>
        <p:spPr>
          <a:xfrm>
            <a:off x="741362" y="274638"/>
            <a:ext cx="7566026" cy="1090614"/>
          </a:xfrm>
          <a:prstGeom prst="rect">
            <a:avLst/>
          </a:prstGeom>
        </p:spPr>
        <p:txBody>
          <a:bodyPr/>
          <a:lstStyle/>
          <a:p>
            <a:r>
              <a:t>Examples of sex stereotypes </a:t>
            </a:r>
          </a:p>
        </p:txBody>
      </p:sp>
      <p:grpSp>
        <p:nvGrpSpPr>
          <p:cNvPr id="188" name="Diagram 8"/>
          <p:cNvGrpSpPr/>
          <p:nvPr/>
        </p:nvGrpSpPr>
        <p:grpSpPr>
          <a:xfrm>
            <a:off x="1749972" y="1024760"/>
            <a:ext cx="5287705" cy="5060156"/>
            <a:chOff x="0" y="0"/>
            <a:chExt cx="4474678" cy="4315459"/>
          </a:xfrm>
          <a:solidFill>
            <a:schemeClr val="accent1"/>
          </a:solidFill>
        </p:grpSpPr>
        <p:grpSp>
          <p:nvGrpSpPr>
            <p:cNvPr id="167" name="Grupo"/>
            <p:cNvGrpSpPr/>
            <p:nvPr/>
          </p:nvGrpSpPr>
          <p:grpSpPr>
            <a:xfrm>
              <a:off x="1626562" y="1710266"/>
              <a:ext cx="1221557" cy="1221557"/>
              <a:chOff x="0" y="0"/>
              <a:chExt cx="1221556" cy="1221556"/>
            </a:xfrm>
            <a:grpFill/>
          </p:grpSpPr>
          <p:sp>
            <p:nvSpPr>
              <p:cNvPr id="165" name="Círculo"/>
              <p:cNvSpPr/>
              <p:nvPr/>
            </p:nvSpPr>
            <p:spPr>
              <a:xfrm>
                <a:off x="-1" y="-1"/>
                <a:ext cx="1221557" cy="1221558"/>
              </a:xfrm>
              <a:prstGeom prst="ellipse">
                <a:avLst/>
              </a:prstGeom>
              <a:grpFill/>
              <a:ln w="12700" cap="flat">
                <a:noFill/>
                <a:miter lim="400000"/>
              </a:ln>
              <a:effectLst>
                <a:outerShdw blurRad="38100" dist="23000" dir="5400000" rotWithShape="0">
                  <a:srgbClr val="000000">
                    <a:alpha val="35000"/>
                  </a:srgbClr>
                </a:outerShdw>
              </a:effectLst>
            </p:spPr>
            <p:txBody>
              <a:bodyPr wrap="square" lIns="45718" tIns="45718" rIns="45718" bIns="45718" numCol="1" anchor="ctr">
                <a:noAutofit/>
              </a:bodyPr>
              <a:lstStyle/>
              <a:p>
                <a:pPr algn="ctr" defTabSz="400050">
                  <a:lnSpc>
                    <a:spcPct val="90000"/>
                  </a:lnSpc>
                  <a:spcBef>
                    <a:spcPts val="700"/>
                  </a:spcBef>
                  <a:defRPr>
                    <a:solidFill>
                      <a:srgbClr val="FFFFFF"/>
                    </a:solidFill>
                    <a:latin typeface="+mn-lt"/>
                    <a:ea typeface="+mn-ea"/>
                    <a:cs typeface="+mn-cs"/>
                    <a:sym typeface="Calibri"/>
                  </a:defRPr>
                </a:pPr>
                <a:endParaRPr/>
              </a:p>
            </p:txBody>
          </p:sp>
          <p:sp>
            <p:nvSpPr>
              <p:cNvPr id="166" name="Sex stereotypes"/>
              <p:cNvSpPr txBox="1"/>
              <p:nvPr/>
            </p:nvSpPr>
            <p:spPr>
              <a:xfrm>
                <a:off x="178891" y="535847"/>
                <a:ext cx="863771" cy="149859"/>
              </a:xfrm>
              <a:prstGeom prst="rect">
                <a:avLst/>
              </a:prstGeom>
              <a:grpFill/>
              <a:ln w="12700" cap="flat">
                <a:noFill/>
                <a:miter lim="400000"/>
              </a:ln>
              <a:effectLst/>
              <a:extLst>
                <a:ext uri="{C572A759-6A51-4108-AA02-DFA0A04FC94B}">
                  <ma14:wrappingTextBoxFlag xmlns="" xmlns:ma14="http://schemas.microsoft.com/office/mac/drawingml/2011/main" val="1"/>
                </a:ext>
              </a:extLst>
            </p:spPr>
            <p:txBody>
              <a:bodyPr wrap="square" lIns="11428" tIns="11428" rIns="11428" bIns="11428" numCol="1" anchor="ctr">
                <a:spAutoFit/>
              </a:bodyPr>
              <a:lstStyle>
                <a:lvl1pPr algn="ctr" defTabSz="400050">
                  <a:lnSpc>
                    <a:spcPct val="90000"/>
                  </a:lnSpc>
                  <a:spcBef>
                    <a:spcPts val="300"/>
                  </a:spcBef>
                  <a:defRPr sz="900">
                    <a:solidFill>
                      <a:srgbClr val="FFFFFF"/>
                    </a:solidFill>
                    <a:latin typeface="+mn-lt"/>
                    <a:ea typeface="+mn-ea"/>
                    <a:cs typeface="+mn-cs"/>
                    <a:sym typeface="Calibri"/>
                  </a:defRPr>
                </a:lvl1pPr>
              </a:lstStyle>
              <a:p>
                <a:r>
                  <a:t>Sex stereotypes</a:t>
                </a:r>
              </a:p>
            </p:txBody>
          </p:sp>
        </p:grpSp>
        <p:sp>
          <p:nvSpPr>
            <p:cNvPr id="168" name="Figura"/>
            <p:cNvSpPr/>
            <p:nvPr/>
          </p:nvSpPr>
          <p:spPr>
            <a:xfrm>
              <a:off x="2029673" y="1343731"/>
              <a:ext cx="415330" cy="259020"/>
            </a:xfrm>
            <a:custGeom>
              <a:avLst/>
              <a:gdLst/>
              <a:ahLst/>
              <a:cxnLst>
                <a:cxn ang="0">
                  <a:pos x="wd2" y="hd2"/>
                </a:cxn>
                <a:cxn ang="5400000">
                  <a:pos x="wd2" y="hd2"/>
                </a:cxn>
                <a:cxn ang="10800000">
                  <a:pos x="wd2" y="hd2"/>
                </a:cxn>
                <a:cxn ang="16200000">
                  <a:pos x="wd2" y="hd2"/>
                </a:cxn>
              </a:cxnLst>
              <a:rect l="0" t="0" r="r" b="b"/>
              <a:pathLst>
                <a:path w="21600" h="21600" extrusionOk="0">
                  <a:moveTo>
                    <a:pt x="4320" y="21600"/>
                  </a:moveTo>
                  <a:lnTo>
                    <a:pt x="4320" y="10800"/>
                  </a:lnTo>
                  <a:lnTo>
                    <a:pt x="0" y="10800"/>
                  </a:lnTo>
                  <a:lnTo>
                    <a:pt x="10800" y="0"/>
                  </a:lnTo>
                  <a:lnTo>
                    <a:pt x="21600" y="10800"/>
                  </a:lnTo>
                  <a:lnTo>
                    <a:pt x="17280" y="10800"/>
                  </a:lnTo>
                  <a:lnTo>
                    <a:pt x="17280" y="21600"/>
                  </a:lnTo>
                  <a:close/>
                </a:path>
              </a:pathLst>
            </a:custGeom>
            <a:grpFill/>
            <a:ln w="12700" cap="flat">
              <a:noFill/>
              <a:miter lim="400000"/>
            </a:ln>
            <a:effectLst>
              <a:outerShdw blurRad="38100" dist="23000" dir="5400000" rotWithShape="0">
                <a:srgbClr val="000000">
                  <a:alpha val="35000"/>
                </a:srgbClr>
              </a:outerShdw>
            </a:effectLst>
          </p:spPr>
          <p:txBody>
            <a:bodyPr wrap="square" lIns="45718" tIns="45718" rIns="45718" bIns="45718" numCol="1" anchor="ctr">
              <a:noAutofit/>
            </a:bodyPr>
            <a:lstStyle/>
            <a:p>
              <a:pPr algn="ctr" defTabSz="755650">
                <a:lnSpc>
                  <a:spcPct val="90000"/>
                </a:lnSpc>
                <a:spcBef>
                  <a:spcPts val="700"/>
                </a:spcBef>
                <a:defRPr sz="1700">
                  <a:solidFill>
                    <a:srgbClr val="FFFFFF"/>
                  </a:solidFill>
                  <a:latin typeface="+mn-lt"/>
                  <a:ea typeface="+mn-ea"/>
                  <a:cs typeface="+mn-cs"/>
                  <a:sym typeface="Calibri"/>
                </a:defRPr>
              </a:pPr>
              <a:endParaRPr/>
            </a:p>
          </p:txBody>
        </p:sp>
        <p:grpSp>
          <p:nvGrpSpPr>
            <p:cNvPr id="171" name="Grupo"/>
            <p:cNvGrpSpPr/>
            <p:nvPr/>
          </p:nvGrpSpPr>
          <p:grpSpPr>
            <a:xfrm>
              <a:off x="1626562" y="-1"/>
              <a:ext cx="1221557" cy="1221558"/>
              <a:chOff x="0" y="0"/>
              <a:chExt cx="1221556" cy="1221556"/>
            </a:xfrm>
            <a:grpFill/>
          </p:grpSpPr>
          <p:sp>
            <p:nvSpPr>
              <p:cNvPr id="169" name="Círculo"/>
              <p:cNvSpPr/>
              <p:nvPr/>
            </p:nvSpPr>
            <p:spPr>
              <a:xfrm>
                <a:off x="-1" y="-1"/>
                <a:ext cx="1221557" cy="1221558"/>
              </a:xfrm>
              <a:prstGeom prst="ellipse">
                <a:avLst/>
              </a:prstGeom>
              <a:grpFill/>
              <a:ln w="12700" cap="flat">
                <a:noFill/>
                <a:miter lim="400000"/>
              </a:ln>
              <a:effectLst>
                <a:outerShdw blurRad="38100" dist="23000" dir="5400000" rotWithShape="0">
                  <a:srgbClr val="000000">
                    <a:alpha val="35000"/>
                  </a:srgbClr>
                </a:outerShdw>
              </a:effectLst>
            </p:spPr>
            <p:txBody>
              <a:bodyPr wrap="square" lIns="45718" tIns="45718" rIns="45718" bIns="45718" numCol="1" anchor="ctr">
                <a:noAutofit/>
              </a:bodyPr>
              <a:lstStyle/>
              <a:p>
                <a:pPr algn="ctr" defTabSz="400050">
                  <a:lnSpc>
                    <a:spcPct val="90000"/>
                  </a:lnSpc>
                  <a:spcBef>
                    <a:spcPts val="700"/>
                  </a:spcBef>
                  <a:defRPr>
                    <a:solidFill>
                      <a:srgbClr val="FFFFFF"/>
                    </a:solidFill>
                    <a:latin typeface="+mn-lt"/>
                    <a:ea typeface="+mn-ea"/>
                    <a:cs typeface="+mn-cs"/>
                    <a:sym typeface="Calibri"/>
                  </a:defRPr>
                </a:pPr>
                <a:endParaRPr/>
              </a:p>
            </p:txBody>
          </p:sp>
          <p:sp>
            <p:nvSpPr>
              <p:cNvPr id="170" name="Women are weak"/>
              <p:cNvSpPr txBox="1"/>
              <p:nvPr/>
            </p:nvSpPr>
            <p:spPr>
              <a:xfrm>
                <a:off x="178891" y="478696"/>
                <a:ext cx="863771" cy="264159"/>
              </a:xfrm>
              <a:prstGeom prst="rect">
                <a:avLst/>
              </a:prstGeom>
              <a:grpFill/>
              <a:ln w="12700" cap="flat">
                <a:noFill/>
                <a:miter lim="400000"/>
              </a:ln>
              <a:effectLst/>
              <a:extLst>
                <a:ext uri="{C572A759-6A51-4108-AA02-DFA0A04FC94B}">
                  <ma14:wrappingTextBoxFlag xmlns="" xmlns:ma14="http://schemas.microsoft.com/office/mac/drawingml/2011/main" val="1"/>
                </a:ext>
              </a:extLst>
            </p:spPr>
            <p:txBody>
              <a:bodyPr wrap="square" lIns="11428" tIns="11428" rIns="11428" bIns="11428" numCol="1" anchor="ctr">
                <a:spAutoFit/>
              </a:bodyPr>
              <a:lstStyle>
                <a:lvl1pPr algn="ctr" defTabSz="400050">
                  <a:lnSpc>
                    <a:spcPct val="90000"/>
                  </a:lnSpc>
                  <a:spcBef>
                    <a:spcPts val="300"/>
                  </a:spcBef>
                  <a:defRPr sz="900">
                    <a:solidFill>
                      <a:srgbClr val="FFFFFF"/>
                    </a:solidFill>
                    <a:latin typeface="+mn-lt"/>
                    <a:ea typeface="+mn-ea"/>
                    <a:cs typeface="+mn-cs"/>
                    <a:sym typeface="Calibri"/>
                  </a:defRPr>
                </a:lvl1pPr>
              </a:lstStyle>
              <a:p>
                <a:r>
                  <a:t>Women are weak</a:t>
                </a:r>
              </a:p>
            </p:txBody>
          </p:sp>
        </p:grpSp>
        <p:sp>
          <p:nvSpPr>
            <p:cNvPr id="172" name="Figura"/>
            <p:cNvSpPr/>
            <p:nvPr/>
          </p:nvSpPr>
          <p:spPr>
            <a:xfrm>
              <a:off x="2881973" y="1861557"/>
              <a:ext cx="284846" cy="395003"/>
            </a:xfrm>
            <a:custGeom>
              <a:avLst/>
              <a:gdLst/>
              <a:ahLst/>
              <a:cxnLst>
                <a:cxn ang="0">
                  <a:pos x="wd2" y="hd2"/>
                </a:cxn>
                <a:cxn ang="5400000">
                  <a:pos x="wd2" y="hd2"/>
                </a:cxn>
                <a:cxn ang="10800000">
                  <a:pos x="wd2" y="hd2"/>
                </a:cxn>
                <a:cxn ang="16200000">
                  <a:pos x="wd2" y="hd2"/>
                </a:cxn>
              </a:cxnLst>
              <a:rect l="0" t="0" r="r" b="b"/>
              <a:pathLst>
                <a:path w="21600" h="21600" extrusionOk="0">
                  <a:moveTo>
                    <a:pt x="0" y="6508"/>
                  </a:moveTo>
                  <a:lnTo>
                    <a:pt x="9340" y="4320"/>
                  </a:lnTo>
                  <a:lnTo>
                    <a:pt x="7394" y="0"/>
                  </a:lnTo>
                  <a:lnTo>
                    <a:pt x="21600" y="8612"/>
                  </a:lnTo>
                  <a:lnTo>
                    <a:pt x="17126" y="21600"/>
                  </a:lnTo>
                  <a:lnTo>
                    <a:pt x="15180" y="17280"/>
                  </a:lnTo>
                  <a:lnTo>
                    <a:pt x="5839" y="19468"/>
                  </a:lnTo>
                  <a:close/>
                </a:path>
              </a:pathLst>
            </a:custGeom>
            <a:grpFill/>
            <a:ln w="12700" cap="flat">
              <a:noFill/>
              <a:miter lim="400000"/>
            </a:ln>
            <a:effectLst>
              <a:outerShdw blurRad="38100" dist="23000" dir="5400000" rotWithShape="0">
                <a:srgbClr val="000000">
                  <a:alpha val="35000"/>
                </a:srgbClr>
              </a:outerShdw>
            </a:effectLst>
          </p:spPr>
          <p:txBody>
            <a:bodyPr wrap="square" lIns="45718" tIns="45718" rIns="45718" bIns="45718" numCol="1" anchor="ctr">
              <a:noAutofit/>
            </a:bodyPr>
            <a:lstStyle/>
            <a:p>
              <a:pPr algn="ctr" defTabSz="755650">
                <a:lnSpc>
                  <a:spcPct val="90000"/>
                </a:lnSpc>
                <a:spcBef>
                  <a:spcPts val="700"/>
                </a:spcBef>
                <a:defRPr sz="1700">
                  <a:solidFill>
                    <a:srgbClr val="FFFFFF"/>
                  </a:solidFill>
                  <a:latin typeface="+mn-lt"/>
                  <a:ea typeface="+mn-ea"/>
                  <a:cs typeface="+mn-cs"/>
                  <a:sym typeface="Calibri"/>
                </a:defRPr>
              </a:pPr>
              <a:endParaRPr/>
            </a:p>
          </p:txBody>
        </p:sp>
        <p:grpSp>
          <p:nvGrpSpPr>
            <p:cNvPr id="175" name="Grupo"/>
            <p:cNvGrpSpPr/>
            <p:nvPr/>
          </p:nvGrpSpPr>
          <p:grpSpPr>
            <a:xfrm>
              <a:off x="3253122" y="1181765"/>
              <a:ext cx="1221557" cy="1221557"/>
              <a:chOff x="0" y="0"/>
              <a:chExt cx="1221556" cy="1221556"/>
            </a:xfrm>
            <a:grpFill/>
          </p:grpSpPr>
          <p:sp>
            <p:nvSpPr>
              <p:cNvPr id="173" name="Círculo"/>
              <p:cNvSpPr/>
              <p:nvPr/>
            </p:nvSpPr>
            <p:spPr>
              <a:xfrm>
                <a:off x="-1" y="-1"/>
                <a:ext cx="1221558" cy="1221558"/>
              </a:xfrm>
              <a:prstGeom prst="ellipse">
                <a:avLst/>
              </a:prstGeom>
              <a:grpFill/>
              <a:ln w="12700" cap="flat">
                <a:noFill/>
                <a:miter lim="400000"/>
              </a:ln>
              <a:effectLst>
                <a:outerShdw blurRad="38100" dist="23000" dir="5400000" rotWithShape="0">
                  <a:srgbClr val="000000">
                    <a:alpha val="35000"/>
                  </a:srgbClr>
                </a:outerShdw>
              </a:effectLst>
            </p:spPr>
            <p:txBody>
              <a:bodyPr wrap="square" lIns="45718" tIns="45718" rIns="45718" bIns="45718" numCol="1" anchor="ctr">
                <a:noAutofit/>
              </a:bodyPr>
              <a:lstStyle/>
              <a:p>
                <a:pPr algn="ctr" defTabSz="400050">
                  <a:lnSpc>
                    <a:spcPct val="90000"/>
                  </a:lnSpc>
                  <a:spcBef>
                    <a:spcPts val="700"/>
                  </a:spcBef>
                  <a:defRPr>
                    <a:solidFill>
                      <a:srgbClr val="FFFFFF"/>
                    </a:solidFill>
                    <a:latin typeface="+mn-lt"/>
                    <a:ea typeface="+mn-ea"/>
                    <a:cs typeface="+mn-cs"/>
                    <a:sym typeface="Calibri"/>
                  </a:defRPr>
                </a:pPr>
                <a:endParaRPr/>
              </a:p>
            </p:txBody>
          </p:sp>
          <p:sp>
            <p:nvSpPr>
              <p:cNvPr id="174" name="Women are empathetic"/>
              <p:cNvSpPr txBox="1"/>
              <p:nvPr/>
            </p:nvSpPr>
            <p:spPr>
              <a:xfrm>
                <a:off x="178892" y="478696"/>
                <a:ext cx="863772" cy="264159"/>
              </a:xfrm>
              <a:prstGeom prst="rect">
                <a:avLst/>
              </a:prstGeom>
              <a:grpFill/>
              <a:ln w="12700" cap="flat">
                <a:noFill/>
                <a:miter lim="400000"/>
              </a:ln>
              <a:effectLst/>
              <a:extLst>
                <a:ext uri="{C572A759-6A51-4108-AA02-DFA0A04FC94B}">
                  <ma14:wrappingTextBoxFlag xmlns="" xmlns:ma14="http://schemas.microsoft.com/office/mac/drawingml/2011/main" val="1"/>
                </a:ext>
              </a:extLst>
            </p:spPr>
            <p:txBody>
              <a:bodyPr wrap="square" lIns="11428" tIns="11428" rIns="11428" bIns="11428" numCol="1" anchor="ctr">
                <a:spAutoFit/>
              </a:bodyPr>
              <a:lstStyle>
                <a:lvl1pPr algn="ctr" defTabSz="400050">
                  <a:lnSpc>
                    <a:spcPct val="90000"/>
                  </a:lnSpc>
                  <a:spcBef>
                    <a:spcPts val="300"/>
                  </a:spcBef>
                  <a:defRPr sz="900">
                    <a:solidFill>
                      <a:srgbClr val="FFFFFF"/>
                    </a:solidFill>
                    <a:latin typeface="+mn-lt"/>
                    <a:ea typeface="+mn-ea"/>
                    <a:cs typeface="+mn-cs"/>
                    <a:sym typeface="Calibri"/>
                  </a:defRPr>
                </a:lvl1pPr>
              </a:lstStyle>
              <a:p>
                <a:r>
                  <a:t>Women are empathetic</a:t>
                </a:r>
              </a:p>
            </p:txBody>
          </p:sp>
        </p:grpSp>
        <p:sp>
          <p:nvSpPr>
            <p:cNvPr id="176" name="Figura"/>
            <p:cNvSpPr/>
            <p:nvPr/>
          </p:nvSpPr>
          <p:spPr>
            <a:xfrm>
              <a:off x="2558738" y="2828919"/>
              <a:ext cx="344931" cy="300075"/>
            </a:xfrm>
            <a:custGeom>
              <a:avLst/>
              <a:gdLst/>
              <a:ahLst/>
              <a:cxnLst>
                <a:cxn ang="0">
                  <a:pos x="wd2" y="hd2"/>
                </a:cxn>
                <a:cxn ang="5400000">
                  <a:pos x="wd2" y="hd2"/>
                </a:cxn>
                <a:cxn ang="10800000">
                  <a:pos x="wd2" y="hd2"/>
                </a:cxn>
                <a:cxn ang="16200000">
                  <a:pos x="wd2" y="hd2"/>
                </a:cxn>
              </a:cxnLst>
              <a:rect l="0" t="0" r="r" b="b"/>
              <a:pathLst>
                <a:path w="21600" h="21600" extrusionOk="0">
                  <a:moveTo>
                    <a:pt x="12625" y="0"/>
                  </a:moveTo>
                  <a:lnTo>
                    <a:pt x="17392" y="7542"/>
                  </a:lnTo>
                  <a:lnTo>
                    <a:pt x="21600" y="4027"/>
                  </a:lnTo>
                  <a:lnTo>
                    <a:pt x="15846" y="20356"/>
                  </a:lnTo>
                  <a:lnTo>
                    <a:pt x="559" y="21600"/>
                  </a:lnTo>
                  <a:lnTo>
                    <a:pt x="4767" y="18085"/>
                  </a:lnTo>
                  <a:lnTo>
                    <a:pt x="0" y="10544"/>
                  </a:lnTo>
                  <a:close/>
                </a:path>
              </a:pathLst>
            </a:custGeom>
            <a:grpFill/>
            <a:ln w="12700" cap="flat">
              <a:noFill/>
              <a:miter lim="400000"/>
            </a:ln>
            <a:effectLst>
              <a:outerShdw blurRad="38100" dist="23000" dir="5400000" rotWithShape="0">
                <a:srgbClr val="000000">
                  <a:alpha val="35000"/>
                </a:srgbClr>
              </a:outerShdw>
            </a:effectLst>
          </p:spPr>
          <p:txBody>
            <a:bodyPr wrap="square" lIns="45718" tIns="45718" rIns="45718" bIns="45718" numCol="1" anchor="ctr">
              <a:noAutofit/>
            </a:bodyPr>
            <a:lstStyle/>
            <a:p>
              <a:pPr algn="ctr" defTabSz="755650">
                <a:lnSpc>
                  <a:spcPct val="90000"/>
                </a:lnSpc>
                <a:spcBef>
                  <a:spcPts val="700"/>
                </a:spcBef>
                <a:defRPr sz="1700">
                  <a:solidFill>
                    <a:srgbClr val="FFFFFF"/>
                  </a:solidFill>
                  <a:latin typeface="+mn-lt"/>
                  <a:ea typeface="+mn-ea"/>
                  <a:cs typeface="+mn-cs"/>
                  <a:sym typeface="Calibri"/>
                </a:defRPr>
              </a:pPr>
              <a:endParaRPr/>
            </a:p>
          </p:txBody>
        </p:sp>
        <p:grpSp>
          <p:nvGrpSpPr>
            <p:cNvPr id="179" name="Grupo"/>
            <p:cNvGrpSpPr/>
            <p:nvPr/>
          </p:nvGrpSpPr>
          <p:grpSpPr>
            <a:xfrm>
              <a:off x="2631832" y="3093903"/>
              <a:ext cx="1221557" cy="1221557"/>
              <a:chOff x="0" y="0"/>
              <a:chExt cx="1221556" cy="1221556"/>
            </a:xfrm>
            <a:grpFill/>
          </p:grpSpPr>
          <p:sp>
            <p:nvSpPr>
              <p:cNvPr id="177" name="Círculo"/>
              <p:cNvSpPr/>
              <p:nvPr/>
            </p:nvSpPr>
            <p:spPr>
              <a:xfrm>
                <a:off x="-1" y="-1"/>
                <a:ext cx="1221558" cy="1221558"/>
              </a:xfrm>
              <a:prstGeom prst="ellipse">
                <a:avLst/>
              </a:prstGeom>
              <a:grpFill/>
              <a:ln w="12700" cap="flat">
                <a:noFill/>
                <a:miter lim="400000"/>
              </a:ln>
              <a:effectLst>
                <a:outerShdw blurRad="38100" dist="23000" dir="5400000" rotWithShape="0">
                  <a:srgbClr val="000000">
                    <a:alpha val="35000"/>
                  </a:srgbClr>
                </a:outerShdw>
              </a:effectLst>
            </p:spPr>
            <p:txBody>
              <a:bodyPr wrap="square" lIns="45718" tIns="45718" rIns="45718" bIns="45718" numCol="1" anchor="ctr">
                <a:noAutofit/>
              </a:bodyPr>
              <a:lstStyle/>
              <a:p>
                <a:pPr algn="ctr" defTabSz="400050">
                  <a:lnSpc>
                    <a:spcPct val="90000"/>
                  </a:lnSpc>
                  <a:spcBef>
                    <a:spcPts val="700"/>
                  </a:spcBef>
                  <a:defRPr>
                    <a:solidFill>
                      <a:srgbClr val="FFFFFF"/>
                    </a:solidFill>
                    <a:latin typeface="+mn-lt"/>
                    <a:ea typeface="+mn-ea"/>
                    <a:cs typeface="+mn-cs"/>
                    <a:sym typeface="Calibri"/>
                  </a:defRPr>
                </a:pPr>
                <a:endParaRPr/>
              </a:p>
            </p:txBody>
          </p:sp>
          <p:sp>
            <p:nvSpPr>
              <p:cNvPr id="178" name="Men are aggressive"/>
              <p:cNvSpPr txBox="1"/>
              <p:nvPr/>
            </p:nvSpPr>
            <p:spPr>
              <a:xfrm>
                <a:off x="178891" y="478696"/>
                <a:ext cx="863772" cy="264159"/>
              </a:xfrm>
              <a:prstGeom prst="rect">
                <a:avLst/>
              </a:prstGeom>
              <a:grpFill/>
              <a:ln w="12700" cap="flat">
                <a:noFill/>
                <a:miter lim="400000"/>
              </a:ln>
              <a:effectLst/>
              <a:extLst>
                <a:ext uri="{C572A759-6A51-4108-AA02-DFA0A04FC94B}">
                  <ma14:wrappingTextBoxFlag xmlns="" xmlns:ma14="http://schemas.microsoft.com/office/mac/drawingml/2011/main" val="1"/>
                </a:ext>
              </a:extLst>
            </p:spPr>
            <p:txBody>
              <a:bodyPr wrap="square" lIns="11428" tIns="11428" rIns="11428" bIns="11428" numCol="1" anchor="ctr">
                <a:spAutoFit/>
              </a:bodyPr>
              <a:lstStyle>
                <a:lvl1pPr algn="ctr" defTabSz="400050">
                  <a:lnSpc>
                    <a:spcPct val="90000"/>
                  </a:lnSpc>
                  <a:spcBef>
                    <a:spcPts val="300"/>
                  </a:spcBef>
                  <a:defRPr sz="900">
                    <a:solidFill>
                      <a:srgbClr val="FFFFFF"/>
                    </a:solidFill>
                    <a:latin typeface="+mn-lt"/>
                    <a:ea typeface="+mn-ea"/>
                    <a:cs typeface="+mn-cs"/>
                    <a:sym typeface="Calibri"/>
                  </a:defRPr>
                </a:lvl1pPr>
              </a:lstStyle>
              <a:p>
                <a:r>
                  <a:t>Men are aggressive</a:t>
                </a:r>
              </a:p>
            </p:txBody>
          </p:sp>
        </p:grpSp>
        <p:sp>
          <p:nvSpPr>
            <p:cNvPr id="180" name="Figura"/>
            <p:cNvSpPr/>
            <p:nvPr/>
          </p:nvSpPr>
          <p:spPr>
            <a:xfrm>
              <a:off x="1571008" y="2828919"/>
              <a:ext cx="344931" cy="300075"/>
            </a:xfrm>
            <a:custGeom>
              <a:avLst/>
              <a:gdLst/>
              <a:ahLst/>
              <a:cxnLst>
                <a:cxn ang="0">
                  <a:pos x="wd2" y="hd2"/>
                </a:cxn>
                <a:cxn ang="5400000">
                  <a:pos x="wd2" y="hd2"/>
                </a:cxn>
                <a:cxn ang="10800000">
                  <a:pos x="wd2" y="hd2"/>
                </a:cxn>
                <a:cxn ang="16200000">
                  <a:pos x="wd2" y="hd2"/>
                </a:cxn>
              </a:cxnLst>
              <a:rect l="0" t="0" r="r" b="b"/>
              <a:pathLst>
                <a:path w="21600" h="21600" extrusionOk="0">
                  <a:moveTo>
                    <a:pt x="21600" y="10544"/>
                  </a:moveTo>
                  <a:lnTo>
                    <a:pt x="16833" y="18085"/>
                  </a:lnTo>
                  <a:lnTo>
                    <a:pt x="21041" y="21600"/>
                  </a:lnTo>
                  <a:lnTo>
                    <a:pt x="5754" y="20356"/>
                  </a:lnTo>
                  <a:lnTo>
                    <a:pt x="0" y="4027"/>
                  </a:lnTo>
                  <a:lnTo>
                    <a:pt x="4208" y="7542"/>
                  </a:lnTo>
                  <a:lnTo>
                    <a:pt x="8975" y="0"/>
                  </a:lnTo>
                  <a:close/>
                </a:path>
              </a:pathLst>
            </a:custGeom>
            <a:grpFill/>
            <a:ln w="12700" cap="flat">
              <a:noFill/>
              <a:miter lim="400000"/>
            </a:ln>
            <a:effectLst>
              <a:outerShdw blurRad="38100" dist="23000" dir="5400000" rotWithShape="0">
                <a:srgbClr val="000000">
                  <a:alpha val="35000"/>
                </a:srgbClr>
              </a:outerShdw>
            </a:effectLst>
          </p:spPr>
          <p:txBody>
            <a:bodyPr wrap="square" lIns="45718" tIns="45718" rIns="45718" bIns="45718" numCol="1" anchor="ctr">
              <a:noAutofit/>
            </a:bodyPr>
            <a:lstStyle/>
            <a:p>
              <a:pPr algn="ctr" defTabSz="755650">
                <a:lnSpc>
                  <a:spcPct val="90000"/>
                </a:lnSpc>
                <a:spcBef>
                  <a:spcPts val="700"/>
                </a:spcBef>
                <a:defRPr sz="1700">
                  <a:solidFill>
                    <a:srgbClr val="FFFFFF"/>
                  </a:solidFill>
                  <a:latin typeface="+mn-lt"/>
                  <a:ea typeface="+mn-ea"/>
                  <a:cs typeface="+mn-cs"/>
                  <a:sym typeface="Calibri"/>
                </a:defRPr>
              </a:pPr>
              <a:endParaRPr/>
            </a:p>
          </p:txBody>
        </p:sp>
        <p:grpSp>
          <p:nvGrpSpPr>
            <p:cNvPr id="183" name="Grupo"/>
            <p:cNvGrpSpPr/>
            <p:nvPr/>
          </p:nvGrpSpPr>
          <p:grpSpPr>
            <a:xfrm>
              <a:off x="621292" y="3093903"/>
              <a:ext cx="1221557" cy="1221557"/>
              <a:chOff x="0" y="0"/>
              <a:chExt cx="1221556" cy="1221556"/>
            </a:xfrm>
            <a:grpFill/>
          </p:grpSpPr>
          <p:sp>
            <p:nvSpPr>
              <p:cNvPr id="181" name="Círculo"/>
              <p:cNvSpPr/>
              <p:nvPr/>
            </p:nvSpPr>
            <p:spPr>
              <a:xfrm>
                <a:off x="-1" y="-1"/>
                <a:ext cx="1221557" cy="1221558"/>
              </a:xfrm>
              <a:prstGeom prst="ellipse">
                <a:avLst/>
              </a:prstGeom>
              <a:grpFill/>
              <a:ln w="12700" cap="flat">
                <a:noFill/>
                <a:miter lim="400000"/>
              </a:ln>
              <a:effectLst>
                <a:outerShdw blurRad="38100" dist="23000" dir="5400000" rotWithShape="0">
                  <a:srgbClr val="000000">
                    <a:alpha val="35000"/>
                  </a:srgbClr>
                </a:outerShdw>
              </a:effectLst>
            </p:spPr>
            <p:txBody>
              <a:bodyPr wrap="square" lIns="45718" tIns="45718" rIns="45718" bIns="45718" numCol="1" anchor="ctr">
                <a:noAutofit/>
              </a:bodyPr>
              <a:lstStyle/>
              <a:p>
                <a:pPr algn="ctr" defTabSz="400050">
                  <a:lnSpc>
                    <a:spcPct val="90000"/>
                  </a:lnSpc>
                  <a:spcBef>
                    <a:spcPts val="700"/>
                  </a:spcBef>
                  <a:defRPr>
                    <a:solidFill>
                      <a:srgbClr val="FFFFFF"/>
                    </a:solidFill>
                    <a:latin typeface="+mn-lt"/>
                    <a:ea typeface="+mn-ea"/>
                    <a:cs typeface="+mn-cs"/>
                    <a:sym typeface="Calibri"/>
                  </a:defRPr>
                </a:pPr>
                <a:endParaRPr/>
              </a:p>
            </p:txBody>
          </p:sp>
          <p:sp>
            <p:nvSpPr>
              <p:cNvPr id="182" name="Women are passive"/>
              <p:cNvSpPr txBox="1"/>
              <p:nvPr/>
            </p:nvSpPr>
            <p:spPr>
              <a:xfrm>
                <a:off x="178891" y="478696"/>
                <a:ext cx="863771" cy="264159"/>
              </a:xfrm>
              <a:prstGeom prst="rect">
                <a:avLst/>
              </a:prstGeom>
              <a:grpFill/>
              <a:ln w="12700" cap="flat">
                <a:noFill/>
                <a:miter lim="400000"/>
              </a:ln>
              <a:effectLst/>
              <a:extLst>
                <a:ext uri="{C572A759-6A51-4108-AA02-DFA0A04FC94B}">
                  <ma14:wrappingTextBoxFlag xmlns="" xmlns:ma14="http://schemas.microsoft.com/office/mac/drawingml/2011/main" val="1"/>
                </a:ext>
              </a:extLst>
            </p:spPr>
            <p:txBody>
              <a:bodyPr wrap="square" lIns="11428" tIns="11428" rIns="11428" bIns="11428" numCol="1" anchor="ctr">
                <a:spAutoFit/>
              </a:bodyPr>
              <a:lstStyle>
                <a:lvl1pPr algn="ctr" defTabSz="400050">
                  <a:lnSpc>
                    <a:spcPct val="90000"/>
                  </a:lnSpc>
                  <a:spcBef>
                    <a:spcPts val="300"/>
                  </a:spcBef>
                  <a:defRPr sz="900">
                    <a:solidFill>
                      <a:srgbClr val="FFFFFF"/>
                    </a:solidFill>
                    <a:latin typeface="+mn-lt"/>
                    <a:ea typeface="+mn-ea"/>
                    <a:cs typeface="+mn-cs"/>
                    <a:sym typeface="Calibri"/>
                  </a:defRPr>
                </a:lvl1pPr>
              </a:lstStyle>
              <a:p>
                <a:r>
                  <a:t>Women are passive</a:t>
                </a:r>
              </a:p>
            </p:txBody>
          </p:sp>
        </p:grpSp>
        <p:sp>
          <p:nvSpPr>
            <p:cNvPr id="184" name="Figura"/>
            <p:cNvSpPr/>
            <p:nvPr/>
          </p:nvSpPr>
          <p:spPr>
            <a:xfrm>
              <a:off x="1307858" y="1861557"/>
              <a:ext cx="284846" cy="395003"/>
            </a:xfrm>
            <a:custGeom>
              <a:avLst/>
              <a:gdLst/>
              <a:ahLst/>
              <a:cxnLst>
                <a:cxn ang="0">
                  <a:pos x="wd2" y="hd2"/>
                </a:cxn>
                <a:cxn ang="5400000">
                  <a:pos x="wd2" y="hd2"/>
                </a:cxn>
                <a:cxn ang="10800000">
                  <a:pos x="wd2" y="hd2"/>
                </a:cxn>
                <a:cxn ang="16200000">
                  <a:pos x="wd2" y="hd2"/>
                </a:cxn>
              </a:cxnLst>
              <a:rect l="0" t="0" r="r" b="b"/>
              <a:pathLst>
                <a:path w="21600" h="21600" extrusionOk="0">
                  <a:moveTo>
                    <a:pt x="15761" y="19468"/>
                  </a:moveTo>
                  <a:lnTo>
                    <a:pt x="6420" y="17280"/>
                  </a:lnTo>
                  <a:lnTo>
                    <a:pt x="4474" y="21600"/>
                  </a:lnTo>
                  <a:lnTo>
                    <a:pt x="0" y="8612"/>
                  </a:lnTo>
                  <a:lnTo>
                    <a:pt x="14206" y="0"/>
                  </a:lnTo>
                  <a:lnTo>
                    <a:pt x="12260" y="4320"/>
                  </a:lnTo>
                  <a:lnTo>
                    <a:pt x="21600" y="6508"/>
                  </a:lnTo>
                  <a:close/>
                </a:path>
              </a:pathLst>
            </a:custGeom>
            <a:grpFill/>
            <a:ln w="12700" cap="flat">
              <a:noFill/>
              <a:miter lim="400000"/>
            </a:ln>
            <a:effectLst>
              <a:outerShdw blurRad="38100" dist="23000" dir="5400000" rotWithShape="0">
                <a:srgbClr val="000000">
                  <a:alpha val="35000"/>
                </a:srgbClr>
              </a:outerShdw>
            </a:effectLst>
          </p:spPr>
          <p:txBody>
            <a:bodyPr wrap="square" lIns="45718" tIns="45718" rIns="45718" bIns="45718" numCol="1" anchor="ctr">
              <a:noAutofit/>
            </a:bodyPr>
            <a:lstStyle/>
            <a:p>
              <a:pPr algn="ctr" defTabSz="755650">
                <a:lnSpc>
                  <a:spcPct val="90000"/>
                </a:lnSpc>
                <a:spcBef>
                  <a:spcPts val="700"/>
                </a:spcBef>
                <a:defRPr sz="1700">
                  <a:solidFill>
                    <a:srgbClr val="FFFFFF"/>
                  </a:solidFill>
                  <a:latin typeface="+mn-lt"/>
                  <a:ea typeface="+mn-ea"/>
                  <a:cs typeface="+mn-cs"/>
                  <a:sym typeface="Calibri"/>
                </a:defRPr>
              </a:pPr>
              <a:endParaRPr/>
            </a:p>
          </p:txBody>
        </p:sp>
        <p:grpSp>
          <p:nvGrpSpPr>
            <p:cNvPr id="187" name="Grupo"/>
            <p:cNvGrpSpPr/>
            <p:nvPr/>
          </p:nvGrpSpPr>
          <p:grpSpPr>
            <a:xfrm>
              <a:off x="-1" y="1181765"/>
              <a:ext cx="1221557" cy="1221557"/>
              <a:chOff x="0" y="0"/>
              <a:chExt cx="1221556" cy="1221556"/>
            </a:xfrm>
            <a:grpFill/>
          </p:grpSpPr>
          <p:sp>
            <p:nvSpPr>
              <p:cNvPr id="185" name="Círculo"/>
              <p:cNvSpPr/>
              <p:nvPr/>
            </p:nvSpPr>
            <p:spPr>
              <a:xfrm>
                <a:off x="-1" y="-1"/>
                <a:ext cx="1221557" cy="1221558"/>
              </a:xfrm>
              <a:prstGeom prst="ellipse">
                <a:avLst/>
              </a:prstGeom>
              <a:grpFill/>
              <a:ln w="12700" cap="flat">
                <a:noFill/>
                <a:miter lim="400000"/>
              </a:ln>
              <a:effectLst>
                <a:outerShdw blurRad="38100" dist="23000" dir="5400000" rotWithShape="0">
                  <a:srgbClr val="000000">
                    <a:alpha val="35000"/>
                  </a:srgbClr>
                </a:outerShdw>
              </a:effectLst>
            </p:spPr>
            <p:txBody>
              <a:bodyPr wrap="square" lIns="45718" tIns="45718" rIns="45718" bIns="45718" numCol="1" anchor="ctr">
                <a:noAutofit/>
              </a:bodyPr>
              <a:lstStyle/>
              <a:p>
                <a:pPr algn="ctr" defTabSz="400050">
                  <a:lnSpc>
                    <a:spcPct val="90000"/>
                  </a:lnSpc>
                  <a:spcBef>
                    <a:spcPts val="700"/>
                  </a:spcBef>
                  <a:defRPr>
                    <a:solidFill>
                      <a:srgbClr val="FFFFFF"/>
                    </a:solidFill>
                    <a:latin typeface="+mn-lt"/>
                    <a:ea typeface="+mn-ea"/>
                    <a:cs typeface="+mn-cs"/>
                    <a:sym typeface="Calibri"/>
                  </a:defRPr>
                </a:pPr>
                <a:endParaRPr/>
              </a:p>
            </p:txBody>
          </p:sp>
          <p:sp>
            <p:nvSpPr>
              <p:cNvPr id="186" name="Men are competitive"/>
              <p:cNvSpPr txBox="1"/>
              <p:nvPr/>
            </p:nvSpPr>
            <p:spPr>
              <a:xfrm>
                <a:off x="178891" y="478696"/>
                <a:ext cx="863771" cy="264159"/>
              </a:xfrm>
              <a:prstGeom prst="rect">
                <a:avLst/>
              </a:prstGeom>
              <a:grpFill/>
              <a:ln w="12700" cap="flat">
                <a:noFill/>
                <a:miter lim="400000"/>
              </a:ln>
              <a:effectLst/>
              <a:extLst>
                <a:ext uri="{C572A759-6A51-4108-AA02-DFA0A04FC94B}">
                  <ma14:wrappingTextBoxFlag xmlns="" xmlns:ma14="http://schemas.microsoft.com/office/mac/drawingml/2011/main" val="1"/>
                </a:ext>
              </a:extLst>
            </p:spPr>
            <p:txBody>
              <a:bodyPr wrap="square" lIns="11428" tIns="11428" rIns="11428" bIns="11428" numCol="1" anchor="ctr">
                <a:spAutoFit/>
              </a:bodyPr>
              <a:lstStyle>
                <a:lvl1pPr algn="ctr" defTabSz="400050">
                  <a:lnSpc>
                    <a:spcPct val="90000"/>
                  </a:lnSpc>
                  <a:spcBef>
                    <a:spcPts val="300"/>
                  </a:spcBef>
                  <a:defRPr sz="900">
                    <a:solidFill>
                      <a:srgbClr val="FFFFFF"/>
                    </a:solidFill>
                    <a:latin typeface="+mn-lt"/>
                    <a:ea typeface="+mn-ea"/>
                    <a:cs typeface="+mn-cs"/>
                    <a:sym typeface="Calibri"/>
                  </a:defRPr>
                </a:lvl1pPr>
              </a:lstStyle>
              <a:p>
                <a:r>
                  <a:t>Men are competitive</a:t>
                </a:r>
              </a:p>
            </p:txBody>
          </p:sp>
        </p:grpSp>
      </p:gr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Thème Office">
  <a:themeElements>
    <a:clrScheme name="Thème Office">
      <a:dk1>
        <a:srgbClr val="333333"/>
      </a:dk1>
      <a:lt1>
        <a:srgbClr val="FFFFFF"/>
      </a:lt1>
      <a:dk2>
        <a:srgbClr val="A7A7A7"/>
      </a:dk2>
      <a:lt2>
        <a:srgbClr val="535353"/>
      </a:lt2>
      <a:accent1>
        <a:srgbClr val="006FB7"/>
      </a:accent1>
      <a:accent2>
        <a:srgbClr val="5693C9"/>
      </a:accent2>
      <a:accent3>
        <a:srgbClr val="F18E00"/>
      </a:accent3>
      <a:accent4>
        <a:srgbClr val="8C1713"/>
      </a:accent4>
      <a:accent5>
        <a:srgbClr val="7FBADF"/>
      </a:accent5>
      <a:accent6>
        <a:srgbClr val="C58781"/>
      </a:accent6>
      <a:hlink>
        <a:srgbClr val="0000FF"/>
      </a:hlink>
      <a:folHlink>
        <a:srgbClr val="FF00FF"/>
      </a:folHlink>
    </a:clrScheme>
    <a:fontScheme name="Thème Office">
      <a:majorFont>
        <a:latin typeface="Helvetica"/>
        <a:ea typeface="Helvetica"/>
        <a:cs typeface="Helvetica"/>
      </a:majorFont>
      <a:minorFont>
        <a:latin typeface="Calibri"/>
        <a:ea typeface="Calibri"/>
        <a:cs typeface="Calibri"/>
      </a:minorFont>
    </a:fontScheme>
    <a:fmtScheme name="Thème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blurRad="38100" dist="23000" dir="5400000" rotWithShape="0">
            <a:srgbClr val="000000">
              <a:alpha val="35000"/>
            </a:srgbClr>
          </a:outerShdw>
        </a:effectLst>
        <a:sp3d/>
      </a:spPr>
      <a:bodyPr rot="0" spcFirstLastPara="1" vertOverflow="overflow" horzOverflow="overflow" vert="horz" wrap="square" lIns="45718" tIns="45718" rIns="45718" bIns="45718" numCol="1" spcCol="38100" rtlCol="0" anchor="ctr">
        <a:spAutoFit/>
      </a:bodyPr>
      <a:lstStyle>
        <a:def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333333"/>
            </a:solidFill>
            <a:effectLst/>
            <a:uFillTx/>
            <a:latin typeface="+mj-lt"/>
            <a:ea typeface="+mj-ea"/>
            <a:cs typeface="+mj-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3000" dir="5400000" rotWithShape="0">
            <a:srgbClr val="000000">
              <a:alpha val="35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8" tIns="45718" rIns="45718" bIns="45718" numCol="1" spcCol="38100" rtlCol="0" anchor="t">
        <a:spAutoFit/>
      </a:bodyPr>
      <a:lstStyle>
        <a:def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333333"/>
            </a:solidFill>
            <a:effectLst/>
            <a:uFillTx/>
            <a:latin typeface="+mj-lt"/>
            <a:ea typeface="+mj-ea"/>
            <a:cs typeface="+mj-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Thème Office">
  <a:themeElements>
    <a:clrScheme name="Thème Office">
      <a:dk1>
        <a:srgbClr val="000000"/>
      </a:dk1>
      <a:lt1>
        <a:srgbClr val="FFFFFF"/>
      </a:lt1>
      <a:dk2>
        <a:srgbClr val="A7A7A7"/>
      </a:dk2>
      <a:lt2>
        <a:srgbClr val="535353"/>
      </a:lt2>
      <a:accent1>
        <a:srgbClr val="006FB7"/>
      </a:accent1>
      <a:accent2>
        <a:srgbClr val="5693C9"/>
      </a:accent2>
      <a:accent3>
        <a:srgbClr val="F18E00"/>
      </a:accent3>
      <a:accent4>
        <a:srgbClr val="8C1713"/>
      </a:accent4>
      <a:accent5>
        <a:srgbClr val="7FBADF"/>
      </a:accent5>
      <a:accent6>
        <a:srgbClr val="C58781"/>
      </a:accent6>
      <a:hlink>
        <a:srgbClr val="0000FF"/>
      </a:hlink>
      <a:folHlink>
        <a:srgbClr val="FF00FF"/>
      </a:folHlink>
    </a:clrScheme>
    <a:fontScheme name="Thème Office">
      <a:majorFont>
        <a:latin typeface="Helvetica"/>
        <a:ea typeface="Helvetica"/>
        <a:cs typeface="Helvetica"/>
      </a:majorFont>
      <a:minorFont>
        <a:latin typeface="Calibri"/>
        <a:ea typeface="Calibri"/>
        <a:cs typeface="Calibri"/>
      </a:minorFont>
    </a:fontScheme>
    <a:fmtScheme name="Thème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blurRad="38100" dist="23000" dir="5400000" rotWithShape="0">
            <a:srgbClr val="000000">
              <a:alpha val="35000"/>
            </a:srgbClr>
          </a:outerShdw>
        </a:effectLst>
        <a:sp3d/>
      </a:spPr>
      <a:bodyPr rot="0" spcFirstLastPara="1" vertOverflow="overflow" horzOverflow="overflow" vert="horz" wrap="square" lIns="45718" tIns="45718" rIns="45718" bIns="45718" numCol="1" spcCol="38100" rtlCol="0" anchor="ctr">
        <a:spAutoFit/>
      </a:bodyPr>
      <a:lstStyle>
        <a:def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333333"/>
            </a:solidFill>
            <a:effectLst/>
            <a:uFillTx/>
            <a:latin typeface="+mj-lt"/>
            <a:ea typeface="+mj-ea"/>
            <a:cs typeface="+mj-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3000" dir="5400000" rotWithShape="0">
            <a:srgbClr val="000000">
              <a:alpha val="35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8" tIns="45718" rIns="45718" bIns="45718" numCol="1" spcCol="38100" rtlCol="0" anchor="t">
        <a:spAutoFit/>
      </a:bodyPr>
      <a:lstStyle>
        <a:def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333333"/>
            </a:solidFill>
            <a:effectLst/>
            <a:uFillTx/>
            <a:latin typeface="+mj-lt"/>
            <a:ea typeface="+mj-ea"/>
            <a:cs typeface="+mj-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822B9E06671B54FA89F14538B9B0FEA" ma:contentTypeVersion="1" ma:contentTypeDescription="Create a new document." ma:contentTypeScope="" ma:versionID="362711686602768b23db736653e4ac1a">
  <xsd:schema xmlns:xsd="http://www.w3.org/2001/XMLSchema" xmlns:xs="http://www.w3.org/2001/XMLSchema" xmlns:p="http://schemas.microsoft.com/office/2006/metadata/properties" xmlns:ns1="http://schemas.microsoft.com/sharepoint/v3" targetNamespace="http://schemas.microsoft.com/office/2006/metadata/properties" ma:root="true" ma:fieldsID="48c5b5cd9b8d25ff6dd15848836f4270"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893CC9D8-E2EA-4C41-8EE1-4A4CD0C6FB70}"/>
</file>

<file path=customXml/itemProps2.xml><?xml version="1.0" encoding="utf-8"?>
<ds:datastoreItem xmlns:ds="http://schemas.openxmlformats.org/officeDocument/2006/customXml" ds:itemID="{F2AD8BE2-7F94-41B6-9F40-E8BA0172849C}"/>
</file>

<file path=customXml/itemProps3.xml><?xml version="1.0" encoding="utf-8"?>
<ds:datastoreItem xmlns:ds="http://schemas.openxmlformats.org/officeDocument/2006/customXml" ds:itemID="{D7CBDC07-E732-4E19-A5B6-76724028D445}"/>
</file>

<file path=docProps/app.xml><?xml version="1.0" encoding="utf-8"?>
<Properties xmlns="http://schemas.openxmlformats.org/officeDocument/2006/extended-properties" xmlns:vt="http://schemas.openxmlformats.org/officeDocument/2006/docPropsVTypes">
  <TotalTime>1804</TotalTime>
  <Words>5799</Words>
  <Application>Microsoft Office PowerPoint</Application>
  <PresentationFormat>On-screen Show (4:3)</PresentationFormat>
  <Paragraphs>362</Paragraphs>
  <Slides>25</Slides>
  <Notes>24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25</vt:i4>
      </vt:variant>
    </vt:vector>
  </HeadingPairs>
  <TitlesOfParts>
    <vt:vector size="31" baseType="lpstr">
      <vt:lpstr>Arial</vt:lpstr>
      <vt:lpstr>Calibri</vt:lpstr>
      <vt:lpstr>Garamond</vt:lpstr>
      <vt:lpstr>Helvetica</vt:lpstr>
      <vt:lpstr>Trebuchet MS</vt:lpstr>
      <vt:lpstr>Thème Office</vt:lpstr>
      <vt:lpstr>Gender Stereotyping  and the Judiciary</vt:lpstr>
      <vt:lpstr>Session 3.  Gender stereotyping  </vt:lpstr>
      <vt:lpstr>Gender stereotypes </vt:lpstr>
      <vt:lpstr>Gender stereotyping </vt:lpstr>
      <vt:lpstr>Gender stereotypes and gender stereotyping</vt:lpstr>
      <vt:lpstr>Gender stereotyping is pervasive in society</vt:lpstr>
      <vt:lpstr>Gender stereotyping </vt:lpstr>
      <vt:lpstr>Sex stereotypes </vt:lpstr>
      <vt:lpstr>Examples of sex stereotypes </vt:lpstr>
      <vt:lpstr>Sexual stereotypes </vt:lpstr>
      <vt:lpstr>Examples of sexual stereotypes </vt:lpstr>
      <vt:lpstr>Sex-role stereotypes </vt:lpstr>
      <vt:lpstr>Examples of sex-role stereotypes </vt:lpstr>
      <vt:lpstr>Compounded stereotypes </vt:lpstr>
      <vt:lpstr>Examples of compounded stereotypes</vt:lpstr>
      <vt:lpstr>Gender stereotyping and human rights </vt:lpstr>
      <vt:lpstr>Harmful gender stereotypes </vt:lpstr>
      <vt:lpstr>State’s international legal obligations</vt:lpstr>
      <vt:lpstr>Other human rights standards</vt:lpstr>
      <vt:lpstr>Harms of wrongful gender stereotyping</vt:lpstr>
      <vt:lpstr>Gender stereotyping in the Judiciary</vt:lpstr>
      <vt:lpstr>Gender stereotyping in the Judiciary</vt:lpstr>
      <vt:lpstr>International legal obligations of the judiciary</vt:lpstr>
      <vt:lpstr>Why is judicial stereotyping important</vt:lpstr>
      <vt:lpstr>The positive role of the Judiciary in addressing gender stereotyping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Wrongful Gender Stereotyping and the Judiciary</dc:title>
  <dc:creator>INTERN WRGU</dc:creator>
  <cp:lastModifiedBy>CUYPERS An</cp:lastModifiedBy>
  <cp:revision>136</cp:revision>
  <dcterms:modified xsi:type="dcterms:W3CDTF">2020-10-08T13:11:25Z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0x0101008822B9E06671B54FA89F14538B9B0FEA</vt:lpwstr>
  </property>
</Properties>
</file>