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74" r:id="rId4"/>
    <p:sldId id="272" r:id="rId5"/>
    <p:sldId id="259" r:id="rId6"/>
    <p:sldId id="260" r:id="rId7"/>
    <p:sldId id="261" r:id="rId8"/>
    <p:sldId id="275" r:id="rId9"/>
    <p:sldId id="262" r:id="rId10"/>
    <p:sldId id="263" r:id="rId11"/>
    <p:sldId id="264" r:id="rId12"/>
    <p:sldId id="270" r:id="rId13"/>
    <p:sldId id="266" r:id="rId14"/>
    <p:sldId id="267" r:id="rId15"/>
    <p:sldId id="268" r:id="rId16"/>
    <p:sldId id="269"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RGS Intern" initials="WHRGS int"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E5"/>
          </a:solidFill>
        </a:fill>
      </a:tcStyle>
    </a:wholeTbl>
    <a:band2H>
      <a:tcTxStyle/>
      <a:tcStyle>
        <a:tcBdr/>
        <a:fill>
          <a:solidFill>
            <a:srgbClr val="E6EB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ADACA"/>
          </a:solidFill>
        </a:fill>
      </a:tcStyle>
    </a:wholeTbl>
    <a:band2H>
      <a:tcTxStyle/>
      <a:tcStyle>
        <a:tcBdr/>
        <a:fill>
          <a:solidFill>
            <a:srgbClr val="FCED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AD9D7"/>
          </a:solidFill>
        </a:fill>
      </a:tcStyle>
    </a:wholeTbl>
    <a:band2H>
      <a:tcTxStyle/>
      <a:tcStyle>
        <a:tcBdr/>
        <a:fill>
          <a:solidFill>
            <a:srgbClr val="F5ED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333333"/>
        </a:fontRef>
        <a:srgbClr val="33333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333333"/>
        </a:fontRef>
        <a:srgbClr val="333333"/>
      </a:tcTxStyle>
      <a:tcStyle>
        <a:tcBdr>
          <a:left>
            <a:ln w="12700" cap="flat">
              <a:noFill/>
              <a:miter lim="400000"/>
            </a:ln>
          </a:left>
          <a:right>
            <a:ln w="12700" cap="flat">
              <a:noFill/>
              <a:miter lim="400000"/>
            </a:ln>
          </a:right>
          <a:top>
            <a:ln w="508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firstRow>
  </a:tblStyle>
  <a:tblStyle styleId="{2708684C-4D16-4618-839F-0558EEFCDFE6}" styleName="">
    <a:tblBg/>
    <a:wholeTbl>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solidFill>
            <a:srgbClr val="333333">
              <a:alpha val="20000"/>
            </a:srgbClr>
          </a:solidFill>
        </a:fill>
      </a:tcStyle>
    </a:wholeTbl>
    <a:band2H>
      <a:tcTxStyle/>
      <a:tcStyle>
        <a:tcBdr/>
        <a:fill>
          <a:solidFill>
            <a:srgbClr val="FFFFFF"/>
          </a:solidFill>
        </a:fill>
      </a:tcStyle>
    </a:band2H>
    <a:firstCol>
      <a:tcTxStyle b="on"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solidFill>
            <a:srgbClr val="333333">
              <a:alpha val="20000"/>
            </a:srgbClr>
          </a:solidFill>
        </a:fill>
      </a:tcStyle>
    </a:firstCol>
    <a:lastRow>
      <a:tcTxStyle b="on"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508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lastRow>
    <a:firstRow>
      <a:tcTxStyle b="on"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254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605" autoAdjust="0"/>
  </p:normalViewPr>
  <p:slideViewPr>
    <p:cSldViewPr snapToGrid="0">
      <p:cViewPr varScale="1">
        <p:scale>
          <a:sx n="47" d="100"/>
          <a:sy n="47" d="100"/>
        </p:scale>
        <p:origin x="132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685A5C-4905-4836-9F78-AAE38A559D7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CBC75155-C7B1-425A-9999-F56FA517509A}">
      <dgm:prSet phldrT="[Text]"/>
      <dgm:spPr/>
      <dgm:t>
        <a:bodyPr/>
        <a:lstStyle/>
        <a:p>
          <a:r>
            <a:rPr lang="en-GB" dirty="0" smtClean="0"/>
            <a:t>Human Rights Mechanisms </a:t>
          </a:r>
          <a:endParaRPr lang="en-GB" dirty="0"/>
        </a:p>
      </dgm:t>
    </dgm:pt>
    <dgm:pt modelId="{BB4EE295-A990-441C-A3EA-D7F8A7B71C5F}" type="parTrans" cxnId="{88E6B4FC-BC0C-4B0B-B08F-DBC8D6C758A6}">
      <dgm:prSet/>
      <dgm:spPr/>
      <dgm:t>
        <a:bodyPr/>
        <a:lstStyle/>
        <a:p>
          <a:endParaRPr lang="en-GB"/>
        </a:p>
      </dgm:t>
    </dgm:pt>
    <dgm:pt modelId="{469CDC7A-7E31-485D-B81E-B450BC3A7624}" type="sibTrans" cxnId="{88E6B4FC-BC0C-4B0B-B08F-DBC8D6C758A6}">
      <dgm:prSet/>
      <dgm:spPr/>
      <dgm:t>
        <a:bodyPr/>
        <a:lstStyle/>
        <a:p>
          <a:endParaRPr lang="en-GB"/>
        </a:p>
      </dgm:t>
    </dgm:pt>
    <dgm:pt modelId="{539A249C-C6BA-4681-B47C-8ADEE6483AF8}">
      <dgm:prSet phldrT="[Text]"/>
      <dgm:spPr/>
      <dgm:t>
        <a:bodyPr/>
        <a:lstStyle/>
        <a:p>
          <a:r>
            <a:rPr lang="en-GB" dirty="0" smtClean="0"/>
            <a:t>Universal Periodic Review</a:t>
          </a:r>
          <a:endParaRPr lang="en-GB" dirty="0"/>
        </a:p>
      </dgm:t>
    </dgm:pt>
    <dgm:pt modelId="{0CE11B25-30BF-4B7B-8581-DC7FDBD1442B}" type="parTrans" cxnId="{F1ED8ABE-2929-4F2C-AB5C-F3C3CE08676E}">
      <dgm:prSet/>
      <dgm:spPr/>
      <dgm:t>
        <a:bodyPr/>
        <a:lstStyle/>
        <a:p>
          <a:endParaRPr lang="en-GB"/>
        </a:p>
      </dgm:t>
    </dgm:pt>
    <dgm:pt modelId="{175EF8F9-8256-433C-BD74-2F09A6F41743}" type="sibTrans" cxnId="{F1ED8ABE-2929-4F2C-AB5C-F3C3CE08676E}">
      <dgm:prSet/>
      <dgm:spPr/>
      <dgm:t>
        <a:bodyPr/>
        <a:lstStyle/>
        <a:p>
          <a:endParaRPr lang="en-GB"/>
        </a:p>
      </dgm:t>
    </dgm:pt>
    <dgm:pt modelId="{FE9F2CFD-5F3A-4A1A-B24C-2C561A9C748B}">
      <dgm:prSet phldrT="[Text]"/>
      <dgm:spPr/>
      <dgm:t>
        <a:bodyPr/>
        <a:lstStyle/>
        <a:p>
          <a:r>
            <a:rPr lang="en-GB" dirty="0" smtClean="0"/>
            <a:t>Treaty Bodies</a:t>
          </a:r>
          <a:endParaRPr lang="en-GB" dirty="0"/>
        </a:p>
      </dgm:t>
    </dgm:pt>
    <dgm:pt modelId="{7A56663E-2289-4CCA-A3DC-9B3FD523D579}" type="parTrans" cxnId="{7E29FC99-312A-4566-A5B7-5EE6DE8674D5}">
      <dgm:prSet/>
      <dgm:spPr/>
      <dgm:t>
        <a:bodyPr/>
        <a:lstStyle/>
        <a:p>
          <a:endParaRPr lang="en-GB"/>
        </a:p>
      </dgm:t>
    </dgm:pt>
    <dgm:pt modelId="{EA5348D4-4A13-4BA9-8E0D-64C41FA6909D}" type="sibTrans" cxnId="{7E29FC99-312A-4566-A5B7-5EE6DE8674D5}">
      <dgm:prSet/>
      <dgm:spPr/>
      <dgm:t>
        <a:bodyPr/>
        <a:lstStyle/>
        <a:p>
          <a:endParaRPr lang="en-GB"/>
        </a:p>
      </dgm:t>
    </dgm:pt>
    <dgm:pt modelId="{849E390A-C542-470C-B77B-9C896B90FC65}">
      <dgm:prSet phldrT="[Text]"/>
      <dgm:spPr/>
      <dgm:t>
        <a:bodyPr/>
        <a:lstStyle/>
        <a:p>
          <a:r>
            <a:rPr lang="en-GB" dirty="0" smtClean="0"/>
            <a:t>Special Procedures</a:t>
          </a:r>
          <a:endParaRPr lang="en-GB" dirty="0"/>
        </a:p>
      </dgm:t>
    </dgm:pt>
    <dgm:pt modelId="{24EF021B-A25F-40DA-B9F8-8BC34F9F2AED}" type="parTrans" cxnId="{6B5335F4-6C7C-4765-8B14-5D2A7F059CEA}">
      <dgm:prSet/>
      <dgm:spPr/>
      <dgm:t>
        <a:bodyPr/>
        <a:lstStyle/>
        <a:p>
          <a:endParaRPr lang="en-GB"/>
        </a:p>
      </dgm:t>
    </dgm:pt>
    <dgm:pt modelId="{EE64D9BE-FD95-4585-8AC1-C1A4462F6786}" type="sibTrans" cxnId="{6B5335F4-6C7C-4765-8B14-5D2A7F059CEA}">
      <dgm:prSet/>
      <dgm:spPr/>
      <dgm:t>
        <a:bodyPr/>
        <a:lstStyle/>
        <a:p>
          <a:endParaRPr lang="en-GB"/>
        </a:p>
      </dgm:t>
    </dgm:pt>
    <dgm:pt modelId="{15D8A843-F328-4B40-87F9-E662E9666C66}" type="pres">
      <dgm:prSet presAssocID="{2F685A5C-4905-4836-9F78-AAE38A559D77}" presName="hierChild1" presStyleCnt="0">
        <dgm:presLayoutVars>
          <dgm:orgChart val="1"/>
          <dgm:chPref val="1"/>
          <dgm:dir/>
          <dgm:animOne val="branch"/>
          <dgm:animLvl val="lvl"/>
          <dgm:resizeHandles/>
        </dgm:presLayoutVars>
      </dgm:prSet>
      <dgm:spPr/>
      <dgm:t>
        <a:bodyPr/>
        <a:lstStyle/>
        <a:p>
          <a:endParaRPr lang="en-US"/>
        </a:p>
      </dgm:t>
    </dgm:pt>
    <dgm:pt modelId="{5007AEEE-43C7-434F-8998-8DCA0F341798}" type="pres">
      <dgm:prSet presAssocID="{CBC75155-C7B1-425A-9999-F56FA517509A}" presName="hierRoot1" presStyleCnt="0">
        <dgm:presLayoutVars>
          <dgm:hierBranch val="init"/>
        </dgm:presLayoutVars>
      </dgm:prSet>
      <dgm:spPr/>
    </dgm:pt>
    <dgm:pt modelId="{6845C142-EA31-4ACB-9BCA-42F6D0F79370}" type="pres">
      <dgm:prSet presAssocID="{CBC75155-C7B1-425A-9999-F56FA517509A}" presName="rootComposite1" presStyleCnt="0"/>
      <dgm:spPr/>
    </dgm:pt>
    <dgm:pt modelId="{8349A353-527B-4E10-BF74-3265C66102F1}" type="pres">
      <dgm:prSet presAssocID="{CBC75155-C7B1-425A-9999-F56FA517509A}" presName="rootText1" presStyleLbl="node0" presStyleIdx="0" presStyleCnt="1">
        <dgm:presLayoutVars>
          <dgm:chPref val="3"/>
        </dgm:presLayoutVars>
      </dgm:prSet>
      <dgm:spPr/>
      <dgm:t>
        <a:bodyPr/>
        <a:lstStyle/>
        <a:p>
          <a:endParaRPr lang="en-GB"/>
        </a:p>
      </dgm:t>
    </dgm:pt>
    <dgm:pt modelId="{3E8246B5-65D9-4D33-A252-964AC7711ED8}" type="pres">
      <dgm:prSet presAssocID="{CBC75155-C7B1-425A-9999-F56FA517509A}" presName="rootConnector1" presStyleLbl="node1" presStyleIdx="0" presStyleCnt="0"/>
      <dgm:spPr/>
      <dgm:t>
        <a:bodyPr/>
        <a:lstStyle/>
        <a:p>
          <a:endParaRPr lang="en-US"/>
        </a:p>
      </dgm:t>
    </dgm:pt>
    <dgm:pt modelId="{B5551701-F313-4491-9EFA-1FFE2494649E}" type="pres">
      <dgm:prSet presAssocID="{CBC75155-C7B1-425A-9999-F56FA517509A}" presName="hierChild2" presStyleCnt="0"/>
      <dgm:spPr/>
    </dgm:pt>
    <dgm:pt modelId="{CD6854E8-16BA-4533-A5CA-69B977F3D947}" type="pres">
      <dgm:prSet presAssocID="{0CE11B25-30BF-4B7B-8581-DC7FDBD1442B}" presName="Name37" presStyleLbl="parChTrans1D2" presStyleIdx="0" presStyleCnt="3"/>
      <dgm:spPr/>
      <dgm:t>
        <a:bodyPr/>
        <a:lstStyle/>
        <a:p>
          <a:endParaRPr lang="en-US"/>
        </a:p>
      </dgm:t>
    </dgm:pt>
    <dgm:pt modelId="{C7931F07-9962-4ED1-BA93-A9E303134CBE}" type="pres">
      <dgm:prSet presAssocID="{539A249C-C6BA-4681-B47C-8ADEE6483AF8}" presName="hierRoot2" presStyleCnt="0">
        <dgm:presLayoutVars>
          <dgm:hierBranch val="init"/>
        </dgm:presLayoutVars>
      </dgm:prSet>
      <dgm:spPr/>
    </dgm:pt>
    <dgm:pt modelId="{BF759F34-DC63-479E-9CDA-E9567F9D8AA8}" type="pres">
      <dgm:prSet presAssocID="{539A249C-C6BA-4681-B47C-8ADEE6483AF8}" presName="rootComposite" presStyleCnt="0"/>
      <dgm:spPr/>
    </dgm:pt>
    <dgm:pt modelId="{D3383C2D-7C63-4FBD-8A8E-0D9543A8F3D7}" type="pres">
      <dgm:prSet presAssocID="{539A249C-C6BA-4681-B47C-8ADEE6483AF8}" presName="rootText" presStyleLbl="node2" presStyleIdx="0" presStyleCnt="3">
        <dgm:presLayoutVars>
          <dgm:chPref val="3"/>
        </dgm:presLayoutVars>
      </dgm:prSet>
      <dgm:spPr/>
      <dgm:t>
        <a:bodyPr/>
        <a:lstStyle/>
        <a:p>
          <a:endParaRPr lang="en-GB"/>
        </a:p>
      </dgm:t>
    </dgm:pt>
    <dgm:pt modelId="{BC40E2A3-919D-4CAD-8E94-87258DDE75CF}" type="pres">
      <dgm:prSet presAssocID="{539A249C-C6BA-4681-B47C-8ADEE6483AF8}" presName="rootConnector" presStyleLbl="node2" presStyleIdx="0" presStyleCnt="3"/>
      <dgm:spPr/>
      <dgm:t>
        <a:bodyPr/>
        <a:lstStyle/>
        <a:p>
          <a:endParaRPr lang="en-US"/>
        </a:p>
      </dgm:t>
    </dgm:pt>
    <dgm:pt modelId="{06A5F0B8-0CB6-47F4-9B02-95AB3E6E8BB5}" type="pres">
      <dgm:prSet presAssocID="{539A249C-C6BA-4681-B47C-8ADEE6483AF8}" presName="hierChild4" presStyleCnt="0"/>
      <dgm:spPr/>
    </dgm:pt>
    <dgm:pt modelId="{9AAA1070-1294-4B7A-B6FB-6417F44ADA10}" type="pres">
      <dgm:prSet presAssocID="{539A249C-C6BA-4681-B47C-8ADEE6483AF8}" presName="hierChild5" presStyleCnt="0"/>
      <dgm:spPr/>
    </dgm:pt>
    <dgm:pt modelId="{BB1C4D2B-AFBA-4839-A524-B0D74737C157}" type="pres">
      <dgm:prSet presAssocID="{7A56663E-2289-4CCA-A3DC-9B3FD523D579}" presName="Name37" presStyleLbl="parChTrans1D2" presStyleIdx="1" presStyleCnt="3"/>
      <dgm:spPr/>
      <dgm:t>
        <a:bodyPr/>
        <a:lstStyle/>
        <a:p>
          <a:endParaRPr lang="en-US"/>
        </a:p>
      </dgm:t>
    </dgm:pt>
    <dgm:pt modelId="{580B6636-0B8A-4A2E-B46E-A6356C497075}" type="pres">
      <dgm:prSet presAssocID="{FE9F2CFD-5F3A-4A1A-B24C-2C561A9C748B}" presName="hierRoot2" presStyleCnt="0">
        <dgm:presLayoutVars>
          <dgm:hierBranch val="init"/>
        </dgm:presLayoutVars>
      </dgm:prSet>
      <dgm:spPr/>
    </dgm:pt>
    <dgm:pt modelId="{471663CD-5D3E-4A54-893C-DF7BD9710378}" type="pres">
      <dgm:prSet presAssocID="{FE9F2CFD-5F3A-4A1A-B24C-2C561A9C748B}" presName="rootComposite" presStyleCnt="0"/>
      <dgm:spPr/>
    </dgm:pt>
    <dgm:pt modelId="{C4C2C084-A6C2-4BF6-BA7C-62B67FBEE2D7}" type="pres">
      <dgm:prSet presAssocID="{FE9F2CFD-5F3A-4A1A-B24C-2C561A9C748B}" presName="rootText" presStyleLbl="node2" presStyleIdx="1" presStyleCnt="3">
        <dgm:presLayoutVars>
          <dgm:chPref val="3"/>
        </dgm:presLayoutVars>
      </dgm:prSet>
      <dgm:spPr/>
      <dgm:t>
        <a:bodyPr/>
        <a:lstStyle/>
        <a:p>
          <a:endParaRPr lang="en-US"/>
        </a:p>
      </dgm:t>
    </dgm:pt>
    <dgm:pt modelId="{62698FAC-D96F-4B76-B6F2-196D95C4AB11}" type="pres">
      <dgm:prSet presAssocID="{FE9F2CFD-5F3A-4A1A-B24C-2C561A9C748B}" presName="rootConnector" presStyleLbl="node2" presStyleIdx="1" presStyleCnt="3"/>
      <dgm:spPr/>
      <dgm:t>
        <a:bodyPr/>
        <a:lstStyle/>
        <a:p>
          <a:endParaRPr lang="en-US"/>
        </a:p>
      </dgm:t>
    </dgm:pt>
    <dgm:pt modelId="{70F179DF-9A5D-4E2F-BE06-070C558DA336}" type="pres">
      <dgm:prSet presAssocID="{FE9F2CFD-5F3A-4A1A-B24C-2C561A9C748B}" presName="hierChild4" presStyleCnt="0"/>
      <dgm:spPr/>
    </dgm:pt>
    <dgm:pt modelId="{8284E55A-22BD-4C21-9E86-466E84A3B075}" type="pres">
      <dgm:prSet presAssocID="{FE9F2CFD-5F3A-4A1A-B24C-2C561A9C748B}" presName="hierChild5" presStyleCnt="0"/>
      <dgm:spPr/>
    </dgm:pt>
    <dgm:pt modelId="{F05DFC34-3A3D-42C1-B3FF-85366C73BC3D}" type="pres">
      <dgm:prSet presAssocID="{24EF021B-A25F-40DA-B9F8-8BC34F9F2AED}" presName="Name37" presStyleLbl="parChTrans1D2" presStyleIdx="2" presStyleCnt="3"/>
      <dgm:spPr/>
      <dgm:t>
        <a:bodyPr/>
        <a:lstStyle/>
        <a:p>
          <a:endParaRPr lang="en-US"/>
        </a:p>
      </dgm:t>
    </dgm:pt>
    <dgm:pt modelId="{3735B849-EA57-4BB1-9211-386930CC644F}" type="pres">
      <dgm:prSet presAssocID="{849E390A-C542-470C-B77B-9C896B90FC65}" presName="hierRoot2" presStyleCnt="0">
        <dgm:presLayoutVars>
          <dgm:hierBranch val="init"/>
        </dgm:presLayoutVars>
      </dgm:prSet>
      <dgm:spPr/>
    </dgm:pt>
    <dgm:pt modelId="{60EC572F-934A-4A69-B277-290D6636DA08}" type="pres">
      <dgm:prSet presAssocID="{849E390A-C542-470C-B77B-9C896B90FC65}" presName="rootComposite" presStyleCnt="0"/>
      <dgm:spPr/>
    </dgm:pt>
    <dgm:pt modelId="{9285726D-BF62-4F8F-A70E-878FD7632F39}" type="pres">
      <dgm:prSet presAssocID="{849E390A-C542-470C-B77B-9C896B90FC65}" presName="rootText" presStyleLbl="node2" presStyleIdx="2" presStyleCnt="3">
        <dgm:presLayoutVars>
          <dgm:chPref val="3"/>
        </dgm:presLayoutVars>
      </dgm:prSet>
      <dgm:spPr/>
      <dgm:t>
        <a:bodyPr/>
        <a:lstStyle/>
        <a:p>
          <a:endParaRPr lang="en-GB"/>
        </a:p>
      </dgm:t>
    </dgm:pt>
    <dgm:pt modelId="{213E817C-0851-41B1-B7F9-011D49198DE7}" type="pres">
      <dgm:prSet presAssocID="{849E390A-C542-470C-B77B-9C896B90FC65}" presName="rootConnector" presStyleLbl="node2" presStyleIdx="2" presStyleCnt="3"/>
      <dgm:spPr/>
      <dgm:t>
        <a:bodyPr/>
        <a:lstStyle/>
        <a:p>
          <a:endParaRPr lang="en-US"/>
        </a:p>
      </dgm:t>
    </dgm:pt>
    <dgm:pt modelId="{DE54FDE0-6A1C-4E87-988F-23A35BD23D5A}" type="pres">
      <dgm:prSet presAssocID="{849E390A-C542-470C-B77B-9C896B90FC65}" presName="hierChild4" presStyleCnt="0"/>
      <dgm:spPr/>
    </dgm:pt>
    <dgm:pt modelId="{EA0B321D-C086-46BE-98A4-81FB6BC9704D}" type="pres">
      <dgm:prSet presAssocID="{849E390A-C542-470C-B77B-9C896B90FC65}" presName="hierChild5" presStyleCnt="0"/>
      <dgm:spPr/>
    </dgm:pt>
    <dgm:pt modelId="{DFC4D60E-5787-480B-A0A4-EDCF3D925780}" type="pres">
      <dgm:prSet presAssocID="{CBC75155-C7B1-425A-9999-F56FA517509A}" presName="hierChild3" presStyleCnt="0"/>
      <dgm:spPr/>
    </dgm:pt>
  </dgm:ptLst>
  <dgm:cxnLst>
    <dgm:cxn modelId="{2D4A0F07-592A-418F-B1D9-503E6C88FB24}" type="presOf" srcId="{FE9F2CFD-5F3A-4A1A-B24C-2C561A9C748B}" destId="{62698FAC-D96F-4B76-B6F2-196D95C4AB11}" srcOrd="1" destOrd="0" presId="urn:microsoft.com/office/officeart/2005/8/layout/orgChart1"/>
    <dgm:cxn modelId="{4C3C5E6F-1015-4B00-A516-7F116B2F2FB7}" type="presOf" srcId="{FE9F2CFD-5F3A-4A1A-B24C-2C561A9C748B}" destId="{C4C2C084-A6C2-4BF6-BA7C-62B67FBEE2D7}" srcOrd="0" destOrd="0" presId="urn:microsoft.com/office/officeart/2005/8/layout/orgChart1"/>
    <dgm:cxn modelId="{F1ED8ABE-2929-4F2C-AB5C-F3C3CE08676E}" srcId="{CBC75155-C7B1-425A-9999-F56FA517509A}" destId="{539A249C-C6BA-4681-B47C-8ADEE6483AF8}" srcOrd="0" destOrd="0" parTransId="{0CE11B25-30BF-4B7B-8581-DC7FDBD1442B}" sibTransId="{175EF8F9-8256-433C-BD74-2F09A6F41743}"/>
    <dgm:cxn modelId="{92399059-867F-4358-AC0F-D7E8A3D73C3A}" type="presOf" srcId="{849E390A-C542-470C-B77B-9C896B90FC65}" destId="{213E817C-0851-41B1-B7F9-011D49198DE7}" srcOrd="1" destOrd="0" presId="urn:microsoft.com/office/officeart/2005/8/layout/orgChart1"/>
    <dgm:cxn modelId="{E5F8AC69-843E-4FAF-913D-F41002F5A5E1}" type="presOf" srcId="{0CE11B25-30BF-4B7B-8581-DC7FDBD1442B}" destId="{CD6854E8-16BA-4533-A5CA-69B977F3D947}" srcOrd="0" destOrd="0" presId="urn:microsoft.com/office/officeart/2005/8/layout/orgChart1"/>
    <dgm:cxn modelId="{C965789E-FC95-4FE7-9EC2-215CC5C1FF81}" type="presOf" srcId="{539A249C-C6BA-4681-B47C-8ADEE6483AF8}" destId="{BC40E2A3-919D-4CAD-8E94-87258DDE75CF}" srcOrd="1" destOrd="0" presId="urn:microsoft.com/office/officeart/2005/8/layout/orgChart1"/>
    <dgm:cxn modelId="{88E6B4FC-BC0C-4B0B-B08F-DBC8D6C758A6}" srcId="{2F685A5C-4905-4836-9F78-AAE38A559D77}" destId="{CBC75155-C7B1-425A-9999-F56FA517509A}" srcOrd="0" destOrd="0" parTransId="{BB4EE295-A990-441C-A3EA-D7F8A7B71C5F}" sibTransId="{469CDC7A-7E31-485D-B81E-B450BC3A7624}"/>
    <dgm:cxn modelId="{0B166824-82B4-43F0-B14E-CAAC429822AC}" type="presOf" srcId="{24EF021B-A25F-40DA-B9F8-8BC34F9F2AED}" destId="{F05DFC34-3A3D-42C1-B3FF-85366C73BC3D}" srcOrd="0" destOrd="0" presId="urn:microsoft.com/office/officeart/2005/8/layout/orgChart1"/>
    <dgm:cxn modelId="{7E29FC99-312A-4566-A5B7-5EE6DE8674D5}" srcId="{CBC75155-C7B1-425A-9999-F56FA517509A}" destId="{FE9F2CFD-5F3A-4A1A-B24C-2C561A9C748B}" srcOrd="1" destOrd="0" parTransId="{7A56663E-2289-4CCA-A3DC-9B3FD523D579}" sibTransId="{EA5348D4-4A13-4BA9-8E0D-64C41FA6909D}"/>
    <dgm:cxn modelId="{A4AC977D-873F-469F-8C59-111384CA5609}" type="presOf" srcId="{849E390A-C542-470C-B77B-9C896B90FC65}" destId="{9285726D-BF62-4F8F-A70E-878FD7632F39}" srcOrd="0" destOrd="0" presId="urn:microsoft.com/office/officeart/2005/8/layout/orgChart1"/>
    <dgm:cxn modelId="{6B5335F4-6C7C-4765-8B14-5D2A7F059CEA}" srcId="{CBC75155-C7B1-425A-9999-F56FA517509A}" destId="{849E390A-C542-470C-B77B-9C896B90FC65}" srcOrd="2" destOrd="0" parTransId="{24EF021B-A25F-40DA-B9F8-8BC34F9F2AED}" sibTransId="{EE64D9BE-FD95-4585-8AC1-C1A4462F6786}"/>
    <dgm:cxn modelId="{FF67FA63-3116-4F34-BFB6-FDC495BC2A57}" type="presOf" srcId="{539A249C-C6BA-4681-B47C-8ADEE6483AF8}" destId="{D3383C2D-7C63-4FBD-8A8E-0D9543A8F3D7}" srcOrd="0" destOrd="0" presId="urn:microsoft.com/office/officeart/2005/8/layout/orgChart1"/>
    <dgm:cxn modelId="{323BA74D-A2FC-47CF-9FDA-39C0C950574C}" type="presOf" srcId="{CBC75155-C7B1-425A-9999-F56FA517509A}" destId="{8349A353-527B-4E10-BF74-3265C66102F1}" srcOrd="0" destOrd="0" presId="urn:microsoft.com/office/officeart/2005/8/layout/orgChart1"/>
    <dgm:cxn modelId="{3023502B-44AA-427D-A587-FBE5F493B38E}" type="presOf" srcId="{7A56663E-2289-4CCA-A3DC-9B3FD523D579}" destId="{BB1C4D2B-AFBA-4839-A524-B0D74737C157}" srcOrd="0" destOrd="0" presId="urn:microsoft.com/office/officeart/2005/8/layout/orgChart1"/>
    <dgm:cxn modelId="{9B3827E1-91D4-4DC6-A040-5C528809B8A4}" type="presOf" srcId="{CBC75155-C7B1-425A-9999-F56FA517509A}" destId="{3E8246B5-65D9-4D33-A252-964AC7711ED8}" srcOrd="1" destOrd="0" presId="urn:microsoft.com/office/officeart/2005/8/layout/orgChart1"/>
    <dgm:cxn modelId="{5CE07F5B-643B-4183-90DC-4781E61625F0}" type="presOf" srcId="{2F685A5C-4905-4836-9F78-AAE38A559D77}" destId="{15D8A843-F328-4B40-87F9-E662E9666C66}" srcOrd="0" destOrd="0" presId="urn:microsoft.com/office/officeart/2005/8/layout/orgChart1"/>
    <dgm:cxn modelId="{AB0A5F9B-0A4F-4A3D-A2D9-BB0C2A7CDFEB}" type="presParOf" srcId="{15D8A843-F328-4B40-87F9-E662E9666C66}" destId="{5007AEEE-43C7-434F-8998-8DCA0F341798}" srcOrd="0" destOrd="0" presId="urn:microsoft.com/office/officeart/2005/8/layout/orgChart1"/>
    <dgm:cxn modelId="{417D9928-B122-46B9-9B9F-9E6671E7F887}" type="presParOf" srcId="{5007AEEE-43C7-434F-8998-8DCA0F341798}" destId="{6845C142-EA31-4ACB-9BCA-42F6D0F79370}" srcOrd="0" destOrd="0" presId="urn:microsoft.com/office/officeart/2005/8/layout/orgChart1"/>
    <dgm:cxn modelId="{CC62DC9A-D06A-4FB5-BF50-F439B10B024F}" type="presParOf" srcId="{6845C142-EA31-4ACB-9BCA-42F6D0F79370}" destId="{8349A353-527B-4E10-BF74-3265C66102F1}" srcOrd="0" destOrd="0" presId="urn:microsoft.com/office/officeart/2005/8/layout/orgChart1"/>
    <dgm:cxn modelId="{3D7DEBB9-0EAD-40C3-99D2-6F77E21FC981}" type="presParOf" srcId="{6845C142-EA31-4ACB-9BCA-42F6D0F79370}" destId="{3E8246B5-65D9-4D33-A252-964AC7711ED8}" srcOrd="1" destOrd="0" presId="urn:microsoft.com/office/officeart/2005/8/layout/orgChart1"/>
    <dgm:cxn modelId="{1DE49558-9F1E-4C0B-A6FB-CE9AF586081B}" type="presParOf" srcId="{5007AEEE-43C7-434F-8998-8DCA0F341798}" destId="{B5551701-F313-4491-9EFA-1FFE2494649E}" srcOrd="1" destOrd="0" presId="urn:microsoft.com/office/officeart/2005/8/layout/orgChart1"/>
    <dgm:cxn modelId="{A5E53466-D261-4A18-B549-B59955A8B2C5}" type="presParOf" srcId="{B5551701-F313-4491-9EFA-1FFE2494649E}" destId="{CD6854E8-16BA-4533-A5CA-69B977F3D947}" srcOrd="0" destOrd="0" presId="urn:microsoft.com/office/officeart/2005/8/layout/orgChart1"/>
    <dgm:cxn modelId="{3D509839-3944-4DDC-A401-B6029673CBC6}" type="presParOf" srcId="{B5551701-F313-4491-9EFA-1FFE2494649E}" destId="{C7931F07-9962-4ED1-BA93-A9E303134CBE}" srcOrd="1" destOrd="0" presId="urn:microsoft.com/office/officeart/2005/8/layout/orgChart1"/>
    <dgm:cxn modelId="{4E7F7EF7-B770-41A0-B4E3-3E6EA1461C92}" type="presParOf" srcId="{C7931F07-9962-4ED1-BA93-A9E303134CBE}" destId="{BF759F34-DC63-479E-9CDA-E9567F9D8AA8}" srcOrd="0" destOrd="0" presId="urn:microsoft.com/office/officeart/2005/8/layout/orgChart1"/>
    <dgm:cxn modelId="{C3FE7F3D-202A-407E-9289-C69855545964}" type="presParOf" srcId="{BF759F34-DC63-479E-9CDA-E9567F9D8AA8}" destId="{D3383C2D-7C63-4FBD-8A8E-0D9543A8F3D7}" srcOrd="0" destOrd="0" presId="urn:microsoft.com/office/officeart/2005/8/layout/orgChart1"/>
    <dgm:cxn modelId="{AA8ACA21-69D9-4E98-8F44-3CD13A584FAC}" type="presParOf" srcId="{BF759F34-DC63-479E-9CDA-E9567F9D8AA8}" destId="{BC40E2A3-919D-4CAD-8E94-87258DDE75CF}" srcOrd="1" destOrd="0" presId="urn:microsoft.com/office/officeart/2005/8/layout/orgChart1"/>
    <dgm:cxn modelId="{D0B04A9B-19B0-4003-9F46-69F372C18C12}" type="presParOf" srcId="{C7931F07-9962-4ED1-BA93-A9E303134CBE}" destId="{06A5F0B8-0CB6-47F4-9B02-95AB3E6E8BB5}" srcOrd="1" destOrd="0" presId="urn:microsoft.com/office/officeart/2005/8/layout/orgChart1"/>
    <dgm:cxn modelId="{F7B54E2E-093B-41F7-A11A-B8D59F2C9533}" type="presParOf" srcId="{C7931F07-9962-4ED1-BA93-A9E303134CBE}" destId="{9AAA1070-1294-4B7A-B6FB-6417F44ADA10}" srcOrd="2" destOrd="0" presId="urn:microsoft.com/office/officeart/2005/8/layout/orgChart1"/>
    <dgm:cxn modelId="{1B023BDA-182C-4A3D-95EB-C2350CE5077F}" type="presParOf" srcId="{B5551701-F313-4491-9EFA-1FFE2494649E}" destId="{BB1C4D2B-AFBA-4839-A524-B0D74737C157}" srcOrd="2" destOrd="0" presId="urn:microsoft.com/office/officeart/2005/8/layout/orgChart1"/>
    <dgm:cxn modelId="{2AC456C5-ED18-4B52-8DD5-F7F51CAE4948}" type="presParOf" srcId="{B5551701-F313-4491-9EFA-1FFE2494649E}" destId="{580B6636-0B8A-4A2E-B46E-A6356C497075}" srcOrd="3" destOrd="0" presId="urn:microsoft.com/office/officeart/2005/8/layout/orgChart1"/>
    <dgm:cxn modelId="{2A8B457A-E6AF-4700-8CBD-9FECC4B60216}" type="presParOf" srcId="{580B6636-0B8A-4A2E-B46E-A6356C497075}" destId="{471663CD-5D3E-4A54-893C-DF7BD9710378}" srcOrd="0" destOrd="0" presId="urn:microsoft.com/office/officeart/2005/8/layout/orgChart1"/>
    <dgm:cxn modelId="{04367F7D-AC5C-4F73-8377-3CA91B155B53}" type="presParOf" srcId="{471663CD-5D3E-4A54-893C-DF7BD9710378}" destId="{C4C2C084-A6C2-4BF6-BA7C-62B67FBEE2D7}" srcOrd="0" destOrd="0" presId="urn:microsoft.com/office/officeart/2005/8/layout/orgChart1"/>
    <dgm:cxn modelId="{6C0BBB6F-65C5-4A12-9B33-0C9DD2107738}" type="presParOf" srcId="{471663CD-5D3E-4A54-893C-DF7BD9710378}" destId="{62698FAC-D96F-4B76-B6F2-196D95C4AB11}" srcOrd="1" destOrd="0" presId="urn:microsoft.com/office/officeart/2005/8/layout/orgChart1"/>
    <dgm:cxn modelId="{7FCE51E5-9E38-497C-BFF9-689F73DCA6C1}" type="presParOf" srcId="{580B6636-0B8A-4A2E-B46E-A6356C497075}" destId="{70F179DF-9A5D-4E2F-BE06-070C558DA336}" srcOrd="1" destOrd="0" presId="urn:microsoft.com/office/officeart/2005/8/layout/orgChart1"/>
    <dgm:cxn modelId="{84BDAAC5-61FF-479B-8522-65F128FC7BD7}" type="presParOf" srcId="{580B6636-0B8A-4A2E-B46E-A6356C497075}" destId="{8284E55A-22BD-4C21-9E86-466E84A3B075}" srcOrd="2" destOrd="0" presId="urn:microsoft.com/office/officeart/2005/8/layout/orgChart1"/>
    <dgm:cxn modelId="{793C94D0-4064-4863-8280-54C0C24242EF}" type="presParOf" srcId="{B5551701-F313-4491-9EFA-1FFE2494649E}" destId="{F05DFC34-3A3D-42C1-B3FF-85366C73BC3D}" srcOrd="4" destOrd="0" presId="urn:microsoft.com/office/officeart/2005/8/layout/orgChart1"/>
    <dgm:cxn modelId="{F630C052-2299-4B91-B9D6-16D62C320734}" type="presParOf" srcId="{B5551701-F313-4491-9EFA-1FFE2494649E}" destId="{3735B849-EA57-4BB1-9211-386930CC644F}" srcOrd="5" destOrd="0" presId="urn:microsoft.com/office/officeart/2005/8/layout/orgChart1"/>
    <dgm:cxn modelId="{C58D49CD-4641-4797-B90C-8DB79D229792}" type="presParOf" srcId="{3735B849-EA57-4BB1-9211-386930CC644F}" destId="{60EC572F-934A-4A69-B277-290D6636DA08}" srcOrd="0" destOrd="0" presId="urn:microsoft.com/office/officeart/2005/8/layout/orgChart1"/>
    <dgm:cxn modelId="{A058A271-A315-48C2-AFFA-B6ACC8E97C73}" type="presParOf" srcId="{60EC572F-934A-4A69-B277-290D6636DA08}" destId="{9285726D-BF62-4F8F-A70E-878FD7632F39}" srcOrd="0" destOrd="0" presId="urn:microsoft.com/office/officeart/2005/8/layout/orgChart1"/>
    <dgm:cxn modelId="{EB754286-4BC3-493E-98FE-D8EF815E4D64}" type="presParOf" srcId="{60EC572F-934A-4A69-B277-290D6636DA08}" destId="{213E817C-0851-41B1-B7F9-011D49198DE7}" srcOrd="1" destOrd="0" presId="urn:microsoft.com/office/officeart/2005/8/layout/orgChart1"/>
    <dgm:cxn modelId="{DFDCAE1E-BA22-4E82-8F86-93DE51E71016}" type="presParOf" srcId="{3735B849-EA57-4BB1-9211-386930CC644F}" destId="{DE54FDE0-6A1C-4E87-988F-23A35BD23D5A}" srcOrd="1" destOrd="0" presId="urn:microsoft.com/office/officeart/2005/8/layout/orgChart1"/>
    <dgm:cxn modelId="{28084440-068A-4B21-87CB-D857FCDD3AC0}" type="presParOf" srcId="{3735B849-EA57-4BB1-9211-386930CC644F}" destId="{EA0B321D-C086-46BE-98A4-81FB6BC9704D}" srcOrd="2" destOrd="0" presId="urn:microsoft.com/office/officeart/2005/8/layout/orgChart1"/>
    <dgm:cxn modelId="{58A26C9B-212D-46DB-870C-49529CF9EFBF}" type="presParOf" srcId="{5007AEEE-43C7-434F-8998-8DCA0F341798}" destId="{DFC4D60E-5787-480B-A0A4-EDCF3D92578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5DFC34-3A3D-42C1-B3FF-85366C73BC3D}">
      <dsp:nvSpPr>
        <dsp:cNvPr id="0" name=""/>
        <dsp:cNvSpPr/>
      </dsp:nvSpPr>
      <dsp:spPr>
        <a:xfrm>
          <a:off x="4445000" y="2228998"/>
          <a:ext cx="3144870" cy="545803"/>
        </a:xfrm>
        <a:custGeom>
          <a:avLst/>
          <a:gdLst/>
          <a:ahLst/>
          <a:cxnLst/>
          <a:rect l="0" t="0" r="0" b="0"/>
          <a:pathLst>
            <a:path>
              <a:moveTo>
                <a:pt x="0" y="0"/>
              </a:moveTo>
              <a:lnTo>
                <a:pt x="0" y="272901"/>
              </a:lnTo>
              <a:lnTo>
                <a:pt x="3144870" y="272901"/>
              </a:lnTo>
              <a:lnTo>
                <a:pt x="3144870" y="5458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1C4D2B-AFBA-4839-A524-B0D74737C157}">
      <dsp:nvSpPr>
        <dsp:cNvPr id="0" name=""/>
        <dsp:cNvSpPr/>
      </dsp:nvSpPr>
      <dsp:spPr>
        <a:xfrm>
          <a:off x="4399280" y="2228998"/>
          <a:ext cx="91440" cy="545803"/>
        </a:xfrm>
        <a:custGeom>
          <a:avLst/>
          <a:gdLst/>
          <a:ahLst/>
          <a:cxnLst/>
          <a:rect l="0" t="0" r="0" b="0"/>
          <a:pathLst>
            <a:path>
              <a:moveTo>
                <a:pt x="45720" y="0"/>
              </a:moveTo>
              <a:lnTo>
                <a:pt x="45720" y="5458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6854E8-16BA-4533-A5CA-69B977F3D947}">
      <dsp:nvSpPr>
        <dsp:cNvPr id="0" name=""/>
        <dsp:cNvSpPr/>
      </dsp:nvSpPr>
      <dsp:spPr>
        <a:xfrm>
          <a:off x="1300129" y="2228998"/>
          <a:ext cx="3144870" cy="545803"/>
        </a:xfrm>
        <a:custGeom>
          <a:avLst/>
          <a:gdLst/>
          <a:ahLst/>
          <a:cxnLst/>
          <a:rect l="0" t="0" r="0" b="0"/>
          <a:pathLst>
            <a:path>
              <a:moveTo>
                <a:pt x="3144870" y="0"/>
              </a:moveTo>
              <a:lnTo>
                <a:pt x="3144870" y="272901"/>
              </a:lnTo>
              <a:lnTo>
                <a:pt x="0" y="272901"/>
              </a:lnTo>
              <a:lnTo>
                <a:pt x="0" y="5458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49A353-527B-4E10-BF74-3265C66102F1}">
      <dsp:nvSpPr>
        <dsp:cNvPr id="0" name=""/>
        <dsp:cNvSpPr/>
      </dsp:nvSpPr>
      <dsp:spPr>
        <a:xfrm>
          <a:off x="3145466" y="929464"/>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GB" sz="3100" kern="1200" dirty="0" smtClean="0"/>
            <a:t>Human Rights Mechanisms </a:t>
          </a:r>
          <a:endParaRPr lang="en-GB" sz="3100" kern="1200" dirty="0"/>
        </a:p>
      </dsp:txBody>
      <dsp:txXfrm>
        <a:off x="3145466" y="929464"/>
        <a:ext cx="2599066" cy="1299533"/>
      </dsp:txXfrm>
    </dsp:sp>
    <dsp:sp modelId="{D3383C2D-7C63-4FBD-8A8E-0D9543A8F3D7}">
      <dsp:nvSpPr>
        <dsp:cNvPr id="0" name=""/>
        <dsp:cNvSpPr/>
      </dsp:nvSpPr>
      <dsp:spPr>
        <a:xfrm>
          <a:off x="596" y="2774801"/>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GB" sz="3100" kern="1200" dirty="0" smtClean="0"/>
            <a:t>Universal Periodic Review</a:t>
          </a:r>
          <a:endParaRPr lang="en-GB" sz="3100" kern="1200" dirty="0"/>
        </a:p>
      </dsp:txBody>
      <dsp:txXfrm>
        <a:off x="596" y="2774801"/>
        <a:ext cx="2599066" cy="1299533"/>
      </dsp:txXfrm>
    </dsp:sp>
    <dsp:sp modelId="{C4C2C084-A6C2-4BF6-BA7C-62B67FBEE2D7}">
      <dsp:nvSpPr>
        <dsp:cNvPr id="0" name=""/>
        <dsp:cNvSpPr/>
      </dsp:nvSpPr>
      <dsp:spPr>
        <a:xfrm>
          <a:off x="3145466" y="2774801"/>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GB" sz="3100" kern="1200" dirty="0" smtClean="0"/>
            <a:t>Treaty Bodies</a:t>
          </a:r>
          <a:endParaRPr lang="en-GB" sz="3100" kern="1200" dirty="0"/>
        </a:p>
      </dsp:txBody>
      <dsp:txXfrm>
        <a:off x="3145466" y="2774801"/>
        <a:ext cx="2599066" cy="1299533"/>
      </dsp:txXfrm>
    </dsp:sp>
    <dsp:sp modelId="{9285726D-BF62-4F8F-A70E-878FD7632F39}">
      <dsp:nvSpPr>
        <dsp:cNvPr id="0" name=""/>
        <dsp:cNvSpPr/>
      </dsp:nvSpPr>
      <dsp:spPr>
        <a:xfrm>
          <a:off x="6290336" y="2774801"/>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GB" sz="3100" kern="1200" dirty="0" smtClean="0"/>
            <a:t>Special Procedures</a:t>
          </a:r>
          <a:endParaRPr lang="en-GB" sz="3100" kern="1200" dirty="0"/>
        </a:p>
      </dsp:txBody>
      <dsp:txXfrm>
        <a:off x="6290336" y="2774801"/>
        <a:ext cx="2599066" cy="129953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 name="Shape 81"/>
          <p:cNvSpPr>
            <a:spLocks noGrp="1" noRot="1" noChangeAspect="1"/>
          </p:cNvSpPr>
          <p:nvPr>
            <p:ph type="sldImg"/>
          </p:nvPr>
        </p:nvSpPr>
        <p:spPr>
          <a:xfrm>
            <a:off x="1143000" y="685800"/>
            <a:ext cx="4572000" cy="3429000"/>
          </a:xfrm>
          <a:prstGeom prst="rect">
            <a:avLst/>
          </a:prstGeom>
        </p:spPr>
        <p:txBody>
          <a:bodyPr/>
          <a:lstStyle/>
          <a:p>
            <a:endParaRPr/>
          </a:p>
        </p:txBody>
      </p:sp>
      <p:sp>
        <p:nvSpPr>
          <p:cNvPr id="82" name="Shape 8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182945793"/>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en-US" b="1" smtClean="0"/>
              <a:t>Introduce</a:t>
            </a:r>
            <a:r>
              <a:rPr lang="en-US" b="1" baseline="0" smtClean="0"/>
              <a:t> the session indicating what will be covered.</a:t>
            </a:r>
            <a:endParaRPr lang="en-US" b="1" smtClean="0"/>
          </a:p>
          <a:p>
            <a:endParaRPr lang="en-US" dirty="0"/>
          </a:p>
        </p:txBody>
      </p:sp>
    </p:spTree>
    <p:extLst>
      <p:ext uri="{BB962C8B-B14F-4D97-AF65-F5344CB8AC3E}">
        <p14:creationId xmlns:p14="http://schemas.microsoft.com/office/powerpoint/2010/main" val="947443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noRot="1" noChangeAspect="1"/>
          </p:cNvSpPr>
          <p:nvPr>
            <p:ph type="sldImg"/>
          </p:nvPr>
        </p:nvSpPr>
        <p:spPr>
          <a:prstGeom prst="rect">
            <a:avLst/>
          </a:prstGeom>
        </p:spPr>
        <p:txBody>
          <a:bodyPr/>
          <a:lstStyle/>
          <a:p>
            <a:endParaRPr/>
          </a:p>
        </p:txBody>
      </p:sp>
      <p:sp>
        <p:nvSpPr>
          <p:cNvPr id="139" name="Shape 139"/>
          <p:cNvSpPr>
            <a:spLocks noGrp="1"/>
          </p:cNvSpPr>
          <p:nvPr>
            <p:ph type="body" sz="quarter" idx="1"/>
          </p:nvPr>
        </p:nvSpPr>
        <p:spPr>
          <a:prstGeom prst="rect">
            <a:avLst/>
          </a:prstGeom>
        </p:spPr>
        <p:txBody>
          <a:bodyPr/>
          <a:lstStyle/>
          <a:p>
            <a:pPr>
              <a:defRPr b="1" i="1">
                <a:latin typeface="Garamond"/>
                <a:ea typeface="Garamond"/>
                <a:cs typeface="Garamond"/>
                <a:sym typeface="Garamond"/>
              </a:defRPr>
            </a:pPr>
            <a:r>
              <a:rPr dirty="0" smtClean="0"/>
              <a:t>To </a:t>
            </a:r>
            <a:r>
              <a:rPr dirty="0"/>
              <a:t>start ask participants if they know any of these treaties and whether they know if their owb country has ratified some of them</a:t>
            </a:r>
            <a:r>
              <a:rPr dirty="0" smtClean="0"/>
              <a:t>.</a:t>
            </a:r>
            <a:r>
              <a:rPr lang="fr-CH" dirty="0" smtClean="0"/>
              <a:t> What about regional human</a:t>
            </a:r>
            <a:r>
              <a:rPr lang="fr-CH" baseline="0" dirty="0" smtClean="0"/>
              <a:t> rights instruments, have they worked with these?</a:t>
            </a:r>
            <a:r>
              <a:rPr dirty="0" smtClean="0"/>
              <a:t> </a:t>
            </a:r>
            <a:endParaRPr u="sng" dirty="0"/>
          </a:p>
          <a:p>
            <a:pPr>
              <a:defRPr u="sng">
                <a:latin typeface="Garamond"/>
                <a:ea typeface="Garamond"/>
                <a:cs typeface="Garamond"/>
                <a:sym typeface="Garamond"/>
              </a:defRPr>
            </a:pPr>
            <a:endParaRPr u="sng" dirty="0"/>
          </a:p>
          <a:p>
            <a:pPr>
              <a:defRPr u="sng">
                <a:latin typeface="Garamond"/>
                <a:ea typeface="Garamond"/>
                <a:cs typeface="Garamond"/>
                <a:sym typeface="Garamond"/>
              </a:defRPr>
            </a:pPr>
            <a:r>
              <a:rPr dirty="0"/>
              <a:t>Where we find the standards? </a:t>
            </a:r>
          </a:p>
          <a:p>
            <a:pPr>
              <a:defRPr>
                <a:latin typeface="Garamond"/>
                <a:ea typeface="Garamond"/>
                <a:cs typeface="Garamond"/>
                <a:sym typeface="Garamond"/>
              </a:defRPr>
            </a:pPr>
            <a:endParaRPr dirty="0"/>
          </a:p>
          <a:p>
            <a:pPr>
              <a:defRPr>
                <a:latin typeface="Garamond"/>
                <a:ea typeface="Garamond"/>
                <a:cs typeface="Garamond"/>
                <a:sym typeface="Garamond"/>
              </a:defRPr>
            </a:pPr>
            <a:r>
              <a:rPr dirty="0"/>
              <a:t>Wide variety of treaties involved at international, and regional levels. These treaties are monitored by bodies of experts, called treaty bodies, which receive reports from States on the status of implementation of the treaty, and make recommendations. They also issue General Comments which offer expert interpretations of the scope and meaning of the treaty articles. </a:t>
            </a:r>
          </a:p>
          <a:p>
            <a:pPr>
              <a:defRPr>
                <a:latin typeface="Garamond"/>
                <a:ea typeface="Garamond"/>
                <a:cs typeface="Garamond"/>
                <a:sym typeface="Garamond"/>
              </a:defRPr>
            </a:pPr>
            <a:endParaRPr dirty="0"/>
          </a:p>
          <a:p>
            <a:pPr>
              <a:defRPr>
                <a:latin typeface="Garamond"/>
                <a:ea typeface="Garamond"/>
                <a:cs typeface="Garamond"/>
                <a:sym typeface="Garamond"/>
              </a:defRPr>
            </a:pPr>
            <a:r>
              <a:rPr dirty="0"/>
              <a:t>Through their ratification of human rights treaties, States parties are required to give effect to these rights within their jurisdictions. </a:t>
            </a:r>
          </a:p>
        </p:txBody>
      </p:sp>
    </p:spTree>
    <p:extLst>
      <p:ext uri="{BB962C8B-B14F-4D97-AF65-F5344CB8AC3E}">
        <p14:creationId xmlns:p14="http://schemas.microsoft.com/office/powerpoint/2010/main" val="3206272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noRot="1" noChangeAspect="1"/>
          </p:cNvSpPr>
          <p:nvPr>
            <p:ph type="sldImg"/>
          </p:nvPr>
        </p:nvSpPr>
        <p:spPr>
          <a:prstGeom prst="rect">
            <a:avLst/>
          </a:prstGeom>
        </p:spPr>
        <p:txBody>
          <a:bodyPr/>
          <a:lstStyle/>
          <a:p>
            <a:endParaRPr/>
          </a:p>
        </p:txBody>
      </p:sp>
      <p:sp>
        <p:nvSpPr>
          <p:cNvPr id="154" name="Shape 154"/>
          <p:cNvSpPr>
            <a:spLocks noGrp="1"/>
          </p:cNvSpPr>
          <p:nvPr>
            <p:ph type="body" sz="quarter" idx="1"/>
          </p:nvPr>
        </p:nvSpPr>
        <p:spPr>
          <a:prstGeom prst="rect">
            <a:avLst/>
          </a:prstGeom>
        </p:spPr>
        <p:txBody>
          <a:bodyPr/>
          <a:lstStyle/>
          <a:p>
            <a:pPr>
              <a:lnSpc>
                <a:spcPct val="80000"/>
              </a:lnSpc>
              <a:defRPr sz="1100" b="1" i="1">
                <a:latin typeface="Garamond"/>
                <a:ea typeface="Garamond"/>
                <a:cs typeface="Garamond"/>
                <a:sym typeface="Garamond"/>
              </a:defRPr>
            </a:pPr>
            <a:r>
              <a:rPr dirty="0" smtClean="0"/>
              <a:t>The </a:t>
            </a:r>
            <a:r>
              <a:rPr dirty="0"/>
              <a:t>obligation to respect </a:t>
            </a:r>
          </a:p>
          <a:p>
            <a:pPr>
              <a:lnSpc>
                <a:spcPct val="80000"/>
              </a:lnSpc>
              <a:defRPr sz="1100">
                <a:latin typeface="Garamond"/>
                <a:ea typeface="Garamond"/>
                <a:cs typeface="Garamond"/>
                <a:sym typeface="Garamond"/>
              </a:defRPr>
            </a:pPr>
            <a:r>
              <a:rPr dirty="0"/>
              <a:t>Respect—requires States to refrain from interfering directly or indirectly </a:t>
            </a:r>
          </a:p>
          <a:p>
            <a:pPr>
              <a:lnSpc>
                <a:spcPct val="80000"/>
              </a:lnSpc>
              <a:defRPr sz="1100">
                <a:latin typeface="Garamond"/>
                <a:ea typeface="Garamond"/>
                <a:cs typeface="Garamond"/>
                <a:sym typeface="Garamond"/>
              </a:defRPr>
            </a:pPr>
            <a:endParaRPr dirty="0"/>
          </a:p>
          <a:p>
            <a:pPr>
              <a:lnSpc>
                <a:spcPct val="80000"/>
              </a:lnSpc>
              <a:defRPr sz="1100">
                <a:latin typeface="Garamond"/>
                <a:ea typeface="Garamond"/>
                <a:cs typeface="Garamond"/>
                <a:sym typeface="Garamond"/>
              </a:defRPr>
            </a:pPr>
            <a:r>
              <a:rPr dirty="0"/>
              <a:t>For example, States should refrain from denying or limiting access to health-care services; from marketing unsafe drugs; from imposing discriminatory practices relating to women’s health status and needs; from limiting access to contraceptives and other means of maintaining sexual and reproductive health; from withholding, censoring or misrepresenting information about sexual and reproductive health</a:t>
            </a:r>
          </a:p>
          <a:p>
            <a:pPr>
              <a:lnSpc>
                <a:spcPct val="80000"/>
              </a:lnSpc>
              <a:defRPr sz="1100">
                <a:latin typeface="Garamond"/>
                <a:ea typeface="Garamond"/>
                <a:cs typeface="Garamond"/>
                <a:sym typeface="Garamond"/>
              </a:defRPr>
            </a:pPr>
            <a:r>
              <a:rPr dirty="0"/>
              <a:t> </a:t>
            </a:r>
          </a:p>
          <a:p>
            <a:pPr>
              <a:lnSpc>
                <a:spcPct val="80000"/>
              </a:lnSpc>
              <a:defRPr sz="1100" b="1" i="1">
                <a:latin typeface="Garamond"/>
                <a:ea typeface="Garamond"/>
                <a:cs typeface="Garamond"/>
                <a:sym typeface="Garamond"/>
              </a:defRPr>
            </a:pPr>
            <a:r>
              <a:rPr dirty="0"/>
              <a:t>The obligation to protect </a:t>
            </a:r>
          </a:p>
          <a:p>
            <a:pPr>
              <a:lnSpc>
                <a:spcPct val="80000"/>
              </a:lnSpc>
              <a:defRPr sz="1100">
                <a:latin typeface="Garamond"/>
                <a:ea typeface="Garamond"/>
                <a:cs typeface="Garamond"/>
                <a:sym typeface="Garamond"/>
              </a:defRPr>
            </a:pPr>
            <a:r>
              <a:rPr dirty="0"/>
              <a:t>Protect—requires States to prevent third parties from interfering </a:t>
            </a:r>
            <a:endParaRPr b="1" i="1" dirty="0"/>
          </a:p>
          <a:p>
            <a:pPr>
              <a:lnSpc>
                <a:spcPct val="80000"/>
              </a:lnSpc>
              <a:defRPr sz="1100" b="1" i="1">
                <a:latin typeface="Garamond"/>
                <a:ea typeface="Garamond"/>
                <a:cs typeface="Garamond"/>
                <a:sym typeface="Garamond"/>
              </a:defRPr>
            </a:pPr>
            <a:endParaRPr b="1" i="1" dirty="0"/>
          </a:p>
          <a:p>
            <a:pPr>
              <a:lnSpc>
                <a:spcPct val="80000"/>
              </a:lnSpc>
              <a:defRPr sz="1100">
                <a:latin typeface="Garamond"/>
                <a:ea typeface="Garamond"/>
                <a:cs typeface="Garamond"/>
                <a:sym typeface="Garamond"/>
              </a:defRPr>
            </a:pPr>
            <a:r>
              <a:rPr dirty="0"/>
              <a:t>States should adopt legislation or other measures to ensure that private actors conform with human rights standards when providing health care or other services;</a:t>
            </a:r>
          </a:p>
          <a:p>
            <a:pPr>
              <a:lnSpc>
                <a:spcPct val="80000"/>
              </a:lnSpc>
              <a:defRPr sz="1100">
                <a:latin typeface="Garamond"/>
                <a:ea typeface="Garamond"/>
                <a:cs typeface="Garamond"/>
                <a:sym typeface="Garamond"/>
              </a:defRPr>
            </a:pPr>
            <a:r>
              <a:rPr dirty="0"/>
              <a:t>For example, ensure that privatization does not constitute a threat to the availability, accessibility, acceptability and quality of health-care facilities, goods and services; protect individuals from acts by third parties that may be harmful to their right to health—e.g., prevent private actors from performing or coercing women to undergo harmful traditional practices (by, for example, enacting laws that specifically prohibit female genital mutilation); protect women from gender based violence in the home.</a:t>
            </a:r>
          </a:p>
          <a:p>
            <a:pPr>
              <a:lnSpc>
                <a:spcPct val="80000"/>
              </a:lnSpc>
              <a:defRPr sz="1100">
                <a:latin typeface="Garamond"/>
                <a:ea typeface="Garamond"/>
                <a:cs typeface="Garamond"/>
                <a:sym typeface="Garamond"/>
              </a:defRPr>
            </a:pPr>
            <a:endParaRPr dirty="0"/>
          </a:p>
          <a:p>
            <a:pPr lvl="1">
              <a:lnSpc>
                <a:spcPct val="80000"/>
              </a:lnSpc>
              <a:defRPr sz="1100" b="1">
                <a:latin typeface="Garamond"/>
                <a:ea typeface="Garamond"/>
                <a:cs typeface="Garamond"/>
                <a:sym typeface="Garamond"/>
              </a:defRPr>
            </a:pPr>
            <a:r>
              <a:rPr dirty="0"/>
              <a:t>See CEDAW, Da Silva Pimentel vs. Brazil, 2008. </a:t>
            </a:r>
            <a:r>
              <a:rPr b="0" dirty="0"/>
              <a:t>The CEDAW found the State responsible for violating article 2(2) of CEDAW in relation to the State party’s due diligence obligation to regulate the activities of private health service providers</a:t>
            </a:r>
          </a:p>
          <a:p>
            <a:pPr>
              <a:lnSpc>
                <a:spcPct val="80000"/>
              </a:lnSpc>
              <a:defRPr sz="1100" i="1">
                <a:latin typeface="Garamond"/>
                <a:ea typeface="Garamond"/>
                <a:cs typeface="Garamond"/>
                <a:sym typeface="Garamond"/>
              </a:defRPr>
            </a:pPr>
            <a:r>
              <a:rPr dirty="0"/>
              <a:t> </a:t>
            </a:r>
            <a:endParaRPr b="1" dirty="0"/>
          </a:p>
          <a:p>
            <a:pPr>
              <a:lnSpc>
                <a:spcPct val="80000"/>
              </a:lnSpc>
              <a:defRPr sz="1100" b="1" i="1">
                <a:latin typeface="Garamond"/>
                <a:ea typeface="Garamond"/>
                <a:cs typeface="Garamond"/>
                <a:sym typeface="Garamond"/>
              </a:defRPr>
            </a:pPr>
            <a:r>
              <a:rPr dirty="0"/>
              <a:t>The obligation to fulfill</a:t>
            </a:r>
            <a:r>
              <a:rPr i="0" dirty="0"/>
              <a:t> </a:t>
            </a:r>
          </a:p>
          <a:p>
            <a:pPr>
              <a:lnSpc>
                <a:spcPct val="80000"/>
              </a:lnSpc>
              <a:defRPr sz="1100">
                <a:latin typeface="Garamond"/>
                <a:ea typeface="Garamond"/>
                <a:cs typeface="Garamond"/>
                <a:sym typeface="Garamond"/>
              </a:defRPr>
            </a:pPr>
            <a:r>
              <a:rPr dirty="0"/>
              <a:t>Fulfill—requires States to adopt appropriate legislative, administrative, budgetary, judicial, promotional and other measures to fully realize rights</a:t>
            </a:r>
          </a:p>
          <a:p>
            <a:pPr>
              <a:lnSpc>
                <a:spcPct val="80000"/>
              </a:lnSpc>
              <a:defRPr sz="1100" b="1">
                <a:latin typeface="Garamond"/>
                <a:ea typeface="Garamond"/>
                <a:cs typeface="Garamond"/>
                <a:sym typeface="Garamond"/>
              </a:defRPr>
            </a:pPr>
            <a:endParaRPr dirty="0"/>
          </a:p>
          <a:p>
            <a:pPr>
              <a:lnSpc>
                <a:spcPct val="80000"/>
              </a:lnSpc>
              <a:defRPr sz="1100">
                <a:latin typeface="Garamond"/>
                <a:ea typeface="Garamond"/>
                <a:cs typeface="Garamond"/>
                <a:sym typeface="Garamond"/>
              </a:defRPr>
            </a:pPr>
            <a:r>
              <a:rPr dirty="0"/>
              <a:t>States must, for instance, adopt a national health policy or a national health plan covering the public and private sectors; ensure the provision of health care, including immunization programs; ensure that public health infrastructures provide for sexual and reproductive services, which are affordable, and that doctors and other medical staff are sufficiently and properly trained.</a:t>
            </a:r>
          </a:p>
        </p:txBody>
      </p:sp>
    </p:spTree>
    <p:extLst>
      <p:ext uri="{BB962C8B-B14F-4D97-AF65-F5344CB8AC3E}">
        <p14:creationId xmlns:p14="http://schemas.microsoft.com/office/powerpoint/2010/main" val="1334754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Ask</a:t>
            </a:r>
            <a:r>
              <a:rPr lang="en-US" b="1" i="1" baseline="0" dirty="0" smtClean="0"/>
              <a:t> also about the regional mechanisms that judiciaries may have been involved with.</a:t>
            </a:r>
          </a:p>
          <a:p>
            <a:endParaRPr lang="en-US" b="1" i="1" baseline="0" dirty="0" smtClean="0"/>
          </a:p>
          <a:p>
            <a:r>
              <a:rPr lang="en-US" b="1" i="1" baseline="0" dirty="0" smtClean="0"/>
              <a:t>As an alternative to slides 13-15, provide basic description of each, which may become relevant throughout the workshop (e.g. case law from treaty bodies):</a:t>
            </a:r>
          </a:p>
          <a:p>
            <a:endParaRPr lang="en-US" b="1" i="1" baseline="0" dirty="0" smtClean="0"/>
          </a:p>
          <a:p>
            <a:endParaRPr lang="en-US" b="1" i="1" dirty="0"/>
          </a:p>
        </p:txBody>
      </p:sp>
    </p:spTree>
    <p:extLst>
      <p:ext uri="{BB962C8B-B14F-4D97-AF65-F5344CB8AC3E}">
        <p14:creationId xmlns:p14="http://schemas.microsoft.com/office/powerpoint/2010/main" val="1638923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pPr marL="0" marR="0" indent="0" algn="just" defTabSz="914400" eaLnBrk="1" fontAlgn="auto" latinLnBrk="0" hangingPunct="1">
              <a:lnSpc>
                <a:spcPct val="80000"/>
              </a:lnSpc>
              <a:spcBef>
                <a:spcPts val="400"/>
              </a:spcBef>
              <a:spcAft>
                <a:spcPts val="0"/>
              </a:spcAft>
              <a:buClrTx/>
              <a:buSzTx/>
              <a:buFontTx/>
              <a:buNone/>
              <a:tabLst/>
              <a:defRPr sz="1100">
                <a:latin typeface="Garamond"/>
                <a:ea typeface="Garamond"/>
                <a:cs typeface="Garamond"/>
                <a:sym typeface="Garamond"/>
              </a:defRPr>
            </a:pPr>
            <a:r>
              <a:rPr lang="fr-CH" b="1" i="0" u="none" dirty="0" smtClean="0"/>
              <a:t>OPTIONAL</a:t>
            </a:r>
            <a:r>
              <a:rPr lang="fr-CH" b="1" i="0" u="none" baseline="0" dirty="0" smtClean="0"/>
              <a:t> </a:t>
            </a:r>
            <a:r>
              <a:rPr lang="fr-CH" b="1" i="0" u="none" dirty="0" smtClean="0"/>
              <a:t>SLIDES IF NEEDED</a:t>
            </a:r>
          </a:p>
          <a:p>
            <a:pPr marL="0" marR="0" indent="0" algn="just" defTabSz="914400" eaLnBrk="1" fontAlgn="auto" latinLnBrk="0" hangingPunct="1">
              <a:lnSpc>
                <a:spcPct val="80000"/>
              </a:lnSpc>
              <a:spcBef>
                <a:spcPts val="400"/>
              </a:spcBef>
              <a:spcAft>
                <a:spcPts val="0"/>
              </a:spcAft>
              <a:buClrTx/>
              <a:buSzTx/>
              <a:buFontTx/>
              <a:buNone/>
              <a:tabLst/>
              <a:defRPr sz="1100">
                <a:latin typeface="Garamond"/>
                <a:ea typeface="Garamond"/>
                <a:cs typeface="Garamond"/>
                <a:sym typeface="Garamond"/>
              </a:defRPr>
            </a:pPr>
            <a:r>
              <a:rPr lang="fr-CH" b="1" i="0" u="none" dirty="0" smtClean="0"/>
              <a:t>TRY TO KEEP</a:t>
            </a:r>
            <a:r>
              <a:rPr lang="fr-CH" b="1" i="0" u="none" baseline="0" dirty="0" smtClean="0"/>
              <a:t> BRIEF</a:t>
            </a:r>
            <a:endParaRPr lang="fr-CH" b="1" i="0" u="none" dirty="0" smtClean="0"/>
          </a:p>
          <a:p>
            <a:pPr>
              <a:lnSpc>
                <a:spcPct val="80000"/>
              </a:lnSpc>
              <a:defRPr sz="1100">
                <a:latin typeface="Garamond"/>
                <a:ea typeface="Garamond"/>
                <a:cs typeface="Garamond"/>
                <a:sym typeface="Garamond"/>
              </a:defRPr>
            </a:pPr>
            <a:endParaRPr lang="fr-CH" dirty="0" smtClean="0"/>
          </a:p>
          <a:p>
            <a:pPr>
              <a:lnSpc>
                <a:spcPct val="80000"/>
              </a:lnSpc>
              <a:defRPr sz="1100">
                <a:latin typeface="Garamond"/>
                <a:ea typeface="Garamond"/>
                <a:cs typeface="Garamond"/>
                <a:sym typeface="Garamond"/>
              </a:defRPr>
            </a:pPr>
            <a:r>
              <a:rPr dirty="0" smtClean="0"/>
              <a:t>There </a:t>
            </a:r>
            <a:r>
              <a:rPr dirty="0"/>
              <a:t>are ten UN Human rights treaty bodies that monitor each of the core human rights treaties that were mentioned in slide 8. </a:t>
            </a:r>
            <a:endParaRPr b="1" dirty="0"/>
          </a:p>
          <a:p>
            <a:pPr>
              <a:lnSpc>
                <a:spcPct val="80000"/>
              </a:lnSpc>
              <a:defRPr sz="1100">
                <a:latin typeface="Garamond"/>
                <a:ea typeface="Garamond"/>
                <a:cs typeface="Garamond"/>
                <a:sym typeface="Garamond"/>
              </a:defRPr>
            </a:pPr>
            <a:endParaRPr b="1" dirty="0"/>
          </a:p>
          <a:p>
            <a:pPr>
              <a:lnSpc>
                <a:spcPct val="80000"/>
              </a:lnSpc>
              <a:defRPr sz="1100" b="1" i="1">
                <a:latin typeface="Garamond"/>
                <a:ea typeface="Garamond"/>
                <a:cs typeface="Garamond"/>
                <a:sym typeface="Garamond"/>
              </a:defRPr>
            </a:pPr>
            <a:r>
              <a:rPr dirty="0"/>
              <a:t>Ask participants if they know treaty bodies and which ones. Perhaps some of the participants have been involved in the processes. </a:t>
            </a:r>
          </a:p>
          <a:p>
            <a:pPr>
              <a:lnSpc>
                <a:spcPct val="80000"/>
              </a:lnSpc>
              <a:defRPr sz="1100">
                <a:latin typeface="Garamond"/>
                <a:ea typeface="Garamond"/>
                <a:cs typeface="Garamond"/>
                <a:sym typeface="Garamond"/>
              </a:defRPr>
            </a:pPr>
            <a:endParaRPr dirty="0"/>
          </a:p>
          <a:p>
            <a:pPr>
              <a:lnSpc>
                <a:spcPct val="80000"/>
              </a:lnSpc>
              <a:defRPr sz="1100">
                <a:latin typeface="Garamond"/>
                <a:ea typeface="Garamond"/>
                <a:cs typeface="Garamond"/>
                <a:sym typeface="Garamond"/>
              </a:defRPr>
            </a:pPr>
            <a:r>
              <a:rPr dirty="0"/>
              <a:t>Then explain the 4 general mechanisms that treaty bodies have to monitor compliance. Start by explaining that the each core treaty establishes its own monitoring mechanisms (all the treaties have reporting mechanisms and all treaty bodies issue general recommendations but not all treaty bodies can receive individual complaints or conduct inquiry procedures.)</a:t>
            </a:r>
            <a:endParaRPr b="1" dirty="0"/>
          </a:p>
          <a:p>
            <a:pPr>
              <a:lnSpc>
                <a:spcPct val="80000"/>
              </a:lnSpc>
              <a:defRPr sz="1100">
                <a:latin typeface="Garamond"/>
                <a:ea typeface="Garamond"/>
                <a:cs typeface="Garamond"/>
                <a:sym typeface="Garamond"/>
              </a:defRPr>
            </a:pPr>
            <a:endParaRPr b="1" dirty="0"/>
          </a:p>
          <a:p>
            <a:pPr>
              <a:lnSpc>
                <a:spcPct val="80000"/>
              </a:lnSpc>
              <a:defRPr sz="1100">
                <a:latin typeface="Garamond"/>
                <a:ea typeface="Garamond"/>
                <a:cs typeface="Garamond"/>
                <a:sym typeface="Garamond"/>
              </a:defRPr>
            </a:pPr>
            <a:r>
              <a:rPr dirty="0"/>
              <a:t>Periodic reports: States are obliged to present reports to the UNTMBs every four years to inform about the compliance with the provisions (rights and obligations) established in the treaty. The report is sent to the Committee and then an interactive dialogue is conducted between the government officials and the State representatives. After the dialogue the Committee issues recommendations to the State party in order to further enhance compliance with the treaty in the form of Concluding Observations. </a:t>
            </a:r>
            <a:endParaRPr b="1" dirty="0"/>
          </a:p>
          <a:p>
            <a:pPr>
              <a:lnSpc>
                <a:spcPct val="80000"/>
              </a:lnSpc>
              <a:defRPr sz="1100">
                <a:latin typeface="Garamond"/>
                <a:ea typeface="Garamond"/>
                <a:cs typeface="Garamond"/>
                <a:sym typeface="Garamond"/>
              </a:defRPr>
            </a:pPr>
            <a:endParaRPr b="1" dirty="0"/>
          </a:p>
          <a:p>
            <a:pPr>
              <a:lnSpc>
                <a:spcPct val="80000"/>
              </a:lnSpc>
              <a:defRPr sz="1100">
                <a:latin typeface="Garamond"/>
                <a:ea typeface="Garamond"/>
                <a:cs typeface="Garamond"/>
                <a:sym typeface="Garamond"/>
              </a:defRPr>
            </a:pPr>
            <a:r>
              <a:rPr dirty="0"/>
              <a:t>General comments/observations: each one of the treaty bodies publishes its interpretation of its respective human rights treaty in the form of “general comments” or “general recommendations”. </a:t>
            </a:r>
            <a:endParaRPr b="1" dirty="0"/>
          </a:p>
          <a:p>
            <a:pPr>
              <a:lnSpc>
                <a:spcPct val="80000"/>
              </a:lnSpc>
              <a:defRPr sz="1100">
                <a:latin typeface="Garamond"/>
                <a:ea typeface="Garamond"/>
                <a:cs typeface="Garamond"/>
                <a:sym typeface="Garamond"/>
              </a:defRPr>
            </a:pPr>
            <a:endParaRPr b="1" dirty="0"/>
          </a:p>
          <a:p>
            <a:pPr>
              <a:lnSpc>
                <a:spcPct val="80000"/>
              </a:lnSpc>
              <a:defRPr sz="1100">
                <a:latin typeface="Garamond"/>
                <a:ea typeface="Garamond"/>
                <a:cs typeface="Garamond"/>
                <a:sym typeface="Garamond"/>
              </a:defRPr>
            </a:pPr>
            <a:r>
              <a:rPr dirty="0"/>
              <a:t>Individual cases: when a violation to one of the rights contained in the treaty occurs and when all domestic remedies have been exhausted, individuals from a country party of the treaty (whenever the treaty has as one of its mechanisms receiving individual complaints) can present a complaint to the treaty body. The treaty body analyzes the situation and determines whether there has been a violation. If there is it issues a decision (similar to a court decision – although this are quasi-judicial bodies). The decision contains a series of recommendations for the State to redress the violation and to establish measures to prevent these violations from happening again. </a:t>
            </a:r>
            <a:endParaRPr b="1" dirty="0"/>
          </a:p>
          <a:p>
            <a:pPr>
              <a:lnSpc>
                <a:spcPct val="80000"/>
              </a:lnSpc>
              <a:defRPr sz="1100">
                <a:latin typeface="Garamond"/>
                <a:ea typeface="Garamond"/>
                <a:cs typeface="Garamond"/>
                <a:sym typeface="Garamond"/>
              </a:defRPr>
            </a:pPr>
            <a:endParaRPr b="1" dirty="0"/>
          </a:p>
          <a:p>
            <a:pPr>
              <a:lnSpc>
                <a:spcPct val="80000"/>
              </a:lnSpc>
              <a:defRPr sz="1100">
                <a:latin typeface="Garamond"/>
                <a:ea typeface="Garamond"/>
                <a:cs typeface="Garamond"/>
                <a:sym typeface="Garamond"/>
              </a:defRPr>
            </a:pPr>
            <a:r>
              <a:rPr dirty="0"/>
              <a:t>Inquiry procedures: some treaty bodies can conduct inquiry procedures in cases of grave and/or systematic violations to the rights contained in the treaty. As part of this procedure experts of the treaty bod may visit the country to interview the different actors and analyzes written information. With the results the treaty bodies produces a report that in case of finding violations contains recommendations to the State, The report remains confidential to give an opportunity to the State to comply before making it public. </a:t>
            </a:r>
          </a:p>
        </p:txBody>
      </p:sp>
    </p:spTree>
    <p:extLst>
      <p:ext uri="{BB962C8B-B14F-4D97-AF65-F5344CB8AC3E}">
        <p14:creationId xmlns:p14="http://schemas.microsoft.com/office/powerpoint/2010/main" val="878087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prstGeom prst="rect">
            <a:avLst/>
          </a:prstGeom>
        </p:spPr>
        <p:txBody>
          <a:bodyPr/>
          <a:lstStyle/>
          <a:p>
            <a:endParaRPr/>
          </a:p>
        </p:txBody>
      </p:sp>
      <p:sp>
        <p:nvSpPr>
          <p:cNvPr id="169" name="Shape 169"/>
          <p:cNvSpPr>
            <a:spLocks noGrp="1"/>
          </p:cNvSpPr>
          <p:nvPr>
            <p:ph type="body" sz="quarter" idx="1"/>
          </p:nvPr>
        </p:nvSpPr>
        <p:spPr>
          <a:prstGeom prst="rect">
            <a:avLst/>
          </a:prstGeom>
        </p:spPr>
        <p:txBody>
          <a:bodyPr/>
          <a:lstStyle/>
          <a:p>
            <a:pPr marL="0" marR="0" indent="0" algn="just" defTabSz="914400" eaLnBrk="1" fontAlgn="auto" latinLnBrk="0" hangingPunct="1">
              <a:lnSpc>
                <a:spcPct val="80000"/>
              </a:lnSpc>
              <a:spcBef>
                <a:spcPts val="400"/>
              </a:spcBef>
              <a:spcAft>
                <a:spcPts val="0"/>
              </a:spcAft>
              <a:buClrTx/>
              <a:buSzTx/>
              <a:buFontTx/>
              <a:buNone/>
              <a:tabLst/>
              <a:defRPr sz="1100">
                <a:latin typeface="Garamond"/>
                <a:ea typeface="Garamond"/>
                <a:cs typeface="Garamond"/>
                <a:sym typeface="Garamond"/>
              </a:defRPr>
            </a:pPr>
            <a:r>
              <a:rPr lang="fr-CH" b="1" i="0" u="none" dirty="0" smtClean="0"/>
              <a:t>OPTIONAL</a:t>
            </a:r>
            <a:r>
              <a:rPr lang="fr-CH" b="1" i="0" u="none" baseline="0" dirty="0" smtClean="0"/>
              <a:t> </a:t>
            </a:r>
            <a:r>
              <a:rPr lang="fr-CH" b="1" i="0" u="none" dirty="0" smtClean="0"/>
              <a:t>SLIDES IF NEEDED</a:t>
            </a:r>
          </a:p>
          <a:p>
            <a:pPr marL="0" marR="0" indent="0" algn="just" defTabSz="914400" eaLnBrk="1" fontAlgn="auto" latinLnBrk="0" hangingPunct="1">
              <a:lnSpc>
                <a:spcPct val="80000"/>
              </a:lnSpc>
              <a:spcBef>
                <a:spcPts val="400"/>
              </a:spcBef>
              <a:spcAft>
                <a:spcPts val="0"/>
              </a:spcAft>
              <a:buClrTx/>
              <a:buSzTx/>
              <a:buFontTx/>
              <a:buNone/>
              <a:tabLst/>
              <a:defRPr sz="1100">
                <a:latin typeface="Garamond"/>
                <a:ea typeface="Garamond"/>
                <a:cs typeface="Garamond"/>
                <a:sym typeface="Garamond"/>
              </a:defRPr>
            </a:pPr>
            <a:r>
              <a:rPr lang="fr-CH" b="1" i="0" u="none" dirty="0" smtClean="0"/>
              <a:t>TRY TO KEEP</a:t>
            </a:r>
            <a:r>
              <a:rPr lang="fr-CH" b="1" i="0" u="none" baseline="0" dirty="0" smtClean="0"/>
              <a:t> BRIEF</a:t>
            </a:r>
            <a:endParaRPr lang="fr-CH" b="1" i="0" u="none" dirty="0" smtClean="0"/>
          </a:p>
          <a:p>
            <a:pPr>
              <a:lnSpc>
                <a:spcPct val="80000"/>
              </a:lnSpc>
              <a:defRPr sz="1100">
                <a:latin typeface="Garamond"/>
                <a:ea typeface="Garamond"/>
                <a:cs typeface="Garamond"/>
                <a:sym typeface="Garamond"/>
              </a:defRPr>
            </a:pPr>
            <a:endParaRPr lang="fr-CH" dirty="0" smtClean="0"/>
          </a:p>
          <a:p>
            <a:pPr>
              <a:lnSpc>
                <a:spcPct val="80000"/>
              </a:lnSpc>
              <a:defRPr sz="1100">
                <a:latin typeface="Garamond"/>
                <a:ea typeface="Garamond"/>
                <a:cs typeface="Garamond"/>
                <a:sym typeface="Garamond"/>
              </a:defRPr>
            </a:pPr>
            <a:r>
              <a:rPr b="1" i="1" dirty="0" smtClean="0"/>
              <a:t>Ask </a:t>
            </a:r>
            <a:r>
              <a:rPr b="1" i="1" dirty="0"/>
              <a:t>participants whether they have heard about this mechanism. </a:t>
            </a:r>
          </a:p>
          <a:p>
            <a:pPr>
              <a:lnSpc>
                <a:spcPct val="80000"/>
              </a:lnSpc>
              <a:defRPr sz="1100">
                <a:latin typeface="Garamond"/>
                <a:ea typeface="Garamond"/>
                <a:cs typeface="Garamond"/>
                <a:sym typeface="Garamond"/>
              </a:defRPr>
            </a:pPr>
            <a:endParaRPr b="1" dirty="0"/>
          </a:p>
          <a:p>
            <a:pPr>
              <a:lnSpc>
                <a:spcPct val="80000"/>
              </a:lnSpc>
              <a:defRPr sz="1100">
                <a:latin typeface="Garamond"/>
                <a:ea typeface="Garamond"/>
                <a:cs typeface="Garamond"/>
                <a:sym typeface="Garamond"/>
              </a:defRPr>
            </a:pPr>
            <a:r>
              <a:rPr dirty="0"/>
              <a:t>Explain that it gives the opportunity to States to declare what actions they are taking to improve human rights in their countries. It’s designed to ensure equal treatment for every country when their human rights situations is assessed. The ultimate aim of this mechanism is to improve the human rights situation in all countries and address human rights violations wherever they occur. No other mechanism like this exists. </a:t>
            </a:r>
          </a:p>
          <a:p>
            <a:pPr>
              <a:lnSpc>
                <a:spcPct val="80000"/>
              </a:lnSpc>
              <a:defRPr sz="1100">
                <a:latin typeface="Garamond"/>
                <a:ea typeface="Garamond"/>
                <a:cs typeface="Garamond"/>
                <a:sym typeface="Garamond"/>
              </a:defRPr>
            </a:pPr>
            <a:endParaRPr dirty="0"/>
          </a:p>
          <a:p>
            <a:pPr>
              <a:lnSpc>
                <a:spcPct val="80000"/>
              </a:lnSpc>
              <a:defRPr sz="1100">
                <a:latin typeface="Garamond"/>
                <a:ea typeface="Garamond"/>
                <a:cs typeface="Garamond"/>
                <a:sym typeface="Garamond"/>
              </a:defRPr>
            </a:pPr>
            <a:r>
              <a:rPr dirty="0"/>
              <a:t>Explain also that the review occurs every four years and that each time a report is produced with recommendations to the State in question. </a:t>
            </a:r>
          </a:p>
        </p:txBody>
      </p:sp>
    </p:spTree>
    <p:extLst>
      <p:ext uri="{BB962C8B-B14F-4D97-AF65-F5344CB8AC3E}">
        <p14:creationId xmlns:p14="http://schemas.microsoft.com/office/powerpoint/2010/main" val="2302928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pPr marL="0" marR="0" indent="0" algn="just" defTabSz="914400" eaLnBrk="1" fontAlgn="auto" latinLnBrk="0" hangingPunct="1">
              <a:lnSpc>
                <a:spcPct val="80000"/>
              </a:lnSpc>
              <a:spcBef>
                <a:spcPts val="400"/>
              </a:spcBef>
              <a:spcAft>
                <a:spcPts val="0"/>
              </a:spcAft>
              <a:buClrTx/>
              <a:buSzTx/>
              <a:buFontTx/>
              <a:buNone/>
              <a:tabLst/>
              <a:defRPr sz="1100">
                <a:latin typeface="Garamond"/>
                <a:ea typeface="Garamond"/>
                <a:cs typeface="Garamond"/>
                <a:sym typeface="Garamond"/>
              </a:defRPr>
            </a:pPr>
            <a:r>
              <a:rPr lang="fr-CH" b="1" i="0" dirty="0" smtClean="0"/>
              <a:t>OPTIONAL</a:t>
            </a:r>
            <a:r>
              <a:rPr lang="fr-CH" b="1" i="0" baseline="0" dirty="0" smtClean="0"/>
              <a:t> </a:t>
            </a:r>
            <a:r>
              <a:rPr lang="fr-CH" b="1" i="0" dirty="0" smtClean="0"/>
              <a:t>SLIDES IF NEEDED</a:t>
            </a:r>
          </a:p>
          <a:p>
            <a:pPr marL="0" marR="0" indent="0" algn="just" defTabSz="914400" eaLnBrk="1" fontAlgn="auto" latinLnBrk="0" hangingPunct="1">
              <a:lnSpc>
                <a:spcPct val="80000"/>
              </a:lnSpc>
              <a:spcBef>
                <a:spcPts val="400"/>
              </a:spcBef>
              <a:spcAft>
                <a:spcPts val="0"/>
              </a:spcAft>
              <a:buClrTx/>
              <a:buSzTx/>
              <a:buFontTx/>
              <a:buNone/>
              <a:tabLst/>
              <a:defRPr sz="1100">
                <a:latin typeface="Garamond"/>
                <a:ea typeface="Garamond"/>
                <a:cs typeface="Garamond"/>
                <a:sym typeface="Garamond"/>
              </a:defRPr>
            </a:pPr>
            <a:r>
              <a:rPr lang="fr-CH" b="1" i="0" dirty="0" smtClean="0"/>
              <a:t>TRY TO KEEP</a:t>
            </a:r>
            <a:r>
              <a:rPr lang="fr-CH" b="1" i="0" baseline="0" dirty="0" smtClean="0"/>
              <a:t> BRIEF</a:t>
            </a:r>
            <a:endParaRPr lang="fr-CH" b="1" i="0" dirty="0" smtClean="0"/>
          </a:p>
          <a:p>
            <a:pPr>
              <a:lnSpc>
                <a:spcPct val="80000"/>
              </a:lnSpc>
              <a:defRPr sz="1100" b="1" i="1">
                <a:latin typeface="Garamond"/>
                <a:ea typeface="Garamond"/>
                <a:cs typeface="Garamond"/>
                <a:sym typeface="Garamond"/>
              </a:defRPr>
            </a:pPr>
            <a:endParaRPr lang="fr-CH" dirty="0" smtClean="0"/>
          </a:p>
          <a:p>
            <a:pPr>
              <a:lnSpc>
                <a:spcPct val="80000"/>
              </a:lnSpc>
              <a:defRPr sz="1100" b="1" i="1">
                <a:latin typeface="Garamond"/>
                <a:ea typeface="Garamond"/>
                <a:cs typeface="Garamond"/>
                <a:sym typeface="Garamond"/>
              </a:defRPr>
            </a:pPr>
            <a:r>
              <a:rPr dirty="0" smtClean="0"/>
              <a:t>To </a:t>
            </a:r>
            <a:r>
              <a:rPr dirty="0"/>
              <a:t>start ask participants if they have heard about Special Procedures and if they have had any engagement with them.</a:t>
            </a:r>
          </a:p>
          <a:p>
            <a:pPr>
              <a:lnSpc>
                <a:spcPct val="80000"/>
              </a:lnSpc>
              <a:defRPr sz="1100">
                <a:latin typeface="Garamond"/>
                <a:ea typeface="Garamond"/>
                <a:cs typeface="Garamond"/>
                <a:sym typeface="Garamond"/>
              </a:defRPr>
            </a:pPr>
            <a:endParaRPr dirty="0"/>
          </a:p>
          <a:p>
            <a:pPr>
              <a:lnSpc>
                <a:spcPct val="80000"/>
              </a:lnSpc>
              <a:defRPr sz="1100">
                <a:latin typeface="Garamond"/>
                <a:ea typeface="Garamond"/>
                <a:cs typeface="Garamond"/>
                <a:sym typeface="Garamond"/>
              </a:defRPr>
            </a:pPr>
            <a:r>
              <a:rPr dirty="0"/>
              <a:t>Explain that there are currently 44 thematic mandates and 12 country </a:t>
            </a:r>
            <a:r>
              <a:rPr dirty="0" smtClean="0"/>
              <a:t>mandates</a:t>
            </a:r>
            <a:r>
              <a:rPr lang="fr-CH" dirty="0" smtClean="0"/>
              <a:t> (check the latest,</a:t>
            </a:r>
            <a:r>
              <a:rPr lang="fr-CH" baseline="0" dirty="0" smtClean="0"/>
              <a:t> as they may differ)</a:t>
            </a:r>
            <a:r>
              <a:rPr dirty="0" smtClean="0"/>
              <a:t>. </a:t>
            </a:r>
            <a:r>
              <a:rPr dirty="0"/>
              <a:t>Give some examples od the type of thematic mandates: violence against women; independence of judges and lawyers; extreme poverty; right to health; arbitrary detention; enforced disappearance; transnational corporations and business enterprises. Mention that sometimes they are called Special Rapporteurs and sometimes independent experts. Also that sometimes there is more than one expert and then they are called working groups. All have a very similar mandate. Explain that the mandate is established by the UN Human Rights Council. </a:t>
            </a:r>
            <a:endParaRPr lang="fr-CH" dirty="0" smtClean="0"/>
          </a:p>
          <a:p>
            <a:pPr>
              <a:lnSpc>
                <a:spcPct val="80000"/>
              </a:lnSpc>
              <a:defRPr sz="1100">
                <a:latin typeface="Garamond"/>
                <a:ea typeface="Garamond"/>
                <a:cs typeface="Garamond"/>
                <a:sym typeface="Garamond"/>
              </a:defRPr>
            </a:pPr>
            <a:endParaRPr b="1" dirty="0"/>
          </a:p>
          <a:p>
            <a:pPr>
              <a:lnSpc>
                <a:spcPct val="80000"/>
              </a:lnSpc>
              <a:defRPr sz="1100">
                <a:latin typeface="Garamond"/>
                <a:ea typeface="Garamond"/>
                <a:cs typeface="Garamond"/>
                <a:sym typeface="Garamond"/>
              </a:defRPr>
            </a:pPr>
            <a:r>
              <a:rPr dirty="0"/>
              <a:t>Explain that from the country visits they issue reports with specific recommendations to the State. From the thematic reports they further the reflection about a specific issues related to their mandate. For example the Special Rapporteur on Health has issued specific reports on sexual and reproductive health. </a:t>
            </a:r>
          </a:p>
        </p:txBody>
      </p:sp>
    </p:spTree>
    <p:extLst>
      <p:ext uri="{BB962C8B-B14F-4D97-AF65-F5344CB8AC3E}">
        <p14:creationId xmlns:p14="http://schemas.microsoft.com/office/powerpoint/2010/main" val="600236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noRot="1" noChangeAspect="1"/>
          </p:cNvSpPr>
          <p:nvPr>
            <p:ph type="sldImg"/>
          </p:nvPr>
        </p:nvSpPr>
        <p:spPr>
          <a:prstGeom prst="rect">
            <a:avLst/>
          </a:prstGeom>
        </p:spPr>
        <p:txBody>
          <a:bodyPr/>
          <a:lstStyle/>
          <a:p>
            <a:endParaRPr/>
          </a:p>
        </p:txBody>
      </p:sp>
      <p:sp>
        <p:nvSpPr>
          <p:cNvPr id="179" name="Shape 179"/>
          <p:cNvSpPr>
            <a:spLocks noGrp="1"/>
          </p:cNvSpPr>
          <p:nvPr>
            <p:ph type="body" sz="quarter" idx="1"/>
          </p:nvPr>
        </p:nvSpPr>
        <p:spPr>
          <a:prstGeom prst="rect">
            <a:avLst/>
          </a:prstGeom>
        </p:spPr>
        <p:txBody>
          <a:bodyPr/>
          <a:lstStyle/>
          <a:p>
            <a:pPr marL="0" marR="0" indent="0" algn="l" defTabSz="914400" eaLnBrk="1" fontAlgn="auto" latinLnBrk="0" hangingPunct="1">
              <a:lnSpc>
                <a:spcPct val="100000"/>
              </a:lnSpc>
              <a:spcBef>
                <a:spcPts val="400"/>
              </a:spcBef>
              <a:spcAft>
                <a:spcPts val="0"/>
              </a:spcAft>
              <a:buClrTx/>
              <a:buSzTx/>
              <a:buFontTx/>
              <a:buNone/>
              <a:tabLst/>
              <a:defRPr b="1" i="1"/>
            </a:pPr>
            <a:r>
              <a:rPr dirty="0"/>
              <a:t>Ask participants </a:t>
            </a:r>
            <a:r>
              <a:rPr lang="fr-CH" dirty="0" smtClean="0"/>
              <a:t>why the international human rights framework is relevant</a:t>
            </a:r>
            <a:r>
              <a:rPr lang="fr-CH" baseline="0" dirty="0" smtClean="0"/>
              <a:t> to their work and h</a:t>
            </a:r>
            <a:r>
              <a:rPr lang="fr-CH" dirty="0" smtClean="0"/>
              <a:t>ow is this is</a:t>
            </a:r>
            <a:r>
              <a:rPr lang="fr-CH" baseline="0" dirty="0" smtClean="0"/>
              <a:t> </a:t>
            </a:r>
            <a:r>
              <a:rPr lang="fr-CH" dirty="0" smtClean="0"/>
              <a:t>connected to the judiciary at national level?</a:t>
            </a:r>
          </a:p>
          <a:p>
            <a:pPr>
              <a:defRPr b="1" i="1"/>
            </a:pPr>
            <a:endParaRPr lang="fr-CH" dirty="0" smtClean="0"/>
          </a:p>
          <a:p>
            <a:pPr>
              <a:defRPr b="1" i="1"/>
            </a:pPr>
            <a:r>
              <a:rPr dirty="0" smtClean="0"/>
              <a:t>if </a:t>
            </a:r>
            <a:r>
              <a:rPr dirty="0"/>
              <a:t>there is time you can ask them to have a 5 minute dialogue with the person next to them about it and then reflect in plenary about the discussions they had in pairs. If there is no time the question can be asked in plenary. </a:t>
            </a:r>
          </a:p>
          <a:p>
            <a:pPr>
              <a:defRPr b="1" i="1"/>
            </a:pPr>
            <a:endParaRPr lang="fr-CH" dirty="0" smtClean="0"/>
          </a:p>
          <a:p>
            <a:pPr marL="0" marR="0" indent="0" defTabSz="914400" eaLnBrk="1" fontAlgn="auto" latinLnBrk="0" hangingPunct="1">
              <a:lnSpc>
                <a:spcPct val="100000"/>
              </a:lnSpc>
              <a:spcBef>
                <a:spcPts val="400"/>
              </a:spcBef>
              <a:spcAft>
                <a:spcPts val="0"/>
              </a:spcAft>
              <a:buClrTx/>
              <a:buSzTx/>
              <a:buFontTx/>
              <a:buNone/>
              <a:tabLst/>
              <a:defRPr b="1" i="1"/>
            </a:pPr>
            <a:r>
              <a:rPr lang="en-AU" sz="1200" b="0" i="0" dirty="0" smtClean="0">
                <a:effectLst/>
                <a:latin typeface="+mn-lt"/>
                <a:ea typeface="+mn-ea"/>
                <a:cs typeface="+mn-cs"/>
                <a:sym typeface="Calibri"/>
              </a:rPr>
              <a:t>International human rights obligations</a:t>
            </a:r>
            <a:r>
              <a:rPr lang="en-AU" sz="1200" b="0" i="0" baseline="0" dirty="0" smtClean="0">
                <a:effectLst/>
                <a:latin typeface="+mn-lt"/>
                <a:ea typeface="+mn-ea"/>
                <a:cs typeface="+mn-cs"/>
                <a:sym typeface="Calibri"/>
              </a:rPr>
              <a:t> </a:t>
            </a:r>
            <a:r>
              <a:rPr lang="en-AU" sz="1200" b="0" i="0" dirty="0" smtClean="0">
                <a:effectLst/>
                <a:latin typeface="+mn-lt"/>
                <a:ea typeface="+mn-ea"/>
                <a:cs typeface="+mn-cs"/>
                <a:sym typeface="Calibri"/>
              </a:rPr>
              <a:t>apply to all branches of government, including the judicial branch.  Their effect is that judges also have</a:t>
            </a:r>
            <a:r>
              <a:rPr lang="en-AU" sz="1200" b="0" i="0" baseline="0" dirty="0" smtClean="0">
                <a:effectLst/>
                <a:latin typeface="+mn-lt"/>
                <a:ea typeface="+mn-ea"/>
                <a:cs typeface="+mn-cs"/>
                <a:sym typeface="Calibri"/>
              </a:rPr>
              <a:t> obligations to respect, protect and fulfil in the context of ensuring women’s access to justice. This will be covered more extensively in session 4 and 5.</a:t>
            </a:r>
          </a:p>
          <a:p>
            <a:pPr>
              <a:defRPr b="1" i="1"/>
            </a:pPr>
            <a:endParaRPr i="0" dirty="0" smtClean="0"/>
          </a:p>
          <a:p>
            <a:r>
              <a:rPr dirty="0" smtClean="0"/>
              <a:t>Some </a:t>
            </a:r>
            <a:r>
              <a:rPr lang="fr-CH" dirty="0" smtClean="0"/>
              <a:t>other </a:t>
            </a:r>
            <a:r>
              <a:rPr dirty="0" smtClean="0"/>
              <a:t>key issues to reflect </a:t>
            </a:r>
            <a:r>
              <a:rPr lang="fr-CH" dirty="0" smtClean="0"/>
              <a:t>on</a:t>
            </a:r>
            <a:r>
              <a:rPr dirty="0" smtClean="0"/>
              <a:t>: </a:t>
            </a:r>
            <a:endParaRPr lang="fr-CH" dirty="0" smtClean="0"/>
          </a:p>
          <a:p>
            <a:endParaRPr dirty="0"/>
          </a:p>
          <a:p>
            <a:pPr marL="171450" indent="-171450">
              <a:buSzPct val="100000"/>
              <a:buChar char="-"/>
            </a:pPr>
            <a:r>
              <a:rPr dirty="0"/>
              <a:t>Most countries have ratified at least one human rights treaty and the treaties a country has ratified are part of the normative framework of that State. </a:t>
            </a:r>
            <a:r>
              <a:rPr b="1" i="1" dirty="0"/>
              <a:t>Here you can ask participants how human rights treaties are incorporated in their country.</a:t>
            </a:r>
          </a:p>
          <a:p>
            <a:pPr marL="171450" indent="-171450">
              <a:buSzPct val="100000"/>
              <a:buChar char="-"/>
            </a:pPr>
            <a:r>
              <a:rPr dirty="0"/>
              <a:t>The judiciary is then also responsible for ensuring the compliance with the provisions of the treaties. </a:t>
            </a:r>
          </a:p>
          <a:p>
            <a:pPr marL="171450" indent="-171450">
              <a:buSzPct val="100000"/>
              <a:buChar char="-"/>
            </a:pPr>
            <a:r>
              <a:rPr dirty="0"/>
              <a:t>Treaty provisions are key to interpret national laws</a:t>
            </a:r>
            <a:r>
              <a:rPr dirty="0" smtClean="0"/>
              <a:t>.</a:t>
            </a:r>
            <a:endParaRPr lang="fr-CH" dirty="0" smtClean="0"/>
          </a:p>
          <a:p>
            <a:pPr marL="171450" indent="-171450">
              <a:buSzPct val="100000"/>
              <a:buChar char="-"/>
            </a:pPr>
            <a:endParaRPr lang="fr-CH" dirty="0" smtClean="0"/>
          </a:p>
          <a:p>
            <a:r>
              <a:rPr lang="en-US" sz="1200" dirty="0" smtClean="0">
                <a:effectLst/>
                <a:latin typeface="+mn-lt"/>
                <a:ea typeface="+mn-ea"/>
                <a:cs typeface="+mn-cs"/>
                <a:sym typeface="Calibri"/>
              </a:rPr>
              <a:t>In addition, it should also be </a:t>
            </a:r>
            <a:r>
              <a:rPr lang="en-US" sz="1200" b="1" dirty="0" smtClean="0">
                <a:effectLst/>
                <a:latin typeface="+mn-lt"/>
                <a:ea typeface="+mn-ea"/>
                <a:cs typeface="+mn-cs"/>
                <a:sym typeface="Calibri"/>
              </a:rPr>
              <a:t>emphasized</a:t>
            </a:r>
            <a:r>
              <a:rPr lang="en-US" sz="1200" dirty="0" smtClean="0">
                <a:effectLst/>
                <a:latin typeface="+mn-lt"/>
                <a:ea typeface="+mn-ea"/>
                <a:cs typeface="+mn-cs"/>
                <a:sym typeface="Calibri"/>
              </a:rPr>
              <a:t> that judicial stereotyping may contravene more generally the rights to equality before courts and tribunals and to a fair trial. The International Covenant on Civil and Political Rights (ICCPR) emphasizes that “everyone shall be entitled to a fair and public hearing by a competent, independent and impartial tribunal established by law.” There are no exceptions to this requirement and there must be a separation of powers between the judiciary and the executive or legislature with functions clearly distinguished.</a:t>
            </a:r>
          </a:p>
          <a:p>
            <a:r>
              <a:rPr lang="en-US" sz="1200" dirty="0" smtClean="0">
                <a:effectLst/>
                <a:latin typeface="+mn-lt"/>
                <a:ea typeface="+mn-ea"/>
                <a:cs typeface="+mn-cs"/>
                <a:sym typeface="Calibri"/>
              </a:rPr>
              <a:t>See Article 14 ICCPR and Human Rights Committee, </a:t>
            </a:r>
            <a:r>
              <a:rPr lang="en-US" sz="1200" i="1" dirty="0" smtClean="0">
                <a:effectLst/>
                <a:latin typeface="+mn-lt"/>
                <a:ea typeface="+mn-ea"/>
                <a:cs typeface="+mn-cs"/>
                <a:sym typeface="Calibri"/>
              </a:rPr>
              <a:t>General Comment No. 32: Article 14: Right to Equality before Courts and Tribunals and to a Fair Trial</a:t>
            </a:r>
            <a:r>
              <a:rPr lang="en-US" sz="1200" dirty="0" smtClean="0">
                <a:effectLst/>
                <a:latin typeface="+mn-lt"/>
                <a:ea typeface="+mn-ea"/>
                <a:cs typeface="+mn-cs"/>
                <a:sym typeface="Calibri"/>
              </a:rPr>
              <a:t>, UN Doc. CCPR/C/GC/32 (2007), </a:t>
            </a:r>
            <a:r>
              <a:rPr lang="en-US" sz="1200" dirty="0" err="1" smtClean="0">
                <a:effectLst/>
                <a:latin typeface="+mn-lt"/>
                <a:ea typeface="+mn-ea"/>
                <a:cs typeface="+mn-cs"/>
                <a:sym typeface="Calibri"/>
              </a:rPr>
              <a:t>paras</a:t>
            </a:r>
            <a:r>
              <a:rPr lang="en-US" sz="1200" dirty="0" smtClean="0">
                <a:effectLst/>
                <a:latin typeface="+mn-lt"/>
                <a:ea typeface="+mn-ea"/>
                <a:cs typeface="+mn-cs"/>
                <a:sym typeface="Calibri"/>
              </a:rPr>
              <a:t>. 2, 7-9, 21, 25, 65; see also article 15(1) of CEDAW, article 12 of CPRD, and the Basic Principles on the Independence of the Judiciary (1985), adopted by the Seventh United Nations Congress on the Prevention of Crime and the Treatment of Offenders, held at Milan from 26 August to 6 September 1985, and endorsed by General Assembly resolutions 40/32 of 29 November 1985 and 40/146 of 13 December 1985. </a:t>
            </a:r>
            <a:endParaRPr dirty="0"/>
          </a:p>
        </p:txBody>
      </p:sp>
    </p:spTree>
    <p:extLst>
      <p:ext uri="{BB962C8B-B14F-4D97-AF65-F5344CB8AC3E}">
        <p14:creationId xmlns:p14="http://schemas.microsoft.com/office/powerpoint/2010/main" val="3027071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noRot="1" noChangeAspect="1"/>
          </p:cNvSpPr>
          <p:nvPr>
            <p:ph type="sldImg"/>
          </p:nvPr>
        </p:nvSpPr>
        <p:spPr>
          <a:prstGeom prst="rect">
            <a:avLst/>
          </a:prstGeom>
        </p:spPr>
        <p:txBody>
          <a:bodyPr/>
          <a:lstStyle/>
          <a:p>
            <a:endParaRPr/>
          </a:p>
        </p:txBody>
      </p:sp>
      <p:sp>
        <p:nvSpPr>
          <p:cNvPr id="89" name="Shape 89"/>
          <p:cNvSpPr>
            <a:spLocks noGrp="1"/>
          </p:cNvSpPr>
          <p:nvPr>
            <p:ph type="body" sz="quarter" idx="1"/>
          </p:nvPr>
        </p:nvSpPr>
        <p:spPr>
          <a:prstGeom prst="rect">
            <a:avLst/>
          </a:prstGeom>
        </p:spPr>
        <p:txBody>
          <a:bodyPr/>
          <a:lstStyle/>
          <a:p>
            <a:r>
              <a:rPr dirty="0"/>
              <a:t>As an introduction to this session explain that the objective is to share and discuss basic concepts </a:t>
            </a:r>
            <a:r>
              <a:rPr lang="fr-CH" dirty="0" smtClean="0"/>
              <a:t>around sex and </a:t>
            </a:r>
            <a:r>
              <a:rPr dirty="0" smtClean="0"/>
              <a:t>gender</a:t>
            </a:r>
            <a:r>
              <a:rPr lang="fr-CH" baseline="0" dirty="0" smtClean="0"/>
              <a:t>, gender-based discrimination and the barriers women face in accessing justice, which will form the </a:t>
            </a:r>
            <a:r>
              <a:rPr dirty="0" smtClean="0"/>
              <a:t>basis </a:t>
            </a:r>
            <a:r>
              <a:rPr dirty="0"/>
              <a:t>for the discussions on </a:t>
            </a:r>
            <a:r>
              <a:rPr lang="fr-CH" dirty="0" smtClean="0"/>
              <a:t>judicial </a:t>
            </a:r>
            <a:r>
              <a:rPr dirty="0" smtClean="0"/>
              <a:t>gender </a:t>
            </a:r>
            <a:r>
              <a:rPr dirty="0"/>
              <a:t>stereotyping. </a:t>
            </a:r>
            <a:endParaRPr lang="fr-CH" dirty="0" smtClean="0"/>
          </a:p>
          <a:p>
            <a:endParaRPr lang="fr-CH" dirty="0" smtClean="0"/>
          </a:p>
          <a:p>
            <a:r>
              <a:rPr lang="fr-CH" dirty="0" smtClean="0"/>
              <a:t>Participants</a:t>
            </a:r>
            <a:r>
              <a:rPr lang="fr-CH" baseline="0" dirty="0" smtClean="0"/>
              <a:t> should be asked if a brief overview of the international human rights system (or this should be assessed through the needs assessment prior to the workshop) would be helpful. If so, please include slides 9-16.</a:t>
            </a:r>
            <a:endParaRPr lang="fr-CH" dirty="0" smtClean="0"/>
          </a:p>
          <a:p>
            <a:endParaRPr lang="fr-CH" dirty="0" smtClean="0"/>
          </a:p>
          <a:p>
            <a:r>
              <a:rPr dirty="0" smtClean="0"/>
              <a:t>Encourage </a:t>
            </a:r>
            <a:r>
              <a:rPr dirty="0"/>
              <a:t>the participants to participate and contribute to create a share understanding among the group about this concepts. It’s very likely that participants can contribute a lot to this session so questions should be asked throughout. </a:t>
            </a:r>
          </a:p>
        </p:txBody>
      </p:sp>
    </p:spTree>
    <p:extLst>
      <p:ext uri="{BB962C8B-B14F-4D97-AF65-F5344CB8AC3E}">
        <p14:creationId xmlns:p14="http://schemas.microsoft.com/office/powerpoint/2010/main" val="4215556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b="1" i="1" dirty="0" smtClean="0">
                <a:latin typeface="Calibri" charset="0"/>
              </a:rPr>
              <a:t>Are you familiar with these concepts?</a:t>
            </a:r>
          </a:p>
          <a:p>
            <a:endParaRPr lang="en-US" b="1" i="1" dirty="0" smtClean="0">
              <a:latin typeface="Calibri" charset="0"/>
            </a:endParaRPr>
          </a:p>
          <a:p>
            <a:r>
              <a:rPr lang="en-US" b="1" i="1" dirty="0" smtClean="0">
                <a:latin typeface="Calibri" charset="0"/>
              </a:rPr>
              <a:t>Difference between gender and sex?</a:t>
            </a:r>
          </a:p>
          <a:p>
            <a:endParaRPr lang="en-US" b="1" i="1" dirty="0">
              <a:latin typeface="Calibri" charset="0"/>
            </a:endParaRPr>
          </a:p>
          <a:p>
            <a:endParaRPr lang="en-US" b="1" dirty="0">
              <a:latin typeface="Calibri" charset="0"/>
            </a:endParaRPr>
          </a:p>
        </p:txBody>
      </p:sp>
      <p:sp>
        <p:nvSpPr>
          <p:cNvPr id="17411" name="Slide Number Placeholder 3"/>
          <p:cNvSpPr>
            <a:spLocks noGrp="1"/>
          </p:cNvSpPr>
          <p:nvPr>
            <p:ph type="sldNum" sz="quarter" idx="5"/>
          </p:nvPr>
        </p:nvSpPr>
        <p:spPr bwMode="auto">
          <a:xfrm>
            <a:off x="3883852" y="8684826"/>
            <a:ext cx="2972547" cy="457711"/>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93DC059-6F0E-444C-92EB-09A772C02FF6}" type="slidenum">
              <a:rPr lang="en-US" sz="1200">
                <a:cs typeface="Arial" charset="0"/>
              </a:rPr>
              <a:pPr/>
              <a:t>3</a:t>
            </a:fld>
            <a:endParaRPr lang="en-US" sz="120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noRot="1" noChangeAspect="1"/>
          </p:cNvSpPr>
          <p:nvPr>
            <p:ph type="sldImg"/>
          </p:nvPr>
        </p:nvSpPr>
        <p:spPr>
          <a:prstGeom prst="rect">
            <a:avLst/>
          </a:prstGeom>
        </p:spPr>
        <p:txBody>
          <a:bodyPr/>
          <a:lstStyle/>
          <a:p>
            <a:endParaRPr/>
          </a:p>
        </p:txBody>
      </p:sp>
      <p:sp>
        <p:nvSpPr>
          <p:cNvPr id="99" name="Shape 99"/>
          <p:cNvSpPr>
            <a:spLocks noGrp="1"/>
          </p:cNvSpPr>
          <p:nvPr>
            <p:ph type="body" sz="quarter" idx="1"/>
          </p:nvPr>
        </p:nvSpPr>
        <p:spPr>
          <a:prstGeom prst="rect">
            <a:avLst/>
          </a:prstGeom>
        </p:spPr>
        <p:txBody>
          <a:bodyPr/>
          <a:lstStyle/>
          <a:p>
            <a:pPr lvl="0"/>
            <a:r>
              <a:rPr lang="en-US" sz="1200" dirty="0" smtClean="0">
                <a:effectLst/>
                <a:latin typeface="+mn-lt"/>
                <a:ea typeface="+mn-ea"/>
                <a:cs typeface="+mn-cs"/>
                <a:sym typeface="Calibri"/>
              </a:rPr>
              <a:t>Ask participants if</a:t>
            </a:r>
            <a:r>
              <a:rPr lang="en-US" sz="1200" baseline="0" dirty="0" smtClean="0">
                <a:effectLst/>
                <a:latin typeface="+mn-lt"/>
                <a:ea typeface="+mn-ea"/>
                <a:cs typeface="+mn-cs"/>
                <a:sym typeface="Calibri"/>
              </a:rPr>
              <a:t> </a:t>
            </a:r>
            <a:r>
              <a:rPr lang="en-US" sz="1200" dirty="0" smtClean="0">
                <a:effectLst/>
                <a:latin typeface="+mn-lt"/>
                <a:ea typeface="+mn-ea"/>
                <a:cs typeface="+mn-cs"/>
                <a:sym typeface="Calibri"/>
              </a:rPr>
              <a:t>anyone knows the difference between sex and gender?</a:t>
            </a:r>
          </a:p>
          <a:p>
            <a:r>
              <a:rPr lang="en-US" sz="1200" dirty="0" smtClean="0">
                <a:effectLst/>
                <a:latin typeface="+mn-lt"/>
                <a:ea typeface="+mn-ea"/>
                <a:cs typeface="+mn-cs"/>
                <a:sym typeface="Calibri"/>
              </a:rPr>
              <a:t> </a:t>
            </a:r>
          </a:p>
          <a:p>
            <a:pPr lvl="0"/>
            <a:r>
              <a:rPr lang="en-US" sz="1200" b="1" dirty="0" smtClean="0">
                <a:effectLst/>
                <a:latin typeface="+mn-lt"/>
                <a:ea typeface="+mn-ea"/>
                <a:cs typeface="+mn-cs"/>
                <a:sym typeface="Calibri"/>
              </a:rPr>
              <a:t>Sex</a:t>
            </a:r>
            <a:r>
              <a:rPr lang="en-US" sz="1200" dirty="0" smtClean="0">
                <a:effectLst/>
                <a:latin typeface="+mn-lt"/>
                <a:ea typeface="+mn-ea"/>
                <a:cs typeface="+mn-cs"/>
                <a:sym typeface="Calibri"/>
              </a:rPr>
              <a:t>: biological and physiological characteristics that typically define men and women.</a:t>
            </a:r>
          </a:p>
          <a:p>
            <a:pPr lvl="0"/>
            <a:r>
              <a:rPr lang="en-US" sz="1200" b="1" dirty="0" smtClean="0">
                <a:effectLst/>
                <a:latin typeface="+mn-lt"/>
                <a:ea typeface="+mn-ea"/>
                <a:cs typeface="+mn-cs"/>
                <a:sym typeface="Calibri"/>
              </a:rPr>
              <a:t>Gender</a:t>
            </a:r>
            <a:r>
              <a:rPr lang="en-US" sz="1200" dirty="0" smtClean="0">
                <a:effectLst/>
                <a:latin typeface="+mn-lt"/>
                <a:ea typeface="+mn-ea"/>
                <a:cs typeface="+mn-cs"/>
                <a:sym typeface="Calibri"/>
              </a:rPr>
              <a:t>: socially constructed identities, attributes and roles assigned to men and women based on these biological differences. </a:t>
            </a:r>
          </a:p>
          <a:p>
            <a:r>
              <a:rPr lang="en-GB" sz="1200" dirty="0" smtClean="0">
                <a:effectLst/>
                <a:latin typeface="+mn-lt"/>
                <a:ea typeface="+mn-ea"/>
                <a:cs typeface="+mn-cs"/>
                <a:sym typeface="Calibri"/>
              </a:rPr>
              <a:t> </a:t>
            </a:r>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SEX</a:t>
            </a:r>
            <a:r>
              <a:rPr lang="en-US" sz="1200" dirty="0" smtClean="0">
                <a:effectLst/>
                <a:latin typeface="+mn-lt"/>
                <a:ea typeface="+mn-ea"/>
                <a:cs typeface="+mn-cs"/>
                <a:sym typeface="Calibri"/>
              </a:rPr>
              <a:t>                        		</a:t>
            </a:r>
            <a:r>
              <a:rPr lang="en-US" sz="1200" b="1" dirty="0" smtClean="0">
                <a:effectLst/>
                <a:latin typeface="+mn-lt"/>
                <a:ea typeface="+mn-ea"/>
                <a:cs typeface="+mn-cs"/>
                <a:sym typeface="Calibri"/>
              </a:rPr>
              <a:t>GENDER</a:t>
            </a:r>
            <a:endParaRPr lang="en-US" sz="1200" dirty="0" smtClean="0">
              <a:effectLst/>
              <a:latin typeface="+mn-lt"/>
              <a:ea typeface="+mn-ea"/>
              <a:cs typeface="+mn-cs"/>
              <a:sym typeface="Calibri"/>
            </a:endParaRPr>
          </a:p>
          <a:p>
            <a:r>
              <a:rPr lang="en-US" sz="1200" b="1" dirty="0" smtClean="0">
                <a:effectLst/>
                <a:latin typeface="+mn-lt"/>
                <a:ea typeface="+mn-ea"/>
                <a:cs typeface="+mn-cs"/>
                <a:sym typeface="Calibri"/>
              </a:rPr>
              <a:t>Biological differences		Socially constructed</a:t>
            </a:r>
            <a:endParaRPr lang="en-US" sz="1200" dirty="0" smtClean="0">
              <a:effectLst/>
              <a:latin typeface="+mn-lt"/>
              <a:ea typeface="+mn-ea"/>
              <a:cs typeface="+mn-cs"/>
              <a:sym typeface="Calibri"/>
            </a:endParaRPr>
          </a:p>
          <a:p>
            <a:r>
              <a:rPr lang="en-US" sz="1200" dirty="0" smtClean="0">
                <a:effectLst/>
                <a:latin typeface="+mn-lt"/>
                <a:ea typeface="+mn-ea"/>
                <a:cs typeface="+mn-cs"/>
                <a:sym typeface="Calibri"/>
              </a:rPr>
              <a:t>Usually fixed 			Fluid and varies with time, country, culture</a:t>
            </a:r>
          </a:p>
          <a:p>
            <a:r>
              <a:rPr lang="en-US" sz="1200" dirty="0" smtClean="0">
                <a:effectLst/>
                <a:latin typeface="+mn-lt"/>
                <a:ea typeface="+mn-ea"/>
                <a:cs typeface="+mn-cs"/>
                <a:sym typeface="Calibri"/>
              </a:rPr>
              <a:t>Male, female			Masculine, feminine</a:t>
            </a:r>
          </a:p>
          <a:p>
            <a:r>
              <a:rPr lang="en-US" sz="1200" dirty="0" smtClean="0">
                <a:effectLst/>
                <a:latin typeface="+mn-lt"/>
                <a:ea typeface="+mn-ea"/>
                <a:cs typeface="+mn-cs"/>
                <a:sym typeface="Calibri"/>
              </a:rPr>
              <a:t> </a:t>
            </a:r>
          </a:p>
          <a:p>
            <a:pPr lvl="0"/>
            <a:r>
              <a:rPr lang="en-US" sz="1200" b="1" dirty="0" smtClean="0">
                <a:effectLst/>
                <a:latin typeface="+mn-lt"/>
                <a:ea typeface="+mn-ea"/>
                <a:cs typeface="+mn-cs"/>
                <a:sym typeface="Calibri"/>
              </a:rPr>
              <a:t>Gender identity</a:t>
            </a:r>
            <a:r>
              <a:rPr lang="en-US" sz="1200" dirty="0" smtClean="0">
                <a:effectLst/>
                <a:latin typeface="+mn-lt"/>
                <a:ea typeface="+mn-ea"/>
                <a:cs typeface="+mn-cs"/>
                <a:sym typeface="Calibri"/>
              </a:rPr>
              <a:t>: A person’s deeply felt internal and individual experience of gender, which may or may not correspond with the sex assigned at birth.</a:t>
            </a:r>
          </a:p>
          <a:p>
            <a:endParaRPr lang="fr-CH" dirty="0" smtClean="0"/>
          </a:p>
          <a:p>
            <a:r>
              <a:rPr dirty="0" smtClean="0"/>
              <a:t>Here </a:t>
            </a:r>
            <a:r>
              <a:rPr dirty="0"/>
              <a:t>you can give some examples of the attributes, attitudes and behaviors associated with being male or female. For example say that women are expected to be caring and loving and men to be strong and aggressive and comment that this it not given by the biological characteristics but rather by the attitudes, attributes and behaviors that society assigns.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noRot="1" noChangeAspect="1"/>
          </p:cNvSpPr>
          <p:nvPr>
            <p:ph type="sldImg"/>
          </p:nvPr>
        </p:nvSpPr>
        <p:spPr>
          <a:prstGeom prst="rect">
            <a:avLst/>
          </a:prstGeom>
        </p:spPr>
        <p:txBody>
          <a:bodyPr/>
          <a:lstStyle/>
          <a:p>
            <a:endParaRPr/>
          </a:p>
        </p:txBody>
      </p:sp>
      <p:sp>
        <p:nvSpPr>
          <p:cNvPr id="104" name="Shape 104"/>
          <p:cNvSpPr>
            <a:spLocks noGrp="1"/>
          </p:cNvSpPr>
          <p:nvPr>
            <p:ph type="body" sz="quarter" idx="1"/>
          </p:nvPr>
        </p:nvSpPr>
        <p:spPr>
          <a:prstGeom prst="rect">
            <a:avLst/>
          </a:prstGeom>
        </p:spPr>
        <p:txBody>
          <a:bodyPr/>
          <a:lstStyle/>
          <a:p>
            <a:r>
              <a:rPr dirty="0"/>
              <a:t>It includes discrimination against all people who </a:t>
            </a:r>
            <a:r>
              <a:rPr dirty="0" smtClean="0"/>
              <a:t>do </a:t>
            </a:r>
            <a:r>
              <a:rPr dirty="0"/>
              <a:t>not conform with the expected roles, attitudes and </a:t>
            </a:r>
            <a:r>
              <a:rPr dirty="0" smtClean="0"/>
              <a:t>behav</a:t>
            </a:r>
            <a:r>
              <a:rPr lang="fr-CH" dirty="0" smtClean="0"/>
              <a:t>iou</a:t>
            </a:r>
            <a:r>
              <a:rPr dirty="0" smtClean="0"/>
              <a:t>rs </a:t>
            </a:r>
            <a:r>
              <a:rPr dirty="0"/>
              <a:t>of being men and women. For </a:t>
            </a:r>
            <a:r>
              <a:rPr dirty="0" smtClean="0"/>
              <a:t>ex</a:t>
            </a:r>
            <a:r>
              <a:rPr lang="fr-CH" dirty="0" smtClean="0"/>
              <a:t>a</a:t>
            </a:r>
            <a:r>
              <a:rPr dirty="0" smtClean="0"/>
              <a:t>mple</a:t>
            </a:r>
            <a:r>
              <a:rPr lang="fr-CH" dirty="0" smtClean="0"/>
              <a:t>,</a:t>
            </a:r>
            <a:r>
              <a:rPr dirty="0" smtClean="0"/>
              <a:t> </a:t>
            </a:r>
            <a:r>
              <a:rPr lang="fr-CH" dirty="0" smtClean="0"/>
              <a:t>lesbian, gay, bisexual, transgender and intersex persons.</a:t>
            </a:r>
          </a:p>
          <a:p>
            <a:endParaRPr dirty="0"/>
          </a:p>
          <a:p>
            <a:r>
              <a:rPr b="1" dirty="0"/>
              <a:t>Ask participants whether in their own countries there are explicit prohibitions for discrimination on the basis of sex and gender. </a:t>
            </a:r>
            <a:endParaRPr lang="fr-CH" b="1" dirty="0" smtClean="0"/>
          </a:p>
        </p:txBody>
      </p:sp>
    </p:spTree>
    <p:extLst>
      <p:ext uri="{BB962C8B-B14F-4D97-AF65-F5344CB8AC3E}">
        <p14:creationId xmlns:p14="http://schemas.microsoft.com/office/powerpoint/2010/main" val="3762197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a:spLocks noGrp="1" noRot="1" noChangeAspect="1"/>
          </p:cNvSpPr>
          <p:nvPr>
            <p:ph type="sldImg"/>
          </p:nvPr>
        </p:nvSpPr>
        <p:spPr>
          <a:prstGeom prst="rect">
            <a:avLst/>
          </a:prstGeom>
        </p:spPr>
        <p:txBody>
          <a:bodyPr/>
          <a:lstStyle/>
          <a:p>
            <a:endParaRPr/>
          </a:p>
        </p:txBody>
      </p:sp>
      <p:sp>
        <p:nvSpPr>
          <p:cNvPr id="109" name="Shape 109"/>
          <p:cNvSpPr>
            <a:spLocks noGrp="1"/>
          </p:cNvSpPr>
          <p:nvPr>
            <p:ph type="body" sz="quarter" idx="1"/>
          </p:nvPr>
        </p:nvSpPr>
        <p:spPr>
          <a:prstGeom prst="rect">
            <a:avLst/>
          </a:prstGeom>
        </p:spPr>
        <p:txBody>
          <a:bodyPr/>
          <a:lstStyle/>
          <a:p>
            <a:r>
              <a:rPr dirty="0"/>
              <a:t>Then, explain what a gender senstitive approach to access to justice means </a:t>
            </a:r>
            <a:r>
              <a:rPr lang="fr-CH" dirty="0" smtClean="0"/>
              <a:t>and why it is crucial.</a:t>
            </a:r>
            <a:endParaRPr dirty="0"/>
          </a:p>
          <a:p>
            <a:endParaRPr dirty="0"/>
          </a:p>
          <a:p>
            <a:r>
              <a:rPr dirty="0"/>
              <a:t>A </a:t>
            </a:r>
            <a:r>
              <a:rPr b="1" dirty="0"/>
              <a:t>gender sensitive approach </a:t>
            </a:r>
            <a:r>
              <a:rPr dirty="0"/>
              <a:t>to access to justice is one that attempts to redress gender inequalities by taking into account the specificities of women’s and men’s experiences and needs. It requires paying attention to the different roles and responsibilities of women/girls and men/boys that are present in specific social, cultural, economic and political contexts. </a:t>
            </a:r>
          </a:p>
          <a:p>
            <a:endParaRPr dirty="0"/>
          </a:p>
          <a:p>
            <a:r>
              <a:rPr dirty="0"/>
              <a:t>In contrast, a </a:t>
            </a:r>
            <a:r>
              <a:rPr b="1" dirty="0"/>
              <a:t>gender blind approach </a:t>
            </a:r>
            <a:r>
              <a:rPr dirty="0"/>
              <a:t>is a failure to recognise that the roles and responsibilities of women/girls and men/boys are ‘assigned’ to them. In a world where disadvantage or privilege is attached to gender, a gender blind approach will not achieve substantive equality. </a:t>
            </a:r>
          </a:p>
          <a:p>
            <a:endParaRPr lang="fr-CH" dirty="0" smtClean="0"/>
          </a:p>
          <a:p>
            <a:r>
              <a:rPr lang="fr-CH" dirty="0" smtClean="0"/>
              <a:t>See for more: Training Manual for Judges and Prosecutors on Ensuring Women’s Access to Justice, page 12</a:t>
            </a:r>
          </a:p>
          <a:p>
            <a:r>
              <a:rPr lang="fr-CH" dirty="0" smtClean="0"/>
              <a:t>http://www.ohchr.org/Documents/Issues/Women/WRGS/TrainingManualAccessJustice_EN.pdf </a:t>
            </a:r>
          </a:p>
          <a:p>
            <a:endParaRPr lang="fr-CH" dirty="0" smtClean="0"/>
          </a:p>
          <a:p>
            <a:endParaRPr dirty="0"/>
          </a:p>
        </p:txBody>
      </p:sp>
    </p:spTree>
    <p:extLst>
      <p:ext uri="{BB962C8B-B14F-4D97-AF65-F5344CB8AC3E}">
        <p14:creationId xmlns:p14="http://schemas.microsoft.com/office/powerpoint/2010/main" val="314425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prstGeom prst="rect">
            <a:avLst/>
          </a:prstGeom>
        </p:spPr>
        <p:txBody>
          <a:bodyPr/>
          <a:lstStyle/>
          <a:p>
            <a:endParaRPr/>
          </a:p>
        </p:txBody>
      </p:sp>
      <p:sp>
        <p:nvSpPr>
          <p:cNvPr id="114" name="Shape 114"/>
          <p:cNvSpPr>
            <a:spLocks noGrp="1"/>
          </p:cNvSpPr>
          <p:nvPr>
            <p:ph type="body" sz="quarter" idx="1"/>
          </p:nvPr>
        </p:nvSpPr>
        <p:spPr>
          <a:prstGeom prst="rect">
            <a:avLst/>
          </a:prstGeom>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en-US" dirty="0" smtClean="0"/>
              <a:t>Some of the obstacles that women face in accessing justice are not specific to their sex but are experienced by groups of people who are </a:t>
            </a:r>
            <a:r>
              <a:rPr lang="en-US" dirty="0" err="1" smtClean="0"/>
              <a:t>marginalised</a:t>
            </a:r>
            <a:r>
              <a:rPr lang="en-US" dirty="0" smtClean="0"/>
              <a:t>,</a:t>
            </a:r>
          </a:p>
          <a:p>
            <a:endParaRPr lang="en-US" dirty="0" smtClean="0"/>
          </a:p>
          <a:p>
            <a:r>
              <a:rPr lang="en-US" dirty="0" smtClean="0"/>
              <a:t>Because women do not hold the same power and privilege as men, they do not have the same protection of the law. Other barriers to justice, however, impact women exclusively</a:t>
            </a:r>
          </a:p>
          <a:p>
            <a:endParaRPr lang="fr-CH" dirty="0" smtClean="0"/>
          </a:p>
          <a:p>
            <a:r>
              <a:rPr lang="fr-CH" dirty="0" smtClean="0"/>
              <a:t>Women encounter obstacles with respect to access to justice within and outside the legal system. In order to better understand the barriers that women face, it can be useful to divide them into those of a legal/ institutional nature and those of a socio-economic and cultural nature</a:t>
            </a:r>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b="1" i="1" dirty="0" smtClean="0"/>
              <a:t>Ask participants about the obstacles they think women face in accessing justice and use the examples here to further the discussion. </a:t>
            </a:r>
          </a:p>
          <a:p>
            <a:endParaRPr dirty="0"/>
          </a:p>
          <a:p>
            <a:r>
              <a:rPr b="1" dirty="0"/>
              <a:t>TYPES OF OBSTACLES TO WOMEN’S ACCESS TO JUSTICE </a:t>
            </a:r>
          </a:p>
          <a:p>
            <a:r>
              <a:rPr u="sng" dirty="0"/>
              <a:t>1. The legal/institutional level </a:t>
            </a:r>
          </a:p>
          <a:p>
            <a:r>
              <a:rPr dirty="0"/>
              <a:t>Discriminatory or insensitive legal frameworks (including: legal provisions that are explicitly discriminatory; gender blind provisions that do not take into account women’s social position; gaps in legislation concerning issues that disproportionately affect women) </a:t>
            </a:r>
          </a:p>
          <a:p>
            <a:r>
              <a:rPr dirty="0"/>
              <a:t>Problematic interpretation and implementation of the law </a:t>
            </a:r>
          </a:p>
          <a:p>
            <a:r>
              <a:rPr dirty="0"/>
              <a:t>Ineffective or problematic legal procedure (the lack of gender-sensitive procedures in the legal system) </a:t>
            </a:r>
          </a:p>
          <a:p>
            <a:r>
              <a:rPr dirty="0"/>
              <a:t>Poor accountability mechanisms (this category can include corruption) </a:t>
            </a:r>
          </a:p>
          <a:p>
            <a:r>
              <a:rPr dirty="0"/>
              <a:t>Under-representation of women among legal professionals </a:t>
            </a:r>
          </a:p>
          <a:p>
            <a:r>
              <a:rPr dirty="0"/>
              <a:t>Gender stereotyping and bias by justice actors </a:t>
            </a:r>
          </a:p>
          <a:p>
            <a:endParaRPr dirty="0"/>
          </a:p>
          <a:p>
            <a:r>
              <a:rPr u="sng" dirty="0"/>
              <a:t>2. The socio-economic and cultural levels </a:t>
            </a:r>
          </a:p>
          <a:p>
            <a:r>
              <a:rPr dirty="0"/>
              <a:t>Lack of awareness of one’s legal rights and legal procedures or of how to </a:t>
            </a:r>
          </a:p>
          <a:p>
            <a:r>
              <a:rPr dirty="0"/>
              <a:t>access legal aid (which can stem from gender differences in educational levels, access to information, etc.) </a:t>
            </a:r>
          </a:p>
          <a:p>
            <a:r>
              <a:rPr dirty="0"/>
              <a:t>Lack of financial resources (including the means to pay for legal representation, legal fees, judicial taxes, transportation to courts, child care, etc.) </a:t>
            </a:r>
          </a:p>
          <a:p>
            <a:r>
              <a:rPr dirty="0"/>
              <a:t>Unequal distribution of tasks within the family </a:t>
            </a:r>
          </a:p>
          <a:p>
            <a:r>
              <a:rPr dirty="0"/>
              <a:t>Gender stereotypes and cultural attitudes </a:t>
            </a:r>
            <a:endParaRPr lang="fr-CH" dirty="0" smtClean="0"/>
          </a:p>
          <a:p>
            <a:endParaRPr lang="fr-CH" dirty="0" smtClean="0"/>
          </a:p>
          <a:p>
            <a:r>
              <a:rPr lang="fr-CH" dirty="0" smtClean="0"/>
              <a:t>Considering the above, note that the socio-economic factors all stem from an unequal distribution of power and resources between women and men. This inequality means that the obstacles that present challenges for anyone accessing justice, such as courts only being located in urban centres, have a greater impact on women who have fewer resources at their disposal, for example, the financial means and time needed to travel to city courts. Women’s lower socio-economic position is often exacerbated by legal proceedings rather than challenged.</a:t>
            </a:r>
          </a:p>
          <a:p>
            <a:endParaRPr lang="fr-CH" dirty="0" smtClean="0"/>
          </a:p>
          <a:p>
            <a:r>
              <a:rPr lang="fr-CH" dirty="0" smtClean="0"/>
              <a:t>Gender stereotypes at the cultural level also appear and have an impact at the institutional level. Attitudes and norms about what is considered ‘appropriate’ for women and men may act as a deterrent to women seeking justice. </a:t>
            </a:r>
          </a:p>
          <a:p>
            <a:endParaRPr lang="fr-CH" dirty="0" smtClean="0"/>
          </a:p>
          <a:p>
            <a:r>
              <a:rPr lang="fr-CH" dirty="0" smtClean="0"/>
              <a:t>The CEDAW Committee has warned that: “Stereotyping and gender bias in the justice system have far-reaching consequences on women’s full enjoyment of their human rights. They impede women’s access to justice in all areas of law…”28 Culturally-based obstacles can also be (re)produced in the legislative process and judicial decision-making.</a:t>
            </a:r>
          </a:p>
          <a:p>
            <a:endParaRPr lang="fr-CH" dirty="0" smtClean="0"/>
          </a:p>
          <a:p>
            <a:r>
              <a:rPr lang="fr-CH" dirty="0" smtClean="0"/>
              <a:t>« It is important that legal professionals, especially (</a:t>
            </a:r>
            <a:r>
              <a:rPr lang="is-IS" dirty="0" smtClean="0"/>
              <a:t>…) </a:t>
            </a:r>
            <a:r>
              <a:rPr lang="fr-CH" dirty="0" smtClean="0"/>
              <a:t>judges, are aware of the full range of obstacles that women face in accessing justice because many are inter-related. Judicial practitioners cannot address all the barriers to justice that women encounter. Naturally, judges and prosecutors can have a greater impact on addressing the barriers that are associated with the legal/institutional sphere. »</a:t>
            </a:r>
          </a:p>
          <a:p>
            <a:endParaRPr lang="fr-CH" dirty="0" smtClean="0"/>
          </a:p>
          <a:p>
            <a:r>
              <a:rPr lang="fr-CH" dirty="0" smtClean="0"/>
              <a:t>« </a:t>
            </a:r>
            <a:r>
              <a:rPr lang="fr-CH" b="1" i="1" dirty="0" smtClean="0"/>
              <a:t>are there ways in which the actions of (</a:t>
            </a:r>
            <a:r>
              <a:rPr lang="is-IS" b="1" i="1" dirty="0" smtClean="0"/>
              <a:t>…) </a:t>
            </a:r>
            <a:r>
              <a:rPr lang="fr-CH" b="1" i="1" dirty="0" smtClean="0"/>
              <a:t>judges can mitigate the effect of barriers of a socio-economic or cultural nature? </a:t>
            </a:r>
            <a:r>
              <a:rPr lang="fr-CH" dirty="0" smtClean="0"/>
              <a:t>Consider several legal/institutional and also socio-economic or cultural barriers and discuss/brainstorm possible actions. For example, if offices of the prosecutor and courts produce and distribute brochures for women about their rights with simplified explanations of legal procedures, would this address a barrier to justice? Which barrier/barriers?</a:t>
            </a:r>
          </a:p>
          <a:p>
            <a:endParaRPr lang="fr-CH" dirty="0" smtClean="0"/>
          </a:p>
          <a:p>
            <a:r>
              <a:rPr lang="fr-CH" dirty="0" smtClean="0"/>
              <a:t>See for more: Training Manual for Judges and Prosecutors on Ensuring Women’s Access to Justice, page 13</a:t>
            </a:r>
          </a:p>
          <a:p>
            <a:r>
              <a:rPr lang="fr-CH" dirty="0" smtClean="0"/>
              <a:t>http://www.ohchr.org/Documents/Issues/Women/WRGS/TrainingManualAccessJustice_EN.pdf </a:t>
            </a:r>
          </a:p>
          <a:p>
            <a:endParaRPr lang="fr-CH" dirty="0" smtClean="0"/>
          </a:p>
          <a:p>
            <a:endParaRPr dirty="0"/>
          </a:p>
        </p:txBody>
      </p:sp>
    </p:spTree>
    <p:extLst>
      <p:ext uri="{BB962C8B-B14F-4D97-AF65-F5344CB8AC3E}">
        <p14:creationId xmlns:p14="http://schemas.microsoft.com/office/powerpoint/2010/main" val="2262767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“Components of Women’s Access to Justice in detail</a:t>
            </a:r>
          </a:p>
          <a:p>
            <a:r>
              <a:rPr lang="en-US" b="1" dirty="0" err="1" smtClean="0"/>
              <a:t>Justiciability</a:t>
            </a:r>
            <a:r>
              <a:rPr lang="en-US" dirty="0" smtClean="0"/>
              <a:t> requires the unhindered access by women to justice as well as their ability and empowerment to claim their rights as legal entitlements. </a:t>
            </a:r>
          </a:p>
          <a:p>
            <a:endParaRPr lang="en-US" dirty="0" smtClean="0"/>
          </a:p>
          <a:p>
            <a:r>
              <a:rPr lang="en-US" b="1" dirty="0" smtClean="0"/>
              <a:t>Availability</a:t>
            </a:r>
            <a:r>
              <a:rPr lang="en-US" dirty="0" smtClean="0"/>
              <a:t> requires the establishment of courts, and other quasi-judicial bodies, in urban, rural and remote areas, as well as their maintenance and funding. </a:t>
            </a:r>
          </a:p>
          <a:p>
            <a:endParaRPr lang="en-US" dirty="0" smtClean="0"/>
          </a:p>
          <a:p>
            <a:r>
              <a:rPr lang="en-US" b="1" dirty="0" smtClean="0"/>
              <a:t>Accessibility</a:t>
            </a:r>
            <a:r>
              <a:rPr lang="en-US" dirty="0" smtClean="0"/>
              <a:t> requires that all justice systems are secure, affordable and physically accessible to women, and they are adapted and appropriate to the needs of women, including those who face intersectional or compounded forms of discrimination. </a:t>
            </a:r>
          </a:p>
          <a:p>
            <a:endParaRPr lang="en-US" dirty="0" smtClean="0"/>
          </a:p>
          <a:p>
            <a:r>
              <a:rPr lang="en-US" b="1" dirty="0" smtClean="0"/>
              <a:t>Good quality </a:t>
            </a:r>
            <a:r>
              <a:rPr lang="en-US" b="0" dirty="0" smtClean="0"/>
              <a:t>of justice systems </a:t>
            </a:r>
            <a:r>
              <a:rPr lang="en-US" dirty="0" smtClean="0"/>
              <a:t>requires that all components of the system adhere to international standards of competence, efficiency, independence and impartiality and provide, in a timely fashion, appropriate and effective remedies that are enforced and that lead to sustainable gender-sensitive dispute resolution for all women. Justice systems should be </a:t>
            </a:r>
            <a:r>
              <a:rPr lang="en-US" dirty="0" err="1" smtClean="0"/>
              <a:t>contextualised</a:t>
            </a:r>
            <a:r>
              <a:rPr lang="en-US" dirty="0" smtClean="0"/>
              <a:t>, dynamic, participatory, open to innovative practical measures, gender-sensitive, and take account of the increasing demands for justice by women. </a:t>
            </a:r>
          </a:p>
          <a:p>
            <a:endParaRPr lang="en-US" dirty="0" smtClean="0"/>
          </a:p>
          <a:p>
            <a:r>
              <a:rPr lang="en-US" b="1" dirty="0" smtClean="0"/>
              <a:t>Provision of remedies </a:t>
            </a:r>
            <a:r>
              <a:rPr lang="en-US" dirty="0" smtClean="0"/>
              <a:t>requires the ability of women to receive from justice systems viable protection and meaningful redress for any harm that they may suffer</a:t>
            </a:r>
          </a:p>
          <a:p>
            <a:endParaRPr lang="en-US" dirty="0" smtClean="0"/>
          </a:p>
          <a:p>
            <a:r>
              <a:rPr lang="en-US" b="1" dirty="0" smtClean="0"/>
              <a:t>Accountability of justice systems </a:t>
            </a:r>
            <a:r>
              <a:rPr lang="en-US" dirty="0" smtClean="0"/>
              <a:t>is ensured through the monitoring of the functioning of justice systems to guarantee that they are in accordance with the principles of </a:t>
            </a:r>
            <a:r>
              <a:rPr lang="en-US" dirty="0" err="1" smtClean="0"/>
              <a:t>justiciability</a:t>
            </a:r>
            <a:r>
              <a:rPr lang="en-US" dirty="0" smtClean="0"/>
              <a:t>, availability, accessibility, good quality and provision of remedies. The accountability of justice systems also refers to the monitoring of the actions of justice system professionals and holding them responsible if they violate the law.”</a:t>
            </a:r>
          </a:p>
          <a:p>
            <a:endParaRPr lang="en-US" dirty="0" smtClean="0"/>
          </a:p>
          <a:p>
            <a:r>
              <a:rPr lang="en-US" b="1" dirty="0" smtClean="0"/>
              <a:t>CEDAW General Recommendation 33 on Access to Justice</a:t>
            </a:r>
          </a:p>
          <a:p>
            <a:endParaRPr lang="en-US" dirty="0" smtClean="0"/>
          </a:p>
          <a:p>
            <a:r>
              <a:rPr lang="fr-CH" dirty="0" smtClean="0"/>
              <a:t>See for more: Training Manual for Judges and Prosecutors on Ensuring Women’s Access to Justice, page 15-16</a:t>
            </a:r>
          </a:p>
          <a:p>
            <a:r>
              <a:rPr lang="fr-CH" dirty="0" smtClean="0"/>
              <a:t>http://www.ohchr.org/Documents/Issues/Women/WRGS/TrainingManualAccessJustice_EN.pdf </a:t>
            </a:r>
          </a:p>
          <a:p>
            <a:endParaRPr lang="en-US" dirty="0"/>
          </a:p>
        </p:txBody>
      </p:sp>
    </p:spTree>
    <p:extLst>
      <p:ext uri="{BB962C8B-B14F-4D97-AF65-F5344CB8AC3E}">
        <p14:creationId xmlns:p14="http://schemas.microsoft.com/office/powerpoint/2010/main" val="1010635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prstGeom prst="rect">
            <a:avLst/>
          </a:prstGeom>
        </p:spPr>
        <p:txBody>
          <a:bodyPr/>
          <a:lstStyle/>
          <a:p>
            <a:endParaRPr/>
          </a:p>
        </p:txBody>
      </p:sp>
      <p:sp>
        <p:nvSpPr>
          <p:cNvPr id="119" name="Shape 119"/>
          <p:cNvSpPr>
            <a:spLocks noGrp="1"/>
          </p:cNvSpPr>
          <p:nvPr>
            <p:ph type="body" sz="quarter" idx="1"/>
          </p:nvPr>
        </p:nvSpPr>
        <p:spPr>
          <a:prstGeom prst="rect">
            <a:avLst/>
          </a:prstGeom>
        </p:spPr>
        <p:txBody>
          <a:bodyPr/>
          <a:lstStyle>
            <a:lvl1pPr>
              <a:defRPr b="1" i="1"/>
            </a:lvl1pPr>
          </a:lstStyle>
          <a:p>
            <a:r>
              <a:rPr lang="fr-CH" dirty="0" smtClean="0"/>
              <a:t>Mention that the beforementioned on components of women’s access to justice is based on international human rights standards (CEDAW).</a:t>
            </a:r>
          </a:p>
          <a:p>
            <a:endParaRPr lang="fr-CH" dirty="0" smtClean="0"/>
          </a:p>
          <a:p>
            <a:r>
              <a:rPr lang="fr-CH" dirty="0" smtClean="0"/>
              <a:t>Recognise that they may already be very familiar on this and this this</a:t>
            </a:r>
            <a:r>
              <a:rPr lang="fr-CH" baseline="0" dirty="0" smtClean="0"/>
              <a:t> is a quick refresher on the international human rights framework.</a:t>
            </a:r>
            <a:endParaRPr dirty="0"/>
          </a:p>
        </p:txBody>
      </p:sp>
    </p:spTree>
    <p:extLst>
      <p:ext uri="{BB962C8B-B14F-4D97-AF65-F5344CB8AC3E}">
        <p14:creationId xmlns:p14="http://schemas.microsoft.com/office/powerpoint/2010/main" val="1467842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e de titre">
    <p:spTree>
      <p:nvGrpSpPr>
        <p:cNvPr id="1" name=""/>
        <p:cNvGrpSpPr/>
        <p:nvPr/>
      </p:nvGrpSpPr>
      <p:grpSpPr>
        <a:xfrm>
          <a:off x="0" y="0"/>
          <a:ext cx="0" cy="0"/>
          <a:chOff x="0" y="0"/>
          <a:chExt cx="0" cy="0"/>
        </a:xfrm>
      </p:grpSpPr>
      <p:pic>
        <p:nvPicPr>
          <p:cNvPr id="13" name="Image 9" descr="Image 9"/>
          <p:cNvPicPr>
            <a:picLocks noChangeAspect="1"/>
          </p:cNvPicPr>
          <p:nvPr/>
        </p:nvPicPr>
        <p:blipFill>
          <a:blip r:embed="rId2">
            <a:extLst/>
          </a:blip>
          <a:stretch>
            <a:fillRect/>
          </a:stretch>
        </p:blipFill>
        <p:spPr>
          <a:xfrm>
            <a:off x="7099300" y="6018212"/>
            <a:ext cx="1825625" cy="660403"/>
          </a:xfrm>
          <a:prstGeom prst="rect">
            <a:avLst/>
          </a:prstGeom>
          <a:ln w="12700">
            <a:miter lim="400000"/>
          </a:ln>
        </p:spPr>
      </p:pic>
      <p:pic>
        <p:nvPicPr>
          <p:cNvPr id="14" name="Image 6" descr="Image 6"/>
          <p:cNvPicPr>
            <a:picLocks noChangeAspect="1"/>
          </p:cNvPicPr>
          <p:nvPr/>
        </p:nvPicPr>
        <p:blipFill>
          <a:blip r:embed="rId3">
            <a:extLst/>
          </a:blip>
          <a:stretch>
            <a:fillRect/>
          </a:stretch>
        </p:blipFill>
        <p:spPr>
          <a:xfrm>
            <a:off x="6308725" y="6188075"/>
            <a:ext cx="574675" cy="573088"/>
          </a:xfrm>
          <a:prstGeom prst="rect">
            <a:avLst/>
          </a:prstGeom>
          <a:ln w="12700">
            <a:miter lim="400000"/>
          </a:ln>
        </p:spPr>
      </p:pic>
      <p:sp>
        <p:nvSpPr>
          <p:cNvPr id="15" name="Connecteur droit 11"/>
          <p:cNvSpPr/>
          <p:nvPr/>
        </p:nvSpPr>
        <p:spPr>
          <a:xfrm flipH="1">
            <a:off x="587374" y="-2"/>
            <a:ext cx="1589" cy="658818"/>
          </a:xfrm>
          <a:prstGeom prst="line">
            <a:avLst/>
          </a:prstGeom>
          <a:ln w="25400">
            <a:solidFill>
              <a:schemeClr val="accent1"/>
            </a:solidFill>
          </a:ln>
        </p:spPr>
        <p:txBody>
          <a:bodyPr lIns="45718" tIns="45718" rIns="45718" bIns="45718"/>
          <a:lstStyle/>
          <a:p>
            <a:endParaRPr/>
          </a:p>
        </p:txBody>
      </p:sp>
      <p:pic>
        <p:nvPicPr>
          <p:cNvPr id="16" name="Image 8" descr="Image 8"/>
          <p:cNvPicPr>
            <a:picLocks noChangeAspect="1"/>
          </p:cNvPicPr>
          <p:nvPr/>
        </p:nvPicPr>
        <p:blipFill>
          <a:blip r:embed="rId4">
            <a:extLst/>
          </a:blip>
          <a:stretch>
            <a:fillRect/>
          </a:stretch>
        </p:blipFill>
        <p:spPr>
          <a:xfrm>
            <a:off x="-6350" y="0"/>
            <a:ext cx="9155115" cy="6865940"/>
          </a:xfrm>
          <a:prstGeom prst="rect">
            <a:avLst/>
          </a:prstGeom>
          <a:ln w="12700">
            <a:miter lim="400000"/>
          </a:ln>
        </p:spPr>
      </p:pic>
      <p:sp>
        <p:nvSpPr>
          <p:cNvPr id="17" name="Connecteur droit 12"/>
          <p:cNvSpPr/>
          <p:nvPr/>
        </p:nvSpPr>
        <p:spPr>
          <a:xfrm flipH="1">
            <a:off x="587373" y="1585"/>
            <a:ext cx="1591" cy="2874968"/>
          </a:xfrm>
          <a:prstGeom prst="line">
            <a:avLst/>
          </a:prstGeom>
          <a:ln w="25400">
            <a:solidFill>
              <a:srgbClr val="FFFFFF"/>
            </a:solidFill>
          </a:ln>
        </p:spPr>
        <p:txBody>
          <a:bodyPr lIns="45718" tIns="45718" rIns="45718" bIns="45718"/>
          <a:lstStyle/>
          <a:p>
            <a:endParaRPr/>
          </a:p>
        </p:txBody>
      </p:sp>
      <p:pic>
        <p:nvPicPr>
          <p:cNvPr id="18" name="Picture 12" descr="Picture 12"/>
          <p:cNvPicPr>
            <a:picLocks noChangeAspect="1"/>
          </p:cNvPicPr>
          <p:nvPr/>
        </p:nvPicPr>
        <p:blipFill>
          <a:blip r:embed="rId5">
            <a:extLst/>
          </a:blip>
          <a:stretch>
            <a:fillRect/>
          </a:stretch>
        </p:blipFill>
        <p:spPr>
          <a:xfrm>
            <a:off x="4278312" y="5413375"/>
            <a:ext cx="4140203" cy="1150938"/>
          </a:xfrm>
          <a:prstGeom prst="rect">
            <a:avLst/>
          </a:prstGeom>
          <a:ln w="12700">
            <a:miter lim="400000"/>
          </a:ln>
        </p:spPr>
      </p:pic>
      <p:sp>
        <p:nvSpPr>
          <p:cNvPr id="19" name="Texto del título"/>
          <p:cNvSpPr txBox="1">
            <a:spLocks noGrp="1"/>
          </p:cNvSpPr>
          <p:nvPr>
            <p:ph type="title"/>
          </p:nvPr>
        </p:nvSpPr>
        <p:spPr>
          <a:xfrm>
            <a:off x="723900" y="2041238"/>
            <a:ext cx="6590166" cy="1150265"/>
          </a:xfrm>
          <a:prstGeom prst="rect">
            <a:avLst/>
          </a:prstGeom>
        </p:spPr>
        <p:txBody>
          <a:bodyPr/>
          <a:lstStyle>
            <a:lvl1pPr>
              <a:defRPr sz="2800">
                <a:solidFill>
                  <a:srgbClr val="FFFFFF"/>
                </a:solidFill>
              </a:defRPr>
            </a:lvl1pPr>
          </a:lstStyle>
          <a:p>
            <a:r>
              <a:t>Texto del título</a:t>
            </a:r>
          </a:p>
        </p:txBody>
      </p:sp>
      <p:sp>
        <p:nvSpPr>
          <p:cNvPr id="20" name="Nivel de texto 1…"/>
          <p:cNvSpPr txBox="1">
            <a:spLocks noGrp="1"/>
          </p:cNvSpPr>
          <p:nvPr>
            <p:ph type="body" sz="quarter" idx="1"/>
          </p:nvPr>
        </p:nvSpPr>
        <p:spPr>
          <a:xfrm>
            <a:off x="723900" y="4248606"/>
            <a:ext cx="6590166" cy="978759"/>
          </a:xfrm>
          <a:prstGeom prst="rect">
            <a:avLst/>
          </a:prstGeom>
        </p:spPr>
        <p:txBody>
          <a:bodyPr/>
          <a:lstStyle>
            <a:lvl1pPr marL="0" indent="0">
              <a:spcBef>
                <a:spcPts val="400"/>
              </a:spcBef>
              <a:buClrTx/>
              <a:buSzTx/>
              <a:buNone/>
              <a:defRPr sz="2000" i="1">
                <a:solidFill>
                  <a:srgbClr val="FFFFFF"/>
                </a:solidFill>
              </a:defRPr>
            </a:lvl1pPr>
            <a:lvl2pPr marL="0" indent="0">
              <a:spcBef>
                <a:spcPts val="400"/>
              </a:spcBef>
              <a:buClrTx/>
              <a:buSzTx/>
              <a:buNone/>
              <a:defRPr sz="2000" i="1">
                <a:solidFill>
                  <a:srgbClr val="FFFFFF"/>
                </a:solidFill>
              </a:defRPr>
            </a:lvl2pPr>
            <a:lvl3pPr marL="0" indent="0">
              <a:spcBef>
                <a:spcPts val="400"/>
              </a:spcBef>
              <a:buClrTx/>
              <a:buSzTx/>
              <a:buNone/>
              <a:defRPr sz="2000" i="1">
                <a:solidFill>
                  <a:srgbClr val="FFFFFF"/>
                </a:solidFill>
              </a:defRPr>
            </a:lvl3pPr>
            <a:lvl4pPr marL="0" indent="0">
              <a:spcBef>
                <a:spcPts val="400"/>
              </a:spcBef>
              <a:buClrTx/>
              <a:buSzTx/>
              <a:buNone/>
              <a:defRPr sz="2000" i="1">
                <a:solidFill>
                  <a:srgbClr val="FFFFFF"/>
                </a:solidFill>
              </a:defRPr>
            </a:lvl4pPr>
            <a:lvl5pPr marL="0" indent="0">
              <a:spcBef>
                <a:spcPts val="400"/>
              </a:spcBef>
              <a:buClrTx/>
              <a:buSzTx/>
              <a:buNone/>
              <a:defRPr sz="2000" i="1">
                <a:solidFill>
                  <a:srgbClr val="FFFFFF"/>
                </a:solidFill>
              </a:defRPr>
            </a:lvl5pPr>
          </a:lstStyle>
          <a:p>
            <a:r>
              <a:t>Nivel de texto 1</a:t>
            </a:r>
          </a:p>
          <a:p>
            <a:pPr lvl="1"/>
            <a:r>
              <a:t>Nivel de texto 2</a:t>
            </a:r>
          </a:p>
          <a:p>
            <a:pPr lvl="2"/>
            <a:r>
              <a:t>Nivel de texto 3</a:t>
            </a:r>
          </a:p>
          <a:p>
            <a:pPr lvl="3"/>
            <a:r>
              <a:t>Nivel de texto 4</a:t>
            </a:r>
          </a:p>
          <a:p>
            <a:pPr lvl="4"/>
            <a:r>
              <a:t>Nivel de texto 5</a:t>
            </a:r>
          </a:p>
        </p:txBody>
      </p:sp>
      <p:sp>
        <p:nvSpPr>
          <p:cNvPr id="21"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sp>
        <p:nvSpPr>
          <p:cNvPr id="28" name="Texto del título"/>
          <p:cNvSpPr txBox="1">
            <a:spLocks noGrp="1"/>
          </p:cNvSpPr>
          <p:nvPr>
            <p:ph type="title"/>
          </p:nvPr>
        </p:nvSpPr>
        <p:spPr>
          <a:prstGeom prst="rect">
            <a:avLst/>
          </a:prstGeom>
        </p:spPr>
        <p:txBody>
          <a:bodyPr/>
          <a:lstStyle/>
          <a:p>
            <a:r>
              <a:t>Texto del título</a:t>
            </a:r>
          </a:p>
        </p:txBody>
      </p:sp>
      <p:sp>
        <p:nvSpPr>
          <p:cNvPr id="29"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30"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ux contenus">
    <p:spTree>
      <p:nvGrpSpPr>
        <p:cNvPr id="1" name=""/>
        <p:cNvGrpSpPr/>
        <p:nvPr/>
      </p:nvGrpSpPr>
      <p:grpSpPr>
        <a:xfrm>
          <a:off x="0" y="0"/>
          <a:ext cx="0" cy="0"/>
          <a:chOff x="0" y="0"/>
          <a:chExt cx="0" cy="0"/>
        </a:xfrm>
      </p:grpSpPr>
      <p:sp>
        <p:nvSpPr>
          <p:cNvPr id="37"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38" name="Nivel de texto 1…"/>
          <p:cNvSpPr txBox="1">
            <a:spLocks noGrp="1"/>
          </p:cNvSpPr>
          <p:nvPr>
            <p:ph type="body" sz="half" idx="1"/>
          </p:nvPr>
        </p:nvSpPr>
        <p:spPr>
          <a:xfrm>
            <a:off x="740832" y="1498600"/>
            <a:ext cx="3754969" cy="4477700"/>
          </a:xfrm>
          <a:prstGeom prst="rect">
            <a:avLst/>
          </a:prstGeom>
        </p:spPr>
        <p:txBody>
          <a:bodyPr/>
          <a:lstStyle>
            <a:lvl1pPr>
              <a:spcBef>
                <a:spcPts val="500"/>
              </a:spcBef>
              <a:defRPr sz="2400"/>
            </a:lvl1pPr>
            <a:lvl2pPr marL="768925" indent="-311725">
              <a:spcBef>
                <a:spcPts val="500"/>
              </a:spcBef>
              <a:defRPr sz="2400"/>
            </a:lvl2pPr>
            <a:lvl3pPr marL="1188719" indent="-274319">
              <a:spcBef>
                <a:spcPts val="500"/>
              </a:spcBef>
              <a:defRPr sz="2400"/>
            </a:lvl3pPr>
            <a:lvl4pPr marL="1645920" indent="-274319">
              <a:spcBef>
                <a:spcPts val="500"/>
              </a:spcBef>
              <a:defRPr sz="2400"/>
            </a:lvl4pPr>
            <a:lvl5pPr marL="2103120" indent="-274320">
              <a:spcBef>
                <a:spcPts val="500"/>
              </a:spcBef>
              <a:defRPr sz="2400"/>
            </a:lvl5pPr>
          </a:lstStyle>
          <a:p>
            <a:r>
              <a:t>Nivel de texto 1</a:t>
            </a:r>
          </a:p>
          <a:p>
            <a:pPr lvl="1"/>
            <a:r>
              <a:t>Nivel de texto 2</a:t>
            </a:r>
          </a:p>
          <a:p>
            <a:pPr lvl="2"/>
            <a:r>
              <a:t>Nivel de texto 3</a:t>
            </a:r>
          </a:p>
          <a:p>
            <a:pPr lvl="3"/>
            <a:r>
              <a:t>Nivel de texto 4</a:t>
            </a:r>
          </a:p>
          <a:p>
            <a:pPr lvl="4"/>
            <a:r>
              <a:t>Nivel de texto 5</a:t>
            </a:r>
          </a:p>
        </p:txBody>
      </p:sp>
      <p:sp>
        <p:nvSpPr>
          <p:cNvPr id="39"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Vide">
    <p:spTree>
      <p:nvGrpSpPr>
        <p:cNvPr id="1" name=""/>
        <p:cNvGrpSpPr/>
        <p:nvPr/>
      </p:nvGrpSpPr>
      <p:grpSpPr>
        <a:xfrm>
          <a:off x="0" y="0"/>
          <a:ext cx="0" cy="0"/>
          <a:chOff x="0" y="0"/>
          <a:chExt cx="0" cy="0"/>
        </a:xfrm>
      </p:grpSpPr>
      <p:sp>
        <p:nvSpPr>
          <p:cNvPr id="46"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ntenu avec légende">
    <p:spTree>
      <p:nvGrpSpPr>
        <p:cNvPr id="1" name=""/>
        <p:cNvGrpSpPr/>
        <p:nvPr/>
      </p:nvGrpSpPr>
      <p:grpSpPr>
        <a:xfrm>
          <a:off x="0" y="0"/>
          <a:ext cx="0" cy="0"/>
          <a:chOff x="0" y="0"/>
          <a:chExt cx="0" cy="0"/>
        </a:xfrm>
      </p:grpSpPr>
      <p:sp>
        <p:nvSpPr>
          <p:cNvPr id="53" name="Texto del título"/>
          <p:cNvSpPr txBox="1">
            <a:spLocks noGrp="1"/>
          </p:cNvSpPr>
          <p:nvPr>
            <p:ph type="title"/>
          </p:nvPr>
        </p:nvSpPr>
        <p:spPr>
          <a:xfrm>
            <a:off x="714395" y="273050"/>
            <a:ext cx="2751118" cy="1162050"/>
          </a:xfrm>
          <a:prstGeom prst="rect">
            <a:avLst/>
          </a:prstGeom>
        </p:spPr>
        <p:txBody>
          <a:bodyPr/>
          <a:lstStyle>
            <a:lvl1pPr>
              <a:defRPr sz="2000"/>
            </a:lvl1pPr>
          </a:lstStyle>
          <a:p>
            <a:r>
              <a:t>Texto del título</a:t>
            </a:r>
          </a:p>
        </p:txBody>
      </p:sp>
      <p:sp>
        <p:nvSpPr>
          <p:cNvPr id="54" name="Nivel de texto 1…"/>
          <p:cNvSpPr txBox="1">
            <a:spLocks noGrp="1"/>
          </p:cNvSpPr>
          <p:nvPr>
            <p:ph type="body" idx="1"/>
          </p:nvPr>
        </p:nvSpPr>
        <p:spPr>
          <a:xfrm>
            <a:off x="3575050" y="273050"/>
            <a:ext cx="4759584" cy="5703250"/>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55" name="Espace réservé du texte 3"/>
          <p:cNvSpPr>
            <a:spLocks noGrp="1"/>
          </p:cNvSpPr>
          <p:nvPr>
            <p:ph type="body" sz="half" idx="13"/>
          </p:nvPr>
        </p:nvSpPr>
        <p:spPr>
          <a:xfrm>
            <a:off x="714394" y="1435098"/>
            <a:ext cx="2751120" cy="4570957"/>
          </a:xfrm>
          <a:prstGeom prst="rect">
            <a:avLst/>
          </a:prstGeom>
        </p:spPr>
        <p:txBody>
          <a:bodyPr/>
          <a:lstStyle/>
          <a:p>
            <a:endParaRPr/>
          </a:p>
        </p:txBody>
      </p:sp>
      <p:sp>
        <p:nvSpPr>
          <p:cNvPr id="56"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Image avec légende">
    <p:spTree>
      <p:nvGrpSpPr>
        <p:cNvPr id="1" name=""/>
        <p:cNvGrpSpPr/>
        <p:nvPr/>
      </p:nvGrpSpPr>
      <p:grpSpPr>
        <a:xfrm>
          <a:off x="0" y="0"/>
          <a:ext cx="0" cy="0"/>
          <a:chOff x="0" y="0"/>
          <a:chExt cx="0" cy="0"/>
        </a:xfrm>
      </p:grpSpPr>
      <p:sp>
        <p:nvSpPr>
          <p:cNvPr id="63" name="Texto del título"/>
          <p:cNvSpPr txBox="1">
            <a:spLocks noGrp="1"/>
          </p:cNvSpPr>
          <p:nvPr>
            <p:ph type="title"/>
          </p:nvPr>
        </p:nvSpPr>
        <p:spPr>
          <a:xfrm>
            <a:off x="737072" y="4808256"/>
            <a:ext cx="7563543" cy="423004"/>
          </a:xfrm>
          <a:prstGeom prst="rect">
            <a:avLst/>
          </a:prstGeom>
        </p:spPr>
        <p:txBody>
          <a:bodyPr anchor="b"/>
          <a:lstStyle>
            <a:lvl1pPr>
              <a:defRPr sz="2200"/>
            </a:lvl1pPr>
          </a:lstStyle>
          <a:p>
            <a:r>
              <a:t>Texto del título</a:t>
            </a:r>
          </a:p>
        </p:txBody>
      </p:sp>
      <p:sp>
        <p:nvSpPr>
          <p:cNvPr id="64" name="Espace réservé pour une image  2"/>
          <p:cNvSpPr>
            <a:spLocks noGrp="1"/>
          </p:cNvSpPr>
          <p:nvPr>
            <p:ph type="pic" idx="13"/>
          </p:nvPr>
        </p:nvSpPr>
        <p:spPr>
          <a:xfrm>
            <a:off x="850472" y="612775"/>
            <a:ext cx="7450143" cy="4114800"/>
          </a:xfrm>
          <a:prstGeom prst="rect">
            <a:avLst/>
          </a:prstGeom>
        </p:spPr>
        <p:txBody>
          <a:bodyPr lIns="91439" tIns="45719" rIns="91439" bIns="45719">
            <a:noAutofit/>
          </a:bodyPr>
          <a:lstStyle/>
          <a:p>
            <a:endParaRPr/>
          </a:p>
        </p:txBody>
      </p:sp>
      <p:sp>
        <p:nvSpPr>
          <p:cNvPr id="65" name="Nivel de texto 1…"/>
          <p:cNvSpPr txBox="1">
            <a:spLocks noGrp="1"/>
          </p:cNvSpPr>
          <p:nvPr>
            <p:ph type="body" sz="quarter" idx="1"/>
          </p:nvPr>
        </p:nvSpPr>
        <p:spPr>
          <a:xfrm>
            <a:off x="737072" y="5231257"/>
            <a:ext cx="7563543" cy="608963"/>
          </a:xfrm>
          <a:prstGeom prst="rect">
            <a:avLst/>
          </a:prstGeom>
        </p:spPr>
        <p:txBody>
          <a:bodyPr/>
          <a:lstStyle>
            <a:lvl1pPr marL="0" indent="0">
              <a:spcBef>
                <a:spcPts val="300"/>
              </a:spcBef>
              <a:buClrTx/>
              <a:buSzTx/>
              <a:buNone/>
              <a:defRPr sz="1600"/>
            </a:lvl1pPr>
            <a:lvl2pPr marL="0" indent="0">
              <a:spcBef>
                <a:spcPts val="300"/>
              </a:spcBef>
              <a:buClrTx/>
              <a:buSzTx/>
              <a:buNone/>
              <a:defRPr sz="1600"/>
            </a:lvl2pPr>
            <a:lvl3pPr marL="0" indent="0">
              <a:spcBef>
                <a:spcPts val="300"/>
              </a:spcBef>
              <a:buClrTx/>
              <a:buSzTx/>
              <a:buNone/>
              <a:defRPr sz="1600"/>
            </a:lvl3pPr>
            <a:lvl4pPr marL="0" indent="0">
              <a:spcBef>
                <a:spcPts val="300"/>
              </a:spcBef>
              <a:buClrTx/>
              <a:buSzTx/>
              <a:buNone/>
              <a:defRPr sz="1600"/>
            </a:lvl4pPr>
            <a:lvl5pPr marL="0" indent="0">
              <a:spcBef>
                <a:spcPts val="30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66"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73" name="Texto del título"/>
          <p:cNvSpPr txBox="1">
            <a:spLocks noGrp="1"/>
          </p:cNvSpPr>
          <p:nvPr>
            <p:ph type="title"/>
          </p:nvPr>
        </p:nvSpPr>
        <p:spPr>
          <a:prstGeom prst="rect">
            <a:avLst/>
          </a:prstGeom>
        </p:spPr>
        <p:txBody>
          <a:bodyPr/>
          <a:lstStyle/>
          <a:p>
            <a:r>
              <a:t>Texto del título</a:t>
            </a:r>
          </a:p>
        </p:txBody>
      </p:sp>
      <p:sp>
        <p:nvSpPr>
          <p:cNvPr id="74" name="Nivel de texto 1…"/>
          <p:cNvSpPr txBox="1">
            <a:spLocks noGrp="1"/>
          </p:cNvSpPr>
          <p:nvPr>
            <p:ph type="body" sz="half" idx="1"/>
          </p:nvPr>
        </p:nvSpPr>
        <p:spPr>
          <a:xfrm>
            <a:off x="628650" y="1825625"/>
            <a:ext cx="3886200" cy="4351338"/>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75"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onnecteur droit 11"/>
          <p:cNvSpPr/>
          <p:nvPr/>
        </p:nvSpPr>
        <p:spPr>
          <a:xfrm flipH="1">
            <a:off x="587374" y="-2"/>
            <a:ext cx="1589" cy="658818"/>
          </a:xfrm>
          <a:prstGeom prst="line">
            <a:avLst/>
          </a:prstGeom>
          <a:ln w="25400">
            <a:solidFill>
              <a:schemeClr val="accent1"/>
            </a:solidFill>
          </a:ln>
        </p:spPr>
        <p:txBody>
          <a:bodyPr lIns="45718" tIns="45718" rIns="45718" bIns="45718"/>
          <a:lstStyle/>
          <a:p>
            <a:endParaRPr/>
          </a:p>
        </p:txBody>
      </p:sp>
      <p:pic>
        <p:nvPicPr>
          <p:cNvPr id="3" name="Picture 9" descr="Picture 9"/>
          <p:cNvPicPr>
            <a:picLocks noChangeAspect="1"/>
          </p:cNvPicPr>
          <p:nvPr/>
        </p:nvPicPr>
        <p:blipFill>
          <a:blip r:embed="rId9">
            <a:extLst/>
          </a:blip>
          <a:stretch>
            <a:fillRect/>
          </a:stretch>
        </p:blipFill>
        <p:spPr>
          <a:xfrm>
            <a:off x="6326187" y="6038850"/>
            <a:ext cx="2552703" cy="708025"/>
          </a:xfrm>
          <a:prstGeom prst="rect">
            <a:avLst/>
          </a:prstGeom>
          <a:ln w="12700">
            <a:miter lim="400000"/>
          </a:ln>
        </p:spPr>
      </p:pic>
      <p:sp>
        <p:nvSpPr>
          <p:cNvPr id="4" name="Texto del título"/>
          <p:cNvSpPr txBox="1">
            <a:spLocks noGrp="1"/>
          </p:cNvSpPr>
          <p:nvPr>
            <p:ph type="title"/>
          </p:nvPr>
        </p:nvSpPr>
        <p:spPr>
          <a:xfrm>
            <a:off x="741362" y="274638"/>
            <a:ext cx="7566026" cy="109061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Texto del título</a:t>
            </a:r>
          </a:p>
        </p:txBody>
      </p:sp>
      <p:sp>
        <p:nvSpPr>
          <p:cNvPr id="5" name="Nivel de texto 1…"/>
          <p:cNvSpPr txBox="1">
            <a:spLocks noGrp="1"/>
          </p:cNvSpPr>
          <p:nvPr>
            <p:ph type="body" idx="1"/>
          </p:nvPr>
        </p:nvSpPr>
        <p:spPr>
          <a:xfrm>
            <a:off x="740832" y="1498600"/>
            <a:ext cx="7567085" cy="447770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Nivel de texto 1</a:t>
            </a:r>
          </a:p>
          <a:p>
            <a:pPr lvl="1"/>
            <a:r>
              <a:t>Nivel de texto 2</a:t>
            </a:r>
          </a:p>
          <a:p>
            <a:pPr lvl="2"/>
            <a:r>
              <a:t>Nivel de texto 3</a:t>
            </a:r>
          </a:p>
          <a:p>
            <a:pPr lvl="3"/>
            <a:r>
              <a:t>Nivel de texto 4</a:t>
            </a:r>
          </a:p>
          <a:p>
            <a:pPr lvl="4"/>
            <a:r>
              <a:t>Nivel de texto 5</a:t>
            </a:r>
          </a:p>
        </p:txBody>
      </p:sp>
      <p:sp>
        <p:nvSpPr>
          <p:cNvPr id="6" name="Número de diapositiva"/>
          <p:cNvSpPr txBox="1">
            <a:spLocks noGrp="1"/>
          </p:cNvSpPr>
          <p:nvPr>
            <p:ph type="sldNum" sz="quarter" idx="2"/>
          </p:nvPr>
        </p:nvSpPr>
        <p:spPr>
          <a:xfrm>
            <a:off x="6279548" y="6224225"/>
            <a:ext cx="273652" cy="264251"/>
          </a:xfrm>
          <a:prstGeom prst="rect">
            <a:avLst/>
          </a:prstGeom>
          <a:ln w="12700">
            <a:miter lim="400000"/>
          </a:ln>
        </p:spPr>
        <p:txBody>
          <a:bodyPr wrap="none" lIns="45718" tIns="45718" rIns="45718" bIns="45718" anchor="ctr">
            <a:spAutoFit/>
          </a:bodyPr>
          <a:lstStyle>
            <a:lvl1pPr algn="r">
              <a:defRPr sz="1200">
                <a:solidFill>
                  <a:srgbClr val="8D8D8D"/>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5pPr>
      <a:lvl6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6pPr>
      <a:lvl7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7pPr>
      <a:lvl8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8pPr>
      <a:lvl9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9pPr>
    </p:titleStyle>
    <p:bodyStyle>
      <a:lvl1pPr marL="342900" marR="0" indent="-342900"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1pPr>
      <a:lvl2pPr marL="766762" marR="0" indent="-309562"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2pPr>
      <a:lvl3pPr marL="1184561" marR="0" indent="-270161"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3pPr>
      <a:lvl4pPr marL="16687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4pPr>
      <a:lvl5pPr marL="21259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5pPr>
      <a:lvl6pPr marL="25831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6pPr>
      <a:lvl7pPr marL="30403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7pPr>
      <a:lvl8pPr marL="3497579"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8pPr>
      <a:lvl9pPr marL="3954779" marR="0" indent="-297179"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4" name="Titre 10"/>
          <p:cNvSpPr txBox="1">
            <a:spLocks noGrp="1"/>
          </p:cNvSpPr>
          <p:nvPr>
            <p:ph type="ctrTitle"/>
          </p:nvPr>
        </p:nvSpPr>
        <p:spPr>
          <a:xfrm>
            <a:off x="1047389" y="2304501"/>
            <a:ext cx="7049221" cy="2519537"/>
          </a:xfrm>
          <a:prstGeom prst="rect">
            <a:avLst/>
          </a:prstGeom>
        </p:spPr>
        <p:txBody>
          <a:bodyPr/>
          <a:lstStyle/>
          <a:p>
            <a:pPr algn="ctr" defTabSz="425194">
              <a:defRPr sz="2900"/>
            </a:pPr>
            <a:r>
              <a:rPr smtClean="0"/>
              <a:t>Gender </a:t>
            </a:r>
            <a:r>
              <a:rPr dirty="0"/>
              <a:t>Stereotyping</a:t>
            </a:r>
            <a:br>
              <a:rPr dirty="0"/>
            </a:br>
            <a:r>
              <a:rPr dirty="0"/>
              <a:t> and the </a:t>
            </a:r>
            <a:r>
              <a:rPr dirty="0" smtClean="0"/>
              <a:t>Judiciary</a:t>
            </a:r>
            <a:endParaRP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 name="AutoShape 3"/>
          <p:cNvSpPr/>
          <p:nvPr/>
        </p:nvSpPr>
        <p:spPr>
          <a:xfrm>
            <a:off x="2339974" y="1052511"/>
            <a:ext cx="4824417" cy="4537080"/>
          </a:xfrm>
          <a:prstGeom prst="ellipse">
            <a:avLst/>
          </a:prstGeom>
          <a:solidFill>
            <a:srgbClr val="FFCC00"/>
          </a:solidFill>
          <a:ln w="12700">
            <a:miter lim="400000"/>
          </a:ln>
        </p:spPr>
        <p:txBody>
          <a:bodyPr lIns="45718" tIns="45718" rIns="45718" bIns="45718" anchor="ctr"/>
          <a:lstStyle/>
          <a:p>
            <a:endParaRPr/>
          </a:p>
        </p:txBody>
      </p:sp>
      <p:sp>
        <p:nvSpPr>
          <p:cNvPr id="122" name="Text Box 5"/>
          <p:cNvSpPr txBox="1"/>
          <p:nvPr/>
        </p:nvSpPr>
        <p:spPr>
          <a:xfrm>
            <a:off x="3857623" y="2643188"/>
            <a:ext cx="1871666" cy="35066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marL="342900" indent="-342900" algn="ctr">
              <a:defRPr b="1">
                <a:solidFill>
                  <a:srgbClr val="FFFFFF"/>
                </a:solidFill>
                <a:effectLst>
                  <a:outerShdw blurRad="38100" dist="38100" dir="2700000" rotWithShape="0">
                    <a:srgbClr val="DDDDDD"/>
                  </a:outerShdw>
                </a:effectLst>
                <a:latin typeface="Arial"/>
                <a:ea typeface="Arial"/>
                <a:cs typeface="Arial"/>
                <a:sym typeface="Arial"/>
              </a:defRPr>
            </a:lvl1pPr>
          </a:lstStyle>
          <a:p>
            <a:r>
              <a:t>UDHR</a:t>
            </a:r>
          </a:p>
        </p:txBody>
      </p:sp>
      <p:sp>
        <p:nvSpPr>
          <p:cNvPr id="123" name="Text Box 6"/>
          <p:cNvSpPr txBox="1"/>
          <p:nvPr/>
        </p:nvSpPr>
        <p:spPr>
          <a:xfrm>
            <a:off x="3059113" y="1125537"/>
            <a:ext cx="1441452" cy="510539"/>
          </a:xfrm>
          <a:prstGeom prst="rect">
            <a:avLst/>
          </a:prstGeom>
          <a:solidFill>
            <a:srgbClr val="00007A"/>
          </a:solidFill>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indent="-342900">
              <a:defRPr sz="800">
                <a:solidFill>
                  <a:srgbClr val="FFFFFF"/>
                </a:solidFill>
                <a:effectLst>
                  <a:outerShdw blurRad="38100" dist="38100" dir="2700000" rotWithShape="0">
                    <a:srgbClr val="000000"/>
                  </a:outerShdw>
                </a:effectLst>
              </a:defRPr>
            </a:pPr>
            <a:endParaRPr/>
          </a:p>
          <a:p>
            <a:pPr marL="342900" indent="-342900" algn="ctr">
              <a:defRPr sz="2000" b="1">
                <a:solidFill>
                  <a:srgbClr val="FFFFFF"/>
                </a:solidFill>
                <a:effectLst>
                  <a:outerShdw blurRad="38100" dist="38100" dir="2700000" rotWithShape="0">
                    <a:srgbClr val="000000"/>
                  </a:outerShdw>
                </a:effectLst>
              </a:defRPr>
            </a:pPr>
            <a:r>
              <a:t>ICCPR</a:t>
            </a:r>
          </a:p>
        </p:txBody>
      </p:sp>
      <p:sp>
        <p:nvSpPr>
          <p:cNvPr id="124" name="Text Box 7"/>
          <p:cNvSpPr txBox="1"/>
          <p:nvPr/>
        </p:nvSpPr>
        <p:spPr>
          <a:xfrm>
            <a:off x="4787900" y="1125537"/>
            <a:ext cx="1514475" cy="510539"/>
          </a:xfrm>
          <a:prstGeom prst="rect">
            <a:avLst/>
          </a:prstGeom>
          <a:solidFill>
            <a:srgbClr val="00007A"/>
          </a:solidFill>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indent="-342900">
              <a:defRPr sz="800">
                <a:solidFill>
                  <a:srgbClr val="FFFFFF"/>
                </a:solidFill>
                <a:effectLst>
                  <a:outerShdw blurRad="38100" dist="38100" dir="2700000" rotWithShape="0">
                    <a:srgbClr val="000000"/>
                  </a:outerShdw>
                </a:effectLst>
              </a:defRPr>
            </a:pPr>
            <a:endParaRPr/>
          </a:p>
          <a:p>
            <a:pPr marL="342900" indent="-342900" algn="ctr">
              <a:defRPr sz="2000" b="1">
                <a:solidFill>
                  <a:srgbClr val="FFFFFF"/>
                </a:solidFill>
                <a:effectLst>
                  <a:outerShdw blurRad="38100" dist="38100" dir="2700000" rotWithShape="0">
                    <a:srgbClr val="000000"/>
                  </a:outerShdw>
                </a:effectLst>
              </a:defRPr>
            </a:pPr>
            <a:r>
              <a:t>ICESCR</a:t>
            </a:r>
          </a:p>
        </p:txBody>
      </p:sp>
      <p:sp>
        <p:nvSpPr>
          <p:cNvPr id="125" name="Text Box 8"/>
          <p:cNvSpPr txBox="1"/>
          <p:nvPr/>
        </p:nvSpPr>
        <p:spPr>
          <a:xfrm>
            <a:off x="2643188" y="1844674"/>
            <a:ext cx="1350964" cy="510539"/>
          </a:xfrm>
          <a:prstGeom prst="rect">
            <a:avLst/>
          </a:prstGeom>
          <a:solidFill>
            <a:srgbClr val="00007A"/>
          </a:solidFill>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indent="-342900">
              <a:defRPr sz="800">
                <a:solidFill>
                  <a:srgbClr val="FFFFFF"/>
                </a:solidFill>
              </a:defRPr>
            </a:pPr>
            <a:endParaRPr/>
          </a:p>
          <a:p>
            <a:pPr marL="342900" indent="-342900" algn="ctr">
              <a:defRPr sz="2000" b="1">
                <a:solidFill>
                  <a:srgbClr val="FFFFFF"/>
                </a:solidFill>
              </a:defRPr>
            </a:pPr>
            <a:r>
              <a:t>CERD</a:t>
            </a:r>
          </a:p>
        </p:txBody>
      </p:sp>
      <p:sp>
        <p:nvSpPr>
          <p:cNvPr id="126" name="Text Box 9"/>
          <p:cNvSpPr txBox="1"/>
          <p:nvPr/>
        </p:nvSpPr>
        <p:spPr>
          <a:xfrm>
            <a:off x="5435600" y="1844674"/>
            <a:ext cx="1439863" cy="510539"/>
          </a:xfrm>
          <a:prstGeom prst="rect">
            <a:avLst/>
          </a:prstGeom>
          <a:solidFill>
            <a:srgbClr val="00007A"/>
          </a:solidFill>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indent="-342900">
              <a:defRPr sz="800">
                <a:solidFill>
                  <a:srgbClr val="FFFFFF"/>
                </a:solidFill>
                <a:effectLst>
                  <a:outerShdw blurRad="38100" dist="38100" dir="2700000" rotWithShape="0">
                    <a:srgbClr val="000000"/>
                  </a:outerShdw>
                </a:effectLst>
              </a:defRPr>
            </a:pPr>
            <a:endParaRPr/>
          </a:p>
          <a:p>
            <a:pPr marL="342900" indent="-342900" algn="ctr">
              <a:defRPr sz="2000" b="1">
                <a:solidFill>
                  <a:srgbClr val="FFFFFF"/>
                </a:solidFill>
                <a:effectLst>
                  <a:outerShdw blurRad="38100" dist="38100" dir="2700000" rotWithShape="0">
                    <a:srgbClr val="000000"/>
                  </a:outerShdw>
                </a:effectLst>
              </a:defRPr>
            </a:pPr>
            <a:r>
              <a:t>CEDAW</a:t>
            </a:r>
          </a:p>
        </p:txBody>
      </p:sp>
      <p:sp>
        <p:nvSpPr>
          <p:cNvPr id="127" name="Text Box 10"/>
          <p:cNvSpPr txBox="1"/>
          <p:nvPr/>
        </p:nvSpPr>
        <p:spPr>
          <a:xfrm>
            <a:off x="6011862" y="2636838"/>
            <a:ext cx="1152527" cy="510539"/>
          </a:xfrm>
          <a:prstGeom prst="rect">
            <a:avLst/>
          </a:prstGeom>
          <a:solidFill>
            <a:srgbClr val="00007A"/>
          </a:solidFill>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indent="-342900">
              <a:defRPr sz="800">
                <a:solidFill>
                  <a:srgbClr val="FFFFFF"/>
                </a:solidFill>
                <a:effectLst>
                  <a:outerShdw blurRad="38100" dist="38100" dir="2700000" rotWithShape="0">
                    <a:srgbClr val="000000"/>
                  </a:outerShdw>
                </a:effectLst>
              </a:defRPr>
            </a:pPr>
            <a:endParaRPr/>
          </a:p>
          <a:p>
            <a:pPr marL="342900" indent="-342900" algn="ctr">
              <a:defRPr sz="2000" b="1">
                <a:solidFill>
                  <a:srgbClr val="FFFFFF"/>
                </a:solidFill>
                <a:effectLst>
                  <a:outerShdw blurRad="38100" dist="38100" dir="2700000" rotWithShape="0">
                    <a:srgbClr val="000000"/>
                  </a:outerShdw>
                </a:effectLst>
              </a:defRPr>
            </a:pPr>
            <a:r>
              <a:t>CAT</a:t>
            </a:r>
          </a:p>
        </p:txBody>
      </p:sp>
      <p:sp>
        <p:nvSpPr>
          <p:cNvPr id="128" name="Text Box 11"/>
          <p:cNvSpPr txBox="1"/>
          <p:nvPr/>
        </p:nvSpPr>
        <p:spPr>
          <a:xfrm>
            <a:off x="2555875" y="2636838"/>
            <a:ext cx="1079500" cy="510539"/>
          </a:xfrm>
          <a:prstGeom prst="rect">
            <a:avLst/>
          </a:prstGeom>
          <a:solidFill>
            <a:srgbClr val="00007A"/>
          </a:solidFill>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indent="-342900">
              <a:defRPr sz="800">
                <a:solidFill>
                  <a:srgbClr val="FFFFFF"/>
                </a:solidFill>
                <a:effectLst>
                  <a:outerShdw blurRad="38100" dist="38100" dir="2700000" rotWithShape="0">
                    <a:srgbClr val="000000"/>
                  </a:outerShdw>
                </a:effectLst>
              </a:defRPr>
            </a:pPr>
            <a:endParaRPr/>
          </a:p>
          <a:p>
            <a:pPr marL="342900" indent="-342900" algn="ctr">
              <a:defRPr sz="2000" b="1">
                <a:solidFill>
                  <a:srgbClr val="FFFFFF"/>
                </a:solidFill>
              </a:defRPr>
            </a:pPr>
            <a:r>
              <a:t>CRC</a:t>
            </a:r>
          </a:p>
        </p:txBody>
      </p:sp>
      <p:grpSp>
        <p:nvGrpSpPr>
          <p:cNvPr id="131" name="_s1028"/>
          <p:cNvGrpSpPr/>
          <p:nvPr/>
        </p:nvGrpSpPr>
        <p:grpSpPr>
          <a:xfrm>
            <a:off x="3571873" y="3571873"/>
            <a:ext cx="2428878" cy="2363792"/>
            <a:chOff x="0" y="0"/>
            <a:chExt cx="2428876" cy="2363791"/>
          </a:xfrm>
        </p:grpSpPr>
        <p:sp>
          <p:nvSpPr>
            <p:cNvPr id="129" name="Triángulo"/>
            <p:cNvSpPr/>
            <p:nvPr/>
          </p:nvSpPr>
          <p:spPr>
            <a:xfrm rot="10800000" flipH="1">
              <a:off x="0" y="0"/>
              <a:ext cx="2428877" cy="236379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21600"/>
                  </a:lnTo>
                  <a:lnTo>
                    <a:pt x="21600" y="0"/>
                  </a:lnTo>
                  <a:lnTo>
                    <a:pt x="0" y="0"/>
                  </a:lnTo>
                  <a:close/>
                </a:path>
              </a:pathLst>
            </a:custGeom>
            <a:solidFill>
              <a:schemeClr val="accent1"/>
            </a:solidFill>
            <a:ln w="4670" cap="flat">
              <a:solidFill>
                <a:srgbClr val="333333"/>
              </a:solidFill>
              <a:prstDash val="solid"/>
              <a:miter lim="800000"/>
            </a:ln>
            <a:effectLst/>
          </p:spPr>
          <p:txBody>
            <a:bodyPr wrap="square" lIns="45718" tIns="45718" rIns="45718" bIns="45718" numCol="1" anchor="ctr">
              <a:noAutofit/>
            </a:bodyPr>
            <a:lstStyle/>
            <a:p>
              <a:pPr marL="342900" indent="-342900" algn="ctr">
                <a:lnSpc>
                  <a:spcPct val="70000"/>
                </a:lnSpc>
                <a:spcBef>
                  <a:spcPts val="400"/>
                </a:spcBef>
              </a:pPr>
              <a:endParaRPr/>
            </a:p>
          </p:txBody>
        </p:sp>
        <p:sp>
          <p:nvSpPr>
            <p:cNvPr id="130" name="National…"/>
            <p:cNvSpPr txBox="1"/>
            <p:nvPr/>
          </p:nvSpPr>
          <p:spPr>
            <a:xfrm>
              <a:off x="413271" y="235745"/>
              <a:ext cx="1602334" cy="1892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marL="342900" indent="-342900" algn="ctr">
                <a:lnSpc>
                  <a:spcPct val="70000"/>
                </a:lnSpc>
                <a:spcBef>
                  <a:spcPts val="400"/>
                </a:spcBef>
                <a:defRPr sz="2400" b="1">
                  <a:solidFill>
                    <a:srgbClr val="FFFFFF"/>
                  </a:solidFill>
                </a:defRPr>
              </a:pPr>
              <a:endParaRPr dirty="0"/>
            </a:p>
            <a:p>
              <a:pPr marL="342900" indent="-342900" algn="ctr">
                <a:lnSpc>
                  <a:spcPct val="70000"/>
                </a:lnSpc>
                <a:spcBef>
                  <a:spcPts val="400"/>
                </a:spcBef>
                <a:defRPr sz="2400" b="1">
                  <a:solidFill>
                    <a:srgbClr val="FFFFFF"/>
                  </a:solidFill>
                </a:defRPr>
              </a:pPr>
              <a:endParaRPr dirty="0"/>
            </a:p>
            <a:p>
              <a:pPr marL="342900" indent="-342900" algn="ctr">
                <a:lnSpc>
                  <a:spcPct val="70000"/>
                </a:lnSpc>
                <a:spcBef>
                  <a:spcPts val="400"/>
                </a:spcBef>
                <a:defRPr sz="2400" b="1">
                  <a:solidFill>
                    <a:srgbClr val="FFFFFF"/>
                  </a:solidFill>
                </a:defRPr>
              </a:pPr>
              <a:endParaRPr dirty="0"/>
            </a:p>
            <a:p>
              <a:pPr marL="342900" indent="-342900" algn="ctr">
                <a:lnSpc>
                  <a:spcPct val="70000"/>
                </a:lnSpc>
                <a:spcBef>
                  <a:spcPts val="500"/>
                </a:spcBef>
                <a:defRPr sz="2400" b="1"/>
              </a:pPr>
              <a:r>
                <a:rPr dirty="0"/>
                <a:t>National</a:t>
              </a:r>
            </a:p>
            <a:p>
              <a:pPr marL="342900" indent="-342900" algn="ctr">
                <a:lnSpc>
                  <a:spcPct val="70000"/>
                </a:lnSpc>
                <a:spcBef>
                  <a:spcPts val="500"/>
                </a:spcBef>
                <a:defRPr sz="2400" b="1"/>
              </a:pPr>
              <a:r>
                <a:rPr dirty="0"/>
                <a:t>Protection</a:t>
              </a:r>
            </a:p>
            <a:p>
              <a:pPr marL="342900" indent="-342900" algn="ctr">
                <a:lnSpc>
                  <a:spcPct val="70000"/>
                </a:lnSpc>
                <a:spcBef>
                  <a:spcPts val="500"/>
                </a:spcBef>
                <a:defRPr sz="2400" b="1"/>
              </a:pPr>
              <a:r>
                <a:rPr dirty="0"/>
                <a:t>Systems</a:t>
              </a:r>
            </a:p>
          </p:txBody>
        </p:sp>
      </p:grpSp>
      <p:sp>
        <p:nvSpPr>
          <p:cNvPr id="132" name="Text Box 16"/>
          <p:cNvSpPr txBox="1"/>
          <p:nvPr/>
        </p:nvSpPr>
        <p:spPr>
          <a:xfrm>
            <a:off x="6011862" y="3428998"/>
            <a:ext cx="1223964" cy="510539"/>
          </a:xfrm>
          <a:prstGeom prst="rect">
            <a:avLst/>
          </a:prstGeom>
          <a:solidFill>
            <a:srgbClr val="00007A"/>
          </a:solidFill>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indent="-342900" algn="ctr">
              <a:defRPr sz="800">
                <a:solidFill>
                  <a:srgbClr val="FFFFFF"/>
                </a:solidFill>
                <a:effectLst>
                  <a:outerShdw blurRad="38100" dist="38100" dir="2700000" rotWithShape="0">
                    <a:srgbClr val="000000"/>
                  </a:outerShdw>
                </a:effectLst>
              </a:defRPr>
            </a:pPr>
            <a:endParaRPr/>
          </a:p>
          <a:p>
            <a:pPr marL="342900" indent="-342900" algn="ctr">
              <a:defRPr sz="2000" b="1">
                <a:solidFill>
                  <a:srgbClr val="FFFFFF"/>
                </a:solidFill>
              </a:defRPr>
            </a:pPr>
            <a:r>
              <a:t>CMW</a:t>
            </a:r>
          </a:p>
        </p:txBody>
      </p:sp>
      <p:sp>
        <p:nvSpPr>
          <p:cNvPr id="133" name="Text Box 17"/>
          <p:cNvSpPr txBox="1"/>
          <p:nvPr/>
        </p:nvSpPr>
        <p:spPr>
          <a:xfrm>
            <a:off x="1500188" y="4143375"/>
            <a:ext cx="2303462" cy="739138"/>
          </a:xfrm>
          <a:prstGeom prst="rect">
            <a:avLst/>
          </a:prstGeom>
          <a:solidFill>
            <a:srgbClr val="008000"/>
          </a:solidFill>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indent="-342900">
              <a:defRPr sz="700">
                <a:solidFill>
                  <a:srgbClr val="FFFFFF"/>
                </a:solidFill>
                <a:effectLst>
                  <a:outerShdw blurRad="38100" dist="38100" dir="2700000" rotWithShape="0">
                    <a:srgbClr val="000000"/>
                  </a:outerShdw>
                </a:effectLst>
              </a:defRPr>
            </a:pPr>
            <a:endParaRPr/>
          </a:p>
          <a:p>
            <a:pPr marL="342900" indent="-342900">
              <a:defRPr b="1">
                <a:solidFill>
                  <a:srgbClr val="FFFFFF"/>
                </a:solidFill>
              </a:defRPr>
            </a:pPr>
            <a:r>
              <a:t>Other International Instruments</a:t>
            </a:r>
          </a:p>
        </p:txBody>
      </p:sp>
      <p:sp>
        <p:nvSpPr>
          <p:cNvPr id="134" name="Text Box 18"/>
          <p:cNvSpPr txBox="1"/>
          <p:nvPr/>
        </p:nvSpPr>
        <p:spPr>
          <a:xfrm>
            <a:off x="5508623" y="4149725"/>
            <a:ext cx="2376491" cy="675638"/>
          </a:xfrm>
          <a:prstGeom prst="rect">
            <a:avLst/>
          </a:prstGeom>
          <a:solidFill>
            <a:srgbClr val="FF6600"/>
          </a:solidFill>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indent="-342900" algn="ctr">
              <a:defRPr sz="2000" b="1">
                <a:solidFill>
                  <a:srgbClr val="FFFFFF"/>
                </a:solidFill>
              </a:defRPr>
            </a:pPr>
            <a:r>
              <a:t>Regional</a:t>
            </a:r>
          </a:p>
          <a:p>
            <a:pPr marL="342900" indent="-342900" algn="ctr">
              <a:defRPr sz="2000" b="1">
                <a:solidFill>
                  <a:srgbClr val="FFFFFF"/>
                </a:solidFill>
              </a:defRPr>
            </a:pPr>
            <a:r>
              <a:t>Regimes</a:t>
            </a:r>
          </a:p>
        </p:txBody>
      </p:sp>
      <p:sp>
        <p:nvSpPr>
          <p:cNvPr id="135" name="Text Box 11"/>
          <p:cNvSpPr txBox="1"/>
          <p:nvPr/>
        </p:nvSpPr>
        <p:spPr>
          <a:xfrm>
            <a:off x="2786063" y="3428998"/>
            <a:ext cx="1079502" cy="510539"/>
          </a:xfrm>
          <a:prstGeom prst="rect">
            <a:avLst/>
          </a:prstGeom>
          <a:solidFill>
            <a:srgbClr val="00007A"/>
          </a:solidFill>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indent="-342900">
              <a:defRPr sz="800">
                <a:solidFill>
                  <a:srgbClr val="FFFFFF"/>
                </a:solidFill>
                <a:effectLst>
                  <a:outerShdw blurRad="38100" dist="38100" dir="2700000" rotWithShape="0">
                    <a:srgbClr val="000000"/>
                  </a:outerShdw>
                </a:effectLst>
              </a:defRPr>
            </a:pPr>
            <a:endParaRPr/>
          </a:p>
          <a:p>
            <a:pPr marL="342900" indent="-342900" algn="ctr">
              <a:defRPr sz="2000" b="1">
                <a:solidFill>
                  <a:srgbClr val="FFFFFF"/>
                </a:solidFill>
              </a:defRPr>
            </a:pPr>
            <a:r>
              <a:t>CRPD</a:t>
            </a:r>
          </a:p>
        </p:txBody>
      </p:sp>
      <p:sp>
        <p:nvSpPr>
          <p:cNvPr id="136" name="Title 4"/>
          <p:cNvSpPr txBox="1"/>
          <p:nvPr/>
        </p:nvSpPr>
        <p:spPr>
          <a:xfrm>
            <a:off x="571500" y="184150"/>
            <a:ext cx="8229600" cy="5613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3200" b="1">
                <a:solidFill>
                  <a:schemeClr val="accent1"/>
                </a:solidFill>
              </a:defRPr>
            </a:lvl1pPr>
          </a:lstStyle>
          <a:p>
            <a:r>
              <a:rPr dirty="0"/>
              <a:t>Human rights instruments</a:t>
            </a:r>
          </a:p>
        </p:txBody>
      </p:sp>
      <p:sp>
        <p:nvSpPr>
          <p:cNvPr id="137" name="TextBox 17"/>
          <p:cNvSpPr txBox="1"/>
          <p:nvPr/>
        </p:nvSpPr>
        <p:spPr>
          <a:xfrm>
            <a:off x="146050" y="6210300"/>
            <a:ext cx="4273550" cy="4470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1200"/>
            </a:lvl1pPr>
          </a:lstStyle>
          <a:p>
            <a:r>
              <a:t>Graphic taken from presentation in the UN Common Learning package.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iterate>
                                    <p:tmAbs val="0"/>
                                  </p:iterate>
                                  <p:childTnLst>
                                    <p:set>
                                      <p:cBhvr>
                                        <p:cTn id="6" fill="hold"/>
                                        <p:tgtEl>
                                          <p:spTgt spid="122"/>
                                        </p:tgtEl>
                                        <p:attrNameLst>
                                          <p:attrName>style.visibility</p:attrName>
                                        </p:attrNameLst>
                                      </p:cBhvr>
                                      <p:to>
                                        <p:strVal val="visible"/>
                                      </p:to>
                                    </p:set>
                                    <p:animEffect transition="in" filter="box(in)">
                                      <p:cBhvr>
                                        <p:cTn id="7" dur="500"/>
                                        <p:tgtEl>
                                          <p:spTgt spid="1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2" nodeType="clickEffect">
                                  <p:stCondLst>
                                    <p:cond delay="0"/>
                                  </p:stCondLst>
                                  <p:iterate>
                                    <p:tmAbs val="0"/>
                                  </p:iterate>
                                  <p:childTnLst>
                                    <p:set>
                                      <p:cBhvr>
                                        <p:cTn id="11" fill="hold"/>
                                        <p:tgtEl>
                                          <p:spTgt spid="128"/>
                                        </p:tgtEl>
                                        <p:attrNameLst>
                                          <p:attrName>style.visibility</p:attrName>
                                        </p:attrNameLst>
                                      </p:cBhvr>
                                      <p:to>
                                        <p:strVal val="visible"/>
                                      </p:to>
                                    </p:set>
                                    <p:anim calcmode="lin" valueType="num">
                                      <p:cBhvr>
                                        <p:cTn id="12" dur="500" fill="hold"/>
                                        <p:tgtEl>
                                          <p:spTgt spid="128"/>
                                        </p:tgtEl>
                                        <p:attrNameLst>
                                          <p:attrName>ppt_x</p:attrName>
                                        </p:attrNameLst>
                                      </p:cBhvr>
                                      <p:tavLst>
                                        <p:tav tm="0">
                                          <p:val>
                                            <p:strVal val="#ppt_x"/>
                                          </p:val>
                                        </p:tav>
                                        <p:tav tm="100000">
                                          <p:val>
                                            <p:strVal val="#ppt_x"/>
                                          </p:val>
                                        </p:tav>
                                      </p:tavLst>
                                    </p:anim>
                                    <p:anim calcmode="lin" valueType="num">
                                      <p:cBhvr>
                                        <p:cTn id="13" dur="500" fill="hold"/>
                                        <p:tgtEl>
                                          <p:spTgt spid="128"/>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3" nodeType="afterEffect">
                                  <p:stCondLst>
                                    <p:cond delay="0"/>
                                  </p:stCondLst>
                                  <p:iterate>
                                    <p:tmAbs val="0"/>
                                  </p:iterate>
                                  <p:childTnLst>
                                    <p:set>
                                      <p:cBhvr>
                                        <p:cTn id="16" fill="hold"/>
                                        <p:tgtEl>
                                          <p:spTgt spid="125"/>
                                        </p:tgtEl>
                                        <p:attrNameLst>
                                          <p:attrName>style.visibility</p:attrName>
                                        </p:attrNameLst>
                                      </p:cBhvr>
                                      <p:to>
                                        <p:strVal val="visible"/>
                                      </p:to>
                                    </p:set>
                                    <p:anim calcmode="lin" valueType="num">
                                      <p:cBhvr>
                                        <p:cTn id="17" dur="500" fill="hold"/>
                                        <p:tgtEl>
                                          <p:spTgt spid="125"/>
                                        </p:tgtEl>
                                        <p:attrNameLst>
                                          <p:attrName>ppt_x</p:attrName>
                                        </p:attrNameLst>
                                      </p:cBhvr>
                                      <p:tavLst>
                                        <p:tav tm="0">
                                          <p:val>
                                            <p:strVal val="#ppt_x"/>
                                          </p:val>
                                        </p:tav>
                                        <p:tav tm="100000">
                                          <p:val>
                                            <p:strVal val="#ppt_x"/>
                                          </p:val>
                                        </p:tav>
                                      </p:tavLst>
                                    </p:anim>
                                    <p:anim calcmode="lin" valueType="num">
                                      <p:cBhvr>
                                        <p:cTn id="18" dur="500" fill="hold"/>
                                        <p:tgtEl>
                                          <p:spTgt spid="125"/>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4" fill="hold" grpId="4" nodeType="afterEffect">
                                  <p:stCondLst>
                                    <p:cond delay="0"/>
                                  </p:stCondLst>
                                  <p:iterate>
                                    <p:tmAbs val="0"/>
                                  </p:iterate>
                                  <p:childTnLst>
                                    <p:set>
                                      <p:cBhvr>
                                        <p:cTn id="21" fill="hold"/>
                                        <p:tgtEl>
                                          <p:spTgt spid="123"/>
                                        </p:tgtEl>
                                        <p:attrNameLst>
                                          <p:attrName>style.visibility</p:attrName>
                                        </p:attrNameLst>
                                      </p:cBhvr>
                                      <p:to>
                                        <p:strVal val="visible"/>
                                      </p:to>
                                    </p:set>
                                    <p:anim calcmode="lin" valueType="num">
                                      <p:cBhvr>
                                        <p:cTn id="22" dur="500" fill="hold"/>
                                        <p:tgtEl>
                                          <p:spTgt spid="123"/>
                                        </p:tgtEl>
                                        <p:attrNameLst>
                                          <p:attrName>ppt_x</p:attrName>
                                        </p:attrNameLst>
                                      </p:cBhvr>
                                      <p:tavLst>
                                        <p:tav tm="0">
                                          <p:val>
                                            <p:strVal val="#ppt_x"/>
                                          </p:val>
                                        </p:tav>
                                        <p:tav tm="100000">
                                          <p:val>
                                            <p:strVal val="#ppt_x"/>
                                          </p:val>
                                        </p:tav>
                                      </p:tavLst>
                                    </p:anim>
                                    <p:anim calcmode="lin" valueType="num">
                                      <p:cBhvr>
                                        <p:cTn id="23" dur="500" fill="hold"/>
                                        <p:tgtEl>
                                          <p:spTgt spid="123"/>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2" presetClass="entr" presetSubtype="4" fill="hold" grpId="5" nodeType="afterEffect">
                                  <p:stCondLst>
                                    <p:cond delay="0"/>
                                  </p:stCondLst>
                                  <p:iterate>
                                    <p:tmAbs val="0"/>
                                  </p:iterate>
                                  <p:childTnLst>
                                    <p:set>
                                      <p:cBhvr>
                                        <p:cTn id="26" fill="hold"/>
                                        <p:tgtEl>
                                          <p:spTgt spid="124"/>
                                        </p:tgtEl>
                                        <p:attrNameLst>
                                          <p:attrName>style.visibility</p:attrName>
                                        </p:attrNameLst>
                                      </p:cBhvr>
                                      <p:to>
                                        <p:strVal val="visible"/>
                                      </p:to>
                                    </p:set>
                                    <p:anim calcmode="lin" valueType="num">
                                      <p:cBhvr>
                                        <p:cTn id="27" dur="500" fill="hold"/>
                                        <p:tgtEl>
                                          <p:spTgt spid="124"/>
                                        </p:tgtEl>
                                        <p:attrNameLst>
                                          <p:attrName>ppt_x</p:attrName>
                                        </p:attrNameLst>
                                      </p:cBhvr>
                                      <p:tavLst>
                                        <p:tav tm="0">
                                          <p:val>
                                            <p:strVal val="#ppt_x"/>
                                          </p:val>
                                        </p:tav>
                                        <p:tav tm="100000">
                                          <p:val>
                                            <p:strVal val="#ppt_x"/>
                                          </p:val>
                                        </p:tav>
                                      </p:tavLst>
                                    </p:anim>
                                    <p:anim calcmode="lin" valueType="num">
                                      <p:cBhvr>
                                        <p:cTn id="28" dur="500" fill="hold"/>
                                        <p:tgtEl>
                                          <p:spTgt spid="124"/>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4" fill="hold" grpId="6" nodeType="afterEffect">
                                  <p:stCondLst>
                                    <p:cond delay="0"/>
                                  </p:stCondLst>
                                  <p:iterate>
                                    <p:tmAbs val="0"/>
                                  </p:iterate>
                                  <p:childTnLst>
                                    <p:set>
                                      <p:cBhvr>
                                        <p:cTn id="31" fill="hold"/>
                                        <p:tgtEl>
                                          <p:spTgt spid="126"/>
                                        </p:tgtEl>
                                        <p:attrNameLst>
                                          <p:attrName>style.visibility</p:attrName>
                                        </p:attrNameLst>
                                      </p:cBhvr>
                                      <p:to>
                                        <p:strVal val="visible"/>
                                      </p:to>
                                    </p:set>
                                    <p:anim calcmode="lin" valueType="num">
                                      <p:cBhvr>
                                        <p:cTn id="32" dur="500" fill="hold"/>
                                        <p:tgtEl>
                                          <p:spTgt spid="126"/>
                                        </p:tgtEl>
                                        <p:attrNameLst>
                                          <p:attrName>ppt_x</p:attrName>
                                        </p:attrNameLst>
                                      </p:cBhvr>
                                      <p:tavLst>
                                        <p:tav tm="0">
                                          <p:val>
                                            <p:strVal val="#ppt_x"/>
                                          </p:val>
                                        </p:tav>
                                        <p:tav tm="100000">
                                          <p:val>
                                            <p:strVal val="#ppt_x"/>
                                          </p:val>
                                        </p:tav>
                                      </p:tavLst>
                                    </p:anim>
                                    <p:anim calcmode="lin" valueType="num">
                                      <p:cBhvr>
                                        <p:cTn id="33" dur="500" fill="hold"/>
                                        <p:tgtEl>
                                          <p:spTgt spid="126"/>
                                        </p:tgtEl>
                                        <p:attrNameLst>
                                          <p:attrName>ppt_y</p:attrName>
                                        </p:attrNameLst>
                                      </p:cBhvr>
                                      <p:tavLst>
                                        <p:tav tm="0">
                                          <p:val>
                                            <p:strVal val="1+#ppt_h/2"/>
                                          </p:val>
                                        </p:tav>
                                        <p:tav tm="100000">
                                          <p:val>
                                            <p:strVal val="#ppt_y"/>
                                          </p:val>
                                        </p:tav>
                                      </p:tavLst>
                                    </p:anim>
                                  </p:childTnLst>
                                </p:cTn>
                              </p:par>
                            </p:childTnLst>
                          </p:cTn>
                        </p:par>
                        <p:par>
                          <p:cTn id="34" fill="hold">
                            <p:stCondLst>
                              <p:cond delay="2500"/>
                            </p:stCondLst>
                            <p:childTnLst>
                              <p:par>
                                <p:cTn id="35" presetID="2" presetClass="entr" presetSubtype="4" fill="hold" grpId="7" nodeType="afterEffect">
                                  <p:stCondLst>
                                    <p:cond delay="0"/>
                                  </p:stCondLst>
                                  <p:iterate>
                                    <p:tmAbs val="0"/>
                                  </p:iterate>
                                  <p:childTnLst>
                                    <p:set>
                                      <p:cBhvr>
                                        <p:cTn id="36" fill="hold"/>
                                        <p:tgtEl>
                                          <p:spTgt spid="127"/>
                                        </p:tgtEl>
                                        <p:attrNameLst>
                                          <p:attrName>style.visibility</p:attrName>
                                        </p:attrNameLst>
                                      </p:cBhvr>
                                      <p:to>
                                        <p:strVal val="visible"/>
                                      </p:to>
                                    </p:set>
                                    <p:anim calcmode="lin" valueType="num">
                                      <p:cBhvr>
                                        <p:cTn id="37" dur="500" fill="hold"/>
                                        <p:tgtEl>
                                          <p:spTgt spid="127"/>
                                        </p:tgtEl>
                                        <p:attrNameLst>
                                          <p:attrName>ppt_x</p:attrName>
                                        </p:attrNameLst>
                                      </p:cBhvr>
                                      <p:tavLst>
                                        <p:tav tm="0">
                                          <p:val>
                                            <p:strVal val="#ppt_x"/>
                                          </p:val>
                                        </p:tav>
                                        <p:tav tm="100000">
                                          <p:val>
                                            <p:strVal val="#ppt_x"/>
                                          </p:val>
                                        </p:tav>
                                      </p:tavLst>
                                    </p:anim>
                                    <p:anim calcmode="lin" valueType="num">
                                      <p:cBhvr>
                                        <p:cTn id="38" dur="500" fill="hold"/>
                                        <p:tgtEl>
                                          <p:spTgt spid="127"/>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2" presetClass="entr" presetSubtype="4" fill="hold" grpId="8" nodeType="afterEffect">
                                  <p:stCondLst>
                                    <p:cond delay="0"/>
                                  </p:stCondLst>
                                  <p:iterate>
                                    <p:tmAbs val="0"/>
                                  </p:iterate>
                                  <p:childTnLst>
                                    <p:set>
                                      <p:cBhvr>
                                        <p:cTn id="41" fill="hold"/>
                                        <p:tgtEl>
                                          <p:spTgt spid="132"/>
                                        </p:tgtEl>
                                        <p:attrNameLst>
                                          <p:attrName>style.visibility</p:attrName>
                                        </p:attrNameLst>
                                      </p:cBhvr>
                                      <p:to>
                                        <p:strVal val="visible"/>
                                      </p:to>
                                    </p:set>
                                    <p:anim calcmode="lin" valueType="num">
                                      <p:cBhvr>
                                        <p:cTn id="42" dur="500" fill="hold"/>
                                        <p:tgtEl>
                                          <p:spTgt spid="132"/>
                                        </p:tgtEl>
                                        <p:attrNameLst>
                                          <p:attrName>ppt_x</p:attrName>
                                        </p:attrNameLst>
                                      </p:cBhvr>
                                      <p:tavLst>
                                        <p:tav tm="0">
                                          <p:val>
                                            <p:strVal val="#ppt_x"/>
                                          </p:val>
                                        </p:tav>
                                        <p:tav tm="100000">
                                          <p:val>
                                            <p:strVal val="#ppt_x"/>
                                          </p:val>
                                        </p:tav>
                                      </p:tavLst>
                                    </p:anim>
                                    <p:anim calcmode="lin" valueType="num">
                                      <p:cBhvr>
                                        <p:cTn id="43" dur="500" fill="hold"/>
                                        <p:tgtEl>
                                          <p:spTgt spid="132"/>
                                        </p:tgtEl>
                                        <p:attrNameLst>
                                          <p:attrName>ppt_y</p:attrName>
                                        </p:attrNameLst>
                                      </p:cBhvr>
                                      <p:tavLst>
                                        <p:tav tm="0">
                                          <p:val>
                                            <p:strVal val="1+#ppt_h/2"/>
                                          </p:val>
                                        </p:tav>
                                        <p:tav tm="100000">
                                          <p:val>
                                            <p:strVal val="#ppt_y"/>
                                          </p:val>
                                        </p:tav>
                                      </p:tavLst>
                                    </p:anim>
                                  </p:childTnLst>
                                </p:cTn>
                              </p:par>
                            </p:childTnLst>
                          </p:cTn>
                        </p:par>
                        <p:par>
                          <p:cTn id="44" fill="hold">
                            <p:stCondLst>
                              <p:cond delay="3500"/>
                            </p:stCondLst>
                            <p:childTnLst>
                              <p:par>
                                <p:cTn id="45" presetID="2" presetClass="entr" presetSubtype="4" fill="hold" grpId="9" nodeType="afterEffect">
                                  <p:stCondLst>
                                    <p:cond delay="0"/>
                                  </p:stCondLst>
                                  <p:iterate>
                                    <p:tmAbs val="0"/>
                                  </p:iterate>
                                  <p:childTnLst>
                                    <p:set>
                                      <p:cBhvr>
                                        <p:cTn id="46" fill="hold"/>
                                        <p:tgtEl>
                                          <p:spTgt spid="135"/>
                                        </p:tgtEl>
                                        <p:attrNameLst>
                                          <p:attrName>style.visibility</p:attrName>
                                        </p:attrNameLst>
                                      </p:cBhvr>
                                      <p:to>
                                        <p:strVal val="visible"/>
                                      </p:to>
                                    </p:set>
                                    <p:anim calcmode="lin" valueType="num">
                                      <p:cBhvr>
                                        <p:cTn id="47" dur="500" fill="hold"/>
                                        <p:tgtEl>
                                          <p:spTgt spid="135"/>
                                        </p:tgtEl>
                                        <p:attrNameLst>
                                          <p:attrName>ppt_x</p:attrName>
                                        </p:attrNameLst>
                                      </p:cBhvr>
                                      <p:tavLst>
                                        <p:tav tm="0">
                                          <p:val>
                                            <p:strVal val="#ppt_x"/>
                                          </p:val>
                                        </p:tav>
                                        <p:tav tm="100000">
                                          <p:val>
                                            <p:strVal val="#ppt_x"/>
                                          </p:val>
                                        </p:tav>
                                      </p:tavLst>
                                    </p:anim>
                                    <p:anim calcmode="lin" valueType="num">
                                      <p:cBhvr>
                                        <p:cTn id="48" dur="500" fill="hold"/>
                                        <p:tgtEl>
                                          <p:spTgt spid="13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10" nodeType="clickEffect">
                                  <p:stCondLst>
                                    <p:cond delay="0"/>
                                  </p:stCondLst>
                                  <p:iterate>
                                    <p:tmAbs val="0"/>
                                  </p:iterate>
                                  <p:childTnLst>
                                    <p:set>
                                      <p:cBhvr>
                                        <p:cTn id="52" fill="hold"/>
                                        <p:tgtEl>
                                          <p:spTgt spid="133"/>
                                        </p:tgtEl>
                                        <p:attrNameLst>
                                          <p:attrName>style.visibility</p:attrName>
                                        </p:attrNameLst>
                                      </p:cBhvr>
                                      <p:to>
                                        <p:strVal val="visible"/>
                                      </p:to>
                                    </p:set>
                                    <p:animEffect transition="in" filter="box(in)">
                                      <p:cBhvr>
                                        <p:cTn id="53" dur="500"/>
                                        <p:tgtEl>
                                          <p:spTgt spid="133"/>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11" nodeType="clickEffect">
                                  <p:stCondLst>
                                    <p:cond delay="0"/>
                                  </p:stCondLst>
                                  <p:iterate>
                                    <p:tmAbs val="0"/>
                                  </p:iterate>
                                  <p:childTnLst>
                                    <p:set>
                                      <p:cBhvr>
                                        <p:cTn id="57" fill="hold"/>
                                        <p:tgtEl>
                                          <p:spTgt spid="134"/>
                                        </p:tgtEl>
                                        <p:attrNameLst>
                                          <p:attrName>style.visibility</p:attrName>
                                        </p:attrNameLst>
                                      </p:cBhvr>
                                      <p:to>
                                        <p:strVal val="visible"/>
                                      </p:to>
                                    </p:set>
                                    <p:animEffect transition="in" filter="box(in)">
                                      <p:cBhvr>
                                        <p:cTn id="58" dur="500"/>
                                        <p:tgtEl>
                                          <p:spTgt spid="134"/>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12" nodeType="clickEffect">
                                  <p:stCondLst>
                                    <p:cond delay="0"/>
                                  </p:stCondLst>
                                  <p:iterate>
                                    <p:tmAbs val="0"/>
                                  </p:iterate>
                                  <p:childTnLst>
                                    <p:set>
                                      <p:cBhvr>
                                        <p:cTn id="62" fill="hold"/>
                                        <p:tgtEl>
                                          <p:spTgt spid="131"/>
                                        </p:tgtEl>
                                        <p:attrNameLst>
                                          <p:attrName>style.visibility</p:attrName>
                                        </p:attrNameLst>
                                      </p:cBhvr>
                                      <p:to>
                                        <p:strVal val="visible"/>
                                      </p:to>
                                    </p:set>
                                    <p:animEffect transition="in" filter="blinds(horizontal)">
                                      <p:cBhvr>
                                        <p:cTn id="63"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1" animBg="1" advAuto="0"/>
      <p:bldP spid="123" grpId="4" animBg="1" advAuto="0"/>
      <p:bldP spid="124" grpId="5" animBg="1" advAuto="0"/>
      <p:bldP spid="125" grpId="3" animBg="1" advAuto="0"/>
      <p:bldP spid="126" grpId="6" animBg="1" advAuto="0"/>
      <p:bldP spid="127" grpId="7" animBg="1" advAuto="0"/>
      <p:bldP spid="128" grpId="2" animBg="1" advAuto="0"/>
      <p:bldP spid="131" grpId="12" animBg="1" advAuto="0"/>
      <p:bldP spid="132" grpId="8" animBg="1" advAuto="0"/>
      <p:bldP spid="133" grpId="10" animBg="1" advAuto="0"/>
      <p:bldP spid="134" grpId="11" animBg="1" advAuto="0"/>
      <p:bldP spid="135" grpId="9" animBg="1"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 name="Title 1"/>
          <p:cNvSpPr txBox="1">
            <a:spLocks noGrp="1"/>
          </p:cNvSpPr>
          <p:nvPr>
            <p:ph type="title"/>
          </p:nvPr>
        </p:nvSpPr>
        <p:spPr>
          <a:xfrm>
            <a:off x="741362" y="274638"/>
            <a:ext cx="7566026" cy="1090614"/>
          </a:xfrm>
          <a:prstGeom prst="rect">
            <a:avLst/>
          </a:prstGeom>
        </p:spPr>
        <p:txBody>
          <a:bodyPr/>
          <a:lstStyle/>
          <a:p>
            <a:r>
              <a:rPr dirty="0"/>
              <a:t>States’ obligations </a:t>
            </a:r>
          </a:p>
        </p:txBody>
      </p:sp>
      <p:grpSp>
        <p:nvGrpSpPr>
          <p:cNvPr id="152" name="Diagrama 2"/>
          <p:cNvGrpSpPr/>
          <p:nvPr/>
        </p:nvGrpSpPr>
        <p:grpSpPr>
          <a:xfrm>
            <a:off x="744446" y="1498599"/>
            <a:ext cx="7559855" cy="4477702"/>
            <a:chOff x="0" y="0"/>
            <a:chExt cx="7559854" cy="4477701"/>
          </a:xfrm>
        </p:grpSpPr>
        <p:sp>
          <p:nvSpPr>
            <p:cNvPr id="142" name="Flecha"/>
            <p:cNvSpPr/>
            <p:nvPr/>
          </p:nvSpPr>
          <p:spPr>
            <a:xfrm>
              <a:off x="563916" y="0"/>
              <a:ext cx="6432022" cy="4477702"/>
            </a:xfrm>
            <a:prstGeom prst="rightArrow">
              <a:avLst>
                <a:gd name="adj1" fmla="val 50000"/>
                <a:gd name="adj2" fmla="val 50000"/>
              </a:avLst>
            </a:prstGeom>
            <a:solidFill>
              <a:srgbClr val="CAD4E5"/>
            </a:solidFill>
            <a:ln w="12700" cap="flat">
              <a:noFill/>
              <a:miter lim="400000"/>
            </a:ln>
            <a:effectLst>
              <a:outerShdw blurRad="38100" dist="23000" dir="5400000" rotWithShape="0">
                <a:srgbClr val="000000">
                  <a:alpha val="35000"/>
                </a:srgbClr>
              </a:outerShdw>
            </a:effectLst>
          </p:spPr>
          <p:txBody>
            <a:bodyPr wrap="square" lIns="45718" tIns="45718" rIns="45718" bIns="45718" numCol="1" anchor="t">
              <a:noAutofit/>
            </a:bodyPr>
            <a:lstStyle/>
            <a:p>
              <a:endParaRPr/>
            </a:p>
          </p:txBody>
        </p:sp>
        <p:grpSp>
          <p:nvGrpSpPr>
            <p:cNvPr id="145" name="Grupo"/>
            <p:cNvGrpSpPr/>
            <p:nvPr/>
          </p:nvGrpSpPr>
          <p:grpSpPr>
            <a:xfrm>
              <a:off x="0" y="1343309"/>
              <a:ext cx="2347279" cy="1791081"/>
              <a:chOff x="0" y="0"/>
              <a:chExt cx="2347278" cy="1791080"/>
            </a:xfrm>
          </p:grpSpPr>
          <p:sp>
            <p:nvSpPr>
              <p:cNvPr id="143" name="Rectángulo redondeado"/>
              <p:cNvSpPr/>
              <p:nvPr/>
            </p:nvSpPr>
            <p:spPr>
              <a:xfrm>
                <a:off x="0" y="0"/>
                <a:ext cx="2347279" cy="1791081"/>
              </a:xfrm>
              <a:prstGeom prst="roundRect">
                <a:avLst>
                  <a:gd name="adj" fmla="val 16667"/>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1955800">
                  <a:lnSpc>
                    <a:spcPct val="90000"/>
                  </a:lnSpc>
                  <a:spcBef>
                    <a:spcPts val="700"/>
                  </a:spcBef>
                  <a:defRPr sz="4400">
                    <a:solidFill>
                      <a:srgbClr val="FFFFFF"/>
                    </a:solidFill>
                  </a:defRPr>
                </a:pPr>
                <a:endParaRPr/>
              </a:p>
            </p:txBody>
          </p:sp>
          <p:sp>
            <p:nvSpPr>
              <p:cNvPr id="144" name="Respect"/>
              <p:cNvSpPr txBox="1"/>
              <p:nvPr/>
            </p:nvSpPr>
            <p:spPr>
              <a:xfrm>
                <a:off x="87432" y="404050"/>
                <a:ext cx="2172413" cy="98298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67639" tIns="167639" rIns="167639" bIns="167639" numCol="1" anchor="ctr">
                <a:spAutoFit/>
              </a:bodyPr>
              <a:lstStyle/>
              <a:p>
                <a:pPr algn="ctr" defTabSz="1955800">
                  <a:lnSpc>
                    <a:spcPct val="90000"/>
                  </a:lnSpc>
                  <a:spcBef>
                    <a:spcPts val="1800"/>
                  </a:spcBef>
                  <a:defRPr sz="4400">
                    <a:solidFill>
                      <a:srgbClr val="FFFFFF"/>
                    </a:solidFill>
                  </a:defRPr>
                </a:pPr>
                <a:r>
                  <a:rPr sz="4100"/>
                  <a:t>Respect</a:t>
                </a:r>
                <a:r>
                  <a:t> </a:t>
                </a:r>
              </a:p>
            </p:txBody>
          </p:sp>
        </p:grpSp>
        <p:grpSp>
          <p:nvGrpSpPr>
            <p:cNvPr id="148" name="Grupo"/>
            <p:cNvGrpSpPr/>
            <p:nvPr/>
          </p:nvGrpSpPr>
          <p:grpSpPr>
            <a:xfrm>
              <a:off x="2606288" y="1343309"/>
              <a:ext cx="2347279" cy="1791081"/>
              <a:chOff x="0" y="0"/>
              <a:chExt cx="2347278" cy="1791080"/>
            </a:xfrm>
          </p:grpSpPr>
          <p:sp>
            <p:nvSpPr>
              <p:cNvPr id="146" name="Rectángulo redondeado"/>
              <p:cNvSpPr/>
              <p:nvPr/>
            </p:nvSpPr>
            <p:spPr>
              <a:xfrm>
                <a:off x="0" y="0"/>
                <a:ext cx="2347279" cy="1791081"/>
              </a:xfrm>
              <a:prstGeom prst="roundRect">
                <a:avLst>
                  <a:gd name="adj" fmla="val 16667"/>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1955800">
                  <a:lnSpc>
                    <a:spcPct val="90000"/>
                  </a:lnSpc>
                  <a:spcBef>
                    <a:spcPts val="700"/>
                  </a:spcBef>
                  <a:defRPr sz="4400">
                    <a:solidFill>
                      <a:srgbClr val="FFFFFF"/>
                    </a:solidFill>
                  </a:defRPr>
                </a:pPr>
                <a:endParaRPr/>
              </a:p>
            </p:txBody>
          </p:sp>
          <p:sp>
            <p:nvSpPr>
              <p:cNvPr id="147" name="Protect"/>
              <p:cNvSpPr txBox="1"/>
              <p:nvPr/>
            </p:nvSpPr>
            <p:spPr>
              <a:xfrm>
                <a:off x="87433" y="404050"/>
                <a:ext cx="2172413" cy="98298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67639" tIns="167639" rIns="167639" bIns="167639" numCol="1" anchor="ctr">
                <a:spAutoFit/>
              </a:bodyPr>
              <a:lstStyle>
                <a:lvl1pPr algn="ctr" defTabSz="1955800">
                  <a:lnSpc>
                    <a:spcPct val="90000"/>
                  </a:lnSpc>
                  <a:spcBef>
                    <a:spcPts val="1800"/>
                  </a:spcBef>
                  <a:defRPr sz="4400">
                    <a:solidFill>
                      <a:srgbClr val="FFFFFF"/>
                    </a:solidFill>
                  </a:defRPr>
                </a:lvl1pPr>
              </a:lstStyle>
              <a:p>
                <a:r>
                  <a:t>Protect </a:t>
                </a:r>
              </a:p>
            </p:txBody>
          </p:sp>
        </p:grpSp>
        <p:grpSp>
          <p:nvGrpSpPr>
            <p:cNvPr id="151" name="Grupo"/>
            <p:cNvGrpSpPr/>
            <p:nvPr/>
          </p:nvGrpSpPr>
          <p:grpSpPr>
            <a:xfrm>
              <a:off x="5212576" y="1343309"/>
              <a:ext cx="2347279" cy="1791081"/>
              <a:chOff x="0" y="0"/>
              <a:chExt cx="2347278" cy="1791080"/>
            </a:xfrm>
          </p:grpSpPr>
          <p:sp>
            <p:nvSpPr>
              <p:cNvPr id="149" name="Rectángulo redondeado"/>
              <p:cNvSpPr/>
              <p:nvPr/>
            </p:nvSpPr>
            <p:spPr>
              <a:xfrm>
                <a:off x="0" y="0"/>
                <a:ext cx="2347279" cy="1791081"/>
              </a:xfrm>
              <a:prstGeom prst="roundRect">
                <a:avLst>
                  <a:gd name="adj" fmla="val 16667"/>
                </a:avLst>
              </a:prstGeom>
              <a:gradFill flip="none" rotWithShape="1">
                <a:gsLst>
                  <a:gs pos="0">
                    <a:schemeClr val="accent1"/>
                  </a:gs>
                  <a:gs pos="100000">
                    <a:schemeClr val="accent1">
                      <a:hueOff val="896877"/>
                      <a:lumOff val="44235"/>
                    </a:schemeClr>
                  </a:gs>
                </a:gsLst>
                <a:lin ang="16200000" scaled="0"/>
              </a:gradFill>
              <a:ln w="12700" cap="flat">
                <a:noFill/>
                <a:miter lim="400000"/>
              </a:ln>
              <a:effectLst>
                <a:outerShdw blurRad="38100" dist="23000" dir="5400000" rotWithShape="0">
                  <a:srgbClr val="000000">
                    <a:alpha val="35000"/>
                  </a:srgbClr>
                </a:outerShdw>
              </a:effectLst>
            </p:spPr>
            <p:txBody>
              <a:bodyPr wrap="square" lIns="45718" tIns="45718" rIns="45718" bIns="45718" numCol="1" anchor="ctr">
                <a:noAutofit/>
              </a:bodyPr>
              <a:lstStyle/>
              <a:p>
                <a:pPr algn="ctr" defTabSz="1955800">
                  <a:lnSpc>
                    <a:spcPct val="90000"/>
                  </a:lnSpc>
                  <a:spcBef>
                    <a:spcPts val="700"/>
                  </a:spcBef>
                  <a:defRPr sz="4400">
                    <a:solidFill>
                      <a:srgbClr val="FFFFFF"/>
                    </a:solidFill>
                  </a:defRPr>
                </a:pPr>
                <a:endParaRPr/>
              </a:p>
            </p:txBody>
          </p:sp>
          <p:sp>
            <p:nvSpPr>
              <p:cNvPr id="150" name="Fulfill"/>
              <p:cNvSpPr txBox="1"/>
              <p:nvPr/>
            </p:nvSpPr>
            <p:spPr>
              <a:xfrm>
                <a:off x="87433" y="404050"/>
                <a:ext cx="2172413" cy="98298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67639" tIns="167639" rIns="167639" bIns="167639" numCol="1" anchor="ctr">
                <a:spAutoFit/>
              </a:bodyPr>
              <a:lstStyle>
                <a:lvl1pPr algn="ctr" defTabSz="1955800">
                  <a:lnSpc>
                    <a:spcPct val="90000"/>
                  </a:lnSpc>
                  <a:spcBef>
                    <a:spcPts val="1800"/>
                  </a:spcBef>
                  <a:defRPr sz="4400">
                    <a:solidFill>
                      <a:srgbClr val="FFFFFF"/>
                    </a:solidFill>
                  </a:defRPr>
                </a:lvl1pPr>
              </a:lstStyle>
              <a:p>
                <a:r>
                  <a:t>Fulfill </a:t>
                </a:r>
              </a:p>
            </p:txBody>
          </p:sp>
        </p:gr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328992916"/>
              </p:ext>
            </p:extLst>
          </p:nvPr>
        </p:nvGraphicFramePr>
        <p:xfrm>
          <a:off x="254000" y="838200"/>
          <a:ext cx="88900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39092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741362" y="274638"/>
            <a:ext cx="7566026" cy="1090614"/>
          </a:xfrm>
          <a:prstGeom prst="rect">
            <a:avLst/>
          </a:prstGeom>
        </p:spPr>
        <p:txBody>
          <a:bodyPr/>
          <a:lstStyle/>
          <a:p>
            <a:r>
              <a:t>Human rights mechanisms – UN treaty monitoring bodies </a:t>
            </a:r>
          </a:p>
        </p:txBody>
      </p:sp>
      <p:sp>
        <p:nvSpPr>
          <p:cNvPr id="162" name="Content Placeholder 2"/>
          <p:cNvSpPr txBox="1">
            <a:spLocks noGrp="1"/>
          </p:cNvSpPr>
          <p:nvPr>
            <p:ph type="body" idx="1"/>
          </p:nvPr>
        </p:nvSpPr>
        <p:spPr>
          <a:xfrm>
            <a:off x="740832" y="1498598"/>
            <a:ext cx="7567084" cy="4477703"/>
          </a:xfrm>
          <a:prstGeom prst="rect">
            <a:avLst/>
          </a:prstGeom>
        </p:spPr>
        <p:txBody>
          <a:bodyPr/>
          <a:lstStyle/>
          <a:p>
            <a:r>
              <a:rPr dirty="0"/>
              <a:t>Are committees of independent experts that monitor the implementation by the States of the core human rights treaties.  </a:t>
            </a:r>
          </a:p>
          <a:p>
            <a:endParaRPr dirty="0"/>
          </a:p>
          <a:p>
            <a:r>
              <a:rPr dirty="0"/>
              <a:t>Mechanisms to monitor compliance: </a:t>
            </a:r>
          </a:p>
          <a:p>
            <a:pPr lvl="1">
              <a:buChar char="➢"/>
            </a:pPr>
            <a:r>
              <a:rPr dirty="0"/>
              <a:t>Periodic reports (concluding observations)</a:t>
            </a:r>
          </a:p>
          <a:p>
            <a:pPr lvl="1">
              <a:buChar char="➢"/>
            </a:pPr>
            <a:r>
              <a:rPr dirty="0"/>
              <a:t>General comments/observations</a:t>
            </a:r>
          </a:p>
          <a:p>
            <a:pPr lvl="1">
              <a:buChar char="➢"/>
            </a:pPr>
            <a:r>
              <a:rPr dirty="0"/>
              <a:t>Individual cases (decisions) </a:t>
            </a:r>
          </a:p>
          <a:p>
            <a:pPr lvl="1">
              <a:buChar char="➢"/>
            </a:pPr>
            <a:r>
              <a:rPr dirty="0"/>
              <a:t>Inquiry procedures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 name="Title 1"/>
          <p:cNvSpPr txBox="1">
            <a:spLocks noGrp="1"/>
          </p:cNvSpPr>
          <p:nvPr>
            <p:ph type="title"/>
          </p:nvPr>
        </p:nvSpPr>
        <p:spPr>
          <a:xfrm>
            <a:off x="741362" y="274638"/>
            <a:ext cx="7566026" cy="1090614"/>
          </a:xfrm>
          <a:prstGeom prst="rect">
            <a:avLst/>
          </a:prstGeom>
        </p:spPr>
        <p:txBody>
          <a:bodyPr/>
          <a:lstStyle/>
          <a:p>
            <a:r>
              <a:t>Human rights mechanisms – Universal Periodic Review (UPR) </a:t>
            </a:r>
          </a:p>
        </p:txBody>
      </p:sp>
      <p:sp>
        <p:nvSpPr>
          <p:cNvPr id="167" name="Content Placeholder 2"/>
          <p:cNvSpPr txBox="1">
            <a:spLocks noGrp="1"/>
          </p:cNvSpPr>
          <p:nvPr>
            <p:ph type="body" idx="1"/>
          </p:nvPr>
        </p:nvSpPr>
        <p:spPr>
          <a:xfrm>
            <a:off x="740832" y="1498598"/>
            <a:ext cx="7567084" cy="4477703"/>
          </a:xfrm>
          <a:prstGeom prst="rect">
            <a:avLst/>
          </a:prstGeom>
        </p:spPr>
        <p:txBody>
          <a:bodyPr/>
          <a:lstStyle/>
          <a:p>
            <a:endParaRPr dirty="0"/>
          </a:p>
          <a:p>
            <a:r>
              <a:rPr dirty="0"/>
              <a:t>Involves a review of the human rights record of all UN member States.</a:t>
            </a:r>
          </a:p>
          <a:p>
            <a:endParaRPr dirty="0"/>
          </a:p>
          <a:p>
            <a:r>
              <a:rPr dirty="0"/>
              <a:t>Is a </a:t>
            </a:r>
            <a:r>
              <a:rPr lang="fr-CH" dirty="0" smtClean="0"/>
              <a:t>universal </a:t>
            </a:r>
            <a:r>
              <a:rPr dirty="0" smtClean="0"/>
              <a:t>State</a:t>
            </a:r>
            <a:r>
              <a:rPr dirty="0"/>
              <a:t>-driven process, under the auspices of the Human Rights Council. </a:t>
            </a:r>
          </a:p>
          <a:p>
            <a:endParaRPr dirty="0"/>
          </a:p>
          <a:p>
            <a:r>
              <a:rPr dirty="0"/>
              <a:t>A report with recommendations is produced after the review of the State.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 name="Title 1"/>
          <p:cNvSpPr txBox="1">
            <a:spLocks noGrp="1"/>
          </p:cNvSpPr>
          <p:nvPr>
            <p:ph type="title"/>
          </p:nvPr>
        </p:nvSpPr>
        <p:spPr>
          <a:xfrm>
            <a:off x="741362" y="274638"/>
            <a:ext cx="7566026" cy="1090614"/>
          </a:xfrm>
          <a:prstGeom prst="rect">
            <a:avLst/>
          </a:prstGeom>
        </p:spPr>
        <p:txBody>
          <a:bodyPr/>
          <a:lstStyle/>
          <a:p>
            <a:r>
              <a:t>Human rights mechanisms – Special Procedures</a:t>
            </a:r>
          </a:p>
        </p:txBody>
      </p:sp>
      <p:sp>
        <p:nvSpPr>
          <p:cNvPr id="172" name="Content Placeholder 2"/>
          <p:cNvSpPr txBox="1">
            <a:spLocks noGrp="1"/>
          </p:cNvSpPr>
          <p:nvPr>
            <p:ph type="body" idx="1"/>
          </p:nvPr>
        </p:nvSpPr>
        <p:spPr>
          <a:xfrm>
            <a:off x="740832" y="1498598"/>
            <a:ext cx="7567084" cy="4477703"/>
          </a:xfrm>
          <a:prstGeom prst="rect">
            <a:avLst/>
          </a:prstGeom>
        </p:spPr>
        <p:txBody>
          <a:bodyPr>
            <a:normAutofit/>
          </a:bodyPr>
          <a:lstStyle/>
          <a:p>
            <a:pPr lvl="1"/>
            <a:endParaRPr dirty="0"/>
          </a:p>
          <a:p>
            <a:r>
              <a:rPr dirty="0"/>
              <a:t>Are independent human rights experts with mandates to report and advise on human rights from a thematic or country-specific perspective. </a:t>
            </a:r>
          </a:p>
          <a:p>
            <a:pPr marL="0" indent="0">
              <a:buNone/>
            </a:pPr>
            <a:endParaRPr dirty="0"/>
          </a:p>
          <a:p>
            <a:r>
              <a:rPr dirty="0"/>
              <a:t>They undertake country visits, </a:t>
            </a:r>
            <a:r>
              <a:rPr lang="fr-CH" dirty="0" smtClean="0"/>
              <a:t>receive and </a:t>
            </a:r>
            <a:r>
              <a:rPr dirty="0" smtClean="0"/>
              <a:t>send </a:t>
            </a:r>
            <a:r>
              <a:rPr dirty="0"/>
              <a:t>communications to States, produce reports (thematic and country-specific</a:t>
            </a:r>
            <a:r>
              <a:rPr dirty="0" smtClean="0"/>
              <a:t>)</a:t>
            </a:r>
            <a:r>
              <a:rPr lang="fr-CH" dirty="0" smtClean="0"/>
              <a:t>, participate in expert meetings and advocacy</a:t>
            </a:r>
            <a:r>
              <a:rPr dirty="0" smtClean="0"/>
              <a:t>. </a:t>
            </a:r>
            <a:endParaRP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 name="Título 1"/>
          <p:cNvSpPr txBox="1">
            <a:spLocks noGrp="1"/>
          </p:cNvSpPr>
          <p:nvPr>
            <p:ph type="title"/>
          </p:nvPr>
        </p:nvSpPr>
        <p:spPr>
          <a:xfrm>
            <a:off x="741362" y="274638"/>
            <a:ext cx="7566026" cy="1090613"/>
          </a:xfrm>
          <a:prstGeom prst="rect">
            <a:avLst/>
          </a:prstGeom>
        </p:spPr>
        <p:txBody>
          <a:bodyPr/>
          <a:lstStyle/>
          <a:p>
            <a:pPr algn="ctr"/>
            <a:r>
              <a:rPr dirty="0"/>
              <a:t>The human rights architecture and the judiciary </a:t>
            </a:r>
          </a:p>
        </p:txBody>
      </p:sp>
      <p:sp>
        <p:nvSpPr>
          <p:cNvPr id="177" name="Marcador de texto 2"/>
          <p:cNvSpPr txBox="1">
            <a:spLocks noGrp="1"/>
          </p:cNvSpPr>
          <p:nvPr>
            <p:ph type="body" idx="1"/>
          </p:nvPr>
        </p:nvSpPr>
        <p:spPr>
          <a:xfrm>
            <a:off x="740832" y="1498600"/>
            <a:ext cx="7567084" cy="4477700"/>
          </a:xfrm>
          <a:prstGeom prst="rect">
            <a:avLst/>
          </a:prstGeom>
        </p:spPr>
        <p:txBody>
          <a:bodyPr/>
          <a:lstStyle/>
          <a:p>
            <a:endParaRPr dirty="0"/>
          </a:p>
          <a:p>
            <a:pPr marL="0" indent="0" algn="ctr">
              <a:lnSpc>
                <a:spcPct val="150000"/>
              </a:lnSpc>
              <a:buSzTx/>
              <a:buNone/>
              <a:defRPr sz="2800" b="1">
                <a:solidFill>
                  <a:srgbClr val="000000"/>
                </a:solidFill>
              </a:defRPr>
            </a:pPr>
            <a:r>
              <a:rPr lang="en-US" dirty="0"/>
              <a:t>How is this human rights architecture connected to the </a:t>
            </a:r>
            <a:r>
              <a:rPr lang="en-US" dirty="0" smtClean="0"/>
              <a:t>judiciary at national level?</a:t>
            </a:r>
            <a:endParaRP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6" name="Titre 10"/>
          <p:cNvSpPr txBox="1">
            <a:spLocks noGrp="1"/>
          </p:cNvSpPr>
          <p:nvPr>
            <p:ph type="ctrTitle"/>
          </p:nvPr>
        </p:nvSpPr>
        <p:spPr>
          <a:xfrm>
            <a:off x="929810" y="1213676"/>
            <a:ext cx="7251701" cy="2710578"/>
          </a:xfrm>
          <a:prstGeom prst="rect">
            <a:avLst/>
          </a:prstGeom>
          <a:solidFill>
            <a:srgbClr val="BEE5FF"/>
          </a:solidFill>
        </p:spPr>
        <p:txBody>
          <a:bodyPr/>
          <a:lstStyle/>
          <a:p>
            <a:pPr algn="ctr">
              <a:defRPr sz="3600">
                <a:solidFill>
                  <a:srgbClr val="333333"/>
                </a:solidFill>
              </a:defRPr>
            </a:pPr>
            <a:r>
              <a:rPr lang="en-US" dirty="0"/>
              <a:t>Session 2.</a:t>
            </a:r>
            <a:br>
              <a:rPr lang="en-US" dirty="0"/>
            </a:br>
            <a:r>
              <a:rPr lang="en-US" dirty="0"/>
              <a:t/>
            </a:r>
            <a:br>
              <a:rPr lang="en-US" dirty="0"/>
            </a:br>
            <a:r>
              <a:rPr lang="en-US" dirty="0"/>
              <a:t>Key Concepts and </a:t>
            </a:r>
            <a:br>
              <a:rPr lang="en-US" dirty="0"/>
            </a:br>
            <a:r>
              <a:rPr lang="en-US" dirty="0"/>
              <a:t>Women’s Access to Justice</a:t>
            </a:r>
            <a:endParaRPr dirty="0"/>
          </a:p>
        </p:txBody>
      </p:sp>
      <p:sp>
        <p:nvSpPr>
          <p:cNvPr id="87" name="TextBox 3"/>
          <p:cNvSpPr txBox="1"/>
          <p:nvPr/>
        </p:nvSpPr>
        <p:spPr>
          <a:xfrm>
            <a:off x="929810" y="4022649"/>
            <a:ext cx="7251701" cy="923326"/>
          </a:xfrm>
          <a:prstGeom prst="rect">
            <a:avLst/>
          </a:prstGeom>
          <a:solidFill>
            <a:srgbClr val="F7C3C1"/>
          </a:solidFill>
          <a:ln>
            <a:solidFill>
              <a:srgbClr val="E64B46"/>
            </a:solidFill>
          </a:ln>
          <a:extLst>
            <a:ext uri="{C572A759-6A51-4108-AA02-DFA0A04FC94B}">
              <ma14:wrappingTextBoxFlag xmlns:ma14="http://schemas.microsoft.com/office/mac/drawingml/2011/main" xmlns="" val="1"/>
            </a:ext>
          </a:extLst>
        </p:spPr>
        <p:txBody>
          <a:bodyPr lIns="45718" tIns="45718" rIns="45718" bIns="45718">
            <a:spAutoFit/>
          </a:bodyPr>
          <a:lstStyle/>
          <a:p>
            <a:pPr marL="342900" indent="-342900">
              <a:buSzPct val="100000"/>
              <a:buAutoNum type="arabicPeriod"/>
              <a:defRPr>
                <a:latin typeface="Arial"/>
                <a:ea typeface="Arial"/>
                <a:cs typeface="Arial"/>
                <a:sym typeface="Arial"/>
              </a:defRPr>
            </a:pPr>
            <a:r>
              <a:rPr lang="fr-CH" dirty="0" smtClean="0"/>
              <a:t>Key </a:t>
            </a:r>
            <a:r>
              <a:rPr dirty="0" smtClean="0"/>
              <a:t>concepts</a:t>
            </a:r>
            <a:endParaRPr dirty="0"/>
          </a:p>
          <a:p>
            <a:pPr marL="342900" indent="-342900">
              <a:buSzPct val="100000"/>
              <a:buAutoNum type="arabicPeriod"/>
              <a:defRPr>
                <a:latin typeface="Arial"/>
                <a:ea typeface="Arial"/>
                <a:cs typeface="Arial"/>
                <a:sym typeface="Arial"/>
              </a:defRPr>
            </a:pPr>
            <a:r>
              <a:rPr dirty="0"/>
              <a:t>Women’s access to </a:t>
            </a:r>
            <a:r>
              <a:rPr dirty="0" smtClean="0"/>
              <a:t>justice</a:t>
            </a:r>
            <a:r>
              <a:rPr lang="fr-CH" dirty="0" smtClean="0"/>
              <a:t> and the barriers they may face</a:t>
            </a:r>
            <a:endParaRPr dirty="0"/>
          </a:p>
          <a:p>
            <a:pPr marL="342900" indent="-342900">
              <a:buSzPct val="100000"/>
              <a:buAutoNum type="arabicPeriod"/>
              <a:defRPr>
                <a:latin typeface="Arial"/>
                <a:ea typeface="Arial"/>
                <a:cs typeface="Arial"/>
                <a:sym typeface="Arial"/>
              </a:defRPr>
            </a:pPr>
            <a:r>
              <a:rPr lang="fr-CH" dirty="0" smtClean="0"/>
              <a:t>International h</a:t>
            </a:r>
            <a:r>
              <a:rPr dirty="0" smtClean="0"/>
              <a:t>uman </a:t>
            </a:r>
            <a:r>
              <a:rPr dirty="0"/>
              <a:t>rights </a:t>
            </a:r>
            <a:r>
              <a:rPr dirty="0" smtClean="0"/>
              <a:t>system</a:t>
            </a:r>
            <a:r>
              <a:rPr lang="fr-CH" dirty="0" smtClean="0"/>
              <a:t> </a:t>
            </a:r>
            <a:endParaRP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val 3"/>
          <p:cNvSpPr>
            <a:spLocks noChangeArrowheads="1"/>
          </p:cNvSpPr>
          <p:nvPr/>
        </p:nvSpPr>
        <p:spPr bwMode="auto">
          <a:xfrm>
            <a:off x="741363" y="1287463"/>
            <a:ext cx="2865437" cy="1282700"/>
          </a:xfrm>
          <a:prstGeom prst="ellipse">
            <a:avLst/>
          </a:prstGeom>
          <a:solidFill>
            <a:schemeClr val="accent1"/>
          </a:solidFill>
          <a:ln w="9525">
            <a:solidFill>
              <a:srgbClr val="4A7EBB"/>
            </a:solidFill>
            <a:round/>
            <a:headEnd/>
            <a:tailEnd/>
          </a:ln>
          <a:effectLst>
            <a:outerShdw blurRad="40000" dist="23000" dir="5400000" rotWithShape="0">
              <a:srgbClr val="000000">
                <a:alpha val="34998"/>
              </a:srgbClr>
            </a:outerShdw>
          </a:effectLst>
        </p:spPr>
        <p:txBody>
          <a:bodyPr anchor="ctr"/>
          <a:lstStyle/>
          <a:p>
            <a:pPr algn="ctr" eaLnBrk="1" hangingPunct="1">
              <a:defRPr/>
            </a:pPr>
            <a:r>
              <a:rPr lang="en-GB" sz="2400" b="1" dirty="0">
                <a:solidFill>
                  <a:schemeClr val="lt1"/>
                </a:solidFill>
                <a:latin typeface="+mn-lt"/>
                <a:ea typeface="+mn-ea"/>
                <a:cs typeface="+mn-cs"/>
              </a:rPr>
              <a:t>Sex</a:t>
            </a:r>
          </a:p>
        </p:txBody>
      </p:sp>
      <p:sp>
        <p:nvSpPr>
          <p:cNvPr id="10" name="Oval 9"/>
          <p:cNvSpPr>
            <a:spLocks noChangeArrowheads="1"/>
          </p:cNvSpPr>
          <p:nvPr/>
        </p:nvSpPr>
        <p:spPr bwMode="auto">
          <a:xfrm>
            <a:off x="5503863" y="4243388"/>
            <a:ext cx="2867025" cy="1282700"/>
          </a:xfrm>
          <a:prstGeom prst="ellipse">
            <a:avLst/>
          </a:prstGeom>
          <a:solidFill>
            <a:schemeClr val="accent1"/>
          </a:solidFill>
          <a:ln w="9525">
            <a:solidFill>
              <a:srgbClr val="4A7EBB"/>
            </a:solidFill>
            <a:round/>
            <a:headEnd/>
            <a:tailEnd/>
          </a:ln>
          <a:effectLst>
            <a:outerShdw blurRad="40000" dist="23000" dir="5400000" rotWithShape="0">
              <a:srgbClr val="000000">
                <a:alpha val="34998"/>
              </a:srgbClr>
            </a:outerShdw>
          </a:effectLst>
        </p:spPr>
        <p:txBody>
          <a:bodyPr anchor="ctr"/>
          <a:lstStyle/>
          <a:p>
            <a:pPr algn="ctr" eaLnBrk="1" hangingPunct="1">
              <a:defRPr/>
            </a:pPr>
            <a:r>
              <a:rPr lang="en-GB" sz="2400" b="1" dirty="0">
                <a:solidFill>
                  <a:schemeClr val="lt1"/>
                </a:solidFill>
                <a:latin typeface="+mn-lt"/>
                <a:ea typeface="+mn-ea"/>
                <a:cs typeface="+mn-cs"/>
              </a:rPr>
              <a:t>Sexual orientation</a:t>
            </a:r>
          </a:p>
        </p:txBody>
      </p:sp>
      <p:sp>
        <p:nvSpPr>
          <p:cNvPr id="11" name="Oval 10"/>
          <p:cNvSpPr>
            <a:spLocks noChangeArrowheads="1"/>
          </p:cNvSpPr>
          <p:nvPr/>
        </p:nvSpPr>
        <p:spPr bwMode="auto">
          <a:xfrm>
            <a:off x="2311400" y="5099050"/>
            <a:ext cx="2865438" cy="1179513"/>
          </a:xfrm>
          <a:prstGeom prst="ellipse">
            <a:avLst/>
          </a:prstGeom>
          <a:solidFill>
            <a:schemeClr val="accent1"/>
          </a:solidFill>
          <a:ln w="9525">
            <a:solidFill>
              <a:srgbClr val="4A7EBB"/>
            </a:solidFill>
            <a:round/>
            <a:headEnd/>
            <a:tailEnd/>
          </a:ln>
          <a:effectLst>
            <a:outerShdw blurRad="40000" dist="23000" dir="5400000" rotWithShape="0">
              <a:srgbClr val="000000">
                <a:alpha val="34998"/>
              </a:srgbClr>
            </a:outerShdw>
          </a:effectLst>
        </p:spPr>
        <p:txBody>
          <a:bodyPr anchor="ctr"/>
          <a:lstStyle/>
          <a:p>
            <a:pPr algn="ctr" eaLnBrk="1" hangingPunct="1">
              <a:defRPr/>
            </a:pPr>
            <a:r>
              <a:rPr lang="en-GB" sz="2400" b="1" dirty="0">
                <a:solidFill>
                  <a:schemeClr val="lt1"/>
                </a:solidFill>
                <a:latin typeface="+mn-lt"/>
                <a:ea typeface="+mn-ea"/>
                <a:cs typeface="+mn-cs"/>
              </a:rPr>
              <a:t>Gender integration</a:t>
            </a:r>
          </a:p>
        </p:txBody>
      </p:sp>
      <p:sp>
        <p:nvSpPr>
          <p:cNvPr id="12" name="Oval 11"/>
          <p:cNvSpPr>
            <a:spLocks noChangeArrowheads="1"/>
          </p:cNvSpPr>
          <p:nvPr/>
        </p:nvSpPr>
        <p:spPr bwMode="auto">
          <a:xfrm>
            <a:off x="604838" y="3616325"/>
            <a:ext cx="2865437" cy="1282700"/>
          </a:xfrm>
          <a:prstGeom prst="ellipse">
            <a:avLst/>
          </a:prstGeom>
          <a:solidFill>
            <a:schemeClr val="accent1"/>
          </a:solidFill>
          <a:ln w="9525">
            <a:solidFill>
              <a:srgbClr val="4A7EBB"/>
            </a:solidFill>
            <a:round/>
            <a:headEnd/>
            <a:tailEnd/>
          </a:ln>
          <a:effectLst>
            <a:outerShdw blurRad="40000" dist="23000" dir="5400000" rotWithShape="0">
              <a:srgbClr val="000000">
                <a:alpha val="34998"/>
              </a:srgbClr>
            </a:outerShdw>
          </a:effectLst>
        </p:spPr>
        <p:txBody>
          <a:bodyPr anchor="ctr"/>
          <a:lstStyle/>
          <a:p>
            <a:pPr algn="ctr" eaLnBrk="1" hangingPunct="1">
              <a:defRPr/>
            </a:pPr>
            <a:r>
              <a:rPr lang="en-GB" sz="2400" b="1" dirty="0">
                <a:solidFill>
                  <a:schemeClr val="lt1"/>
                </a:solidFill>
                <a:latin typeface="+mn-lt"/>
                <a:ea typeface="+mn-ea"/>
                <a:cs typeface="+mn-cs"/>
              </a:rPr>
              <a:t>Gender-based discrimination</a:t>
            </a:r>
          </a:p>
        </p:txBody>
      </p:sp>
      <p:sp>
        <p:nvSpPr>
          <p:cNvPr id="13" name="Oval 12"/>
          <p:cNvSpPr>
            <a:spLocks noChangeArrowheads="1"/>
          </p:cNvSpPr>
          <p:nvPr/>
        </p:nvSpPr>
        <p:spPr bwMode="auto">
          <a:xfrm>
            <a:off x="2990850" y="2578100"/>
            <a:ext cx="2867025" cy="1282700"/>
          </a:xfrm>
          <a:prstGeom prst="ellipse">
            <a:avLst/>
          </a:prstGeom>
          <a:solidFill>
            <a:schemeClr val="accent1"/>
          </a:solidFill>
          <a:ln w="9525">
            <a:solidFill>
              <a:srgbClr val="4A7EBB"/>
            </a:solidFill>
            <a:round/>
            <a:headEnd/>
            <a:tailEnd/>
          </a:ln>
          <a:effectLst>
            <a:outerShdw blurRad="40000" dist="23000" dir="5400000" rotWithShape="0">
              <a:srgbClr val="000000">
                <a:alpha val="34998"/>
              </a:srgbClr>
            </a:outerShdw>
          </a:effectLst>
        </p:spPr>
        <p:txBody>
          <a:bodyPr anchor="ctr"/>
          <a:lstStyle/>
          <a:p>
            <a:pPr algn="ctr" eaLnBrk="1" hangingPunct="1">
              <a:defRPr/>
            </a:pPr>
            <a:r>
              <a:rPr lang="en-GB" sz="2400" b="1" dirty="0">
                <a:solidFill>
                  <a:schemeClr val="lt1"/>
                </a:solidFill>
                <a:latin typeface="+mn-lt"/>
                <a:ea typeface="+mn-ea"/>
                <a:cs typeface="+mn-cs"/>
              </a:rPr>
              <a:t>Gender equality</a:t>
            </a:r>
          </a:p>
        </p:txBody>
      </p:sp>
      <p:sp>
        <p:nvSpPr>
          <p:cNvPr id="14" name="Oval 13"/>
          <p:cNvSpPr>
            <a:spLocks noChangeArrowheads="1"/>
          </p:cNvSpPr>
          <p:nvPr/>
        </p:nvSpPr>
        <p:spPr bwMode="auto">
          <a:xfrm>
            <a:off x="4983163" y="850900"/>
            <a:ext cx="2867025" cy="1282700"/>
          </a:xfrm>
          <a:prstGeom prst="ellipse">
            <a:avLst/>
          </a:prstGeom>
          <a:solidFill>
            <a:schemeClr val="accent1"/>
          </a:solidFill>
          <a:ln w="9525">
            <a:solidFill>
              <a:srgbClr val="4A7EBB"/>
            </a:solidFill>
            <a:round/>
            <a:headEnd/>
            <a:tailEnd/>
          </a:ln>
          <a:effectLst>
            <a:outerShdw blurRad="40000" dist="23000" dir="5400000" rotWithShape="0">
              <a:srgbClr val="000000">
                <a:alpha val="34998"/>
              </a:srgbClr>
            </a:outerShdw>
          </a:effectLst>
        </p:spPr>
        <p:txBody>
          <a:bodyPr anchor="ctr"/>
          <a:lstStyle/>
          <a:p>
            <a:pPr algn="ctr" eaLnBrk="1" hangingPunct="1">
              <a:defRPr/>
            </a:pPr>
            <a:r>
              <a:rPr lang="en-GB" sz="2400" b="1" dirty="0">
                <a:solidFill>
                  <a:schemeClr val="lt1"/>
                </a:solidFill>
                <a:latin typeface="+mn-lt"/>
                <a:ea typeface="+mn-ea"/>
                <a:cs typeface="+mn-cs"/>
              </a:rPr>
              <a:t>Gender</a:t>
            </a:r>
          </a:p>
        </p:txBody>
      </p:sp>
      <p:sp>
        <p:nvSpPr>
          <p:cNvPr id="9" name="Oval 8"/>
          <p:cNvSpPr>
            <a:spLocks noChangeArrowheads="1"/>
          </p:cNvSpPr>
          <p:nvPr/>
        </p:nvSpPr>
        <p:spPr bwMode="auto">
          <a:xfrm>
            <a:off x="6118225" y="2578100"/>
            <a:ext cx="2867025" cy="1282700"/>
          </a:xfrm>
          <a:prstGeom prst="ellipse">
            <a:avLst/>
          </a:prstGeom>
          <a:solidFill>
            <a:schemeClr val="accent1"/>
          </a:solidFill>
          <a:ln w="9525">
            <a:solidFill>
              <a:srgbClr val="4A7EBB"/>
            </a:solidFill>
            <a:round/>
            <a:headEnd/>
            <a:tailEnd/>
          </a:ln>
          <a:effectLst>
            <a:outerShdw blurRad="40000" dist="23000" dir="5400000" rotWithShape="0">
              <a:srgbClr val="000000">
                <a:alpha val="34998"/>
              </a:srgbClr>
            </a:outerShdw>
          </a:effectLst>
        </p:spPr>
        <p:txBody>
          <a:bodyPr anchor="ctr"/>
          <a:lstStyle/>
          <a:p>
            <a:pPr algn="ctr" eaLnBrk="1" hangingPunct="1">
              <a:defRPr/>
            </a:pPr>
            <a:r>
              <a:rPr lang="en-GB" sz="2400" b="1" dirty="0">
                <a:solidFill>
                  <a:schemeClr val="lt1"/>
                </a:solidFill>
                <a:latin typeface="+mn-lt"/>
                <a:ea typeface="+mn-ea"/>
                <a:cs typeface="+mn-cs"/>
              </a:rPr>
              <a:t>Gender</a:t>
            </a:r>
          </a:p>
          <a:p>
            <a:pPr algn="ctr" eaLnBrk="1" hangingPunct="1">
              <a:defRPr/>
            </a:pPr>
            <a:r>
              <a:rPr lang="en-GB" sz="2400" b="1" dirty="0">
                <a:solidFill>
                  <a:schemeClr val="lt1"/>
                </a:solidFill>
                <a:latin typeface="+mn-lt"/>
                <a:ea typeface="+mn-ea"/>
                <a:cs typeface="+mn-cs"/>
              </a:rPr>
              <a:t>identity</a:t>
            </a:r>
          </a:p>
        </p:txBody>
      </p:sp>
      <p:sp>
        <p:nvSpPr>
          <p:cNvPr id="16392" name="Title 1"/>
          <p:cNvSpPr>
            <a:spLocks noGrp="1"/>
          </p:cNvSpPr>
          <p:nvPr>
            <p:ph type="title"/>
          </p:nvPr>
        </p:nvSpPr>
        <p:spPr/>
        <p:txBody>
          <a:bodyPr/>
          <a:lstStyle/>
          <a:p>
            <a:r>
              <a:rPr lang="en-GB">
                <a:latin typeface="Arial" charset="0"/>
                <a:ea typeface="ＭＳ Ｐゴシック" charset="0"/>
              </a:rPr>
              <a:t>Key concepts</a:t>
            </a:r>
          </a:p>
        </p:txBody>
      </p:sp>
    </p:spTree>
    <p:custDataLst>
      <p:tags r:id="rId1"/>
    </p:custDataLst>
    <p:extLst>
      <p:ext uri="{BB962C8B-B14F-4D97-AF65-F5344CB8AC3E}">
        <p14:creationId xmlns:p14="http://schemas.microsoft.com/office/powerpoint/2010/main" val="1799104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 name="Título 1"/>
          <p:cNvSpPr txBox="1">
            <a:spLocks noGrp="1"/>
          </p:cNvSpPr>
          <p:nvPr>
            <p:ph type="title"/>
          </p:nvPr>
        </p:nvSpPr>
        <p:spPr>
          <a:xfrm>
            <a:off x="741362" y="274638"/>
            <a:ext cx="7566026" cy="1090614"/>
          </a:xfrm>
          <a:prstGeom prst="rect">
            <a:avLst/>
          </a:prstGeom>
        </p:spPr>
        <p:txBody>
          <a:bodyPr/>
          <a:lstStyle/>
          <a:p>
            <a:r>
              <a:rPr dirty="0"/>
              <a:t>Sex and gender </a:t>
            </a:r>
          </a:p>
        </p:txBody>
      </p:sp>
      <p:grpSp>
        <p:nvGrpSpPr>
          <p:cNvPr id="94" name="Grupo"/>
          <p:cNvGrpSpPr/>
          <p:nvPr/>
        </p:nvGrpSpPr>
        <p:grpSpPr>
          <a:xfrm>
            <a:off x="741358" y="1365252"/>
            <a:ext cx="3887791" cy="4627813"/>
            <a:chOff x="0" y="0"/>
            <a:chExt cx="3660781" cy="4016674"/>
          </a:xfrm>
        </p:grpSpPr>
        <p:sp>
          <p:nvSpPr>
            <p:cNvPr id="92" name="Rectángulo redondeado"/>
            <p:cNvSpPr/>
            <p:nvPr/>
          </p:nvSpPr>
          <p:spPr>
            <a:xfrm>
              <a:off x="0" y="0"/>
              <a:ext cx="3660781" cy="4016674"/>
            </a:xfrm>
            <a:prstGeom prst="roundRect">
              <a:avLst>
                <a:gd name="adj" fmla="val 16670"/>
              </a:avLst>
            </a:prstGeom>
            <a:solidFill>
              <a:srgbClr val="BAC7DF"/>
            </a:solidFill>
            <a:ln w="12700" cap="flat">
              <a:noFill/>
              <a:miter lim="400000"/>
            </a:ln>
            <a:effectLst>
              <a:outerShdw blurRad="38100" dist="23000" dir="5400000" rotWithShape="0">
                <a:srgbClr val="000000">
                  <a:alpha val="35000"/>
                </a:srgbClr>
              </a:outerShdw>
            </a:effectLst>
          </p:spPr>
          <p:txBody>
            <a:bodyPr wrap="square" lIns="45718" tIns="45718" rIns="45718" bIns="45718" numCol="1" anchor="t">
              <a:noAutofit/>
            </a:bodyPr>
            <a:lstStyle/>
            <a:p>
              <a:pPr defTabSz="1200150">
                <a:lnSpc>
                  <a:spcPct val="90000"/>
                </a:lnSpc>
                <a:spcBef>
                  <a:spcPts val="300"/>
                </a:spcBef>
                <a:defRPr sz="2700"/>
              </a:pPr>
              <a:endParaRPr/>
            </a:p>
          </p:txBody>
        </p:sp>
        <p:sp>
          <p:nvSpPr>
            <p:cNvPr id="93" name="Sex…"/>
            <p:cNvSpPr txBox="1"/>
            <p:nvPr/>
          </p:nvSpPr>
          <p:spPr>
            <a:xfrm>
              <a:off x="178736" y="178736"/>
              <a:ext cx="3482045" cy="306601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33350" tIns="133350" rIns="133350" bIns="133350" numCol="1" anchor="t">
              <a:spAutoFit/>
            </a:bodyPr>
            <a:lstStyle/>
            <a:p>
              <a:pPr defTabSz="1555750">
                <a:lnSpc>
                  <a:spcPct val="90000"/>
                </a:lnSpc>
                <a:spcBef>
                  <a:spcPts val="1400"/>
                </a:spcBef>
                <a:defRPr sz="3500" b="1"/>
              </a:pPr>
              <a:r>
                <a:rPr dirty="0"/>
                <a:t>Sex </a:t>
              </a:r>
            </a:p>
            <a:p>
              <a:pPr marL="228600" lvl="1" indent="-228600" defTabSz="1200150">
                <a:lnSpc>
                  <a:spcPct val="90000"/>
                </a:lnSpc>
                <a:spcBef>
                  <a:spcPts val="400"/>
                </a:spcBef>
                <a:buSzPct val="100000"/>
                <a:buChar char="•"/>
                <a:defRPr sz="2700"/>
              </a:pPr>
              <a:r>
                <a:rPr lang="en-US" dirty="0"/>
                <a:t>B</a:t>
              </a:r>
              <a:r>
                <a:rPr lang="en-US" dirty="0" smtClean="0"/>
                <a:t>iological </a:t>
              </a:r>
              <a:r>
                <a:rPr lang="en-US" dirty="0"/>
                <a:t>and physiological characteristics that typically define men and </a:t>
              </a:r>
              <a:r>
                <a:rPr lang="en-US" dirty="0" smtClean="0"/>
                <a:t>women</a:t>
              </a:r>
            </a:p>
            <a:p>
              <a:pPr lvl="1" defTabSz="1200150">
                <a:lnSpc>
                  <a:spcPct val="90000"/>
                </a:lnSpc>
                <a:spcBef>
                  <a:spcPts val="400"/>
                </a:spcBef>
                <a:buSzPct val="100000"/>
                <a:defRPr sz="2700"/>
              </a:pPr>
              <a:endParaRPr lang="en-US" dirty="0" smtClean="0"/>
            </a:p>
            <a:p>
              <a:pPr marL="228600" lvl="1" indent="-228600" defTabSz="1200150">
                <a:lnSpc>
                  <a:spcPct val="90000"/>
                </a:lnSpc>
                <a:spcBef>
                  <a:spcPts val="400"/>
                </a:spcBef>
                <a:buSzPct val="100000"/>
                <a:buChar char="•"/>
                <a:defRPr sz="2700"/>
              </a:pPr>
              <a:r>
                <a:rPr lang="fr-CH" i="1" dirty="0" smtClean="0"/>
                <a:t>Biological differences</a:t>
              </a:r>
              <a:r>
                <a:rPr i="1" dirty="0" smtClean="0"/>
                <a:t>.</a:t>
              </a:r>
              <a:endParaRPr i="1" dirty="0"/>
            </a:p>
          </p:txBody>
        </p:sp>
      </p:grpSp>
      <p:grpSp>
        <p:nvGrpSpPr>
          <p:cNvPr id="97" name="Grupo"/>
          <p:cNvGrpSpPr/>
          <p:nvPr/>
        </p:nvGrpSpPr>
        <p:grpSpPr>
          <a:xfrm>
            <a:off x="4818892" y="1365252"/>
            <a:ext cx="3886200" cy="4627813"/>
            <a:chOff x="189742" y="0"/>
            <a:chExt cx="3886200" cy="3983540"/>
          </a:xfrm>
        </p:grpSpPr>
        <p:sp>
          <p:nvSpPr>
            <p:cNvPr id="95" name="Rectángulo redondeado"/>
            <p:cNvSpPr/>
            <p:nvPr/>
          </p:nvSpPr>
          <p:spPr>
            <a:xfrm>
              <a:off x="189742" y="0"/>
              <a:ext cx="3886200" cy="3983540"/>
            </a:xfrm>
            <a:prstGeom prst="roundRect">
              <a:avLst>
                <a:gd name="adj" fmla="val 16670"/>
              </a:avLst>
            </a:prstGeom>
            <a:solidFill>
              <a:srgbClr val="BAC7DF"/>
            </a:solidFill>
            <a:ln w="12700" cap="flat">
              <a:noFill/>
              <a:miter lim="400000"/>
            </a:ln>
            <a:effectLst>
              <a:outerShdw blurRad="38100" dist="23000" dir="5400000" rotWithShape="0">
                <a:srgbClr val="000000">
                  <a:alpha val="35000"/>
                </a:srgbClr>
              </a:outerShdw>
            </a:effectLst>
          </p:spPr>
          <p:txBody>
            <a:bodyPr wrap="square" lIns="45718" tIns="45718" rIns="45718" bIns="45718" numCol="1" anchor="t">
              <a:noAutofit/>
            </a:bodyPr>
            <a:lstStyle/>
            <a:p>
              <a:pPr defTabSz="1066800">
                <a:lnSpc>
                  <a:spcPct val="90000"/>
                </a:lnSpc>
                <a:spcBef>
                  <a:spcPts val="300"/>
                </a:spcBef>
                <a:defRPr sz="2400"/>
              </a:pPr>
              <a:endParaRPr/>
            </a:p>
          </p:txBody>
        </p:sp>
        <p:sp>
          <p:nvSpPr>
            <p:cNvPr id="96" name="Gender…"/>
            <p:cNvSpPr txBox="1"/>
            <p:nvPr/>
          </p:nvSpPr>
          <p:spPr>
            <a:xfrm>
              <a:off x="189742" y="189742"/>
              <a:ext cx="3506715" cy="324052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18110" tIns="118110" rIns="118110" bIns="118110" numCol="1" anchor="t">
              <a:spAutoFit/>
            </a:bodyPr>
            <a:lstStyle/>
            <a:p>
              <a:pPr defTabSz="1377950">
                <a:lnSpc>
                  <a:spcPct val="90000"/>
                </a:lnSpc>
                <a:spcBef>
                  <a:spcPts val="1300"/>
                </a:spcBef>
                <a:defRPr sz="3100" b="1"/>
              </a:pPr>
              <a:r>
                <a:rPr sz="3500" dirty="0"/>
                <a:t>Gender </a:t>
              </a:r>
            </a:p>
            <a:p>
              <a:pPr marL="228600" lvl="1" indent="-228600" defTabSz="1066800">
                <a:lnSpc>
                  <a:spcPct val="90000"/>
                </a:lnSpc>
                <a:spcBef>
                  <a:spcPts val="400"/>
                </a:spcBef>
                <a:buSzPct val="100000"/>
                <a:buChar char="•"/>
                <a:defRPr sz="2400"/>
              </a:pPr>
              <a:r>
                <a:rPr lang="en-US" sz="2600" dirty="0" smtClean="0"/>
                <a:t>Socially </a:t>
              </a:r>
              <a:r>
                <a:rPr lang="en-US" sz="2600" dirty="0"/>
                <a:t>constructed identities, attributes and roles assigned to men and women based on these biological differences. </a:t>
              </a:r>
              <a:endParaRPr lang="en-US" sz="2600" dirty="0" smtClean="0"/>
            </a:p>
            <a:p>
              <a:pPr lvl="1" defTabSz="1066800">
                <a:lnSpc>
                  <a:spcPct val="90000"/>
                </a:lnSpc>
                <a:spcBef>
                  <a:spcPts val="400"/>
                </a:spcBef>
                <a:buSzPct val="100000"/>
                <a:defRPr sz="2400"/>
              </a:pPr>
              <a:endParaRPr sz="2600" dirty="0"/>
            </a:p>
            <a:p>
              <a:pPr marL="228600" lvl="1" indent="-228600" defTabSz="1066800">
                <a:lnSpc>
                  <a:spcPct val="90000"/>
                </a:lnSpc>
                <a:spcBef>
                  <a:spcPts val="400"/>
                </a:spcBef>
                <a:buSzPct val="100000"/>
                <a:buChar char="•"/>
                <a:defRPr sz="2400" i="1"/>
              </a:pPr>
              <a:r>
                <a:rPr lang="fr-CH" sz="2600" dirty="0" smtClean="0"/>
                <a:t>Socially constructed.</a:t>
              </a:r>
              <a:endParaRPr sz="2600" dirty="0"/>
            </a:p>
          </p:txBody>
        </p:sp>
      </p:grpSp>
    </p:spTree>
    <p:extLst>
      <p:ext uri="{BB962C8B-B14F-4D97-AF65-F5344CB8AC3E}">
        <p14:creationId xmlns:p14="http://schemas.microsoft.com/office/powerpoint/2010/main" val="10074555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 name="Título 1"/>
          <p:cNvSpPr txBox="1">
            <a:spLocks noGrp="1"/>
          </p:cNvSpPr>
          <p:nvPr>
            <p:ph type="title"/>
          </p:nvPr>
        </p:nvSpPr>
        <p:spPr>
          <a:xfrm>
            <a:off x="741362" y="274638"/>
            <a:ext cx="7566026" cy="1090614"/>
          </a:xfrm>
          <a:prstGeom prst="rect">
            <a:avLst/>
          </a:prstGeom>
        </p:spPr>
        <p:txBody>
          <a:bodyPr/>
          <a:lstStyle/>
          <a:p>
            <a:r>
              <a:rPr dirty="0"/>
              <a:t>Sex and gender</a:t>
            </a:r>
          </a:p>
        </p:txBody>
      </p:sp>
      <p:sp>
        <p:nvSpPr>
          <p:cNvPr id="102" name="Marcador de texto 2"/>
          <p:cNvSpPr txBox="1">
            <a:spLocks noGrp="1"/>
          </p:cNvSpPr>
          <p:nvPr>
            <p:ph type="body" idx="1"/>
          </p:nvPr>
        </p:nvSpPr>
        <p:spPr>
          <a:xfrm>
            <a:off x="740832" y="1498598"/>
            <a:ext cx="7567084" cy="4477703"/>
          </a:xfrm>
          <a:prstGeom prst="rect">
            <a:avLst/>
          </a:prstGeom>
        </p:spPr>
        <p:txBody>
          <a:bodyPr/>
          <a:lstStyle/>
          <a:p>
            <a:pPr defTabSz="914400">
              <a:spcBef>
                <a:spcPts val="0"/>
              </a:spcBef>
              <a:buClrTx/>
            </a:pPr>
            <a:r>
              <a:rPr dirty="0"/>
              <a:t>Sex and gender discrimination are prohibited under international human rights law.</a:t>
            </a:r>
          </a:p>
          <a:p>
            <a:pPr defTabSz="914400">
              <a:spcBef>
                <a:spcPts val="0"/>
              </a:spcBef>
              <a:buClrTx/>
            </a:pPr>
            <a:endParaRPr dirty="0"/>
          </a:p>
          <a:p>
            <a:pPr defTabSz="914400">
              <a:spcBef>
                <a:spcPts val="0"/>
              </a:spcBef>
              <a:buClrTx/>
            </a:pPr>
            <a:endParaRPr dirty="0"/>
          </a:p>
          <a:p>
            <a:pPr defTabSz="914400">
              <a:spcBef>
                <a:spcPts val="0"/>
              </a:spcBef>
              <a:buClrTx/>
            </a:pPr>
            <a:r>
              <a:rPr dirty="0"/>
              <a:t>Sex and gender discrimination includes discrimination against women but is not limited to it.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 name="Título 1"/>
          <p:cNvSpPr txBox="1">
            <a:spLocks noGrp="1"/>
          </p:cNvSpPr>
          <p:nvPr>
            <p:ph type="title"/>
          </p:nvPr>
        </p:nvSpPr>
        <p:spPr>
          <a:xfrm>
            <a:off x="741362" y="274638"/>
            <a:ext cx="7566026" cy="1090614"/>
          </a:xfrm>
          <a:prstGeom prst="rect">
            <a:avLst/>
          </a:prstGeom>
        </p:spPr>
        <p:txBody>
          <a:bodyPr/>
          <a:lstStyle/>
          <a:p>
            <a:r>
              <a:t>Women’s access to justice  </a:t>
            </a:r>
          </a:p>
        </p:txBody>
      </p:sp>
      <p:sp>
        <p:nvSpPr>
          <p:cNvPr id="107" name="Marcador de texto 2"/>
          <p:cNvSpPr txBox="1">
            <a:spLocks noGrp="1"/>
          </p:cNvSpPr>
          <p:nvPr>
            <p:ph type="body" idx="1"/>
          </p:nvPr>
        </p:nvSpPr>
        <p:spPr>
          <a:xfrm>
            <a:off x="740832" y="1498598"/>
            <a:ext cx="7567084" cy="4477703"/>
          </a:xfrm>
          <a:prstGeom prst="rect">
            <a:avLst/>
          </a:prstGeom>
        </p:spPr>
        <p:txBody>
          <a:bodyPr/>
          <a:lstStyle>
            <a:lvl1pPr>
              <a:lnSpc>
                <a:spcPct val="130000"/>
              </a:lnSpc>
            </a:lvl1pPr>
          </a:lstStyle>
          <a:p>
            <a:r>
              <a:rPr lang="fr-CH" dirty="0" smtClean="0"/>
              <a:t>Women’s </a:t>
            </a:r>
            <a:r>
              <a:rPr dirty="0" smtClean="0"/>
              <a:t>access </a:t>
            </a:r>
            <a:r>
              <a:rPr dirty="0"/>
              <a:t>to </a:t>
            </a:r>
            <a:r>
              <a:rPr dirty="0" smtClean="0"/>
              <a:t>justice </a:t>
            </a:r>
            <a:r>
              <a:rPr dirty="0"/>
              <a:t>encompasses processes to ensure that the whole system is sensitive and responsive to the needs and realities of both women and men and empowers them throughout the justice chain.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 name="Título 1"/>
          <p:cNvSpPr txBox="1">
            <a:spLocks noGrp="1"/>
          </p:cNvSpPr>
          <p:nvPr>
            <p:ph type="title"/>
          </p:nvPr>
        </p:nvSpPr>
        <p:spPr>
          <a:xfrm>
            <a:off x="741362" y="274638"/>
            <a:ext cx="7566026" cy="1090614"/>
          </a:xfrm>
          <a:prstGeom prst="rect">
            <a:avLst/>
          </a:prstGeom>
        </p:spPr>
        <p:txBody>
          <a:bodyPr/>
          <a:lstStyle/>
          <a:p>
            <a:r>
              <a:rPr dirty="0"/>
              <a:t>Women’s access to justice </a:t>
            </a:r>
          </a:p>
        </p:txBody>
      </p:sp>
      <p:sp>
        <p:nvSpPr>
          <p:cNvPr id="112" name="Marcador de texto 2"/>
          <p:cNvSpPr txBox="1">
            <a:spLocks noGrp="1"/>
          </p:cNvSpPr>
          <p:nvPr>
            <p:ph type="body" idx="1"/>
          </p:nvPr>
        </p:nvSpPr>
        <p:spPr>
          <a:xfrm>
            <a:off x="447755" y="898769"/>
            <a:ext cx="8559476" cy="5646615"/>
          </a:xfrm>
          <a:prstGeom prst="rect">
            <a:avLst/>
          </a:prstGeom>
        </p:spPr>
        <p:txBody>
          <a:bodyPr>
            <a:normAutofit/>
          </a:bodyPr>
          <a:lstStyle/>
          <a:p>
            <a:r>
              <a:rPr lang="en-US" dirty="0"/>
              <a:t>Women face persistent inequalities in both national and international legal systems. </a:t>
            </a:r>
            <a:endParaRPr lang="en-US" dirty="0" smtClean="0"/>
          </a:p>
          <a:p>
            <a:r>
              <a:rPr lang="en-US" dirty="0" smtClean="0"/>
              <a:t>Justice </a:t>
            </a:r>
            <a:r>
              <a:rPr lang="en-US" dirty="0"/>
              <a:t>systems tend to reflect the power imbalances inherent in any society, and they </a:t>
            </a:r>
            <a:r>
              <a:rPr lang="en-US" dirty="0" smtClean="0"/>
              <a:t>reinforce </a:t>
            </a:r>
            <a:r>
              <a:rPr lang="en-US" dirty="0"/>
              <a:t>the privilege and the interests of the </a:t>
            </a:r>
            <a:r>
              <a:rPr lang="en-US" dirty="0" smtClean="0"/>
              <a:t>powerful</a:t>
            </a:r>
            <a:r>
              <a:rPr lang="en-US" dirty="0" smtClean="0"/>
              <a:t>.</a:t>
            </a:r>
            <a:endParaRPr dirty="0" smtClean="0"/>
          </a:p>
          <a:p>
            <a:pPr marL="0" indent="0">
              <a:buNone/>
            </a:pPr>
            <a:endParaRPr lang="fr-CH" dirty="0" smtClean="0"/>
          </a:p>
          <a:p>
            <a:r>
              <a:rPr dirty="0" smtClean="0"/>
              <a:t>Women </a:t>
            </a:r>
            <a:r>
              <a:rPr dirty="0"/>
              <a:t>face a variety </a:t>
            </a:r>
            <a:r>
              <a:rPr dirty="0" smtClean="0"/>
              <a:t>of</a:t>
            </a:r>
            <a:r>
              <a:rPr lang="fr-CH" dirty="0" smtClean="0"/>
              <a:t>:</a:t>
            </a:r>
            <a:r>
              <a:rPr dirty="0" smtClean="0"/>
              <a:t> </a:t>
            </a:r>
            <a:endParaRPr lang="fr-CH" dirty="0" smtClean="0"/>
          </a:p>
          <a:p>
            <a:pPr lvl="1"/>
            <a:r>
              <a:rPr b="1" dirty="0" smtClean="0"/>
              <a:t>legal</a:t>
            </a:r>
            <a:r>
              <a:rPr b="1" dirty="0"/>
              <a:t>, institutional </a:t>
            </a:r>
            <a:r>
              <a:rPr lang="fr-CH" b="1" dirty="0" smtClean="0"/>
              <a:t>barriers</a:t>
            </a:r>
          </a:p>
          <a:p>
            <a:pPr lvl="1"/>
            <a:r>
              <a:rPr b="1" dirty="0" smtClean="0"/>
              <a:t>socio-</a:t>
            </a:r>
            <a:r>
              <a:rPr lang="fr-CH" b="1" dirty="0" smtClean="0"/>
              <a:t>economic and </a:t>
            </a:r>
            <a:r>
              <a:rPr b="1" dirty="0" smtClean="0"/>
              <a:t>cultural </a:t>
            </a:r>
            <a:r>
              <a:rPr b="1" dirty="0"/>
              <a:t>barriers in accessing </a:t>
            </a:r>
            <a:r>
              <a:rPr b="1" dirty="0" smtClean="0"/>
              <a:t>justice  </a:t>
            </a:r>
            <a:endParaRPr b="1" dirty="0"/>
          </a:p>
          <a:p>
            <a:r>
              <a:rPr dirty="0"/>
              <a:t>Stereotypes represent one of the </a:t>
            </a:r>
            <a:r>
              <a:rPr lang="fr-CH" dirty="0" smtClean="0"/>
              <a:t>main </a:t>
            </a:r>
            <a:r>
              <a:rPr dirty="0" smtClean="0"/>
              <a:t>barriers women </a:t>
            </a:r>
            <a:r>
              <a:rPr dirty="0"/>
              <a:t>face when accessing justice.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Components of Women’s </a:t>
            </a:r>
            <a:r>
              <a:rPr lang="en-US" dirty="0" smtClean="0"/>
              <a:t/>
            </a:r>
            <a:br>
              <a:rPr lang="en-US" dirty="0" smtClean="0"/>
            </a:br>
            <a:r>
              <a:rPr lang="en-US" dirty="0" smtClean="0"/>
              <a:t>Access </a:t>
            </a:r>
            <a:r>
              <a:rPr lang="en-US" dirty="0"/>
              <a:t>to Justice </a:t>
            </a:r>
          </a:p>
        </p:txBody>
      </p:sp>
      <p:sp>
        <p:nvSpPr>
          <p:cNvPr id="3" name="Text Placeholder 2"/>
          <p:cNvSpPr>
            <a:spLocks noGrp="1"/>
          </p:cNvSpPr>
          <p:nvPr>
            <p:ph type="body" idx="1"/>
          </p:nvPr>
        </p:nvSpPr>
        <p:spPr>
          <a:xfrm>
            <a:off x="721294" y="1225062"/>
            <a:ext cx="7567085" cy="4477700"/>
          </a:xfrm>
        </p:spPr>
        <p:txBody>
          <a:bodyPr>
            <a:normAutofit lnSpcReduction="10000"/>
          </a:bodyPr>
          <a:lstStyle/>
          <a:p>
            <a:endParaRPr lang="en-US" b="1" dirty="0" smtClean="0"/>
          </a:p>
          <a:p>
            <a:pPr>
              <a:lnSpc>
                <a:spcPct val="140000"/>
              </a:lnSpc>
            </a:pPr>
            <a:r>
              <a:rPr lang="en-US" sz="2800" b="1" dirty="0" err="1" smtClean="0"/>
              <a:t>Justiciability</a:t>
            </a:r>
            <a:endParaRPr lang="en-US" sz="2800" b="1" dirty="0" smtClean="0"/>
          </a:p>
          <a:p>
            <a:pPr>
              <a:lnSpc>
                <a:spcPct val="140000"/>
              </a:lnSpc>
            </a:pPr>
            <a:r>
              <a:rPr lang="en-US" sz="2800" b="1" dirty="0" smtClean="0"/>
              <a:t>Availability</a:t>
            </a:r>
          </a:p>
          <a:p>
            <a:pPr>
              <a:lnSpc>
                <a:spcPct val="140000"/>
              </a:lnSpc>
            </a:pPr>
            <a:r>
              <a:rPr lang="en-US" sz="2800" b="1" dirty="0" smtClean="0"/>
              <a:t>Accessibility</a:t>
            </a:r>
          </a:p>
          <a:p>
            <a:pPr>
              <a:lnSpc>
                <a:spcPct val="140000"/>
              </a:lnSpc>
            </a:pPr>
            <a:r>
              <a:rPr lang="en-US" sz="2800" b="1" dirty="0" smtClean="0"/>
              <a:t>Good quality</a:t>
            </a:r>
          </a:p>
          <a:p>
            <a:pPr>
              <a:lnSpc>
                <a:spcPct val="140000"/>
              </a:lnSpc>
            </a:pPr>
            <a:r>
              <a:rPr lang="en-US" sz="2800" b="1" dirty="0" smtClean="0"/>
              <a:t>Provision of remedies</a:t>
            </a:r>
          </a:p>
          <a:p>
            <a:pPr>
              <a:lnSpc>
                <a:spcPct val="140000"/>
              </a:lnSpc>
            </a:pPr>
            <a:r>
              <a:rPr lang="en-US" sz="2800" b="1" dirty="0" smtClean="0"/>
              <a:t>Accountability of justice systems</a:t>
            </a:r>
          </a:p>
          <a:p>
            <a:endParaRPr lang="en-US" dirty="0"/>
          </a:p>
        </p:txBody>
      </p:sp>
    </p:spTree>
    <p:extLst>
      <p:ext uri="{BB962C8B-B14F-4D97-AF65-F5344CB8AC3E}">
        <p14:creationId xmlns:p14="http://schemas.microsoft.com/office/powerpoint/2010/main" val="16291539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 name="Title 1"/>
          <p:cNvSpPr txBox="1">
            <a:spLocks noGrp="1"/>
          </p:cNvSpPr>
          <p:nvPr>
            <p:ph type="title"/>
          </p:nvPr>
        </p:nvSpPr>
        <p:spPr>
          <a:xfrm>
            <a:off x="741362" y="274638"/>
            <a:ext cx="7566026" cy="1090614"/>
          </a:xfrm>
          <a:prstGeom prst="rect">
            <a:avLst/>
          </a:prstGeom>
        </p:spPr>
        <p:txBody>
          <a:bodyPr/>
          <a:lstStyle/>
          <a:p>
            <a:r>
              <a:rPr dirty="0"/>
              <a:t>What are human rights?</a:t>
            </a:r>
            <a:br>
              <a:rPr dirty="0"/>
            </a:br>
            <a:endParaRPr dirty="0"/>
          </a:p>
        </p:txBody>
      </p:sp>
      <p:sp>
        <p:nvSpPr>
          <p:cNvPr id="117" name="Content Placeholder 2"/>
          <p:cNvSpPr txBox="1">
            <a:spLocks noGrp="1"/>
          </p:cNvSpPr>
          <p:nvPr>
            <p:ph type="body" idx="1"/>
          </p:nvPr>
        </p:nvSpPr>
        <p:spPr>
          <a:xfrm>
            <a:off x="740832" y="1498598"/>
            <a:ext cx="7567084" cy="4477703"/>
          </a:xfrm>
          <a:prstGeom prst="rect">
            <a:avLst/>
          </a:prstGeom>
        </p:spPr>
        <p:txBody>
          <a:bodyPr/>
          <a:lstStyle/>
          <a:p>
            <a:r>
              <a:t>…Universal legal guarantees;</a:t>
            </a:r>
            <a:br/>
            <a:r>
              <a:t>...civil, political, economic, social and cultural;</a:t>
            </a:r>
            <a:br/>
            <a:r>
              <a:t>…protect human values (freedom, equality, dignity) </a:t>
            </a:r>
            <a:br/>
            <a:r>
              <a:t>…inherent to individuals and, to some extent, groups;</a:t>
            </a:r>
            <a:br/>
            <a:r>
              <a:t>…reflected in international norms and standards; </a:t>
            </a:r>
            <a:br/>
            <a:r>
              <a:t>…legally binding on States.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ème Office">
  <a:themeElements>
    <a:clrScheme name="Thème Office">
      <a:dk1>
        <a:srgbClr val="333333"/>
      </a:dk1>
      <a:lt1>
        <a:srgbClr val="FFFFFF"/>
      </a:lt1>
      <a:dk2>
        <a:srgbClr val="A7A7A7"/>
      </a:dk2>
      <a:lt2>
        <a:srgbClr val="535353"/>
      </a:lt2>
      <a:accent1>
        <a:srgbClr val="006FB7"/>
      </a:accent1>
      <a:accent2>
        <a:srgbClr val="5693C9"/>
      </a:accent2>
      <a:accent3>
        <a:srgbClr val="F18E00"/>
      </a:accent3>
      <a:accent4>
        <a:srgbClr val="8C1713"/>
      </a:accent4>
      <a:accent5>
        <a:srgbClr val="7FBADF"/>
      </a:accent5>
      <a:accent6>
        <a:srgbClr val="C58781"/>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006FB7"/>
      </a:accent1>
      <a:accent2>
        <a:srgbClr val="5693C9"/>
      </a:accent2>
      <a:accent3>
        <a:srgbClr val="F18E00"/>
      </a:accent3>
      <a:accent4>
        <a:srgbClr val="8C1713"/>
      </a:accent4>
      <a:accent5>
        <a:srgbClr val="7FBADF"/>
      </a:accent5>
      <a:accent6>
        <a:srgbClr val="C58781"/>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ABBD2B6-8EFE-47BC-A0B8-1F04814492F0}"/>
</file>

<file path=customXml/itemProps2.xml><?xml version="1.0" encoding="utf-8"?>
<ds:datastoreItem xmlns:ds="http://schemas.openxmlformats.org/officeDocument/2006/customXml" ds:itemID="{58821081-7396-42F8-AC0A-E8D4BEBAC7CB}"/>
</file>

<file path=customXml/itemProps3.xml><?xml version="1.0" encoding="utf-8"?>
<ds:datastoreItem xmlns:ds="http://schemas.openxmlformats.org/officeDocument/2006/customXml" ds:itemID="{4505DCC3-3E94-4CD4-B866-C375D2162144}"/>
</file>

<file path=docProps/app.xml><?xml version="1.0" encoding="utf-8"?>
<Properties xmlns="http://schemas.openxmlformats.org/officeDocument/2006/extended-properties" xmlns:vt="http://schemas.openxmlformats.org/officeDocument/2006/docPropsVTypes">
  <TotalTime>437</TotalTime>
  <Words>3731</Words>
  <Application>Microsoft Office PowerPoint</Application>
  <PresentationFormat>On-screen Show (4:3)</PresentationFormat>
  <Paragraphs>271</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Arial</vt:lpstr>
      <vt:lpstr>Calibri</vt:lpstr>
      <vt:lpstr>Garamond</vt:lpstr>
      <vt:lpstr>Thème Office</vt:lpstr>
      <vt:lpstr>Gender Stereotyping  and the Judiciary</vt:lpstr>
      <vt:lpstr>Session 2.  Key Concepts and  Women’s Access to Justice</vt:lpstr>
      <vt:lpstr>Key concepts</vt:lpstr>
      <vt:lpstr>Sex and gender </vt:lpstr>
      <vt:lpstr>Sex and gender</vt:lpstr>
      <vt:lpstr>Women’s access to justice  </vt:lpstr>
      <vt:lpstr>Women’s access to justice </vt:lpstr>
      <vt:lpstr>Components of Women’s  Access to Justice </vt:lpstr>
      <vt:lpstr>What are human rights? </vt:lpstr>
      <vt:lpstr>PowerPoint Presentation</vt:lpstr>
      <vt:lpstr>States’ obligations </vt:lpstr>
      <vt:lpstr>PowerPoint Presentation</vt:lpstr>
      <vt:lpstr>Human rights mechanisms – UN treaty monitoring bodies </vt:lpstr>
      <vt:lpstr>Human rights mechanisms – Universal Periodic Review (UPR) </vt:lpstr>
      <vt:lpstr>Human rights mechanisms – Special Procedures</vt:lpstr>
      <vt:lpstr>The human rights architecture and the judiciary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Wrongful Gender Stereotyping  and the Judiciary</dc:title>
  <dc:creator>INTERN WRGU</dc:creator>
  <cp:lastModifiedBy>CUYPERS An</cp:lastModifiedBy>
  <cp:revision>55</cp:revision>
  <dcterms:modified xsi:type="dcterms:W3CDTF">2020-10-08T12:53:14Z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