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8" r:id="rId4"/>
    <p:sldId id="259" r:id="rId5"/>
    <p:sldId id="262"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RGS Intern" initials="WHRGS int" lastIdx="6" clrIdx="0">
    <p:extLst/>
  </p:cmAuthor>
  <p:cmAuthor id="2" name="CUYPERS An" initials="CA"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5"/>
          </a:solidFill>
        </a:fill>
      </a:tcStyle>
    </a:wholeTbl>
    <a:band2H>
      <a:tcTxStyle/>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DACA"/>
          </a:solidFill>
        </a:fill>
      </a:tcStyle>
    </a:wholeTbl>
    <a:band2H>
      <a:tcTxStyle/>
      <a:tcStyle>
        <a:tcBdr/>
        <a:fill>
          <a:solidFill>
            <a:srgbClr val="FCED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D9D7"/>
          </a:solidFill>
        </a:fill>
      </a:tcStyle>
    </a:wholeTbl>
    <a:band2H>
      <a:tcTxStyle/>
      <a:tcStyle>
        <a:tcBdr/>
        <a:fill>
          <a:solidFill>
            <a:srgbClr val="F5ED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333333"/>
        </a:fontRef>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333333"/>
        </a:fontRef>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333333"/>
        </a:fontRef>
        <a:srgbClr val="33333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33333"/>
          </a:solidFill>
        </a:fill>
      </a:tcStyle>
    </a:firstRow>
  </a:tblStyle>
  <a:tblStyle styleId="{2708684C-4D16-4618-839F-0558EEFCDFE6}" styleName="">
    <a:tblBg/>
    <a:wholeTbl>
      <a:tcTxStyle b="off"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wholeTbl>
    <a:band2H>
      <a:tcTxStyle/>
      <a:tcStyle>
        <a:tcBdr/>
        <a:fill>
          <a:solidFill>
            <a:srgbClr val="FFFFFF"/>
          </a:solidFill>
        </a:fill>
      </a:tcStyle>
    </a:band2H>
    <a:firstCol>
      <a:tcTxStyle b="on"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firstCol>
    <a:lastRow>
      <a:tcTxStyle b="on"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508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n" i="off">
        <a:fontRef idx="minor">
          <a:srgbClr val="333333"/>
        </a:fontRef>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254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1468" autoAdjust="0"/>
  </p:normalViewPr>
  <p:slideViewPr>
    <p:cSldViewPr snapToGrid="0">
      <p:cViewPr varScale="1">
        <p:scale>
          <a:sx n="59" d="100"/>
          <a:sy n="59" d="100"/>
        </p:scale>
        <p:origin x="153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160292086"/>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9936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400"/>
              </a:spcBef>
              <a:spcAft>
                <a:spcPts val="0"/>
              </a:spcAft>
              <a:buClrTx/>
              <a:buSzTx/>
              <a:buFontTx/>
              <a:buNone/>
              <a:tabLst/>
              <a:defRPr/>
            </a:pPr>
            <a:r>
              <a:rPr lang="en-US" b="1" dirty="0" smtClean="0"/>
              <a:t>Introduce</a:t>
            </a:r>
            <a:r>
              <a:rPr lang="en-US" b="1" baseline="0" dirty="0" smtClean="0"/>
              <a:t> the session indicating what will be covered.</a:t>
            </a:r>
            <a:endParaRPr lang="en-US" b="1" dirty="0" smtClean="0"/>
          </a:p>
          <a:p>
            <a:endParaRPr lang="en-US" dirty="0" smtClean="0"/>
          </a:p>
          <a:p>
            <a:r>
              <a:rPr lang="en-US" dirty="0" smtClean="0"/>
              <a:t>Share background of OHCHR’s work on judicial</a:t>
            </a:r>
            <a:r>
              <a:rPr lang="en-US" baseline="0" dirty="0" smtClean="0"/>
              <a:t> gender stereotyping as indicated in the facilitator’s guide that accompanies these slides.</a:t>
            </a:r>
          </a:p>
          <a:p>
            <a:endParaRPr lang="en-US" baseline="0" dirty="0" smtClean="0"/>
          </a:p>
          <a:p>
            <a:endParaRPr lang="en-US" dirty="0"/>
          </a:p>
        </p:txBody>
      </p:sp>
    </p:spTree>
    <p:extLst>
      <p:ext uri="{BB962C8B-B14F-4D97-AF65-F5344CB8AC3E}">
        <p14:creationId xmlns:p14="http://schemas.microsoft.com/office/powerpoint/2010/main" val="153240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participants about their expectations for the workshop.</a:t>
            </a:r>
          </a:p>
          <a:p>
            <a:endParaRPr lang="en-GB" dirty="0" smtClean="0"/>
          </a:p>
          <a:p>
            <a:r>
              <a:rPr lang="en-US" sz="1200" dirty="0" smtClean="0">
                <a:effectLst/>
                <a:latin typeface="+mn-lt"/>
                <a:ea typeface="+mn-ea"/>
                <a:cs typeface="+mn-cs"/>
                <a:sym typeface="Calibri"/>
              </a:rPr>
              <a:t>The expected outcomes of the workshop are to:  </a:t>
            </a:r>
          </a:p>
          <a:p>
            <a:endParaRPr lang="en-US" sz="1200" dirty="0" smtClean="0">
              <a:effectLst/>
              <a:latin typeface="+mn-lt"/>
              <a:ea typeface="+mn-ea"/>
              <a:cs typeface="+mn-cs"/>
              <a:sym typeface="Calibri"/>
            </a:endParaRPr>
          </a:p>
          <a:p>
            <a:pPr marL="171450" indent="-171450">
              <a:buFont typeface="Arial" panose="020B0604020202020204" pitchFamily="34" charset="0"/>
              <a:buChar char="•"/>
            </a:pPr>
            <a:r>
              <a:rPr lang="en-US" sz="1200" u="none" strike="noStrike" dirty="0" smtClean="0">
                <a:effectLst/>
                <a:latin typeface="+mn-lt"/>
                <a:ea typeface="+mn-ea"/>
                <a:cs typeface="+mn-cs"/>
                <a:sym typeface="Calibri"/>
              </a:rPr>
              <a:t>Strengthen the knowledge of judges on the international human rights standards related to wrongful gender stereotyping;</a:t>
            </a:r>
          </a:p>
          <a:p>
            <a:pPr marL="171450" indent="-171450">
              <a:buFont typeface="Arial" panose="020B0604020202020204" pitchFamily="34" charset="0"/>
              <a:buChar char="•"/>
            </a:pPr>
            <a:r>
              <a:rPr lang="en-US" sz="1200" u="none" strike="noStrike" dirty="0" smtClean="0">
                <a:effectLst/>
                <a:latin typeface="+mn-lt"/>
                <a:ea typeface="+mn-ea"/>
                <a:cs typeface="+mn-cs"/>
                <a:sym typeface="Calibri"/>
              </a:rPr>
              <a:t>Enhance the comprehension of judges regarding judicial gender stereotyping and its impact, particularly in cases concerning on SRHR and GBV;</a:t>
            </a:r>
          </a:p>
          <a:p>
            <a:pPr marL="171450" indent="-171450">
              <a:buFont typeface="Arial" panose="020B0604020202020204" pitchFamily="34" charset="0"/>
              <a:buChar char="•"/>
            </a:pPr>
            <a:r>
              <a:rPr lang="en-US" sz="1200" u="none" strike="noStrike" dirty="0" smtClean="0">
                <a:effectLst/>
                <a:latin typeface="+mn-lt"/>
                <a:ea typeface="+mn-ea"/>
                <a:cs typeface="+mn-cs"/>
                <a:sym typeface="Calibri"/>
              </a:rPr>
              <a:t>Promote the positive role judges can play in explicitly identifying and dismantling harmful gender stereotypes and eliminating wrongful gender stereotyping as part of broader efforts to enhance the protection of human rights and access to justice, particularly of women and other persons who are marginalized by reason of their sex, gender identity or sexual orientation;</a:t>
            </a:r>
          </a:p>
          <a:p>
            <a:pPr marL="171450" indent="-171450">
              <a:buFont typeface="Arial" panose="020B0604020202020204" pitchFamily="34" charset="0"/>
              <a:buChar char="•"/>
            </a:pPr>
            <a:r>
              <a:rPr lang="en-US" sz="1200" u="none" strike="noStrike" dirty="0" smtClean="0">
                <a:effectLst/>
                <a:latin typeface="+mn-lt"/>
                <a:ea typeface="+mn-ea"/>
                <a:cs typeface="+mn-cs"/>
                <a:sym typeface="Calibri"/>
              </a:rPr>
              <a:t>Promote the exchange of ideas, experiences, challenges, and good practices between the participants, invited experts and facilitators;</a:t>
            </a:r>
          </a:p>
          <a:p>
            <a:pPr marL="171450" indent="-171450">
              <a:buFont typeface="Arial" panose="020B0604020202020204" pitchFamily="34" charset="0"/>
              <a:buChar char="•"/>
            </a:pPr>
            <a:r>
              <a:rPr lang="en-US" sz="1200" u="none" strike="noStrike" dirty="0" smtClean="0">
                <a:effectLst/>
                <a:latin typeface="+mn-lt"/>
                <a:ea typeface="+mn-ea"/>
                <a:cs typeface="+mn-cs"/>
                <a:sym typeface="Calibri"/>
              </a:rPr>
              <a:t>Develop concrete follow-up actions as part of a broader national and/or regional strategy to overcome judicial gender stereotyping, also for follow-up engagement and evaluation.</a:t>
            </a:r>
          </a:p>
          <a:p>
            <a:r>
              <a:rPr lang="en-US" sz="1200" dirty="0" smtClean="0">
                <a:effectLst/>
                <a:latin typeface="+mn-lt"/>
                <a:ea typeface="+mn-ea"/>
                <a:cs typeface="+mn-cs"/>
                <a:sym typeface="Calibri"/>
              </a:rPr>
              <a:t> </a:t>
            </a:r>
          </a:p>
          <a:p>
            <a:r>
              <a:rPr lang="en-US" sz="1200" dirty="0" smtClean="0">
                <a:effectLst/>
                <a:latin typeface="+mn-lt"/>
                <a:ea typeface="+mn-ea"/>
                <a:cs typeface="+mn-cs"/>
                <a:sym typeface="Calibri"/>
              </a:rPr>
              <a:t>These general outcomes could be modified, specified and tailored according to the purposes defined during a workshop’s preparation, in collaboration with partners involved in its organization and implementation, where appropriate.</a:t>
            </a:r>
            <a:r>
              <a:rPr lang="en-US" dirty="0" smtClean="0">
                <a:effectLst/>
              </a:rPr>
              <a:t> </a:t>
            </a:r>
            <a:endParaRPr lang="en-GB" dirty="0" smtClean="0"/>
          </a:p>
        </p:txBody>
      </p:sp>
    </p:spTree>
    <p:extLst>
      <p:ext uri="{BB962C8B-B14F-4D97-AF65-F5344CB8AC3E}">
        <p14:creationId xmlns:p14="http://schemas.microsoft.com/office/powerpoint/2010/main" val="417943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Exact</a:t>
            </a:r>
            <a:r>
              <a:rPr lang="en-GB" baseline="0" dirty="0" smtClean="0"/>
              <a:t> times to be inserted depending on training.</a:t>
            </a:r>
            <a:endParaRPr lang="en-GB" dirty="0"/>
          </a:p>
        </p:txBody>
      </p:sp>
    </p:spTree>
    <p:extLst>
      <p:ext uri="{BB962C8B-B14F-4D97-AF65-F5344CB8AC3E}">
        <p14:creationId xmlns:p14="http://schemas.microsoft.com/office/powerpoint/2010/main" val="2149204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Diapositive de titre">
    <p:spTree>
      <p:nvGrpSpPr>
        <p:cNvPr id="1" name=""/>
        <p:cNvGrpSpPr/>
        <p:nvPr/>
      </p:nvGrpSpPr>
      <p:grpSpPr>
        <a:xfrm>
          <a:off x="0" y="0"/>
          <a:ext cx="0" cy="0"/>
          <a:chOff x="0" y="0"/>
          <a:chExt cx="0" cy="0"/>
        </a:xfrm>
      </p:grpSpPr>
      <p:pic>
        <p:nvPicPr>
          <p:cNvPr id="13" name="Image 9" descr="Image 9"/>
          <p:cNvPicPr>
            <a:picLocks noChangeAspect="1"/>
          </p:cNvPicPr>
          <p:nvPr/>
        </p:nvPicPr>
        <p:blipFill>
          <a:blip r:embed="rId2">
            <a:extLst/>
          </a:blip>
          <a:stretch>
            <a:fillRect/>
          </a:stretch>
        </p:blipFill>
        <p:spPr>
          <a:xfrm>
            <a:off x="7099300" y="6018212"/>
            <a:ext cx="1825625" cy="660402"/>
          </a:xfrm>
          <a:prstGeom prst="rect">
            <a:avLst/>
          </a:prstGeom>
          <a:ln w="12700">
            <a:miter lim="400000"/>
          </a:ln>
        </p:spPr>
      </p:pic>
      <p:pic>
        <p:nvPicPr>
          <p:cNvPr id="14" name="Image 6" descr="Image 6"/>
          <p:cNvPicPr>
            <a:picLocks noChangeAspect="1"/>
          </p:cNvPicPr>
          <p:nvPr/>
        </p:nvPicPr>
        <p:blipFill>
          <a:blip r:embed="rId3">
            <a:extLst/>
          </a:blip>
          <a:stretch>
            <a:fillRect/>
          </a:stretch>
        </p:blipFill>
        <p:spPr>
          <a:xfrm>
            <a:off x="6308725" y="6188075"/>
            <a:ext cx="574675" cy="573088"/>
          </a:xfrm>
          <a:prstGeom prst="rect">
            <a:avLst/>
          </a:prstGeom>
          <a:ln w="12700">
            <a:miter lim="400000"/>
          </a:ln>
        </p:spPr>
      </p:pic>
      <p:sp>
        <p:nvSpPr>
          <p:cNvPr id="15" name="Connecteur droit 11"/>
          <p:cNvSpPr/>
          <p:nvPr/>
        </p:nvSpPr>
        <p:spPr>
          <a:xfrm flipH="1">
            <a:off x="587374" y="-1"/>
            <a:ext cx="1589" cy="658816"/>
          </a:xfrm>
          <a:prstGeom prst="line">
            <a:avLst/>
          </a:prstGeom>
          <a:ln w="25400">
            <a:solidFill>
              <a:schemeClr val="accent1"/>
            </a:solidFill>
          </a:ln>
        </p:spPr>
        <p:txBody>
          <a:bodyPr lIns="45718" tIns="45718" rIns="45718" bIns="45718"/>
          <a:lstStyle/>
          <a:p>
            <a:endParaRPr/>
          </a:p>
        </p:txBody>
      </p:sp>
      <p:pic>
        <p:nvPicPr>
          <p:cNvPr id="16" name="Image 8" descr="Image 8"/>
          <p:cNvPicPr>
            <a:picLocks noChangeAspect="1"/>
          </p:cNvPicPr>
          <p:nvPr/>
        </p:nvPicPr>
        <p:blipFill>
          <a:blip r:embed="rId4">
            <a:extLst/>
          </a:blip>
          <a:stretch>
            <a:fillRect/>
          </a:stretch>
        </p:blipFill>
        <p:spPr>
          <a:xfrm>
            <a:off x="-6350" y="0"/>
            <a:ext cx="9155115" cy="6865940"/>
          </a:xfrm>
          <a:prstGeom prst="rect">
            <a:avLst/>
          </a:prstGeom>
          <a:ln w="12700">
            <a:miter lim="400000"/>
          </a:ln>
        </p:spPr>
      </p:pic>
      <p:sp>
        <p:nvSpPr>
          <p:cNvPr id="17" name="Connecteur droit 12"/>
          <p:cNvSpPr/>
          <p:nvPr/>
        </p:nvSpPr>
        <p:spPr>
          <a:xfrm flipH="1">
            <a:off x="587373" y="1587"/>
            <a:ext cx="1591" cy="2874965"/>
          </a:xfrm>
          <a:prstGeom prst="line">
            <a:avLst/>
          </a:prstGeom>
          <a:ln w="25400">
            <a:solidFill>
              <a:srgbClr val="FFFFFF"/>
            </a:solidFill>
          </a:ln>
        </p:spPr>
        <p:txBody>
          <a:bodyPr lIns="45718" tIns="45718" rIns="45718" bIns="45718"/>
          <a:lstStyle/>
          <a:p>
            <a:endParaRPr/>
          </a:p>
        </p:txBody>
      </p:sp>
      <p:pic>
        <p:nvPicPr>
          <p:cNvPr id="18" name="Picture 12" descr="Picture 12"/>
          <p:cNvPicPr>
            <a:picLocks noChangeAspect="1"/>
          </p:cNvPicPr>
          <p:nvPr/>
        </p:nvPicPr>
        <p:blipFill>
          <a:blip r:embed="rId5">
            <a:extLst/>
          </a:blip>
          <a:stretch>
            <a:fillRect/>
          </a:stretch>
        </p:blipFill>
        <p:spPr>
          <a:xfrm>
            <a:off x="4278312" y="5413375"/>
            <a:ext cx="4140202" cy="1150938"/>
          </a:xfrm>
          <a:prstGeom prst="rect">
            <a:avLst/>
          </a:prstGeom>
          <a:ln w="12700">
            <a:miter lim="400000"/>
          </a:ln>
        </p:spPr>
      </p:pic>
      <p:sp>
        <p:nvSpPr>
          <p:cNvPr id="19" name="Texto del título"/>
          <p:cNvSpPr txBox="1">
            <a:spLocks noGrp="1"/>
          </p:cNvSpPr>
          <p:nvPr>
            <p:ph type="title"/>
          </p:nvPr>
        </p:nvSpPr>
        <p:spPr>
          <a:xfrm>
            <a:off x="723900" y="2041238"/>
            <a:ext cx="6590166" cy="1150265"/>
          </a:xfrm>
          <a:prstGeom prst="rect">
            <a:avLst/>
          </a:prstGeom>
        </p:spPr>
        <p:txBody>
          <a:bodyPr/>
          <a:lstStyle>
            <a:lvl1pPr>
              <a:defRPr sz="2800">
                <a:solidFill>
                  <a:srgbClr val="FFFFFF"/>
                </a:solidFill>
              </a:defRPr>
            </a:lvl1pPr>
          </a:lstStyle>
          <a:p>
            <a:r>
              <a:t>Texto del título</a:t>
            </a:r>
          </a:p>
        </p:txBody>
      </p:sp>
      <p:sp>
        <p:nvSpPr>
          <p:cNvPr id="20" name="Nivel de texto 1…"/>
          <p:cNvSpPr txBox="1">
            <a:spLocks noGrp="1"/>
          </p:cNvSpPr>
          <p:nvPr>
            <p:ph type="body" sz="quarter" idx="1"/>
          </p:nvPr>
        </p:nvSpPr>
        <p:spPr>
          <a:xfrm>
            <a:off x="723900" y="4248606"/>
            <a:ext cx="6590166" cy="978758"/>
          </a:xfrm>
          <a:prstGeom prst="rect">
            <a:avLst/>
          </a:prstGeom>
        </p:spPr>
        <p:txBody>
          <a:bodyPr/>
          <a:lstStyle>
            <a:lvl1pPr marL="0" indent="0">
              <a:spcBef>
                <a:spcPts val="400"/>
              </a:spcBef>
              <a:buClrTx/>
              <a:buSzTx/>
              <a:buNone/>
              <a:defRPr sz="2000" i="1">
                <a:solidFill>
                  <a:srgbClr val="FFFFFF"/>
                </a:solidFill>
              </a:defRPr>
            </a:lvl1pPr>
            <a:lvl2pPr marL="0" indent="0">
              <a:spcBef>
                <a:spcPts val="400"/>
              </a:spcBef>
              <a:buClrTx/>
              <a:buSzTx/>
              <a:buNone/>
              <a:defRPr sz="2000" i="1">
                <a:solidFill>
                  <a:srgbClr val="FFFFFF"/>
                </a:solidFill>
              </a:defRPr>
            </a:lvl2pPr>
            <a:lvl3pPr marL="0" indent="0">
              <a:spcBef>
                <a:spcPts val="400"/>
              </a:spcBef>
              <a:buClrTx/>
              <a:buSzTx/>
              <a:buNone/>
              <a:defRPr sz="2000" i="1">
                <a:solidFill>
                  <a:srgbClr val="FFFFFF"/>
                </a:solidFill>
              </a:defRPr>
            </a:lvl3pPr>
            <a:lvl4pPr marL="0" indent="0">
              <a:spcBef>
                <a:spcPts val="400"/>
              </a:spcBef>
              <a:buClrTx/>
              <a:buSzTx/>
              <a:buNone/>
              <a:defRPr sz="2000" i="1">
                <a:solidFill>
                  <a:srgbClr val="FFFFFF"/>
                </a:solidFill>
              </a:defRPr>
            </a:lvl4pPr>
            <a:lvl5pPr marL="0" indent="0">
              <a:spcBef>
                <a:spcPts val="400"/>
              </a:spcBef>
              <a:buClrTx/>
              <a:buSzTx/>
              <a:buNone/>
              <a:defRPr sz="2000" i="1">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21"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contenu">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ux contenus">
    <p:spTree>
      <p:nvGrpSpPr>
        <p:cNvPr id="1" name=""/>
        <p:cNvGrpSpPr/>
        <p:nvPr/>
      </p:nvGrpSpPr>
      <p:grpSpPr>
        <a:xfrm>
          <a:off x="0" y="0"/>
          <a:ext cx="0" cy="0"/>
          <a:chOff x="0" y="0"/>
          <a:chExt cx="0" cy="0"/>
        </a:xfrm>
      </p:grpSpPr>
      <p:sp>
        <p:nvSpPr>
          <p:cNvPr id="37"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38" name="Nivel de texto 1…"/>
          <p:cNvSpPr txBox="1">
            <a:spLocks noGrp="1"/>
          </p:cNvSpPr>
          <p:nvPr>
            <p:ph type="body" sz="half" idx="1"/>
          </p:nvPr>
        </p:nvSpPr>
        <p:spPr>
          <a:xfrm>
            <a:off x="740832" y="1498600"/>
            <a:ext cx="3754969" cy="4477700"/>
          </a:xfrm>
          <a:prstGeom prst="rect">
            <a:avLst/>
          </a:prstGeom>
        </p:spPr>
        <p:txBody>
          <a:bodyPr/>
          <a:lstStyle>
            <a:lvl1pPr>
              <a:spcBef>
                <a:spcPts val="500"/>
              </a:spcBef>
              <a:defRPr sz="2400"/>
            </a:lvl1pPr>
            <a:lvl2pPr marL="768926" indent="-311726">
              <a:spcBef>
                <a:spcPts val="500"/>
              </a:spcBef>
              <a:defRPr sz="2400"/>
            </a:lvl2pPr>
            <a:lvl3pPr marL="1188719" indent="-274319">
              <a:spcBef>
                <a:spcPts val="500"/>
              </a:spcBef>
              <a:defRPr sz="2400"/>
            </a:lvl3pPr>
            <a:lvl4pPr marL="1645920" indent="-274319">
              <a:spcBef>
                <a:spcPts val="500"/>
              </a:spcBef>
              <a:defRPr sz="2400"/>
            </a:lvl4pPr>
            <a:lvl5pPr marL="2103120" indent="-274320">
              <a:spcBef>
                <a:spcPts val="500"/>
              </a:spcBef>
              <a:defRPr sz="2400"/>
            </a:lvl5pPr>
          </a:lstStyle>
          <a:p>
            <a:r>
              <a:t>Nivel de texto 1</a:t>
            </a:r>
          </a:p>
          <a:p>
            <a:pPr lvl="1"/>
            <a:r>
              <a:t>Nivel de texto 2</a:t>
            </a:r>
          </a:p>
          <a:p>
            <a:pPr lvl="2"/>
            <a:r>
              <a:t>Nivel de texto 3</a:t>
            </a:r>
          </a:p>
          <a:p>
            <a:pPr lvl="3"/>
            <a:r>
              <a:t>Nivel de texto 4</a:t>
            </a:r>
          </a:p>
          <a:p>
            <a:pPr lvl="4"/>
            <a:r>
              <a:t>Nivel de texto 5</a:t>
            </a:r>
          </a:p>
        </p:txBody>
      </p:sp>
      <p:sp>
        <p:nvSpPr>
          <p:cNvPr id="3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ison">
    <p:spTree>
      <p:nvGrpSpPr>
        <p:cNvPr id="1" name=""/>
        <p:cNvGrpSpPr/>
        <p:nvPr/>
      </p:nvGrpSpPr>
      <p:grpSpPr>
        <a:xfrm>
          <a:off x="0" y="0"/>
          <a:ext cx="0" cy="0"/>
          <a:chOff x="0" y="0"/>
          <a:chExt cx="0" cy="0"/>
        </a:xfrm>
      </p:grpSpPr>
      <p:sp>
        <p:nvSpPr>
          <p:cNvPr id="4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47" name="Nivel de texto 1…"/>
          <p:cNvSpPr txBox="1">
            <a:spLocks noGrp="1"/>
          </p:cNvSpPr>
          <p:nvPr>
            <p:ph type="body" sz="quarter" idx="1"/>
          </p:nvPr>
        </p:nvSpPr>
        <p:spPr>
          <a:xfrm>
            <a:off x="740832" y="1498600"/>
            <a:ext cx="3756556" cy="676275"/>
          </a:xfrm>
          <a:prstGeom prst="rect">
            <a:avLst/>
          </a:prstGeom>
        </p:spPr>
        <p:txBody>
          <a:bodyPr anchor="b"/>
          <a:lstStyle>
            <a:lvl1pPr marL="0" indent="0">
              <a:spcBef>
                <a:spcPts val="400"/>
              </a:spcBef>
              <a:buClrTx/>
              <a:buSzTx/>
              <a:buNone/>
              <a:defRPr sz="2000" b="1"/>
            </a:lvl1pPr>
            <a:lvl2pPr marL="0" indent="0">
              <a:spcBef>
                <a:spcPts val="400"/>
              </a:spcBef>
              <a:buClrTx/>
              <a:buSzTx/>
              <a:buNone/>
              <a:defRPr sz="2000" b="1"/>
            </a:lvl2pPr>
            <a:lvl3pPr marL="0" indent="0">
              <a:spcBef>
                <a:spcPts val="400"/>
              </a:spcBef>
              <a:buClrTx/>
              <a:buSzTx/>
              <a:buNone/>
              <a:defRPr sz="2000" b="1"/>
            </a:lvl3pPr>
            <a:lvl4pPr marL="0" indent="0">
              <a:spcBef>
                <a:spcPts val="400"/>
              </a:spcBef>
              <a:buClrTx/>
              <a:buSzTx/>
              <a:buNone/>
              <a:defRPr sz="2000" b="1"/>
            </a:lvl4pPr>
            <a:lvl5pPr marL="0" indent="0">
              <a:spcBef>
                <a:spcPts val="400"/>
              </a:spcBef>
              <a:buClrTx/>
              <a:buSzTx/>
              <a:buNone/>
              <a:defRPr sz="2000" b="1"/>
            </a:lvl5pPr>
          </a:lstStyle>
          <a:p>
            <a:r>
              <a:t>Nivel de texto 1</a:t>
            </a:r>
          </a:p>
          <a:p>
            <a:pPr lvl="1"/>
            <a:r>
              <a:t>Nivel de texto 2</a:t>
            </a:r>
          </a:p>
          <a:p>
            <a:pPr lvl="2"/>
            <a:r>
              <a:t>Nivel de texto 3</a:t>
            </a:r>
          </a:p>
          <a:p>
            <a:pPr lvl="3"/>
            <a:r>
              <a:t>Nivel de texto 4</a:t>
            </a:r>
          </a:p>
          <a:p>
            <a:pPr lvl="4"/>
            <a:r>
              <a:t>Nivel de texto 5</a:t>
            </a:r>
          </a:p>
        </p:txBody>
      </p:sp>
      <p:sp>
        <p:nvSpPr>
          <p:cNvPr id="48" name="Espace réservé du texte 4"/>
          <p:cNvSpPr>
            <a:spLocks noGrp="1"/>
          </p:cNvSpPr>
          <p:nvPr>
            <p:ph type="body" sz="quarter" idx="13"/>
          </p:nvPr>
        </p:nvSpPr>
        <p:spPr>
          <a:xfrm>
            <a:off x="4645026" y="1498600"/>
            <a:ext cx="3662894" cy="676275"/>
          </a:xfrm>
          <a:prstGeom prst="rect">
            <a:avLst/>
          </a:prstGeom>
        </p:spPr>
        <p:txBody>
          <a:bodyPr anchor="b"/>
          <a:lstStyle/>
          <a:p>
            <a:endParaRPr/>
          </a:p>
        </p:txBody>
      </p:sp>
      <p:sp>
        <p:nvSpPr>
          <p:cNvPr id="49"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seul">
    <p:spTree>
      <p:nvGrpSpPr>
        <p:cNvPr id="1" name=""/>
        <p:cNvGrpSpPr/>
        <p:nvPr/>
      </p:nvGrpSpPr>
      <p:grpSpPr>
        <a:xfrm>
          <a:off x="0" y="0"/>
          <a:ext cx="0" cy="0"/>
          <a:chOff x="0" y="0"/>
          <a:chExt cx="0" cy="0"/>
        </a:xfrm>
      </p:grpSpPr>
      <p:sp>
        <p:nvSpPr>
          <p:cNvPr id="56" name="Texto del título"/>
          <p:cNvSpPr txBox="1">
            <a:spLocks noGrp="1"/>
          </p:cNvSpPr>
          <p:nvPr>
            <p:ph type="title"/>
          </p:nvPr>
        </p:nvSpPr>
        <p:spPr>
          <a:prstGeom prst="rect">
            <a:avLst/>
          </a:prstGeom>
        </p:spPr>
        <p:txBody>
          <a:bodyPr/>
          <a:lstStyle>
            <a:lvl1pPr>
              <a:defRPr sz="2600">
                <a:solidFill>
                  <a:srgbClr val="0076C0"/>
                </a:solidFill>
              </a:defRPr>
            </a:lvl1pPr>
          </a:lstStyle>
          <a:p>
            <a:r>
              <a:t>Texto del título</a:t>
            </a:r>
          </a:p>
        </p:txBody>
      </p:sp>
      <p:sp>
        <p:nvSpPr>
          <p:cNvPr id="57"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Vide">
    <p:spTree>
      <p:nvGrpSpPr>
        <p:cNvPr id="1" name=""/>
        <p:cNvGrpSpPr/>
        <p:nvPr/>
      </p:nvGrpSpPr>
      <p:grpSpPr>
        <a:xfrm>
          <a:off x="0" y="0"/>
          <a:ext cx="0" cy="0"/>
          <a:chOff x="0" y="0"/>
          <a:chExt cx="0" cy="0"/>
        </a:xfrm>
      </p:grpSpPr>
      <p:sp>
        <p:nvSpPr>
          <p:cNvPr id="6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u avec légende">
    <p:spTree>
      <p:nvGrpSpPr>
        <p:cNvPr id="1" name=""/>
        <p:cNvGrpSpPr/>
        <p:nvPr/>
      </p:nvGrpSpPr>
      <p:grpSpPr>
        <a:xfrm>
          <a:off x="0" y="0"/>
          <a:ext cx="0" cy="0"/>
          <a:chOff x="0" y="0"/>
          <a:chExt cx="0" cy="0"/>
        </a:xfrm>
      </p:grpSpPr>
      <p:sp>
        <p:nvSpPr>
          <p:cNvPr id="71" name="Texto del título"/>
          <p:cNvSpPr txBox="1">
            <a:spLocks noGrp="1"/>
          </p:cNvSpPr>
          <p:nvPr>
            <p:ph type="title"/>
          </p:nvPr>
        </p:nvSpPr>
        <p:spPr>
          <a:xfrm>
            <a:off x="714395" y="273050"/>
            <a:ext cx="2751118" cy="1162050"/>
          </a:xfrm>
          <a:prstGeom prst="rect">
            <a:avLst/>
          </a:prstGeom>
        </p:spPr>
        <p:txBody>
          <a:bodyPr/>
          <a:lstStyle>
            <a:lvl1pPr>
              <a:defRPr sz="2000"/>
            </a:lvl1pPr>
          </a:lstStyle>
          <a:p>
            <a:r>
              <a:t>Texto del título</a:t>
            </a:r>
          </a:p>
        </p:txBody>
      </p:sp>
      <p:sp>
        <p:nvSpPr>
          <p:cNvPr id="72" name="Nivel de texto 1…"/>
          <p:cNvSpPr txBox="1">
            <a:spLocks noGrp="1"/>
          </p:cNvSpPr>
          <p:nvPr>
            <p:ph type="body" idx="1"/>
          </p:nvPr>
        </p:nvSpPr>
        <p:spPr>
          <a:xfrm>
            <a:off x="3575050" y="273050"/>
            <a:ext cx="4759584" cy="570325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3" name="Espace réservé du texte 3"/>
          <p:cNvSpPr>
            <a:spLocks noGrp="1"/>
          </p:cNvSpPr>
          <p:nvPr>
            <p:ph type="body" sz="half" idx="13"/>
          </p:nvPr>
        </p:nvSpPr>
        <p:spPr>
          <a:xfrm>
            <a:off x="714395" y="1435099"/>
            <a:ext cx="2751118" cy="4570955"/>
          </a:xfrm>
          <a:prstGeom prst="rect">
            <a:avLst/>
          </a:prstGeom>
        </p:spPr>
        <p:txBody>
          <a:bodyPr/>
          <a:lstStyle/>
          <a:p>
            <a:endParaRPr/>
          </a:p>
        </p:txBody>
      </p:sp>
      <p:sp>
        <p:nvSpPr>
          <p:cNvPr id="7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mage avec légende">
    <p:spTree>
      <p:nvGrpSpPr>
        <p:cNvPr id="1" name=""/>
        <p:cNvGrpSpPr/>
        <p:nvPr/>
      </p:nvGrpSpPr>
      <p:grpSpPr>
        <a:xfrm>
          <a:off x="0" y="0"/>
          <a:ext cx="0" cy="0"/>
          <a:chOff x="0" y="0"/>
          <a:chExt cx="0" cy="0"/>
        </a:xfrm>
      </p:grpSpPr>
      <p:sp>
        <p:nvSpPr>
          <p:cNvPr id="81" name="Texto del título"/>
          <p:cNvSpPr txBox="1">
            <a:spLocks noGrp="1"/>
          </p:cNvSpPr>
          <p:nvPr>
            <p:ph type="title"/>
          </p:nvPr>
        </p:nvSpPr>
        <p:spPr>
          <a:xfrm>
            <a:off x="737072" y="4808256"/>
            <a:ext cx="7563543" cy="423003"/>
          </a:xfrm>
          <a:prstGeom prst="rect">
            <a:avLst/>
          </a:prstGeom>
        </p:spPr>
        <p:txBody>
          <a:bodyPr anchor="b"/>
          <a:lstStyle>
            <a:lvl1pPr>
              <a:defRPr sz="2200"/>
            </a:lvl1pPr>
          </a:lstStyle>
          <a:p>
            <a:r>
              <a:t>Texto del título</a:t>
            </a:r>
          </a:p>
        </p:txBody>
      </p:sp>
      <p:sp>
        <p:nvSpPr>
          <p:cNvPr id="82" name="Espace réservé pour une image  2"/>
          <p:cNvSpPr>
            <a:spLocks noGrp="1"/>
          </p:cNvSpPr>
          <p:nvPr>
            <p:ph type="pic" idx="13"/>
          </p:nvPr>
        </p:nvSpPr>
        <p:spPr>
          <a:xfrm>
            <a:off x="850472" y="612775"/>
            <a:ext cx="7450143" cy="4114800"/>
          </a:xfrm>
          <a:prstGeom prst="rect">
            <a:avLst/>
          </a:prstGeom>
        </p:spPr>
        <p:txBody>
          <a:bodyPr lIns="91439" tIns="45719" rIns="91439" bIns="45719">
            <a:noAutofit/>
          </a:bodyPr>
          <a:lstStyle/>
          <a:p>
            <a:endParaRPr/>
          </a:p>
        </p:txBody>
      </p:sp>
      <p:sp>
        <p:nvSpPr>
          <p:cNvPr id="83" name="Nivel de texto 1…"/>
          <p:cNvSpPr txBox="1">
            <a:spLocks noGrp="1"/>
          </p:cNvSpPr>
          <p:nvPr>
            <p:ph type="body" sz="quarter" idx="1"/>
          </p:nvPr>
        </p:nvSpPr>
        <p:spPr>
          <a:xfrm>
            <a:off x="737072" y="5231257"/>
            <a:ext cx="7563543" cy="608962"/>
          </a:xfrm>
          <a:prstGeom prst="rect">
            <a:avLst/>
          </a:prstGeom>
        </p:spPr>
        <p:txBody>
          <a:bodyPr/>
          <a:lstStyle>
            <a:lvl1pPr marL="0" indent="0">
              <a:spcBef>
                <a:spcPts val="300"/>
              </a:spcBef>
              <a:buClrTx/>
              <a:buSzTx/>
              <a:buNone/>
              <a:defRPr sz="1600"/>
            </a:lvl1pPr>
            <a:lvl2pPr marL="0" indent="0">
              <a:spcBef>
                <a:spcPts val="300"/>
              </a:spcBef>
              <a:buClrTx/>
              <a:buSzTx/>
              <a:buNone/>
              <a:defRPr sz="1600"/>
            </a:lvl2pPr>
            <a:lvl3pPr marL="0" indent="0">
              <a:spcBef>
                <a:spcPts val="300"/>
              </a:spcBef>
              <a:buClrTx/>
              <a:buSzTx/>
              <a:buNone/>
              <a:defRPr sz="1600"/>
            </a:lvl3pPr>
            <a:lvl4pPr marL="0" indent="0">
              <a:spcBef>
                <a:spcPts val="300"/>
              </a:spcBef>
              <a:buClrTx/>
              <a:buSzTx/>
              <a:buNone/>
              <a:defRPr sz="1600"/>
            </a:lvl4pPr>
            <a:lvl5pPr marL="0" indent="0">
              <a:spcBef>
                <a:spcPts val="300"/>
              </a:spcBef>
              <a:buClrTx/>
              <a:buSzTx/>
              <a:buNone/>
              <a:defRPr sz="1600"/>
            </a:lvl5pPr>
          </a:lstStyle>
          <a:p>
            <a:r>
              <a:t>Nivel de texto 1</a:t>
            </a:r>
          </a:p>
          <a:p>
            <a:pPr lvl="1"/>
            <a:r>
              <a:t>Nivel de texto 2</a:t>
            </a:r>
          </a:p>
          <a:p>
            <a:pPr lvl="2"/>
            <a:r>
              <a:t>Nivel de texto 3</a:t>
            </a:r>
          </a:p>
          <a:p>
            <a:pPr lvl="3"/>
            <a:r>
              <a:t>Nivel de texto 4</a:t>
            </a:r>
          </a:p>
          <a:p>
            <a:pPr lvl="4"/>
            <a:r>
              <a:t>Nivel de texto 5</a:t>
            </a:r>
          </a:p>
        </p:txBody>
      </p:sp>
      <p:sp>
        <p:nvSpPr>
          <p:cNvPr id="84" name="Número de diapositiva"/>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nnecteur droit 11"/>
          <p:cNvSpPr/>
          <p:nvPr/>
        </p:nvSpPr>
        <p:spPr>
          <a:xfrm flipH="1">
            <a:off x="587374" y="-1"/>
            <a:ext cx="1589" cy="658816"/>
          </a:xfrm>
          <a:prstGeom prst="line">
            <a:avLst/>
          </a:prstGeom>
          <a:ln w="25400">
            <a:solidFill>
              <a:schemeClr val="accent1"/>
            </a:solidFill>
          </a:ln>
        </p:spPr>
        <p:txBody>
          <a:bodyPr lIns="45718" tIns="45718" rIns="45718" bIns="45718"/>
          <a:lstStyle/>
          <a:p>
            <a:endParaRPr/>
          </a:p>
        </p:txBody>
      </p:sp>
      <p:pic>
        <p:nvPicPr>
          <p:cNvPr id="3" name="Picture 9" descr="Picture 9"/>
          <p:cNvPicPr>
            <a:picLocks noChangeAspect="1"/>
          </p:cNvPicPr>
          <p:nvPr/>
        </p:nvPicPr>
        <p:blipFill>
          <a:blip r:embed="rId10">
            <a:extLst/>
          </a:blip>
          <a:stretch>
            <a:fillRect/>
          </a:stretch>
        </p:blipFill>
        <p:spPr>
          <a:xfrm>
            <a:off x="6326187" y="6038850"/>
            <a:ext cx="2552702" cy="708025"/>
          </a:xfrm>
          <a:prstGeom prst="rect">
            <a:avLst/>
          </a:prstGeom>
          <a:ln w="12700">
            <a:miter lim="400000"/>
          </a:ln>
        </p:spPr>
      </p:pic>
      <p:sp>
        <p:nvSpPr>
          <p:cNvPr id="4" name="Texto del título"/>
          <p:cNvSpPr txBox="1">
            <a:spLocks noGrp="1"/>
          </p:cNvSpPr>
          <p:nvPr>
            <p:ph type="title"/>
          </p:nvPr>
        </p:nvSpPr>
        <p:spPr>
          <a:xfrm>
            <a:off x="741362" y="274638"/>
            <a:ext cx="7566026" cy="109061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Texto del título</a:t>
            </a:r>
          </a:p>
        </p:txBody>
      </p:sp>
      <p:sp>
        <p:nvSpPr>
          <p:cNvPr id="5" name="Nivel de texto 1…"/>
          <p:cNvSpPr txBox="1">
            <a:spLocks noGrp="1"/>
          </p:cNvSpPr>
          <p:nvPr>
            <p:ph type="body" idx="1"/>
          </p:nvPr>
        </p:nvSpPr>
        <p:spPr>
          <a:xfrm>
            <a:off x="740832" y="1498600"/>
            <a:ext cx="7567085" cy="44777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6279546" y="6224224"/>
            <a:ext cx="273654" cy="264253"/>
          </a:xfrm>
          <a:prstGeom prst="rect">
            <a:avLst/>
          </a:prstGeom>
          <a:ln w="12700">
            <a:miter lim="400000"/>
          </a:ln>
        </p:spPr>
        <p:txBody>
          <a:bodyPr wrap="none" lIns="45718" tIns="45718" rIns="45718" bIns="45718" anchor="ctr">
            <a:spAutoFit/>
          </a:bodyPr>
          <a:lstStyle>
            <a:lvl1pPr algn="r">
              <a:defRPr sz="1200">
                <a:solidFill>
                  <a:srgbClr val="8D8D8D"/>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p:titleStyle>
    <p:bodyStyle>
      <a:lvl1pPr marL="342900" marR="0" indent="-342900"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1pPr>
      <a:lvl2pPr marL="766762" marR="0" indent="-3095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2pPr>
      <a:lvl3pPr marL="1184562" marR="0" indent="-270162"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3pPr>
      <a:lvl4pPr marL="16687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4pPr>
      <a:lvl5pPr marL="21259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5pPr>
      <a:lvl6pPr marL="25831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6pPr>
      <a:lvl7pPr marL="3040378"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7pPr>
      <a:lvl8pPr marL="3497579" marR="0" indent="-297178"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8pPr>
      <a:lvl9pPr marL="3954779" marR="0" indent="-297179" algn="l" defTabSz="457200" rtl="0" latinLnBrk="0">
        <a:lnSpc>
          <a:spcPct val="100000"/>
        </a:lnSpc>
        <a:spcBef>
          <a:spcPts val="600"/>
        </a:spcBef>
        <a:spcAft>
          <a:spcPts val="0"/>
        </a:spcAft>
        <a:buClr>
          <a:schemeClr val="accent1"/>
        </a:buClr>
        <a:buSzPct val="100000"/>
        <a:buFontTx/>
        <a:buChar char="•"/>
        <a:tabLst/>
        <a:defRPr sz="26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re 10"/>
          <p:cNvSpPr txBox="1">
            <a:spLocks/>
          </p:cNvSpPr>
          <p:nvPr/>
        </p:nvSpPr>
        <p:spPr>
          <a:xfrm>
            <a:off x="1047389" y="2304501"/>
            <a:ext cx="7049221" cy="2519537"/>
          </a:xfrm>
          <a:prstGeom prst="rect">
            <a:avLst/>
          </a:prstGeom>
          <a:ln w="12700">
            <a:noFill/>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marL="0" marR="0" indent="0" algn="l" defTabSz="457200" rtl="0" latinLnBrk="0">
              <a:lnSpc>
                <a:spcPct val="100000"/>
              </a:lnSpc>
              <a:spcBef>
                <a:spcPts val="0"/>
              </a:spcBef>
              <a:spcAft>
                <a:spcPts val="0"/>
              </a:spcAft>
              <a:buClrTx/>
              <a:buSzTx/>
              <a:buFontTx/>
              <a:buNone/>
              <a:tabLst/>
              <a:defRPr sz="2800" b="1" i="0" u="none" strike="noStrike" cap="none" spc="0" baseline="0">
                <a:ln>
                  <a:noFill/>
                </a:ln>
                <a:solidFill>
                  <a:srgbClr val="FFFFFF"/>
                </a:solidFill>
                <a:uFillTx/>
                <a:latin typeface="Arial"/>
                <a:ea typeface="Arial"/>
                <a:cs typeface="Arial"/>
                <a:sym typeface="Arial"/>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5pPr>
            <a:lvl6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6pPr>
            <a:lvl7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7pPr>
            <a:lvl8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8pPr>
            <a:lvl9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chemeClr val="accent1"/>
                </a:solidFill>
                <a:uFillTx/>
                <a:latin typeface="Arial"/>
                <a:ea typeface="Arial"/>
                <a:cs typeface="Arial"/>
                <a:sym typeface="Arial"/>
              </a:defRPr>
            </a:lvl9pPr>
          </a:lstStyle>
          <a:p>
            <a:pPr algn="ctr" defTabSz="425194">
              <a:defRPr sz="2900"/>
            </a:pPr>
            <a:r>
              <a:rPr lang="en-US" sz="2900" dirty="0" smtClean="0"/>
              <a:t>Gender Stereotyping</a:t>
            </a:r>
            <a:br>
              <a:rPr lang="en-US" sz="2900" dirty="0" smtClean="0"/>
            </a:br>
            <a:r>
              <a:rPr lang="en-US" sz="2900" dirty="0" smtClean="0"/>
              <a:t> and the Judiciary</a:t>
            </a:r>
            <a:endParaRPr lang="en-US" sz="29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95" name="Titre 10"/>
          <p:cNvSpPr txBox="1">
            <a:spLocks noGrp="1"/>
          </p:cNvSpPr>
          <p:nvPr>
            <p:ph type="ctrTitle"/>
          </p:nvPr>
        </p:nvSpPr>
        <p:spPr>
          <a:xfrm>
            <a:off x="929810" y="1213676"/>
            <a:ext cx="7251701" cy="2710578"/>
          </a:xfrm>
          <a:prstGeom prst="rect">
            <a:avLst/>
          </a:prstGeom>
          <a:solidFill>
            <a:srgbClr val="BEE5FF"/>
          </a:solidFill>
        </p:spPr>
        <p:txBody>
          <a:bodyPr/>
          <a:lstStyle/>
          <a:p>
            <a:pPr algn="ctr">
              <a:defRPr sz="3600">
                <a:solidFill>
                  <a:srgbClr val="333333"/>
                </a:solidFill>
              </a:defRPr>
            </a:pPr>
            <a:r>
              <a:t>Session 1.</a:t>
            </a:r>
            <a:br/>
            <a:r>
              <a:t/>
            </a:r>
            <a:br/>
            <a:r>
              <a:t>	Introduction to the workshop </a:t>
            </a:r>
          </a:p>
        </p:txBody>
      </p:sp>
      <p:sp>
        <p:nvSpPr>
          <p:cNvPr id="96" name="TextBox 3"/>
          <p:cNvSpPr txBox="1"/>
          <p:nvPr/>
        </p:nvSpPr>
        <p:spPr>
          <a:xfrm>
            <a:off x="929810" y="4022649"/>
            <a:ext cx="7251701" cy="1200325"/>
          </a:xfrm>
          <a:prstGeom prst="rect">
            <a:avLst/>
          </a:prstGeom>
          <a:solidFill>
            <a:srgbClr val="F7C3C1"/>
          </a:solidFill>
          <a:ln>
            <a:solidFill>
              <a:srgbClr val="E64B46"/>
            </a:solidFill>
          </a:ln>
          <a:extLst>
            <a:ext uri="{C572A759-6A51-4108-AA02-DFA0A04FC94B}">
              <ma14:wrappingTextBoxFlag xmlns:ma14="http://schemas.microsoft.com/office/mac/drawingml/2011/main" xmlns="" val="1"/>
            </a:ext>
          </a:extLst>
        </p:spPr>
        <p:txBody>
          <a:bodyPr lIns="45718" tIns="45718" rIns="45718" bIns="45718">
            <a:spAutoFit/>
          </a:bodyPr>
          <a:lstStyle/>
          <a:p>
            <a:pPr marL="342900" indent="-342900" defTabSz="914400">
              <a:buSzPct val="100000"/>
              <a:buAutoNum type="arabicPeriod"/>
              <a:defRPr>
                <a:latin typeface="Arial"/>
                <a:ea typeface="Arial"/>
                <a:cs typeface="Arial"/>
                <a:sym typeface="Arial"/>
              </a:defRPr>
            </a:pPr>
            <a:r>
              <a:rPr dirty="0"/>
              <a:t>Objectives of the </a:t>
            </a:r>
            <a:r>
              <a:rPr dirty="0" smtClean="0"/>
              <a:t>workshop</a:t>
            </a:r>
            <a:endParaRPr dirty="0"/>
          </a:p>
          <a:p>
            <a:pPr marL="342900" indent="-342900" defTabSz="914400">
              <a:buSzPct val="100000"/>
              <a:buAutoNum type="arabicPeriod"/>
              <a:defRPr>
                <a:latin typeface="Arial"/>
                <a:ea typeface="Arial"/>
                <a:cs typeface="Arial"/>
                <a:sym typeface="Arial"/>
              </a:defRPr>
            </a:pPr>
            <a:r>
              <a:rPr dirty="0" smtClean="0"/>
              <a:t>Agenda</a:t>
            </a:r>
            <a:endParaRPr lang="fr-CH" dirty="0" smtClean="0"/>
          </a:p>
          <a:p>
            <a:pPr marL="342900" indent="-342900" defTabSz="914400">
              <a:buSzPct val="100000"/>
              <a:buAutoNum type="arabicPeriod"/>
              <a:defRPr>
                <a:latin typeface="Arial"/>
                <a:ea typeface="Arial"/>
                <a:cs typeface="Arial"/>
                <a:sym typeface="Arial"/>
              </a:defRPr>
            </a:pPr>
            <a:r>
              <a:rPr lang="fr-CH" dirty="0" smtClean="0"/>
              <a:t>Methodology</a:t>
            </a:r>
          </a:p>
          <a:p>
            <a:pPr marL="342900" indent="-342900" defTabSz="914400">
              <a:buSzPct val="100000"/>
              <a:buAutoNum type="arabicPeriod"/>
              <a:defRPr>
                <a:latin typeface="Arial"/>
                <a:ea typeface="Arial"/>
                <a:cs typeface="Arial"/>
                <a:sym typeface="Arial"/>
              </a:defRPr>
            </a:pPr>
            <a:r>
              <a:rPr lang="fr-CH" dirty="0" smtClean="0"/>
              <a:t>Introductions</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 name="Title 1"/>
          <p:cNvSpPr txBox="1">
            <a:spLocks noGrp="1"/>
          </p:cNvSpPr>
          <p:nvPr>
            <p:ph type="title"/>
          </p:nvPr>
        </p:nvSpPr>
        <p:spPr>
          <a:xfrm>
            <a:off x="741362" y="274638"/>
            <a:ext cx="7566026" cy="1090613"/>
          </a:xfrm>
          <a:prstGeom prst="rect">
            <a:avLst/>
          </a:prstGeom>
        </p:spPr>
        <p:txBody>
          <a:bodyPr>
            <a:normAutofit/>
          </a:bodyPr>
          <a:lstStyle>
            <a:lvl1pPr defTabSz="338326">
              <a:defRPr sz="2800"/>
            </a:lvl1pPr>
          </a:lstStyle>
          <a:p>
            <a:r>
              <a:rPr sz="3600" dirty="0"/>
              <a:t>Objective of the workshop</a:t>
            </a:r>
          </a:p>
        </p:txBody>
      </p:sp>
      <p:sp>
        <p:nvSpPr>
          <p:cNvPr id="99" name="Content Placeholder 2"/>
          <p:cNvSpPr txBox="1">
            <a:spLocks noGrp="1"/>
          </p:cNvSpPr>
          <p:nvPr>
            <p:ph type="body" idx="1"/>
          </p:nvPr>
        </p:nvSpPr>
        <p:spPr>
          <a:xfrm>
            <a:off x="245104" y="1194619"/>
            <a:ext cx="8712284" cy="5920659"/>
          </a:xfrm>
          <a:prstGeom prst="rect">
            <a:avLst/>
          </a:prstGeom>
        </p:spPr>
        <p:txBody>
          <a:bodyPr>
            <a:normAutofit/>
          </a:bodyPr>
          <a:lstStyle/>
          <a:p>
            <a:pPr marL="291465" indent="-291465" algn="just" defTabSz="388620">
              <a:lnSpc>
                <a:spcPct val="150000"/>
              </a:lnSpc>
              <a:spcBef>
                <a:spcPts val="500"/>
              </a:spcBef>
              <a:defRPr sz="2040"/>
            </a:pPr>
            <a:r>
              <a:rPr lang="en-US" sz="2400" dirty="0" smtClean="0"/>
              <a:t>Deepen the </a:t>
            </a:r>
            <a:r>
              <a:rPr lang="en-US" sz="2400" dirty="0"/>
              <a:t>understanding </a:t>
            </a:r>
            <a:r>
              <a:rPr lang="en-US" sz="2400" dirty="0" smtClean="0"/>
              <a:t>on wrongful gender </a:t>
            </a:r>
            <a:r>
              <a:rPr lang="en-US" sz="2400" dirty="0"/>
              <a:t>stereotyping in the judiciary, particularly in s</a:t>
            </a:r>
            <a:r>
              <a:rPr lang="en-US" sz="2400" dirty="0" smtClean="0"/>
              <a:t>exual and reproductive </a:t>
            </a:r>
            <a:r>
              <a:rPr lang="en-US" sz="2400" dirty="0"/>
              <a:t>h</a:t>
            </a:r>
            <a:r>
              <a:rPr lang="en-US" sz="2400" dirty="0" smtClean="0"/>
              <a:t>ealth and rights (SRHR) </a:t>
            </a:r>
            <a:r>
              <a:rPr lang="en-US" sz="2400" dirty="0"/>
              <a:t>and </a:t>
            </a:r>
            <a:r>
              <a:rPr lang="en-US" sz="2400" dirty="0" smtClean="0"/>
              <a:t>gender-based violence (GBV) cases.</a:t>
            </a:r>
          </a:p>
          <a:p>
            <a:pPr marL="0" indent="0" algn="just" defTabSz="388620">
              <a:lnSpc>
                <a:spcPct val="150000"/>
              </a:lnSpc>
              <a:spcBef>
                <a:spcPts val="500"/>
              </a:spcBef>
              <a:buNone/>
              <a:defRPr sz="2040"/>
            </a:pPr>
            <a:endParaRPr lang="en-US" sz="2400" dirty="0"/>
          </a:p>
          <a:p>
            <a:pPr marL="291465" indent="-291465" algn="just" defTabSz="388620">
              <a:lnSpc>
                <a:spcPct val="150000"/>
              </a:lnSpc>
              <a:spcBef>
                <a:spcPts val="500"/>
              </a:spcBef>
              <a:defRPr sz="2040"/>
            </a:pPr>
            <a:r>
              <a:rPr lang="en-US" sz="2400" dirty="0" smtClean="0"/>
              <a:t>Share experiences and good </a:t>
            </a:r>
            <a:r>
              <a:rPr lang="en-US" sz="2400" dirty="0"/>
              <a:t>practices on overcoming stereotyping to enhance protection of human rights and access to justice, particularly of women and other persons marginalized due to their sex, gender identity and/or sexual orientation.</a:t>
            </a:r>
            <a:endParaRP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 name="Título 1"/>
          <p:cNvSpPr txBox="1">
            <a:spLocks noGrp="1"/>
          </p:cNvSpPr>
          <p:nvPr>
            <p:ph type="title"/>
          </p:nvPr>
        </p:nvSpPr>
        <p:spPr>
          <a:xfrm>
            <a:off x="741362" y="274638"/>
            <a:ext cx="7566026" cy="1090613"/>
          </a:xfrm>
          <a:prstGeom prst="rect">
            <a:avLst/>
          </a:prstGeom>
        </p:spPr>
        <p:txBody>
          <a:bodyPr/>
          <a:lstStyle/>
          <a:p>
            <a:r>
              <a:rPr dirty="0"/>
              <a:t>Agenda – Day 1 </a:t>
            </a:r>
          </a:p>
        </p:txBody>
      </p:sp>
      <p:sp>
        <p:nvSpPr>
          <p:cNvPr id="102" name="Marcador de texto 2"/>
          <p:cNvSpPr txBox="1">
            <a:spLocks noGrp="1"/>
          </p:cNvSpPr>
          <p:nvPr>
            <p:ph type="body" idx="1"/>
          </p:nvPr>
        </p:nvSpPr>
        <p:spPr>
          <a:xfrm>
            <a:off x="326826" y="1365251"/>
            <a:ext cx="8684480" cy="4477701"/>
          </a:xfrm>
          <a:prstGeom prst="rect">
            <a:avLst/>
          </a:prstGeom>
        </p:spPr>
        <p:txBody>
          <a:bodyPr>
            <a:noAutofit/>
          </a:bodyPr>
          <a:lstStyle/>
          <a:p>
            <a:pPr marL="0" indent="0">
              <a:buSzTx/>
              <a:buNone/>
              <a:defRPr sz="1600" b="1"/>
            </a:pPr>
            <a:endParaRPr sz="2000" dirty="0" smtClean="0">
              <a:latin typeface="Arial" panose="020B0604020202020204" pitchFamily="34" charset="0"/>
              <a:cs typeface="Arial" panose="020B0604020202020204" pitchFamily="34" charset="0"/>
            </a:endParaRPr>
          </a:p>
          <a:p>
            <a:r>
              <a:rPr lang="en-US" sz="2000" dirty="0"/>
              <a:t>08:45 – 09:00 	</a:t>
            </a:r>
            <a:r>
              <a:rPr lang="en-US" sz="2000" dirty="0" smtClean="0"/>
              <a:t>Registration</a:t>
            </a:r>
            <a:endParaRPr lang="en-US" sz="2000" dirty="0"/>
          </a:p>
          <a:p>
            <a:r>
              <a:rPr lang="en-US" sz="2000" dirty="0" smtClean="0"/>
              <a:t>09:00 </a:t>
            </a:r>
            <a:r>
              <a:rPr lang="en-US" sz="2000" dirty="0"/>
              <a:t>– 10:00 </a:t>
            </a:r>
            <a:r>
              <a:rPr lang="en-US" sz="2000" dirty="0" smtClean="0"/>
              <a:t>	Session </a:t>
            </a:r>
            <a:r>
              <a:rPr lang="en-US" sz="2000" dirty="0"/>
              <a:t>1: Opening and introduction to the </a:t>
            </a:r>
            <a:r>
              <a:rPr lang="en-US" sz="2000" dirty="0" smtClean="0"/>
              <a:t>workshop</a:t>
            </a:r>
            <a:endParaRPr lang="en-US" sz="2000" dirty="0"/>
          </a:p>
          <a:p>
            <a:r>
              <a:rPr lang="en-US" sz="2000" dirty="0"/>
              <a:t>10:00 – 10:15 </a:t>
            </a:r>
            <a:r>
              <a:rPr lang="en-US" sz="2000" dirty="0" smtClean="0"/>
              <a:t>	Coffee </a:t>
            </a:r>
            <a:r>
              <a:rPr lang="en-US" sz="2000" dirty="0"/>
              <a:t>break</a:t>
            </a:r>
          </a:p>
          <a:p>
            <a:r>
              <a:rPr lang="en-US" sz="2000" dirty="0"/>
              <a:t>10:15 – 11:30 </a:t>
            </a:r>
            <a:r>
              <a:rPr lang="en-US" sz="2000" dirty="0" smtClean="0"/>
              <a:t>	Session </a:t>
            </a:r>
            <a:r>
              <a:rPr lang="en-US" sz="2000" dirty="0"/>
              <a:t>2: Key concepts </a:t>
            </a:r>
            <a:r>
              <a:rPr lang="en-US" sz="2000" dirty="0" smtClean="0"/>
              <a:t>&amp; </a:t>
            </a:r>
            <a:r>
              <a:rPr lang="en-US" sz="2000" dirty="0"/>
              <a:t>women’s access to justice</a:t>
            </a:r>
          </a:p>
          <a:p>
            <a:r>
              <a:rPr lang="en-US" sz="2000" dirty="0"/>
              <a:t>11:30 – 12:15 </a:t>
            </a:r>
            <a:r>
              <a:rPr lang="en-US" sz="2000" dirty="0" smtClean="0"/>
              <a:t>	Session </a:t>
            </a:r>
            <a:r>
              <a:rPr lang="en-US" sz="2000" dirty="0"/>
              <a:t>3: Gender stereotyping </a:t>
            </a:r>
          </a:p>
          <a:p>
            <a:r>
              <a:rPr lang="en-US" sz="2000" dirty="0"/>
              <a:t>12:15 – 13:15 </a:t>
            </a:r>
            <a:r>
              <a:rPr lang="en-US" sz="2000" dirty="0" smtClean="0"/>
              <a:t>	Lunch</a:t>
            </a:r>
            <a:endParaRPr lang="en-US" sz="2000" dirty="0"/>
          </a:p>
          <a:p>
            <a:r>
              <a:rPr lang="en-US" sz="2000" dirty="0"/>
              <a:t>13:15 – 15:</a:t>
            </a:r>
            <a:r>
              <a:rPr lang="en-US" sz="2000" dirty="0" smtClean="0"/>
              <a:t>00	Session </a:t>
            </a:r>
            <a:r>
              <a:rPr lang="en-US" sz="2000" dirty="0"/>
              <a:t>3: </a:t>
            </a:r>
            <a:r>
              <a:rPr lang="en-US" sz="2000" dirty="0" smtClean="0"/>
              <a:t>(</a:t>
            </a:r>
            <a:r>
              <a:rPr lang="en-US" sz="2000" dirty="0"/>
              <a:t>continued)</a:t>
            </a:r>
          </a:p>
          <a:p>
            <a:r>
              <a:rPr lang="en-US" sz="2000" dirty="0"/>
              <a:t>15:00 – 15:15 </a:t>
            </a:r>
            <a:r>
              <a:rPr lang="en-US" sz="2000" dirty="0" smtClean="0"/>
              <a:t>	Coffee </a:t>
            </a:r>
            <a:r>
              <a:rPr lang="en-US" sz="2000" dirty="0"/>
              <a:t>break</a:t>
            </a:r>
          </a:p>
          <a:p>
            <a:r>
              <a:rPr lang="de-DE" sz="2000" dirty="0"/>
              <a:t>15:15 – 17:30 </a:t>
            </a:r>
            <a:r>
              <a:rPr lang="de-DE" sz="2000" dirty="0" smtClean="0"/>
              <a:t>	Session </a:t>
            </a:r>
            <a:r>
              <a:rPr lang="de-DE" sz="2000" dirty="0"/>
              <a:t>4: Gender </a:t>
            </a:r>
            <a:r>
              <a:rPr lang="de-DE" sz="2000" dirty="0" err="1"/>
              <a:t>stereotyping</a:t>
            </a:r>
            <a:r>
              <a:rPr lang="de-DE" sz="2000" dirty="0"/>
              <a:t> in GBV </a:t>
            </a:r>
            <a:r>
              <a:rPr lang="de-DE" sz="2000" dirty="0" err="1"/>
              <a:t>cases</a:t>
            </a:r>
            <a:endParaRPr lang="en-US" sz="2000" dirty="0"/>
          </a:p>
          <a:p>
            <a:r>
              <a:rPr lang="en-US" sz="2000" dirty="0"/>
              <a:t>17:30 – 18:00 </a:t>
            </a:r>
            <a:r>
              <a:rPr lang="en-US" sz="2000" dirty="0" smtClean="0"/>
              <a:t>	Recap </a:t>
            </a:r>
            <a:r>
              <a:rPr lang="en-US" sz="2000" dirty="0"/>
              <a:t>and evaluation of the day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 name="Título 1"/>
          <p:cNvSpPr txBox="1">
            <a:spLocks noGrp="1"/>
          </p:cNvSpPr>
          <p:nvPr>
            <p:ph type="title"/>
          </p:nvPr>
        </p:nvSpPr>
        <p:spPr>
          <a:xfrm>
            <a:off x="741362" y="274638"/>
            <a:ext cx="7566026" cy="1090613"/>
          </a:xfrm>
          <a:prstGeom prst="rect">
            <a:avLst/>
          </a:prstGeom>
        </p:spPr>
        <p:txBody>
          <a:bodyPr/>
          <a:lstStyle/>
          <a:p>
            <a:r>
              <a:rPr dirty="0"/>
              <a:t>Agenda – Day </a:t>
            </a:r>
            <a:r>
              <a:rPr lang="fr-CH" dirty="0"/>
              <a:t>2</a:t>
            </a:r>
            <a:endParaRPr dirty="0"/>
          </a:p>
        </p:txBody>
      </p:sp>
      <p:sp>
        <p:nvSpPr>
          <p:cNvPr id="102" name="Marcador de texto 2"/>
          <p:cNvSpPr txBox="1">
            <a:spLocks noGrp="1"/>
          </p:cNvSpPr>
          <p:nvPr>
            <p:ph type="body" idx="1"/>
          </p:nvPr>
        </p:nvSpPr>
        <p:spPr>
          <a:xfrm>
            <a:off x="295190" y="1208902"/>
            <a:ext cx="8573070" cy="4477701"/>
          </a:xfrm>
          <a:prstGeom prst="rect">
            <a:avLst/>
          </a:prstGeom>
        </p:spPr>
        <p:txBody>
          <a:bodyPr>
            <a:noAutofit/>
          </a:bodyPr>
          <a:lstStyle/>
          <a:p>
            <a:pPr marL="0" indent="0" algn="just" defTabSz="449580">
              <a:lnSpc>
                <a:spcPct val="150000"/>
              </a:lnSpc>
              <a:spcBef>
                <a:spcPts val="0"/>
              </a:spcBef>
              <a:buClrTx/>
              <a:buSzTx/>
              <a:buNone/>
              <a:defRPr sz="1800">
                <a:solidFill>
                  <a:srgbClr val="000000"/>
                </a:solidFill>
                <a:uFill>
                  <a:solidFill>
                    <a:srgbClr val="000000"/>
                  </a:solidFill>
                </a:uFill>
                <a:latin typeface="Helvetica Neue"/>
                <a:ea typeface="Helvetica Neue"/>
                <a:cs typeface="Helvetica Neue"/>
                <a:sym typeface="Helvetica Neue"/>
              </a:defRPr>
            </a:pPr>
            <a:endParaRPr lang="en-US" sz="2000" dirty="0" smtClean="0">
              <a:latin typeface="Arial" panose="020B0604020202020204" pitchFamily="34" charset="0"/>
              <a:ea typeface="Cambria"/>
              <a:cs typeface="Arial" panose="020B0604020202020204" pitchFamily="34" charset="0"/>
              <a:sym typeface="Cambria"/>
            </a:endParaRPr>
          </a:p>
          <a:p>
            <a:r>
              <a:rPr lang="en-US" sz="2000" dirty="0"/>
              <a:t>08:45 – 09:00 </a:t>
            </a:r>
            <a:r>
              <a:rPr lang="en-US" sz="2000" dirty="0" smtClean="0"/>
              <a:t>	Registration</a:t>
            </a:r>
            <a:endParaRPr lang="en-US" sz="2000" dirty="0"/>
          </a:p>
          <a:p>
            <a:r>
              <a:rPr lang="en-US" sz="2000" dirty="0"/>
              <a:t>09:00 – 09:30 	Recap </a:t>
            </a:r>
            <a:r>
              <a:rPr lang="en-US" sz="2000" dirty="0" smtClean="0"/>
              <a:t>by </a:t>
            </a:r>
            <a:r>
              <a:rPr lang="en-US" sz="2000" dirty="0"/>
              <a:t>participants and discussion of </a:t>
            </a:r>
            <a:r>
              <a:rPr lang="en-US" sz="2000" dirty="0" smtClean="0"/>
              <a:t>	parked </a:t>
            </a:r>
            <a:r>
              <a:rPr lang="en-US" sz="2000" dirty="0"/>
              <a:t>items</a:t>
            </a:r>
          </a:p>
          <a:p>
            <a:r>
              <a:rPr lang="en-US" sz="2000" dirty="0"/>
              <a:t>09:30 – 10:30 </a:t>
            </a:r>
            <a:r>
              <a:rPr lang="en-US" sz="2000" dirty="0" smtClean="0"/>
              <a:t>	Session </a:t>
            </a:r>
            <a:r>
              <a:rPr lang="en-US" sz="2000" dirty="0"/>
              <a:t>5: </a:t>
            </a:r>
            <a:r>
              <a:rPr lang="en-US" sz="2000" dirty="0" smtClean="0"/>
              <a:t>Gender </a:t>
            </a:r>
            <a:r>
              <a:rPr lang="en-US" sz="2000" dirty="0"/>
              <a:t>stereotyping in SRHR cases</a:t>
            </a:r>
          </a:p>
          <a:p>
            <a:r>
              <a:rPr lang="en-US" sz="2000" dirty="0"/>
              <a:t>10:30 – 10:45 </a:t>
            </a:r>
            <a:r>
              <a:rPr lang="en-US" sz="2000" dirty="0" smtClean="0"/>
              <a:t>	Coffee </a:t>
            </a:r>
            <a:r>
              <a:rPr lang="en-US" sz="2000" dirty="0"/>
              <a:t>break</a:t>
            </a:r>
          </a:p>
          <a:p>
            <a:r>
              <a:rPr lang="en-US" sz="2000" dirty="0"/>
              <a:t>10:45 – 12:</a:t>
            </a:r>
            <a:r>
              <a:rPr lang="en-US" sz="2000" dirty="0" smtClean="0"/>
              <a:t>00	Session </a:t>
            </a:r>
            <a:r>
              <a:rPr lang="en-US" sz="2000" dirty="0"/>
              <a:t>5: </a:t>
            </a:r>
            <a:r>
              <a:rPr lang="en-US" sz="2000" dirty="0" smtClean="0"/>
              <a:t>(continued)</a:t>
            </a:r>
            <a:endParaRPr lang="en-US" sz="2000" dirty="0"/>
          </a:p>
          <a:p>
            <a:r>
              <a:rPr lang="en-US" sz="2000" dirty="0"/>
              <a:t>12:00 – 13:</a:t>
            </a:r>
            <a:r>
              <a:rPr lang="en-US" sz="2000" dirty="0" smtClean="0"/>
              <a:t>30	Session </a:t>
            </a:r>
            <a:r>
              <a:rPr lang="en-US" sz="2000" dirty="0"/>
              <a:t>6: Good practices and looking ahead</a:t>
            </a:r>
          </a:p>
          <a:p>
            <a:r>
              <a:rPr lang="en-US" sz="2000" dirty="0"/>
              <a:t>13:30 – 14:30 </a:t>
            </a:r>
            <a:r>
              <a:rPr lang="en-US" sz="2000" dirty="0" smtClean="0"/>
              <a:t>	Lunch</a:t>
            </a:r>
            <a:endParaRPr lang="en-US" sz="2000" dirty="0"/>
          </a:p>
          <a:p>
            <a:r>
              <a:rPr lang="en-US" sz="2000" dirty="0"/>
              <a:t>14:30 – 15:45 </a:t>
            </a:r>
            <a:r>
              <a:rPr lang="en-US" sz="2000" dirty="0" smtClean="0"/>
              <a:t>	Session 6</a:t>
            </a:r>
            <a:r>
              <a:rPr lang="en-US" sz="2000" dirty="0"/>
              <a:t> </a:t>
            </a:r>
            <a:r>
              <a:rPr lang="en-US" sz="2000" dirty="0" smtClean="0"/>
              <a:t>(continued)</a:t>
            </a:r>
          </a:p>
          <a:p>
            <a:r>
              <a:rPr lang="en-US" sz="2000" dirty="0" smtClean="0"/>
              <a:t>15:45 </a:t>
            </a:r>
            <a:r>
              <a:rPr lang="en-US" sz="2000" dirty="0"/>
              <a:t>– 16:</a:t>
            </a:r>
            <a:r>
              <a:rPr lang="en-US" sz="2000" dirty="0" smtClean="0"/>
              <a:t>00	Coffee </a:t>
            </a:r>
            <a:r>
              <a:rPr lang="en-US" sz="2000" dirty="0"/>
              <a:t>break</a:t>
            </a:r>
          </a:p>
          <a:p>
            <a:r>
              <a:rPr lang="en-US" sz="2000" dirty="0"/>
              <a:t>16:00 – 17:30 </a:t>
            </a:r>
            <a:r>
              <a:rPr lang="en-US" sz="2000" dirty="0" smtClean="0"/>
              <a:t>	Session </a:t>
            </a:r>
            <a:r>
              <a:rPr lang="en-US" sz="2000" dirty="0"/>
              <a:t>7: Recap, discussion of parked items, </a:t>
            </a:r>
            <a:r>
              <a:rPr lang="en-US" sz="2000" dirty="0" smtClean="0"/>
              <a:t>							evaluation </a:t>
            </a:r>
            <a:r>
              <a:rPr lang="en-US" sz="2000" dirty="0"/>
              <a:t>and closing </a:t>
            </a:r>
            <a:endParaRPr lang="en-US" sz="2000" dirty="0">
              <a:latin typeface="Arial" panose="020B0604020202020204" pitchFamily="34" charset="0"/>
              <a:ea typeface="Cambria"/>
              <a:cs typeface="Arial" panose="020B0604020202020204" pitchFamily="34" charset="0"/>
              <a:sym typeface="Cambria"/>
            </a:endParaRPr>
          </a:p>
        </p:txBody>
      </p:sp>
    </p:spTree>
    <p:extLst>
      <p:ext uri="{BB962C8B-B14F-4D97-AF65-F5344CB8AC3E}">
        <p14:creationId xmlns:p14="http://schemas.microsoft.com/office/powerpoint/2010/main" val="2231182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rgbClr val="333333"/>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ème Office">
  <a:themeElements>
    <a:clrScheme name="Thème Office">
      <a:dk1>
        <a:srgbClr val="000000"/>
      </a:dk1>
      <a:lt1>
        <a:srgbClr val="FFFFFF"/>
      </a:lt1>
      <a:dk2>
        <a:srgbClr val="A7A7A7"/>
      </a:dk2>
      <a:lt2>
        <a:srgbClr val="535353"/>
      </a:lt2>
      <a:accent1>
        <a:srgbClr val="006FB7"/>
      </a:accent1>
      <a:accent2>
        <a:srgbClr val="5693C9"/>
      </a:accent2>
      <a:accent3>
        <a:srgbClr val="F18E00"/>
      </a:accent3>
      <a:accent4>
        <a:srgbClr val="8C1713"/>
      </a:accent4>
      <a:accent5>
        <a:srgbClr val="7FBADF"/>
      </a:accent5>
      <a:accent6>
        <a:srgbClr val="C58781"/>
      </a:accent6>
      <a:hlink>
        <a:srgbClr val="0000FF"/>
      </a:hlink>
      <a:folHlink>
        <a:srgbClr val="FF00FF"/>
      </a:folHlink>
    </a:clrScheme>
    <a:fontScheme name="Thème Office">
      <a:majorFont>
        <a:latin typeface="Helvetica"/>
        <a:ea typeface="Helvetica"/>
        <a:cs typeface="Helvetica"/>
      </a:majorFont>
      <a:minorFont>
        <a:latin typeface="Calibri"/>
        <a:ea typeface="Calibri"/>
        <a:cs typeface="Calibri"/>
      </a:minorFont>
    </a:fontScheme>
    <a:fmtScheme name="Thèm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770BA1A-B3B9-4F25-8CB7-F30D13AAB8E4}"/>
</file>

<file path=customXml/itemProps2.xml><?xml version="1.0" encoding="utf-8"?>
<ds:datastoreItem xmlns:ds="http://schemas.openxmlformats.org/officeDocument/2006/customXml" ds:itemID="{13B3D31C-F64F-41FD-9A26-EC19C0F5E32D}"/>
</file>

<file path=customXml/itemProps3.xml><?xml version="1.0" encoding="utf-8"?>
<ds:datastoreItem xmlns:ds="http://schemas.openxmlformats.org/officeDocument/2006/customXml" ds:itemID="{42E16A26-B7DF-41A8-B9CF-25A5DB3B18C5}"/>
</file>

<file path=docProps/app.xml><?xml version="1.0" encoding="utf-8"?>
<Properties xmlns="http://schemas.openxmlformats.org/officeDocument/2006/extended-properties" xmlns:vt="http://schemas.openxmlformats.org/officeDocument/2006/docPropsVTypes">
  <Template/>
  <TotalTime>1980</TotalTime>
  <Words>531</Words>
  <Application>Microsoft Office PowerPoint</Application>
  <PresentationFormat>On-screen Show (4:3)</PresentationFormat>
  <Paragraphs>49</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Cambria</vt:lpstr>
      <vt:lpstr>Thème Office</vt:lpstr>
      <vt:lpstr>PowerPoint Presentation</vt:lpstr>
      <vt:lpstr>Session 1.   Introduction to the workshop </vt:lpstr>
      <vt:lpstr>Objective of the workshop</vt:lpstr>
      <vt:lpstr>Agenda – Day 1 </vt:lpstr>
      <vt:lpstr>Agenda – Day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workshop</dc:title>
  <dc:creator>INTERN WRGU</dc:creator>
  <cp:lastModifiedBy>CUYPERS An</cp:lastModifiedBy>
  <cp:revision>37</cp:revision>
  <dcterms:modified xsi:type="dcterms:W3CDTF">2020-10-08T12:48:00Z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