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xml" ContentType="application/xml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9"/>
  </p:notes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70">
          <p15:clr>
            <a:srgbClr val="9AA0A6"/>
          </p15:clr>
        </p15:guide>
        <p15:guide id="2" orient="horz" pos="26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912" y="-104"/>
      </p:cViewPr>
      <p:guideLst>
        <p:guide orient="horz" pos="170"/>
        <p:guide orient="horz" pos="2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7" Type="http://schemas.openxmlformats.org/officeDocument/2006/relationships/slide" Target="slides/slide6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interSettings" Target="printerSettings/printerSettings1.bin"/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90000"/>
              </a:lnSpc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+mn-lt"/>
              </a:rPr>
              <a:t>Critical </a:t>
            </a:r>
            <a:r>
              <a:rPr lang="en-US" sz="2800" dirty="0">
                <a:latin typeface="+mn-lt"/>
                <a:cs typeface="Arial" panose="020B0604020202020204" pitchFamily="34" charset="0"/>
              </a:rPr>
              <a:t>obstacles</a:t>
            </a:r>
            <a:r>
              <a:rPr lang="en-US" sz="2800" dirty="0">
                <a:latin typeface="+mn-lt"/>
              </a:rPr>
              <a:t> beyond prosecution and</a:t>
            </a:r>
          </a:p>
          <a:p>
            <a:pPr>
              <a:lnSpc>
                <a:spcPct val="90000"/>
              </a:lnSpc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+mn-lt"/>
              </a:rPr>
              <a:t>the</a:t>
            </a:r>
            <a:r>
              <a:rPr lang="en-US" sz="2800" baseline="0" dirty="0">
                <a:latin typeface="+mn-lt"/>
              </a:rPr>
              <a:t> need for</a:t>
            </a:r>
            <a:r>
              <a:rPr lang="en-US" sz="2800" dirty="0">
                <a:latin typeface="+mn-lt"/>
              </a:rPr>
              <a:t> comprehensive victim support</a:t>
            </a:r>
          </a:p>
        </c:rich>
      </c:tx>
      <c:layout>
        <c:manualLayout>
          <c:xMode val="edge"/>
          <c:yMode val="edge"/>
          <c:x val="0.21680749671916"/>
          <c:y val="0.0128168506095362"/>
        </c:manualLayout>
      </c:layout>
      <c:overlay val="0"/>
      <c:spPr>
        <a:solidFill>
          <a:srgbClr val="FFFFFF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0416666700842085"/>
          <c:y val="0.0312130358705162"/>
          <c:w val="0.977083331453685"/>
          <c:h val="0.673065179352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Help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highlight>
                      <a:srgbClr val="808080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Aknowladge unhealthy sexual contact</c:v>
                </c:pt>
                <c:pt idx="1">
                  <c:v>Name unhealthy sexual contact as SV</c:v>
                </c:pt>
                <c:pt idx="2">
                  <c:v>Disclose to someone</c:v>
                </c:pt>
                <c:pt idx="3">
                  <c:v>Seek help from gov/institution</c:v>
                </c:pt>
                <c:pt idx="4">
                  <c:v>Admited by prosecuter</c:v>
                </c:pt>
                <c:pt idx="5">
                  <c:v>Conviction at Trial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5000.0</c:v>
                </c:pt>
                <c:pt idx="1">
                  <c:v>1700.0</c:v>
                </c:pt>
                <c:pt idx="2">
                  <c:v>510.0</c:v>
                </c:pt>
                <c:pt idx="3">
                  <c:v>183.0</c:v>
                </c:pt>
                <c:pt idx="4">
                  <c:v>165.0</c:v>
                </c:pt>
                <c:pt idx="5">
                  <c:v>157.0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1-439E-A049-F7C48DE8A2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Without Help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6-4C79-A07A-CC11C8174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highlight>
                      <a:srgbClr val="808080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Aknowladge unhealthy sexual contact</c:v>
                </c:pt>
                <c:pt idx="1">
                  <c:v>Name unhealthy sexual contact as SV</c:v>
                </c:pt>
                <c:pt idx="2">
                  <c:v>Disclose to someone</c:v>
                </c:pt>
                <c:pt idx="3">
                  <c:v>Seek help from gov/institution</c:v>
                </c:pt>
                <c:pt idx="4">
                  <c:v>Admited by prosecuter</c:v>
                </c:pt>
                <c:pt idx="5">
                  <c:v>Conviction at Trial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3380.0</c:v>
                </c:pt>
                <c:pt idx="1">
                  <c:v>575.0</c:v>
                </c:pt>
                <c:pt idx="2">
                  <c:v>172.0</c:v>
                </c:pt>
                <c:pt idx="3">
                  <c:v>62.0</c:v>
                </c:pt>
                <c:pt idx="4">
                  <c:v>31.0</c:v>
                </c:pt>
                <c:pt idx="5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F1-439E-A049-F7C48DE8A2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108797480"/>
        <c:axId val="-2108793720"/>
      </c:barChart>
      <c:catAx>
        <c:axId val="-21087974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8793720"/>
        <c:crosses val="autoZero"/>
        <c:auto val="1"/>
        <c:lblAlgn val="ctr"/>
        <c:lblOffset val="100"/>
        <c:noMultiLvlLbl val="0"/>
      </c:catAx>
      <c:valAx>
        <c:axId val="-21087937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08797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B9-471F-9EEC-93B382908E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B9-471F-9EEC-93B382908E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B9-471F-9EEC-93B382908E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B9-471F-9EEC-93B382908E2A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25.0</c:v>
                </c:pt>
                <c:pt idx="1">
                  <c:v>25.0</c:v>
                </c:pt>
                <c:pt idx="2">
                  <c:v>25.0</c:v>
                </c:pt>
                <c:pt idx="3">
                  <c:v>25.0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5B-4CBC-941E-3EB0F104C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0.35176</cdr:x>
      <cdr:y>0.93333</cdr:y>
    </cdr:from>
    <cdr:to>
      <cdr:x>0.63908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52454A44-F0F2-2545-AF67-95B05E5ADA42}"/>
            </a:ext>
          </a:extLst>
        </cdr:cNvPr>
        <cdr:cNvSpPr txBox="1"/>
      </cdr:nvSpPr>
      <cdr:spPr>
        <a:xfrm xmlns:a="http://schemas.openxmlformats.org/drawingml/2006/main">
          <a:off x="4288665" y="6400800"/>
          <a:ext cx="3503053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1.44043E-7</cdr:y>
    </cdr:from>
    <cdr:to>
      <cdr:x>0</cdr:x>
      <cdr:y>1.44043E-7</cdr:y>
    </cdr:to>
    <cdr:grpSp>
      <cdr:nvGrpSpPr>
        <cdr:cNvPr id="6" name="Group 5">
          <a:extLst xmlns:a="http://schemas.openxmlformats.org/drawingml/2006/main">
            <a:ext uri="{FF2B5EF4-FFF2-40B4-BE49-F238E27FC236}">
              <a16:creationId xmlns:a16="http://schemas.microsoft.com/office/drawing/2014/main" xmlns="" id="{1CA61C1A-E45E-44D4-976C-218BC1B357F2}"/>
            </a:ext>
          </a:extLst>
        </cdr:cNvPr>
        <cdr:cNvGrpSpPr/>
      </cdr:nvGrpSpPr>
      <cdr:grpSpPr>
        <a:xfrm xmlns:a="http://schemas.openxmlformats.org/drawingml/2006/main">
          <a:off x="0" y="1"/>
          <a:ext cx="0" cy="0"/>
          <a:chOff x="0" y="1"/>
          <a:chExt cx="0" cy="0"/>
        </a:xfrm>
      </cdr:grpSpPr>
    </cdr:grpSp>
  </cdr:relSizeAnchor>
  <cdr:relSizeAnchor xmlns:cdr="http://schemas.openxmlformats.org/drawingml/2006/chartDrawing">
    <cdr:from>
      <cdr:x>0.26599</cdr:x>
      <cdr:y>0.19367</cdr:y>
    </cdr:from>
    <cdr:to>
      <cdr:x>0.4843</cdr:x>
      <cdr:y>0.27957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D6C4EB72-2F31-4B94-B19F-7C02DD246A17}"/>
            </a:ext>
          </a:extLst>
        </cdr:cNvPr>
        <cdr:cNvSpPr txBox="1"/>
      </cdr:nvSpPr>
      <cdr:spPr>
        <a:xfrm xmlns:a="http://schemas.openxmlformats.org/drawingml/2006/main">
          <a:off x="3242930" y="1006815"/>
          <a:ext cx="2661684" cy="446567"/>
        </a:xfrm>
        <a:prstGeom xmlns:a="http://schemas.openxmlformats.org/drawingml/2006/main" prst="rect">
          <a:avLst/>
        </a:prstGeom>
        <a:solidFill xmlns:a="http://schemas.openxmlformats.org/drawingml/2006/main">
          <a:srgbClr val="FBFBFB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With intervention </a:t>
          </a:r>
        </a:p>
      </cdr:txBody>
    </cdr:sp>
  </cdr:relSizeAnchor>
  <cdr:relSizeAnchor xmlns:cdr="http://schemas.openxmlformats.org/drawingml/2006/chartDrawing">
    <cdr:from>
      <cdr:x>0.51749</cdr:x>
      <cdr:y>0.19367</cdr:y>
    </cdr:from>
    <cdr:to>
      <cdr:x>0.75</cdr:x>
      <cdr:y>0.27957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834CC901-5A96-4F74-9249-BB6AB9C74FBF}"/>
            </a:ext>
          </a:extLst>
        </cdr:cNvPr>
        <cdr:cNvSpPr txBox="1"/>
      </cdr:nvSpPr>
      <cdr:spPr>
        <a:xfrm xmlns:a="http://schemas.openxmlformats.org/drawingml/2006/main">
          <a:off x="6309266" y="1006815"/>
          <a:ext cx="2834734" cy="446567"/>
        </a:xfrm>
        <a:prstGeom xmlns:a="http://schemas.openxmlformats.org/drawingml/2006/main" prst="rect">
          <a:avLst/>
        </a:prstGeom>
        <a:solidFill xmlns:a="http://schemas.openxmlformats.org/drawingml/2006/main">
          <a:srgbClr val="FCFCFC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Without intervention </a:t>
          </a:r>
        </a:p>
      </cdr:txBody>
    </cdr:sp>
  </cdr:relSizeAnchor>
  <cdr:relSizeAnchor xmlns:cdr="http://schemas.openxmlformats.org/drawingml/2006/chartDrawing">
    <cdr:from>
      <cdr:x>0.2468</cdr:x>
      <cdr:y>0.21901</cdr:y>
    </cdr:from>
    <cdr:to>
      <cdr:x>0.26337</cdr:x>
      <cdr:y>0.264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xmlns="" id="{3261FECF-6E57-4339-882E-BDC7ADD70BCB}"/>
            </a:ext>
          </a:extLst>
        </cdr:cNvPr>
        <cdr:cNvSpPr/>
      </cdr:nvSpPr>
      <cdr:spPr>
        <a:xfrm xmlns:a="http://schemas.openxmlformats.org/drawingml/2006/main">
          <a:off x="3009014" y="1138529"/>
          <a:ext cx="202019" cy="23391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</cdr:x>
      <cdr:y>0.21901</cdr:y>
    </cdr:from>
    <cdr:to>
      <cdr:x>0.51657</cdr:x>
      <cdr:y>0.264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xmlns="" id="{E0AE02E0-B446-4D38-8982-38CE3693C0DA}"/>
            </a:ext>
          </a:extLst>
        </cdr:cNvPr>
        <cdr:cNvSpPr/>
      </cdr:nvSpPr>
      <cdr:spPr>
        <a:xfrm xmlns:a="http://schemas.openxmlformats.org/drawingml/2006/main">
          <a:off x="6096000" y="1138529"/>
          <a:ext cx="202019" cy="233917"/>
        </a:xfrm>
        <a:prstGeom xmlns:a="http://schemas.openxmlformats.org/drawingml/2006/main" prst="rect">
          <a:avLst/>
        </a:prstGeom>
        <a:solidFill xmlns:a="http://schemas.openxmlformats.org/drawingml/2006/main">
          <a:srgbClr val="070D0C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cap="none" spc="50">
            <a:ln w="11430"/>
            <a:solidFill>
              <a:srgbClr val="070D0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6247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Panel 2 - Antonia Kirkland, Global Lead, Legal Equality &amp; Access to Justice and Jacqui Hunt, Europe Director, Equality Now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734cdefe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Panel 3 - Brisa De Angulo, CEO &amp; Founder, A Breeze of Hope, and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</a:rPr>
              <a:t>Bárbara Jiménez-Santiago</a:t>
            </a:r>
            <a:r>
              <a:rPr lang="en-GB" sz="1100">
                <a:solidFill>
                  <a:schemeClr val="dk1"/>
                </a:solidFill>
              </a:rPr>
              <a:t>, Americas Regional Coordinator, Equality Now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highlight>
                <a:srgbClr val="FFFFFF"/>
              </a:highlight>
            </a:endParaRPr>
          </a:p>
        </p:txBody>
      </p:sp>
      <p:sp>
        <p:nvSpPr>
          <p:cNvPr id="143" name="Google Shape;143;g8734cdefe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5c9b9ed9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Panel 3 - Brisa De Angulo, CEO &amp; Founder, A Breeze of Hope, and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</a:rPr>
              <a:t>Bárbara Jiménez-Santiago</a:t>
            </a:r>
            <a:r>
              <a:rPr lang="en-GB" sz="1100">
                <a:solidFill>
                  <a:schemeClr val="dk1"/>
                </a:solidFill>
              </a:rPr>
              <a:t>, Americas Regional Coordinator, Equality Now</a:t>
            </a:r>
            <a:endParaRPr/>
          </a:p>
        </p:txBody>
      </p:sp>
      <p:sp>
        <p:nvSpPr>
          <p:cNvPr id="177" name="Google Shape;177;g85c9b9ed9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5c9b9ed9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highlight>
                  <a:srgbClr val="FFFFFF"/>
                </a:highlight>
              </a:rPr>
              <a:t>Panel 3 - Tamar Dekanosidze, Eurasia Consultant, Equality Now</a:t>
            </a:r>
            <a:endParaRPr sz="1100"/>
          </a:p>
        </p:txBody>
      </p:sp>
      <p:sp>
        <p:nvSpPr>
          <p:cNvPr id="186" name="Google Shape;186;g85c9b9ed9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5c9b9ed9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Panel 3 - Judy Gitau, Regional Coordinator, Africa, Equality Now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6" name="Google Shape;196;g85c9b9ed9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66ebb2d5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66ebb2d5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5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quality Now Theme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/>
        </p:nvSpPr>
        <p:spPr>
          <a:xfrm>
            <a:off x="457199" y="401625"/>
            <a:ext cx="11238968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0B5D"/>
              </a:buClr>
              <a:buSzPts val="3600"/>
              <a:buFont typeface="Arial"/>
              <a:buNone/>
            </a:pPr>
            <a:r>
              <a:rPr lang="en-GB" sz="20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7 KEY GAPS IN LAWS PROTECTING WOMEN AND GIRLS FROM SEXUAL VIOLENCE </a:t>
            </a:r>
            <a:endParaRPr sz="2000" dirty="0">
              <a:solidFill>
                <a:srgbClr val="D10B5D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6" name="Google Shape;136;p26"/>
          <p:cNvSpPr txBox="1"/>
          <p:nvPr/>
        </p:nvSpPr>
        <p:spPr>
          <a:xfrm>
            <a:off x="457200" y="1144500"/>
            <a:ext cx="7695624" cy="48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arenR"/>
            </a:pPr>
            <a:r>
              <a:rPr lang="en-GB" sz="1700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Laws allowing the perpetrator to walk free on reaching some form of </a:t>
            </a:r>
            <a:r>
              <a:rPr lang="en-GB" sz="1700" b="1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“settlement”</a:t>
            </a:r>
            <a:r>
              <a:rPr lang="en-GB" sz="1700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, including by marrying the victim</a:t>
            </a:r>
            <a:endParaRPr sz="1700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arenR"/>
            </a:pPr>
            <a:r>
              <a:rPr lang="en-GB" sz="1700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Laws framed in terms of </a:t>
            </a:r>
            <a:r>
              <a:rPr lang="en-GB" sz="1700" b="1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morality</a:t>
            </a:r>
            <a:r>
              <a:rPr lang="en-GB" sz="1700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 rather than </a:t>
            </a:r>
            <a:r>
              <a:rPr lang="en-GB" sz="1700" b="1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bodily integrity</a:t>
            </a:r>
            <a:endParaRPr sz="1700" b="1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arenR"/>
            </a:pPr>
            <a:r>
              <a:rPr lang="en-GB" sz="1700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Laws that explicitly </a:t>
            </a:r>
            <a:r>
              <a:rPr lang="en-GB" sz="1700" b="1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permit rape in marriage</a:t>
            </a:r>
            <a:r>
              <a:rPr lang="en-GB" sz="1700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, even of </a:t>
            </a:r>
            <a:r>
              <a:rPr lang="en-GB" sz="1700" b="1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children</a:t>
            </a:r>
            <a:endParaRPr sz="1700" b="1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arenR"/>
            </a:pPr>
            <a:r>
              <a:rPr lang="en-GB" sz="1700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Laws that fail to recognise </a:t>
            </a:r>
            <a:r>
              <a:rPr lang="en-GB" sz="1700" b="1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true consent is impossible </a:t>
            </a:r>
            <a:r>
              <a:rPr lang="en-GB" sz="1700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in situations of dependency or extreme vulnerability</a:t>
            </a:r>
            <a:endParaRPr sz="1700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arenR"/>
            </a:pPr>
            <a:r>
              <a:rPr lang="en-GB" sz="1700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Laws or practices </a:t>
            </a:r>
            <a:r>
              <a:rPr lang="en-GB" sz="1700" b="1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inhibiting investigation or prosecution </a:t>
            </a:r>
            <a:r>
              <a:rPr lang="en-GB" sz="1700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of sexual assault </a:t>
            </a:r>
            <a:endParaRPr sz="1700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arenR"/>
            </a:pPr>
            <a:r>
              <a:rPr lang="en-GB" sz="1700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Laws </a:t>
            </a:r>
            <a:r>
              <a:rPr lang="en-GB" sz="1700" b="1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requiring witness corroboration </a:t>
            </a:r>
            <a:r>
              <a:rPr lang="en-GB" sz="1700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and other overly burdensome evidence</a:t>
            </a:r>
            <a:endParaRPr sz="1700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 Sans SC"/>
              <a:buAutoNum type="arabicParenR"/>
            </a:pPr>
            <a:r>
              <a:rPr lang="en-GB" sz="1700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Laws allowing for </a:t>
            </a:r>
            <a:r>
              <a:rPr lang="en-GB" sz="1700" b="1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judicial discretio</a:t>
            </a:r>
            <a:r>
              <a:rPr lang="en-GB" sz="1700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n to reduce charges or define evidence -&gt; influenced by stereotyped assessment of </a:t>
            </a:r>
            <a:r>
              <a:rPr lang="en-GB" sz="1700" b="1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victim’s behaviour </a:t>
            </a:r>
            <a:endParaRPr sz="1700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2E4D"/>
              </a:buClr>
              <a:buSzPts val="1400"/>
              <a:buFont typeface="Alegreya Sans"/>
              <a:buNone/>
            </a:pPr>
            <a:endParaRPr sz="1600" dirty="0">
              <a:solidFill>
                <a:srgbClr val="1D2E4D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2E4D"/>
              </a:buClr>
              <a:buSzPts val="1400"/>
              <a:buFont typeface="Alegreya Sans"/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137" name="Google Shape;137;p26"/>
          <p:cNvCxnSpPr/>
          <p:nvPr/>
        </p:nvCxnSpPr>
        <p:spPr>
          <a:xfrm>
            <a:off x="954760" y="928042"/>
            <a:ext cx="3183600" cy="0"/>
          </a:xfrm>
          <a:prstGeom prst="straightConnector1">
            <a:avLst/>
          </a:prstGeom>
          <a:noFill/>
          <a:ln w="44450" cap="flat" cmpd="sng">
            <a:solidFill>
              <a:srgbClr val="D10B5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8" name="Google Shape;1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6032975"/>
            <a:ext cx="2000576" cy="66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8368825" y="1614525"/>
            <a:ext cx="3392100" cy="3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8825" y="1261839"/>
            <a:ext cx="3640800" cy="4653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/>
        </p:nvSpPr>
        <p:spPr>
          <a:xfrm>
            <a:off x="457200" y="401625"/>
            <a:ext cx="95130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Key Gaps in Sexual Violence Laws in the Americas</a:t>
            </a:r>
            <a:endParaRPr sz="2400">
              <a:solidFill>
                <a:srgbClr val="D10B5D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457200" y="1096100"/>
            <a:ext cx="9244800" cy="4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legreya Sans"/>
              <a:buChar char="●"/>
            </a:pPr>
            <a:r>
              <a:rPr lang="en-GB" sz="1800" dirty="0">
                <a:latin typeface="Alegreya Sans"/>
                <a:ea typeface="Alegreya Sans"/>
                <a:cs typeface="Alegreya Sans"/>
                <a:sym typeface="Alegreya Sans"/>
              </a:rPr>
              <a:t>Majority of laws based on violence or intimidation, not  lack of consent placing burden of proof on victim</a:t>
            </a:r>
            <a:endParaRPr sz="1800" dirty="0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legreya Sans"/>
              <a:buChar char="●"/>
            </a:pPr>
            <a:r>
              <a:rPr lang="en-GB" sz="1800" i="1" dirty="0" err="1">
                <a:latin typeface="Alegreya Sans"/>
                <a:ea typeface="Alegreya Sans"/>
                <a:cs typeface="Alegreya Sans"/>
                <a:sym typeface="Alegreya Sans"/>
              </a:rPr>
              <a:t>Estupro</a:t>
            </a:r>
            <a:r>
              <a:rPr lang="en-GB" sz="1800" dirty="0">
                <a:latin typeface="Alegreya Sans"/>
                <a:ea typeface="Alegreya Sans"/>
                <a:cs typeface="Alegreya Sans"/>
                <a:sym typeface="Alegreya Sans"/>
              </a:rPr>
              <a:t> or similar prohibitions (31)</a:t>
            </a:r>
            <a:endParaRPr sz="1800" dirty="0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legreya Sans"/>
              <a:buChar char="○"/>
            </a:pPr>
            <a:r>
              <a:rPr lang="en-GB" sz="1800" dirty="0">
                <a:latin typeface="Alegreya Sans"/>
                <a:ea typeface="Alegreya Sans"/>
                <a:cs typeface="Alegreya Sans"/>
                <a:sym typeface="Alegreya Sans"/>
              </a:rPr>
              <a:t>Provides for lesser penalties for adults who </a:t>
            </a:r>
            <a:r>
              <a:rPr lang="en-GB" sz="1800" dirty="0" smtClean="0">
                <a:latin typeface="Alegreya Sans"/>
                <a:ea typeface="Alegreya Sans"/>
                <a:cs typeface="Alegreya Sans"/>
                <a:sym typeface="Alegreya Sans"/>
              </a:rPr>
              <a:t>rape </a:t>
            </a:r>
            <a:r>
              <a:rPr lang="en-GB" sz="1800" dirty="0">
                <a:latin typeface="Alegreya Sans"/>
                <a:ea typeface="Alegreya Sans"/>
                <a:cs typeface="Alegreya Sans"/>
                <a:sym typeface="Alegreya Sans"/>
              </a:rPr>
              <a:t>adolescents</a:t>
            </a:r>
            <a:endParaRPr sz="1800" dirty="0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legreya Sans"/>
              <a:buChar char="●"/>
            </a:pPr>
            <a:r>
              <a:rPr lang="en-GB" sz="1800" dirty="0">
                <a:latin typeface="Alegreya Sans"/>
                <a:ea typeface="Alegreya Sans"/>
                <a:cs typeface="Alegreya Sans"/>
                <a:sym typeface="Alegreya Sans"/>
              </a:rPr>
              <a:t>Common Exceptions to rape</a:t>
            </a:r>
            <a:endParaRPr sz="1800" dirty="0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legreya Sans"/>
              <a:buChar char="○"/>
            </a:pPr>
            <a:r>
              <a:rPr lang="en-GB" sz="1800" dirty="0">
                <a:latin typeface="Alegreya Sans"/>
                <a:ea typeface="Alegreya Sans"/>
                <a:cs typeface="Alegreya Sans"/>
                <a:sym typeface="Alegreya Sans"/>
              </a:rPr>
              <a:t>Marital exception even for Children </a:t>
            </a:r>
            <a:r>
              <a:rPr lang="en-GB" sz="1800" dirty="0" smtClean="0">
                <a:latin typeface="Alegreya Sans"/>
                <a:ea typeface="Alegreya Sans"/>
                <a:cs typeface="Alegreya Sans"/>
                <a:sym typeface="Alegreya Sans"/>
              </a:rPr>
              <a:t>(</a:t>
            </a:r>
            <a:r>
              <a:rPr lang="en-GB" sz="1800" dirty="0">
                <a:latin typeface="Alegreya Sans"/>
                <a:ea typeface="Alegreya Sans"/>
                <a:cs typeface="Alegreya Sans"/>
                <a:sym typeface="Alegreya Sans"/>
              </a:rPr>
              <a:t>Caribbean, </a:t>
            </a:r>
            <a:r>
              <a:rPr lang="en-GB" sz="1800" dirty="0" smtClean="0">
                <a:latin typeface="Alegreya Sans"/>
                <a:ea typeface="Alegreya Sans"/>
                <a:cs typeface="Alegreya Sans"/>
                <a:sym typeface="Alegreya Sans"/>
              </a:rPr>
              <a:t>Canada, </a:t>
            </a:r>
          </a:p>
          <a:p>
            <a:pPr marL="571500" lvl="1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1800" dirty="0" smtClean="0">
                <a:latin typeface="Alegreya Sans"/>
                <a:ea typeface="Alegreya Sans"/>
                <a:cs typeface="Alegreya Sans"/>
                <a:sym typeface="Alegreya Sans"/>
              </a:rPr>
              <a:t>	and </a:t>
            </a:r>
            <a:r>
              <a:rPr lang="en-GB" sz="1800" dirty="0">
                <a:latin typeface="Alegreya Sans"/>
                <a:ea typeface="Alegreya Sans"/>
                <a:cs typeface="Alegreya Sans"/>
                <a:sym typeface="Alegreya Sans"/>
              </a:rPr>
              <a:t>some US states) and Adolescents (</a:t>
            </a:r>
            <a:r>
              <a:rPr lang="en-GB" sz="1800" i="1" dirty="0" err="1">
                <a:latin typeface="Alegreya Sans"/>
                <a:ea typeface="Alegreya Sans"/>
                <a:cs typeface="Alegreya Sans"/>
                <a:sym typeface="Alegreya Sans"/>
              </a:rPr>
              <a:t>Estupro</a:t>
            </a:r>
            <a:r>
              <a:rPr lang="en-GB" sz="1800" dirty="0">
                <a:latin typeface="Alegreya Sans"/>
                <a:ea typeface="Alegreya Sans"/>
                <a:cs typeface="Alegreya Sans"/>
                <a:sym typeface="Alegreya Sans"/>
              </a:rPr>
              <a:t>)</a:t>
            </a:r>
            <a:endParaRPr sz="1800" dirty="0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legreya Sans"/>
              <a:buChar char="○"/>
            </a:pPr>
            <a:r>
              <a:rPr lang="en-GB" sz="1800" dirty="0">
                <a:latin typeface="Alegreya Sans"/>
                <a:ea typeface="Alegreya Sans"/>
                <a:cs typeface="Alegreya Sans"/>
                <a:sym typeface="Alegreya Sans"/>
              </a:rPr>
              <a:t>Mistake-in</a:t>
            </a:r>
            <a:r>
              <a:rPr lang="en-GB" sz="1800" dirty="0" smtClean="0">
                <a:latin typeface="Alegreya Sans"/>
                <a:ea typeface="Alegreya Sans"/>
                <a:cs typeface="Alegreya Sans"/>
                <a:sym typeface="Alegreya Sans"/>
              </a:rPr>
              <a:t>-Age</a:t>
            </a:r>
            <a:endParaRPr sz="1800" dirty="0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legreya Sans"/>
              <a:buChar char="○"/>
            </a:pPr>
            <a:r>
              <a:rPr lang="en-GB" sz="1800" dirty="0">
                <a:latin typeface="Alegreya Sans"/>
                <a:ea typeface="Alegreya Sans"/>
                <a:cs typeface="Alegreya Sans"/>
                <a:sym typeface="Alegreya Sans"/>
              </a:rPr>
              <a:t>Close in Age</a:t>
            </a:r>
            <a:endParaRPr sz="1800" dirty="0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legreya Sans"/>
              <a:buChar char="●"/>
            </a:pPr>
            <a:r>
              <a:rPr lang="en-GB" sz="1800" dirty="0">
                <a:latin typeface="Alegreya Sans"/>
                <a:ea typeface="Alegreya Sans"/>
                <a:cs typeface="Alegreya Sans"/>
                <a:sym typeface="Alegreya Sans"/>
              </a:rPr>
              <a:t>Limited  Statute of Limitations for young and adolescent victims of sexual violence</a:t>
            </a:r>
            <a:endParaRPr sz="1800" dirty="0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legreya Sans"/>
              <a:buChar char="●"/>
            </a:pPr>
            <a:r>
              <a:rPr lang="en-GB" sz="1800" dirty="0">
                <a:latin typeface="Alegreya Sans"/>
                <a:ea typeface="Alegreya Sans"/>
                <a:cs typeface="Alegreya Sans"/>
                <a:sym typeface="Alegreya Sans"/>
              </a:rPr>
              <a:t>Institutional Violence effect is doubled for indigenous and/or marginalized communities 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147" name="Google Shape;147;p27"/>
          <p:cNvCxnSpPr/>
          <p:nvPr/>
        </p:nvCxnSpPr>
        <p:spPr>
          <a:xfrm>
            <a:off x="907725" y="943723"/>
            <a:ext cx="3183600" cy="0"/>
          </a:xfrm>
          <a:prstGeom prst="straightConnector1">
            <a:avLst/>
          </a:prstGeom>
          <a:noFill/>
          <a:ln w="44450" cap="flat" cmpd="sng">
            <a:solidFill>
              <a:srgbClr val="D10B5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8" name="Google Shape;1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6032975"/>
            <a:ext cx="2000576" cy="66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/>
        </p:nvSpPr>
        <p:spPr>
          <a:xfrm>
            <a:off x="8368825" y="1614525"/>
            <a:ext cx="3392100" cy="3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4045" y="2022004"/>
            <a:ext cx="3732778" cy="2488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A572051-4273-4870-A46F-32ABDA263A67}"/>
              </a:ext>
            </a:extLst>
          </p:cNvPr>
          <p:cNvGrpSpPr/>
          <p:nvPr/>
        </p:nvGrpSpPr>
        <p:grpSpPr>
          <a:xfrm>
            <a:off x="0" y="-153700"/>
            <a:ext cx="12383394" cy="7011700"/>
            <a:chOff x="0" y="-84365"/>
            <a:chExt cx="12383394" cy="701170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xmlns="" id="{E22816CA-D743-4923-BF49-647C79645CF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07114383"/>
                </p:ext>
              </p:extLst>
            </p:nvPr>
          </p:nvGraphicFramePr>
          <p:xfrm>
            <a:off x="0" y="-84365"/>
            <a:ext cx="12192000" cy="5198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5464D1DD-B8BC-4619-9161-2B97E8E2B5E2}"/>
                </a:ext>
              </a:extLst>
            </p:cNvPr>
            <p:cNvGrpSpPr/>
            <p:nvPr/>
          </p:nvGrpSpPr>
          <p:grpSpPr>
            <a:xfrm>
              <a:off x="10117842" y="111653"/>
              <a:ext cx="1931395" cy="2283057"/>
              <a:chOff x="9954053" y="776140"/>
              <a:chExt cx="1936919" cy="250203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C3F3C270-FC85-43D9-8A65-73F9A1059A09}"/>
                  </a:ext>
                </a:extLst>
              </p:cNvPr>
              <p:cNvSpPr/>
              <p:nvPr/>
            </p:nvSpPr>
            <p:spPr>
              <a:xfrm>
                <a:off x="9954053" y="776140"/>
                <a:ext cx="1936919" cy="25020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CB082EDB-3203-4951-B9AE-CEC59FE04A55}"/>
                  </a:ext>
                </a:extLst>
              </p:cNvPr>
              <p:cNvSpPr/>
              <p:nvPr/>
            </p:nvSpPr>
            <p:spPr>
              <a:xfrm rot="16200000">
                <a:off x="9418288" y="1821406"/>
                <a:ext cx="2248138" cy="665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0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32BB1BF-7577-4235-9FE0-588408F120F3}"/>
                  </a:ext>
                </a:extLst>
              </p:cNvPr>
              <p:cNvSpPr/>
              <p:nvPr/>
            </p:nvSpPr>
            <p:spPr>
              <a:xfrm>
                <a:off x="10209662" y="1106694"/>
                <a:ext cx="810764" cy="412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highlight>
                      <a:srgbClr val="808080"/>
                    </a:highlight>
                  </a:rPr>
                  <a:t>85%</a:t>
                </a:r>
              </a:p>
            </p:txBody>
          </p:sp>
          <p:sp>
            <p:nvSpPr>
              <p:cNvPr id="7" name="TextBox 1">
                <a:extLst>
                  <a:ext uri="{FF2B5EF4-FFF2-40B4-BE49-F238E27FC236}">
                    <a16:creationId xmlns:a16="http://schemas.microsoft.com/office/drawing/2014/main" xmlns="" id="{FE696ED7-6474-4107-B6D2-2CC5A3EC87EA}"/>
                  </a:ext>
                </a:extLst>
              </p:cNvPr>
              <p:cNvSpPr txBox="1"/>
              <p:nvPr/>
            </p:nvSpPr>
            <p:spPr>
              <a:xfrm rot="5400000">
                <a:off x="11195197" y="2808032"/>
                <a:ext cx="230650" cy="68979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ES_tradnl" sz="4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C7002C98-20CD-4EBB-B15E-5472333D4647}"/>
                  </a:ext>
                </a:extLst>
              </p:cNvPr>
              <p:cNvSpPr/>
              <p:nvPr/>
            </p:nvSpPr>
            <p:spPr>
              <a:xfrm>
                <a:off x="10912347" y="2527499"/>
                <a:ext cx="941332" cy="475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highlight>
                      <a:srgbClr val="808080"/>
                    </a:highlight>
                  </a:rPr>
                  <a:t>7.4</a:t>
                </a:r>
                <a:r>
                  <a:rPr lang="en-US" sz="2400" dirty="0">
                    <a:solidFill>
                      <a:schemeClr val="bg1"/>
                    </a:solidFill>
                    <a:highlight>
                      <a:srgbClr val="808080"/>
                    </a:highlight>
                  </a:rPr>
                  <a:t>%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52FDA3D8-B964-4256-B5CB-F3B2E4332899}"/>
                </a:ext>
              </a:extLst>
            </p:cNvPr>
            <p:cNvSpPr txBox="1"/>
            <p:nvPr/>
          </p:nvSpPr>
          <p:spPr>
            <a:xfrm>
              <a:off x="9983974" y="2415977"/>
              <a:ext cx="2069696" cy="5958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t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effectLst>
                    <a:glow rad="127000">
                      <a:schemeClr val="bg1"/>
                    </a:glow>
                  </a:effectLst>
                </a:rPr>
                <a:t>PERCENTAGE OF CONVICTIONS AT TRIAL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6999D2F-D07B-494D-808B-86DC47787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65" y="5231405"/>
              <a:ext cx="3031199" cy="1149434"/>
            </a:xfrm>
            <a:prstGeom prst="rect">
              <a:avLst/>
            </a:prstGeom>
          </p:spPr>
        </p:pic>
        <p:sp>
          <p:nvSpPr>
            <p:cNvPr id="11" name="TextBox 1">
              <a:extLst>
                <a:ext uri="{FF2B5EF4-FFF2-40B4-BE49-F238E27FC236}">
                  <a16:creationId xmlns:a16="http://schemas.microsoft.com/office/drawing/2014/main" xmlns="" id="{675A61A4-EDA4-4FB7-877F-7B47403EF925}"/>
                </a:ext>
              </a:extLst>
            </p:cNvPr>
            <p:cNvSpPr txBox="1"/>
            <p:nvPr/>
          </p:nvSpPr>
          <p:spPr>
            <a:xfrm>
              <a:off x="1520946" y="6143554"/>
              <a:ext cx="2606320" cy="348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45720" tIns="0" rIns="18288" bIns="18288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75000"/>
                    </a:schemeClr>
                  </a:solidFill>
                </a:rPr>
                <a:t>www.abreezeofhope.org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1CC8B728-C69F-4749-B452-1EBACF4EFA88}"/>
                </a:ext>
              </a:extLst>
            </p:cNvPr>
            <p:cNvSpPr/>
            <p:nvPr/>
          </p:nvSpPr>
          <p:spPr>
            <a:xfrm>
              <a:off x="0" y="4614530"/>
              <a:ext cx="12192000" cy="568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xmlns="" id="{72DCFFE5-2BAD-4ABB-A46F-6D3C4F89E82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40848527"/>
                </p:ext>
              </p:extLst>
            </p:nvPr>
          </p:nvGraphicFramePr>
          <p:xfrm>
            <a:off x="8752632" y="4175886"/>
            <a:ext cx="3630762" cy="27514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59020D7-0769-47BD-9EAA-7AE047AB23C2}"/>
                </a:ext>
              </a:extLst>
            </p:cNvPr>
            <p:cNvSpPr/>
            <p:nvPr/>
          </p:nvSpPr>
          <p:spPr>
            <a:xfrm>
              <a:off x="9229796" y="5099863"/>
              <a:ext cx="1320618" cy="276999"/>
            </a:xfrm>
            <a:prstGeom prst="rect">
              <a:avLst/>
            </a:prstGeom>
            <a:solidFill>
              <a:srgbClr val="FFE389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222222"/>
                  </a:solidFill>
                  <a:latin typeface="Calibri" panose="020F0502020204030204" pitchFamily="34" charset="0"/>
                </a:rPr>
                <a:t>1.</a:t>
              </a:r>
              <a:r>
                <a:rPr lang="en-US" sz="800" b="1" dirty="0">
                  <a:solidFill>
                    <a:srgbClr val="222222"/>
                  </a:solidFill>
                  <a:latin typeface="Times New Roman" panose="02020603050405020304" pitchFamily="18" charset="0"/>
                </a:rPr>
                <a:t>  </a:t>
              </a:r>
              <a:r>
                <a:rPr lang="en-US" b="1" dirty="0">
                  <a:solidFill>
                    <a:srgbClr val="222222"/>
                  </a:solidFill>
                  <a:latin typeface="Calibri" panose="020F0502020204030204" pitchFamily="34" charset="0"/>
                </a:rPr>
                <a:t>Awareness 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FA21E38-EE86-45CC-8614-F7C7FBF5023A}"/>
                </a:ext>
              </a:extLst>
            </p:cNvPr>
            <p:cNvSpPr/>
            <p:nvPr/>
          </p:nvSpPr>
          <p:spPr>
            <a:xfrm>
              <a:off x="10694727" y="5084378"/>
              <a:ext cx="991362" cy="276999"/>
            </a:xfrm>
            <a:prstGeom prst="rect">
              <a:avLst/>
            </a:prstGeom>
            <a:solidFill>
              <a:srgbClr val="C2D1EC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222222"/>
                  </a:solidFill>
                </a:rPr>
                <a:t>2. Training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1A64E483-7F85-4550-AFFA-D4992DAB9834}"/>
                </a:ext>
              </a:extLst>
            </p:cNvPr>
            <p:cNvSpPr/>
            <p:nvPr/>
          </p:nvSpPr>
          <p:spPr>
            <a:xfrm>
              <a:off x="10638659" y="5784309"/>
              <a:ext cx="1459737" cy="553998"/>
            </a:xfrm>
            <a:prstGeom prst="rect">
              <a:avLst/>
            </a:prstGeom>
            <a:solidFill>
              <a:srgbClr val="F8CAAA"/>
            </a:solidFill>
          </p:spPr>
          <p:txBody>
            <a:bodyPr wrap="square" lIns="45720" tIns="0" rIns="0" bIns="0">
              <a:spAutoFit/>
            </a:bodyPr>
            <a:lstStyle/>
            <a:p>
              <a:r>
                <a:rPr lang="en-US" b="1" dirty="0">
                  <a:solidFill>
                    <a:srgbClr val="222222"/>
                  </a:solidFill>
                  <a:latin typeface="Calibri" panose="020F0502020204030204" pitchFamily="34" charset="0"/>
                </a:rPr>
                <a:t>4. Political will for Budgeting</a:t>
              </a:r>
              <a:endParaRPr lang="en-US" b="1" dirty="0">
                <a:solidFill>
                  <a:srgbClr val="222222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6984054-7DA9-4E0C-9D70-186F19089CAE}"/>
                </a:ext>
              </a:extLst>
            </p:cNvPr>
            <p:cNvSpPr/>
            <p:nvPr/>
          </p:nvSpPr>
          <p:spPr>
            <a:xfrm>
              <a:off x="8752632" y="5770075"/>
              <a:ext cx="1726801" cy="5539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dirty="0">
                  <a:solidFill>
                    <a:srgbClr val="222222"/>
                  </a:solidFill>
                  <a:latin typeface="Calibri" panose="020F0502020204030204" pitchFamily="34" charset="0"/>
                </a:rPr>
                <a:t>3. Comprehensive support</a:t>
              </a:r>
              <a:endParaRPr lang="en-US" b="1" dirty="0">
                <a:solidFill>
                  <a:srgbClr val="22222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B970F18-9106-4698-BE69-8EF74697918E}"/>
                </a:ext>
              </a:extLst>
            </p:cNvPr>
            <p:cNvSpPr txBox="1"/>
            <p:nvPr/>
          </p:nvSpPr>
          <p:spPr>
            <a:xfrm>
              <a:off x="5487703" y="5329508"/>
              <a:ext cx="2721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Comic Sans MS" panose="030F0702030302020204" pitchFamily="66" charset="0"/>
                </a:rPr>
                <a:t>The solution?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0E14F35-247B-41A0-AB21-CC6DFE365CC1}"/>
                </a:ext>
              </a:extLst>
            </p:cNvPr>
            <p:cNvSpPr txBox="1"/>
            <p:nvPr/>
          </p:nvSpPr>
          <p:spPr>
            <a:xfrm>
              <a:off x="156785" y="3669559"/>
              <a:ext cx="1740315" cy="246221"/>
            </a:xfrm>
            <a:prstGeom prst="rect">
              <a:avLst/>
            </a:prstGeom>
            <a:solidFill>
              <a:srgbClr val="CECECE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effectLst>
                    <a:glow rad="127000">
                      <a:schemeClr val="bg1"/>
                    </a:glow>
                  </a:effectLst>
                </a:rPr>
                <a:t>ACKNOWLEDGE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F141F2A-CEE0-4473-B9CB-CE2892B1FF17}"/>
                </a:ext>
              </a:extLst>
            </p:cNvPr>
            <p:cNvSpPr txBox="1"/>
            <p:nvPr/>
          </p:nvSpPr>
          <p:spPr>
            <a:xfrm>
              <a:off x="8223167" y="3724229"/>
              <a:ext cx="1669972" cy="492443"/>
            </a:xfrm>
            <a:prstGeom prst="rect">
              <a:avLst/>
            </a:prstGeom>
            <a:solidFill>
              <a:srgbClr val="DEDEDE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effectLst>
                    <a:glow rad="127000">
                      <a:schemeClr val="bg1"/>
                    </a:glow>
                  </a:effectLst>
                </a:rPr>
                <a:t>ADMITTED BY PROSECUTOR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90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/>
        </p:nvSpPr>
        <p:spPr>
          <a:xfrm>
            <a:off x="609600" y="401625"/>
            <a:ext cx="109374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0B5D"/>
              </a:buClr>
              <a:buSzPts val="3600"/>
              <a:buFont typeface="Arial"/>
              <a:buNone/>
            </a:pPr>
            <a:r>
              <a:rPr lang="en-GB" sz="3600" b="1">
                <a:solidFill>
                  <a:srgbClr val="FF4612"/>
                </a:solidFill>
                <a:latin typeface="Oswald"/>
                <a:ea typeface="Oswald"/>
                <a:cs typeface="Oswald"/>
                <a:sym typeface="Oswald"/>
              </a:rPr>
              <a:t>Recommendations for LAC</a:t>
            </a:r>
            <a:r>
              <a:rPr lang="en-GB" sz="3600">
                <a:solidFill>
                  <a:srgbClr val="FF4612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3600">
              <a:solidFill>
                <a:srgbClr val="FF4612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0B5D"/>
              </a:buClr>
              <a:buSzPts val="3600"/>
              <a:buFont typeface="Arial"/>
              <a:buNone/>
            </a:pPr>
            <a:endParaRPr sz="3600">
              <a:solidFill>
                <a:srgbClr val="FF4612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457200" y="1222875"/>
            <a:ext cx="110967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Regional Recommendations 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914400" lvl="1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 Sans"/>
              <a:buAutoNum type="alphaLcPeriod"/>
            </a:pPr>
            <a:r>
              <a:rPr lang="en-GB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Amend  penal codes to include consent based definition of rape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914400" lvl="1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 Sans"/>
              <a:buAutoNum type="alphaLcPeriod"/>
            </a:pPr>
            <a:r>
              <a:rPr lang="en-GB" sz="1800">
                <a:latin typeface="Alegreya Sans"/>
                <a:ea typeface="Alegreya Sans"/>
                <a:cs typeface="Alegreya Sans"/>
                <a:sym typeface="Alegreya Sans"/>
              </a:rPr>
              <a:t>Repeal the </a:t>
            </a:r>
            <a:r>
              <a:rPr lang="en-GB" sz="1800" i="1">
                <a:latin typeface="Alegreya Sans"/>
                <a:ea typeface="Alegreya Sans"/>
                <a:cs typeface="Alegreya Sans"/>
                <a:sym typeface="Alegreya Sans"/>
              </a:rPr>
              <a:t>estupro</a:t>
            </a:r>
            <a:r>
              <a:rPr lang="en-GB" sz="1800">
                <a:latin typeface="Alegreya Sans"/>
                <a:ea typeface="Alegreya Sans"/>
                <a:cs typeface="Alegreya Sans"/>
                <a:sym typeface="Alegreya Sans"/>
              </a:rPr>
              <a:t> provisions from the Penal Codes</a:t>
            </a:r>
            <a:endParaRPr sz="1800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914400" lvl="1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 Sans"/>
              <a:buAutoNum type="alphaLcPeriod"/>
            </a:pPr>
            <a:r>
              <a:rPr lang="en-GB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Eliminate harmful legislation and policies that limit adolescent girls’ ability to access justice following sexual violence (Exceptions, statute of limitation)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914400" lvl="1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 Sans"/>
              <a:buAutoNum type="alphaLcPeriod"/>
            </a:pPr>
            <a:r>
              <a:rPr lang="en-GB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Devise and implement compulsory training programs for those on the front line of the administration of justice (like </a:t>
            </a:r>
            <a:r>
              <a:rPr lang="en-GB" sz="1800" i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Ley Micaela Argentina</a:t>
            </a:r>
            <a:r>
              <a:rPr lang="en-GB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)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 Sans"/>
              <a:buAutoNum type="alphaLcPeriod"/>
            </a:pPr>
            <a:r>
              <a:rPr lang="en-GB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Effective implementation of laws and policies, including budgeting resources 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 Sans"/>
              <a:buAutoNum type="romanLcPeriod"/>
            </a:pPr>
            <a:r>
              <a:rPr lang="en-GB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Policy  for the capture and recapture of perpetrators (Bolivia)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91440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181" name="Google Shape;181;p29"/>
          <p:cNvCxnSpPr/>
          <p:nvPr/>
        </p:nvCxnSpPr>
        <p:spPr>
          <a:xfrm>
            <a:off x="561975" y="1066298"/>
            <a:ext cx="11096700" cy="0"/>
          </a:xfrm>
          <a:prstGeom prst="straightConnector1">
            <a:avLst/>
          </a:prstGeom>
          <a:noFill/>
          <a:ln w="44450" cap="flat" cmpd="sng">
            <a:solidFill>
              <a:srgbClr val="FF461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2" name="Google Shape;18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6032975"/>
            <a:ext cx="2000576" cy="66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/>
        </p:nvSpPr>
        <p:spPr>
          <a:xfrm>
            <a:off x="8158150" y="1222875"/>
            <a:ext cx="3504000" cy="17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2E4D"/>
              </a:buClr>
              <a:buSzPts val="1400"/>
              <a:buFont typeface="Alegreya Sans"/>
              <a:buNone/>
            </a:pPr>
            <a:endParaRPr sz="1400" b="0" i="0" u="none" strike="noStrike" cap="none">
              <a:solidFill>
                <a:srgbClr val="E63B1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/>
        </p:nvSpPr>
        <p:spPr>
          <a:xfrm>
            <a:off x="457200" y="401625"/>
            <a:ext cx="95130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Impunity for Sexual Violence in Eurasia </a:t>
            </a:r>
            <a:endParaRPr sz="2400">
              <a:solidFill>
                <a:srgbClr val="D10B5D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457200" y="1096100"/>
            <a:ext cx="7373700" cy="4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 Sans"/>
              <a:buChar char="o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Absence of consent-based definitions of rape: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13716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 Sans"/>
              <a:buChar char="▪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Focus on force, threat of force, helplessness;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13716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 Sans"/>
              <a:buChar char="▪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Lack of broad range of coercive circumstances;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13716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Restrictive evidence rules limiting prosecutions to force-based crimes.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 Sans"/>
              <a:buChar char="o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Absence of </a:t>
            </a:r>
            <a:r>
              <a:rPr lang="en-GB" sz="1700" i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ex officio </a:t>
            </a: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prosecutions &amp; use of reconciliations: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13716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 Sans"/>
              <a:buChar char="▪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Onus on the victim for prosecution;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13716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 Sans"/>
              <a:buChar char="▪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Reconciliation - basis for terminating investigation (particularly problematic with child/forced marriages and bride kidnappings).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 Sans"/>
              <a:buChar char="o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Discriminatory procedures: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13716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 Sans"/>
              <a:buChar char="▪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Investigative experiment, confrontation, forensic examinations (hymen testing), </a:t>
            </a:r>
            <a:r>
              <a:rPr lang="en-GB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questioning / cross </a:t>
            </a: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examination</a:t>
            </a:r>
            <a:r>
              <a:rPr lang="en-GB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 Sans"/>
              <a:buChar char="o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Other issues: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13716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 Sans"/>
              <a:buChar char="▪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Impunity for marital rape;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13716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 Sans"/>
              <a:buChar char="▪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Failures of justice system for vulnerable women.</a:t>
            </a:r>
            <a:endParaRPr sz="1600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2E4D"/>
              </a:buClr>
              <a:buSzPts val="1400"/>
              <a:buFont typeface="Alegreya Sans"/>
              <a:buNone/>
            </a:pPr>
            <a:endParaRPr sz="1600" dirty="0">
              <a:solidFill>
                <a:srgbClr val="1D2E4D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2E4D"/>
              </a:buClr>
              <a:buSzPts val="1400"/>
              <a:buFont typeface="Alegreya Sans"/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190" name="Google Shape;190;p30"/>
          <p:cNvCxnSpPr/>
          <p:nvPr/>
        </p:nvCxnSpPr>
        <p:spPr>
          <a:xfrm>
            <a:off x="907725" y="943723"/>
            <a:ext cx="3183600" cy="0"/>
          </a:xfrm>
          <a:prstGeom prst="straightConnector1">
            <a:avLst/>
          </a:prstGeom>
          <a:noFill/>
          <a:ln w="44450" cap="flat" cmpd="sng">
            <a:solidFill>
              <a:srgbClr val="D10B5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1" name="Google Shape;1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6032975"/>
            <a:ext cx="2000576" cy="66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/>
          <p:nvPr/>
        </p:nvSpPr>
        <p:spPr>
          <a:xfrm>
            <a:off x="8368825" y="1614525"/>
            <a:ext cx="3392100" cy="3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2800" y="1810613"/>
            <a:ext cx="4315700" cy="32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/>
        </p:nvSpPr>
        <p:spPr>
          <a:xfrm>
            <a:off x="457200" y="401625"/>
            <a:ext cx="95130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Impunity for Sexual Violence in Africa </a:t>
            </a:r>
            <a:endParaRPr sz="2400" dirty="0">
              <a:solidFill>
                <a:srgbClr val="D10B5D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457200" y="1096100"/>
            <a:ext cx="9674400" cy="4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Despite the heterogeneity in culture, demographic and numbers, there is still impunity for sexual violence </a:t>
            </a:r>
            <a:r>
              <a:rPr lang="en-GB" sz="17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especially against adolescent girls</a:t>
            </a: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 This </a:t>
            </a:r>
            <a:r>
              <a:rPr lang="en-GB" sz="17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impunity </a:t>
            </a: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is underpinned by gaps or flaws in law as well as implementation of the law, or lack thereof</a:t>
            </a:r>
            <a:r>
              <a:rPr lang="en-GB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:</a:t>
            </a:r>
            <a:endParaRPr sz="17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Legal </a:t>
            </a:r>
            <a:r>
              <a:rPr lang="en-GB" sz="17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flaws</a:t>
            </a:r>
            <a:endParaRPr sz="17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635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Pluralistic legal regimes / systems that facilitate and ‘legalize’ sexual violence </a:t>
            </a:r>
          </a:p>
          <a:p>
            <a:pPr marL="120650" lvl="2" indent="333375">
              <a:buClr>
                <a:schemeClr val="dk1"/>
              </a:buClr>
              <a:buSzPts val="1700"/>
            </a:pPr>
            <a:r>
              <a:rPr lang="en-GB" sz="1700" i="1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Attorney </a:t>
            </a:r>
            <a:r>
              <a:rPr lang="en-GB" sz="1700" i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General v. Rebecca </a:t>
            </a:r>
            <a:r>
              <a:rPr lang="en-GB" sz="1700" i="1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Gyiumi</a:t>
            </a:r>
            <a:r>
              <a:rPr lang="en-GB" sz="1700" i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case (Tanzania)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1257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635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Laws that permit rape in marriage, even of </a:t>
            </a:r>
            <a:r>
              <a:rPr lang="en-GB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children</a:t>
            </a: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GB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                                                              </a:t>
            </a:r>
            <a:r>
              <a:rPr lang="en-GB" sz="1700" i="1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Noura</a:t>
            </a:r>
            <a:r>
              <a:rPr lang="en-GB" sz="1700" i="1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GB" sz="1700" i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Hussein </a:t>
            </a: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Case (Sudan)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1257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635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Absence of consent-based definitions of </a:t>
            </a:r>
            <a:r>
              <a:rPr lang="en-GB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rape:</a:t>
            </a:r>
            <a:endParaRPr lang="en-GB"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909638" lvl="3" indent="-392113">
              <a:buClr>
                <a:schemeClr val="dk1"/>
              </a:buClr>
              <a:buSzPts val="1700"/>
              <a:buFont typeface="Arial"/>
              <a:buChar char="•"/>
            </a:pPr>
            <a:r>
              <a:rPr lang="en-GB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Focus on force, threat of force, helplessness;</a:t>
            </a:r>
          </a:p>
          <a:p>
            <a:pPr marL="909638" lvl="3" indent="-392113">
              <a:buClr>
                <a:schemeClr val="dk1"/>
              </a:buClr>
              <a:buSzPts val="1700"/>
              <a:buFont typeface="Arial"/>
              <a:buChar char="•"/>
            </a:pPr>
            <a:r>
              <a:rPr lang="en-GB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Lack </a:t>
            </a: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of broad range of coercive </a:t>
            </a:r>
            <a:r>
              <a:rPr lang="en-GB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circumstances;</a:t>
            </a:r>
          </a:p>
          <a:p>
            <a:pPr marL="909638" lvl="3" indent="-392113">
              <a:buClr>
                <a:schemeClr val="dk1"/>
              </a:buClr>
              <a:buSzPts val="1700"/>
              <a:buFont typeface="Arial"/>
              <a:buChar char="•"/>
            </a:pPr>
            <a:r>
              <a:rPr lang="en-GB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Restrictive </a:t>
            </a: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evidence rules limiting prosecutions to force-based crimes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1714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Flaws in implementation - </a:t>
            </a: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Laws or practices inhibiting investigation or prosecution of sexual assault 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egreya Sans"/>
              <a:buAutoNum type="arabicPeriod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Reconciliation and arbitration for sexual violence offences - Kenya 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egreya Sans"/>
              <a:buAutoNum type="arabicPeriod"/>
            </a:pP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Evidentiary standards and procedures,  </a:t>
            </a:r>
            <a:r>
              <a:rPr lang="en-GB" sz="17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eg</a:t>
            </a:r>
            <a:r>
              <a:rPr lang="en-GB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Sudan</a:t>
            </a:r>
            <a:r>
              <a:rPr lang="en-GB" sz="15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2E4D"/>
              </a:buClr>
              <a:buSzPts val="1400"/>
              <a:buFont typeface="Alegreya Sans"/>
              <a:buNone/>
            </a:pPr>
            <a:endParaRPr sz="1600" dirty="0">
              <a:solidFill>
                <a:srgbClr val="1D2E4D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2E4D"/>
              </a:buClr>
              <a:buSzPts val="1400"/>
              <a:buFont typeface="Alegreya Sans"/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200" name="Google Shape;200;p31"/>
          <p:cNvCxnSpPr/>
          <p:nvPr/>
        </p:nvCxnSpPr>
        <p:spPr>
          <a:xfrm>
            <a:off x="907725" y="943723"/>
            <a:ext cx="3183600" cy="0"/>
          </a:xfrm>
          <a:prstGeom prst="straightConnector1">
            <a:avLst/>
          </a:prstGeom>
          <a:noFill/>
          <a:ln w="44450" cap="flat" cmpd="sng">
            <a:solidFill>
              <a:srgbClr val="D10B5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1" name="Google Shape;20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6032975"/>
            <a:ext cx="2000576" cy="66645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/>
          <p:nvPr/>
        </p:nvSpPr>
        <p:spPr>
          <a:xfrm>
            <a:off x="8368825" y="1614525"/>
            <a:ext cx="3392100" cy="3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2574" y="2571504"/>
            <a:ext cx="3621736" cy="2101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4171475" y="401625"/>
            <a:ext cx="38490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3B11"/>
              </a:buClr>
              <a:buSzPts val="5000"/>
              <a:buFont typeface="Arial"/>
              <a:buNone/>
            </a:pPr>
            <a:r>
              <a:rPr lang="en-GB" sz="50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Thank you!</a:t>
            </a:r>
            <a:endParaRPr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209" name="Google Shape;209;p32"/>
          <p:cNvCxnSpPr/>
          <p:nvPr/>
        </p:nvCxnSpPr>
        <p:spPr>
          <a:xfrm>
            <a:off x="630750" y="1336025"/>
            <a:ext cx="11028000" cy="0"/>
          </a:xfrm>
          <a:prstGeom prst="straightConnector1">
            <a:avLst/>
          </a:prstGeom>
          <a:noFill/>
          <a:ln w="444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0" name="Google Shape;210;p32"/>
          <p:cNvSpPr txBox="1"/>
          <p:nvPr/>
        </p:nvSpPr>
        <p:spPr>
          <a:xfrm>
            <a:off x="589075" y="1605825"/>
            <a:ext cx="89277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D2E4D"/>
              </a:buClr>
              <a:buSzPts val="1400"/>
              <a:buFont typeface="Alegreya Sans"/>
              <a:buNone/>
            </a:pPr>
            <a:endParaRPr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525" y="3181736"/>
            <a:ext cx="559700" cy="55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525" y="3947460"/>
            <a:ext cx="559700" cy="55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525" y="2416013"/>
            <a:ext cx="559700" cy="55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2525" y="4713184"/>
            <a:ext cx="559700" cy="55970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 txBox="1"/>
          <p:nvPr/>
        </p:nvSpPr>
        <p:spPr>
          <a:xfrm>
            <a:off x="1403325" y="2435188"/>
            <a:ext cx="6682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D2E4D"/>
              </a:buClr>
              <a:buSzPts val="1400"/>
              <a:buFont typeface="Alegreya Sans"/>
              <a:buNone/>
            </a:pPr>
            <a:r>
              <a:rPr lang="en-GB" sz="30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@equalitynow</a:t>
            </a:r>
            <a:endParaRPr sz="30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1403325" y="3192088"/>
            <a:ext cx="6682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D2E4D"/>
              </a:buClr>
              <a:buSzPts val="1400"/>
              <a:buFont typeface="Alegreya Sans"/>
              <a:buNone/>
            </a:pPr>
            <a:r>
              <a:rPr lang="en-GB" sz="30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@equalitynoworg</a:t>
            </a:r>
            <a:endParaRPr sz="30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1403325" y="3960463"/>
            <a:ext cx="6682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D2E4D"/>
              </a:buClr>
              <a:buSzPts val="1400"/>
              <a:buFont typeface="Alegreya Sans"/>
              <a:buNone/>
            </a:pPr>
            <a:r>
              <a:rPr lang="en-GB" sz="30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@equalitynoworg</a:t>
            </a:r>
            <a:endParaRPr sz="30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1403325" y="4705888"/>
            <a:ext cx="6682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D2E4D"/>
              </a:buClr>
              <a:buSzPts val="1400"/>
              <a:buFont typeface="Alegreya Sans"/>
              <a:buNone/>
            </a:pPr>
            <a:r>
              <a:rPr lang="en-GB" sz="30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www.equalitynow.org</a:t>
            </a:r>
            <a:endParaRPr sz="30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19" name="Google Shape;219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91747" y="5607975"/>
            <a:ext cx="3408475" cy="113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0B2F0BD-7081-45D9-8B85-54A0EEBB495D}"/>
</file>

<file path=customXml/itemProps2.xml><?xml version="1.0" encoding="utf-8"?>
<ds:datastoreItem xmlns:ds="http://schemas.openxmlformats.org/officeDocument/2006/customXml" ds:itemID="{394B6A45-B086-410F-A76F-30DA8F897F7C}"/>
</file>

<file path=customXml/itemProps3.xml><?xml version="1.0" encoding="utf-8"?>
<ds:datastoreItem xmlns:ds="http://schemas.openxmlformats.org/officeDocument/2006/customXml" ds:itemID="{AD3F7BB7-12B6-4078-9792-25E03969A54A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693</Words>
  <Application>Microsoft Macintosh PowerPoint</Application>
  <PresentationFormat>Custom</PresentationFormat>
  <Paragraphs>96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AMK</cp:lastModifiedBy>
  <cp:revision>6</cp:revision>
  <dcterms:modified xsi:type="dcterms:W3CDTF">2020-05-25T22:16:06Z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