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297" r:id="rId3"/>
    <p:sldId id="321" r:id="rId4"/>
    <p:sldId id="360" r:id="rId5"/>
    <p:sldId id="356" r:id="rId6"/>
    <p:sldId id="359" r:id="rId7"/>
    <p:sldId id="289" r:id="rId8"/>
    <p:sldId id="375" r:id="rId9"/>
    <p:sldId id="302" r:id="rId10"/>
    <p:sldId id="353" r:id="rId11"/>
    <p:sldId id="311" r:id="rId12"/>
    <p:sldId id="354" r:id="rId13"/>
    <p:sldId id="355" r:id="rId14"/>
    <p:sldId id="371" r:id="rId15"/>
    <p:sldId id="372" r:id="rId16"/>
    <p:sldId id="373" r:id="rId17"/>
    <p:sldId id="367" r:id="rId18"/>
    <p:sldId id="368" r:id="rId19"/>
    <p:sldId id="369" r:id="rId20"/>
    <p:sldId id="258" r:id="rId21"/>
    <p:sldId id="365" r:id="rId22"/>
    <p:sldId id="378" r:id="rId23"/>
    <p:sldId id="361" r:id="rId24"/>
    <p:sldId id="363" r:id="rId25"/>
    <p:sldId id="364" r:id="rId26"/>
    <p:sldId id="376" r:id="rId27"/>
    <p:sldId id="357" r:id="rId28"/>
    <p:sldId id="377" r:id="rId29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len Morra" initials="B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F9F53-288F-47DF-8E0E-8410B04F50F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CB933D-2344-492B-B180-D20D83BDCF4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800" b="0" dirty="0">
              <a:solidFill>
                <a:schemeClr val="bg1"/>
              </a:solidFill>
            </a:rPr>
            <a:t>Fortalecimiento Institucional / LGTBI</a:t>
          </a:r>
        </a:p>
      </dgm:t>
    </dgm:pt>
    <dgm:pt modelId="{3B4B8C9F-8A7C-4F46-A8DD-BC3C4334D965}" type="parTrans" cxnId="{83107CDC-D256-4DB4-9BD9-4F22639EC571}">
      <dgm:prSet/>
      <dgm:spPr/>
      <dgm:t>
        <a:bodyPr/>
        <a:lstStyle/>
        <a:p>
          <a:endParaRPr lang="es-ES"/>
        </a:p>
      </dgm:t>
    </dgm:pt>
    <dgm:pt modelId="{0D7CB4D3-43DA-4B1E-8310-8DA071E48ED8}" type="sibTrans" cxnId="{83107CDC-D256-4DB4-9BD9-4F22639EC571}">
      <dgm:prSet/>
      <dgm:spPr/>
      <dgm:t>
        <a:bodyPr/>
        <a:lstStyle/>
        <a:p>
          <a:endParaRPr lang="es-ES"/>
        </a:p>
      </dgm:t>
    </dgm:pt>
    <dgm:pt modelId="{6E475ABC-8951-4826-BBBD-2126AA82820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800" baseline="0" dirty="0"/>
            <a:t>Personas en  Situación de Pobreza</a:t>
          </a:r>
        </a:p>
      </dgm:t>
    </dgm:pt>
    <dgm:pt modelId="{1062FF4B-64FB-4B11-BA50-BF94208457A8}" type="parTrans" cxnId="{3C0BA60E-AC52-49F3-AC6F-2FC2B06949D1}">
      <dgm:prSet/>
      <dgm:spPr/>
      <dgm:t>
        <a:bodyPr/>
        <a:lstStyle/>
        <a:p>
          <a:endParaRPr lang="es-ES"/>
        </a:p>
      </dgm:t>
    </dgm:pt>
    <dgm:pt modelId="{CDEFC3F0-8373-4310-8291-EB0F66B52590}" type="sibTrans" cxnId="{3C0BA60E-AC52-49F3-AC6F-2FC2B06949D1}">
      <dgm:prSet/>
      <dgm:spPr/>
      <dgm:t>
        <a:bodyPr/>
        <a:lstStyle/>
        <a:p>
          <a:endParaRPr lang="es-ES"/>
        </a:p>
      </dgm:t>
    </dgm:pt>
    <dgm:pt modelId="{AE411D7E-3EF1-4139-82DA-5E919834DEE6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800" dirty="0"/>
            <a:t>Niños, Niñas y Adolescentes</a:t>
          </a:r>
        </a:p>
      </dgm:t>
    </dgm:pt>
    <dgm:pt modelId="{24A707A4-FDFA-41C5-A92F-98BAF31DA5AE}" type="parTrans" cxnId="{33C589A8-8475-4369-BA89-7A40187BE1D0}">
      <dgm:prSet/>
      <dgm:spPr/>
      <dgm:t>
        <a:bodyPr/>
        <a:lstStyle/>
        <a:p>
          <a:endParaRPr lang="es-ES"/>
        </a:p>
      </dgm:t>
    </dgm:pt>
    <dgm:pt modelId="{12675CBD-464B-4DDC-B9B8-F3D80FABB9C1}" type="sibTrans" cxnId="{33C589A8-8475-4369-BA89-7A40187BE1D0}">
      <dgm:prSet/>
      <dgm:spPr/>
      <dgm:t>
        <a:bodyPr/>
        <a:lstStyle/>
        <a:p>
          <a:endParaRPr lang="es-ES"/>
        </a:p>
      </dgm:t>
    </dgm:pt>
    <dgm:pt modelId="{C7413F39-0A00-478F-BE95-CD1EF5631483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1900" dirty="0"/>
            <a:t>Mujer</a:t>
          </a:r>
        </a:p>
      </dgm:t>
    </dgm:pt>
    <dgm:pt modelId="{699CCFA8-68B1-40DF-BA67-8496A31BBFB7}" type="parTrans" cxnId="{C960FB50-353D-4168-B6CD-6B8BF584E2F4}">
      <dgm:prSet/>
      <dgm:spPr/>
      <dgm:t>
        <a:bodyPr/>
        <a:lstStyle/>
        <a:p>
          <a:endParaRPr lang="es-ES"/>
        </a:p>
      </dgm:t>
    </dgm:pt>
    <dgm:pt modelId="{E40EB80F-BAF3-4585-BB01-17367795292D}" type="sibTrans" cxnId="{C960FB50-353D-4168-B6CD-6B8BF584E2F4}">
      <dgm:prSet/>
      <dgm:spPr/>
      <dgm:t>
        <a:bodyPr/>
        <a:lstStyle/>
        <a:p>
          <a:endParaRPr lang="es-ES"/>
        </a:p>
      </dgm:t>
    </dgm:pt>
    <dgm:pt modelId="{01B8F0D7-8DA4-4308-A3F8-51487E39584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dirty="0"/>
            <a:t>Pueblos Indígenas /</a:t>
          </a:r>
        </a:p>
        <a:p>
          <a:r>
            <a:rPr lang="es-ES" sz="1600" dirty="0"/>
            <a:t>Afrodescendientes/</a:t>
          </a:r>
        </a:p>
        <a:p>
          <a:r>
            <a:rPr lang="es-ES" sz="1600" dirty="0"/>
            <a:t>Migrantes</a:t>
          </a:r>
        </a:p>
      </dgm:t>
    </dgm:pt>
    <dgm:pt modelId="{DDC6F7DA-5C47-40E1-9839-90539C8C9DBA}" type="parTrans" cxnId="{BD61FA60-9EE1-464B-B2FB-14DAD3C209D4}">
      <dgm:prSet/>
      <dgm:spPr/>
      <dgm:t>
        <a:bodyPr/>
        <a:lstStyle/>
        <a:p>
          <a:endParaRPr lang="es-ES"/>
        </a:p>
      </dgm:t>
    </dgm:pt>
    <dgm:pt modelId="{109E276C-2942-4431-B0B2-DC41BBE6978E}" type="sibTrans" cxnId="{BD61FA60-9EE1-464B-B2FB-14DAD3C209D4}">
      <dgm:prSet/>
      <dgm:spPr/>
      <dgm:t>
        <a:bodyPr/>
        <a:lstStyle/>
        <a:p>
          <a:endParaRPr lang="es-ES"/>
        </a:p>
      </dgm:t>
    </dgm:pt>
    <dgm:pt modelId="{B6B2A90A-0DD4-4677-8EED-C5058715C7E0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ES" sz="1800" dirty="0"/>
            <a:t>Personas Privadas de Libertad</a:t>
          </a:r>
        </a:p>
      </dgm:t>
    </dgm:pt>
    <dgm:pt modelId="{16B07940-FDF0-4B50-B139-50245BD69E8E}" type="parTrans" cxnId="{D8FD6702-2E2B-45B5-997C-E72FFD3CB7EB}">
      <dgm:prSet/>
      <dgm:spPr/>
      <dgm:t>
        <a:bodyPr/>
        <a:lstStyle/>
        <a:p>
          <a:endParaRPr lang="es-ES"/>
        </a:p>
      </dgm:t>
    </dgm:pt>
    <dgm:pt modelId="{771E19ED-0BC6-4D5A-9193-08F4D2723B0C}" type="sibTrans" cxnId="{D8FD6702-2E2B-45B5-997C-E72FFD3CB7EB}">
      <dgm:prSet/>
      <dgm:spPr/>
      <dgm:t>
        <a:bodyPr/>
        <a:lstStyle/>
        <a:p>
          <a:endParaRPr lang="es-ES"/>
        </a:p>
      </dgm:t>
    </dgm:pt>
    <dgm:pt modelId="{EA2C16C5-70CD-4436-B9A5-5B745FADFFF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800" dirty="0"/>
            <a:t>Adultos Mayores / Personas con Discapacidad</a:t>
          </a:r>
        </a:p>
      </dgm:t>
    </dgm:pt>
    <dgm:pt modelId="{3FBE8A4C-FD60-4701-8511-C8614A4512D0}" type="parTrans" cxnId="{C6095783-5F0D-43F0-A3A0-E76F15B61525}">
      <dgm:prSet/>
      <dgm:spPr/>
      <dgm:t>
        <a:bodyPr/>
        <a:lstStyle/>
        <a:p>
          <a:endParaRPr lang="es-ES"/>
        </a:p>
      </dgm:t>
    </dgm:pt>
    <dgm:pt modelId="{4DAEECEC-A474-4079-A809-43979E8F8394}" type="sibTrans" cxnId="{C6095783-5F0D-43F0-A3A0-E76F15B61525}">
      <dgm:prSet/>
      <dgm:spPr/>
      <dgm:t>
        <a:bodyPr/>
        <a:lstStyle/>
        <a:p>
          <a:endParaRPr lang="es-ES"/>
        </a:p>
      </dgm:t>
    </dgm:pt>
    <dgm:pt modelId="{CB8C5391-C1AA-4BD6-A44B-F327556C6E13}" type="pres">
      <dgm:prSet presAssocID="{BB1F9F53-288F-47DF-8E0E-8410B04F50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845D3-63AC-488C-A49C-C188D3AB9DE3}" type="pres">
      <dgm:prSet presAssocID="{D0CB933D-2344-492B-B180-D20D83BDCF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EA1CE-030F-4211-B668-A91FC878ABD1}" type="pres">
      <dgm:prSet presAssocID="{0D7CB4D3-43DA-4B1E-8310-8DA071E48ED8}" presName="sibTrans" presStyleCnt="0"/>
      <dgm:spPr/>
    </dgm:pt>
    <dgm:pt modelId="{811109D8-DB80-4FA7-B4F6-876F53C55EFB}" type="pres">
      <dgm:prSet presAssocID="{6E475ABC-8951-4826-BBBD-2126AA82820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DD219-1A41-46C9-A89C-986E80A8181F}" type="pres">
      <dgm:prSet presAssocID="{CDEFC3F0-8373-4310-8291-EB0F66B52590}" presName="sibTrans" presStyleCnt="0"/>
      <dgm:spPr/>
    </dgm:pt>
    <dgm:pt modelId="{08561C9A-8A63-4055-B5FC-A326407184F2}" type="pres">
      <dgm:prSet presAssocID="{AE411D7E-3EF1-4139-82DA-5E919834DEE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E1EA4-4F55-41A4-A22E-4B84D5FE37DB}" type="pres">
      <dgm:prSet presAssocID="{12675CBD-464B-4DDC-B9B8-F3D80FABB9C1}" presName="sibTrans" presStyleCnt="0"/>
      <dgm:spPr/>
    </dgm:pt>
    <dgm:pt modelId="{A28CB634-4E0D-4A8C-961C-CD680D5C5FF1}" type="pres">
      <dgm:prSet presAssocID="{C7413F39-0A00-478F-BE95-CD1EF56314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FCA13F-3914-4AAE-9012-4B46083B2C9F}" type="pres">
      <dgm:prSet presAssocID="{E40EB80F-BAF3-4585-BB01-17367795292D}" presName="sibTrans" presStyleCnt="0"/>
      <dgm:spPr/>
    </dgm:pt>
    <dgm:pt modelId="{FF6C0C65-6CED-4065-A820-E8240C4B7B2B}" type="pres">
      <dgm:prSet presAssocID="{01B8F0D7-8DA4-4308-A3F8-51487E39584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C8767-3308-4B02-9967-312E7E865C7B}" type="pres">
      <dgm:prSet presAssocID="{109E276C-2942-4431-B0B2-DC41BBE6978E}" presName="sibTrans" presStyleCnt="0"/>
      <dgm:spPr/>
    </dgm:pt>
    <dgm:pt modelId="{77909015-9F57-4783-A408-5AD28B0689C0}" type="pres">
      <dgm:prSet presAssocID="{B6B2A90A-0DD4-4677-8EED-C5058715C7E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E792F-5031-43E2-9257-378CE3899629}" type="pres">
      <dgm:prSet presAssocID="{771E19ED-0BC6-4D5A-9193-08F4D2723B0C}" presName="sibTrans" presStyleCnt="0"/>
      <dgm:spPr/>
    </dgm:pt>
    <dgm:pt modelId="{AD438375-3768-4992-B158-E2044B5D6121}" type="pres">
      <dgm:prSet presAssocID="{EA2C16C5-70CD-4436-B9A5-5B745FADFFF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95783-5F0D-43F0-A3A0-E76F15B61525}" srcId="{BB1F9F53-288F-47DF-8E0E-8410B04F50F5}" destId="{EA2C16C5-70CD-4436-B9A5-5B745FADFFF6}" srcOrd="6" destOrd="0" parTransId="{3FBE8A4C-FD60-4701-8511-C8614A4512D0}" sibTransId="{4DAEECEC-A474-4079-A809-43979E8F8394}"/>
    <dgm:cxn modelId="{75D948AB-0CB3-4408-95EE-304290BF2080}" type="presOf" srcId="{AE411D7E-3EF1-4139-82DA-5E919834DEE6}" destId="{08561C9A-8A63-4055-B5FC-A326407184F2}" srcOrd="0" destOrd="0" presId="urn:microsoft.com/office/officeart/2005/8/layout/default#1"/>
    <dgm:cxn modelId="{2D72DEB3-5CA1-44BB-8595-9D84701DA1C0}" type="presOf" srcId="{EA2C16C5-70CD-4436-B9A5-5B745FADFFF6}" destId="{AD438375-3768-4992-B158-E2044B5D6121}" srcOrd="0" destOrd="0" presId="urn:microsoft.com/office/officeart/2005/8/layout/default#1"/>
    <dgm:cxn modelId="{08483FCE-F178-4B48-9C7D-DBA100C07D65}" type="presOf" srcId="{C7413F39-0A00-478F-BE95-CD1EF5631483}" destId="{A28CB634-4E0D-4A8C-961C-CD680D5C5FF1}" srcOrd="0" destOrd="0" presId="urn:microsoft.com/office/officeart/2005/8/layout/default#1"/>
    <dgm:cxn modelId="{4BF1B8E3-5C3F-425B-9CF8-8316F7A26C58}" type="presOf" srcId="{6E475ABC-8951-4826-BBBD-2126AA828209}" destId="{811109D8-DB80-4FA7-B4F6-876F53C55EFB}" srcOrd="0" destOrd="0" presId="urn:microsoft.com/office/officeart/2005/8/layout/default#1"/>
    <dgm:cxn modelId="{3F29BD52-D5E0-4BB9-8552-75BB697D1D55}" type="presOf" srcId="{D0CB933D-2344-492B-B180-D20D83BDCF42}" destId="{FC0845D3-63AC-488C-A49C-C188D3AB9DE3}" srcOrd="0" destOrd="0" presId="urn:microsoft.com/office/officeart/2005/8/layout/default#1"/>
    <dgm:cxn modelId="{B625A05E-2C19-444D-990E-1B97C42229AD}" type="presOf" srcId="{BB1F9F53-288F-47DF-8E0E-8410B04F50F5}" destId="{CB8C5391-C1AA-4BD6-A44B-F327556C6E13}" srcOrd="0" destOrd="0" presId="urn:microsoft.com/office/officeart/2005/8/layout/default#1"/>
    <dgm:cxn modelId="{33C589A8-8475-4369-BA89-7A40187BE1D0}" srcId="{BB1F9F53-288F-47DF-8E0E-8410B04F50F5}" destId="{AE411D7E-3EF1-4139-82DA-5E919834DEE6}" srcOrd="2" destOrd="0" parTransId="{24A707A4-FDFA-41C5-A92F-98BAF31DA5AE}" sibTransId="{12675CBD-464B-4DDC-B9B8-F3D80FABB9C1}"/>
    <dgm:cxn modelId="{604AA458-3F4F-4CA7-A0F1-3220F56CCAE9}" type="presOf" srcId="{B6B2A90A-0DD4-4677-8EED-C5058715C7E0}" destId="{77909015-9F57-4783-A408-5AD28B0689C0}" srcOrd="0" destOrd="0" presId="urn:microsoft.com/office/officeart/2005/8/layout/default#1"/>
    <dgm:cxn modelId="{BD61FA60-9EE1-464B-B2FB-14DAD3C209D4}" srcId="{BB1F9F53-288F-47DF-8E0E-8410B04F50F5}" destId="{01B8F0D7-8DA4-4308-A3F8-51487E395845}" srcOrd="4" destOrd="0" parTransId="{DDC6F7DA-5C47-40E1-9839-90539C8C9DBA}" sibTransId="{109E276C-2942-4431-B0B2-DC41BBE6978E}"/>
    <dgm:cxn modelId="{3C0BA60E-AC52-49F3-AC6F-2FC2B06949D1}" srcId="{BB1F9F53-288F-47DF-8E0E-8410B04F50F5}" destId="{6E475ABC-8951-4826-BBBD-2126AA828209}" srcOrd="1" destOrd="0" parTransId="{1062FF4B-64FB-4B11-BA50-BF94208457A8}" sibTransId="{CDEFC3F0-8373-4310-8291-EB0F66B52590}"/>
    <dgm:cxn modelId="{DD64ABB6-2207-4519-9AD1-7596C66A3D92}" type="presOf" srcId="{01B8F0D7-8DA4-4308-A3F8-51487E395845}" destId="{FF6C0C65-6CED-4065-A820-E8240C4B7B2B}" srcOrd="0" destOrd="0" presId="urn:microsoft.com/office/officeart/2005/8/layout/default#1"/>
    <dgm:cxn modelId="{83107CDC-D256-4DB4-9BD9-4F22639EC571}" srcId="{BB1F9F53-288F-47DF-8E0E-8410B04F50F5}" destId="{D0CB933D-2344-492B-B180-D20D83BDCF42}" srcOrd="0" destOrd="0" parTransId="{3B4B8C9F-8A7C-4F46-A8DD-BC3C4334D965}" sibTransId="{0D7CB4D3-43DA-4B1E-8310-8DA071E48ED8}"/>
    <dgm:cxn modelId="{D8FD6702-2E2B-45B5-997C-E72FFD3CB7EB}" srcId="{BB1F9F53-288F-47DF-8E0E-8410B04F50F5}" destId="{B6B2A90A-0DD4-4677-8EED-C5058715C7E0}" srcOrd="5" destOrd="0" parTransId="{16B07940-FDF0-4B50-B139-50245BD69E8E}" sibTransId="{771E19ED-0BC6-4D5A-9193-08F4D2723B0C}"/>
    <dgm:cxn modelId="{C960FB50-353D-4168-B6CD-6B8BF584E2F4}" srcId="{BB1F9F53-288F-47DF-8E0E-8410B04F50F5}" destId="{C7413F39-0A00-478F-BE95-CD1EF5631483}" srcOrd="3" destOrd="0" parTransId="{699CCFA8-68B1-40DF-BA67-8496A31BBFB7}" sibTransId="{E40EB80F-BAF3-4585-BB01-17367795292D}"/>
    <dgm:cxn modelId="{D34694BE-E9D3-4F93-8ECF-01F37E8D4261}" type="presParOf" srcId="{CB8C5391-C1AA-4BD6-A44B-F327556C6E13}" destId="{FC0845D3-63AC-488C-A49C-C188D3AB9DE3}" srcOrd="0" destOrd="0" presId="urn:microsoft.com/office/officeart/2005/8/layout/default#1"/>
    <dgm:cxn modelId="{8E0D508D-56AA-4880-A1FD-FBF532ED6A86}" type="presParOf" srcId="{CB8C5391-C1AA-4BD6-A44B-F327556C6E13}" destId="{A04EA1CE-030F-4211-B668-A91FC878ABD1}" srcOrd="1" destOrd="0" presId="urn:microsoft.com/office/officeart/2005/8/layout/default#1"/>
    <dgm:cxn modelId="{731F0CD9-DC04-4372-8BBC-22D8D1E554AA}" type="presParOf" srcId="{CB8C5391-C1AA-4BD6-A44B-F327556C6E13}" destId="{811109D8-DB80-4FA7-B4F6-876F53C55EFB}" srcOrd="2" destOrd="0" presId="urn:microsoft.com/office/officeart/2005/8/layout/default#1"/>
    <dgm:cxn modelId="{96781405-7F56-4A05-A46A-B1A992AC1D42}" type="presParOf" srcId="{CB8C5391-C1AA-4BD6-A44B-F327556C6E13}" destId="{F77DD219-1A41-46C9-A89C-986E80A8181F}" srcOrd="3" destOrd="0" presId="urn:microsoft.com/office/officeart/2005/8/layout/default#1"/>
    <dgm:cxn modelId="{0DDE269A-7340-4648-A1EA-76611689509D}" type="presParOf" srcId="{CB8C5391-C1AA-4BD6-A44B-F327556C6E13}" destId="{08561C9A-8A63-4055-B5FC-A326407184F2}" srcOrd="4" destOrd="0" presId="urn:microsoft.com/office/officeart/2005/8/layout/default#1"/>
    <dgm:cxn modelId="{5530EBE2-AF1C-4A22-B793-C8FA43A7C18D}" type="presParOf" srcId="{CB8C5391-C1AA-4BD6-A44B-F327556C6E13}" destId="{8EBE1EA4-4F55-41A4-A22E-4B84D5FE37DB}" srcOrd="5" destOrd="0" presId="urn:microsoft.com/office/officeart/2005/8/layout/default#1"/>
    <dgm:cxn modelId="{0A8FD1F6-0814-42A9-B025-1E48171C5B93}" type="presParOf" srcId="{CB8C5391-C1AA-4BD6-A44B-F327556C6E13}" destId="{A28CB634-4E0D-4A8C-961C-CD680D5C5FF1}" srcOrd="6" destOrd="0" presId="urn:microsoft.com/office/officeart/2005/8/layout/default#1"/>
    <dgm:cxn modelId="{C3C0E2F9-1469-4E12-BC30-7E02753F0688}" type="presParOf" srcId="{CB8C5391-C1AA-4BD6-A44B-F327556C6E13}" destId="{17FCA13F-3914-4AAE-9012-4B46083B2C9F}" srcOrd="7" destOrd="0" presId="urn:microsoft.com/office/officeart/2005/8/layout/default#1"/>
    <dgm:cxn modelId="{7071D939-4B41-4470-9A58-8325974B594C}" type="presParOf" srcId="{CB8C5391-C1AA-4BD6-A44B-F327556C6E13}" destId="{FF6C0C65-6CED-4065-A820-E8240C4B7B2B}" srcOrd="8" destOrd="0" presId="urn:microsoft.com/office/officeart/2005/8/layout/default#1"/>
    <dgm:cxn modelId="{E0A955FE-48F1-4F29-AA29-66867FFBB4CC}" type="presParOf" srcId="{CB8C5391-C1AA-4BD6-A44B-F327556C6E13}" destId="{E9DC8767-3308-4B02-9967-312E7E865C7B}" srcOrd="9" destOrd="0" presId="urn:microsoft.com/office/officeart/2005/8/layout/default#1"/>
    <dgm:cxn modelId="{525CFA96-9784-48D5-978F-FF1FDF3E932E}" type="presParOf" srcId="{CB8C5391-C1AA-4BD6-A44B-F327556C6E13}" destId="{77909015-9F57-4783-A408-5AD28B0689C0}" srcOrd="10" destOrd="0" presId="urn:microsoft.com/office/officeart/2005/8/layout/default#1"/>
    <dgm:cxn modelId="{CCD6D164-0319-45CD-B24C-0972F1E50BD6}" type="presParOf" srcId="{CB8C5391-C1AA-4BD6-A44B-F327556C6E13}" destId="{31FE792F-5031-43E2-9257-378CE3899629}" srcOrd="11" destOrd="0" presId="urn:microsoft.com/office/officeart/2005/8/layout/default#1"/>
    <dgm:cxn modelId="{DD079594-7A8D-4181-8494-9B12619477C0}" type="presParOf" srcId="{CB8C5391-C1AA-4BD6-A44B-F327556C6E13}" destId="{AD438375-3768-4992-B158-E2044B5D612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845D3-63AC-488C-A49C-C188D3AB9DE3}">
      <dsp:nvSpPr>
        <dsp:cNvPr id="0" name=""/>
        <dsp:cNvSpPr/>
      </dsp:nvSpPr>
      <dsp:spPr>
        <a:xfrm>
          <a:off x="2299" y="218393"/>
          <a:ext cx="1824249" cy="109454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kern="1200" dirty="0">
              <a:solidFill>
                <a:schemeClr val="bg1"/>
              </a:solidFill>
            </a:rPr>
            <a:t>Fortalecimiento Institucional / LGTBI</a:t>
          </a:r>
        </a:p>
      </dsp:txBody>
      <dsp:txXfrm>
        <a:off x="2299" y="218393"/>
        <a:ext cx="1824249" cy="1094549"/>
      </dsp:txXfrm>
    </dsp:sp>
    <dsp:sp modelId="{811109D8-DB80-4FA7-B4F6-876F53C55EFB}">
      <dsp:nvSpPr>
        <dsp:cNvPr id="0" name=""/>
        <dsp:cNvSpPr/>
      </dsp:nvSpPr>
      <dsp:spPr>
        <a:xfrm>
          <a:off x="2008973" y="218393"/>
          <a:ext cx="1824249" cy="1094549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baseline="0" dirty="0"/>
            <a:t>Personas en  Situación de Pobreza</a:t>
          </a:r>
        </a:p>
      </dsp:txBody>
      <dsp:txXfrm>
        <a:off x="2008973" y="218393"/>
        <a:ext cx="1824249" cy="1094549"/>
      </dsp:txXfrm>
    </dsp:sp>
    <dsp:sp modelId="{08561C9A-8A63-4055-B5FC-A326407184F2}">
      <dsp:nvSpPr>
        <dsp:cNvPr id="0" name=""/>
        <dsp:cNvSpPr/>
      </dsp:nvSpPr>
      <dsp:spPr>
        <a:xfrm>
          <a:off x="4015648" y="218393"/>
          <a:ext cx="1824249" cy="1094549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Niños, Niñas y Adolescentes</a:t>
          </a:r>
        </a:p>
      </dsp:txBody>
      <dsp:txXfrm>
        <a:off x="4015648" y="218393"/>
        <a:ext cx="1824249" cy="1094549"/>
      </dsp:txXfrm>
    </dsp:sp>
    <dsp:sp modelId="{A28CB634-4E0D-4A8C-961C-CD680D5C5FF1}">
      <dsp:nvSpPr>
        <dsp:cNvPr id="0" name=""/>
        <dsp:cNvSpPr/>
      </dsp:nvSpPr>
      <dsp:spPr>
        <a:xfrm>
          <a:off x="6022322" y="218393"/>
          <a:ext cx="1824249" cy="1094549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Mujer</a:t>
          </a:r>
        </a:p>
      </dsp:txBody>
      <dsp:txXfrm>
        <a:off x="6022322" y="218393"/>
        <a:ext cx="1824249" cy="1094549"/>
      </dsp:txXfrm>
    </dsp:sp>
    <dsp:sp modelId="{FF6C0C65-6CED-4065-A820-E8240C4B7B2B}">
      <dsp:nvSpPr>
        <dsp:cNvPr id="0" name=""/>
        <dsp:cNvSpPr/>
      </dsp:nvSpPr>
      <dsp:spPr>
        <a:xfrm>
          <a:off x="1005636" y="1495368"/>
          <a:ext cx="1824249" cy="1094549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Pueblos Indígenas 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Afrodescendientes/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Migrantes</a:t>
          </a:r>
        </a:p>
      </dsp:txBody>
      <dsp:txXfrm>
        <a:off x="1005636" y="1495368"/>
        <a:ext cx="1824249" cy="1094549"/>
      </dsp:txXfrm>
    </dsp:sp>
    <dsp:sp modelId="{77909015-9F57-4783-A408-5AD28B0689C0}">
      <dsp:nvSpPr>
        <dsp:cNvPr id="0" name=""/>
        <dsp:cNvSpPr/>
      </dsp:nvSpPr>
      <dsp:spPr>
        <a:xfrm>
          <a:off x="3012311" y="1495368"/>
          <a:ext cx="1824249" cy="1094549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Personas Privadas de Libertad</a:t>
          </a:r>
        </a:p>
      </dsp:txBody>
      <dsp:txXfrm>
        <a:off x="3012311" y="1495368"/>
        <a:ext cx="1824249" cy="1094549"/>
      </dsp:txXfrm>
    </dsp:sp>
    <dsp:sp modelId="{AD438375-3768-4992-B158-E2044B5D6121}">
      <dsp:nvSpPr>
        <dsp:cNvPr id="0" name=""/>
        <dsp:cNvSpPr/>
      </dsp:nvSpPr>
      <dsp:spPr>
        <a:xfrm>
          <a:off x="5018985" y="1495368"/>
          <a:ext cx="1824249" cy="1094549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Adultos Mayores / Personas con Discapacidad</a:t>
          </a:r>
        </a:p>
      </dsp:txBody>
      <dsp:txXfrm>
        <a:off x="5018985" y="1495368"/>
        <a:ext cx="1824249" cy="1094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DC6B2-9B85-4C0D-B36A-BA34D81E178D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A035-EE86-48B2-9736-F7F20901CB03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337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06AB192C-DE68-40D1-AEF2-DD8A925181AE}" type="slidenum">
              <a:rPr lang="en-US" altLang="es-PY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es-PY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1208" y="8685103"/>
            <a:ext cx="2963831" cy="44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buClrTx/>
              <a:buFontTx/>
              <a:buNone/>
            </a:pPr>
            <a:fld id="{34DF9E14-974E-4A8A-B5FB-A114B8F03F89}" type="slidenum">
              <a:rPr lang="en-US" altLang="es-PY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buClrTx/>
                <a:buFontTx/>
                <a:buNone/>
              </a:pPr>
              <a:t>1</a:t>
            </a:fld>
            <a:endParaRPr lang="en-US" altLang="es-PY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3891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  <p:extLst>
      <p:ext uri="{BB962C8B-B14F-4D97-AF65-F5344CB8AC3E}">
        <p14:creationId xmlns:p14="http://schemas.microsoft.com/office/powerpoint/2010/main" val="138490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4008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  <a:tab pos="3206618" algn="l"/>
                <a:tab pos="3607445" algn="l"/>
                <a:tab pos="4008272" algn="l"/>
                <a:tab pos="4409100" algn="l"/>
                <a:tab pos="4809927" algn="l"/>
                <a:tab pos="5210754" algn="l"/>
                <a:tab pos="5611581" algn="l"/>
                <a:tab pos="6012409" algn="l"/>
                <a:tab pos="6413236" algn="l"/>
                <a:tab pos="6814063" algn="l"/>
                <a:tab pos="7214890" algn="l"/>
                <a:tab pos="7615718" algn="l"/>
                <a:tab pos="8016545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4BCF7688-B606-473A-8916-70E1B53ABFB8}" type="slidenum">
              <a:rPr lang="en-US" altLang="es-PY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US" altLang="es-PY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5165962" y="6528906"/>
            <a:ext cx="3944914" cy="33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buClrTx/>
              <a:buFontTx/>
              <a:buNone/>
            </a:pPr>
            <a:fld id="{ADD16429-8FC7-4466-A4AF-1C1C58CBE88E}" type="slidenum">
              <a:rPr lang="en-US" altLang="es-PY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 eaLnBrk="1">
                <a:buClrTx/>
                <a:buFontTx/>
                <a:buNone/>
              </a:pPr>
              <a:t>28</a:t>
            </a:fld>
            <a:endParaRPr lang="en-US" altLang="es-PY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373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44800" y="523875"/>
            <a:ext cx="3435350" cy="2576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2430" y="3264964"/>
            <a:ext cx="7303266" cy="30934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Y" altLang="es-PY"/>
          </a:p>
        </p:txBody>
      </p:sp>
    </p:spTree>
    <p:extLst>
      <p:ext uri="{BB962C8B-B14F-4D97-AF65-F5344CB8AC3E}">
        <p14:creationId xmlns:p14="http://schemas.microsoft.com/office/powerpoint/2010/main" val="17810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91063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5110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8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789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4946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590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0208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2118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2952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5796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3093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FF95-D852-4AC7-89B6-3EF27F30C538}" type="datetimeFigureOut">
              <a:rPr lang="es-PY" smtClean="0"/>
              <a:t>16/01/2019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5A29-17A3-4DF9-B197-8B9F4DAF251F}" type="slidenum">
              <a:rPr lang="es-PY" smtClean="0"/>
              <a:t>‹#›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969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re.gov.py/SimorePlus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dhh@mre.gov.py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C:\Users\Justicia Electoral\Desktop\Logos Bilingües\Ministerio de Relaciones Exteriores.jpg"/>
          <p:cNvPicPr/>
          <p:nvPr/>
        </p:nvPicPr>
        <p:blipFill>
          <a:blip r:embed="rId4"/>
          <a:srcRect b="8642"/>
          <a:stretch>
            <a:fillRect/>
          </a:stretch>
        </p:blipFill>
        <p:spPr bwMode="auto">
          <a:xfrm>
            <a:off x="762000" y="380999"/>
            <a:ext cx="2514599" cy="89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\\nasa\Archivos\DERECHOS HUMANOS\2018\Logotipos MRE Gobierno MAB\Gobierno M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20" y="454966"/>
            <a:ext cx="1967294" cy="8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\\nasa\Archivos\DERECHOS HUMANOS\2018\Logotipos MRE Gobierno MAB\paraguaydelagen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1905000" cy="127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\\nasa\Archivos\DERECHOS HUMANOS\SIMORE\Simore Plus\Foro SIMORE Plus ODS DDHH\Logo SIMORE Plu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7646802" cy="251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>
            <a:extLst>
              <a:ext uri="{FF2B5EF4-FFF2-40B4-BE49-F238E27FC236}">
                <a16:creationId xmlns="" xmlns:a16="http://schemas.microsoft.com/office/drawing/2014/main" id="{2DF4DED7-688E-4201-8D23-EEBC89596AAC}"/>
              </a:ext>
            </a:extLst>
          </p:cNvPr>
          <p:cNvSpPr txBox="1">
            <a:spLocks/>
          </p:cNvSpPr>
          <p:nvPr/>
        </p:nvSpPr>
        <p:spPr>
          <a:xfrm>
            <a:off x="1183976" y="5367612"/>
            <a:ext cx="7271982" cy="133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Intersessional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meeting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for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dialogue and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cooperation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on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Human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Rights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and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2030 Agenda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for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Sustainable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Development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16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January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2019 </a:t>
            </a:r>
          </a:p>
          <a:p>
            <a:pPr marL="0" indent="0" algn="ctr">
              <a:buNone/>
            </a:pP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Palais</a:t>
            </a:r>
            <a:r>
              <a:rPr lang="es-PY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des </a:t>
            </a:r>
            <a:r>
              <a:rPr lang="es-PY" sz="1600" dirty="0" err="1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Nations</a:t>
            </a:r>
            <a:endParaRPr lang="es-PY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18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913685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2379594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706954" y="1972248"/>
            <a:ext cx="567617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Red de Puntos Focales del SIMORE</a:t>
            </a:r>
            <a:endParaRPr lang="es-ES" sz="1200" b="1" dirty="0">
              <a:cs typeface="Calibri"/>
            </a:endParaRPr>
          </a:p>
        </p:txBody>
      </p:sp>
      <p:grpSp>
        <p:nvGrpSpPr>
          <p:cNvPr id="5" name="9 Elipse"/>
          <p:cNvGrpSpPr/>
          <p:nvPr/>
        </p:nvGrpSpPr>
        <p:grpSpPr>
          <a:xfrm>
            <a:off x="1233000" y="2496554"/>
            <a:ext cx="2337354" cy="1102306"/>
            <a:chOff x="0" y="-1"/>
            <a:chExt cx="2590800" cy="1600201"/>
          </a:xfrm>
        </p:grpSpPr>
        <p:sp>
          <p:nvSpPr>
            <p:cNvPr id="6" name="Óvalo"/>
            <p:cNvSpPr/>
            <p:nvPr/>
          </p:nvSpPr>
          <p:spPr>
            <a:xfrm>
              <a:off x="0" y="-1"/>
              <a:ext cx="2590800" cy="160020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7" name="83 Puntos Focales"/>
            <p:cNvSpPr txBox="1"/>
            <p:nvPr/>
          </p:nvSpPr>
          <p:spPr>
            <a:xfrm>
              <a:off x="379413" y="286289"/>
              <a:ext cx="1831974" cy="1027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83 </a:t>
              </a:r>
              <a:r>
                <a:rPr dirty="0" err="1"/>
                <a:t>Puntos</a:t>
              </a:r>
              <a:r>
                <a:rPr dirty="0"/>
                <a:t> </a:t>
              </a:r>
              <a:r>
                <a:rPr dirty="0" err="1"/>
                <a:t>Focales</a:t>
              </a:r>
              <a:endParaRPr dirty="0"/>
            </a:p>
          </p:txBody>
        </p:sp>
      </p:grpSp>
      <p:grpSp>
        <p:nvGrpSpPr>
          <p:cNvPr id="8" name="10 Elipse"/>
          <p:cNvGrpSpPr/>
          <p:nvPr/>
        </p:nvGrpSpPr>
        <p:grpSpPr>
          <a:xfrm>
            <a:off x="3421637" y="3721281"/>
            <a:ext cx="2246811" cy="1175659"/>
            <a:chOff x="0" y="0"/>
            <a:chExt cx="2590800" cy="1600200"/>
          </a:xfrm>
        </p:grpSpPr>
        <p:sp>
          <p:nvSpPr>
            <p:cNvPr id="9" name="Óvalo"/>
            <p:cNvSpPr/>
            <p:nvPr/>
          </p:nvSpPr>
          <p:spPr>
            <a:xfrm>
              <a:off x="0" y="0"/>
              <a:ext cx="2590800" cy="1600200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Representantes de los 3 Poderes"/>
            <p:cNvSpPr txBox="1"/>
            <p:nvPr/>
          </p:nvSpPr>
          <p:spPr>
            <a:xfrm>
              <a:off x="379413" y="171726"/>
              <a:ext cx="1831974" cy="12567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Representantes</a:t>
              </a:r>
              <a:r>
                <a:rPr dirty="0"/>
                <a:t> de </a:t>
              </a:r>
              <a:r>
                <a:rPr dirty="0" err="1"/>
                <a:t>los</a:t>
              </a:r>
              <a:r>
                <a:rPr dirty="0"/>
                <a:t> 3 </a:t>
              </a:r>
              <a:r>
                <a:rPr dirty="0" err="1"/>
                <a:t>Poderes</a:t>
              </a:r>
              <a:endParaRPr dirty="0"/>
            </a:p>
          </p:txBody>
        </p:sp>
      </p:grpSp>
      <p:grpSp>
        <p:nvGrpSpPr>
          <p:cNvPr id="11" name="12 Elipse"/>
          <p:cNvGrpSpPr/>
          <p:nvPr/>
        </p:nvGrpSpPr>
        <p:grpSpPr>
          <a:xfrm>
            <a:off x="5512157" y="2388717"/>
            <a:ext cx="2160766" cy="1102306"/>
            <a:chOff x="0" y="-1"/>
            <a:chExt cx="2590800" cy="1600201"/>
          </a:xfrm>
        </p:grpSpPr>
        <p:sp>
          <p:nvSpPr>
            <p:cNvPr id="12" name="Óvalo"/>
            <p:cNvSpPr/>
            <p:nvPr/>
          </p:nvSpPr>
          <p:spPr>
            <a:xfrm>
              <a:off x="0" y="-1"/>
              <a:ext cx="2590800" cy="1600201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13" name="37 Instituciones"/>
            <p:cNvSpPr txBox="1"/>
            <p:nvPr/>
          </p:nvSpPr>
          <p:spPr>
            <a:xfrm>
              <a:off x="379413" y="286287"/>
              <a:ext cx="1831974" cy="10276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37 </a:t>
              </a:r>
              <a:r>
                <a:rPr dirty="0" err="1"/>
                <a:t>Instituciones</a:t>
              </a:r>
              <a:endParaRPr dirty="0"/>
            </a:p>
          </p:txBody>
        </p:sp>
      </p:grpSp>
      <p:pic>
        <p:nvPicPr>
          <p:cNvPr id="5122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62" y="68113"/>
            <a:ext cx="1410136" cy="14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65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  <p:bldP spid="11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11150"/>
            <a:ext cx="8229600" cy="1143000"/>
          </a:xfrm>
        </p:spPr>
        <p:txBody>
          <a:bodyPr>
            <a:normAutofit/>
          </a:bodyPr>
          <a:lstStyle/>
          <a:p>
            <a:r>
              <a:rPr lang="es-MX" sz="3500" b="1" dirty="0"/>
              <a:t>Talleres con funcionarios del Estado</a:t>
            </a:r>
          </a:p>
        </p:txBody>
      </p:sp>
      <p:pic>
        <p:nvPicPr>
          <p:cNvPr id="3075" name="Picture 3" descr="C:\Users\bmorra\AppData\Local\Microsoft\Windows\Temporary Internet Files\Content.Outlook\D1B2GSUZ\Taller Estad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1447800"/>
            <a:ext cx="5113866" cy="2876550"/>
          </a:xfrm>
          <a:prstGeom prst="rect">
            <a:avLst/>
          </a:prstGeom>
        </p:spPr>
      </p:pic>
      <p:pic>
        <p:nvPicPr>
          <p:cNvPr id="7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7" y="17172"/>
            <a:ext cx="1117266" cy="11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78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528962" y="1923220"/>
            <a:ext cx="6032162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b="1" dirty="0">
                <a:cs typeface="Calibri"/>
              </a:rPr>
              <a:t>Plan SIMORE Nacional </a:t>
            </a:r>
            <a:endParaRPr lang="es-ES" sz="1200" b="1" dirty="0">
              <a:cs typeface="Calibri"/>
            </a:endParaRPr>
          </a:p>
        </p:txBody>
      </p:sp>
      <p:cxnSp>
        <p:nvCxnSpPr>
          <p:cNvPr id="3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913685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2296810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\\nasa\Archivos\DERECHOS HUMANOS\SIMORE\Fotos\DSC_593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1" y="2380738"/>
            <a:ext cx="2063483" cy="13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asa\Archivos\DERECHOS HUMANOS\SIMORE\Fotos\2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40" y="2261774"/>
            <a:ext cx="2118360" cy="141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Realizan taller de elaboraciÃ³n de informes para Ãrganos de Tratados del Sistema Internacional de PromociÃ³n y ProtecciÃ³n de DDH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02" y="3181351"/>
            <a:ext cx="2091927" cy="13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22241" y="367986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Mesas poblacionales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60833" y="4729920"/>
            <a:ext cx="3168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/>
              <a:t>Redacción de Informes para Órganos de Tratados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598920" y="3756392"/>
            <a:ext cx="1684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dirty="0"/>
              <a:t>Capacitaciones y Cursos de Alto Nivel en DDHH</a:t>
            </a:r>
          </a:p>
        </p:txBody>
      </p:sp>
      <p:pic>
        <p:nvPicPr>
          <p:cNvPr id="6146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9" y="209014"/>
            <a:ext cx="1286073" cy="12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6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67334" y="8697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OSC PLUS</a:t>
            </a:r>
          </a:p>
        </p:txBody>
      </p:sp>
      <p:cxnSp>
        <p:nvCxnSpPr>
          <p:cNvPr id="3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587458" y="797951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587458" y="1283941"/>
            <a:ext cx="1731752" cy="6471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\\nasa\Archivos\DERECHOS HUMANOS\SIMORE\Fotos\DSC564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asa\Archivos\DERECHOS HUMANOS\SIMORE\Fotos\DSC565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7675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" y="152400"/>
            <a:ext cx="1168121" cy="1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4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224733" y="4574755"/>
            <a:ext cx="8457202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Usuarios SIMORE  de la sociedad civil</a:t>
            </a:r>
            <a:endParaRPr lang="es-ES" sz="1200" b="1" dirty="0">
              <a:cs typeface="Calibri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9" y="5435791"/>
            <a:ext cx="1743629" cy="7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14" y="5682530"/>
            <a:ext cx="1446844" cy="52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n para ong tierra viv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88" y="5575987"/>
            <a:ext cx="1429578" cy="6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96" y="5525389"/>
            <a:ext cx="839345" cy="8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37" y="5538364"/>
            <a:ext cx="1249816" cy="62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29" y="5396914"/>
            <a:ext cx="853849" cy="85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817" y="5525389"/>
            <a:ext cx="694256" cy="55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2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924800" cy="6096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Calibri" pitchFamily="34" charset="0"/>
              </a:rPr>
              <a:t>Producto</a:t>
            </a:r>
            <a:r>
              <a:rPr lang="es-MX" dirty="0">
                <a:latin typeface="Calibri" pitchFamily="34" charset="0"/>
              </a:rPr>
              <a:t>:</a:t>
            </a:r>
            <a:endParaRPr lang="es-PY" sz="17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 descr="\\nasa\Archivos\DERECHOS HUMANOS\SIMORE\Simore Plus\Foro SIMORE Plus ODS DDHH\Logo SIMORE Pl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3" y="1524000"/>
            <a:ext cx="8001000" cy="262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33483" y="4114799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Es un sistema interinstitucional que facilita la sistematización de las </a:t>
            </a:r>
            <a:r>
              <a:rPr lang="es-AR" b="1" dirty="0"/>
              <a:t>recomendaciones internacionales de derechos humanos </a:t>
            </a:r>
            <a:r>
              <a:rPr lang="es-AR" dirty="0"/>
              <a:t>realizadas al Paraguay por los diferentes órganos y procedimientos especiales de derechos humanos y permite el acceso a información sobre las acciones del Estado para el seguimiento a la implementación de las mismas. Esta plataforma </a:t>
            </a:r>
            <a:r>
              <a:rPr lang="es-AR" b="1" dirty="0"/>
              <a:t>vincula</a:t>
            </a:r>
            <a:r>
              <a:rPr lang="es-AR" dirty="0"/>
              <a:t> dicha implementación a los </a:t>
            </a:r>
            <a:r>
              <a:rPr lang="es-AR" b="1" dirty="0"/>
              <a:t>Objetivos de Desarrollo Sostenible (ODS)</a:t>
            </a:r>
            <a:r>
              <a:rPr lang="es-AR" dirty="0"/>
              <a:t> y sus metas. </a:t>
            </a:r>
          </a:p>
          <a:p>
            <a:endParaRPr lang="es-AR" dirty="0"/>
          </a:p>
          <a:p>
            <a:r>
              <a:rPr lang="es-AR" dirty="0"/>
              <a:t>Este sistema, el </a:t>
            </a:r>
            <a:r>
              <a:rPr lang="es-AR" b="1" dirty="0"/>
              <a:t>primero en su tipo</a:t>
            </a:r>
            <a:r>
              <a:rPr lang="es-AR" dirty="0"/>
              <a:t>, se encuentra a la vanguardia y en línea con las prioridades de la comunidad internacional.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5882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924800" cy="1169988"/>
          </a:xfrm>
        </p:spPr>
        <p:txBody>
          <a:bodyPr>
            <a:noAutofit/>
          </a:bodyPr>
          <a:lstStyle/>
          <a:p>
            <a:r>
              <a:rPr lang="es-AR" altLang="es-PY" b="1" dirty="0">
                <a:latin typeface="Calibri" pitchFamily="34" charset="0"/>
              </a:rPr>
              <a:t>Uso y Aplicación</a:t>
            </a:r>
            <a:endParaRPr lang="es-PY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5800" y="1859340"/>
            <a:ext cx="8229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/>
              <a:t>El SIMORE Plus puede ser utilizado para:</a:t>
            </a:r>
          </a:p>
          <a:p>
            <a:endParaRPr lang="es-A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Seguimiento y monitoreo a la </a:t>
            </a:r>
            <a:r>
              <a:rPr lang="es-AR" sz="2000" b="1" dirty="0"/>
              <a:t>implementación</a:t>
            </a:r>
            <a:r>
              <a:rPr lang="es-AR" sz="2000" dirty="0"/>
              <a:t> de recomendaciones internacionales de Derechos Humanos;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Seguimiento e implementación de ODS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Promover la generación de </a:t>
            </a:r>
            <a:r>
              <a:rPr lang="es-AR" sz="2000" b="1" dirty="0"/>
              <a:t>políticas públicas </a:t>
            </a:r>
            <a:r>
              <a:rPr lang="es-AR" sz="2000" dirty="0"/>
              <a:t>con enfoque integral de Derechos Humanos y Desarrollo Sostenible;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Facilitar la </a:t>
            </a:r>
            <a:r>
              <a:rPr lang="es-AR" sz="2000" b="1" dirty="0"/>
              <a:t>elaboración de informes </a:t>
            </a:r>
            <a:r>
              <a:rPr lang="es-AR" sz="2000" dirty="0"/>
              <a:t>nacionales a los órganos de Tratados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Facilitar la </a:t>
            </a:r>
            <a:r>
              <a:rPr lang="es-AR" sz="2000" b="1" dirty="0"/>
              <a:t>investigación</a:t>
            </a:r>
            <a:r>
              <a:rPr lang="es-AR" sz="2000" dirty="0"/>
              <a:t> técnica y académica en materia de Derechos Humanos y Desarrollo Sostenible;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Fortalecer el </a:t>
            </a:r>
            <a:r>
              <a:rPr lang="es-AR" sz="2000" b="1" dirty="0"/>
              <a:t>acceso a la información </a:t>
            </a:r>
            <a:r>
              <a:rPr lang="es-AR" sz="2000" dirty="0"/>
              <a:t>al público en general sobre temas de interés común; 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2000" dirty="0"/>
              <a:t>Promover la </a:t>
            </a:r>
            <a:r>
              <a:rPr lang="es-AR" sz="2000" b="1" dirty="0"/>
              <a:t>participación</a:t>
            </a:r>
            <a:r>
              <a:rPr lang="es-AR" sz="2000" dirty="0"/>
              <a:t> de las Organizaciones de la Sociedad Civil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7865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dirty="0"/>
              <a:t> Ventajas del SIMORE Plus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MX" dirty="0"/>
              <a:t>Fortalece la </a:t>
            </a:r>
            <a:r>
              <a:rPr lang="es-MX" b="1" dirty="0"/>
              <a:t>capacidad institucional </a:t>
            </a:r>
            <a:r>
              <a:rPr lang="es-MX" dirty="0"/>
              <a:t>en el seguimiento e implementación de recomendaciones internacionales de Derechos Humanos;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Sistematización y clasificación </a:t>
            </a:r>
            <a:r>
              <a:rPr lang="es-MX" dirty="0"/>
              <a:t>de recomendaciones;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b="1" dirty="0"/>
              <a:t>Información actualizada </a:t>
            </a:r>
            <a:r>
              <a:rPr lang="es-MX" dirty="0"/>
              <a:t>sobre implementación de recomendaciones y de los ODS;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PY" dirty="0"/>
              <a:t>Permite el </a:t>
            </a:r>
            <a:r>
              <a:rPr lang="es-PY" b="1" dirty="0"/>
              <a:t>acceso público </a:t>
            </a:r>
            <a:r>
              <a:rPr lang="es-PY" dirty="0"/>
              <a:t>a información sobre las medidas que el Estado paraguayo adopta para implementar las recomendaciones</a:t>
            </a:r>
            <a:r>
              <a:rPr lang="es-ES_tradnl" i="1" dirty="0"/>
              <a:t>;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Gracias a la carga de información sobre la implementación de las recomendaciones, el SIMORE es útil para la </a:t>
            </a:r>
            <a:r>
              <a:rPr lang="es-MX" b="1" dirty="0"/>
              <a:t>elaboración de informes</a:t>
            </a:r>
            <a:r>
              <a:rPr lang="es-MX" dirty="0"/>
              <a:t>. Ej. 1er ciclo del EPU: 10 meses de trabajo para elaboración de informe nacional – 2ndo ciclo: 3 meses;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Es una fuente de información para </a:t>
            </a:r>
            <a:r>
              <a:rPr lang="es-MX" b="1" dirty="0"/>
              <a:t>elaboración de políticas públicas</a:t>
            </a:r>
            <a:r>
              <a:rPr lang="es-MX" dirty="0"/>
              <a:t>. Ej. Plan Nacional para las Personas con Discapacidad (SENADIS), incorporación del enfoque de DD.HH. en políticas de lucha contra la pobreza (SAS).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640"/>
            <a:ext cx="1319580" cy="13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958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33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200" y="505143"/>
            <a:ext cx="7772400" cy="942658"/>
          </a:xfrm>
        </p:spPr>
        <p:txBody>
          <a:bodyPr>
            <a:normAutofit fontScale="90000"/>
          </a:bodyPr>
          <a:lstStyle/>
          <a:p>
            <a:r>
              <a:rPr lang="es-PY" altLang="es-PY" b="1" dirty="0"/>
              <a:t>Derechos Humanos y Desarrollo Sostenible</a:t>
            </a:r>
            <a:endParaRPr lang="es-PY" dirty="0"/>
          </a:p>
        </p:txBody>
      </p:sp>
      <p:sp>
        <p:nvSpPr>
          <p:cNvPr id="3" name="2 CuadroTexto"/>
          <p:cNvSpPr txBox="1"/>
          <p:nvPr/>
        </p:nvSpPr>
        <p:spPr>
          <a:xfrm>
            <a:off x="733425" y="1752600"/>
            <a:ext cx="7707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PY" sz="2400" dirty="0">
                <a:latin typeface="Calibri" pitchFamily="34" charset="0"/>
              </a:rPr>
              <a:t>Con el lema de «No dejar a nadie atrás», la Asamblea General de la ONU adoptó la Declaración titulada «</a:t>
            </a:r>
            <a:r>
              <a:rPr lang="es-MX" sz="2400" dirty="0"/>
              <a:t>Transformar nuestro mundo: la Agenda 2030 para el</a:t>
            </a:r>
          </a:p>
          <a:p>
            <a:r>
              <a:rPr lang="es-MX" sz="2400" dirty="0"/>
              <a:t>Desarrollo Sostenible», conocida también como la </a:t>
            </a:r>
            <a:r>
              <a:rPr lang="es-MX" sz="2400" b="1" dirty="0"/>
              <a:t>Declaración para el Desarrollo Sostenible</a:t>
            </a:r>
            <a:r>
              <a:rPr lang="es-MX" sz="2400" dirty="0"/>
              <a:t>. </a:t>
            </a:r>
          </a:p>
          <a:p>
            <a:endParaRPr lang="es-MX" sz="2400" dirty="0"/>
          </a:p>
          <a:p>
            <a:r>
              <a:rPr lang="es-MX" sz="2400" dirty="0"/>
              <a:t>Siendo ésta proclamada el 25 de septiembre de 2015, estableció un conjunto de objetivos y metas para el desarrollo, los cuales contienen un </a:t>
            </a:r>
            <a:r>
              <a:rPr lang="es-MX" sz="2400" b="1" dirty="0"/>
              <a:t>enfoque de Derechos Humanos.</a:t>
            </a:r>
          </a:p>
          <a:p>
            <a:pPr algn="just"/>
            <a:endParaRPr lang="es-MX" altLang="es-PY" sz="2400" dirty="0">
              <a:latin typeface="Calibri" pitchFamily="34" charset="0"/>
            </a:endParaRPr>
          </a:p>
          <a:p>
            <a:endParaRPr lang="es-PY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23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33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200" y="505143"/>
            <a:ext cx="7772400" cy="942658"/>
          </a:xfrm>
        </p:spPr>
        <p:txBody>
          <a:bodyPr>
            <a:normAutofit fontScale="90000"/>
          </a:bodyPr>
          <a:lstStyle/>
          <a:p>
            <a:r>
              <a:rPr lang="es-PY" altLang="es-PY" b="1" dirty="0"/>
              <a:t>No hay Desarrollo Sostenible sin Derechos Humanos</a:t>
            </a:r>
            <a:endParaRPr lang="es-PY" dirty="0"/>
          </a:p>
        </p:txBody>
      </p:sp>
      <p:sp>
        <p:nvSpPr>
          <p:cNvPr id="3" name="2 CuadroTexto"/>
          <p:cNvSpPr txBox="1"/>
          <p:nvPr/>
        </p:nvSpPr>
        <p:spPr>
          <a:xfrm>
            <a:off x="733425" y="1752600"/>
            <a:ext cx="77076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altLang="es-PY" sz="2400" dirty="0">
                <a:latin typeface="Calibri" pitchFamily="34" charset="0"/>
              </a:rPr>
              <a:t>Las políticas de desarrollo sostenible deben tener un enfoque de derechos.</a:t>
            </a:r>
          </a:p>
          <a:p>
            <a:pPr algn="just"/>
            <a:endParaRPr lang="es-MX" altLang="es-PY" sz="2400" dirty="0">
              <a:latin typeface="Calibri" pitchFamily="34" charset="0"/>
            </a:endParaRPr>
          </a:p>
          <a:p>
            <a:pPr algn="just"/>
            <a:r>
              <a:rPr lang="es-MX" altLang="es-PY" sz="2400" dirty="0">
                <a:latin typeface="Calibri" pitchFamily="34" charset="0"/>
              </a:rPr>
              <a:t>El Derecho Internacional de los Derechos Humanos (DIDH) y las recomendaciones en la materia constituyen los estándares internacionales de Derechos Humanos para la implementación de políticas públicas, incluyendo en el ámbito del desarrollo sostenible.</a:t>
            </a:r>
          </a:p>
          <a:p>
            <a:pPr algn="just"/>
            <a:endParaRPr lang="es-MX" altLang="es-PY" sz="2400" dirty="0">
              <a:latin typeface="Calibri" pitchFamily="34" charset="0"/>
            </a:endParaRPr>
          </a:p>
          <a:p>
            <a:pPr algn="just"/>
            <a:r>
              <a:rPr lang="es-MX" altLang="es-PY" sz="2400" dirty="0">
                <a:latin typeface="Calibri" pitchFamily="34" charset="0"/>
              </a:rPr>
              <a:t>Las recomendaciones en Derechos Humanos son una guía para dar cumplimiento a las obligaciones del DIDH.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54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1040" y="2943542"/>
            <a:ext cx="7772400" cy="942658"/>
          </a:xfrm>
        </p:spPr>
        <p:txBody>
          <a:bodyPr>
            <a:normAutofit fontScale="90000"/>
          </a:bodyPr>
          <a:lstStyle/>
          <a:p>
            <a:r>
              <a:rPr lang="es-PY" altLang="es-PY" b="1" dirty="0"/>
              <a:t>Las recomendaciones internacionales de Derechos Humanos y la implementación de los ODS deben ser procesos vinculados </a:t>
            </a:r>
            <a:endParaRPr lang="es-P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0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33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9200" y="505143"/>
            <a:ext cx="7772400" cy="942658"/>
          </a:xfrm>
        </p:spPr>
        <p:txBody>
          <a:bodyPr>
            <a:normAutofit/>
          </a:bodyPr>
          <a:lstStyle/>
          <a:p>
            <a:r>
              <a:rPr lang="es-PY" altLang="es-PY" b="1" dirty="0"/>
              <a:t>Antecedentes - SIMORE</a:t>
            </a:r>
            <a:endParaRPr lang="es-PY" dirty="0"/>
          </a:p>
        </p:txBody>
      </p:sp>
      <p:sp>
        <p:nvSpPr>
          <p:cNvPr id="3" name="2 CuadroTexto"/>
          <p:cNvSpPr txBox="1"/>
          <p:nvPr/>
        </p:nvSpPr>
        <p:spPr>
          <a:xfrm>
            <a:off x="733425" y="1752600"/>
            <a:ext cx="770763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altLang="es-PY" sz="1900" dirty="0">
                <a:latin typeface="Calibri" pitchFamily="34" charset="0"/>
              </a:rPr>
              <a:t>En el año </a:t>
            </a:r>
            <a:r>
              <a:rPr lang="es-AR" altLang="es-PY" sz="1900" b="1" dirty="0">
                <a:latin typeface="Calibri" pitchFamily="34" charset="0"/>
              </a:rPr>
              <a:t>2014</a:t>
            </a:r>
            <a:r>
              <a:rPr lang="es-AR" altLang="es-PY" sz="1900" dirty="0">
                <a:latin typeface="Calibri" pitchFamily="34" charset="0"/>
              </a:rPr>
              <a:t>, fue lanzado en el Paraguay el </a:t>
            </a:r>
            <a:r>
              <a:rPr lang="es-AR" altLang="es-PY" sz="1900" b="1" dirty="0">
                <a:latin typeface="Calibri" pitchFamily="34" charset="0"/>
              </a:rPr>
              <a:t>Sistema de Monitoreo de Recomendaciones «SIMORE»</a:t>
            </a:r>
            <a:r>
              <a:rPr lang="es-AR" altLang="es-PY" sz="1900" dirty="0">
                <a:latin typeface="Calibri" pitchFamily="34" charset="0"/>
              </a:rPr>
              <a:t>. </a:t>
            </a:r>
          </a:p>
          <a:p>
            <a:pPr algn="just"/>
            <a:endParaRPr lang="es-AR" altLang="es-PY" sz="1900" dirty="0">
              <a:latin typeface="Calibri" pitchFamily="34" charset="0"/>
            </a:endParaRPr>
          </a:p>
          <a:p>
            <a:r>
              <a:rPr lang="es-MX" sz="1900" dirty="0"/>
              <a:t>El mismo consistió en un mecanismo que permitió el acceso y monitoreo de la implementación de las recomendaciones de DD.HH. formuladas a Paraguay por mecanismos internacionales apoyado en un </a:t>
            </a:r>
            <a:r>
              <a:rPr lang="es-MX" sz="1900" b="1" dirty="0"/>
              <a:t>sistema informático online</a:t>
            </a:r>
            <a:r>
              <a:rPr lang="es-MX" sz="1900" dirty="0"/>
              <a:t>.</a:t>
            </a:r>
          </a:p>
          <a:p>
            <a:r>
              <a:rPr lang="es-MX" sz="1900" dirty="0"/>
              <a:t> </a:t>
            </a:r>
          </a:p>
          <a:p>
            <a:r>
              <a:rPr lang="es-MX" sz="1900" dirty="0"/>
              <a:t>En este proceso se contó con la </a:t>
            </a:r>
            <a:r>
              <a:rPr lang="es-MX" sz="1900" b="1" dirty="0"/>
              <a:t>cooperación de la Asesora en Derechos Humanos para Paraguay de la OACNUDH </a:t>
            </a:r>
            <a:r>
              <a:rPr lang="es-MX" sz="1900" dirty="0"/>
              <a:t>y su equipo, con apoyo del Fondo de Contribuciones Voluntarias para la Asistencia Técnica y Financiera. </a:t>
            </a:r>
          </a:p>
          <a:p>
            <a:endParaRPr lang="es-MX" sz="1900" dirty="0"/>
          </a:p>
          <a:p>
            <a:r>
              <a:rPr lang="es-MX" sz="1900" dirty="0"/>
              <a:t>El SIMORE cuenta con el </a:t>
            </a:r>
            <a:r>
              <a:rPr lang="es-MX" sz="1900" b="1" dirty="0"/>
              <a:t>Decreto </a:t>
            </a:r>
            <a:r>
              <a:rPr lang="es-MX" altLang="es-PY" sz="1900" b="1" dirty="0"/>
              <a:t>N° 4368/15</a:t>
            </a:r>
            <a:r>
              <a:rPr lang="es-MX" altLang="es-PY" sz="1900" dirty="0"/>
              <a:t>, el cual establece la obligación de los 83 Puntos Focales del SIMORE – distribuidos en 37 instituciones del Estado – a mantener el sistema actualizado y en funcionamiento. </a:t>
            </a:r>
            <a:endParaRPr lang="es-PY" altLang="es-PY" sz="1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348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80160" y="121216"/>
            <a:ext cx="72263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s-PY" sz="4000" b="1" dirty="0" err="1">
                <a:solidFill>
                  <a:schemeClr val="tx1"/>
                </a:solidFill>
                <a:latin typeface="+mj-lt"/>
              </a:rPr>
              <a:t>Sitio</a:t>
            </a:r>
            <a:r>
              <a:rPr lang="en-US" altLang="es-PY" sz="4000" b="1" dirty="0">
                <a:solidFill>
                  <a:schemeClr val="tx1"/>
                </a:solidFill>
                <a:latin typeface="+mj-lt"/>
              </a:rPr>
              <a:t> web: www.mre.gov.py</a:t>
            </a:r>
            <a:endParaRPr lang="es-PY" altLang="es-PY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9577" r="31982" b="865"/>
          <a:stretch/>
        </p:blipFill>
        <p:spPr bwMode="auto">
          <a:xfrm>
            <a:off x="15240" y="1600200"/>
            <a:ext cx="4857007" cy="44333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03" y="1143000"/>
            <a:ext cx="4734737" cy="27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Flecha derecha"/>
          <p:cNvSpPr/>
          <p:nvPr/>
        </p:nvSpPr>
        <p:spPr>
          <a:xfrm rot="20071094">
            <a:off x="6661630" y="2223812"/>
            <a:ext cx="136822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11 Flecha derecha"/>
          <p:cNvSpPr/>
          <p:nvPr/>
        </p:nvSpPr>
        <p:spPr>
          <a:xfrm rot="11501292">
            <a:off x="1376943" y="5925589"/>
            <a:ext cx="2133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7170" name="Picture 2" descr="C:\Users\jguzman\Desktop\GOO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04" y="4342771"/>
            <a:ext cx="5104596" cy="33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Flecha derecha"/>
          <p:cNvSpPr/>
          <p:nvPr/>
        </p:nvSpPr>
        <p:spPr>
          <a:xfrm rot="3873047">
            <a:off x="4457082" y="3670892"/>
            <a:ext cx="136822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196" name="Picture 4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" y="0"/>
            <a:ext cx="1279706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18740" y="1295400"/>
            <a:ext cx="467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>
                <a:hlinkClick r:id="rId2"/>
              </a:rPr>
              <a:t>http://www.mre.gov.py/SimorePlus/</a:t>
            </a:r>
            <a:endParaRPr lang="es-PY" dirty="0"/>
          </a:p>
        </p:txBody>
      </p:sp>
      <p:pic>
        <p:nvPicPr>
          <p:cNvPr id="6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" y="196399"/>
            <a:ext cx="1168121" cy="1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17199" r="20597" b="7282"/>
          <a:stretch/>
        </p:blipFill>
        <p:spPr bwMode="auto">
          <a:xfrm>
            <a:off x="1600200" y="1905000"/>
            <a:ext cx="5801360" cy="407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926" r="20208" b="38148"/>
          <a:stretch/>
        </p:blipFill>
        <p:spPr bwMode="auto">
          <a:xfrm>
            <a:off x="381000" y="1066800"/>
            <a:ext cx="783648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19200" y="152400"/>
            <a:ext cx="7226300" cy="13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PY" altLang="es-PY" sz="4000" b="1" dirty="0">
                <a:solidFill>
                  <a:schemeClr val="tx1"/>
                </a:solidFill>
                <a:latin typeface="+mj-lt"/>
              </a:rPr>
              <a:t>Programa de Cooperación Técnica SIMORE- Paraguay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36846" cy="511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" y="196399"/>
            <a:ext cx="1168121" cy="1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5" y="1856774"/>
            <a:ext cx="2885563" cy="131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90" y="4545989"/>
            <a:ext cx="1946639" cy="91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\\192.168.100.15\Archivos\DERECHOS HUMANOS\SISTEMA UNIVERSAL\Jefatura de Informes y Asuntos Polìticos\SIMORE\Cooperación\Honduras SIMORE\Simore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20" y="2049814"/>
            <a:ext cx="3093105" cy="144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guzman\Downloads\WhatsApp Image 2017-01-26 at 08.52.2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9" y="4725910"/>
            <a:ext cx="2854319" cy="11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imoreg.copredeh.gob.gt/img/logos/logo_sim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19" y="3065474"/>
            <a:ext cx="3643470" cy="16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002179"/>
            <a:ext cx="1731752" cy="8628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566458"/>
            <a:ext cx="1731752" cy="8628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CuadroTexto 4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849057" y="1037291"/>
            <a:ext cx="5676179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Programa Técnico de Cooperación SIMORE Paraguay</a:t>
            </a:r>
          </a:p>
          <a:p>
            <a:pPr algn="ctr"/>
            <a:endParaRPr lang="es-ES" sz="1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497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Programas en Ejecución </a:t>
            </a:r>
            <a:endParaRPr lang="es-ES" sz="1200" b="1" dirty="0">
              <a:cs typeface="Calibri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002179"/>
            <a:ext cx="1731752" cy="8628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713379"/>
            <a:ext cx="1731752" cy="8628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914401" y="2006466"/>
            <a:ext cx="1883229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dirty="0"/>
              <a:t>ARGENTINA</a:t>
            </a:r>
          </a:p>
          <a:p>
            <a:pPr algn="ctr"/>
            <a:r>
              <a:rPr lang="es-PY" dirty="0"/>
              <a:t>Diciembre 2018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548743" y="2067495"/>
            <a:ext cx="18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CIDH </a:t>
            </a:r>
          </a:p>
          <a:p>
            <a:pPr algn="ctr"/>
            <a:r>
              <a:rPr lang="es-PY" dirty="0"/>
              <a:t>Febrero 2019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237514" y="2100020"/>
            <a:ext cx="187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dirty="0"/>
              <a:t>COSTA RICA</a:t>
            </a:r>
          </a:p>
          <a:p>
            <a:pPr algn="ctr"/>
            <a:r>
              <a:rPr lang="es-PY" dirty="0"/>
              <a:t>Primer semestre 2019</a:t>
            </a:r>
          </a:p>
        </p:txBody>
      </p:sp>
      <p:pic>
        <p:nvPicPr>
          <p:cNvPr id="4098" name="Picture 2" descr="Bandera de Argent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3" y="3285139"/>
            <a:ext cx="2325291" cy="2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Resultado de imagen para costa rica bandera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sp>
        <p:nvSpPr>
          <p:cNvPr id="14" name="AutoShape 6" descr="Resultado de imagen para costa rica bandera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2050" name="Picture 2" descr="Resultado de imagen para costa rica band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8" b="30819"/>
          <a:stretch/>
        </p:blipFill>
        <p:spPr bwMode="auto">
          <a:xfrm>
            <a:off x="5919293" y="3285139"/>
            <a:ext cx="2508782" cy="195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599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="" xmlns:a16="http://schemas.microsoft.com/office/drawing/2014/main" id="{5FC3F1CB-12B7-4BE6-AB57-B357A565B9A0}"/>
              </a:ext>
            </a:extLst>
          </p:cNvPr>
          <p:cNvSpPr txBox="1"/>
          <p:nvPr/>
        </p:nvSpPr>
        <p:spPr>
          <a:xfrm>
            <a:off x="1717379" y="1624581"/>
            <a:ext cx="5676179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b="1" dirty="0"/>
              <a:t>Sistema de Monitoreo de Recomendaciones</a:t>
            </a:r>
            <a:endParaRPr lang="es-ES" sz="1200" b="1" dirty="0">
              <a:cs typeface="Calibri"/>
            </a:endParaRPr>
          </a:p>
        </p:txBody>
      </p:sp>
      <p:cxnSp>
        <p:nvCxnSpPr>
          <p:cNvPr id="3" name="Conector recto de flecha 6">
            <a:extLst>
              <a:ext uri="{FF2B5EF4-FFF2-40B4-BE49-F238E27FC236}">
                <a16:creationId xmlns=""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679167" y="1652419"/>
            <a:ext cx="1731752" cy="8628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de flecha 7">
            <a:extLst>
              <a:ext uri="{FF2B5EF4-FFF2-40B4-BE49-F238E27FC236}">
                <a16:creationId xmlns="" xmlns:a16="http://schemas.microsoft.com/office/drawing/2014/main" id="{F6ECD34F-38FE-46C1-B2D5-1A90EE85CB25}"/>
              </a:ext>
            </a:extLst>
          </p:cNvPr>
          <p:cNvCxnSpPr>
            <a:cxnSpLocks/>
          </p:cNvCxnSpPr>
          <p:nvPr/>
        </p:nvCxnSpPr>
        <p:spPr>
          <a:xfrm>
            <a:off x="3646818" y="2126871"/>
            <a:ext cx="1731752" cy="8628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Picture 11" descr="\\nasa\Archivos\DERECHOS HUMANOS\SIMORE\Simore Plus\Foro SIMORE Plus ODS DDHH\Logo SIMORE P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4" y="2850664"/>
            <a:ext cx="3879211" cy="16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786" y="2538843"/>
            <a:ext cx="3453739" cy="201118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07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11150"/>
            <a:ext cx="8229600" cy="1143000"/>
          </a:xfrm>
        </p:spPr>
        <p:txBody>
          <a:bodyPr>
            <a:normAutofit/>
          </a:bodyPr>
          <a:lstStyle/>
          <a:p>
            <a:r>
              <a:rPr lang="es-MX" sz="4000" b="1" dirty="0"/>
              <a:t>Reglamento y Uso del SIMORE</a:t>
            </a:r>
          </a:p>
        </p:txBody>
      </p:sp>
      <p:pic>
        <p:nvPicPr>
          <p:cNvPr id="5" name="4 Imagen" descr="C:\Users\userhp\AppData\Local\Microsoft\Windows\Temporary Internet Files\Content.Outlook\7TIF6QIB\REGLAMENTO SIMOR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7507"/>
            <a:ext cx="2967038" cy="434340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5 Imagen" descr="C:\Users\userhp\AppData\Local\Microsoft\Windows\Temporary Internet Files\Content.Outlook\7TIF6QIB\20140710_103818 (2)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06" r="17953" b="6484"/>
          <a:stretch/>
        </p:blipFill>
        <p:spPr bwMode="auto">
          <a:xfrm rot="5400000">
            <a:off x="5270817" y="2213615"/>
            <a:ext cx="3105150" cy="31311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" y="196399"/>
            <a:ext cx="1168121" cy="1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0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286000" y="1645643"/>
            <a:ext cx="6582323" cy="21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6691" tIns="28346" rIns="56691" bIns="28346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buClrTx/>
              <a:buFontTx/>
              <a:buNone/>
            </a:pPr>
            <a:endParaRPr lang="en-US" altLang="es-PY" sz="36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1295400" y="3810000"/>
            <a:ext cx="3960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600" b="1" i="1" u="sng" dirty="0"/>
              <a:t>Muchas Gracias!</a:t>
            </a:r>
            <a:endParaRPr lang="es-E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48000" y="4648200"/>
            <a:ext cx="5593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/>
              <a:t>Maria Noelia López Sanguinetti </a:t>
            </a:r>
          </a:p>
          <a:p>
            <a:pPr algn="r"/>
            <a:r>
              <a:rPr lang="es-MX" dirty="0"/>
              <a:t>Directora de Derechos Humanos</a:t>
            </a:r>
          </a:p>
          <a:p>
            <a:pPr algn="r"/>
            <a:r>
              <a:rPr lang="es-MX" dirty="0"/>
              <a:t>Ministerio de Relaciones Exteriores</a:t>
            </a:r>
          </a:p>
          <a:p>
            <a:pPr algn="r"/>
            <a:r>
              <a:rPr lang="es-MX" dirty="0"/>
              <a:t>+ 595 21 448409</a:t>
            </a:r>
          </a:p>
          <a:p>
            <a:pPr algn="r"/>
            <a:r>
              <a:rPr lang="es-MX" dirty="0">
                <a:hlinkClick r:id="rId5"/>
              </a:rPr>
              <a:t>mlopez@mre.gov.py - ddhh@mre.gov.py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5092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33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3763" y="533400"/>
            <a:ext cx="7924800" cy="609600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s-AR" sz="2800" dirty="0">
                <a:latin typeface="Calibri" pitchFamily="34" charset="0"/>
              </a:rPr>
              <a:t/>
            </a:r>
            <a:br>
              <a:rPr lang="es-AR" sz="2800" dirty="0">
                <a:latin typeface="Calibri" pitchFamily="34" charset="0"/>
              </a:rPr>
            </a:br>
            <a:r>
              <a:rPr lang="es-PY" altLang="es-PY" sz="2800" dirty="0">
                <a:solidFill>
                  <a:srgbClr val="666666"/>
                </a:solidFill>
              </a:rPr>
              <a:t/>
            </a:r>
            <a:br>
              <a:rPr lang="es-PY" altLang="es-PY" sz="2800" dirty="0">
                <a:solidFill>
                  <a:srgbClr val="666666"/>
                </a:solidFill>
              </a:rPr>
            </a:br>
            <a:r>
              <a:rPr lang="es-PY" altLang="es-PY" sz="2800" b="1" dirty="0"/>
              <a:t>Promoviendo Seguimiento de DD.HH. y ODS</a:t>
            </a:r>
            <a:br>
              <a:rPr lang="es-PY" altLang="es-PY" sz="2800" b="1" dirty="0"/>
            </a:br>
            <a:r>
              <a:rPr lang="es-PY" altLang="es-PY" sz="2800" b="1" dirty="0"/>
              <a:t>en el Consejo de Derechos Humanos de la ONU</a:t>
            </a:r>
            <a:endParaRPr lang="es-PY" sz="2800" dirty="0"/>
          </a:p>
        </p:txBody>
      </p:sp>
      <p:sp>
        <p:nvSpPr>
          <p:cNvPr id="3" name="2 Rectángulo"/>
          <p:cNvSpPr/>
          <p:nvPr/>
        </p:nvSpPr>
        <p:spPr>
          <a:xfrm>
            <a:off x="791227" y="1295400"/>
            <a:ext cx="7696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  <a:p>
            <a:endParaRPr lang="es-MX" b="1" dirty="0"/>
          </a:p>
          <a:p>
            <a:endParaRPr lang="es-MX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El Paraguay es miembro del Consejo de Derechos Humanos (CDH) de la ONU (periodo 2015 – 2017).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El Paraguay ha impulsado dos resoluciones en el CDH sobre la promoción de la cooperación internacional para apoyar los sistemas, los procesos y los mecanismos conexos nacionales de seguimiento de los derechos humanos, y, en 2017, ha incluido el enfoque de la Agenda 2030 para el Desarrollo Sostenible.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El Paraguay ha buscado utilizar su capacidad instalada a nivel nacional.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El Paraguay se ha vuelto un referente mundial en la materia, por medio de su actuación en el CDH y el Programa de Cooperación «SIMORE Paraguay».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sz="2000" dirty="0"/>
              <a:t>Comisión ODS, creada por el Decreto 5887/16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14488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40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42060" y="0"/>
            <a:ext cx="72263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PY" altLang="es-PY" sz="3200" b="1" dirty="0">
                <a:solidFill>
                  <a:schemeClr val="tx1"/>
                </a:solidFill>
                <a:latin typeface="+mj-lt"/>
              </a:rPr>
              <a:t>Iniciativas en el Consejo de Derechos Humanos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09600" y="1079399"/>
            <a:ext cx="8163560" cy="574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endParaRPr lang="es-MX" altLang="es-PY" sz="25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25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25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PY" altLang="es-PY" sz="1400" b="1" i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PY" altLang="es-PY" sz="1400" b="1" i="1" dirty="0">
                <a:solidFill>
                  <a:schemeClr val="tx1"/>
                </a:solidFill>
                <a:latin typeface="+mj-lt"/>
              </a:rPr>
              <a:t>Resolución: HRC </a:t>
            </a:r>
            <a:r>
              <a:rPr lang="es-MX" sz="1400" b="1" i="1" dirty="0">
                <a:solidFill>
                  <a:schemeClr val="tx1"/>
                </a:solidFill>
                <a:latin typeface="+mj-lt"/>
              </a:rPr>
              <a:t>30/25 Promover la cooperación internacional para apoyar los sistemas y procesos nacionales de seguimiento de los derechos humanos </a:t>
            </a:r>
            <a:r>
              <a:rPr lang="es-PY" altLang="es-PY" sz="1400" b="1" i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1400" b="1" i="1" dirty="0">
                <a:solidFill>
                  <a:schemeClr val="tx1"/>
                </a:solidFill>
                <a:latin typeface="+mj-lt"/>
              </a:rPr>
              <a:t>Promoting international cooperation to support national human rights follow-up systems and processes</a:t>
            </a:r>
            <a:r>
              <a:rPr lang="es-PY" altLang="es-PY" sz="1400" b="1" i="1" dirty="0">
                <a:solidFill>
                  <a:schemeClr val="tx1"/>
                </a:solidFill>
                <a:latin typeface="+mj-lt"/>
              </a:rPr>
              <a:t>)</a:t>
            </a:r>
            <a:endParaRPr lang="es-PY" altLang="es-PY" sz="1200" b="1" dirty="0">
              <a:solidFill>
                <a:schemeClr val="tx1"/>
              </a:solidFill>
              <a:latin typeface="+mj-lt"/>
            </a:endParaRPr>
          </a:p>
          <a:p>
            <a:pPr algn="ctr" eaLnBrk="1"/>
            <a:endParaRPr lang="es-PY" altLang="es-PY" sz="2000" b="1" dirty="0">
              <a:solidFill>
                <a:schemeClr val="tx1"/>
              </a:solidFill>
              <a:latin typeface="+mj-lt"/>
            </a:endParaRPr>
          </a:p>
          <a:p>
            <a:pPr algn="ctr" eaLnBrk="1"/>
            <a:r>
              <a:rPr lang="es-PY" altLang="es-PY" sz="2000" b="1" dirty="0">
                <a:solidFill>
                  <a:schemeClr val="tx1"/>
                </a:solidFill>
                <a:latin typeface="+mj-lt"/>
              </a:rPr>
              <a:t>Aprobada por consenso – Copatrocinada por 53 Estados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42" y="914400"/>
            <a:ext cx="469159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399"/>
            <a:ext cx="1168121" cy="1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533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34415" y="228600"/>
            <a:ext cx="7772400" cy="942658"/>
          </a:xfrm>
        </p:spPr>
        <p:txBody>
          <a:bodyPr>
            <a:normAutofit fontScale="90000"/>
          </a:bodyPr>
          <a:lstStyle/>
          <a:p>
            <a:r>
              <a:rPr lang="es-PY" altLang="es-PY" b="1" dirty="0"/>
              <a:t>Antecedentes</a:t>
            </a:r>
            <a:r>
              <a:rPr lang="en-US" altLang="es-PY" dirty="0">
                <a:solidFill>
                  <a:srgbClr val="666666"/>
                </a:solidFill>
              </a:rPr>
              <a:t/>
            </a:r>
            <a:br>
              <a:rPr lang="en-US" altLang="es-PY" dirty="0">
                <a:solidFill>
                  <a:srgbClr val="666666"/>
                </a:solidFill>
              </a:rPr>
            </a:br>
            <a:endParaRPr lang="es-PY" dirty="0"/>
          </a:p>
        </p:txBody>
      </p:sp>
      <p:sp>
        <p:nvSpPr>
          <p:cNvPr id="3" name="2 CuadroTexto"/>
          <p:cNvSpPr txBox="1"/>
          <p:nvPr/>
        </p:nvSpPr>
        <p:spPr>
          <a:xfrm>
            <a:off x="2590800" y="9144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u="sng" dirty="0"/>
              <a:t>1era. Etapa</a:t>
            </a:r>
            <a:r>
              <a:rPr lang="es-AR" sz="2400" dirty="0"/>
              <a:t>: Buscador de Recomendaciones de Mecanismos Internacionales de Derechos Humanos (2011-2013)</a:t>
            </a:r>
            <a:endParaRPr lang="es-PY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0" y="2346278"/>
            <a:ext cx="8153400" cy="436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1066800" y="12192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9030"/>
            <a:ext cx="1231560" cy="12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42060" y="0"/>
            <a:ext cx="722630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s-PY" sz="4000" b="1" dirty="0">
                <a:solidFill>
                  <a:schemeClr val="tx1"/>
                </a:solidFill>
                <a:latin typeface="+mj-lt"/>
              </a:rPr>
              <a:t>Institucionalización</a:t>
            </a:r>
            <a:endParaRPr lang="es-PY" altLang="es-PY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50303"/>
            <a:ext cx="9067800" cy="515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66800" y="885121"/>
            <a:ext cx="7226300" cy="55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es-PY" sz="3000" b="1" dirty="0">
                <a:solidFill>
                  <a:schemeClr val="tx1"/>
                </a:solidFill>
                <a:latin typeface="+mj-lt"/>
              </a:rPr>
              <a:t>Decreto N° 4368/15</a:t>
            </a:r>
            <a:endParaRPr lang="es-PY" altLang="es-PY" sz="3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9" y="196399"/>
            <a:ext cx="1168121" cy="11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4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924800" cy="6096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s-AR" dirty="0">
                <a:latin typeface="Calibri" pitchFamily="34" charset="0"/>
              </a:rPr>
              <a:t/>
            </a:r>
            <a:br>
              <a:rPr lang="es-AR" dirty="0">
                <a:latin typeface="Calibri" pitchFamily="34" charset="0"/>
              </a:rPr>
            </a:br>
            <a:r>
              <a:rPr lang="es-PY" altLang="es-PY" sz="3900" dirty="0">
                <a:solidFill>
                  <a:srgbClr val="666666"/>
                </a:solidFill>
              </a:rPr>
              <a:t/>
            </a:r>
            <a:br>
              <a:rPr lang="es-PY" altLang="es-PY" sz="3900" dirty="0">
                <a:solidFill>
                  <a:srgbClr val="666666"/>
                </a:solidFill>
              </a:rPr>
            </a:br>
            <a:r>
              <a:rPr lang="es-PY" altLang="es-PY" b="1" dirty="0"/>
              <a:t>Metodología de Trabajo</a:t>
            </a:r>
            <a:r>
              <a:rPr lang="es-PY" altLang="es-PY" sz="3900" dirty="0">
                <a:solidFill>
                  <a:srgbClr val="666666"/>
                </a:solidFill>
              </a:rPr>
              <a:t/>
            </a:r>
            <a:br>
              <a:rPr lang="es-PY" altLang="es-PY" sz="3900" dirty="0">
                <a:solidFill>
                  <a:srgbClr val="666666"/>
                </a:solidFill>
              </a:rPr>
            </a:br>
            <a:r>
              <a:rPr lang="en-US" altLang="es-PY" dirty="0">
                <a:solidFill>
                  <a:srgbClr val="666666"/>
                </a:solidFill>
              </a:rPr>
              <a:t/>
            </a:r>
            <a:br>
              <a:rPr lang="en-US" altLang="es-PY" dirty="0">
                <a:solidFill>
                  <a:srgbClr val="666666"/>
                </a:solidFill>
              </a:rPr>
            </a:br>
            <a:r>
              <a:rPr lang="en-US" altLang="es-PY" sz="1700" u="sng" dirty="0"/>
              <a:t/>
            </a:r>
            <a:br>
              <a:rPr lang="en-US" altLang="es-PY" sz="1700" u="sng" dirty="0"/>
            </a:br>
            <a:endParaRPr lang="es-PY" sz="17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88364749"/>
              </p:ext>
            </p:extLst>
          </p:nvPr>
        </p:nvGraphicFramePr>
        <p:xfrm>
          <a:off x="791227" y="3810000"/>
          <a:ext cx="78488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3062613" y="1328056"/>
            <a:ext cx="3566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u="sng" dirty="0"/>
              <a:t>Articulación interinstitucional</a:t>
            </a:r>
            <a:r>
              <a:rPr lang="es-MX" sz="2000" dirty="0"/>
              <a:t>: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4800" y="2153069"/>
            <a:ext cx="384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Participación de los 3 Poderes del Estado y órganos </a:t>
            </a:r>
            <a:r>
              <a:rPr lang="es-MX" dirty="0" err="1"/>
              <a:t>extrapoder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4572000" y="2941890"/>
            <a:ext cx="384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Conformación de Mesas Poblacionales</a:t>
            </a:r>
          </a:p>
        </p:txBody>
      </p:sp>
      <p:sp>
        <p:nvSpPr>
          <p:cNvPr id="4" name="3 Flecha derecha"/>
          <p:cNvSpPr/>
          <p:nvPr/>
        </p:nvSpPr>
        <p:spPr>
          <a:xfrm rot="7886655">
            <a:off x="2572999" y="1780919"/>
            <a:ext cx="600465" cy="191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6" name="5 Flecha doblada"/>
          <p:cNvSpPr/>
          <p:nvPr/>
        </p:nvSpPr>
        <p:spPr>
          <a:xfrm rot="5400000">
            <a:off x="4979741" y="1624805"/>
            <a:ext cx="480246" cy="19050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7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schemeClr val="tx1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 rot="7886655">
            <a:off x="4527193" y="3503892"/>
            <a:ext cx="600465" cy="191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13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9030"/>
            <a:ext cx="1231560" cy="12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  <p:bldP spid="8" grpId="0"/>
      <p:bldP spid="9" grpId="0"/>
      <p:bldP spid="4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6DD100-B02E-417D-AFF7-41F3AF4B0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F1DB738-46A1-452C-B730-759BB4761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Sistematizamos los informes a: </a:t>
            </a:r>
          </a:p>
          <a:p>
            <a:pPr lvl="1"/>
            <a:r>
              <a:rPr lang="x-none" dirty="0"/>
              <a:t>Órganos de Tratados (CCPR; CESCCR; CERD; CEDAW; CAT; OPCAT; CRC; CMW; CRPD; CED)</a:t>
            </a:r>
          </a:p>
          <a:p>
            <a:pPr lvl="1"/>
            <a:r>
              <a:rPr lang="x-none" dirty="0"/>
              <a:t>Procedimientos Especiales: Relatores o expertos independientes </a:t>
            </a:r>
          </a:p>
          <a:p>
            <a:pPr lvl="1"/>
            <a:r>
              <a:rPr lang="x-none" dirty="0"/>
              <a:t>Examen Periódico Universal</a:t>
            </a:r>
            <a:endParaRPr lang="en-US" dirty="0"/>
          </a:p>
        </p:txBody>
      </p:sp>
      <p:pic>
        <p:nvPicPr>
          <p:cNvPr id="4" name="Picture 2" descr="http://www.mre.gov.py/SimorePlus/imgs/logos/SimoreNanduti.png">
            <a:extLst>
              <a:ext uri="{FF2B5EF4-FFF2-40B4-BE49-F238E27FC236}">
                <a16:creationId xmlns="" xmlns:a16="http://schemas.microsoft.com/office/drawing/2014/main" id="{88160580-52FC-43BE-98E3-624FBF4B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9030"/>
            <a:ext cx="1231560" cy="123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28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Metodología</a:t>
            </a: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199"/>
            <a:ext cx="1981200" cy="234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3026228"/>
            <a:ext cx="1938495" cy="244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4669"/>
            <a:ext cx="1937234" cy="24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90070" y="1698478"/>
            <a:ext cx="4367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Elaboración de cuadernillos</a:t>
            </a:r>
            <a:endParaRPr lang="es-MX" b="1" dirty="0"/>
          </a:p>
        </p:txBody>
      </p:sp>
      <p:pic>
        <p:nvPicPr>
          <p:cNvPr id="9" name="Picture 2" descr="http://www.mre.gov.py/SimorePlus/imgs/logos/SimoreNandut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9031"/>
            <a:ext cx="1117266" cy="11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BC75E9-1B2F-4147-B4AD-64771057CE97}"/>
</file>

<file path=customXml/itemProps2.xml><?xml version="1.0" encoding="utf-8"?>
<ds:datastoreItem xmlns:ds="http://schemas.openxmlformats.org/officeDocument/2006/customXml" ds:itemID="{346E56EE-DD4B-46A4-AA97-5389983AB537}"/>
</file>

<file path=customXml/itemProps3.xml><?xml version="1.0" encoding="utf-8"?>
<ds:datastoreItem xmlns:ds="http://schemas.openxmlformats.org/officeDocument/2006/customXml" ds:itemID="{FF079952-97E3-41F0-B2D0-6608FFFCFE7C}"/>
</file>

<file path=docProps/app.xml><?xml version="1.0" encoding="utf-8"?>
<Properties xmlns="http://schemas.openxmlformats.org/officeDocument/2006/extended-properties" xmlns:vt="http://schemas.openxmlformats.org/officeDocument/2006/docPropsVTypes">
  <TotalTime>3420</TotalTime>
  <Words>983</Words>
  <Application>Microsoft Office PowerPoint</Application>
  <PresentationFormat>On-screen Show (4:3)</PresentationFormat>
  <Paragraphs>137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Tema de Office</vt:lpstr>
      <vt:lpstr>PowerPoint Presentation</vt:lpstr>
      <vt:lpstr>Antecedentes - SIMORE</vt:lpstr>
      <vt:lpstr>  Promoviendo Seguimiento de DD.HH. y ODS en el Consejo de Derechos Humanos de la ONU</vt:lpstr>
      <vt:lpstr>PowerPoint Presentation</vt:lpstr>
      <vt:lpstr>Antecedentes </vt:lpstr>
      <vt:lpstr>PowerPoint Presentation</vt:lpstr>
      <vt:lpstr>  Metodología de Trabajo   </vt:lpstr>
      <vt:lpstr>PowerPoint Presentation</vt:lpstr>
      <vt:lpstr>Metodología</vt:lpstr>
      <vt:lpstr>PowerPoint Presentation</vt:lpstr>
      <vt:lpstr>Talleres con funcionarios del Estado</vt:lpstr>
      <vt:lpstr>PowerPoint Presentation</vt:lpstr>
      <vt:lpstr>PowerPoint Presentation</vt:lpstr>
      <vt:lpstr>Producto:</vt:lpstr>
      <vt:lpstr>Uso y Aplicación</vt:lpstr>
      <vt:lpstr> Ventajas del SIMORE Plus</vt:lpstr>
      <vt:lpstr>Derechos Humanos y Desarrollo Sostenible</vt:lpstr>
      <vt:lpstr>No hay Desarrollo Sostenible sin Derechos Humanos</vt:lpstr>
      <vt:lpstr>Las recomendaciones internacionales de Derechos Humanos y la implementación de los ODS deben ser procesos vinculados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Programas en Ejecución </vt:lpstr>
      <vt:lpstr>PowerPoint Presentation</vt:lpstr>
      <vt:lpstr>Reglamento y Uso del SIMORE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userhp</dc:creator>
  <cp:lastModifiedBy>ONU</cp:lastModifiedBy>
  <cp:revision>232</cp:revision>
  <dcterms:created xsi:type="dcterms:W3CDTF">2014-07-09T11:48:44Z</dcterms:created>
  <dcterms:modified xsi:type="dcterms:W3CDTF">2019-01-16T17:15:00Z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