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59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BCF450D-1A44-4378-9270-63FAEA8AA247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27BECDF-46F3-412A-8EF5-9184509105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Hello,</a:t>
            </a:r>
          </a:p>
          <a:p>
            <a:r>
              <a:rPr lang="fr-FR" dirty="0" err="1" smtClean="0"/>
              <a:t>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name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vincent girard, I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first </a:t>
            </a:r>
            <a:r>
              <a:rPr lang="fr-FR" baseline="0" dirty="0" err="1" smtClean="0"/>
              <a:t>thank</a:t>
            </a:r>
            <a:r>
              <a:rPr lang="fr-FR" baseline="0" dirty="0" smtClean="0"/>
              <a:t> the Un for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invitation to exchange.</a:t>
            </a:r>
          </a:p>
          <a:p>
            <a:r>
              <a:rPr lang="fr-FR" baseline="0" dirty="0" smtClean="0"/>
              <a:t> i </a:t>
            </a:r>
            <a:r>
              <a:rPr lang="fr-FR" baseline="0" dirty="0" err="1" smtClean="0"/>
              <a:t>am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doctor</a:t>
            </a:r>
            <a:r>
              <a:rPr lang="fr-FR" baseline="0" dirty="0" smtClean="0"/>
              <a:t> and a </a:t>
            </a:r>
            <a:r>
              <a:rPr lang="fr-FR" baseline="0" dirty="0" err="1" smtClean="0"/>
              <a:t>reseracher</a:t>
            </a:r>
            <a:r>
              <a:rPr lang="fr-FR" baseline="0" dirty="0" smtClean="0"/>
              <a:t> and i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for a </a:t>
            </a:r>
            <a:r>
              <a:rPr lang="fr-FR" baseline="0" dirty="0" err="1" smtClean="0"/>
              <a:t>Regional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Health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agency</a:t>
            </a:r>
            <a:r>
              <a:rPr lang="fr-FR" baseline="0" dirty="0" smtClean="0"/>
              <a:t> for one </a:t>
            </a:r>
            <a:r>
              <a:rPr lang="fr-FR" baseline="0" dirty="0" err="1" smtClean="0"/>
              <a:t>year</a:t>
            </a:r>
            <a:r>
              <a:rPr lang="fr-FR" baseline="0" dirty="0" smtClean="0"/>
              <a:t>. I have </a:t>
            </a:r>
            <a:r>
              <a:rPr lang="fr-FR" baseline="0" dirty="0" err="1" smtClean="0"/>
              <a:t>spent</a:t>
            </a:r>
            <a:r>
              <a:rPr lang="fr-FR" baseline="0" dirty="0" smtClean="0"/>
              <a:t> the last 15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working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street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psychaitrist</a:t>
            </a:r>
            <a:r>
              <a:rPr lang="fr-FR" baseline="0" dirty="0" smtClean="0"/>
              <a:t> in a mobile team </a:t>
            </a:r>
            <a:r>
              <a:rPr lang="fr-FR" baseline="0" dirty="0" err="1" smtClean="0"/>
              <a:t>helping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homeless</a:t>
            </a:r>
            <a:r>
              <a:rPr lang="fr-FR" baseline="0" dirty="0" smtClean="0"/>
              <a:t> people to have a home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strategies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I hava the chance ton </a:t>
            </a:r>
            <a:r>
              <a:rPr lang="fr-FR" baseline="0" dirty="0" err="1" smtClean="0"/>
              <a:t>convince</a:t>
            </a:r>
            <a:r>
              <a:rPr lang="fr-FR" baseline="0" dirty="0" smtClean="0"/>
              <a:t> the french state to set up a </a:t>
            </a:r>
            <a:r>
              <a:rPr lang="fr-FR" baseline="0" dirty="0" err="1" smtClean="0"/>
              <a:t>research</a:t>
            </a:r>
            <a:r>
              <a:rPr lang="fr-FR" baseline="0" dirty="0" smtClean="0"/>
              <a:t> intervention program call « </a:t>
            </a:r>
            <a:r>
              <a:rPr lang="fr-FR" baseline="0" dirty="0" err="1" smtClean="0"/>
              <a:t>housing</a:t>
            </a:r>
            <a:r>
              <a:rPr lang="fr-FR" baseline="0" dirty="0" smtClean="0"/>
              <a:t> first »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arround</a:t>
            </a:r>
            <a:r>
              <a:rPr lang="fr-FR" baseline="0" dirty="0" smtClean="0"/>
              <a:t> 35 million dollars.</a:t>
            </a:r>
          </a:p>
          <a:p>
            <a:r>
              <a:rPr lang="fr-FR" baseline="0" dirty="0" err="1" smtClean="0"/>
              <a:t>Today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informationa</a:t>
            </a:r>
            <a:r>
              <a:rPr lang="fr-FR" baseline="0" dirty="0" smtClean="0"/>
              <a:t> bout how </a:t>
            </a:r>
            <a:r>
              <a:rPr lang="fr-FR" baseline="0" dirty="0" err="1" smtClean="0"/>
              <a:t>housing</a:t>
            </a:r>
            <a:r>
              <a:rPr lang="fr-FR" baseline="0" dirty="0" smtClean="0"/>
              <a:t> first influence the mental french </a:t>
            </a:r>
            <a:r>
              <a:rPr lang="fr-FR" baseline="0" dirty="0" err="1" smtClean="0"/>
              <a:t>policy</a:t>
            </a:r>
            <a:r>
              <a:rPr lang="fr-FR" baseline="0" dirty="0" smtClean="0"/>
              <a:t> 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93C2-226E-A546-8DB3-38A27CA708B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dirty="0" smtClean="0"/>
              <a:t>90 000 people </a:t>
            </a:r>
            <a:r>
              <a:rPr lang="fr-FR" dirty="0" err="1" smtClean="0"/>
              <a:t>concerned</a:t>
            </a:r>
            <a:r>
              <a:rPr lang="fr-FR" dirty="0" smtClean="0"/>
              <a:t> in 2015 or + 15% </a:t>
            </a:r>
            <a:r>
              <a:rPr lang="fr-FR" dirty="0" err="1" smtClean="0"/>
              <a:t>since</a:t>
            </a:r>
            <a:r>
              <a:rPr lang="fr-FR" dirty="0" smtClean="0"/>
              <a:t> the 2011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reform</a:t>
            </a:r>
            <a:r>
              <a:rPr lang="fr-FR" sz="2400" dirty="0" smtClean="0"/>
              <a:t>. </a:t>
            </a:r>
            <a:r>
              <a:rPr lang="fr-FR" sz="2400" dirty="0" err="1" smtClean="0"/>
              <a:t>Coldefy</a:t>
            </a:r>
            <a:r>
              <a:rPr lang="fr-FR" sz="2400" dirty="0" smtClean="0"/>
              <a:t> 2017</a:t>
            </a:r>
          </a:p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391071-F383-450C-839B-5BDB21A942BF}" type="slidenum">
              <a:rPr lang="fr-FR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3AEAC8-1DAF-4518-96B8-2B769429CF34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FC40-ADEC-42FC-8D0C-71D20C328E27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085F-D9A1-4758-9665-211C7E4780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829B9-16F4-49D6-B990-03E0C257E229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DEB2-89F2-46EA-91BB-60DF94E791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D5A3-5B53-46C4-91A6-BBA3BB63C93D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42BC2-41C3-44BC-8C47-571C6CD3C0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F5AD1-BEE6-4F4F-8357-5EE8C767CF25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9B15-8D5D-44C8-8635-6E6BEECDA79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A825-9E6B-452C-ADE4-7993FFADA3E9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0E898-FA2D-4BB2-856A-6BE5C8CE82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2719-3D4A-461D-8D0C-C9DA414BD3C6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C49C-39B3-4A18-8D74-F67C26144D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59BE-A0C4-4739-AD12-859E4376E96B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76C28-57BE-4599-94F0-D19B35BF5E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07C7-6A3C-4C32-8F2E-0E04E12197EA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6B121-445E-465F-B54C-4C9042386A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FDD8A-3FDD-4CF7-ACC3-B6421338CD43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0D216-4ACD-4A40-85A0-F4FCE4841B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67FD-2276-48C7-8372-89DD17CFE551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6C78-DDC9-40D0-A5D7-E6998A5ED0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A11D-2F58-4BBD-B069-7CA550517B50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FE9F-08AC-4A4F-A1E5-EE6D8D5E9E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EB6FD-524D-4C8A-88AB-9E9D00B5E244}" type="datetimeFigureOut">
              <a:rPr lang="fr-FR"/>
              <a:pPr>
                <a:defRPr/>
              </a:pPr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929B00-3C38-415E-B7F7-AC4AB606D4F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9329"/>
            <a:ext cx="7772400" cy="2562267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en-US" sz="4000" b="1" dirty="0" smtClean="0"/>
              <a:t>What can “Housing First” </a:t>
            </a:r>
            <a:br>
              <a:rPr lang="en-US" sz="4000" b="1" dirty="0" smtClean="0"/>
            </a:br>
            <a:r>
              <a:rPr lang="en-US" sz="4000" b="1" dirty="0" smtClean="0"/>
              <a:t>contribute to Mental health French Policy?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3442" y="3989496"/>
            <a:ext cx="8154758" cy="2359984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Vincent Girard</a:t>
            </a:r>
            <a:r>
              <a:rPr lang="fr-FR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Agency</a:t>
            </a:r>
            <a:r>
              <a:rPr lang="fr-FR" dirty="0" smtClean="0"/>
              <a:t>, Marseille, France</a:t>
            </a:r>
          </a:p>
          <a:p>
            <a:pPr fontAlgn="auto">
              <a:spcAft>
                <a:spcPts val="0"/>
              </a:spcAft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/>
              <a:t>Consultation </a:t>
            </a:r>
            <a:r>
              <a:rPr lang="en-GB" b="1" dirty="0"/>
              <a:t>on Human Rights and Mental Health</a:t>
            </a:r>
            <a:endParaRPr lang="fr-FR" dirty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/>
              <a:t>Identifying strategies to promote human rights in mental </a:t>
            </a:r>
            <a:r>
              <a:rPr lang="en-GB" b="1" dirty="0" smtClean="0"/>
              <a:t>health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/>
              <a:t>14 </a:t>
            </a:r>
            <a:r>
              <a:rPr lang="fr-FR" dirty="0"/>
              <a:t>and 15 May 2018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/>
              <a:t>Geneva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dirty="0"/>
              <a:t>UNITED NATIONS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Presentation outline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1- Chosen facts about France and Mental Health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2-  How Housing First works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3- Main Scientific data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4- Mainstreaming and transferability to other issues and fields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Chosen facts about France and mental health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41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Global burden attributed to mental health is very high and increasing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Second Highest budget/inhabitant in mental health in Europe (10 billion Euros in </a:t>
            </a:r>
            <a:r>
              <a:rPr lang="en-US" sz="2400" dirty="0" err="1" smtClean="0"/>
              <a:t>hospitalisation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Nearly 45,000 people with a psycho-social disability living in the street, and 25,000 in jail in 2015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Psychiatric coercion is rising dramatically: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sz="2400" dirty="0" smtClean="0"/>
              <a:t>    90 000 people </a:t>
            </a:r>
            <a:r>
              <a:rPr lang="fr-FR" sz="2400" dirty="0" err="1" smtClean="0"/>
              <a:t>concerned</a:t>
            </a:r>
            <a:r>
              <a:rPr lang="fr-FR" sz="2400" dirty="0" smtClean="0"/>
              <a:t> in 2015, + 15% </a:t>
            </a:r>
            <a:r>
              <a:rPr lang="fr-FR" sz="2400" dirty="0" err="1" smtClean="0"/>
              <a:t>since</a:t>
            </a:r>
            <a:r>
              <a:rPr lang="fr-FR" sz="2400" dirty="0" smtClean="0"/>
              <a:t> the 2011 </a:t>
            </a:r>
            <a:r>
              <a:rPr lang="fr-FR" sz="2400" dirty="0" err="1" smtClean="0"/>
              <a:t>legal</a:t>
            </a:r>
            <a:r>
              <a:rPr lang="fr-FR" sz="2400" dirty="0" smtClean="0"/>
              <a:t> </a:t>
            </a:r>
            <a:r>
              <a:rPr lang="fr-FR" sz="2400" dirty="0" err="1" smtClean="0"/>
              <a:t>reform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Human rights violated repeatedly in the mental health system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Housing First work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It is the person who chooses where and how she wants to live in her home.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There is no requirement to accept care in exchange and/or stop consumption of psycho-active substances.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person is supported by a team coordinated by a social worker and with peer workers.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 </a:t>
            </a:r>
            <a:r>
              <a:rPr lang="en-US" sz="4000" b="1" dirty="0" smtClean="0"/>
              <a:t>Main</a:t>
            </a:r>
            <a:r>
              <a:rPr lang="en-US" sz="4000" dirty="0" smtClean="0"/>
              <a:t> </a:t>
            </a:r>
            <a:r>
              <a:rPr lang="en-US" sz="4000" b="1" dirty="0" smtClean="0"/>
              <a:t>Scientific data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Multi-site Randomized control trial shows that after two years: 27% of normal costs that would have been incurred are avoided. </a:t>
            </a:r>
          </a:p>
          <a:p>
            <a:pPr eaLnBrk="1" hangingPunct="1"/>
            <a:r>
              <a:rPr lang="en-US" smtClean="0"/>
              <a:t>70% of these avoided costs are related to a decrease in hospitalizations</a:t>
            </a:r>
          </a:p>
          <a:p>
            <a:pPr eaLnBrk="1" hangingPunct="1"/>
            <a:r>
              <a:rPr lang="en-US" smtClean="0"/>
              <a:t>Other needs, such as “supported employment” and other inclusion strategies have been identified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/>
              <a:t>Mainstreaming and transferability to other issues and fields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/>
            <a:r>
              <a:rPr lang="en-US" dirty="0" smtClean="0"/>
              <a:t>Shift of homeless policy step-by-step to Housing First</a:t>
            </a:r>
          </a:p>
          <a:p>
            <a:pPr eaLnBrk="1" hangingPunct="1"/>
            <a:r>
              <a:rPr lang="en-US" dirty="0" smtClean="0"/>
              <a:t>lever of action to change mental health policy</a:t>
            </a:r>
          </a:p>
          <a:p>
            <a:pPr eaLnBrk="1" hangingPunct="1"/>
            <a:r>
              <a:rPr lang="en-US" dirty="0" smtClean="0"/>
              <a:t>Using scientific evidence to change policy</a:t>
            </a:r>
          </a:p>
          <a:p>
            <a:pPr eaLnBrk="1" hangingPunct="1"/>
            <a:r>
              <a:rPr lang="en-US" dirty="0" smtClean="0"/>
              <a:t>Jail avoidance program</a:t>
            </a:r>
          </a:p>
          <a:p>
            <a:pPr eaLnBrk="1" hangingPunct="1"/>
            <a:r>
              <a:rPr lang="en-US" dirty="0" smtClean="0"/>
              <a:t>Emergency/crisis program </a:t>
            </a:r>
            <a:r>
              <a:rPr lang="en-US" sz="2000" dirty="0" smtClean="0"/>
              <a:t>(with peer for crisis and Open Dialogue)</a:t>
            </a:r>
          </a:p>
          <a:p>
            <a:pPr eaLnBrk="1" hangingPunct="1"/>
            <a:r>
              <a:rPr lang="en-US" dirty="0" smtClean="0"/>
              <a:t>New policy in disability in France: inclusive Housing 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82FC72-B6C9-4D11-9EFD-867C4C14AAE8}"/>
</file>

<file path=customXml/itemProps2.xml><?xml version="1.0" encoding="utf-8"?>
<ds:datastoreItem xmlns:ds="http://schemas.openxmlformats.org/officeDocument/2006/customXml" ds:itemID="{2EABA275-2359-4490-B057-89C177469C85}"/>
</file>

<file path=customXml/itemProps3.xml><?xml version="1.0" encoding="utf-8"?>
<ds:datastoreItem xmlns:ds="http://schemas.openxmlformats.org/officeDocument/2006/customXml" ds:itemID="{E2B5333B-E364-4A77-8886-72D95A711C17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413</Words>
  <Application>Microsoft Office PowerPoint</Application>
  <PresentationFormat>On-screen Show (4:3)</PresentationFormat>
  <Paragraphs>64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  What can “Housing First”  contribute to Mental health French Policy? </vt:lpstr>
      <vt:lpstr>Presentation outline</vt:lpstr>
      <vt:lpstr>Chosen facts about France and mental health</vt:lpstr>
      <vt:lpstr>How Housing First work</vt:lpstr>
      <vt:lpstr> Main Scientific data </vt:lpstr>
      <vt:lpstr>Mainstreaming and transferability to other issues and fields</vt:lpstr>
    </vt:vector>
  </TitlesOfParts>
  <Company>AP-HM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vincent girard</dc:creator>
  <cp:lastModifiedBy>FRANCO PARRA Marta</cp:lastModifiedBy>
  <cp:revision>11</cp:revision>
  <dcterms:created xsi:type="dcterms:W3CDTF">2018-05-14T07:26:24Z</dcterms:created>
  <dcterms:modified xsi:type="dcterms:W3CDTF">2018-05-14T13:07:10Z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