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83" r:id="rId3"/>
    <p:sldId id="282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D2F"/>
    <a:srgbClr val="003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/>
    <p:restoredTop sz="94674"/>
  </p:normalViewPr>
  <p:slideViewPr>
    <p:cSldViewPr>
      <p:cViewPr varScale="1">
        <p:scale>
          <a:sx n="102" d="100"/>
          <a:sy n="102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Hoja1!$A$2:$A$3</c:f>
              <c:strCache>
                <c:ptCount val="2"/>
                <c:pt idx="0">
                  <c:v>Atención primaria de salud</c:v>
                </c:pt>
                <c:pt idx="1">
                  <c:v>Equipos de salud mental comunitaria 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2217</c:v>
                </c:pt>
                <c:pt idx="1">
                  <c:v>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6-45D4-A5FA-7A7F66191FE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Hoja1!$A$2:$A$3</c:f>
              <c:strCache>
                <c:ptCount val="2"/>
                <c:pt idx="0">
                  <c:v>Atención primaria de salud</c:v>
                </c:pt>
                <c:pt idx="1">
                  <c:v>Equipos de salud mental comunitaria  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4559</c:v>
                </c:pt>
                <c:pt idx="1">
                  <c:v>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46-45D4-A5FA-7A7F66191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430168"/>
        <c:axId val="475436072"/>
      </c:barChart>
      <c:catAx>
        <c:axId val="47543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36072"/>
        <c:crosses val="autoZero"/>
        <c:auto val="1"/>
        <c:lblAlgn val="ctr"/>
        <c:lblOffset val="100"/>
        <c:noMultiLvlLbl val="0"/>
      </c:catAx>
      <c:valAx>
        <c:axId val="47543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30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Camas agudas en hospitales generales </c:v>
                </c:pt>
                <c:pt idx="1">
                  <c:v>Camas agudas en hospitales psiquiátricos</c:v>
                </c:pt>
                <c:pt idx="2">
                  <c:v>Camas crónicas en hospitales psiquiátricos</c:v>
                </c:pt>
                <c:pt idx="3">
                  <c:v>Plazas en hogares con apoyo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2.5</c:v>
                </c:pt>
                <c:pt idx="1">
                  <c:v>5.9</c:v>
                </c:pt>
                <c:pt idx="2">
                  <c:v>25.9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6-45D4-A5FA-7A7F66191FE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Camas agudas en hospitales generales </c:v>
                </c:pt>
                <c:pt idx="1">
                  <c:v>Camas agudas en hospitales psiquiátricos</c:v>
                </c:pt>
                <c:pt idx="2">
                  <c:v>Camas crónicas en hospitales psiquiátricos</c:v>
                </c:pt>
                <c:pt idx="3">
                  <c:v>Plazas en hogares con apoyo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5.3</c:v>
                </c:pt>
                <c:pt idx="1">
                  <c:v>2.9</c:v>
                </c:pt>
                <c:pt idx="2">
                  <c:v>3.1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46-45D4-A5FA-7A7F66191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430168"/>
        <c:axId val="475436072"/>
      </c:barChart>
      <c:catAx>
        <c:axId val="47543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36072"/>
        <c:crosses val="autoZero"/>
        <c:auto val="1"/>
        <c:lblAlgn val="ctr"/>
        <c:lblOffset val="100"/>
        <c:noMultiLvlLbl val="0"/>
      </c:catAx>
      <c:valAx>
        <c:axId val="4754360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30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F93F1-3C7E-7D45-BD05-4FA1C38BD7D1}" type="datetimeFigureOut">
              <a:rPr lang="es-CL" smtClean="0"/>
              <a:t>10-05-2018</a:t>
            </a:fld>
            <a:endParaRPr lang="es-CL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FC1BF-1452-DC49-BAF4-29EAF322175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61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FC1BF-1452-DC49-BAF4-29EAF322175C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261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5305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L" sz="3600" b="1">
                <a:solidFill>
                  <a:schemeClr val="tx1">
                    <a:lumMod val="65000"/>
                    <a:lumOff val="35000"/>
                  </a:schemeClr>
                </a:solidFill>
              </a:rPr>
              <a:t>Reforma de Salud Mental y Derechos Humanos en Chile 1990-2018: </a:t>
            </a:r>
            <a:br>
              <a:rPr lang="es-CL" sz="3600" b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s-CL" sz="3600" b="1">
                <a:solidFill>
                  <a:schemeClr val="tx1">
                    <a:lumMod val="65000"/>
                    <a:lumOff val="35000"/>
                  </a:schemeClr>
                </a:solidFill>
              </a:rPr>
              <a:t>logros y desafíos</a:t>
            </a:r>
            <a:br>
              <a:rPr lang="es-CL" sz="3600" b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s-CL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3644B7A-48CD-BA4D-949B-5C17ADB8D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6790"/>
            <a:ext cx="9144000" cy="17859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D91387F-2CCB-DC47-B829-266110ED9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1152128" cy="205491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67035"/>
            <a:ext cx="1140431" cy="172819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2D8EFFC-B6C7-F74F-983F-9AEA17A35252}"/>
              </a:ext>
            </a:extLst>
          </p:cNvPr>
          <p:cNvSpPr txBox="1"/>
          <p:nvPr/>
        </p:nvSpPr>
        <p:spPr>
          <a:xfrm>
            <a:off x="5598053" y="4994794"/>
            <a:ext cx="2893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Dr. Alberto Minoletti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79426C6-808E-5E4C-8268-D8BEDF4E3031}"/>
              </a:ext>
            </a:extLst>
          </p:cNvPr>
          <p:cNvSpPr/>
          <p:nvPr/>
        </p:nvSpPr>
        <p:spPr>
          <a:xfrm>
            <a:off x="5724128" y="5445589"/>
            <a:ext cx="45719" cy="1008112"/>
          </a:xfrm>
          <a:prstGeom prst="rect">
            <a:avLst/>
          </a:prstGeom>
          <a:solidFill>
            <a:srgbClr val="EF9D2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859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FDA1B-BA78-447A-869B-7F15F80F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800"/>
              <a:t>Número de personas tratadas por trastornos mentales por 100,000 habitantes en centros ambulatorios: 2004-2014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A6A946-31F6-4958-AACD-581BE3529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853613"/>
              </p:ext>
            </p:extLst>
          </p:nvPr>
        </p:nvGraphicFramePr>
        <p:xfrm>
          <a:off x="457200" y="126876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924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FDA1B-BA78-447A-869B-7F15F80F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200"/>
              <a:t>Número de camas por 100,000 habitantes en diferentes dispositivos de salud mental : 1990-2014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A6A946-31F6-4958-AACD-581BE3529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460030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0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A8DCF-0432-4320-891F-9908FEB8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39" y="26064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CL" sz="3600"/>
              <a:t>Principales Logros en Derechos Humanos con la Reforma de Salud Mental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858653-19D3-4775-B779-297AAE36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CL"/>
              <a:t>Aumento de disponibilidad, accesibilidad y calidad de los servicios de salud mental communitaria</a:t>
            </a:r>
          </a:p>
          <a:p>
            <a:r>
              <a:rPr lang="es-CL"/>
              <a:t>Una vida con mayor dignidad, autonomía e inclusion social para muchas personas con discapacidades psicosociales</a:t>
            </a:r>
          </a:p>
          <a:p>
            <a:r>
              <a:rPr lang="es-CL"/>
              <a:t>Trabajadores de salud más concientes de los derechos humanos</a:t>
            </a:r>
          </a:p>
          <a:p>
            <a:r>
              <a:rPr lang="es-CL"/>
              <a:t>Menor uso de coerción, abuso y violencia con personas usuarias de servicios de salud mental</a:t>
            </a:r>
          </a:p>
        </p:txBody>
      </p:sp>
    </p:spTree>
    <p:extLst>
      <p:ext uri="{BB962C8B-B14F-4D97-AF65-F5344CB8AC3E}">
        <p14:creationId xmlns:p14="http://schemas.microsoft.com/office/powerpoint/2010/main" val="114676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388D1-1BB4-43B7-B4BF-C10B17931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CL" sz="2800" dirty="0"/>
              <a:t>Principales medidas legislativas y regulatorias en derechos humanos para los servicios de salud mental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134404-3989-409D-91DE-3B8952111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s-CL"/>
              <a:t>Legislación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252929-21AD-408A-9F65-CD4DC94823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/>
              <a:t>- Garantías de atención para 4 trastornos mentales (paridad con salud física)</a:t>
            </a:r>
          </a:p>
          <a:p>
            <a:pPr marL="0" indent="0">
              <a:buNone/>
            </a:pPr>
            <a:r>
              <a:rPr lang="es-CL"/>
              <a:t>- Agencia de supervisión para proteger los derechos de personas usuarias de servicios de salud mental</a:t>
            </a:r>
          </a:p>
          <a:p>
            <a:pPr marL="0" indent="0">
              <a:buNone/>
            </a:pPr>
            <a:r>
              <a:rPr lang="es-CL"/>
              <a:t>- Consentimiento informado para tratamiento e investigación</a:t>
            </a:r>
          </a:p>
          <a:p>
            <a:pPr marL="0" indent="0">
              <a:buNone/>
            </a:pPr>
            <a:r>
              <a:rPr lang="es-CL"/>
              <a:t>- Restrictiones para la hospitalización involuntaria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569CD5-DA6E-41BA-9425-DBA701468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s-CL"/>
              <a:t>Regulación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2CC0A2-9852-4D50-89A6-FA55529897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/>
              <a:t>- Prohibición de psicocirugía en personas con discapacidad psicosocial</a:t>
            </a:r>
          </a:p>
          <a:p>
            <a:pPr marL="0" indent="0">
              <a:buNone/>
            </a:pPr>
            <a:endParaRPr lang="es-CL"/>
          </a:p>
          <a:p>
            <a:pPr marL="0" indent="0">
              <a:buNone/>
            </a:pPr>
            <a:r>
              <a:rPr lang="es-CL"/>
              <a:t>- Mecanismos de revisión para la esterilización (solo con consentimiento informado)</a:t>
            </a:r>
          </a:p>
          <a:p>
            <a:pPr marL="0" indent="0">
              <a:buNone/>
            </a:pPr>
            <a:endParaRPr lang="es-CL"/>
          </a:p>
          <a:p>
            <a:pPr marL="0" indent="0">
              <a:buNone/>
            </a:pPr>
            <a:r>
              <a:rPr lang="es-CL"/>
              <a:t>- Normas para el manejo de crisis y contención física</a:t>
            </a:r>
          </a:p>
        </p:txBody>
      </p:sp>
    </p:spTree>
    <p:extLst>
      <p:ext uri="{BB962C8B-B14F-4D97-AF65-F5344CB8AC3E}">
        <p14:creationId xmlns:p14="http://schemas.microsoft.com/office/powerpoint/2010/main" val="236926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AE424-32D7-4F07-BF54-FCFFF0EF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CL" sz="2800" dirty="0"/>
              <a:t>Brechas en los derechos humanos de las personas con condiciones de salud mental y discapacidades psicosociales en Chile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282D80-8D54-4986-8CF9-B59F9ABC6050}"/>
              </a:ext>
            </a:extLst>
          </p:cNvPr>
          <p:cNvSpPr>
            <a:spLocks noGrp="1"/>
          </p:cNvSpPr>
          <p:nvPr>
            <p:ph idx="1"/>
          </p:nvPr>
        </p:nvSpPr>
        <p:spPr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s-CL" sz="2500" dirty="0"/>
              <a:t>418 personas aún hospitalizadas en hospitales psiquiátricos, expuestas a tratamientos degradantes y abuso</a:t>
            </a:r>
          </a:p>
          <a:p>
            <a:r>
              <a:rPr lang="es-CL" sz="2500" dirty="0"/>
              <a:t>Algunas personas en hogares con apoyo han informado coerción, castigos y falta de libertad</a:t>
            </a:r>
          </a:p>
          <a:p>
            <a:r>
              <a:rPr lang="es-CL" sz="2500" dirty="0"/>
              <a:t>WHO </a:t>
            </a:r>
            <a:r>
              <a:rPr lang="es-CL" sz="2500" dirty="0" err="1"/>
              <a:t>QualityRights</a:t>
            </a:r>
            <a:r>
              <a:rPr lang="es-CL" sz="2500" dirty="0"/>
              <a:t> mostró bajos logros en actividades de apoyo a la inclusión social en centros ambulatorios</a:t>
            </a:r>
          </a:p>
          <a:p>
            <a:r>
              <a:rPr lang="es-CL" sz="2500" dirty="0"/>
              <a:t>Brechas significativas en acceso y calidad de atención en salud mental persisten en todas las áreas sanitarias</a:t>
            </a:r>
          </a:p>
          <a:p>
            <a:r>
              <a:rPr lang="es-CL" sz="2500" dirty="0"/>
              <a:t>El estigma sobre la enfermedad mental es aún alto en el Sistema de salud y en la población chilena</a:t>
            </a:r>
          </a:p>
        </p:txBody>
      </p:sp>
    </p:spTree>
    <p:extLst>
      <p:ext uri="{BB962C8B-B14F-4D97-AF65-F5344CB8AC3E}">
        <p14:creationId xmlns:p14="http://schemas.microsoft.com/office/powerpoint/2010/main" val="2285694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K institucional esp 2018" id="{2FBE2DE7-F8D5-7445-8D1E-A9E27BDB0BC2}" vid="{8161CC0F-B112-7C48-AAC3-2D264F07540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421575-B6A4-459D-91A5-3D060D5D8E7B}"/>
</file>

<file path=customXml/itemProps2.xml><?xml version="1.0" encoding="utf-8"?>
<ds:datastoreItem xmlns:ds="http://schemas.openxmlformats.org/officeDocument/2006/customXml" ds:itemID="{4D55683B-1C16-4494-AE44-3E625775E40B}"/>
</file>

<file path=customXml/itemProps3.xml><?xml version="1.0" encoding="utf-8"?>
<ds:datastoreItem xmlns:ds="http://schemas.openxmlformats.org/officeDocument/2006/customXml" ds:itemID="{C219A96E-028B-424F-B24E-E6CCFED6F0B5}"/>
</file>

<file path=docProps/app.xml><?xml version="1.0" encoding="utf-8"?>
<Properties xmlns="http://schemas.openxmlformats.org/officeDocument/2006/extended-properties" xmlns:vt="http://schemas.openxmlformats.org/officeDocument/2006/docPropsVTypes">
  <Template>Pres 3_esp2018</Template>
  <TotalTime>435</TotalTime>
  <Words>301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Reforma de Salud Mental y Derechos Humanos en Chile 1990-2018:  logros y desafíos </vt:lpstr>
      <vt:lpstr>Número de personas tratadas por trastornos mentales por 100,000 habitantes en centros ambulatorios: 2004-2014</vt:lpstr>
      <vt:lpstr>Número de camas por 100,000 habitantes en diferentes dispositivos de salud mental : 1990-2014</vt:lpstr>
      <vt:lpstr>Principales Logros en Derechos Humanos con la Reforma de Salud Mental</vt:lpstr>
      <vt:lpstr>Principales medidas legislativas y regulatorias en derechos humanos para los servicios de salud mental</vt:lpstr>
      <vt:lpstr>Brechas en los derechos humanos de las personas con condiciones de salud mental y discapacidades psicosociales en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Reform and Human Rights in Chile: achievements and challenges</dc:title>
  <dc:creator>Alberto Minoletti</dc:creator>
  <cp:lastModifiedBy>FRANCO PARRA Marta</cp:lastModifiedBy>
  <cp:revision>41</cp:revision>
  <dcterms:created xsi:type="dcterms:W3CDTF">2018-05-02T14:23:35Z</dcterms:created>
  <dcterms:modified xsi:type="dcterms:W3CDTF">2018-05-10T07:29:01Z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