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ilda maria rodrigues" initials="gmr" lastIdx="1" clrIdx="0">
    <p:extLst>
      <p:ext uri="{19B8F6BF-5375-455C-9EA6-DF929625EA0E}">
        <p15:presenceInfo xmlns:p15="http://schemas.microsoft.com/office/powerpoint/2012/main" userId="d3ef0b78e0d027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DD836-E214-4ED1-BF70-C95EEF5E0629}" v="52" dt="2019-11-24T00:34:50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17AC117-B839-441B-8560-4597FF1D45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781F99-E773-40D6-AE6A-FAEB3371B9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38C3-01BE-405F-9856-4B8A3D802A28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9E9FBE7-6006-4376-BA78-4A02423802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6AE5E60-48A4-448F-B548-6D5AC21A31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77DE5-68EA-4287-B700-B64EF2E4E92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6590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9941A-625F-4C84-A87A-1C0B3163048A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63902-C6A4-4D43-84A3-08169E935F8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5432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1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2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9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4063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3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51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2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2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4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6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3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3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6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9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7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42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6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rquedasaves.com.br/nosso-trabalho/o-problema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florestas.org.b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oentrerios.com.ar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bflorestas.org.br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en.pr.gov.b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76AAB769-9635-4A0E-8861-BB3FE8396E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3D61A1-1F36-4869-8D62-5B9953540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441" y="1233378"/>
            <a:ext cx="5441285" cy="2364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800" dirty="0"/>
              <a:t>Soberania alimentaria de </a:t>
            </a:r>
            <a:r>
              <a:rPr lang="pt-BR" sz="3800" dirty="0" err="1"/>
              <a:t>los</a:t>
            </a:r>
            <a:r>
              <a:rPr lang="pt-BR" sz="3800" dirty="0"/>
              <a:t> pueblos </a:t>
            </a:r>
            <a:r>
              <a:rPr lang="pt-BR" sz="3800" dirty="0" err="1"/>
              <a:t>indigenas</a:t>
            </a:r>
            <a:r>
              <a:rPr lang="pt-BR" sz="3800" dirty="0"/>
              <a:t> </a:t>
            </a:r>
            <a:r>
              <a:rPr lang="pt-BR" sz="3800" dirty="0" err="1"/>
              <a:t>del</a:t>
            </a:r>
            <a:r>
              <a:rPr lang="pt-BR" sz="3800" dirty="0"/>
              <a:t> </a:t>
            </a:r>
            <a:r>
              <a:rPr lang="pt-BR" sz="3800" dirty="0" err="1"/>
              <a:t>Sur</a:t>
            </a:r>
            <a:r>
              <a:rPr lang="pt-BR" sz="3800" dirty="0"/>
              <a:t> de </a:t>
            </a:r>
            <a:r>
              <a:rPr lang="pt-BR" sz="3800" dirty="0" err="1"/>
              <a:t>Brazil</a:t>
            </a:r>
            <a:endParaRPr lang="pt-BR" sz="3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C5AA82-C968-443B-8B08-CBB7BCF1B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9441" y="3598339"/>
            <a:ext cx="5441286" cy="167533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6BA9F4"/>
                </a:solidFill>
              </a:rPr>
              <a:t>Presenta: Genilda Maria Rodrigues ( TAPIXI )</a:t>
            </a:r>
          </a:p>
          <a:p>
            <a:r>
              <a:rPr lang="pt-BR" dirty="0" err="1">
                <a:solidFill>
                  <a:srgbClr val="6BA9F4"/>
                </a:solidFill>
              </a:rPr>
              <a:t>Indigena</a:t>
            </a:r>
            <a:r>
              <a:rPr lang="pt-BR" dirty="0">
                <a:solidFill>
                  <a:srgbClr val="6BA9F4"/>
                </a:solidFill>
              </a:rPr>
              <a:t> Kaingang, </a:t>
            </a:r>
            <a:r>
              <a:rPr lang="pt-BR" dirty="0" err="1">
                <a:solidFill>
                  <a:srgbClr val="6BA9F4"/>
                </a:solidFill>
              </a:rPr>
              <a:t>del</a:t>
            </a:r>
            <a:r>
              <a:rPr lang="pt-BR" dirty="0">
                <a:solidFill>
                  <a:srgbClr val="6BA9F4"/>
                </a:solidFill>
              </a:rPr>
              <a:t> </a:t>
            </a:r>
            <a:r>
              <a:rPr lang="pt-BR" dirty="0" err="1">
                <a:solidFill>
                  <a:srgbClr val="6BA9F4"/>
                </a:solidFill>
              </a:rPr>
              <a:t>Sur</a:t>
            </a:r>
            <a:r>
              <a:rPr lang="pt-BR" dirty="0">
                <a:solidFill>
                  <a:srgbClr val="6BA9F4"/>
                </a:solidFill>
              </a:rPr>
              <a:t> de Brasil.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F7BBCC-A085-493E-83D9-01D4F8E88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6" name="Imagem 5" descr="Uma imagem contendo ao ar livre, pessoa, homem, segurando&#10;&#10;Descrição gerada automaticamente">
            <a:extLst>
              <a:ext uri="{FF2B5EF4-FFF2-40B4-BE49-F238E27FC236}">
                <a16:creationId xmlns:a16="http://schemas.microsoft.com/office/drawing/2014/main" id="{7C04470D-8A2A-46D7-A8C4-B18A5F61BB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18"/>
          <a:stretch/>
        </p:blipFill>
        <p:spPr>
          <a:xfrm>
            <a:off x="20" y="10"/>
            <a:ext cx="4679863" cy="6857990"/>
          </a:xfrm>
          <a:prstGeom prst="rect">
            <a:avLst/>
          </a:prstGeom>
        </p:spPr>
      </p:pic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FC99BB0-9111-4B6D-B375-F6059AEF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9440" y="6310313"/>
            <a:ext cx="5955051" cy="365125"/>
          </a:xfrm>
        </p:spPr>
        <p:txBody>
          <a:bodyPr/>
          <a:lstStyle/>
          <a:p>
            <a:pPr algn="ctr"/>
            <a:r>
              <a:rPr lang="en-US" sz="1200" b="1" u="sng" dirty="0" err="1"/>
              <a:t>Colaboración</a:t>
            </a:r>
            <a:r>
              <a:rPr lang="en-US" sz="1200" b="1" u="sng" dirty="0"/>
              <a:t> de:  </a:t>
            </a:r>
            <a:r>
              <a:rPr lang="en-US" sz="1200" b="1" u="sng" dirty="0" err="1"/>
              <a:t>Yanderi</a:t>
            </a:r>
            <a:r>
              <a:rPr lang="en-US" sz="1200" b="1" u="sng" dirty="0"/>
              <a:t> Fernández Hernández, </a:t>
            </a:r>
            <a:r>
              <a:rPr lang="en-US" sz="1200" b="1" u="sng" dirty="0" err="1"/>
              <a:t>Indigena</a:t>
            </a:r>
            <a:r>
              <a:rPr lang="en-US" sz="1200" b="1" u="sng" dirty="0"/>
              <a:t> Wayuu de Colombia</a:t>
            </a:r>
          </a:p>
        </p:txBody>
      </p:sp>
    </p:spTree>
    <p:extLst>
      <p:ext uri="{BB962C8B-B14F-4D97-AF65-F5344CB8AC3E}">
        <p14:creationId xmlns:p14="http://schemas.microsoft.com/office/powerpoint/2010/main" val="17809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44D0C7-4D37-4550-89AB-9B92CEC97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9185"/>
            <a:ext cx="7653565" cy="4931955"/>
          </a:xfrm>
        </p:spPr>
        <p:txBody>
          <a:bodyPr anchor="ctr">
            <a:normAutofit fontScale="25000" lnSpcReduction="20000"/>
          </a:bodyPr>
          <a:lstStyle/>
          <a:p>
            <a:pPr marL="36900" indent="0" algn="just">
              <a:buNone/>
            </a:pPr>
            <a:endParaRPr lang="pt-BR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pt-BR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64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 algn="just">
              <a:buNone/>
            </a:pPr>
            <a:endParaRPr lang="pt-BR" sz="7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 bioma ocupa um área de 1.110.182 Km², y corresponde al 13,04% del território nacional está constituída principalmente por bosque a lo largo de la costa litoral. </a:t>
            </a:r>
          </a:p>
          <a:p>
            <a:pPr algn="just"/>
            <a:endParaRPr lang="pt-BR" sz="7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7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61% de la población Brasilera vive en esta área, que tiene las nacientes y manantiales que abastecen las ciudades, uma de las características de la mata atlântica es que regula el clima (temperatura, humedad, lluvias)</a:t>
            </a:r>
          </a:p>
          <a:p>
            <a:pPr algn="just">
              <a:lnSpc>
                <a:spcPct val="150000"/>
              </a:lnSpc>
            </a:pPr>
            <a:endParaRPr lang="pt-BR" sz="7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7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Abriga indígenas de los pueblos; Kaingang, Guarani, Xokleing e xetá</a:t>
            </a:r>
          </a:p>
          <a:p>
            <a:pPr algn="just">
              <a:lnSpc>
                <a:spcPct val="150000"/>
              </a:lnSpc>
            </a:pPr>
            <a:r>
              <a:rPr lang="pt-BR" sz="7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 contrario de la Amazonia, que tuvo el 19% de su área original deforestada, la mata atlântica fue deforestada en un 91,5% en las ultimas décadas.</a:t>
            </a:r>
          </a:p>
          <a:p>
            <a:endParaRPr lang="pt-BR" sz="7200">
              <a:effectLst/>
            </a:endParaRPr>
          </a:p>
          <a:p>
            <a:pPr algn="just">
              <a:lnSpc>
                <a:spcPct val="150000"/>
              </a:lnSpc>
            </a:pPr>
            <a:endParaRPr lang="pt-BR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cap="all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cap="all">
              <a:effectLst/>
            </a:endParaRPr>
          </a:p>
          <a:p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21" name="Espaço Reservado para Conteúdo 4" descr="Uma imagem contendo mapa, texto, comida&#10;&#10;Descrição gerada automaticamente">
            <a:extLst>
              <a:ext uri="{FF2B5EF4-FFF2-40B4-BE49-F238E27FC236}">
                <a16:creationId xmlns:a16="http://schemas.microsoft.com/office/drawing/2014/main" id="{9C4EA1A8-6359-49F1-B68E-A293A1010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62" y="643467"/>
            <a:ext cx="3891038" cy="29463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Imagem 18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2954624C-4B2B-4DD1-9D7E-6E49ABB0D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662" y="3634746"/>
            <a:ext cx="3891038" cy="28058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06C28A47-30CD-453A-9F44-2F92CB20E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17700" y="6604015"/>
            <a:ext cx="711885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9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Parque das aves</a:t>
            </a: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Paraná, </a:t>
            </a:r>
            <a:r>
              <a:rPr lang="pt-BR" altLang="pt-BR" sz="9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Brasil. </a:t>
            </a:r>
            <a:r>
              <a:rPr kumimoji="0" lang="pt-BR" altLang="pt-B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Recuperado de </a:t>
            </a:r>
            <a:r>
              <a:rPr lang="pt-BR" sz="900">
                <a:hlinkClick r:id="rId6"/>
              </a:rPr>
              <a:t>https://www.parquedasaves.com.br/nosso-trabalho/o-problema/</a:t>
            </a:r>
            <a:endParaRPr kumimoji="0" lang="pt-BR" altLang="pt-B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1CD392F-B806-4D00-B2B7-4B3DD0AB4DB8}"/>
              </a:ext>
            </a:extLst>
          </p:cNvPr>
          <p:cNvSpPr txBox="1"/>
          <p:nvPr/>
        </p:nvSpPr>
        <p:spPr>
          <a:xfrm>
            <a:off x="495300" y="340135"/>
            <a:ext cx="700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>
                <a:latin typeface="+mj-lt"/>
                <a:cs typeface="Arial" panose="020B0604020202020204" pitchFamily="34" charset="0"/>
              </a:rPr>
              <a:t>Qué es el Bosque Atlantico</a:t>
            </a:r>
            <a:endParaRPr lang="pt-BR" sz="36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0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2C9910-B247-4BFB-A4C7-F598A268F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sz="1800"/>
              <a:t>Por qué se alteró  el modo de alimentación de los pueblos indigenas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FFA25A-925E-461B-B8CC-42135AC64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endParaRPr lang="pt-BR" sz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Expansión de las fronteras agrícolas, (uso intensiva de las tierras, plantaciones a gran escala)</a:t>
            </a:r>
          </a:p>
          <a:p>
            <a:pPr>
              <a:lnSpc>
                <a:spcPct val="100000"/>
              </a:lnSpc>
            </a:pPr>
            <a:r>
              <a:rPr lang="es-ES" sz="1200">
                <a:effectLst/>
              </a:rPr>
              <a:t>degradación por manejo ganadero extensivo y tala</a:t>
            </a:r>
            <a:r>
              <a:rPr lang="es-ES" sz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implementación de pasturas en areas deforestadas.</a:t>
            </a:r>
          </a:p>
          <a:p>
            <a:pPr>
              <a:lnSpc>
                <a:spcPct val="100000"/>
              </a:lnSpc>
            </a:pPr>
            <a:r>
              <a:rPr lang="es-ES" sz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Agroindustria para desarrollo del sector automotriz.</a:t>
            </a:r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 el mayor productor de maiz y soja, y es el segundo de caña de azucar. </a:t>
            </a:r>
          </a:p>
          <a:p>
            <a:pPr>
              <a:lnSpc>
                <a:spcPct val="100000"/>
              </a:lnSpc>
            </a:pPr>
            <a:r>
              <a:rPr lang="es-ES" sz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Politicas del Estado que permiten el extractivismo</a:t>
            </a:r>
          </a:p>
          <a:p>
            <a:pPr>
              <a:lnSpc>
                <a:spcPct val="100000"/>
              </a:lnSpc>
            </a:pPr>
            <a:r>
              <a:rPr lang="es-ES" sz="1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Falta de politicas publicas que estimulen el uso sustentable.</a:t>
            </a:r>
          </a:p>
          <a:p>
            <a:pPr>
              <a:lnSpc>
                <a:spcPct val="100000"/>
              </a:lnSpc>
            </a:pPr>
            <a:endParaRPr lang="pt-BR" sz="1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AE4D66-B92C-43C9-A05B-37A264C9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810" y="6327911"/>
            <a:ext cx="4510216" cy="457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Instituto </a:t>
            </a:r>
            <a:r>
              <a:rPr lang="en-US" sz="900" dirty="0" err="1"/>
              <a:t>Brasileiro</a:t>
            </a:r>
            <a:r>
              <a:rPr lang="en-US" sz="900" dirty="0"/>
              <a:t> de </a:t>
            </a:r>
            <a:r>
              <a:rPr lang="en-US" sz="900" dirty="0" err="1"/>
              <a:t>florestas</a:t>
            </a:r>
            <a:r>
              <a:rPr lang="en-US" sz="900" dirty="0"/>
              <a:t>. </a:t>
            </a:r>
            <a:r>
              <a:rPr lang="en-US" sz="900" dirty="0" err="1"/>
              <a:t>Recuperado</a:t>
            </a:r>
            <a:r>
              <a:rPr lang="en-US" sz="900" dirty="0"/>
              <a:t> de </a:t>
            </a:r>
            <a:r>
              <a:rPr lang="pt-BR" sz="900" dirty="0">
                <a:hlinkClick r:id="rId3"/>
              </a:rPr>
              <a:t>https://www.ibflorestas.org.br/</a:t>
            </a:r>
            <a:r>
              <a:rPr lang="en-US" sz="900" dirty="0"/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3" name="Imagem 12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27FFDA63-04EA-442E-BA0F-A3DEE77ABE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3" r="1605"/>
          <a:stretch/>
        </p:blipFill>
        <p:spPr>
          <a:xfrm>
            <a:off x="4731027" y="10"/>
            <a:ext cx="746097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grama, ao ar livre, montanha, pequeno&#10;&#10;Descrição gerada automaticamente">
            <a:extLst>
              <a:ext uri="{FF2B5EF4-FFF2-40B4-BE49-F238E27FC236}">
                <a16:creationId xmlns:a16="http://schemas.microsoft.com/office/drawing/2014/main" id="{4078D40B-F8BC-4400-AEC3-8C5601052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35" r="5519" b="-2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226217-5415-448C-8D3B-3D4A779F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sz="3200"/>
              <a:t>Consecuencias generales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D79B9C-7142-4ED6-94C0-E45AF407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1732449"/>
            <a:ext cx="4986707" cy="405875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endParaRPr lang="pt-BR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Destruccion del suelo debido a la erosión.</a:t>
            </a:r>
          </a:p>
          <a:p>
            <a:pPr>
              <a:lnSpc>
                <a:spcPct val="100000"/>
              </a:lnSpc>
            </a:pP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Perdida del habitad de la vida silvestre debido al avance de urbanizacion y extensas tierras dedicadas a la agroindústria.</a:t>
            </a:r>
          </a:p>
          <a:p>
            <a:pPr>
              <a:lnSpc>
                <a:spcPct val="100000"/>
              </a:lnSpc>
            </a:pP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Perdida de biodiversidade, espécies amenazadas: </a:t>
            </a:r>
            <a:r>
              <a:rPr lang="pt-BR" sz="15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269 espécies de animales, siendo 88 de aves en amenaza de extinción.</a:t>
            </a:r>
            <a:endParaRPr lang="pt-BR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Alteracion del ciclo del agua: provoca  por el mal uso que deriva en escacez. </a:t>
            </a:r>
          </a:p>
          <a:p>
            <a:pPr>
              <a:lnSpc>
                <a:spcPct val="100000"/>
              </a:lnSpc>
            </a:pP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Cambio de clima.</a:t>
            </a:r>
          </a:p>
          <a:p>
            <a:pPr>
              <a:lnSpc>
                <a:spcPct val="100000"/>
              </a:lnSpc>
            </a:pPr>
            <a:r>
              <a:rPr lang="pt-BR" sz="1500">
                <a:latin typeface="Arial" panose="020B0604020202020204" pitchFamily="34" charset="0"/>
                <a:cs typeface="Arial" panose="020B0604020202020204" pitchFamily="34" charset="0"/>
              </a:rPr>
              <a:t>Entre 2007-2017 Entre Rios perdió 135.000 hectareas debido a la deforestación.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DDBA4A-35C6-4AAE-8EB3-BFFBA67B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4070" y="6400800"/>
            <a:ext cx="5272155" cy="3508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900" dirty="0">
                <a:solidFill>
                  <a:srgbClr val="FFFFFF"/>
                </a:solidFill>
                <a:effectLst/>
              </a:rPr>
              <a:t>Instituto Brasileiro de Meio Ambiente e dos Recursos Naturais Renováveis , Ibama  –  Entre Rios Uno, 27 de </a:t>
            </a:r>
            <a:r>
              <a:rPr lang="pt-BR" sz="900" dirty="0" err="1">
                <a:solidFill>
                  <a:srgbClr val="FFFFFF"/>
                </a:solidFill>
                <a:effectLst/>
              </a:rPr>
              <a:t>enero</a:t>
            </a:r>
            <a:r>
              <a:rPr lang="pt-BR" sz="900" dirty="0">
                <a:solidFill>
                  <a:srgbClr val="FFFFFF"/>
                </a:solidFill>
                <a:effectLst/>
              </a:rPr>
              <a:t> de 2019. Recuperado de: </a:t>
            </a:r>
            <a:r>
              <a:rPr lang="pt-BR" sz="900" dirty="0">
                <a:solidFill>
                  <a:srgbClr val="FFFFFF"/>
                </a:solidFill>
                <a:hlinkClick r:id="rId5"/>
              </a:rPr>
              <a:t>https://www.unoentrerios.com.ar/</a:t>
            </a:r>
            <a:r>
              <a:rPr lang="pt-BR" sz="900" dirty="0">
                <a:solidFill>
                  <a:srgbClr val="FFFFFF"/>
                </a:solidFill>
                <a:effectLst/>
              </a:rPr>
              <a:t> 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1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Pessoas andando em caminho de terra no campo&#10;&#10;Descrição gerada automaticamente">
            <a:extLst>
              <a:ext uri="{FF2B5EF4-FFF2-40B4-BE49-F238E27FC236}">
                <a16:creationId xmlns:a16="http://schemas.microsoft.com/office/drawing/2014/main" id="{42F8DA7E-54BA-4847-880B-221CF82E6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70" r="12763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D664B8-C3E8-445C-AD5E-E77635D3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sz="3200"/>
              <a:t>Consecuencias para los pueblos indigenas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B43B0D-7557-4DF4-86C4-AEE04A06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313" y="1732449"/>
            <a:ext cx="5327374" cy="451595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Perdida de território ancestral</a:t>
            </a:r>
          </a:p>
          <a:p>
            <a:pPr>
              <a:lnSpc>
                <a:spcPct val="100000"/>
              </a:lnSpc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Cambio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modo de vida; perdida de valores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ancestrales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cosmovisión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. Etc.</a:t>
            </a:r>
          </a:p>
          <a:p>
            <a:pPr>
              <a:lnSpc>
                <a:spcPct val="100000"/>
              </a:lnSpc>
            </a:pP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Limitación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entorno y al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a sus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fuentes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de sustento causando câmbios drásticos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base alimentaria, que ocasiona,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hambre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, miséria y problemas de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Perdida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bosque nativo donde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sus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plantas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medicinales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Problemas de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Alcoholismo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y Tabaquismo </a:t>
            </a:r>
          </a:p>
          <a:p>
            <a:pPr>
              <a:lnSpc>
                <a:spcPct val="100000"/>
              </a:lnSpc>
            </a:pP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Migración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ciudades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mendicidad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178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98318E6-69F4-42F4-AB85-F01AA0DAF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61C137-D4BE-4B85-BA1B-F6F78448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09599"/>
            <a:ext cx="5999635" cy="1505804"/>
          </a:xfrm>
        </p:spPr>
        <p:txBody>
          <a:bodyPr>
            <a:normAutofit/>
          </a:bodyPr>
          <a:lstStyle/>
          <a:p>
            <a:r>
              <a:rPr lang="pt-BR" sz="3600" dirty="0"/>
              <a:t>Reflexiones y </a:t>
            </a:r>
            <a:r>
              <a:rPr lang="pt-BR" sz="3600" dirty="0" err="1"/>
              <a:t>posibles</a:t>
            </a:r>
            <a:r>
              <a:rPr lang="pt-BR" sz="3600" dirty="0"/>
              <a:t> </a:t>
            </a:r>
            <a:br>
              <a:rPr lang="pt-BR" sz="3600" dirty="0"/>
            </a:br>
            <a:r>
              <a:rPr lang="pt-BR" sz="3600" dirty="0"/>
              <a:t>soluciones</a:t>
            </a:r>
          </a:p>
        </p:txBody>
      </p:sp>
      <p:pic>
        <p:nvPicPr>
          <p:cNvPr id="6" name="Imagem 5" descr="Uma imagem contendo pessoa, ao ar livre, pessoas, grupo&#10;&#10;Descrição gerada automaticamente">
            <a:extLst>
              <a:ext uri="{FF2B5EF4-FFF2-40B4-BE49-F238E27FC236}">
                <a16:creationId xmlns:a16="http://schemas.microsoft.com/office/drawing/2014/main" id="{539F3BB3-C283-4494-9C1B-E7FD6EF9C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1"/>
          <a:stretch/>
        </p:blipFill>
        <p:spPr>
          <a:xfrm>
            <a:off x="-10649" y="1"/>
            <a:ext cx="457164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0B368C-40A7-4077-A446-4A12FD111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9" y="2019300"/>
            <a:ext cx="6507331" cy="374378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Retomar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practicas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ancestrales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manejo y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preservación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tierra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; retomar la base alimentaria de cada Pueblo indígena.</a:t>
            </a:r>
          </a:p>
          <a:p>
            <a:pPr>
              <a:lnSpc>
                <a:spcPct val="100000"/>
              </a:lnSpc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crear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politcas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publicas que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respalden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al uso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sustentable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médio ambiente.</a:t>
            </a:r>
          </a:p>
          <a:p>
            <a:pPr>
              <a:lnSpc>
                <a:spcPct val="100000"/>
              </a:lnSpc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corelación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entre la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naturaleza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ser humano. Está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nosotros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revertir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y controlar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cambio que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hemos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generado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de vida.</a:t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8F37C945-7789-4E75-9F91-F6C55202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80626" y="6248401"/>
            <a:ext cx="6672865" cy="365125"/>
          </a:xfrm>
        </p:spPr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:  </a:t>
            </a:r>
            <a:r>
              <a:rPr lang="en-US" dirty="0" err="1"/>
              <a:t>Desconocido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6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Bandeja com potes de comida&#10;&#10;Descrição gerada automaticamente">
            <a:extLst>
              <a:ext uri="{FF2B5EF4-FFF2-40B4-BE49-F238E27FC236}">
                <a16:creationId xmlns:a16="http://schemas.microsoft.com/office/drawing/2014/main" id="{8B5A74A2-E8B1-4C22-880B-000919A7C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25" b="9875"/>
          <a:stretch/>
        </p:blipFill>
        <p:spPr>
          <a:xfrm>
            <a:off x="-8622" y="10"/>
            <a:ext cx="6096000" cy="3383270"/>
          </a:xfrm>
          <a:prstGeom prst="rect">
            <a:avLst/>
          </a:prstGeom>
        </p:spPr>
      </p:pic>
      <p:pic>
        <p:nvPicPr>
          <p:cNvPr id="8" name="Imagem 7" descr="Planta com folhas verdes&#10;&#10;Descrição gerada automaticamente">
            <a:extLst>
              <a:ext uri="{FF2B5EF4-FFF2-40B4-BE49-F238E27FC236}">
                <a16:creationId xmlns:a16="http://schemas.microsoft.com/office/drawing/2014/main" id="{5BB90399-D15B-4E37-9FD8-F08955D402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46" b="20354"/>
          <a:stretch/>
        </p:blipFill>
        <p:spPr>
          <a:xfrm>
            <a:off x="-10647" y="3429000"/>
            <a:ext cx="6096000" cy="342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14B8B2-95C1-4B1B-A5E6-E4400A366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1212575"/>
            <a:ext cx="4966829" cy="4578626"/>
          </a:xfrm>
        </p:spPr>
        <p:txBody>
          <a:bodyPr anchor="t">
            <a:norm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Es necessário la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recuperación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área nativa de fauna y flora. 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El Bosque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Atlantico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ofrece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alternativas econômicas y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generar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ingresso 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comunidades,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implicar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destrucción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; Uso de plantas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medicinales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matéria prima para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produccion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de vestimenta, colorantes,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esencia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de perfumes y turismo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sustentable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y artesanato</a:t>
            </a:r>
            <a:r>
              <a:rPr lang="pt-BR" sz="1800" dirty="0"/>
              <a:t>.</a:t>
            </a:r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FAE6BF-A791-4A93-8FCD-20AA7494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9028" y="6419988"/>
            <a:ext cx="47909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Instituto </a:t>
            </a:r>
            <a:r>
              <a:rPr lang="en-US" dirty="0" err="1">
                <a:solidFill>
                  <a:srgbClr val="FFFFFF"/>
                </a:solidFill>
              </a:rPr>
              <a:t>Brasileiro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florestas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Recuperado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pt-BR" dirty="0">
                <a:solidFill>
                  <a:srgbClr val="FFFFFF"/>
                </a:solidFill>
                <a:hlinkClick r:id="rId6"/>
              </a:rPr>
              <a:t>https://www.ibflorestas.org.br/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5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grama, estrada, placa&#10;&#10;Descrição gerada automaticamente">
            <a:extLst>
              <a:ext uri="{FF2B5EF4-FFF2-40B4-BE49-F238E27FC236}">
                <a16:creationId xmlns:a16="http://schemas.microsoft.com/office/drawing/2014/main" id="{96C223E8-F72C-4C07-8889-AE5280809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5" b="7865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29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6748093" y="1371604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BE9C29-4BDE-4CD4-9DE3-729F85BB8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424" y="1968238"/>
            <a:ext cx="3531684" cy="3679189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Fortalecer área de preservación ambiental ( APA’s&gt;)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Desde el 2011 a 2017 el gobierno de Paraná amplió la protección del bosque nativo, incorporando alrededor de 10,7 mil hectareas al área de preservación.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Fue creado 26 unidades de conservación de diferentes categorias y otras cinco fueron ampliadas, recategorizadas o regularizadas.</a:t>
            </a:r>
          </a:p>
          <a:p>
            <a:pPr>
              <a:lnSpc>
                <a:spcPct val="100000"/>
              </a:lnSpc>
            </a:pPr>
            <a:endParaRPr lang="pt-BR" sz="1600"/>
          </a:p>
          <a:p>
            <a:pPr>
              <a:lnSpc>
                <a:spcPct val="100000"/>
              </a:lnSpc>
            </a:pPr>
            <a:endParaRPr lang="pt-BR" sz="1600">
              <a:effectLst/>
            </a:endParaRPr>
          </a:p>
          <a:p>
            <a:pPr>
              <a:lnSpc>
                <a:spcPct val="100000"/>
              </a:lnSpc>
            </a:pPr>
            <a:endParaRPr lang="pt-BR" sz="160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90557-A121-43C9-9142-CD36F92C8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80424" y="5791259"/>
            <a:ext cx="359642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err="1"/>
              <a:t>Gobierno</a:t>
            </a:r>
            <a:r>
              <a:rPr lang="en-US" sz="900"/>
              <a:t> del </a:t>
            </a:r>
            <a:r>
              <a:rPr lang="en-US" sz="900" err="1"/>
              <a:t>estado</a:t>
            </a:r>
            <a:r>
              <a:rPr lang="en-US" sz="900"/>
              <a:t> de Paraná, </a:t>
            </a:r>
            <a:r>
              <a:rPr lang="en-US" sz="900" err="1"/>
              <a:t>Brasil</a:t>
            </a:r>
            <a:r>
              <a:rPr lang="en-US" sz="900"/>
              <a:t>. </a:t>
            </a:r>
            <a:r>
              <a:rPr lang="en-US" sz="900" err="1"/>
              <a:t>Recuoerado</a:t>
            </a:r>
            <a:r>
              <a:rPr lang="en-US" sz="900"/>
              <a:t> de: </a:t>
            </a:r>
            <a:r>
              <a:rPr lang="pt-BR" sz="900">
                <a:hlinkClick r:id="rId4"/>
              </a:rPr>
              <a:t>http://www.aen.pr.gov.br/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097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766CDA4A-6CAA-4FED-A424-FF9D363E93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275901-0B5D-45B9-9FD9-4A5F31C2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35229"/>
            <a:ext cx="9440034" cy="1059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Muchas gracias!</a:t>
            </a:r>
          </a:p>
        </p:txBody>
      </p:sp>
      <p:pic>
        <p:nvPicPr>
          <p:cNvPr id="25" name="Picture 21">
            <a:extLst>
              <a:ext uri="{FF2B5EF4-FFF2-40B4-BE49-F238E27FC236}">
                <a16:creationId xmlns:a16="http://schemas.microsoft.com/office/drawing/2014/main" id="{9B0DB875-49E3-4B9D-8AAE-D81A127B66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7" name="Imagem 6" descr="Grupo de pessoas na água do rio&#10;&#10;Descrição gerada automaticamente">
            <a:extLst>
              <a:ext uri="{FF2B5EF4-FFF2-40B4-BE49-F238E27FC236}">
                <a16:creationId xmlns:a16="http://schemas.microsoft.com/office/drawing/2014/main" id="{5DA4E358-3F51-43A1-9D61-C11960F7FD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2895"/>
          <a:stretch/>
        </p:blipFill>
        <p:spPr>
          <a:xfrm>
            <a:off x="1169349" y="691096"/>
            <a:ext cx="4846217" cy="3529584"/>
          </a:xfrm>
          <a:prstGeom prst="rect">
            <a:avLst/>
          </a:prstGeom>
        </p:spPr>
      </p:pic>
      <p:pic>
        <p:nvPicPr>
          <p:cNvPr id="5" name="Imagem 4" descr="Uma imagem contendo pessoa, ao ar livre, cerca, em pé&#10;&#10;Descrição gerada automaticamente">
            <a:extLst>
              <a:ext uri="{FF2B5EF4-FFF2-40B4-BE49-F238E27FC236}">
                <a16:creationId xmlns:a16="http://schemas.microsoft.com/office/drawing/2014/main" id="{9B8C07DA-201C-4EFA-927E-31B12B664D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630" r="3" b="22719"/>
          <a:stretch/>
        </p:blipFill>
        <p:spPr>
          <a:xfrm>
            <a:off x="6176435" y="695008"/>
            <a:ext cx="4838260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82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64124"/>
      </a:dk2>
      <a:lt2>
        <a:srgbClr val="E8EAED"/>
      </a:lt2>
      <a:accent1>
        <a:srgbClr val="E74529"/>
      </a:accent1>
      <a:accent2>
        <a:srgbClr val="D58217"/>
      </a:accent2>
      <a:accent3>
        <a:srgbClr val="AAA71E"/>
      </a:accent3>
      <a:accent4>
        <a:srgbClr val="17AFD0"/>
      </a:accent4>
      <a:accent5>
        <a:srgbClr val="2976E7"/>
      </a:accent5>
      <a:accent6>
        <a:srgbClr val="5553E0"/>
      </a:accent6>
      <a:hlink>
        <a:srgbClr val="5787C7"/>
      </a:hlink>
      <a:folHlink>
        <a:srgbClr val="848484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20E90E8-1ADC-4405-A00F-AC98EC92BA24}"/>
</file>

<file path=customXml/itemProps2.xml><?xml version="1.0" encoding="utf-8"?>
<ds:datastoreItem xmlns:ds="http://schemas.openxmlformats.org/officeDocument/2006/customXml" ds:itemID="{9ABE3B65-01AB-4BCC-B378-32B1DF8A6193}"/>
</file>

<file path=customXml/itemProps3.xml><?xml version="1.0" encoding="utf-8"?>
<ds:datastoreItem xmlns:ds="http://schemas.openxmlformats.org/officeDocument/2006/customXml" ds:itemID="{728FE77C-0503-4A35-BBB2-FD569B3D10D5}"/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531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Trebuchet MS</vt:lpstr>
      <vt:lpstr>Wingdings 2</vt:lpstr>
      <vt:lpstr>SlateVTI</vt:lpstr>
      <vt:lpstr>Soberania alimentaria de los pueblos indigenas del Sur de Brazil</vt:lpstr>
      <vt:lpstr>PowerPoint Presentation</vt:lpstr>
      <vt:lpstr>Por qué se alteró  el modo de alimentación de los pueblos indigenas</vt:lpstr>
      <vt:lpstr>Consecuencias generales</vt:lpstr>
      <vt:lpstr>Consecuencias para los pueblos indigenas</vt:lpstr>
      <vt:lpstr>Reflexiones y posibles  soluciones</vt:lpstr>
      <vt:lpstr>PowerPoint Presentation</vt:lpstr>
      <vt:lpstr>PowerPoint Presentation</vt:lpstr>
      <vt:lpstr>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Soberania alimentaria de los pueblos indigenas del Sur de Brazil</dc:title>
  <dc:creator>genilda maria rodrigues</dc:creator>
  <cp:lastModifiedBy>FOX Catherine</cp:lastModifiedBy>
  <cp:revision>2</cp:revision>
  <dcterms:created xsi:type="dcterms:W3CDTF">2019-11-23T22:15:22Z</dcterms:created>
  <dcterms:modified xsi:type="dcterms:W3CDTF">2020-01-14T14:56:31Z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