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24" r:id="rId4"/>
  </p:sldMasterIdLst>
  <p:notesMasterIdLst>
    <p:notesMasterId r:id="rId14"/>
  </p:notesMasterIdLst>
  <p:handoutMasterIdLst>
    <p:handoutMasterId r:id="rId15"/>
  </p:handoutMasterIdLst>
  <p:sldIdLst>
    <p:sldId id="263" r:id="rId5"/>
    <p:sldId id="278" r:id="rId6"/>
    <p:sldId id="275" r:id="rId7"/>
    <p:sldId id="281" r:id="rId8"/>
    <p:sldId id="271" r:id="rId9"/>
    <p:sldId id="279" r:id="rId10"/>
    <p:sldId id="280" r:id="rId11"/>
    <p:sldId id="264"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2" d="100"/>
          <a:sy n="112" d="100"/>
        </p:scale>
        <p:origin x="552" y="192"/>
      </p:cViewPr>
      <p:guideLst/>
    </p:cSldViewPr>
  </p:slideViewPr>
  <p:notesTextViewPr>
    <p:cViewPr>
      <p:scale>
        <a:sx n="1" d="1"/>
        <a:sy n="1" d="1"/>
      </p:scale>
      <p:origin x="0" y="0"/>
    </p:cViewPr>
  </p:notesTextViewPr>
  <p:notesViewPr>
    <p:cSldViewPr snapToGrid="0">
      <p:cViewPr varScale="1">
        <p:scale>
          <a:sx n="86" d="100"/>
          <a:sy n="86" d="100"/>
        </p:scale>
        <p:origin x="300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A7856BC-09E8-4CA3-84A8-CB0BF6E8D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6FA411A-B6C0-42D9-BAB1-7BA11BC68D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D26CB9-5C10-468E-AADF-38EA08E73A1D}" type="datetimeFigureOut">
              <a:rPr lang="fi-FI" smtClean="0"/>
              <a:t>3.3.2020</a:t>
            </a:fld>
            <a:endParaRPr lang="fi-FI"/>
          </a:p>
        </p:txBody>
      </p:sp>
      <p:sp>
        <p:nvSpPr>
          <p:cNvPr id="4" name="Alatunnisteen paikkamerkki 3">
            <a:extLst>
              <a:ext uri="{FF2B5EF4-FFF2-40B4-BE49-F238E27FC236}">
                <a16:creationId xmlns:a16="http://schemas.microsoft.com/office/drawing/2014/main" id="{A2F5B748-66FB-4834-8741-79FA7E8BFA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BAFC93A-CDD3-4A95-8996-CF577844A9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100CF8-102A-46B0-A38A-86937EF418CE}" type="slidenum">
              <a:rPr lang="fi-FI" smtClean="0"/>
              <a:t>‹#›</a:t>
            </a:fld>
            <a:endParaRPr lang="fi-FI"/>
          </a:p>
        </p:txBody>
      </p:sp>
    </p:spTree>
    <p:extLst>
      <p:ext uri="{BB962C8B-B14F-4D97-AF65-F5344CB8AC3E}">
        <p14:creationId xmlns:p14="http://schemas.microsoft.com/office/powerpoint/2010/main" val="92051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6F02F-38FD-4846-BA5F-8F83C0CBDDD2}" type="datetimeFigureOut">
              <a:rPr lang="fi-FI" noProof="0" smtClean="0"/>
              <a:t>3.3.2020</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57076-AE1F-4846-A3FB-B63101ACCF8D}" type="slidenum">
              <a:rPr lang="fi-FI" noProof="0" smtClean="0"/>
              <a:t>‹#›</a:t>
            </a:fld>
            <a:endParaRPr lang="fi-FI" noProof="0"/>
          </a:p>
        </p:txBody>
      </p:sp>
    </p:spTree>
    <p:extLst>
      <p:ext uri="{BB962C8B-B14F-4D97-AF65-F5344CB8AC3E}">
        <p14:creationId xmlns:p14="http://schemas.microsoft.com/office/powerpoint/2010/main" val="172825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A157076-AE1F-4846-A3FB-B63101ACCF8D}" type="slidenum">
              <a:rPr lang="fi-FI" noProof="0" smtClean="0"/>
              <a:t>1</a:t>
            </a:fld>
            <a:endParaRPr lang="fi-FI" noProof="0"/>
          </a:p>
        </p:txBody>
      </p:sp>
    </p:spTree>
    <p:extLst>
      <p:ext uri="{BB962C8B-B14F-4D97-AF65-F5344CB8AC3E}">
        <p14:creationId xmlns:p14="http://schemas.microsoft.com/office/powerpoint/2010/main" val="31006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A157076-AE1F-4846-A3FB-B63101ACCF8D}" type="slidenum">
              <a:rPr lang="fi-FI" noProof="0" smtClean="0"/>
              <a:t>8</a:t>
            </a:fld>
            <a:endParaRPr lang="fi-FI" noProof="0"/>
          </a:p>
        </p:txBody>
      </p:sp>
    </p:spTree>
    <p:extLst>
      <p:ext uri="{BB962C8B-B14F-4D97-AF65-F5344CB8AC3E}">
        <p14:creationId xmlns:p14="http://schemas.microsoft.com/office/powerpoint/2010/main" val="417141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i-FI"/>
              <a:t>Muokkaa ots. perustyyl. napsautt.</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rtl="0"/>
            <a:fld id="{0AC103D1-2FB8-44C3-AD86-71FCC0AD7835}" type="datetime1">
              <a:rPr lang="fi-FI" noProof="0" smtClean="0"/>
              <a:t>3.3.2020</a:t>
            </a:fld>
            <a:endParaRPr lang="fi-FI" noProof="0"/>
          </a:p>
        </p:txBody>
      </p:sp>
      <p:sp>
        <p:nvSpPr>
          <p:cNvPr id="5" name="Footer Placeholder 4"/>
          <p:cNvSpPr>
            <a:spLocks noGrp="1"/>
          </p:cNvSpPr>
          <p:nvPr>
            <p:ph type="ftr" sz="quarter" idx="11"/>
          </p:nvPr>
        </p:nvSpPr>
        <p:spPr/>
        <p:txBody>
          <a:bodyPr/>
          <a:lstStyle>
            <a:lvl1pPr>
              <a:defRPr>
                <a:solidFill>
                  <a:schemeClr val="accent1"/>
                </a:solidFill>
              </a:defRPr>
            </a:lvl1pPr>
          </a:lstStyle>
          <a:p>
            <a:pPr rtl="0"/>
            <a:r>
              <a:rPr lang="fi-FI" noProof="0"/>
              <a:t>
              </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rtl="0"/>
            <a:fld id="{6D22F896-40B5-4ADD-8801-0D06FADFA095}" type="slidenum">
              <a:rPr lang="fi-FI" noProof="0" smtClean="0"/>
              <a:t>‹#›</a:t>
            </a:fld>
            <a:endParaRPr lang="fi-FI" noProof="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9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530C5D95-E9B6-4E82-B94A-9334305CAA6D}" type="datetime1">
              <a:rPr lang="fi-FI" noProof="0" smtClean="0"/>
              <a:t>3.3.2020</a:t>
            </a:fld>
            <a:endParaRPr lang="fi-FI" noProof="0"/>
          </a:p>
        </p:txBody>
      </p:sp>
      <p:sp>
        <p:nvSpPr>
          <p:cNvPr id="5" name="Footer Placeholder 4"/>
          <p:cNvSpPr>
            <a:spLocks noGrp="1"/>
          </p:cNvSpPr>
          <p:nvPr>
            <p:ph type="ftr" sz="quarter" idx="11"/>
          </p:nvPr>
        </p:nvSpPr>
        <p:spPr/>
        <p:txBody>
          <a:bodyPr/>
          <a:lstStyle/>
          <a:p>
            <a:pPr rtl="0"/>
            <a:r>
              <a:rPr lang="fi-FI" noProof="0"/>
              <a:t>
              </a:t>
            </a:r>
          </a:p>
        </p:txBody>
      </p:sp>
      <p:sp>
        <p:nvSpPr>
          <p:cNvPr id="6" name="Slide Number Placeholder 5"/>
          <p:cNvSpPr>
            <a:spLocks noGrp="1"/>
          </p:cNvSpPr>
          <p:nvPr>
            <p:ph type="sldNum" sz="quarter" idx="12"/>
          </p:nvPr>
        </p:nvSpPr>
        <p:spPr/>
        <p:txBody>
          <a:body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37445163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530C5D95-E9B6-4E82-B94A-9334305CAA6D}" type="datetime1">
              <a:rPr lang="fi-FI" noProof="0" smtClean="0"/>
              <a:t>3.3.2020</a:t>
            </a:fld>
            <a:endParaRPr lang="fi-FI" noProof="0"/>
          </a:p>
        </p:txBody>
      </p:sp>
      <p:sp>
        <p:nvSpPr>
          <p:cNvPr id="5" name="Footer Placeholder 4"/>
          <p:cNvSpPr>
            <a:spLocks noGrp="1"/>
          </p:cNvSpPr>
          <p:nvPr>
            <p:ph type="ftr" sz="quarter" idx="11"/>
          </p:nvPr>
        </p:nvSpPr>
        <p:spPr/>
        <p:txBody>
          <a:bodyPr/>
          <a:lstStyle/>
          <a:p>
            <a:pPr rtl="0"/>
            <a:r>
              <a:rPr lang="fi-FI" noProof="0"/>
              <a:t>
              </a:t>
            </a:r>
          </a:p>
        </p:txBody>
      </p:sp>
      <p:sp>
        <p:nvSpPr>
          <p:cNvPr id="6" name="Slide Number Placeholder 5"/>
          <p:cNvSpPr>
            <a:spLocks noGrp="1"/>
          </p:cNvSpPr>
          <p:nvPr>
            <p:ph type="sldNum" sz="quarter" idx="12"/>
          </p:nvPr>
        </p:nvSpPr>
        <p:spPr/>
        <p:txBody>
          <a:body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31655785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5F52B350-A7FB-4FE5-8FDE-F9CEEC67CCED}" type="datetime1">
              <a:rPr lang="fi-FI" noProof="0" smtClean="0"/>
              <a:t>3.3.2020</a:t>
            </a:fld>
            <a:endParaRPr lang="fi-FI" noProof="0"/>
          </a:p>
        </p:txBody>
      </p:sp>
      <p:sp>
        <p:nvSpPr>
          <p:cNvPr id="5" name="Footer Placeholder 4"/>
          <p:cNvSpPr>
            <a:spLocks noGrp="1"/>
          </p:cNvSpPr>
          <p:nvPr>
            <p:ph type="ftr" sz="quarter" idx="11"/>
          </p:nvPr>
        </p:nvSpPr>
        <p:spPr/>
        <p:txBody>
          <a:bodyPr/>
          <a:lstStyle/>
          <a:p>
            <a:pPr rtl="0"/>
            <a:r>
              <a:rPr lang="fi-FI" noProof="0"/>
              <a:t>
              </a:t>
            </a:r>
          </a:p>
        </p:txBody>
      </p:sp>
      <p:sp>
        <p:nvSpPr>
          <p:cNvPr id="6" name="Slide Number Placeholder 5"/>
          <p:cNvSpPr>
            <a:spLocks noGrp="1"/>
          </p:cNvSpPr>
          <p:nvPr>
            <p:ph type="sldNum" sz="quarter" idx="12"/>
          </p:nvPr>
        </p:nvSpPr>
        <p:spPr/>
        <p:txBody>
          <a:bodyPr/>
          <a:lstStyle/>
          <a:p>
            <a:pPr rtl="0"/>
            <a:fld id="{6D22F896-40B5-4ADD-8801-0D06FADFA095}" type="slidenum">
              <a:rPr lang="fi-FI" noProof="0" smtClean="0"/>
              <a:t>‹#›</a:t>
            </a:fld>
            <a:endParaRPr lang="fi-FI" noProof="0"/>
          </a:p>
        </p:txBody>
      </p:sp>
    </p:spTree>
    <p:extLst>
      <p:ext uri="{BB962C8B-B14F-4D97-AF65-F5344CB8AC3E}">
        <p14:creationId xmlns:p14="http://schemas.microsoft.com/office/powerpoint/2010/main" val="302730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i-FI"/>
              <a:t>Muokkaa ots. perustyyl. napsautt.</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pPr rtl="0"/>
            <a:fld id="{530C5D95-E9B6-4E82-B94A-9334305CAA6D}" type="datetime1">
              <a:rPr lang="fi-FI" noProof="0" smtClean="0"/>
              <a:t>3.3.2020</a:t>
            </a:fld>
            <a:endParaRPr lang="fi-FI" noProof="0"/>
          </a:p>
        </p:txBody>
      </p:sp>
      <p:sp>
        <p:nvSpPr>
          <p:cNvPr id="5" name="Footer Placeholder 4"/>
          <p:cNvSpPr>
            <a:spLocks noGrp="1"/>
          </p:cNvSpPr>
          <p:nvPr>
            <p:ph type="ftr" sz="quarter" idx="11"/>
          </p:nvPr>
        </p:nvSpPr>
        <p:spPr/>
        <p:txBody>
          <a:bodyPr/>
          <a:lstStyle/>
          <a:p>
            <a:pPr rtl="0"/>
            <a:r>
              <a:rPr lang="fi-FI" noProof="0"/>
              <a:t>
              </a:t>
            </a:r>
          </a:p>
        </p:txBody>
      </p:sp>
      <p:sp>
        <p:nvSpPr>
          <p:cNvPr id="6" name="Slide Number Placeholder 5"/>
          <p:cNvSpPr>
            <a:spLocks noGrp="1"/>
          </p:cNvSpPr>
          <p:nvPr>
            <p:ph type="sldNum" sz="quarter" idx="12"/>
          </p:nvPr>
        </p:nvSpPr>
        <p:spPr/>
        <p:txBody>
          <a:bodyPr/>
          <a:lstStyle/>
          <a:p>
            <a:pPr rtl="0"/>
            <a:fld id="{6D22F896-40B5-4ADD-8801-0D06FADFA095}" type="slidenum">
              <a:rPr lang="fi-FI" noProof="0" smtClean="0"/>
              <a:pPr/>
              <a:t>‹#›</a:t>
            </a:fld>
            <a:endParaRPr lang="fi-FI" noProof="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964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1E38C83E-8DEC-400E-A3DC-B6A2D02EDEC9}" type="datetime1">
              <a:rPr lang="fi-FI" noProof="0" smtClean="0"/>
              <a:t>3.3.2020</a:t>
            </a:fld>
            <a:endParaRPr lang="fi-FI" noProof="0"/>
          </a:p>
        </p:txBody>
      </p:sp>
      <p:sp>
        <p:nvSpPr>
          <p:cNvPr id="6" name="Footer Placeholder 5"/>
          <p:cNvSpPr>
            <a:spLocks noGrp="1"/>
          </p:cNvSpPr>
          <p:nvPr>
            <p:ph type="ftr" sz="quarter" idx="11"/>
          </p:nvPr>
        </p:nvSpPr>
        <p:spPr/>
        <p:txBody>
          <a:bodyPr/>
          <a:lstStyle/>
          <a:p>
            <a:pPr rtl="0"/>
            <a:r>
              <a:rPr lang="fi-FI" noProof="0"/>
              <a:t>
              </a:t>
            </a:r>
          </a:p>
        </p:txBody>
      </p:sp>
      <p:sp>
        <p:nvSpPr>
          <p:cNvPr id="7" name="Slide Number Placeholder 6"/>
          <p:cNvSpPr>
            <a:spLocks noGrp="1"/>
          </p:cNvSpPr>
          <p:nvPr>
            <p:ph type="sldNum" sz="quarter" idx="12"/>
          </p:nvPr>
        </p:nvSpPr>
        <p:spPr/>
        <p:txBody>
          <a:bodyPr/>
          <a:lstStyle/>
          <a:p>
            <a:pPr rtl="0"/>
            <a:fld id="{6D22F896-40B5-4ADD-8801-0D06FADFA095}" type="slidenum">
              <a:rPr lang="fi-FI" noProof="0" smtClean="0"/>
              <a:t>‹#›</a:t>
            </a:fld>
            <a:endParaRPr lang="fi-FI" noProof="0"/>
          </a:p>
        </p:txBody>
      </p:sp>
    </p:spTree>
    <p:extLst>
      <p:ext uri="{BB962C8B-B14F-4D97-AF65-F5344CB8AC3E}">
        <p14:creationId xmlns:p14="http://schemas.microsoft.com/office/powerpoint/2010/main" val="192661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3F263781-2227-46D0-ADAB-1682EA17FE05}" type="datetime1">
              <a:rPr lang="fi-FI" noProof="0" smtClean="0"/>
              <a:t>3.3.2020</a:t>
            </a:fld>
            <a:endParaRPr lang="fi-FI" noProof="0"/>
          </a:p>
        </p:txBody>
      </p:sp>
      <p:sp>
        <p:nvSpPr>
          <p:cNvPr id="8" name="Footer Placeholder 7"/>
          <p:cNvSpPr>
            <a:spLocks noGrp="1"/>
          </p:cNvSpPr>
          <p:nvPr>
            <p:ph type="ftr" sz="quarter" idx="11"/>
          </p:nvPr>
        </p:nvSpPr>
        <p:spPr/>
        <p:txBody>
          <a:bodyPr/>
          <a:lstStyle/>
          <a:p>
            <a:pPr rtl="0"/>
            <a:r>
              <a:rPr lang="fi-FI" noProof="0"/>
              <a:t>
              </a:t>
            </a:r>
          </a:p>
        </p:txBody>
      </p:sp>
      <p:sp>
        <p:nvSpPr>
          <p:cNvPr id="9" name="Slide Number Placeholder 8"/>
          <p:cNvSpPr>
            <a:spLocks noGrp="1"/>
          </p:cNvSpPr>
          <p:nvPr>
            <p:ph type="sldNum" sz="quarter" idx="12"/>
          </p:nvPr>
        </p:nvSpPr>
        <p:spPr/>
        <p:txBody>
          <a:body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261500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A510CF91-6296-4A73-B333-C2126CF4131C}" type="datetime1">
              <a:rPr lang="fi-FI" noProof="0" smtClean="0"/>
              <a:t>3.3.2020</a:t>
            </a:fld>
            <a:endParaRPr lang="fi-FI" noProof="0"/>
          </a:p>
        </p:txBody>
      </p:sp>
      <p:sp>
        <p:nvSpPr>
          <p:cNvPr id="4" name="Footer Placeholder 3"/>
          <p:cNvSpPr>
            <a:spLocks noGrp="1"/>
          </p:cNvSpPr>
          <p:nvPr>
            <p:ph type="ftr" sz="quarter" idx="11"/>
          </p:nvPr>
        </p:nvSpPr>
        <p:spPr/>
        <p:txBody>
          <a:bodyPr/>
          <a:lstStyle/>
          <a:p>
            <a:pPr rtl="0"/>
            <a:r>
              <a:rPr lang="fi-FI" noProof="0"/>
              <a:t>
              </a:t>
            </a:r>
          </a:p>
        </p:txBody>
      </p:sp>
      <p:sp>
        <p:nvSpPr>
          <p:cNvPr id="5" name="Slide Number Placeholder 4"/>
          <p:cNvSpPr>
            <a:spLocks noGrp="1"/>
          </p:cNvSpPr>
          <p:nvPr>
            <p:ph type="sldNum" sz="quarter" idx="12"/>
          </p:nvPr>
        </p:nvSpPr>
        <p:spPr/>
        <p:txBody>
          <a:bodyPr/>
          <a:lstStyle/>
          <a:p>
            <a:pPr rtl="0"/>
            <a:fld id="{6D22F896-40B5-4ADD-8801-0D06FADFA095}" type="slidenum">
              <a:rPr lang="fi-FI" noProof="0" smtClean="0"/>
              <a:t>‹#›</a:t>
            </a:fld>
            <a:endParaRPr lang="fi-FI" noProof="0"/>
          </a:p>
        </p:txBody>
      </p:sp>
    </p:spTree>
    <p:extLst>
      <p:ext uri="{BB962C8B-B14F-4D97-AF65-F5344CB8AC3E}">
        <p14:creationId xmlns:p14="http://schemas.microsoft.com/office/powerpoint/2010/main" val="138138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40DB654-B3DD-49A2-B258-B2B55064DFB9}" type="datetime1">
              <a:rPr lang="fi-FI" noProof="0" smtClean="0"/>
              <a:t>3.3.2020</a:t>
            </a:fld>
            <a:endParaRPr lang="fi-FI" noProof="0"/>
          </a:p>
        </p:txBody>
      </p:sp>
      <p:sp>
        <p:nvSpPr>
          <p:cNvPr id="3" name="Footer Placeholder 2"/>
          <p:cNvSpPr>
            <a:spLocks noGrp="1"/>
          </p:cNvSpPr>
          <p:nvPr>
            <p:ph type="ftr" sz="quarter" idx="11"/>
          </p:nvPr>
        </p:nvSpPr>
        <p:spPr/>
        <p:txBody>
          <a:bodyPr/>
          <a:lstStyle/>
          <a:p>
            <a:pPr rtl="0"/>
            <a:r>
              <a:rPr lang="fi-FI" noProof="0"/>
              <a:t>
              </a:t>
            </a:r>
          </a:p>
        </p:txBody>
      </p:sp>
      <p:sp>
        <p:nvSpPr>
          <p:cNvPr id="4" name="Slide Number Placeholder 3"/>
          <p:cNvSpPr>
            <a:spLocks noGrp="1"/>
          </p:cNvSpPr>
          <p:nvPr>
            <p:ph type="sldNum" sz="quarter" idx="12"/>
          </p:nvPr>
        </p:nvSpPr>
        <p:spPr/>
        <p:txBody>
          <a:bodyPr/>
          <a:lstStyle/>
          <a:p>
            <a:pPr rtl="0"/>
            <a:fld id="{6D22F896-40B5-4ADD-8801-0D06FADFA095}" type="slidenum">
              <a:rPr lang="fi-FI" noProof="0" smtClean="0"/>
              <a:t>‹#›</a:t>
            </a:fld>
            <a:endParaRPr lang="fi-FI" noProof="0"/>
          </a:p>
        </p:txBody>
      </p:sp>
    </p:spTree>
    <p:extLst>
      <p:ext uri="{BB962C8B-B14F-4D97-AF65-F5344CB8AC3E}">
        <p14:creationId xmlns:p14="http://schemas.microsoft.com/office/powerpoint/2010/main" val="346325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i-FI"/>
              <a:t>Muokkaa ots. perustyyl. napsautt.</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pPr rtl="0"/>
            <a:fld id="{530C5D95-E9B6-4E82-B94A-9334305CAA6D}" type="datetime1">
              <a:rPr lang="fi-FI" noProof="0" smtClean="0"/>
              <a:t>3.3.2020</a:t>
            </a:fld>
            <a:endParaRPr lang="fi-FI" noProof="0"/>
          </a:p>
        </p:txBody>
      </p:sp>
      <p:sp>
        <p:nvSpPr>
          <p:cNvPr id="6" name="Footer Placeholder 5"/>
          <p:cNvSpPr>
            <a:spLocks noGrp="1"/>
          </p:cNvSpPr>
          <p:nvPr>
            <p:ph type="ftr" sz="quarter" idx="11"/>
          </p:nvPr>
        </p:nvSpPr>
        <p:spPr/>
        <p:txBody>
          <a:bodyPr/>
          <a:lstStyle/>
          <a:p>
            <a:pPr rtl="0"/>
            <a:r>
              <a:rPr lang="fi-FI" noProof="0"/>
              <a:t>
              </a:t>
            </a:r>
          </a:p>
        </p:txBody>
      </p:sp>
      <p:sp>
        <p:nvSpPr>
          <p:cNvPr id="7" name="Slide Number Placeholder 6"/>
          <p:cNvSpPr>
            <a:spLocks noGrp="1"/>
          </p:cNvSpPr>
          <p:nvPr>
            <p:ph type="sldNum" sz="quarter" idx="12"/>
          </p:nvPr>
        </p:nvSpPr>
        <p:spPr/>
        <p:txBody>
          <a:body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21354298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pPr rtl="0"/>
            <a:fld id="{530C5D95-E9B6-4E82-B94A-9334305CAA6D}" type="datetime1">
              <a:rPr lang="fi-FI" noProof="0" smtClean="0"/>
              <a:t>3.3.2020</a:t>
            </a:fld>
            <a:endParaRPr lang="fi-FI" noProof="0"/>
          </a:p>
        </p:txBody>
      </p:sp>
      <p:sp>
        <p:nvSpPr>
          <p:cNvPr id="6" name="Footer Placeholder 5"/>
          <p:cNvSpPr>
            <a:spLocks noGrp="1"/>
          </p:cNvSpPr>
          <p:nvPr>
            <p:ph type="ftr" sz="quarter" idx="11"/>
          </p:nvPr>
        </p:nvSpPr>
        <p:spPr/>
        <p:txBody>
          <a:bodyPr/>
          <a:lstStyle/>
          <a:p>
            <a:pPr rtl="0"/>
            <a:r>
              <a:rPr lang="fi-FI" noProof="0"/>
              <a:t>
              </a:t>
            </a:r>
          </a:p>
        </p:txBody>
      </p:sp>
      <p:sp>
        <p:nvSpPr>
          <p:cNvPr id="7" name="Slide Number Placeholder 6"/>
          <p:cNvSpPr>
            <a:spLocks noGrp="1"/>
          </p:cNvSpPr>
          <p:nvPr>
            <p:ph type="sldNum" sz="quarter" idx="12"/>
          </p:nvPr>
        </p:nvSpPr>
        <p:spPr/>
        <p:txBody>
          <a:body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33495086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530C5D95-E9B6-4E82-B94A-9334305CAA6D}" type="datetime1">
              <a:rPr lang="fi-FI" noProof="0" smtClean="0"/>
              <a:t>3.3.2020</a:t>
            </a:fld>
            <a:endParaRPr lang="fi-FI" noProof="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fi-FI" noProof="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fi-FI" noProof="0" smtClean="0"/>
              <a:pPr/>
              <a:t>‹#›</a:t>
            </a:fld>
            <a:endParaRPr lang="fi-FI" noProof="0"/>
          </a:p>
        </p:txBody>
      </p:sp>
    </p:spTree>
    <p:extLst>
      <p:ext uri="{BB962C8B-B14F-4D97-AF65-F5344CB8AC3E}">
        <p14:creationId xmlns:p14="http://schemas.microsoft.com/office/powerpoint/2010/main" val="68676801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28929E3-33C2-4ED7-A14C-FCAB7E6277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401" b="50000"/>
          <a:stretch/>
        </p:blipFill>
        <p:spPr>
          <a:xfrm>
            <a:off x="232629" y="0"/>
            <a:ext cx="11721661" cy="4393014"/>
          </a:xfrm>
          <a:prstGeom prst="rect">
            <a:avLst/>
          </a:prstGeom>
        </p:spPr>
      </p:pic>
      <p:sp>
        <p:nvSpPr>
          <p:cNvPr id="2" name="Otsikko 1">
            <a:extLst>
              <a:ext uri="{FF2B5EF4-FFF2-40B4-BE49-F238E27FC236}">
                <a16:creationId xmlns:a16="http://schemas.microsoft.com/office/drawing/2014/main" id="{050E78D6-F072-48E7-8270-20EFBDD26F36}"/>
              </a:ext>
            </a:extLst>
          </p:cNvPr>
          <p:cNvSpPr>
            <a:spLocks noGrp="1"/>
          </p:cNvSpPr>
          <p:nvPr>
            <p:ph type="ctrTitle"/>
          </p:nvPr>
        </p:nvSpPr>
        <p:spPr>
          <a:xfrm>
            <a:off x="1109980" y="4206240"/>
            <a:ext cx="9966960" cy="1325880"/>
          </a:xfrm>
        </p:spPr>
        <p:txBody>
          <a:bodyPr rtlCol="0">
            <a:noAutofit/>
          </a:bodyPr>
          <a:lstStyle/>
          <a:p>
            <a:r>
              <a:rPr lang="fi-FI" sz="5400" cap="none" dirty="0" err="1">
                <a:effectLst/>
              </a:rPr>
              <a:t>Máttuid</a:t>
            </a:r>
            <a:r>
              <a:rPr lang="fi-FI" sz="5400" cap="none" dirty="0">
                <a:effectLst/>
              </a:rPr>
              <a:t> </a:t>
            </a:r>
            <a:r>
              <a:rPr lang="fi-FI" sz="5400" cap="none" dirty="0" err="1">
                <a:effectLst/>
              </a:rPr>
              <a:t>máhccan</a:t>
            </a:r>
            <a:br>
              <a:rPr lang="fi-FI" sz="5400" cap="none" dirty="0"/>
            </a:br>
            <a:r>
              <a:rPr lang="en-US" sz="2000" dirty="0">
                <a:solidFill>
                  <a:schemeClr val="accent1"/>
                </a:solidFill>
                <a:effectLst/>
                <a:latin typeface="+mn-lt"/>
              </a:rPr>
              <a:t>Return of the ancestors. Sámi Repatriation processes in Finland</a:t>
            </a:r>
          </a:p>
        </p:txBody>
      </p:sp>
      <p:sp>
        <p:nvSpPr>
          <p:cNvPr id="3" name="Alaotsikko 2">
            <a:extLst>
              <a:ext uri="{FF2B5EF4-FFF2-40B4-BE49-F238E27FC236}">
                <a16:creationId xmlns:a16="http://schemas.microsoft.com/office/drawing/2014/main" id="{3FC7BD98-5486-489C-BAA0-A69CEFF691B3}"/>
              </a:ext>
            </a:extLst>
          </p:cNvPr>
          <p:cNvSpPr>
            <a:spLocks noGrp="1"/>
          </p:cNvSpPr>
          <p:nvPr>
            <p:ph type="subTitle" idx="1"/>
          </p:nvPr>
        </p:nvSpPr>
        <p:spPr>
          <a:xfrm>
            <a:off x="9520698" y="5717544"/>
            <a:ext cx="2427462" cy="883916"/>
          </a:xfrm>
        </p:spPr>
        <p:txBody>
          <a:bodyPr rtlCol="0">
            <a:normAutofit/>
          </a:bodyPr>
          <a:lstStyle/>
          <a:p>
            <a:pPr algn="l">
              <a:lnSpc>
                <a:spcPct val="120000"/>
              </a:lnSpc>
              <a:spcBef>
                <a:spcPts val="0"/>
              </a:spcBef>
            </a:pPr>
            <a:r>
              <a:rPr lang="en-CA" sz="1400" dirty="0" err="1"/>
              <a:t>Luobbal</a:t>
            </a:r>
            <a:r>
              <a:rPr lang="en-CA" sz="1400" dirty="0"/>
              <a:t>-</a:t>
            </a:r>
            <a:r>
              <a:rPr lang="en-CA" sz="1400" dirty="0" err="1"/>
              <a:t>Sámmol</a:t>
            </a:r>
            <a:r>
              <a:rPr lang="en-CA" sz="1400" dirty="0"/>
              <a:t>-Aimo Áile</a:t>
            </a:r>
          </a:p>
          <a:p>
            <a:pPr algn="l">
              <a:lnSpc>
                <a:spcPct val="120000"/>
              </a:lnSpc>
              <a:spcBef>
                <a:spcPts val="0"/>
              </a:spcBef>
            </a:pPr>
            <a:r>
              <a:rPr lang="en-CA" sz="1400" dirty="0"/>
              <a:t>Áile Aikio</a:t>
            </a:r>
          </a:p>
          <a:p>
            <a:pPr algn="l">
              <a:lnSpc>
                <a:spcPct val="120000"/>
              </a:lnSpc>
              <a:spcBef>
                <a:spcPts val="0"/>
              </a:spcBef>
            </a:pPr>
            <a:r>
              <a:rPr lang="en-CA" sz="1400" dirty="0"/>
              <a:t>University of Lapland</a:t>
            </a:r>
          </a:p>
        </p:txBody>
      </p:sp>
    </p:spTree>
    <p:extLst>
      <p:ext uri="{BB962C8B-B14F-4D97-AF65-F5344CB8AC3E}">
        <p14:creationId xmlns:p14="http://schemas.microsoft.com/office/powerpoint/2010/main" val="58671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7A24E3C-2BC7-4735-A71C-8F95F8779066}"/>
              </a:ext>
            </a:extLst>
          </p:cNvPr>
          <p:cNvPicPr>
            <a:picLocks noChangeAspect="1"/>
          </p:cNvPicPr>
          <p:nvPr/>
        </p:nvPicPr>
        <p:blipFill rotWithShape="1">
          <a:blip r:embed="rId2"/>
          <a:srcRect r="6244"/>
          <a:stretch/>
        </p:blipFill>
        <p:spPr>
          <a:xfrm>
            <a:off x="931303" y="1252110"/>
            <a:ext cx="11003031" cy="3572566"/>
          </a:xfrm>
          <a:prstGeom prst="rect">
            <a:avLst/>
          </a:prstGeom>
        </p:spPr>
      </p:pic>
      <p:sp>
        <p:nvSpPr>
          <p:cNvPr id="9" name="Tekstiruutu 8">
            <a:extLst>
              <a:ext uri="{FF2B5EF4-FFF2-40B4-BE49-F238E27FC236}">
                <a16:creationId xmlns:a16="http://schemas.microsoft.com/office/drawing/2014/main" id="{F3AE09ED-63B2-4358-8A34-A178A98F33B4}"/>
              </a:ext>
            </a:extLst>
          </p:cNvPr>
          <p:cNvSpPr txBox="1"/>
          <p:nvPr/>
        </p:nvSpPr>
        <p:spPr>
          <a:xfrm>
            <a:off x="611862" y="2456279"/>
            <a:ext cx="400110" cy="2368397"/>
          </a:xfrm>
          <a:prstGeom prst="rect">
            <a:avLst/>
          </a:prstGeom>
          <a:noFill/>
        </p:spPr>
        <p:txBody>
          <a:bodyPr vert="vert270" wrap="square" rtlCol="0">
            <a:spAutoFit/>
          </a:bodyPr>
          <a:lstStyle/>
          <a:p>
            <a:pPr lvl="0"/>
            <a:r>
              <a:rPr lang="se-FI" sz="1400" dirty="0"/>
              <a:t>Ohcejohka, Jámežiid guolbba</a:t>
            </a:r>
            <a:endParaRPr lang="fi-FI" sz="1400" dirty="0"/>
          </a:p>
        </p:txBody>
      </p:sp>
    </p:spTree>
    <p:extLst>
      <p:ext uri="{BB962C8B-B14F-4D97-AF65-F5344CB8AC3E}">
        <p14:creationId xmlns:p14="http://schemas.microsoft.com/office/powerpoint/2010/main" val="43583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2881953-0812-4936-AAD0-1D9D4876B96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8611" t="811" r="25139" b="-811"/>
          <a:stretch/>
        </p:blipFill>
        <p:spPr>
          <a:xfrm>
            <a:off x="856989" y="1271685"/>
            <a:ext cx="3528000" cy="3528000"/>
          </a:xfrm>
        </p:spPr>
      </p:pic>
      <p:pic>
        <p:nvPicPr>
          <p:cNvPr id="7" name="Kuva 6">
            <a:extLst>
              <a:ext uri="{FF2B5EF4-FFF2-40B4-BE49-F238E27FC236}">
                <a16:creationId xmlns:a16="http://schemas.microsoft.com/office/drawing/2014/main" id="{3A67D0A8-6E20-4C62-9594-2E52408D1E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667" r="16667"/>
          <a:stretch/>
        </p:blipFill>
        <p:spPr>
          <a:xfrm>
            <a:off x="4629016" y="1271685"/>
            <a:ext cx="3528000" cy="3528000"/>
          </a:xfrm>
          <a:prstGeom prst="rect">
            <a:avLst/>
          </a:prstGeom>
        </p:spPr>
      </p:pic>
      <p:pic>
        <p:nvPicPr>
          <p:cNvPr id="4098" name="Picture 2" descr="https://www.apollon.uio.no/artikler/2018/2_bilder/300/skjeletter_esker.jpg">
            <a:extLst>
              <a:ext uri="{FF2B5EF4-FFF2-40B4-BE49-F238E27FC236}">
                <a16:creationId xmlns:a16="http://schemas.microsoft.com/office/drawing/2014/main" id="{5FD26095-9758-45B4-A971-66096D0A597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6667" r="16667"/>
          <a:stretch/>
        </p:blipFill>
        <p:spPr bwMode="auto">
          <a:xfrm>
            <a:off x="8424989" y="1271685"/>
            <a:ext cx="3528000" cy="352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A41C0938-68A8-4FFA-ABC5-D7559F564120}"/>
              </a:ext>
            </a:extLst>
          </p:cNvPr>
          <p:cNvSpPr txBox="1"/>
          <p:nvPr/>
        </p:nvSpPr>
        <p:spPr>
          <a:xfrm>
            <a:off x="4294975" y="2552622"/>
            <a:ext cx="400110" cy="2297742"/>
          </a:xfrm>
          <a:prstGeom prst="rect">
            <a:avLst/>
          </a:prstGeom>
          <a:noFill/>
        </p:spPr>
        <p:txBody>
          <a:bodyPr vert="vert270" wrap="square" rtlCol="0">
            <a:spAutoFit/>
          </a:bodyPr>
          <a:lstStyle/>
          <a:p>
            <a:r>
              <a:rPr lang="se-FI" sz="1400" dirty="0"/>
              <a:t>Anár </a:t>
            </a:r>
            <a:r>
              <a:rPr lang="se-FI" sz="1400" dirty="0" err="1"/>
              <a:t>Jaamišsuáluij</a:t>
            </a:r>
            <a:endParaRPr lang="fi-FI" sz="1400" dirty="0"/>
          </a:p>
        </p:txBody>
      </p:sp>
      <p:sp>
        <p:nvSpPr>
          <p:cNvPr id="8" name="Tekstiruutu 7">
            <a:extLst>
              <a:ext uri="{FF2B5EF4-FFF2-40B4-BE49-F238E27FC236}">
                <a16:creationId xmlns:a16="http://schemas.microsoft.com/office/drawing/2014/main" id="{C6ADAAAD-816A-43E9-821C-51B93519D084}"/>
              </a:ext>
            </a:extLst>
          </p:cNvPr>
          <p:cNvSpPr txBox="1"/>
          <p:nvPr/>
        </p:nvSpPr>
        <p:spPr>
          <a:xfrm>
            <a:off x="8100960" y="1814416"/>
            <a:ext cx="400110" cy="3014728"/>
          </a:xfrm>
          <a:prstGeom prst="rect">
            <a:avLst/>
          </a:prstGeom>
          <a:noFill/>
        </p:spPr>
        <p:txBody>
          <a:bodyPr vert="vert270" wrap="square" rtlCol="0">
            <a:spAutoFit/>
          </a:bodyPr>
          <a:lstStyle/>
          <a:p>
            <a:pPr lvl="0"/>
            <a:r>
              <a:rPr lang="fi-FI" sz="1400" dirty="0" err="1"/>
              <a:t>Schreiner</a:t>
            </a:r>
            <a:r>
              <a:rPr lang="fi-FI" sz="1400" dirty="0"/>
              <a:t> </a:t>
            </a:r>
            <a:r>
              <a:rPr lang="fi-FI" sz="1400" dirty="0" err="1"/>
              <a:t>Collection</a:t>
            </a:r>
            <a:r>
              <a:rPr lang="fi-FI" sz="1400" dirty="0"/>
              <a:t> / </a:t>
            </a:r>
            <a:r>
              <a:rPr lang="fi-FI" sz="1400" dirty="0" err="1"/>
              <a:t>University</a:t>
            </a:r>
            <a:r>
              <a:rPr lang="fi-FI" sz="1400" dirty="0"/>
              <a:t> of Oslo</a:t>
            </a:r>
          </a:p>
        </p:txBody>
      </p:sp>
      <p:sp>
        <p:nvSpPr>
          <p:cNvPr id="9" name="Tekstiruutu 8">
            <a:extLst>
              <a:ext uri="{FF2B5EF4-FFF2-40B4-BE49-F238E27FC236}">
                <a16:creationId xmlns:a16="http://schemas.microsoft.com/office/drawing/2014/main" id="{F3AE09ED-63B2-4358-8A34-A178A98F33B4}"/>
              </a:ext>
            </a:extLst>
          </p:cNvPr>
          <p:cNvSpPr txBox="1"/>
          <p:nvPr/>
        </p:nvSpPr>
        <p:spPr>
          <a:xfrm>
            <a:off x="556906" y="2490206"/>
            <a:ext cx="400110" cy="2368397"/>
          </a:xfrm>
          <a:prstGeom prst="rect">
            <a:avLst/>
          </a:prstGeom>
          <a:noFill/>
        </p:spPr>
        <p:txBody>
          <a:bodyPr vert="vert270" wrap="square" rtlCol="0">
            <a:spAutoFit/>
          </a:bodyPr>
          <a:lstStyle/>
          <a:p>
            <a:pPr lvl="0"/>
            <a:r>
              <a:rPr lang="se-FI" sz="1400" dirty="0"/>
              <a:t>Sámi Museum Siida</a:t>
            </a:r>
            <a:endParaRPr lang="fi-FI" sz="1400" dirty="0"/>
          </a:p>
        </p:txBody>
      </p:sp>
    </p:spTree>
    <p:extLst>
      <p:ext uri="{BB962C8B-B14F-4D97-AF65-F5344CB8AC3E}">
        <p14:creationId xmlns:p14="http://schemas.microsoft.com/office/powerpoint/2010/main" val="41321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5F051AF-B778-4A07-B5C3-1DD6D9FAB1A5}"/>
              </a:ext>
            </a:extLst>
          </p:cNvPr>
          <p:cNvSpPr>
            <a:spLocks noGrp="1"/>
          </p:cNvSpPr>
          <p:nvPr>
            <p:ph idx="1"/>
          </p:nvPr>
        </p:nvSpPr>
        <p:spPr>
          <a:xfrm>
            <a:off x="433633" y="480767"/>
            <a:ext cx="11510127" cy="6089715"/>
          </a:xfrm>
        </p:spPr>
        <p:txBody>
          <a:bodyPr>
            <a:normAutofit/>
          </a:bodyPr>
          <a:lstStyle/>
          <a:p>
            <a:pPr marL="45720" indent="0">
              <a:buNone/>
            </a:pPr>
            <a:r>
              <a:rPr lang="en-US" sz="2400" dirty="0"/>
              <a:t>Once upon a time in winter, there was a man who was driving old skulls by reindeer sledges from </a:t>
            </a:r>
            <a:r>
              <a:rPr lang="en-US" sz="2400" dirty="0" err="1"/>
              <a:t>Ohcejohka</a:t>
            </a:r>
            <a:r>
              <a:rPr lang="en-US" sz="2400" dirty="0"/>
              <a:t> graveyard to </a:t>
            </a:r>
            <a:r>
              <a:rPr lang="en-US" sz="2400" dirty="0" err="1"/>
              <a:t>Anár</a:t>
            </a:r>
            <a:r>
              <a:rPr lang="en-US" sz="2400" dirty="0"/>
              <a:t> over the mountain area </a:t>
            </a:r>
            <a:r>
              <a:rPr lang="en-US" sz="2400" dirty="0" err="1"/>
              <a:t>Beazet</a:t>
            </a:r>
            <a:r>
              <a:rPr lang="en-US" sz="2400" dirty="0"/>
              <a:t>. It was a long journey, over ten Scandinavian miles  (ca. 100 </a:t>
            </a:r>
            <a:r>
              <a:rPr lang="en-US" sz="2400" dirty="0" err="1"/>
              <a:t>kilometres</a:t>
            </a:r>
            <a:r>
              <a:rPr lang="en-US" sz="2400" dirty="0"/>
              <a:t> / 60 miles) and the load was heavy, the pulling reindeer  could barely pull the load. He had to stay for a night in a deserted cabin. He tied the reindeer to trees to graze for the night, ate and went to bed. </a:t>
            </a:r>
          </a:p>
          <a:p>
            <a:pPr marL="45720" indent="0">
              <a:buNone/>
            </a:pPr>
            <a:r>
              <a:rPr lang="en-US" sz="2400" dirty="0"/>
              <a:t>As soon as he had fallen asleep, someone came in and woke him up. He had lit a fire to the oven to warm the cabin and to cook his meal and there were still embers in the oven. In that weak light he could spot somebody standing by the door. It was a tall figure, clothed in winter gear. But alas! He had no head, there only was the empty neck of the fur coat. </a:t>
            </a:r>
          </a:p>
          <a:p>
            <a:pPr marL="45720" indent="0">
              <a:buNone/>
            </a:pPr>
            <a:r>
              <a:rPr lang="en-US" sz="2400" dirty="0"/>
              <a:t>The figure just stands there without saying a word. The man heartened himself and remembered that he had been taught that one must ask the spirits their name and what they wanted in order to make them go away. “</a:t>
            </a:r>
            <a:r>
              <a:rPr lang="en-US" sz="2400" i="1" dirty="0"/>
              <a:t>Who are you and what do you want</a:t>
            </a:r>
            <a:r>
              <a:rPr lang="en-US" sz="2400" dirty="0"/>
              <a:t>?” he asked. For a moment there was no answer. But then the figure spoke: “ </a:t>
            </a:r>
            <a:r>
              <a:rPr lang="en-US" sz="2400" i="1" dirty="0"/>
              <a:t>My head. I can’t find peace when my head is missing. I have come to collect my head</a:t>
            </a:r>
            <a:r>
              <a:rPr lang="en-US" sz="2400" dirty="0"/>
              <a:t>.” The man had to permit the figure to retrieve its head from the load and it disappeared. But before it left it once more turned around and spoke: “ </a:t>
            </a:r>
            <a:r>
              <a:rPr lang="en-US" sz="2400" i="1" dirty="0"/>
              <a:t>I have plenty of information to share with you, but I can't, not without my head.</a:t>
            </a:r>
            <a:r>
              <a:rPr lang="en-US" sz="2400" dirty="0"/>
              <a:t>” And then it left.</a:t>
            </a:r>
            <a:endParaRPr lang="fi-FI" sz="2400" dirty="0"/>
          </a:p>
        </p:txBody>
      </p:sp>
    </p:spTree>
    <p:extLst>
      <p:ext uri="{BB962C8B-B14F-4D97-AF65-F5344CB8AC3E}">
        <p14:creationId xmlns:p14="http://schemas.microsoft.com/office/powerpoint/2010/main" val="352473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BA645E-CD22-4AEF-9734-11F467A75709}"/>
              </a:ext>
            </a:extLst>
          </p:cNvPr>
          <p:cNvSpPr>
            <a:spLocks noGrp="1"/>
          </p:cNvSpPr>
          <p:nvPr>
            <p:ph type="title"/>
          </p:nvPr>
        </p:nvSpPr>
        <p:spPr>
          <a:xfrm>
            <a:off x="527899" y="609600"/>
            <a:ext cx="11161337" cy="700726"/>
          </a:xfrm>
        </p:spPr>
        <p:txBody>
          <a:bodyPr>
            <a:normAutofit fontScale="90000"/>
          </a:bodyPr>
          <a:lstStyle/>
          <a:p>
            <a:r>
              <a:rPr lang="fi-FI" dirty="0"/>
              <a:t>Sámi </a:t>
            </a:r>
            <a:r>
              <a:rPr lang="fi-FI" dirty="0" err="1"/>
              <a:t>Anthropological</a:t>
            </a:r>
            <a:r>
              <a:rPr lang="fi-FI" dirty="0"/>
              <a:t> </a:t>
            </a:r>
            <a:r>
              <a:rPr lang="fi-FI" dirty="0" err="1"/>
              <a:t>Excavations</a:t>
            </a:r>
            <a:r>
              <a:rPr lang="fi-FI" dirty="0"/>
              <a:t> in </a:t>
            </a:r>
            <a:r>
              <a:rPr lang="fi-FI" dirty="0" err="1"/>
              <a:t>Current</a:t>
            </a:r>
            <a:r>
              <a:rPr lang="fi-FI" dirty="0"/>
              <a:t> Finland</a:t>
            </a:r>
          </a:p>
        </p:txBody>
      </p:sp>
      <p:graphicFrame>
        <p:nvGraphicFramePr>
          <p:cNvPr id="5" name="Taulukko 4">
            <a:extLst>
              <a:ext uri="{FF2B5EF4-FFF2-40B4-BE49-F238E27FC236}">
                <a16:creationId xmlns:a16="http://schemas.microsoft.com/office/drawing/2014/main" id="{A10BB181-98AF-4EB2-8420-E90C4B8A13C7}"/>
              </a:ext>
            </a:extLst>
          </p:cNvPr>
          <p:cNvGraphicFramePr>
            <a:graphicFrameLocks noGrp="1"/>
          </p:cNvGraphicFramePr>
          <p:nvPr>
            <p:extLst>
              <p:ext uri="{D42A27DB-BD31-4B8C-83A1-F6EECF244321}">
                <p14:modId xmlns:p14="http://schemas.microsoft.com/office/powerpoint/2010/main" val="2237524308"/>
              </p:ext>
            </p:extLst>
          </p:nvPr>
        </p:nvGraphicFramePr>
        <p:xfrm>
          <a:off x="329938" y="1310326"/>
          <a:ext cx="11585542" cy="5195792"/>
        </p:xfrm>
        <a:graphic>
          <a:graphicData uri="http://schemas.openxmlformats.org/drawingml/2006/table">
            <a:tbl>
              <a:tblPr>
                <a:tableStyleId>{5C22544A-7EE6-4342-B048-85BDC9FD1C3A}</a:tableStyleId>
              </a:tblPr>
              <a:tblGrid>
                <a:gridCol w="546600">
                  <a:extLst>
                    <a:ext uri="{9D8B030D-6E8A-4147-A177-3AD203B41FA5}">
                      <a16:colId xmlns:a16="http://schemas.microsoft.com/office/drawing/2014/main" val="2219226497"/>
                    </a:ext>
                  </a:extLst>
                </a:gridCol>
                <a:gridCol w="1972513">
                  <a:extLst>
                    <a:ext uri="{9D8B030D-6E8A-4147-A177-3AD203B41FA5}">
                      <a16:colId xmlns:a16="http://schemas.microsoft.com/office/drawing/2014/main" val="3758894295"/>
                    </a:ext>
                  </a:extLst>
                </a:gridCol>
                <a:gridCol w="1093200">
                  <a:extLst>
                    <a:ext uri="{9D8B030D-6E8A-4147-A177-3AD203B41FA5}">
                      <a16:colId xmlns:a16="http://schemas.microsoft.com/office/drawing/2014/main" val="4115241745"/>
                    </a:ext>
                  </a:extLst>
                </a:gridCol>
                <a:gridCol w="962492">
                  <a:extLst>
                    <a:ext uri="{9D8B030D-6E8A-4147-A177-3AD203B41FA5}">
                      <a16:colId xmlns:a16="http://schemas.microsoft.com/office/drawing/2014/main" val="939085862"/>
                    </a:ext>
                  </a:extLst>
                </a:gridCol>
                <a:gridCol w="1509090">
                  <a:extLst>
                    <a:ext uri="{9D8B030D-6E8A-4147-A177-3AD203B41FA5}">
                      <a16:colId xmlns:a16="http://schemas.microsoft.com/office/drawing/2014/main" val="706528305"/>
                    </a:ext>
                  </a:extLst>
                </a:gridCol>
                <a:gridCol w="2804295">
                  <a:extLst>
                    <a:ext uri="{9D8B030D-6E8A-4147-A177-3AD203B41FA5}">
                      <a16:colId xmlns:a16="http://schemas.microsoft.com/office/drawing/2014/main" val="3189578934"/>
                    </a:ext>
                  </a:extLst>
                </a:gridCol>
                <a:gridCol w="2697352">
                  <a:extLst>
                    <a:ext uri="{9D8B030D-6E8A-4147-A177-3AD203B41FA5}">
                      <a16:colId xmlns:a16="http://schemas.microsoft.com/office/drawing/2014/main" val="976927688"/>
                    </a:ext>
                  </a:extLst>
                </a:gridCol>
              </a:tblGrid>
              <a:tr h="644214">
                <a:tc>
                  <a:txBody>
                    <a:bodyPr/>
                    <a:lstStyle/>
                    <a:p>
                      <a:pPr algn="l" fontAlgn="b"/>
                      <a:r>
                        <a:rPr lang="fi-FI" sz="1600" u="none" strike="noStrike" dirty="0" err="1">
                          <a:effectLst/>
                        </a:rPr>
                        <a:t>year</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site</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executor</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number</a:t>
                      </a:r>
                      <a:r>
                        <a:rPr lang="fi-FI" sz="1600" u="none" strike="noStrike" dirty="0">
                          <a:effectLst/>
                        </a:rPr>
                        <a:t> of </a:t>
                      </a:r>
                      <a:r>
                        <a:rPr lang="fi-FI" sz="1600" u="none" strike="noStrike" dirty="0" err="1">
                          <a:effectLst/>
                        </a:rPr>
                        <a:t>collected</a:t>
                      </a:r>
                      <a:r>
                        <a:rPr lang="fi-FI" sz="1600" u="none" strike="noStrike" dirty="0">
                          <a:effectLst/>
                        </a:rPr>
                        <a:t> </a:t>
                      </a:r>
                      <a:r>
                        <a:rPr lang="fi-FI" sz="1600" u="none" strike="noStrike" dirty="0" err="1">
                          <a:effectLst/>
                        </a:rPr>
                        <a:t>individuals</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mandator</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most</a:t>
                      </a:r>
                      <a:r>
                        <a:rPr lang="fi-FI" sz="1600" u="none" strike="noStrike" dirty="0">
                          <a:effectLst/>
                        </a:rPr>
                        <a:t> </a:t>
                      </a:r>
                      <a:r>
                        <a:rPr lang="fi-FI" sz="1600" u="none" strike="noStrike" dirty="0" err="1">
                          <a:effectLst/>
                        </a:rPr>
                        <a:t>propabal</a:t>
                      </a:r>
                      <a:r>
                        <a:rPr lang="fi-FI" sz="1600" u="none" strike="noStrike" dirty="0">
                          <a:effectLst/>
                        </a:rPr>
                        <a:t> </a:t>
                      </a:r>
                      <a:r>
                        <a:rPr lang="fi-FI" sz="1600" u="none" strike="noStrike" dirty="0" err="1">
                          <a:effectLst/>
                        </a:rPr>
                        <a:t>present</a:t>
                      </a:r>
                      <a:r>
                        <a:rPr lang="fi-FI" sz="1600" u="none" strike="noStrike" dirty="0">
                          <a:effectLst/>
                        </a:rPr>
                        <a:t> </a:t>
                      </a:r>
                      <a:r>
                        <a:rPr lang="fi-FI" sz="1600" u="none" strike="noStrike" dirty="0" err="1">
                          <a:effectLst/>
                        </a:rPr>
                        <a:t>location</a:t>
                      </a:r>
                      <a:endParaRPr lang="fi-FI" sz="1600" b="1" i="0" u="none" strike="noStrike" dirty="0">
                        <a:solidFill>
                          <a:srgbClr val="000000"/>
                        </a:solidFill>
                        <a:effectLst/>
                        <a:latin typeface="Calibri Light" panose="020F0302020204030204" pitchFamily="34" charset="0"/>
                      </a:endParaRPr>
                    </a:p>
                  </a:txBody>
                  <a:tcPr marL="5026" marR="5026" marT="5026" marB="0" anchor="b"/>
                </a:tc>
                <a:tc>
                  <a:txBody>
                    <a:bodyPr/>
                    <a:lstStyle/>
                    <a:p>
                      <a:pPr algn="l" fontAlgn="b"/>
                      <a:r>
                        <a:rPr lang="fi-FI" sz="1600" u="none" strike="noStrike" dirty="0" err="1">
                          <a:effectLst/>
                        </a:rPr>
                        <a:t>other</a:t>
                      </a:r>
                      <a:endParaRPr lang="fi-FI" sz="1600" b="1" i="0" u="none" strike="noStrike" dirty="0">
                        <a:solidFill>
                          <a:srgbClr val="000000"/>
                        </a:solidFill>
                        <a:effectLst/>
                        <a:latin typeface="Calibri Light" panose="020F0302020204030204" pitchFamily="34" charset="0"/>
                      </a:endParaRPr>
                    </a:p>
                  </a:txBody>
                  <a:tcPr marL="5026" marR="5026" marT="5026" marB="0" anchor="b"/>
                </a:tc>
                <a:extLst>
                  <a:ext uri="{0D108BD9-81ED-4DB2-BD59-A6C34878D82A}">
                    <a16:rowId xmlns:a16="http://schemas.microsoft.com/office/drawing/2014/main" val="469816504"/>
                  </a:ext>
                </a:extLst>
              </a:tr>
              <a:tr h="474618">
                <a:tc>
                  <a:txBody>
                    <a:bodyPr/>
                    <a:lstStyle/>
                    <a:p>
                      <a:pPr algn="l" fontAlgn="b"/>
                      <a:r>
                        <a:rPr lang="fi-FI" sz="1600" u="none" strike="noStrike" dirty="0">
                          <a:effectLst/>
                        </a:rPr>
                        <a:t>1838</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err="1">
                          <a:effectLst/>
                        </a:rPr>
                        <a:t>Eanodat</a:t>
                      </a:r>
                      <a:r>
                        <a:rPr lang="fi-FI" sz="1600" u="none" strike="noStrike" dirty="0">
                          <a:effectLst/>
                        </a:rPr>
                        <a:t>, </a:t>
                      </a:r>
                      <a:r>
                        <a:rPr lang="fi-FI" sz="1600" u="none" strike="noStrike" dirty="0" err="1">
                          <a:effectLst/>
                        </a:rPr>
                        <a:t>Márkán</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a:effectLst/>
                        </a:rPr>
                        <a:t>L. L. Laestadius</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a:effectLst/>
                        </a:rPr>
                        <a:t>?</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200" u="none" strike="noStrike" dirty="0">
                          <a:effectLst/>
                        </a:rPr>
                        <a:t>?</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en-US" sz="1200" u="none" strike="noStrike" dirty="0">
                          <a:effectLst/>
                        </a:rPr>
                        <a:t>several excavations over several years</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extLst>
                  <a:ext uri="{0D108BD9-81ED-4DB2-BD59-A6C34878D82A}">
                    <a16:rowId xmlns:a16="http://schemas.microsoft.com/office/drawing/2014/main" val="2787993291"/>
                  </a:ext>
                </a:extLst>
              </a:tr>
              <a:tr h="474618">
                <a:tc>
                  <a:txBody>
                    <a:bodyPr/>
                    <a:lstStyle/>
                    <a:p>
                      <a:pPr algn="l" fontAlgn="b"/>
                      <a:r>
                        <a:rPr lang="fi-FI" sz="1600" u="none" strike="noStrike" dirty="0">
                          <a:effectLst/>
                        </a:rPr>
                        <a:t>1878</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err="1">
                          <a:effectLst/>
                        </a:rPr>
                        <a:t>Anár</a:t>
                      </a:r>
                      <a:r>
                        <a:rPr lang="fi-FI" sz="1600" u="none" strike="noStrike" dirty="0">
                          <a:effectLst/>
                        </a:rPr>
                        <a:t>, </a:t>
                      </a:r>
                      <a:r>
                        <a:rPr lang="fi-FI" sz="1600" u="none" strike="noStrike" dirty="0" err="1">
                          <a:effectLst/>
                        </a:rPr>
                        <a:t>Jaamišsuáluj</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a:effectLst/>
                        </a:rPr>
                        <a:t>C. P. </a:t>
                      </a:r>
                      <a:r>
                        <a:rPr lang="fi-FI" sz="1400" u="none" strike="noStrike" dirty="0" err="1">
                          <a:effectLst/>
                        </a:rPr>
                        <a:t>Solitander</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a:effectLst/>
                        </a:rPr>
                        <a:t>103</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200" u="none" strike="noStrike" dirty="0">
                          <a:effectLst/>
                        </a:rPr>
                        <a:t> </a:t>
                      </a:r>
                      <a:r>
                        <a:rPr lang="fi-FI" sz="1200" u="none" strike="noStrike" dirty="0" err="1">
                          <a:effectLst/>
                        </a:rPr>
                        <a:t>reburied</a:t>
                      </a:r>
                      <a:r>
                        <a:rPr lang="fi-FI" sz="1200" u="none" strike="noStrike" dirty="0">
                          <a:effectLst/>
                        </a:rPr>
                        <a:t> in </a:t>
                      </a:r>
                      <a:r>
                        <a:rPr lang="fi-FI" sz="1200" u="none" strike="noStrike" dirty="0" err="1">
                          <a:effectLst/>
                        </a:rPr>
                        <a:t>Jaamišsuáluj</a:t>
                      </a:r>
                      <a:r>
                        <a:rPr lang="fi-FI" sz="1200" u="none" strike="noStrike" dirty="0">
                          <a:effectLst/>
                        </a:rPr>
                        <a:t> in 1995</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extLst>
                  <a:ext uri="{0D108BD9-81ED-4DB2-BD59-A6C34878D82A}">
                    <a16:rowId xmlns:a16="http://schemas.microsoft.com/office/drawing/2014/main" val="3892589464"/>
                  </a:ext>
                </a:extLst>
              </a:tr>
              <a:tr h="474618">
                <a:tc>
                  <a:txBody>
                    <a:bodyPr/>
                    <a:lstStyle/>
                    <a:p>
                      <a:pPr algn="l" fontAlgn="b"/>
                      <a:r>
                        <a:rPr lang="fi-FI" sz="1600" u="none" strike="noStrike" dirty="0">
                          <a:effectLst/>
                        </a:rPr>
                        <a:t>1878</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err="1">
                          <a:effectLst/>
                        </a:rPr>
                        <a:t>Muonioniska</a:t>
                      </a:r>
                      <a:r>
                        <a:rPr lang="fi-FI" sz="1600" u="none" strike="noStrike" dirty="0">
                          <a:effectLst/>
                        </a:rPr>
                        <a:t>, </a:t>
                      </a:r>
                      <a:r>
                        <a:rPr lang="fi-FI" sz="1600" u="none" strike="noStrike" dirty="0" err="1">
                          <a:effectLst/>
                        </a:rPr>
                        <a:t>Akamella</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a:effectLst/>
                        </a:rPr>
                        <a:t>Edvard </a:t>
                      </a:r>
                      <a:r>
                        <a:rPr lang="fi-FI" sz="1400" u="none" strike="noStrike" dirty="0" err="1">
                          <a:effectLst/>
                        </a:rPr>
                        <a:t>Pfaler</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a:effectLst/>
                        </a:rPr>
                        <a:t>26</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200" u="none" strike="noStrike" dirty="0" err="1">
                          <a:effectLst/>
                        </a:rPr>
                        <a:t>stored</a:t>
                      </a:r>
                      <a:r>
                        <a:rPr lang="fi-FI" sz="1200" u="none" strike="noStrike" dirty="0">
                          <a:effectLst/>
                        </a:rPr>
                        <a:t> in Sámi </a:t>
                      </a:r>
                      <a:r>
                        <a:rPr lang="fi-FI" sz="1200" u="none" strike="noStrike" dirty="0" err="1">
                          <a:effectLst/>
                        </a:rPr>
                        <a:t>Museum</a:t>
                      </a:r>
                      <a:r>
                        <a:rPr lang="fi-FI" sz="1200" u="none" strike="noStrike" dirty="0">
                          <a:effectLst/>
                        </a:rPr>
                        <a:t> Siida </a:t>
                      </a:r>
                      <a:r>
                        <a:rPr lang="fi-FI" sz="1200" u="none" strike="noStrike" dirty="0" err="1">
                          <a:effectLst/>
                        </a:rPr>
                        <a:t>since</a:t>
                      </a:r>
                      <a:r>
                        <a:rPr lang="fi-FI" sz="1200" u="none" strike="noStrike" dirty="0">
                          <a:effectLst/>
                        </a:rPr>
                        <a:t> 2001</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extLst>
                  <a:ext uri="{0D108BD9-81ED-4DB2-BD59-A6C34878D82A}">
                    <a16:rowId xmlns:a16="http://schemas.microsoft.com/office/drawing/2014/main" val="329999861"/>
                  </a:ext>
                </a:extLst>
              </a:tr>
              <a:tr h="474618">
                <a:tc>
                  <a:txBody>
                    <a:bodyPr/>
                    <a:lstStyle/>
                    <a:p>
                      <a:pPr algn="l" fontAlgn="b"/>
                      <a:r>
                        <a:rPr lang="fi-FI" sz="1600" u="none" strike="noStrike" dirty="0">
                          <a:effectLst/>
                        </a:rPr>
                        <a:t>1880</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err="1">
                          <a:effectLst/>
                        </a:rPr>
                        <a:t>Rounál</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a:effectLst/>
                        </a:rPr>
                        <a:t>Karl Bäcklund</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a:effectLst/>
                        </a:rPr>
                        <a:t>10</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200" u="none" strike="noStrike" dirty="0" err="1">
                          <a:effectLst/>
                        </a:rPr>
                        <a:t>stored</a:t>
                      </a:r>
                      <a:r>
                        <a:rPr lang="fi-FI" sz="1200" u="none" strike="noStrike" dirty="0">
                          <a:effectLst/>
                        </a:rPr>
                        <a:t> in Sámi </a:t>
                      </a:r>
                      <a:r>
                        <a:rPr lang="fi-FI" sz="1200" u="none" strike="noStrike" dirty="0" err="1">
                          <a:effectLst/>
                        </a:rPr>
                        <a:t>Museum</a:t>
                      </a:r>
                      <a:r>
                        <a:rPr lang="fi-FI" sz="1200" u="none" strike="noStrike" dirty="0">
                          <a:effectLst/>
                        </a:rPr>
                        <a:t> Siida </a:t>
                      </a:r>
                      <a:r>
                        <a:rPr lang="fi-FI" sz="1200" u="none" strike="noStrike" dirty="0" err="1">
                          <a:effectLst/>
                        </a:rPr>
                        <a:t>since</a:t>
                      </a:r>
                      <a:r>
                        <a:rPr lang="fi-FI" sz="1200" u="none" strike="noStrike" dirty="0">
                          <a:effectLst/>
                        </a:rPr>
                        <a:t> 2001</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extLst>
                  <a:ext uri="{0D108BD9-81ED-4DB2-BD59-A6C34878D82A}">
                    <a16:rowId xmlns:a16="http://schemas.microsoft.com/office/drawing/2014/main" val="976447437"/>
                  </a:ext>
                </a:extLst>
              </a:tr>
              <a:tr h="644214">
                <a:tc>
                  <a:txBody>
                    <a:bodyPr/>
                    <a:lstStyle/>
                    <a:p>
                      <a:pPr algn="l" fontAlgn="b"/>
                      <a:r>
                        <a:rPr lang="fi-FI" sz="1600" u="none" strike="noStrike" dirty="0">
                          <a:effectLst/>
                        </a:rPr>
                        <a:t>1882-1883</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err="1">
                          <a:effectLst/>
                        </a:rPr>
                        <a:t>Ohcejohka</a:t>
                      </a:r>
                      <a:r>
                        <a:rPr lang="fi-FI" sz="1600" u="none" strike="noStrike" dirty="0">
                          <a:effectLst/>
                        </a:rPr>
                        <a:t>, "</a:t>
                      </a:r>
                      <a:r>
                        <a:rPr lang="fi-FI" sz="1600" u="none" strike="noStrike" dirty="0" err="1">
                          <a:effectLst/>
                        </a:rPr>
                        <a:t>old</a:t>
                      </a:r>
                      <a:r>
                        <a:rPr lang="fi-FI" sz="1600" u="none" strike="noStrike" dirty="0">
                          <a:effectLst/>
                        </a:rPr>
                        <a:t> </a:t>
                      </a:r>
                      <a:r>
                        <a:rPr lang="fi-FI" sz="1600" u="none" strike="noStrike" dirty="0" err="1">
                          <a:effectLst/>
                        </a:rPr>
                        <a:t>graveyard</a:t>
                      </a:r>
                      <a:r>
                        <a:rPr lang="fi-FI" sz="1600" u="none" strike="noStrike" dirty="0">
                          <a:effectLst/>
                        </a:rPr>
                        <a:t>"</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a:effectLst/>
                        </a:rPr>
                        <a:t>A. E. Jansson </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600" u="none" strike="noStrike" dirty="0">
                          <a:effectLst/>
                        </a:rPr>
                        <a:t>94</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en-US" sz="1200" u="none" strike="noStrike" dirty="0">
                          <a:effectLst/>
                        </a:rPr>
                        <a:t>part of the collection reburied in </a:t>
                      </a:r>
                      <a:r>
                        <a:rPr lang="en-US" sz="1200" u="none" strike="noStrike" dirty="0" err="1">
                          <a:effectLst/>
                        </a:rPr>
                        <a:t>Jaamišsuáluj</a:t>
                      </a:r>
                      <a:r>
                        <a:rPr lang="en-US" sz="1200" u="none" strike="noStrike" dirty="0">
                          <a:effectLst/>
                        </a:rPr>
                        <a:t> 1995, other part stored in Sámi Museum Siida since 2001</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tc>
                  <a:txBody>
                    <a:bodyPr/>
                    <a:lstStyle/>
                    <a:p>
                      <a:pPr algn="l" fontAlgn="b"/>
                      <a:r>
                        <a:rPr lang="en-US" sz="1200" u="none" strike="noStrike" dirty="0">
                          <a:effectLst/>
                        </a:rPr>
                        <a:t>The exact site uncertain, possibly from several sites</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40000"/>
                        <a:lumOff val="60000"/>
                      </a:schemeClr>
                    </a:solidFill>
                  </a:tcPr>
                </a:tc>
                <a:extLst>
                  <a:ext uri="{0D108BD9-81ED-4DB2-BD59-A6C34878D82A}">
                    <a16:rowId xmlns:a16="http://schemas.microsoft.com/office/drawing/2014/main" val="1563001708"/>
                  </a:ext>
                </a:extLst>
              </a:tr>
              <a:tr h="474618">
                <a:tc>
                  <a:txBody>
                    <a:bodyPr/>
                    <a:lstStyle/>
                    <a:p>
                      <a:pPr algn="l" fontAlgn="b"/>
                      <a:r>
                        <a:rPr lang="fi-FI" sz="1600" u="none" strike="noStrike" dirty="0">
                          <a:effectLst/>
                        </a:rPr>
                        <a:t>1914</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err="1">
                          <a:effectLst/>
                        </a:rPr>
                        <a:t>Rounál</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err="1">
                          <a:effectLst/>
                        </a:rPr>
                        <a:t>Eskil</a:t>
                      </a:r>
                      <a:r>
                        <a:rPr lang="fi-FI" sz="1400" u="none" strike="noStrike" dirty="0">
                          <a:effectLst/>
                        </a:rPr>
                        <a:t> Olsson</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a:effectLst/>
                        </a:rPr>
                        <a:t>21</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u="none" strike="noStrike" dirty="0" err="1">
                          <a:effectLst/>
                        </a:rPr>
                        <a:t>stored</a:t>
                      </a:r>
                      <a:r>
                        <a:rPr lang="fi-FI" sz="1200" u="none" strike="noStrike" dirty="0">
                          <a:effectLst/>
                        </a:rPr>
                        <a:t> in Sámi </a:t>
                      </a:r>
                      <a:r>
                        <a:rPr lang="fi-FI" sz="1200" u="none" strike="noStrike" dirty="0" err="1">
                          <a:effectLst/>
                        </a:rPr>
                        <a:t>Museum</a:t>
                      </a:r>
                      <a:r>
                        <a:rPr lang="fi-FI" sz="1200" u="none" strike="noStrike" dirty="0">
                          <a:effectLst/>
                        </a:rPr>
                        <a:t> Siida </a:t>
                      </a:r>
                      <a:r>
                        <a:rPr lang="fi-FI" sz="1200" u="none" strike="noStrike" dirty="0" err="1">
                          <a:effectLst/>
                        </a:rPr>
                        <a:t>since</a:t>
                      </a:r>
                      <a:r>
                        <a:rPr lang="fi-FI" sz="1200" u="none" strike="noStrike" dirty="0">
                          <a:effectLst/>
                        </a:rPr>
                        <a:t> 2001</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extLst>
                  <a:ext uri="{0D108BD9-81ED-4DB2-BD59-A6C34878D82A}">
                    <a16:rowId xmlns:a16="http://schemas.microsoft.com/office/drawing/2014/main" val="866917125"/>
                  </a:ext>
                </a:extLst>
              </a:tr>
              <a:tr h="474618">
                <a:tc>
                  <a:txBody>
                    <a:bodyPr/>
                    <a:lstStyle/>
                    <a:p>
                      <a:pPr algn="l" fontAlgn="b"/>
                      <a:r>
                        <a:rPr lang="fi-FI" sz="1600" u="none" strike="noStrike" dirty="0">
                          <a:effectLst/>
                        </a:rPr>
                        <a:t>1922</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err="1">
                          <a:effectLst/>
                        </a:rPr>
                        <a:t>Ohcejohka</a:t>
                      </a:r>
                      <a:r>
                        <a:rPr lang="fi-FI" sz="1600" u="none" strike="noStrike" dirty="0">
                          <a:effectLst/>
                        </a:rPr>
                        <a:t>, </a:t>
                      </a:r>
                      <a:r>
                        <a:rPr lang="fi-FI" sz="1600" u="none" strike="noStrike" dirty="0" err="1">
                          <a:effectLst/>
                        </a:rPr>
                        <a:t>Áibmejohka</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a:effectLst/>
                        </a:rPr>
                        <a:t>"</a:t>
                      </a:r>
                      <a:r>
                        <a:rPr lang="fi-FI" sz="1400" u="none" strike="noStrike" dirty="0" err="1">
                          <a:effectLst/>
                        </a:rPr>
                        <a:t>norwegians</a:t>
                      </a:r>
                      <a:r>
                        <a:rPr lang="fi-FI" sz="1400" u="none" strike="noStrike" dirty="0">
                          <a:effectLst/>
                        </a:rPr>
                        <a:t>"</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a:effectLst/>
                        </a:rPr>
                        <a:t>30</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err="1">
                          <a:effectLst/>
                        </a:rPr>
                        <a:t>University</a:t>
                      </a:r>
                      <a:r>
                        <a:rPr lang="fi-FI" sz="1400" u="none" strike="noStrike" dirty="0">
                          <a:effectLst/>
                        </a:rPr>
                        <a:t> of Oslo</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200" u="none" strike="noStrike" dirty="0" err="1">
                          <a:effectLst/>
                        </a:rPr>
                        <a:t>University</a:t>
                      </a:r>
                      <a:r>
                        <a:rPr lang="fi-FI" sz="1200" u="none" strike="noStrike" dirty="0">
                          <a:effectLst/>
                        </a:rPr>
                        <a:t> of Oslo</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en-US" sz="1200" u="none" strike="noStrike" dirty="0">
                          <a:effectLst/>
                        </a:rPr>
                        <a:t>At least 30 graves excavated</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extLst>
                  <a:ext uri="{0D108BD9-81ED-4DB2-BD59-A6C34878D82A}">
                    <a16:rowId xmlns:a16="http://schemas.microsoft.com/office/drawing/2014/main" val="4290386954"/>
                  </a:ext>
                </a:extLst>
              </a:tr>
              <a:tr h="474618">
                <a:tc>
                  <a:txBody>
                    <a:bodyPr/>
                    <a:lstStyle/>
                    <a:p>
                      <a:pPr algn="l" fontAlgn="b"/>
                      <a:r>
                        <a:rPr lang="fi-FI" sz="1600" u="none" strike="noStrike" dirty="0">
                          <a:effectLst/>
                        </a:rPr>
                        <a:t>1922</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err="1">
                          <a:effectLst/>
                        </a:rPr>
                        <a:t>Ohcejohka</a:t>
                      </a:r>
                      <a:r>
                        <a:rPr lang="fi-FI" sz="1600" u="none" strike="noStrike" dirty="0">
                          <a:effectLst/>
                        </a:rPr>
                        <a:t>, </a:t>
                      </a:r>
                      <a:r>
                        <a:rPr lang="fi-FI" sz="1600" u="none" strike="noStrike" dirty="0" err="1">
                          <a:effectLst/>
                        </a:rPr>
                        <a:t>Nuvvus</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a:effectLst/>
                        </a:rPr>
                        <a:t>"</a:t>
                      </a:r>
                      <a:r>
                        <a:rPr lang="fi-FI" sz="1400" u="none" strike="noStrike" dirty="0" err="1">
                          <a:effectLst/>
                        </a:rPr>
                        <a:t>norwegians</a:t>
                      </a:r>
                      <a:r>
                        <a:rPr lang="fi-FI" sz="1400" u="none" strike="noStrike" dirty="0">
                          <a:effectLst/>
                        </a:rPr>
                        <a:t>"</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a:effectLst/>
                        </a:rPr>
                        <a:t>27</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err="1">
                          <a:effectLst/>
                        </a:rPr>
                        <a:t>University</a:t>
                      </a:r>
                      <a:r>
                        <a:rPr lang="fi-FI" sz="1400" u="none" strike="noStrike" dirty="0">
                          <a:effectLst/>
                        </a:rPr>
                        <a:t> of Oslo</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200" u="none" strike="noStrike" dirty="0" err="1">
                          <a:effectLst/>
                        </a:rPr>
                        <a:t>University</a:t>
                      </a:r>
                      <a:r>
                        <a:rPr lang="fi-FI" sz="1200" u="none" strike="noStrike" dirty="0">
                          <a:effectLst/>
                        </a:rPr>
                        <a:t> of Oslo</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en-US" sz="1200" u="none" strike="noStrike" dirty="0">
                          <a:effectLst/>
                        </a:rPr>
                        <a:t>at least 27 graves excavated, excavations also in 1910</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extLst>
                  <a:ext uri="{0D108BD9-81ED-4DB2-BD59-A6C34878D82A}">
                    <a16:rowId xmlns:a16="http://schemas.microsoft.com/office/drawing/2014/main" val="2181976508"/>
                  </a:ext>
                </a:extLst>
              </a:tr>
              <a:tr h="474618">
                <a:tc>
                  <a:txBody>
                    <a:bodyPr/>
                    <a:lstStyle/>
                    <a:p>
                      <a:pPr algn="l" fontAlgn="b"/>
                      <a:r>
                        <a:rPr lang="fi-FI" sz="1600" u="none" strike="noStrike" dirty="0">
                          <a:effectLst/>
                        </a:rPr>
                        <a:t>1934</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err="1">
                          <a:effectLst/>
                        </a:rPr>
                        <a:t>Anár</a:t>
                      </a:r>
                      <a:r>
                        <a:rPr lang="fi-FI" sz="1600" u="none" strike="noStrike" dirty="0">
                          <a:effectLst/>
                        </a:rPr>
                        <a:t>, </a:t>
                      </a:r>
                      <a:r>
                        <a:rPr lang="fi-FI" sz="1600" u="none" strike="noStrike" dirty="0" err="1">
                          <a:effectLst/>
                        </a:rPr>
                        <a:t>Jaamišsuáluj</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a:effectLst/>
                        </a:rPr>
                        <a:t>Väinö Lassila</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600" u="none" strike="noStrike" dirty="0">
                          <a:effectLst/>
                        </a:rPr>
                        <a:t>49</a:t>
                      </a:r>
                      <a:endParaRPr lang="fi-FI" sz="16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400" u="none" strike="noStrike" dirty="0" err="1">
                          <a:effectLst/>
                        </a:rPr>
                        <a:t>University</a:t>
                      </a:r>
                      <a:r>
                        <a:rPr lang="fi-FI" sz="1400" u="none" strike="noStrike" dirty="0">
                          <a:effectLst/>
                        </a:rPr>
                        <a:t> of Helsinki</a:t>
                      </a:r>
                      <a:endParaRPr lang="fi-FI" sz="14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fi-FI" sz="1200" u="none" strike="noStrike" dirty="0" err="1">
                          <a:effectLst/>
                        </a:rPr>
                        <a:t>stored</a:t>
                      </a:r>
                      <a:r>
                        <a:rPr lang="fi-FI" sz="1200" u="none" strike="noStrike" dirty="0">
                          <a:effectLst/>
                        </a:rPr>
                        <a:t> in Sámi </a:t>
                      </a:r>
                      <a:r>
                        <a:rPr lang="fi-FI" sz="1200" u="none" strike="noStrike" dirty="0" err="1">
                          <a:effectLst/>
                        </a:rPr>
                        <a:t>Museum</a:t>
                      </a:r>
                      <a:r>
                        <a:rPr lang="fi-FI" sz="1200" u="none" strike="noStrike" dirty="0">
                          <a:effectLst/>
                        </a:rPr>
                        <a:t> Siida </a:t>
                      </a:r>
                      <a:r>
                        <a:rPr lang="fi-FI" sz="1200" u="none" strike="noStrike" dirty="0" err="1">
                          <a:effectLst/>
                        </a:rPr>
                        <a:t>since</a:t>
                      </a:r>
                      <a:r>
                        <a:rPr lang="fi-FI" sz="1200" u="none" strike="noStrike" dirty="0">
                          <a:effectLst/>
                        </a:rPr>
                        <a:t> 2001</a:t>
                      </a:r>
                      <a:endParaRPr lang="fi-FI"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tc>
                  <a:txBody>
                    <a:bodyPr/>
                    <a:lstStyle/>
                    <a:p>
                      <a:pPr algn="l" fontAlgn="b"/>
                      <a:r>
                        <a:rPr lang="en-US" sz="1200" u="none" strike="noStrike" dirty="0">
                          <a:effectLst/>
                        </a:rPr>
                        <a:t>69 graves with 71 individuals excavated</a:t>
                      </a:r>
                      <a:endParaRPr lang="en-US" sz="1200" b="0" i="0" u="none" strike="noStrike" dirty="0">
                        <a:solidFill>
                          <a:srgbClr val="000000"/>
                        </a:solidFill>
                        <a:effectLst/>
                        <a:latin typeface="Calibri" panose="020F0502020204030204" pitchFamily="34" charset="0"/>
                      </a:endParaRPr>
                    </a:p>
                  </a:txBody>
                  <a:tcPr marL="5026" marR="5026" marT="5026" marB="0" anchor="b">
                    <a:solidFill>
                      <a:schemeClr val="accent1">
                        <a:lumMod val="60000"/>
                        <a:lumOff val="40000"/>
                      </a:schemeClr>
                    </a:solidFill>
                  </a:tcPr>
                </a:tc>
                <a:extLst>
                  <a:ext uri="{0D108BD9-81ED-4DB2-BD59-A6C34878D82A}">
                    <a16:rowId xmlns:a16="http://schemas.microsoft.com/office/drawing/2014/main" val="1090255250"/>
                  </a:ext>
                </a:extLst>
              </a:tr>
            </a:tbl>
          </a:graphicData>
        </a:graphic>
      </p:graphicFrame>
    </p:spTree>
    <p:extLst>
      <p:ext uri="{BB962C8B-B14F-4D97-AF65-F5344CB8AC3E}">
        <p14:creationId xmlns:p14="http://schemas.microsoft.com/office/powerpoint/2010/main" val="256606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a:extLst>
              <a:ext uri="{FF2B5EF4-FFF2-40B4-BE49-F238E27FC236}">
                <a16:creationId xmlns:a16="http://schemas.microsoft.com/office/drawing/2014/main" id="{87471133-425F-4774-BD8D-ED7FE4BA9576}"/>
              </a:ext>
            </a:extLst>
          </p:cNvPr>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8076283" y="4024167"/>
            <a:ext cx="3898900" cy="2598738"/>
          </a:xfrm>
        </p:spPr>
      </p:pic>
      <p:pic>
        <p:nvPicPr>
          <p:cNvPr id="11" name="Sisällön paikkamerkki 10">
            <a:extLst>
              <a:ext uri="{FF2B5EF4-FFF2-40B4-BE49-F238E27FC236}">
                <a16:creationId xmlns:a16="http://schemas.microsoft.com/office/drawing/2014/main" id="{B48EA91B-2237-48B2-920A-DDA0BB0A011F}"/>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216817" y="204051"/>
            <a:ext cx="7646988" cy="4302125"/>
          </a:xfrm>
        </p:spPr>
      </p:pic>
      <p:sp>
        <p:nvSpPr>
          <p:cNvPr id="8" name="Tekstiruutu 7">
            <a:extLst>
              <a:ext uri="{FF2B5EF4-FFF2-40B4-BE49-F238E27FC236}">
                <a16:creationId xmlns:a16="http://schemas.microsoft.com/office/drawing/2014/main" id="{FFF98C19-68FA-4060-BF47-4A2DA3FD36D0}"/>
              </a:ext>
            </a:extLst>
          </p:cNvPr>
          <p:cNvSpPr txBox="1"/>
          <p:nvPr/>
        </p:nvSpPr>
        <p:spPr>
          <a:xfrm>
            <a:off x="8009330" y="3377836"/>
            <a:ext cx="3669515" cy="646331"/>
          </a:xfrm>
          <a:prstGeom prst="rect">
            <a:avLst/>
          </a:prstGeom>
          <a:noFill/>
        </p:spPr>
        <p:txBody>
          <a:bodyPr wrap="square" rtlCol="0">
            <a:spAutoFit/>
          </a:bodyPr>
          <a:lstStyle/>
          <a:p>
            <a:r>
              <a:rPr lang="fi-FI" dirty="0" err="1"/>
              <a:t>The</a:t>
            </a:r>
            <a:r>
              <a:rPr lang="fi-FI" dirty="0"/>
              <a:t> </a:t>
            </a:r>
            <a:r>
              <a:rPr lang="fi-FI" dirty="0" err="1"/>
              <a:t>Memorial</a:t>
            </a:r>
            <a:r>
              <a:rPr lang="fi-FI" dirty="0"/>
              <a:t> Cross </a:t>
            </a:r>
            <a:r>
              <a:rPr lang="fi-FI" dirty="0" err="1"/>
              <a:t>erected</a:t>
            </a:r>
            <a:r>
              <a:rPr lang="fi-FI" dirty="0"/>
              <a:t> on </a:t>
            </a:r>
            <a:r>
              <a:rPr lang="fi-FI" dirty="0" err="1"/>
              <a:t>the</a:t>
            </a:r>
            <a:r>
              <a:rPr lang="fi-FI" dirty="0"/>
              <a:t> </a:t>
            </a:r>
            <a:r>
              <a:rPr lang="fi-FI" dirty="0" err="1"/>
              <a:t>reburial</a:t>
            </a:r>
            <a:r>
              <a:rPr lang="fi-FI" dirty="0"/>
              <a:t> </a:t>
            </a:r>
            <a:r>
              <a:rPr lang="fi-FI" dirty="0" err="1"/>
              <a:t>site</a:t>
            </a:r>
            <a:r>
              <a:rPr lang="fi-FI" dirty="0"/>
              <a:t> in </a:t>
            </a:r>
            <a:r>
              <a:rPr lang="fi-FI" dirty="0" err="1"/>
              <a:t>Jaamišsuáluij</a:t>
            </a:r>
            <a:r>
              <a:rPr lang="fi-FI" dirty="0"/>
              <a:t>. </a:t>
            </a:r>
          </a:p>
        </p:txBody>
      </p:sp>
      <p:sp>
        <p:nvSpPr>
          <p:cNvPr id="9" name="Tekstiruutu 8">
            <a:extLst>
              <a:ext uri="{FF2B5EF4-FFF2-40B4-BE49-F238E27FC236}">
                <a16:creationId xmlns:a16="http://schemas.microsoft.com/office/drawing/2014/main" id="{28085C0B-304C-4958-8503-52CCA2854042}"/>
              </a:ext>
            </a:extLst>
          </p:cNvPr>
          <p:cNvSpPr txBox="1"/>
          <p:nvPr/>
        </p:nvSpPr>
        <p:spPr>
          <a:xfrm>
            <a:off x="3748725" y="5323536"/>
            <a:ext cx="2347275" cy="276999"/>
          </a:xfrm>
          <a:prstGeom prst="rect">
            <a:avLst/>
          </a:prstGeom>
          <a:noFill/>
        </p:spPr>
        <p:txBody>
          <a:bodyPr wrap="square" rtlCol="0">
            <a:spAutoFit/>
          </a:bodyPr>
          <a:lstStyle/>
          <a:p>
            <a:r>
              <a:rPr lang="fi-FI" sz="1200" dirty="0">
                <a:solidFill>
                  <a:schemeClr val="bg1"/>
                </a:solidFill>
              </a:rPr>
              <a:t>Photo: Anneli Lappalainen / Yle</a:t>
            </a:r>
          </a:p>
        </p:txBody>
      </p:sp>
      <p:sp>
        <p:nvSpPr>
          <p:cNvPr id="15" name="Rectangle 1">
            <a:extLst>
              <a:ext uri="{FF2B5EF4-FFF2-40B4-BE49-F238E27FC236}">
                <a16:creationId xmlns:a16="http://schemas.microsoft.com/office/drawing/2014/main" id="{0C531B6A-BA92-4D93-B20A-D5522E5E682C}"/>
              </a:ext>
            </a:extLst>
          </p:cNvPr>
          <p:cNvSpPr>
            <a:spLocks noChangeArrowheads="1"/>
          </p:cNvSpPr>
          <p:nvPr/>
        </p:nvSpPr>
        <p:spPr bwMode="auto">
          <a:xfrm>
            <a:off x="315798" y="4552342"/>
            <a:ext cx="744902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b="0" i="0" u="none" strike="noStrike" cap="none" normalizeH="0" baseline="0" dirty="0">
                <a:ln>
                  <a:noFill/>
                </a:ln>
                <a:solidFill>
                  <a:srgbClr val="222222"/>
                </a:solidFill>
                <a:effectLst/>
                <a:latin typeface="inherit"/>
              </a:rPr>
              <a:t>”</a:t>
            </a:r>
            <a:r>
              <a:rPr kumimoji="0" lang="fi-FI" altLang="fi-FI" b="0" i="0" u="none" strike="noStrike" cap="none" normalizeH="0" baseline="0" dirty="0" err="1">
                <a:ln>
                  <a:noFill/>
                </a:ln>
                <a:solidFill>
                  <a:srgbClr val="222222"/>
                </a:solidFill>
                <a:effectLst/>
                <a:latin typeface="inherit"/>
              </a:rPr>
              <a:t>The</a:t>
            </a:r>
            <a:r>
              <a:rPr kumimoji="0" lang="fi-FI" altLang="fi-FI" b="0" i="0" u="none" strike="noStrike" cap="none" normalizeH="0" baseline="0" dirty="0">
                <a:ln>
                  <a:noFill/>
                </a:ln>
                <a:solidFill>
                  <a:srgbClr val="222222"/>
                </a:solidFill>
                <a:effectLst/>
                <a:latin typeface="inherit"/>
              </a:rPr>
              <a:t> Sámi </a:t>
            </a:r>
            <a:r>
              <a:rPr kumimoji="0" lang="fi-FI" altLang="fi-FI" b="0" i="0" u="none" strike="noStrike" cap="none" normalizeH="0" baseline="0" dirty="0" err="1">
                <a:ln>
                  <a:noFill/>
                </a:ln>
                <a:solidFill>
                  <a:srgbClr val="222222"/>
                </a:solidFill>
                <a:effectLst/>
                <a:latin typeface="inherit"/>
              </a:rPr>
              <a:t>skulls</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which</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were</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once</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taken</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by</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researchers</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were</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returned</a:t>
            </a:r>
            <a:r>
              <a:rPr kumimoji="0" lang="fi-FI" altLang="fi-FI" b="0" i="0" u="none" strike="noStrike" cap="none" normalizeH="0" baseline="0" dirty="0">
                <a:ln>
                  <a:noFill/>
                </a:ln>
                <a:solidFill>
                  <a:srgbClr val="222222"/>
                </a:solidFill>
                <a:effectLst/>
                <a:latin typeface="inherit"/>
              </a:rPr>
              <a:t> to </a:t>
            </a:r>
            <a:r>
              <a:rPr kumimoji="0" lang="fi-FI" altLang="fi-FI" b="0" i="0" u="none" strike="noStrike" cap="none" normalizeH="0" baseline="0" dirty="0" err="1">
                <a:ln>
                  <a:noFill/>
                </a:ln>
                <a:solidFill>
                  <a:srgbClr val="222222"/>
                </a:solidFill>
                <a:effectLst/>
                <a:latin typeface="inherit"/>
              </a:rPr>
              <a:t>the</a:t>
            </a:r>
            <a:r>
              <a:rPr kumimoji="0" lang="fi-FI" altLang="fi-FI" b="0" i="0" u="none" strike="noStrike" cap="none" normalizeH="0" baseline="0" dirty="0">
                <a:ln>
                  <a:noFill/>
                </a:ln>
                <a:solidFill>
                  <a:srgbClr val="222222"/>
                </a:solidFill>
                <a:effectLst/>
                <a:latin typeface="inherit"/>
              </a:rPr>
              <a:t> </a:t>
            </a:r>
            <a:r>
              <a:rPr kumimoji="0" lang="fi-FI" altLang="fi-FI" b="0" i="0" u="none" strike="noStrike" cap="none" normalizeH="0" baseline="0" dirty="0" err="1">
                <a:ln>
                  <a:noFill/>
                </a:ln>
                <a:solidFill>
                  <a:srgbClr val="222222"/>
                </a:solidFill>
                <a:effectLst/>
                <a:latin typeface="inherit"/>
              </a:rPr>
              <a:t>grave</a:t>
            </a:r>
            <a:r>
              <a:rPr kumimoji="0" lang="fi-FI" altLang="fi-FI" b="0" i="0" u="none" strike="noStrike" cap="none" normalizeH="0" baseline="0" dirty="0">
                <a:ln>
                  <a:noFill/>
                </a:ln>
                <a:solidFill>
                  <a:srgbClr val="222222"/>
                </a:solidFill>
                <a:effectLst/>
                <a:latin typeface="inherit"/>
              </a:rPr>
              <a:t> in Inari in </a:t>
            </a:r>
            <a:r>
              <a:rPr kumimoji="0" lang="fi-FI" altLang="fi-FI" b="0" i="0" u="none" strike="noStrike" cap="none" normalizeH="0" baseline="0" dirty="0" err="1">
                <a:ln>
                  <a:noFill/>
                </a:ln>
                <a:solidFill>
                  <a:srgbClr val="222222"/>
                </a:solidFill>
                <a:effectLst/>
                <a:latin typeface="inherit"/>
              </a:rPr>
              <a:t>July</a:t>
            </a:r>
            <a:r>
              <a:rPr kumimoji="0" lang="fi-FI" altLang="fi-FI" b="0" i="0" u="none" strike="noStrike" cap="none" normalizeH="0" baseline="0" dirty="0">
                <a:ln>
                  <a:noFill/>
                </a:ln>
                <a:solidFill>
                  <a:srgbClr val="222222"/>
                </a:solidFill>
                <a:effectLst/>
                <a:latin typeface="inherit"/>
              </a:rPr>
              <a:t> 1995.” HS 6.8.2017</a:t>
            </a:r>
            <a:r>
              <a:rPr kumimoji="0" lang="fi-FI" altLang="fi-FI" b="0" i="0" u="none" strike="noStrike" cap="none" normalizeH="0" baseline="0" dirty="0">
                <a:ln>
                  <a:noFill/>
                </a:ln>
                <a:solidFill>
                  <a:schemeClr val="tx1"/>
                </a:solidFill>
                <a:effectLst/>
              </a:rPr>
              <a:t> </a:t>
            </a:r>
            <a:endParaRPr kumimoji="0" lang="fi-FI" altLang="fi-FI" b="0" i="0" u="none" strike="noStrike" cap="none" normalizeH="0" baseline="0" dirty="0">
              <a:ln>
                <a:noFill/>
              </a:ln>
              <a:solidFill>
                <a:schemeClr val="tx1"/>
              </a:solidFill>
              <a:effectLst/>
              <a:latin typeface="Arial" panose="020B0604020202020204" pitchFamily="34" charset="0"/>
            </a:endParaRPr>
          </a:p>
        </p:txBody>
      </p:sp>
      <p:sp>
        <p:nvSpPr>
          <p:cNvPr id="16" name="Tekstiruutu 15">
            <a:extLst>
              <a:ext uri="{FF2B5EF4-FFF2-40B4-BE49-F238E27FC236}">
                <a16:creationId xmlns:a16="http://schemas.microsoft.com/office/drawing/2014/main" id="{0C9D89C8-30EB-466D-AA70-773E81F22D4D}"/>
              </a:ext>
            </a:extLst>
          </p:cNvPr>
          <p:cNvSpPr txBox="1"/>
          <p:nvPr/>
        </p:nvSpPr>
        <p:spPr>
          <a:xfrm>
            <a:off x="5896841" y="4212096"/>
            <a:ext cx="2179442" cy="276999"/>
          </a:xfrm>
          <a:prstGeom prst="rect">
            <a:avLst/>
          </a:prstGeom>
          <a:noFill/>
        </p:spPr>
        <p:txBody>
          <a:bodyPr wrap="square" rtlCol="0">
            <a:spAutoFit/>
          </a:bodyPr>
          <a:lstStyle/>
          <a:p>
            <a:r>
              <a:rPr lang="se-FI" sz="1200" dirty="0" err="1">
                <a:solidFill>
                  <a:schemeClr val="bg1"/>
                </a:solidFill>
              </a:rPr>
              <a:t>Photo:</a:t>
            </a:r>
            <a:r>
              <a:rPr lang="se-FI" sz="1200" dirty="0">
                <a:solidFill>
                  <a:schemeClr val="bg1"/>
                </a:solidFill>
              </a:rPr>
              <a:t> Harri Nurminen 1995</a:t>
            </a:r>
            <a:endParaRPr lang="fi-FI" sz="1200" dirty="0">
              <a:solidFill>
                <a:schemeClr val="bg1"/>
              </a:solidFill>
            </a:endParaRPr>
          </a:p>
        </p:txBody>
      </p:sp>
      <p:sp>
        <p:nvSpPr>
          <p:cNvPr id="17" name="Tekstiruutu 16">
            <a:extLst>
              <a:ext uri="{FF2B5EF4-FFF2-40B4-BE49-F238E27FC236}">
                <a16:creationId xmlns:a16="http://schemas.microsoft.com/office/drawing/2014/main" id="{661F5304-DC14-4BFA-BD22-7B2DEE90B34A}"/>
              </a:ext>
            </a:extLst>
          </p:cNvPr>
          <p:cNvSpPr txBox="1"/>
          <p:nvPr/>
        </p:nvSpPr>
        <p:spPr>
          <a:xfrm>
            <a:off x="9911040" y="6345906"/>
            <a:ext cx="2179442" cy="276999"/>
          </a:xfrm>
          <a:prstGeom prst="rect">
            <a:avLst/>
          </a:prstGeom>
          <a:noFill/>
        </p:spPr>
        <p:txBody>
          <a:bodyPr wrap="square" rtlCol="0">
            <a:spAutoFit/>
          </a:bodyPr>
          <a:lstStyle/>
          <a:p>
            <a:r>
              <a:rPr lang="se-FI" sz="1200" dirty="0" err="1">
                <a:solidFill>
                  <a:schemeClr val="bg1"/>
                </a:solidFill>
              </a:rPr>
              <a:t>Photo:</a:t>
            </a:r>
            <a:r>
              <a:rPr lang="se-FI" sz="1200" dirty="0">
                <a:solidFill>
                  <a:schemeClr val="bg1"/>
                </a:solidFill>
              </a:rPr>
              <a:t> Anneli Lappalainen / Yle</a:t>
            </a:r>
            <a:endParaRPr lang="fi-FI" sz="1200" dirty="0">
              <a:solidFill>
                <a:schemeClr val="bg1"/>
              </a:solidFill>
            </a:endParaRPr>
          </a:p>
        </p:txBody>
      </p:sp>
    </p:spTree>
    <p:extLst>
      <p:ext uri="{BB962C8B-B14F-4D97-AF65-F5344CB8AC3E}">
        <p14:creationId xmlns:p14="http://schemas.microsoft.com/office/powerpoint/2010/main" val="377116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937A7DB-8C7A-4D1C-9F7D-8369E63DEBF7}"/>
              </a:ext>
            </a:extLst>
          </p:cNvPr>
          <p:cNvPicPr>
            <a:picLocks noChangeAspect="1"/>
          </p:cNvPicPr>
          <p:nvPr/>
        </p:nvPicPr>
        <p:blipFill rotWithShape="1">
          <a:blip r:embed="rId2"/>
          <a:srcRect b="18790"/>
          <a:stretch/>
        </p:blipFill>
        <p:spPr>
          <a:xfrm>
            <a:off x="245097" y="252412"/>
            <a:ext cx="11716339" cy="6346351"/>
          </a:xfrm>
          <a:prstGeom prst="rect">
            <a:avLst/>
          </a:prstGeom>
        </p:spPr>
      </p:pic>
      <p:sp>
        <p:nvSpPr>
          <p:cNvPr id="4" name="Tekstiruutu 3">
            <a:extLst>
              <a:ext uri="{FF2B5EF4-FFF2-40B4-BE49-F238E27FC236}">
                <a16:creationId xmlns:a16="http://schemas.microsoft.com/office/drawing/2014/main" id="{DB836293-687F-48D2-988D-8DEC1F66D9C1}"/>
              </a:ext>
            </a:extLst>
          </p:cNvPr>
          <p:cNvSpPr txBox="1"/>
          <p:nvPr/>
        </p:nvSpPr>
        <p:spPr>
          <a:xfrm>
            <a:off x="10435473" y="6306532"/>
            <a:ext cx="1533230" cy="276999"/>
          </a:xfrm>
          <a:prstGeom prst="rect">
            <a:avLst/>
          </a:prstGeom>
          <a:noFill/>
        </p:spPr>
        <p:txBody>
          <a:bodyPr wrap="square" rtlCol="0">
            <a:spAutoFit/>
          </a:bodyPr>
          <a:lstStyle/>
          <a:p>
            <a:r>
              <a:rPr lang="se-FI" sz="1200" dirty="0" err="1">
                <a:solidFill>
                  <a:schemeClr val="bg1"/>
                </a:solidFill>
              </a:rPr>
              <a:t>Photo:</a:t>
            </a:r>
            <a:r>
              <a:rPr lang="se-FI" sz="1200" dirty="0">
                <a:solidFill>
                  <a:schemeClr val="bg1"/>
                </a:solidFill>
              </a:rPr>
              <a:t> Vesa Toppari</a:t>
            </a:r>
            <a:endParaRPr lang="fi-FI" sz="1200" dirty="0">
              <a:solidFill>
                <a:schemeClr val="bg1"/>
              </a:solidFill>
            </a:endParaRPr>
          </a:p>
        </p:txBody>
      </p:sp>
    </p:spTree>
    <p:extLst>
      <p:ext uri="{BB962C8B-B14F-4D97-AF65-F5344CB8AC3E}">
        <p14:creationId xmlns:p14="http://schemas.microsoft.com/office/powerpoint/2010/main" val="8053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FEF394E-AC30-42B0-8057-EAD71D83AB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74" b="9526"/>
          <a:stretch/>
        </p:blipFill>
        <p:spPr>
          <a:xfrm>
            <a:off x="232859" y="236220"/>
            <a:ext cx="5432443" cy="6388515"/>
          </a:xfrm>
          <a:prstGeom prst="rect">
            <a:avLst/>
          </a:prstGeom>
        </p:spPr>
      </p:pic>
      <p:sp>
        <p:nvSpPr>
          <p:cNvPr id="3" name="Sisällön paikkamerkki 2">
            <a:extLst>
              <a:ext uri="{FF2B5EF4-FFF2-40B4-BE49-F238E27FC236}">
                <a16:creationId xmlns:a16="http://schemas.microsoft.com/office/drawing/2014/main" id="{80C20673-D2C5-4398-81CA-33136BC3FAF8}"/>
              </a:ext>
            </a:extLst>
          </p:cNvPr>
          <p:cNvSpPr>
            <a:spLocks noGrp="1"/>
          </p:cNvSpPr>
          <p:nvPr>
            <p:ph sz="half" idx="2"/>
          </p:nvPr>
        </p:nvSpPr>
        <p:spPr/>
        <p:txBody>
          <a:bodyPr/>
          <a:lstStyle/>
          <a:p>
            <a:r>
              <a:rPr lang="se-FI" dirty="0" err="1"/>
              <a:t>Where</a:t>
            </a:r>
            <a:r>
              <a:rPr lang="se-FI" dirty="0"/>
              <a:t> </a:t>
            </a:r>
            <a:r>
              <a:rPr lang="se-FI" dirty="0" err="1"/>
              <a:t>to</a:t>
            </a:r>
            <a:r>
              <a:rPr lang="se-FI" dirty="0"/>
              <a:t> </a:t>
            </a:r>
            <a:r>
              <a:rPr lang="se-FI" dirty="0" err="1"/>
              <a:t>rebury</a:t>
            </a:r>
            <a:r>
              <a:rPr lang="se-FI" dirty="0"/>
              <a:t> </a:t>
            </a:r>
            <a:r>
              <a:rPr lang="se-FI" dirty="0" err="1"/>
              <a:t>the</a:t>
            </a:r>
            <a:r>
              <a:rPr lang="se-FI" dirty="0"/>
              <a:t> </a:t>
            </a:r>
            <a:r>
              <a:rPr lang="se-FI" dirty="0" err="1"/>
              <a:t>ancestors</a:t>
            </a:r>
            <a:r>
              <a:rPr lang="se-FI" dirty="0"/>
              <a:t>? </a:t>
            </a:r>
            <a:r>
              <a:rPr lang="se-FI" dirty="0" err="1"/>
              <a:t>Where</a:t>
            </a:r>
            <a:r>
              <a:rPr lang="se-FI" dirty="0"/>
              <a:t> </a:t>
            </a:r>
            <a:r>
              <a:rPr lang="se-FI" dirty="0" err="1"/>
              <a:t>are</a:t>
            </a:r>
            <a:r>
              <a:rPr lang="se-FI" dirty="0"/>
              <a:t> </a:t>
            </a:r>
            <a:r>
              <a:rPr lang="se-FI" dirty="0" err="1"/>
              <a:t>their</a:t>
            </a:r>
            <a:r>
              <a:rPr lang="se-FI" dirty="0"/>
              <a:t> </a:t>
            </a:r>
            <a:r>
              <a:rPr lang="se-FI" dirty="0" err="1"/>
              <a:t>homelands</a:t>
            </a:r>
            <a:r>
              <a:rPr lang="se-FI" dirty="0"/>
              <a:t>?</a:t>
            </a:r>
          </a:p>
          <a:p>
            <a:r>
              <a:rPr lang="se-FI" dirty="0" err="1"/>
              <a:t>Where</a:t>
            </a:r>
            <a:r>
              <a:rPr lang="se-FI" dirty="0"/>
              <a:t> </a:t>
            </a:r>
            <a:r>
              <a:rPr lang="se-FI" dirty="0" err="1"/>
              <a:t>are</a:t>
            </a:r>
            <a:r>
              <a:rPr lang="se-FI" dirty="0"/>
              <a:t> </a:t>
            </a:r>
            <a:r>
              <a:rPr lang="se-FI" dirty="0" err="1"/>
              <a:t>the</a:t>
            </a:r>
            <a:r>
              <a:rPr lang="se-FI" dirty="0"/>
              <a:t> </a:t>
            </a:r>
            <a:r>
              <a:rPr lang="en-GB" dirty="0"/>
              <a:t>missing diaries?</a:t>
            </a:r>
            <a:endParaRPr lang="se-FI" dirty="0"/>
          </a:p>
          <a:p>
            <a:endParaRPr lang="fi-FI" dirty="0"/>
          </a:p>
          <a:p>
            <a:r>
              <a:rPr lang="fi-FI" dirty="0" err="1"/>
              <a:t>Which</a:t>
            </a:r>
            <a:r>
              <a:rPr lang="fi-FI" dirty="0"/>
              <a:t> </a:t>
            </a:r>
            <a:r>
              <a:rPr lang="fi-FI" dirty="0" err="1"/>
              <a:t>individuals</a:t>
            </a:r>
            <a:r>
              <a:rPr lang="fi-FI" dirty="0"/>
              <a:t> </a:t>
            </a:r>
            <a:r>
              <a:rPr lang="fi-FI" dirty="0" err="1"/>
              <a:t>were</a:t>
            </a:r>
            <a:r>
              <a:rPr lang="fi-FI" dirty="0"/>
              <a:t> </a:t>
            </a:r>
            <a:r>
              <a:rPr lang="fi-FI" dirty="0" err="1"/>
              <a:t>reburied</a:t>
            </a:r>
            <a:r>
              <a:rPr lang="fi-FI" dirty="0"/>
              <a:t> in 1995?</a:t>
            </a:r>
          </a:p>
          <a:p>
            <a:r>
              <a:rPr lang="se-FI" dirty="0" err="1"/>
              <a:t>Where</a:t>
            </a:r>
            <a:r>
              <a:rPr lang="se-FI" dirty="0"/>
              <a:t> </a:t>
            </a:r>
            <a:r>
              <a:rPr lang="se-FI" dirty="0" err="1"/>
              <a:t>are</a:t>
            </a:r>
            <a:r>
              <a:rPr lang="se-FI" dirty="0"/>
              <a:t> </a:t>
            </a:r>
            <a:r>
              <a:rPr lang="se-FI" dirty="0" err="1"/>
              <a:t>the</a:t>
            </a:r>
            <a:r>
              <a:rPr lang="se-FI" dirty="0"/>
              <a:t> 1995 DNA samples </a:t>
            </a:r>
            <a:r>
              <a:rPr lang="se-FI" dirty="0" err="1"/>
              <a:t>and</a:t>
            </a:r>
            <a:r>
              <a:rPr lang="se-FI" dirty="0"/>
              <a:t> </a:t>
            </a:r>
            <a:r>
              <a:rPr lang="se-FI" dirty="0" err="1"/>
              <a:t>who</a:t>
            </a:r>
            <a:r>
              <a:rPr lang="se-FI" dirty="0"/>
              <a:t> manages </a:t>
            </a:r>
            <a:r>
              <a:rPr lang="se-FI" dirty="0" err="1"/>
              <a:t>them</a:t>
            </a:r>
            <a:r>
              <a:rPr lang="se-FI" dirty="0"/>
              <a:t>?</a:t>
            </a:r>
          </a:p>
        </p:txBody>
      </p:sp>
      <p:sp>
        <p:nvSpPr>
          <p:cNvPr id="9" name="Otsikko 8">
            <a:extLst>
              <a:ext uri="{FF2B5EF4-FFF2-40B4-BE49-F238E27FC236}">
                <a16:creationId xmlns:a16="http://schemas.microsoft.com/office/drawing/2014/main" id="{CD4D1522-7993-4222-B456-1DA1E3F2EB1D}"/>
              </a:ext>
            </a:extLst>
          </p:cNvPr>
          <p:cNvSpPr>
            <a:spLocks noGrp="1"/>
          </p:cNvSpPr>
          <p:nvPr>
            <p:ph type="title"/>
          </p:nvPr>
        </p:nvSpPr>
        <p:spPr>
          <a:xfrm>
            <a:off x="5788058" y="609600"/>
            <a:ext cx="5580668" cy="1356360"/>
          </a:xfrm>
        </p:spPr>
        <p:txBody>
          <a:bodyPr/>
          <a:lstStyle/>
          <a:p>
            <a:r>
              <a:rPr lang="se-FI" dirty="0" err="1"/>
              <a:t>Unaswered</a:t>
            </a:r>
            <a:r>
              <a:rPr lang="se-FI" dirty="0"/>
              <a:t> </a:t>
            </a:r>
            <a:r>
              <a:rPr lang="se-FI" dirty="0" err="1"/>
              <a:t>Questions</a:t>
            </a:r>
            <a:endParaRPr lang="fi-FI" dirty="0"/>
          </a:p>
        </p:txBody>
      </p:sp>
    </p:spTree>
    <p:extLst>
      <p:ext uri="{BB962C8B-B14F-4D97-AF65-F5344CB8AC3E}">
        <p14:creationId xmlns:p14="http://schemas.microsoft.com/office/powerpoint/2010/main" val="28473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5FFB6D7-F890-499B-B5F9-AF60EFD0CD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65" b="24672"/>
          <a:stretch/>
        </p:blipFill>
        <p:spPr>
          <a:xfrm>
            <a:off x="223100" y="216816"/>
            <a:ext cx="11730087" cy="6410228"/>
          </a:xfrm>
          <a:prstGeom prst="rect">
            <a:avLst/>
          </a:prstGeom>
        </p:spPr>
      </p:pic>
      <p:sp>
        <p:nvSpPr>
          <p:cNvPr id="11" name="Otsikko 1">
            <a:extLst>
              <a:ext uri="{FF2B5EF4-FFF2-40B4-BE49-F238E27FC236}">
                <a16:creationId xmlns:a16="http://schemas.microsoft.com/office/drawing/2014/main" id="{3EF77CB0-1AD6-4A20-BAE9-219CAA9490D7}"/>
              </a:ext>
            </a:extLst>
          </p:cNvPr>
          <p:cNvSpPr txBox="1">
            <a:spLocks/>
          </p:cNvSpPr>
          <p:nvPr/>
        </p:nvSpPr>
        <p:spPr>
          <a:xfrm>
            <a:off x="1109980" y="867265"/>
            <a:ext cx="9966960" cy="155542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fi-FI" sz="5400" dirty="0" err="1">
                <a:solidFill>
                  <a:schemeClr val="tx1"/>
                </a:solidFill>
              </a:rPr>
              <a:t>Giitu</a:t>
            </a:r>
            <a:r>
              <a:rPr lang="fi-FI" sz="5400" dirty="0">
                <a:solidFill>
                  <a:schemeClr val="tx1"/>
                </a:solidFill>
              </a:rPr>
              <a:t> – </a:t>
            </a:r>
            <a:r>
              <a:rPr lang="fi-FI" sz="5400" dirty="0" err="1">
                <a:solidFill>
                  <a:schemeClr val="tx1"/>
                </a:solidFill>
              </a:rPr>
              <a:t>Thank</a:t>
            </a:r>
            <a:r>
              <a:rPr lang="fi-FI" sz="5400" dirty="0">
                <a:solidFill>
                  <a:schemeClr val="tx1"/>
                </a:solidFill>
              </a:rPr>
              <a:t> </a:t>
            </a:r>
            <a:r>
              <a:rPr lang="fi-FI" sz="5400" dirty="0" err="1">
                <a:solidFill>
                  <a:schemeClr val="tx1"/>
                </a:solidFill>
              </a:rPr>
              <a:t>You</a:t>
            </a:r>
            <a:br>
              <a:rPr lang="fi-FI" sz="5400" dirty="0"/>
            </a:br>
            <a:endParaRPr lang="en-US" sz="2000" dirty="0">
              <a:latin typeface="+mn-lt"/>
            </a:endParaRPr>
          </a:p>
        </p:txBody>
      </p:sp>
      <p:sp>
        <p:nvSpPr>
          <p:cNvPr id="12" name="Tekstiruutu 11">
            <a:extLst>
              <a:ext uri="{FF2B5EF4-FFF2-40B4-BE49-F238E27FC236}">
                <a16:creationId xmlns:a16="http://schemas.microsoft.com/office/drawing/2014/main" id="{4EFA759D-2633-4E1C-8D80-601EF4AB85D3}"/>
              </a:ext>
            </a:extLst>
          </p:cNvPr>
          <p:cNvSpPr txBox="1"/>
          <p:nvPr/>
        </p:nvSpPr>
        <p:spPr>
          <a:xfrm>
            <a:off x="3695307" y="1776357"/>
            <a:ext cx="4430598" cy="830997"/>
          </a:xfrm>
          <a:prstGeom prst="rect">
            <a:avLst/>
          </a:prstGeom>
          <a:noFill/>
        </p:spPr>
        <p:txBody>
          <a:bodyPr wrap="square" rtlCol="0">
            <a:spAutoFit/>
          </a:bodyPr>
          <a:lstStyle/>
          <a:p>
            <a:r>
              <a:rPr lang="fi-FI" sz="2400" dirty="0">
                <a:solidFill>
                  <a:schemeClr val="bg1"/>
                </a:solidFill>
              </a:rPr>
              <a:t>Áile Aikio</a:t>
            </a:r>
          </a:p>
          <a:p>
            <a:r>
              <a:rPr lang="fi-FI" sz="2400" dirty="0">
                <a:solidFill>
                  <a:schemeClr val="bg1"/>
                </a:solidFill>
              </a:rPr>
              <a:t>aile.aikio@ulapland.fi</a:t>
            </a:r>
          </a:p>
        </p:txBody>
      </p:sp>
    </p:spTree>
    <p:extLst>
      <p:ext uri="{BB962C8B-B14F-4D97-AF65-F5344CB8AC3E}">
        <p14:creationId xmlns:p14="http://schemas.microsoft.com/office/powerpoint/2010/main" val="687057440"/>
      </p:ext>
    </p:extLst>
  </p:cSld>
  <p:clrMapOvr>
    <a:masterClrMapping/>
  </p:clrMapOvr>
</p:sld>
</file>

<file path=ppt/theme/theme1.xml><?xml version="1.0" encoding="utf-8"?>
<a:theme xmlns:a="http://schemas.openxmlformats.org/drawingml/2006/main" name="Perusta">
  <a:themeElements>
    <a:clrScheme name="Oranssi">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Perust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usta">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630539-E50C-4087-B19C-36BE0B9062C3}"/>
</file>

<file path=customXml/itemProps2.xml><?xml version="1.0" encoding="utf-8"?>
<ds:datastoreItem xmlns:ds="http://schemas.openxmlformats.org/officeDocument/2006/customXml" ds:itemID="{4965EBD3-98B5-4FD2-8FAF-5D4022A9F7F4}">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204E1485-0760-4ABF-A612-28A97B86D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TM03457444[[fn=Perusta]]</Template>
  <TotalTime>0</TotalTime>
  <Words>679</Words>
  <Application>Microsoft Macintosh PowerPoint</Application>
  <PresentationFormat>Widescreen</PresentationFormat>
  <Paragraphs>94</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Corbel</vt:lpstr>
      <vt:lpstr>inherit</vt:lpstr>
      <vt:lpstr>Perusta</vt:lpstr>
      <vt:lpstr>Máttuid máhccan Return of the ancestors. Sámi Repatriation processes in Finland</vt:lpstr>
      <vt:lpstr>PowerPoint Presentation</vt:lpstr>
      <vt:lpstr>PowerPoint Presentation</vt:lpstr>
      <vt:lpstr>PowerPoint Presentation</vt:lpstr>
      <vt:lpstr>Sámi Anthropological Excavations in Current Finland</vt:lpstr>
      <vt:lpstr>PowerPoint Presentation</vt:lpstr>
      <vt:lpstr>PowerPoint Presentation</vt:lpstr>
      <vt:lpstr>Unaswered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2020-02-24T07:30:16Z</dcterms:created>
  <dcterms:modified xsi:type="dcterms:W3CDTF">2020-03-03T19:43:39Z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