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7" r:id="rId4"/>
    <p:sldId id="306" r:id="rId5"/>
    <p:sldId id="307" r:id="rId6"/>
    <p:sldId id="308" r:id="rId7"/>
    <p:sldId id="285" r:id="rId8"/>
    <p:sldId id="288" r:id="rId9"/>
    <p:sldId id="302" r:id="rId10"/>
    <p:sldId id="284" r:id="rId11"/>
    <p:sldId id="290" r:id="rId12"/>
    <p:sldId id="277" r:id="rId13"/>
    <p:sldId id="283" r:id="rId14"/>
    <p:sldId id="291" r:id="rId15"/>
    <p:sldId id="303" r:id="rId16"/>
    <p:sldId id="282" r:id="rId17"/>
    <p:sldId id="292" r:id="rId18"/>
    <p:sldId id="304" r:id="rId19"/>
    <p:sldId id="268"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7100" autoAdjust="0"/>
  </p:normalViewPr>
  <p:slideViewPr>
    <p:cSldViewPr snapToGrid="0">
      <p:cViewPr varScale="1">
        <p:scale>
          <a:sx n="90" d="100"/>
          <a:sy n="90" d="100"/>
        </p:scale>
        <p:origin x="1392" y="78"/>
      </p:cViewPr>
      <p:guideLst/>
    </p:cSldViewPr>
  </p:slideViewPr>
  <p:notesTextViewPr>
    <p:cViewPr>
      <p:scale>
        <a:sx n="1" d="1"/>
        <a:sy n="1" d="1"/>
      </p:scale>
      <p:origin x="0" y="0"/>
    </p:cViewPr>
  </p:notesTextViewPr>
  <p:notesViewPr>
    <p:cSldViewPr snapToGrid="0">
      <p:cViewPr varScale="1">
        <p:scale>
          <a:sx n="88" d="100"/>
          <a:sy n="88" d="100"/>
        </p:scale>
        <p:origin x="379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AF2A06D-4991-4208-8C88-4E8BAD69A8B8}" type="datetimeFigureOut">
              <a:rPr lang="en-US" smtClean="0"/>
              <a:t>3/4/2020</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701775E-EDE2-4DE5-A02D-A8BD8C6F6AC0}" type="slidenum">
              <a:rPr lang="en-US" smtClean="0"/>
              <a:t>‹#›</a:t>
            </a:fld>
            <a:endParaRPr lang="en-US" dirty="0"/>
          </a:p>
        </p:txBody>
      </p:sp>
    </p:spTree>
    <p:extLst>
      <p:ext uri="{BB962C8B-B14F-4D97-AF65-F5344CB8AC3E}">
        <p14:creationId xmlns:p14="http://schemas.microsoft.com/office/powerpoint/2010/main" val="31602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ʔéx kʷ n̓.  Angie Bain he nskʷest.  nłeʔkepmxkn tuł zuxt kn.</a:t>
            </a: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Good morning everyone.  My name is Angie Bain.  I am Nlaka’pamux or Interior Salish, a member of the Lower Nicola Indian Band of Merritt, BC and a researcher with the Union of BC Indian Chiefs.  It’s truly an honour and privilege to join you here.  </a:t>
            </a:r>
          </a:p>
          <a:p>
            <a:r>
              <a:rPr lang="en-CA" sz="1200" b="1"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I stand here today with humility.  I feel like I am still at the start of my repatriation journey, particularly around the sensitive and complex issues of repatriation of ceremonial objects, things we call xaʔxaʔ or sacred, and ancestral remains, the most sacred of which I was taught to treat with respect and care.  At the same time, what I can share with you today are the lessons I have been taught my whole life.</a:t>
            </a:r>
          </a:p>
          <a:p>
            <a:endParaRPr lang="en-CA"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I am an Indigenous person from a community of 1,300.  I am nłeʔkepmx – it’s a simple truth, and all that should matter to museums, archives and other memory institutions.  </a:t>
            </a:r>
          </a:p>
          <a:p>
            <a:endParaRPr lang="en-CA" sz="1200" b="1" kern="1200" dirty="0" smtClean="0">
              <a:solidFill>
                <a:schemeClr val="tx1"/>
              </a:solidFill>
              <a:effectLst/>
              <a:latin typeface="+mn-lt"/>
              <a:ea typeface="+mn-ea"/>
              <a:cs typeface="+mn-cs"/>
            </a:endParaRPr>
          </a:p>
          <a:p>
            <a:endParaRPr lang="en-CA" b="1" dirty="0"/>
          </a:p>
        </p:txBody>
      </p:sp>
      <p:sp>
        <p:nvSpPr>
          <p:cNvPr id="4" name="Slide Number Placeholder 3"/>
          <p:cNvSpPr>
            <a:spLocks noGrp="1"/>
          </p:cNvSpPr>
          <p:nvPr>
            <p:ph type="sldNum" sz="quarter" idx="10"/>
          </p:nvPr>
        </p:nvSpPr>
        <p:spPr/>
        <p:txBody>
          <a:bodyPr/>
          <a:lstStyle/>
          <a:p>
            <a:fld id="{7701775E-EDE2-4DE5-A02D-A8BD8C6F6AC0}" type="slidenum">
              <a:rPr lang="en-US" smtClean="0"/>
              <a:t>1</a:t>
            </a:fld>
            <a:endParaRPr lang="en-US" dirty="0"/>
          </a:p>
        </p:txBody>
      </p:sp>
    </p:spTree>
    <p:extLst>
      <p:ext uri="{BB962C8B-B14F-4D97-AF65-F5344CB8AC3E}">
        <p14:creationId xmlns:p14="http://schemas.microsoft.com/office/powerpoint/2010/main" val="1318605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CA" b="1" dirty="0" smtClean="0"/>
              <a:t>The second museum we visited was the </a:t>
            </a:r>
            <a:r>
              <a:rPr lang="en-CA" b="1" u="sng" dirty="0" smtClean="0"/>
              <a:t>Canadian Museum of </a:t>
            </a:r>
            <a:r>
              <a:rPr lang="en-CA" b="1" u="sng" dirty="0" smtClean="0"/>
              <a:t>History</a:t>
            </a:r>
            <a:r>
              <a:rPr lang="en-CA" b="1" u="none" baseline="0" dirty="0" smtClean="0"/>
              <a:t> in Gatineau Québec.</a:t>
            </a:r>
            <a:endParaRPr lang="en-CA" b="1" u="sng" dirty="0" smtClean="0"/>
          </a:p>
          <a:p>
            <a:pPr defTabSz="924916"/>
            <a:endParaRPr lang="en-CA" b="1" dirty="0"/>
          </a:p>
          <a:p>
            <a:pPr defTabSz="924916"/>
            <a:endParaRPr lang="en-CA" b="1" dirty="0" smtClean="0"/>
          </a:p>
          <a:p>
            <a:endParaRPr lang="en-CA" dirty="0"/>
          </a:p>
        </p:txBody>
      </p:sp>
      <p:sp>
        <p:nvSpPr>
          <p:cNvPr id="4" name="Slide Number Placeholder 3"/>
          <p:cNvSpPr>
            <a:spLocks noGrp="1"/>
          </p:cNvSpPr>
          <p:nvPr>
            <p:ph type="sldNum" sz="quarter" idx="5"/>
          </p:nvPr>
        </p:nvSpPr>
        <p:spPr/>
        <p:txBody>
          <a:bodyPr/>
          <a:lstStyle/>
          <a:p>
            <a:fld id="{7701775E-EDE2-4DE5-A02D-A8BD8C6F6AC0}" type="slidenum">
              <a:rPr lang="en-US" smtClean="0"/>
              <a:t>10</a:t>
            </a:fld>
            <a:endParaRPr lang="en-US" dirty="0"/>
          </a:p>
        </p:txBody>
      </p:sp>
    </p:spTree>
    <p:extLst>
      <p:ext uri="{BB962C8B-B14F-4D97-AF65-F5344CB8AC3E}">
        <p14:creationId xmlns:p14="http://schemas.microsoft.com/office/powerpoint/2010/main" val="320555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a:t>
            </a:r>
            <a:r>
              <a:rPr lang="en-US" b="1" dirty="0"/>
              <a:t>CMH has a diverse collection including approximately 1,000 Nlaka’pamux artifacts, 90 from the Nicola Valley.  </a:t>
            </a:r>
            <a:r>
              <a:rPr lang="en-US" b="1" dirty="0" smtClean="0"/>
              <a:t>When we visited the CMH we flagged some</a:t>
            </a:r>
            <a:r>
              <a:rPr lang="en-US" b="1" baseline="0" dirty="0" smtClean="0"/>
              <a:t> items of a sacred nature and had discussions with CMH staff about the proper access, care and control over those items. </a:t>
            </a:r>
          </a:p>
          <a:p>
            <a:endParaRPr lang="en-US" b="1" baseline="0" dirty="0" smtClean="0"/>
          </a:p>
          <a:p>
            <a:r>
              <a:rPr lang="en-US" b="1" baseline="0" dirty="0" smtClean="0"/>
              <a:t>This year, after the first thunder storm, we have been invited back to perform ceremony with these objects and further discuss these issues.  CMH has been very open to these discussions, but we still have the difficult challenge of addressing ancestral remains in their collection.</a:t>
            </a:r>
            <a:endParaRPr lang="en-CA" b="1" dirty="0"/>
          </a:p>
        </p:txBody>
      </p:sp>
      <p:sp>
        <p:nvSpPr>
          <p:cNvPr id="4" name="Slide Number Placeholder 3"/>
          <p:cNvSpPr>
            <a:spLocks noGrp="1"/>
          </p:cNvSpPr>
          <p:nvPr>
            <p:ph type="sldNum" sz="quarter" idx="10"/>
          </p:nvPr>
        </p:nvSpPr>
        <p:spPr/>
        <p:txBody>
          <a:bodyPr/>
          <a:lstStyle/>
          <a:p>
            <a:fld id="{7701775E-EDE2-4DE5-A02D-A8BD8C6F6AC0}" type="slidenum">
              <a:rPr lang="en-US" smtClean="0"/>
              <a:t>11</a:t>
            </a:fld>
            <a:endParaRPr lang="en-US" dirty="0"/>
          </a:p>
        </p:txBody>
      </p:sp>
    </p:spTree>
    <p:extLst>
      <p:ext uri="{BB962C8B-B14F-4D97-AF65-F5344CB8AC3E}">
        <p14:creationId xmlns:p14="http://schemas.microsoft.com/office/powerpoint/2010/main" val="1557702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CA" b="1" baseline="0" dirty="0" smtClean="0"/>
              <a:t>One of our challenges is that our </a:t>
            </a:r>
            <a:r>
              <a:rPr lang="en-CA" b="1" dirty="0" smtClean="0"/>
              <a:t>community is reviving </a:t>
            </a:r>
            <a:r>
              <a:rPr lang="en-CA" b="1" dirty="0" smtClean="0"/>
              <a:t>these practices with the intent to reintroduce them in the museum setting.</a:t>
            </a:r>
            <a:endParaRPr lang="en-CA" b="1" baseline="0" dirty="0" smtClean="0"/>
          </a:p>
          <a:p>
            <a:pPr marL="231229" indent="-231229" defTabSz="924916">
              <a:buFontTx/>
              <a:buAutoNum type="arabicParenR"/>
            </a:pPr>
            <a:endParaRPr lang="en-CA" b="1" dirty="0" smtClean="0"/>
          </a:p>
          <a:p>
            <a:endParaRPr lang="en-CA" dirty="0"/>
          </a:p>
        </p:txBody>
      </p:sp>
      <p:sp>
        <p:nvSpPr>
          <p:cNvPr id="4" name="Slide Number Placeholder 3"/>
          <p:cNvSpPr>
            <a:spLocks noGrp="1"/>
          </p:cNvSpPr>
          <p:nvPr>
            <p:ph type="sldNum" sz="quarter" idx="10"/>
          </p:nvPr>
        </p:nvSpPr>
        <p:spPr/>
        <p:txBody>
          <a:bodyPr/>
          <a:lstStyle/>
          <a:p>
            <a:fld id="{7701775E-EDE2-4DE5-A02D-A8BD8C6F6AC0}" type="slidenum">
              <a:rPr lang="en-US" smtClean="0"/>
              <a:t>12</a:t>
            </a:fld>
            <a:endParaRPr lang="en-US" dirty="0"/>
          </a:p>
        </p:txBody>
      </p:sp>
    </p:spTree>
    <p:extLst>
      <p:ext uri="{BB962C8B-B14F-4D97-AF65-F5344CB8AC3E}">
        <p14:creationId xmlns:p14="http://schemas.microsoft.com/office/powerpoint/2010/main" val="2738233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CA" b="1" dirty="0" smtClean="0"/>
              <a:t>The third museum we visited was the </a:t>
            </a:r>
            <a:r>
              <a:rPr lang="en-CA" b="1" u="sng" dirty="0" smtClean="0"/>
              <a:t>Peabody Museum</a:t>
            </a:r>
            <a:r>
              <a:rPr lang="en-CA" b="1" dirty="0" smtClean="0"/>
              <a:t>.</a:t>
            </a:r>
          </a:p>
          <a:p>
            <a:pPr defTabSz="924916">
              <a:defRPr/>
            </a:pPr>
            <a:endParaRPr lang="en-CA" b="1" dirty="0"/>
          </a:p>
        </p:txBody>
      </p:sp>
      <p:sp>
        <p:nvSpPr>
          <p:cNvPr id="4" name="Slide Number Placeholder 3"/>
          <p:cNvSpPr>
            <a:spLocks noGrp="1"/>
          </p:cNvSpPr>
          <p:nvPr>
            <p:ph type="sldNum" sz="quarter" idx="5"/>
          </p:nvPr>
        </p:nvSpPr>
        <p:spPr/>
        <p:txBody>
          <a:bodyPr/>
          <a:lstStyle/>
          <a:p>
            <a:fld id="{7701775E-EDE2-4DE5-A02D-A8BD8C6F6AC0}" type="slidenum">
              <a:rPr lang="en-US" smtClean="0"/>
              <a:t>13</a:t>
            </a:fld>
            <a:endParaRPr lang="en-US" dirty="0"/>
          </a:p>
        </p:txBody>
      </p:sp>
    </p:spTree>
    <p:extLst>
      <p:ext uri="{BB962C8B-B14F-4D97-AF65-F5344CB8AC3E}">
        <p14:creationId xmlns:p14="http://schemas.microsoft.com/office/powerpoint/2010/main" val="177800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Peabody’s Nlaka’pamux ethnology</a:t>
            </a:r>
            <a:r>
              <a:rPr lang="en-CA" b="1" baseline="0" dirty="0" smtClean="0"/>
              <a:t> collection is made up of clothing, weapons, household utensils, ceremonial objects, fishing and hunting gear, ornaments, implements, whistles, games, carriers, bags, mats and other related items.  The collection is made up of </a:t>
            </a:r>
            <a:r>
              <a:rPr lang="en-CA" b="1" u="sng" baseline="0" dirty="0" smtClean="0"/>
              <a:t>approximately 400 exceptional </a:t>
            </a:r>
            <a:r>
              <a:rPr lang="en-CA" b="1" baseline="0" dirty="0" smtClean="0"/>
              <a:t>items.</a:t>
            </a:r>
            <a:endParaRPr lang="en-CA" b="1" dirty="0"/>
          </a:p>
        </p:txBody>
      </p:sp>
      <p:sp>
        <p:nvSpPr>
          <p:cNvPr id="4" name="Slide Number Placeholder 3"/>
          <p:cNvSpPr>
            <a:spLocks noGrp="1"/>
          </p:cNvSpPr>
          <p:nvPr>
            <p:ph type="sldNum" sz="quarter" idx="10"/>
          </p:nvPr>
        </p:nvSpPr>
        <p:spPr/>
        <p:txBody>
          <a:bodyPr/>
          <a:lstStyle/>
          <a:p>
            <a:fld id="{7701775E-EDE2-4DE5-A02D-A8BD8C6F6AC0}" type="slidenum">
              <a:rPr lang="en-US" smtClean="0"/>
              <a:t>14</a:t>
            </a:fld>
            <a:endParaRPr lang="en-US" dirty="0"/>
          </a:p>
        </p:txBody>
      </p:sp>
    </p:spTree>
    <p:extLst>
      <p:ext uri="{BB962C8B-B14F-4D97-AF65-F5344CB8AC3E}">
        <p14:creationId xmlns:p14="http://schemas.microsoft.com/office/powerpoint/2010/main" val="761122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CA" b="1" baseline="0" dirty="0" smtClean="0"/>
              <a:t>As with the CMH, our discussions with the Peabody are ongoing and they are open to discussions around the care of ceremonial and sacred items.</a:t>
            </a:r>
            <a:endParaRPr lang="en-CA" b="1" baseline="0" dirty="0" smtClean="0"/>
          </a:p>
          <a:p>
            <a:pPr defTabSz="924916"/>
            <a:endParaRPr lang="en-CA" b="1" baseline="0" dirty="0" smtClean="0"/>
          </a:p>
          <a:p>
            <a:pPr marL="0" indent="0" defTabSz="924916">
              <a:buFontTx/>
              <a:buNone/>
            </a:pPr>
            <a:endParaRPr lang="en-CA" b="1" dirty="0" smtClean="0"/>
          </a:p>
          <a:p>
            <a:endParaRPr lang="en-CA" dirty="0"/>
          </a:p>
        </p:txBody>
      </p:sp>
      <p:sp>
        <p:nvSpPr>
          <p:cNvPr id="4" name="Slide Number Placeholder 3"/>
          <p:cNvSpPr>
            <a:spLocks noGrp="1"/>
          </p:cNvSpPr>
          <p:nvPr>
            <p:ph type="sldNum" sz="quarter" idx="10"/>
          </p:nvPr>
        </p:nvSpPr>
        <p:spPr/>
        <p:txBody>
          <a:bodyPr/>
          <a:lstStyle/>
          <a:p>
            <a:fld id="{7701775E-EDE2-4DE5-A02D-A8BD8C6F6AC0}" type="slidenum">
              <a:rPr lang="en-US" smtClean="0"/>
              <a:t>15</a:t>
            </a:fld>
            <a:endParaRPr lang="en-US" dirty="0"/>
          </a:p>
        </p:txBody>
      </p:sp>
    </p:spTree>
    <p:extLst>
      <p:ext uri="{BB962C8B-B14F-4D97-AF65-F5344CB8AC3E}">
        <p14:creationId xmlns:p14="http://schemas.microsoft.com/office/powerpoint/2010/main" val="3142438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The final collection that I visited, on multiple occasions, was the </a:t>
            </a:r>
            <a:r>
              <a:rPr lang="en-CA" b="1" u="sng" dirty="0" smtClean="0"/>
              <a:t>AMNH museum collection</a:t>
            </a:r>
            <a:r>
              <a:rPr lang="en-CA" b="1" dirty="0" smtClean="0"/>
              <a:t>.</a:t>
            </a:r>
            <a:endParaRPr lang="en-CA" b="1" dirty="0" smtClean="0"/>
          </a:p>
        </p:txBody>
      </p:sp>
      <p:sp>
        <p:nvSpPr>
          <p:cNvPr id="4" name="Slide Number Placeholder 3"/>
          <p:cNvSpPr>
            <a:spLocks noGrp="1"/>
          </p:cNvSpPr>
          <p:nvPr>
            <p:ph type="sldNum" sz="quarter" idx="5"/>
          </p:nvPr>
        </p:nvSpPr>
        <p:spPr/>
        <p:txBody>
          <a:bodyPr/>
          <a:lstStyle/>
          <a:p>
            <a:fld id="{7701775E-EDE2-4DE5-A02D-A8BD8C6F6AC0}" type="slidenum">
              <a:rPr lang="en-US" smtClean="0"/>
              <a:t>16</a:t>
            </a:fld>
            <a:endParaRPr lang="en-US" dirty="0"/>
          </a:p>
        </p:txBody>
      </p:sp>
    </p:spTree>
    <p:extLst>
      <p:ext uri="{BB962C8B-B14F-4D97-AF65-F5344CB8AC3E}">
        <p14:creationId xmlns:p14="http://schemas.microsoft.com/office/powerpoint/2010/main" val="3817075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The AMNH has approximately</a:t>
            </a:r>
            <a:r>
              <a:rPr lang="en-CA" b="1" baseline="0" dirty="0" smtClean="0"/>
              <a:t> </a:t>
            </a:r>
            <a:r>
              <a:rPr lang="en-CA" b="1" u="sng" baseline="0" dirty="0" smtClean="0"/>
              <a:t>850 items relating to the </a:t>
            </a:r>
            <a:r>
              <a:rPr lang="en-CA" b="1" u="sng" baseline="0" dirty="0" smtClean="0"/>
              <a:t>Nlaka’pamux</a:t>
            </a:r>
            <a:r>
              <a:rPr lang="en-CA" b="1" u="none" baseline="0" dirty="0" smtClean="0"/>
              <a:t>.</a:t>
            </a:r>
            <a:endParaRPr lang="en-CA" b="1" dirty="0"/>
          </a:p>
          <a:p>
            <a:r>
              <a:rPr lang="en-CA" b="1" dirty="0" smtClean="0"/>
              <a:t> </a:t>
            </a:r>
            <a:endParaRPr lang="en-CA" b="1" dirty="0"/>
          </a:p>
        </p:txBody>
      </p:sp>
      <p:sp>
        <p:nvSpPr>
          <p:cNvPr id="4" name="Slide Number Placeholder 3"/>
          <p:cNvSpPr>
            <a:spLocks noGrp="1"/>
          </p:cNvSpPr>
          <p:nvPr>
            <p:ph type="sldNum" sz="quarter" idx="10"/>
          </p:nvPr>
        </p:nvSpPr>
        <p:spPr/>
        <p:txBody>
          <a:bodyPr/>
          <a:lstStyle/>
          <a:p>
            <a:fld id="{7701775E-EDE2-4DE5-A02D-A8BD8C6F6AC0}" type="slidenum">
              <a:rPr lang="en-US" smtClean="0"/>
              <a:t>17</a:t>
            </a:fld>
            <a:endParaRPr lang="en-US" dirty="0"/>
          </a:p>
        </p:txBody>
      </p:sp>
    </p:spTree>
    <p:extLst>
      <p:ext uri="{BB962C8B-B14F-4D97-AF65-F5344CB8AC3E}">
        <p14:creationId xmlns:p14="http://schemas.microsoft.com/office/powerpoint/2010/main" val="2147645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CA" b="1" baseline="0" dirty="0" smtClean="0"/>
              <a:t>Up </a:t>
            </a:r>
            <a:r>
              <a:rPr lang="en-CA" b="1" baseline="0" dirty="0" smtClean="0"/>
              <a:t>until fairly recently, </a:t>
            </a:r>
            <a:r>
              <a:rPr lang="en-CA" b="1" u="sng" baseline="0" dirty="0" smtClean="0"/>
              <a:t>Nlaka’pamux material was on display in the Northwest</a:t>
            </a:r>
            <a:r>
              <a:rPr lang="en-CA" b="1" u="sng" dirty="0" smtClean="0"/>
              <a:t> Coast Gallery in the Great Hall</a:t>
            </a:r>
            <a:r>
              <a:rPr lang="en-CA" b="1" dirty="0" smtClean="0"/>
              <a:t>.  On my last visit, the items had been removed and put back into </a:t>
            </a:r>
            <a:r>
              <a:rPr lang="en-CA" b="1" dirty="0" smtClean="0"/>
              <a:t>storage</a:t>
            </a:r>
            <a:r>
              <a:rPr lang="en-CA" b="1" baseline="0" dirty="0" smtClean="0"/>
              <a:t> and I understand it will not be put back on display at this time.  </a:t>
            </a:r>
          </a:p>
          <a:p>
            <a:pPr defTabSz="924916"/>
            <a:endParaRPr lang="en-CA" b="1" baseline="0" dirty="0" smtClean="0"/>
          </a:p>
          <a:p>
            <a:pPr defTabSz="924916"/>
            <a:r>
              <a:rPr lang="en-CA" b="1" baseline="0" dirty="0" smtClean="0"/>
              <a:t>The uncomfortable issue I think we must address is that museums value things differently than communities – they create space for things they value, and give these things resources.</a:t>
            </a:r>
            <a:endParaRPr lang="en-CA" b="1" dirty="0" smtClean="0"/>
          </a:p>
          <a:p>
            <a:endParaRPr lang="en-CA" dirty="0"/>
          </a:p>
        </p:txBody>
      </p:sp>
      <p:sp>
        <p:nvSpPr>
          <p:cNvPr id="4" name="Slide Number Placeholder 3"/>
          <p:cNvSpPr>
            <a:spLocks noGrp="1"/>
          </p:cNvSpPr>
          <p:nvPr>
            <p:ph type="sldNum" sz="quarter" idx="10"/>
          </p:nvPr>
        </p:nvSpPr>
        <p:spPr/>
        <p:txBody>
          <a:bodyPr/>
          <a:lstStyle/>
          <a:p>
            <a:fld id="{7701775E-EDE2-4DE5-A02D-A8BD8C6F6AC0}" type="slidenum">
              <a:rPr lang="en-US" smtClean="0"/>
              <a:t>18</a:t>
            </a:fld>
            <a:endParaRPr lang="en-US" dirty="0"/>
          </a:p>
        </p:txBody>
      </p:sp>
    </p:spTree>
    <p:extLst>
      <p:ext uri="{BB962C8B-B14F-4D97-AF65-F5344CB8AC3E}">
        <p14:creationId xmlns:p14="http://schemas.microsoft.com/office/powerpoint/2010/main" val="785715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CA" b="1" dirty="0" smtClean="0"/>
              <a:t>Work</a:t>
            </a:r>
            <a:r>
              <a:rPr lang="en-CA" b="1" baseline="0" dirty="0" smtClean="0"/>
              <a:t> is being done by organizations like UBCIC, FPCC, and communities on the difficult issue of repatriating ancestral remains and sacred and ceremonial objects.  If we are to implement Articles 11 &amp; 12 of UNDRIP, we have some challenges ahead:</a:t>
            </a:r>
          </a:p>
          <a:p>
            <a:pPr defTabSz="924916"/>
            <a:endParaRPr lang="en-CA" b="1" baseline="0" dirty="0" smtClean="0"/>
          </a:p>
          <a:p>
            <a:pPr marL="228600" indent="-228600" defTabSz="924916">
              <a:buAutoNum type="arabicPeriod"/>
            </a:pPr>
            <a:r>
              <a:rPr lang="en-CA" b="1" baseline="0" dirty="0" smtClean="0"/>
              <a:t>Existing and Inadequate Policy needs to be revised and new Policy needs to become Practice – the spirit and intent of UNDRIP needs to be embodied at every level but particularly with front line staff, who have the ability to control access.  Implementation is the hard but necessary work.</a:t>
            </a:r>
          </a:p>
          <a:p>
            <a:pPr marL="228600" indent="-228600" defTabSz="924916">
              <a:buAutoNum type="arabicPeriod"/>
            </a:pPr>
            <a:r>
              <a:rPr lang="en-CA" b="1" baseline="0" dirty="0" smtClean="0"/>
              <a:t>Interpretation needs to be from the Indigenous Lens – with Indigenous Leadership and Control.  This requires sustainable funding, education, infrastructure and capacity</a:t>
            </a:r>
          </a:p>
          <a:p>
            <a:pPr marL="228600" indent="-228600" defTabSz="924916">
              <a:buAutoNum type="arabicPeriod"/>
            </a:pPr>
            <a:r>
              <a:rPr lang="en-CA" b="1" baseline="0" dirty="0" smtClean="0"/>
              <a:t>Indigenous led research and monitoring is required.  We cannot silo our work.  In Canada, diversity is both a challenge and an opportunity.</a:t>
            </a:r>
          </a:p>
          <a:p>
            <a:pPr marL="0" indent="0" defTabSz="924916">
              <a:buNone/>
            </a:pPr>
            <a:endParaRPr lang="en-CA" b="1" baseline="0" dirty="0" smtClean="0"/>
          </a:p>
          <a:p>
            <a:pPr marL="0" indent="0" defTabSz="924916">
              <a:buNone/>
            </a:pPr>
            <a:r>
              <a:rPr lang="en-CA" b="1" baseline="0" dirty="0" smtClean="0"/>
              <a:t>Our first step, as always, should be in opening the door for community members to engage with museums, archives and other memory institutions. </a:t>
            </a:r>
            <a:r>
              <a:rPr lang="en-CA" sz="1200" b="1" kern="1200" dirty="0" smtClean="0">
                <a:solidFill>
                  <a:schemeClr val="tx1"/>
                </a:solidFill>
                <a:effectLst/>
                <a:latin typeface="+mn-lt"/>
                <a:ea typeface="+mn-ea"/>
                <a:cs typeface="+mn-cs"/>
              </a:rPr>
              <a:t>I am nłeʔkepmx and I look forward to the</a:t>
            </a:r>
            <a:r>
              <a:rPr lang="en-CA" sz="1200" b="1" kern="1200" baseline="0" dirty="0" smtClean="0">
                <a:solidFill>
                  <a:schemeClr val="tx1"/>
                </a:solidFill>
                <a:effectLst/>
                <a:latin typeface="+mn-lt"/>
                <a:ea typeface="+mn-ea"/>
                <a:cs typeface="+mn-cs"/>
              </a:rPr>
              <a:t> day when that will be all I need to say to exercise my rights and stewardship obligations.</a:t>
            </a:r>
            <a:endParaRPr lang="en-CA" b="1" baseline="0" dirty="0" smtClean="0"/>
          </a:p>
          <a:p>
            <a:pPr marL="228600" indent="-228600" defTabSz="924916">
              <a:buAutoNum type="arabicPeriod"/>
            </a:pPr>
            <a:endParaRPr lang="en-CA" b="1" dirty="0" smtClean="0"/>
          </a:p>
        </p:txBody>
      </p:sp>
      <p:sp>
        <p:nvSpPr>
          <p:cNvPr id="4" name="Slide Number Placeholder 3"/>
          <p:cNvSpPr>
            <a:spLocks noGrp="1"/>
          </p:cNvSpPr>
          <p:nvPr>
            <p:ph type="sldNum" sz="quarter" idx="10"/>
          </p:nvPr>
        </p:nvSpPr>
        <p:spPr/>
        <p:txBody>
          <a:bodyPr/>
          <a:lstStyle/>
          <a:p>
            <a:fld id="{7701775E-EDE2-4DE5-A02D-A8BD8C6F6AC0}" type="slidenum">
              <a:rPr lang="en-US" smtClean="0"/>
              <a:t>19</a:t>
            </a:fld>
            <a:endParaRPr lang="en-US" dirty="0"/>
          </a:p>
        </p:txBody>
      </p:sp>
    </p:spTree>
    <p:extLst>
      <p:ext uri="{BB962C8B-B14F-4D97-AF65-F5344CB8AC3E}">
        <p14:creationId xmlns:p14="http://schemas.microsoft.com/office/powerpoint/2010/main" val="24040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Chance has given me the opportunity to know and understand nłeʔkepmx museum collections, time has helped me see connections between a nqáykstn or shaman’s bowl in a museum collection in Gatineau Quebec and a collection of miscellaneous correspondence at a museum in New York. </a:t>
            </a:r>
          </a:p>
          <a:p>
            <a:r>
              <a:rPr lang="en-CA" sz="1200" b="1"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My Nation knows the story of archaeologists like Harlan Smith, notorious for digging up the graves of our ancestors</a:t>
            </a:r>
            <a:r>
              <a:rPr lang="en-CA" sz="1200" b="1" kern="1200" baseline="0" dirty="0" smtClean="0">
                <a:solidFill>
                  <a:schemeClr val="tx1"/>
                </a:solidFill>
                <a:effectLst/>
                <a:latin typeface="+mn-lt"/>
                <a:ea typeface="+mn-ea"/>
                <a:cs typeface="+mn-cs"/>
              </a:rPr>
              <a:t> at places like Lytton, Kamloops and Spence's Bridge</a:t>
            </a:r>
            <a:r>
              <a:rPr lang="en-CA" sz="1200" b="1" kern="1200" dirty="0" smtClean="0">
                <a:solidFill>
                  <a:schemeClr val="tx1"/>
                </a:solidFill>
                <a:effectLst/>
                <a:latin typeface="+mn-lt"/>
                <a:ea typeface="+mn-ea"/>
                <a:cs typeface="+mn-cs"/>
              </a:rPr>
              <a:t> </a:t>
            </a: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My community has taught me the true names and lineages of the people who ethnologist James Teit bought adolescent clothing, puberty</a:t>
            </a:r>
            <a:r>
              <a:rPr lang="en-CA" sz="1200" b="1" kern="1200" baseline="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whistles, warriors weapons and sacred songs from for museums in Victoria,</a:t>
            </a:r>
            <a:r>
              <a:rPr lang="en-CA" sz="1200" b="1" kern="1200" baseline="0" dirty="0" smtClean="0">
                <a:solidFill>
                  <a:schemeClr val="tx1"/>
                </a:solidFill>
                <a:effectLst/>
                <a:latin typeface="+mn-lt"/>
                <a:ea typeface="+mn-ea"/>
                <a:cs typeface="+mn-cs"/>
              </a:rPr>
              <a:t> Gatineau, Cambridge and New York</a:t>
            </a:r>
            <a:r>
              <a:rPr lang="en-CA" sz="1200" b="1" kern="1200" dirty="0" smtClean="0">
                <a:solidFill>
                  <a:schemeClr val="tx1"/>
                </a:solidFill>
                <a:effectLst/>
                <a:latin typeface="+mn-lt"/>
                <a:ea typeface="+mn-ea"/>
                <a:cs typeface="+mn-cs"/>
              </a:rPr>
              <a:t>.  </a:t>
            </a: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My aunties have taught me the importance of language, of ceremony, of why we don’t talk about some things and of doing this work in the right way.  </a:t>
            </a:r>
          </a:p>
          <a:p>
            <a:endParaRPr lang="en-CA" sz="1200" b="1"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My son, ever patient and willing to assist, as we make diversions to museums and archives while on family vacations, is living proof of why this work matters.</a:t>
            </a:r>
            <a:endParaRPr lang="en-CA"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01775E-EDE2-4DE5-A02D-A8BD8C6F6AC0}" type="slidenum">
              <a:rPr lang="en-US" smtClean="0"/>
              <a:t>2</a:t>
            </a:fld>
            <a:endParaRPr lang="en-US" dirty="0"/>
          </a:p>
        </p:txBody>
      </p:sp>
    </p:spTree>
    <p:extLst>
      <p:ext uri="{BB962C8B-B14F-4D97-AF65-F5344CB8AC3E}">
        <p14:creationId xmlns:p14="http://schemas.microsoft.com/office/powerpoint/2010/main" val="265114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But you do not need to know all of that.  I am nłeʔkepmx.  That is all that should matter when I approach a museum,</a:t>
            </a:r>
            <a:r>
              <a:rPr lang="en-CA" sz="1200" b="1" kern="1200" baseline="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archive or memory institution – I am nłeʔkepmx and when I tell you this, I should not have to say anything more.  </a:t>
            </a:r>
          </a:p>
          <a:p>
            <a:r>
              <a:rPr lang="en-CA" sz="1200" b="1" kern="1200" dirty="0" smtClean="0">
                <a:solidFill>
                  <a:schemeClr val="tx1"/>
                </a:solidFill>
                <a:effectLst/>
                <a:latin typeface="+mn-lt"/>
                <a:ea typeface="+mn-ea"/>
                <a:cs typeface="+mn-cs"/>
              </a:rPr>
              <a:t>But I</a:t>
            </a:r>
            <a:r>
              <a:rPr lang="en-CA" sz="1200" b="1" kern="1200" baseline="0" dirty="0" smtClean="0">
                <a:solidFill>
                  <a:schemeClr val="tx1"/>
                </a:solidFill>
                <a:effectLst/>
                <a:latin typeface="+mn-lt"/>
                <a:ea typeface="+mn-ea"/>
                <a:cs typeface="+mn-cs"/>
              </a:rPr>
              <a:t> know that everyone in the room here today understands i</a:t>
            </a:r>
            <a:r>
              <a:rPr lang="en-CA" sz="1200" b="1" kern="1200" dirty="0" smtClean="0">
                <a:solidFill>
                  <a:schemeClr val="tx1"/>
                </a:solidFill>
                <a:effectLst/>
                <a:latin typeface="+mn-lt"/>
                <a:ea typeface="+mn-ea"/>
                <a:cs typeface="+mn-cs"/>
              </a:rPr>
              <a:t>t has not been enough to open doors to memory institutions and facilitate the return of sacred and ceremonial objects and ancestral remains to my community. </a:t>
            </a:r>
          </a:p>
          <a:p>
            <a:r>
              <a:rPr lang="en-CA" sz="1200" b="1"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When I thought about what I could share with you today, I thought about the lessons I learned from my community when we were drafting the </a:t>
            </a:r>
            <a:r>
              <a:rPr lang="en-CA" sz="1200" b="1" u="sng" kern="1200" dirty="0" smtClean="0">
                <a:solidFill>
                  <a:schemeClr val="tx1"/>
                </a:solidFill>
                <a:effectLst/>
                <a:latin typeface="+mn-lt"/>
                <a:ea typeface="+mn-ea"/>
                <a:cs typeface="+mn-cs"/>
              </a:rPr>
              <a:t>Lower Nicola Indian Band Cultural Heritage Policy</a:t>
            </a:r>
            <a:r>
              <a:rPr lang="en-CA" sz="1200" b="1" kern="1200" dirty="0" smtClean="0">
                <a:solidFill>
                  <a:schemeClr val="tx1"/>
                </a:solidFill>
                <a:effectLst/>
                <a:latin typeface="+mn-lt"/>
                <a:ea typeface="+mn-ea"/>
                <a:cs typeface="+mn-cs"/>
              </a:rPr>
              <a:t> in 2017.  This policy was the first attempt by my community to explain to others why our heritage matters, how it should be protected, how it could be used, by whom and why.  In it, we included simple things like how to recognize burial sites and on a basic level, how we wish our cultural heritage to be respected.  We also laid out three core principles.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
            </a:r>
            <a:br>
              <a:rPr lang="en-CA" sz="1200" b="1" kern="1200" dirty="0" smtClean="0">
                <a:solidFill>
                  <a:schemeClr val="tx1"/>
                </a:solidFill>
                <a:effectLst/>
                <a:latin typeface="+mn-lt"/>
                <a:ea typeface="+mn-ea"/>
                <a:cs typeface="+mn-cs"/>
              </a:rPr>
            </a:br>
            <a:r>
              <a:rPr lang="en-CA" sz="1200" b="1" kern="1200" dirty="0" smtClean="0">
                <a:solidFill>
                  <a:schemeClr val="tx1"/>
                </a:solidFill>
                <a:effectLst/>
                <a:latin typeface="+mn-lt"/>
                <a:ea typeface="+mn-ea"/>
                <a:cs typeface="+mn-cs"/>
              </a:rPr>
              <a:t>In my language, these principles are yémes (Respect); sʔémit  (Responsibility); and,</a:t>
            </a:r>
            <a:r>
              <a:rPr lang="en-CA" sz="1200" b="1" kern="1200" baseline="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łúmuʔstn (Relationships). If you truly understand them as I do, you can understand the disparity we face today in reconciling the expectations of indigenous peoples with the very real challenge of realizing the spirit and intent of Articles 11 and 12 of the Declaration of the Rights of Indigenous Peoples, of responding to the Calls to Action of the Truth and Reconciliation Commission and in moving forward in engagement with free, prior and informed consent.  </a:t>
            </a:r>
            <a:endParaRPr lang="en-CA"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01775E-EDE2-4DE5-A02D-A8BD8C6F6AC0}" type="slidenum">
              <a:rPr lang="en-US" smtClean="0"/>
              <a:t>3</a:t>
            </a:fld>
            <a:endParaRPr lang="en-US" dirty="0"/>
          </a:p>
        </p:txBody>
      </p:sp>
    </p:spTree>
    <p:extLst>
      <p:ext uri="{BB962C8B-B14F-4D97-AF65-F5344CB8AC3E}">
        <p14:creationId xmlns:p14="http://schemas.microsoft.com/office/powerpoint/2010/main" val="2616855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I am counting on my fellow panelists to better articulate Articles 11 and 12, but I have a couple</a:t>
            </a:r>
            <a:r>
              <a:rPr lang="en-CA" sz="1200" b="1" kern="1200" baseline="0" dirty="0" smtClean="0">
                <a:solidFill>
                  <a:schemeClr val="tx1"/>
                </a:solidFill>
                <a:effectLst/>
                <a:latin typeface="+mn-lt"/>
                <a:ea typeface="+mn-ea"/>
                <a:cs typeface="+mn-cs"/>
              </a:rPr>
              <a:t> of slides that summarize the articles.</a:t>
            </a:r>
            <a:endParaRPr lang="en-CA"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01775E-EDE2-4DE5-A02D-A8BD8C6F6AC0}" type="slidenum">
              <a:rPr lang="en-US" smtClean="0"/>
              <a:t>4</a:t>
            </a:fld>
            <a:endParaRPr lang="en-US" dirty="0"/>
          </a:p>
        </p:txBody>
      </p:sp>
    </p:spTree>
    <p:extLst>
      <p:ext uri="{BB962C8B-B14F-4D97-AF65-F5344CB8AC3E}">
        <p14:creationId xmlns:p14="http://schemas.microsoft.com/office/powerpoint/2010/main" val="1288696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These particular articles speak to rights to access, use and revitalize culture, but much more importantly create space for stewardship, care and control.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If this work is to advance, all of these concepts need to be interpreted through the indigenous lens, including access as we understand it, use and we know it, revitalization as we live it and stewardship as we require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While you are struggling to define my rights, basic human</a:t>
            </a:r>
            <a:r>
              <a:rPr lang="en-CA" sz="1200" b="1" kern="1200" baseline="0" dirty="0" smtClean="0">
                <a:solidFill>
                  <a:schemeClr val="tx1"/>
                </a:solidFill>
                <a:effectLst/>
                <a:latin typeface="+mn-lt"/>
                <a:ea typeface="+mn-ea"/>
                <a:cs typeface="+mn-cs"/>
              </a:rPr>
              <a:t> rights, </a:t>
            </a:r>
            <a:r>
              <a:rPr lang="en-CA" sz="1200" b="1" kern="1200" dirty="0" smtClean="0">
                <a:solidFill>
                  <a:schemeClr val="tx1"/>
                </a:solidFill>
                <a:effectLst/>
                <a:latin typeface="+mn-lt"/>
                <a:ea typeface="+mn-ea"/>
                <a:cs typeface="+mn-cs"/>
              </a:rPr>
              <a:t>though policy, practice or program, I am fighting to fulfill my obligations, obligations to protect the sacred, honour and respect my ancestors and keep our traditions alive, vibrant and innovative.  Whether a</a:t>
            </a:r>
            <a:r>
              <a:rPr lang="en-CA" sz="1200" b="1" kern="1200" baseline="0" dirty="0" smtClean="0">
                <a:solidFill>
                  <a:schemeClr val="tx1"/>
                </a:solidFill>
                <a:effectLst/>
                <a:latin typeface="+mn-lt"/>
                <a:ea typeface="+mn-ea"/>
                <a:cs typeface="+mn-cs"/>
              </a:rPr>
              <a:t> shaman’s bowl, puberty whistle or warrior’s weapon is to be found in a museum, in the ground, or in my community these obligations remain.</a:t>
            </a:r>
            <a:r>
              <a:rPr lang="en-CA" sz="1200" b="1" kern="1200" dirty="0" smtClean="0">
                <a:solidFill>
                  <a:schemeClr val="tx1"/>
                </a:solidFill>
                <a:effectLst/>
                <a:latin typeface="+mn-lt"/>
                <a:ea typeface="+mn-ea"/>
                <a:cs typeface="+mn-cs"/>
              </a:rPr>
              <a:t> I am nłeʔkepmx and this</a:t>
            </a:r>
            <a:r>
              <a:rPr lang="en-CA" sz="1200" b="1" kern="1200" baseline="0" dirty="0" smtClean="0">
                <a:solidFill>
                  <a:schemeClr val="tx1"/>
                </a:solidFill>
                <a:effectLst/>
                <a:latin typeface="+mn-lt"/>
                <a:ea typeface="+mn-ea"/>
                <a:cs typeface="+mn-cs"/>
              </a:rPr>
              <a:t> is what it means to be </a:t>
            </a:r>
            <a:r>
              <a:rPr lang="en-CA" sz="1200" b="1" kern="1200" dirty="0" smtClean="0">
                <a:solidFill>
                  <a:schemeClr val="tx1"/>
                </a:solidFill>
                <a:effectLst/>
                <a:latin typeface="+mn-lt"/>
                <a:ea typeface="+mn-ea"/>
                <a:cs typeface="+mn-cs"/>
              </a:rPr>
              <a:t>nłeʔkepmx.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smtClean="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01775E-EDE2-4DE5-A02D-A8BD8C6F6AC0}" type="slidenum">
              <a:rPr lang="en-US" smtClean="0"/>
              <a:t>5</a:t>
            </a:fld>
            <a:endParaRPr lang="en-US" dirty="0"/>
          </a:p>
        </p:txBody>
      </p:sp>
    </p:spTree>
    <p:extLst>
      <p:ext uri="{BB962C8B-B14F-4D97-AF65-F5344CB8AC3E}">
        <p14:creationId xmlns:p14="http://schemas.microsoft.com/office/powerpoint/2010/main" val="3134280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In Canada, particularly in British Columbia, we are at a unique point in time where we have both the opportunity and the challenge of understanding, interpreting and implementing UNDRIP.  As a researcher</a:t>
            </a:r>
            <a:r>
              <a:rPr lang="en-CA" sz="1200" b="1" kern="1200" baseline="0" dirty="0" smtClean="0">
                <a:solidFill>
                  <a:schemeClr val="tx1"/>
                </a:solidFill>
                <a:effectLst/>
                <a:latin typeface="+mn-lt"/>
                <a:ea typeface="+mn-ea"/>
                <a:cs typeface="+mn-cs"/>
              </a:rPr>
              <a:t> at UBCIC I know work is being done at the national and provincial levels to do this in policy; as a community member involved in repatriation work I know that individual memory institutions are starting to do this in practice; as a </a:t>
            </a:r>
            <a:r>
              <a:rPr lang="en-CA" sz="1200" b="1" kern="1200" dirty="0" smtClean="0">
                <a:solidFill>
                  <a:schemeClr val="tx1"/>
                </a:solidFill>
                <a:effectLst/>
                <a:latin typeface="+mn-lt"/>
                <a:ea typeface="+mn-ea"/>
                <a:cs typeface="+mn-cs"/>
              </a:rPr>
              <a:t>nłeʔkepmx person I</a:t>
            </a:r>
            <a:r>
              <a:rPr lang="en-CA" sz="1200" b="1" kern="1200" baseline="0" dirty="0" smtClean="0">
                <a:solidFill>
                  <a:schemeClr val="tx1"/>
                </a:solidFill>
                <a:effectLst/>
                <a:latin typeface="+mn-lt"/>
                <a:ea typeface="+mn-ea"/>
                <a:cs typeface="+mn-cs"/>
              </a:rPr>
              <a:t> have experienced the challenges of access to accession records, museum collections and in even locating ancestral remains.  We have work to do to move from an instrument of policy to realization of implementation and until we do that work it is our communities that suffer.  Until my elder can walk into a museum and say “</a:t>
            </a:r>
            <a:r>
              <a:rPr lang="en-CA" sz="1200" b="1" kern="1200" dirty="0" smtClean="0">
                <a:solidFill>
                  <a:schemeClr val="tx1"/>
                </a:solidFill>
                <a:effectLst/>
                <a:latin typeface="+mn-lt"/>
                <a:ea typeface="+mn-ea"/>
                <a:cs typeface="+mn-cs"/>
              </a:rPr>
              <a:t>I am nłeʔkepmx “</a:t>
            </a:r>
            <a:r>
              <a:rPr lang="en-CA" sz="1200" b="1" kern="1200" baseline="0" dirty="0" smtClean="0">
                <a:solidFill>
                  <a:schemeClr val="tx1"/>
                </a:solidFill>
                <a:effectLst/>
                <a:latin typeface="+mn-lt"/>
                <a:ea typeface="+mn-ea"/>
                <a:cs typeface="+mn-cs"/>
              </a:rPr>
              <a:t> and have doors open, until we act as we speak, we will have work to do.</a:t>
            </a:r>
            <a:endParaRPr lang="en-CA"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This work needs to happen at every level, and it needs to embrace the 3 core concepts of respect, responsibility and relationships.  And,</a:t>
            </a:r>
            <a:r>
              <a:rPr lang="en-CA" sz="1200" b="1" kern="1200" baseline="0" dirty="0" smtClean="0">
                <a:solidFill>
                  <a:schemeClr val="tx1"/>
                </a:solidFill>
                <a:effectLst/>
                <a:latin typeface="+mn-lt"/>
                <a:ea typeface="+mn-ea"/>
                <a:cs typeface="+mn-cs"/>
              </a:rPr>
              <a:t> I am happy to share, the work is being done. </a:t>
            </a:r>
            <a:r>
              <a:rPr lang="en-CA" sz="1200" b="1" kern="1200" dirty="0" smtClean="0">
                <a:solidFill>
                  <a:schemeClr val="tx1"/>
                </a:solidFill>
                <a:effectLst/>
                <a:latin typeface="+mn-lt"/>
                <a:ea typeface="+mn-ea"/>
                <a:cs typeface="+mn-cs"/>
              </a:rPr>
              <a:t>UBCIC, as part of the First Nations Leadership Council is actively working to prioritize the alignment of the Provincial Heritage Conservation Act (HCA) with the recently passed Declaration on the Rights of indigenous Peoples Rights Act (DRIPA, formerly Bill 41), including alignment with Section 4 of the HCA which would enable a government-to-government relationship regarding the protection and stewardship of cultural heritage sites and heritage resources valued by FNs in the Province of British Columbia; on behalf of the First Peoples’ Cultural Council I co-authored a policy paper</a:t>
            </a:r>
            <a:r>
              <a:rPr lang="en-CA" sz="1200" b="1" kern="1200" baseline="0" dirty="0" smtClean="0">
                <a:solidFill>
                  <a:schemeClr val="tx1"/>
                </a:solidFill>
                <a:effectLst/>
                <a:latin typeface="+mn-lt"/>
                <a:ea typeface="+mn-ea"/>
                <a:cs typeface="+mn-cs"/>
              </a:rPr>
              <a:t> on indigenous cultural heritage that advocates for indigenous control and adequate resourcing; as a member of LNIB our Cultural Heritage Policy and community-based Repatriation Committee are actively communicating and advocating for our rights.</a:t>
            </a:r>
            <a:endParaRPr lang="en-CA"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01775E-EDE2-4DE5-A02D-A8BD8C6F6AC0}" type="slidenum">
              <a:rPr lang="en-US" smtClean="0"/>
              <a:t>6</a:t>
            </a:fld>
            <a:endParaRPr lang="en-US" dirty="0"/>
          </a:p>
        </p:txBody>
      </p:sp>
    </p:spTree>
    <p:extLst>
      <p:ext uri="{BB962C8B-B14F-4D97-AF65-F5344CB8AC3E}">
        <p14:creationId xmlns:p14="http://schemas.microsoft.com/office/powerpoint/2010/main" val="535973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I have only a few minutes left</a:t>
            </a:r>
            <a:r>
              <a:rPr lang="en-CA" b="1" baseline="0" dirty="0" smtClean="0"/>
              <a:t> so I will just quickly share with you some of our experience to date.  My community has undertaken what I call “knowledge repatriation” at four repositories.  In Victoria, BC we have visited the Royal BC Museum.</a:t>
            </a:r>
            <a:endParaRPr lang="en-CA" b="1" dirty="0"/>
          </a:p>
        </p:txBody>
      </p:sp>
      <p:sp>
        <p:nvSpPr>
          <p:cNvPr id="4" name="Slide Number Placeholder 3"/>
          <p:cNvSpPr>
            <a:spLocks noGrp="1"/>
          </p:cNvSpPr>
          <p:nvPr>
            <p:ph type="sldNum" sz="quarter" idx="5"/>
          </p:nvPr>
        </p:nvSpPr>
        <p:spPr/>
        <p:txBody>
          <a:bodyPr/>
          <a:lstStyle/>
          <a:p>
            <a:fld id="{7701775E-EDE2-4DE5-A02D-A8BD8C6F6AC0}" type="slidenum">
              <a:rPr lang="en-US" smtClean="0"/>
              <a:t>7</a:t>
            </a:fld>
            <a:endParaRPr lang="en-US" dirty="0"/>
          </a:p>
        </p:txBody>
      </p:sp>
    </p:spTree>
    <p:extLst>
      <p:ext uri="{BB962C8B-B14F-4D97-AF65-F5344CB8AC3E}">
        <p14:creationId xmlns:p14="http://schemas.microsoft.com/office/powerpoint/2010/main" val="2944455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CA" b="1" u="none" baseline="0" dirty="0" smtClean="0"/>
              <a:t>RBCM </a:t>
            </a:r>
            <a:r>
              <a:rPr lang="en-CA" b="1" u="none" baseline="0" dirty="0" smtClean="0"/>
              <a:t>has an Indigenous Collections and Repatriation Policy. Thanks in large part to the work of the </a:t>
            </a:r>
            <a:r>
              <a:rPr lang="en-CA" b="1" u="sng" baseline="0" dirty="0" smtClean="0"/>
              <a:t>First Nations and Repatriation Department </a:t>
            </a:r>
            <a:r>
              <a:rPr lang="en-CA" b="1" u="none" baseline="0" dirty="0" smtClean="0"/>
              <a:t>headed by Lucy Bell, in 2018 RBCM offered the inaugural </a:t>
            </a:r>
            <a:r>
              <a:rPr lang="en-CA" b="1" u="sng" baseline="0" dirty="0" smtClean="0"/>
              <a:t>Repatriation Grant funding </a:t>
            </a:r>
            <a:r>
              <a:rPr lang="en-CA" b="1" u="none" baseline="0" dirty="0" smtClean="0"/>
              <a:t>that allowed 21 communities to secure funding to undertake repatriation work.  My community was one of the funding recipients.  We have also engaged with RBCM on their work around reconciliation and their response to the Truth and Reconciliation’s Report Calls to Action.</a:t>
            </a:r>
          </a:p>
          <a:p>
            <a:pPr defTabSz="924916"/>
            <a:endParaRPr lang="en-CA" b="1" u="none" baseline="0" dirty="0" smtClean="0"/>
          </a:p>
          <a:p>
            <a:pPr defTabSz="924916">
              <a:defRPr/>
            </a:pPr>
            <a:r>
              <a:rPr lang="en-CA" b="1" u="none" baseline="0" dirty="0" smtClean="0"/>
              <a:t>We </a:t>
            </a:r>
            <a:r>
              <a:rPr lang="en-CA" b="1" u="none" baseline="0" dirty="0" smtClean="0"/>
              <a:t>are still determining the extent of this collection relevant to our community, but </a:t>
            </a:r>
            <a:r>
              <a:rPr lang="en-CA" b="1" u="sng" baseline="0" dirty="0" smtClean="0"/>
              <a:t>roughly 500 items in the ethnology collection </a:t>
            </a:r>
            <a:r>
              <a:rPr lang="en-CA" b="1" u="none" baseline="0" dirty="0" smtClean="0"/>
              <a:t>are identified as being associated with our cultural group, and about 1,300 items are generally Interior Salish.  </a:t>
            </a:r>
            <a:endParaRPr lang="en-CA" b="1" u="none" baseline="0" dirty="0" smtClean="0"/>
          </a:p>
          <a:p>
            <a:pPr defTabSz="924916">
              <a:defRPr/>
            </a:pPr>
            <a:endParaRPr lang="en-CA" b="1" u="none" baseline="0" dirty="0" smtClean="0"/>
          </a:p>
          <a:p>
            <a:pPr defTabSz="924916">
              <a:defRPr/>
            </a:pPr>
            <a:r>
              <a:rPr lang="en-CA" b="1" u="none" baseline="0" dirty="0" smtClean="0"/>
              <a:t>In 1995 we repatriated aboriginal human remains and associated burial objects.  I was not part of that work but I understand it was done by a group of community volunteers, who managed to bring together some knowledge keepers, paid out of pocket to drive caravan style to Victoria, and that our ancestor was reburied within our territory at an undisclosed location.   </a:t>
            </a:r>
            <a:endParaRPr lang="en-CA" b="1" u="none" baseline="0" dirty="0" smtClean="0"/>
          </a:p>
          <a:p>
            <a:pPr defTabSz="924916"/>
            <a:endParaRPr lang="en-CA" b="1" u="none" baseline="0" dirty="0" smtClean="0"/>
          </a:p>
          <a:p>
            <a:pPr defTabSz="924916"/>
            <a:endParaRPr lang="en-CA" b="1" u="none" baseline="0" dirty="0" smtClean="0"/>
          </a:p>
          <a:p>
            <a:pPr defTabSz="924916"/>
            <a:endParaRPr lang="en-CA" b="1" dirty="0" smtClean="0"/>
          </a:p>
          <a:p>
            <a:endParaRPr lang="en-CA" dirty="0"/>
          </a:p>
        </p:txBody>
      </p:sp>
      <p:sp>
        <p:nvSpPr>
          <p:cNvPr id="4" name="Slide Number Placeholder 3"/>
          <p:cNvSpPr>
            <a:spLocks noGrp="1"/>
          </p:cNvSpPr>
          <p:nvPr>
            <p:ph type="sldNum" sz="quarter" idx="10"/>
          </p:nvPr>
        </p:nvSpPr>
        <p:spPr/>
        <p:txBody>
          <a:bodyPr/>
          <a:lstStyle/>
          <a:p>
            <a:fld id="{7701775E-EDE2-4DE5-A02D-A8BD8C6F6AC0}" type="slidenum">
              <a:rPr lang="en-US" smtClean="0"/>
              <a:t>8</a:t>
            </a:fld>
            <a:endParaRPr lang="en-US" dirty="0"/>
          </a:p>
        </p:txBody>
      </p:sp>
    </p:spTree>
    <p:extLst>
      <p:ext uri="{BB962C8B-B14F-4D97-AF65-F5344CB8AC3E}">
        <p14:creationId xmlns:p14="http://schemas.microsoft.com/office/powerpoint/2010/main" val="172428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CA" b="1" baseline="0" dirty="0" smtClean="0"/>
              <a:t>Our work with RBCM continues and we have yet to engage on the issue of ceremonial objects.</a:t>
            </a:r>
            <a:endParaRPr lang="en-CA" b="1" baseline="0" dirty="0" smtClean="0"/>
          </a:p>
          <a:p>
            <a:pPr marL="231229" indent="-231229" defTabSz="924916">
              <a:buFontTx/>
              <a:buAutoNum type="arabicParenR"/>
            </a:pPr>
            <a:endParaRPr lang="en-CA" b="1" baseline="0" dirty="0" smtClean="0"/>
          </a:p>
          <a:p>
            <a:pPr marL="231229" indent="-231229" defTabSz="924916">
              <a:buFontTx/>
              <a:buAutoNum type="arabicParenR"/>
            </a:pPr>
            <a:endParaRPr lang="en-CA" b="1" dirty="0" smtClean="0"/>
          </a:p>
          <a:p>
            <a:endParaRPr lang="en-CA" dirty="0"/>
          </a:p>
        </p:txBody>
      </p:sp>
      <p:sp>
        <p:nvSpPr>
          <p:cNvPr id="4" name="Slide Number Placeholder 3"/>
          <p:cNvSpPr>
            <a:spLocks noGrp="1"/>
          </p:cNvSpPr>
          <p:nvPr>
            <p:ph type="sldNum" sz="quarter" idx="10"/>
          </p:nvPr>
        </p:nvSpPr>
        <p:spPr/>
        <p:txBody>
          <a:bodyPr/>
          <a:lstStyle/>
          <a:p>
            <a:fld id="{7701775E-EDE2-4DE5-A02D-A8BD8C6F6AC0}" type="slidenum">
              <a:rPr lang="en-US" smtClean="0"/>
              <a:t>9</a:t>
            </a:fld>
            <a:endParaRPr lang="en-US" dirty="0"/>
          </a:p>
        </p:txBody>
      </p:sp>
    </p:spTree>
    <p:extLst>
      <p:ext uri="{BB962C8B-B14F-4D97-AF65-F5344CB8AC3E}">
        <p14:creationId xmlns:p14="http://schemas.microsoft.com/office/powerpoint/2010/main" val="422278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6E0DA5-0C76-4851-AA82-0B75261F9EB4}"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E83446-D492-49CB-B85A-4EA5E06E8E78}" type="slidenum">
              <a:rPr lang="en-US" smtClean="0"/>
              <a:t>‹#›</a:t>
            </a:fld>
            <a:endParaRPr lang="en-US" dirty="0"/>
          </a:p>
        </p:txBody>
      </p:sp>
    </p:spTree>
    <p:extLst>
      <p:ext uri="{BB962C8B-B14F-4D97-AF65-F5344CB8AC3E}">
        <p14:creationId xmlns:p14="http://schemas.microsoft.com/office/powerpoint/2010/main" val="241903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E0DA5-0C76-4851-AA82-0B75261F9EB4}"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E83446-D492-49CB-B85A-4EA5E06E8E78}" type="slidenum">
              <a:rPr lang="en-US" smtClean="0"/>
              <a:t>‹#›</a:t>
            </a:fld>
            <a:endParaRPr lang="en-US" dirty="0"/>
          </a:p>
        </p:txBody>
      </p:sp>
    </p:spTree>
    <p:extLst>
      <p:ext uri="{BB962C8B-B14F-4D97-AF65-F5344CB8AC3E}">
        <p14:creationId xmlns:p14="http://schemas.microsoft.com/office/powerpoint/2010/main" val="348365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E0DA5-0C76-4851-AA82-0B75261F9EB4}"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E83446-D492-49CB-B85A-4EA5E06E8E78}" type="slidenum">
              <a:rPr lang="en-US" smtClean="0"/>
              <a:t>‹#›</a:t>
            </a:fld>
            <a:endParaRPr lang="en-US" dirty="0"/>
          </a:p>
        </p:txBody>
      </p:sp>
    </p:spTree>
    <p:extLst>
      <p:ext uri="{BB962C8B-B14F-4D97-AF65-F5344CB8AC3E}">
        <p14:creationId xmlns:p14="http://schemas.microsoft.com/office/powerpoint/2010/main" val="215554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E0DA5-0C76-4851-AA82-0B75261F9EB4}"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E83446-D492-49CB-B85A-4EA5E06E8E78}" type="slidenum">
              <a:rPr lang="en-US" smtClean="0"/>
              <a:t>‹#›</a:t>
            </a:fld>
            <a:endParaRPr lang="en-US" dirty="0"/>
          </a:p>
        </p:txBody>
      </p:sp>
    </p:spTree>
    <p:extLst>
      <p:ext uri="{BB962C8B-B14F-4D97-AF65-F5344CB8AC3E}">
        <p14:creationId xmlns:p14="http://schemas.microsoft.com/office/powerpoint/2010/main" val="339772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6E0DA5-0C76-4851-AA82-0B75261F9EB4}" type="datetimeFigureOut">
              <a:rPr lang="en-US" smtClean="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E83446-D492-49CB-B85A-4EA5E06E8E78}" type="slidenum">
              <a:rPr lang="en-US" smtClean="0"/>
              <a:t>‹#›</a:t>
            </a:fld>
            <a:endParaRPr lang="en-US" dirty="0"/>
          </a:p>
        </p:txBody>
      </p:sp>
    </p:spTree>
    <p:extLst>
      <p:ext uri="{BB962C8B-B14F-4D97-AF65-F5344CB8AC3E}">
        <p14:creationId xmlns:p14="http://schemas.microsoft.com/office/powerpoint/2010/main" val="394634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6E0DA5-0C76-4851-AA82-0B75261F9EB4}"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E83446-D492-49CB-B85A-4EA5E06E8E78}" type="slidenum">
              <a:rPr lang="en-US" smtClean="0"/>
              <a:t>‹#›</a:t>
            </a:fld>
            <a:endParaRPr lang="en-US" dirty="0"/>
          </a:p>
        </p:txBody>
      </p:sp>
    </p:spTree>
    <p:extLst>
      <p:ext uri="{BB962C8B-B14F-4D97-AF65-F5344CB8AC3E}">
        <p14:creationId xmlns:p14="http://schemas.microsoft.com/office/powerpoint/2010/main" val="123346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6E0DA5-0C76-4851-AA82-0B75261F9EB4}" type="datetimeFigureOut">
              <a:rPr lang="en-US" smtClean="0"/>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E83446-D492-49CB-B85A-4EA5E06E8E78}" type="slidenum">
              <a:rPr lang="en-US" smtClean="0"/>
              <a:t>‹#›</a:t>
            </a:fld>
            <a:endParaRPr lang="en-US" dirty="0"/>
          </a:p>
        </p:txBody>
      </p:sp>
    </p:spTree>
    <p:extLst>
      <p:ext uri="{BB962C8B-B14F-4D97-AF65-F5344CB8AC3E}">
        <p14:creationId xmlns:p14="http://schemas.microsoft.com/office/powerpoint/2010/main" val="259329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6E0DA5-0C76-4851-AA82-0B75261F9EB4}" type="datetimeFigureOut">
              <a:rPr lang="en-US" smtClean="0"/>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E83446-D492-49CB-B85A-4EA5E06E8E78}" type="slidenum">
              <a:rPr lang="en-US" smtClean="0"/>
              <a:t>‹#›</a:t>
            </a:fld>
            <a:endParaRPr lang="en-US" dirty="0"/>
          </a:p>
        </p:txBody>
      </p:sp>
    </p:spTree>
    <p:extLst>
      <p:ext uri="{BB962C8B-B14F-4D97-AF65-F5344CB8AC3E}">
        <p14:creationId xmlns:p14="http://schemas.microsoft.com/office/powerpoint/2010/main" val="265095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E0DA5-0C76-4851-AA82-0B75261F9EB4}" type="datetimeFigureOut">
              <a:rPr lang="en-US" smtClean="0"/>
              <a:t>3/4/2020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E83446-D492-49CB-B85A-4EA5E06E8E78}" type="slidenum">
              <a:rPr lang="en-US" smtClean="0"/>
              <a:t>‹#›</a:t>
            </a:fld>
            <a:endParaRPr lang="en-US" dirty="0"/>
          </a:p>
        </p:txBody>
      </p:sp>
    </p:spTree>
    <p:extLst>
      <p:ext uri="{BB962C8B-B14F-4D97-AF65-F5344CB8AC3E}">
        <p14:creationId xmlns:p14="http://schemas.microsoft.com/office/powerpoint/2010/main" val="231360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6E0DA5-0C76-4851-AA82-0B75261F9EB4}"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E83446-D492-49CB-B85A-4EA5E06E8E78}" type="slidenum">
              <a:rPr lang="en-US" smtClean="0"/>
              <a:t>‹#›</a:t>
            </a:fld>
            <a:endParaRPr lang="en-US" dirty="0"/>
          </a:p>
        </p:txBody>
      </p:sp>
    </p:spTree>
    <p:extLst>
      <p:ext uri="{BB962C8B-B14F-4D97-AF65-F5344CB8AC3E}">
        <p14:creationId xmlns:p14="http://schemas.microsoft.com/office/powerpoint/2010/main" val="305010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6E0DA5-0C76-4851-AA82-0B75261F9EB4}" type="datetimeFigureOut">
              <a:rPr lang="en-US" smtClean="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E83446-D492-49CB-B85A-4EA5E06E8E78}" type="slidenum">
              <a:rPr lang="en-US" smtClean="0"/>
              <a:t>‹#›</a:t>
            </a:fld>
            <a:endParaRPr lang="en-US" dirty="0"/>
          </a:p>
        </p:txBody>
      </p:sp>
    </p:spTree>
    <p:extLst>
      <p:ext uri="{BB962C8B-B14F-4D97-AF65-F5344CB8AC3E}">
        <p14:creationId xmlns:p14="http://schemas.microsoft.com/office/powerpoint/2010/main" val="3268620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E0DA5-0C76-4851-AA82-0B75261F9EB4}" type="datetimeFigureOut">
              <a:rPr lang="en-US" smtClean="0"/>
              <a:t>3/4/2020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83446-D492-49CB-B85A-4EA5E06E8E78}" type="slidenum">
              <a:rPr lang="en-US" smtClean="0"/>
              <a:t>‹#›</a:t>
            </a:fld>
            <a:endParaRPr lang="en-US" dirty="0"/>
          </a:p>
        </p:txBody>
      </p:sp>
    </p:spTree>
    <p:extLst>
      <p:ext uri="{BB962C8B-B14F-4D97-AF65-F5344CB8AC3E}">
        <p14:creationId xmlns:p14="http://schemas.microsoft.com/office/powerpoint/2010/main" val="6228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hyperlink" Target="mailto:angie@ubcic.bc.ca"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8915400 w 12192000"/>
              <a:gd name="connsiteY2" fmla="*/ 4593771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8915400" y="4593771"/>
                </a:lnTo>
                <a:lnTo>
                  <a:pt x="0" y="6858000"/>
                </a:lnTo>
                <a:lnTo>
                  <a:pt x="0" y="0"/>
                </a:lnTo>
                <a:close/>
              </a:path>
            </a:pathLst>
          </a:custGeom>
          <a:blipFill>
            <a:blip r:embed="rId3">
              <a:alphaModFix amt="88000"/>
              <a:extLst>
                <a:ext uri="{BEBA8EAE-BF5A-486C-A8C5-ECC9F3942E4B}">
                  <a14:imgProps xmlns:a14="http://schemas.microsoft.com/office/drawing/2010/main">
                    <a14:imgLayer r:embed="rId4">
                      <a14:imgEffect>
                        <a14:brightnessContrast bright="-76000" contrast="2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66058" y="2906485"/>
            <a:ext cx="6629399" cy="1107996"/>
          </a:xfrm>
          <a:prstGeom prst="rect">
            <a:avLst/>
          </a:prstGeom>
          <a:noFill/>
        </p:spPr>
        <p:txBody>
          <a:bodyPr wrap="square" rtlCol="0">
            <a:spAutoFit/>
          </a:bodyPr>
          <a:lstStyle/>
          <a:p>
            <a:r>
              <a:rPr lang="en-CA" sz="6600" b="1" dirty="0" smtClean="0">
                <a:solidFill>
                  <a:schemeClr val="accent3"/>
                </a:solidFill>
              </a:rPr>
              <a:t>Yémes, </a:t>
            </a:r>
            <a:r>
              <a:rPr lang="en-CA" sz="6600" b="1" dirty="0">
                <a:solidFill>
                  <a:schemeClr val="accent3"/>
                </a:solidFill>
              </a:rPr>
              <a:t>sʔémit </a:t>
            </a:r>
            <a:r>
              <a:rPr lang="en-CA" sz="6600" b="1" dirty="0" smtClean="0">
                <a:solidFill>
                  <a:schemeClr val="accent3"/>
                </a:solidFill>
              </a:rPr>
              <a:t>&amp; </a:t>
            </a:r>
            <a:endParaRPr lang="en-US" sz="6600" b="1" cap="all" spc="-150" dirty="0">
              <a:solidFill>
                <a:schemeClr val="accent3"/>
              </a:solidFill>
            </a:endParaRPr>
          </a:p>
        </p:txBody>
      </p:sp>
      <p:sp>
        <p:nvSpPr>
          <p:cNvPr id="5" name="TextBox 4"/>
          <p:cNvSpPr txBox="1"/>
          <p:nvPr/>
        </p:nvSpPr>
        <p:spPr>
          <a:xfrm>
            <a:off x="566058" y="4373748"/>
            <a:ext cx="6629399" cy="1200329"/>
          </a:xfrm>
          <a:prstGeom prst="rect">
            <a:avLst/>
          </a:prstGeom>
          <a:noFill/>
        </p:spPr>
        <p:txBody>
          <a:bodyPr wrap="square" rtlCol="0">
            <a:spAutoFit/>
          </a:bodyPr>
          <a:lstStyle/>
          <a:p>
            <a:r>
              <a:rPr lang="en-US" sz="3600" spc="-150" dirty="0" smtClean="0">
                <a:solidFill>
                  <a:schemeClr val="bg1"/>
                </a:solidFill>
              </a:rPr>
              <a:t>Respect, Responsibility and Relationships</a:t>
            </a:r>
            <a:endParaRPr lang="en-US" sz="3600" spc="-150" dirty="0">
              <a:solidFill>
                <a:schemeClr val="bg1"/>
              </a:solidFill>
            </a:endParaRPr>
          </a:p>
        </p:txBody>
      </p:sp>
      <p:sp>
        <p:nvSpPr>
          <p:cNvPr id="6" name="TextBox 5"/>
          <p:cNvSpPr txBox="1"/>
          <p:nvPr/>
        </p:nvSpPr>
        <p:spPr>
          <a:xfrm>
            <a:off x="8048847" y="5259919"/>
            <a:ext cx="3473968" cy="461665"/>
          </a:xfrm>
          <a:prstGeom prst="rect">
            <a:avLst/>
          </a:prstGeom>
          <a:noFill/>
        </p:spPr>
        <p:txBody>
          <a:bodyPr wrap="square" rtlCol="0">
            <a:spAutoFit/>
          </a:bodyPr>
          <a:lstStyle/>
          <a:p>
            <a:pPr algn="r"/>
            <a:r>
              <a:rPr lang="en-US" sz="2400" b="1" cap="all" spc="-150" dirty="0">
                <a:solidFill>
                  <a:schemeClr val="accent1"/>
                </a:solidFill>
              </a:rPr>
              <a:t>Angie </a:t>
            </a:r>
            <a:r>
              <a:rPr lang="en-US" sz="2400" b="1" cap="all" spc="-150" dirty="0" smtClean="0">
                <a:solidFill>
                  <a:schemeClr val="accent1"/>
                </a:solidFill>
              </a:rPr>
              <a:t>bain, </a:t>
            </a:r>
            <a:r>
              <a:rPr lang="en-CA" sz="2400" b="1" dirty="0" smtClean="0">
                <a:solidFill>
                  <a:schemeClr val="accent1"/>
                </a:solidFill>
              </a:rPr>
              <a:t>NŁEʔKEPMX</a:t>
            </a:r>
            <a:endParaRPr lang="en-US" sz="2400" b="1" spc="-150" dirty="0">
              <a:solidFill>
                <a:schemeClr val="accent1"/>
              </a:solidFill>
            </a:endParaRPr>
          </a:p>
        </p:txBody>
      </p:sp>
      <p:sp>
        <p:nvSpPr>
          <p:cNvPr id="8" name="TextBox 7"/>
          <p:cNvSpPr txBox="1"/>
          <p:nvPr/>
        </p:nvSpPr>
        <p:spPr>
          <a:xfrm>
            <a:off x="566058" y="3534176"/>
            <a:ext cx="6629399" cy="1107996"/>
          </a:xfrm>
          <a:prstGeom prst="rect">
            <a:avLst/>
          </a:prstGeom>
          <a:noFill/>
        </p:spPr>
        <p:txBody>
          <a:bodyPr wrap="square" rtlCol="0">
            <a:spAutoFit/>
          </a:bodyPr>
          <a:lstStyle/>
          <a:p>
            <a:r>
              <a:rPr lang="en-CA" sz="6600" b="1" dirty="0">
                <a:solidFill>
                  <a:schemeClr val="accent3"/>
                </a:solidFill>
              </a:rPr>
              <a:t>łúmuʔstn </a:t>
            </a:r>
            <a:endParaRPr lang="en-US" sz="6600" b="1" cap="all" spc="-150" dirty="0">
              <a:solidFill>
                <a:schemeClr val="accent3"/>
              </a:solidFill>
            </a:endParaRPr>
          </a:p>
        </p:txBody>
      </p:sp>
      <p:sp>
        <p:nvSpPr>
          <p:cNvPr id="11" name="TextBox 10"/>
          <p:cNvSpPr txBox="1"/>
          <p:nvPr/>
        </p:nvSpPr>
        <p:spPr>
          <a:xfrm>
            <a:off x="7739743" y="5591833"/>
            <a:ext cx="3783072" cy="707886"/>
          </a:xfrm>
          <a:prstGeom prst="rect">
            <a:avLst/>
          </a:prstGeom>
          <a:noFill/>
        </p:spPr>
        <p:txBody>
          <a:bodyPr wrap="square" rtlCol="0">
            <a:spAutoFit/>
          </a:bodyPr>
          <a:lstStyle/>
          <a:p>
            <a:pPr algn="r"/>
            <a:r>
              <a:rPr lang="en-US" sz="2000" cap="all" spc="-100" dirty="0">
                <a:solidFill>
                  <a:schemeClr val="tx1">
                    <a:lumMod val="75000"/>
                    <a:lumOff val="25000"/>
                  </a:schemeClr>
                </a:solidFill>
              </a:rPr>
              <a:t>Lower Nicola Indian </a:t>
            </a:r>
            <a:r>
              <a:rPr lang="en-US" sz="2000" cap="all" spc="-100" dirty="0" smtClean="0">
                <a:solidFill>
                  <a:schemeClr val="tx1">
                    <a:lumMod val="75000"/>
                    <a:lumOff val="25000"/>
                  </a:schemeClr>
                </a:solidFill>
              </a:rPr>
              <a:t>band (LNIB)</a:t>
            </a:r>
            <a:br>
              <a:rPr lang="en-US" sz="2000" cap="all" spc="-100" dirty="0" smtClean="0">
                <a:solidFill>
                  <a:schemeClr val="tx1">
                    <a:lumMod val="75000"/>
                    <a:lumOff val="25000"/>
                  </a:schemeClr>
                </a:solidFill>
              </a:rPr>
            </a:br>
            <a:r>
              <a:rPr lang="en-US" sz="2000" cap="all" spc="-100" dirty="0" smtClean="0">
                <a:solidFill>
                  <a:schemeClr val="tx1">
                    <a:lumMod val="75000"/>
                    <a:lumOff val="25000"/>
                  </a:schemeClr>
                </a:solidFill>
              </a:rPr>
              <a:t>Union of bc Indian chiefs (UBCIC)</a:t>
            </a:r>
            <a:endParaRPr lang="en-US" sz="2000" cap="all" spc="-100" dirty="0">
              <a:solidFill>
                <a:schemeClr val="tx1">
                  <a:lumMod val="75000"/>
                  <a:lumOff val="25000"/>
                </a:schemeClr>
              </a:solidFill>
            </a:endParaRPr>
          </a:p>
        </p:txBody>
      </p:sp>
      <p:sp>
        <p:nvSpPr>
          <p:cNvPr id="14" name="TextBox 13"/>
          <p:cNvSpPr txBox="1"/>
          <p:nvPr/>
        </p:nvSpPr>
        <p:spPr>
          <a:xfrm>
            <a:off x="566058" y="2002106"/>
            <a:ext cx="6629399" cy="1200329"/>
          </a:xfrm>
          <a:prstGeom prst="rect">
            <a:avLst/>
          </a:prstGeom>
          <a:noFill/>
        </p:spPr>
        <p:txBody>
          <a:bodyPr wrap="square" rtlCol="0">
            <a:spAutoFit/>
          </a:bodyPr>
          <a:lstStyle/>
          <a:p>
            <a:r>
              <a:rPr lang="en-US" sz="2400" spc="-100" dirty="0" smtClean="0">
                <a:solidFill>
                  <a:schemeClr val="accent4"/>
                </a:solidFill>
              </a:rPr>
              <a:t>Right to Repatriation of Ceremonial Objects and Human Remains under UNDRIP: A Human Rights Focus, </a:t>
            </a:r>
            <a:r>
              <a:rPr lang="en-US" sz="2400" spc="-100" dirty="0">
                <a:solidFill>
                  <a:schemeClr val="accent4"/>
                </a:solidFill>
              </a:rPr>
              <a:t>Vancouver, BC, </a:t>
            </a:r>
            <a:r>
              <a:rPr lang="en-US" sz="2400" spc="-100" dirty="0" smtClean="0">
                <a:solidFill>
                  <a:schemeClr val="accent4"/>
                </a:solidFill>
              </a:rPr>
              <a:t>March 2020</a:t>
            </a:r>
            <a:endParaRPr lang="en-US" sz="2400" spc="-100" dirty="0">
              <a:solidFill>
                <a:schemeClr val="accent4"/>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3988" y="4821004"/>
            <a:ext cx="452217" cy="436974"/>
          </a:xfrm>
          <a:prstGeom prst="rect">
            <a:avLst/>
          </a:prstGeom>
        </p:spPr>
      </p:pic>
      <p:sp>
        <p:nvSpPr>
          <p:cNvPr id="12" name="TextBox 11"/>
          <p:cNvSpPr txBox="1"/>
          <p:nvPr/>
        </p:nvSpPr>
        <p:spPr>
          <a:xfrm>
            <a:off x="11068494" y="6400800"/>
            <a:ext cx="616688" cy="276999"/>
          </a:xfrm>
          <a:prstGeom prst="rect">
            <a:avLst/>
          </a:prstGeom>
          <a:noFill/>
        </p:spPr>
        <p:txBody>
          <a:bodyPr wrap="square" rtlCol="0">
            <a:spAutoFit/>
          </a:bodyPr>
          <a:lstStyle/>
          <a:p>
            <a:r>
              <a:rPr lang="en-CA" sz="1200" b="1" dirty="0" smtClean="0">
                <a:solidFill>
                  <a:schemeClr val="accent4"/>
                </a:solidFill>
              </a:rPr>
              <a:t>1 of 20</a:t>
            </a:r>
            <a:endParaRPr lang="en-CA" sz="1200" b="1" dirty="0">
              <a:solidFill>
                <a:schemeClr val="accent4"/>
              </a:solidFill>
            </a:endParaRPr>
          </a:p>
        </p:txBody>
      </p:sp>
    </p:spTree>
    <p:extLst>
      <p:ext uri="{BB962C8B-B14F-4D97-AF65-F5344CB8AC3E}">
        <p14:creationId xmlns:p14="http://schemas.microsoft.com/office/powerpoint/2010/main" val="69812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2318085" y="2298032"/>
            <a:ext cx="7555831" cy="2261937"/>
            <a:chOff x="2318085" y="2298032"/>
            <a:chExt cx="7555831" cy="2261937"/>
          </a:xfrm>
        </p:grpSpPr>
        <p:grpSp>
          <p:nvGrpSpPr>
            <p:cNvPr id="6" name="Group 5"/>
            <p:cNvGrpSpPr/>
            <p:nvPr/>
          </p:nvGrpSpPr>
          <p:grpSpPr>
            <a:xfrm>
              <a:off x="3018773" y="2621937"/>
              <a:ext cx="6154454" cy="1614127"/>
              <a:chOff x="3018773" y="2743218"/>
              <a:chExt cx="6154454" cy="1614127"/>
            </a:xfrm>
          </p:grpSpPr>
          <p:sp>
            <p:nvSpPr>
              <p:cNvPr id="4" name="TextBox 3"/>
              <p:cNvSpPr txBox="1"/>
              <p:nvPr/>
            </p:nvSpPr>
            <p:spPr>
              <a:xfrm>
                <a:off x="3018773" y="2743218"/>
                <a:ext cx="6154454" cy="1323439"/>
              </a:xfrm>
              <a:prstGeom prst="rect">
                <a:avLst/>
              </a:prstGeom>
              <a:noFill/>
              <a:ln>
                <a:noFill/>
              </a:ln>
            </p:spPr>
            <p:txBody>
              <a:bodyPr wrap="square" rtlCol="0">
                <a:spAutoFit/>
              </a:bodyPr>
              <a:lstStyle/>
              <a:p>
                <a:pPr algn="ctr"/>
                <a:r>
                  <a:rPr lang="en-US" sz="8000" i="1" cap="all" spc="-300" dirty="0">
                    <a:solidFill>
                      <a:schemeClr val="accent4"/>
                    </a:solidFill>
                  </a:rPr>
                  <a:t>Gatineau, QC</a:t>
                </a:r>
                <a:endParaRPr lang="en-US" sz="6000" i="1" cap="all" spc="-300" dirty="0">
                  <a:solidFill>
                    <a:schemeClr val="accent4"/>
                  </a:solidFill>
                </a:endParaRPr>
              </a:p>
            </p:txBody>
          </p:sp>
          <p:sp>
            <p:nvSpPr>
              <p:cNvPr id="5" name="TextBox 4"/>
              <p:cNvSpPr txBox="1"/>
              <p:nvPr/>
            </p:nvSpPr>
            <p:spPr>
              <a:xfrm>
                <a:off x="3332355" y="3957235"/>
                <a:ext cx="5527291" cy="400110"/>
              </a:xfrm>
              <a:prstGeom prst="rect">
                <a:avLst/>
              </a:prstGeom>
              <a:noFill/>
            </p:spPr>
            <p:txBody>
              <a:bodyPr wrap="square" rtlCol="0" anchor="ctr">
                <a:spAutoFit/>
              </a:bodyPr>
              <a:lstStyle/>
              <a:p>
                <a:pPr algn="ctr"/>
                <a:r>
                  <a:rPr lang="en-US" sz="2000" b="1" cap="all" spc="-100" dirty="0">
                    <a:solidFill>
                      <a:schemeClr val="bg1"/>
                    </a:solidFill>
                  </a:rPr>
                  <a:t>Canadian museum of history</a:t>
                </a:r>
              </a:p>
            </p:txBody>
          </p:sp>
        </p:grpSp>
        <p:grpSp>
          <p:nvGrpSpPr>
            <p:cNvPr id="10" name="Group 9"/>
            <p:cNvGrpSpPr/>
            <p:nvPr/>
          </p:nvGrpSpPr>
          <p:grpSpPr>
            <a:xfrm>
              <a:off x="2318085" y="2298032"/>
              <a:ext cx="7555831" cy="2261937"/>
              <a:chOff x="2318085" y="2466474"/>
              <a:chExt cx="7555831" cy="2261937"/>
            </a:xfrm>
          </p:grpSpPr>
          <p:cxnSp>
            <p:nvCxnSpPr>
              <p:cNvPr id="8" name="Straight Connector 7"/>
              <p:cNvCxnSpPr/>
              <p:nvPr/>
            </p:nvCxnSpPr>
            <p:spPr>
              <a:xfrm>
                <a:off x="2318085" y="2466474"/>
                <a:ext cx="7555831" cy="0"/>
              </a:xfrm>
              <a:prstGeom prst="line">
                <a:avLst/>
              </a:prstGeom>
              <a:ln>
                <a:solidFill>
                  <a:schemeClr val="bg1">
                    <a:alpha val="1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18085" y="4728411"/>
                <a:ext cx="7555831" cy="0"/>
              </a:xfrm>
              <a:prstGeom prst="line">
                <a:avLst/>
              </a:prstGeom>
              <a:ln>
                <a:solidFill>
                  <a:schemeClr val="bg1">
                    <a:alpha val="19000"/>
                  </a:schemeClr>
                </a:solidFill>
              </a:ln>
            </p:spPr>
            <p:style>
              <a:lnRef idx="1">
                <a:schemeClr val="accent1"/>
              </a:lnRef>
              <a:fillRef idx="0">
                <a:schemeClr val="accent1"/>
              </a:fillRef>
              <a:effectRef idx="0">
                <a:schemeClr val="accent1"/>
              </a:effectRef>
              <a:fontRef idx="minor">
                <a:schemeClr val="tx1"/>
              </a:fontRef>
            </p:style>
          </p:cxnSp>
        </p:grpSp>
      </p:grpSp>
      <p:sp>
        <p:nvSpPr>
          <p:cNvPr id="12" name="TextBox 11"/>
          <p:cNvSpPr txBox="1"/>
          <p:nvPr/>
        </p:nvSpPr>
        <p:spPr>
          <a:xfrm>
            <a:off x="11068493" y="6400800"/>
            <a:ext cx="754911" cy="276999"/>
          </a:xfrm>
          <a:prstGeom prst="rect">
            <a:avLst/>
          </a:prstGeom>
          <a:noFill/>
        </p:spPr>
        <p:txBody>
          <a:bodyPr wrap="square" rtlCol="0">
            <a:spAutoFit/>
          </a:bodyPr>
          <a:lstStyle/>
          <a:p>
            <a:r>
              <a:rPr lang="en-CA" sz="1200" b="1" dirty="0" smtClean="0">
                <a:solidFill>
                  <a:schemeClr val="accent4"/>
                </a:solidFill>
              </a:rPr>
              <a:t>10 of 20</a:t>
            </a:r>
            <a:endParaRPr lang="en-CA" sz="1200" b="1" dirty="0">
              <a:solidFill>
                <a:schemeClr val="accent4"/>
              </a:solidFill>
            </a:endParaRPr>
          </a:p>
        </p:txBody>
      </p:sp>
    </p:spTree>
    <p:extLst>
      <p:ext uri="{BB962C8B-B14F-4D97-AF65-F5344CB8AC3E}">
        <p14:creationId xmlns:p14="http://schemas.microsoft.com/office/powerpoint/2010/main" val="400307659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85913" y="0"/>
            <a:ext cx="10606087" cy="6858000"/>
          </a:xfrm>
          <a:prstGeom prst="rect">
            <a:avLst/>
          </a:prstGeom>
          <a:gradFill>
            <a:gsLst>
              <a:gs pos="0">
                <a:schemeClr val="bg1">
                  <a:alpha val="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6485026" y="932448"/>
            <a:ext cx="4078702" cy="4938963"/>
            <a:chOff x="6051888" y="932448"/>
            <a:chExt cx="4078702" cy="4938963"/>
          </a:xfrm>
        </p:grpSpPr>
        <p:sp>
          <p:nvSpPr>
            <p:cNvPr id="3" name="Rectangle 2"/>
            <p:cNvSpPr/>
            <p:nvPr/>
          </p:nvSpPr>
          <p:spPr>
            <a:xfrm>
              <a:off x="6051888" y="932448"/>
              <a:ext cx="4078702" cy="4938963"/>
            </a:xfrm>
            <a:prstGeom prst="rect">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533146" y="4249038"/>
              <a:ext cx="3191719" cy="1015663"/>
            </a:xfrm>
            <a:prstGeom prst="rect">
              <a:avLst/>
            </a:prstGeom>
            <a:noFill/>
          </p:spPr>
          <p:txBody>
            <a:bodyPr wrap="square" rtlCol="0" anchor="ctr">
              <a:spAutoFit/>
            </a:bodyPr>
            <a:lstStyle/>
            <a:p>
              <a:r>
                <a:rPr lang="en-US" sz="2000" b="1" spc="-100" dirty="0">
                  <a:solidFill>
                    <a:schemeClr val="tx1">
                      <a:lumMod val="65000"/>
                      <a:lumOff val="35000"/>
                    </a:schemeClr>
                  </a:solidFill>
                </a:rPr>
                <a:t>Approximately </a:t>
              </a:r>
              <a:r>
                <a:rPr lang="en-US" sz="2000" b="1" spc="-100" dirty="0" smtClean="0">
                  <a:solidFill>
                    <a:schemeClr val="tx1">
                      <a:lumMod val="65000"/>
                      <a:lumOff val="35000"/>
                    </a:schemeClr>
                  </a:solidFill>
                </a:rPr>
                <a:t>1,000 </a:t>
              </a:r>
              <a:r>
                <a:rPr lang="en-US" sz="2000" b="1" spc="-100" dirty="0">
                  <a:solidFill>
                    <a:schemeClr val="tx1">
                      <a:lumMod val="65000"/>
                      <a:lumOff val="35000"/>
                    </a:schemeClr>
                  </a:solidFill>
                </a:rPr>
                <a:t>items in ethnology collection are from the Nlaka’pamux cultural </a:t>
              </a:r>
              <a:r>
                <a:rPr lang="en-US" sz="2000" b="1" spc="-100" dirty="0" smtClean="0">
                  <a:solidFill>
                    <a:schemeClr val="tx1">
                      <a:lumMod val="65000"/>
                      <a:lumOff val="35000"/>
                    </a:schemeClr>
                  </a:solidFill>
                </a:rPr>
                <a:t>group.</a:t>
              </a:r>
              <a:endParaRPr lang="en-US" sz="2000" b="1" spc="-100" dirty="0">
                <a:solidFill>
                  <a:schemeClr val="tx1">
                    <a:lumMod val="65000"/>
                    <a:lumOff val="35000"/>
                  </a:schemeClr>
                </a:solidFill>
              </a:endParaRPr>
            </a:p>
          </p:txBody>
        </p:sp>
      </p:grpSp>
      <p:pic>
        <p:nvPicPr>
          <p:cNvPr id="4" name="Picture 3">
            <a:extLst>
              <a:ext uri="{FF2B5EF4-FFF2-40B4-BE49-F238E27FC236}">
                <a16:creationId xmlns:a16="http://schemas.microsoft.com/office/drawing/2014/main" xmlns="" id="{8039E4C8-DB80-4CC3-A80C-B6103F5EE508}"/>
              </a:ext>
            </a:extLst>
          </p:cNvPr>
          <p:cNvPicPr>
            <a:picLocks noChangeAspect="1"/>
          </p:cNvPicPr>
          <p:nvPr/>
        </p:nvPicPr>
        <p:blipFill rotWithShape="1">
          <a:blip r:embed="rId3"/>
          <a:srcRect r="31522"/>
          <a:stretch/>
        </p:blipFill>
        <p:spPr>
          <a:xfrm>
            <a:off x="6114619" y="1810832"/>
            <a:ext cx="4819516" cy="798130"/>
          </a:xfrm>
          <a:prstGeom prst="rect">
            <a:avLst/>
          </a:prstGeom>
        </p:spPr>
      </p:pic>
      <p:pic>
        <p:nvPicPr>
          <p:cNvPr id="10" name="Picture 9">
            <a:extLst>
              <a:ext uri="{FF2B5EF4-FFF2-40B4-BE49-F238E27FC236}">
                <a16:creationId xmlns:a16="http://schemas.microsoft.com/office/drawing/2014/main" xmlns="" id="{8BFF51A1-C0C2-4EDD-BB06-093B1CA2B8A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8000" contrast="40000"/>
                    </a14:imgEffect>
                  </a14:imgLayer>
                </a14:imgProps>
              </a:ext>
            </a:extLst>
          </a:blip>
          <a:stretch>
            <a:fillRect/>
          </a:stretch>
        </p:blipFill>
        <p:spPr>
          <a:xfrm>
            <a:off x="563475" y="0"/>
            <a:ext cx="5143500" cy="6858000"/>
          </a:xfrm>
          <a:prstGeom prst="rect">
            <a:avLst/>
          </a:prstGeom>
        </p:spPr>
      </p:pic>
      <p:sp>
        <p:nvSpPr>
          <p:cNvPr id="9" name="TextBox 8"/>
          <p:cNvSpPr txBox="1"/>
          <p:nvPr/>
        </p:nvSpPr>
        <p:spPr>
          <a:xfrm>
            <a:off x="11068494" y="6400800"/>
            <a:ext cx="733646" cy="276999"/>
          </a:xfrm>
          <a:prstGeom prst="rect">
            <a:avLst/>
          </a:prstGeom>
          <a:noFill/>
        </p:spPr>
        <p:txBody>
          <a:bodyPr wrap="square" rtlCol="0">
            <a:spAutoFit/>
          </a:bodyPr>
          <a:lstStyle/>
          <a:p>
            <a:r>
              <a:rPr lang="en-CA" sz="1200" b="1" dirty="0" smtClean="0">
                <a:solidFill>
                  <a:schemeClr val="accent4"/>
                </a:solidFill>
              </a:rPr>
              <a:t>11 of 20</a:t>
            </a:r>
            <a:endParaRPr lang="en-CA" sz="1200" b="1" dirty="0">
              <a:solidFill>
                <a:schemeClr val="accent4"/>
              </a:solidFill>
            </a:endParaRPr>
          </a:p>
        </p:txBody>
      </p:sp>
    </p:spTree>
    <p:extLst>
      <p:ext uri="{BB962C8B-B14F-4D97-AF65-F5344CB8AC3E}">
        <p14:creationId xmlns:p14="http://schemas.microsoft.com/office/powerpoint/2010/main" val="39818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5999" y="872917"/>
            <a:ext cx="5080002" cy="1015663"/>
          </a:xfrm>
          <a:prstGeom prst="rect">
            <a:avLst/>
          </a:prstGeom>
          <a:noFill/>
          <a:ln>
            <a:noFill/>
          </a:ln>
        </p:spPr>
        <p:txBody>
          <a:bodyPr wrap="square" rtlCol="0">
            <a:spAutoFit/>
          </a:bodyPr>
          <a:lstStyle/>
          <a:p>
            <a:pPr algn="ctr"/>
            <a:r>
              <a:rPr lang="en-US" sz="6000" cap="all" spc="-300" dirty="0">
                <a:solidFill>
                  <a:schemeClr val="accent4">
                    <a:lumMod val="75000"/>
                  </a:schemeClr>
                </a:solidFill>
              </a:rPr>
              <a:t>our </a:t>
            </a:r>
            <a:r>
              <a:rPr lang="en-US" sz="6000" cap="all" spc="-300" dirty="0" smtClean="0">
                <a:solidFill>
                  <a:schemeClr val="tx1">
                    <a:lumMod val="75000"/>
                    <a:lumOff val="25000"/>
                  </a:schemeClr>
                </a:solidFill>
              </a:rPr>
              <a:t>CMH Work</a:t>
            </a:r>
            <a:endParaRPr lang="en-US" sz="4400" cap="all" spc="-300" dirty="0">
              <a:solidFill>
                <a:schemeClr val="tx1">
                  <a:lumMod val="75000"/>
                  <a:lumOff val="25000"/>
                </a:schemeClr>
              </a:solidFill>
            </a:endParaRPr>
          </a:p>
        </p:txBody>
      </p:sp>
      <p:sp>
        <p:nvSpPr>
          <p:cNvPr id="14" name="Rounded Rectangle 13"/>
          <p:cNvSpPr/>
          <p:nvPr/>
        </p:nvSpPr>
        <p:spPr>
          <a:xfrm>
            <a:off x="1776241" y="2062129"/>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39" name="Rounded Rectangle 38"/>
          <p:cNvSpPr/>
          <p:nvPr/>
        </p:nvSpPr>
        <p:spPr>
          <a:xfrm>
            <a:off x="4046480" y="2062129"/>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42" name="Rounded Rectangle 41"/>
          <p:cNvSpPr/>
          <p:nvPr/>
        </p:nvSpPr>
        <p:spPr>
          <a:xfrm>
            <a:off x="6316719" y="2062129"/>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45" name="Rounded Rectangle 44"/>
          <p:cNvSpPr/>
          <p:nvPr/>
        </p:nvSpPr>
        <p:spPr>
          <a:xfrm>
            <a:off x="8586957" y="2062129"/>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59" name="Rounded Rectangle 58"/>
          <p:cNvSpPr/>
          <p:nvPr/>
        </p:nvSpPr>
        <p:spPr>
          <a:xfrm>
            <a:off x="1776241" y="4156284"/>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57" name="Rounded Rectangle 56"/>
          <p:cNvSpPr/>
          <p:nvPr/>
        </p:nvSpPr>
        <p:spPr>
          <a:xfrm>
            <a:off x="4046479" y="4156284"/>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55" name="Rounded Rectangle 54"/>
          <p:cNvSpPr/>
          <p:nvPr/>
        </p:nvSpPr>
        <p:spPr>
          <a:xfrm>
            <a:off x="6316717" y="4156284"/>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53" name="Rounded Rectangle 52"/>
          <p:cNvSpPr/>
          <p:nvPr/>
        </p:nvSpPr>
        <p:spPr>
          <a:xfrm>
            <a:off x="8586955" y="4156284"/>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pic>
        <p:nvPicPr>
          <p:cNvPr id="44" name="Picture 43">
            <a:extLst>
              <a:ext uri="{FF2B5EF4-FFF2-40B4-BE49-F238E27FC236}">
                <a16:creationId xmlns:a16="http://schemas.microsoft.com/office/drawing/2014/main" xmlns="" id="{38840795-1A84-426E-93B6-A27A6309B519}"/>
              </a:ext>
            </a:extLst>
          </p:cNvPr>
          <p:cNvPicPr>
            <a:picLocks noChangeAspect="1"/>
          </p:cNvPicPr>
          <p:nvPr/>
        </p:nvPicPr>
        <p:blipFill rotWithShape="1">
          <a:blip r:embed="rId3">
            <a:extLst>
              <a:ext uri="{28A0092B-C50C-407E-A947-70E740481C1C}">
                <a14:useLocalDpi xmlns:a14="http://schemas.microsoft.com/office/drawing/2010/main" val="0"/>
              </a:ext>
            </a:extLst>
          </a:blip>
          <a:srcRect l="2631" t="30292" b="561"/>
          <a:stretch/>
        </p:blipFill>
        <p:spPr>
          <a:xfrm>
            <a:off x="1115337" y="2153935"/>
            <a:ext cx="9519883" cy="3509331"/>
          </a:xfrm>
          <a:prstGeom prst="rect">
            <a:avLst/>
          </a:prstGeom>
        </p:spPr>
      </p:pic>
      <p:sp>
        <p:nvSpPr>
          <p:cNvPr id="47" name="TextBox 46"/>
          <p:cNvSpPr txBox="1"/>
          <p:nvPr/>
        </p:nvSpPr>
        <p:spPr>
          <a:xfrm>
            <a:off x="11068493" y="6400800"/>
            <a:ext cx="723013" cy="276999"/>
          </a:xfrm>
          <a:prstGeom prst="rect">
            <a:avLst/>
          </a:prstGeom>
          <a:noFill/>
        </p:spPr>
        <p:txBody>
          <a:bodyPr wrap="square" rtlCol="0">
            <a:spAutoFit/>
          </a:bodyPr>
          <a:lstStyle/>
          <a:p>
            <a:r>
              <a:rPr lang="en-CA" sz="1200" b="1" dirty="0" smtClean="0">
                <a:solidFill>
                  <a:schemeClr val="accent4"/>
                </a:solidFill>
              </a:rPr>
              <a:t>12 of 20</a:t>
            </a:r>
            <a:endParaRPr lang="en-CA" sz="1200" b="1" dirty="0">
              <a:solidFill>
                <a:schemeClr val="accent4"/>
              </a:solidFill>
            </a:endParaRPr>
          </a:p>
        </p:txBody>
      </p:sp>
    </p:spTree>
    <p:extLst>
      <p:ext uri="{BB962C8B-B14F-4D97-AF65-F5344CB8AC3E}">
        <p14:creationId xmlns:p14="http://schemas.microsoft.com/office/powerpoint/2010/main" val="128635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974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2137144" y="2298032"/>
            <a:ext cx="7736772" cy="2261937"/>
            <a:chOff x="2137144" y="2298032"/>
            <a:chExt cx="7736772" cy="2261937"/>
          </a:xfrm>
        </p:grpSpPr>
        <p:grpSp>
          <p:nvGrpSpPr>
            <p:cNvPr id="6" name="Group 5"/>
            <p:cNvGrpSpPr/>
            <p:nvPr/>
          </p:nvGrpSpPr>
          <p:grpSpPr>
            <a:xfrm>
              <a:off x="2137144" y="2621937"/>
              <a:ext cx="7036083" cy="1844215"/>
              <a:chOff x="2137144" y="2743218"/>
              <a:chExt cx="7036083" cy="1844215"/>
            </a:xfrm>
          </p:grpSpPr>
          <p:sp>
            <p:nvSpPr>
              <p:cNvPr id="4" name="TextBox 3"/>
              <p:cNvSpPr txBox="1"/>
              <p:nvPr/>
            </p:nvSpPr>
            <p:spPr>
              <a:xfrm>
                <a:off x="2137144" y="2743218"/>
                <a:ext cx="7036083" cy="1323439"/>
              </a:xfrm>
              <a:prstGeom prst="rect">
                <a:avLst/>
              </a:prstGeom>
              <a:noFill/>
              <a:ln>
                <a:noFill/>
              </a:ln>
            </p:spPr>
            <p:txBody>
              <a:bodyPr wrap="square" rtlCol="0">
                <a:spAutoFit/>
              </a:bodyPr>
              <a:lstStyle/>
              <a:p>
                <a:pPr algn="ctr"/>
                <a:r>
                  <a:rPr lang="en-US" sz="8000" i="1" cap="all" spc="-300" dirty="0" smtClean="0">
                    <a:solidFill>
                      <a:schemeClr val="accent4"/>
                    </a:solidFill>
                  </a:rPr>
                  <a:t>CAMBRIDGE, </a:t>
                </a:r>
                <a:r>
                  <a:rPr lang="en-US" sz="8000" i="1" cap="all" spc="-300" dirty="0">
                    <a:solidFill>
                      <a:schemeClr val="accent4"/>
                    </a:solidFill>
                  </a:rPr>
                  <a:t>MA</a:t>
                </a:r>
                <a:endParaRPr lang="en-US" sz="6000" i="1" cap="all" spc="-300" dirty="0">
                  <a:solidFill>
                    <a:schemeClr val="accent4"/>
                  </a:solidFill>
                </a:endParaRPr>
              </a:p>
            </p:txBody>
          </p:sp>
          <p:sp>
            <p:nvSpPr>
              <p:cNvPr id="5" name="TextBox 4"/>
              <p:cNvSpPr txBox="1"/>
              <p:nvPr/>
            </p:nvSpPr>
            <p:spPr>
              <a:xfrm>
                <a:off x="3332354" y="3879547"/>
                <a:ext cx="5527291" cy="707886"/>
              </a:xfrm>
              <a:prstGeom prst="rect">
                <a:avLst/>
              </a:prstGeom>
              <a:noFill/>
            </p:spPr>
            <p:txBody>
              <a:bodyPr wrap="square" rtlCol="0" anchor="ctr">
                <a:spAutoFit/>
              </a:bodyPr>
              <a:lstStyle/>
              <a:p>
                <a:pPr algn="ctr"/>
                <a:r>
                  <a:rPr lang="en-US" sz="2000" b="1" cap="all" spc="-100" dirty="0">
                    <a:solidFill>
                      <a:schemeClr val="bg1"/>
                    </a:solidFill>
                  </a:rPr>
                  <a:t>Peabody museum of archaeology &amp; ethnology at Harvard university</a:t>
                </a:r>
              </a:p>
            </p:txBody>
          </p:sp>
        </p:grpSp>
        <p:grpSp>
          <p:nvGrpSpPr>
            <p:cNvPr id="10" name="Group 9"/>
            <p:cNvGrpSpPr/>
            <p:nvPr/>
          </p:nvGrpSpPr>
          <p:grpSpPr>
            <a:xfrm>
              <a:off x="2318085" y="2298032"/>
              <a:ext cx="7555831" cy="2261937"/>
              <a:chOff x="2318085" y="2466474"/>
              <a:chExt cx="7555831" cy="2261937"/>
            </a:xfrm>
          </p:grpSpPr>
          <p:cxnSp>
            <p:nvCxnSpPr>
              <p:cNvPr id="8" name="Straight Connector 7"/>
              <p:cNvCxnSpPr/>
              <p:nvPr/>
            </p:nvCxnSpPr>
            <p:spPr>
              <a:xfrm>
                <a:off x="2318085" y="2466474"/>
                <a:ext cx="7555831" cy="0"/>
              </a:xfrm>
              <a:prstGeom prst="line">
                <a:avLst/>
              </a:prstGeom>
              <a:ln>
                <a:solidFill>
                  <a:schemeClr val="bg1">
                    <a:alpha val="1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18085" y="4728411"/>
                <a:ext cx="7555831" cy="0"/>
              </a:xfrm>
              <a:prstGeom prst="line">
                <a:avLst/>
              </a:prstGeom>
              <a:ln>
                <a:solidFill>
                  <a:schemeClr val="bg1">
                    <a:alpha val="19000"/>
                  </a:schemeClr>
                </a:solidFill>
              </a:ln>
            </p:spPr>
            <p:style>
              <a:lnRef idx="1">
                <a:schemeClr val="accent1"/>
              </a:lnRef>
              <a:fillRef idx="0">
                <a:schemeClr val="accent1"/>
              </a:fillRef>
              <a:effectRef idx="0">
                <a:schemeClr val="accent1"/>
              </a:effectRef>
              <a:fontRef idx="minor">
                <a:schemeClr val="tx1"/>
              </a:fontRef>
            </p:style>
          </p:cxnSp>
        </p:grpSp>
      </p:grpSp>
      <p:sp>
        <p:nvSpPr>
          <p:cNvPr id="12" name="TextBox 11"/>
          <p:cNvSpPr txBox="1"/>
          <p:nvPr/>
        </p:nvSpPr>
        <p:spPr>
          <a:xfrm>
            <a:off x="11068494" y="6400800"/>
            <a:ext cx="733646" cy="276999"/>
          </a:xfrm>
          <a:prstGeom prst="rect">
            <a:avLst/>
          </a:prstGeom>
          <a:noFill/>
        </p:spPr>
        <p:txBody>
          <a:bodyPr wrap="square" rtlCol="0">
            <a:spAutoFit/>
          </a:bodyPr>
          <a:lstStyle/>
          <a:p>
            <a:r>
              <a:rPr lang="en-CA" sz="1200" b="1" dirty="0" smtClean="0">
                <a:solidFill>
                  <a:schemeClr val="accent4"/>
                </a:solidFill>
              </a:rPr>
              <a:t>13 of 20</a:t>
            </a:r>
            <a:endParaRPr lang="en-CA" sz="1200" b="1" dirty="0">
              <a:solidFill>
                <a:schemeClr val="accent4"/>
              </a:solidFill>
            </a:endParaRPr>
          </a:p>
        </p:txBody>
      </p:sp>
    </p:spTree>
    <p:extLst>
      <p:ext uri="{BB962C8B-B14F-4D97-AF65-F5344CB8AC3E}">
        <p14:creationId xmlns:p14="http://schemas.microsoft.com/office/powerpoint/2010/main" val="2203017076"/>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85913" y="0"/>
            <a:ext cx="10606087" cy="6858000"/>
          </a:xfrm>
          <a:prstGeom prst="rect">
            <a:avLst/>
          </a:prstGeom>
          <a:gradFill>
            <a:gsLst>
              <a:gs pos="0">
                <a:schemeClr val="bg1">
                  <a:alpha val="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6485026" y="932448"/>
            <a:ext cx="4078702" cy="4938963"/>
            <a:chOff x="6051888" y="932448"/>
            <a:chExt cx="4078702" cy="4938963"/>
          </a:xfrm>
        </p:grpSpPr>
        <p:sp>
          <p:nvSpPr>
            <p:cNvPr id="3" name="Rectangle 2"/>
            <p:cNvSpPr/>
            <p:nvPr/>
          </p:nvSpPr>
          <p:spPr>
            <a:xfrm>
              <a:off x="6051888" y="932448"/>
              <a:ext cx="4078702" cy="4938963"/>
            </a:xfrm>
            <a:prstGeom prst="rect">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533146" y="4249038"/>
              <a:ext cx="3191719" cy="1015663"/>
            </a:xfrm>
            <a:prstGeom prst="rect">
              <a:avLst/>
            </a:prstGeom>
            <a:noFill/>
          </p:spPr>
          <p:txBody>
            <a:bodyPr wrap="square" rtlCol="0" anchor="ctr">
              <a:spAutoFit/>
            </a:bodyPr>
            <a:lstStyle/>
            <a:p>
              <a:r>
                <a:rPr lang="en-US" sz="2000" b="1" spc="-100" dirty="0">
                  <a:solidFill>
                    <a:schemeClr val="tx1">
                      <a:lumMod val="65000"/>
                      <a:lumOff val="35000"/>
                    </a:schemeClr>
                  </a:solidFill>
                </a:rPr>
                <a:t>Approximately </a:t>
              </a:r>
              <a:r>
                <a:rPr lang="en-US" sz="2000" b="1" spc="-100" dirty="0" smtClean="0">
                  <a:solidFill>
                    <a:schemeClr val="tx1">
                      <a:lumMod val="65000"/>
                      <a:lumOff val="35000"/>
                    </a:schemeClr>
                  </a:solidFill>
                </a:rPr>
                <a:t>400 </a:t>
              </a:r>
              <a:r>
                <a:rPr lang="en-US" sz="2000" b="1" spc="-100" dirty="0">
                  <a:solidFill>
                    <a:schemeClr val="tx1">
                      <a:lumMod val="65000"/>
                      <a:lumOff val="35000"/>
                    </a:schemeClr>
                  </a:solidFill>
                </a:rPr>
                <a:t>items in ethnology collection are from the Nlaka’pamux cultural group.</a:t>
              </a:r>
            </a:p>
          </p:txBody>
        </p:sp>
      </p:grpSp>
      <p:pic>
        <p:nvPicPr>
          <p:cNvPr id="4" name="Picture 3">
            <a:extLst>
              <a:ext uri="{FF2B5EF4-FFF2-40B4-BE49-F238E27FC236}">
                <a16:creationId xmlns:a16="http://schemas.microsoft.com/office/drawing/2014/main" xmlns="" id="{45848DEC-2C80-4AC0-9C6A-F7C5DDE18E4D}"/>
              </a:ext>
            </a:extLst>
          </p:cNvPr>
          <p:cNvPicPr>
            <a:picLocks noChangeAspect="1"/>
          </p:cNvPicPr>
          <p:nvPr/>
        </p:nvPicPr>
        <p:blipFill>
          <a:blip r:embed="rId3"/>
          <a:stretch>
            <a:fillRect/>
          </a:stretch>
        </p:blipFill>
        <p:spPr>
          <a:xfrm>
            <a:off x="6129234" y="1504720"/>
            <a:ext cx="4790285" cy="1086023"/>
          </a:xfrm>
          <a:prstGeom prst="rect">
            <a:avLst/>
          </a:prstGeom>
        </p:spPr>
      </p:pic>
      <p:pic>
        <p:nvPicPr>
          <p:cNvPr id="6" name="Picture 5">
            <a:extLst>
              <a:ext uri="{FF2B5EF4-FFF2-40B4-BE49-F238E27FC236}">
                <a16:creationId xmlns:a16="http://schemas.microsoft.com/office/drawing/2014/main" xmlns="" id="{CD4A1F16-CB9D-49EA-B13D-B31092F11C58}"/>
              </a:ext>
            </a:extLst>
          </p:cNvPr>
          <p:cNvPicPr>
            <a:picLocks noChangeAspect="1"/>
          </p:cNvPicPr>
          <p:nvPr/>
        </p:nvPicPr>
        <p:blipFill>
          <a:blip r:embed="rId4">
            <a:alphaModFix/>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84581" y="-27071"/>
            <a:ext cx="5138928" cy="6858000"/>
          </a:xfrm>
          <a:prstGeom prst="rect">
            <a:avLst/>
          </a:prstGeom>
        </p:spPr>
      </p:pic>
      <p:sp>
        <p:nvSpPr>
          <p:cNvPr id="9" name="TextBox 8"/>
          <p:cNvSpPr txBox="1"/>
          <p:nvPr/>
        </p:nvSpPr>
        <p:spPr>
          <a:xfrm>
            <a:off x="11068494" y="6400800"/>
            <a:ext cx="744278" cy="276999"/>
          </a:xfrm>
          <a:prstGeom prst="rect">
            <a:avLst/>
          </a:prstGeom>
          <a:noFill/>
        </p:spPr>
        <p:txBody>
          <a:bodyPr wrap="square" rtlCol="0">
            <a:spAutoFit/>
          </a:bodyPr>
          <a:lstStyle/>
          <a:p>
            <a:r>
              <a:rPr lang="en-CA" sz="1200" b="1" dirty="0" smtClean="0">
                <a:solidFill>
                  <a:schemeClr val="accent4"/>
                </a:solidFill>
              </a:rPr>
              <a:t>14 of 20</a:t>
            </a:r>
            <a:endParaRPr lang="en-CA" sz="1200" b="1" dirty="0">
              <a:solidFill>
                <a:schemeClr val="accent4"/>
              </a:solidFill>
            </a:endParaRPr>
          </a:p>
        </p:txBody>
      </p:sp>
    </p:spTree>
    <p:extLst>
      <p:ext uri="{BB962C8B-B14F-4D97-AF65-F5344CB8AC3E}">
        <p14:creationId xmlns:p14="http://schemas.microsoft.com/office/powerpoint/2010/main" val="36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5999" y="872917"/>
            <a:ext cx="6332280" cy="1015663"/>
          </a:xfrm>
          <a:prstGeom prst="rect">
            <a:avLst/>
          </a:prstGeom>
          <a:noFill/>
          <a:ln>
            <a:noFill/>
          </a:ln>
        </p:spPr>
        <p:txBody>
          <a:bodyPr wrap="square" rtlCol="0">
            <a:spAutoFit/>
          </a:bodyPr>
          <a:lstStyle/>
          <a:p>
            <a:pPr algn="ctr"/>
            <a:r>
              <a:rPr lang="en-US" sz="6000" cap="all" spc="-300" dirty="0">
                <a:solidFill>
                  <a:schemeClr val="accent4">
                    <a:lumMod val="75000"/>
                  </a:schemeClr>
                </a:solidFill>
              </a:rPr>
              <a:t>our </a:t>
            </a:r>
            <a:r>
              <a:rPr lang="en-US" sz="6000" cap="all" spc="-300" dirty="0" smtClean="0">
                <a:solidFill>
                  <a:schemeClr val="tx1">
                    <a:lumMod val="75000"/>
                    <a:lumOff val="25000"/>
                  </a:schemeClr>
                </a:solidFill>
              </a:rPr>
              <a:t>Peabody Work</a:t>
            </a:r>
            <a:endParaRPr lang="en-US" sz="4400" cap="all" spc="-300" dirty="0">
              <a:solidFill>
                <a:schemeClr val="tx1">
                  <a:lumMod val="75000"/>
                  <a:lumOff val="25000"/>
                </a:schemeClr>
              </a:solidFill>
            </a:endParaRPr>
          </a:p>
        </p:txBody>
      </p:sp>
      <p:sp>
        <p:nvSpPr>
          <p:cNvPr id="14" name="Rounded Rectangle 13"/>
          <p:cNvSpPr/>
          <p:nvPr/>
        </p:nvSpPr>
        <p:spPr>
          <a:xfrm>
            <a:off x="1776241" y="2062129"/>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39" name="Rounded Rectangle 38"/>
          <p:cNvSpPr/>
          <p:nvPr/>
        </p:nvSpPr>
        <p:spPr>
          <a:xfrm>
            <a:off x="4046480" y="2062129"/>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42" name="Rounded Rectangle 41"/>
          <p:cNvSpPr/>
          <p:nvPr/>
        </p:nvSpPr>
        <p:spPr>
          <a:xfrm>
            <a:off x="6316719" y="2062129"/>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45" name="Rounded Rectangle 44"/>
          <p:cNvSpPr/>
          <p:nvPr/>
        </p:nvSpPr>
        <p:spPr>
          <a:xfrm>
            <a:off x="8586957" y="2062129"/>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59" name="Rounded Rectangle 58"/>
          <p:cNvSpPr/>
          <p:nvPr/>
        </p:nvSpPr>
        <p:spPr>
          <a:xfrm>
            <a:off x="1776241" y="4156284"/>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57" name="Rounded Rectangle 56"/>
          <p:cNvSpPr/>
          <p:nvPr/>
        </p:nvSpPr>
        <p:spPr>
          <a:xfrm>
            <a:off x="4046479" y="4156284"/>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55" name="Rounded Rectangle 54"/>
          <p:cNvSpPr/>
          <p:nvPr/>
        </p:nvSpPr>
        <p:spPr>
          <a:xfrm>
            <a:off x="6316717" y="4156284"/>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53" name="Rounded Rectangle 52"/>
          <p:cNvSpPr/>
          <p:nvPr/>
        </p:nvSpPr>
        <p:spPr>
          <a:xfrm>
            <a:off x="8586955" y="4156284"/>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6099" y="4013036"/>
            <a:ext cx="2400301" cy="180022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6730" y="4013036"/>
            <a:ext cx="2400300" cy="180022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6730" y="2060800"/>
            <a:ext cx="2400300" cy="180022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6415" y="2060799"/>
            <a:ext cx="2400301" cy="180022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6100" y="2061323"/>
            <a:ext cx="2399603" cy="179970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6415" y="4013036"/>
            <a:ext cx="2400302" cy="1800226"/>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95083" y="2060799"/>
            <a:ext cx="2400301" cy="1800226"/>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95084" y="4064479"/>
            <a:ext cx="2331711" cy="1748783"/>
          </a:xfrm>
          <a:prstGeom prst="rect">
            <a:avLst/>
          </a:prstGeom>
        </p:spPr>
      </p:pic>
      <p:sp>
        <p:nvSpPr>
          <p:cNvPr id="22" name="TextBox 21"/>
          <p:cNvSpPr txBox="1"/>
          <p:nvPr/>
        </p:nvSpPr>
        <p:spPr>
          <a:xfrm>
            <a:off x="11068494" y="6400800"/>
            <a:ext cx="712380" cy="276999"/>
          </a:xfrm>
          <a:prstGeom prst="rect">
            <a:avLst/>
          </a:prstGeom>
          <a:noFill/>
        </p:spPr>
        <p:txBody>
          <a:bodyPr wrap="square" rtlCol="0">
            <a:spAutoFit/>
          </a:bodyPr>
          <a:lstStyle/>
          <a:p>
            <a:r>
              <a:rPr lang="en-CA" sz="1200" b="1" dirty="0" smtClean="0">
                <a:solidFill>
                  <a:schemeClr val="accent4"/>
                </a:solidFill>
              </a:rPr>
              <a:t>15 of 20</a:t>
            </a:r>
            <a:endParaRPr lang="en-CA" sz="1200" b="1" dirty="0">
              <a:solidFill>
                <a:schemeClr val="accent4"/>
              </a:solidFill>
            </a:endParaRPr>
          </a:p>
        </p:txBody>
      </p:sp>
    </p:spTree>
    <p:extLst>
      <p:ext uri="{BB962C8B-B14F-4D97-AF65-F5344CB8AC3E}">
        <p14:creationId xmlns:p14="http://schemas.microsoft.com/office/powerpoint/2010/main" val="316082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2318085" y="2298032"/>
            <a:ext cx="7555831" cy="2261937"/>
            <a:chOff x="2318085" y="2298032"/>
            <a:chExt cx="7555831" cy="2261937"/>
          </a:xfrm>
        </p:grpSpPr>
        <p:grpSp>
          <p:nvGrpSpPr>
            <p:cNvPr id="6" name="Group 5"/>
            <p:cNvGrpSpPr/>
            <p:nvPr/>
          </p:nvGrpSpPr>
          <p:grpSpPr>
            <a:xfrm>
              <a:off x="3018773" y="2621937"/>
              <a:ext cx="6154454" cy="1614127"/>
              <a:chOff x="3018773" y="2743218"/>
              <a:chExt cx="6154454" cy="1614127"/>
            </a:xfrm>
          </p:grpSpPr>
          <p:sp>
            <p:nvSpPr>
              <p:cNvPr id="4" name="TextBox 3"/>
              <p:cNvSpPr txBox="1"/>
              <p:nvPr/>
            </p:nvSpPr>
            <p:spPr>
              <a:xfrm>
                <a:off x="3018773" y="2743218"/>
                <a:ext cx="6154454" cy="1323439"/>
              </a:xfrm>
              <a:prstGeom prst="rect">
                <a:avLst/>
              </a:prstGeom>
              <a:noFill/>
              <a:ln>
                <a:noFill/>
              </a:ln>
            </p:spPr>
            <p:txBody>
              <a:bodyPr wrap="square" rtlCol="0">
                <a:spAutoFit/>
              </a:bodyPr>
              <a:lstStyle/>
              <a:p>
                <a:pPr algn="ctr"/>
                <a:r>
                  <a:rPr lang="en-US" sz="8000" i="1" cap="all" spc="-300" dirty="0">
                    <a:solidFill>
                      <a:schemeClr val="accent4"/>
                    </a:solidFill>
                  </a:rPr>
                  <a:t>New York, NY</a:t>
                </a:r>
                <a:endParaRPr lang="en-US" sz="6000" i="1" cap="all" spc="-300" dirty="0">
                  <a:solidFill>
                    <a:schemeClr val="accent4"/>
                  </a:solidFill>
                </a:endParaRPr>
              </a:p>
            </p:txBody>
          </p:sp>
          <p:sp>
            <p:nvSpPr>
              <p:cNvPr id="5" name="TextBox 4"/>
              <p:cNvSpPr txBox="1"/>
              <p:nvPr/>
            </p:nvSpPr>
            <p:spPr>
              <a:xfrm>
                <a:off x="3332355" y="3957235"/>
                <a:ext cx="5527291" cy="400110"/>
              </a:xfrm>
              <a:prstGeom prst="rect">
                <a:avLst/>
              </a:prstGeom>
              <a:noFill/>
            </p:spPr>
            <p:txBody>
              <a:bodyPr wrap="square" rtlCol="0" anchor="ctr">
                <a:spAutoFit/>
              </a:bodyPr>
              <a:lstStyle/>
              <a:p>
                <a:pPr algn="ctr"/>
                <a:r>
                  <a:rPr lang="en-US" sz="2000" b="1" cap="all" spc="-100" dirty="0">
                    <a:solidFill>
                      <a:schemeClr val="bg1"/>
                    </a:solidFill>
                  </a:rPr>
                  <a:t>American museum of natural history</a:t>
                </a:r>
              </a:p>
            </p:txBody>
          </p:sp>
        </p:grpSp>
        <p:grpSp>
          <p:nvGrpSpPr>
            <p:cNvPr id="10" name="Group 9"/>
            <p:cNvGrpSpPr/>
            <p:nvPr/>
          </p:nvGrpSpPr>
          <p:grpSpPr>
            <a:xfrm>
              <a:off x="2318085" y="2298032"/>
              <a:ext cx="7555831" cy="2261937"/>
              <a:chOff x="2318085" y="2466474"/>
              <a:chExt cx="7555831" cy="2261937"/>
            </a:xfrm>
          </p:grpSpPr>
          <p:cxnSp>
            <p:nvCxnSpPr>
              <p:cNvPr id="8" name="Straight Connector 7"/>
              <p:cNvCxnSpPr/>
              <p:nvPr/>
            </p:nvCxnSpPr>
            <p:spPr>
              <a:xfrm>
                <a:off x="2318085" y="2466474"/>
                <a:ext cx="7555831" cy="0"/>
              </a:xfrm>
              <a:prstGeom prst="line">
                <a:avLst/>
              </a:prstGeom>
              <a:ln>
                <a:solidFill>
                  <a:schemeClr val="bg1">
                    <a:alpha val="1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18085" y="4728411"/>
                <a:ext cx="7555831" cy="0"/>
              </a:xfrm>
              <a:prstGeom prst="line">
                <a:avLst/>
              </a:prstGeom>
              <a:ln>
                <a:solidFill>
                  <a:schemeClr val="bg1">
                    <a:alpha val="19000"/>
                  </a:schemeClr>
                </a:solidFill>
              </a:ln>
            </p:spPr>
            <p:style>
              <a:lnRef idx="1">
                <a:schemeClr val="accent1"/>
              </a:lnRef>
              <a:fillRef idx="0">
                <a:schemeClr val="accent1"/>
              </a:fillRef>
              <a:effectRef idx="0">
                <a:schemeClr val="accent1"/>
              </a:effectRef>
              <a:fontRef idx="minor">
                <a:schemeClr val="tx1"/>
              </a:fontRef>
            </p:style>
          </p:cxnSp>
        </p:grpSp>
      </p:grpSp>
      <p:sp>
        <p:nvSpPr>
          <p:cNvPr id="12" name="TextBox 11"/>
          <p:cNvSpPr txBox="1"/>
          <p:nvPr/>
        </p:nvSpPr>
        <p:spPr>
          <a:xfrm>
            <a:off x="11068494" y="6400800"/>
            <a:ext cx="733646" cy="276999"/>
          </a:xfrm>
          <a:prstGeom prst="rect">
            <a:avLst/>
          </a:prstGeom>
          <a:noFill/>
        </p:spPr>
        <p:txBody>
          <a:bodyPr wrap="square" rtlCol="0">
            <a:spAutoFit/>
          </a:bodyPr>
          <a:lstStyle/>
          <a:p>
            <a:r>
              <a:rPr lang="en-CA" sz="1200" b="1" dirty="0" smtClean="0">
                <a:solidFill>
                  <a:schemeClr val="accent4"/>
                </a:solidFill>
              </a:rPr>
              <a:t>16 of 20</a:t>
            </a:r>
            <a:endParaRPr lang="en-CA" sz="1200" b="1" dirty="0">
              <a:solidFill>
                <a:schemeClr val="accent4"/>
              </a:solidFill>
            </a:endParaRPr>
          </a:p>
        </p:txBody>
      </p:sp>
    </p:spTree>
    <p:extLst>
      <p:ext uri="{BB962C8B-B14F-4D97-AF65-F5344CB8AC3E}">
        <p14:creationId xmlns:p14="http://schemas.microsoft.com/office/powerpoint/2010/main" val="91294024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663240" y="0"/>
            <a:ext cx="10606087" cy="6858000"/>
          </a:xfrm>
          <a:prstGeom prst="rect">
            <a:avLst/>
          </a:prstGeom>
          <a:gradFill>
            <a:gsLst>
              <a:gs pos="0">
                <a:schemeClr val="bg1">
                  <a:alpha val="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6485026" y="932448"/>
            <a:ext cx="4078702" cy="4938963"/>
            <a:chOff x="6051888" y="932448"/>
            <a:chExt cx="4078702" cy="4938963"/>
          </a:xfrm>
        </p:grpSpPr>
        <p:sp>
          <p:nvSpPr>
            <p:cNvPr id="3" name="Rectangle 2"/>
            <p:cNvSpPr/>
            <p:nvPr/>
          </p:nvSpPr>
          <p:spPr>
            <a:xfrm>
              <a:off x="6051888" y="932448"/>
              <a:ext cx="4078702" cy="4938963"/>
            </a:xfrm>
            <a:prstGeom prst="rect">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533146" y="4249038"/>
              <a:ext cx="3191719" cy="1015663"/>
            </a:xfrm>
            <a:prstGeom prst="rect">
              <a:avLst/>
            </a:prstGeom>
            <a:noFill/>
          </p:spPr>
          <p:txBody>
            <a:bodyPr wrap="square" rtlCol="0" anchor="ctr">
              <a:spAutoFit/>
            </a:bodyPr>
            <a:lstStyle/>
            <a:p>
              <a:r>
                <a:rPr lang="en-US" sz="2000" b="1" spc="-100" dirty="0">
                  <a:solidFill>
                    <a:schemeClr val="tx1">
                      <a:lumMod val="65000"/>
                      <a:lumOff val="35000"/>
                    </a:schemeClr>
                  </a:solidFill>
                </a:rPr>
                <a:t>Approximately </a:t>
              </a:r>
              <a:r>
                <a:rPr lang="en-US" sz="2000" b="1" spc="-100" dirty="0" smtClean="0">
                  <a:solidFill>
                    <a:schemeClr val="tx1">
                      <a:lumMod val="65000"/>
                      <a:lumOff val="35000"/>
                    </a:schemeClr>
                  </a:solidFill>
                </a:rPr>
                <a:t>850 </a:t>
              </a:r>
              <a:r>
                <a:rPr lang="en-US" sz="2000" b="1" spc="-100" dirty="0">
                  <a:solidFill>
                    <a:schemeClr val="tx1">
                      <a:lumMod val="65000"/>
                      <a:lumOff val="35000"/>
                    </a:schemeClr>
                  </a:solidFill>
                </a:rPr>
                <a:t>items in ethnology collection are from the Nlaka’pamux cultural </a:t>
              </a:r>
              <a:r>
                <a:rPr lang="en-US" sz="2000" b="1" spc="-100" dirty="0" smtClean="0">
                  <a:solidFill>
                    <a:schemeClr val="tx1">
                      <a:lumMod val="65000"/>
                      <a:lumOff val="35000"/>
                    </a:schemeClr>
                  </a:solidFill>
                </a:rPr>
                <a:t>group.</a:t>
              </a:r>
              <a:endParaRPr lang="en-US" sz="2000" b="1" spc="-100" dirty="0">
                <a:solidFill>
                  <a:schemeClr val="tx1">
                    <a:lumMod val="65000"/>
                    <a:lumOff val="35000"/>
                  </a:schemeClr>
                </a:solidFill>
              </a:endParaRPr>
            </a:p>
          </p:txBody>
        </p:sp>
      </p:grpSp>
      <p:pic>
        <p:nvPicPr>
          <p:cNvPr id="4" name="Picture 3">
            <a:extLst>
              <a:ext uri="{FF2B5EF4-FFF2-40B4-BE49-F238E27FC236}">
                <a16:creationId xmlns:a16="http://schemas.microsoft.com/office/drawing/2014/main" xmlns="" id="{7DB3B9C8-7C66-47EC-A295-984D608A3F9E}"/>
              </a:ext>
            </a:extLst>
          </p:cNvPr>
          <p:cNvPicPr>
            <a:picLocks noChangeAspect="1"/>
          </p:cNvPicPr>
          <p:nvPr/>
        </p:nvPicPr>
        <p:blipFill>
          <a:blip r:embed="rId3"/>
          <a:stretch>
            <a:fillRect/>
          </a:stretch>
        </p:blipFill>
        <p:spPr>
          <a:xfrm>
            <a:off x="5873793" y="1593299"/>
            <a:ext cx="5376699" cy="688217"/>
          </a:xfrm>
          <a:prstGeom prst="rect">
            <a:avLst/>
          </a:prstGeom>
        </p:spPr>
      </p:pic>
      <p:pic>
        <p:nvPicPr>
          <p:cNvPr id="6" name="Picture 5">
            <a:extLst>
              <a:ext uri="{FF2B5EF4-FFF2-40B4-BE49-F238E27FC236}">
                <a16:creationId xmlns:a16="http://schemas.microsoft.com/office/drawing/2014/main" xmlns="" id="{BE945568-1837-442D-BBB5-336FB9A5605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1000"/>
                    </a14:imgEffect>
                    <a14:imgEffect>
                      <a14:brightnessContrast bright="40000" contrast="40000"/>
                    </a14:imgEffect>
                  </a14:imgLayer>
                </a14:imgProps>
              </a:ext>
            </a:extLst>
          </a:blip>
          <a:stretch>
            <a:fillRect/>
          </a:stretch>
        </p:blipFill>
        <p:spPr>
          <a:xfrm>
            <a:off x="563475" y="-27071"/>
            <a:ext cx="5143500" cy="6858000"/>
          </a:xfrm>
          <a:prstGeom prst="rect">
            <a:avLst/>
          </a:prstGeom>
        </p:spPr>
      </p:pic>
      <p:sp>
        <p:nvSpPr>
          <p:cNvPr id="9" name="TextBox 8"/>
          <p:cNvSpPr txBox="1"/>
          <p:nvPr/>
        </p:nvSpPr>
        <p:spPr>
          <a:xfrm>
            <a:off x="11068493" y="6400800"/>
            <a:ext cx="723013" cy="276999"/>
          </a:xfrm>
          <a:prstGeom prst="rect">
            <a:avLst/>
          </a:prstGeom>
          <a:noFill/>
        </p:spPr>
        <p:txBody>
          <a:bodyPr wrap="square" rtlCol="0">
            <a:spAutoFit/>
          </a:bodyPr>
          <a:lstStyle/>
          <a:p>
            <a:r>
              <a:rPr lang="en-CA" sz="1200" b="1" dirty="0" smtClean="0">
                <a:solidFill>
                  <a:schemeClr val="accent4"/>
                </a:solidFill>
              </a:rPr>
              <a:t>17 of 20</a:t>
            </a:r>
            <a:endParaRPr lang="en-CA" sz="1200" b="1" dirty="0">
              <a:solidFill>
                <a:schemeClr val="accent4"/>
              </a:solidFill>
            </a:endParaRPr>
          </a:p>
        </p:txBody>
      </p:sp>
    </p:spTree>
    <p:extLst>
      <p:ext uri="{BB962C8B-B14F-4D97-AF65-F5344CB8AC3E}">
        <p14:creationId xmlns:p14="http://schemas.microsoft.com/office/powerpoint/2010/main" val="399523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5998" y="872917"/>
            <a:ext cx="6279117" cy="1015663"/>
          </a:xfrm>
          <a:prstGeom prst="rect">
            <a:avLst/>
          </a:prstGeom>
          <a:noFill/>
          <a:ln>
            <a:noFill/>
          </a:ln>
        </p:spPr>
        <p:txBody>
          <a:bodyPr wrap="square" rtlCol="0">
            <a:spAutoFit/>
          </a:bodyPr>
          <a:lstStyle/>
          <a:p>
            <a:pPr algn="ctr"/>
            <a:r>
              <a:rPr lang="en-US" sz="6000" cap="all" spc="-300" dirty="0">
                <a:solidFill>
                  <a:schemeClr val="accent4">
                    <a:lumMod val="75000"/>
                  </a:schemeClr>
                </a:solidFill>
              </a:rPr>
              <a:t>our </a:t>
            </a:r>
            <a:r>
              <a:rPr lang="en-US" sz="6000" cap="all" spc="-300" dirty="0" smtClean="0">
                <a:solidFill>
                  <a:schemeClr val="tx1">
                    <a:lumMod val="75000"/>
                    <a:lumOff val="25000"/>
                  </a:schemeClr>
                </a:solidFill>
              </a:rPr>
              <a:t>AMNH Work</a:t>
            </a:r>
            <a:endParaRPr lang="en-US" sz="4400" cap="all" spc="-300" dirty="0">
              <a:solidFill>
                <a:schemeClr val="tx1">
                  <a:lumMod val="75000"/>
                  <a:lumOff val="25000"/>
                </a:schemeClr>
              </a:solidFill>
            </a:endParaRPr>
          </a:p>
        </p:txBody>
      </p:sp>
      <p:sp>
        <p:nvSpPr>
          <p:cNvPr id="14" name="Rounded Rectangle 13"/>
          <p:cNvSpPr/>
          <p:nvPr/>
        </p:nvSpPr>
        <p:spPr>
          <a:xfrm>
            <a:off x="1776241" y="2062129"/>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39" name="Rounded Rectangle 38"/>
          <p:cNvSpPr/>
          <p:nvPr/>
        </p:nvSpPr>
        <p:spPr>
          <a:xfrm>
            <a:off x="4046480" y="2062129"/>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42" name="Rounded Rectangle 41"/>
          <p:cNvSpPr/>
          <p:nvPr/>
        </p:nvSpPr>
        <p:spPr>
          <a:xfrm>
            <a:off x="6316719" y="2062129"/>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45" name="Rounded Rectangle 44"/>
          <p:cNvSpPr/>
          <p:nvPr/>
        </p:nvSpPr>
        <p:spPr>
          <a:xfrm>
            <a:off x="8586957" y="2062129"/>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59" name="Rounded Rectangle 58"/>
          <p:cNvSpPr/>
          <p:nvPr/>
        </p:nvSpPr>
        <p:spPr>
          <a:xfrm>
            <a:off x="1776241" y="4156284"/>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57" name="Rounded Rectangle 56"/>
          <p:cNvSpPr/>
          <p:nvPr/>
        </p:nvSpPr>
        <p:spPr>
          <a:xfrm>
            <a:off x="4046479" y="4156284"/>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55" name="Rounded Rectangle 54"/>
          <p:cNvSpPr/>
          <p:nvPr/>
        </p:nvSpPr>
        <p:spPr>
          <a:xfrm>
            <a:off x="6316717" y="4156284"/>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53" name="Rounded Rectangle 52"/>
          <p:cNvSpPr/>
          <p:nvPr/>
        </p:nvSpPr>
        <p:spPr>
          <a:xfrm>
            <a:off x="8586955" y="4156284"/>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3471" y="2240376"/>
            <a:ext cx="2218308" cy="166373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8442" y="2240376"/>
            <a:ext cx="2218308" cy="166373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7740" y="2227969"/>
            <a:ext cx="2217279" cy="166296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82711" y="2165548"/>
            <a:ext cx="2324986" cy="174374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3471" y="4151067"/>
            <a:ext cx="2228430" cy="1671323"/>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1037" y="4151067"/>
            <a:ext cx="2240581" cy="1680436"/>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2027" y="4079972"/>
            <a:ext cx="2335374" cy="1751531"/>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82711" y="4083867"/>
            <a:ext cx="2324986" cy="1743740"/>
          </a:xfrm>
          <a:prstGeom prst="rect">
            <a:avLst/>
          </a:prstGeom>
        </p:spPr>
      </p:pic>
      <p:sp>
        <p:nvSpPr>
          <p:cNvPr id="32" name="TextBox 31"/>
          <p:cNvSpPr txBox="1"/>
          <p:nvPr/>
        </p:nvSpPr>
        <p:spPr>
          <a:xfrm>
            <a:off x="11068494" y="6400800"/>
            <a:ext cx="701748" cy="276999"/>
          </a:xfrm>
          <a:prstGeom prst="rect">
            <a:avLst/>
          </a:prstGeom>
          <a:noFill/>
        </p:spPr>
        <p:txBody>
          <a:bodyPr wrap="square" rtlCol="0">
            <a:spAutoFit/>
          </a:bodyPr>
          <a:lstStyle/>
          <a:p>
            <a:r>
              <a:rPr lang="en-CA" sz="1200" b="1" dirty="0" smtClean="0">
                <a:solidFill>
                  <a:schemeClr val="accent4"/>
                </a:solidFill>
              </a:rPr>
              <a:t>18 of 20</a:t>
            </a:r>
            <a:endParaRPr lang="en-CA" sz="1200" b="1" dirty="0">
              <a:solidFill>
                <a:schemeClr val="accent4"/>
              </a:solidFill>
            </a:endParaRPr>
          </a:p>
        </p:txBody>
      </p:sp>
    </p:spTree>
    <p:extLst>
      <p:ext uri="{BB962C8B-B14F-4D97-AF65-F5344CB8AC3E}">
        <p14:creationId xmlns:p14="http://schemas.microsoft.com/office/powerpoint/2010/main" val="55220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327424" y="2133465"/>
            <a:ext cx="8128000" cy="2926080"/>
            <a:chOff x="762000" y="2133465"/>
            <a:chExt cx="8128000" cy="2926080"/>
          </a:xfrm>
        </p:grpSpPr>
        <p:sp>
          <p:nvSpPr>
            <p:cNvPr id="27" name="Rectangle 26"/>
            <p:cNvSpPr/>
            <p:nvPr/>
          </p:nvSpPr>
          <p:spPr>
            <a:xfrm>
              <a:off x="762000" y="2769600"/>
              <a:ext cx="8128000" cy="2289945"/>
            </a:xfrm>
            <a:prstGeom prst="rect">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916087" y="2133465"/>
              <a:ext cx="7313513" cy="1915251"/>
              <a:chOff x="1020259" y="2652891"/>
              <a:chExt cx="7313513" cy="1915251"/>
            </a:xfrm>
          </p:grpSpPr>
          <p:sp>
            <p:nvSpPr>
              <p:cNvPr id="3" name="TextBox 2"/>
              <p:cNvSpPr txBox="1"/>
              <p:nvPr/>
            </p:nvSpPr>
            <p:spPr>
              <a:xfrm>
                <a:off x="2834672" y="2652891"/>
                <a:ext cx="5499100" cy="1200329"/>
              </a:xfrm>
              <a:prstGeom prst="rect">
                <a:avLst/>
              </a:prstGeom>
              <a:solidFill>
                <a:schemeClr val="bg1"/>
              </a:solidFill>
              <a:ln>
                <a:noFill/>
              </a:ln>
            </p:spPr>
            <p:txBody>
              <a:bodyPr wrap="square" rtlCol="0">
                <a:spAutoFit/>
              </a:bodyPr>
              <a:lstStyle/>
              <a:p>
                <a:pPr marL="342900">
                  <a:tabLst>
                    <a:tab pos="342900" algn="l"/>
                  </a:tabLst>
                </a:pPr>
                <a:r>
                  <a:rPr lang="en-US" sz="7200" b="1" cap="all" spc="-300" dirty="0">
                    <a:solidFill>
                      <a:schemeClr val="accent4">
                        <a:lumMod val="75000"/>
                      </a:schemeClr>
                    </a:solidFill>
                  </a:rPr>
                  <a:t>angie</a:t>
                </a:r>
                <a:r>
                  <a:rPr lang="en-US" sz="7200" b="1" cap="all" spc="-300" dirty="0">
                    <a:solidFill>
                      <a:schemeClr val="accent1">
                        <a:lumMod val="75000"/>
                      </a:schemeClr>
                    </a:solidFill>
                  </a:rPr>
                  <a:t> </a:t>
                </a:r>
                <a:r>
                  <a:rPr lang="en-US" sz="7200" b="1" cap="all" spc="-300" dirty="0">
                    <a:solidFill>
                      <a:schemeClr val="tx1">
                        <a:lumMod val="75000"/>
                        <a:lumOff val="25000"/>
                      </a:schemeClr>
                    </a:solidFill>
                  </a:rPr>
                  <a:t>bain</a:t>
                </a:r>
                <a:endParaRPr lang="en-US" sz="5400" b="1" cap="all" spc="-300" dirty="0">
                  <a:solidFill>
                    <a:schemeClr val="tx1">
                      <a:lumMod val="75000"/>
                      <a:lumOff val="25000"/>
                    </a:schemeClr>
                  </a:solidFill>
                </a:endParaRPr>
              </a:p>
            </p:txBody>
          </p:sp>
          <p:sp>
            <p:nvSpPr>
              <p:cNvPr id="4" name="TextBox 3"/>
              <p:cNvSpPr txBox="1"/>
              <p:nvPr/>
            </p:nvSpPr>
            <p:spPr>
              <a:xfrm>
                <a:off x="1020259" y="3552479"/>
                <a:ext cx="5930100" cy="1015663"/>
              </a:xfrm>
              <a:prstGeom prst="rect">
                <a:avLst/>
              </a:prstGeom>
              <a:noFill/>
            </p:spPr>
            <p:txBody>
              <a:bodyPr wrap="square" rtlCol="0" anchor="ctr">
                <a:spAutoFit/>
              </a:bodyPr>
              <a:lstStyle/>
              <a:p>
                <a:pPr algn="r"/>
                <a:r>
                  <a:rPr lang="en-US" sz="2000" spc="-100" dirty="0" smtClean="0">
                    <a:solidFill>
                      <a:schemeClr val="tx1">
                        <a:lumMod val="75000"/>
                        <a:lumOff val="25000"/>
                      </a:schemeClr>
                    </a:solidFill>
                  </a:rPr>
                  <a:t>Lower Nicola Indian Band/Union of BC Indian Chiefs</a:t>
                </a:r>
                <a:r>
                  <a:rPr lang="en-US" sz="2000" spc="-100" dirty="0" smtClean="0">
                    <a:solidFill>
                      <a:schemeClr val="tx1">
                        <a:lumMod val="75000"/>
                        <a:lumOff val="25000"/>
                      </a:schemeClr>
                    </a:solidFill>
                  </a:rPr>
                  <a:t/>
                </a:r>
                <a:br>
                  <a:rPr lang="en-US" sz="2000" spc="-100" dirty="0" smtClean="0">
                    <a:solidFill>
                      <a:schemeClr val="tx1">
                        <a:lumMod val="75000"/>
                        <a:lumOff val="25000"/>
                      </a:schemeClr>
                    </a:solidFill>
                  </a:rPr>
                </a:br>
                <a:r>
                  <a:rPr lang="en-US" sz="2000" spc="-100" dirty="0" smtClean="0">
                    <a:solidFill>
                      <a:schemeClr val="tx1">
                        <a:lumMod val="75000"/>
                        <a:lumOff val="25000"/>
                      </a:schemeClr>
                    </a:solidFill>
                  </a:rPr>
                  <a:t>Email:  </a:t>
                </a:r>
                <a:r>
                  <a:rPr lang="en-US" sz="2000" spc="-100" dirty="0" smtClean="0">
                    <a:solidFill>
                      <a:schemeClr val="tx1">
                        <a:lumMod val="75000"/>
                        <a:lumOff val="25000"/>
                      </a:schemeClr>
                    </a:solidFill>
                    <a:hlinkClick r:id="rId3"/>
                  </a:rPr>
                  <a:t>angie@ubcic.bc.ca</a:t>
                </a:r>
                <a:r>
                  <a:rPr lang="en-US" sz="2000" spc="-100" dirty="0" smtClean="0">
                    <a:solidFill>
                      <a:schemeClr val="tx1">
                        <a:lumMod val="75000"/>
                        <a:lumOff val="25000"/>
                      </a:schemeClr>
                    </a:solidFill>
                  </a:rPr>
                  <a:t/>
                </a:r>
                <a:br>
                  <a:rPr lang="en-US" sz="2000" spc="-100" dirty="0" smtClean="0">
                    <a:solidFill>
                      <a:schemeClr val="tx1">
                        <a:lumMod val="75000"/>
                        <a:lumOff val="25000"/>
                      </a:schemeClr>
                    </a:solidFill>
                  </a:rPr>
                </a:br>
                <a:endParaRPr lang="en-US" sz="2000" spc="-100" dirty="0">
                  <a:solidFill>
                    <a:schemeClr val="tx1">
                      <a:lumMod val="75000"/>
                      <a:lumOff val="25000"/>
                    </a:schemeClr>
                  </a:solidFill>
                </a:endParaRPr>
              </a:p>
            </p:txBody>
          </p:sp>
        </p:grpSp>
        <p:sp>
          <p:nvSpPr>
            <p:cNvPr id="13" name="Freeform 6"/>
            <p:cNvSpPr>
              <a:spLocks/>
            </p:cNvSpPr>
            <p:nvPr/>
          </p:nvSpPr>
          <p:spPr bwMode="auto">
            <a:xfrm>
              <a:off x="5124636" y="4391232"/>
              <a:ext cx="95616" cy="212178"/>
            </a:xfrm>
            <a:custGeom>
              <a:avLst/>
              <a:gdLst>
                <a:gd name="T0" fmla="*/ 1921 w 1996"/>
                <a:gd name="T1" fmla="*/ 1 h 3691"/>
                <a:gd name="T2" fmla="*/ 1959 w 1996"/>
                <a:gd name="T3" fmla="*/ 11 h 3691"/>
                <a:gd name="T4" fmla="*/ 1985 w 1996"/>
                <a:gd name="T5" fmla="*/ 38 h 3691"/>
                <a:gd name="T6" fmla="*/ 1996 w 1996"/>
                <a:gd name="T7" fmla="*/ 76 h 3691"/>
                <a:gd name="T8" fmla="*/ 1993 w 1996"/>
                <a:gd name="T9" fmla="*/ 660 h 3691"/>
                <a:gd name="T10" fmla="*/ 1974 w 1996"/>
                <a:gd name="T11" fmla="*/ 693 h 3691"/>
                <a:gd name="T12" fmla="*/ 1941 w 1996"/>
                <a:gd name="T13" fmla="*/ 712 h 3691"/>
                <a:gd name="T14" fmla="*/ 1598 w 1996"/>
                <a:gd name="T15" fmla="*/ 714 h 3691"/>
                <a:gd name="T16" fmla="*/ 1513 w 1996"/>
                <a:gd name="T17" fmla="*/ 720 h 3691"/>
                <a:gd name="T18" fmla="*/ 1448 w 1996"/>
                <a:gd name="T19" fmla="*/ 736 h 3691"/>
                <a:gd name="T20" fmla="*/ 1401 w 1996"/>
                <a:gd name="T21" fmla="*/ 762 h 3691"/>
                <a:gd name="T22" fmla="*/ 1369 w 1996"/>
                <a:gd name="T23" fmla="*/ 799 h 3691"/>
                <a:gd name="T24" fmla="*/ 1349 w 1996"/>
                <a:gd name="T25" fmla="*/ 846 h 3691"/>
                <a:gd name="T26" fmla="*/ 1338 w 1996"/>
                <a:gd name="T27" fmla="*/ 904 h 3691"/>
                <a:gd name="T28" fmla="*/ 1335 w 1996"/>
                <a:gd name="T29" fmla="*/ 972 h 3691"/>
                <a:gd name="T30" fmla="*/ 1898 w 1996"/>
                <a:gd name="T31" fmla="*/ 1327 h 3691"/>
                <a:gd name="T32" fmla="*/ 1937 w 1996"/>
                <a:gd name="T33" fmla="*/ 1337 h 3691"/>
                <a:gd name="T34" fmla="*/ 1964 w 1996"/>
                <a:gd name="T35" fmla="*/ 1364 h 3691"/>
                <a:gd name="T36" fmla="*/ 1974 w 1996"/>
                <a:gd name="T37" fmla="*/ 1402 h 3691"/>
                <a:gd name="T38" fmla="*/ 1971 w 1996"/>
                <a:gd name="T39" fmla="*/ 2029 h 3691"/>
                <a:gd name="T40" fmla="*/ 1951 w 1996"/>
                <a:gd name="T41" fmla="*/ 2062 h 3691"/>
                <a:gd name="T42" fmla="*/ 1918 w 1996"/>
                <a:gd name="T43" fmla="*/ 2081 h 3691"/>
                <a:gd name="T44" fmla="*/ 1335 w 1996"/>
                <a:gd name="T45" fmla="*/ 2085 h 3691"/>
                <a:gd name="T46" fmla="*/ 1333 w 1996"/>
                <a:gd name="T47" fmla="*/ 3636 h 3691"/>
                <a:gd name="T48" fmla="*/ 1313 w 1996"/>
                <a:gd name="T49" fmla="*/ 3669 h 3691"/>
                <a:gd name="T50" fmla="*/ 1279 w 1996"/>
                <a:gd name="T51" fmla="*/ 3688 h 3691"/>
                <a:gd name="T52" fmla="*/ 631 w 1996"/>
                <a:gd name="T53" fmla="*/ 3691 h 3691"/>
                <a:gd name="T54" fmla="*/ 594 w 1996"/>
                <a:gd name="T55" fmla="*/ 3681 h 3691"/>
                <a:gd name="T56" fmla="*/ 566 w 1996"/>
                <a:gd name="T57" fmla="*/ 3654 h 3691"/>
                <a:gd name="T58" fmla="*/ 556 w 1996"/>
                <a:gd name="T59" fmla="*/ 3615 h 3691"/>
                <a:gd name="T60" fmla="*/ 75 w 1996"/>
                <a:gd name="T61" fmla="*/ 2085 h 3691"/>
                <a:gd name="T62" fmla="*/ 36 w 1996"/>
                <a:gd name="T63" fmla="*/ 2075 h 3691"/>
                <a:gd name="T64" fmla="*/ 10 w 1996"/>
                <a:gd name="T65" fmla="*/ 2047 h 3691"/>
                <a:gd name="T66" fmla="*/ 0 w 1996"/>
                <a:gd name="T67" fmla="*/ 2009 h 3691"/>
                <a:gd name="T68" fmla="*/ 2 w 1996"/>
                <a:gd name="T69" fmla="*/ 1383 h 3691"/>
                <a:gd name="T70" fmla="*/ 22 w 1996"/>
                <a:gd name="T71" fmla="*/ 1350 h 3691"/>
                <a:gd name="T72" fmla="*/ 54 w 1996"/>
                <a:gd name="T73" fmla="*/ 1330 h 3691"/>
                <a:gd name="T74" fmla="*/ 556 w 1996"/>
                <a:gd name="T75" fmla="*/ 1327 h 3691"/>
                <a:gd name="T76" fmla="*/ 558 w 1996"/>
                <a:gd name="T77" fmla="*/ 827 h 3691"/>
                <a:gd name="T78" fmla="*/ 579 w 1996"/>
                <a:gd name="T79" fmla="*/ 673 h 3691"/>
                <a:gd name="T80" fmla="*/ 619 w 1996"/>
                <a:gd name="T81" fmla="*/ 534 h 3691"/>
                <a:gd name="T82" fmla="*/ 678 w 1996"/>
                <a:gd name="T83" fmla="*/ 408 h 3691"/>
                <a:gd name="T84" fmla="*/ 754 w 1996"/>
                <a:gd name="T85" fmla="*/ 297 h 3691"/>
                <a:gd name="T86" fmla="*/ 846 w 1996"/>
                <a:gd name="T87" fmla="*/ 201 h 3691"/>
                <a:gd name="T88" fmla="*/ 954 w 1996"/>
                <a:gd name="T89" fmla="*/ 124 h 3691"/>
                <a:gd name="T90" fmla="*/ 1077 w 1996"/>
                <a:gd name="T91" fmla="*/ 64 h 3691"/>
                <a:gd name="T92" fmla="*/ 1213 w 1996"/>
                <a:gd name="T93" fmla="*/ 23 h 3691"/>
                <a:gd name="T94" fmla="*/ 1363 w 1996"/>
                <a:gd name="T95" fmla="*/ 3 h 3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6" h="3691">
                  <a:moveTo>
                    <a:pt x="1442" y="0"/>
                  </a:moveTo>
                  <a:lnTo>
                    <a:pt x="1921" y="1"/>
                  </a:lnTo>
                  <a:lnTo>
                    <a:pt x="1941" y="3"/>
                  </a:lnTo>
                  <a:lnTo>
                    <a:pt x="1959" y="11"/>
                  </a:lnTo>
                  <a:lnTo>
                    <a:pt x="1974" y="22"/>
                  </a:lnTo>
                  <a:lnTo>
                    <a:pt x="1985" y="38"/>
                  </a:lnTo>
                  <a:lnTo>
                    <a:pt x="1993" y="56"/>
                  </a:lnTo>
                  <a:lnTo>
                    <a:pt x="1996" y="76"/>
                  </a:lnTo>
                  <a:lnTo>
                    <a:pt x="1996" y="639"/>
                  </a:lnTo>
                  <a:lnTo>
                    <a:pt x="1993" y="660"/>
                  </a:lnTo>
                  <a:lnTo>
                    <a:pt x="1985" y="677"/>
                  </a:lnTo>
                  <a:lnTo>
                    <a:pt x="1974" y="693"/>
                  </a:lnTo>
                  <a:lnTo>
                    <a:pt x="1959" y="704"/>
                  </a:lnTo>
                  <a:lnTo>
                    <a:pt x="1941" y="712"/>
                  </a:lnTo>
                  <a:lnTo>
                    <a:pt x="1921" y="714"/>
                  </a:lnTo>
                  <a:lnTo>
                    <a:pt x="1598" y="714"/>
                  </a:lnTo>
                  <a:lnTo>
                    <a:pt x="1553" y="717"/>
                  </a:lnTo>
                  <a:lnTo>
                    <a:pt x="1513" y="720"/>
                  </a:lnTo>
                  <a:lnTo>
                    <a:pt x="1479" y="727"/>
                  </a:lnTo>
                  <a:lnTo>
                    <a:pt x="1448" y="736"/>
                  </a:lnTo>
                  <a:lnTo>
                    <a:pt x="1423" y="748"/>
                  </a:lnTo>
                  <a:lnTo>
                    <a:pt x="1401" y="762"/>
                  </a:lnTo>
                  <a:lnTo>
                    <a:pt x="1384" y="779"/>
                  </a:lnTo>
                  <a:lnTo>
                    <a:pt x="1369" y="799"/>
                  </a:lnTo>
                  <a:lnTo>
                    <a:pt x="1358" y="822"/>
                  </a:lnTo>
                  <a:lnTo>
                    <a:pt x="1349" y="846"/>
                  </a:lnTo>
                  <a:lnTo>
                    <a:pt x="1342" y="874"/>
                  </a:lnTo>
                  <a:lnTo>
                    <a:pt x="1338" y="904"/>
                  </a:lnTo>
                  <a:lnTo>
                    <a:pt x="1336" y="937"/>
                  </a:lnTo>
                  <a:lnTo>
                    <a:pt x="1335" y="972"/>
                  </a:lnTo>
                  <a:lnTo>
                    <a:pt x="1335" y="1327"/>
                  </a:lnTo>
                  <a:lnTo>
                    <a:pt x="1898" y="1327"/>
                  </a:lnTo>
                  <a:lnTo>
                    <a:pt x="1918" y="1329"/>
                  </a:lnTo>
                  <a:lnTo>
                    <a:pt x="1937" y="1337"/>
                  </a:lnTo>
                  <a:lnTo>
                    <a:pt x="1951" y="1350"/>
                  </a:lnTo>
                  <a:lnTo>
                    <a:pt x="1964" y="1364"/>
                  </a:lnTo>
                  <a:lnTo>
                    <a:pt x="1971" y="1383"/>
                  </a:lnTo>
                  <a:lnTo>
                    <a:pt x="1974" y="1402"/>
                  </a:lnTo>
                  <a:lnTo>
                    <a:pt x="1973" y="2009"/>
                  </a:lnTo>
                  <a:lnTo>
                    <a:pt x="1971" y="2029"/>
                  </a:lnTo>
                  <a:lnTo>
                    <a:pt x="1963" y="2047"/>
                  </a:lnTo>
                  <a:lnTo>
                    <a:pt x="1951" y="2062"/>
                  </a:lnTo>
                  <a:lnTo>
                    <a:pt x="1937" y="2075"/>
                  </a:lnTo>
                  <a:lnTo>
                    <a:pt x="1918" y="2081"/>
                  </a:lnTo>
                  <a:lnTo>
                    <a:pt x="1898" y="2085"/>
                  </a:lnTo>
                  <a:lnTo>
                    <a:pt x="1335" y="2085"/>
                  </a:lnTo>
                  <a:lnTo>
                    <a:pt x="1335" y="3615"/>
                  </a:lnTo>
                  <a:lnTo>
                    <a:pt x="1333" y="3636"/>
                  </a:lnTo>
                  <a:lnTo>
                    <a:pt x="1325" y="3654"/>
                  </a:lnTo>
                  <a:lnTo>
                    <a:pt x="1313" y="3669"/>
                  </a:lnTo>
                  <a:lnTo>
                    <a:pt x="1297" y="3681"/>
                  </a:lnTo>
                  <a:lnTo>
                    <a:pt x="1279" y="3688"/>
                  </a:lnTo>
                  <a:lnTo>
                    <a:pt x="1260" y="3691"/>
                  </a:lnTo>
                  <a:lnTo>
                    <a:pt x="631" y="3691"/>
                  </a:lnTo>
                  <a:lnTo>
                    <a:pt x="612" y="3688"/>
                  </a:lnTo>
                  <a:lnTo>
                    <a:pt x="594" y="3681"/>
                  </a:lnTo>
                  <a:lnTo>
                    <a:pt x="579" y="3669"/>
                  </a:lnTo>
                  <a:lnTo>
                    <a:pt x="566" y="3654"/>
                  </a:lnTo>
                  <a:lnTo>
                    <a:pt x="558" y="3636"/>
                  </a:lnTo>
                  <a:lnTo>
                    <a:pt x="556" y="3615"/>
                  </a:lnTo>
                  <a:lnTo>
                    <a:pt x="556" y="2085"/>
                  </a:lnTo>
                  <a:lnTo>
                    <a:pt x="75" y="2085"/>
                  </a:lnTo>
                  <a:lnTo>
                    <a:pt x="54" y="2081"/>
                  </a:lnTo>
                  <a:lnTo>
                    <a:pt x="36" y="2075"/>
                  </a:lnTo>
                  <a:lnTo>
                    <a:pt x="22" y="2062"/>
                  </a:lnTo>
                  <a:lnTo>
                    <a:pt x="10" y="2047"/>
                  </a:lnTo>
                  <a:lnTo>
                    <a:pt x="2" y="2029"/>
                  </a:lnTo>
                  <a:lnTo>
                    <a:pt x="0" y="2009"/>
                  </a:lnTo>
                  <a:lnTo>
                    <a:pt x="0" y="1402"/>
                  </a:lnTo>
                  <a:lnTo>
                    <a:pt x="2" y="1383"/>
                  </a:lnTo>
                  <a:lnTo>
                    <a:pt x="10" y="1364"/>
                  </a:lnTo>
                  <a:lnTo>
                    <a:pt x="22" y="1350"/>
                  </a:lnTo>
                  <a:lnTo>
                    <a:pt x="36" y="1337"/>
                  </a:lnTo>
                  <a:lnTo>
                    <a:pt x="54" y="1330"/>
                  </a:lnTo>
                  <a:lnTo>
                    <a:pt x="75" y="1327"/>
                  </a:lnTo>
                  <a:lnTo>
                    <a:pt x="556" y="1327"/>
                  </a:lnTo>
                  <a:lnTo>
                    <a:pt x="556" y="908"/>
                  </a:lnTo>
                  <a:lnTo>
                    <a:pt x="558" y="827"/>
                  </a:lnTo>
                  <a:lnTo>
                    <a:pt x="566" y="748"/>
                  </a:lnTo>
                  <a:lnTo>
                    <a:pt x="579" y="673"/>
                  </a:lnTo>
                  <a:lnTo>
                    <a:pt x="597" y="602"/>
                  </a:lnTo>
                  <a:lnTo>
                    <a:pt x="619" y="534"/>
                  </a:lnTo>
                  <a:lnTo>
                    <a:pt x="646" y="469"/>
                  </a:lnTo>
                  <a:lnTo>
                    <a:pt x="678" y="408"/>
                  </a:lnTo>
                  <a:lnTo>
                    <a:pt x="713" y="350"/>
                  </a:lnTo>
                  <a:lnTo>
                    <a:pt x="754" y="297"/>
                  </a:lnTo>
                  <a:lnTo>
                    <a:pt x="797" y="247"/>
                  </a:lnTo>
                  <a:lnTo>
                    <a:pt x="846" y="201"/>
                  </a:lnTo>
                  <a:lnTo>
                    <a:pt x="898" y="161"/>
                  </a:lnTo>
                  <a:lnTo>
                    <a:pt x="954" y="124"/>
                  </a:lnTo>
                  <a:lnTo>
                    <a:pt x="1014" y="91"/>
                  </a:lnTo>
                  <a:lnTo>
                    <a:pt x="1077" y="64"/>
                  </a:lnTo>
                  <a:lnTo>
                    <a:pt x="1143" y="42"/>
                  </a:lnTo>
                  <a:lnTo>
                    <a:pt x="1213" y="23"/>
                  </a:lnTo>
                  <a:lnTo>
                    <a:pt x="1286" y="11"/>
                  </a:lnTo>
                  <a:lnTo>
                    <a:pt x="1363" y="3"/>
                  </a:lnTo>
                  <a:lnTo>
                    <a:pt x="144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5" name="Group 24"/>
            <p:cNvGrpSpPr/>
            <p:nvPr/>
          </p:nvGrpSpPr>
          <p:grpSpPr>
            <a:xfrm>
              <a:off x="1002414" y="4233270"/>
              <a:ext cx="457200" cy="457200"/>
              <a:chOff x="1002414" y="4233270"/>
              <a:chExt cx="457200" cy="457200"/>
            </a:xfrm>
          </p:grpSpPr>
          <p:sp>
            <p:nvSpPr>
              <p:cNvPr id="7" name="Oval 6"/>
              <p:cNvSpPr/>
              <p:nvPr/>
            </p:nvSpPr>
            <p:spPr>
              <a:xfrm>
                <a:off x="1002414" y="4233270"/>
                <a:ext cx="457200" cy="457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1"/>
              <p:cNvSpPr>
                <a:spLocks/>
              </p:cNvSpPr>
              <p:nvPr/>
            </p:nvSpPr>
            <p:spPr bwMode="auto">
              <a:xfrm>
                <a:off x="1153059" y="4394310"/>
                <a:ext cx="153030" cy="135120"/>
              </a:xfrm>
              <a:custGeom>
                <a:avLst/>
                <a:gdLst>
                  <a:gd name="T0" fmla="*/ 2458 w 3364"/>
                  <a:gd name="T1" fmla="*/ 13 h 2785"/>
                  <a:gd name="T2" fmla="*/ 2636 w 3364"/>
                  <a:gd name="T3" fmla="*/ 74 h 2785"/>
                  <a:gd name="T4" fmla="*/ 2790 w 3364"/>
                  <a:gd name="T5" fmla="*/ 179 h 2785"/>
                  <a:gd name="T6" fmla="*/ 2987 w 3364"/>
                  <a:gd name="T7" fmla="*/ 182 h 2785"/>
                  <a:gd name="T8" fmla="*/ 3205 w 3364"/>
                  <a:gd name="T9" fmla="*/ 90 h 2785"/>
                  <a:gd name="T10" fmla="*/ 3222 w 3364"/>
                  <a:gd name="T11" fmla="*/ 170 h 2785"/>
                  <a:gd name="T12" fmla="*/ 3114 w 3364"/>
                  <a:gd name="T13" fmla="*/ 323 h 2785"/>
                  <a:gd name="T14" fmla="*/ 2969 w 3364"/>
                  <a:gd name="T15" fmla="*/ 441 h 2785"/>
                  <a:gd name="T16" fmla="*/ 3212 w 3364"/>
                  <a:gd name="T17" fmla="*/ 389 h 2785"/>
                  <a:gd name="T18" fmla="*/ 3317 w 3364"/>
                  <a:gd name="T19" fmla="*/ 399 h 2785"/>
                  <a:gd name="T20" fmla="*/ 3149 w 3364"/>
                  <a:gd name="T21" fmla="*/ 587 h 2785"/>
                  <a:gd name="T22" fmla="*/ 3021 w 3364"/>
                  <a:gd name="T23" fmla="*/ 785 h 2785"/>
                  <a:gd name="T24" fmla="*/ 3007 w 3364"/>
                  <a:gd name="T25" fmla="*/ 1027 h 2785"/>
                  <a:gd name="T26" fmla="*/ 2961 w 3364"/>
                  <a:gd name="T27" fmla="*/ 1269 h 2785"/>
                  <a:gd name="T28" fmla="*/ 2886 w 3364"/>
                  <a:gd name="T29" fmla="*/ 1509 h 2785"/>
                  <a:gd name="T30" fmla="*/ 2781 w 3364"/>
                  <a:gd name="T31" fmla="*/ 1742 h 2785"/>
                  <a:gd name="T32" fmla="*/ 2649 w 3364"/>
                  <a:gd name="T33" fmla="*/ 1962 h 2785"/>
                  <a:gd name="T34" fmla="*/ 2487 w 3364"/>
                  <a:gd name="T35" fmla="*/ 2166 h 2785"/>
                  <a:gd name="T36" fmla="*/ 2298 w 3364"/>
                  <a:gd name="T37" fmla="*/ 2348 h 2785"/>
                  <a:gd name="T38" fmla="*/ 2081 w 3364"/>
                  <a:gd name="T39" fmla="*/ 2506 h 2785"/>
                  <a:gd name="T40" fmla="*/ 1837 w 3364"/>
                  <a:gd name="T41" fmla="*/ 2631 h 2785"/>
                  <a:gd name="T42" fmla="*/ 1567 w 3364"/>
                  <a:gd name="T43" fmla="*/ 2723 h 2785"/>
                  <a:gd name="T44" fmla="*/ 1271 w 3364"/>
                  <a:gd name="T45" fmla="*/ 2775 h 2785"/>
                  <a:gd name="T46" fmla="*/ 953 w 3364"/>
                  <a:gd name="T47" fmla="*/ 2782 h 2785"/>
                  <a:gd name="T48" fmla="*/ 645 w 3364"/>
                  <a:gd name="T49" fmla="*/ 2741 h 2785"/>
                  <a:gd name="T50" fmla="*/ 355 w 3364"/>
                  <a:gd name="T51" fmla="*/ 2652 h 2785"/>
                  <a:gd name="T52" fmla="*/ 85 w 3364"/>
                  <a:gd name="T53" fmla="*/ 2521 h 2785"/>
                  <a:gd name="T54" fmla="*/ 165 w 3364"/>
                  <a:gd name="T55" fmla="*/ 2478 h 2785"/>
                  <a:gd name="T56" fmla="*/ 447 w 3364"/>
                  <a:gd name="T57" fmla="*/ 2450 h 2785"/>
                  <a:gd name="T58" fmla="*/ 711 w 3364"/>
                  <a:gd name="T59" fmla="*/ 2365 h 2785"/>
                  <a:gd name="T60" fmla="*/ 948 w 3364"/>
                  <a:gd name="T61" fmla="*/ 2232 h 2785"/>
                  <a:gd name="T62" fmla="*/ 896 w 3364"/>
                  <a:gd name="T63" fmla="*/ 2164 h 2785"/>
                  <a:gd name="T64" fmla="*/ 722 w 3364"/>
                  <a:gd name="T65" fmla="*/ 2102 h 2785"/>
                  <a:gd name="T66" fmla="*/ 573 w 3364"/>
                  <a:gd name="T67" fmla="*/ 1997 h 2785"/>
                  <a:gd name="T68" fmla="*/ 456 w 3364"/>
                  <a:gd name="T69" fmla="*/ 1858 h 2785"/>
                  <a:gd name="T70" fmla="*/ 377 w 3364"/>
                  <a:gd name="T71" fmla="*/ 1690 h 2785"/>
                  <a:gd name="T72" fmla="*/ 570 w 3364"/>
                  <a:gd name="T73" fmla="*/ 1700 h 2785"/>
                  <a:gd name="T74" fmla="*/ 626 w 3364"/>
                  <a:gd name="T75" fmla="*/ 1663 h 2785"/>
                  <a:gd name="T76" fmla="*/ 457 w 3364"/>
                  <a:gd name="T77" fmla="*/ 1583 h 2785"/>
                  <a:gd name="T78" fmla="*/ 315 w 3364"/>
                  <a:gd name="T79" fmla="*/ 1460 h 2785"/>
                  <a:gd name="T80" fmla="*/ 209 w 3364"/>
                  <a:gd name="T81" fmla="*/ 1304 h 2785"/>
                  <a:gd name="T82" fmla="*/ 148 w 3364"/>
                  <a:gd name="T83" fmla="*/ 1121 h 2785"/>
                  <a:gd name="T84" fmla="*/ 136 w 3364"/>
                  <a:gd name="T85" fmla="*/ 979 h 2785"/>
                  <a:gd name="T86" fmla="*/ 285 w 3364"/>
                  <a:gd name="T87" fmla="*/ 1043 h 2785"/>
                  <a:gd name="T88" fmla="*/ 447 w 3364"/>
                  <a:gd name="T89" fmla="*/ 1068 h 2785"/>
                  <a:gd name="T90" fmla="*/ 312 w 3364"/>
                  <a:gd name="T91" fmla="*/ 945 h 2785"/>
                  <a:gd name="T92" fmla="*/ 211 w 3364"/>
                  <a:gd name="T93" fmla="*/ 791 h 2785"/>
                  <a:gd name="T94" fmla="*/ 152 w 3364"/>
                  <a:gd name="T95" fmla="*/ 612 h 2785"/>
                  <a:gd name="T96" fmla="*/ 144 w 3364"/>
                  <a:gd name="T97" fmla="*/ 419 h 2785"/>
                  <a:gd name="T98" fmla="*/ 183 w 3364"/>
                  <a:gd name="T99" fmla="*/ 239 h 2785"/>
                  <a:gd name="T100" fmla="*/ 300 w 3364"/>
                  <a:gd name="T101" fmla="*/ 207 h 2785"/>
                  <a:gd name="T102" fmla="*/ 520 w 3364"/>
                  <a:gd name="T103" fmla="*/ 419 h 2785"/>
                  <a:gd name="T104" fmla="*/ 769 w 3364"/>
                  <a:gd name="T105" fmla="*/ 595 h 2785"/>
                  <a:gd name="T106" fmla="*/ 1045 w 3364"/>
                  <a:gd name="T107" fmla="*/ 730 h 2785"/>
                  <a:gd name="T108" fmla="*/ 1342 w 3364"/>
                  <a:gd name="T109" fmla="*/ 821 h 2785"/>
                  <a:gd name="T110" fmla="*/ 1658 w 3364"/>
                  <a:gd name="T111" fmla="*/ 863 h 2785"/>
                  <a:gd name="T112" fmla="*/ 1639 w 3364"/>
                  <a:gd name="T113" fmla="*/ 704 h 2785"/>
                  <a:gd name="T114" fmla="*/ 1667 w 3364"/>
                  <a:gd name="T115" fmla="*/ 507 h 2785"/>
                  <a:gd name="T116" fmla="*/ 1745 w 3364"/>
                  <a:gd name="T117" fmla="*/ 330 h 2785"/>
                  <a:gd name="T118" fmla="*/ 1864 w 3364"/>
                  <a:gd name="T119" fmla="*/ 185 h 2785"/>
                  <a:gd name="T120" fmla="*/ 2018 w 3364"/>
                  <a:gd name="T121" fmla="*/ 76 h 2785"/>
                  <a:gd name="T122" fmla="*/ 2198 w 3364"/>
                  <a:gd name="T123" fmla="*/ 13 h 2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4" h="2785">
                    <a:moveTo>
                      <a:pt x="2330" y="0"/>
                    </a:moveTo>
                    <a:lnTo>
                      <a:pt x="2395" y="3"/>
                    </a:lnTo>
                    <a:lnTo>
                      <a:pt x="2458" y="13"/>
                    </a:lnTo>
                    <a:lnTo>
                      <a:pt x="2520" y="28"/>
                    </a:lnTo>
                    <a:lnTo>
                      <a:pt x="2579" y="48"/>
                    </a:lnTo>
                    <a:lnTo>
                      <a:pt x="2636" y="74"/>
                    </a:lnTo>
                    <a:lnTo>
                      <a:pt x="2691" y="105"/>
                    </a:lnTo>
                    <a:lnTo>
                      <a:pt x="2742" y="140"/>
                    </a:lnTo>
                    <a:lnTo>
                      <a:pt x="2790" y="179"/>
                    </a:lnTo>
                    <a:lnTo>
                      <a:pt x="2833" y="222"/>
                    </a:lnTo>
                    <a:lnTo>
                      <a:pt x="2911" y="204"/>
                    </a:lnTo>
                    <a:lnTo>
                      <a:pt x="2987" y="182"/>
                    </a:lnTo>
                    <a:lnTo>
                      <a:pt x="3062" y="155"/>
                    </a:lnTo>
                    <a:lnTo>
                      <a:pt x="3134" y="125"/>
                    </a:lnTo>
                    <a:lnTo>
                      <a:pt x="3205" y="90"/>
                    </a:lnTo>
                    <a:lnTo>
                      <a:pt x="3272" y="52"/>
                    </a:lnTo>
                    <a:lnTo>
                      <a:pt x="3250" y="112"/>
                    </a:lnTo>
                    <a:lnTo>
                      <a:pt x="3222" y="170"/>
                    </a:lnTo>
                    <a:lnTo>
                      <a:pt x="3190" y="224"/>
                    </a:lnTo>
                    <a:lnTo>
                      <a:pt x="3154" y="276"/>
                    </a:lnTo>
                    <a:lnTo>
                      <a:pt x="3114" y="323"/>
                    </a:lnTo>
                    <a:lnTo>
                      <a:pt x="3069" y="366"/>
                    </a:lnTo>
                    <a:lnTo>
                      <a:pt x="3020" y="406"/>
                    </a:lnTo>
                    <a:lnTo>
                      <a:pt x="2969" y="441"/>
                    </a:lnTo>
                    <a:lnTo>
                      <a:pt x="3051" y="429"/>
                    </a:lnTo>
                    <a:lnTo>
                      <a:pt x="3132" y="411"/>
                    </a:lnTo>
                    <a:lnTo>
                      <a:pt x="3212" y="389"/>
                    </a:lnTo>
                    <a:lnTo>
                      <a:pt x="3290" y="361"/>
                    </a:lnTo>
                    <a:lnTo>
                      <a:pt x="3364" y="329"/>
                    </a:lnTo>
                    <a:lnTo>
                      <a:pt x="3317" y="399"/>
                    </a:lnTo>
                    <a:lnTo>
                      <a:pt x="3264" y="466"/>
                    </a:lnTo>
                    <a:lnTo>
                      <a:pt x="3208" y="528"/>
                    </a:lnTo>
                    <a:lnTo>
                      <a:pt x="3149" y="587"/>
                    </a:lnTo>
                    <a:lnTo>
                      <a:pt x="3086" y="643"/>
                    </a:lnTo>
                    <a:lnTo>
                      <a:pt x="3019" y="694"/>
                    </a:lnTo>
                    <a:lnTo>
                      <a:pt x="3021" y="785"/>
                    </a:lnTo>
                    <a:lnTo>
                      <a:pt x="3020" y="865"/>
                    </a:lnTo>
                    <a:lnTo>
                      <a:pt x="3015" y="945"/>
                    </a:lnTo>
                    <a:lnTo>
                      <a:pt x="3007" y="1027"/>
                    </a:lnTo>
                    <a:lnTo>
                      <a:pt x="2995" y="1107"/>
                    </a:lnTo>
                    <a:lnTo>
                      <a:pt x="2980" y="1188"/>
                    </a:lnTo>
                    <a:lnTo>
                      <a:pt x="2961" y="1269"/>
                    </a:lnTo>
                    <a:lnTo>
                      <a:pt x="2940" y="1349"/>
                    </a:lnTo>
                    <a:lnTo>
                      <a:pt x="2915" y="1430"/>
                    </a:lnTo>
                    <a:lnTo>
                      <a:pt x="2886" y="1509"/>
                    </a:lnTo>
                    <a:lnTo>
                      <a:pt x="2855" y="1588"/>
                    </a:lnTo>
                    <a:lnTo>
                      <a:pt x="2820" y="1665"/>
                    </a:lnTo>
                    <a:lnTo>
                      <a:pt x="2781" y="1742"/>
                    </a:lnTo>
                    <a:lnTo>
                      <a:pt x="2741" y="1817"/>
                    </a:lnTo>
                    <a:lnTo>
                      <a:pt x="2696" y="1891"/>
                    </a:lnTo>
                    <a:lnTo>
                      <a:pt x="2649" y="1962"/>
                    </a:lnTo>
                    <a:lnTo>
                      <a:pt x="2598" y="2032"/>
                    </a:lnTo>
                    <a:lnTo>
                      <a:pt x="2544" y="2100"/>
                    </a:lnTo>
                    <a:lnTo>
                      <a:pt x="2487" y="2166"/>
                    </a:lnTo>
                    <a:lnTo>
                      <a:pt x="2427" y="2229"/>
                    </a:lnTo>
                    <a:lnTo>
                      <a:pt x="2364" y="2290"/>
                    </a:lnTo>
                    <a:lnTo>
                      <a:pt x="2298" y="2348"/>
                    </a:lnTo>
                    <a:lnTo>
                      <a:pt x="2228" y="2403"/>
                    </a:lnTo>
                    <a:lnTo>
                      <a:pt x="2156" y="2456"/>
                    </a:lnTo>
                    <a:lnTo>
                      <a:pt x="2081" y="2506"/>
                    </a:lnTo>
                    <a:lnTo>
                      <a:pt x="2003" y="2551"/>
                    </a:lnTo>
                    <a:lnTo>
                      <a:pt x="1922" y="2593"/>
                    </a:lnTo>
                    <a:lnTo>
                      <a:pt x="1837" y="2631"/>
                    </a:lnTo>
                    <a:lnTo>
                      <a:pt x="1750" y="2666"/>
                    </a:lnTo>
                    <a:lnTo>
                      <a:pt x="1660" y="2696"/>
                    </a:lnTo>
                    <a:lnTo>
                      <a:pt x="1567" y="2723"/>
                    </a:lnTo>
                    <a:lnTo>
                      <a:pt x="1471" y="2745"/>
                    </a:lnTo>
                    <a:lnTo>
                      <a:pt x="1372" y="2762"/>
                    </a:lnTo>
                    <a:lnTo>
                      <a:pt x="1271" y="2775"/>
                    </a:lnTo>
                    <a:lnTo>
                      <a:pt x="1166" y="2782"/>
                    </a:lnTo>
                    <a:lnTo>
                      <a:pt x="1058" y="2785"/>
                    </a:lnTo>
                    <a:lnTo>
                      <a:pt x="953" y="2782"/>
                    </a:lnTo>
                    <a:lnTo>
                      <a:pt x="849" y="2773"/>
                    </a:lnTo>
                    <a:lnTo>
                      <a:pt x="747" y="2760"/>
                    </a:lnTo>
                    <a:lnTo>
                      <a:pt x="645" y="2741"/>
                    </a:lnTo>
                    <a:lnTo>
                      <a:pt x="547" y="2715"/>
                    </a:lnTo>
                    <a:lnTo>
                      <a:pt x="449" y="2687"/>
                    </a:lnTo>
                    <a:lnTo>
                      <a:pt x="355" y="2652"/>
                    </a:lnTo>
                    <a:lnTo>
                      <a:pt x="262" y="2613"/>
                    </a:lnTo>
                    <a:lnTo>
                      <a:pt x="172" y="2570"/>
                    </a:lnTo>
                    <a:lnTo>
                      <a:pt x="85" y="2521"/>
                    </a:lnTo>
                    <a:lnTo>
                      <a:pt x="0" y="2469"/>
                    </a:lnTo>
                    <a:lnTo>
                      <a:pt x="82" y="2476"/>
                    </a:lnTo>
                    <a:lnTo>
                      <a:pt x="165" y="2478"/>
                    </a:lnTo>
                    <a:lnTo>
                      <a:pt x="261" y="2475"/>
                    </a:lnTo>
                    <a:lnTo>
                      <a:pt x="355" y="2465"/>
                    </a:lnTo>
                    <a:lnTo>
                      <a:pt x="447" y="2450"/>
                    </a:lnTo>
                    <a:lnTo>
                      <a:pt x="537" y="2427"/>
                    </a:lnTo>
                    <a:lnTo>
                      <a:pt x="625" y="2399"/>
                    </a:lnTo>
                    <a:lnTo>
                      <a:pt x="711" y="2365"/>
                    </a:lnTo>
                    <a:lnTo>
                      <a:pt x="793" y="2326"/>
                    </a:lnTo>
                    <a:lnTo>
                      <a:pt x="873" y="2282"/>
                    </a:lnTo>
                    <a:lnTo>
                      <a:pt x="948" y="2232"/>
                    </a:lnTo>
                    <a:lnTo>
                      <a:pt x="1022" y="2179"/>
                    </a:lnTo>
                    <a:lnTo>
                      <a:pt x="958" y="2174"/>
                    </a:lnTo>
                    <a:lnTo>
                      <a:pt x="896" y="2164"/>
                    </a:lnTo>
                    <a:lnTo>
                      <a:pt x="836" y="2148"/>
                    </a:lnTo>
                    <a:lnTo>
                      <a:pt x="778" y="2128"/>
                    </a:lnTo>
                    <a:lnTo>
                      <a:pt x="722" y="2102"/>
                    </a:lnTo>
                    <a:lnTo>
                      <a:pt x="669" y="2071"/>
                    </a:lnTo>
                    <a:lnTo>
                      <a:pt x="619" y="2036"/>
                    </a:lnTo>
                    <a:lnTo>
                      <a:pt x="573" y="1997"/>
                    </a:lnTo>
                    <a:lnTo>
                      <a:pt x="530" y="1954"/>
                    </a:lnTo>
                    <a:lnTo>
                      <a:pt x="491" y="1907"/>
                    </a:lnTo>
                    <a:lnTo>
                      <a:pt x="456" y="1858"/>
                    </a:lnTo>
                    <a:lnTo>
                      <a:pt x="425" y="1804"/>
                    </a:lnTo>
                    <a:lnTo>
                      <a:pt x="399" y="1748"/>
                    </a:lnTo>
                    <a:lnTo>
                      <a:pt x="377" y="1690"/>
                    </a:lnTo>
                    <a:lnTo>
                      <a:pt x="442" y="1700"/>
                    </a:lnTo>
                    <a:lnTo>
                      <a:pt x="507" y="1702"/>
                    </a:lnTo>
                    <a:lnTo>
                      <a:pt x="570" y="1700"/>
                    </a:lnTo>
                    <a:lnTo>
                      <a:pt x="631" y="1691"/>
                    </a:lnTo>
                    <a:lnTo>
                      <a:pt x="689" y="1679"/>
                    </a:lnTo>
                    <a:lnTo>
                      <a:pt x="626" y="1663"/>
                    </a:lnTo>
                    <a:lnTo>
                      <a:pt x="567" y="1641"/>
                    </a:lnTo>
                    <a:lnTo>
                      <a:pt x="510" y="1614"/>
                    </a:lnTo>
                    <a:lnTo>
                      <a:pt x="457" y="1583"/>
                    </a:lnTo>
                    <a:lnTo>
                      <a:pt x="406" y="1547"/>
                    </a:lnTo>
                    <a:lnTo>
                      <a:pt x="358" y="1506"/>
                    </a:lnTo>
                    <a:lnTo>
                      <a:pt x="315" y="1460"/>
                    </a:lnTo>
                    <a:lnTo>
                      <a:pt x="274" y="1412"/>
                    </a:lnTo>
                    <a:lnTo>
                      <a:pt x="239" y="1360"/>
                    </a:lnTo>
                    <a:lnTo>
                      <a:pt x="209" y="1304"/>
                    </a:lnTo>
                    <a:lnTo>
                      <a:pt x="183" y="1246"/>
                    </a:lnTo>
                    <a:lnTo>
                      <a:pt x="163" y="1185"/>
                    </a:lnTo>
                    <a:lnTo>
                      <a:pt x="148" y="1121"/>
                    </a:lnTo>
                    <a:lnTo>
                      <a:pt x="139" y="1055"/>
                    </a:lnTo>
                    <a:lnTo>
                      <a:pt x="136" y="988"/>
                    </a:lnTo>
                    <a:lnTo>
                      <a:pt x="136" y="979"/>
                    </a:lnTo>
                    <a:lnTo>
                      <a:pt x="183" y="1005"/>
                    </a:lnTo>
                    <a:lnTo>
                      <a:pt x="233" y="1025"/>
                    </a:lnTo>
                    <a:lnTo>
                      <a:pt x="285" y="1043"/>
                    </a:lnTo>
                    <a:lnTo>
                      <a:pt x="338" y="1055"/>
                    </a:lnTo>
                    <a:lnTo>
                      <a:pt x="391" y="1064"/>
                    </a:lnTo>
                    <a:lnTo>
                      <a:pt x="447" y="1068"/>
                    </a:lnTo>
                    <a:lnTo>
                      <a:pt x="399" y="1031"/>
                    </a:lnTo>
                    <a:lnTo>
                      <a:pt x="353" y="991"/>
                    </a:lnTo>
                    <a:lnTo>
                      <a:pt x="312" y="945"/>
                    </a:lnTo>
                    <a:lnTo>
                      <a:pt x="273" y="898"/>
                    </a:lnTo>
                    <a:lnTo>
                      <a:pt x="240" y="846"/>
                    </a:lnTo>
                    <a:lnTo>
                      <a:pt x="211" y="791"/>
                    </a:lnTo>
                    <a:lnTo>
                      <a:pt x="186" y="734"/>
                    </a:lnTo>
                    <a:lnTo>
                      <a:pt x="167" y="674"/>
                    </a:lnTo>
                    <a:lnTo>
                      <a:pt x="152" y="612"/>
                    </a:lnTo>
                    <a:lnTo>
                      <a:pt x="144" y="549"/>
                    </a:lnTo>
                    <a:lnTo>
                      <a:pt x="141" y="482"/>
                    </a:lnTo>
                    <a:lnTo>
                      <a:pt x="144" y="419"/>
                    </a:lnTo>
                    <a:lnTo>
                      <a:pt x="151" y="357"/>
                    </a:lnTo>
                    <a:lnTo>
                      <a:pt x="165" y="297"/>
                    </a:lnTo>
                    <a:lnTo>
                      <a:pt x="183" y="239"/>
                    </a:lnTo>
                    <a:lnTo>
                      <a:pt x="206" y="183"/>
                    </a:lnTo>
                    <a:lnTo>
                      <a:pt x="234" y="129"/>
                    </a:lnTo>
                    <a:lnTo>
                      <a:pt x="300" y="207"/>
                    </a:lnTo>
                    <a:lnTo>
                      <a:pt x="370" y="282"/>
                    </a:lnTo>
                    <a:lnTo>
                      <a:pt x="443" y="353"/>
                    </a:lnTo>
                    <a:lnTo>
                      <a:pt x="520" y="419"/>
                    </a:lnTo>
                    <a:lnTo>
                      <a:pt x="600" y="482"/>
                    </a:lnTo>
                    <a:lnTo>
                      <a:pt x="683" y="540"/>
                    </a:lnTo>
                    <a:lnTo>
                      <a:pt x="769" y="595"/>
                    </a:lnTo>
                    <a:lnTo>
                      <a:pt x="858" y="645"/>
                    </a:lnTo>
                    <a:lnTo>
                      <a:pt x="951" y="690"/>
                    </a:lnTo>
                    <a:lnTo>
                      <a:pt x="1045" y="730"/>
                    </a:lnTo>
                    <a:lnTo>
                      <a:pt x="1141" y="766"/>
                    </a:lnTo>
                    <a:lnTo>
                      <a:pt x="1240" y="797"/>
                    </a:lnTo>
                    <a:lnTo>
                      <a:pt x="1342" y="821"/>
                    </a:lnTo>
                    <a:lnTo>
                      <a:pt x="1445" y="841"/>
                    </a:lnTo>
                    <a:lnTo>
                      <a:pt x="1550" y="855"/>
                    </a:lnTo>
                    <a:lnTo>
                      <a:pt x="1658" y="863"/>
                    </a:lnTo>
                    <a:lnTo>
                      <a:pt x="1647" y="811"/>
                    </a:lnTo>
                    <a:lnTo>
                      <a:pt x="1641" y="758"/>
                    </a:lnTo>
                    <a:lnTo>
                      <a:pt x="1639" y="704"/>
                    </a:lnTo>
                    <a:lnTo>
                      <a:pt x="1643" y="635"/>
                    </a:lnTo>
                    <a:lnTo>
                      <a:pt x="1653" y="570"/>
                    </a:lnTo>
                    <a:lnTo>
                      <a:pt x="1667" y="507"/>
                    </a:lnTo>
                    <a:lnTo>
                      <a:pt x="1688" y="444"/>
                    </a:lnTo>
                    <a:lnTo>
                      <a:pt x="1714" y="386"/>
                    </a:lnTo>
                    <a:lnTo>
                      <a:pt x="1745" y="330"/>
                    </a:lnTo>
                    <a:lnTo>
                      <a:pt x="1780" y="278"/>
                    </a:lnTo>
                    <a:lnTo>
                      <a:pt x="1820" y="229"/>
                    </a:lnTo>
                    <a:lnTo>
                      <a:pt x="1864" y="185"/>
                    </a:lnTo>
                    <a:lnTo>
                      <a:pt x="1912" y="144"/>
                    </a:lnTo>
                    <a:lnTo>
                      <a:pt x="1963" y="108"/>
                    </a:lnTo>
                    <a:lnTo>
                      <a:pt x="2018" y="76"/>
                    </a:lnTo>
                    <a:lnTo>
                      <a:pt x="2076" y="50"/>
                    </a:lnTo>
                    <a:lnTo>
                      <a:pt x="2136" y="29"/>
                    </a:lnTo>
                    <a:lnTo>
                      <a:pt x="2198" y="13"/>
                    </a:lnTo>
                    <a:lnTo>
                      <a:pt x="2264" y="3"/>
                    </a:lnTo>
                    <a:lnTo>
                      <a:pt x="233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p:cNvGrpSpPr/>
            <p:nvPr/>
          </p:nvGrpSpPr>
          <p:grpSpPr>
            <a:xfrm>
              <a:off x="3704886" y="4233270"/>
              <a:ext cx="457200" cy="457200"/>
              <a:chOff x="3704886" y="4233270"/>
              <a:chExt cx="457200" cy="457200"/>
            </a:xfrm>
          </p:grpSpPr>
          <p:sp>
            <p:nvSpPr>
              <p:cNvPr id="8" name="Oval 7"/>
              <p:cNvSpPr/>
              <p:nvPr/>
            </p:nvSpPr>
            <p:spPr>
              <a:xfrm>
                <a:off x="3704886" y="4233270"/>
                <a:ext cx="457200" cy="4572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16"/>
              <p:cNvSpPr>
                <a:spLocks noEditPoints="1"/>
              </p:cNvSpPr>
              <p:nvPr/>
            </p:nvSpPr>
            <p:spPr bwMode="auto">
              <a:xfrm>
                <a:off x="3833474" y="4369002"/>
                <a:ext cx="200025" cy="185737"/>
              </a:xfrm>
              <a:custGeom>
                <a:avLst/>
                <a:gdLst>
                  <a:gd name="T0" fmla="*/ 784 w 3456"/>
                  <a:gd name="T1" fmla="*/ 3291 h 3291"/>
                  <a:gd name="T2" fmla="*/ 2604 w 3456"/>
                  <a:gd name="T3" fmla="*/ 1019 h 3291"/>
                  <a:gd name="T4" fmla="*/ 2787 w 3456"/>
                  <a:gd name="T5" fmla="*/ 1035 h 3291"/>
                  <a:gd name="T6" fmla="*/ 2955 w 3456"/>
                  <a:gd name="T7" fmla="*/ 1085 h 3291"/>
                  <a:gd name="T8" fmla="*/ 3105 w 3456"/>
                  <a:gd name="T9" fmla="*/ 1167 h 3291"/>
                  <a:gd name="T10" fmla="*/ 3232 w 3456"/>
                  <a:gd name="T11" fmla="*/ 1284 h 3291"/>
                  <a:gd name="T12" fmla="*/ 3333 w 3456"/>
                  <a:gd name="T13" fmla="*/ 1436 h 3291"/>
                  <a:gd name="T14" fmla="*/ 3407 w 3456"/>
                  <a:gd name="T15" fmla="*/ 1624 h 3291"/>
                  <a:gd name="T16" fmla="*/ 3448 w 3456"/>
                  <a:gd name="T17" fmla="*/ 1849 h 3291"/>
                  <a:gd name="T18" fmla="*/ 3456 w 3456"/>
                  <a:gd name="T19" fmla="*/ 3291 h 3291"/>
                  <a:gd name="T20" fmla="*/ 2715 w 3456"/>
                  <a:gd name="T21" fmla="*/ 2052 h 3291"/>
                  <a:gd name="T22" fmla="*/ 2697 w 3456"/>
                  <a:gd name="T23" fmla="*/ 1910 h 3291"/>
                  <a:gd name="T24" fmla="*/ 2657 w 3456"/>
                  <a:gd name="T25" fmla="*/ 1790 h 3291"/>
                  <a:gd name="T26" fmla="*/ 2593 w 3456"/>
                  <a:gd name="T27" fmla="*/ 1697 h 3291"/>
                  <a:gd name="T28" fmla="*/ 2503 w 3456"/>
                  <a:gd name="T29" fmla="*/ 1634 h 3291"/>
                  <a:gd name="T30" fmla="*/ 2386 w 3456"/>
                  <a:gd name="T31" fmla="*/ 1603 h 3291"/>
                  <a:gd name="T32" fmla="*/ 2252 w 3456"/>
                  <a:gd name="T33" fmla="*/ 1611 h 3291"/>
                  <a:gd name="T34" fmla="*/ 2140 w 3456"/>
                  <a:gd name="T35" fmla="*/ 1655 h 3291"/>
                  <a:gd name="T36" fmla="*/ 2053 w 3456"/>
                  <a:gd name="T37" fmla="*/ 1724 h 3291"/>
                  <a:gd name="T38" fmla="*/ 1990 w 3456"/>
                  <a:gd name="T39" fmla="*/ 1810 h 3291"/>
                  <a:gd name="T40" fmla="*/ 1950 w 3456"/>
                  <a:gd name="T41" fmla="*/ 1902 h 3291"/>
                  <a:gd name="T42" fmla="*/ 1936 w 3456"/>
                  <a:gd name="T43" fmla="*/ 2011 h 3291"/>
                  <a:gd name="T44" fmla="*/ 1194 w 3456"/>
                  <a:gd name="T45" fmla="*/ 3291 h 3291"/>
                  <a:gd name="T46" fmla="*/ 1195 w 3456"/>
                  <a:gd name="T47" fmla="*/ 3258 h 3291"/>
                  <a:gd name="T48" fmla="*/ 1195 w 3456"/>
                  <a:gd name="T49" fmla="*/ 3163 h 3291"/>
                  <a:gd name="T50" fmla="*/ 1196 w 3456"/>
                  <a:gd name="T51" fmla="*/ 3017 h 3291"/>
                  <a:gd name="T52" fmla="*/ 1196 w 3456"/>
                  <a:gd name="T53" fmla="*/ 2831 h 3291"/>
                  <a:gd name="T54" fmla="*/ 1197 w 3456"/>
                  <a:gd name="T55" fmla="*/ 2616 h 3291"/>
                  <a:gd name="T56" fmla="*/ 1198 w 3456"/>
                  <a:gd name="T57" fmla="*/ 2381 h 3291"/>
                  <a:gd name="T58" fmla="*/ 1198 w 3456"/>
                  <a:gd name="T59" fmla="*/ 2137 h 3291"/>
                  <a:gd name="T60" fmla="*/ 1199 w 3456"/>
                  <a:gd name="T61" fmla="*/ 1895 h 3291"/>
                  <a:gd name="T62" fmla="*/ 1199 w 3456"/>
                  <a:gd name="T63" fmla="*/ 1664 h 3291"/>
                  <a:gd name="T64" fmla="*/ 1198 w 3456"/>
                  <a:gd name="T65" fmla="*/ 1456 h 3291"/>
                  <a:gd name="T66" fmla="*/ 1198 w 3456"/>
                  <a:gd name="T67" fmla="*/ 1281 h 3291"/>
                  <a:gd name="T68" fmla="*/ 1196 w 3456"/>
                  <a:gd name="T69" fmla="*/ 1149 h 3291"/>
                  <a:gd name="T70" fmla="*/ 1194 w 3456"/>
                  <a:gd name="T71" fmla="*/ 1071 h 3291"/>
                  <a:gd name="T72" fmla="*/ 1933 w 3456"/>
                  <a:gd name="T73" fmla="*/ 1389 h 3291"/>
                  <a:gd name="T74" fmla="*/ 1935 w 3456"/>
                  <a:gd name="T75" fmla="*/ 1385 h 3291"/>
                  <a:gd name="T76" fmla="*/ 1992 w 3456"/>
                  <a:gd name="T77" fmla="*/ 1306 h 3291"/>
                  <a:gd name="T78" fmla="*/ 2065 w 3456"/>
                  <a:gd name="T79" fmla="*/ 1224 h 3291"/>
                  <a:gd name="T80" fmla="*/ 2158 w 3456"/>
                  <a:gd name="T81" fmla="*/ 1145 h 3291"/>
                  <a:gd name="T82" fmla="*/ 2277 w 3456"/>
                  <a:gd name="T83" fmla="*/ 1081 h 3291"/>
                  <a:gd name="T84" fmla="*/ 2423 w 3456"/>
                  <a:gd name="T85" fmla="*/ 1036 h 3291"/>
                  <a:gd name="T86" fmla="*/ 2604 w 3456"/>
                  <a:gd name="T87" fmla="*/ 1019 h 3291"/>
                  <a:gd name="T88" fmla="*/ 522 w 3456"/>
                  <a:gd name="T89" fmla="*/ 10 h 3291"/>
                  <a:gd name="T90" fmla="*/ 651 w 3456"/>
                  <a:gd name="T91" fmla="*/ 59 h 3291"/>
                  <a:gd name="T92" fmla="*/ 748 w 3456"/>
                  <a:gd name="T93" fmla="*/ 141 h 3291"/>
                  <a:gd name="T94" fmla="*/ 810 w 3456"/>
                  <a:gd name="T95" fmla="*/ 252 h 3291"/>
                  <a:gd name="T96" fmla="*/ 834 w 3456"/>
                  <a:gd name="T97" fmla="*/ 384 h 3291"/>
                  <a:gd name="T98" fmla="*/ 812 w 3456"/>
                  <a:gd name="T99" fmla="*/ 514 h 3291"/>
                  <a:gd name="T100" fmla="*/ 750 w 3456"/>
                  <a:gd name="T101" fmla="*/ 624 h 3291"/>
                  <a:gd name="T102" fmla="*/ 651 w 3456"/>
                  <a:gd name="T103" fmla="*/ 708 h 3291"/>
                  <a:gd name="T104" fmla="*/ 519 w 3456"/>
                  <a:gd name="T105" fmla="*/ 758 h 3291"/>
                  <a:gd name="T106" fmla="*/ 409 w 3456"/>
                  <a:gd name="T107" fmla="*/ 767 h 3291"/>
                  <a:gd name="T108" fmla="*/ 263 w 3456"/>
                  <a:gd name="T109" fmla="*/ 746 h 3291"/>
                  <a:gd name="T110" fmla="*/ 145 w 3456"/>
                  <a:gd name="T111" fmla="*/ 684 h 3291"/>
                  <a:gd name="T112" fmla="*/ 59 w 3456"/>
                  <a:gd name="T113" fmla="*/ 590 h 3291"/>
                  <a:gd name="T114" fmla="*/ 9 w 3456"/>
                  <a:gd name="T115" fmla="*/ 472 h 3291"/>
                  <a:gd name="T116" fmla="*/ 2 w 3456"/>
                  <a:gd name="T117" fmla="*/ 339 h 3291"/>
                  <a:gd name="T118" fmla="*/ 39 w 3456"/>
                  <a:gd name="T119" fmla="*/ 212 h 3291"/>
                  <a:gd name="T120" fmla="*/ 114 w 3456"/>
                  <a:gd name="T121" fmla="*/ 111 h 3291"/>
                  <a:gd name="T122" fmla="*/ 225 w 3456"/>
                  <a:gd name="T123" fmla="*/ 38 h 3291"/>
                  <a:gd name="T124" fmla="*/ 367 w 3456"/>
                  <a:gd name="T125" fmla="*/ 2 h 3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6" h="3291">
                    <a:moveTo>
                      <a:pt x="44" y="1071"/>
                    </a:moveTo>
                    <a:lnTo>
                      <a:pt x="784" y="1071"/>
                    </a:lnTo>
                    <a:lnTo>
                      <a:pt x="784" y="3291"/>
                    </a:lnTo>
                    <a:lnTo>
                      <a:pt x="44" y="3291"/>
                    </a:lnTo>
                    <a:lnTo>
                      <a:pt x="44" y="1071"/>
                    </a:lnTo>
                    <a:close/>
                    <a:moveTo>
                      <a:pt x="2604" y="1019"/>
                    </a:moveTo>
                    <a:lnTo>
                      <a:pt x="2666" y="1020"/>
                    </a:lnTo>
                    <a:lnTo>
                      <a:pt x="2727" y="1026"/>
                    </a:lnTo>
                    <a:lnTo>
                      <a:pt x="2787" y="1035"/>
                    </a:lnTo>
                    <a:lnTo>
                      <a:pt x="2845" y="1048"/>
                    </a:lnTo>
                    <a:lnTo>
                      <a:pt x="2901" y="1064"/>
                    </a:lnTo>
                    <a:lnTo>
                      <a:pt x="2955" y="1085"/>
                    </a:lnTo>
                    <a:lnTo>
                      <a:pt x="3008" y="1109"/>
                    </a:lnTo>
                    <a:lnTo>
                      <a:pt x="3057" y="1136"/>
                    </a:lnTo>
                    <a:lnTo>
                      <a:pt x="3105" y="1167"/>
                    </a:lnTo>
                    <a:lnTo>
                      <a:pt x="3150" y="1203"/>
                    </a:lnTo>
                    <a:lnTo>
                      <a:pt x="3192" y="1241"/>
                    </a:lnTo>
                    <a:lnTo>
                      <a:pt x="3232" y="1284"/>
                    </a:lnTo>
                    <a:lnTo>
                      <a:pt x="3269" y="1331"/>
                    </a:lnTo>
                    <a:lnTo>
                      <a:pt x="3303" y="1382"/>
                    </a:lnTo>
                    <a:lnTo>
                      <a:pt x="3333" y="1436"/>
                    </a:lnTo>
                    <a:lnTo>
                      <a:pt x="3362" y="1495"/>
                    </a:lnTo>
                    <a:lnTo>
                      <a:pt x="3386" y="1558"/>
                    </a:lnTo>
                    <a:lnTo>
                      <a:pt x="3407" y="1624"/>
                    </a:lnTo>
                    <a:lnTo>
                      <a:pt x="3425" y="1695"/>
                    </a:lnTo>
                    <a:lnTo>
                      <a:pt x="3438" y="1769"/>
                    </a:lnTo>
                    <a:lnTo>
                      <a:pt x="3448" y="1849"/>
                    </a:lnTo>
                    <a:lnTo>
                      <a:pt x="3454" y="1931"/>
                    </a:lnTo>
                    <a:lnTo>
                      <a:pt x="3456" y="2018"/>
                    </a:lnTo>
                    <a:lnTo>
                      <a:pt x="3456" y="3291"/>
                    </a:lnTo>
                    <a:lnTo>
                      <a:pt x="2716" y="3291"/>
                    </a:lnTo>
                    <a:lnTo>
                      <a:pt x="2716" y="2103"/>
                    </a:lnTo>
                    <a:lnTo>
                      <a:pt x="2715" y="2052"/>
                    </a:lnTo>
                    <a:lnTo>
                      <a:pt x="2710" y="2002"/>
                    </a:lnTo>
                    <a:lnTo>
                      <a:pt x="2705" y="1955"/>
                    </a:lnTo>
                    <a:lnTo>
                      <a:pt x="2697" y="1910"/>
                    </a:lnTo>
                    <a:lnTo>
                      <a:pt x="2686" y="1867"/>
                    </a:lnTo>
                    <a:lnTo>
                      <a:pt x="2673" y="1828"/>
                    </a:lnTo>
                    <a:lnTo>
                      <a:pt x="2657" y="1790"/>
                    </a:lnTo>
                    <a:lnTo>
                      <a:pt x="2638" y="1757"/>
                    </a:lnTo>
                    <a:lnTo>
                      <a:pt x="2617" y="1726"/>
                    </a:lnTo>
                    <a:lnTo>
                      <a:pt x="2593" y="1697"/>
                    </a:lnTo>
                    <a:lnTo>
                      <a:pt x="2566" y="1672"/>
                    </a:lnTo>
                    <a:lnTo>
                      <a:pt x="2536" y="1651"/>
                    </a:lnTo>
                    <a:lnTo>
                      <a:pt x="2503" y="1634"/>
                    </a:lnTo>
                    <a:lnTo>
                      <a:pt x="2467" y="1620"/>
                    </a:lnTo>
                    <a:lnTo>
                      <a:pt x="2428" y="1610"/>
                    </a:lnTo>
                    <a:lnTo>
                      <a:pt x="2386" y="1603"/>
                    </a:lnTo>
                    <a:lnTo>
                      <a:pt x="2340" y="1601"/>
                    </a:lnTo>
                    <a:lnTo>
                      <a:pt x="2295" y="1603"/>
                    </a:lnTo>
                    <a:lnTo>
                      <a:pt x="2252" y="1611"/>
                    </a:lnTo>
                    <a:lnTo>
                      <a:pt x="2212" y="1621"/>
                    </a:lnTo>
                    <a:lnTo>
                      <a:pt x="2174" y="1636"/>
                    </a:lnTo>
                    <a:lnTo>
                      <a:pt x="2140" y="1655"/>
                    </a:lnTo>
                    <a:lnTo>
                      <a:pt x="2108" y="1675"/>
                    </a:lnTo>
                    <a:lnTo>
                      <a:pt x="2079" y="1698"/>
                    </a:lnTo>
                    <a:lnTo>
                      <a:pt x="2053" y="1724"/>
                    </a:lnTo>
                    <a:lnTo>
                      <a:pt x="2030" y="1752"/>
                    </a:lnTo>
                    <a:lnTo>
                      <a:pt x="2008" y="1781"/>
                    </a:lnTo>
                    <a:lnTo>
                      <a:pt x="1990" y="1810"/>
                    </a:lnTo>
                    <a:lnTo>
                      <a:pt x="1973" y="1840"/>
                    </a:lnTo>
                    <a:lnTo>
                      <a:pt x="1959" y="1872"/>
                    </a:lnTo>
                    <a:lnTo>
                      <a:pt x="1950" y="1902"/>
                    </a:lnTo>
                    <a:lnTo>
                      <a:pt x="1943" y="1936"/>
                    </a:lnTo>
                    <a:lnTo>
                      <a:pt x="1939" y="1973"/>
                    </a:lnTo>
                    <a:lnTo>
                      <a:pt x="1936" y="2011"/>
                    </a:lnTo>
                    <a:lnTo>
                      <a:pt x="1935" y="2051"/>
                    </a:lnTo>
                    <a:lnTo>
                      <a:pt x="1935" y="3291"/>
                    </a:lnTo>
                    <a:lnTo>
                      <a:pt x="1194" y="3291"/>
                    </a:lnTo>
                    <a:lnTo>
                      <a:pt x="1194" y="3288"/>
                    </a:lnTo>
                    <a:lnTo>
                      <a:pt x="1195" y="3276"/>
                    </a:lnTo>
                    <a:lnTo>
                      <a:pt x="1195" y="3258"/>
                    </a:lnTo>
                    <a:lnTo>
                      <a:pt x="1195" y="3232"/>
                    </a:lnTo>
                    <a:lnTo>
                      <a:pt x="1195" y="3200"/>
                    </a:lnTo>
                    <a:lnTo>
                      <a:pt x="1195" y="3163"/>
                    </a:lnTo>
                    <a:lnTo>
                      <a:pt x="1195" y="3119"/>
                    </a:lnTo>
                    <a:lnTo>
                      <a:pt x="1195" y="3071"/>
                    </a:lnTo>
                    <a:lnTo>
                      <a:pt x="1196" y="3017"/>
                    </a:lnTo>
                    <a:lnTo>
                      <a:pt x="1196" y="2959"/>
                    </a:lnTo>
                    <a:lnTo>
                      <a:pt x="1196" y="2896"/>
                    </a:lnTo>
                    <a:lnTo>
                      <a:pt x="1196" y="2831"/>
                    </a:lnTo>
                    <a:lnTo>
                      <a:pt x="1197" y="2762"/>
                    </a:lnTo>
                    <a:lnTo>
                      <a:pt x="1197" y="2690"/>
                    </a:lnTo>
                    <a:lnTo>
                      <a:pt x="1197" y="2616"/>
                    </a:lnTo>
                    <a:lnTo>
                      <a:pt x="1197" y="2539"/>
                    </a:lnTo>
                    <a:lnTo>
                      <a:pt x="1198" y="2460"/>
                    </a:lnTo>
                    <a:lnTo>
                      <a:pt x="1198" y="2381"/>
                    </a:lnTo>
                    <a:lnTo>
                      <a:pt x="1198" y="2300"/>
                    </a:lnTo>
                    <a:lnTo>
                      <a:pt x="1198" y="2218"/>
                    </a:lnTo>
                    <a:lnTo>
                      <a:pt x="1198" y="2137"/>
                    </a:lnTo>
                    <a:lnTo>
                      <a:pt x="1198" y="2055"/>
                    </a:lnTo>
                    <a:lnTo>
                      <a:pt x="1199" y="1975"/>
                    </a:lnTo>
                    <a:lnTo>
                      <a:pt x="1199" y="1895"/>
                    </a:lnTo>
                    <a:lnTo>
                      <a:pt x="1199" y="1816"/>
                    </a:lnTo>
                    <a:lnTo>
                      <a:pt x="1199" y="1739"/>
                    </a:lnTo>
                    <a:lnTo>
                      <a:pt x="1199" y="1664"/>
                    </a:lnTo>
                    <a:lnTo>
                      <a:pt x="1199" y="1592"/>
                    </a:lnTo>
                    <a:lnTo>
                      <a:pt x="1199" y="1523"/>
                    </a:lnTo>
                    <a:lnTo>
                      <a:pt x="1198" y="1456"/>
                    </a:lnTo>
                    <a:lnTo>
                      <a:pt x="1198" y="1394"/>
                    </a:lnTo>
                    <a:lnTo>
                      <a:pt x="1198" y="1335"/>
                    </a:lnTo>
                    <a:lnTo>
                      <a:pt x="1198" y="1281"/>
                    </a:lnTo>
                    <a:lnTo>
                      <a:pt x="1197" y="1232"/>
                    </a:lnTo>
                    <a:lnTo>
                      <a:pt x="1197" y="1188"/>
                    </a:lnTo>
                    <a:lnTo>
                      <a:pt x="1196" y="1149"/>
                    </a:lnTo>
                    <a:lnTo>
                      <a:pt x="1196" y="1117"/>
                    </a:lnTo>
                    <a:lnTo>
                      <a:pt x="1195" y="1090"/>
                    </a:lnTo>
                    <a:lnTo>
                      <a:pt x="1194" y="1071"/>
                    </a:lnTo>
                    <a:lnTo>
                      <a:pt x="1935" y="1071"/>
                    </a:lnTo>
                    <a:lnTo>
                      <a:pt x="1935" y="1385"/>
                    </a:lnTo>
                    <a:lnTo>
                      <a:pt x="1933" y="1389"/>
                    </a:lnTo>
                    <a:lnTo>
                      <a:pt x="1930" y="1393"/>
                    </a:lnTo>
                    <a:lnTo>
                      <a:pt x="1935" y="1393"/>
                    </a:lnTo>
                    <a:lnTo>
                      <a:pt x="1935" y="1385"/>
                    </a:lnTo>
                    <a:lnTo>
                      <a:pt x="1952" y="1360"/>
                    </a:lnTo>
                    <a:lnTo>
                      <a:pt x="1971" y="1333"/>
                    </a:lnTo>
                    <a:lnTo>
                      <a:pt x="1992" y="1306"/>
                    </a:lnTo>
                    <a:lnTo>
                      <a:pt x="2014" y="1279"/>
                    </a:lnTo>
                    <a:lnTo>
                      <a:pt x="2038" y="1251"/>
                    </a:lnTo>
                    <a:lnTo>
                      <a:pt x="2065" y="1224"/>
                    </a:lnTo>
                    <a:lnTo>
                      <a:pt x="2093" y="1196"/>
                    </a:lnTo>
                    <a:lnTo>
                      <a:pt x="2125" y="1170"/>
                    </a:lnTo>
                    <a:lnTo>
                      <a:pt x="2158" y="1145"/>
                    </a:lnTo>
                    <a:lnTo>
                      <a:pt x="2195" y="1122"/>
                    </a:lnTo>
                    <a:lnTo>
                      <a:pt x="2235" y="1100"/>
                    </a:lnTo>
                    <a:lnTo>
                      <a:pt x="2277" y="1081"/>
                    </a:lnTo>
                    <a:lnTo>
                      <a:pt x="2323" y="1063"/>
                    </a:lnTo>
                    <a:lnTo>
                      <a:pt x="2371" y="1047"/>
                    </a:lnTo>
                    <a:lnTo>
                      <a:pt x="2423" y="1036"/>
                    </a:lnTo>
                    <a:lnTo>
                      <a:pt x="2480" y="1026"/>
                    </a:lnTo>
                    <a:lnTo>
                      <a:pt x="2540" y="1021"/>
                    </a:lnTo>
                    <a:lnTo>
                      <a:pt x="2604" y="1019"/>
                    </a:lnTo>
                    <a:close/>
                    <a:moveTo>
                      <a:pt x="419" y="0"/>
                    </a:moveTo>
                    <a:lnTo>
                      <a:pt x="472" y="2"/>
                    </a:lnTo>
                    <a:lnTo>
                      <a:pt x="522" y="10"/>
                    </a:lnTo>
                    <a:lnTo>
                      <a:pt x="569" y="22"/>
                    </a:lnTo>
                    <a:lnTo>
                      <a:pt x="612" y="38"/>
                    </a:lnTo>
                    <a:lnTo>
                      <a:pt x="651" y="59"/>
                    </a:lnTo>
                    <a:lnTo>
                      <a:pt x="687" y="83"/>
                    </a:lnTo>
                    <a:lnTo>
                      <a:pt x="719" y="111"/>
                    </a:lnTo>
                    <a:lnTo>
                      <a:pt x="748" y="141"/>
                    </a:lnTo>
                    <a:lnTo>
                      <a:pt x="773" y="176"/>
                    </a:lnTo>
                    <a:lnTo>
                      <a:pt x="794" y="212"/>
                    </a:lnTo>
                    <a:lnTo>
                      <a:pt x="810" y="252"/>
                    </a:lnTo>
                    <a:lnTo>
                      <a:pt x="822" y="294"/>
                    </a:lnTo>
                    <a:lnTo>
                      <a:pt x="830" y="339"/>
                    </a:lnTo>
                    <a:lnTo>
                      <a:pt x="834" y="384"/>
                    </a:lnTo>
                    <a:lnTo>
                      <a:pt x="830" y="429"/>
                    </a:lnTo>
                    <a:lnTo>
                      <a:pt x="824" y="472"/>
                    </a:lnTo>
                    <a:lnTo>
                      <a:pt x="812" y="514"/>
                    </a:lnTo>
                    <a:lnTo>
                      <a:pt x="796" y="554"/>
                    </a:lnTo>
                    <a:lnTo>
                      <a:pt x="775" y="590"/>
                    </a:lnTo>
                    <a:lnTo>
                      <a:pt x="750" y="624"/>
                    </a:lnTo>
                    <a:lnTo>
                      <a:pt x="721" y="656"/>
                    </a:lnTo>
                    <a:lnTo>
                      <a:pt x="688" y="684"/>
                    </a:lnTo>
                    <a:lnTo>
                      <a:pt x="651" y="708"/>
                    </a:lnTo>
                    <a:lnTo>
                      <a:pt x="611" y="729"/>
                    </a:lnTo>
                    <a:lnTo>
                      <a:pt x="567" y="746"/>
                    </a:lnTo>
                    <a:lnTo>
                      <a:pt x="519" y="758"/>
                    </a:lnTo>
                    <a:lnTo>
                      <a:pt x="468" y="765"/>
                    </a:lnTo>
                    <a:lnTo>
                      <a:pt x="415" y="767"/>
                    </a:lnTo>
                    <a:lnTo>
                      <a:pt x="409" y="767"/>
                    </a:lnTo>
                    <a:lnTo>
                      <a:pt x="357" y="765"/>
                    </a:lnTo>
                    <a:lnTo>
                      <a:pt x="309" y="758"/>
                    </a:lnTo>
                    <a:lnTo>
                      <a:pt x="263" y="746"/>
                    </a:lnTo>
                    <a:lnTo>
                      <a:pt x="220" y="729"/>
                    </a:lnTo>
                    <a:lnTo>
                      <a:pt x="180" y="708"/>
                    </a:lnTo>
                    <a:lnTo>
                      <a:pt x="145" y="684"/>
                    </a:lnTo>
                    <a:lnTo>
                      <a:pt x="112" y="656"/>
                    </a:lnTo>
                    <a:lnTo>
                      <a:pt x="83" y="624"/>
                    </a:lnTo>
                    <a:lnTo>
                      <a:pt x="59" y="590"/>
                    </a:lnTo>
                    <a:lnTo>
                      <a:pt x="38" y="554"/>
                    </a:lnTo>
                    <a:lnTo>
                      <a:pt x="21" y="514"/>
                    </a:lnTo>
                    <a:lnTo>
                      <a:pt x="9" y="472"/>
                    </a:lnTo>
                    <a:lnTo>
                      <a:pt x="2" y="429"/>
                    </a:lnTo>
                    <a:lnTo>
                      <a:pt x="0" y="384"/>
                    </a:lnTo>
                    <a:lnTo>
                      <a:pt x="2" y="339"/>
                    </a:lnTo>
                    <a:lnTo>
                      <a:pt x="9" y="294"/>
                    </a:lnTo>
                    <a:lnTo>
                      <a:pt x="22" y="252"/>
                    </a:lnTo>
                    <a:lnTo>
                      <a:pt x="39" y="212"/>
                    </a:lnTo>
                    <a:lnTo>
                      <a:pt x="60" y="176"/>
                    </a:lnTo>
                    <a:lnTo>
                      <a:pt x="85" y="141"/>
                    </a:lnTo>
                    <a:lnTo>
                      <a:pt x="114" y="111"/>
                    </a:lnTo>
                    <a:lnTo>
                      <a:pt x="148" y="83"/>
                    </a:lnTo>
                    <a:lnTo>
                      <a:pt x="184" y="59"/>
                    </a:lnTo>
                    <a:lnTo>
                      <a:pt x="225" y="38"/>
                    </a:lnTo>
                    <a:lnTo>
                      <a:pt x="269" y="22"/>
                    </a:lnTo>
                    <a:lnTo>
                      <a:pt x="316" y="10"/>
                    </a:lnTo>
                    <a:lnTo>
                      <a:pt x="367" y="2"/>
                    </a:lnTo>
                    <a:lnTo>
                      <a:pt x="41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
        <p:nvSpPr>
          <p:cNvPr id="10" name="Rectangle 9"/>
          <p:cNvSpPr/>
          <p:nvPr/>
        </p:nvSpPr>
        <p:spPr>
          <a:xfrm>
            <a:off x="2000100" y="4308237"/>
            <a:ext cx="1282723" cy="369332"/>
          </a:xfrm>
          <a:prstGeom prst="rect">
            <a:avLst/>
          </a:prstGeom>
        </p:spPr>
        <p:txBody>
          <a:bodyPr wrap="none">
            <a:spAutoFit/>
          </a:bodyPr>
          <a:lstStyle/>
          <a:p>
            <a:r>
              <a:rPr lang="en-US" spc="-100" dirty="0">
                <a:solidFill>
                  <a:schemeClr val="tx1">
                    <a:lumMod val="75000"/>
                    <a:lumOff val="25000"/>
                  </a:schemeClr>
                </a:solidFill>
              </a:rPr>
              <a:t>@angie_bain</a:t>
            </a:r>
            <a:endParaRPr lang="en-CA" dirty="0"/>
          </a:p>
        </p:txBody>
      </p:sp>
      <p:sp>
        <p:nvSpPr>
          <p:cNvPr id="11" name="Rectangle 10"/>
          <p:cNvSpPr/>
          <p:nvPr/>
        </p:nvSpPr>
        <p:spPr>
          <a:xfrm>
            <a:off x="4727510" y="4291219"/>
            <a:ext cx="3724994" cy="369332"/>
          </a:xfrm>
          <a:prstGeom prst="rect">
            <a:avLst/>
          </a:prstGeom>
        </p:spPr>
        <p:txBody>
          <a:bodyPr wrap="none">
            <a:spAutoFit/>
          </a:bodyPr>
          <a:lstStyle/>
          <a:p>
            <a:r>
              <a:rPr lang="en-CA" dirty="0"/>
              <a:t>linkedin.com/in/angie-bain-19000516</a:t>
            </a:r>
          </a:p>
        </p:txBody>
      </p:sp>
      <p:sp>
        <p:nvSpPr>
          <p:cNvPr id="21" name="TextBox 20"/>
          <p:cNvSpPr txBox="1"/>
          <p:nvPr/>
        </p:nvSpPr>
        <p:spPr>
          <a:xfrm>
            <a:off x="11068494" y="6400800"/>
            <a:ext cx="701748" cy="276999"/>
          </a:xfrm>
          <a:prstGeom prst="rect">
            <a:avLst/>
          </a:prstGeom>
          <a:noFill/>
        </p:spPr>
        <p:txBody>
          <a:bodyPr wrap="square" rtlCol="0">
            <a:spAutoFit/>
          </a:bodyPr>
          <a:lstStyle/>
          <a:p>
            <a:r>
              <a:rPr lang="en-CA" sz="1200" b="1" dirty="0" smtClean="0">
                <a:solidFill>
                  <a:schemeClr val="accent4"/>
                </a:solidFill>
              </a:rPr>
              <a:t>20 of 20</a:t>
            </a:r>
            <a:endParaRPr lang="en-CA" sz="1200" b="1" dirty="0">
              <a:solidFill>
                <a:schemeClr val="accent4"/>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7077" y="657931"/>
            <a:ext cx="3577095" cy="23847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822927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p:cNvSpPr/>
          <p:nvPr/>
        </p:nvSpPr>
        <p:spPr>
          <a:xfrm>
            <a:off x="5183294" y="0"/>
            <a:ext cx="1719072" cy="1714500"/>
          </a:xfrm>
          <a:custGeom>
            <a:avLst/>
            <a:gdLst/>
            <a:ahLst/>
            <a:cxnLst/>
            <a:rect l="l" t="t" r="r" b="b"/>
            <a:pathLst>
              <a:path w="1719072" h="1714500">
                <a:moveTo>
                  <a:pt x="176769" y="690406"/>
                </a:moveTo>
                <a:cubicBezTo>
                  <a:pt x="205865" y="690406"/>
                  <a:pt x="231681" y="699677"/>
                  <a:pt x="254216" y="718219"/>
                </a:cubicBezTo>
                <a:cubicBezTo>
                  <a:pt x="276751" y="736760"/>
                  <a:pt x="295435" y="773558"/>
                  <a:pt x="310268" y="828612"/>
                </a:cubicBezTo>
                <a:cubicBezTo>
                  <a:pt x="325101" y="883666"/>
                  <a:pt x="332518" y="984788"/>
                  <a:pt x="332518" y="1131979"/>
                </a:cubicBezTo>
                <a:cubicBezTo>
                  <a:pt x="332518" y="1279170"/>
                  <a:pt x="324246" y="1383573"/>
                  <a:pt x="307701" y="1445188"/>
                </a:cubicBezTo>
                <a:cubicBezTo>
                  <a:pt x="295150" y="1493111"/>
                  <a:pt x="277464" y="1526343"/>
                  <a:pt x="254644" y="1544884"/>
                </a:cubicBezTo>
                <a:cubicBezTo>
                  <a:pt x="231823" y="1563426"/>
                  <a:pt x="205865" y="1572697"/>
                  <a:pt x="176769" y="1572697"/>
                </a:cubicBezTo>
                <a:cubicBezTo>
                  <a:pt x="147673" y="1572697"/>
                  <a:pt x="121858" y="1563568"/>
                  <a:pt x="99323" y="1545312"/>
                </a:cubicBezTo>
                <a:cubicBezTo>
                  <a:pt x="76788" y="1527056"/>
                  <a:pt x="58104" y="1490401"/>
                  <a:pt x="43271" y="1435347"/>
                </a:cubicBezTo>
                <a:cubicBezTo>
                  <a:pt x="28437" y="1380293"/>
                  <a:pt x="21021" y="1279170"/>
                  <a:pt x="21021" y="1131979"/>
                </a:cubicBezTo>
                <a:cubicBezTo>
                  <a:pt x="21021" y="984788"/>
                  <a:pt x="29293" y="880100"/>
                  <a:pt x="45838" y="817915"/>
                </a:cubicBezTo>
                <a:cubicBezTo>
                  <a:pt x="58389" y="769992"/>
                  <a:pt x="76075" y="736760"/>
                  <a:pt x="98895" y="718219"/>
                </a:cubicBezTo>
                <a:cubicBezTo>
                  <a:pt x="121715" y="699677"/>
                  <a:pt x="147673" y="690406"/>
                  <a:pt x="176769" y="690406"/>
                </a:cubicBezTo>
                <a:close/>
                <a:moveTo>
                  <a:pt x="0" y="0"/>
                </a:moveTo>
                <a:lnTo>
                  <a:pt x="1719072" y="0"/>
                </a:lnTo>
                <a:lnTo>
                  <a:pt x="1719072" y="1714500"/>
                </a:lnTo>
                <a:lnTo>
                  <a:pt x="1319025" y="1714500"/>
                </a:lnTo>
                <a:lnTo>
                  <a:pt x="1319025" y="491014"/>
                </a:lnTo>
                <a:lnTo>
                  <a:pt x="1123912" y="491014"/>
                </a:lnTo>
                <a:cubicBezTo>
                  <a:pt x="1096527" y="567462"/>
                  <a:pt x="1046037" y="634354"/>
                  <a:pt x="972442" y="691690"/>
                </a:cubicBezTo>
                <a:cubicBezTo>
                  <a:pt x="898846" y="749026"/>
                  <a:pt x="830671" y="787963"/>
                  <a:pt x="767915" y="808501"/>
                </a:cubicBezTo>
                <a:lnTo>
                  <a:pt x="767915" y="1026721"/>
                </a:lnTo>
                <a:cubicBezTo>
                  <a:pt x="887151" y="987356"/>
                  <a:pt x="990698" y="926597"/>
                  <a:pt x="1078556" y="844443"/>
                </a:cubicBezTo>
                <a:lnTo>
                  <a:pt x="1078556" y="1714500"/>
                </a:lnTo>
                <a:lnTo>
                  <a:pt x="380889" y="1714500"/>
                </a:lnTo>
                <a:lnTo>
                  <a:pt x="404937" y="1699884"/>
                </a:lnTo>
                <a:cubicBezTo>
                  <a:pt x="425261" y="1683839"/>
                  <a:pt x="443910" y="1665119"/>
                  <a:pt x="460882" y="1643725"/>
                </a:cubicBezTo>
                <a:cubicBezTo>
                  <a:pt x="543035" y="1539892"/>
                  <a:pt x="584112" y="1369311"/>
                  <a:pt x="584112" y="1131979"/>
                </a:cubicBezTo>
                <a:cubicBezTo>
                  <a:pt x="584112" y="894078"/>
                  <a:pt x="543321" y="723781"/>
                  <a:pt x="461738" y="621090"/>
                </a:cubicBezTo>
                <a:cubicBezTo>
                  <a:pt x="393277" y="534372"/>
                  <a:pt x="298288" y="491014"/>
                  <a:pt x="176769" y="491014"/>
                </a:cubicBezTo>
                <a:cubicBezTo>
                  <a:pt x="116010" y="491014"/>
                  <a:pt x="61955" y="501711"/>
                  <a:pt x="14602" y="523105"/>
                </a:cubicBezTo>
                <a:lnTo>
                  <a:pt x="0" y="53198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a:off x="6902366" y="1714500"/>
            <a:ext cx="1719072" cy="1714500"/>
          </a:xfrm>
          <a:custGeom>
            <a:avLst/>
            <a:gdLst/>
            <a:ahLst/>
            <a:cxnLst/>
            <a:rect l="l" t="t" r="r" b="b"/>
            <a:pathLst>
              <a:path w="1719072" h="1714500">
                <a:moveTo>
                  <a:pt x="1719072" y="1150098"/>
                </a:moveTo>
                <a:lnTo>
                  <a:pt x="1719072" y="1492616"/>
                </a:lnTo>
                <a:lnTo>
                  <a:pt x="1387650" y="1492616"/>
                </a:lnTo>
                <a:cubicBezTo>
                  <a:pt x="1400201" y="1470937"/>
                  <a:pt x="1416604" y="1448687"/>
                  <a:pt x="1436857" y="1425867"/>
                </a:cubicBezTo>
                <a:cubicBezTo>
                  <a:pt x="1457110" y="1403047"/>
                  <a:pt x="1505175" y="1356836"/>
                  <a:pt x="1581052" y="1287234"/>
                </a:cubicBezTo>
                <a:cubicBezTo>
                  <a:pt x="1637960" y="1235032"/>
                  <a:pt x="1681712" y="1191977"/>
                  <a:pt x="1712305" y="1158067"/>
                </a:cubicBezTo>
                <a:close/>
                <a:moveTo>
                  <a:pt x="526084" y="655681"/>
                </a:moveTo>
                <a:cubicBezTo>
                  <a:pt x="555180" y="655681"/>
                  <a:pt x="580996" y="664952"/>
                  <a:pt x="603531" y="683494"/>
                </a:cubicBezTo>
                <a:cubicBezTo>
                  <a:pt x="626066" y="702035"/>
                  <a:pt x="644750" y="738833"/>
                  <a:pt x="659583" y="793887"/>
                </a:cubicBezTo>
                <a:cubicBezTo>
                  <a:pt x="674416" y="848941"/>
                  <a:pt x="681833" y="950063"/>
                  <a:pt x="681833" y="1097254"/>
                </a:cubicBezTo>
                <a:cubicBezTo>
                  <a:pt x="681833" y="1244446"/>
                  <a:pt x="673561" y="1348848"/>
                  <a:pt x="657016" y="1410463"/>
                </a:cubicBezTo>
                <a:cubicBezTo>
                  <a:pt x="644465" y="1458386"/>
                  <a:pt x="626779" y="1491618"/>
                  <a:pt x="603959" y="1510160"/>
                </a:cubicBezTo>
                <a:cubicBezTo>
                  <a:pt x="581138" y="1528701"/>
                  <a:pt x="555180" y="1537972"/>
                  <a:pt x="526084" y="1537972"/>
                </a:cubicBezTo>
                <a:cubicBezTo>
                  <a:pt x="496988" y="1537972"/>
                  <a:pt x="471173" y="1528844"/>
                  <a:pt x="448638" y="1510587"/>
                </a:cubicBezTo>
                <a:cubicBezTo>
                  <a:pt x="426103" y="1492331"/>
                  <a:pt x="407419" y="1455676"/>
                  <a:pt x="392586" y="1400622"/>
                </a:cubicBezTo>
                <a:cubicBezTo>
                  <a:pt x="377752" y="1345568"/>
                  <a:pt x="370336" y="1244446"/>
                  <a:pt x="370336" y="1097254"/>
                </a:cubicBezTo>
                <a:cubicBezTo>
                  <a:pt x="370336" y="950063"/>
                  <a:pt x="378608" y="845375"/>
                  <a:pt x="395153" y="783190"/>
                </a:cubicBezTo>
                <a:cubicBezTo>
                  <a:pt x="407704" y="735267"/>
                  <a:pt x="425390" y="702035"/>
                  <a:pt x="448210" y="683494"/>
                </a:cubicBezTo>
                <a:cubicBezTo>
                  <a:pt x="471030" y="664952"/>
                  <a:pt x="496988" y="655681"/>
                  <a:pt x="526084" y="655681"/>
                </a:cubicBezTo>
                <a:close/>
                <a:moveTo>
                  <a:pt x="0" y="0"/>
                </a:moveTo>
                <a:lnTo>
                  <a:pt x="1719072" y="0"/>
                </a:lnTo>
                <a:lnTo>
                  <a:pt x="1719072" y="526235"/>
                </a:lnTo>
                <a:lnTo>
                  <a:pt x="1701020" y="512609"/>
                </a:lnTo>
                <a:cubicBezTo>
                  <a:pt x="1638014" y="475062"/>
                  <a:pt x="1560086" y="456289"/>
                  <a:pt x="1467236" y="456289"/>
                </a:cubicBezTo>
                <a:cubicBezTo>
                  <a:pt x="1354276" y="456289"/>
                  <a:pt x="1260142" y="485099"/>
                  <a:pt x="1184835" y="542721"/>
                </a:cubicBezTo>
                <a:cubicBezTo>
                  <a:pt x="1109528" y="600342"/>
                  <a:pt x="1064743" y="695332"/>
                  <a:pt x="1050480" y="827690"/>
                </a:cubicBezTo>
                <a:lnTo>
                  <a:pt x="1290094" y="851651"/>
                </a:lnTo>
                <a:cubicBezTo>
                  <a:pt x="1294658" y="781478"/>
                  <a:pt x="1311773" y="731274"/>
                  <a:pt x="1341439" y="701037"/>
                </a:cubicBezTo>
                <a:cubicBezTo>
                  <a:pt x="1371106" y="670800"/>
                  <a:pt x="1411041" y="655681"/>
                  <a:pt x="1461246" y="655681"/>
                </a:cubicBezTo>
                <a:cubicBezTo>
                  <a:pt x="1512021" y="655681"/>
                  <a:pt x="1551814" y="670087"/>
                  <a:pt x="1580624" y="698897"/>
                </a:cubicBezTo>
                <a:cubicBezTo>
                  <a:pt x="1609435" y="727708"/>
                  <a:pt x="1623840" y="768927"/>
                  <a:pt x="1623840" y="822555"/>
                </a:cubicBezTo>
                <a:cubicBezTo>
                  <a:pt x="1623840" y="871048"/>
                  <a:pt x="1607296" y="920112"/>
                  <a:pt x="1574206" y="969746"/>
                </a:cubicBezTo>
                <a:cubicBezTo>
                  <a:pt x="1549674" y="1005688"/>
                  <a:pt x="1483211" y="1074149"/>
                  <a:pt x="1374814" y="1175129"/>
                </a:cubicBezTo>
                <a:cubicBezTo>
                  <a:pt x="1240174" y="1300070"/>
                  <a:pt x="1150034" y="1400337"/>
                  <a:pt x="1104393" y="1475929"/>
                </a:cubicBezTo>
                <a:cubicBezTo>
                  <a:pt x="1081573" y="1513725"/>
                  <a:pt x="1063317" y="1552627"/>
                  <a:pt x="1049624" y="1592633"/>
                </a:cubicBezTo>
                <a:lnTo>
                  <a:pt x="1022567" y="1714500"/>
                </a:lnTo>
                <a:lnTo>
                  <a:pt x="659094" y="1714500"/>
                </a:lnTo>
                <a:lnTo>
                  <a:pt x="688251" y="1705273"/>
                </a:lnTo>
                <a:cubicBezTo>
                  <a:pt x="735603" y="1683879"/>
                  <a:pt x="776252" y="1651788"/>
                  <a:pt x="810197" y="1609000"/>
                </a:cubicBezTo>
                <a:cubicBezTo>
                  <a:pt x="892350" y="1505168"/>
                  <a:pt x="933427" y="1334586"/>
                  <a:pt x="933427" y="1097254"/>
                </a:cubicBezTo>
                <a:cubicBezTo>
                  <a:pt x="933427" y="859353"/>
                  <a:pt x="892636" y="689056"/>
                  <a:pt x="811053" y="586365"/>
                </a:cubicBezTo>
                <a:cubicBezTo>
                  <a:pt x="742592" y="499647"/>
                  <a:pt x="647603" y="456289"/>
                  <a:pt x="526084" y="456289"/>
                </a:cubicBezTo>
                <a:cubicBezTo>
                  <a:pt x="404566" y="456289"/>
                  <a:pt x="309862" y="499077"/>
                  <a:pt x="241971" y="584653"/>
                </a:cubicBezTo>
                <a:cubicBezTo>
                  <a:pt x="159818" y="688486"/>
                  <a:pt x="118742" y="858497"/>
                  <a:pt x="118742" y="1094687"/>
                </a:cubicBezTo>
                <a:cubicBezTo>
                  <a:pt x="118742" y="1335442"/>
                  <a:pt x="156110" y="1502743"/>
                  <a:pt x="230847" y="1596591"/>
                </a:cubicBezTo>
                <a:cubicBezTo>
                  <a:pt x="268215" y="1643516"/>
                  <a:pt x="311502" y="1678709"/>
                  <a:pt x="360709" y="1702171"/>
                </a:cubicBezTo>
                <a:lnTo>
                  <a:pt x="397259" y="1714500"/>
                </a:lnTo>
                <a:lnTo>
                  <a:pt x="0" y="1714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33"/>
          <p:cNvSpPr/>
          <p:nvPr/>
        </p:nvSpPr>
        <p:spPr>
          <a:xfrm>
            <a:off x="8621439" y="3429000"/>
            <a:ext cx="1719070" cy="1714500"/>
          </a:xfrm>
          <a:custGeom>
            <a:avLst/>
            <a:gdLst/>
            <a:ahLst/>
            <a:cxnLst/>
            <a:rect l="l" t="t" r="r" b="b"/>
            <a:pathLst>
              <a:path w="1719070" h="1714500">
                <a:moveTo>
                  <a:pt x="236719" y="717452"/>
                </a:moveTo>
                <a:cubicBezTo>
                  <a:pt x="265815" y="717452"/>
                  <a:pt x="291631" y="726723"/>
                  <a:pt x="314165" y="745265"/>
                </a:cubicBezTo>
                <a:cubicBezTo>
                  <a:pt x="336701" y="763806"/>
                  <a:pt x="355385" y="800604"/>
                  <a:pt x="370218" y="855658"/>
                </a:cubicBezTo>
                <a:cubicBezTo>
                  <a:pt x="385051" y="910712"/>
                  <a:pt x="392468" y="1011835"/>
                  <a:pt x="392468" y="1159025"/>
                </a:cubicBezTo>
                <a:cubicBezTo>
                  <a:pt x="392468" y="1306217"/>
                  <a:pt x="384195" y="1410619"/>
                  <a:pt x="367651" y="1472234"/>
                </a:cubicBezTo>
                <a:cubicBezTo>
                  <a:pt x="355099" y="1520157"/>
                  <a:pt x="337414" y="1553389"/>
                  <a:pt x="314593" y="1571931"/>
                </a:cubicBezTo>
                <a:cubicBezTo>
                  <a:pt x="291773" y="1590472"/>
                  <a:pt x="265815" y="1599743"/>
                  <a:pt x="236719" y="1599743"/>
                </a:cubicBezTo>
                <a:cubicBezTo>
                  <a:pt x="207623" y="1599743"/>
                  <a:pt x="181808" y="1590615"/>
                  <a:pt x="159273" y="1572358"/>
                </a:cubicBezTo>
                <a:cubicBezTo>
                  <a:pt x="136738" y="1554102"/>
                  <a:pt x="118053" y="1517447"/>
                  <a:pt x="103220" y="1462393"/>
                </a:cubicBezTo>
                <a:cubicBezTo>
                  <a:pt x="88387" y="1407339"/>
                  <a:pt x="80970" y="1306217"/>
                  <a:pt x="80970" y="1159025"/>
                </a:cubicBezTo>
                <a:cubicBezTo>
                  <a:pt x="80970" y="1011835"/>
                  <a:pt x="89243" y="907146"/>
                  <a:pt x="105788" y="844961"/>
                </a:cubicBezTo>
                <a:cubicBezTo>
                  <a:pt x="118339" y="797038"/>
                  <a:pt x="136025" y="763806"/>
                  <a:pt x="158845" y="745265"/>
                </a:cubicBezTo>
                <a:cubicBezTo>
                  <a:pt x="181665" y="726723"/>
                  <a:pt x="207623" y="717452"/>
                  <a:pt x="236719" y="717452"/>
                </a:cubicBezTo>
                <a:close/>
                <a:moveTo>
                  <a:pt x="0" y="0"/>
                </a:moveTo>
                <a:lnTo>
                  <a:pt x="1719070" y="0"/>
                </a:lnTo>
                <a:lnTo>
                  <a:pt x="1719070" y="1714500"/>
                </a:lnTo>
                <a:lnTo>
                  <a:pt x="1428055" y="1714500"/>
                </a:lnTo>
                <a:lnTo>
                  <a:pt x="1467974" y="1682752"/>
                </a:lnTo>
                <a:cubicBezTo>
                  <a:pt x="1548416" y="1605163"/>
                  <a:pt x="1588637" y="1511314"/>
                  <a:pt x="1588637" y="1401206"/>
                </a:cubicBezTo>
                <a:cubicBezTo>
                  <a:pt x="1588637" y="1325328"/>
                  <a:pt x="1567100" y="1260576"/>
                  <a:pt x="1524027" y="1206948"/>
                </a:cubicBezTo>
                <a:cubicBezTo>
                  <a:pt x="1480953" y="1153320"/>
                  <a:pt x="1423475" y="1118805"/>
                  <a:pt x="1351591" y="1103401"/>
                </a:cubicBezTo>
                <a:cubicBezTo>
                  <a:pt x="1471968" y="1037793"/>
                  <a:pt x="1532157" y="949934"/>
                  <a:pt x="1532157" y="839826"/>
                </a:cubicBezTo>
                <a:cubicBezTo>
                  <a:pt x="1532157" y="762237"/>
                  <a:pt x="1502775" y="692635"/>
                  <a:pt x="1444013" y="631020"/>
                </a:cubicBezTo>
                <a:cubicBezTo>
                  <a:pt x="1372699" y="555713"/>
                  <a:pt x="1277995" y="518060"/>
                  <a:pt x="1159900" y="518060"/>
                </a:cubicBezTo>
                <a:cubicBezTo>
                  <a:pt x="1090869" y="518060"/>
                  <a:pt x="1028541" y="531039"/>
                  <a:pt x="972916" y="556997"/>
                </a:cubicBezTo>
                <a:cubicBezTo>
                  <a:pt x="917291" y="582955"/>
                  <a:pt x="873933" y="618612"/>
                  <a:pt x="842840" y="663967"/>
                </a:cubicBezTo>
                <a:cubicBezTo>
                  <a:pt x="811747" y="709323"/>
                  <a:pt x="788499" y="769939"/>
                  <a:pt x="773096" y="845817"/>
                </a:cubicBezTo>
                <a:lnTo>
                  <a:pt x="994738" y="883470"/>
                </a:lnTo>
                <a:cubicBezTo>
                  <a:pt x="1001014" y="828702"/>
                  <a:pt x="1018699" y="787054"/>
                  <a:pt x="1047795" y="758529"/>
                </a:cubicBezTo>
                <a:cubicBezTo>
                  <a:pt x="1076891" y="730004"/>
                  <a:pt x="1111977" y="715741"/>
                  <a:pt x="1153054" y="715741"/>
                </a:cubicBezTo>
                <a:cubicBezTo>
                  <a:pt x="1194701" y="715741"/>
                  <a:pt x="1228076" y="728292"/>
                  <a:pt x="1253178" y="753394"/>
                </a:cubicBezTo>
                <a:cubicBezTo>
                  <a:pt x="1278280" y="778497"/>
                  <a:pt x="1290831" y="812157"/>
                  <a:pt x="1290831" y="854374"/>
                </a:cubicBezTo>
                <a:cubicBezTo>
                  <a:pt x="1290831" y="904009"/>
                  <a:pt x="1273716" y="943801"/>
                  <a:pt x="1239486" y="973753"/>
                </a:cubicBezTo>
                <a:cubicBezTo>
                  <a:pt x="1205255" y="1003705"/>
                  <a:pt x="1155621" y="1017825"/>
                  <a:pt x="1090583" y="1016113"/>
                </a:cubicBezTo>
                <a:lnTo>
                  <a:pt x="1064055" y="1212083"/>
                </a:lnTo>
                <a:cubicBezTo>
                  <a:pt x="1106843" y="1200102"/>
                  <a:pt x="1143641" y="1194112"/>
                  <a:pt x="1174448" y="1194112"/>
                </a:cubicBezTo>
                <a:cubicBezTo>
                  <a:pt x="1221230" y="1194112"/>
                  <a:pt x="1260880" y="1211797"/>
                  <a:pt x="1293399" y="1247169"/>
                </a:cubicBezTo>
                <a:cubicBezTo>
                  <a:pt x="1325918" y="1282540"/>
                  <a:pt x="1342177" y="1330463"/>
                  <a:pt x="1342177" y="1390937"/>
                </a:cubicBezTo>
                <a:cubicBezTo>
                  <a:pt x="1342177" y="1454834"/>
                  <a:pt x="1325205" y="1505609"/>
                  <a:pt x="1291259" y="1543263"/>
                </a:cubicBezTo>
                <a:cubicBezTo>
                  <a:pt x="1257314" y="1580916"/>
                  <a:pt x="1215525" y="1599743"/>
                  <a:pt x="1165890" y="1599743"/>
                </a:cubicBezTo>
                <a:cubicBezTo>
                  <a:pt x="1119679" y="1599743"/>
                  <a:pt x="1080314" y="1584054"/>
                  <a:pt x="1047795" y="1552676"/>
                </a:cubicBezTo>
                <a:cubicBezTo>
                  <a:pt x="1015276" y="1521298"/>
                  <a:pt x="995309" y="1475943"/>
                  <a:pt x="987892" y="1416610"/>
                </a:cubicBezTo>
                <a:lnTo>
                  <a:pt x="755125" y="1444850"/>
                </a:lnTo>
                <a:cubicBezTo>
                  <a:pt x="767105" y="1550394"/>
                  <a:pt x="810464" y="1635827"/>
                  <a:pt x="885201" y="1701151"/>
                </a:cubicBezTo>
                <a:lnTo>
                  <a:pt x="903789" y="1714500"/>
                </a:lnTo>
                <a:lnTo>
                  <a:pt x="477270" y="1714500"/>
                </a:lnTo>
                <a:lnTo>
                  <a:pt x="520832" y="1670771"/>
                </a:lnTo>
                <a:cubicBezTo>
                  <a:pt x="602985" y="1566939"/>
                  <a:pt x="644062" y="1396357"/>
                  <a:pt x="644062" y="1159025"/>
                </a:cubicBezTo>
                <a:cubicBezTo>
                  <a:pt x="644062" y="921124"/>
                  <a:pt x="603270" y="750827"/>
                  <a:pt x="521688" y="648136"/>
                </a:cubicBezTo>
                <a:cubicBezTo>
                  <a:pt x="453227" y="561418"/>
                  <a:pt x="358237" y="518060"/>
                  <a:pt x="236719" y="518060"/>
                </a:cubicBezTo>
                <a:cubicBezTo>
                  <a:pt x="145581" y="518060"/>
                  <a:pt x="69525" y="542128"/>
                  <a:pt x="8552" y="590265"/>
                </a:cubicBezTo>
                <a:lnTo>
                  <a:pt x="0" y="59884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a:off x="6902366" y="5143500"/>
            <a:ext cx="1719072" cy="1714500"/>
          </a:xfrm>
          <a:custGeom>
            <a:avLst/>
            <a:gdLst/>
            <a:ahLst/>
            <a:cxnLst/>
            <a:rect l="l" t="t" r="r" b="b"/>
            <a:pathLst>
              <a:path w="1719072" h="1714500">
                <a:moveTo>
                  <a:pt x="0" y="1557733"/>
                </a:moveTo>
                <a:lnTo>
                  <a:pt x="37824" y="1622635"/>
                </a:lnTo>
                <a:cubicBezTo>
                  <a:pt x="56508" y="1646098"/>
                  <a:pt x="76672" y="1666627"/>
                  <a:pt x="98315" y="1684224"/>
                </a:cubicBezTo>
                <a:lnTo>
                  <a:pt x="146059" y="1714500"/>
                </a:lnTo>
                <a:lnTo>
                  <a:pt x="0" y="1714500"/>
                </a:lnTo>
                <a:close/>
                <a:moveTo>
                  <a:pt x="1564316" y="1489565"/>
                </a:moveTo>
                <a:lnTo>
                  <a:pt x="1719072" y="1489565"/>
                </a:lnTo>
                <a:lnTo>
                  <a:pt x="1719072" y="1714500"/>
                </a:lnTo>
                <a:lnTo>
                  <a:pt x="1564316" y="1714500"/>
                </a:lnTo>
                <a:close/>
                <a:moveTo>
                  <a:pt x="1331549" y="849455"/>
                </a:moveTo>
                <a:lnTo>
                  <a:pt x="1331549" y="1278191"/>
                </a:lnTo>
                <a:lnTo>
                  <a:pt x="1043158" y="1278191"/>
                </a:lnTo>
                <a:close/>
                <a:moveTo>
                  <a:pt x="333061" y="681725"/>
                </a:moveTo>
                <a:cubicBezTo>
                  <a:pt x="362157" y="681725"/>
                  <a:pt x="387973" y="690996"/>
                  <a:pt x="410508" y="709538"/>
                </a:cubicBezTo>
                <a:cubicBezTo>
                  <a:pt x="433043" y="728079"/>
                  <a:pt x="451727" y="764877"/>
                  <a:pt x="466560" y="819931"/>
                </a:cubicBezTo>
                <a:cubicBezTo>
                  <a:pt x="481393" y="874985"/>
                  <a:pt x="488810" y="976108"/>
                  <a:pt x="488810" y="1123298"/>
                </a:cubicBezTo>
                <a:cubicBezTo>
                  <a:pt x="488810" y="1270490"/>
                  <a:pt x="480538" y="1374892"/>
                  <a:pt x="463993" y="1436507"/>
                </a:cubicBezTo>
                <a:cubicBezTo>
                  <a:pt x="451442" y="1484430"/>
                  <a:pt x="433756" y="1517662"/>
                  <a:pt x="410936" y="1536204"/>
                </a:cubicBezTo>
                <a:cubicBezTo>
                  <a:pt x="388115" y="1554745"/>
                  <a:pt x="362157" y="1564016"/>
                  <a:pt x="333061" y="1564016"/>
                </a:cubicBezTo>
                <a:cubicBezTo>
                  <a:pt x="303965" y="1564016"/>
                  <a:pt x="278150" y="1554888"/>
                  <a:pt x="255615" y="1536631"/>
                </a:cubicBezTo>
                <a:cubicBezTo>
                  <a:pt x="233080" y="1518375"/>
                  <a:pt x="214396" y="1481720"/>
                  <a:pt x="199563" y="1426666"/>
                </a:cubicBezTo>
                <a:cubicBezTo>
                  <a:pt x="184729" y="1371612"/>
                  <a:pt x="177313" y="1270490"/>
                  <a:pt x="177313" y="1123298"/>
                </a:cubicBezTo>
                <a:cubicBezTo>
                  <a:pt x="177313" y="976108"/>
                  <a:pt x="185585" y="871419"/>
                  <a:pt x="202130" y="809234"/>
                </a:cubicBezTo>
                <a:cubicBezTo>
                  <a:pt x="214681" y="761311"/>
                  <a:pt x="232367" y="728079"/>
                  <a:pt x="255187" y="709538"/>
                </a:cubicBezTo>
                <a:cubicBezTo>
                  <a:pt x="278007" y="690996"/>
                  <a:pt x="303965" y="681725"/>
                  <a:pt x="333061" y="681725"/>
                </a:cubicBezTo>
                <a:close/>
                <a:moveTo>
                  <a:pt x="0" y="0"/>
                </a:moveTo>
                <a:lnTo>
                  <a:pt x="1719072" y="0"/>
                </a:lnTo>
                <a:lnTo>
                  <a:pt x="1719072" y="1278191"/>
                </a:lnTo>
                <a:lnTo>
                  <a:pt x="1564316" y="1278191"/>
                </a:lnTo>
                <a:lnTo>
                  <a:pt x="1564316" y="482333"/>
                </a:lnTo>
                <a:lnTo>
                  <a:pt x="1362357" y="482333"/>
                </a:lnTo>
                <a:lnTo>
                  <a:pt x="818092" y="1279047"/>
                </a:lnTo>
                <a:lnTo>
                  <a:pt x="818092" y="1489565"/>
                </a:lnTo>
                <a:lnTo>
                  <a:pt x="1331549" y="1489565"/>
                </a:lnTo>
                <a:lnTo>
                  <a:pt x="1331549" y="1714500"/>
                </a:lnTo>
                <a:lnTo>
                  <a:pt x="522898" y="1714500"/>
                </a:lnTo>
                <a:lnTo>
                  <a:pt x="561229" y="1691204"/>
                </a:lnTo>
                <a:cubicBezTo>
                  <a:pt x="581553" y="1675158"/>
                  <a:pt x="600202" y="1656438"/>
                  <a:pt x="617174" y="1635044"/>
                </a:cubicBezTo>
                <a:cubicBezTo>
                  <a:pt x="699327" y="1531212"/>
                  <a:pt x="740404" y="1360630"/>
                  <a:pt x="740404" y="1123298"/>
                </a:cubicBezTo>
                <a:cubicBezTo>
                  <a:pt x="740404" y="885397"/>
                  <a:pt x="699613" y="715100"/>
                  <a:pt x="618030" y="612409"/>
                </a:cubicBezTo>
                <a:cubicBezTo>
                  <a:pt x="549569" y="525692"/>
                  <a:pt x="454580" y="482333"/>
                  <a:pt x="333061" y="482333"/>
                </a:cubicBezTo>
                <a:cubicBezTo>
                  <a:pt x="211543" y="482333"/>
                  <a:pt x="116839" y="525121"/>
                  <a:pt x="48948" y="610697"/>
                </a:cubicBezTo>
                <a:lnTo>
                  <a:pt x="0" y="69266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p:cNvGrpSpPr/>
          <p:nvPr/>
        </p:nvGrpSpPr>
        <p:grpSpPr>
          <a:xfrm>
            <a:off x="8723449" y="1917639"/>
            <a:ext cx="3691848" cy="1019979"/>
            <a:chOff x="8816049" y="1859764"/>
            <a:chExt cx="3691848" cy="1019979"/>
          </a:xfrm>
        </p:grpSpPr>
        <p:sp>
          <p:nvSpPr>
            <p:cNvPr id="24" name="TextBox 23"/>
            <p:cNvSpPr txBox="1"/>
            <p:nvPr/>
          </p:nvSpPr>
          <p:spPr>
            <a:xfrm>
              <a:off x="8816049" y="2479633"/>
              <a:ext cx="2927916" cy="400110"/>
            </a:xfrm>
            <a:prstGeom prst="rect">
              <a:avLst/>
            </a:prstGeom>
            <a:noFill/>
          </p:spPr>
          <p:txBody>
            <a:bodyPr wrap="square" rtlCol="0" anchor="ctr">
              <a:spAutoFit/>
            </a:bodyPr>
            <a:lstStyle/>
            <a:p>
              <a:r>
                <a:rPr lang="en-US" sz="2000" spc="-100" dirty="0">
                  <a:solidFill>
                    <a:schemeClr val="tx1">
                      <a:lumMod val="65000"/>
                      <a:lumOff val="35000"/>
                    </a:schemeClr>
                  </a:solidFill>
                </a:rPr>
                <a:t>Canadian Museum of History</a:t>
              </a:r>
            </a:p>
          </p:txBody>
        </p:sp>
        <p:sp>
          <p:nvSpPr>
            <p:cNvPr id="29" name="TextBox 28"/>
            <p:cNvSpPr txBox="1"/>
            <p:nvPr/>
          </p:nvSpPr>
          <p:spPr>
            <a:xfrm>
              <a:off x="8816049" y="1859764"/>
              <a:ext cx="3691848" cy="584775"/>
            </a:xfrm>
            <a:prstGeom prst="rect">
              <a:avLst/>
            </a:prstGeom>
            <a:noFill/>
          </p:spPr>
          <p:txBody>
            <a:bodyPr wrap="square" rtlCol="0" anchor="ctr">
              <a:spAutoFit/>
            </a:bodyPr>
            <a:lstStyle/>
            <a:p>
              <a:r>
                <a:rPr lang="en-US" sz="3200" b="1" spc="-150" dirty="0">
                  <a:solidFill>
                    <a:schemeClr val="accent1"/>
                  </a:solidFill>
                </a:rPr>
                <a:t>Gatineau, QC</a:t>
              </a:r>
            </a:p>
          </p:txBody>
        </p:sp>
      </p:grpSp>
      <p:grpSp>
        <p:nvGrpSpPr>
          <p:cNvPr id="41" name="Group 40"/>
          <p:cNvGrpSpPr/>
          <p:nvPr/>
        </p:nvGrpSpPr>
        <p:grpSpPr>
          <a:xfrm>
            <a:off x="7114568" y="270317"/>
            <a:ext cx="4159174" cy="1019979"/>
            <a:chOff x="8816049" y="1859764"/>
            <a:chExt cx="4159174" cy="1019979"/>
          </a:xfrm>
        </p:grpSpPr>
        <p:sp>
          <p:nvSpPr>
            <p:cNvPr id="42" name="TextBox 41"/>
            <p:cNvSpPr txBox="1"/>
            <p:nvPr/>
          </p:nvSpPr>
          <p:spPr>
            <a:xfrm>
              <a:off x="8816049" y="2479633"/>
              <a:ext cx="4159174" cy="400110"/>
            </a:xfrm>
            <a:prstGeom prst="rect">
              <a:avLst/>
            </a:prstGeom>
            <a:noFill/>
          </p:spPr>
          <p:txBody>
            <a:bodyPr wrap="square" rtlCol="0" anchor="ctr">
              <a:spAutoFit/>
            </a:bodyPr>
            <a:lstStyle/>
            <a:p>
              <a:r>
                <a:rPr lang="en-US" sz="2000" spc="-100" dirty="0">
                  <a:solidFill>
                    <a:schemeClr val="tx1">
                      <a:lumMod val="65000"/>
                      <a:lumOff val="35000"/>
                    </a:schemeClr>
                  </a:solidFill>
                </a:rPr>
                <a:t>Royal British Columbia Museum</a:t>
              </a:r>
            </a:p>
          </p:txBody>
        </p:sp>
        <p:sp>
          <p:nvSpPr>
            <p:cNvPr id="43" name="TextBox 42"/>
            <p:cNvSpPr txBox="1"/>
            <p:nvPr/>
          </p:nvSpPr>
          <p:spPr>
            <a:xfrm>
              <a:off x="8816049" y="1859764"/>
              <a:ext cx="3691848" cy="584775"/>
            </a:xfrm>
            <a:prstGeom prst="rect">
              <a:avLst/>
            </a:prstGeom>
            <a:noFill/>
          </p:spPr>
          <p:txBody>
            <a:bodyPr wrap="square" rtlCol="0" anchor="ctr">
              <a:spAutoFit/>
            </a:bodyPr>
            <a:lstStyle/>
            <a:p>
              <a:r>
                <a:rPr lang="en-US" sz="3200" b="1" spc="-150" dirty="0">
                  <a:solidFill>
                    <a:schemeClr val="tx1">
                      <a:lumMod val="75000"/>
                      <a:lumOff val="25000"/>
                    </a:schemeClr>
                  </a:solidFill>
                </a:rPr>
                <a:t>Victoria, BC</a:t>
              </a:r>
            </a:p>
          </p:txBody>
        </p:sp>
      </p:grpSp>
      <p:grpSp>
        <p:nvGrpSpPr>
          <p:cNvPr id="44" name="Group 43"/>
          <p:cNvGrpSpPr/>
          <p:nvPr/>
        </p:nvGrpSpPr>
        <p:grpSpPr>
          <a:xfrm>
            <a:off x="4526178" y="3699316"/>
            <a:ext cx="3691848" cy="1019979"/>
            <a:chOff x="9283375" y="1859764"/>
            <a:chExt cx="3691848" cy="1019979"/>
          </a:xfrm>
        </p:grpSpPr>
        <p:sp>
          <p:nvSpPr>
            <p:cNvPr id="45" name="TextBox 44"/>
            <p:cNvSpPr txBox="1"/>
            <p:nvPr/>
          </p:nvSpPr>
          <p:spPr>
            <a:xfrm>
              <a:off x="10093125" y="2479633"/>
              <a:ext cx="2882097" cy="400110"/>
            </a:xfrm>
            <a:prstGeom prst="rect">
              <a:avLst/>
            </a:prstGeom>
            <a:noFill/>
          </p:spPr>
          <p:txBody>
            <a:bodyPr wrap="square" rtlCol="0" anchor="ctr">
              <a:spAutoFit/>
            </a:bodyPr>
            <a:lstStyle/>
            <a:p>
              <a:pPr algn="r"/>
              <a:r>
                <a:rPr lang="en-US" sz="2000" spc="-100" dirty="0">
                  <a:solidFill>
                    <a:schemeClr val="tx1">
                      <a:lumMod val="65000"/>
                      <a:lumOff val="35000"/>
                    </a:schemeClr>
                  </a:solidFill>
                </a:rPr>
                <a:t>Peabody Museum</a:t>
              </a:r>
            </a:p>
          </p:txBody>
        </p:sp>
        <p:sp>
          <p:nvSpPr>
            <p:cNvPr id="46" name="TextBox 45"/>
            <p:cNvSpPr txBox="1"/>
            <p:nvPr/>
          </p:nvSpPr>
          <p:spPr>
            <a:xfrm>
              <a:off x="9283375" y="1859764"/>
              <a:ext cx="3691848" cy="584775"/>
            </a:xfrm>
            <a:prstGeom prst="rect">
              <a:avLst/>
            </a:prstGeom>
            <a:noFill/>
          </p:spPr>
          <p:txBody>
            <a:bodyPr wrap="square" rtlCol="0" anchor="ctr">
              <a:spAutoFit/>
            </a:bodyPr>
            <a:lstStyle/>
            <a:p>
              <a:pPr algn="r"/>
              <a:r>
                <a:rPr lang="en-US" sz="3200" b="1" spc="-150" dirty="0" smtClean="0">
                  <a:solidFill>
                    <a:schemeClr val="tx1">
                      <a:lumMod val="75000"/>
                      <a:lumOff val="25000"/>
                    </a:schemeClr>
                  </a:solidFill>
                </a:rPr>
                <a:t>Cambridge, </a:t>
              </a:r>
              <a:r>
                <a:rPr lang="en-US" sz="3200" b="1" spc="-150" dirty="0">
                  <a:solidFill>
                    <a:schemeClr val="tx1">
                      <a:lumMod val="75000"/>
                      <a:lumOff val="25000"/>
                    </a:schemeClr>
                  </a:solidFill>
                </a:rPr>
                <a:t>MA</a:t>
              </a:r>
            </a:p>
          </p:txBody>
        </p:sp>
      </p:grpSp>
      <p:grpSp>
        <p:nvGrpSpPr>
          <p:cNvPr id="47" name="Group 46"/>
          <p:cNvGrpSpPr/>
          <p:nvPr/>
        </p:nvGrpSpPr>
        <p:grpSpPr>
          <a:xfrm>
            <a:off x="8723449" y="5413816"/>
            <a:ext cx="3691848" cy="1261884"/>
            <a:chOff x="8816049" y="1859764"/>
            <a:chExt cx="3691848" cy="1261884"/>
          </a:xfrm>
        </p:grpSpPr>
        <p:sp>
          <p:nvSpPr>
            <p:cNvPr id="48" name="TextBox 47"/>
            <p:cNvSpPr txBox="1"/>
            <p:nvPr/>
          </p:nvSpPr>
          <p:spPr>
            <a:xfrm>
              <a:off x="8816049" y="2413762"/>
              <a:ext cx="3294380" cy="707886"/>
            </a:xfrm>
            <a:prstGeom prst="rect">
              <a:avLst/>
            </a:prstGeom>
            <a:noFill/>
          </p:spPr>
          <p:txBody>
            <a:bodyPr wrap="square" rtlCol="0" anchor="ctr">
              <a:spAutoFit/>
            </a:bodyPr>
            <a:lstStyle/>
            <a:p>
              <a:r>
                <a:rPr lang="en-US" sz="2000" spc="-100" dirty="0">
                  <a:solidFill>
                    <a:schemeClr val="tx1">
                      <a:lumMod val="65000"/>
                      <a:lumOff val="35000"/>
                    </a:schemeClr>
                  </a:solidFill>
                </a:rPr>
                <a:t>American Museum of Natural History</a:t>
              </a:r>
            </a:p>
          </p:txBody>
        </p:sp>
        <p:sp>
          <p:nvSpPr>
            <p:cNvPr id="49" name="TextBox 48"/>
            <p:cNvSpPr txBox="1"/>
            <p:nvPr/>
          </p:nvSpPr>
          <p:spPr>
            <a:xfrm>
              <a:off x="8816049" y="1859764"/>
              <a:ext cx="3691848" cy="584775"/>
            </a:xfrm>
            <a:prstGeom prst="rect">
              <a:avLst/>
            </a:prstGeom>
            <a:noFill/>
          </p:spPr>
          <p:txBody>
            <a:bodyPr wrap="square" rtlCol="0" anchor="ctr">
              <a:spAutoFit/>
            </a:bodyPr>
            <a:lstStyle/>
            <a:p>
              <a:r>
                <a:rPr lang="en-US" sz="3200" b="1" spc="-150" dirty="0">
                  <a:solidFill>
                    <a:schemeClr val="accent3"/>
                  </a:solidFill>
                </a:rPr>
                <a:t>New York, NY</a:t>
              </a:r>
            </a:p>
          </p:txBody>
        </p:sp>
      </p:grpSp>
      <p:pic>
        <p:nvPicPr>
          <p:cNvPr id="4" name="Picture 3" descr="A close up of a map&#10;&#10;Description automatically generated">
            <a:extLst>
              <a:ext uri="{FF2B5EF4-FFF2-40B4-BE49-F238E27FC236}">
                <a16:creationId xmlns:a16="http://schemas.microsoft.com/office/drawing/2014/main" xmlns="" id="{0223D511-A494-4173-BF86-6B65B7D14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25" y="562704"/>
            <a:ext cx="5171398" cy="6130183"/>
          </a:xfrm>
          <a:prstGeom prst="rect">
            <a:avLst/>
          </a:prstGeom>
        </p:spPr>
      </p:pic>
      <p:sp>
        <p:nvSpPr>
          <p:cNvPr id="50" name="TextBox 49"/>
          <p:cNvSpPr txBox="1"/>
          <p:nvPr/>
        </p:nvSpPr>
        <p:spPr>
          <a:xfrm>
            <a:off x="944633" y="1921955"/>
            <a:ext cx="3581545" cy="1015663"/>
          </a:xfrm>
          <a:prstGeom prst="rect">
            <a:avLst/>
          </a:prstGeom>
          <a:noFill/>
          <a:ln>
            <a:noFill/>
          </a:ln>
        </p:spPr>
        <p:txBody>
          <a:bodyPr wrap="square" rtlCol="0">
            <a:spAutoFit/>
          </a:bodyPr>
          <a:lstStyle/>
          <a:p>
            <a:r>
              <a:rPr lang="en-US" sz="6000" b="1" cap="all" spc="-300" dirty="0">
                <a:solidFill>
                  <a:schemeClr val="accent1"/>
                </a:solidFill>
              </a:rPr>
              <a:t>museums</a:t>
            </a:r>
          </a:p>
        </p:txBody>
      </p:sp>
      <p:sp>
        <p:nvSpPr>
          <p:cNvPr id="21" name="TextBox 20"/>
          <p:cNvSpPr txBox="1"/>
          <p:nvPr/>
        </p:nvSpPr>
        <p:spPr>
          <a:xfrm>
            <a:off x="11068494" y="6400800"/>
            <a:ext cx="616688" cy="276999"/>
          </a:xfrm>
          <a:prstGeom prst="rect">
            <a:avLst/>
          </a:prstGeom>
          <a:noFill/>
        </p:spPr>
        <p:txBody>
          <a:bodyPr wrap="square" rtlCol="0">
            <a:spAutoFit/>
          </a:bodyPr>
          <a:lstStyle/>
          <a:p>
            <a:r>
              <a:rPr lang="en-CA" sz="1200" b="1" dirty="0">
                <a:solidFill>
                  <a:schemeClr val="accent4"/>
                </a:solidFill>
              </a:rPr>
              <a:t>5</a:t>
            </a:r>
            <a:r>
              <a:rPr lang="en-CA" sz="1200" b="1" dirty="0" smtClean="0">
                <a:solidFill>
                  <a:schemeClr val="accent4"/>
                </a:solidFill>
              </a:rPr>
              <a:t> of 20</a:t>
            </a:r>
            <a:endParaRPr lang="en-CA" sz="1200" b="1" dirty="0">
              <a:solidFill>
                <a:schemeClr val="accent4"/>
              </a:solidFill>
            </a:endParaRPr>
          </a:p>
        </p:txBody>
      </p:sp>
      <p:sp>
        <p:nvSpPr>
          <p:cNvPr id="2" name="5-Point Star 1"/>
          <p:cNvSpPr/>
          <p:nvPr/>
        </p:nvSpPr>
        <p:spPr>
          <a:xfrm>
            <a:off x="1679944" y="3174927"/>
            <a:ext cx="138223" cy="1435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6696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20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ppt_x"/>
                                          </p:val>
                                        </p:tav>
                                        <p:tav tm="100000">
                                          <p:val>
                                            <p:strVal val="#ppt_x"/>
                                          </p:val>
                                        </p:tav>
                                      </p:tavLst>
                                    </p:anim>
                                    <p:anim calcmode="lin" valueType="num">
                                      <p:cBhvr additive="base">
                                        <p:cTn id="12" dur="10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decel="50000" fill="hold" grpId="0" nodeType="withEffect">
                                  <p:stCondLst>
                                    <p:cond delay="4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decel="50000" fill="hold" grpId="0" nodeType="withEffect">
                                  <p:stCondLst>
                                    <p:cond delay="60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000" fill="hold"/>
                                        <p:tgtEl>
                                          <p:spTgt spid="35"/>
                                        </p:tgtEl>
                                        <p:attrNameLst>
                                          <p:attrName>ppt_x</p:attrName>
                                        </p:attrNameLst>
                                      </p:cBhvr>
                                      <p:tavLst>
                                        <p:tav tm="0">
                                          <p:val>
                                            <p:strVal val="#ppt_x"/>
                                          </p:val>
                                        </p:tav>
                                        <p:tav tm="100000">
                                          <p:val>
                                            <p:strVal val="#ppt_x"/>
                                          </p:val>
                                        </p:tav>
                                      </p:tavLst>
                                    </p:anim>
                                    <p:anim calcmode="lin" valueType="num">
                                      <p:cBhvr additive="base">
                                        <p:cTn id="20" dur="10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600"/>
                            </p:stCondLst>
                            <p:childTnLst>
                              <p:par>
                                <p:cTn id="22" presetID="42" presetClass="entr" presetSubtype="0"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anim calcmode="lin" valueType="num">
                                      <p:cBhvr>
                                        <p:cTn id="25" dur="500" fill="hold"/>
                                        <p:tgtEl>
                                          <p:spTgt spid="41"/>
                                        </p:tgtEl>
                                        <p:attrNameLst>
                                          <p:attrName>ppt_x</p:attrName>
                                        </p:attrNameLst>
                                      </p:cBhvr>
                                      <p:tavLst>
                                        <p:tav tm="0">
                                          <p:val>
                                            <p:strVal val="#ppt_x"/>
                                          </p:val>
                                        </p:tav>
                                        <p:tav tm="100000">
                                          <p:val>
                                            <p:strVal val="#ppt_x"/>
                                          </p:val>
                                        </p:tav>
                                      </p:tavLst>
                                    </p:anim>
                                    <p:anim calcmode="lin" valueType="num">
                                      <p:cBhvr>
                                        <p:cTn id="26" dur="500" fill="hold"/>
                                        <p:tgtEl>
                                          <p:spTgt spid="41"/>
                                        </p:tgtEl>
                                        <p:attrNameLst>
                                          <p:attrName>ppt_y</p:attrName>
                                        </p:attrNameLst>
                                      </p:cBhvr>
                                      <p:tavLst>
                                        <p:tav tm="0">
                                          <p:val>
                                            <p:strVal val="#ppt_y+.1"/>
                                          </p:val>
                                        </p:tav>
                                        <p:tav tm="100000">
                                          <p:val>
                                            <p:strVal val="#ppt_y"/>
                                          </p:val>
                                        </p:tav>
                                      </p:tavLst>
                                    </p:anim>
                                  </p:childTnLst>
                                </p:cTn>
                              </p:par>
                            </p:childTnLst>
                          </p:cTn>
                        </p:par>
                        <p:par>
                          <p:cTn id="27" fill="hold">
                            <p:stCondLst>
                              <p:cond delay="2100"/>
                            </p:stCondLst>
                            <p:childTnLst>
                              <p:par>
                                <p:cTn id="28" presetID="42" presetClass="entr" presetSubtype="0"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anim calcmode="lin" valueType="num">
                                      <p:cBhvr>
                                        <p:cTn id="31" dur="500" fill="hold"/>
                                        <p:tgtEl>
                                          <p:spTgt spid="40"/>
                                        </p:tgtEl>
                                        <p:attrNameLst>
                                          <p:attrName>ppt_x</p:attrName>
                                        </p:attrNameLst>
                                      </p:cBhvr>
                                      <p:tavLst>
                                        <p:tav tm="0">
                                          <p:val>
                                            <p:strVal val="#ppt_x"/>
                                          </p:val>
                                        </p:tav>
                                        <p:tav tm="100000">
                                          <p:val>
                                            <p:strVal val="#ppt_x"/>
                                          </p:val>
                                        </p:tav>
                                      </p:tavLst>
                                    </p:anim>
                                    <p:anim calcmode="lin" valueType="num">
                                      <p:cBhvr>
                                        <p:cTn id="32" dur="5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2600"/>
                            </p:stCondLst>
                            <p:childTnLst>
                              <p:par>
                                <p:cTn id="34" presetID="42" presetClass="entr" presetSubtype="0"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strVal val="#ppt_x"/>
                                          </p:val>
                                        </p:tav>
                                        <p:tav tm="100000">
                                          <p:val>
                                            <p:strVal val="#ppt_x"/>
                                          </p:val>
                                        </p:tav>
                                      </p:tavLst>
                                    </p:anim>
                                    <p:anim calcmode="lin" valueType="num">
                                      <p:cBhvr>
                                        <p:cTn id="38" dur="5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100"/>
                            </p:stCondLst>
                            <p:childTnLst>
                              <p:par>
                                <p:cTn id="40" presetID="42" presetClass="entr" presetSubtype="0"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anim calcmode="lin" valueType="num">
                                      <p:cBhvr>
                                        <p:cTn id="43" dur="500" fill="hold"/>
                                        <p:tgtEl>
                                          <p:spTgt spid="47"/>
                                        </p:tgtEl>
                                        <p:attrNameLst>
                                          <p:attrName>ppt_x</p:attrName>
                                        </p:attrNameLst>
                                      </p:cBhvr>
                                      <p:tavLst>
                                        <p:tav tm="0">
                                          <p:val>
                                            <p:strVal val="#ppt_x"/>
                                          </p:val>
                                        </p:tav>
                                        <p:tav tm="100000">
                                          <p:val>
                                            <p:strVal val="#ppt_x"/>
                                          </p:val>
                                        </p:tav>
                                      </p:tavLst>
                                    </p:anim>
                                    <p:anim calcmode="lin" valueType="num">
                                      <p:cBhvr>
                                        <p:cTn id="44"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entagon 23"/>
          <p:cNvSpPr/>
          <p:nvPr/>
        </p:nvSpPr>
        <p:spPr>
          <a:xfrm rot="5400000">
            <a:off x="3879448" y="-3879448"/>
            <a:ext cx="4433103" cy="12192001"/>
          </a:xfrm>
          <a:prstGeom prst="homePlate">
            <a:avLst>
              <a:gd name="adj" fmla="val 27009"/>
            </a:avLst>
          </a:prstGeom>
          <a:solidFill>
            <a:schemeClr val="bg1">
              <a:lumMod val="95000"/>
            </a:schemeClr>
          </a:solidFill>
          <a:ln>
            <a:noFill/>
          </a:ln>
          <a:effectLst>
            <a:outerShdw blurRad="673100" dist="38100" dir="5400000" sx="102000" sy="102000" algn="t" rotWithShape="0">
              <a:schemeClr val="tx1">
                <a:lumMod val="85000"/>
                <a:lumOff val="1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333505" y="910540"/>
            <a:ext cx="5524990" cy="1015663"/>
          </a:xfrm>
          <a:prstGeom prst="rect">
            <a:avLst/>
          </a:prstGeom>
          <a:noFill/>
          <a:ln>
            <a:noFill/>
          </a:ln>
        </p:spPr>
        <p:txBody>
          <a:bodyPr wrap="square" rtlCol="0">
            <a:spAutoFit/>
          </a:bodyPr>
          <a:lstStyle/>
          <a:p>
            <a:pPr algn="ctr"/>
            <a:r>
              <a:rPr lang="en-US" sz="6000" b="1" cap="all" spc="-300" dirty="0">
                <a:solidFill>
                  <a:schemeClr val="accent1"/>
                </a:solidFill>
              </a:rPr>
              <a:t>Our</a:t>
            </a:r>
            <a:r>
              <a:rPr lang="en-US" sz="6000" b="1" cap="all" spc="-300" dirty="0">
                <a:solidFill>
                  <a:schemeClr val="accent1">
                    <a:lumMod val="75000"/>
                  </a:schemeClr>
                </a:solidFill>
              </a:rPr>
              <a:t> </a:t>
            </a:r>
            <a:r>
              <a:rPr lang="en-US" sz="6000" b="1" cap="all" spc="-300" dirty="0">
                <a:solidFill>
                  <a:schemeClr val="tx1">
                    <a:lumMod val="75000"/>
                    <a:lumOff val="25000"/>
                  </a:schemeClr>
                </a:solidFill>
              </a:rPr>
              <a:t>principles</a:t>
            </a:r>
            <a:endParaRPr lang="en-US" sz="4400" b="1" cap="all" spc="-300" dirty="0">
              <a:solidFill>
                <a:schemeClr val="tx1">
                  <a:lumMod val="75000"/>
                  <a:lumOff val="25000"/>
                </a:schemeClr>
              </a:solidFill>
            </a:endParaRPr>
          </a:p>
        </p:txBody>
      </p:sp>
      <p:sp>
        <p:nvSpPr>
          <p:cNvPr id="7" name="TextBox 6"/>
          <p:cNvSpPr txBox="1"/>
          <p:nvPr/>
        </p:nvSpPr>
        <p:spPr>
          <a:xfrm>
            <a:off x="1789575" y="1876617"/>
            <a:ext cx="8612851" cy="400110"/>
          </a:xfrm>
          <a:prstGeom prst="rect">
            <a:avLst/>
          </a:prstGeom>
          <a:noFill/>
        </p:spPr>
        <p:txBody>
          <a:bodyPr wrap="square" rtlCol="0" anchor="ctr">
            <a:spAutoFit/>
          </a:bodyPr>
          <a:lstStyle/>
          <a:p>
            <a:pPr algn="ctr"/>
            <a:r>
              <a:rPr lang="en-US" sz="2000" spc="-100" dirty="0">
                <a:solidFill>
                  <a:schemeClr val="tx1">
                    <a:lumMod val="75000"/>
                    <a:lumOff val="25000"/>
                  </a:schemeClr>
                </a:solidFill>
              </a:rPr>
              <a:t>Lower Nicola Indian Band Heritage Policy Core Principles</a:t>
            </a:r>
          </a:p>
        </p:txBody>
      </p:sp>
      <p:grpSp>
        <p:nvGrpSpPr>
          <p:cNvPr id="26" name="Group 25"/>
          <p:cNvGrpSpPr/>
          <p:nvPr/>
        </p:nvGrpSpPr>
        <p:grpSpPr>
          <a:xfrm>
            <a:off x="1094486" y="2207278"/>
            <a:ext cx="3265312" cy="3626364"/>
            <a:chOff x="1094486" y="2207278"/>
            <a:chExt cx="3265312" cy="3626364"/>
          </a:xfrm>
        </p:grpSpPr>
        <p:sp>
          <p:nvSpPr>
            <p:cNvPr id="2" name="Rectangle 1"/>
            <p:cNvSpPr/>
            <p:nvPr/>
          </p:nvSpPr>
          <p:spPr>
            <a:xfrm>
              <a:off x="1095737" y="2662178"/>
              <a:ext cx="3264061" cy="317146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1094486" y="2207278"/>
              <a:ext cx="1354858" cy="1569660"/>
            </a:xfrm>
            <a:prstGeom prst="rect">
              <a:avLst/>
            </a:prstGeom>
          </p:spPr>
          <p:txBody>
            <a:bodyPr wrap="none">
              <a:spAutoFit/>
            </a:bodyPr>
            <a:lstStyle/>
            <a:p>
              <a:pPr algn="ctr"/>
              <a:r>
                <a:rPr lang="en-US" sz="9600" b="1" spc="-300" dirty="0">
                  <a:solidFill>
                    <a:schemeClr val="bg1">
                      <a:lumMod val="95000"/>
                    </a:schemeClr>
                  </a:solidFill>
                </a:rPr>
                <a:t>01</a:t>
              </a:r>
            </a:p>
          </p:txBody>
        </p:sp>
        <p:grpSp>
          <p:nvGrpSpPr>
            <p:cNvPr id="13" name="Group 12"/>
            <p:cNvGrpSpPr/>
            <p:nvPr/>
          </p:nvGrpSpPr>
          <p:grpSpPr>
            <a:xfrm>
              <a:off x="2400351" y="2724102"/>
              <a:ext cx="1837997" cy="1250846"/>
              <a:chOff x="2362759" y="2793551"/>
              <a:chExt cx="1837997" cy="1250846"/>
            </a:xfrm>
          </p:grpSpPr>
          <p:sp>
            <p:nvSpPr>
              <p:cNvPr id="11" name="TextBox 10"/>
              <p:cNvSpPr txBox="1"/>
              <p:nvPr/>
            </p:nvSpPr>
            <p:spPr>
              <a:xfrm>
                <a:off x="2379669" y="2793551"/>
                <a:ext cx="1821087" cy="646331"/>
              </a:xfrm>
              <a:prstGeom prst="rect">
                <a:avLst/>
              </a:prstGeom>
              <a:noFill/>
              <a:ln>
                <a:noFill/>
              </a:ln>
            </p:spPr>
            <p:txBody>
              <a:bodyPr wrap="square" rtlCol="0">
                <a:spAutoFit/>
              </a:bodyPr>
              <a:lstStyle/>
              <a:p>
                <a:pPr algn="r"/>
                <a:r>
                  <a:rPr lang="en-CA" sz="3600" i="1" dirty="0">
                    <a:solidFill>
                      <a:schemeClr val="bg1"/>
                    </a:solidFill>
                  </a:rPr>
                  <a:t>yémes</a:t>
                </a:r>
                <a:endParaRPr lang="en-US" sz="3600" cap="all" spc="-150" dirty="0">
                  <a:solidFill>
                    <a:schemeClr val="bg1"/>
                  </a:solidFill>
                </a:endParaRPr>
              </a:p>
            </p:txBody>
          </p:sp>
          <p:sp>
            <p:nvSpPr>
              <p:cNvPr id="12" name="TextBox 11"/>
              <p:cNvSpPr txBox="1"/>
              <p:nvPr/>
            </p:nvSpPr>
            <p:spPr>
              <a:xfrm>
                <a:off x="2362759" y="3398066"/>
                <a:ext cx="1821087" cy="646331"/>
              </a:xfrm>
              <a:prstGeom prst="rect">
                <a:avLst/>
              </a:prstGeom>
              <a:noFill/>
              <a:ln>
                <a:noFill/>
              </a:ln>
            </p:spPr>
            <p:txBody>
              <a:bodyPr wrap="square" rtlCol="0">
                <a:spAutoFit/>
              </a:bodyPr>
              <a:lstStyle/>
              <a:p>
                <a:pPr algn="r"/>
                <a:r>
                  <a:rPr lang="en-US" sz="3600" cap="all" spc="-150" dirty="0">
                    <a:solidFill>
                      <a:schemeClr val="bg1"/>
                    </a:solidFill>
                  </a:rPr>
                  <a:t>respect</a:t>
                </a:r>
                <a:endParaRPr lang="en-US" sz="2400" cap="all" spc="-150" dirty="0">
                  <a:solidFill>
                    <a:schemeClr val="bg1"/>
                  </a:solidFill>
                </a:endParaRPr>
              </a:p>
            </p:txBody>
          </p:sp>
        </p:grpSp>
        <p:sp>
          <p:nvSpPr>
            <p:cNvPr id="20" name="TextBox 19"/>
            <p:cNvSpPr txBox="1"/>
            <p:nvPr/>
          </p:nvSpPr>
          <p:spPr>
            <a:xfrm>
              <a:off x="1372456" y="4084715"/>
              <a:ext cx="2710622" cy="1015663"/>
            </a:xfrm>
            <a:prstGeom prst="rect">
              <a:avLst/>
            </a:prstGeom>
            <a:noFill/>
          </p:spPr>
          <p:txBody>
            <a:bodyPr wrap="square" rtlCol="0" anchor="ctr">
              <a:spAutoFit/>
            </a:bodyPr>
            <a:lstStyle/>
            <a:p>
              <a:r>
                <a:rPr lang="en-US" sz="2000" spc="-100" dirty="0">
                  <a:solidFill>
                    <a:schemeClr val="bg1"/>
                  </a:solidFill>
                </a:rPr>
                <a:t>LNIB has the right to have our unique heritage values recognized and respected. </a:t>
              </a:r>
            </a:p>
          </p:txBody>
        </p:sp>
      </p:grpSp>
      <p:grpSp>
        <p:nvGrpSpPr>
          <p:cNvPr id="27" name="Group 26"/>
          <p:cNvGrpSpPr/>
          <p:nvPr/>
        </p:nvGrpSpPr>
        <p:grpSpPr>
          <a:xfrm>
            <a:off x="4463970" y="2207278"/>
            <a:ext cx="3278367" cy="3626364"/>
            <a:chOff x="4463970" y="2207278"/>
            <a:chExt cx="3278367" cy="3626364"/>
          </a:xfrm>
        </p:grpSpPr>
        <p:sp>
          <p:nvSpPr>
            <p:cNvPr id="3" name="Rectangle 2"/>
            <p:cNvSpPr/>
            <p:nvPr/>
          </p:nvSpPr>
          <p:spPr>
            <a:xfrm>
              <a:off x="4463970" y="2662178"/>
              <a:ext cx="3264061" cy="317146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463970" y="2207278"/>
              <a:ext cx="1354858" cy="1569660"/>
            </a:xfrm>
            <a:prstGeom prst="rect">
              <a:avLst/>
            </a:prstGeom>
          </p:spPr>
          <p:txBody>
            <a:bodyPr wrap="none">
              <a:spAutoFit/>
            </a:bodyPr>
            <a:lstStyle/>
            <a:p>
              <a:pPr algn="ctr"/>
              <a:r>
                <a:rPr lang="en-US" sz="9600" b="1" spc="-300" dirty="0">
                  <a:solidFill>
                    <a:schemeClr val="bg1">
                      <a:lumMod val="95000"/>
                    </a:schemeClr>
                  </a:solidFill>
                </a:rPr>
                <a:t>02</a:t>
              </a:r>
            </a:p>
          </p:txBody>
        </p:sp>
        <p:grpSp>
          <p:nvGrpSpPr>
            <p:cNvPr id="14" name="Group 13"/>
            <p:cNvGrpSpPr/>
            <p:nvPr/>
          </p:nvGrpSpPr>
          <p:grpSpPr>
            <a:xfrm>
              <a:off x="4498157" y="2741402"/>
              <a:ext cx="3244180" cy="1217192"/>
              <a:chOff x="1092332" y="2810851"/>
              <a:chExt cx="3244180" cy="1217192"/>
            </a:xfrm>
          </p:grpSpPr>
          <p:sp>
            <p:nvSpPr>
              <p:cNvPr id="15" name="TextBox 14"/>
              <p:cNvSpPr txBox="1"/>
              <p:nvPr/>
            </p:nvSpPr>
            <p:spPr>
              <a:xfrm>
                <a:off x="2429913" y="2810851"/>
                <a:ext cx="1821087" cy="646331"/>
              </a:xfrm>
              <a:prstGeom prst="rect">
                <a:avLst/>
              </a:prstGeom>
              <a:noFill/>
              <a:ln>
                <a:noFill/>
              </a:ln>
            </p:spPr>
            <p:txBody>
              <a:bodyPr wrap="square" rtlCol="0">
                <a:spAutoFit/>
              </a:bodyPr>
              <a:lstStyle/>
              <a:p>
                <a:pPr algn="r"/>
                <a:r>
                  <a:rPr lang="en-CA" sz="3600" i="1" dirty="0">
                    <a:solidFill>
                      <a:schemeClr val="bg1"/>
                    </a:solidFill>
                  </a:rPr>
                  <a:t>sʔémit</a:t>
                </a:r>
                <a:endParaRPr lang="en-US" sz="3600" cap="all" spc="-150" dirty="0">
                  <a:solidFill>
                    <a:schemeClr val="bg1"/>
                  </a:solidFill>
                </a:endParaRPr>
              </a:p>
            </p:txBody>
          </p:sp>
          <p:sp>
            <p:nvSpPr>
              <p:cNvPr id="16" name="TextBox 15"/>
              <p:cNvSpPr txBox="1"/>
              <p:nvPr/>
            </p:nvSpPr>
            <p:spPr>
              <a:xfrm>
                <a:off x="1092332" y="3381712"/>
                <a:ext cx="3244180" cy="646331"/>
              </a:xfrm>
              <a:prstGeom prst="rect">
                <a:avLst/>
              </a:prstGeom>
              <a:noFill/>
              <a:ln>
                <a:noFill/>
              </a:ln>
            </p:spPr>
            <p:txBody>
              <a:bodyPr wrap="square" rtlCol="0">
                <a:spAutoFit/>
              </a:bodyPr>
              <a:lstStyle/>
              <a:p>
                <a:pPr algn="r"/>
                <a:r>
                  <a:rPr lang="en-US" sz="3600" cap="all" spc="-150" dirty="0">
                    <a:solidFill>
                      <a:schemeClr val="bg1"/>
                    </a:solidFill>
                  </a:rPr>
                  <a:t>responsibility</a:t>
                </a:r>
                <a:endParaRPr lang="en-US" sz="2400" cap="all" spc="-150" dirty="0">
                  <a:solidFill>
                    <a:schemeClr val="bg1"/>
                  </a:solidFill>
                </a:endParaRPr>
              </a:p>
            </p:txBody>
          </p:sp>
        </p:grpSp>
        <p:sp>
          <p:nvSpPr>
            <p:cNvPr id="21" name="TextBox 20"/>
            <p:cNvSpPr txBox="1"/>
            <p:nvPr/>
          </p:nvSpPr>
          <p:spPr>
            <a:xfrm>
              <a:off x="4740689" y="3930827"/>
              <a:ext cx="2710622" cy="1323439"/>
            </a:xfrm>
            <a:prstGeom prst="rect">
              <a:avLst/>
            </a:prstGeom>
            <a:noFill/>
          </p:spPr>
          <p:txBody>
            <a:bodyPr wrap="square" rtlCol="0" anchor="ctr">
              <a:spAutoFit/>
            </a:bodyPr>
            <a:lstStyle/>
            <a:p>
              <a:r>
                <a:rPr lang="en-US" sz="2000" spc="-100" dirty="0">
                  <a:solidFill>
                    <a:schemeClr val="bg1"/>
                  </a:solidFill>
                </a:rPr>
                <a:t>LNIB has the stewardship responsibility to care for our heritage resources on behalf of our people.</a:t>
              </a:r>
            </a:p>
          </p:txBody>
        </p:sp>
      </p:grpSp>
      <p:grpSp>
        <p:nvGrpSpPr>
          <p:cNvPr id="28" name="Group 27"/>
          <p:cNvGrpSpPr/>
          <p:nvPr/>
        </p:nvGrpSpPr>
        <p:grpSpPr>
          <a:xfrm>
            <a:off x="7832203" y="2207278"/>
            <a:ext cx="3264061" cy="3626364"/>
            <a:chOff x="7832203" y="2207278"/>
            <a:chExt cx="3264061" cy="3626364"/>
          </a:xfrm>
        </p:grpSpPr>
        <p:sp>
          <p:nvSpPr>
            <p:cNvPr id="4" name="Rectangle 3"/>
            <p:cNvSpPr/>
            <p:nvPr/>
          </p:nvSpPr>
          <p:spPr>
            <a:xfrm>
              <a:off x="7832203" y="2662178"/>
              <a:ext cx="3264061" cy="3171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832203" y="2207278"/>
              <a:ext cx="1354858" cy="1569660"/>
            </a:xfrm>
            <a:prstGeom prst="rect">
              <a:avLst/>
            </a:prstGeom>
          </p:spPr>
          <p:txBody>
            <a:bodyPr wrap="none">
              <a:spAutoFit/>
            </a:bodyPr>
            <a:lstStyle/>
            <a:p>
              <a:pPr algn="ctr"/>
              <a:r>
                <a:rPr lang="en-US" sz="9600" b="1" spc="-300" dirty="0">
                  <a:solidFill>
                    <a:schemeClr val="bg1">
                      <a:lumMod val="95000"/>
                    </a:schemeClr>
                  </a:solidFill>
                </a:rPr>
                <a:t>03</a:t>
              </a:r>
            </a:p>
          </p:txBody>
        </p:sp>
        <p:grpSp>
          <p:nvGrpSpPr>
            <p:cNvPr id="17" name="Group 16"/>
            <p:cNvGrpSpPr/>
            <p:nvPr/>
          </p:nvGrpSpPr>
          <p:grpSpPr>
            <a:xfrm>
              <a:off x="8108922" y="2708584"/>
              <a:ext cx="2973035" cy="1232713"/>
              <a:chOff x="1334864" y="2778033"/>
              <a:chExt cx="2973035" cy="1232713"/>
            </a:xfrm>
          </p:grpSpPr>
          <p:sp>
            <p:nvSpPr>
              <p:cNvPr id="18" name="TextBox 17"/>
              <p:cNvSpPr txBox="1"/>
              <p:nvPr/>
            </p:nvSpPr>
            <p:spPr>
              <a:xfrm>
                <a:off x="2303311" y="2778033"/>
                <a:ext cx="1925259" cy="646331"/>
              </a:xfrm>
              <a:prstGeom prst="rect">
                <a:avLst/>
              </a:prstGeom>
              <a:noFill/>
              <a:ln>
                <a:noFill/>
              </a:ln>
            </p:spPr>
            <p:txBody>
              <a:bodyPr wrap="square" rtlCol="0">
                <a:spAutoFit/>
              </a:bodyPr>
              <a:lstStyle/>
              <a:p>
                <a:pPr algn="r"/>
                <a:r>
                  <a:rPr lang="en-CA" sz="3600" i="1" dirty="0">
                    <a:solidFill>
                      <a:schemeClr val="bg1"/>
                    </a:solidFill>
                  </a:rPr>
                  <a:t>łúmuʔstn</a:t>
                </a:r>
                <a:endParaRPr lang="en-US" sz="3600" cap="all" spc="-150" dirty="0">
                  <a:solidFill>
                    <a:schemeClr val="bg1"/>
                  </a:solidFill>
                </a:endParaRPr>
              </a:p>
            </p:txBody>
          </p:sp>
          <p:sp>
            <p:nvSpPr>
              <p:cNvPr id="19" name="TextBox 18"/>
              <p:cNvSpPr txBox="1"/>
              <p:nvPr/>
            </p:nvSpPr>
            <p:spPr>
              <a:xfrm>
                <a:off x="1334864" y="3364415"/>
                <a:ext cx="2973035" cy="646331"/>
              </a:xfrm>
              <a:prstGeom prst="rect">
                <a:avLst/>
              </a:prstGeom>
              <a:noFill/>
              <a:ln>
                <a:noFill/>
              </a:ln>
            </p:spPr>
            <p:txBody>
              <a:bodyPr wrap="square" rtlCol="0">
                <a:spAutoFit/>
              </a:bodyPr>
              <a:lstStyle/>
              <a:p>
                <a:pPr algn="r"/>
                <a:r>
                  <a:rPr lang="en-US" sz="3600" cap="all" spc="-150" dirty="0">
                    <a:solidFill>
                      <a:schemeClr val="bg1"/>
                    </a:solidFill>
                  </a:rPr>
                  <a:t>relationships</a:t>
                </a:r>
                <a:endParaRPr lang="en-US" sz="2400" cap="all" spc="-150" dirty="0">
                  <a:solidFill>
                    <a:schemeClr val="bg1"/>
                  </a:solidFill>
                </a:endParaRPr>
              </a:p>
            </p:txBody>
          </p:sp>
        </p:grpSp>
        <p:sp>
          <p:nvSpPr>
            <p:cNvPr id="22" name="TextBox 21"/>
            <p:cNvSpPr txBox="1"/>
            <p:nvPr/>
          </p:nvSpPr>
          <p:spPr>
            <a:xfrm>
              <a:off x="8108922" y="3776939"/>
              <a:ext cx="2710622" cy="1631216"/>
            </a:xfrm>
            <a:prstGeom prst="rect">
              <a:avLst/>
            </a:prstGeom>
            <a:noFill/>
          </p:spPr>
          <p:txBody>
            <a:bodyPr wrap="square" rtlCol="0" anchor="ctr">
              <a:spAutoFit/>
            </a:bodyPr>
            <a:lstStyle/>
            <a:p>
              <a:r>
                <a:rPr lang="en-US" sz="2000" spc="-100" dirty="0">
                  <a:solidFill>
                    <a:schemeClr val="bg1"/>
                  </a:solidFill>
                </a:rPr>
                <a:t>It is important for LNIB to cooperate with other organizations to manage, preserve &amp; protect our heritage.</a:t>
              </a:r>
            </a:p>
          </p:txBody>
        </p:sp>
      </p:grpSp>
      <p:sp>
        <p:nvSpPr>
          <p:cNvPr id="29" name="TextBox 28"/>
          <p:cNvSpPr txBox="1"/>
          <p:nvPr/>
        </p:nvSpPr>
        <p:spPr>
          <a:xfrm>
            <a:off x="11068494" y="6400800"/>
            <a:ext cx="616688" cy="276999"/>
          </a:xfrm>
          <a:prstGeom prst="rect">
            <a:avLst/>
          </a:prstGeom>
          <a:noFill/>
        </p:spPr>
        <p:txBody>
          <a:bodyPr wrap="square" rtlCol="0">
            <a:spAutoFit/>
          </a:bodyPr>
          <a:lstStyle/>
          <a:p>
            <a:r>
              <a:rPr lang="en-CA" sz="1200" b="1" dirty="0">
                <a:solidFill>
                  <a:schemeClr val="accent4"/>
                </a:solidFill>
              </a:rPr>
              <a:t>6</a:t>
            </a:r>
            <a:r>
              <a:rPr lang="en-CA" sz="1200" b="1" dirty="0" smtClean="0">
                <a:solidFill>
                  <a:schemeClr val="accent4"/>
                </a:solidFill>
              </a:rPr>
              <a:t> of 20</a:t>
            </a:r>
            <a:endParaRPr lang="en-CA" sz="1200" b="1" dirty="0">
              <a:solidFill>
                <a:schemeClr val="accent4"/>
              </a:solidFill>
            </a:endParaRPr>
          </a:p>
        </p:txBody>
      </p:sp>
    </p:spTree>
    <p:extLst>
      <p:ext uri="{BB962C8B-B14F-4D97-AF65-F5344CB8AC3E}">
        <p14:creationId xmlns:p14="http://schemas.microsoft.com/office/powerpoint/2010/main" val="1398677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anim calcmode="lin" valueType="num">
                                      <p:cBhvr>
                                        <p:cTn id="14" dur="500" fill="hold"/>
                                        <p:tgtEl>
                                          <p:spTgt spid="27"/>
                                        </p:tgtEl>
                                        <p:attrNameLst>
                                          <p:attrName>ppt_x</p:attrName>
                                        </p:attrNameLst>
                                      </p:cBhvr>
                                      <p:tavLst>
                                        <p:tav tm="0">
                                          <p:val>
                                            <p:strVal val="#ppt_x"/>
                                          </p:val>
                                        </p:tav>
                                        <p:tav tm="100000">
                                          <p:val>
                                            <p:strVal val="#ppt_x"/>
                                          </p:val>
                                        </p:tav>
                                      </p:tavLst>
                                    </p:anim>
                                    <p:anim calcmode="lin" valueType="num">
                                      <p:cBhvr>
                                        <p:cTn id="15" dur="5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entagon 23"/>
          <p:cNvSpPr/>
          <p:nvPr/>
        </p:nvSpPr>
        <p:spPr>
          <a:xfrm rot="5400000">
            <a:off x="3879448" y="-3879448"/>
            <a:ext cx="4433103" cy="12192001"/>
          </a:xfrm>
          <a:prstGeom prst="homePlate">
            <a:avLst>
              <a:gd name="adj" fmla="val 27009"/>
            </a:avLst>
          </a:prstGeom>
          <a:solidFill>
            <a:schemeClr val="bg1">
              <a:lumMod val="95000"/>
            </a:schemeClr>
          </a:solidFill>
          <a:ln>
            <a:noFill/>
          </a:ln>
          <a:effectLst>
            <a:outerShdw blurRad="673100" dist="38100" dir="5400000" sx="102000" sy="102000" algn="t" rotWithShape="0">
              <a:schemeClr val="tx1">
                <a:lumMod val="85000"/>
                <a:lumOff val="1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333505" y="910540"/>
            <a:ext cx="5524990" cy="1015663"/>
          </a:xfrm>
          <a:prstGeom prst="rect">
            <a:avLst/>
          </a:prstGeom>
          <a:noFill/>
          <a:ln>
            <a:noFill/>
          </a:ln>
        </p:spPr>
        <p:txBody>
          <a:bodyPr wrap="square" rtlCol="0">
            <a:spAutoFit/>
          </a:bodyPr>
          <a:lstStyle/>
          <a:p>
            <a:pPr algn="ctr"/>
            <a:r>
              <a:rPr lang="en-US" sz="6000" b="1" cap="all" spc="-300" dirty="0" smtClean="0">
                <a:solidFill>
                  <a:schemeClr val="accent1"/>
                </a:solidFill>
              </a:rPr>
              <a:t>Article</a:t>
            </a:r>
            <a:r>
              <a:rPr lang="en-US" sz="6000" b="1" cap="all" spc="-300" dirty="0" smtClean="0">
                <a:solidFill>
                  <a:schemeClr val="accent1">
                    <a:lumMod val="75000"/>
                  </a:schemeClr>
                </a:solidFill>
              </a:rPr>
              <a:t> </a:t>
            </a:r>
            <a:r>
              <a:rPr lang="en-US" sz="6000" b="1" cap="all" spc="-300" dirty="0" smtClean="0">
                <a:solidFill>
                  <a:schemeClr val="tx1">
                    <a:lumMod val="75000"/>
                    <a:lumOff val="25000"/>
                  </a:schemeClr>
                </a:solidFill>
              </a:rPr>
              <a:t>11</a:t>
            </a:r>
            <a:endParaRPr lang="en-US" sz="4400" b="1" cap="all" spc="-300" dirty="0">
              <a:solidFill>
                <a:schemeClr val="tx1">
                  <a:lumMod val="75000"/>
                  <a:lumOff val="25000"/>
                </a:schemeClr>
              </a:solidFill>
            </a:endParaRPr>
          </a:p>
        </p:txBody>
      </p:sp>
      <p:sp>
        <p:nvSpPr>
          <p:cNvPr id="7" name="TextBox 6"/>
          <p:cNvSpPr txBox="1"/>
          <p:nvPr/>
        </p:nvSpPr>
        <p:spPr>
          <a:xfrm>
            <a:off x="1664047" y="1921189"/>
            <a:ext cx="8612851" cy="400110"/>
          </a:xfrm>
          <a:prstGeom prst="rect">
            <a:avLst/>
          </a:prstGeom>
          <a:noFill/>
        </p:spPr>
        <p:txBody>
          <a:bodyPr wrap="square" rtlCol="0" anchor="ctr">
            <a:spAutoFit/>
          </a:bodyPr>
          <a:lstStyle/>
          <a:p>
            <a:pPr algn="ctr"/>
            <a:r>
              <a:rPr lang="en-US" sz="2000" spc="-100" dirty="0" smtClean="0">
                <a:solidFill>
                  <a:schemeClr val="tx1">
                    <a:lumMod val="75000"/>
                    <a:lumOff val="25000"/>
                  </a:schemeClr>
                </a:solidFill>
              </a:rPr>
              <a:t>United Nations Declaration on the Rights of Indigenous Peoples</a:t>
            </a:r>
            <a:endParaRPr lang="en-US" sz="2000" spc="-100" dirty="0">
              <a:solidFill>
                <a:schemeClr val="tx1">
                  <a:lumMod val="75000"/>
                  <a:lumOff val="25000"/>
                </a:schemeClr>
              </a:solidFill>
            </a:endParaRPr>
          </a:p>
        </p:txBody>
      </p:sp>
      <p:grpSp>
        <p:nvGrpSpPr>
          <p:cNvPr id="26" name="Group 25"/>
          <p:cNvGrpSpPr/>
          <p:nvPr/>
        </p:nvGrpSpPr>
        <p:grpSpPr>
          <a:xfrm>
            <a:off x="1095737" y="2568295"/>
            <a:ext cx="9749472" cy="3265347"/>
            <a:chOff x="1095737" y="2568295"/>
            <a:chExt cx="3264061" cy="3265347"/>
          </a:xfrm>
        </p:grpSpPr>
        <p:sp>
          <p:nvSpPr>
            <p:cNvPr id="2" name="Rectangle 1"/>
            <p:cNvSpPr/>
            <p:nvPr/>
          </p:nvSpPr>
          <p:spPr>
            <a:xfrm>
              <a:off x="1095737" y="2662178"/>
              <a:ext cx="3264061" cy="317146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TextBox 19"/>
            <p:cNvSpPr txBox="1"/>
            <p:nvPr/>
          </p:nvSpPr>
          <p:spPr>
            <a:xfrm>
              <a:off x="1250018" y="2568295"/>
              <a:ext cx="2955499" cy="3170099"/>
            </a:xfrm>
            <a:prstGeom prst="rect">
              <a:avLst/>
            </a:prstGeom>
            <a:noFill/>
          </p:spPr>
          <p:txBody>
            <a:bodyPr wrap="square" rtlCol="0" anchor="ctr">
              <a:spAutoFit/>
            </a:bodyPr>
            <a:lstStyle/>
            <a:p>
              <a:r>
                <a:rPr lang="en-CA" sz="2000" dirty="0">
                  <a:solidFill>
                    <a:schemeClr val="bg1"/>
                  </a:solidFill>
                </a:rPr>
                <a:t>Article 11 1. Indigenous peoples have the </a:t>
              </a:r>
              <a:r>
                <a:rPr lang="en-CA" sz="2000" b="1" dirty="0">
                  <a:solidFill>
                    <a:schemeClr val="accent3"/>
                  </a:solidFill>
                </a:rPr>
                <a:t>right to practise and revitalize</a:t>
              </a:r>
              <a:r>
                <a:rPr lang="en-CA" sz="2000" dirty="0">
                  <a:solidFill>
                    <a:schemeClr val="accent3"/>
                  </a:solidFill>
                </a:rPr>
                <a:t> </a:t>
              </a:r>
              <a:r>
                <a:rPr lang="en-CA" sz="2000" dirty="0">
                  <a:solidFill>
                    <a:schemeClr val="bg1"/>
                  </a:solidFill>
                </a:rPr>
                <a:t>their cultural traditions and customs. This includes the </a:t>
              </a:r>
              <a:r>
                <a:rPr lang="en-CA" sz="2000" b="1" dirty="0">
                  <a:solidFill>
                    <a:schemeClr val="accent3"/>
                  </a:solidFill>
                </a:rPr>
                <a:t>right to maintain, protect and develop</a:t>
              </a:r>
              <a:r>
                <a:rPr lang="en-CA" sz="2000" b="1" dirty="0">
                  <a:solidFill>
                    <a:schemeClr val="bg1"/>
                  </a:solidFill>
                </a:rPr>
                <a:t> </a:t>
              </a:r>
              <a:r>
                <a:rPr lang="en-CA" sz="2000" dirty="0">
                  <a:solidFill>
                    <a:schemeClr val="bg1"/>
                  </a:solidFill>
                </a:rPr>
                <a:t>the past, present and future manifestations of their cultures, such as archaeological and historical sites, artefacts, designs, ceremonies, technologies and visual and performing arts and literature</a:t>
              </a:r>
              <a:r>
                <a:rPr lang="en-CA" sz="2000" dirty="0" smtClean="0">
                  <a:solidFill>
                    <a:schemeClr val="bg1"/>
                  </a:solidFill>
                </a:rPr>
                <a:t>.</a:t>
              </a:r>
            </a:p>
            <a:p>
              <a:endParaRPr lang="en-CA" sz="2000" dirty="0">
                <a:solidFill>
                  <a:schemeClr val="bg1"/>
                </a:solidFill>
              </a:endParaRPr>
            </a:p>
            <a:p>
              <a:r>
                <a:rPr lang="en-CA" sz="2000" dirty="0">
                  <a:solidFill>
                    <a:schemeClr val="bg1"/>
                  </a:solidFill>
                </a:rPr>
                <a:t>2. States shall provide </a:t>
              </a:r>
              <a:r>
                <a:rPr lang="en-CA" sz="2000" b="1" dirty="0">
                  <a:solidFill>
                    <a:schemeClr val="accent3"/>
                  </a:solidFill>
                </a:rPr>
                <a:t>redress through effective mechanisms</a:t>
              </a:r>
              <a:r>
                <a:rPr lang="en-CA" sz="2000" dirty="0">
                  <a:solidFill>
                    <a:schemeClr val="bg1"/>
                  </a:solidFill>
                </a:rPr>
                <a:t>, which may include restitution, </a:t>
              </a:r>
              <a:r>
                <a:rPr lang="en-CA" sz="2000" b="1" dirty="0">
                  <a:solidFill>
                    <a:schemeClr val="accent3"/>
                  </a:solidFill>
                </a:rPr>
                <a:t>developed in conjunction with indigenous peoples</a:t>
              </a:r>
              <a:r>
                <a:rPr lang="en-CA" sz="2000" dirty="0">
                  <a:solidFill>
                    <a:schemeClr val="bg1"/>
                  </a:solidFill>
                </a:rPr>
                <a:t>, with respect to their cultural, intellectual, religious and spiritual property taken without their </a:t>
              </a:r>
              <a:r>
                <a:rPr lang="en-CA" sz="2000" b="1" dirty="0">
                  <a:solidFill>
                    <a:schemeClr val="accent3"/>
                  </a:solidFill>
                </a:rPr>
                <a:t>free, prior and informed consent </a:t>
              </a:r>
              <a:r>
                <a:rPr lang="en-CA" sz="2000" dirty="0">
                  <a:solidFill>
                    <a:schemeClr val="bg1"/>
                  </a:solidFill>
                </a:rPr>
                <a:t>or in violation of their laws, traditions and customs. </a:t>
              </a:r>
            </a:p>
          </p:txBody>
        </p:sp>
      </p:grpSp>
      <p:sp>
        <p:nvSpPr>
          <p:cNvPr id="29" name="TextBox 28"/>
          <p:cNvSpPr txBox="1"/>
          <p:nvPr/>
        </p:nvSpPr>
        <p:spPr>
          <a:xfrm>
            <a:off x="11068494" y="6400800"/>
            <a:ext cx="616688" cy="276999"/>
          </a:xfrm>
          <a:prstGeom prst="rect">
            <a:avLst/>
          </a:prstGeom>
          <a:noFill/>
        </p:spPr>
        <p:txBody>
          <a:bodyPr wrap="square" rtlCol="0">
            <a:spAutoFit/>
          </a:bodyPr>
          <a:lstStyle/>
          <a:p>
            <a:r>
              <a:rPr lang="en-CA" sz="1200" b="1" dirty="0">
                <a:solidFill>
                  <a:schemeClr val="accent4"/>
                </a:solidFill>
              </a:rPr>
              <a:t>6</a:t>
            </a:r>
            <a:r>
              <a:rPr lang="en-CA" sz="1200" b="1" dirty="0" smtClean="0">
                <a:solidFill>
                  <a:schemeClr val="accent4"/>
                </a:solidFill>
              </a:rPr>
              <a:t> of 20</a:t>
            </a:r>
            <a:endParaRPr lang="en-CA" sz="1200" b="1" dirty="0">
              <a:solidFill>
                <a:schemeClr val="accent4"/>
              </a:solidFill>
            </a:endParaRPr>
          </a:p>
        </p:txBody>
      </p:sp>
    </p:spTree>
    <p:extLst>
      <p:ext uri="{BB962C8B-B14F-4D97-AF65-F5344CB8AC3E}">
        <p14:creationId xmlns:p14="http://schemas.microsoft.com/office/powerpoint/2010/main" val="3258133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entagon 23"/>
          <p:cNvSpPr/>
          <p:nvPr/>
        </p:nvSpPr>
        <p:spPr>
          <a:xfrm rot="5400000">
            <a:off x="3879448" y="-3879448"/>
            <a:ext cx="4433103" cy="12192001"/>
          </a:xfrm>
          <a:prstGeom prst="homePlate">
            <a:avLst>
              <a:gd name="adj" fmla="val 27009"/>
            </a:avLst>
          </a:prstGeom>
          <a:solidFill>
            <a:schemeClr val="bg1">
              <a:lumMod val="95000"/>
            </a:schemeClr>
          </a:solidFill>
          <a:ln>
            <a:noFill/>
          </a:ln>
          <a:effectLst>
            <a:outerShdw blurRad="673100" dist="38100" dir="5400000" sx="102000" sy="102000" algn="t" rotWithShape="0">
              <a:schemeClr val="tx1">
                <a:lumMod val="85000"/>
                <a:lumOff val="1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333505" y="910540"/>
            <a:ext cx="5524990" cy="1015663"/>
          </a:xfrm>
          <a:prstGeom prst="rect">
            <a:avLst/>
          </a:prstGeom>
          <a:noFill/>
          <a:ln>
            <a:noFill/>
          </a:ln>
        </p:spPr>
        <p:txBody>
          <a:bodyPr wrap="square" rtlCol="0">
            <a:spAutoFit/>
          </a:bodyPr>
          <a:lstStyle/>
          <a:p>
            <a:pPr algn="ctr"/>
            <a:r>
              <a:rPr lang="en-US" sz="6000" b="1" cap="all" spc="-300" dirty="0" smtClean="0">
                <a:solidFill>
                  <a:schemeClr val="accent1"/>
                </a:solidFill>
              </a:rPr>
              <a:t>Article</a:t>
            </a:r>
            <a:r>
              <a:rPr lang="en-US" sz="6000" b="1" cap="all" spc="-300" dirty="0" smtClean="0">
                <a:solidFill>
                  <a:schemeClr val="accent1">
                    <a:lumMod val="75000"/>
                  </a:schemeClr>
                </a:solidFill>
              </a:rPr>
              <a:t> </a:t>
            </a:r>
            <a:r>
              <a:rPr lang="en-US" sz="6000" b="1" cap="all" spc="-300" dirty="0" smtClean="0">
                <a:solidFill>
                  <a:schemeClr val="tx1">
                    <a:lumMod val="75000"/>
                    <a:lumOff val="25000"/>
                  </a:schemeClr>
                </a:solidFill>
              </a:rPr>
              <a:t>12</a:t>
            </a:r>
            <a:endParaRPr lang="en-US" sz="4400" b="1" cap="all" spc="-300" dirty="0">
              <a:solidFill>
                <a:schemeClr val="tx1">
                  <a:lumMod val="75000"/>
                  <a:lumOff val="25000"/>
                </a:schemeClr>
              </a:solidFill>
            </a:endParaRPr>
          </a:p>
        </p:txBody>
      </p:sp>
      <p:sp>
        <p:nvSpPr>
          <p:cNvPr id="7" name="TextBox 6"/>
          <p:cNvSpPr txBox="1"/>
          <p:nvPr/>
        </p:nvSpPr>
        <p:spPr>
          <a:xfrm>
            <a:off x="1664047" y="1921189"/>
            <a:ext cx="8612851" cy="400110"/>
          </a:xfrm>
          <a:prstGeom prst="rect">
            <a:avLst/>
          </a:prstGeom>
          <a:noFill/>
        </p:spPr>
        <p:txBody>
          <a:bodyPr wrap="square" rtlCol="0" anchor="ctr">
            <a:spAutoFit/>
          </a:bodyPr>
          <a:lstStyle/>
          <a:p>
            <a:pPr algn="ctr"/>
            <a:r>
              <a:rPr lang="en-US" sz="2000" spc="-100" dirty="0" smtClean="0">
                <a:solidFill>
                  <a:schemeClr val="tx1">
                    <a:lumMod val="75000"/>
                    <a:lumOff val="25000"/>
                  </a:schemeClr>
                </a:solidFill>
              </a:rPr>
              <a:t>United Nations Declaration on the Rights of Indigenous Peoples</a:t>
            </a:r>
            <a:endParaRPr lang="en-US" sz="2000" spc="-100" dirty="0">
              <a:solidFill>
                <a:schemeClr val="tx1">
                  <a:lumMod val="75000"/>
                  <a:lumOff val="25000"/>
                </a:schemeClr>
              </a:solidFill>
            </a:endParaRPr>
          </a:p>
        </p:txBody>
      </p:sp>
      <p:grpSp>
        <p:nvGrpSpPr>
          <p:cNvPr id="26" name="Group 25"/>
          <p:cNvGrpSpPr/>
          <p:nvPr/>
        </p:nvGrpSpPr>
        <p:grpSpPr>
          <a:xfrm>
            <a:off x="1095737" y="2662178"/>
            <a:ext cx="9749472" cy="3171464"/>
            <a:chOff x="1095737" y="2662178"/>
            <a:chExt cx="3264061" cy="3171464"/>
          </a:xfrm>
          <a:solidFill>
            <a:schemeClr val="accent1"/>
          </a:solidFill>
        </p:grpSpPr>
        <p:sp>
          <p:nvSpPr>
            <p:cNvPr id="2" name="Rectangle 1"/>
            <p:cNvSpPr/>
            <p:nvPr/>
          </p:nvSpPr>
          <p:spPr>
            <a:xfrm>
              <a:off x="1095737" y="2662178"/>
              <a:ext cx="3264061" cy="31714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TextBox 19"/>
            <p:cNvSpPr txBox="1"/>
            <p:nvPr/>
          </p:nvSpPr>
          <p:spPr>
            <a:xfrm>
              <a:off x="1250018" y="2722185"/>
              <a:ext cx="2955499" cy="2862322"/>
            </a:xfrm>
            <a:prstGeom prst="rect">
              <a:avLst/>
            </a:prstGeom>
            <a:grpFill/>
          </p:spPr>
          <p:txBody>
            <a:bodyPr wrap="square" rtlCol="0" anchor="ctr">
              <a:spAutoFit/>
            </a:bodyPr>
            <a:lstStyle/>
            <a:p>
              <a:r>
                <a:rPr lang="en-CA" sz="2000" dirty="0">
                  <a:solidFill>
                    <a:schemeClr val="bg1"/>
                  </a:solidFill>
                </a:rPr>
                <a:t>Article 12 1. Indigenous peoples have the </a:t>
              </a:r>
              <a:r>
                <a:rPr lang="en-CA" sz="2000" b="1" dirty="0">
                  <a:solidFill>
                    <a:schemeClr val="accent3"/>
                  </a:solidFill>
                </a:rPr>
                <a:t>right to manifest, practise, develop and teach their spiritual and religious traditions</a:t>
              </a:r>
              <a:r>
                <a:rPr lang="en-CA" sz="2000" dirty="0">
                  <a:solidFill>
                    <a:schemeClr val="bg1"/>
                  </a:solidFill>
                </a:rPr>
                <a:t>, customs and ceremonies; the right to maintain, protect, and have access in privacy to their religious and cultural sites; the right to the use and control of their ceremonial objects; and the right to the repatriation of their human remains. </a:t>
              </a:r>
              <a:endParaRPr lang="en-CA" sz="2000" dirty="0" smtClean="0">
                <a:solidFill>
                  <a:schemeClr val="bg1"/>
                </a:solidFill>
              </a:endParaRPr>
            </a:p>
            <a:p>
              <a:endParaRPr lang="en-CA" sz="2000" dirty="0"/>
            </a:p>
            <a:p>
              <a:r>
                <a:rPr lang="en-CA" sz="2000" dirty="0">
                  <a:solidFill>
                    <a:schemeClr val="bg1"/>
                  </a:solidFill>
                </a:rPr>
                <a:t>2. States shall seek to </a:t>
              </a:r>
              <a:r>
                <a:rPr lang="en-CA" sz="2000" b="1" dirty="0">
                  <a:solidFill>
                    <a:schemeClr val="accent3"/>
                  </a:solidFill>
                </a:rPr>
                <a:t>enable the access and/or repatriation of ceremonial objects and human remains in their possession through fair, transparent and effective mechanisms</a:t>
              </a:r>
              <a:r>
                <a:rPr lang="en-CA" sz="2000" dirty="0"/>
                <a:t> </a:t>
              </a:r>
              <a:r>
                <a:rPr lang="en-CA" sz="2000" dirty="0">
                  <a:solidFill>
                    <a:schemeClr val="bg1"/>
                  </a:solidFill>
                </a:rPr>
                <a:t>developed in conjunction with indigenous peoples concerned.</a:t>
              </a:r>
            </a:p>
          </p:txBody>
        </p:sp>
      </p:grpSp>
      <p:sp>
        <p:nvSpPr>
          <p:cNvPr id="29" name="TextBox 28"/>
          <p:cNvSpPr txBox="1"/>
          <p:nvPr/>
        </p:nvSpPr>
        <p:spPr>
          <a:xfrm>
            <a:off x="11068494" y="6400800"/>
            <a:ext cx="616688" cy="276999"/>
          </a:xfrm>
          <a:prstGeom prst="rect">
            <a:avLst/>
          </a:prstGeom>
          <a:noFill/>
        </p:spPr>
        <p:txBody>
          <a:bodyPr wrap="square" rtlCol="0">
            <a:spAutoFit/>
          </a:bodyPr>
          <a:lstStyle/>
          <a:p>
            <a:r>
              <a:rPr lang="en-CA" sz="1200" b="1" dirty="0">
                <a:solidFill>
                  <a:schemeClr val="accent4"/>
                </a:solidFill>
              </a:rPr>
              <a:t>6</a:t>
            </a:r>
            <a:r>
              <a:rPr lang="en-CA" sz="1200" b="1" dirty="0" smtClean="0">
                <a:solidFill>
                  <a:schemeClr val="accent4"/>
                </a:solidFill>
              </a:rPr>
              <a:t> of 20</a:t>
            </a:r>
            <a:endParaRPr lang="en-CA" sz="1200" b="1" dirty="0">
              <a:solidFill>
                <a:schemeClr val="accent4"/>
              </a:solidFill>
            </a:endParaRPr>
          </a:p>
        </p:txBody>
      </p:sp>
    </p:spTree>
    <p:extLst>
      <p:ext uri="{BB962C8B-B14F-4D97-AF65-F5344CB8AC3E}">
        <p14:creationId xmlns:p14="http://schemas.microsoft.com/office/powerpoint/2010/main" val="1994140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entagon 23"/>
          <p:cNvSpPr/>
          <p:nvPr/>
        </p:nvSpPr>
        <p:spPr>
          <a:xfrm rot="5400000">
            <a:off x="3879448" y="-3879448"/>
            <a:ext cx="4433103" cy="12192001"/>
          </a:xfrm>
          <a:prstGeom prst="homePlate">
            <a:avLst>
              <a:gd name="adj" fmla="val 27009"/>
            </a:avLst>
          </a:prstGeom>
          <a:solidFill>
            <a:schemeClr val="bg1">
              <a:lumMod val="95000"/>
            </a:schemeClr>
          </a:solidFill>
          <a:ln>
            <a:noFill/>
          </a:ln>
          <a:effectLst>
            <a:outerShdw blurRad="673100" dist="38100" dir="5400000" sx="102000" sy="102000" algn="t" rotWithShape="0">
              <a:schemeClr val="tx1">
                <a:lumMod val="85000"/>
                <a:lumOff val="15000"/>
                <a:alpha val="3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333505" y="910540"/>
            <a:ext cx="5524990" cy="1015663"/>
          </a:xfrm>
          <a:prstGeom prst="rect">
            <a:avLst/>
          </a:prstGeom>
          <a:noFill/>
          <a:ln>
            <a:noFill/>
          </a:ln>
        </p:spPr>
        <p:txBody>
          <a:bodyPr wrap="square" rtlCol="0">
            <a:spAutoFit/>
          </a:bodyPr>
          <a:lstStyle/>
          <a:p>
            <a:pPr algn="ctr"/>
            <a:r>
              <a:rPr lang="en-US" sz="6000" b="1" cap="all" spc="-300" dirty="0" smtClean="0">
                <a:solidFill>
                  <a:schemeClr val="accent1"/>
                </a:solidFill>
              </a:rPr>
              <a:t>the</a:t>
            </a:r>
            <a:r>
              <a:rPr lang="en-US" sz="6000" b="1" cap="all" spc="-300" dirty="0" smtClean="0">
                <a:solidFill>
                  <a:schemeClr val="accent1">
                    <a:lumMod val="75000"/>
                  </a:schemeClr>
                </a:solidFill>
              </a:rPr>
              <a:t> </a:t>
            </a:r>
            <a:r>
              <a:rPr lang="en-US" sz="6000" b="1" cap="all" spc="-300" dirty="0" smtClean="0">
                <a:solidFill>
                  <a:schemeClr val="tx1">
                    <a:lumMod val="75000"/>
                    <a:lumOff val="25000"/>
                  </a:schemeClr>
                </a:solidFill>
              </a:rPr>
              <a:t>work</a:t>
            </a:r>
            <a:endParaRPr lang="en-US" sz="4400" b="1" cap="all" spc="-300" dirty="0">
              <a:solidFill>
                <a:schemeClr val="tx1">
                  <a:lumMod val="75000"/>
                  <a:lumOff val="25000"/>
                </a:schemeClr>
              </a:solidFill>
            </a:endParaRPr>
          </a:p>
        </p:txBody>
      </p:sp>
      <p:grpSp>
        <p:nvGrpSpPr>
          <p:cNvPr id="26" name="Group 25"/>
          <p:cNvGrpSpPr/>
          <p:nvPr/>
        </p:nvGrpSpPr>
        <p:grpSpPr>
          <a:xfrm>
            <a:off x="1094486" y="2207278"/>
            <a:ext cx="3265312" cy="3626364"/>
            <a:chOff x="1094486" y="2207278"/>
            <a:chExt cx="3265312" cy="3626364"/>
          </a:xfrm>
        </p:grpSpPr>
        <p:sp>
          <p:nvSpPr>
            <p:cNvPr id="2" name="Rectangle 1"/>
            <p:cNvSpPr/>
            <p:nvPr/>
          </p:nvSpPr>
          <p:spPr>
            <a:xfrm>
              <a:off x="1095737" y="2662178"/>
              <a:ext cx="3264061" cy="317146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1094486" y="2207278"/>
              <a:ext cx="1354858" cy="1569660"/>
            </a:xfrm>
            <a:prstGeom prst="rect">
              <a:avLst/>
            </a:prstGeom>
          </p:spPr>
          <p:txBody>
            <a:bodyPr wrap="none">
              <a:spAutoFit/>
            </a:bodyPr>
            <a:lstStyle/>
            <a:p>
              <a:pPr algn="ctr"/>
              <a:r>
                <a:rPr lang="en-US" sz="9600" b="1" spc="-300" dirty="0">
                  <a:solidFill>
                    <a:schemeClr val="bg1">
                      <a:lumMod val="95000"/>
                    </a:schemeClr>
                  </a:solidFill>
                </a:rPr>
                <a:t>01</a:t>
              </a:r>
            </a:p>
          </p:txBody>
        </p:sp>
        <p:grpSp>
          <p:nvGrpSpPr>
            <p:cNvPr id="13" name="Group 12"/>
            <p:cNvGrpSpPr/>
            <p:nvPr/>
          </p:nvGrpSpPr>
          <p:grpSpPr>
            <a:xfrm>
              <a:off x="1321525" y="2724102"/>
              <a:ext cx="2916823" cy="1261006"/>
              <a:chOff x="1283933" y="2793551"/>
              <a:chExt cx="2916823" cy="1261006"/>
            </a:xfrm>
          </p:grpSpPr>
          <p:sp>
            <p:nvSpPr>
              <p:cNvPr id="11" name="TextBox 10"/>
              <p:cNvSpPr txBox="1"/>
              <p:nvPr/>
            </p:nvSpPr>
            <p:spPr>
              <a:xfrm>
                <a:off x="2379669" y="2793551"/>
                <a:ext cx="1821087" cy="646331"/>
              </a:xfrm>
              <a:prstGeom prst="rect">
                <a:avLst/>
              </a:prstGeom>
              <a:noFill/>
              <a:ln>
                <a:noFill/>
              </a:ln>
            </p:spPr>
            <p:txBody>
              <a:bodyPr wrap="square" rtlCol="0">
                <a:spAutoFit/>
              </a:bodyPr>
              <a:lstStyle/>
              <a:p>
                <a:pPr algn="r"/>
                <a:r>
                  <a:rPr lang="en-CA" sz="3600" i="1" dirty="0" smtClean="0">
                    <a:solidFill>
                      <a:schemeClr val="bg1"/>
                    </a:solidFill>
                  </a:rPr>
                  <a:t>UBCIC</a:t>
                </a:r>
                <a:endParaRPr lang="en-US" sz="3600" cap="all" spc="-150" dirty="0">
                  <a:solidFill>
                    <a:schemeClr val="bg1"/>
                  </a:solidFill>
                </a:endParaRPr>
              </a:p>
            </p:txBody>
          </p:sp>
          <p:sp>
            <p:nvSpPr>
              <p:cNvPr id="12" name="TextBox 11"/>
              <p:cNvSpPr txBox="1"/>
              <p:nvPr/>
            </p:nvSpPr>
            <p:spPr>
              <a:xfrm>
                <a:off x="1283933" y="3408226"/>
                <a:ext cx="2848982" cy="646331"/>
              </a:xfrm>
              <a:prstGeom prst="rect">
                <a:avLst/>
              </a:prstGeom>
              <a:noFill/>
              <a:ln>
                <a:noFill/>
              </a:ln>
            </p:spPr>
            <p:txBody>
              <a:bodyPr wrap="square" rtlCol="0">
                <a:spAutoFit/>
              </a:bodyPr>
              <a:lstStyle/>
              <a:p>
                <a:pPr lvl="0" algn="r"/>
                <a:r>
                  <a:rPr lang="en-CA" sz="3600" dirty="0" smtClean="0">
                    <a:solidFill>
                      <a:schemeClr val="bg1"/>
                    </a:solidFill>
                  </a:rPr>
                  <a:t>RESPECT</a:t>
                </a:r>
                <a:endParaRPr lang="en-CA" sz="2800" dirty="0">
                  <a:solidFill>
                    <a:schemeClr val="bg1"/>
                  </a:solidFill>
                </a:endParaRPr>
              </a:p>
            </p:txBody>
          </p:sp>
        </p:grpSp>
        <p:sp>
          <p:nvSpPr>
            <p:cNvPr id="20" name="TextBox 19"/>
            <p:cNvSpPr txBox="1"/>
            <p:nvPr/>
          </p:nvSpPr>
          <p:spPr>
            <a:xfrm>
              <a:off x="1301334" y="4086655"/>
              <a:ext cx="2710622" cy="1323439"/>
            </a:xfrm>
            <a:prstGeom prst="rect">
              <a:avLst/>
            </a:prstGeom>
            <a:noFill/>
          </p:spPr>
          <p:txBody>
            <a:bodyPr wrap="square" rtlCol="0" anchor="ctr">
              <a:spAutoFit/>
            </a:bodyPr>
            <a:lstStyle/>
            <a:p>
              <a:r>
                <a:rPr lang="en-US" sz="2000" spc="-100" dirty="0" smtClean="0">
                  <a:solidFill>
                    <a:schemeClr val="bg1"/>
                  </a:solidFill>
                </a:rPr>
                <a:t>Alignment of Heritage Conservation Act with DRIPA; Section 4 </a:t>
              </a:r>
              <a:r>
                <a:rPr lang="en-US" sz="2000" spc="-100" dirty="0" smtClean="0">
                  <a:solidFill>
                    <a:schemeClr val="bg1"/>
                  </a:solidFill>
                </a:rPr>
                <a:t>&amp; </a:t>
              </a:r>
              <a:r>
                <a:rPr lang="en-US" sz="2000" spc="-100" dirty="0" smtClean="0">
                  <a:solidFill>
                    <a:schemeClr val="bg1"/>
                  </a:solidFill>
                </a:rPr>
                <a:t>G2G Relationships</a:t>
              </a:r>
              <a:endParaRPr lang="en-US" sz="2000" spc="-100" dirty="0">
                <a:solidFill>
                  <a:schemeClr val="bg1"/>
                </a:solidFill>
              </a:endParaRPr>
            </a:p>
          </p:txBody>
        </p:sp>
      </p:grpSp>
      <p:grpSp>
        <p:nvGrpSpPr>
          <p:cNvPr id="27" name="Group 26"/>
          <p:cNvGrpSpPr/>
          <p:nvPr/>
        </p:nvGrpSpPr>
        <p:grpSpPr>
          <a:xfrm>
            <a:off x="4463970" y="2207278"/>
            <a:ext cx="3335109" cy="3626364"/>
            <a:chOff x="4463970" y="2207278"/>
            <a:chExt cx="3335109" cy="3626364"/>
          </a:xfrm>
        </p:grpSpPr>
        <p:sp>
          <p:nvSpPr>
            <p:cNvPr id="3" name="Rectangle 2"/>
            <p:cNvSpPr/>
            <p:nvPr/>
          </p:nvSpPr>
          <p:spPr>
            <a:xfrm>
              <a:off x="4463970" y="2662178"/>
              <a:ext cx="3264061" cy="317146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463970" y="2207278"/>
              <a:ext cx="1354858" cy="1569660"/>
            </a:xfrm>
            <a:prstGeom prst="rect">
              <a:avLst/>
            </a:prstGeom>
          </p:spPr>
          <p:txBody>
            <a:bodyPr wrap="none">
              <a:spAutoFit/>
            </a:bodyPr>
            <a:lstStyle/>
            <a:p>
              <a:pPr algn="ctr"/>
              <a:r>
                <a:rPr lang="en-US" sz="9600" b="1" spc="-300" dirty="0">
                  <a:solidFill>
                    <a:schemeClr val="bg1">
                      <a:lumMod val="95000"/>
                    </a:schemeClr>
                  </a:solidFill>
                </a:rPr>
                <a:t>02</a:t>
              </a:r>
            </a:p>
          </p:txBody>
        </p:sp>
        <p:grpSp>
          <p:nvGrpSpPr>
            <p:cNvPr id="14" name="Group 13"/>
            <p:cNvGrpSpPr/>
            <p:nvPr/>
          </p:nvGrpSpPr>
          <p:grpSpPr>
            <a:xfrm>
              <a:off x="4554899" y="2741402"/>
              <a:ext cx="3244180" cy="1211769"/>
              <a:chOff x="1149074" y="2810851"/>
              <a:chExt cx="3244180" cy="1211769"/>
            </a:xfrm>
          </p:grpSpPr>
          <p:sp>
            <p:nvSpPr>
              <p:cNvPr id="15" name="TextBox 14"/>
              <p:cNvSpPr txBox="1"/>
              <p:nvPr/>
            </p:nvSpPr>
            <p:spPr>
              <a:xfrm>
                <a:off x="2429913" y="2810851"/>
                <a:ext cx="1821087" cy="646331"/>
              </a:xfrm>
              <a:prstGeom prst="rect">
                <a:avLst/>
              </a:prstGeom>
              <a:noFill/>
              <a:ln>
                <a:noFill/>
              </a:ln>
            </p:spPr>
            <p:txBody>
              <a:bodyPr wrap="square" rtlCol="0">
                <a:spAutoFit/>
              </a:bodyPr>
              <a:lstStyle/>
              <a:p>
                <a:pPr algn="r"/>
                <a:r>
                  <a:rPr lang="en-CA" sz="3600" i="1" dirty="0" smtClean="0">
                    <a:solidFill>
                      <a:schemeClr val="bg1"/>
                    </a:solidFill>
                  </a:rPr>
                  <a:t>FPCC</a:t>
                </a:r>
                <a:endParaRPr lang="en-US" sz="3600" cap="all" spc="-150" dirty="0">
                  <a:solidFill>
                    <a:schemeClr val="bg1"/>
                  </a:solidFill>
                </a:endParaRPr>
              </a:p>
            </p:txBody>
          </p:sp>
          <p:sp>
            <p:nvSpPr>
              <p:cNvPr id="16" name="TextBox 15"/>
              <p:cNvSpPr txBox="1"/>
              <p:nvPr/>
            </p:nvSpPr>
            <p:spPr>
              <a:xfrm>
                <a:off x="1149074" y="3376289"/>
                <a:ext cx="3244180" cy="646331"/>
              </a:xfrm>
              <a:prstGeom prst="rect">
                <a:avLst/>
              </a:prstGeom>
              <a:noFill/>
              <a:ln>
                <a:noFill/>
              </a:ln>
            </p:spPr>
            <p:txBody>
              <a:bodyPr wrap="square" rtlCol="0">
                <a:spAutoFit/>
              </a:bodyPr>
              <a:lstStyle/>
              <a:p>
                <a:pPr algn="r"/>
                <a:r>
                  <a:rPr lang="en-US" sz="3600" cap="all" spc="-150" dirty="0" smtClean="0">
                    <a:solidFill>
                      <a:schemeClr val="bg1"/>
                    </a:solidFill>
                  </a:rPr>
                  <a:t>responsibility</a:t>
                </a:r>
                <a:endParaRPr lang="en-US" sz="2400" cap="all" spc="-150" dirty="0">
                  <a:solidFill>
                    <a:schemeClr val="bg1"/>
                  </a:solidFill>
                </a:endParaRPr>
              </a:p>
            </p:txBody>
          </p:sp>
        </p:grpSp>
        <p:sp>
          <p:nvSpPr>
            <p:cNvPr id="21" name="TextBox 20"/>
            <p:cNvSpPr txBox="1"/>
            <p:nvPr/>
          </p:nvSpPr>
          <p:spPr>
            <a:xfrm>
              <a:off x="4740689" y="3776939"/>
              <a:ext cx="2710622" cy="1631216"/>
            </a:xfrm>
            <a:prstGeom prst="rect">
              <a:avLst/>
            </a:prstGeom>
            <a:noFill/>
          </p:spPr>
          <p:txBody>
            <a:bodyPr wrap="square" rtlCol="0" anchor="ctr">
              <a:spAutoFit/>
            </a:bodyPr>
            <a:lstStyle/>
            <a:p>
              <a:r>
                <a:rPr lang="en-US" sz="2000" u="sng" spc="-100" dirty="0" smtClean="0">
                  <a:solidFill>
                    <a:schemeClr val="bg1"/>
                  </a:solidFill>
                </a:rPr>
                <a:t>Recognizing and Including Indigenous Cultural Heritage in BC </a:t>
              </a:r>
              <a:r>
                <a:rPr lang="en-US" sz="2000" spc="-100" dirty="0" smtClean="0">
                  <a:solidFill>
                    <a:schemeClr val="bg1"/>
                  </a:solidFill>
                </a:rPr>
                <a:t>(2019); Indigenous Advisory Council</a:t>
              </a:r>
              <a:endParaRPr lang="en-US" sz="2000" spc="-100" dirty="0">
                <a:solidFill>
                  <a:schemeClr val="bg1"/>
                </a:solidFill>
              </a:endParaRPr>
            </a:p>
          </p:txBody>
        </p:sp>
      </p:grpSp>
      <p:grpSp>
        <p:nvGrpSpPr>
          <p:cNvPr id="28" name="Group 27"/>
          <p:cNvGrpSpPr/>
          <p:nvPr/>
        </p:nvGrpSpPr>
        <p:grpSpPr>
          <a:xfrm>
            <a:off x="7832203" y="2207278"/>
            <a:ext cx="3264061" cy="3626364"/>
            <a:chOff x="7832203" y="2207278"/>
            <a:chExt cx="3264061" cy="3626364"/>
          </a:xfrm>
        </p:grpSpPr>
        <p:sp>
          <p:nvSpPr>
            <p:cNvPr id="4" name="Rectangle 3"/>
            <p:cNvSpPr/>
            <p:nvPr/>
          </p:nvSpPr>
          <p:spPr>
            <a:xfrm>
              <a:off x="7832203" y="2662178"/>
              <a:ext cx="3264061" cy="31714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832203" y="2207278"/>
              <a:ext cx="1354858" cy="1569660"/>
            </a:xfrm>
            <a:prstGeom prst="rect">
              <a:avLst/>
            </a:prstGeom>
          </p:spPr>
          <p:txBody>
            <a:bodyPr wrap="none">
              <a:spAutoFit/>
            </a:bodyPr>
            <a:lstStyle/>
            <a:p>
              <a:pPr algn="ctr"/>
              <a:r>
                <a:rPr lang="en-US" sz="9600" b="1" spc="-300" dirty="0">
                  <a:solidFill>
                    <a:schemeClr val="bg1">
                      <a:lumMod val="95000"/>
                    </a:schemeClr>
                  </a:solidFill>
                </a:rPr>
                <a:t>03</a:t>
              </a:r>
            </a:p>
          </p:txBody>
        </p:sp>
        <p:grpSp>
          <p:nvGrpSpPr>
            <p:cNvPr id="17" name="Group 16"/>
            <p:cNvGrpSpPr/>
            <p:nvPr/>
          </p:nvGrpSpPr>
          <p:grpSpPr>
            <a:xfrm>
              <a:off x="8108922" y="2708584"/>
              <a:ext cx="2973035" cy="1232713"/>
              <a:chOff x="1334864" y="2778033"/>
              <a:chExt cx="2973035" cy="1232713"/>
            </a:xfrm>
          </p:grpSpPr>
          <p:sp>
            <p:nvSpPr>
              <p:cNvPr id="18" name="TextBox 17"/>
              <p:cNvSpPr txBox="1"/>
              <p:nvPr/>
            </p:nvSpPr>
            <p:spPr>
              <a:xfrm>
                <a:off x="2303311" y="2778033"/>
                <a:ext cx="1925259" cy="646331"/>
              </a:xfrm>
              <a:prstGeom prst="rect">
                <a:avLst/>
              </a:prstGeom>
              <a:noFill/>
              <a:ln>
                <a:noFill/>
              </a:ln>
            </p:spPr>
            <p:txBody>
              <a:bodyPr wrap="square" rtlCol="0">
                <a:spAutoFit/>
              </a:bodyPr>
              <a:lstStyle/>
              <a:p>
                <a:pPr algn="r"/>
                <a:r>
                  <a:rPr lang="en-CA" sz="3600" i="1" dirty="0" smtClean="0">
                    <a:solidFill>
                      <a:schemeClr val="bg1"/>
                    </a:solidFill>
                  </a:rPr>
                  <a:t>LNIB</a:t>
                </a:r>
                <a:endParaRPr lang="en-US" sz="3600" cap="all" spc="-150" dirty="0">
                  <a:solidFill>
                    <a:schemeClr val="bg1"/>
                  </a:solidFill>
                </a:endParaRPr>
              </a:p>
            </p:txBody>
          </p:sp>
          <p:sp>
            <p:nvSpPr>
              <p:cNvPr id="19" name="TextBox 18"/>
              <p:cNvSpPr txBox="1"/>
              <p:nvPr/>
            </p:nvSpPr>
            <p:spPr>
              <a:xfrm>
                <a:off x="1334864" y="3364415"/>
                <a:ext cx="2973035" cy="646331"/>
              </a:xfrm>
              <a:prstGeom prst="rect">
                <a:avLst/>
              </a:prstGeom>
              <a:noFill/>
              <a:ln>
                <a:noFill/>
              </a:ln>
            </p:spPr>
            <p:txBody>
              <a:bodyPr wrap="square" rtlCol="0">
                <a:spAutoFit/>
              </a:bodyPr>
              <a:lstStyle/>
              <a:p>
                <a:pPr algn="r"/>
                <a:r>
                  <a:rPr lang="en-US" sz="3600" cap="all" spc="-150" dirty="0">
                    <a:solidFill>
                      <a:schemeClr val="bg1"/>
                    </a:solidFill>
                  </a:rPr>
                  <a:t>relationships</a:t>
                </a:r>
                <a:endParaRPr lang="en-US" sz="2400" cap="all" spc="-150" dirty="0">
                  <a:solidFill>
                    <a:schemeClr val="bg1"/>
                  </a:solidFill>
                </a:endParaRPr>
              </a:p>
            </p:txBody>
          </p:sp>
        </p:grpSp>
        <p:sp>
          <p:nvSpPr>
            <p:cNvPr id="22" name="TextBox 21"/>
            <p:cNvSpPr txBox="1"/>
            <p:nvPr/>
          </p:nvSpPr>
          <p:spPr>
            <a:xfrm>
              <a:off x="8108922" y="4084716"/>
              <a:ext cx="2710622" cy="1015663"/>
            </a:xfrm>
            <a:prstGeom prst="rect">
              <a:avLst/>
            </a:prstGeom>
            <a:noFill/>
          </p:spPr>
          <p:txBody>
            <a:bodyPr wrap="square" rtlCol="0" anchor="ctr">
              <a:spAutoFit/>
            </a:bodyPr>
            <a:lstStyle/>
            <a:p>
              <a:r>
                <a:rPr lang="en-US" sz="2000" spc="-100" dirty="0" smtClean="0">
                  <a:solidFill>
                    <a:schemeClr val="bg1"/>
                  </a:solidFill>
                </a:rPr>
                <a:t>LNIB Cultural Heritage Policy (2017), LNIB Repatriation Committee</a:t>
              </a:r>
              <a:endParaRPr lang="en-US" sz="2000" spc="-100" dirty="0">
                <a:solidFill>
                  <a:schemeClr val="bg1"/>
                </a:solidFill>
              </a:endParaRPr>
            </a:p>
          </p:txBody>
        </p:sp>
      </p:grpSp>
      <p:sp>
        <p:nvSpPr>
          <p:cNvPr id="29" name="TextBox 28"/>
          <p:cNvSpPr txBox="1"/>
          <p:nvPr/>
        </p:nvSpPr>
        <p:spPr>
          <a:xfrm>
            <a:off x="11068494" y="6400800"/>
            <a:ext cx="616688" cy="276999"/>
          </a:xfrm>
          <a:prstGeom prst="rect">
            <a:avLst/>
          </a:prstGeom>
          <a:noFill/>
        </p:spPr>
        <p:txBody>
          <a:bodyPr wrap="square" rtlCol="0">
            <a:spAutoFit/>
          </a:bodyPr>
          <a:lstStyle/>
          <a:p>
            <a:r>
              <a:rPr lang="en-CA" sz="1200" b="1" dirty="0">
                <a:solidFill>
                  <a:schemeClr val="accent4"/>
                </a:solidFill>
              </a:rPr>
              <a:t>6</a:t>
            </a:r>
            <a:r>
              <a:rPr lang="en-CA" sz="1200" b="1" dirty="0" smtClean="0">
                <a:solidFill>
                  <a:schemeClr val="accent4"/>
                </a:solidFill>
              </a:rPr>
              <a:t> of 20</a:t>
            </a:r>
            <a:endParaRPr lang="en-CA" sz="1200" b="1" dirty="0">
              <a:solidFill>
                <a:schemeClr val="accent4"/>
              </a:solidFill>
            </a:endParaRPr>
          </a:p>
        </p:txBody>
      </p:sp>
    </p:spTree>
    <p:extLst>
      <p:ext uri="{BB962C8B-B14F-4D97-AF65-F5344CB8AC3E}">
        <p14:creationId xmlns:p14="http://schemas.microsoft.com/office/powerpoint/2010/main" val="31102258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anim calcmode="lin" valueType="num">
                                      <p:cBhvr>
                                        <p:cTn id="14" dur="500" fill="hold"/>
                                        <p:tgtEl>
                                          <p:spTgt spid="27"/>
                                        </p:tgtEl>
                                        <p:attrNameLst>
                                          <p:attrName>ppt_x</p:attrName>
                                        </p:attrNameLst>
                                      </p:cBhvr>
                                      <p:tavLst>
                                        <p:tav tm="0">
                                          <p:val>
                                            <p:strVal val="#ppt_x"/>
                                          </p:val>
                                        </p:tav>
                                        <p:tav tm="100000">
                                          <p:val>
                                            <p:strVal val="#ppt_x"/>
                                          </p:val>
                                        </p:tav>
                                      </p:tavLst>
                                    </p:anim>
                                    <p:anim calcmode="lin" valueType="num">
                                      <p:cBhvr>
                                        <p:cTn id="15" dur="5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2318085" y="2298032"/>
            <a:ext cx="7555831" cy="2261937"/>
            <a:chOff x="2318085" y="2298032"/>
            <a:chExt cx="7555831" cy="2261937"/>
          </a:xfrm>
        </p:grpSpPr>
        <p:grpSp>
          <p:nvGrpSpPr>
            <p:cNvPr id="6" name="Group 5"/>
            <p:cNvGrpSpPr/>
            <p:nvPr/>
          </p:nvGrpSpPr>
          <p:grpSpPr>
            <a:xfrm>
              <a:off x="3018773" y="2621937"/>
              <a:ext cx="6154454" cy="1614127"/>
              <a:chOff x="3018773" y="2743218"/>
              <a:chExt cx="6154454" cy="1614127"/>
            </a:xfrm>
          </p:grpSpPr>
          <p:sp>
            <p:nvSpPr>
              <p:cNvPr id="4" name="TextBox 3"/>
              <p:cNvSpPr txBox="1"/>
              <p:nvPr/>
            </p:nvSpPr>
            <p:spPr>
              <a:xfrm>
                <a:off x="3018773" y="2743218"/>
                <a:ext cx="6154454" cy="1323439"/>
              </a:xfrm>
              <a:prstGeom prst="rect">
                <a:avLst/>
              </a:prstGeom>
              <a:noFill/>
              <a:ln>
                <a:noFill/>
              </a:ln>
            </p:spPr>
            <p:txBody>
              <a:bodyPr wrap="square" rtlCol="0">
                <a:spAutoFit/>
              </a:bodyPr>
              <a:lstStyle/>
              <a:p>
                <a:pPr algn="ctr"/>
                <a:r>
                  <a:rPr lang="en-US" sz="8000" i="1" cap="all" spc="-300" dirty="0">
                    <a:solidFill>
                      <a:schemeClr val="accent4"/>
                    </a:solidFill>
                  </a:rPr>
                  <a:t>Victoria, BC</a:t>
                </a:r>
                <a:endParaRPr lang="en-US" sz="6000" i="1" cap="all" spc="-300" dirty="0">
                  <a:solidFill>
                    <a:schemeClr val="accent4"/>
                  </a:solidFill>
                </a:endParaRPr>
              </a:p>
            </p:txBody>
          </p:sp>
          <p:sp>
            <p:nvSpPr>
              <p:cNvPr id="5" name="TextBox 4"/>
              <p:cNvSpPr txBox="1"/>
              <p:nvPr/>
            </p:nvSpPr>
            <p:spPr>
              <a:xfrm>
                <a:off x="3332355" y="3957235"/>
                <a:ext cx="5527291" cy="400110"/>
              </a:xfrm>
              <a:prstGeom prst="rect">
                <a:avLst/>
              </a:prstGeom>
              <a:noFill/>
            </p:spPr>
            <p:txBody>
              <a:bodyPr wrap="square" rtlCol="0" anchor="ctr">
                <a:spAutoFit/>
              </a:bodyPr>
              <a:lstStyle/>
              <a:p>
                <a:pPr algn="ctr"/>
                <a:r>
                  <a:rPr lang="en-US" sz="2000" b="1" cap="all" spc="-100" dirty="0">
                    <a:solidFill>
                      <a:schemeClr val="bg1"/>
                    </a:solidFill>
                  </a:rPr>
                  <a:t>Royal British Columbia museum</a:t>
                </a:r>
              </a:p>
            </p:txBody>
          </p:sp>
        </p:grpSp>
        <p:grpSp>
          <p:nvGrpSpPr>
            <p:cNvPr id="10" name="Group 9"/>
            <p:cNvGrpSpPr/>
            <p:nvPr/>
          </p:nvGrpSpPr>
          <p:grpSpPr>
            <a:xfrm>
              <a:off x="2318085" y="2298032"/>
              <a:ext cx="7555831" cy="2261937"/>
              <a:chOff x="2318085" y="2466474"/>
              <a:chExt cx="7555831" cy="2261937"/>
            </a:xfrm>
          </p:grpSpPr>
          <p:cxnSp>
            <p:nvCxnSpPr>
              <p:cNvPr id="8" name="Straight Connector 7"/>
              <p:cNvCxnSpPr/>
              <p:nvPr/>
            </p:nvCxnSpPr>
            <p:spPr>
              <a:xfrm>
                <a:off x="2318085" y="2466474"/>
                <a:ext cx="7555831" cy="0"/>
              </a:xfrm>
              <a:prstGeom prst="line">
                <a:avLst/>
              </a:prstGeom>
              <a:ln>
                <a:solidFill>
                  <a:schemeClr val="bg1">
                    <a:alpha val="19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18085" y="4728411"/>
                <a:ext cx="7555831" cy="0"/>
              </a:xfrm>
              <a:prstGeom prst="line">
                <a:avLst/>
              </a:prstGeom>
              <a:ln>
                <a:solidFill>
                  <a:schemeClr val="bg1">
                    <a:alpha val="19000"/>
                  </a:schemeClr>
                </a:solidFill>
              </a:ln>
            </p:spPr>
            <p:style>
              <a:lnRef idx="1">
                <a:schemeClr val="accent1"/>
              </a:lnRef>
              <a:fillRef idx="0">
                <a:schemeClr val="accent1"/>
              </a:fillRef>
              <a:effectRef idx="0">
                <a:schemeClr val="accent1"/>
              </a:effectRef>
              <a:fontRef idx="minor">
                <a:schemeClr val="tx1"/>
              </a:fontRef>
            </p:style>
          </p:cxnSp>
        </p:grpSp>
      </p:grpSp>
      <p:sp>
        <p:nvSpPr>
          <p:cNvPr id="12" name="TextBox 11"/>
          <p:cNvSpPr txBox="1"/>
          <p:nvPr/>
        </p:nvSpPr>
        <p:spPr>
          <a:xfrm>
            <a:off x="11068494" y="6400800"/>
            <a:ext cx="616688" cy="276999"/>
          </a:xfrm>
          <a:prstGeom prst="rect">
            <a:avLst/>
          </a:prstGeom>
          <a:noFill/>
        </p:spPr>
        <p:txBody>
          <a:bodyPr wrap="square" rtlCol="0">
            <a:spAutoFit/>
          </a:bodyPr>
          <a:lstStyle/>
          <a:p>
            <a:r>
              <a:rPr lang="en-CA" sz="1200" b="1" dirty="0">
                <a:solidFill>
                  <a:schemeClr val="accent4"/>
                </a:solidFill>
              </a:rPr>
              <a:t>7</a:t>
            </a:r>
            <a:r>
              <a:rPr lang="en-CA" sz="1200" b="1" dirty="0" smtClean="0">
                <a:solidFill>
                  <a:schemeClr val="accent4"/>
                </a:solidFill>
              </a:rPr>
              <a:t> of 20</a:t>
            </a:r>
            <a:endParaRPr lang="en-CA" sz="1200" b="1" dirty="0">
              <a:solidFill>
                <a:schemeClr val="accent4"/>
              </a:solidFill>
            </a:endParaRPr>
          </a:p>
        </p:txBody>
      </p:sp>
    </p:spTree>
    <p:extLst>
      <p:ext uri="{BB962C8B-B14F-4D97-AF65-F5344CB8AC3E}">
        <p14:creationId xmlns:p14="http://schemas.microsoft.com/office/powerpoint/2010/main" val="2566194533"/>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585913" y="0"/>
            <a:ext cx="10606087" cy="6858000"/>
          </a:xfrm>
          <a:prstGeom prst="rect">
            <a:avLst/>
          </a:prstGeom>
          <a:gradFill>
            <a:gsLst>
              <a:gs pos="0">
                <a:schemeClr val="bg1">
                  <a:alpha val="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6485026" y="932448"/>
            <a:ext cx="4078702" cy="4938963"/>
            <a:chOff x="6051888" y="932448"/>
            <a:chExt cx="4078702" cy="4938963"/>
          </a:xfrm>
        </p:grpSpPr>
        <p:sp>
          <p:nvSpPr>
            <p:cNvPr id="3" name="Rectangle 2"/>
            <p:cNvSpPr/>
            <p:nvPr/>
          </p:nvSpPr>
          <p:spPr>
            <a:xfrm>
              <a:off x="6051888" y="932448"/>
              <a:ext cx="4078702" cy="4938963"/>
            </a:xfrm>
            <a:prstGeom prst="rect">
              <a:avLst/>
            </a:prstGeom>
            <a:no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533146" y="4249038"/>
              <a:ext cx="3191719" cy="1015663"/>
            </a:xfrm>
            <a:prstGeom prst="rect">
              <a:avLst/>
            </a:prstGeom>
            <a:noFill/>
          </p:spPr>
          <p:txBody>
            <a:bodyPr wrap="square" rtlCol="0" anchor="ctr">
              <a:spAutoFit/>
            </a:bodyPr>
            <a:lstStyle/>
            <a:p>
              <a:r>
                <a:rPr lang="en-US" sz="2000" b="1" spc="-100" dirty="0" smtClean="0">
                  <a:solidFill>
                    <a:schemeClr val="tx1">
                      <a:lumMod val="65000"/>
                      <a:lumOff val="35000"/>
                    </a:schemeClr>
                  </a:solidFill>
                </a:rPr>
                <a:t>Approximately 500 items in ethnology collection are from the Nlaka’pamux cultural group.</a:t>
              </a:r>
              <a:endParaRPr lang="en-US" sz="2000" b="1" spc="-100" dirty="0">
                <a:solidFill>
                  <a:schemeClr val="tx1">
                    <a:lumMod val="65000"/>
                    <a:lumOff val="35000"/>
                  </a:schemeClr>
                </a:solidFill>
              </a:endParaRPr>
            </a:p>
          </p:txBody>
        </p:sp>
      </p:grpSp>
      <p:pic>
        <p:nvPicPr>
          <p:cNvPr id="9" name="Picture 8" descr="A close up of an animal&#10;&#10;Description automatically generated">
            <a:extLst>
              <a:ext uri="{FF2B5EF4-FFF2-40B4-BE49-F238E27FC236}">
                <a16:creationId xmlns:a16="http://schemas.microsoft.com/office/drawing/2014/main" xmlns="" id="{A732EBA0-3042-47F2-AECB-48A46F958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28" y="-15725"/>
            <a:ext cx="5167087" cy="6889450"/>
          </a:xfrm>
          <a:prstGeom prst="rect">
            <a:avLst/>
          </a:prstGeom>
        </p:spPr>
      </p:pic>
      <p:pic>
        <p:nvPicPr>
          <p:cNvPr id="11" name="Picture 10">
            <a:extLst>
              <a:ext uri="{FF2B5EF4-FFF2-40B4-BE49-F238E27FC236}">
                <a16:creationId xmlns:a16="http://schemas.microsoft.com/office/drawing/2014/main" xmlns="" id="{3A11EBCC-EDA4-46A2-9DF5-CF0369EA9052}"/>
              </a:ext>
            </a:extLst>
          </p:cNvPr>
          <p:cNvPicPr>
            <a:picLocks noChangeAspect="1"/>
          </p:cNvPicPr>
          <p:nvPr/>
        </p:nvPicPr>
        <p:blipFill>
          <a:blip r:embed="rId4"/>
          <a:stretch>
            <a:fillRect/>
          </a:stretch>
        </p:blipFill>
        <p:spPr>
          <a:xfrm>
            <a:off x="6086362" y="1701759"/>
            <a:ext cx="4648284" cy="888984"/>
          </a:xfrm>
          <a:prstGeom prst="rect">
            <a:avLst/>
          </a:prstGeom>
        </p:spPr>
      </p:pic>
      <p:sp>
        <p:nvSpPr>
          <p:cNvPr id="10" name="TextBox 9"/>
          <p:cNvSpPr txBox="1"/>
          <p:nvPr/>
        </p:nvSpPr>
        <p:spPr>
          <a:xfrm>
            <a:off x="11068494" y="6400800"/>
            <a:ext cx="616688" cy="276999"/>
          </a:xfrm>
          <a:prstGeom prst="rect">
            <a:avLst/>
          </a:prstGeom>
          <a:noFill/>
        </p:spPr>
        <p:txBody>
          <a:bodyPr wrap="square" rtlCol="0">
            <a:spAutoFit/>
          </a:bodyPr>
          <a:lstStyle/>
          <a:p>
            <a:r>
              <a:rPr lang="en-CA" sz="1200" b="1" dirty="0">
                <a:solidFill>
                  <a:schemeClr val="accent4"/>
                </a:solidFill>
              </a:rPr>
              <a:t>8</a:t>
            </a:r>
            <a:r>
              <a:rPr lang="en-CA" sz="1200" b="1" dirty="0" smtClean="0">
                <a:solidFill>
                  <a:schemeClr val="accent4"/>
                </a:solidFill>
              </a:rPr>
              <a:t> of 20</a:t>
            </a:r>
            <a:endParaRPr lang="en-CA" sz="1200" b="1" dirty="0">
              <a:solidFill>
                <a:schemeClr val="accent4"/>
              </a:solidFill>
            </a:endParaRPr>
          </a:p>
        </p:txBody>
      </p:sp>
    </p:spTree>
    <p:extLst>
      <p:ext uri="{BB962C8B-B14F-4D97-AF65-F5344CB8AC3E}">
        <p14:creationId xmlns:p14="http://schemas.microsoft.com/office/powerpoint/2010/main" val="342794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5998" y="872917"/>
            <a:ext cx="6279117" cy="1015663"/>
          </a:xfrm>
          <a:prstGeom prst="rect">
            <a:avLst/>
          </a:prstGeom>
          <a:noFill/>
          <a:ln>
            <a:noFill/>
          </a:ln>
        </p:spPr>
        <p:txBody>
          <a:bodyPr wrap="square" rtlCol="0">
            <a:spAutoFit/>
          </a:bodyPr>
          <a:lstStyle/>
          <a:p>
            <a:pPr algn="ctr"/>
            <a:r>
              <a:rPr lang="en-US" sz="6000" cap="all" spc="-300" dirty="0">
                <a:solidFill>
                  <a:schemeClr val="accent4">
                    <a:lumMod val="75000"/>
                  </a:schemeClr>
                </a:solidFill>
              </a:rPr>
              <a:t>our </a:t>
            </a:r>
            <a:r>
              <a:rPr lang="en-US" sz="6000" cap="all" spc="-300" dirty="0" smtClean="0">
                <a:solidFill>
                  <a:schemeClr val="tx1">
                    <a:lumMod val="75000"/>
                    <a:lumOff val="25000"/>
                  </a:schemeClr>
                </a:solidFill>
              </a:rPr>
              <a:t>RBCM Work</a:t>
            </a:r>
            <a:endParaRPr lang="en-US" sz="4400" cap="all" spc="-300" dirty="0">
              <a:solidFill>
                <a:schemeClr val="tx1">
                  <a:lumMod val="75000"/>
                  <a:lumOff val="25000"/>
                </a:schemeClr>
              </a:solidFill>
            </a:endParaRPr>
          </a:p>
        </p:txBody>
      </p:sp>
      <p:sp>
        <p:nvSpPr>
          <p:cNvPr id="14" name="Rounded Rectangle 13"/>
          <p:cNvSpPr/>
          <p:nvPr/>
        </p:nvSpPr>
        <p:spPr>
          <a:xfrm>
            <a:off x="1776241" y="2062129"/>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39" name="Rounded Rectangle 38"/>
          <p:cNvSpPr/>
          <p:nvPr/>
        </p:nvSpPr>
        <p:spPr>
          <a:xfrm>
            <a:off x="4046480" y="2062129"/>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42" name="Rounded Rectangle 41"/>
          <p:cNvSpPr/>
          <p:nvPr/>
        </p:nvSpPr>
        <p:spPr>
          <a:xfrm>
            <a:off x="6316719" y="2062129"/>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45" name="Rounded Rectangle 44"/>
          <p:cNvSpPr/>
          <p:nvPr/>
        </p:nvSpPr>
        <p:spPr>
          <a:xfrm>
            <a:off x="8586957" y="2062129"/>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59" name="Rounded Rectangle 58"/>
          <p:cNvSpPr/>
          <p:nvPr/>
        </p:nvSpPr>
        <p:spPr>
          <a:xfrm>
            <a:off x="1776241" y="4156284"/>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57" name="Rounded Rectangle 56"/>
          <p:cNvSpPr/>
          <p:nvPr/>
        </p:nvSpPr>
        <p:spPr>
          <a:xfrm>
            <a:off x="4046479" y="4156284"/>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55" name="Rounded Rectangle 54"/>
          <p:cNvSpPr/>
          <p:nvPr/>
        </p:nvSpPr>
        <p:spPr>
          <a:xfrm>
            <a:off x="6316717" y="4156284"/>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53" name="Rounded Rectangle 52"/>
          <p:cNvSpPr/>
          <p:nvPr/>
        </p:nvSpPr>
        <p:spPr>
          <a:xfrm>
            <a:off x="8586955" y="4156284"/>
            <a:ext cx="1828800" cy="1828800"/>
          </a:xfrm>
          <a:prstGeom prst="roundRect">
            <a:avLst>
              <a:gd name="adj" fmla="val 3006"/>
            </a:avLst>
          </a:prstGeom>
          <a:solidFill>
            <a:schemeClr val="bg1"/>
          </a:solidFill>
          <a:ln>
            <a:noFill/>
          </a:ln>
          <a:effectLst>
            <a:outerShdw blurRad="431800" sx="109000" sy="109000" algn="ctr" rotWithShape="0">
              <a:schemeClr val="tx1">
                <a:lumMod val="50000"/>
                <a:lumOff val="50000"/>
                <a:alpha val="2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6241" y="2205031"/>
            <a:ext cx="2066441" cy="1371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8462" y="2208026"/>
            <a:ext cx="1979899" cy="13686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7013" y="2205031"/>
            <a:ext cx="1984232" cy="1371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6955" y="2205032"/>
            <a:ext cx="1794637" cy="13716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76241" y="4281672"/>
            <a:ext cx="2066441" cy="1549831"/>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58462" y="4281672"/>
            <a:ext cx="2066441" cy="1549831"/>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07013" y="4281672"/>
            <a:ext cx="2066441" cy="1549831"/>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65268" y="4281672"/>
            <a:ext cx="2066441" cy="1549831"/>
          </a:xfrm>
          <a:prstGeom prst="rect">
            <a:avLst/>
          </a:prstGeom>
        </p:spPr>
      </p:pic>
      <p:sp>
        <p:nvSpPr>
          <p:cNvPr id="20" name="TextBox 19"/>
          <p:cNvSpPr txBox="1"/>
          <p:nvPr/>
        </p:nvSpPr>
        <p:spPr>
          <a:xfrm>
            <a:off x="11068494" y="6400800"/>
            <a:ext cx="616688" cy="276999"/>
          </a:xfrm>
          <a:prstGeom prst="rect">
            <a:avLst/>
          </a:prstGeom>
          <a:noFill/>
        </p:spPr>
        <p:txBody>
          <a:bodyPr wrap="square" rtlCol="0">
            <a:spAutoFit/>
          </a:bodyPr>
          <a:lstStyle/>
          <a:p>
            <a:r>
              <a:rPr lang="en-CA" sz="1200" b="1" dirty="0">
                <a:solidFill>
                  <a:schemeClr val="accent4"/>
                </a:solidFill>
              </a:rPr>
              <a:t>9</a:t>
            </a:r>
            <a:r>
              <a:rPr lang="en-CA" sz="1200" b="1" dirty="0" smtClean="0">
                <a:solidFill>
                  <a:schemeClr val="accent4"/>
                </a:solidFill>
              </a:rPr>
              <a:t> of 20</a:t>
            </a:r>
            <a:endParaRPr lang="en-CA" sz="1200" b="1" dirty="0">
              <a:solidFill>
                <a:schemeClr val="accent4"/>
              </a:solidFill>
            </a:endParaRPr>
          </a:p>
        </p:txBody>
      </p:sp>
    </p:spTree>
    <p:extLst>
      <p:ext uri="{BB962C8B-B14F-4D97-AF65-F5344CB8AC3E}">
        <p14:creationId xmlns:p14="http://schemas.microsoft.com/office/powerpoint/2010/main" val="214684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6CDB55F-96C8-43DA-B736-0A6AC71B9012}"/>
</file>

<file path=customXml/itemProps2.xml><?xml version="1.0" encoding="utf-8"?>
<ds:datastoreItem xmlns:ds="http://schemas.openxmlformats.org/officeDocument/2006/customXml" ds:itemID="{C3A8030F-682E-44F7-A478-3F43C79E7190}"/>
</file>

<file path=customXml/itemProps3.xml><?xml version="1.0" encoding="utf-8"?>
<ds:datastoreItem xmlns:ds="http://schemas.openxmlformats.org/officeDocument/2006/customXml" ds:itemID="{82DAD7D7-9EC0-4007-822B-22CEB167BEFB}"/>
</file>

<file path=docProps/app.xml><?xml version="1.0" encoding="utf-8"?>
<Properties xmlns="http://schemas.openxmlformats.org/officeDocument/2006/extended-properties" xmlns:vt="http://schemas.openxmlformats.org/officeDocument/2006/docPropsVTypes">
  <TotalTime>999</TotalTime>
  <Words>2276</Words>
  <Application>Microsoft Office PowerPoint</Application>
  <PresentationFormat>Widescreen</PresentationFormat>
  <Paragraphs>174</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angie@ubcic.bc.ca</dc:creator>
  <cp:lastModifiedBy>Angie Bain</cp:lastModifiedBy>
  <cp:revision>88</cp:revision>
  <cp:lastPrinted>2020-03-04T15:00:58Z</cp:lastPrinted>
  <dcterms:created xsi:type="dcterms:W3CDTF">2019-11-14T22:50:24Z</dcterms:created>
  <dcterms:modified xsi:type="dcterms:W3CDTF">2020-03-04T15:16:34Z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ies>
</file>