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87" r:id="rId13"/>
    <p:sldId id="283" r:id="rId14"/>
    <p:sldId id="285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2" r:id="rId26"/>
    <p:sldId id="281" r:id="rId27"/>
    <p:sldId id="286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3AA"/>
    <a:srgbClr val="DB9622"/>
    <a:srgbClr val="5B9BD5"/>
    <a:srgbClr val="ED7D31"/>
    <a:srgbClr val="002060"/>
    <a:srgbClr val="A3A3A3"/>
    <a:srgbClr val="CF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Ethopie\doc\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1\Desktop\Doc_Ethopia\Classeur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506103\Box%20Sync\Labor%20market\Base%20march&#233;%20du%20travail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tnguyen19_worldbank_org/Documents/Morocco%20Project/Labor%20market/Tables/Labor%20market%20note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2D43AA"/>
                </a:solidFill>
                <a:latin typeface="+mj-lt"/>
                <a:ea typeface="+mj-ea"/>
                <a:cs typeface="+mj-cs"/>
              </a:defRPr>
            </a:pPr>
            <a:r>
              <a:rPr lang="fr-FR" sz="1800" b="1">
                <a:solidFill>
                  <a:srgbClr val="2D43AA"/>
                </a:solidFill>
              </a:rPr>
              <a:t>Taux de pauvreté par milieu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rgbClr val="2D43AA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682715233114945E-2"/>
          <c:y val="0.13655671419450946"/>
          <c:w val="0.94444444444444442"/>
          <c:h val="0.7794127296587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Feuil1!$J$6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Feuil1!$I$7:$I$9</c:f>
              <c:strCache>
                <c:ptCount val="3"/>
                <c:pt idx="0">
                  <c:v>Ensemble</c:v>
                </c:pt>
                <c:pt idx="1">
                  <c:v>Urbain</c:v>
                </c:pt>
                <c:pt idx="2">
                  <c:v>Rural</c:v>
                </c:pt>
              </c:strCache>
            </c:strRef>
          </c:cat>
          <c:val>
            <c:numRef>
              <c:f>Feuil1!$J$7:$J$9</c:f>
              <c:numCache>
                <c:formatCode>General</c:formatCode>
                <c:ptCount val="3"/>
                <c:pt idx="0">
                  <c:v>15.3</c:v>
                </c:pt>
                <c:pt idx="1">
                  <c:v>7.6</c:v>
                </c:pt>
                <c:pt idx="2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F-450C-97AC-1751135AED2B}"/>
            </c:ext>
          </c:extLst>
        </c:ser>
        <c:ser>
          <c:idx val="1"/>
          <c:order val="1"/>
          <c:tx>
            <c:strRef>
              <c:f>Feuil1!$K$6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Feuil1!$I$7:$I$9</c:f>
              <c:strCache>
                <c:ptCount val="3"/>
                <c:pt idx="0">
                  <c:v>Ensemble</c:v>
                </c:pt>
                <c:pt idx="1">
                  <c:v>Urbain</c:v>
                </c:pt>
                <c:pt idx="2">
                  <c:v>Rural</c:v>
                </c:pt>
              </c:strCache>
            </c:strRef>
          </c:cat>
          <c:val>
            <c:numRef>
              <c:f>Feuil1!$K$7:$K$9</c:f>
              <c:numCache>
                <c:formatCode>General</c:formatCode>
                <c:ptCount val="3"/>
                <c:pt idx="0">
                  <c:v>4.8</c:v>
                </c:pt>
                <c:pt idx="1">
                  <c:v>1.6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F-450C-97AC-1751135AE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208308064"/>
        <c:axId val="1208305568"/>
      </c:barChart>
      <c:catAx>
        <c:axId val="12083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305568"/>
        <c:crosses val="autoZero"/>
        <c:auto val="1"/>
        <c:lblAlgn val="ctr"/>
        <c:lblOffset val="100"/>
        <c:noMultiLvlLbl val="0"/>
      </c:catAx>
      <c:valAx>
        <c:axId val="12083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30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510162820397206"/>
          <c:y val="0.17822589724209709"/>
          <c:w val="0.26208789450564796"/>
          <c:h val="8.8741797960400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Feuil1!$D$46</c:f>
              <c:strCache>
                <c:ptCount val="1"/>
                <c:pt idx="0">
                  <c:v>Durée moyenne d'étude</c:v>
                </c:pt>
              </c:strCache>
            </c:strRef>
          </c:tx>
          <c:invertIfNegative val="0"/>
          <c:cat>
            <c:numRef>
              <c:f>Feuil1!$E$45:$F$45</c:f>
              <c:numCache>
                <c:formatCode>General</c:formatCode>
                <c:ptCount val="2"/>
                <c:pt idx="0">
                  <c:v>2000</c:v>
                </c:pt>
                <c:pt idx="1">
                  <c:v>2015</c:v>
                </c:pt>
              </c:numCache>
            </c:numRef>
          </c:cat>
          <c:val>
            <c:numRef>
              <c:f>Feuil1!$E$46:$F$46</c:f>
              <c:numCache>
                <c:formatCode>_(* #,##0.00_);_(* \(#,##0.00\);_(* "-"??_);_(@_)</c:formatCode>
                <c:ptCount val="2"/>
                <c:pt idx="0">
                  <c:v>2.9969999999999994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4-4F64-A179-1C9D9C0FA204}"/>
            </c:ext>
          </c:extLst>
        </c:ser>
        <c:ser>
          <c:idx val="1"/>
          <c:order val="1"/>
          <c:tx>
            <c:strRef>
              <c:f>Feuil1!$D$47</c:f>
              <c:strCache>
                <c:ptCount val="1"/>
                <c:pt idx="0">
                  <c:v>Espèrence de vie scolaire</c:v>
                </c:pt>
              </c:strCache>
            </c:strRef>
          </c:tx>
          <c:invertIfNegative val="0"/>
          <c:cat>
            <c:numRef>
              <c:f>Feuil1!$E$45:$F$45</c:f>
              <c:numCache>
                <c:formatCode>General</c:formatCode>
                <c:ptCount val="2"/>
                <c:pt idx="0">
                  <c:v>2000</c:v>
                </c:pt>
                <c:pt idx="1">
                  <c:v>2015</c:v>
                </c:pt>
              </c:numCache>
            </c:numRef>
          </c:cat>
          <c:val>
            <c:numRef>
              <c:f>Feuil1!$E$47:$F$47</c:f>
              <c:numCache>
                <c:formatCode>_(* #,##0.00_);_(* \(#,##0.00\);_(* "-"??_);_(@_)</c:formatCode>
                <c:ptCount val="2"/>
                <c:pt idx="0">
                  <c:v>6.8500000000000005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4-4F64-A179-1C9D9C0FA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83616"/>
        <c:axId val="176684008"/>
      </c:barChart>
      <c:catAx>
        <c:axId val="17668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684008"/>
        <c:crosses val="autoZero"/>
        <c:auto val="1"/>
        <c:lblAlgn val="ctr"/>
        <c:lblOffset val="100"/>
        <c:noMultiLvlLbl val="0"/>
      </c:catAx>
      <c:valAx>
        <c:axId val="17668400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176683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fr-FR" dirty="0" smtClean="0">
                <a:solidFill>
                  <a:srgbClr val="0070C0"/>
                </a:solidFill>
              </a:rPr>
              <a:t>Taux de chômage</a:t>
            </a:r>
            <a:endParaRPr lang="fr-FR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30014067473208228"/>
          <c:y val="7.59638537001308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016768737241181E-2"/>
          <c:y val="0.11525083170145227"/>
          <c:w val="0.93300792262078347"/>
          <c:h val="0.763186972584618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'Chômage milieu'!$C$20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'Chômage milieu'!$A$21:$A$38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'Chômage milieu'!$C$21:$C$38</c:f>
              <c:numCache>
                <c:formatCode>General</c:formatCode>
                <c:ptCount val="18"/>
                <c:pt idx="0">
                  <c:v>5.4</c:v>
                </c:pt>
                <c:pt idx="1">
                  <c:v>5</c:v>
                </c:pt>
                <c:pt idx="2">
                  <c:v>4.5</c:v>
                </c:pt>
                <c:pt idx="3">
                  <c:v>3.8</c:v>
                </c:pt>
                <c:pt idx="4">
                  <c:v>3.4</c:v>
                </c:pt>
                <c:pt idx="5">
                  <c:v>3.1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4</c:v>
                </c:pt>
                <c:pt idx="10">
                  <c:v>4</c:v>
                </c:pt>
                <c:pt idx="11">
                  <c:v>3.9</c:v>
                </c:pt>
                <c:pt idx="12">
                  <c:v>3.9</c:v>
                </c:pt>
                <c:pt idx="13">
                  <c:v>4</c:v>
                </c:pt>
                <c:pt idx="14">
                  <c:v>3.8</c:v>
                </c:pt>
                <c:pt idx="15">
                  <c:v>4.2</c:v>
                </c:pt>
                <c:pt idx="16">
                  <c:v>4.0999999999999996</c:v>
                </c:pt>
                <c:pt idx="1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A-4006-8E09-74D1B4639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6685184"/>
        <c:axId val="176685576"/>
      </c:barChart>
      <c:lineChart>
        <c:grouping val="standard"/>
        <c:varyColors val="0"/>
        <c:ser>
          <c:idx val="2"/>
          <c:order val="1"/>
          <c:tx>
            <c:strRef>
              <c:f>'Chômage milieu'!$D$20</c:f>
              <c:strCache>
                <c:ptCount val="1"/>
                <c:pt idx="0">
                  <c:v>Ensemble de la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'Chômage milieu'!$A$21:$A$37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'Chômage milieu'!$D$21:$D$38</c:f>
              <c:numCache>
                <c:formatCode>General</c:formatCode>
                <c:ptCount val="18"/>
                <c:pt idx="0">
                  <c:v>13.8</c:v>
                </c:pt>
                <c:pt idx="1">
                  <c:v>13.4</c:v>
                </c:pt>
                <c:pt idx="2">
                  <c:v>12.3</c:v>
                </c:pt>
                <c:pt idx="3">
                  <c:v>11.3</c:v>
                </c:pt>
                <c:pt idx="4">
                  <c:v>11.5</c:v>
                </c:pt>
                <c:pt idx="5">
                  <c:v>10.8</c:v>
                </c:pt>
                <c:pt idx="6">
                  <c:v>11.1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9.6</c:v>
                </c:pt>
                <c:pt idx="10">
                  <c:v>9.1</c:v>
                </c:pt>
                <c:pt idx="11">
                  <c:v>9.1</c:v>
                </c:pt>
                <c:pt idx="12">
                  <c:v>8.9</c:v>
                </c:pt>
                <c:pt idx="13">
                  <c:v>9</c:v>
                </c:pt>
                <c:pt idx="14">
                  <c:v>9.2000000000000011</c:v>
                </c:pt>
                <c:pt idx="15">
                  <c:v>9.9</c:v>
                </c:pt>
                <c:pt idx="16">
                  <c:v>9.7000000000000011</c:v>
                </c:pt>
                <c:pt idx="17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0A-4006-8E09-74D1B4639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85184"/>
        <c:axId val="176685576"/>
      </c:lineChart>
      <c:catAx>
        <c:axId val="1766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76685576"/>
        <c:crosses val="autoZero"/>
        <c:auto val="1"/>
        <c:lblAlgn val="ctr"/>
        <c:lblOffset val="100"/>
        <c:noMultiLvlLbl val="0"/>
      </c:catAx>
      <c:valAx>
        <c:axId val="176685576"/>
        <c:scaling>
          <c:orientation val="minMax"/>
          <c:max val="2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66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55954907766723E-2"/>
          <c:y val="5.8364283462080384E-2"/>
          <c:w val="0.92290949935798605"/>
          <c:h val="0.78697831004983054"/>
        </c:manualLayout>
      </c:layout>
      <c:lineChart>
        <c:grouping val="standard"/>
        <c:varyColors val="0"/>
        <c:ser>
          <c:idx val="0"/>
          <c:order val="0"/>
          <c:tx>
            <c:strRef>
              <c:f>'G15'!$A$4</c:f>
              <c:strCache>
                <c:ptCount val="1"/>
                <c:pt idx="0">
                  <c:v>Taux d'activité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'G15'!$C$3:$Q$3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'G15'!$C$4:$Q$4</c:f>
              <c:numCache>
                <c:formatCode>#,##0</c:formatCode>
                <c:ptCount val="15"/>
                <c:pt idx="0">
                  <c:v>45.798107112993662</c:v>
                </c:pt>
                <c:pt idx="1">
                  <c:v>42.796008237775879</c:v>
                </c:pt>
                <c:pt idx="2">
                  <c:v>42.040670212205647</c:v>
                </c:pt>
                <c:pt idx="3">
                  <c:v>43.657915430346399</c:v>
                </c:pt>
                <c:pt idx="4">
                  <c:v>42.672927483114897</c:v>
                </c:pt>
                <c:pt idx="5">
                  <c:v>41.139166903707185</c:v>
                </c:pt>
                <c:pt idx="6">
                  <c:v>40.107052971323014</c:v>
                </c:pt>
                <c:pt idx="7">
                  <c:v>39.594278938236329</c:v>
                </c:pt>
                <c:pt idx="8">
                  <c:v>38.93986838200712</c:v>
                </c:pt>
                <c:pt idx="9">
                  <c:v>36.986184084592885</c:v>
                </c:pt>
                <c:pt idx="10">
                  <c:v>36.191862205714806</c:v>
                </c:pt>
                <c:pt idx="11">
                  <c:v>34.990809189043524</c:v>
                </c:pt>
                <c:pt idx="12">
                  <c:v>33.49583980478306</c:v>
                </c:pt>
                <c:pt idx="13">
                  <c:v>32.300000000000004</c:v>
                </c:pt>
                <c:pt idx="14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3CE-4D6A-900C-11250A1FB244}"/>
            </c:ext>
          </c:extLst>
        </c:ser>
        <c:ser>
          <c:idx val="1"/>
          <c:order val="1"/>
          <c:tx>
            <c:strRef>
              <c:f>'G15'!$A$5</c:f>
              <c:strCache>
                <c:ptCount val="1"/>
                <c:pt idx="0">
                  <c:v>Taux de scolarisation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'G15'!$C$3:$Q$3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'G15'!$C$5:$Q$5</c:f>
              <c:numCache>
                <c:formatCode>#,##0</c:formatCode>
                <c:ptCount val="15"/>
                <c:pt idx="0">
                  <c:v>27.265065686447262</c:v>
                </c:pt>
                <c:pt idx="1">
                  <c:v>29.09608985681928</c:v>
                </c:pt>
                <c:pt idx="2">
                  <c:v>29.331893464994184</c:v>
                </c:pt>
                <c:pt idx="3">
                  <c:v>30.416776770497787</c:v>
                </c:pt>
                <c:pt idx="4">
                  <c:v>30.548981110241758</c:v>
                </c:pt>
                <c:pt idx="5">
                  <c:v>30.85647713409773</c:v>
                </c:pt>
                <c:pt idx="6">
                  <c:v>34.213376610861083</c:v>
                </c:pt>
                <c:pt idx="7">
                  <c:v>31.854020774935204</c:v>
                </c:pt>
                <c:pt idx="8">
                  <c:v>32.808103598710474</c:v>
                </c:pt>
                <c:pt idx="9">
                  <c:v>37.670609731215592</c:v>
                </c:pt>
                <c:pt idx="10">
                  <c:v>39.333255388734422</c:v>
                </c:pt>
                <c:pt idx="11">
                  <c:v>41.1566363398356</c:v>
                </c:pt>
                <c:pt idx="12">
                  <c:v>42.554023020527779</c:v>
                </c:pt>
                <c:pt idx="13">
                  <c:v>44.620333385369662</c:v>
                </c:pt>
                <c:pt idx="14">
                  <c:v>46.395990467391144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3CE-4D6A-900C-11250A1FB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86360"/>
        <c:axId val="176519200"/>
      </c:lineChart>
      <c:catAx>
        <c:axId val="1766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519200"/>
        <c:crosses val="autoZero"/>
        <c:auto val="1"/>
        <c:lblAlgn val="ctr"/>
        <c:lblOffset val="100"/>
        <c:noMultiLvlLbl val="0"/>
      </c:catAx>
      <c:valAx>
        <c:axId val="1765192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68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43606412302439"/>
          <c:y val="0.64051892665984933"/>
          <c:w val="0.4751658949382272"/>
          <c:h val="0.1791228623176236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78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48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46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2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5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09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9B30-8C90-478D-B6E1-50A367ADB8D5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AC60-894E-4582-BE53-6683883301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855225"/>
            <a:ext cx="10168152" cy="1447801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d’impact des politiques publiques de développement humain au Maroc : Approches et outils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4719890"/>
            <a:ext cx="10144837" cy="1655762"/>
          </a:xfrm>
        </p:spPr>
        <p:txBody>
          <a:bodyPr>
            <a:noAutofit/>
          </a:bodyPr>
          <a:lstStyle/>
          <a:p>
            <a:endParaRPr lang="fr-FR" b="1" dirty="0"/>
          </a:p>
          <a:p>
            <a:r>
              <a:rPr lang="fr-FR" b="1" dirty="0"/>
              <a:t> </a:t>
            </a:r>
            <a:r>
              <a:rPr lang="fr-FR" b="1" dirty="0" smtClean="0"/>
              <a:t>Consultations régionales </a:t>
            </a:r>
            <a:r>
              <a:rPr lang="fr-FR" b="1" dirty="0"/>
              <a:t>sur la mise en </a:t>
            </a:r>
            <a:r>
              <a:rPr lang="fr-FR" b="1" dirty="0" smtClean="0"/>
              <a:t>œuvre </a:t>
            </a:r>
            <a:r>
              <a:rPr lang="fr-FR" b="1" dirty="0"/>
              <a:t>du droit au développement </a:t>
            </a:r>
          </a:p>
          <a:p>
            <a:r>
              <a:rPr lang="fr-FR" b="1" dirty="0" smtClean="0"/>
              <a:t>27-29 mars 2018, Addis-Abeba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DB9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8" y="419162"/>
            <a:ext cx="1847352" cy="20191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62696" y="98917"/>
            <a:ext cx="2257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Royaume du Maroc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7262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36044"/>
            <a:ext cx="11144534" cy="4629768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fr-FR" b="1" dirty="0">
                <a:solidFill>
                  <a:srgbClr val="ED7D31"/>
                </a:solidFill>
              </a:rPr>
              <a:t>Aperçu sur l’histoire de l’évaluation au Maroc </a:t>
            </a:r>
            <a:r>
              <a:rPr lang="fr-FR" b="1" dirty="0" smtClean="0">
                <a:solidFill>
                  <a:srgbClr val="ED7D31"/>
                </a:solidFill>
              </a:rPr>
              <a:t>:</a:t>
            </a:r>
            <a:endParaRPr lang="fr-FR" b="1" dirty="0">
              <a:solidFill>
                <a:srgbClr val="ED7D31"/>
              </a:solidFill>
            </a:endParaRPr>
          </a:p>
          <a:p>
            <a:pPr lvl="0" algn="just"/>
            <a:r>
              <a:rPr lang="fr-FR" sz="2400" dirty="0"/>
              <a:t>La préoccupation évaluative fait son entrée à la faveur des actions de </a:t>
            </a:r>
            <a:r>
              <a:rPr lang="fr-FR" sz="2400" dirty="0" smtClean="0"/>
              <a:t>développement : </a:t>
            </a:r>
            <a:r>
              <a:rPr lang="fr-FR" sz="2400" dirty="0"/>
              <a:t>lancement, en 1984 du </a:t>
            </a:r>
            <a:r>
              <a:rPr lang="fr-FR" sz="2400" dirty="0" smtClean="0"/>
              <a:t>Programme National d'Analyse en Gestion de Projets (PNAP) </a:t>
            </a:r>
            <a:r>
              <a:rPr lang="fr-FR" sz="2400" dirty="0"/>
              <a:t>et création d’un Centre National d’Evaluation des Programmes (CNEP</a:t>
            </a:r>
            <a:r>
              <a:rPr lang="fr-FR" sz="2400" dirty="0" smtClean="0"/>
              <a:t>) (conduite </a:t>
            </a:r>
            <a:r>
              <a:rPr lang="fr-FR" sz="2400" dirty="0"/>
              <a:t>des évaluations </a:t>
            </a:r>
            <a:r>
              <a:rPr lang="fr-FR" sz="2400" dirty="0" smtClean="0"/>
              <a:t>intersectorielles)</a:t>
            </a:r>
            <a:r>
              <a:rPr lang="fr-FR" sz="2400" dirty="0"/>
              <a:t> ;</a:t>
            </a:r>
          </a:p>
          <a:p>
            <a:pPr lvl="0" algn="just"/>
            <a:r>
              <a:rPr lang="fr-FR" sz="2400" dirty="0"/>
              <a:t>La montée en charge progressive des instances de contrôle telles la Cour des Comptes ou l'Inspection Générale des Finances dans le paysage institutionnel (développement de la fonction d’audit et d’évaluation) ;</a:t>
            </a:r>
          </a:p>
          <a:p>
            <a:pPr lvl="0" algn="just"/>
            <a:r>
              <a:rPr lang="fr-FR" sz="2400" dirty="0"/>
              <a:t>Le début des années 2000 marque un changement de paradigme : Les discours </a:t>
            </a:r>
            <a:r>
              <a:rPr lang="fr-FR" sz="2400" dirty="0" smtClean="0"/>
              <a:t>royaux; plans </a:t>
            </a:r>
            <a:r>
              <a:rPr lang="fr-FR" sz="2400" dirty="0"/>
              <a:t>sectoriels </a:t>
            </a:r>
            <a:r>
              <a:rPr lang="fr-FR" sz="2400" dirty="0" smtClean="0"/>
              <a:t>stratégiques; </a:t>
            </a:r>
            <a:r>
              <a:rPr lang="fr-FR" sz="2400" dirty="0"/>
              <a:t>démarrage de la réforme budgétaire ; Rapport </a:t>
            </a:r>
            <a:r>
              <a:rPr lang="fr-FR" sz="2400" dirty="0" smtClean="0"/>
              <a:t>50 de </a:t>
            </a:r>
            <a:r>
              <a:rPr lang="fr-FR" sz="2400" dirty="0"/>
              <a:t>DH ; Le grand chantier du développement humain territorial (INDH ; ONDH) </a:t>
            </a:r>
            <a:r>
              <a:rPr lang="fr-FR" sz="2400" dirty="0" smtClean="0"/>
              <a:t>et Rapport </a:t>
            </a:r>
            <a:r>
              <a:rPr lang="fr-FR" sz="2400" dirty="0"/>
              <a:t>de la Commission Consultative sur la régionalisation avancée </a:t>
            </a:r>
            <a:r>
              <a:rPr lang="fr-FR" sz="2400" dirty="0" smtClean="0"/>
              <a:t> et la </a:t>
            </a:r>
            <a:r>
              <a:rPr lang="fr-FR" sz="2400" dirty="0"/>
              <a:t>Constitution de </a:t>
            </a:r>
            <a:r>
              <a:rPr lang="fr-FR" sz="2400" dirty="0" smtClean="0"/>
              <a:t>2011.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2219" y="1825625"/>
            <a:ext cx="11007811" cy="4351338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fr-FR" sz="3000" b="1" dirty="0">
                <a:solidFill>
                  <a:srgbClr val="ED7D31"/>
                </a:solidFill>
              </a:rPr>
              <a:t>Ac</a:t>
            </a:r>
            <a:r>
              <a:rPr lang="fr-FR" sz="3000" b="1" dirty="0" smtClean="0">
                <a:solidFill>
                  <a:srgbClr val="ED7D31"/>
                </a:solidFill>
              </a:rPr>
              <a:t>teurs de l’évaluation au Maroc :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/>
              <a:t>I</a:t>
            </a:r>
            <a:r>
              <a:rPr lang="fr-FR" sz="2400" dirty="0" smtClean="0"/>
              <a:t>nstances de l’exécutif : Départements ministériels;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/>
              <a:t>I</a:t>
            </a:r>
            <a:r>
              <a:rPr lang="fr-FR" sz="2400" dirty="0" smtClean="0"/>
              <a:t>nstances du contrôle : Parlement, Cours des Comptes, Inspection Générale des Finances, Inspection Générale de l’Administration Territoriale;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/>
              <a:t>I</a:t>
            </a:r>
            <a:r>
              <a:rPr lang="fr-FR" sz="2400" dirty="0" smtClean="0"/>
              <a:t>nstances à caractère consultatif </a:t>
            </a:r>
            <a:r>
              <a:rPr lang="fr-FR" sz="2400" dirty="0"/>
              <a:t>: le Conseil Economique Social et Environnemental</a:t>
            </a:r>
            <a:r>
              <a:rPr lang="fr-FR" sz="2400" dirty="0" smtClean="0"/>
              <a:t>, </a:t>
            </a:r>
            <a:r>
              <a:rPr lang="fr-FR" sz="2400" dirty="0"/>
              <a:t>l’Observatoire National du </a:t>
            </a:r>
            <a:r>
              <a:rPr lang="fr-FR" sz="2400" dirty="0" smtClean="0"/>
              <a:t>Développement Humain, le </a:t>
            </a:r>
            <a:r>
              <a:rPr lang="fr-FR" sz="2400" dirty="0"/>
              <a:t>Haut-Commissariat au Plan</a:t>
            </a:r>
            <a:r>
              <a:rPr lang="fr-FR" sz="2400" dirty="0" smtClean="0"/>
              <a:t>;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/>
              <a:t>S</a:t>
            </a:r>
            <a:r>
              <a:rPr lang="fr-FR" sz="2400" dirty="0" smtClean="0"/>
              <a:t>ociété Civile : AME,…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2219" y="1825625"/>
            <a:ext cx="11007811" cy="43841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3000" b="1" dirty="0">
                <a:solidFill>
                  <a:srgbClr val="ED7D31"/>
                </a:solidFill>
              </a:rPr>
              <a:t>Approches d’évaluation d’impact: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Méthode d’expérimentation aléatoire;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Méthode de double différence (DD);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Méthode d’appariement;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Méthode de régression par discontinuité ;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Séries temporelles;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Contrôle Statistique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621972" y="5812972"/>
            <a:ext cx="8109857" cy="10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621972" y="2514601"/>
            <a:ext cx="0" cy="33092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36614" y="2145269"/>
            <a:ext cx="97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Revenus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299415" y="6009697"/>
            <a:ext cx="17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Taux de pauvreté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975757" y="3135086"/>
            <a:ext cx="3042557" cy="707571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018313" y="3842657"/>
            <a:ext cx="3848101" cy="881742"/>
          </a:xfrm>
          <a:prstGeom prst="line">
            <a:avLst/>
          </a:prstGeom>
          <a:ln w="19050">
            <a:solidFill>
              <a:srgbClr val="ED7D3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018313" y="2514601"/>
            <a:ext cx="0" cy="330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498812" y="4897474"/>
            <a:ext cx="21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Population de contrôle</a:t>
            </a:r>
            <a:endParaRPr lang="fr-FR" sz="16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452365" y="4951164"/>
            <a:ext cx="2328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Population de traitement</a:t>
            </a:r>
            <a:endParaRPr lang="fr-FR" sz="1600" b="1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en arc 31"/>
          <p:cNvCxnSpPr/>
          <p:nvPr/>
        </p:nvCxnSpPr>
        <p:spPr>
          <a:xfrm rot="10800000" flipV="1">
            <a:off x="5181600" y="5236027"/>
            <a:ext cx="1208314" cy="4463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>
            <a:off x="3897086" y="5236027"/>
            <a:ext cx="914400" cy="4463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675110" y="59544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Seuil 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5005156" y="3842657"/>
            <a:ext cx="3848101" cy="881742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144000" y="48974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 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144000" y="36218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98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013 -0.111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5" grpId="0"/>
      <p:bldP spid="26" grpId="0"/>
      <p:bldP spid="35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4525" y="2003046"/>
            <a:ext cx="10918210" cy="4351338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Impact (INDH) 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dirty="0" err="1"/>
              <a:t>Ciblage</a:t>
            </a:r>
            <a:r>
              <a:rPr lang="en-GB" dirty="0"/>
              <a:t> </a:t>
            </a:r>
            <a:r>
              <a:rPr lang="en-GB" dirty="0" smtClean="0"/>
              <a:t>des PP (INDH</a:t>
            </a:r>
            <a:r>
              <a:rPr lang="en-GB" dirty="0"/>
              <a:t>, </a:t>
            </a:r>
            <a:r>
              <a:rPr lang="en-GB" dirty="0" err="1"/>
              <a:t>Ramed</a:t>
            </a:r>
            <a:r>
              <a:rPr lang="en-GB" dirty="0"/>
              <a:t>, </a:t>
            </a:r>
            <a:r>
              <a:rPr lang="en-GB" dirty="0" err="1" smtClean="0"/>
              <a:t>Tayssir</a:t>
            </a:r>
            <a:r>
              <a:rPr lang="en-GB" dirty="0" smtClean="0"/>
              <a:t>);</a:t>
            </a:r>
            <a:endParaRPr lang="fr-FR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Pérennité &amp; </a:t>
            </a:r>
            <a:r>
              <a:rPr lang="fr-FR" dirty="0" smtClean="0"/>
              <a:t>soutenabilité </a:t>
            </a:r>
            <a:r>
              <a:rPr lang="fr-FR" dirty="0"/>
              <a:t>financière (INDH, </a:t>
            </a:r>
            <a:r>
              <a:rPr lang="fr-FR" dirty="0" err="1"/>
              <a:t>Ramed</a:t>
            </a:r>
            <a:r>
              <a:rPr lang="fr-FR" dirty="0"/>
              <a:t>) ; </a:t>
            </a:r>
            <a:endParaRPr lang="fr-F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Cadre S&amp;E (PPA au niveau local) 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Analyse de performances (services : éducation &amp; santé) 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Analyse catégoriale (Personnes âgées, enfance et petite enfance) 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Disparités </a:t>
            </a:r>
            <a:r>
              <a:rPr lang="fr-FR" dirty="0"/>
              <a:t>territoriales (Services et infrastructures de base) 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Inégalités</a:t>
            </a:r>
            <a:r>
              <a:rPr lang="fr-FR" dirty="0"/>
              <a:t> : </a:t>
            </a:r>
            <a:r>
              <a:rPr lang="fr-FR" dirty="0" smtClean="0"/>
              <a:t>sources, portée et élasticité. 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13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Mise en place des outils phares : un système d’information territorial et une enquête Panel des ménages.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57585" y="3911243"/>
            <a:ext cx="99613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akkal Majalla" pitchFamily="2" charset="-78"/>
              </a:rPr>
              <a:t>Enquête Panel des ménages</a:t>
            </a:r>
            <a:r>
              <a:rPr lang="fr-FR" sz="2800" dirty="0">
                <a:cs typeface="Sakkal Majalla" pitchFamily="2" charset="-78"/>
              </a:rPr>
              <a:t>; </a:t>
            </a:r>
            <a:endParaRPr lang="fr-FR" sz="2800" dirty="0" smtClean="0">
              <a:cs typeface="Sakkal Majalla" pitchFamily="2" charset="-78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akkal Majalla" pitchFamily="2" charset="-78"/>
              </a:rPr>
              <a:t>Enquêtes </a:t>
            </a:r>
            <a:r>
              <a:rPr lang="fr-FR" sz="2800" dirty="0">
                <a:cs typeface="Sakkal Majalla" pitchFamily="2" charset="-78"/>
              </a:rPr>
              <a:t>spécifiques d’évaluation (INDH, Education, Santé, …).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akkal Majalla" pitchFamily="2" charset="-78"/>
              </a:rPr>
              <a:t>Système </a:t>
            </a:r>
            <a:r>
              <a:rPr lang="fr-FR" sz="2800" dirty="0">
                <a:cs typeface="Sakkal Majalla" pitchFamily="2" charset="-78"/>
              </a:rPr>
              <a:t>d'information </a:t>
            </a:r>
            <a:r>
              <a:rPr lang="fr-FR" sz="2800" dirty="0" smtClean="0">
                <a:cs typeface="Sakkal Majalla" pitchFamily="2" charset="-78"/>
              </a:rPr>
              <a:t>territorial pour la géolocalisation des équipements sociaux (écoles, hôpitaux, Entraide, INDH,…..);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r-FR" sz="2800" dirty="0">
              <a:cs typeface="Sakkal Majalla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57704" y="3167390"/>
            <a:ext cx="656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+mj-lt"/>
                <a:cs typeface="Sakkal Majalla" pitchFamily="2" charset="-78"/>
              </a:rPr>
              <a:t>Quelques outils développés par l’ONDH</a:t>
            </a:r>
            <a:endParaRPr lang="fr-FR" sz="3200" b="1" dirty="0">
              <a:solidFill>
                <a:srgbClr val="0070C0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13549" y="2131238"/>
            <a:ext cx="1071698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algn="just">
              <a:spcAft>
                <a:spcPts val="1200"/>
              </a:spcAft>
              <a:buClr>
                <a:srgbClr val="F17E1F"/>
              </a:buClr>
              <a:buSzPct val="70000"/>
              <a:buFont typeface="Wingdings" pitchFamily="2" charset="2"/>
              <a:buChar char="q"/>
              <a:defRPr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akkal Majalla" panose="02000000000000000000" pitchFamily="2" charset="-78"/>
              </a:rPr>
              <a:t>Objectif 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akkal Majalla" panose="02000000000000000000" pitchFamily="2" charset="-78"/>
              </a:rPr>
              <a:t>: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akkal Majalla" panose="02000000000000000000" pitchFamily="2" charset="-78"/>
              </a:rPr>
              <a:t>Géo-référencement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akkal Majalla" panose="02000000000000000000" pitchFamily="2" charset="-78"/>
              </a:rPr>
              <a:t>de la localisation des principaux projets de développement humain et la collecte de données portant sur ces projets.</a:t>
            </a:r>
          </a:p>
          <a:p>
            <a:pPr marL="273050" lvl="1" indent="-273050" algn="just">
              <a:spcAft>
                <a:spcPts val="600"/>
              </a:spcAft>
              <a:buClr>
                <a:srgbClr val="F17E1F"/>
              </a:buClr>
              <a:buSzPct val="70000"/>
              <a:buFont typeface="Wingdings" pitchFamily="2" charset="2"/>
              <a:buChar char="q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akkal Majalla" panose="02000000000000000000" pitchFamily="2" charset="-78"/>
              </a:rPr>
              <a:t>Domaines d’intérêt  :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Education nationale (secteurs public et privé) &amp; préscolaire 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Formation professionnelle (secteurs public et privé) 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Enseignement supérieur;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Santé (secteurs public et privé) &amp; pharmacies;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Jeunesse et sports;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Entraide Nationale;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Coopératives;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Fondation Mohammed V;</a:t>
            </a:r>
          </a:p>
          <a:p>
            <a:pPr marL="1179513" lvl="2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2060"/>
                </a:solidFill>
                <a:latin typeface="+mj-lt"/>
                <a:ea typeface="Times New Roman" pitchFamily="18" charset="0"/>
                <a:cs typeface="Sakkal Majalla" panose="02000000000000000000" pitchFamily="2" charset="-78"/>
              </a:rPr>
              <a:t>INDH;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70179" y="1533964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ED7D31"/>
                </a:solidFill>
                <a:latin typeface="+mj-lt"/>
                <a:cs typeface="Sakkal Majalla" pitchFamily="2" charset="-78"/>
              </a:rPr>
              <a:t>SIT </a:t>
            </a:r>
            <a:r>
              <a:rPr lang="fr-FR" sz="3600" b="1" dirty="0">
                <a:solidFill>
                  <a:srgbClr val="ED7D31"/>
                </a:solidFill>
                <a:latin typeface="+mj-lt"/>
                <a:cs typeface="Sakkal Majalla" pitchFamily="2" charset="-78"/>
              </a:rPr>
              <a:t>- Al </a:t>
            </a:r>
            <a:r>
              <a:rPr lang="fr-FR" sz="3600" b="1" dirty="0" err="1">
                <a:solidFill>
                  <a:srgbClr val="ED7D31"/>
                </a:solidFill>
                <a:latin typeface="+mj-lt"/>
                <a:cs typeface="Sakkal Majalla" pitchFamily="2" charset="-78"/>
              </a:rPr>
              <a:t>Bacharia</a:t>
            </a:r>
            <a:endParaRPr lang="fr-FR" sz="3600" b="1" dirty="0">
              <a:solidFill>
                <a:srgbClr val="ED7D31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096000" y="4919318"/>
            <a:ext cx="5891284" cy="16520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00025" indent="0" algn="just">
              <a:buNone/>
            </a:pP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F1- </a:t>
            </a:r>
            <a:r>
              <a:rPr lang="fr-FR" sz="1800" b="1" dirty="0">
                <a:latin typeface="+mj-lt"/>
                <a:cs typeface="Times New Roman" panose="02020603050405020304" pitchFamily="18" charset="0"/>
              </a:rPr>
              <a:t>Un maillage </a:t>
            </a: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sectoriel;</a:t>
            </a:r>
            <a:endParaRPr lang="fr-FR" sz="1800" b="1" dirty="0">
              <a:latin typeface="+mj-lt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F2- </a:t>
            </a:r>
            <a:r>
              <a:rPr lang="fr-FR" sz="1800" b="1" dirty="0">
                <a:latin typeface="+mj-lt"/>
                <a:cs typeface="Times New Roman" panose="02020603050405020304" pitchFamily="18" charset="0"/>
              </a:rPr>
              <a:t>Une évaluation des besoins (ou </a:t>
            </a: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privations);</a:t>
            </a:r>
            <a:endParaRPr lang="fr-FR" sz="1800" b="1" dirty="0">
              <a:latin typeface="+mj-lt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F3- </a:t>
            </a:r>
            <a:r>
              <a:rPr lang="fr-FR" sz="1800" b="1" dirty="0">
                <a:latin typeface="+mj-lt"/>
                <a:cs typeface="Times New Roman" panose="02020603050405020304" pitchFamily="18" charset="0"/>
              </a:rPr>
              <a:t>Une évaluation des disparités </a:t>
            </a: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territoriales</a:t>
            </a:r>
            <a:r>
              <a:rPr lang="fr-FR" sz="1800" b="1" dirty="0">
                <a:latin typeface="+mj-lt"/>
                <a:cs typeface="Times New Roman" panose="02020603050405020304" pitchFamily="18" charset="0"/>
              </a:rPr>
              <a:t> et du </a:t>
            </a: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déficit;</a:t>
            </a:r>
            <a:endParaRPr lang="fr-FR" sz="1800" b="1" dirty="0">
              <a:latin typeface="+mj-lt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F4- </a:t>
            </a:r>
            <a:r>
              <a:rPr lang="fr-FR" sz="1800" b="1" dirty="0">
                <a:latin typeface="+mj-lt"/>
                <a:cs typeface="Times New Roman" panose="02020603050405020304" pitchFamily="18" charset="0"/>
              </a:rPr>
              <a:t>Une analyse spatiale croisée </a:t>
            </a:r>
            <a:r>
              <a:rPr lang="fr-FR" sz="1800" b="1" dirty="0" smtClean="0">
                <a:latin typeface="+mj-lt"/>
                <a:cs typeface="Times New Roman" panose="02020603050405020304" pitchFamily="18" charset="0"/>
              </a:rPr>
              <a:t>multidimensionnelle.</a:t>
            </a:r>
            <a:endParaRPr lang="fr-FR" sz="1800" b="1" dirty="0">
              <a:latin typeface="+mj-lt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endParaRPr lang="fr-FR" sz="7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3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2845" y="228179"/>
            <a:ext cx="5792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cs typeface="Sakkal Majalla" panose="02000000000000000000"/>
              </a:rPr>
              <a:t>Système d’information territorial</a:t>
            </a:r>
            <a:endParaRPr lang="fr-FR" sz="3200" b="1" dirty="0">
              <a:cs typeface="Sakkal Majalla" panose="0200000000000000000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66455" y="1319644"/>
            <a:ext cx="4442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Groupements humains au Maroc :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Douars ruraux &amp; Zones urbaines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22718" y="677872"/>
            <a:ext cx="380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cs typeface="Sakkal Majalla" pitchFamily="2" charset="-78"/>
              </a:rPr>
              <a:t>Région de Casablanca-Settat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42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2845" y="228179"/>
            <a:ext cx="5792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cs typeface="Sakkal Majalla" pitchFamily="2" charset="-78"/>
              </a:rPr>
              <a:t>Système d’information territorial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078182" y="1316182"/>
            <a:ext cx="3075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Maillage territorial des établissement scolaires </a:t>
            </a:r>
          </a:p>
          <a:p>
            <a:endParaRPr lang="fr-FR" sz="1050" dirty="0"/>
          </a:p>
        </p:txBody>
      </p:sp>
      <p:sp>
        <p:nvSpPr>
          <p:cNvPr id="2" name="ZoneTexte 1"/>
          <p:cNvSpPr txBox="1"/>
          <p:nvPr/>
        </p:nvSpPr>
        <p:spPr>
          <a:xfrm>
            <a:off x="4799161" y="706008"/>
            <a:ext cx="380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cs typeface="Sakkal Majalla" pitchFamily="2" charset="-78"/>
              </a:rPr>
              <a:t>Région de Casablanca-Settat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82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5355" y="285329"/>
            <a:ext cx="5792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cs typeface="Sakkal Majalla" pitchFamily="2" charset="-78"/>
              </a:rPr>
              <a:t>Système d’information territorial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23654" y="693768"/>
            <a:ext cx="380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cs typeface="Sakkal Majalla" pitchFamily="2" charset="-78"/>
              </a:rPr>
              <a:t>Région de Casablanca-Settat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73605" y="1219821"/>
            <a:ext cx="356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Zoom à une échelle territoriale plus fine :</a:t>
            </a:r>
          </a:p>
          <a:p>
            <a:endParaRPr lang="fr-FR" dirty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Niveaux d’accessibilité de la population aux écoles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00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9818" cy="435133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</a:pPr>
            <a:r>
              <a:rPr lang="fr-FR" b="1" dirty="0" smtClean="0"/>
              <a:t>C</a:t>
            </a:r>
            <a:r>
              <a:rPr lang="fr-FR" dirty="0" smtClean="0"/>
              <a:t>ontexte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</a:pPr>
            <a:r>
              <a:rPr lang="fr-FR" b="1" dirty="0" smtClean="0"/>
              <a:t>P</a:t>
            </a:r>
            <a:r>
              <a:rPr lang="fr-FR" dirty="0" smtClean="0"/>
              <a:t>olitiques publiques : Progrès accomplis et défis à relever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</a:pPr>
            <a:r>
              <a:rPr lang="fr-FR" b="1" dirty="0" smtClean="0"/>
              <a:t>S</a:t>
            </a:r>
            <a:r>
              <a:rPr lang="fr-FR" dirty="0" smtClean="0"/>
              <a:t>uivi et évaluation des politiques publiques : approches et outils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</a:pPr>
            <a:r>
              <a:rPr lang="fr-FR" b="1" dirty="0" smtClean="0"/>
              <a:t>P</a:t>
            </a:r>
            <a:r>
              <a:rPr lang="fr-FR" dirty="0" smtClean="0"/>
              <a:t>erspectives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13" y="908428"/>
            <a:ext cx="5848540" cy="38758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10274" y="426027"/>
            <a:ext cx="428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Fiche technique d’un établissement scolaire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51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58" y="336928"/>
            <a:ext cx="5848540" cy="38758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12" y="734104"/>
            <a:ext cx="6886575" cy="5172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81312" y="467591"/>
            <a:ext cx="428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Fiche technique d’un établissement scolaire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0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2845" y="228179"/>
            <a:ext cx="4391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cs typeface="Sakkal Majalla" pitchFamily="2" charset="-78"/>
              </a:rPr>
              <a:t>Système d’information territorial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83772" y="1132609"/>
            <a:ext cx="460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Cartes thématiques &amp;  analyse des disparités territoriales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85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2845" y="228179"/>
            <a:ext cx="3687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cs typeface="Sakkal Majalla" pitchFamily="2" charset="-78"/>
              </a:rPr>
              <a:t>Système d’information territorial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485899" y="3231573"/>
            <a:ext cx="1163782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49681" y="1246455"/>
            <a:ext cx="31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Sélection des zones déficitaires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2762251" y="2100696"/>
            <a:ext cx="1153391" cy="11083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725191" y="1523999"/>
            <a:ext cx="30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Taux d’analphabétisme &gt;=48%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42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2845" y="228179"/>
            <a:ext cx="4139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alibri "/>
                <a:cs typeface="Sakkal Majalla" pitchFamily="2" charset="-78"/>
              </a:rPr>
              <a:t>Système d’information territorial</a:t>
            </a:r>
            <a:endParaRPr lang="fr-FR" sz="2000" b="1" dirty="0">
              <a:latin typeface="Calibri 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6290" y="1049482"/>
            <a:ext cx="615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Analyse spatiale de corrélation entre les indicateurs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68583" y="1482437"/>
            <a:ext cx="425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Relation entre l’analphabétisme des parents et le retard scolaire des enfants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510145" y="2992582"/>
            <a:ext cx="109450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9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&amp; évaluation des PP : Approches &amp; outils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36380" y="1627683"/>
            <a:ext cx="494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ED7D31"/>
                </a:solidFill>
              </a:rPr>
              <a:t>Vers des indicateurs territoriaux</a:t>
            </a:r>
            <a:endParaRPr lang="fr-FR" sz="2800" dirty="0">
              <a:solidFill>
                <a:srgbClr val="ED7D3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02219" y="2518003"/>
            <a:ext cx="10993838" cy="336531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400" dirty="0" smtClean="0"/>
              <a:t>Mise en place des grilles d’analyse et des indicateurs simples et composites pour évaluer et suivre les progrès réalisés par les politiques publiques. </a:t>
            </a:r>
          </a:p>
          <a:p>
            <a:pPr marL="0" indent="0">
              <a:spcAft>
                <a:spcPts val="1200"/>
              </a:spcAft>
              <a:buNone/>
            </a:pPr>
            <a:endParaRPr lang="fr-FR" sz="2400" dirty="0" smtClean="0"/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développement social</a:t>
            </a:r>
            <a:r>
              <a:rPr lang="fr-FR" dirty="0" smtClean="0"/>
              <a:t>;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développement humain national</a:t>
            </a:r>
            <a:r>
              <a:rPr lang="fr-FR" dirty="0" smtClean="0"/>
              <a:t>;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développement local multidimensionnel</a:t>
            </a:r>
            <a:r>
              <a:rPr lang="fr-FR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751114" y="1951630"/>
            <a:ext cx="11272563" cy="4366847"/>
          </a:xfrm>
          <a:noFill/>
        </p:spPr>
        <p:txBody>
          <a:bodyPr>
            <a:noAutofit/>
          </a:bodyPr>
          <a:lstStyle/>
          <a:p>
            <a:pPr marL="914400" lvl="1" indent="-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fr-FR" sz="2800" dirty="0" smtClean="0">
                <a:cs typeface="Sakkal Majalla" pitchFamily="2" charset="-78"/>
              </a:rPr>
              <a:t>Elaboration d’un guide d’évaluation,</a:t>
            </a:r>
          </a:p>
          <a:p>
            <a:pPr marL="914400" lvl="1" indent="-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fr-FR" sz="2800" dirty="0" smtClean="0">
                <a:cs typeface="Sakkal Majalla" pitchFamily="2" charset="-78"/>
              </a:rPr>
              <a:t>Impact </a:t>
            </a:r>
            <a:r>
              <a:rPr lang="fr-FR" sz="2800" dirty="0">
                <a:cs typeface="Sakkal Majalla" pitchFamily="2" charset="-78"/>
              </a:rPr>
              <a:t>des </a:t>
            </a:r>
            <a:r>
              <a:rPr lang="fr-FR" sz="2800" dirty="0" smtClean="0">
                <a:cs typeface="Sakkal Majalla" pitchFamily="2" charset="-78"/>
              </a:rPr>
              <a:t>évaluations </a:t>
            </a:r>
            <a:r>
              <a:rPr lang="fr-FR" sz="2800" dirty="0"/>
              <a:t>sur l'amélioration des politiques publiques </a:t>
            </a:r>
            <a:r>
              <a:rPr lang="fr-FR" sz="2800" dirty="0" smtClean="0">
                <a:cs typeface="Sakkal Majalla" pitchFamily="2" charset="-78"/>
              </a:rPr>
              <a:t> ;</a:t>
            </a:r>
            <a:endParaRPr lang="fr-FR" sz="2800" dirty="0">
              <a:cs typeface="Sakkal Majalla" pitchFamily="2" charset="-78"/>
            </a:endParaRPr>
          </a:p>
          <a:p>
            <a:pPr marL="914400" lvl="1" indent="-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fr-FR" altLang="fr-FR" sz="2800" dirty="0" smtClean="0">
                <a:cs typeface="Sakkal Majalla" pitchFamily="2" charset="-78"/>
              </a:rPr>
              <a:t>Intégration des ODD dans les politiques publiques;</a:t>
            </a:r>
          </a:p>
          <a:p>
            <a:pPr marL="914400" lvl="1" indent="-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fr-FR" altLang="fr-FR" sz="2800" dirty="0">
                <a:cs typeface="Sakkal Majalla" pitchFamily="2" charset="-78"/>
              </a:rPr>
              <a:t>Mise en place des cadres de suivi-évaluation de coordination et  la convergence de l’action publique; </a:t>
            </a:r>
          </a:p>
          <a:p>
            <a:pPr marL="914400" lvl="1" indent="-457200">
              <a:buSzPct val="90000"/>
              <a:buFont typeface="+mj-lt"/>
              <a:buAutoNum type="arabicPeriod"/>
            </a:pPr>
            <a:r>
              <a:rPr lang="fr-FR" sz="2800" dirty="0" smtClean="0">
                <a:cs typeface="Sakkal Majalla" pitchFamily="2" charset="-78"/>
              </a:rPr>
              <a:t>Renforcement du système statistique national ;</a:t>
            </a:r>
          </a:p>
          <a:p>
            <a:pPr marL="914400" lvl="1" indent="-457200">
              <a:buSzPct val="90000"/>
              <a:buFont typeface="+mj-lt"/>
              <a:buAutoNum type="arabicPeriod"/>
            </a:pPr>
            <a:r>
              <a:rPr lang="fr-FR" sz="2800" dirty="0" smtClean="0">
                <a:cs typeface="Sakkal Majalla" pitchFamily="2" charset="-78"/>
              </a:rPr>
              <a:t>Renforcement  des capacités ;</a:t>
            </a:r>
            <a:endParaRPr lang="fr-FR" sz="2800" dirty="0">
              <a:cs typeface="Sakkal Majalla" pitchFamily="2" charset="-78"/>
            </a:endParaRPr>
          </a:p>
          <a:p>
            <a:pPr marL="914400" lvl="1" indent="-457200">
              <a:buSzPct val="90000"/>
              <a:buFont typeface="+mj-lt"/>
              <a:buAutoNum type="arabicPeriod"/>
            </a:pPr>
            <a:r>
              <a:rPr lang="fr-FR" sz="2800" dirty="0" smtClean="0">
                <a:cs typeface="Sakkal Majalla" pitchFamily="2" charset="-78"/>
              </a:rPr>
              <a:t>Renforcement du partenariat </a:t>
            </a:r>
            <a:r>
              <a:rPr lang="fr-FR" sz="2800" dirty="0">
                <a:cs typeface="Sakkal Majalla" pitchFamily="2" charset="-78"/>
              </a:rPr>
              <a:t>avec des universités et des institutions de </a:t>
            </a:r>
            <a:r>
              <a:rPr lang="fr-FR" sz="2800" dirty="0" smtClean="0">
                <a:cs typeface="Sakkal Majalla" pitchFamily="2" charset="-78"/>
              </a:rPr>
              <a:t>recherche;</a:t>
            </a:r>
          </a:p>
          <a:p>
            <a:pPr marL="914400" lvl="1" indent="-457200">
              <a:buSzPct val="90000"/>
              <a:buFont typeface="+mj-lt"/>
              <a:buAutoNum type="arabicPeriod"/>
            </a:pPr>
            <a:r>
              <a:rPr lang="fr-FR" sz="2800" dirty="0" smtClean="0">
                <a:cs typeface="Sakkal Majalla" pitchFamily="2" charset="-78"/>
              </a:rPr>
              <a:t>Développement de la coopération Sud-Sud.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855225"/>
            <a:ext cx="10168152" cy="1447801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d’impact des politiques publiques de développement humain au Maroc : Approches et outils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4719890"/>
            <a:ext cx="10144837" cy="1655762"/>
          </a:xfrm>
        </p:spPr>
        <p:txBody>
          <a:bodyPr>
            <a:noAutofit/>
          </a:bodyPr>
          <a:lstStyle/>
          <a:p>
            <a:endParaRPr lang="fr-FR" b="1" dirty="0"/>
          </a:p>
          <a:p>
            <a:r>
              <a:rPr lang="fr-FR" b="1" dirty="0"/>
              <a:t> </a:t>
            </a:r>
            <a:r>
              <a:rPr lang="fr-FR" b="1" dirty="0" smtClean="0"/>
              <a:t>Consultations régionales </a:t>
            </a:r>
            <a:r>
              <a:rPr lang="fr-FR" b="1" dirty="0"/>
              <a:t>sur la mise en </a:t>
            </a:r>
            <a:r>
              <a:rPr lang="fr-FR" b="1" dirty="0" smtClean="0"/>
              <a:t>œuvre </a:t>
            </a:r>
            <a:r>
              <a:rPr lang="fr-FR" b="1" dirty="0"/>
              <a:t>du droit au développement </a:t>
            </a:r>
          </a:p>
          <a:p>
            <a:r>
              <a:rPr lang="fr-FR" b="1" dirty="0" smtClean="0"/>
              <a:t>27-29 mars 2018, Addis-Abeba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DB9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8" y="419162"/>
            <a:ext cx="1847352" cy="20191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62696" y="98917"/>
            <a:ext cx="2257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Royaume du Maroc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8555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8143" y="2055813"/>
            <a:ext cx="10693913" cy="39883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dirty="0" smtClean="0"/>
              <a:t>Profil démographique ;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Profil économique ;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Profil social ;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Profil institutionnel ; 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Nouvel Agenda post-2015;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</a:pPr>
            <a:r>
              <a:rPr lang="fr-FR" sz="2800" dirty="0"/>
              <a:t>Coopération internationale et </a:t>
            </a:r>
            <a:r>
              <a:rPr lang="fr-FR" sz="2800" dirty="0" smtClean="0"/>
              <a:t>Africaine.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accomplis et défis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ED7D31"/>
                </a:solidFill>
              </a:rPr>
              <a:t>Réduction de la pauvreté et amélioration du niveau de vie</a:t>
            </a:r>
            <a:endParaRPr lang="fr-FR" dirty="0">
              <a:solidFill>
                <a:srgbClr val="ED7D3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2661102"/>
            <a:ext cx="5316939" cy="30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La pauvreté extrême a disparu;</a:t>
            </a:r>
          </a:p>
          <a:p>
            <a:r>
              <a:rPr lang="fr-FR" sz="2200" dirty="0" smtClean="0"/>
              <a:t>La pauvreté monétaire a diminué à 4,8% contre 15,3% en 2001;</a:t>
            </a:r>
          </a:p>
          <a:p>
            <a:r>
              <a:rPr lang="fr-FR" sz="2200" dirty="0" smtClean="0"/>
              <a:t>la pauvreté multidimensionnelle a reculé 6,1% contre 25,1% en 2001 et demeure un phénomène rural. </a:t>
            </a:r>
          </a:p>
          <a:p>
            <a:r>
              <a:rPr lang="fr-FR" sz="2200" dirty="0" smtClean="0"/>
              <a:t>Meilleures avancées </a:t>
            </a:r>
            <a:r>
              <a:rPr lang="fr-FR" sz="2200" dirty="0"/>
              <a:t>dans la réalisation des </a:t>
            </a:r>
            <a:r>
              <a:rPr lang="fr-FR" sz="2200" dirty="0" smtClean="0"/>
              <a:t>(</a:t>
            </a:r>
            <a:r>
              <a:rPr lang="fr-FR" sz="2200" dirty="0"/>
              <a:t>OMD) ;</a:t>
            </a:r>
          </a:p>
          <a:p>
            <a:endParaRPr lang="fr-FR" sz="2400" dirty="0"/>
          </a:p>
          <a:p>
            <a:endParaRPr lang="fr-FR" sz="2200" dirty="0" smtClean="0"/>
          </a:p>
          <a:p>
            <a:endParaRPr lang="fr-FR" sz="22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75790"/>
              </p:ext>
            </p:extLst>
          </p:nvPr>
        </p:nvGraphicFramePr>
        <p:xfrm>
          <a:off x="6155139" y="2431823"/>
          <a:ext cx="5677469" cy="400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accomplis et défis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2775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ED7D31"/>
                </a:solidFill>
              </a:rPr>
              <a:t>Réduction de la pauvreté et amélioration du niveau de vie</a:t>
            </a:r>
            <a:endParaRPr lang="fr-FR" dirty="0" smtClean="0">
              <a:solidFill>
                <a:srgbClr val="ED7D31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79369" y="2670451"/>
            <a:ext cx="3782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Ces </a:t>
            </a:r>
            <a:r>
              <a:rPr lang="fr-FR" dirty="0"/>
              <a:t>progrès peuvent être expliqués 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Niveau </a:t>
            </a:r>
            <a:r>
              <a:rPr lang="fr-FR" dirty="0"/>
              <a:t>et </a:t>
            </a:r>
            <a:r>
              <a:rPr lang="fr-FR" dirty="0" smtClean="0"/>
              <a:t>nature pro-pauvre </a:t>
            </a:r>
            <a:r>
              <a:rPr lang="fr-FR" dirty="0"/>
              <a:t>de la croissance </a:t>
            </a:r>
            <a:r>
              <a:rPr lang="fr-FR" dirty="0" smtClean="0"/>
              <a:t>économique;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Niveaux </a:t>
            </a:r>
            <a:r>
              <a:rPr lang="fr-FR" dirty="0"/>
              <a:t>des investissements réalisés dans l’éducation, la santé, les services et infrastructures de base.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101" descr="CIC_milie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342" y="2438400"/>
            <a:ext cx="6898435" cy="388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accomplis et défis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03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ED7D31"/>
                </a:solidFill>
              </a:rPr>
              <a:t>Education &amp; formation</a:t>
            </a:r>
            <a:endParaRPr lang="fr-FR" dirty="0">
              <a:solidFill>
                <a:srgbClr val="ED7D3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3795" y="2221071"/>
            <a:ext cx="454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Taux spécifique de scolarisation par cycle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16977" y="5310611"/>
            <a:ext cx="605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En 2013, environ 34,7 % des enfants âgés de 6 à 11 ans et souffrant d’un handicap avaient accès à une forme d’éducation spécialisée.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822612846"/>
              </p:ext>
            </p:extLst>
          </p:nvPr>
        </p:nvGraphicFramePr>
        <p:xfrm>
          <a:off x="5969940" y="3888299"/>
          <a:ext cx="5893661" cy="28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346601" y="1920258"/>
            <a:ext cx="5742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Le taux d’analphabétisme a atteint 32% en 2014 contre 43% en 2004 (un phénomène rural : 47,5%)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6,5 millions des bénéficiaires des programmes d’appui social.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-1369" t="1880" r="33442" b="-1880"/>
          <a:stretch/>
        </p:blipFill>
        <p:spPr>
          <a:xfrm>
            <a:off x="973795" y="2603165"/>
            <a:ext cx="4484204" cy="26385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24503" y="4677455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/>
              <a:t>Primaire</a:t>
            </a:r>
            <a:endParaRPr lang="fr-FR" sz="11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844817" y="4660250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/>
              <a:t>Collégial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19540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accomplis et défis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5689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ED7D31"/>
                </a:solidFill>
              </a:rPr>
              <a:t>Santé et couverture médicale :</a:t>
            </a:r>
            <a:endParaRPr lang="fr-FR" dirty="0">
              <a:solidFill>
                <a:srgbClr val="ED7D3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57941" y="2601686"/>
            <a:ext cx="11234059" cy="390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Une hausse de l’encadrement médical </a:t>
            </a:r>
            <a:r>
              <a:rPr lang="fr-FR" sz="2000" dirty="0" smtClean="0"/>
              <a:t>(1542 en 2014 contre 2252 en 2001)</a:t>
            </a:r>
            <a:endParaRPr lang="fr-FR" sz="3600" dirty="0" smtClean="0"/>
          </a:p>
          <a:p>
            <a:r>
              <a:rPr lang="fr-FR" sz="2400" dirty="0" smtClean="0"/>
              <a:t>Une baisse de la mortalité infantile et maternelle </a:t>
            </a:r>
          </a:p>
          <a:p>
            <a:pPr lvl="2"/>
            <a:r>
              <a:rPr lang="fr-FR" dirty="0" smtClean="0"/>
              <a:t>28,8</a:t>
            </a:r>
            <a:r>
              <a:rPr lang="fr-FR" dirty="0" smtClean="0">
                <a:latin typeface="Vrinda"/>
                <a:cs typeface="Vrinda"/>
              </a:rPr>
              <a:t>‰</a:t>
            </a:r>
            <a:r>
              <a:rPr lang="fr-FR" dirty="0" smtClean="0"/>
              <a:t> en 2011 (mortalité infantile)</a:t>
            </a:r>
          </a:p>
          <a:p>
            <a:pPr lvl="2"/>
            <a:r>
              <a:rPr lang="fr-FR" dirty="0" smtClean="0"/>
              <a:t>30,5</a:t>
            </a:r>
            <a:r>
              <a:rPr lang="fr-FR" dirty="0" smtClean="0">
                <a:latin typeface="Vrinda"/>
                <a:cs typeface="Vrinda"/>
              </a:rPr>
              <a:t> ‰</a:t>
            </a:r>
            <a:r>
              <a:rPr lang="fr-FR" dirty="0" smtClean="0"/>
              <a:t> en 2011 (moins de 5 ans)</a:t>
            </a:r>
          </a:p>
          <a:p>
            <a:pPr lvl="2"/>
            <a:r>
              <a:rPr lang="fr-FR" dirty="0" smtClean="0"/>
              <a:t>72,6 pour 100.000 NV en 2016 (mortalité maternelle)</a:t>
            </a:r>
          </a:p>
          <a:p>
            <a:r>
              <a:rPr lang="fr-FR" sz="2400" dirty="0" smtClean="0"/>
              <a:t>Une meilleure couverture médicale (</a:t>
            </a:r>
            <a:r>
              <a:rPr lang="fr-FR" sz="2400" dirty="0" err="1" smtClean="0"/>
              <a:t>Ramed</a:t>
            </a:r>
            <a:r>
              <a:rPr lang="fr-FR" sz="2400" dirty="0" smtClean="0"/>
              <a:t> et AMO) : 58% </a:t>
            </a:r>
            <a:r>
              <a:rPr lang="fr-FR" sz="2000" dirty="0" smtClean="0"/>
              <a:t>(objectif : 90% en 2021 grâce à l’élargissement de la couverture aux populations cibles, notamment les indépendants) </a:t>
            </a:r>
          </a:p>
          <a:p>
            <a:r>
              <a:rPr lang="fr-FR" sz="2400" dirty="0" smtClean="0"/>
              <a:t>Cependant, ces progrès restent en dessous des besoins du secteur et des défis à relever.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08376"/>
            <a:ext cx="10515600" cy="49303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ED7D31"/>
                </a:solidFill>
              </a:rPr>
              <a:t>Emploi</a:t>
            </a:r>
            <a:endParaRPr lang="fr-FR" dirty="0">
              <a:solidFill>
                <a:srgbClr val="ED7D31"/>
              </a:solidFill>
            </a:endParaRPr>
          </a:p>
        </p:txBody>
      </p:sp>
      <p:graphicFrame>
        <p:nvGraphicFramePr>
          <p:cNvPr id="4" name="Chart 5"/>
          <p:cNvGraphicFramePr/>
          <p:nvPr>
            <p:extLst>
              <p:ext uri="{D42A27DB-BD31-4B8C-83A1-F6EECF244321}">
                <p14:modId xmlns:p14="http://schemas.microsoft.com/office/powerpoint/2010/main" val="710635012"/>
              </p:ext>
            </p:extLst>
          </p:nvPr>
        </p:nvGraphicFramePr>
        <p:xfrm>
          <a:off x="7467600" y="1316476"/>
          <a:ext cx="4145023" cy="300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975726" y="2182264"/>
            <a:ext cx="6164542" cy="2007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Une baisse tendancielle du taux de chômage global , passant de 13,8% à 9,4%, </a:t>
            </a:r>
          </a:p>
          <a:p>
            <a:pPr algn="just"/>
            <a:r>
              <a:rPr lang="fr-FR" sz="2000" dirty="0" smtClean="0"/>
              <a:t>Celui des jeunes et des diplômés reste encore élevé (18,8% en 2016). </a:t>
            </a:r>
          </a:p>
          <a:p>
            <a:pPr algn="just"/>
            <a:r>
              <a:rPr lang="fr-FR" sz="2000" dirty="0" smtClean="0"/>
              <a:t>une baisse continue des </a:t>
            </a:r>
            <a:r>
              <a:rPr lang="fr-FR" sz="2000" dirty="0" err="1" smtClean="0"/>
              <a:t>NEETs</a:t>
            </a:r>
            <a:r>
              <a:rPr lang="fr-FR" sz="2000" dirty="0" smtClean="0"/>
              <a:t> de 31,4% à 25%. </a:t>
            </a:r>
          </a:p>
          <a:p>
            <a:pPr algn="just"/>
            <a:r>
              <a:rPr lang="fr-FR" sz="2000" dirty="0" smtClean="0"/>
              <a:t>Une baisse du taux d’activité</a:t>
            </a:r>
          </a:p>
          <a:p>
            <a:endParaRPr lang="fr-FR" sz="1800" dirty="0"/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FD528ABA-CFF8-4C25-9702-F4BFDFB26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84241"/>
              </p:ext>
            </p:extLst>
          </p:nvPr>
        </p:nvGraphicFramePr>
        <p:xfrm>
          <a:off x="1064793" y="4439237"/>
          <a:ext cx="5986409" cy="233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accomplis et défis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ED7D31"/>
                </a:solidFill>
              </a:rPr>
              <a:t>Services et infrastructures de base</a:t>
            </a:r>
            <a:endParaRPr lang="fr-FR" dirty="0">
              <a:solidFill>
                <a:srgbClr val="ED7D3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accomplis et défis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1" y="2503715"/>
            <a:ext cx="11144534" cy="3856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fr-FR" dirty="0" smtClean="0"/>
              <a:t>Taux d’accès à l’eau potable (96% à fin 2016 contre 14% en 1995);</a:t>
            </a:r>
          </a:p>
          <a:p>
            <a:pPr lvl="1">
              <a:spcAft>
                <a:spcPts val="1200"/>
              </a:spcAft>
            </a:pPr>
            <a:r>
              <a:rPr lang="fr-FR" dirty="0" smtClean="0"/>
              <a:t>Taux d’électrification rurale a été porté à 99,43% à fin 2016</a:t>
            </a:r>
          </a:p>
          <a:p>
            <a:pPr lvl="1">
              <a:spcAft>
                <a:spcPts val="1200"/>
              </a:spcAft>
            </a:pPr>
            <a:r>
              <a:rPr lang="fr-FR" dirty="0" smtClean="0"/>
              <a:t>Taux de branchement à l'électricité (95,2 % en 2014</a:t>
            </a:r>
            <a:r>
              <a:rPr lang="fr-FR" dirty="0"/>
              <a:t>). </a:t>
            </a:r>
            <a:endParaRPr lang="fr-FR" dirty="0" smtClean="0"/>
          </a:p>
          <a:p>
            <a:pPr lvl="1">
              <a:spcAft>
                <a:spcPts val="1200"/>
              </a:spcAft>
            </a:pPr>
            <a:r>
              <a:rPr lang="fr-FR" dirty="0" smtClean="0"/>
              <a:t>Taux d’accessibilité au réseau routier à 79,3% à fin 2016;</a:t>
            </a:r>
          </a:p>
          <a:p>
            <a:pPr lvl="1">
              <a:spcAft>
                <a:spcPts val="1200"/>
              </a:spcAft>
            </a:pPr>
            <a:r>
              <a:rPr lang="fr-FR" dirty="0" smtClean="0"/>
              <a:t>Au </a:t>
            </a:r>
            <a:r>
              <a:rPr lang="fr-FR" dirty="0"/>
              <a:t>niveau de la </a:t>
            </a:r>
            <a:r>
              <a:rPr lang="fr-FR" dirty="0" smtClean="0"/>
              <a:t>communication, les </a:t>
            </a:r>
            <a:r>
              <a:rPr lang="fr-FR" dirty="0"/>
              <a:t>indicateurs d'équipement des ménages ruraux en téléphone portable, télévision et parabole satellitaire </a:t>
            </a:r>
            <a:r>
              <a:rPr lang="fr-FR" dirty="0" smtClean="0"/>
              <a:t>(90,3%; 85,7%; 71,8%).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154024" y="3291840"/>
            <a:ext cx="6858000" cy="274320"/>
          </a:xfrm>
          <a:prstGeom prst="rect">
            <a:avLst/>
          </a:prstGeom>
          <a:solidFill>
            <a:srgbClr val="2D4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721822" y="3291840"/>
            <a:ext cx="6858000" cy="27432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200" y="1480457"/>
            <a:ext cx="11353800" cy="6531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838200" y="1525813"/>
            <a:ext cx="11353800" cy="65314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871210-3B4A-4B6F-BCF0-AB2E600D31D8}"/>
</file>

<file path=customXml/itemProps2.xml><?xml version="1.0" encoding="utf-8"?>
<ds:datastoreItem xmlns:ds="http://schemas.openxmlformats.org/officeDocument/2006/customXml" ds:itemID="{C479216A-8C71-4C88-9ED7-19DA2F322349}"/>
</file>

<file path=customXml/itemProps3.xml><?xml version="1.0" encoding="utf-8"?>
<ds:datastoreItem xmlns:ds="http://schemas.openxmlformats.org/officeDocument/2006/customXml" ds:itemID="{23D08C45-813E-461E-96AC-D9FCD9B015AC}"/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1116</Words>
  <Application>Microsoft Office PowerPoint</Application>
  <PresentationFormat>Widescreen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</vt:lpstr>
      <vt:lpstr>Calibri Light</vt:lpstr>
      <vt:lpstr>Sakkal Majalla</vt:lpstr>
      <vt:lpstr>Times New Roman</vt:lpstr>
      <vt:lpstr>Vrinda</vt:lpstr>
      <vt:lpstr>Wingdings</vt:lpstr>
      <vt:lpstr>Thème Office</vt:lpstr>
      <vt:lpstr>Evaluation d’impact des politiques publiques de développement humain au Maroc : Approches et outils</vt:lpstr>
      <vt:lpstr>Plan</vt:lpstr>
      <vt:lpstr>Contexte</vt:lpstr>
      <vt:lpstr>Progrès accomplis et défis</vt:lpstr>
      <vt:lpstr>Progrès accomplis et défis</vt:lpstr>
      <vt:lpstr>Progrès accomplis et défis</vt:lpstr>
      <vt:lpstr>Progrès accomplis et défis</vt:lpstr>
      <vt:lpstr>Progrès accomplis et défis</vt:lpstr>
      <vt:lpstr>Progrès accomplis et défis</vt:lpstr>
      <vt:lpstr>Suivi &amp; évaluation des PP : Approches &amp; outils</vt:lpstr>
      <vt:lpstr>Suivi &amp; évaluation des PP : Approches &amp; outils</vt:lpstr>
      <vt:lpstr>Suivi &amp; évaluation des PP : Approches &amp; outils</vt:lpstr>
      <vt:lpstr>Suivi &amp; évaluation des PP : Approches &amp; outils</vt:lpstr>
      <vt:lpstr>Suivi &amp; évaluation des PP : Approches &amp; outils</vt:lpstr>
      <vt:lpstr>Suivi &amp; évaluation des PP : Approches &amp; outils</vt:lpstr>
      <vt:lpstr>Suivi &amp; évaluation des PP : Approches &amp; outils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Suivi &amp; évaluation des PP : Approches &amp; outils</vt:lpstr>
      <vt:lpstr>Perspectives</vt:lpstr>
      <vt:lpstr>Evaluation d’impact des politiques publiques de développement humain au Maroc : Approches et outils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d’impact des politiques publiques de développement humain au Maroc : Approches et outils</dc:title>
  <dc:creator>Abdelfettah HAMADI</dc:creator>
  <cp:lastModifiedBy>Yaye Ba</cp:lastModifiedBy>
  <cp:revision>121</cp:revision>
  <dcterms:created xsi:type="dcterms:W3CDTF">2018-03-22T14:57:43Z</dcterms:created>
  <dcterms:modified xsi:type="dcterms:W3CDTF">2018-05-22T11:55:23Z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