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diagrams/quickStyle1.xml" ContentType="application/vnd.openxmlformats-officedocument.drawingml.diagramStyl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diagrams/drawing1.xml" ContentType="application/vnd.ms-office.drawingml.diagramDrawing+xml"/>
  <Override PartName="/ppt/diagrams/colors1.xml" ContentType="application/vnd.openxmlformats-officedocument.drawingml.diagramColors+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279" r:id="rId3"/>
    <p:sldId id="272" r:id="rId4"/>
    <p:sldId id="304" r:id="rId5"/>
    <p:sldId id="257" r:id="rId6"/>
    <p:sldId id="281" r:id="rId7"/>
    <p:sldId id="287" r:id="rId8"/>
    <p:sldId id="288" r:id="rId9"/>
    <p:sldId id="289" r:id="rId10"/>
    <p:sldId id="294" r:id="rId11"/>
    <p:sldId id="291" r:id="rId12"/>
    <p:sldId id="295" r:id="rId13"/>
    <p:sldId id="296" r:id="rId14"/>
    <p:sldId id="290" r:id="rId15"/>
    <p:sldId id="297" r:id="rId16"/>
    <p:sldId id="298" r:id="rId17"/>
    <p:sldId id="303" r:id="rId18"/>
    <p:sldId id="299" r:id="rId19"/>
    <p:sldId id="292" r:id="rId20"/>
    <p:sldId id="293" r:id="rId21"/>
    <p:sldId id="302" r:id="rId22"/>
    <p:sldId id="305" r:id="rId23"/>
    <p:sldId id="286" r:id="rId24"/>
  </p:sldIdLst>
  <p:sldSz cx="12192000" cy="6858000"/>
  <p:notesSz cx="9944100" cy="680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ckel, Kevin" initials="WK" lastIdx="1" clrIdx="0">
    <p:extLst>
      <p:ext uri="{19B8F6BF-5375-455C-9EA6-DF929625EA0E}">
        <p15:presenceInfo xmlns:p15="http://schemas.microsoft.com/office/powerpoint/2012/main" userId="S-1-5-21-1792949520-308680997-1801532177-289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33E"/>
    <a:srgbClr val="641616"/>
    <a:srgbClr val="76271A"/>
    <a:srgbClr val="88AFBE"/>
    <a:srgbClr val="497485"/>
    <a:srgbClr val="ACA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87" autoAdjust="0"/>
    <p:restoredTop sz="84860" autoAdjust="0"/>
  </p:normalViewPr>
  <p:slideViewPr>
    <p:cSldViewPr snapToGrid="0">
      <p:cViewPr varScale="1">
        <p:scale>
          <a:sx n="78" d="100"/>
          <a:sy n="78" d="100"/>
        </p:scale>
        <p:origin x="126" y="3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255" d="100"/>
          <a:sy n="255" d="100"/>
        </p:scale>
        <p:origin x="222" y="9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fif"/></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fif"/></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02494D-50B2-4861-A71B-634C0DE92563}" type="doc">
      <dgm:prSet loTypeId="urn:microsoft.com/office/officeart/2005/8/layout/hList7" loCatId="list" qsTypeId="urn:microsoft.com/office/officeart/2005/8/quickstyle/simple1" qsCatId="simple" csTypeId="urn:microsoft.com/office/officeart/2005/8/colors/accent1_5" csCatId="accent1" phldr="1"/>
      <dgm:spPr/>
    </dgm:pt>
    <dgm:pt modelId="{9B1790A0-CAF3-4C14-9145-787AD75C6B34}">
      <dgm:prSet phldrT="[Texte]"/>
      <dgm:spPr/>
      <dgm:t>
        <a:bodyPr/>
        <a:lstStyle/>
        <a:p>
          <a:r>
            <a:rPr lang="en-GB" dirty="0"/>
            <a:t>UPR/HRB</a:t>
          </a:r>
        </a:p>
        <a:p>
          <a:r>
            <a:rPr lang="en-GB" dirty="0"/>
            <a:t>Geneva Process </a:t>
          </a:r>
          <a:r>
            <a:rPr lang="en-GB" i="1" dirty="0"/>
            <a:t>(negative impact of corruption on the enjoyment of HR)</a:t>
          </a:r>
          <a:endParaRPr lang="en-AT" i="1" dirty="0"/>
        </a:p>
      </dgm:t>
    </dgm:pt>
    <dgm:pt modelId="{7EED1F3D-8F8C-4143-AA98-147B187A55DD}" type="parTrans" cxnId="{B3B281B0-A0B7-4CFA-A55F-C9DC89185FBA}">
      <dgm:prSet/>
      <dgm:spPr/>
      <dgm:t>
        <a:bodyPr/>
        <a:lstStyle/>
        <a:p>
          <a:endParaRPr lang="en-AT"/>
        </a:p>
      </dgm:t>
    </dgm:pt>
    <dgm:pt modelId="{EEDDAC87-2E1B-4B8D-8087-DA98CBB9D279}" type="sibTrans" cxnId="{B3B281B0-A0B7-4CFA-A55F-C9DC89185FBA}">
      <dgm:prSet/>
      <dgm:spPr/>
      <dgm:t>
        <a:bodyPr/>
        <a:lstStyle/>
        <a:p>
          <a:endParaRPr lang="en-AT"/>
        </a:p>
      </dgm:t>
    </dgm:pt>
    <dgm:pt modelId="{0F3B2509-4D8F-4AFE-A424-22FE64CF5856}">
      <dgm:prSet phldrT="[Texte]"/>
      <dgm:spPr/>
      <dgm:t>
        <a:bodyPr/>
        <a:lstStyle/>
        <a:p>
          <a:r>
            <a:rPr lang="en-GB" dirty="0"/>
            <a:t>Review Mechanism</a:t>
          </a:r>
        </a:p>
        <a:p>
          <a:r>
            <a:rPr lang="en-GB" dirty="0"/>
            <a:t>Vienna Process (Convention UNCAC )</a:t>
          </a:r>
          <a:endParaRPr lang="en-AT" dirty="0"/>
        </a:p>
      </dgm:t>
    </dgm:pt>
    <dgm:pt modelId="{499C9345-8BAC-4900-8B74-FF8DFF7F81C6}" type="parTrans" cxnId="{34E03CE8-5A2B-4377-91A5-379A8445D263}">
      <dgm:prSet/>
      <dgm:spPr/>
      <dgm:t>
        <a:bodyPr/>
        <a:lstStyle/>
        <a:p>
          <a:endParaRPr lang="en-AT"/>
        </a:p>
      </dgm:t>
    </dgm:pt>
    <dgm:pt modelId="{3DE02C8B-5098-47D9-9CF0-8419DD95E59C}" type="sibTrans" cxnId="{34E03CE8-5A2B-4377-91A5-379A8445D263}">
      <dgm:prSet/>
      <dgm:spPr/>
      <dgm:t>
        <a:bodyPr/>
        <a:lstStyle/>
        <a:p>
          <a:endParaRPr lang="en-AT"/>
        </a:p>
      </dgm:t>
    </dgm:pt>
    <dgm:pt modelId="{59E2DA14-D38F-4292-9C4B-23CBAD81ECBA}">
      <dgm:prSet phldrT="[Texte]"/>
      <dgm:spPr/>
      <dgm:t>
        <a:bodyPr/>
        <a:lstStyle/>
        <a:p>
          <a:r>
            <a:rPr lang="en-GB" dirty="0"/>
            <a:t>UNGASS 2021</a:t>
          </a:r>
        </a:p>
        <a:p>
          <a:r>
            <a:rPr lang="en-GB" dirty="0"/>
            <a:t>New York Process (political declaration)</a:t>
          </a:r>
          <a:endParaRPr lang="en-AT" dirty="0"/>
        </a:p>
      </dgm:t>
    </dgm:pt>
    <dgm:pt modelId="{8C660CB3-B718-46D4-8019-A89A9533DE48}" type="parTrans" cxnId="{5E07CD22-DEDE-4168-91D1-CD7C050C9696}">
      <dgm:prSet/>
      <dgm:spPr/>
      <dgm:t>
        <a:bodyPr/>
        <a:lstStyle/>
        <a:p>
          <a:endParaRPr lang="en-AT"/>
        </a:p>
      </dgm:t>
    </dgm:pt>
    <dgm:pt modelId="{6FE58B95-B994-4C0A-AF3C-5F2F48662E48}" type="sibTrans" cxnId="{5E07CD22-DEDE-4168-91D1-CD7C050C9696}">
      <dgm:prSet/>
      <dgm:spPr/>
      <dgm:t>
        <a:bodyPr/>
        <a:lstStyle/>
        <a:p>
          <a:endParaRPr lang="en-AT"/>
        </a:p>
      </dgm:t>
    </dgm:pt>
    <dgm:pt modelId="{39A53536-4A08-4A77-B03E-EDBD75D5780E}" type="pres">
      <dgm:prSet presAssocID="{F302494D-50B2-4861-A71B-634C0DE92563}" presName="Name0" presStyleCnt="0">
        <dgm:presLayoutVars>
          <dgm:dir/>
          <dgm:resizeHandles val="exact"/>
        </dgm:presLayoutVars>
      </dgm:prSet>
      <dgm:spPr/>
    </dgm:pt>
    <dgm:pt modelId="{40C68110-130A-4829-BEFA-2057F3E194BE}" type="pres">
      <dgm:prSet presAssocID="{F302494D-50B2-4861-A71B-634C0DE92563}" presName="fgShape" presStyleLbl="fgShp" presStyleIdx="0" presStyleCnt="1" custScaleX="104272"/>
      <dgm:spPr/>
    </dgm:pt>
    <dgm:pt modelId="{A531F4B7-937C-4809-ACED-D6C9C19D45B2}" type="pres">
      <dgm:prSet presAssocID="{F302494D-50B2-4861-A71B-634C0DE92563}" presName="linComp" presStyleCnt="0"/>
      <dgm:spPr/>
    </dgm:pt>
    <dgm:pt modelId="{9B2E9E90-3F5A-400D-A43F-F23013559F5E}" type="pres">
      <dgm:prSet presAssocID="{9B1790A0-CAF3-4C14-9145-787AD75C6B34}" presName="compNode" presStyleCnt="0"/>
      <dgm:spPr/>
    </dgm:pt>
    <dgm:pt modelId="{79BB3B1D-7861-4CCE-9068-B9878C1C5251}" type="pres">
      <dgm:prSet presAssocID="{9B1790A0-CAF3-4C14-9145-787AD75C6B34}" presName="bkgdShape" presStyleLbl="node1" presStyleIdx="0" presStyleCnt="3"/>
      <dgm:spPr/>
      <dgm:t>
        <a:bodyPr/>
        <a:lstStyle/>
        <a:p>
          <a:endParaRPr lang="en-US"/>
        </a:p>
      </dgm:t>
    </dgm:pt>
    <dgm:pt modelId="{2E66B11E-B402-495C-9F1D-4FFF7E3C96AB}" type="pres">
      <dgm:prSet presAssocID="{9B1790A0-CAF3-4C14-9145-787AD75C6B34}" presName="nodeTx" presStyleLbl="node1" presStyleIdx="0" presStyleCnt="3">
        <dgm:presLayoutVars>
          <dgm:bulletEnabled val="1"/>
        </dgm:presLayoutVars>
      </dgm:prSet>
      <dgm:spPr/>
      <dgm:t>
        <a:bodyPr/>
        <a:lstStyle/>
        <a:p>
          <a:endParaRPr lang="en-US"/>
        </a:p>
      </dgm:t>
    </dgm:pt>
    <dgm:pt modelId="{D09FD9B0-EA32-4D43-A6F4-FFEE8286EAEF}" type="pres">
      <dgm:prSet presAssocID="{9B1790A0-CAF3-4C14-9145-787AD75C6B34}" presName="invisiNode" presStyleLbl="node1" presStyleIdx="0" presStyleCnt="3"/>
      <dgm:spPr/>
    </dgm:pt>
    <dgm:pt modelId="{730B0063-60A5-43F3-8B32-CB198EBF3085}" type="pres">
      <dgm:prSet presAssocID="{9B1790A0-CAF3-4C14-9145-787AD75C6B3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9A0EEC51-F409-4562-B523-7B51F907C573}" type="pres">
      <dgm:prSet presAssocID="{EEDDAC87-2E1B-4B8D-8087-DA98CBB9D279}" presName="sibTrans" presStyleLbl="sibTrans2D1" presStyleIdx="0" presStyleCnt="0"/>
      <dgm:spPr/>
      <dgm:t>
        <a:bodyPr/>
        <a:lstStyle/>
        <a:p>
          <a:endParaRPr lang="en-US"/>
        </a:p>
      </dgm:t>
    </dgm:pt>
    <dgm:pt modelId="{9E52B9AA-74FE-4E15-B8C9-83F754F03B47}" type="pres">
      <dgm:prSet presAssocID="{0F3B2509-4D8F-4AFE-A424-22FE64CF5856}" presName="compNode" presStyleCnt="0"/>
      <dgm:spPr/>
    </dgm:pt>
    <dgm:pt modelId="{A947EC85-CBB7-40F3-956A-EB673E99493A}" type="pres">
      <dgm:prSet presAssocID="{0F3B2509-4D8F-4AFE-A424-22FE64CF5856}" presName="bkgdShape" presStyleLbl="node1" presStyleIdx="1" presStyleCnt="3"/>
      <dgm:spPr/>
      <dgm:t>
        <a:bodyPr/>
        <a:lstStyle/>
        <a:p>
          <a:endParaRPr lang="en-US"/>
        </a:p>
      </dgm:t>
    </dgm:pt>
    <dgm:pt modelId="{943588D7-BFA7-42CF-B7BE-7E42EB1A5F6F}" type="pres">
      <dgm:prSet presAssocID="{0F3B2509-4D8F-4AFE-A424-22FE64CF5856}" presName="nodeTx" presStyleLbl="node1" presStyleIdx="1" presStyleCnt="3">
        <dgm:presLayoutVars>
          <dgm:bulletEnabled val="1"/>
        </dgm:presLayoutVars>
      </dgm:prSet>
      <dgm:spPr/>
      <dgm:t>
        <a:bodyPr/>
        <a:lstStyle/>
        <a:p>
          <a:endParaRPr lang="en-US"/>
        </a:p>
      </dgm:t>
    </dgm:pt>
    <dgm:pt modelId="{50077507-33CE-4631-8836-A0CB8865CCDD}" type="pres">
      <dgm:prSet presAssocID="{0F3B2509-4D8F-4AFE-A424-22FE64CF5856}" presName="invisiNode" presStyleLbl="node1" presStyleIdx="1" presStyleCnt="3"/>
      <dgm:spPr/>
    </dgm:pt>
    <dgm:pt modelId="{CA7C7F44-3FA6-4F58-953D-C0C05C1E263F}" type="pres">
      <dgm:prSet presAssocID="{0F3B2509-4D8F-4AFE-A424-22FE64CF5856}"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6000" r="-46000"/>
          </a:stretch>
        </a:blipFill>
      </dgm:spPr>
    </dgm:pt>
    <dgm:pt modelId="{060CB8E0-FCDB-4A8C-B7ED-6C9B2D91395D}" type="pres">
      <dgm:prSet presAssocID="{3DE02C8B-5098-47D9-9CF0-8419DD95E59C}" presName="sibTrans" presStyleLbl="sibTrans2D1" presStyleIdx="0" presStyleCnt="0"/>
      <dgm:spPr/>
      <dgm:t>
        <a:bodyPr/>
        <a:lstStyle/>
        <a:p>
          <a:endParaRPr lang="en-US"/>
        </a:p>
      </dgm:t>
    </dgm:pt>
    <dgm:pt modelId="{D613D3F3-3674-4AED-9F54-1808ED65C19D}" type="pres">
      <dgm:prSet presAssocID="{59E2DA14-D38F-4292-9C4B-23CBAD81ECBA}" presName="compNode" presStyleCnt="0"/>
      <dgm:spPr/>
    </dgm:pt>
    <dgm:pt modelId="{F6A13560-5C25-4B59-9136-0CCD478D4478}" type="pres">
      <dgm:prSet presAssocID="{59E2DA14-D38F-4292-9C4B-23CBAD81ECBA}" presName="bkgdShape" presStyleLbl="node1" presStyleIdx="2" presStyleCnt="3"/>
      <dgm:spPr/>
      <dgm:t>
        <a:bodyPr/>
        <a:lstStyle/>
        <a:p>
          <a:endParaRPr lang="en-US"/>
        </a:p>
      </dgm:t>
    </dgm:pt>
    <dgm:pt modelId="{64269F6F-6E0F-4E8C-A181-1C1A7F2B786F}" type="pres">
      <dgm:prSet presAssocID="{59E2DA14-D38F-4292-9C4B-23CBAD81ECBA}" presName="nodeTx" presStyleLbl="node1" presStyleIdx="2" presStyleCnt="3">
        <dgm:presLayoutVars>
          <dgm:bulletEnabled val="1"/>
        </dgm:presLayoutVars>
      </dgm:prSet>
      <dgm:spPr/>
      <dgm:t>
        <a:bodyPr/>
        <a:lstStyle/>
        <a:p>
          <a:endParaRPr lang="en-US"/>
        </a:p>
      </dgm:t>
    </dgm:pt>
    <dgm:pt modelId="{6264055A-ED8B-4B3B-827A-FFBB2673D95A}" type="pres">
      <dgm:prSet presAssocID="{59E2DA14-D38F-4292-9C4B-23CBAD81ECBA}" presName="invisiNode" presStyleLbl="node1" presStyleIdx="2" presStyleCnt="3"/>
      <dgm:spPr/>
    </dgm:pt>
    <dgm:pt modelId="{57F7726E-085C-435F-BDC9-B23CFA9DBD62}" type="pres">
      <dgm:prSet presAssocID="{59E2DA14-D38F-4292-9C4B-23CBAD81ECBA}"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dgm:spPr>
    </dgm:pt>
  </dgm:ptLst>
  <dgm:cxnLst>
    <dgm:cxn modelId="{A716DBC0-DA5D-4E41-98DB-EBFF0F586E19}" type="presOf" srcId="{0F3B2509-4D8F-4AFE-A424-22FE64CF5856}" destId="{A947EC85-CBB7-40F3-956A-EB673E99493A}" srcOrd="0" destOrd="0" presId="urn:microsoft.com/office/officeart/2005/8/layout/hList7"/>
    <dgm:cxn modelId="{9BB28F44-E17E-4CF8-86D9-359F435ED970}" type="presOf" srcId="{F302494D-50B2-4861-A71B-634C0DE92563}" destId="{39A53536-4A08-4A77-B03E-EDBD75D5780E}" srcOrd="0" destOrd="0" presId="urn:microsoft.com/office/officeart/2005/8/layout/hList7"/>
    <dgm:cxn modelId="{56C40721-B90E-49F8-BACA-87F8A8893900}" type="presOf" srcId="{59E2DA14-D38F-4292-9C4B-23CBAD81ECBA}" destId="{64269F6F-6E0F-4E8C-A181-1C1A7F2B786F}" srcOrd="1" destOrd="0" presId="urn:microsoft.com/office/officeart/2005/8/layout/hList7"/>
    <dgm:cxn modelId="{6583AB41-4B71-4FE0-8A02-B263B874D0AC}" type="presOf" srcId="{3DE02C8B-5098-47D9-9CF0-8419DD95E59C}" destId="{060CB8E0-FCDB-4A8C-B7ED-6C9B2D91395D}" srcOrd="0" destOrd="0" presId="urn:microsoft.com/office/officeart/2005/8/layout/hList7"/>
    <dgm:cxn modelId="{34E03CE8-5A2B-4377-91A5-379A8445D263}" srcId="{F302494D-50B2-4861-A71B-634C0DE92563}" destId="{0F3B2509-4D8F-4AFE-A424-22FE64CF5856}" srcOrd="1" destOrd="0" parTransId="{499C9345-8BAC-4900-8B74-FF8DFF7F81C6}" sibTransId="{3DE02C8B-5098-47D9-9CF0-8419DD95E59C}"/>
    <dgm:cxn modelId="{F8E14CBB-525B-4336-B156-B1FAEB384B9A}" type="presOf" srcId="{EEDDAC87-2E1B-4B8D-8087-DA98CBB9D279}" destId="{9A0EEC51-F409-4562-B523-7B51F907C573}" srcOrd="0" destOrd="0" presId="urn:microsoft.com/office/officeart/2005/8/layout/hList7"/>
    <dgm:cxn modelId="{B3B281B0-A0B7-4CFA-A55F-C9DC89185FBA}" srcId="{F302494D-50B2-4861-A71B-634C0DE92563}" destId="{9B1790A0-CAF3-4C14-9145-787AD75C6B34}" srcOrd="0" destOrd="0" parTransId="{7EED1F3D-8F8C-4143-AA98-147B187A55DD}" sibTransId="{EEDDAC87-2E1B-4B8D-8087-DA98CBB9D279}"/>
    <dgm:cxn modelId="{1145F3A6-EF78-4277-98CB-DDDE4100873E}" type="presOf" srcId="{0F3B2509-4D8F-4AFE-A424-22FE64CF5856}" destId="{943588D7-BFA7-42CF-B7BE-7E42EB1A5F6F}" srcOrd="1" destOrd="0" presId="urn:microsoft.com/office/officeart/2005/8/layout/hList7"/>
    <dgm:cxn modelId="{632E405E-9C60-4920-BA50-B3D4F0F24DE9}" type="presOf" srcId="{9B1790A0-CAF3-4C14-9145-787AD75C6B34}" destId="{79BB3B1D-7861-4CCE-9068-B9878C1C5251}" srcOrd="0" destOrd="0" presId="urn:microsoft.com/office/officeart/2005/8/layout/hList7"/>
    <dgm:cxn modelId="{5E07CD22-DEDE-4168-91D1-CD7C050C9696}" srcId="{F302494D-50B2-4861-A71B-634C0DE92563}" destId="{59E2DA14-D38F-4292-9C4B-23CBAD81ECBA}" srcOrd="2" destOrd="0" parTransId="{8C660CB3-B718-46D4-8019-A89A9533DE48}" sibTransId="{6FE58B95-B994-4C0A-AF3C-5F2F48662E48}"/>
    <dgm:cxn modelId="{14C0ED24-7898-4FC7-8080-3246B5499D84}" type="presOf" srcId="{9B1790A0-CAF3-4C14-9145-787AD75C6B34}" destId="{2E66B11E-B402-495C-9F1D-4FFF7E3C96AB}" srcOrd="1" destOrd="0" presId="urn:microsoft.com/office/officeart/2005/8/layout/hList7"/>
    <dgm:cxn modelId="{03BE4518-C953-473B-AE96-38B59A526970}" type="presOf" srcId="{59E2DA14-D38F-4292-9C4B-23CBAD81ECBA}" destId="{F6A13560-5C25-4B59-9136-0CCD478D4478}" srcOrd="0" destOrd="0" presId="urn:microsoft.com/office/officeart/2005/8/layout/hList7"/>
    <dgm:cxn modelId="{405B6AF5-8667-4BBE-AEDB-7918AC2F6ADC}" type="presParOf" srcId="{39A53536-4A08-4A77-B03E-EDBD75D5780E}" destId="{40C68110-130A-4829-BEFA-2057F3E194BE}" srcOrd="0" destOrd="0" presId="urn:microsoft.com/office/officeart/2005/8/layout/hList7"/>
    <dgm:cxn modelId="{81621E38-6757-424D-A115-142C775DDECC}" type="presParOf" srcId="{39A53536-4A08-4A77-B03E-EDBD75D5780E}" destId="{A531F4B7-937C-4809-ACED-D6C9C19D45B2}" srcOrd="1" destOrd="0" presId="urn:microsoft.com/office/officeart/2005/8/layout/hList7"/>
    <dgm:cxn modelId="{A420AE27-5081-48CE-AD54-4861BDEFD45D}" type="presParOf" srcId="{A531F4B7-937C-4809-ACED-D6C9C19D45B2}" destId="{9B2E9E90-3F5A-400D-A43F-F23013559F5E}" srcOrd="0" destOrd="0" presId="urn:microsoft.com/office/officeart/2005/8/layout/hList7"/>
    <dgm:cxn modelId="{0AB82967-02DF-44B3-A229-D6B3B59284EF}" type="presParOf" srcId="{9B2E9E90-3F5A-400D-A43F-F23013559F5E}" destId="{79BB3B1D-7861-4CCE-9068-B9878C1C5251}" srcOrd="0" destOrd="0" presId="urn:microsoft.com/office/officeart/2005/8/layout/hList7"/>
    <dgm:cxn modelId="{E596D814-2C6D-47C6-87BB-F89275C17A83}" type="presParOf" srcId="{9B2E9E90-3F5A-400D-A43F-F23013559F5E}" destId="{2E66B11E-B402-495C-9F1D-4FFF7E3C96AB}" srcOrd="1" destOrd="0" presId="urn:microsoft.com/office/officeart/2005/8/layout/hList7"/>
    <dgm:cxn modelId="{FF6837AD-A2FD-49E0-B99E-07E4996CC54A}" type="presParOf" srcId="{9B2E9E90-3F5A-400D-A43F-F23013559F5E}" destId="{D09FD9B0-EA32-4D43-A6F4-FFEE8286EAEF}" srcOrd="2" destOrd="0" presId="urn:microsoft.com/office/officeart/2005/8/layout/hList7"/>
    <dgm:cxn modelId="{FCD242B3-6BF3-4DC8-B591-E453326F1BC7}" type="presParOf" srcId="{9B2E9E90-3F5A-400D-A43F-F23013559F5E}" destId="{730B0063-60A5-43F3-8B32-CB198EBF3085}" srcOrd="3" destOrd="0" presId="urn:microsoft.com/office/officeart/2005/8/layout/hList7"/>
    <dgm:cxn modelId="{58FDFB7F-B34C-4FD9-95F7-7B4795A99A94}" type="presParOf" srcId="{A531F4B7-937C-4809-ACED-D6C9C19D45B2}" destId="{9A0EEC51-F409-4562-B523-7B51F907C573}" srcOrd="1" destOrd="0" presId="urn:microsoft.com/office/officeart/2005/8/layout/hList7"/>
    <dgm:cxn modelId="{3D61B7F5-6199-4EAE-9365-EB80D9E0474D}" type="presParOf" srcId="{A531F4B7-937C-4809-ACED-D6C9C19D45B2}" destId="{9E52B9AA-74FE-4E15-B8C9-83F754F03B47}" srcOrd="2" destOrd="0" presId="urn:microsoft.com/office/officeart/2005/8/layout/hList7"/>
    <dgm:cxn modelId="{C3C852B4-FB98-4648-9579-4293EC5395EF}" type="presParOf" srcId="{9E52B9AA-74FE-4E15-B8C9-83F754F03B47}" destId="{A947EC85-CBB7-40F3-956A-EB673E99493A}" srcOrd="0" destOrd="0" presId="urn:microsoft.com/office/officeart/2005/8/layout/hList7"/>
    <dgm:cxn modelId="{5C7BA262-EF70-4A43-8CDD-545BE272336B}" type="presParOf" srcId="{9E52B9AA-74FE-4E15-B8C9-83F754F03B47}" destId="{943588D7-BFA7-42CF-B7BE-7E42EB1A5F6F}" srcOrd="1" destOrd="0" presId="urn:microsoft.com/office/officeart/2005/8/layout/hList7"/>
    <dgm:cxn modelId="{5B41B257-321B-4467-A7D0-62C48FA292A6}" type="presParOf" srcId="{9E52B9AA-74FE-4E15-B8C9-83F754F03B47}" destId="{50077507-33CE-4631-8836-A0CB8865CCDD}" srcOrd="2" destOrd="0" presId="urn:microsoft.com/office/officeart/2005/8/layout/hList7"/>
    <dgm:cxn modelId="{7230230C-7513-4BDC-9182-FF1E9BB3592C}" type="presParOf" srcId="{9E52B9AA-74FE-4E15-B8C9-83F754F03B47}" destId="{CA7C7F44-3FA6-4F58-953D-C0C05C1E263F}" srcOrd="3" destOrd="0" presId="urn:microsoft.com/office/officeart/2005/8/layout/hList7"/>
    <dgm:cxn modelId="{5D5329D5-EF66-4404-B2FB-537F5F0D7518}" type="presParOf" srcId="{A531F4B7-937C-4809-ACED-D6C9C19D45B2}" destId="{060CB8E0-FCDB-4A8C-B7ED-6C9B2D91395D}" srcOrd="3" destOrd="0" presId="urn:microsoft.com/office/officeart/2005/8/layout/hList7"/>
    <dgm:cxn modelId="{BAC082AE-516D-4359-8CF5-09ACD3AE5495}" type="presParOf" srcId="{A531F4B7-937C-4809-ACED-D6C9C19D45B2}" destId="{D613D3F3-3674-4AED-9F54-1808ED65C19D}" srcOrd="4" destOrd="0" presId="urn:microsoft.com/office/officeart/2005/8/layout/hList7"/>
    <dgm:cxn modelId="{12D7C79C-1E5F-4409-B1EF-BCA7DF61C307}" type="presParOf" srcId="{D613D3F3-3674-4AED-9F54-1808ED65C19D}" destId="{F6A13560-5C25-4B59-9136-0CCD478D4478}" srcOrd="0" destOrd="0" presId="urn:microsoft.com/office/officeart/2005/8/layout/hList7"/>
    <dgm:cxn modelId="{A9527B9E-43FC-4BD2-8F8B-6060B2044B5F}" type="presParOf" srcId="{D613D3F3-3674-4AED-9F54-1808ED65C19D}" destId="{64269F6F-6E0F-4E8C-A181-1C1A7F2B786F}" srcOrd="1" destOrd="0" presId="urn:microsoft.com/office/officeart/2005/8/layout/hList7"/>
    <dgm:cxn modelId="{B2B826F5-E1D6-42B8-962B-9D365DAA2E26}" type="presParOf" srcId="{D613D3F3-3674-4AED-9F54-1808ED65C19D}" destId="{6264055A-ED8B-4B3B-827A-FFBB2673D95A}" srcOrd="2" destOrd="0" presId="urn:microsoft.com/office/officeart/2005/8/layout/hList7"/>
    <dgm:cxn modelId="{51C9622E-CFB7-4AA9-AF4B-2B4FDA1D46B5}" type="presParOf" srcId="{D613D3F3-3674-4AED-9F54-1808ED65C19D}" destId="{57F7726E-085C-435F-BDC9-B23CFA9DBD6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B3B1D-7861-4CCE-9068-B9878C1C5251}">
      <dsp:nvSpPr>
        <dsp:cNvPr id="0" name=""/>
        <dsp:cNvSpPr/>
      </dsp:nvSpPr>
      <dsp:spPr>
        <a:xfrm>
          <a:off x="2299" y="0"/>
          <a:ext cx="3578153" cy="4413250"/>
        </a:xfrm>
        <a:prstGeom prst="roundRect">
          <a:avLst>
            <a:gd name="adj" fmla="val 1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a:t>UPR/HRB</a:t>
          </a:r>
        </a:p>
        <a:p>
          <a:pPr lvl="0" algn="ctr" defTabSz="1022350">
            <a:lnSpc>
              <a:spcPct val="90000"/>
            </a:lnSpc>
            <a:spcBef>
              <a:spcPct val="0"/>
            </a:spcBef>
            <a:spcAft>
              <a:spcPct val="35000"/>
            </a:spcAft>
          </a:pPr>
          <a:r>
            <a:rPr lang="en-GB" sz="2300" kern="1200" dirty="0"/>
            <a:t>Geneva Process </a:t>
          </a:r>
          <a:r>
            <a:rPr lang="en-GB" sz="2300" i="1" kern="1200" dirty="0"/>
            <a:t>(negative impact of corruption on the enjoyment of HR)</a:t>
          </a:r>
          <a:endParaRPr lang="en-AT" sz="2300" i="1" kern="1200" dirty="0"/>
        </a:p>
      </dsp:txBody>
      <dsp:txXfrm>
        <a:off x="2299" y="1765300"/>
        <a:ext cx="3578153" cy="1765300"/>
      </dsp:txXfrm>
    </dsp:sp>
    <dsp:sp modelId="{730B0063-60A5-43F3-8B32-CB198EBF3085}">
      <dsp:nvSpPr>
        <dsp:cNvPr id="0" name=""/>
        <dsp:cNvSpPr/>
      </dsp:nvSpPr>
      <dsp:spPr>
        <a:xfrm>
          <a:off x="1056570" y="264795"/>
          <a:ext cx="1469612" cy="14696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47EC85-CBB7-40F3-956A-EB673E99493A}">
      <dsp:nvSpPr>
        <dsp:cNvPr id="0" name=""/>
        <dsp:cNvSpPr/>
      </dsp:nvSpPr>
      <dsp:spPr>
        <a:xfrm>
          <a:off x="3687798" y="0"/>
          <a:ext cx="3578153" cy="4413250"/>
        </a:xfrm>
        <a:prstGeom prst="roundRect">
          <a:avLst>
            <a:gd name="adj" fmla="val 10000"/>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a:t>Review Mechanism</a:t>
          </a:r>
        </a:p>
        <a:p>
          <a:pPr lvl="0" algn="ctr" defTabSz="1022350">
            <a:lnSpc>
              <a:spcPct val="90000"/>
            </a:lnSpc>
            <a:spcBef>
              <a:spcPct val="0"/>
            </a:spcBef>
            <a:spcAft>
              <a:spcPct val="35000"/>
            </a:spcAft>
          </a:pPr>
          <a:r>
            <a:rPr lang="en-GB" sz="2300" kern="1200" dirty="0"/>
            <a:t>Vienna Process (Convention UNCAC )</a:t>
          </a:r>
          <a:endParaRPr lang="en-AT" sz="2300" kern="1200" dirty="0"/>
        </a:p>
      </dsp:txBody>
      <dsp:txXfrm>
        <a:off x="3687798" y="1765300"/>
        <a:ext cx="3578153" cy="1765300"/>
      </dsp:txXfrm>
    </dsp:sp>
    <dsp:sp modelId="{CA7C7F44-3FA6-4F58-953D-C0C05C1E263F}">
      <dsp:nvSpPr>
        <dsp:cNvPr id="0" name=""/>
        <dsp:cNvSpPr/>
      </dsp:nvSpPr>
      <dsp:spPr>
        <a:xfrm>
          <a:off x="4742068" y="264795"/>
          <a:ext cx="1469612" cy="14696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6000" r="-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A13560-5C25-4B59-9136-0CCD478D4478}">
      <dsp:nvSpPr>
        <dsp:cNvPr id="0" name=""/>
        <dsp:cNvSpPr/>
      </dsp:nvSpPr>
      <dsp:spPr>
        <a:xfrm>
          <a:off x="7373296" y="0"/>
          <a:ext cx="3578153" cy="4413250"/>
        </a:xfrm>
        <a:prstGeom prst="roundRect">
          <a:avLst>
            <a:gd name="adj" fmla="val 1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a:t>UNGASS 2021</a:t>
          </a:r>
        </a:p>
        <a:p>
          <a:pPr lvl="0" algn="ctr" defTabSz="1022350">
            <a:lnSpc>
              <a:spcPct val="90000"/>
            </a:lnSpc>
            <a:spcBef>
              <a:spcPct val="0"/>
            </a:spcBef>
            <a:spcAft>
              <a:spcPct val="35000"/>
            </a:spcAft>
          </a:pPr>
          <a:r>
            <a:rPr lang="en-GB" sz="2300" kern="1200" dirty="0"/>
            <a:t>New York Process (political declaration)</a:t>
          </a:r>
          <a:endParaRPr lang="en-AT" sz="2300" kern="1200" dirty="0"/>
        </a:p>
      </dsp:txBody>
      <dsp:txXfrm>
        <a:off x="7373296" y="1765300"/>
        <a:ext cx="3578153" cy="1765300"/>
      </dsp:txXfrm>
    </dsp:sp>
    <dsp:sp modelId="{57F7726E-085C-435F-BDC9-B23CFA9DBD62}">
      <dsp:nvSpPr>
        <dsp:cNvPr id="0" name=""/>
        <dsp:cNvSpPr/>
      </dsp:nvSpPr>
      <dsp:spPr>
        <a:xfrm>
          <a:off x="8427567" y="264795"/>
          <a:ext cx="1469612" cy="14696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C68110-130A-4829-BEFA-2057F3E194BE}">
      <dsp:nvSpPr>
        <dsp:cNvPr id="0" name=""/>
        <dsp:cNvSpPr/>
      </dsp:nvSpPr>
      <dsp:spPr>
        <a:xfrm>
          <a:off x="222895" y="3530600"/>
          <a:ext cx="10507958" cy="661987"/>
        </a:xfrm>
        <a:prstGeom prst="leftRightArrow">
          <a:avLst/>
        </a:prstGeom>
        <a:solidFill>
          <a:schemeClr val="accent1">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110" cy="342420"/>
          </a:xfrm>
          <a:prstGeom prst="rect">
            <a:avLst/>
          </a:prstGeom>
        </p:spPr>
        <p:txBody>
          <a:bodyPr vert="horz" lIns="172556" tIns="86278" rIns="172556" bIns="86278" rtlCol="0"/>
          <a:lstStyle>
            <a:lvl1pPr algn="l">
              <a:defRPr sz="2300"/>
            </a:lvl1pPr>
          </a:lstStyle>
          <a:p>
            <a:endParaRPr lang="en-US" dirty="0"/>
          </a:p>
        </p:txBody>
      </p:sp>
      <p:sp>
        <p:nvSpPr>
          <p:cNvPr id="3" name="Date Placeholder 2"/>
          <p:cNvSpPr>
            <a:spLocks noGrp="1"/>
          </p:cNvSpPr>
          <p:nvPr>
            <p:ph type="dt" sz="quarter" idx="1"/>
          </p:nvPr>
        </p:nvSpPr>
        <p:spPr>
          <a:xfrm>
            <a:off x="5632689" y="0"/>
            <a:ext cx="4309110" cy="342420"/>
          </a:xfrm>
          <a:prstGeom prst="rect">
            <a:avLst/>
          </a:prstGeom>
        </p:spPr>
        <p:txBody>
          <a:bodyPr vert="horz" lIns="172556" tIns="86278" rIns="172556" bIns="86278" rtlCol="0"/>
          <a:lstStyle>
            <a:lvl1pPr algn="r">
              <a:defRPr sz="2300"/>
            </a:lvl1pPr>
          </a:lstStyle>
          <a:p>
            <a:fld id="{6BB576F0-5B27-4DBE-8D36-C1720CC78D5A}" type="datetimeFigureOut">
              <a:rPr lang="en-US" smtClean="0"/>
              <a:t>12/23/2019</a:t>
            </a:fld>
            <a:endParaRPr lang="en-US" dirty="0"/>
          </a:p>
        </p:txBody>
      </p:sp>
      <p:sp>
        <p:nvSpPr>
          <p:cNvPr id="4" name="Footer Placeholder 3"/>
          <p:cNvSpPr>
            <a:spLocks noGrp="1"/>
          </p:cNvSpPr>
          <p:nvPr>
            <p:ph type="ftr" sz="quarter" idx="2"/>
          </p:nvPr>
        </p:nvSpPr>
        <p:spPr>
          <a:xfrm>
            <a:off x="0" y="6463193"/>
            <a:ext cx="4309110" cy="342420"/>
          </a:xfrm>
          <a:prstGeom prst="rect">
            <a:avLst/>
          </a:prstGeom>
        </p:spPr>
        <p:txBody>
          <a:bodyPr vert="horz" lIns="172556" tIns="86278" rIns="172556" bIns="86278" rtlCol="0" anchor="b"/>
          <a:lstStyle>
            <a:lvl1pPr algn="l">
              <a:defRPr sz="2300"/>
            </a:lvl1pPr>
          </a:lstStyle>
          <a:p>
            <a:endParaRPr lang="en-US" dirty="0"/>
          </a:p>
        </p:txBody>
      </p:sp>
      <p:sp>
        <p:nvSpPr>
          <p:cNvPr id="5" name="Slide Number Placeholder 4"/>
          <p:cNvSpPr>
            <a:spLocks noGrp="1"/>
          </p:cNvSpPr>
          <p:nvPr>
            <p:ph type="sldNum" sz="quarter" idx="3"/>
          </p:nvPr>
        </p:nvSpPr>
        <p:spPr>
          <a:xfrm>
            <a:off x="5632689" y="6463193"/>
            <a:ext cx="4309110" cy="342420"/>
          </a:xfrm>
          <a:prstGeom prst="rect">
            <a:avLst/>
          </a:prstGeom>
        </p:spPr>
        <p:txBody>
          <a:bodyPr vert="horz" lIns="172556" tIns="86278" rIns="172556" bIns="86278" rtlCol="0" anchor="b"/>
          <a:lstStyle>
            <a:lvl1pPr algn="r">
              <a:defRPr sz="2300"/>
            </a:lvl1pPr>
          </a:lstStyle>
          <a:p>
            <a:fld id="{C25FF3CA-1ECC-4FA9-9DF3-752958803AA4}" type="slidenum">
              <a:rPr lang="en-US" smtClean="0"/>
              <a:t>‹#›</a:t>
            </a:fld>
            <a:endParaRPr lang="en-US" dirty="0"/>
          </a:p>
        </p:txBody>
      </p:sp>
    </p:spTree>
    <p:extLst>
      <p:ext uri="{BB962C8B-B14F-4D97-AF65-F5344CB8AC3E}">
        <p14:creationId xmlns:p14="http://schemas.microsoft.com/office/powerpoint/2010/main" val="2023258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9110" cy="1546245"/>
          </a:xfrm>
          <a:prstGeom prst="rect">
            <a:avLst/>
          </a:prstGeom>
        </p:spPr>
        <p:txBody>
          <a:bodyPr vert="horz" lIns="172556" tIns="86278" rIns="172556" bIns="86278" rtlCol="0"/>
          <a:lstStyle>
            <a:lvl1pPr algn="l">
              <a:defRPr sz="2300"/>
            </a:lvl1pPr>
          </a:lstStyle>
          <a:p>
            <a:endParaRPr lang="en-US" dirty="0"/>
          </a:p>
        </p:txBody>
      </p:sp>
      <p:sp>
        <p:nvSpPr>
          <p:cNvPr id="3" name="Date Placeholder 2"/>
          <p:cNvSpPr>
            <a:spLocks noGrp="1"/>
          </p:cNvSpPr>
          <p:nvPr>
            <p:ph type="dt" idx="1"/>
          </p:nvPr>
        </p:nvSpPr>
        <p:spPr>
          <a:xfrm>
            <a:off x="5632689" y="1"/>
            <a:ext cx="4309110" cy="1546245"/>
          </a:xfrm>
          <a:prstGeom prst="rect">
            <a:avLst/>
          </a:prstGeom>
        </p:spPr>
        <p:txBody>
          <a:bodyPr vert="horz" lIns="172556" tIns="86278" rIns="172556" bIns="86278" rtlCol="0"/>
          <a:lstStyle>
            <a:lvl1pPr algn="r">
              <a:defRPr sz="2300"/>
            </a:lvl1pPr>
          </a:lstStyle>
          <a:p>
            <a:fld id="{55EF91FF-19CB-406F-AF6E-1A5FD3A152B7}" type="datetimeFigureOut">
              <a:rPr lang="en-US" smtClean="0"/>
              <a:t>12/23/2019</a:t>
            </a:fld>
            <a:endParaRPr lang="en-US" dirty="0"/>
          </a:p>
        </p:txBody>
      </p:sp>
      <p:sp>
        <p:nvSpPr>
          <p:cNvPr id="4" name="Slide Image Placeholder 3"/>
          <p:cNvSpPr>
            <a:spLocks noGrp="1" noRot="1" noChangeAspect="1"/>
          </p:cNvSpPr>
          <p:nvPr>
            <p:ph type="sldImg" idx="2"/>
          </p:nvPr>
        </p:nvSpPr>
        <p:spPr>
          <a:xfrm>
            <a:off x="-4275138" y="3851275"/>
            <a:ext cx="18494376" cy="10402888"/>
          </a:xfrm>
          <a:prstGeom prst="rect">
            <a:avLst/>
          </a:prstGeom>
          <a:noFill/>
          <a:ln w="12700">
            <a:solidFill>
              <a:prstClr val="black"/>
            </a:solidFill>
          </a:ln>
        </p:spPr>
        <p:txBody>
          <a:bodyPr vert="horz" lIns="172556" tIns="86278" rIns="172556" bIns="86278" rtlCol="0" anchor="ctr"/>
          <a:lstStyle/>
          <a:p>
            <a:endParaRPr lang="en-US" dirty="0"/>
          </a:p>
        </p:txBody>
      </p:sp>
      <p:sp>
        <p:nvSpPr>
          <p:cNvPr id="5" name="Notes Placeholder 4"/>
          <p:cNvSpPr>
            <a:spLocks noGrp="1"/>
          </p:cNvSpPr>
          <p:nvPr>
            <p:ph type="body" sz="quarter" idx="3"/>
          </p:nvPr>
        </p:nvSpPr>
        <p:spPr>
          <a:xfrm>
            <a:off x="994411" y="14831101"/>
            <a:ext cx="7955280" cy="12134536"/>
          </a:xfrm>
          <a:prstGeom prst="rect">
            <a:avLst/>
          </a:prstGeom>
        </p:spPr>
        <p:txBody>
          <a:bodyPr vert="horz" lIns="172556" tIns="86278" rIns="172556" bIns="862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9271630"/>
            <a:ext cx="4309110" cy="1546242"/>
          </a:xfrm>
          <a:prstGeom prst="rect">
            <a:avLst/>
          </a:prstGeom>
        </p:spPr>
        <p:txBody>
          <a:bodyPr vert="horz" lIns="172556" tIns="86278" rIns="172556" bIns="86278" rtlCol="0" anchor="b"/>
          <a:lstStyle>
            <a:lvl1pPr algn="l">
              <a:defRPr sz="2300"/>
            </a:lvl1pPr>
          </a:lstStyle>
          <a:p>
            <a:endParaRPr lang="en-US" dirty="0"/>
          </a:p>
        </p:txBody>
      </p:sp>
      <p:sp>
        <p:nvSpPr>
          <p:cNvPr id="7" name="Slide Number Placeholder 6"/>
          <p:cNvSpPr>
            <a:spLocks noGrp="1"/>
          </p:cNvSpPr>
          <p:nvPr>
            <p:ph type="sldNum" sz="quarter" idx="5"/>
          </p:nvPr>
        </p:nvSpPr>
        <p:spPr>
          <a:xfrm>
            <a:off x="5632689" y="29271630"/>
            <a:ext cx="4309110" cy="1546242"/>
          </a:xfrm>
          <a:prstGeom prst="rect">
            <a:avLst/>
          </a:prstGeom>
        </p:spPr>
        <p:txBody>
          <a:bodyPr vert="horz" lIns="172556" tIns="86278" rIns="172556" bIns="86278" rtlCol="0" anchor="b"/>
          <a:lstStyle>
            <a:lvl1pPr algn="r">
              <a:defRPr sz="2300"/>
            </a:lvl1pPr>
          </a:lstStyle>
          <a:p>
            <a:fld id="{835B45F7-2BE9-492C-90EC-65CC86477EF7}" type="slidenum">
              <a:rPr lang="en-US" smtClean="0"/>
              <a:t>‹#›</a:t>
            </a:fld>
            <a:endParaRPr lang="en-US" dirty="0"/>
          </a:p>
        </p:txBody>
      </p:sp>
    </p:spTree>
    <p:extLst>
      <p:ext uri="{BB962C8B-B14F-4D97-AF65-F5344CB8AC3E}">
        <p14:creationId xmlns:p14="http://schemas.microsoft.com/office/powerpoint/2010/main" val="2400734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58332">
              <a:defRPr/>
            </a:pPr>
            <a:endParaRPr lang="en-US" dirty="0"/>
          </a:p>
        </p:txBody>
      </p:sp>
      <p:sp>
        <p:nvSpPr>
          <p:cNvPr id="4" name="Slide Number Placeholder 3"/>
          <p:cNvSpPr>
            <a:spLocks noGrp="1"/>
          </p:cNvSpPr>
          <p:nvPr>
            <p:ph type="sldNum" sz="quarter" idx="5"/>
          </p:nvPr>
        </p:nvSpPr>
        <p:spPr/>
        <p:txBody>
          <a:bodyPr/>
          <a:lstStyle/>
          <a:p>
            <a:fld id="{835B45F7-2BE9-492C-90EC-65CC86477EF7}" type="slidenum">
              <a:rPr lang="en-US" smtClean="0"/>
              <a:t>1</a:t>
            </a:fld>
            <a:endParaRPr lang="en-US"/>
          </a:p>
        </p:txBody>
      </p:sp>
    </p:spTree>
    <p:extLst>
      <p:ext uri="{BB962C8B-B14F-4D97-AF65-F5344CB8AC3E}">
        <p14:creationId xmlns:p14="http://schemas.microsoft.com/office/powerpoint/2010/main" val="1188673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25564">
              <a:defRPr/>
            </a:pPr>
            <a:endParaRPr lang="en-US" dirty="0"/>
          </a:p>
        </p:txBody>
      </p:sp>
      <p:sp>
        <p:nvSpPr>
          <p:cNvPr id="4" name="Slide Number Placeholder 3"/>
          <p:cNvSpPr>
            <a:spLocks noGrp="1"/>
          </p:cNvSpPr>
          <p:nvPr>
            <p:ph type="sldNum" sz="quarter" idx="5"/>
          </p:nvPr>
        </p:nvSpPr>
        <p:spPr/>
        <p:txBody>
          <a:bodyPr/>
          <a:lstStyle/>
          <a:p>
            <a:pPr marL="0" marR="0" lvl="0" indent="0" algn="r" defTabSz="1725564" rtl="0" eaLnBrk="1" fontAlgn="auto" latinLnBrk="0" hangingPunct="1">
              <a:lnSpc>
                <a:spcPct val="100000"/>
              </a:lnSpc>
              <a:spcBef>
                <a:spcPts val="0"/>
              </a:spcBef>
              <a:spcAft>
                <a:spcPts val="0"/>
              </a:spcAft>
              <a:buClrTx/>
              <a:buSzTx/>
              <a:buFontTx/>
              <a:buNone/>
              <a:tabLst/>
              <a:defRPr/>
            </a:pPr>
            <a:fld id="{835B45F7-2BE9-492C-90EC-65CC86477EF7}" type="slidenum">
              <a:rPr kumimoji="0" lang="en-US" sz="2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725564" rtl="0" eaLnBrk="1" fontAlgn="auto" latinLnBrk="0" hangingPunct="1">
                <a:lnSpc>
                  <a:spcPct val="100000"/>
                </a:lnSpc>
                <a:spcBef>
                  <a:spcPts val="0"/>
                </a:spcBef>
                <a:spcAft>
                  <a:spcPts val="0"/>
                </a:spcAft>
                <a:buClrTx/>
                <a:buSzTx/>
                <a:buFontTx/>
                <a:buNone/>
                <a:tabLst/>
                <a:defRPr/>
              </a:pPr>
              <a:t>20</a:t>
            </a:fld>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362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AT" dirty="0"/>
          </a:p>
        </p:txBody>
      </p:sp>
      <p:sp>
        <p:nvSpPr>
          <p:cNvPr id="4" name="Espace réservé du numéro de diapositive 3"/>
          <p:cNvSpPr>
            <a:spLocks noGrp="1"/>
          </p:cNvSpPr>
          <p:nvPr>
            <p:ph type="sldNum" sz="quarter" idx="5"/>
          </p:nvPr>
        </p:nvSpPr>
        <p:spPr/>
        <p:txBody>
          <a:bodyPr/>
          <a:lstStyle/>
          <a:p>
            <a:fld id="{835B45F7-2BE9-492C-90EC-65CC86477EF7}" type="slidenum">
              <a:rPr lang="en-US" smtClean="0"/>
              <a:t>21</a:t>
            </a:fld>
            <a:endParaRPr lang="en-US" dirty="0"/>
          </a:p>
        </p:txBody>
      </p:sp>
    </p:spTree>
    <p:extLst>
      <p:ext uri="{BB962C8B-B14F-4D97-AF65-F5344CB8AC3E}">
        <p14:creationId xmlns:p14="http://schemas.microsoft.com/office/powerpoint/2010/main" val="2111070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58332">
              <a:defRPr/>
            </a:pPr>
            <a:endParaRPr lang="en-US" dirty="0"/>
          </a:p>
        </p:txBody>
      </p:sp>
      <p:sp>
        <p:nvSpPr>
          <p:cNvPr id="4" name="Slide Number Placeholder 3"/>
          <p:cNvSpPr>
            <a:spLocks noGrp="1"/>
          </p:cNvSpPr>
          <p:nvPr>
            <p:ph type="sldNum" sz="quarter" idx="5"/>
          </p:nvPr>
        </p:nvSpPr>
        <p:spPr/>
        <p:txBody>
          <a:bodyPr/>
          <a:lstStyle/>
          <a:p>
            <a:pPr defTabSz="1725564"/>
            <a:fld id="{835B45F7-2BE9-492C-90EC-65CC86477EF7}" type="slidenum">
              <a:rPr lang="en-US">
                <a:solidFill>
                  <a:prstClr val="black"/>
                </a:solidFill>
                <a:latin typeface="Calibri" panose="020F0502020204030204"/>
              </a:rPr>
              <a:pPr defTabSz="1725564"/>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17237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25564">
              <a:defRPr/>
            </a:pPr>
            <a:endParaRPr lang="en-US" dirty="0"/>
          </a:p>
        </p:txBody>
      </p:sp>
      <p:sp>
        <p:nvSpPr>
          <p:cNvPr id="4" name="Slide Number Placeholder 3"/>
          <p:cNvSpPr>
            <a:spLocks noGrp="1"/>
          </p:cNvSpPr>
          <p:nvPr>
            <p:ph type="sldNum" sz="quarter" idx="5"/>
          </p:nvPr>
        </p:nvSpPr>
        <p:spPr/>
        <p:txBody>
          <a:bodyPr/>
          <a:lstStyle/>
          <a:p>
            <a:fld id="{835B45F7-2BE9-492C-90EC-65CC86477EF7}" type="slidenum">
              <a:rPr lang="en-US" smtClean="0"/>
              <a:t>5</a:t>
            </a:fld>
            <a:endParaRPr lang="en-US"/>
          </a:p>
        </p:txBody>
      </p:sp>
    </p:spTree>
    <p:extLst>
      <p:ext uri="{BB962C8B-B14F-4D97-AF65-F5344CB8AC3E}">
        <p14:creationId xmlns:p14="http://schemas.microsoft.com/office/powerpoint/2010/main" val="54581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25564">
              <a:defRPr/>
            </a:pPr>
            <a:endParaRPr lang="en-US" dirty="0"/>
          </a:p>
        </p:txBody>
      </p:sp>
      <p:sp>
        <p:nvSpPr>
          <p:cNvPr id="4" name="Slide Number Placeholder 3"/>
          <p:cNvSpPr>
            <a:spLocks noGrp="1"/>
          </p:cNvSpPr>
          <p:nvPr>
            <p:ph type="sldNum" sz="quarter" idx="5"/>
          </p:nvPr>
        </p:nvSpPr>
        <p:spPr/>
        <p:txBody>
          <a:bodyPr/>
          <a:lstStyle/>
          <a:p>
            <a:pPr defTabSz="1725564"/>
            <a:fld id="{835B45F7-2BE9-492C-90EC-65CC86477EF7}" type="slidenum">
              <a:rPr lang="en-US">
                <a:solidFill>
                  <a:prstClr val="black"/>
                </a:solidFill>
                <a:latin typeface="Calibri" panose="020F0502020204030204"/>
              </a:rPr>
              <a:pPr defTabSz="1725564"/>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81173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25564">
              <a:defRPr/>
            </a:pPr>
            <a:endParaRPr lang="en-US" dirty="0"/>
          </a:p>
        </p:txBody>
      </p:sp>
      <p:sp>
        <p:nvSpPr>
          <p:cNvPr id="4" name="Slide Number Placeholder 3"/>
          <p:cNvSpPr>
            <a:spLocks noGrp="1"/>
          </p:cNvSpPr>
          <p:nvPr>
            <p:ph type="sldNum" sz="quarter" idx="5"/>
          </p:nvPr>
        </p:nvSpPr>
        <p:spPr/>
        <p:txBody>
          <a:bodyPr/>
          <a:lstStyle/>
          <a:p>
            <a:pPr marL="0" marR="0" lvl="0" indent="0" algn="r" defTabSz="1725564" rtl="0" eaLnBrk="1" fontAlgn="auto" latinLnBrk="0" hangingPunct="1">
              <a:lnSpc>
                <a:spcPct val="100000"/>
              </a:lnSpc>
              <a:spcBef>
                <a:spcPts val="0"/>
              </a:spcBef>
              <a:spcAft>
                <a:spcPts val="0"/>
              </a:spcAft>
              <a:buClrTx/>
              <a:buSzTx/>
              <a:buFontTx/>
              <a:buNone/>
              <a:tabLst/>
              <a:defRPr/>
            </a:pPr>
            <a:fld id="{835B45F7-2BE9-492C-90EC-65CC86477EF7}" type="slidenum">
              <a:rPr kumimoji="0" lang="en-US" sz="2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725564" rtl="0" eaLnBrk="1" fontAlgn="auto" latinLnBrk="0" hangingPunct="1">
                <a:lnSpc>
                  <a:spcPct val="100000"/>
                </a:lnSpc>
                <a:spcBef>
                  <a:spcPts val="0"/>
                </a:spcBef>
                <a:spcAft>
                  <a:spcPts val="0"/>
                </a:spcAft>
                <a:buClrTx/>
                <a:buSzTx/>
                <a:buFontTx/>
                <a:buNone/>
                <a:tabLst/>
                <a:defRPr/>
              </a:pPr>
              <a:t>7</a:t>
            </a:fld>
            <a:endParaRPr kumimoji="0" lang="en-US"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484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25564">
              <a:defRPr/>
            </a:pPr>
            <a:endParaRPr lang="en-US" dirty="0"/>
          </a:p>
        </p:txBody>
      </p:sp>
      <p:sp>
        <p:nvSpPr>
          <p:cNvPr id="4" name="Slide Number Placeholder 3"/>
          <p:cNvSpPr>
            <a:spLocks noGrp="1"/>
          </p:cNvSpPr>
          <p:nvPr>
            <p:ph type="sldNum" sz="quarter" idx="5"/>
          </p:nvPr>
        </p:nvSpPr>
        <p:spPr/>
        <p:txBody>
          <a:bodyPr/>
          <a:lstStyle/>
          <a:p>
            <a:pPr marL="0" marR="0" lvl="0" indent="0" algn="r" defTabSz="1725564" rtl="0" eaLnBrk="1" fontAlgn="auto" latinLnBrk="0" hangingPunct="1">
              <a:lnSpc>
                <a:spcPct val="100000"/>
              </a:lnSpc>
              <a:spcBef>
                <a:spcPts val="0"/>
              </a:spcBef>
              <a:spcAft>
                <a:spcPts val="0"/>
              </a:spcAft>
              <a:buClrTx/>
              <a:buSzTx/>
              <a:buFontTx/>
              <a:buNone/>
              <a:tabLst/>
              <a:defRPr/>
            </a:pPr>
            <a:fld id="{835B45F7-2BE9-492C-90EC-65CC86477EF7}" type="slidenum">
              <a:rPr kumimoji="0" lang="en-US" sz="2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725564" rtl="0" eaLnBrk="1" fontAlgn="auto" latinLnBrk="0" hangingPunct="1">
                <a:lnSpc>
                  <a:spcPct val="100000"/>
                </a:lnSpc>
                <a:spcBef>
                  <a:spcPts val="0"/>
                </a:spcBef>
                <a:spcAft>
                  <a:spcPts val="0"/>
                </a:spcAft>
                <a:buClrTx/>
                <a:buSzTx/>
                <a:buFontTx/>
                <a:buNone/>
                <a:tabLst/>
                <a:defRPr/>
              </a:pPr>
              <a:t>8</a:t>
            </a:fld>
            <a:endParaRPr kumimoji="0" lang="en-US"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338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25564">
              <a:defRPr/>
            </a:pPr>
            <a:endParaRPr lang="en-US" dirty="0"/>
          </a:p>
        </p:txBody>
      </p:sp>
      <p:sp>
        <p:nvSpPr>
          <p:cNvPr id="4" name="Slide Number Placeholder 3"/>
          <p:cNvSpPr>
            <a:spLocks noGrp="1"/>
          </p:cNvSpPr>
          <p:nvPr>
            <p:ph type="sldNum" sz="quarter" idx="5"/>
          </p:nvPr>
        </p:nvSpPr>
        <p:spPr/>
        <p:txBody>
          <a:bodyPr/>
          <a:lstStyle/>
          <a:p>
            <a:pPr marL="0" marR="0" lvl="0" indent="0" algn="r" defTabSz="1725564" rtl="0" eaLnBrk="1" fontAlgn="auto" latinLnBrk="0" hangingPunct="1">
              <a:lnSpc>
                <a:spcPct val="100000"/>
              </a:lnSpc>
              <a:spcBef>
                <a:spcPts val="0"/>
              </a:spcBef>
              <a:spcAft>
                <a:spcPts val="0"/>
              </a:spcAft>
              <a:buClrTx/>
              <a:buSzTx/>
              <a:buFontTx/>
              <a:buNone/>
              <a:tabLst/>
              <a:defRPr/>
            </a:pPr>
            <a:fld id="{835B45F7-2BE9-492C-90EC-65CC86477EF7}" type="slidenum">
              <a:rPr kumimoji="0" lang="en-US" sz="2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725564" rtl="0" eaLnBrk="1" fontAlgn="auto" latinLnBrk="0" hangingPunct="1">
                <a:lnSpc>
                  <a:spcPct val="100000"/>
                </a:lnSpc>
                <a:spcBef>
                  <a:spcPts val="0"/>
                </a:spcBef>
                <a:spcAft>
                  <a:spcPts val="0"/>
                </a:spcAft>
                <a:buClrTx/>
                <a:buSzTx/>
                <a:buFontTx/>
                <a:buNone/>
                <a:tabLst/>
                <a:defRPr/>
              </a:pPr>
              <a:t>9</a:t>
            </a:fld>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40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25564">
              <a:defRPr/>
            </a:pPr>
            <a:endParaRPr lang="en-US" dirty="0"/>
          </a:p>
        </p:txBody>
      </p:sp>
      <p:sp>
        <p:nvSpPr>
          <p:cNvPr id="4" name="Slide Number Placeholder 3"/>
          <p:cNvSpPr>
            <a:spLocks noGrp="1"/>
          </p:cNvSpPr>
          <p:nvPr>
            <p:ph type="sldNum" sz="quarter" idx="5"/>
          </p:nvPr>
        </p:nvSpPr>
        <p:spPr/>
        <p:txBody>
          <a:bodyPr/>
          <a:lstStyle/>
          <a:p>
            <a:pPr marL="0" marR="0" lvl="0" indent="0" algn="r" defTabSz="1725564" rtl="0" eaLnBrk="1" fontAlgn="auto" latinLnBrk="0" hangingPunct="1">
              <a:lnSpc>
                <a:spcPct val="100000"/>
              </a:lnSpc>
              <a:spcBef>
                <a:spcPts val="0"/>
              </a:spcBef>
              <a:spcAft>
                <a:spcPts val="0"/>
              </a:spcAft>
              <a:buClrTx/>
              <a:buSzTx/>
              <a:buFontTx/>
              <a:buNone/>
              <a:tabLst/>
              <a:defRPr/>
            </a:pPr>
            <a:fld id="{835B45F7-2BE9-492C-90EC-65CC86477EF7}" type="slidenum">
              <a:rPr kumimoji="0" lang="en-US" sz="2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725564" rtl="0" eaLnBrk="1" fontAlgn="auto" latinLnBrk="0" hangingPunct="1">
                <a:lnSpc>
                  <a:spcPct val="100000"/>
                </a:lnSpc>
                <a:spcBef>
                  <a:spcPts val="0"/>
                </a:spcBef>
                <a:spcAft>
                  <a:spcPts val="0"/>
                </a:spcAft>
                <a:buClrTx/>
                <a:buSzTx/>
                <a:buFontTx/>
                <a:buNone/>
                <a:tabLst/>
                <a:defRPr/>
              </a:pPr>
              <a:t>11</a:t>
            </a:fld>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631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25564">
              <a:defRPr/>
            </a:pPr>
            <a:endParaRPr lang="en-US" dirty="0"/>
          </a:p>
        </p:txBody>
      </p:sp>
      <p:sp>
        <p:nvSpPr>
          <p:cNvPr id="4" name="Slide Number Placeholder 3"/>
          <p:cNvSpPr>
            <a:spLocks noGrp="1"/>
          </p:cNvSpPr>
          <p:nvPr>
            <p:ph type="sldNum" sz="quarter" idx="5"/>
          </p:nvPr>
        </p:nvSpPr>
        <p:spPr/>
        <p:txBody>
          <a:bodyPr/>
          <a:lstStyle/>
          <a:p>
            <a:pPr marL="0" marR="0" lvl="0" indent="0" algn="r" defTabSz="1725564" rtl="0" eaLnBrk="1" fontAlgn="auto" latinLnBrk="0" hangingPunct="1">
              <a:lnSpc>
                <a:spcPct val="100000"/>
              </a:lnSpc>
              <a:spcBef>
                <a:spcPts val="0"/>
              </a:spcBef>
              <a:spcAft>
                <a:spcPts val="0"/>
              </a:spcAft>
              <a:buClrTx/>
              <a:buSzTx/>
              <a:buFontTx/>
              <a:buNone/>
              <a:tabLst/>
              <a:defRPr/>
            </a:pPr>
            <a:fld id="{835B45F7-2BE9-492C-90EC-65CC86477EF7}" type="slidenum">
              <a:rPr kumimoji="0" lang="en-US" sz="2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725564" rtl="0" eaLnBrk="1" fontAlgn="auto" latinLnBrk="0" hangingPunct="1">
                <a:lnSpc>
                  <a:spcPct val="100000"/>
                </a:lnSpc>
                <a:spcBef>
                  <a:spcPts val="0"/>
                </a:spcBef>
                <a:spcAft>
                  <a:spcPts val="0"/>
                </a:spcAft>
                <a:buClrTx/>
                <a:buSzTx/>
                <a:buFontTx/>
                <a:buNone/>
                <a:tabLst/>
                <a:defRPr/>
              </a:pPr>
              <a:t>14</a:t>
            </a:fld>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021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25564">
              <a:defRPr/>
            </a:pPr>
            <a:endParaRPr lang="en-US" dirty="0"/>
          </a:p>
        </p:txBody>
      </p:sp>
      <p:sp>
        <p:nvSpPr>
          <p:cNvPr id="4" name="Slide Number Placeholder 3"/>
          <p:cNvSpPr>
            <a:spLocks noGrp="1"/>
          </p:cNvSpPr>
          <p:nvPr>
            <p:ph type="sldNum" sz="quarter" idx="5"/>
          </p:nvPr>
        </p:nvSpPr>
        <p:spPr/>
        <p:txBody>
          <a:bodyPr/>
          <a:lstStyle/>
          <a:p>
            <a:pPr marL="0" marR="0" lvl="0" indent="0" algn="r" defTabSz="1725564" rtl="0" eaLnBrk="1" fontAlgn="auto" latinLnBrk="0" hangingPunct="1">
              <a:lnSpc>
                <a:spcPct val="100000"/>
              </a:lnSpc>
              <a:spcBef>
                <a:spcPts val="0"/>
              </a:spcBef>
              <a:spcAft>
                <a:spcPts val="0"/>
              </a:spcAft>
              <a:buClrTx/>
              <a:buSzTx/>
              <a:buFontTx/>
              <a:buNone/>
              <a:tabLst/>
              <a:defRPr/>
            </a:pPr>
            <a:fld id="{835B45F7-2BE9-492C-90EC-65CC86477EF7}" type="slidenum">
              <a:rPr kumimoji="0" lang="en-US" sz="2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725564" rtl="0" eaLnBrk="1" fontAlgn="auto" latinLnBrk="0" hangingPunct="1">
                <a:lnSpc>
                  <a:spcPct val="100000"/>
                </a:lnSpc>
                <a:spcBef>
                  <a:spcPts val="0"/>
                </a:spcBef>
                <a:spcAft>
                  <a:spcPts val="0"/>
                </a:spcAft>
                <a:buClrTx/>
                <a:buSzTx/>
                <a:buFontTx/>
                <a:buNone/>
                <a:tabLst/>
                <a:defRPr/>
              </a:pPr>
              <a:t>19</a:t>
            </a:fld>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46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ED254-2A5E-4785-B3D3-3BDEF839C848}"/>
              </a:ext>
            </a:extLst>
          </p:cNvPr>
          <p:cNvSpPr>
            <a:spLocks noGrp="1"/>
          </p:cNvSpPr>
          <p:nvPr>
            <p:ph type="ctrTitle"/>
          </p:nvPr>
        </p:nvSpPr>
        <p:spPr>
          <a:xfrm>
            <a:off x="7841281" y="1122363"/>
            <a:ext cx="3898647" cy="2387600"/>
          </a:xfrm>
          <a:prstGeom prst="rect">
            <a:avLst/>
          </a:prstGeom>
        </p:spPr>
        <p:txBody>
          <a:bodyPr anchor="b">
            <a:normAutofit/>
          </a:bodyPr>
          <a:lstStyle>
            <a:lvl1pPr algn="l">
              <a:defRPr sz="4400">
                <a:solidFill>
                  <a:schemeClr val="bg1"/>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A974819-86C3-4863-9764-F19B2D7423E4}"/>
              </a:ext>
            </a:extLst>
          </p:cNvPr>
          <p:cNvSpPr>
            <a:spLocks noGrp="1"/>
          </p:cNvSpPr>
          <p:nvPr>
            <p:ph type="subTitle" idx="1"/>
          </p:nvPr>
        </p:nvSpPr>
        <p:spPr>
          <a:xfrm>
            <a:off x="7841281" y="3602038"/>
            <a:ext cx="3898647" cy="1655762"/>
          </a:xfrm>
          <a:prstGeom prst="rect">
            <a:avLst/>
          </a:prstGeom>
        </p:spPr>
        <p:txBody>
          <a:bodyPr/>
          <a:lstStyle>
            <a:lvl1pPr marL="0" indent="0" algn="l">
              <a:buNone/>
              <a:defRPr sz="2400">
                <a:solidFill>
                  <a:schemeClr val="bg1"/>
                </a:solidFill>
                <a:latin typeface="Segoe UI Semibold" panose="020B0702040204020203" pitchFamily="34" charset="0"/>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9128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4E7E-B19F-4633-8A6E-B2242399F0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C58788-026E-44C3-97FD-8E6523249A6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81B44-2318-4A78-978F-0464CFC2919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92930689-F881-496A-BADE-7A040453DFA6}"/>
              </a:ext>
            </a:extLst>
          </p:cNvPr>
          <p:cNvSpPr>
            <a:spLocks noGrp="1"/>
          </p:cNvSpPr>
          <p:nvPr>
            <p:ph type="ftr" sz="quarter" idx="11"/>
          </p:nvPr>
        </p:nvSpPr>
        <p:spPr>
          <a:xfrm>
            <a:off x="4038600" y="6356350"/>
            <a:ext cx="4114800" cy="365125"/>
          </a:xfrm>
          <a:prstGeom prst="rect">
            <a:avLst/>
          </a:prstGeom>
        </p:spPr>
        <p:txBody>
          <a:bodyPr/>
          <a:lstStyle/>
          <a:p>
            <a:r>
              <a:rPr lang="en-US" dirty="0"/>
              <a:t>Vienna, November 19th 2019</a:t>
            </a:r>
          </a:p>
        </p:txBody>
      </p:sp>
      <p:sp>
        <p:nvSpPr>
          <p:cNvPr id="6" name="Slide Number Placeholder 5">
            <a:extLst>
              <a:ext uri="{FF2B5EF4-FFF2-40B4-BE49-F238E27FC236}">
                <a16:creationId xmlns:a16="http://schemas.microsoft.com/office/drawing/2014/main" id="{F16A1D48-0349-467D-A41A-7FC320DC51A3}"/>
              </a:ext>
            </a:extLst>
          </p:cNvPr>
          <p:cNvSpPr>
            <a:spLocks noGrp="1"/>
          </p:cNvSpPr>
          <p:nvPr>
            <p:ph type="sldNum" sz="quarter" idx="12"/>
          </p:nvPr>
        </p:nvSpPr>
        <p:spPr>
          <a:xfrm>
            <a:off x="8610600" y="6356350"/>
            <a:ext cx="2743200" cy="365125"/>
          </a:xfrm>
          <a:prstGeom prst="rect">
            <a:avLst/>
          </a:prstGeom>
        </p:spPr>
        <p:txBody>
          <a:bodyPr/>
          <a:lstStyle/>
          <a:p>
            <a:fld id="{577F9575-39EE-4F6E-95A6-AAFD034848DF}" type="slidenum">
              <a:rPr lang="en-US" smtClean="0"/>
              <a:t>‹#›</a:t>
            </a:fld>
            <a:endParaRPr lang="en-US" dirty="0"/>
          </a:p>
        </p:txBody>
      </p:sp>
    </p:spTree>
    <p:extLst>
      <p:ext uri="{BB962C8B-B14F-4D97-AF65-F5344CB8AC3E}">
        <p14:creationId xmlns:p14="http://schemas.microsoft.com/office/powerpoint/2010/main" val="400154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7FD12E-8858-4140-8F50-1F0CDD93761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113BD2-C778-4DE5-B79A-A3E578E1E38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BD352-1657-49F6-8011-0CAD25F8E06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43EBEB48-4C01-46E0-9339-D72EF2F2A496}"/>
              </a:ext>
            </a:extLst>
          </p:cNvPr>
          <p:cNvSpPr>
            <a:spLocks noGrp="1"/>
          </p:cNvSpPr>
          <p:nvPr>
            <p:ph type="ftr" sz="quarter" idx="11"/>
          </p:nvPr>
        </p:nvSpPr>
        <p:spPr>
          <a:xfrm>
            <a:off x="4038600" y="6356350"/>
            <a:ext cx="4114800" cy="365125"/>
          </a:xfrm>
          <a:prstGeom prst="rect">
            <a:avLst/>
          </a:prstGeom>
        </p:spPr>
        <p:txBody>
          <a:bodyPr/>
          <a:lstStyle/>
          <a:p>
            <a:r>
              <a:rPr lang="en-US" dirty="0"/>
              <a:t>Vienna, November 19th 2019</a:t>
            </a:r>
          </a:p>
        </p:txBody>
      </p:sp>
      <p:sp>
        <p:nvSpPr>
          <p:cNvPr id="6" name="Slide Number Placeholder 5">
            <a:extLst>
              <a:ext uri="{FF2B5EF4-FFF2-40B4-BE49-F238E27FC236}">
                <a16:creationId xmlns:a16="http://schemas.microsoft.com/office/drawing/2014/main" id="{D8015E2D-C73D-4550-A02B-26CFA769111A}"/>
              </a:ext>
            </a:extLst>
          </p:cNvPr>
          <p:cNvSpPr>
            <a:spLocks noGrp="1"/>
          </p:cNvSpPr>
          <p:nvPr>
            <p:ph type="sldNum" sz="quarter" idx="12"/>
          </p:nvPr>
        </p:nvSpPr>
        <p:spPr>
          <a:xfrm>
            <a:off x="8610600" y="6356350"/>
            <a:ext cx="2743200" cy="365125"/>
          </a:xfrm>
          <a:prstGeom prst="rect">
            <a:avLst/>
          </a:prstGeom>
        </p:spPr>
        <p:txBody>
          <a:bodyPr/>
          <a:lstStyle/>
          <a:p>
            <a:fld id="{577F9575-39EE-4F6E-95A6-AAFD034848DF}" type="slidenum">
              <a:rPr lang="en-US" smtClean="0"/>
              <a:t>‹#›</a:t>
            </a:fld>
            <a:endParaRPr lang="en-US" dirty="0"/>
          </a:p>
        </p:txBody>
      </p:sp>
    </p:spTree>
    <p:extLst>
      <p:ext uri="{BB962C8B-B14F-4D97-AF65-F5344CB8AC3E}">
        <p14:creationId xmlns:p14="http://schemas.microsoft.com/office/powerpoint/2010/main" val="311284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9C2E43-5E43-4A7F-8C7A-0C6CF479B0A1}"/>
              </a:ext>
            </a:extLst>
          </p:cNvPr>
          <p:cNvSpPr/>
          <p:nvPr userDrawn="1"/>
        </p:nvSpPr>
        <p:spPr>
          <a:xfrm>
            <a:off x="0" y="0"/>
            <a:ext cx="12192000" cy="13715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Content Placeholder 2">
            <a:extLst>
              <a:ext uri="{FF2B5EF4-FFF2-40B4-BE49-F238E27FC236}">
                <a16:creationId xmlns:a16="http://schemas.microsoft.com/office/drawing/2014/main" id="{54864488-8258-4254-9B02-0C84575ED2CB}"/>
              </a:ext>
            </a:extLst>
          </p:cNvPr>
          <p:cNvSpPr>
            <a:spLocks noGrp="1"/>
          </p:cNvSpPr>
          <p:nvPr>
            <p:ph idx="1" hasCustomPrompt="1"/>
          </p:nvPr>
        </p:nvSpPr>
        <p:spPr>
          <a:xfrm>
            <a:off x="618954" y="1825624"/>
            <a:ext cx="10954094" cy="4413421"/>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Heading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First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p:txBody>
      </p:sp>
      <p:sp>
        <p:nvSpPr>
          <p:cNvPr id="9" name="White Rectangle 9">
            <a:extLst>
              <a:ext uri="{FF2B5EF4-FFF2-40B4-BE49-F238E27FC236}">
                <a16:creationId xmlns:a16="http://schemas.microsoft.com/office/drawing/2014/main" id="{99443F62-2C09-4CD8-B18A-7F081BFEE667}"/>
              </a:ext>
            </a:extLst>
          </p:cNvPr>
          <p:cNvSpPr/>
          <p:nvPr userDrawn="1"/>
        </p:nvSpPr>
        <p:spPr>
          <a:xfrm>
            <a:off x="582446" y="-35861"/>
            <a:ext cx="10992495" cy="507052"/>
          </a:xfrm>
          <a:custGeom>
            <a:avLst/>
            <a:gdLst>
              <a:gd name="connsiteX0" fmla="*/ 0 w 10954094"/>
              <a:gd name="connsiteY0" fmla="*/ 125992 h 755952"/>
              <a:gd name="connsiteX1" fmla="*/ 125992 w 10954094"/>
              <a:gd name="connsiteY1" fmla="*/ 0 h 755952"/>
              <a:gd name="connsiteX2" fmla="*/ 10828102 w 10954094"/>
              <a:gd name="connsiteY2" fmla="*/ 0 h 755952"/>
              <a:gd name="connsiteX3" fmla="*/ 10954094 w 10954094"/>
              <a:gd name="connsiteY3" fmla="*/ 125992 h 755952"/>
              <a:gd name="connsiteX4" fmla="*/ 10954094 w 10954094"/>
              <a:gd name="connsiteY4" fmla="*/ 629960 h 755952"/>
              <a:gd name="connsiteX5" fmla="*/ 10828102 w 10954094"/>
              <a:gd name="connsiteY5" fmla="*/ 755952 h 755952"/>
              <a:gd name="connsiteX6" fmla="*/ 125992 w 10954094"/>
              <a:gd name="connsiteY6" fmla="*/ 755952 h 755952"/>
              <a:gd name="connsiteX7" fmla="*/ 0 w 10954094"/>
              <a:gd name="connsiteY7" fmla="*/ 629960 h 755952"/>
              <a:gd name="connsiteX8" fmla="*/ 0 w 10954094"/>
              <a:gd name="connsiteY8" fmla="*/ 125992 h 755952"/>
              <a:gd name="connsiteX0" fmla="*/ 0 w 10958643"/>
              <a:gd name="connsiteY0" fmla="*/ 280666 h 755952"/>
              <a:gd name="connsiteX1" fmla="*/ 130541 w 10958643"/>
              <a:gd name="connsiteY1" fmla="*/ 0 h 755952"/>
              <a:gd name="connsiteX2" fmla="*/ 10832651 w 10958643"/>
              <a:gd name="connsiteY2" fmla="*/ 0 h 755952"/>
              <a:gd name="connsiteX3" fmla="*/ 10958643 w 10958643"/>
              <a:gd name="connsiteY3" fmla="*/ 125992 h 755952"/>
              <a:gd name="connsiteX4" fmla="*/ 10958643 w 10958643"/>
              <a:gd name="connsiteY4" fmla="*/ 629960 h 755952"/>
              <a:gd name="connsiteX5" fmla="*/ 10832651 w 10958643"/>
              <a:gd name="connsiteY5" fmla="*/ 755952 h 755952"/>
              <a:gd name="connsiteX6" fmla="*/ 130541 w 10958643"/>
              <a:gd name="connsiteY6" fmla="*/ 755952 h 755952"/>
              <a:gd name="connsiteX7" fmla="*/ 4549 w 10958643"/>
              <a:gd name="connsiteY7" fmla="*/ 629960 h 755952"/>
              <a:gd name="connsiteX8" fmla="*/ 0 w 10958643"/>
              <a:gd name="connsiteY8" fmla="*/ 280666 h 755952"/>
              <a:gd name="connsiteX0" fmla="*/ 218 w 10958861"/>
              <a:gd name="connsiteY0" fmla="*/ 280666 h 755952"/>
              <a:gd name="connsiteX1" fmla="*/ 62520 w 10958861"/>
              <a:gd name="connsiteY1" fmla="*/ 277504 h 755952"/>
              <a:gd name="connsiteX2" fmla="*/ 10832869 w 10958861"/>
              <a:gd name="connsiteY2" fmla="*/ 0 h 755952"/>
              <a:gd name="connsiteX3" fmla="*/ 10958861 w 10958861"/>
              <a:gd name="connsiteY3" fmla="*/ 125992 h 755952"/>
              <a:gd name="connsiteX4" fmla="*/ 10958861 w 10958861"/>
              <a:gd name="connsiteY4" fmla="*/ 629960 h 755952"/>
              <a:gd name="connsiteX5" fmla="*/ 10832869 w 10958861"/>
              <a:gd name="connsiteY5" fmla="*/ 755952 h 755952"/>
              <a:gd name="connsiteX6" fmla="*/ 130759 w 10958861"/>
              <a:gd name="connsiteY6" fmla="*/ 755952 h 755952"/>
              <a:gd name="connsiteX7" fmla="*/ 4767 w 10958861"/>
              <a:gd name="connsiteY7" fmla="*/ 629960 h 755952"/>
              <a:gd name="connsiteX8" fmla="*/ 218 w 10958861"/>
              <a:gd name="connsiteY8" fmla="*/ 280666 h 755952"/>
              <a:gd name="connsiteX0" fmla="*/ 218 w 10958861"/>
              <a:gd name="connsiteY0" fmla="*/ 280666 h 755952"/>
              <a:gd name="connsiteX1" fmla="*/ 62520 w 10958861"/>
              <a:gd name="connsiteY1" fmla="*/ 277504 h 755952"/>
              <a:gd name="connsiteX2" fmla="*/ 10832869 w 10958861"/>
              <a:gd name="connsiteY2" fmla="*/ 0 h 755952"/>
              <a:gd name="connsiteX3" fmla="*/ 10954312 w 10958861"/>
              <a:gd name="connsiteY3" fmla="*/ 348906 h 755952"/>
              <a:gd name="connsiteX4" fmla="*/ 10958861 w 10958861"/>
              <a:gd name="connsiteY4" fmla="*/ 629960 h 755952"/>
              <a:gd name="connsiteX5" fmla="*/ 10832869 w 10958861"/>
              <a:gd name="connsiteY5" fmla="*/ 755952 h 755952"/>
              <a:gd name="connsiteX6" fmla="*/ 130759 w 10958861"/>
              <a:gd name="connsiteY6" fmla="*/ 755952 h 755952"/>
              <a:gd name="connsiteX7" fmla="*/ 4767 w 10958861"/>
              <a:gd name="connsiteY7" fmla="*/ 629960 h 755952"/>
              <a:gd name="connsiteX8" fmla="*/ 218 w 10958861"/>
              <a:gd name="connsiteY8" fmla="*/ 280666 h 755952"/>
              <a:gd name="connsiteX0" fmla="*/ 218 w 10960755"/>
              <a:gd name="connsiteY0" fmla="*/ 31768 h 507054"/>
              <a:gd name="connsiteX1" fmla="*/ 62520 w 10960755"/>
              <a:gd name="connsiteY1" fmla="*/ 28606 h 507054"/>
              <a:gd name="connsiteX2" fmla="*/ 10914756 w 10960755"/>
              <a:gd name="connsiteY2" fmla="*/ 33155 h 507054"/>
              <a:gd name="connsiteX3" fmla="*/ 10954312 w 10960755"/>
              <a:gd name="connsiteY3" fmla="*/ 100008 h 507054"/>
              <a:gd name="connsiteX4" fmla="*/ 10958861 w 10960755"/>
              <a:gd name="connsiteY4" fmla="*/ 381062 h 507054"/>
              <a:gd name="connsiteX5" fmla="*/ 10832869 w 10960755"/>
              <a:gd name="connsiteY5" fmla="*/ 507054 h 507054"/>
              <a:gd name="connsiteX6" fmla="*/ 130759 w 10960755"/>
              <a:gd name="connsiteY6" fmla="*/ 507054 h 507054"/>
              <a:gd name="connsiteX7" fmla="*/ 4767 w 10960755"/>
              <a:gd name="connsiteY7" fmla="*/ 381062 h 507054"/>
              <a:gd name="connsiteX8" fmla="*/ 218 w 10960755"/>
              <a:gd name="connsiteY8" fmla="*/ 31768 h 507054"/>
              <a:gd name="connsiteX0" fmla="*/ 14 w 10965100"/>
              <a:gd name="connsiteY0" fmla="*/ 80500 h 478448"/>
              <a:gd name="connsiteX1" fmla="*/ 66865 w 10965100"/>
              <a:gd name="connsiteY1" fmla="*/ 0 h 478448"/>
              <a:gd name="connsiteX2" fmla="*/ 10919101 w 10965100"/>
              <a:gd name="connsiteY2" fmla="*/ 4549 h 478448"/>
              <a:gd name="connsiteX3" fmla="*/ 10958657 w 10965100"/>
              <a:gd name="connsiteY3" fmla="*/ 71402 h 478448"/>
              <a:gd name="connsiteX4" fmla="*/ 10963206 w 10965100"/>
              <a:gd name="connsiteY4" fmla="*/ 352456 h 478448"/>
              <a:gd name="connsiteX5" fmla="*/ 10837214 w 10965100"/>
              <a:gd name="connsiteY5" fmla="*/ 478448 h 478448"/>
              <a:gd name="connsiteX6" fmla="*/ 135104 w 10965100"/>
              <a:gd name="connsiteY6" fmla="*/ 478448 h 478448"/>
              <a:gd name="connsiteX7" fmla="*/ 9112 w 10965100"/>
              <a:gd name="connsiteY7" fmla="*/ 352456 h 478448"/>
              <a:gd name="connsiteX8" fmla="*/ 14 w 10965100"/>
              <a:gd name="connsiteY8" fmla="*/ 80500 h 478448"/>
              <a:gd name="connsiteX0" fmla="*/ 28606 w 10993692"/>
              <a:gd name="connsiteY0" fmla="*/ 80500 h 478448"/>
              <a:gd name="connsiteX1" fmla="*/ 31767 w 10993692"/>
              <a:gd name="connsiteY1" fmla="*/ 0 h 478448"/>
              <a:gd name="connsiteX2" fmla="*/ 10947693 w 10993692"/>
              <a:gd name="connsiteY2" fmla="*/ 4549 h 478448"/>
              <a:gd name="connsiteX3" fmla="*/ 10987249 w 10993692"/>
              <a:gd name="connsiteY3" fmla="*/ 71402 h 478448"/>
              <a:gd name="connsiteX4" fmla="*/ 10991798 w 10993692"/>
              <a:gd name="connsiteY4" fmla="*/ 352456 h 478448"/>
              <a:gd name="connsiteX5" fmla="*/ 10865806 w 10993692"/>
              <a:gd name="connsiteY5" fmla="*/ 478448 h 478448"/>
              <a:gd name="connsiteX6" fmla="*/ 163696 w 10993692"/>
              <a:gd name="connsiteY6" fmla="*/ 478448 h 478448"/>
              <a:gd name="connsiteX7" fmla="*/ 37704 w 10993692"/>
              <a:gd name="connsiteY7" fmla="*/ 352456 h 478448"/>
              <a:gd name="connsiteX8" fmla="*/ 28606 w 10993692"/>
              <a:gd name="connsiteY8" fmla="*/ 80500 h 478448"/>
              <a:gd name="connsiteX0" fmla="*/ 31958 w 10992495"/>
              <a:gd name="connsiteY0" fmla="*/ 31767 h 507052"/>
              <a:gd name="connsiteX1" fmla="*/ 30570 w 10992495"/>
              <a:gd name="connsiteY1" fmla="*/ 28604 h 507052"/>
              <a:gd name="connsiteX2" fmla="*/ 10946496 w 10992495"/>
              <a:gd name="connsiteY2" fmla="*/ 33153 h 507052"/>
              <a:gd name="connsiteX3" fmla="*/ 10986052 w 10992495"/>
              <a:gd name="connsiteY3" fmla="*/ 100006 h 507052"/>
              <a:gd name="connsiteX4" fmla="*/ 10990601 w 10992495"/>
              <a:gd name="connsiteY4" fmla="*/ 381060 h 507052"/>
              <a:gd name="connsiteX5" fmla="*/ 10864609 w 10992495"/>
              <a:gd name="connsiteY5" fmla="*/ 507052 h 507052"/>
              <a:gd name="connsiteX6" fmla="*/ 162499 w 10992495"/>
              <a:gd name="connsiteY6" fmla="*/ 507052 h 507052"/>
              <a:gd name="connsiteX7" fmla="*/ 36507 w 10992495"/>
              <a:gd name="connsiteY7" fmla="*/ 381060 h 507052"/>
              <a:gd name="connsiteX8" fmla="*/ 31958 w 10992495"/>
              <a:gd name="connsiteY8" fmla="*/ 31767 h 5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2495" h="507052">
                <a:moveTo>
                  <a:pt x="31958" y="31767"/>
                </a:moveTo>
                <a:cubicBezTo>
                  <a:pt x="31958" y="-37816"/>
                  <a:pt x="-39013" y="28604"/>
                  <a:pt x="30570" y="28604"/>
                </a:cubicBezTo>
                <a:lnTo>
                  <a:pt x="10946496" y="33153"/>
                </a:lnTo>
                <a:cubicBezTo>
                  <a:pt x="11016079" y="33153"/>
                  <a:pt x="10986052" y="30423"/>
                  <a:pt x="10986052" y="100006"/>
                </a:cubicBezTo>
                <a:cubicBezTo>
                  <a:pt x="10987568" y="193691"/>
                  <a:pt x="10989085" y="287375"/>
                  <a:pt x="10990601" y="381060"/>
                </a:cubicBezTo>
                <a:cubicBezTo>
                  <a:pt x="10990601" y="450643"/>
                  <a:pt x="10934192" y="507052"/>
                  <a:pt x="10864609" y="507052"/>
                </a:cubicBezTo>
                <a:lnTo>
                  <a:pt x="162499" y="507052"/>
                </a:lnTo>
                <a:cubicBezTo>
                  <a:pt x="92916" y="507052"/>
                  <a:pt x="36507" y="450643"/>
                  <a:pt x="36507" y="381060"/>
                </a:cubicBezTo>
                <a:cubicBezTo>
                  <a:pt x="36507" y="213071"/>
                  <a:pt x="31958" y="199756"/>
                  <a:pt x="31958" y="31767"/>
                </a:cubicBezTo>
                <a:close/>
              </a:path>
            </a:pathLst>
          </a:custGeom>
          <a:solidFill>
            <a:schemeClr val="tx1"/>
          </a:solidFill>
        </p:spPr>
        <p:txBody>
          <a:bodyPr wrap="square" lIns="91440" tIns="91440" rIns="91440" bIns="91440">
            <a:spAutoFit/>
          </a:bodyPr>
          <a:lstStyle/>
          <a:p>
            <a:pPr>
              <a:lnSpc>
                <a:spcPct val="90000"/>
              </a:lnSpc>
            </a:pPr>
            <a:endParaRPr lang="en-US" sz="3600" spc="300" dirty="0">
              <a:solidFill>
                <a:schemeClr val="bg1"/>
              </a:solidFill>
              <a:latin typeface="Franklin Gothic Medium" panose="020B0603020102020204"/>
              <a:cs typeface="Times New Roman" panose="02020603050405020304" pitchFamily="18" charset="0"/>
            </a:endParaRPr>
          </a:p>
        </p:txBody>
      </p:sp>
      <p:sp>
        <p:nvSpPr>
          <p:cNvPr id="10" name="Title 1">
            <a:extLst>
              <a:ext uri="{FF2B5EF4-FFF2-40B4-BE49-F238E27FC236}">
                <a16:creationId xmlns:a16="http://schemas.microsoft.com/office/drawing/2014/main" id="{70301049-6BAD-4B1E-ACF7-DB6B9CE7A445}"/>
              </a:ext>
            </a:extLst>
          </p:cNvPr>
          <p:cNvSpPr>
            <a:spLocks noGrp="1"/>
          </p:cNvSpPr>
          <p:nvPr>
            <p:ph type="title"/>
          </p:nvPr>
        </p:nvSpPr>
        <p:spPr>
          <a:xfrm>
            <a:off x="618952" y="675338"/>
            <a:ext cx="10954095" cy="615553"/>
          </a:xfrm>
          <a:prstGeom prst="rect">
            <a:avLst/>
          </a:prstGeom>
        </p:spPr>
        <p:txBody>
          <a:bodyPr lIns="0" tIns="0" rIns="0" bIns="0">
            <a:normAutofit/>
          </a:bodyPr>
          <a:lstStyle>
            <a:lvl1pPr>
              <a:defRPr lang="en-US" sz="4000" kern="1200" dirty="0">
                <a:solidFill>
                  <a:schemeClr val="tx2"/>
                </a:solidFill>
                <a:latin typeface="Segoe UI Semibold" panose="020B0702040204020203" pitchFamily="34" charset="0"/>
                <a:ea typeface="+mn-ea"/>
                <a:cs typeface="Segoe UI Semibold" panose="020B0702040204020203" pitchFamily="34" charset="0"/>
              </a:defRPr>
            </a:lvl1pPr>
          </a:lstStyle>
          <a:p>
            <a:r>
              <a:rPr lang="en-US" dirty="0"/>
              <a:t>Click to edit Master title style</a:t>
            </a:r>
          </a:p>
        </p:txBody>
      </p:sp>
      <p:grpSp>
        <p:nvGrpSpPr>
          <p:cNvPr id="14" name="Group 13"/>
          <p:cNvGrpSpPr/>
          <p:nvPr userDrawn="1"/>
        </p:nvGrpSpPr>
        <p:grpSpPr>
          <a:xfrm>
            <a:off x="5015816" y="-25886"/>
            <a:ext cx="2915577" cy="509908"/>
            <a:chOff x="4814418" y="-17010"/>
            <a:chExt cx="2915577" cy="509908"/>
          </a:xfrm>
        </p:grpSpPr>
        <p:pic>
          <p:nvPicPr>
            <p:cNvPr id="12" name="Picture 6" descr="morokko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50283" y="19832"/>
              <a:ext cx="479712" cy="43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4950815" y="-17010"/>
              <a:ext cx="2354618" cy="307777"/>
            </a:xfrm>
            <a:prstGeom prst="rect">
              <a:avLst/>
            </a:prstGeom>
            <a:noFill/>
          </p:spPr>
          <p:txBody>
            <a:bodyPr wrap="square" rtlCol="0">
              <a:spAutoFit/>
            </a:bodyPr>
            <a:lstStyle/>
            <a:p>
              <a:r>
                <a:rPr lang="en-US" sz="1400" dirty="0">
                  <a:solidFill>
                    <a:srgbClr val="26233E"/>
                  </a:solidFill>
                </a:rPr>
                <a:t>Permanent Mission to the UN</a:t>
              </a:r>
            </a:p>
          </p:txBody>
        </p:sp>
        <p:sp>
          <p:nvSpPr>
            <p:cNvPr id="13" name="TextBox 12"/>
            <p:cNvSpPr txBox="1"/>
            <p:nvPr userDrawn="1"/>
          </p:nvSpPr>
          <p:spPr>
            <a:xfrm>
              <a:off x="4814418" y="185121"/>
              <a:ext cx="2485677" cy="307777"/>
            </a:xfrm>
            <a:prstGeom prst="rect">
              <a:avLst/>
            </a:prstGeom>
            <a:noFill/>
          </p:spPr>
          <p:txBody>
            <a:bodyPr wrap="square" rtlCol="0">
              <a:spAutoFit/>
            </a:bodyPr>
            <a:lstStyle/>
            <a:p>
              <a:r>
                <a:rPr lang="en-US" sz="1400" dirty="0">
                  <a:solidFill>
                    <a:srgbClr val="26233E"/>
                  </a:solidFill>
                </a:rPr>
                <a:t>and International Organizations</a:t>
              </a:r>
            </a:p>
          </p:txBody>
        </p:sp>
      </p:grpSp>
      <p:cxnSp>
        <p:nvCxnSpPr>
          <p:cNvPr id="16" name="Straight Connector 15"/>
          <p:cNvCxnSpPr/>
          <p:nvPr userDrawn="1"/>
        </p:nvCxnSpPr>
        <p:spPr>
          <a:xfrm>
            <a:off x="0" y="590035"/>
            <a:ext cx="12192000" cy="0"/>
          </a:xfrm>
          <a:prstGeom prst="line">
            <a:avLst/>
          </a:prstGeom>
          <a:ln w="19050" cmpd="sng">
            <a:gradFill flip="none" rotWithShape="1">
              <a:gsLst>
                <a:gs pos="0">
                  <a:schemeClr val="tx1"/>
                </a:gs>
                <a:gs pos="33000">
                  <a:schemeClr val="tx1">
                    <a:lumMod val="85000"/>
                  </a:schemeClr>
                </a:gs>
                <a:gs pos="66000">
                  <a:schemeClr val="tx2">
                    <a:lumMod val="90000"/>
                  </a:schemeClr>
                </a:gs>
                <a:gs pos="100000">
                  <a:schemeClr val="tx2">
                    <a:lumMod val="75000"/>
                  </a:schemeClr>
                </a:gs>
              </a:gsLst>
              <a:path path="circle">
                <a:fillToRect l="100000" t="100000"/>
              </a:path>
              <a:tileRect r="-100000" b="-100000"/>
            </a:gradFill>
            <a:prstDash val="solid"/>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33568" y="66191"/>
            <a:ext cx="1792228" cy="316993"/>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1414" y="-12831"/>
            <a:ext cx="1083225" cy="451344"/>
          </a:xfrm>
          <a:prstGeom prst="rect">
            <a:avLst/>
          </a:prstGeom>
        </p:spPr>
      </p:pic>
    </p:spTree>
    <p:extLst>
      <p:ext uri="{BB962C8B-B14F-4D97-AF65-F5344CB8AC3E}">
        <p14:creationId xmlns:p14="http://schemas.microsoft.com/office/powerpoint/2010/main" val="365888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6"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20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D8BD-C7CE-440B-A2AB-7D4229755B9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5A9D85-EED0-478B-95E6-3377A385DB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2E7ADE-65D4-4D5F-AF65-B44CEE3CB9E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874A7580-A113-4302-B5A0-837FCF2CB999}"/>
              </a:ext>
            </a:extLst>
          </p:cNvPr>
          <p:cNvSpPr>
            <a:spLocks noGrp="1"/>
          </p:cNvSpPr>
          <p:nvPr>
            <p:ph type="ftr" sz="quarter" idx="11"/>
          </p:nvPr>
        </p:nvSpPr>
        <p:spPr>
          <a:xfrm>
            <a:off x="4038600" y="6356350"/>
            <a:ext cx="4114800" cy="365125"/>
          </a:xfrm>
          <a:prstGeom prst="rect">
            <a:avLst/>
          </a:prstGeom>
        </p:spPr>
        <p:txBody>
          <a:bodyPr/>
          <a:lstStyle/>
          <a:p>
            <a:r>
              <a:rPr lang="en-US" dirty="0"/>
              <a:t>Vienna, November 19th 2019</a:t>
            </a:r>
          </a:p>
        </p:txBody>
      </p:sp>
      <p:sp>
        <p:nvSpPr>
          <p:cNvPr id="6" name="Slide Number Placeholder 5">
            <a:extLst>
              <a:ext uri="{FF2B5EF4-FFF2-40B4-BE49-F238E27FC236}">
                <a16:creationId xmlns:a16="http://schemas.microsoft.com/office/drawing/2014/main" id="{67C1AC04-3A91-4574-826B-27371CFCC27B}"/>
              </a:ext>
            </a:extLst>
          </p:cNvPr>
          <p:cNvSpPr>
            <a:spLocks noGrp="1"/>
          </p:cNvSpPr>
          <p:nvPr>
            <p:ph type="sldNum" sz="quarter" idx="12"/>
          </p:nvPr>
        </p:nvSpPr>
        <p:spPr>
          <a:xfrm>
            <a:off x="8610600" y="6356350"/>
            <a:ext cx="2743200" cy="365125"/>
          </a:xfrm>
          <a:prstGeom prst="rect">
            <a:avLst/>
          </a:prstGeom>
        </p:spPr>
        <p:txBody>
          <a:bodyPr/>
          <a:lstStyle/>
          <a:p>
            <a:fld id="{577F9575-39EE-4F6E-95A6-AAFD034848DF}" type="slidenum">
              <a:rPr lang="en-US" smtClean="0"/>
              <a:t>‹#›</a:t>
            </a:fld>
            <a:endParaRPr lang="en-US" dirty="0"/>
          </a:p>
        </p:txBody>
      </p:sp>
      <p:sp>
        <p:nvSpPr>
          <p:cNvPr id="7" name="Rectangle 6">
            <a:extLst>
              <a:ext uri="{FF2B5EF4-FFF2-40B4-BE49-F238E27FC236}">
                <a16:creationId xmlns:a16="http://schemas.microsoft.com/office/drawing/2014/main" id="{1ED812CD-AFC5-4C10-BCD1-AF09275C791A}"/>
              </a:ext>
            </a:extLst>
          </p:cNvPr>
          <p:cNvSpPr/>
          <p:nvPr userDrawn="1"/>
        </p:nvSpPr>
        <p:spPr>
          <a:xfrm>
            <a:off x="0" y="-1"/>
            <a:ext cx="12192000" cy="6858000"/>
          </a:xfrm>
          <a:prstGeom prst="rect">
            <a:avLst/>
          </a:prstGeom>
          <a:gradFill flip="none" rotWithShape="1">
            <a:gsLst>
              <a:gs pos="100000">
                <a:srgbClr val="26233E"/>
              </a:gs>
              <a:gs pos="0">
                <a:srgbClr val="251E3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GICNT Logo">
            <a:extLst>
              <a:ext uri="{FF2B5EF4-FFF2-40B4-BE49-F238E27FC236}">
                <a16:creationId xmlns:a16="http://schemas.microsoft.com/office/drawing/2014/main" id="{37E97FB2-DF20-4EAE-AB45-FB9182C043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772" y="1791923"/>
            <a:ext cx="1490872" cy="457200"/>
          </a:xfrm>
          <a:prstGeom prst="rect">
            <a:avLst/>
          </a:prstGeom>
          <a:ln>
            <a:noFill/>
          </a:ln>
        </p:spPr>
      </p:pic>
      <p:sp>
        <p:nvSpPr>
          <p:cNvPr id="11" name="White Rectangle 14">
            <a:extLst>
              <a:ext uri="{FF2B5EF4-FFF2-40B4-BE49-F238E27FC236}">
                <a16:creationId xmlns:a16="http://schemas.microsoft.com/office/drawing/2014/main" id="{F5C1AED1-72E6-403C-9B79-544941FF562E}"/>
              </a:ext>
            </a:extLst>
          </p:cNvPr>
          <p:cNvSpPr/>
          <p:nvPr userDrawn="1"/>
        </p:nvSpPr>
        <p:spPr>
          <a:xfrm>
            <a:off x="461772" y="-1"/>
            <a:ext cx="303733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3AA75DBC-B0E6-41FE-8094-0EDF1ADFB565}"/>
              </a:ext>
            </a:extLst>
          </p:cNvPr>
          <p:cNvSpPr txBox="1">
            <a:spLocks/>
          </p:cNvSpPr>
          <p:nvPr userDrawn="1"/>
        </p:nvSpPr>
        <p:spPr>
          <a:xfrm>
            <a:off x="4422710" y="3400729"/>
            <a:ext cx="7368086" cy="2852737"/>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lang="en-US" sz="6000" b="1" kern="1200" dirty="0">
                <a:solidFill>
                  <a:schemeClr val="bg1"/>
                </a:solidFill>
                <a:latin typeface="Segoe UI Semibold" panose="020B0702040204020203" pitchFamily="34" charset="0"/>
                <a:ea typeface="+mn-ea"/>
                <a:cs typeface="Segoe UI Semibold" panose="020B0702040204020203" pitchFamily="34" charset="0"/>
              </a:defRPr>
            </a:lvl1pPr>
          </a:lstStyle>
          <a:p>
            <a:r>
              <a:rPr lang="en-US" dirty="0"/>
              <a:t>Click to edit Master title style</a:t>
            </a:r>
          </a:p>
        </p:txBody>
      </p:sp>
      <p:sp>
        <p:nvSpPr>
          <p:cNvPr id="13" name="Slide Number Placeholder 5">
            <a:extLst>
              <a:ext uri="{FF2B5EF4-FFF2-40B4-BE49-F238E27FC236}">
                <a16:creationId xmlns:a16="http://schemas.microsoft.com/office/drawing/2014/main" id="{D8274B2B-EAFC-4429-8F6C-2B8E02345C1D}"/>
              </a:ext>
            </a:extLst>
          </p:cNvPr>
          <p:cNvSpPr txBox="1">
            <a:spLocks/>
          </p:cNvSpPr>
          <p:nvPr userDrawn="1"/>
        </p:nvSpPr>
        <p:spPr>
          <a:xfrm>
            <a:off x="8828348" y="6387373"/>
            <a:ext cx="2962448" cy="33672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lumMod val="95000"/>
                  </a:schemeClr>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46AC64-C920-4EE2-9D1E-422FDEB00654}" type="slidenum">
              <a:rPr lang="en-US" smtClean="0"/>
              <a:pPr/>
              <a:t>‹#›</a:t>
            </a:fld>
            <a:endParaRPr lang="en-US" dirty="0"/>
          </a:p>
        </p:txBody>
      </p:sp>
      <p:sp>
        <p:nvSpPr>
          <p:cNvPr id="14" name="Text Placeholder 2">
            <a:extLst>
              <a:ext uri="{FF2B5EF4-FFF2-40B4-BE49-F238E27FC236}">
                <a16:creationId xmlns:a16="http://schemas.microsoft.com/office/drawing/2014/main" id="{972D9FB6-62A3-4D86-8518-BFA6066EF56E}"/>
              </a:ext>
            </a:extLst>
          </p:cNvPr>
          <p:cNvSpPr>
            <a:spLocks noGrp="1"/>
          </p:cNvSpPr>
          <p:nvPr>
            <p:ph type="body" idx="13" hasCustomPrompt="1"/>
          </p:nvPr>
        </p:nvSpPr>
        <p:spPr>
          <a:xfrm>
            <a:off x="148213" y="3954726"/>
            <a:ext cx="3719431" cy="2579233"/>
          </a:xfrm>
          <a:prstGeom prst="rect">
            <a:avLst/>
          </a:prstGeom>
        </p:spPr>
        <p:txBody>
          <a:bodyPr>
            <a:noAutofit/>
          </a:bodyPr>
          <a:lstStyle>
            <a:lvl1pPr marL="0" indent="0" algn="l" defTabSz="914400" rtl="0" eaLnBrk="1" latinLnBrk="0" hangingPunct="1">
              <a:buNone/>
              <a:defRPr lang="en-US" sz="20800" b="1" kern="1200" dirty="0" smtClean="0">
                <a:solidFill>
                  <a:schemeClr val="bg1"/>
                </a:solidFill>
                <a:latin typeface="Century Gothic" panose="020B0502020202020204" pitchFamily="34" charset="0"/>
                <a:ea typeface="+mn-ea"/>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15" name="TextBox 14">
            <a:extLst>
              <a:ext uri="{FF2B5EF4-FFF2-40B4-BE49-F238E27FC236}">
                <a16:creationId xmlns:a16="http://schemas.microsoft.com/office/drawing/2014/main" id="{27C594C2-1EA3-4E10-9D70-C82381F8EB65}"/>
              </a:ext>
            </a:extLst>
          </p:cNvPr>
          <p:cNvSpPr txBox="1"/>
          <p:nvPr userDrawn="1"/>
        </p:nvSpPr>
        <p:spPr>
          <a:xfrm>
            <a:off x="447870" y="3386438"/>
            <a:ext cx="3502150" cy="812922"/>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300" normalizeH="0" baseline="0" noProof="0" dirty="0">
                <a:ln>
                  <a:noFill/>
                </a:ln>
                <a:solidFill>
                  <a:prstClr val="white"/>
                </a:solidFill>
                <a:effectLst/>
                <a:uLnTx/>
                <a:uFillTx/>
                <a:latin typeface="Bahnschrift SemiBold" panose="020B0502040204020203" pitchFamily="34" charset="0"/>
                <a:ea typeface="+mn-ea"/>
                <a:cs typeface="Segoe UI Light" panose="020B0502040204020203" pitchFamily="34" charset="0"/>
              </a:rPr>
              <a:t>SESSION</a:t>
            </a:r>
            <a:endParaRPr kumimoji="0" lang="en-US" sz="4400" b="0" i="0" u="none" strike="noStrike" kern="1200" cap="none" spc="300" normalizeH="0" baseline="0" noProof="0" dirty="0">
              <a:ln>
                <a:noFill/>
              </a:ln>
              <a:solidFill>
                <a:prstClr val="white"/>
              </a:solidFill>
              <a:effectLst/>
              <a:uLnTx/>
              <a:uFillTx/>
              <a:latin typeface="Bahnschrift SemiBold" panose="020B0502040204020203" pitchFamily="34" charset="0"/>
              <a:ea typeface="+mn-ea"/>
              <a:cs typeface="Segoe UI Light" panose="020B0502040204020203" pitchFamily="34" charset="0"/>
            </a:endParaRPr>
          </a:p>
        </p:txBody>
      </p:sp>
      <p:pic>
        <p:nvPicPr>
          <p:cNvPr id="16" name="Picture 15">
            <a:extLst>
              <a:ext uri="{FF2B5EF4-FFF2-40B4-BE49-F238E27FC236}">
                <a16:creationId xmlns:a16="http://schemas.microsoft.com/office/drawing/2014/main" id="{DCF4FEEB-42A9-4928-9F90-0B0619AF8BC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92910" y="274319"/>
            <a:ext cx="6097886" cy="6097886"/>
          </a:xfrm>
          <a:prstGeom prst="rect">
            <a:avLst/>
          </a:prstGeom>
        </p:spPr>
      </p:pic>
    </p:spTree>
    <p:extLst>
      <p:ext uri="{BB962C8B-B14F-4D97-AF65-F5344CB8AC3E}">
        <p14:creationId xmlns:p14="http://schemas.microsoft.com/office/powerpoint/2010/main" val="289082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710970-388F-4CDA-A31B-1AB1CDA5D97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8FE3D38-B4B2-499F-B0E9-72634DE63174}"/>
              </a:ext>
            </a:extLst>
          </p:cNvPr>
          <p:cNvSpPr/>
          <p:nvPr userDrawn="1"/>
        </p:nvSpPr>
        <p:spPr>
          <a:xfrm>
            <a:off x="0" y="0"/>
            <a:ext cx="4368834" cy="6858000"/>
          </a:xfrm>
          <a:prstGeom prst="rect">
            <a:avLst/>
          </a:prstGeom>
          <a:gradFill flip="none" rotWithShape="1">
            <a:gsLst>
              <a:gs pos="100000">
                <a:srgbClr val="26233E"/>
              </a:gs>
              <a:gs pos="0">
                <a:srgbClr val="251E3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Content Placeholder 2">
            <a:extLst>
              <a:ext uri="{FF2B5EF4-FFF2-40B4-BE49-F238E27FC236}">
                <a16:creationId xmlns:a16="http://schemas.microsoft.com/office/drawing/2014/main" id="{8BB9A948-D540-4995-97C2-1456D61B5D1D}"/>
              </a:ext>
            </a:extLst>
          </p:cNvPr>
          <p:cNvSpPr>
            <a:spLocks noGrp="1"/>
          </p:cNvSpPr>
          <p:nvPr>
            <p:ph idx="1" hasCustomPrompt="1"/>
          </p:nvPr>
        </p:nvSpPr>
        <p:spPr>
          <a:xfrm>
            <a:off x="4813492" y="420274"/>
            <a:ext cx="6759556" cy="5756689"/>
          </a:xfrm>
          <a:prstGeom prst="rect">
            <a:avLst/>
          </a:prstGeom>
        </p:spPr>
        <p:txBody>
          <a:bodyPr lIns="0" tIns="0" rIns="0" bIns="0"/>
          <a:lstStyle>
            <a:lvl1pPr marL="0" indent="0">
              <a:buFont typeface="Arial" panose="020B0604020202020204" pitchFamily="34" charset="0"/>
              <a:buNone/>
              <a:defRPr>
                <a:latin typeface="Segoe UI Semibold" panose="020B0702040204020203" pitchFamily="34" charset="0"/>
                <a:cs typeface="Segoe UI Semibold" panose="020B0702040204020203" pitchFamily="34" charset="0"/>
              </a:defRPr>
            </a:lvl1pPr>
            <a:lvl2pPr>
              <a:defRPr/>
            </a:lvl2pPr>
            <a:lvl3pPr>
              <a:defRPr/>
            </a:lvl3pPr>
          </a:lstStyle>
          <a:p>
            <a:pPr lvl="0"/>
            <a:r>
              <a:rPr lang="en-US" dirty="0"/>
              <a:t>Heading</a:t>
            </a:r>
          </a:p>
          <a:p>
            <a:pPr lvl="1"/>
            <a:r>
              <a:rPr lang="en-US" dirty="0"/>
              <a:t>Text</a:t>
            </a:r>
          </a:p>
          <a:p>
            <a:pPr lvl="2"/>
            <a:r>
              <a:rPr lang="en-US" dirty="0"/>
              <a:t>Second level</a:t>
            </a:r>
          </a:p>
        </p:txBody>
      </p:sp>
      <p:sp>
        <p:nvSpPr>
          <p:cNvPr id="10" name="White Rectangle 11">
            <a:extLst>
              <a:ext uri="{FF2B5EF4-FFF2-40B4-BE49-F238E27FC236}">
                <a16:creationId xmlns:a16="http://schemas.microsoft.com/office/drawing/2014/main" id="{CB54480A-B84D-4F6B-B487-3157DD71BB8B}"/>
              </a:ext>
            </a:extLst>
          </p:cNvPr>
          <p:cNvSpPr/>
          <p:nvPr userDrawn="1"/>
        </p:nvSpPr>
        <p:spPr>
          <a:xfrm>
            <a:off x="461772" y="-1"/>
            <a:ext cx="303733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5040402B-0AF6-490C-A30A-D7BE5C74CD0D}"/>
              </a:ext>
            </a:extLst>
          </p:cNvPr>
          <p:cNvSpPr>
            <a:spLocks noGrp="1"/>
          </p:cNvSpPr>
          <p:nvPr>
            <p:ph type="title"/>
          </p:nvPr>
        </p:nvSpPr>
        <p:spPr>
          <a:xfrm>
            <a:off x="444658" y="420274"/>
            <a:ext cx="3680946" cy="1736879"/>
          </a:xfrm>
          <a:prstGeom prst="rect">
            <a:avLst/>
          </a:prstGeom>
        </p:spPr>
        <p:txBody>
          <a:bodyPr lIns="0" tIns="0" rIns="0" bIns="0">
            <a:normAutofit/>
          </a:bodyPr>
          <a:lstStyle>
            <a:lvl1pPr>
              <a:defRPr lang="en-US" sz="4000" kern="1200" dirty="0">
                <a:solidFill>
                  <a:schemeClr val="bg1"/>
                </a:solidFill>
                <a:latin typeface="Segoe UI Semibold" panose="020B0702040204020203" pitchFamily="34" charset="0"/>
                <a:ea typeface="+mn-ea"/>
                <a:cs typeface="Segoe UI Semibold" panose="020B0702040204020203" pitchFamily="34" charset="0"/>
              </a:defRPr>
            </a:lvl1pPr>
          </a:lstStyle>
          <a:p>
            <a:r>
              <a:rPr lang="en-US" dirty="0"/>
              <a:t>Click to edit Master title style</a:t>
            </a:r>
          </a:p>
        </p:txBody>
      </p:sp>
      <p:sp>
        <p:nvSpPr>
          <p:cNvPr id="12" name="Slide Number Placeholder 5">
            <a:extLst>
              <a:ext uri="{FF2B5EF4-FFF2-40B4-BE49-F238E27FC236}">
                <a16:creationId xmlns:a16="http://schemas.microsoft.com/office/drawing/2014/main" id="{DEFD0BD6-4530-4AE2-A977-FD229AED4E8F}"/>
              </a:ext>
            </a:extLst>
          </p:cNvPr>
          <p:cNvSpPr>
            <a:spLocks noGrp="1"/>
          </p:cNvSpPr>
          <p:nvPr>
            <p:ph type="sldNum" sz="quarter" idx="4"/>
          </p:nvPr>
        </p:nvSpPr>
        <p:spPr>
          <a:xfrm>
            <a:off x="8610600" y="6356351"/>
            <a:ext cx="2962448" cy="336720"/>
          </a:xfrm>
          <a:prstGeom prst="rect">
            <a:avLst/>
          </a:prstGeom>
        </p:spPr>
        <p:txBody>
          <a:bodyPr vert="horz" lIns="0" tIns="0" rIns="0" bIns="0" rtlCol="0" anchor="ctr"/>
          <a:lstStyle>
            <a:lvl1pPr algn="r">
              <a:defRPr sz="1200">
                <a:solidFill>
                  <a:srgbClr val="241D2A"/>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fld id="{C446AC64-C920-4EE2-9D1E-422FDEB00654}" type="slidenum">
              <a:rPr lang="en-US" smtClean="0"/>
              <a:pPr/>
              <a:t>‹#›</a:t>
            </a:fld>
            <a:endParaRPr lang="en-US" dirty="0"/>
          </a:p>
        </p:txBody>
      </p:sp>
    </p:spTree>
    <p:extLst>
      <p:ext uri="{BB962C8B-B14F-4D97-AF65-F5344CB8AC3E}">
        <p14:creationId xmlns:p14="http://schemas.microsoft.com/office/powerpoint/2010/main" val="71374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A0DDF1-D36F-481A-98CC-4E1CD4FA9722}"/>
              </a:ext>
            </a:extLst>
          </p:cNvPr>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GICNT Logo">
            <a:extLst>
              <a:ext uri="{FF2B5EF4-FFF2-40B4-BE49-F238E27FC236}">
                <a16:creationId xmlns:a16="http://schemas.microsoft.com/office/drawing/2014/main" id="{A249B1C1-DB50-4590-B4FE-6BF1FAB654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772" y="1791923"/>
            <a:ext cx="1490872" cy="457200"/>
          </a:xfrm>
          <a:prstGeom prst="rect">
            <a:avLst/>
          </a:prstGeom>
          <a:ln>
            <a:noFill/>
          </a:ln>
        </p:spPr>
      </p:pic>
      <p:sp>
        <p:nvSpPr>
          <p:cNvPr id="14" name="White Rectangle 14">
            <a:extLst>
              <a:ext uri="{FF2B5EF4-FFF2-40B4-BE49-F238E27FC236}">
                <a16:creationId xmlns:a16="http://schemas.microsoft.com/office/drawing/2014/main" id="{F164F871-60C8-411F-A06A-2882CAB35721}"/>
              </a:ext>
            </a:extLst>
          </p:cNvPr>
          <p:cNvSpPr/>
          <p:nvPr userDrawn="1"/>
        </p:nvSpPr>
        <p:spPr>
          <a:xfrm>
            <a:off x="461772" y="-1"/>
            <a:ext cx="303733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30101399-BB74-43CC-8002-D0423B06C2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92910" y="274319"/>
            <a:ext cx="6097886" cy="6097886"/>
          </a:xfrm>
          <a:prstGeom prst="rect">
            <a:avLst/>
          </a:prstGeom>
        </p:spPr>
      </p:pic>
    </p:spTree>
    <p:extLst>
      <p:ext uri="{BB962C8B-B14F-4D97-AF65-F5344CB8AC3E}">
        <p14:creationId xmlns:p14="http://schemas.microsoft.com/office/powerpoint/2010/main" val="380146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5BE3-ECBB-4FB9-AA3F-9928760D4F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0E11C98-B6B8-45C1-B355-D766C0DEA9E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3CD39C95-6D7A-435A-BF5C-C071E1F2F46E}"/>
              </a:ext>
            </a:extLst>
          </p:cNvPr>
          <p:cNvSpPr>
            <a:spLocks noGrp="1"/>
          </p:cNvSpPr>
          <p:nvPr>
            <p:ph type="ftr" sz="quarter" idx="11"/>
          </p:nvPr>
        </p:nvSpPr>
        <p:spPr>
          <a:xfrm>
            <a:off x="4038600" y="6356350"/>
            <a:ext cx="4114800" cy="365125"/>
          </a:xfrm>
          <a:prstGeom prst="rect">
            <a:avLst/>
          </a:prstGeom>
        </p:spPr>
        <p:txBody>
          <a:bodyPr/>
          <a:lstStyle/>
          <a:p>
            <a:r>
              <a:rPr lang="en-US" dirty="0"/>
              <a:t>Vienna, November 19th 2019</a:t>
            </a:r>
          </a:p>
        </p:txBody>
      </p:sp>
      <p:sp>
        <p:nvSpPr>
          <p:cNvPr id="5" name="Slide Number Placeholder 4">
            <a:extLst>
              <a:ext uri="{FF2B5EF4-FFF2-40B4-BE49-F238E27FC236}">
                <a16:creationId xmlns:a16="http://schemas.microsoft.com/office/drawing/2014/main" id="{D98CF5E5-F8E0-49A3-B9FF-5F3F16F01369}"/>
              </a:ext>
            </a:extLst>
          </p:cNvPr>
          <p:cNvSpPr>
            <a:spLocks noGrp="1"/>
          </p:cNvSpPr>
          <p:nvPr>
            <p:ph type="sldNum" sz="quarter" idx="12"/>
          </p:nvPr>
        </p:nvSpPr>
        <p:spPr>
          <a:xfrm>
            <a:off x="8610600" y="6356350"/>
            <a:ext cx="2743200" cy="365125"/>
          </a:xfrm>
          <a:prstGeom prst="rect">
            <a:avLst/>
          </a:prstGeom>
        </p:spPr>
        <p:txBody>
          <a:bodyPr/>
          <a:lstStyle/>
          <a:p>
            <a:fld id="{577F9575-39EE-4F6E-95A6-AAFD034848DF}" type="slidenum">
              <a:rPr lang="en-US" smtClean="0"/>
              <a:t>‹#›</a:t>
            </a:fld>
            <a:endParaRPr lang="en-US" dirty="0"/>
          </a:p>
        </p:txBody>
      </p:sp>
    </p:spTree>
    <p:extLst>
      <p:ext uri="{BB962C8B-B14F-4D97-AF65-F5344CB8AC3E}">
        <p14:creationId xmlns:p14="http://schemas.microsoft.com/office/powerpoint/2010/main" val="4045232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4DD9F-DA34-40D2-8B79-4E6AD3D9EF2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9ECBABC4-A489-4C1C-8BDE-90BC2E1ABF30}"/>
              </a:ext>
            </a:extLst>
          </p:cNvPr>
          <p:cNvSpPr>
            <a:spLocks noGrp="1"/>
          </p:cNvSpPr>
          <p:nvPr>
            <p:ph type="ftr" sz="quarter" idx="11"/>
          </p:nvPr>
        </p:nvSpPr>
        <p:spPr>
          <a:xfrm>
            <a:off x="4038600" y="6356350"/>
            <a:ext cx="4114800" cy="365125"/>
          </a:xfrm>
          <a:prstGeom prst="rect">
            <a:avLst/>
          </a:prstGeom>
        </p:spPr>
        <p:txBody>
          <a:bodyPr/>
          <a:lstStyle/>
          <a:p>
            <a:r>
              <a:rPr lang="en-US" dirty="0"/>
              <a:t>Vienna, November 19th 2019</a:t>
            </a:r>
          </a:p>
        </p:txBody>
      </p:sp>
      <p:sp>
        <p:nvSpPr>
          <p:cNvPr id="4" name="Slide Number Placeholder 3">
            <a:extLst>
              <a:ext uri="{FF2B5EF4-FFF2-40B4-BE49-F238E27FC236}">
                <a16:creationId xmlns:a16="http://schemas.microsoft.com/office/drawing/2014/main" id="{DD73A9D8-A56A-4337-ABD6-B762BC9BC396}"/>
              </a:ext>
            </a:extLst>
          </p:cNvPr>
          <p:cNvSpPr>
            <a:spLocks noGrp="1"/>
          </p:cNvSpPr>
          <p:nvPr>
            <p:ph type="sldNum" sz="quarter" idx="12"/>
          </p:nvPr>
        </p:nvSpPr>
        <p:spPr>
          <a:xfrm>
            <a:off x="8610600" y="6356350"/>
            <a:ext cx="2743200" cy="365125"/>
          </a:xfrm>
          <a:prstGeom prst="rect">
            <a:avLst/>
          </a:prstGeom>
        </p:spPr>
        <p:txBody>
          <a:bodyPr/>
          <a:lstStyle/>
          <a:p>
            <a:fld id="{577F9575-39EE-4F6E-95A6-AAFD034848DF}" type="slidenum">
              <a:rPr lang="en-US" smtClean="0"/>
              <a:t>‹#›</a:t>
            </a:fld>
            <a:endParaRPr lang="en-US" dirty="0"/>
          </a:p>
        </p:txBody>
      </p:sp>
    </p:spTree>
    <p:extLst>
      <p:ext uri="{BB962C8B-B14F-4D97-AF65-F5344CB8AC3E}">
        <p14:creationId xmlns:p14="http://schemas.microsoft.com/office/powerpoint/2010/main" val="1658598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92F4-3F0F-4C59-83F1-D86171048B4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A031A0-8C3D-4501-AC58-25AA77B0FBE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273C5B-BE09-4C8A-88FC-5D167EF7D4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3E677-C80E-4EBE-A037-EB1BAF10427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171F0F58-647A-4F99-8403-4FC20B917B94}"/>
              </a:ext>
            </a:extLst>
          </p:cNvPr>
          <p:cNvSpPr>
            <a:spLocks noGrp="1"/>
          </p:cNvSpPr>
          <p:nvPr>
            <p:ph type="ftr" sz="quarter" idx="11"/>
          </p:nvPr>
        </p:nvSpPr>
        <p:spPr>
          <a:xfrm>
            <a:off x="4038600" y="6356350"/>
            <a:ext cx="4114800" cy="365125"/>
          </a:xfrm>
          <a:prstGeom prst="rect">
            <a:avLst/>
          </a:prstGeom>
        </p:spPr>
        <p:txBody>
          <a:bodyPr/>
          <a:lstStyle/>
          <a:p>
            <a:r>
              <a:rPr lang="en-US" dirty="0"/>
              <a:t>Vienna, November 19th 2019</a:t>
            </a:r>
          </a:p>
        </p:txBody>
      </p:sp>
      <p:sp>
        <p:nvSpPr>
          <p:cNvPr id="7" name="Slide Number Placeholder 6">
            <a:extLst>
              <a:ext uri="{FF2B5EF4-FFF2-40B4-BE49-F238E27FC236}">
                <a16:creationId xmlns:a16="http://schemas.microsoft.com/office/drawing/2014/main" id="{FAA4D0C4-40ED-4076-A796-9E08AAAD6CEA}"/>
              </a:ext>
            </a:extLst>
          </p:cNvPr>
          <p:cNvSpPr>
            <a:spLocks noGrp="1"/>
          </p:cNvSpPr>
          <p:nvPr>
            <p:ph type="sldNum" sz="quarter" idx="12"/>
          </p:nvPr>
        </p:nvSpPr>
        <p:spPr>
          <a:xfrm>
            <a:off x="8610600" y="6356350"/>
            <a:ext cx="2743200" cy="365125"/>
          </a:xfrm>
          <a:prstGeom prst="rect">
            <a:avLst/>
          </a:prstGeom>
        </p:spPr>
        <p:txBody>
          <a:bodyPr/>
          <a:lstStyle/>
          <a:p>
            <a:fld id="{577F9575-39EE-4F6E-95A6-AAFD034848DF}" type="slidenum">
              <a:rPr lang="en-US" smtClean="0"/>
              <a:t>‹#›</a:t>
            </a:fld>
            <a:endParaRPr lang="en-US" dirty="0"/>
          </a:p>
        </p:txBody>
      </p:sp>
    </p:spTree>
    <p:extLst>
      <p:ext uri="{BB962C8B-B14F-4D97-AF65-F5344CB8AC3E}">
        <p14:creationId xmlns:p14="http://schemas.microsoft.com/office/powerpoint/2010/main" val="119284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C9A30-C286-461E-8D65-0488C39D8A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2992B0-E0A3-45A6-86FD-9FB6D08701F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EECD313-0CD6-40C0-AA91-000E0CEEEC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4F08BA-98B8-4FCF-A707-935CBC77C78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90DA5297-4227-4B47-8954-A17C19642D0E}"/>
              </a:ext>
            </a:extLst>
          </p:cNvPr>
          <p:cNvSpPr>
            <a:spLocks noGrp="1"/>
          </p:cNvSpPr>
          <p:nvPr>
            <p:ph type="ftr" sz="quarter" idx="11"/>
          </p:nvPr>
        </p:nvSpPr>
        <p:spPr>
          <a:xfrm>
            <a:off x="4038600" y="6356350"/>
            <a:ext cx="4114800" cy="365125"/>
          </a:xfrm>
          <a:prstGeom prst="rect">
            <a:avLst/>
          </a:prstGeom>
        </p:spPr>
        <p:txBody>
          <a:bodyPr/>
          <a:lstStyle/>
          <a:p>
            <a:r>
              <a:rPr lang="en-US" dirty="0"/>
              <a:t>Vienna, November 19th 2019</a:t>
            </a:r>
          </a:p>
        </p:txBody>
      </p:sp>
      <p:sp>
        <p:nvSpPr>
          <p:cNvPr id="7" name="Slide Number Placeholder 6">
            <a:extLst>
              <a:ext uri="{FF2B5EF4-FFF2-40B4-BE49-F238E27FC236}">
                <a16:creationId xmlns:a16="http://schemas.microsoft.com/office/drawing/2014/main" id="{FDECB9E5-FFA1-41BB-AEAD-5D6858BDADBE}"/>
              </a:ext>
            </a:extLst>
          </p:cNvPr>
          <p:cNvSpPr>
            <a:spLocks noGrp="1"/>
          </p:cNvSpPr>
          <p:nvPr>
            <p:ph type="sldNum" sz="quarter" idx="12"/>
          </p:nvPr>
        </p:nvSpPr>
        <p:spPr>
          <a:xfrm>
            <a:off x="8610600" y="6356350"/>
            <a:ext cx="2743200" cy="365125"/>
          </a:xfrm>
          <a:prstGeom prst="rect">
            <a:avLst/>
          </a:prstGeom>
        </p:spPr>
        <p:txBody>
          <a:bodyPr/>
          <a:lstStyle/>
          <a:p>
            <a:fld id="{577F9575-39EE-4F6E-95A6-AAFD034848DF}" type="slidenum">
              <a:rPr lang="en-US" smtClean="0"/>
              <a:t>‹#›</a:t>
            </a:fld>
            <a:endParaRPr lang="en-US" dirty="0"/>
          </a:p>
        </p:txBody>
      </p:sp>
    </p:spTree>
    <p:extLst>
      <p:ext uri="{BB962C8B-B14F-4D97-AF65-F5344CB8AC3E}">
        <p14:creationId xmlns:p14="http://schemas.microsoft.com/office/powerpoint/2010/main" val="303939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12C3B4B-01DB-4E53-8B66-DD0B61BE019B}"/>
              </a:ext>
            </a:extLst>
          </p:cNvPr>
          <p:cNvSpPr/>
          <p:nvPr userDrawn="1"/>
        </p:nvSpPr>
        <p:spPr>
          <a:xfrm>
            <a:off x="0" y="0"/>
            <a:ext cx="12192000" cy="1371598"/>
          </a:xfrm>
          <a:prstGeom prst="rect">
            <a:avLst/>
          </a:prstGeom>
          <a:gradFill flip="none" rotWithShape="1">
            <a:gsLst>
              <a:gs pos="100000">
                <a:srgbClr val="26233E"/>
              </a:gs>
              <a:gs pos="0">
                <a:srgbClr val="251E3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White Rectangle 9">
            <a:extLst>
              <a:ext uri="{FF2B5EF4-FFF2-40B4-BE49-F238E27FC236}">
                <a16:creationId xmlns:a16="http://schemas.microsoft.com/office/drawing/2014/main" id="{D3957356-7D91-479B-8061-0C7CB4245A4D}"/>
              </a:ext>
            </a:extLst>
          </p:cNvPr>
          <p:cNvSpPr/>
          <p:nvPr userDrawn="1"/>
        </p:nvSpPr>
        <p:spPr>
          <a:xfrm>
            <a:off x="618954" y="3457"/>
            <a:ext cx="731520" cy="365760"/>
          </a:xfrm>
          <a:prstGeom prst="rect">
            <a:avLst/>
          </a:prstGeom>
          <a:solidFill>
            <a:schemeClr val="bg1"/>
          </a:solidFill>
        </p:spPr>
        <p:txBody>
          <a:bodyPr wrap="square" lIns="91440" tIns="91440" rIns="91440" bIns="91440">
            <a:spAutoFit/>
          </a:bodyPr>
          <a:lstStyle/>
          <a:p>
            <a:pPr>
              <a:lnSpc>
                <a:spcPct val="90000"/>
              </a:lnSpc>
            </a:pPr>
            <a:endParaRPr lang="en-US" sz="3600" spc="300" dirty="0">
              <a:solidFill>
                <a:schemeClr val="bg1"/>
              </a:solidFill>
              <a:latin typeface="Franklin Gothic Medium" panose="020B0603020102020204"/>
              <a:cs typeface="Times New Roman" panose="02020603050405020304" pitchFamily="18" charset="0"/>
            </a:endParaRPr>
          </a:p>
        </p:txBody>
      </p:sp>
      <p:sp>
        <p:nvSpPr>
          <p:cNvPr id="13" name="Title 1">
            <a:extLst>
              <a:ext uri="{FF2B5EF4-FFF2-40B4-BE49-F238E27FC236}">
                <a16:creationId xmlns:a16="http://schemas.microsoft.com/office/drawing/2014/main" id="{4753CA3A-6806-4169-B569-2FF72B93FE99}"/>
              </a:ext>
            </a:extLst>
          </p:cNvPr>
          <p:cNvSpPr txBox="1">
            <a:spLocks/>
          </p:cNvSpPr>
          <p:nvPr userDrawn="1"/>
        </p:nvSpPr>
        <p:spPr>
          <a:xfrm>
            <a:off x="618953" y="471191"/>
            <a:ext cx="10379765" cy="615553"/>
          </a:xfrm>
          <a:prstGeom prst="rect">
            <a:avLst/>
          </a:prstGeom>
        </p:spPr>
        <p:txBody>
          <a:bodyPr lIns="0" tIns="0" rIns="0" bIns="0">
            <a:normAutofit/>
          </a:bodyPr>
          <a:lstStyle>
            <a:lvl1pPr algn="l" defTabSz="914400" rtl="0" eaLnBrk="1" latinLnBrk="0" hangingPunct="1">
              <a:lnSpc>
                <a:spcPct val="90000"/>
              </a:lnSpc>
              <a:spcBef>
                <a:spcPct val="0"/>
              </a:spcBef>
              <a:buNone/>
              <a:defRPr lang="en-US" sz="4000" kern="1200" dirty="0">
                <a:solidFill>
                  <a:schemeClr val="bg1"/>
                </a:solidFill>
                <a:latin typeface="Segoe UI Semibold" panose="020B0702040204020203" pitchFamily="34" charset="0"/>
                <a:ea typeface="+mn-ea"/>
                <a:cs typeface="Segoe UI Semibold" panose="020B0702040204020203" pitchFamily="34" charset="0"/>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7A57B74E-66DE-4582-BA16-615951ECCE1D}"/>
              </a:ext>
            </a:extLst>
          </p:cNvPr>
          <p:cNvSpPr>
            <a:spLocks noGrp="1"/>
          </p:cNvSpPr>
          <p:nvPr>
            <p:ph type="sldNum" sz="quarter" idx="4"/>
          </p:nvPr>
        </p:nvSpPr>
        <p:spPr>
          <a:xfrm>
            <a:off x="8610600" y="6356351"/>
            <a:ext cx="2962448" cy="336720"/>
          </a:xfrm>
          <a:prstGeom prst="rect">
            <a:avLst/>
          </a:prstGeom>
        </p:spPr>
        <p:txBody>
          <a:bodyPr vert="horz" lIns="0" tIns="0" rIns="0" bIns="0" rtlCol="0" anchor="ctr"/>
          <a:lstStyle>
            <a:lvl1pPr algn="r">
              <a:defRPr sz="1200">
                <a:solidFill>
                  <a:srgbClr val="241D2A"/>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fld id="{C446AC64-C920-4EE2-9D1E-422FDEB00654}" type="slidenum">
              <a:rPr lang="en-US" smtClean="0"/>
              <a:pPr/>
              <a:t>‹#›</a:t>
            </a:fld>
            <a:endParaRPr lang="en-US" dirty="0"/>
          </a:p>
        </p:txBody>
      </p:sp>
    </p:spTree>
    <p:extLst>
      <p:ext uri="{BB962C8B-B14F-4D97-AF65-F5344CB8AC3E}">
        <p14:creationId xmlns:p14="http://schemas.microsoft.com/office/powerpoint/2010/main" val="103359118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ngass2021.unodc.org/ungass2021/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0307" y="5500403"/>
            <a:ext cx="7810500" cy="1015663"/>
          </a:xfrm>
          <a:prstGeom prst="rect">
            <a:avLst/>
          </a:prstGeom>
          <a:noFill/>
        </p:spPr>
        <p:txBody>
          <a:bodyPr wrap="square" rtlCol="0">
            <a:spAutoFit/>
          </a:bodyPr>
          <a:lstStyle/>
          <a:p>
            <a:pPr algn="r"/>
            <a:r>
              <a:rPr lang="en-US" sz="2000" i="1" dirty="0">
                <a:solidFill>
                  <a:srgbClr val="641616"/>
                </a:solidFill>
                <a:latin typeface="Garamond" panose="02020404030301010803" pitchFamily="18" charset="0"/>
              </a:rPr>
              <a:t>Mr. </a:t>
            </a:r>
            <a:r>
              <a:rPr lang="en-US" sz="2000" i="1" dirty="0" err="1">
                <a:solidFill>
                  <a:srgbClr val="641616"/>
                </a:solidFill>
                <a:latin typeface="Garamond" panose="02020404030301010803" pitchFamily="18" charset="0"/>
              </a:rPr>
              <a:t>Azzeddine</a:t>
            </a:r>
            <a:r>
              <a:rPr lang="en-US" sz="2000" i="1" dirty="0">
                <a:solidFill>
                  <a:srgbClr val="641616"/>
                </a:solidFill>
                <a:latin typeface="Garamond" panose="02020404030301010803" pitchFamily="18" charset="0"/>
              </a:rPr>
              <a:t> FARHANE Ambassador, </a:t>
            </a:r>
          </a:p>
          <a:p>
            <a:pPr algn="r"/>
            <a:r>
              <a:rPr lang="en-US" sz="2000" i="1" dirty="0">
                <a:solidFill>
                  <a:srgbClr val="641616"/>
                </a:solidFill>
                <a:latin typeface="Garamond" panose="02020404030301010803" pitchFamily="18" charset="0"/>
              </a:rPr>
              <a:t>Permanent Representative of the Kingdom of Morocco to the United nations and International Organizations in Vienna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767" y="172022"/>
            <a:ext cx="540466" cy="576496"/>
          </a:xfrm>
          <a:prstGeom prst="rect">
            <a:avLst/>
          </a:prstGeom>
        </p:spPr>
      </p:pic>
      <p:sp>
        <p:nvSpPr>
          <p:cNvPr id="9" name="TextBox 8"/>
          <p:cNvSpPr txBox="1"/>
          <p:nvPr/>
        </p:nvSpPr>
        <p:spPr>
          <a:xfrm>
            <a:off x="4427220" y="767215"/>
            <a:ext cx="3581398" cy="461665"/>
          </a:xfrm>
          <a:prstGeom prst="rect">
            <a:avLst/>
          </a:prstGeom>
          <a:noFill/>
        </p:spPr>
        <p:txBody>
          <a:bodyPr wrap="square" rtlCol="0">
            <a:spAutoFit/>
          </a:bodyPr>
          <a:lstStyle/>
          <a:p>
            <a:pPr algn="r"/>
            <a:r>
              <a:rPr lang="en-GB" sz="1200" b="1" dirty="0">
                <a:solidFill>
                  <a:srgbClr val="26233E"/>
                </a:solidFill>
              </a:rPr>
              <a:t>Embassy of the Kingdom of Morocco to the United Nations and International Organizations in Vienna</a:t>
            </a:r>
            <a:endParaRPr lang="en-US" sz="1200" b="1" dirty="0">
              <a:solidFill>
                <a:srgbClr val="26233E"/>
              </a:solidFill>
            </a:endParaRPr>
          </a:p>
        </p:txBody>
      </p:sp>
      <p:sp>
        <p:nvSpPr>
          <p:cNvPr id="10" name="Round Diagonal Corner Rectangle 9"/>
          <p:cNvSpPr/>
          <p:nvPr/>
        </p:nvSpPr>
        <p:spPr>
          <a:xfrm>
            <a:off x="1620978" y="3260149"/>
            <a:ext cx="8699830" cy="1785868"/>
          </a:xfrm>
          <a:prstGeom prst="round2DiagRect">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The contribution of the Kingdom of Morocco for introducing corruption on the agenda of the Human Rights Council</a:t>
            </a:r>
            <a:endParaRPr lang="en-US" sz="2800" dirty="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0331" y="491594"/>
            <a:ext cx="2684004" cy="474722"/>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0954" y="215752"/>
            <a:ext cx="1801354" cy="750564"/>
          </a:xfrm>
          <a:prstGeom prst="rect">
            <a:avLst/>
          </a:prstGeom>
        </p:spPr>
      </p:pic>
      <p:sp>
        <p:nvSpPr>
          <p:cNvPr id="2" name="TextBox 1"/>
          <p:cNvSpPr txBox="1"/>
          <p:nvPr/>
        </p:nvSpPr>
        <p:spPr>
          <a:xfrm>
            <a:off x="1620978" y="1459242"/>
            <a:ext cx="8699829" cy="1346522"/>
          </a:xfrm>
          <a:prstGeom prst="rect">
            <a:avLst/>
          </a:prstGeom>
          <a:noFill/>
        </p:spPr>
        <p:txBody>
          <a:bodyPr wrap="square" rtlCol="0">
            <a:spAutoFit/>
          </a:bodyPr>
          <a:lstStyle/>
          <a:p>
            <a:pPr algn="ctr"/>
            <a:r>
              <a:rPr lang="en-GB" sz="2800" dirty="0">
                <a:solidFill>
                  <a:schemeClr val="tx2">
                    <a:lumMod val="50000"/>
                  </a:schemeClr>
                </a:solidFill>
              </a:rPr>
              <a:t>Human Rights, Gender and Corruption – Linkages, Good Practices, Potential and Limitations</a:t>
            </a:r>
          </a:p>
          <a:p>
            <a:pPr algn="ctr">
              <a:spcBef>
                <a:spcPts val="900"/>
              </a:spcBef>
            </a:pPr>
            <a:r>
              <a:rPr lang="en-GB" i="1" dirty="0">
                <a:solidFill>
                  <a:schemeClr val="tx2">
                    <a:lumMod val="50000"/>
                  </a:schemeClr>
                </a:solidFill>
              </a:rPr>
              <a:t>Wednesday, 18 December 2019, 13-14:00, CR1</a:t>
            </a:r>
            <a:endParaRPr lang="en-US" i="1" dirty="0">
              <a:solidFill>
                <a:schemeClr val="tx2">
                  <a:lumMod val="50000"/>
                </a:schemeClr>
              </a:solidFill>
            </a:endParaRPr>
          </a:p>
        </p:txBody>
      </p:sp>
    </p:spTree>
    <p:extLst>
      <p:ext uri="{BB962C8B-B14F-4D97-AF65-F5344CB8AC3E}">
        <p14:creationId xmlns:p14="http://schemas.microsoft.com/office/powerpoint/2010/main" val="2480661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a:t>Main Outcomes of this panel</a:t>
            </a:r>
            <a:endParaRPr lang="en-US" dirty="0"/>
          </a:p>
        </p:txBody>
      </p:sp>
      <p:sp>
        <p:nvSpPr>
          <p:cNvPr id="4" name="Round Diagonal Corner Rectangle 3"/>
          <p:cNvSpPr/>
          <p:nvPr/>
        </p:nvSpPr>
        <p:spPr>
          <a:xfrm>
            <a:off x="618952" y="2228851"/>
            <a:ext cx="7693572" cy="3096436"/>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lvl="0" indent="-285750">
              <a:buFont typeface="Wingdings" panose="05000000000000000000" pitchFamily="2" charset="2"/>
              <a:buChar char="Ø"/>
            </a:pPr>
            <a:r>
              <a:rPr lang="en-GB" dirty="0">
                <a:solidFill>
                  <a:prstClr val="white"/>
                </a:solidFill>
              </a:rPr>
              <a:t>The consensus regarding the link existing between anti-corruption efforts and HR; </a:t>
            </a:r>
          </a:p>
          <a:p>
            <a:pPr marL="285750" lvl="0" indent="-285750">
              <a:buFont typeface="Wingdings" panose="05000000000000000000" pitchFamily="2" charset="2"/>
              <a:buChar char="Ø"/>
            </a:pPr>
            <a:endParaRPr lang="en-GB" dirty="0">
              <a:solidFill>
                <a:prstClr val="white"/>
              </a:solidFill>
            </a:endParaRPr>
          </a:p>
          <a:p>
            <a:pPr marL="285750" lvl="0" indent="-285750">
              <a:buFont typeface="Wingdings" panose="05000000000000000000" pitchFamily="2" charset="2"/>
              <a:buChar char="Ø"/>
            </a:pPr>
            <a:r>
              <a:rPr lang="en-GB" dirty="0">
                <a:solidFill>
                  <a:prstClr val="white"/>
                </a:solidFill>
              </a:rPr>
              <a:t>The need to address the negative impact of corruption on the enjoyment of HR; </a:t>
            </a:r>
          </a:p>
          <a:p>
            <a:pPr marL="285750" lvl="0" indent="-285750">
              <a:buFont typeface="Wingdings" panose="05000000000000000000" pitchFamily="2" charset="2"/>
              <a:buChar char="Ø"/>
            </a:pPr>
            <a:endParaRPr lang="en-GB" dirty="0">
              <a:solidFill>
                <a:prstClr val="white"/>
              </a:solidFill>
            </a:endParaRPr>
          </a:p>
          <a:p>
            <a:pPr marL="285750" lvl="0" indent="-285750">
              <a:buFont typeface="Wingdings" panose="05000000000000000000" pitchFamily="2" charset="2"/>
              <a:buChar char="Ø"/>
            </a:pPr>
            <a:r>
              <a:rPr lang="en-GB" dirty="0">
                <a:solidFill>
                  <a:prstClr val="white"/>
                </a:solidFill>
              </a:rPr>
              <a:t>The importance of a follow-up mechanism and for regular reporting on HR and corruption.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60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331761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10851-83BC-4757-B4CF-C3AAB7CFDE19}"/>
              </a:ext>
            </a:extLst>
          </p:cNvPr>
          <p:cNvSpPr>
            <a:spLocks noGrp="1"/>
          </p:cNvSpPr>
          <p:nvPr>
            <p:ph type="title"/>
          </p:nvPr>
        </p:nvSpPr>
        <p:spPr/>
        <p:txBody>
          <a:bodyPr>
            <a:noAutofit/>
          </a:bodyPr>
          <a:lstStyle/>
          <a:p>
            <a:pPr algn="ctr"/>
            <a:r>
              <a:rPr lang="en-GB" sz="2400" dirty="0"/>
              <a:t>III - The different resolutions adopted by HRC on corruption (2013-2019)</a:t>
            </a:r>
          </a:p>
        </p:txBody>
      </p:sp>
      <p:sp>
        <p:nvSpPr>
          <p:cNvPr id="23" name="Rectangle 22">
            <a:extLst>
              <a:ext uri="{FF2B5EF4-FFF2-40B4-BE49-F238E27FC236}">
                <a16:creationId xmlns:a16="http://schemas.microsoft.com/office/drawing/2014/main" id="{777AB78C-A92B-4867-B2CB-6980CF9322FD}"/>
              </a:ext>
            </a:extLst>
          </p:cNvPr>
          <p:cNvSpPr/>
          <p:nvPr/>
        </p:nvSpPr>
        <p:spPr>
          <a:xfrm>
            <a:off x="5293249" y="7249725"/>
            <a:ext cx="858652" cy="55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18951" y="1476434"/>
            <a:ext cx="10954095" cy="1569660"/>
          </a:xfrm>
          <a:prstGeom prst="rect">
            <a:avLst/>
          </a:prstGeom>
          <a:noFill/>
        </p:spPr>
        <p:txBody>
          <a:bodyPr wrap="square" rtlCol="0">
            <a:spAutoFit/>
          </a:bodyPr>
          <a:lstStyle/>
          <a:p>
            <a:pPr marL="285750" lvl="0" indent="-285750" algn="just">
              <a:buFont typeface="Wingdings" panose="05000000000000000000" pitchFamily="2" charset="2"/>
              <a:buChar char="Ø"/>
            </a:pPr>
            <a:r>
              <a:rPr lang="en-GB" sz="1600" b="1" dirty="0">
                <a:solidFill>
                  <a:srgbClr val="26233E"/>
                </a:solidFill>
              </a:rPr>
              <a:t>The Kingdom of Morocco has reaffirmed, since 2013, its full and constant commitment to address corruption as one the most enormous obstacles to the enjoyment of HR; </a:t>
            </a:r>
          </a:p>
          <a:p>
            <a:pPr marL="285750" lvl="0" indent="-285750" algn="just">
              <a:buFont typeface="Wingdings" panose="05000000000000000000" pitchFamily="2" charset="2"/>
              <a:buChar char="Ø"/>
            </a:pPr>
            <a:endParaRPr lang="en-GB" sz="700" b="1" dirty="0">
              <a:solidFill>
                <a:srgbClr val="26233E"/>
              </a:solidFill>
            </a:endParaRPr>
          </a:p>
          <a:p>
            <a:pPr marL="285750" lvl="0" indent="-285750" algn="just">
              <a:buFont typeface="Wingdings" panose="05000000000000000000" pitchFamily="2" charset="2"/>
              <a:buChar char="Ø"/>
            </a:pPr>
            <a:r>
              <a:rPr lang="en-GB" sz="1600" b="1" dirty="0">
                <a:solidFill>
                  <a:srgbClr val="26233E"/>
                </a:solidFill>
              </a:rPr>
              <a:t>Morocco submitted four resolutions together with Austria, Indonesia, Poland, Ethiopia, Brazil, Argentina, United Kingdom, in 2013, 2015, 2017 and 2019. Thereby addressing the negative impact of corruption on the enjoyment of HR; </a:t>
            </a:r>
          </a:p>
          <a:p>
            <a:pPr lvl="0" algn="just"/>
            <a:endParaRPr lang="en-GB" sz="700" b="1" dirty="0">
              <a:solidFill>
                <a:srgbClr val="26233E"/>
              </a:solidFill>
            </a:endParaRPr>
          </a:p>
          <a:p>
            <a:pPr marL="285750" lvl="0" indent="-285750" algn="just">
              <a:buFont typeface="Wingdings" panose="05000000000000000000" pitchFamily="2" charset="2"/>
              <a:buChar char="Ø"/>
            </a:pPr>
            <a:r>
              <a:rPr lang="en-GB" sz="1600" b="1" dirty="0">
                <a:solidFill>
                  <a:srgbClr val="26233E"/>
                </a:solidFill>
              </a:rPr>
              <a:t>All these resolutions were adopted without a vote. </a:t>
            </a:r>
            <a:endParaRPr kumimoji="0" lang="en-US" sz="1600" b="1" i="0" u="none" strike="noStrike" kern="1200" cap="none" spc="0" normalizeH="0" baseline="0" noProof="0" dirty="0">
              <a:ln>
                <a:noFill/>
              </a:ln>
              <a:solidFill>
                <a:srgbClr val="26233E"/>
              </a:solidFill>
              <a:effectLst/>
              <a:uLnTx/>
              <a:uFillTx/>
              <a:latin typeface="Calibri" panose="020F0502020204030204"/>
            </a:endParaRPr>
          </a:p>
        </p:txBody>
      </p:sp>
      <p:sp>
        <p:nvSpPr>
          <p:cNvPr id="12" name="Folded Corner 1">
            <a:extLst>
              <a:ext uri="{FF2B5EF4-FFF2-40B4-BE49-F238E27FC236}">
                <a16:creationId xmlns:a16="http://schemas.microsoft.com/office/drawing/2014/main" id="{CE5F773D-1F94-4D9D-92A6-DCB613C42D33}"/>
              </a:ext>
            </a:extLst>
          </p:cNvPr>
          <p:cNvSpPr/>
          <p:nvPr/>
        </p:nvSpPr>
        <p:spPr>
          <a:xfrm>
            <a:off x="144776" y="3086618"/>
            <a:ext cx="1805940" cy="350779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 September 2012, the resolution (</a:t>
            </a:r>
            <a:r>
              <a:rPr lang="en-GB" sz="1400" i="1" dirty="0"/>
              <a:t>A/HRC/RES/21/13</a:t>
            </a:r>
            <a:r>
              <a:rPr lang="en-GB" sz="1400" dirty="0"/>
              <a:t>) decided </a:t>
            </a:r>
            <a:r>
              <a:rPr lang="en-GB" sz="1600" dirty="0"/>
              <a:t>to convene, at its 22 session a panel discussion on the issue of the negative impact of corruption on the enjoyment of human rights; </a:t>
            </a:r>
            <a:endParaRPr lang="en-US" sz="1400" dirty="0"/>
          </a:p>
        </p:txBody>
      </p:sp>
      <p:sp>
        <p:nvSpPr>
          <p:cNvPr id="13" name="Folded Corner 1">
            <a:extLst>
              <a:ext uri="{FF2B5EF4-FFF2-40B4-BE49-F238E27FC236}">
                <a16:creationId xmlns:a16="http://schemas.microsoft.com/office/drawing/2014/main" id="{7F468DA2-1437-4A26-AE28-92BD8A2F13B9}"/>
              </a:ext>
            </a:extLst>
          </p:cNvPr>
          <p:cNvSpPr/>
          <p:nvPr/>
        </p:nvSpPr>
        <p:spPr>
          <a:xfrm>
            <a:off x="2089041" y="3086618"/>
            <a:ext cx="1805940" cy="350779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endParaRPr lang="en-GB" sz="1400" dirty="0"/>
          </a:p>
          <a:p>
            <a:pPr algn="ctr"/>
            <a:r>
              <a:rPr lang="en-GB" sz="1400" dirty="0"/>
              <a:t>In June 2013, the resolution (A/HRC/RES/23/9) requested the Committee to submit a research-based report on the negative impacts of corruption on HR &amp; to make recommendations on how to consider this issue; </a:t>
            </a:r>
            <a:endParaRPr lang="en-US" sz="1400" dirty="0"/>
          </a:p>
          <a:p>
            <a:endParaRPr lang="en-US" sz="1600" dirty="0"/>
          </a:p>
        </p:txBody>
      </p:sp>
      <p:sp>
        <p:nvSpPr>
          <p:cNvPr id="14" name="Folded Corner 1">
            <a:extLst>
              <a:ext uri="{FF2B5EF4-FFF2-40B4-BE49-F238E27FC236}">
                <a16:creationId xmlns:a16="http://schemas.microsoft.com/office/drawing/2014/main" id="{BF9E6D39-AEDF-4BC9-AAB3-CB7C67030A54}"/>
              </a:ext>
            </a:extLst>
          </p:cNvPr>
          <p:cNvSpPr/>
          <p:nvPr/>
        </p:nvSpPr>
        <p:spPr>
          <a:xfrm>
            <a:off x="4033306" y="3086618"/>
            <a:ext cx="1805940" cy="350779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 July 2014, the HRC decided (A/HRC/DEC/26/115)  to request the Committee to submit the final research-based report</a:t>
            </a:r>
          </a:p>
          <a:p>
            <a:pPr algn="ctr"/>
            <a:r>
              <a:rPr lang="en-GB" sz="1400" dirty="0"/>
              <a:t>to the Council at its twenty-eighth session </a:t>
            </a:r>
            <a:endParaRPr lang="en-US" sz="1400" dirty="0"/>
          </a:p>
          <a:p>
            <a:endParaRPr lang="en-US" sz="1600" dirty="0"/>
          </a:p>
        </p:txBody>
      </p:sp>
      <p:sp>
        <p:nvSpPr>
          <p:cNvPr id="15" name="Folded Corner 1">
            <a:extLst>
              <a:ext uri="{FF2B5EF4-FFF2-40B4-BE49-F238E27FC236}">
                <a16:creationId xmlns:a16="http://schemas.microsoft.com/office/drawing/2014/main" id="{328D5EFD-7FBC-47A4-BBE3-C85B3C67FF06}"/>
              </a:ext>
            </a:extLst>
          </p:cNvPr>
          <p:cNvSpPr/>
          <p:nvPr/>
        </p:nvSpPr>
        <p:spPr>
          <a:xfrm>
            <a:off x="5977571" y="3086618"/>
            <a:ext cx="1805940" cy="350779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endParaRPr lang="en-GB" sz="1400" dirty="0"/>
          </a:p>
          <a:p>
            <a:pPr algn="ctr"/>
            <a:endParaRPr lang="en-GB" sz="1400" dirty="0"/>
          </a:p>
          <a:p>
            <a:pPr algn="ctr"/>
            <a:r>
              <a:rPr lang="en-GB" sz="1400" dirty="0"/>
              <a:t>In July 2015, the </a:t>
            </a:r>
            <a:r>
              <a:rPr lang="en-GB" sz="1600" dirty="0"/>
              <a:t>resolution (</a:t>
            </a:r>
            <a:r>
              <a:rPr lang="en-GB" sz="1600" i="1" dirty="0"/>
              <a:t>A/HRC/RES/29/11</a:t>
            </a:r>
            <a:r>
              <a:rPr lang="en-GB" sz="1600" dirty="0"/>
              <a:t>) requested the High Commissioner to prepare a compilation of best practices of efforts to counter the negative impact of corruption on the enjoyment of all HR</a:t>
            </a:r>
            <a:endParaRPr lang="en-US" sz="1600" dirty="0"/>
          </a:p>
          <a:p>
            <a:endParaRPr lang="en-US" sz="1600" dirty="0"/>
          </a:p>
        </p:txBody>
      </p:sp>
      <p:sp>
        <p:nvSpPr>
          <p:cNvPr id="16" name="Folded Corner 1">
            <a:extLst>
              <a:ext uri="{FF2B5EF4-FFF2-40B4-BE49-F238E27FC236}">
                <a16:creationId xmlns:a16="http://schemas.microsoft.com/office/drawing/2014/main" id="{A9672910-2412-4D07-9B3C-6DFEB87DEE48}"/>
              </a:ext>
            </a:extLst>
          </p:cNvPr>
          <p:cNvSpPr/>
          <p:nvPr/>
        </p:nvSpPr>
        <p:spPr>
          <a:xfrm>
            <a:off x="7921836" y="3086618"/>
            <a:ext cx="1805940" cy="350779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endParaRPr lang="en-GB" sz="1400" dirty="0"/>
          </a:p>
          <a:p>
            <a:pPr algn="ctr"/>
            <a:r>
              <a:rPr lang="en-GB" sz="1400" dirty="0"/>
              <a:t>In June 2017, the resolution (</a:t>
            </a:r>
            <a:r>
              <a:rPr lang="en-GB" sz="1400" i="1" dirty="0"/>
              <a:t>A/HRC/RES/35/25</a:t>
            </a:r>
            <a:r>
              <a:rPr lang="en-GB" sz="1400" dirty="0"/>
              <a:t>) requested the HC to organize an expert workshop, to exchange best practices on how the UN supports States in preventing and fighting corruption, with a focus on HR</a:t>
            </a:r>
            <a:endParaRPr lang="en-US" sz="1400" dirty="0"/>
          </a:p>
          <a:p>
            <a:endParaRPr lang="en-US" sz="1600" dirty="0"/>
          </a:p>
        </p:txBody>
      </p:sp>
      <p:sp>
        <p:nvSpPr>
          <p:cNvPr id="17" name="Folded Corner 1">
            <a:extLst>
              <a:ext uri="{FF2B5EF4-FFF2-40B4-BE49-F238E27FC236}">
                <a16:creationId xmlns:a16="http://schemas.microsoft.com/office/drawing/2014/main" id="{3BFDA2DB-066E-42A9-8384-29BA97DBCE94}"/>
              </a:ext>
            </a:extLst>
          </p:cNvPr>
          <p:cNvSpPr/>
          <p:nvPr/>
        </p:nvSpPr>
        <p:spPr>
          <a:xfrm>
            <a:off x="9866101" y="3086618"/>
            <a:ext cx="1805940" cy="350779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 July 2019,  the resolution </a:t>
            </a:r>
            <a:r>
              <a:rPr lang="en-GB" sz="1400" i="1" dirty="0"/>
              <a:t>(A/HRC/RES/41/9) </a:t>
            </a:r>
            <a:r>
              <a:rPr lang="en-GB" sz="1400" dirty="0"/>
              <a:t>stressed the importance of policy coherence among the intergovernmental processes in Geneva, Vienna and New York on the issue of corruption and its impact on human rights</a:t>
            </a:r>
            <a:endParaRPr lang="en-US" sz="1600" dirty="0"/>
          </a:p>
        </p:txBody>
      </p:sp>
    </p:spTree>
    <p:extLst>
      <p:ext uri="{BB962C8B-B14F-4D97-AF65-F5344CB8AC3E}">
        <p14:creationId xmlns:p14="http://schemas.microsoft.com/office/powerpoint/2010/main" val="234490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6">
            <a:extLst>
              <a:ext uri="{FF2B5EF4-FFF2-40B4-BE49-F238E27FC236}">
                <a16:creationId xmlns:a16="http://schemas.microsoft.com/office/drawing/2014/main" id="{CD792AC6-BAEB-4FD7-92DE-FC13F6578049}"/>
              </a:ext>
            </a:extLst>
          </p:cNvPr>
          <p:cNvSpPr/>
          <p:nvPr/>
        </p:nvSpPr>
        <p:spPr>
          <a:xfrm>
            <a:off x="331077" y="1971690"/>
            <a:ext cx="8327148" cy="45710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lvl="0"/>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lvl="0" algn="just"/>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first </a:t>
            </a:r>
            <a:r>
              <a:rPr kumimoji="0" lang="en-GB" sz="1800" b="1" i="0" u="none" strike="noStrike" kern="1200" cap="none" spc="0" normalizeH="0" noProof="0" dirty="0">
                <a:ln>
                  <a:noFill/>
                </a:ln>
                <a:solidFill>
                  <a:prstClr val="white"/>
                </a:solidFill>
                <a:effectLst/>
                <a:uLnTx/>
                <a:uFillTx/>
                <a:latin typeface="Calibri" panose="020F0502020204030204"/>
                <a:ea typeface="+mn-ea"/>
                <a:cs typeface="+mn-cs"/>
              </a:rPr>
              <a:t>resolution submitted by Morocco </a:t>
            </a:r>
            <a:r>
              <a:rPr lang="en-GB" dirty="0"/>
              <a:t>(</a:t>
            </a:r>
            <a:r>
              <a:rPr lang="en-GB" i="1" dirty="0"/>
              <a:t>A/HRC/RES/23/9</a:t>
            </a:r>
            <a:r>
              <a:rPr lang="en-GB" dirty="0"/>
              <a:t>) </a:t>
            </a:r>
            <a:r>
              <a:rPr kumimoji="0" lang="en-GB" sz="1800" b="0" i="0" u="none" strike="noStrike" kern="1200" cap="none" spc="0" normalizeH="0" noProof="0" dirty="0">
                <a:ln>
                  <a:noFill/>
                </a:ln>
                <a:solidFill>
                  <a:prstClr val="white"/>
                </a:solidFill>
                <a:effectLst/>
                <a:uLnTx/>
                <a:uFillTx/>
                <a:latin typeface="Calibri" panose="020F0502020204030204"/>
                <a:ea typeface="+mn-ea"/>
                <a:cs typeface="+mn-cs"/>
              </a:rPr>
              <a:t>to the HRC on the negative impact of corruption on the enjoyment human rights, was adopted during 23th session of the HRC, held in </a:t>
            </a:r>
            <a:r>
              <a:rPr kumimoji="0" lang="en-GB" sz="1800" b="0" i="1" u="none" strike="noStrike" kern="1200" cap="none" spc="0" normalizeH="0" noProof="0" dirty="0">
                <a:ln>
                  <a:noFill/>
                </a:ln>
                <a:solidFill>
                  <a:prstClr val="white"/>
                </a:solidFill>
                <a:effectLst/>
                <a:uLnTx/>
                <a:uFillTx/>
                <a:latin typeface="Calibri" panose="020F0502020204030204"/>
                <a:ea typeface="+mn-ea"/>
                <a:cs typeface="+mn-cs"/>
              </a:rPr>
              <a:t>June 2013, </a:t>
            </a:r>
            <a:r>
              <a:rPr kumimoji="0" lang="en-GB" sz="1800" b="0" i="0" u="none" strike="noStrike" kern="1200" cap="none" spc="0" normalizeH="0" noProof="0" dirty="0">
                <a:ln>
                  <a:noFill/>
                </a:ln>
                <a:solidFill>
                  <a:prstClr val="white"/>
                </a:solidFill>
                <a:effectLst/>
                <a:uLnTx/>
                <a:uFillTx/>
                <a:latin typeface="Calibri" panose="020F0502020204030204"/>
                <a:ea typeface="+mn-ea"/>
                <a:cs typeface="+mn-cs"/>
              </a:rPr>
              <a:t>under the agenda item 3</a:t>
            </a:r>
            <a:r>
              <a:rPr lang="en-GB" dirty="0">
                <a:solidFill>
                  <a:prstClr val="white"/>
                </a:solidFill>
                <a:latin typeface="Calibri" panose="020F0502020204030204"/>
              </a:rPr>
              <a:t>. In this resolution the Council recognized: </a:t>
            </a:r>
          </a:p>
          <a:p>
            <a:pPr lvl="0" algn="just"/>
            <a:endParaRPr lang="en-GB" dirty="0">
              <a:solidFill>
                <a:prstClr val="white"/>
              </a:solidFill>
              <a:latin typeface="Calibri" panose="020F0502020204030204"/>
            </a:endParaRPr>
          </a:p>
          <a:p>
            <a:pPr marL="285750" indent="-285750" algn="just">
              <a:buFont typeface="Wingdings" panose="05000000000000000000" pitchFamily="2" charset="2"/>
              <a:buChar char="Ø"/>
            </a:pPr>
            <a:r>
              <a:rPr lang="en-GB" b="1" dirty="0"/>
              <a:t>The link between anti-corruption efforts and human rights, and the importance of exploring how to better utilize UN human rights mechanisms in this regard;</a:t>
            </a:r>
          </a:p>
          <a:p>
            <a:pPr algn="just"/>
            <a:endParaRPr lang="en-GB" sz="700" b="1" dirty="0"/>
          </a:p>
          <a:p>
            <a:pPr algn="just"/>
            <a:endParaRPr lang="en-GB" sz="500" b="1" dirty="0"/>
          </a:p>
          <a:p>
            <a:pPr marL="285750" indent="-285750" algn="just">
              <a:buFont typeface="Wingdings" panose="05000000000000000000" pitchFamily="2" charset="2"/>
              <a:buChar char="Ø"/>
            </a:pPr>
            <a:r>
              <a:rPr lang="en-GB" b="1" dirty="0">
                <a:solidFill>
                  <a:prstClr val="white"/>
                </a:solidFill>
                <a:latin typeface="Calibri" panose="020F0502020204030204"/>
              </a:rPr>
              <a:t>Requested </a:t>
            </a:r>
            <a:r>
              <a:rPr lang="en-GB" b="1" dirty="0"/>
              <a:t>the Advisory Committee to submit a research-based report to the HRC on the issue of the negative impact of corruption on the enjoyment of human rights, </a:t>
            </a:r>
            <a:r>
              <a:rPr lang="en-GB" dirty="0"/>
              <a:t>and to make recommendations on how the Council and its subsidiary bodies should consider this issue. </a:t>
            </a:r>
            <a:endParaRPr lang="en-GB" dirty="0">
              <a:solidFill>
                <a:prstClr val="white"/>
              </a:solidFill>
              <a:latin typeface="Calibri" panose="020F0502020204030204"/>
            </a:endParaRPr>
          </a:p>
          <a:p>
            <a:pPr lvl="0"/>
            <a:endParaRPr lang="en-GB" dirty="0">
              <a:solidFill>
                <a:prstClr val="white"/>
              </a:solidFill>
              <a:latin typeface="Calibri" panose="020F0502020204030204"/>
            </a:endParaRPr>
          </a:p>
          <a:p>
            <a:pPr marL="285750" lvl="0" indent="-285750">
              <a:buFont typeface="Wingdings" panose="05000000000000000000" pitchFamily="2" charset="2"/>
              <a:buChar char="Ø"/>
            </a:pPr>
            <a:endParaRPr lang="en-GB" dirty="0">
              <a:solidFill>
                <a:prstClr val="white"/>
              </a:solidFill>
              <a:latin typeface="Calibri" panose="020F0502020204030204"/>
            </a:endParaRPr>
          </a:p>
          <a:p>
            <a:pPr lvl="0"/>
            <a:endParaRPr lang="en-GB" baseline="0" dirty="0">
              <a:solidFill>
                <a:prstClr val="white"/>
              </a:solidFill>
              <a:latin typeface="Calibri" panose="020F0502020204030204"/>
            </a:endParaRPr>
          </a:p>
          <a:p>
            <a:pPr lvl="0"/>
            <a:endParaRPr kumimoji="0" lang="en-GB" sz="1600" b="0" i="0" u="none" strike="noStrike" kern="1200" cap="none" spc="0" normalizeH="0" noProof="0" dirty="0">
              <a:ln>
                <a:noFill/>
              </a:ln>
              <a:solidFill>
                <a:prstClr val="white"/>
              </a:solidFill>
              <a:effectLst/>
              <a:uLnTx/>
              <a:uFillTx/>
              <a:latin typeface="Calibri" panose="020F0502020204030204"/>
              <a:ea typeface="+mn-ea"/>
              <a:cs typeface="+mn-cs"/>
            </a:endParaRPr>
          </a:p>
          <a:p>
            <a:pPr lvl="0"/>
            <a:endParaRPr lang="en-GB" sz="1600" baseline="0" dirty="0">
              <a:solidFill>
                <a:prstClr val="white"/>
              </a:solidFill>
              <a:latin typeface="Calibri" panose="020F0502020204030204"/>
            </a:endParaRPr>
          </a:p>
          <a:p>
            <a:pPr lvl="0"/>
            <a:endParaRPr kumimoji="0" lang="en-GB" sz="1600" b="0" i="0" u="none" strike="noStrike" kern="1200" cap="none" spc="0" normalizeH="0" noProof="0" dirty="0">
              <a:ln>
                <a:noFill/>
              </a:ln>
              <a:solidFill>
                <a:prstClr val="white"/>
              </a:solidFill>
              <a:effectLst/>
              <a:uLnTx/>
              <a:uFillTx/>
              <a:latin typeface="Calibri" panose="020F0502020204030204"/>
              <a:ea typeface="+mn-ea"/>
              <a:cs typeface="+mn-cs"/>
            </a:endParaRPr>
          </a:p>
          <a:p>
            <a:pPr lvl="0"/>
            <a:endParaRPr lang="en-GB" sz="1600" baseline="0" dirty="0">
              <a:solidFill>
                <a:prstClr val="white"/>
              </a:solidFill>
              <a:latin typeface="Calibri" panose="020F0502020204030204"/>
            </a:endParaRPr>
          </a:p>
          <a:p>
            <a:pPr lvl="0"/>
            <a:endParaRPr kumimoji="0" lang="en-GB" sz="1600" b="0" i="0" u="none" strike="noStrike" kern="1200" cap="none" spc="0" normalizeH="0" noProof="0" dirty="0">
              <a:ln>
                <a:noFill/>
              </a:ln>
              <a:solidFill>
                <a:prstClr val="white"/>
              </a:solidFill>
              <a:effectLst/>
              <a:uLnTx/>
              <a:uFillTx/>
              <a:latin typeface="Calibri" panose="020F0502020204030204"/>
              <a:ea typeface="+mn-ea"/>
              <a:cs typeface="+mn-cs"/>
            </a:endParaRPr>
          </a:p>
          <a:p>
            <a:pPr lvl="0"/>
            <a:endParaRPr lang="en-GB" sz="1600" baseline="0" dirty="0">
              <a:solidFill>
                <a:prstClr val="white"/>
              </a:solidFill>
              <a:latin typeface="Calibri" panose="020F0502020204030204"/>
            </a:endParaRPr>
          </a:p>
          <a:p>
            <a:pPr lvl="0"/>
            <a:endParaRPr kumimoji="0" lang="en-GB" sz="1600" b="0" i="0" u="none" strike="noStrike" kern="1200" cap="none" spc="0" normalizeH="0" noProof="0" dirty="0">
              <a:ln>
                <a:noFill/>
              </a:ln>
              <a:solidFill>
                <a:prstClr val="white"/>
              </a:solidFill>
              <a:effectLst/>
              <a:uLnTx/>
              <a:uFillTx/>
              <a:latin typeface="Calibri" panose="020F0502020204030204"/>
              <a:ea typeface="+mn-ea"/>
              <a:cs typeface="+mn-cs"/>
            </a:endParaRPr>
          </a:p>
          <a:p>
            <a:pPr lvl="0"/>
            <a:endParaRPr lang="en-GB" sz="1600" baseline="0" dirty="0">
              <a:solidFill>
                <a:prstClr val="white"/>
              </a:solidFill>
              <a:latin typeface="Calibri" panose="020F0502020204030204"/>
            </a:endParaRPr>
          </a:p>
          <a:p>
            <a:pPr lvl="0"/>
            <a:endParaRPr kumimoji="0" lang="en-GB" sz="1600" b="0" i="0" u="none" strike="noStrike" kern="1200" cap="none" spc="0" normalizeH="0" noProof="0" dirty="0">
              <a:ln>
                <a:noFill/>
              </a:ln>
              <a:solidFill>
                <a:prstClr val="white"/>
              </a:solidFill>
              <a:effectLst/>
              <a:uLnTx/>
              <a:uFillTx/>
              <a:latin typeface="Calibri" panose="020F0502020204030204"/>
              <a:ea typeface="+mn-ea"/>
              <a:cs typeface="+mn-cs"/>
            </a:endParaRPr>
          </a:p>
          <a:p>
            <a:pPr lvl="0"/>
            <a:endParaRPr lang="en-GB" sz="1600" baseline="0" dirty="0">
              <a:solidFill>
                <a:prstClr val="white"/>
              </a:solidFill>
              <a:latin typeface="Calibri" panose="020F0502020204030204"/>
            </a:endParaRPr>
          </a:p>
          <a:p>
            <a:pPr lvl="0"/>
            <a:endParaRPr kumimoji="0" lang="en-GB" sz="1600" b="0" i="0" u="none" strike="noStrike" kern="1200" cap="none" spc="0" normalizeH="0" noProof="0" dirty="0">
              <a:ln>
                <a:noFill/>
              </a:ln>
              <a:solidFill>
                <a:prstClr val="white"/>
              </a:solidFill>
              <a:effectLst/>
              <a:uLnTx/>
              <a:uFillTx/>
              <a:latin typeface="Calibri" panose="020F0502020204030204"/>
              <a:ea typeface="+mn-ea"/>
              <a:cs typeface="+mn-cs"/>
            </a:endParaRPr>
          </a:p>
          <a:p>
            <a:pPr lvl="0"/>
            <a:endParaRPr lang="en-GB" sz="1600" baseline="0" dirty="0">
              <a:solidFill>
                <a:prstClr val="white"/>
              </a:solidFill>
              <a:latin typeface="Calibri" panose="020F0502020204030204"/>
            </a:endParaRPr>
          </a:p>
          <a:p>
            <a:pPr lvl="0"/>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olded Corner 1">
            <a:extLst>
              <a:ext uri="{FF2B5EF4-FFF2-40B4-BE49-F238E27FC236}">
                <a16:creationId xmlns:a16="http://schemas.microsoft.com/office/drawing/2014/main" id="{158E14D6-BA5D-411A-9523-7E37E0485179}"/>
              </a:ext>
            </a:extLst>
          </p:cNvPr>
          <p:cNvSpPr/>
          <p:nvPr/>
        </p:nvSpPr>
        <p:spPr>
          <a:xfrm>
            <a:off x="9767107" y="2172218"/>
            <a:ext cx="1805940" cy="350779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endParaRPr lang="en-GB" sz="1400" dirty="0"/>
          </a:p>
          <a:p>
            <a:pPr algn="ctr"/>
            <a:endParaRPr lang="en-GB" sz="1400" dirty="0"/>
          </a:p>
          <a:p>
            <a:pPr algn="ctr"/>
            <a:r>
              <a:rPr lang="en-GB" sz="1400" dirty="0"/>
              <a:t>In June 2013, the resolution (A/HRC/RES/23/9) requested the Committee to submit a research-based report on the negative impacts of corruption on HR &amp; to make recommendations on how to consider this issue; </a:t>
            </a:r>
            <a:endParaRPr lang="en-US" sz="1400" dirty="0"/>
          </a:p>
          <a:p>
            <a:endParaRPr lang="en-US" sz="1600" dirty="0"/>
          </a:p>
          <a:p>
            <a:endParaRPr lang="en-US" sz="1600" dirty="0"/>
          </a:p>
        </p:txBody>
      </p:sp>
      <p:sp>
        <p:nvSpPr>
          <p:cNvPr id="6" name="Title 2">
            <a:extLst>
              <a:ext uri="{FF2B5EF4-FFF2-40B4-BE49-F238E27FC236}">
                <a16:creationId xmlns:a16="http://schemas.microsoft.com/office/drawing/2014/main" id="{72B66EEE-10BA-4F63-BFB9-CEF66EDE8226}"/>
              </a:ext>
            </a:extLst>
          </p:cNvPr>
          <p:cNvSpPr>
            <a:spLocks noGrp="1"/>
          </p:cNvSpPr>
          <p:nvPr>
            <p:ph type="title"/>
          </p:nvPr>
        </p:nvSpPr>
        <p:spPr>
          <a:xfrm>
            <a:off x="619125" y="674688"/>
            <a:ext cx="10953750" cy="615950"/>
          </a:xfrm>
        </p:spPr>
        <p:txBody>
          <a:bodyPr>
            <a:noAutofit/>
          </a:bodyPr>
          <a:lstStyle/>
          <a:p>
            <a:pPr algn="ctr"/>
            <a:r>
              <a:rPr lang="en-GB" sz="2400" dirty="0"/>
              <a:t>III - The different resolutions adopted by HRC on corruption (2013-2019)</a:t>
            </a:r>
          </a:p>
        </p:txBody>
      </p:sp>
    </p:spTree>
    <p:extLst>
      <p:ext uri="{BB962C8B-B14F-4D97-AF65-F5344CB8AC3E}">
        <p14:creationId xmlns:p14="http://schemas.microsoft.com/office/powerpoint/2010/main" val="254499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6">
            <a:extLst>
              <a:ext uri="{FF2B5EF4-FFF2-40B4-BE49-F238E27FC236}">
                <a16:creationId xmlns:a16="http://schemas.microsoft.com/office/drawing/2014/main" id="{30E86E72-8994-4975-A7D9-76F13962D36C}"/>
              </a:ext>
            </a:extLst>
          </p:cNvPr>
          <p:cNvSpPr/>
          <p:nvPr/>
        </p:nvSpPr>
        <p:spPr>
          <a:xfrm>
            <a:off x="331077" y="1971690"/>
            <a:ext cx="8327148" cy="45710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lvl="0"/>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lvl="0" algn="just"/>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In July 2014, the HRC</a:t>
            </a:r>
            <a:r>
              <a:rPr kumimoji="0" lang="en-GB" sz="1800" b="0" i="0" u="none" strike="noStrike" kern="1200" cap="none" spc="0" normalizeH="0" noProof="0" dirty="0">
                <a:ln>
                  <a:noFill/>
                </a:ln>
                <a:solidFill>
                  <a:prstClr val="white"/>
                </a:solidFill>
                <a:effectLst/>
                <a:uLnTx/>
                <a:uFillTx/>
                <a:latin typeface="Calibri" panose="020F0502020204030204"/>
                <a:ea typeface="+mn-ea"/>
                <a:cs typeface="+mn-cs"/>
              </a:rPr>
              <a:t> adopted during its 26</a:t>
            </a:r>
            <a:r>
              <a:rPr kumimoji="0" lang="en-GB" sz="1800" b="0" i="0"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GB" sz="1800" b="0" i="0" u="none" strike="noStrike" kern="1200" cap="none" spc="0" normalizeH="0" noProof="0" dirty="0">
                <a:ln>
                  <a:noFill/>
                </a:ln>
                <a:solidFill>
                  <a:prstClr val="white"/>
                </a:solidFill>
                <a:effectLst/>
                <a:uLnTx/>
                <a:uFillTx/>
                <a:latin typeface="Calibri" panose="020F0502020204030204"/>
                <a:ea typeface="+mn-ea"/>
                <a:cs typeface="+mn-cs"/>
              </a:rPr>
              <a:t> session (02-27 March 2015) a </a:t>
            </a:r>
            <a:r>
              <a:rPr kumimoji="0" lang="en-GB" sz="1800" b="1" i="0" u="none" strike="noStrike" kern="1200" cap="none" spc="0" normalizeH="0" noProof="0" dirty="0">
                <a:ln>
                  <a:noFill/>
                </a:ln>
                <a:solidFill>
                  <a:prstClr val="white"/>
                </a:solidFill>
                <a:effectLst/>
                <a:uLnTx/>
                <a:uFillTx/>
                <a:latin typeface="Calibri" panose="020F0502020204030204"/>
                <a:ea typeface="+mn-ea"/>
                <a:cs typeface="+mn-cs"/>
              </a:rPr>
              <a:t>decision</a:t>
            </a:r>
            <a:r>
              <a:rPr kumimoji="0" lang="en-GB" sz="1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GB" sz="1800" b="0" i="1" u="none" strike="noStrike" kern="1200" cap="none" spc="0" normalizeH="0" noProof="0" dirty="0">
                <a:ln>
                  <a:noFill/>
                </a:ln>
                <a:solidFill>
                  <a:prstClr val="white"/>
                </a:solidFill>
                <a:effectLst/>
                <a:uLnTx/>
                <a:uFillTx/>
                <a:latin typeface="Calibri" panose="020F0502020204030204"/>
              </a:rPr>
              <a:t>(A/</a:t>
            </a:r>
            <a:r>
              <a:rPr lang="en-GB" i="1" dirty="0"/>
              <a:t>HRC/DEC/26/115) </a:t>
            </a:r>
            <a:r>
              <a:rPr lang="en-GB" dirty="0"/>
              <a:t>through which the Council : </a:t>
            </a:r>
          </a:p>
          <a:p>
            <a:pPr lvl="0" algn="just"/>
            <a:endParaRPr lang="en-GB" dirty="0"/>
          </a:p>
          <a:p>
            <a:pPr marL="285750" lvl="0" indent="-285750" algn="just">
              <a:buFont typeface="Wingdings" panose="05000000000000000000" pitchFamily="2" charset="2"/>
              <a:buChar char="Ø"/>
            </a:pPr>
            <a:r>
              <a:rPr lang="en-GB" dirty="0"/>
              <a:t>Accepted the </a:t>
            </a:r>
            <a:r>
              <a:rPr lang="en-GB" b="1" dirty="0"/>
              <a:t>request</a:t>
            </a:r>
            <a:r>
              <a:rPr lang="en-GB" dirty="0"/>
              <a:t> made by the Committee </a:t>
            </a:r>
            <a:r>
              <a:rPr lang="en-GB" b="1" dirty="0"/>
              <a:t>to extend the time schedule envisaged for the research-based report </a:t>
            </a:r>
            <a:r>
              <a:rPr lang="en-GB" dirty="0"/>
              <a:t>to allow for better informed work, inter alia, by analysing the numerous recently received responses to the Questionnaire; </a:t>
            </a:r>
          </a:p>
          <a:p>
            <a:pPr marL="285750" lvl="0" indent="-285750" algn="just">
              <a:buFont typeface="Wingdings" panose="05000000000000000000" pitchFamily="2" charset="2"/>
              <a:buChar char="Ø"/>
            </a:pPr>
            <a:endParaRPr lang="en-GB" dirty="0"/>
          </a:p>
          <a:p>
            <a:pPr marL="285750" lvl="0" indent="-285750" algn="just">
              <a:buFont typeface="Wingdings" panose="05000000000000000000" pitchFamily="2" charset="2"/>
              <a:buChar char="Ø"/>
            </a:pPr>
            <a:r>
              <a:rPr lang="en-GB" b="1" dirty="0"/>
              <a:t>Decided to request the Committee to submit the final research-based report to the Council at its 28</a:t>
            </a:r>
            <a:r>
              <a:rPr lang="en-GB" b="1" baseline="30000" dirty="0"/>
              <a:t>th</a:t>
            </a:r>
            <a:r>
              <a:rPr lang="en-GB" b="1" dirty="0"/>
              <a:t> session.</a:t>
            </a:r>
            <a:endParaRPr lang="en-GB" b="1" i="1" dirty="0">
              <a:solidFill>
                <a:prstClr val="white"/>
              </a:solidFill>
              <a:latin typeface="Calibri" panose="020F0502020204030204"/>
            </a:endParaRPr>
          </a:p>
          <a:p>
            <a:pPr lvl="0"/>
            <a:endParaRPr lang="en-GB" dirty="0">
              <a:solidFill>
                <a:prstClr val="white"/>
              </a:solidFill>
              <a:latin typeface="Calibri" panose="020F0502020204030204"/>
            </a:endParaRPr>
          </a:p>
          <a:p>
            <a:pPr marL="285750" lvl="0" indent="-285750">
              <a:buFont typeface="Wingdings" panose="05000000000000000000" pitchFamily="2" charset="2"/>
              <a:buChar char="Ø"/>
            </a:pPr>
            <a:endParaRPr lang="en-GB" dirty="0">
              <a:solidFill>
                <a:prstClr val="white"/>
              </a:solidFill>
              <a:latin typeface="Calibri" panose="020F0502020204030204"/>
            </a:endParaRPr>
          </a:p>
          <a:p>
            <a:pPr lvl="0"/>
            <a:endParaRPr lang="en-GB" baseline="0" dirty="0">
              <a:solidFill>
                <a:prstClr val="white"/>
              </a:solidFill>
              <a:latin typeface="Calibri" panose="020F0502020204030204"/>
            </a:endParaRPr>
          </a:p>
          <a:p>
            <a:pPr lvl="0"/>
            <a:endParaRPr kumimoji="0" lang="en-GB" sz="1600" b="0" i="0" u="none" strike="noStrike" kern="1200" cap="none" spc="0" normalizeH="0" noProof="0" dirty="0">
              <a:ln>
                <a:noFill/>
              </a:ln>
              <a:solidFill>
                <a:prstClr val="white"/>
              </a:solidFill>
              <a:effectLst/>
              <a:uLnTx/>
              <a:uFillTx/>
              <a:latin typeface="Calibri" panose="020F0502020204030204"/>
              <a:ea typeface="+mn-ea"/>
              <a:cs typeface="+mn-cs"/>
            </a:endParaRPr>
          </a:p>
          <a:p>
            <a:pPr lvl="0"/>
            <a:endParaRPr lang="en-GB" sz="1600" baseline="0" dirty="0">
              <a:solidFill>
                <a:prstClr val="white"/>
              </a:solidFill>
              <a:latin typeface="Calibri" panose="020F0502020204030204"/>
            </a:endParaRPr>
          </a:p>
          <a:p>
            <a:pPr lvl="0"/>
            <a:endParaRPr kumimoji="0" lang="en-GB" sz="1600" b="0" i="0" u="none" strike="noStrike" kern="1200" cap="none" spc="0" normalizeH="0" noProof="0" dirty="0">
              <a:ln>
                <a:noFill/>
              </a:ln>
              <a:solidFill>
                <a:prstClr val="white"/>
              </a:solidFill>
              <a:effectLst/>
              <a:uLnTx/>
              <a:uFillTx/>
              <a:latin typeface="Calibri" panose="020F0502020204030204"/>
              <a:ea typeface="+mn-ea"/>
              <a:cs typeface="+mn-cs"/>
            </a:endParaRPr>
          </a:p>
          <a:p>
            <a:pPr lvl="0"/>
            <a:endParaRPr lang="en-GB" sz="1600" baseline="0" dirty="0">
              <a:solidFill>
                <a:prstClr val="white"/>
              </a:solidFill>
              <a:latin typeface="Calibri" panose="020F0502020204030204"/>
            </a:endParaRPr>
          </a:p>
          <a:p>
            <a:pPr lvl="0"/>
            <a:endParaRPr kumimoji="0" lang="en-GB" sz="1600" b="0" i="0" u="none" strike="noStrike" kern="1200" cap="none" spc="0" normalizeH="0" noProof="0" dirty="0">
              <a:ln>
                <a:noFill/>
              </a:ln>
              <a:solidFill>
                <a:prstClr val="white"/>
              </a:solidFill>
              <a:effectLst/>
              <a:uLnTx/>
              <a:uFillTx/>
              <a:latin typeface="Calibri" panose="020F0502020204030204"/>
              <a:ea typeface="+mn-ea"/>
              <a:cs typeface="+mn-cs"/>
            </a:endParaRPr>
          </a:p>
          <a:p>
            <a:pPr lvl="0"/>
            <a:endParaRPr lang="en-GB" sz="1600" baseline="0" dirty="0">
              <a:solidFill>
                <a:prstClr val="white"/>
              </a:solidFill>
              <a:latin typeface="Calibri" panose="020F0502020204030204"/>
            </a:endParaRPr>
          </a:p>
          <a:p>
            <a:pPr lvl="0"/>
            <a:endParaRPr kumimoji="0" lang="en-GB" sz="1600" b="0" i="0" u="none" strike="noStrike" kern="1200" cap="none" spc="0" normalizeH="0" noProof="0" dirty="0">
              <a:ln>
                <a:noFill/>
              </a:ln>
              <a:solidFill>
                <a:prstClr val="white"/>
              </a:solidFill>
              <a:effectLst/>
              <a:uLnTx/>
              <a:uFillTx/>
              <a:latin typeface="Calibri" panose="020F0502020204030204"/>
              <a:ea typeface="+mn-ea"/>
              <a:cs typeface="+mn-cs"/>
            </a:endParaRPr>
          </a:p>
          <a:p>
            <a:pPr lvl="0"/>
            <a:endParaRPr lang="en-GB" sz="1600" baseline="0" dirty="0">
              <a:solidFill>
                <a:prstClr val="white"/>
              </a:solidFill>
              <a:latin typeface="Calibri" panose="020F0502020204030204"/>
            </a:endParaRPr>
          </a:p>
          <a:p>
            <a:pPr lvl="0"/>
            <a:endParaRPr kumimoji="0" lang="en-GB" sz="1600" b="0" i="0" u="none" strike="noStrike" kern="1200" cap="none" spc="0" normalizeH="0" noProof="0" dirty="0">
              <a:ln>
                <a:noFill/>
              </a:ln>
              <a:solidFill>
                <a:prstClr val="white"/>
              </a:solidFill>
              <a:effectLst/>
              <a:uLnTx/>
              <a:uFillTx/>
              <a:latin typeface="Calibri" panose="020F0502020204030204"/>
              <a:ea typeface="+mn-ea"/>
              <a:cs typeface="+mn-cs"/>
            </a:endParaRPr>
          </a:p>
          <a:p>
            <a:pPr lvl="0"/>
            <a:endParaRPr lang="en-GB" sz="1600" baseline="0" dirty="0">
              <a:solidFill>
                <a:prstClr val="white"/>
              </a:solidFill>
              <a:latin typeface="Calibri" panose="020F0502020204030204"/>
            </a:endParaRPr>
          </a:p>
          <a:p>
            <a:pPr lvl="0"/>
            <a:endParaRPr kumimoji="0" lang="en-GB" sz="1600" b="0" i="0" u="none" strike="noStrike" kern="1200" cap="none" spc="0" normalizeH="0" noProof="0" dirty="0">
              <a:ln>
                <a:noFill/>
              </a:ln>
              <a:solidFill>
                <a:prstClr val="white"/>
              </a:solidFill>
              <a:effectLst/>
              <a:uLnTx/>
              <a:uFillTx/>
              <a:latin typeface="Calibri" panose="020F0502020204030204"/>
              <a:ea typeface="+mn-ea"/>
              <a:cs typeface="+mn-cs"/>
            </a:endParaRPr>
          </a:p>
          <a:p>
            <a:pPr lvl="0"/>
            <a:endParaRPr lang="en-GB" sz="1600" baseline="0" dirty="0">
              <a:solidFill>
                <a:prstClr val="white"/>
              </a:solidFill>
              <a:latin typeface="Calibri" panose="020F0502020204030204"/>
            </a:endParaRPr>
          </a:p>
          <a:p>
            <a:pPr lvl="0"/>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lded Corner 1">
            <a:extLst>
              <a:ext uri="{FF2B5EF4-FFF2-40B4-BE49-F238E27FC236}">
                <a16:creationId xmlns:a16="http://schemas.microsoft.com/office/drawing/2014/main" id="{0F824795-476A-4FB5-98E5-F66BCDA48747}"/>
              </a:ext>
            </a:extLst>
          </p:cNvPr>
          <p:cNvSpPr/>
          <p:nvPr/>
        </p:nvSpPr>
        <p:spPr>
          <a:xfrm>
            <a:off x="9588286" y="2160788"/>
            <a:ext cx="1805940" cy="350779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 July 2014, the HRC decided (A/HRC/DEC/26/115)  to request the Committee to submit the final research-based report</a:t>
            </a:r>
          </a:p>
          <a:p>
            <a:pPr algn="ctr"/>
            <a:r>
              <a:rPr lang="en-GB" sz="1400" dirty="0"/>
              <a:t>to the Council at its twenty-eighth session </a:t>
            </a:r>
            <a:endParaRPr lang="en-US" sz="1400" dirty="0"/>
          </a:p>
          <a:p>
            <a:endParaRPr lang="en-US" sz="1600" dirty="0"/>
          </a:p>
        </p:txBody>
      </p:sp>
      <p:sp>
        <p:nvSpPr>
          <p:cNvPr id="5" name="Title 2">
            <a:extLst>
              <a:ext uri="{FF2B5EF4-FFF2-40B4-BE49-F238E27FC236}">
                <a16:creationId xmlns:a16="http://schemas.microsoft.com/office/drawing/2014/main" id="{543A30C4-D142-46D9-A69C-FDED7AF02BE4}"/>
              </a:ext>
            </a:extLst>
          </p:cNvPr>
          <p:cNvSpPr>
            <a:spLocks noGrp="1"/>
          </p:cNvSpPr>
          <p:nvPr>
            <p:ph type="title"/>
          </p:nvPr>
        </p:nvSpPr>
        <p:spPr>
          <a:xfrm>
            <a:off x="619125" y="674688"/>
            <a:ext cx="10953750" cy="615950"/>
          </a:xfrm>
        </p:spPr>
        <p:txBody>
          <a:bodyPr>
            <a:noAutofit/>
          </a:bodyPr>
          <a:lstStyle/>
          <a:p>
            <a:pPr algn="ctr"/>
            <a:r>
              <a:rPr lang="en-GB" sz="2400" dirty="0"/>
              <a:t>III - The different resolutions adopted by HRC on corruption (2013-2019)</a:t>
            </a:r>
          </a:p>
        </p:txBody>
      </p:sp>
    </p:spTree>
    <p:extLst>
      <p:ext uri="{BB962C8B-B14F-4D97-AF65-F5344CB8AC3E}">
        <p14:creationId xmlns:p14="http://schemas.microsoft.com/office/powerpoint/2010/main" val="365364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77AB78C-A92B-4867-B2CB-6980CF9322FD}"/>
              </a:ext>
            </a:extLst>
          </p:cNvPr>
          <p:cNvSpPr/>
          <p:nvPr/>
        </p:nvSpPr>
        <p:spPr>
          <a:xfrm>
            <a:off x="5293249" y="7249725"/>
            <a:ext cx="858652" cy="55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 Diagonal Corner Rectangle 6"/>
          <p:cNvSpPr/>
          <p:nvPr/>
        </p:nvSpPr>
        <p:spPr>
          <a:xfrm>
            <a:off x="331077" y="1971690"/>
            <a:ext cx="8327148" cy="45710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On the 05 January 2015, </a:t>
            </a:r>
            <a:r>
              <a:rPr lang="en-GB" dirty="0">
                <a:solidFill>
                  <a:prstClr val="white"/>
                </a:solidFill>
              </a:rPr>
              <a:t>the Advisory Committee published its final report on the issue of the negative impact of Corruption on the enjoyment of HR and concluded, inter alia, that: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lvl="0" indent="-285750" algn="just">
              <a:buFont typeface="Wingdings" panose="05000000000000000000" pitchFamily="2" charset="2"/>
              <a:buChar char="Ø"/>
            </a:pPr>
            <a:r>
              <a:rPr lang="en-GB" dirty="0">
                <a:solidFill>
                  <a:prstClr val="white"/>
                </a:solidFill>
              </a:rPr>
              <a:t>The link between corruption and impairment of the enjoyment of HR does not necessarily require to develop a clear-cut definition of corruption; </a:t>
            </a:r>
          </a:p>
          <a:p>
            <a:pPr lvl="0" algn="just"/>
            <a:endParaRPr lang="en-GB" sz="400" dirty="0">
              <a:solidFill>
                <a:prstClr val="white"/>
              </a:solidFill>
            </a:endParaRPr>
          </a:p>
          <a:p>
            <a:pPr marL="285750" lvl="0" indent="-285750" algn="just">
              <a:buFont typeface="Wingdings" panose="05000000000000000000" pitchFamily="2" charset="2"/>
              <a:buChar char="Ø"/>
            </a:pPr>
            <a:r>
              <a:rPr lang="en-GB" dirty="0">
                <a:solidFill>
                  <a:prstClr val="white"/>
                </a:solidFill>
              </a:rPr>
              <a:t>From a HR perspective, the differentiation of corruption in the public sector and the private sector makes sense, as both sectors can lead to              violations of HR; </a:t>
            </a:r>
          </a:p>
          <a:p>
            <a:pPr marL="285750" lvl="0" indent="-285750" algn="just">
              <a:buFont typeface="Wingdings" panose="05000000000000000000" pitchFamily="2" charset="2"/>
              <a:buChar char="Ø"/>
            </a:pPr>
            <a:endParaRPr lang="en-GB" sz="400" dirty="0">
              <a:solidFill>
                <a:prstClr val="white"/>
              </a:solidFill>
            </a:endParaRPr>
          </a:p>
          <a:p>
            <a:pPr marL="285750" lvl="0" indent="-285750" algn="just">
              <a:buFont typeface="Wingdings" panose="05000000000000000000" pitchFamily="2" charset="2"/>
              <a:buChar char="Ø"/>
            </a:pPr>
            <a:r>
              <a:rPr lang="en-GB" dirty="0">
                <a:solidFill>
                  <a:prstClr val="white"/>
                </a:solidFill>
              </a:rPr>
              <a:t>The difficulty to identify all of the HR that can be violated by corruption; </a:t>
            </a:r>
          </a:p>
          <a:p>
            <a:pPr marL="285750" lvl="0" indent="-285750" algn="just">
              <a:buFont typeface="Wingdings" panose="05000000000000000000" pitchFamily="2" charset="2"/>
              <a:buChar char="Ø"/>
            </a:pPr>
            <a:endParaRPr lang="en-GB" sz="400" dirty="0">
              <a:solidFill>
                <a:prstClr val="white"/>
              </a:solidFill>
            </a:endParaRPr>
          </a:p>
          <a:p>
            <a:pPr marL="285750" lvl="0" indent="-285750" algn="just">
              <a:buFont typeface="Wingdings" panose="05000000000000000000" pitchFamily="2" charset="2"/>
              <a:buChar char="Ø"/>
            </a:pPr>
            <a:r>
              <a:rPr lang="en-GB" dirty="0">
                <a:solidFill>
                  <a:prstClr val="white"/>
                </a:solidFill>
              </a:rPr>
              <a:t>The HR perspective should not be seen as jeopardizing any effort to          combat corruption under criminal law. </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18952" y="1431235"/>
            <a:ext cx="10954095" cy="400110"/>
          </a:xfrm>
          <a:prstGeom prst="rect">
            <a:avLst/>
          </a:prstGeom>
          <a:noFill/>
        </p:spPr>
        <p:txBody>
          <a:bodyPr wrap="square" rtlCol="0">
            <a:spAutoFit/>
          </a:bodyPr>
          <a:lstStyle/>
          <a:p>
            <a:pPr lvl="0" algn="ctr"/>
            <a:r>
              <a:rPr lang="en-GB" sz="2000" b="1" dirty="0">
                <a:solidFill>
                  <a:srgbClr val="26233E"/>
                </a:solidFill>
              </a:rPr>
              <a:t> Final report on the negative impact of corruption on the enjoyment of Human Rights (Jan. 2015)</a:t>
            </a:r>
            <a:endParaRPr kumimoji="0" lang="en-US" sz="2000" b="1" i="0" u="none" strike="noStrike" kern="1200" cap="none" spc="0" normalizeH="0" baseline="0" noProof="0" dirty="0">
              <a:ln>
                <a:noFill/>
              </a:ln>
              <a:solidFill>
                <a:srgbClr val="26233E"/>
              </a:solidFill>
              <a:effectLst/>
              <a:uLnTx/>
              <a:uFillTx/>
              <a:latin typeface="Calibri" panose="020F0502020204030204"/>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3218" y="2397190"/>
            <a:ext cx="3280246" cy="1551945"/>
          </a:xfrm>
          <a:prstGeom prst="rect">
            <a:avLst/>
          </a:prstGeom>
          <a:ln>
            <a:noFill/>
          </a:ln>
          <a:effectLst>
            <a:softEdge rad="112500"/>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134" t="21338" r="3360" b="27675"/>
          <a:stretch/>
        </p:blipFill>
        <p:spPr>
          <a:xfrm rot="21166523">
            <a:off x="8689051" y="4283254"/>
            <a:ext cx="3211549" cy="169134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Title 2">
            <a:extLst>
              <a:ext uri="{FF2B5EF4-FFF2-40B4-BE49-F238E27FC236}">
                <a16:creationId xmlns:a16="http://schemas.microsoft.com/office/drawing/2014/main" id="{398616D8-5315-4AD9-A7EE-F9A5ACC0E7A4}"/>
              </a:ext>
            </a:extLst>
          </p:cNvPr>
          <p:cNvSpPr>
            <a:spLocks noGrp="1"/>
          </p:cNvSpPr>
          <p:nvPr>
            <p:ph type="title"/>
          </p:nvPr>
        </p:nvSpPr>
        <p:spPr>
          <a:xfrm>
            <a:off x="619125" y="674688"/>
            <a:ext cx="10953750" cy="615950"/>
          </a:xfrm>
        </p:spPr>
        <p:txBody>
          <a:bodyPr>
            <a:noAutofit/>
          </a:bodyPr>
          <a:lstStyle/>
          <a:p>
            <a:pPr algn="ctr"/>
            <a:r>
              <a:rPr lang="en-GB" sz="2400" dirty="0"/>
              <a:t>III - The different resolutions adopted by HRC on corruption (2013-2019)</a:t>
            </a:r>
          </a:p>
        </p:txBody>
      </p:sp>
    </p:spTree>
    <p:extLst>
      <p:ext uri="{BB962C8B-B14F-4D97-AF65-F5344CB8AC3E}">
        <p14:creationId xmlns:p14="http://schemas.microsoft.com/office/powerpoint/2010/main" val="30327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0A7248A-E9A6-4940-9055-7B994122F0EB}"/>
              </a:ext>
            </a:extLst>
          </p:cNvPr>
          <p:cNvSpPr>
            <a:spLocks noGrp="1"/>
          </p:cNvSpPr>
          <p:nvPr>
            <p:ph type="title"/>
          </p:nvPr>
        </p:nvSpPr>
        <p:spPr/>
        <p:txBody>
          <a:bodyPr>
            <a:noAutofit/>
          </a:bodyPr>
          <a:lstStyle/>
          <a:p>
            <a:r>
              <a:rPr lang="en-GB" sz="2400" dirty="0"/>
              <a:t>III - The different resolutions adopted by HRC on corruption (2013-2019)</a:t>
            </a:r>
            <a:endParaRPr lang="en-AT" sz="2400" dirty="0"/>
          </a:p>
        </p:txBody>
      </p:sp>
      <p:sp>
        <p:nvSpPr>
          <p:cNvPr id="4" name="Round Diagonal Corner Rectangle 6">
            <a:extLst>
              <a:ext uri="{FF2B5EF4-FFF2-40B4-BE49-F238E27FC236}">
                <a16:creationId xmlns:a16="http://schemas.microsoft.com/office/drawing/2014/main" id="{9913483F-7614-41C0-82E0-0E7667D58FD5}"/>
              </a:ext>
            </a:extLst>
          </p:cNvPr>
          <p:cNvSpPr/>
          <p:nvPr/>
        </p:nvSpPr>
        <p:spPr>
          <a:xfrm>
            <a:off x="331077" y="1971690"/>
            <a:ext cx="8327148" cy="45710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lvl="0" algn="just"/>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GB" dirty="0">
                <a:solidFill>
                  <a:prstClr val="white"/>
                </a:solidFill>
              </a:rPr>
              <a:t>The </a:t>
            </a:r>
            <a:r>
              <a:rPr lang="en-GB" b="1" dirty="0">
                <a:solidFill>
                  <a:prstClr val="white"/>
                </a:solidFill>
              </a:rPr>
              <a:t>second resolution submitted by Morocco </a:t>
            </a:r>
            <a:r>
              <a:rPr lang="en-GB" dirty="0"/>
              <a:t>(</a:t>
            </a:r>
            <a:r>
              <a:rPr lang="en-GB" i="1" dirty="0"/>
              <a:t>A/HRC/RES/29/11</a:t>
            </a:r>
            <a:r>
              <a:rPr lang="en-GB" dirty="0"/>
              <a:t>) </a:t>
            </a:r>
            <a:r>
              <a:rPr lang="en-GB" dirty="0">
                <a:solidFill>
                  <a:prstClr val="white"/>
                </a:solidFill>
              </a:rPr>
              <a:t>to the HRC on the negative impact of corruption on the enjoyment human rights, was adopted during 29</a:t>
            </a:r>
            <a:r>
              <a:rPr lang="en-GB" baseline="30000" dirty="0">
                <a:solidFill>
                  <a:prstClr val="white"/>
                </a:solidFill>
              </a:rPr>
              <a:t>th</a:t>
            </a:r>
            <a:r>
              <a:rPr lang="en-GB" dirty="0">
                <a:solidFill>
                  <a:prstClr val="white"/>
                </a:solidFill>
              </a:rPr>
              <a:t> session of the HRC, held in </a:t>
            </a:r>
            <a:r>
              <a:rPr lang="en-GB" i="1" dirty="0">
                <a:solidFill>
                  <a:prstClr val="white"/>
                </a:solidFill>
              </a:rPr>
              <a:t>July 2015, </a:t>
            </a:r>
            <a:r>
              <a:rPr lang="en-GB" dirty="0">
                <a:solidFill>
                  <a:prstClr val="white"/>
                </a:solidFill>
              </a:rPr>
              <a:t>under the agenda item 3. In this resolution the Council emphasized that:</a:t>
            </a:r>
          </a:p>
          <a:p>
            <a:pPr lvl="0" algn="just"/>
            <a:endParaRPr lang="en-GB" sz="700" dirty="0">
              <a:solidFill>
                <a:prstClr val="white"/>
              </a:solidFill>
            </a:endParaRPr>
          </a:p>
          <a:p>
            <a:pPr marL="285750" lvl="0" indent="-285750" algn="just">
              <a:buFont typeface="Wingdings" panose="05000000000000000000" pitchFamily="2" charset="2"/>
              <a:buChar char="Ø"/>
            </a:pPr>
            <a:r>
              <a:rPr lang="en-GB" b="1" dirty="0"/>
              <a:t>Human rights education and awareness-raising campaigns and other measures are important enablers for the prevention of and the fight against corruption;</a:t>
            </a:r>
          </a:p>
          <a:p>
            <a:pPr lvl="0" algn="just"/>
            <a:endParaRPr lang="en-GB" sz="700" b="1" dirty="0"/>
          </a:p>
          <a:p>
            <a:pPr lvl="0" algn="just"/>
            <a:endParaRPr lang="en-GB" sz="500" b="1" dirty="0"/>
          </a:p>
          <a:p>
            <a:pPr marL="285750" lvl="0" indent="-285750">
              <a:buFont typeface="Wingdings" panose="05000000000000000000" pitchFamily="2" charset="2"/>
              <a:buChar char="Ø"/>
            </a:pPr>
            <a:r>
              <a:rPr lang="en-GB" b="1" dirty="0">
                <a:solidFill>
                  <a:prstClr val="white"/>
                </a:solidFill>
              </a:rPr>
              <a:t> </a:t>
            </a:r>
            <a:r>
              <a:rPr lang="en-GB" b="1" i="1" dirty="0"/>
              <a:t>Recognized </a:t>
            </a:r>
            <a:r>
              <a:rPr lang="en-GB" b="1" dirty="0"/>
              <a:t>that the negative impact of corruption on human rights and sustainable development can be combated through anti-corruption education;</a:t>
            </a:r>
          </a:p>
          <a:p>
            <a:pPr lvl="0"/>
            <a:endParaRPr lang="en-GB" sz="700" b="1" dirty="0"/>
          </a:p>
          <a:p>
            <a:pPr lvl="0"/>
            <a:endParaRPr lang="en-GB" sz="500" b="1" dirty="0"/>
          </a:p>
          <a:p>
            <a:pPr marL="285750" lvl="0" indent="-285750">
              <a:buFont typeface="Wingdings" panose="05000000000000000000" pitchFamily="2" charset="2"/>
              <a:buChar char="Ø"/>
            </a:pPr>
            <a:r>
              <a:rPr lang="en-GB" b="1" i="1" dirty="0"/>
              <a:t>Encouraged </a:t>
            </a:r>
            <a:r>
              <a:rPr lang="en-GB" b="1" dirty="0"/>
              <a:t>the mechanisms of the HRC to consider, within their existing mandates, the issue of the negative impact of corruption on the enjoyment of human rights.</a:t>
            </a:r>
            <a:endParaRPr lang="en-GB" b="1" dirty="0">
              <a:solidFill>
                <a:prstClr val="white"/>
              </a:solidFill>
            </a:endParaRPr>
          </a:p>
        </p:txBody>
      </p:sp>
      <p:sp>
        <p:nvSpPr>
          <p:cNvPr id="5" name="Folded Corner 1">
            <a:extLst>
              <a:ext uri="{FF2B5EF4-FFF2-40B4-BE49-F238E27FC236}">
                <a16:creationId xmlns:a16="http://schemas.microsoft.com/office/drawing/2014/main" id="{59A66E02-35EC-40FF-8149-FB31CE5F620F}"/>
              </a:ext>
            </a:extLst>
          </p:cNvPr>
          <p:cNvSpPr/>
          <p:nvPr/>
        </p:nvSpPr>
        <p:spPr>
          <a:xfrm>
            <a:off x="9767107" y="2503290"/>
            <a:ext cx="1805940" cy="350779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In July 2015, the </a:t>
            </a:r>
            <a:r>
              <a:rPr lang="en-GB" sz="1400" dirty="0"/>
              <a:t>resolution (</a:t>
            </a:r>
            <a:r>
              <a:rPr lang="en-GB" sz="1400" i="1" dirty="0"/>
              <a:t>A/HRC/RES/29/11</a:t>
            </a:r>
            <a:r>
              <a:rPr lang="en-GB" sz="1400" dirty="0"/>
              <a:t>) requested the High Commissioner to prepare a compilation of best practices of efforts to counter the negative impact of corruption on the enjoyment of all HR</a:t>
            </a:r>
            <a:endParaRPr lang="en-US" sz="1400" dirty="0"/>
          </a:p>
          <a:p>
            <a:endParaRPr lang="en-US" sz="1600" dirty="0"/>
          </a:p>
        </p:txBody>
      </p:sp>
    </p:spTree>
    <p:extLst>
      <p:ext uri="{BB962C8B-B14F-4D97-AF65-F5344CB8AC3E}">
        <p14:creationId xmlns:p14="http://schemas.microsoft.com/office/powerpoint/2010/main" val="335278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6">
            <a:extLst>
              <a:ext uri="{FF2B5EF4-FFF2-40B4-BE49-F238E27FC236}">
                <a16:creationId xmlns:a16="http://schemas.microsoft.com/office/drawing/2014/main" id="{F0DAD833-D20E-4289-97E9-A944891F67BE}"/>
              </a:ext>
            </a:extLst>
          </p:cNvPr>
          <p:cNvSpPr/>
          <p:nvPr/>
        </p:nvSpPr>
        <p:spPr>
          <a:xfrm>
            <a:off x="331077" y="1971690"/>
            <a:ext cx="8327148" cy="45710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lvl="0" algn="just"/>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GB" dirty="0">
                <a:solidFill>
                  <a:prstClr val="white"/>
                </a:solidFill>
              </a:rPr>
              <a:t>The </a:t>
            </a:r>
            <a:r>
              <a:rPr lang="en-GB" b="1" dirty="0">
                <a:solidFill>
                  <a:prstClr val="white"/>
                </a:solidFill>
              </a:rPr>
              <a:t>third resolution submitted by Morocco </a:t>
            </a:r>
            <a:r>
              <a:rPr lang="en-GB" dirty="0"/>
              <a:t>(</a:t>
            </a:r>
            <a:r>
              <a:rPr lang="en-GB" i="1" dirty="0"/>
              <a:t>A/HRC/RES/35/25</a:t>
            </a:r>
            <a:r>
              <a:rPr lang="en-GB" dirty="0"/>
              <a:t>) </a:t>
            </a:r>
            <a:r>
              <a:rPr lang="en-GB" dirty="0">
                <a:solidFill>
                  <a:prstClr val="white"/>
                </a:solidFill>
              </a:rPr>
              <a:t>to the HRC on the negative impact of corruption on the enjoyment human rights, was adopted during 35</a:t>
            </a:r>
            <a:r>
              <a:rPr lang="en-GB" baseline="30000" dirty="0">
                <a:solidFill>
                  <a:prstClr val="white"/>
                </a:solidFill>
              </a:rPr>
              <a:t>th</a:t>
            </a:r>
            <a:r>
              <a:rPr lang="en-GB" dirty="0">
                <a:solidFill>
                  <a:prstClr val="white"/>
                </a:solidFill>
              </a:rPr>
              <a:t> session of the HRC, held in </a:t>
            </a:r>
            <a:r>
              <a:rPr lang="en-GB" i="1" dirty="0">
                <a:solidFill>
                  <a:prstClr val="white"/>
                </a:solidFill>
              </a:rPr>
              <a:t>July 2017, </a:t>
            </a:r>
            <a:r>
              <a:rPr lang="en-GB" dirty="0">
                <a:solidFill>
                  <a:prstClr val="white"/>
                </a:solidFill>
              </a:rPr>
              <a:t>under the agenda item 3. In this resolution the Council urged States to:</a:t>
            </a:r>
          </a:p>
          <a:p>
            <a:pPr lvl="0" algn="just"/>
            <a:endParaRPr lang="en-GB" dirty="0">
              <a:solidFill>
                <a:prstClr val="white"/>
              </a:solidFill>
            </a:endParaRPr>
          </a:p>
          <a:p>
            <a:pPr marL="285750" lvl="0" indent="-285750" algn="just">
              <a:buFont typeface="Wingdings" panose="05000000000000000000" pitchFamily="2" charset="2"/>
              <a:buChar char="Ø"/>
            </a:pPr>
            <a:r>
              <a:rPr lang="en-GB" b="1" dirty="0"/>
              <a:t>Create and maintain, in law and in practice, while addressing the negative impact of corruption on the enjoyment of human rights, a safe and enabling environment in which civil society can operate free from hindrance and insecurity;</a:t>
            </a:r>
          </a:p>
          <a:p>
            <a:pPr lvl="0" algn="just"/>
            <a:endParaRPr lang="en-GB" sz="500" b="1" dirty="0"/>
          </a:p>
          <a:p>
            <a:pPr marL="285750" lvl="0" indent="-285750" algn="just">
              <a:buFont typeface="Wingdings" panose="05000000000000000000" pitchFamily="2" charset="2"/>
              <a:buChar char="Ø"/>
            </a:pPr>
            <a:r>
              <a:rPr lang="en-GB" b="1" i="1" dirty="0"/>
              <a:t>Requested </a:t>
            </a:r>
            <a:r>
              <a:rPr lang="en-GB" b="1" dirty="0"/>
              <a:t>the Office of the High Commissioner to organize an intersessional, half-day open-ended expert workshop, with the objective of exchanging best practices on how the United Nations system supports States in preventing and fighting against corruption, with a focus on human rights</a:t>
            </a:r>
            <a:r>
              <a:rPr lang="en-GB" dirty="0"/>
              <a:t>;</a:t>
            </a:r>
            <a:endParaRPr lang="en-GB" dirty="0">
              <a:solidFill>
                <a:prstClr val="white"/>
              </a:solidFill>
            </a:endParaRPr>
          </a:p>
          <a:p>
            <a:pPr lvl="0" algn="just"/>
            <a:endParaRPr lang="en-GB" dirty="0">
              <a:solidFill>
                <a:prstClr val="white"/>
              </a:solidFill>
            </a:endParaRPr>
          </a:p>
          <a:p>
            <a:pPr lvl="0" algn="just"/>
            <a:endParaRPr lang="en-GB" dirty="0">
              <a:solidFill>
                <a:prstClr val="white"/>
              </a:solidFill>
            </a:endParaRPr>
          </a:p>
        </p:txBody>
      </p:sp>
      <p:sp>
        <p:nvSpPr>
          <p:cNvPr id="5" name="Folded Corner 1">
            <a:extLst>
              <a:ext uri="{FF2B5EF4-FFF2-40B4-BE49-F238E27FC236}">
                <a16:creationId xmlns:a16="http://schemas.microsoft.com/office/drawing/2014/main" id="{7C85759F-E2D9-4D06-A8A7-551D62CB2831}"/>
              </a:ext>
            </a:extLst>
          </p:cNvPr>
          <p:cNvSpPr/>
          <p:nvPr/>
        </p:nvSpPr>
        <p:spPr>
          <a:xfrm>
            <a:off x="9767107" y="2503290"/>
            <a:ext cx="1805940" cy="350779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endParaRPr lang="en-GB" sz="1400" dirty="0"/>
          </a:p>
          <a:p>
            <a:pPr algn="ctr"/>
            <a:r>
              <a:rPr lang="en-GB" sz="1400" dirty="0"/>
              <a:t>In June 2017, the resolution (</a:t>
            </a:r>
            <a:r>
              <a:rPr lang="en-GB" sz="1400" i="1" dirty="0"/>
              <a:t>A/HRC/RES/35/25</a:t>
            </a:r>
            <a:r>
              <a:rPr lang="en-GB" sz="1400" dirty="0"/>
              <a:t>) requested the HC to organize an expert workshop, to exchange best practices on how the UN supports States in preventing and fighting corruption, with a focus on HR</a:t>
            </a:r>
            <a:endParaRPr lang="en-US" sz="1400" dirty="0"/>
          </a:p>
          <a:p>
            <a:endParaRPr lang="en-US" sz="1600" dirty="0"/>
          </a:p>
        </p:txBody>
      </p:sp>
      <p:sp>
        <p:nvSpPr>
          <p:cNvPr id="6" name="Title 2">
            <a:extLst>
              <a:ext uri="{FF2B5EF4-FFF2-40B4-BE49-F238E27FC236}">
                <a16:creationId xmlns:a16="http://schemas.microsoft.com/office/drawing/2014/main" id="{B56EC181-5018-4EA1-9AF6-9DC8A80B1509}"/>
              </a:ext>
            </a:extLst>
          </p:cNvPr>
          <p:cNvSpPr>
            <a:spLocks noGrp="1"/>
          </p:cNvSpPr>
          <p:nvPr>
            <p:ph type="title"/>
          </p:nvPr>
        </p:nvSpPr>
        <p:spPr>
          <a:xfrm>
            <a:off x="606425" y="674688"/>
            <a:ext cx="10966450" cy="514350"/>
          </a:xfrm>
        </p:spPr>
        <p:txBody>
          <a:bodyPr>
            <a:noAutofit/>
          </a:bodyPr>
          <a:lstStyle/>
          <a:p>
            <a:pPr algn="ctr"/>
            <a:r>
              <a:rPr lang="en-GB" sz="2400" dirty="0"/>
              <a:t>III - The different resolutions adopted by HRC on corruption (2013-2019)</a:t>
            </a:r>
          </a:p>
        </p:txBody>
      </p:sp>
    </p:spTree>
    <p:extLst>
      <p:ext uri="{BB962C8B-B14F-4D97-AF65-F5344CB8AC3E}">
        <p14:creationId xmlns:p14="http://schemas.microsoft.com/office/powerpoint/2010/main" val="341473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6">
            <a:extLst>
              <a:ext uri="{FF2B5EF4-FFF2-40B4-BE49-F238E27FC236}">
                <a16:creationId xmlns:a16="http://schemas.microsoft.com/office/drawing/2014/main" id="{121530E2-20EE-4739-8302-1EBA2D045761}"/>
              </a:ext>
            </a:extLst>
          </p:cNvPr>
          <p:cNvSpPr/>
          <p:nvPr/>
        </p:nvSpPr>
        <p:spPr>
          <a:xfrm>
            <a:off x="331077" y="1971690"/>
            <a:ext cx="8327148" cy="45710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lvl="0" algn="just"/>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GB" dirty="0">
                <a:solidFill>
                  <a:prstClr val="white"/>
                </a:solidFill>
              </a:rPr>
              <a:t>On 11 June 2018, the OHCHR organized in  coordination with the UNODC an intersessional half-day open-ended expert workshop aiming to exchange best practices on how the UN system supports States in preventing and fighting corruption, with a focus on HR. This workshop concluded, inter alia, that : </a:t>
            </a:r>
          </a:p>
          <a:p>
            <a:pPr lvl="0" algn="just"/>
            <a:endParaRPr lang="en-GB" sz="400" dirty="0">
              <a:solidFill>
                <a:prstClr val="white"/>
              </a:solidFill>
            </a:endParaRPr>
          </a:p>
          <a:p>
            <a:pPr lvl="0" algn="just"/>
            <a:endParaRPr lang="en-GB" sz="400" dirty="0">
              <a:solidFill>
                <a:prstClr val="white"/>
              </a:solidFill>
            </a:endParaRPr>
          </a:p>
          <a:p>
            <a:pPr marL="285750" lvl="0" indent="-285750" algn="just">
              <a:buFont typeface="Wingdings" panose="05000000000000000000" pitchFamily="2" charset="2"/>
              <a:buChar char="Ø"/>
            </a:pPr>
            <a:r>
              <a:rPr lang="en-GB" dirty="0">
                <a:solidFill>
                  <a:prstClr val="white"/>
                </a:solidFill>
              </a:rPr>
              <a:t>The measurement of corruption is inherently difficult, and measuring its impact on HR even more so ; </a:t>
            </a:r>
          </a:p>
          <a:p>
            <a:pPr lvl="0" algn="just"/>
            <a:endParaRPr lang="en-GB" sz="400" dirty="0">
              <a:solidFill>
                <a:prstClr val="white"/>
              </a:solidFill>
            </a:endParaRPr>
          </a:p>
          <a:p>
            <a:pPr marL="285750" lvl="0" indent="-285750" algn="just">
              <a:buFont typeface="Wingdings" panose="05000000000000000000" pitchFamily="2" charset="2"/>
              <a:buChar char="Ø"/>
            </a:pPr>
            <a:r>
              <a:rPr lang="en-GB" dirty="0">
                <a:solidFill>
                  <a:prstClr val="white"/>
                </a:solidFill>
              </a:rPr>
              <a:t>Corruption affects most significantly the HR of the poor, marginalized and vulnerable segments of society; </a:t>
            </a:r>
          </a:p>
          <a:p>
            <a:pPr lvl="0" algn="just"/>
            <a:endParaRPr lang="en-GB" sz="400" dirty="0">
              <a:solidFill>
                <a:prstClr val="white"/>
              </a:solidFill>
            </a:endParaRPr>
          </a:p>
          <a:p>
            <a:pPr marL="285750" lvl="0" indent="-285750" algn="just">
              <a:buFont typeface="Wingdings" panose="05000000000000000000" pitchFamily="2" charset="2"/>
              <a:buChar char="Ø"/>
            </a:pPr>
            <a:r>
              <a:rPr lang="en-GB" dirty="0">
                <a:solidFill>
                  <a:prstClr val="white"/>
                </a:solidFill>
              </a:rPr>
              <a:t>International HR mechanisms increasingly address corruption as a structural impediment to the realization of HR; </a:t>
            </a:r>
          </a:p>
          <a:p>
            <a:pPr lvl="0" algn="just"/>
            <a:endParaRPr lang="en-GB" sz="400" dirty="0">
              <a:solidFill>
                <a:prstClr val="white"/>
              </a:solidFill>
            </a:endParaRPr>
          </a:p>
          <a:p>
            <a:pPr marL="285750" lvl="0" indent="-285750" algn="just">
              <a:buFont typeface="Wingdings" panose="05000000000000000000" pitchFamily="2" charset="2"/>
              <a:buChar char="Ø"/>
            </a:pPr>
            <a:r>
              <a:rPr lang="en-GB" dirty="0">
                <a:solidFill>
                  <a:prstClr val="white"/>
                </a:solidFill>
              </a:rPr>
              <a:t>Anti-corruption and HR actors stand to benefit from a greater exchange of information, sharing of approaches and practices, and coordination.</a:t>
            </a:r>
          </a:p>
          <a:p>
            <a:pPr marL="285750" lvl="0" indent="-285750" algn="just">
              <a:buFont typeface="Wingdings" panose="05000000000000000000" pitchFamily="2" charset="2"/>
              <a:buChar char="Ø"/>
            </a:pPr>
            <a:endParaRPr lang="en-GB" dirty="0">
              <a:solidFill>
                <a:prstClr val="white"/>
              </a:solidFill>
            </a:endParaRPr>
          </a:p>
          <a:p>
            <a:pPr lvl="0" algn="just"/>
            <a:endParaRPr lang="en-GB" dirty="0">
              <a:solidFill>
                <a:prstClr val="white"/>
              </a:solidFill>
            </a:endParaRPr>
          </a:p>
          <a:p>
            <a:pPr lvl="0" algn="just"/>
            <a:endParaRPr lang="en-GB" dirty="0">
              <a:solidFill>
                <a:prstClr val="white"/>
              </a:solidFill>
            </a:endParaRPr>
          </a:p>
          <a:p>
            <a:pPr lvl="0" algn="just"/>
            <a:endParaRPr lang="en-GB" dirty="0">
              <a:solidFill>
                <a:prstClr val="white"/>
              </a:solidFill>
            </a:endParaRPr>
          </a:p>
        </p:txBody>
      </p:sp>
      <p:pic>
        <p:nvPicPr>
          <p:cNvPr id="5" name="Image 4">
            <a:extLst>
              <a:ext uri="{FF2B5EF4-FFF2-40B4-BE49-F238E27FC236}">
                <a16:creationId xmlns:a16="http://schemas.microsoft.com/office/drawing/2014/main" id="{044B2E19-6060-406E-B8AF-FCA74F34D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250" y="2686050"/>
            <a:ext cx="3092450" cy="2758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2">
            <a:extLst>
              <a:ext uri="{FF2B5EF4-FFF2-40B4-BE49-F238E27FC236}">
                <a16:creationId xmlns:a16="http://schemas.microsoft.com/office/drawing/2014/main" id="{B836AD6D-FEC5-45DF-9A81-9CF0BE2B0F6E}"/>
              </a:ext>
            </a:extLst>
          </p:cNvPr>
          <p:cNvSpPr>
            <a:spLocks noGrp="1"/>
          </p:cNvSpPr>
          <p:nvPr>
            <p:ph type="title"/>
          </p:nvPr>
        </p:nvSpPr>
        <p:spPr>
          <a:xfrm>
            <a:off x="619125" y="674688"/>
            <a:ext cx="10953750" cy="615950"/>
          </a:xfrm>
        </p:spPr>
        <p:txBody>
          <a:bodyPr>
            <a:noAutofit/>
          </a:bodyPr>
          <a:lstStyle/>
          <a:p>
            <a:pPr algn="ctr"/>
            <a:r>
              <a:rPr lang="en-GB" sz="2400" dirty="0"/>
              <a:t>III - The different resolutions adopted by HRC on corruption (2013-2019)</a:t>
            </a:r>
          </a:p>
        </p:txBody>
      </p:sp>
    </p:spTree>
    <p:extLst>
      <p:ext uri="{BB962C8B-B14F-4D97-AF65-F5344CB8AC3E}">
        <p14:creationId xmlns:p14="http://schemas.microsoft.com/office/powerpoint/2010/main" val="366207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6">
            <a:extLst>
              <a:ext uri="{FF2B5EF4-FFF2-40B4-BE49-F238E27FC236}">
                <a16:creationId xmlns:a16="http://schemas.microsoft.com/office/drawing/2014/main" id="{263CCE13-ACA2-44EE-86F2-DB59A5E9D663}"/>
              </a:ext>
            </a:extLst>
          </p:cNvPr>
          <p:cNvSpPr/>
          <p:nvPr/>
        </p:nvSpPr>
        <p:spPr>
          <a:xfrm>
            <a:off x="331077" y="1971690"/>
            <a:ext cx="8327148" cy="45710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lvl="0" algn="just"/>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GB" dirty="0">
                <a:solidFill>
                  <a:prstClr val="white"/>
                </a:solidFill>
              </a:rPr>
              <a:t>The </a:t>
            </a:r>
            <a:r>
              <a:rPr lang="en-GB" b="1" dirty="0">
                <a:solidFill>
                  <a:prstClr val="white"/>
                </a:solidFill>
              </a:rPr>
              <a:t>fourth resolution submitted by Morocco </a:t>
            </a:r>
            <a:r>
              <a:rPr lang="en-GB" dirty="0"/>
              <a:t>(</a:t>
            </a:r>
            <a:r>
              <a:rPr lang="en-GB" i="1" dirty="0"/>
              <a:t>A/HRC/RES/41/9</a:t>
            </a:r>
            <a:r>
              <a:rPr lang="en-GB" dirty="0"/>
              <a:t>) </a:t>
            </a:r>
            <a:r>
              <a:rPr lang="en-GB" dirty="0">
                <a:solidFill>
                  <a:prstClr val="white"/>
                </a:solidFill>
              </a:rPr>
              <a:t>to the HRC on the negative impact of corruption on the enjoyment human rights, was adopted during 41</a:t>
            </a:r>
            <a:r>
              <a:rPr lang="en-GB" baseline="30000" dirty="0">
                <a:solidFill>
                  <a:prstClr val="white"/>
                </a:solidFill>
              </a:rPr>
              <a:t>th</a:t>
            </a:r>
            <a:r>
              <a:rPr lang="en-GB" dirty="0">
                <a:solidFill>
                  <a:prstClr val="white"/>
                </a:solidFill>
              </a:rPr>
              <a:t> session of the HRC, held in </a:t>
            </a:r>
            <a:r>
              <a:rPr lang="en-GB" i="1" dirty="0">
                <a:solidFill>
                  <a:prstClr val="white"/>
                </a:solidFill>
              </a:rPr>
              <a:t>July 2019, </a:t>
            </a:r>
            <a:r>
              <a:rPr lang="en-GB" dirty="0">
                <a:solidFill>
                  <a:prstClr val="white"/>
                </a:solidFill>
              </a:rPr>
              <a:t>under the agenda item 3. In this resolution the Council underlined : </a:t>
            </a:r>
          </a:p>
          <a:p>
            <a:pPr lvl="0" algn="just"/>
            <a:endParaRPr lang="en-GB" sz="500" dirty="0">
              <a:solidFill>
                <a:prstClr val="white"/>
              </a:solidFill>
            </a:endParaRPr>
          </a:p>
          <a:p>
            <a:pPr marL="285750" lvl="0" indent="-285750" algn="just">
              <a:buFont typeface="Wingdings" panose="05000000000000000000" pitchFamily="2" charset="2"/>
              <a:buChar char="Ø"/>
            </a:pPr>
            <a:r>
              <a:rPr lang="en-GB" b="1" dirty="0"/>
              <a:t>The importance of HRC mechanisms, such as the Universal Periodic Review, and the treaty bodies in raising awareness and strengthening the commitment to tackle the negative impact of corruption; </a:t>
            </a:r>
          </a:p>
          <a:p>
            <a:pPr lvl="0" algn="just"/>
            <a:endParaRPr lang="en-GB" sz="500" dirty="0"/>
          </a:p>
          <a:p>
            <a:pPr marL="285750" lvl="0" indent="-285750" algn="just">
              <a:buFont typeface="Wingdings" panose="05000000000000000000" pitchFamily="2" charset="2"/>
              <a:buChar char="Ø"/>
            </a:pPr>
            <a:r>
              <a:rPr lang="en-GB" b="1" dirty="0">
                <a:solidFill>
                  <a:prstClr val="white"/>
                </a:solidFill>
              </a:rPr>
              <a:t>Stressed </a:t>
            </a:r>
            <a:r>
              <a:rPr lang="en-GB" b="1" dirty="0"/>
              <a:t>the importance of policy coherence among the intergovernmental processes in Geneva, Vienna and New York on the issue of corruption and its impact on human rights; </a:t>
            </a:r>
          </a:p>
          <a:p>
            <a:pPr marL="285750" lvl="0" indent="-285750" algn="just">
              <a:buFont typeface="Wingdings" panose="05000000000000000000" pitchFamily="2" charset="2"/>
              <a:buChar char="Ø"/>
            </a:pPr>
            <a:endParaRPr lang="en-GB" sz="500" dirty="0"/>
          </a:p>
          <a:p>
            <a:pPr marL="285750" lvl="0" indent="-285750" algn="just">
              <a:buFont typeface="Wingdings" panose="05000000000000000000" pitchFamily="2" charset="2"/>
              <a:buChar char="Ø"/>
            </a:pPr>
            <a:r>
              <a:rPr lang="en-GB" b="1" i="1" dirty="0"/>
              <a:t>Requested </a:t>
            </a:r>
            <a:r>
              <a:rPr lang="en-GB" b="1" dirty="0"/>
              <a:t>the Office of the High Commissioner to prepare a report on the challenges faced and best practices applied by States in integrating human rights into their national strategies and policies to fight against corruption, including those addressing non-State actors. </a:t>
            </a:r>
            <a:endParaRPr lang="en-GB" b="1" dirty="0">
              <a:solidFill>
                <a:prstClr val="white"/>
              </a:solidFill>
            </a:endParaRPr>
          </a:p>
          <a:p>
            <a:pPr lvl="0" algn="just"/>
            <a:endParaRPr lang="en-GB" dirty="0">
              <a:solidFill>
                <a:prstClr val="white"/>
              </a:solidFill>
            </a:endParaRPr>
          </a:p>
        </p:txBody>
      </p:sp>
      <p:sp>
        <p:nvSpPr>
          <p:cNvPr id="5" name="Folded Corner 1">
            <a:extLst>
              <a:ext uri="{FF2B5EF4-FFF2-40B4-BE49-F238E27FC236}">
                <a16:creationId xmlns:a16="http://schemas.microsoft.com/office/drawing/2014/main" id="{35B244F0-4CE5-4B97-908E-C1F6A19441E9}"/>
              </a:ext>
            </a:extLst>
          </p:cNvPr>
          <p:cNvSpPr/>
          <p:nvPr/>
        </p:nvSpPr>
        <p:spPr>
          <a:xfrm>
            <a:off x="9767107" y="2503290"/>
            <a:ext cx="1805940" cy="350779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 July 2019,  the resolution </a:t>
            </a:r>
            <a:r>
              <a:rPr lang="en-GB" sz="1400" i="1" dirty="0"/>
              <a:t>(A/HRC/RES/41/9) </a:t>
            </a:r>
            <a:r>
              <a:rPr lang="en-GB" sz="1400" dirty="0"/>
              <a:t>stressed the importance of policy coherence among the intergovernmental processes in Geneva, Vienna and New York on the issue of corruption and its impact on human rights</a:t>
            </a:r>
            <a:endParaRPr lang="en-US" sz="1600" dirty="0"/>
          </a:p>
        </p:txBody>
      </p:sp>
      <p:sp>
        <p:nvSpPr>
          <p:cNvPr id="6" name="Title 2">
            <a:extLst>
              <a:ext uri="{FF2B5EF4-FFF2-40B4-BE49-F238E27FC236}">
                <a16:creationId xmlns:a16="http://schemas.microsoft.com/office/drawing/2014/main" id="{CA537F09-B966-4DBB-A5DB-288C4692C9A2}"/>
              </a:ext>
            </a:extLst>
          </p:cNvPr>
          <p:cNvSpPr>
            <a:spLocks noGrp="1"/>
          </p:cNvSpPr>
          <p:nvPr>
            <p:ph type="title"/>
          </p:nvPr>
        </p:nvSpPr>
        <p:spPr>
          <a:xfrm>
            <a:off x="619125" y="674688"/>
            <a:ext cx="10953750" cy="615950"/>
          </a:xfrm>
        </p:spPr>
        <p:txBody>
          <a:bodyPr>
            <a:noAutofit/>
          </a:bodyPr>
          <a:lstStyle/>
          <a:p>
            <a:pPr algn="ctr"/>
            <a:r>
              <a:rPr lang="en-GB" sz="2400" dirty="0"/>
              <a:t>III - The different resolutions adopted by HRC on corruption (2013-2019)</a:t>
            </a:r>
          </a:p>
        </p:txBody>
      </p:sp>
    </p:spTree>
    <p:extLst>
      <p:ext uri="{BB962C8B-B14F-4D97-AF65-F5344CB8AC3E}">
        <p14:creationId xmlns:p14="http://schemas.microsoft.com/office/powerpoint/2010/main" val="197860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10851-83BC-4757-B4CF-C3AAB7CFDE19}"/>
              </a:ext>
            </a:extLst>
          </p:cNvPr>
          <p:cNvSpPr>
            <a:spLocks noGrp="1"/>
          </p:cNvSpPr>
          <p:nvPr>
            <p:ph type="title"/>
          </p:nvPr>
        </p:nvSpPr>
        <p:spPr/>
        <p:txBody>
          <a:bodyPr>
            <a:noAutofit/>
          </a:bodyPr>
          <a:lstStyle/>
          <a:p>
            <a:pPr algn="ctr"/>
            <a:r>
              <a:rPr lang="en-GB" dirty="0"/>
              <a:t>IV - The Way Forward</a:t>
            </a:r>
            <a:endParaRPr lang="en-US" dirty="0"/>
          </a:p>
        </p:txBody>
      </p:sp>
      <p:sp>
        <p:nvSpPr>
          <p:cNvPr id="23" name="Rectangle 22">
            <a:extLst>
              <a:ext uri="{FF2B5EF4-FFF2-40B4-BE49-F238E27FC236}">
                <a16:creationId xmlns:a16="http://schemas.microsoft.com/office/drawing/2014/main" id="{777AB78C-A92B-4867-B2CB-6980CF9322FD}"/>
              </a:ext>
            </a:extLst>
          </p:cNvPr>
          <p:cNvSpPr/>
          <p:nvPr/>
        </p:nvSpPr>
        <p:spPr>
          <a:xfrm>
            <a:off x="5293249" y="7249725"/>
            <a:ext cx="858652" cy="55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 Diagonal Corner Rectangle 6"/>
          <p:cNvSpPr/>
          <p:nvPr/>
        </p:nvSpPr>
        <p:spPr>
          <a:xfrm>
            <a:off x="618952" y="2437046"/>
            <a:ext cx="6991524" cy="3824103"/>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lvl="0" indent="-285750">
              <a:buFont typeface="Wingdings" panose="05000000000000000000" pitchFamily="2" charset="2"/>
              <a:buChar char="Ø"/>
            </a:pPr>
            <a:r>
              <a:rPr lang="en-GB" dirty="0">
                <a:solidFill>
                  <a:prstClr val="white"/>
                </a:solidFill>
              </a:rPr>
              <a:t>The importance and the need to raise awareness on the negative impact of corruption on the enjoyment of HR</a:t>
            </a:r>
          </a:p>
          <a:p>
            <a:pPr marL="285750" lvl="0" indent="-285750">
              <a:buFont typeface="Wingdings" panose="05000000000000000000" pitchFamily="2" charset="2"/>
              <a:buChar char="Ø"/>
            </a:pPr>
            <a:endParaRPr lang="en-GB" dirty="0">
              <a:solidFill>
                <a:prstClr val="white"/>
              </a:solidFill>
            </a:endParaRPr>
          </a:p>
          <a:p>
            <a:pPr marL="285750" lvl="0" indent="-285750">
              <a:buFont typeface="Wingdings" panose="05000000000000000000" pitchFamily="2" charset="2"/>
              <a:buChar char="Ø"/>
            </a:pPr>
            <a:r>
              <a:rPr lang="en-GB" dirty="0">
                <a:solidFill>
                  <a:prstClr val="white"/>
                </a:solidFill>
              </a:rPr>
              <a:t>The detrimental impact of widespread corruption on HR through both the weakening of institutions and the erosion of public trust in government</a:t>
            </a:r>
          </a:p>
          <a:p>
            <a:pPr marL="285750" lvl="0" indent="-285750">
              <a:buFont typeface="Wingdings" panose="05000000000000000000" pitchFamily="2" charset="2"/>
              <a:buChar char="Ø"/>
            </a:pPr>
            <a:endParaRPr lang="en-GB" dirty="0">
              <a:solidFill>
                <a:prstClr val="white"/>
              </a:solidFill>
            </a:endParaRPr>
          </a:p>
          <a:p>
            <a:pPr marL="285750" lvl="0" indent="-285750">
              <a:buFont typeface="Wingdings" panose="05000000000000000000" pitchFamily="2" charset="2"/>
              <a:buChar char="Ø"/>
            </a:pPr>
            <a:r>
              <a:rPr lang="en-GB" dirty="0">
                <a:solidFill>
                  <a:prstClr val="white"/>
                </a:solidFill>
              </a:rPr>
              <a:t>The central role, that promotion and protection of HR can play in the prevention and the fight against corruption at all levels</a:t>
            </a:r>
          </a:p>
          <a:p>
            <a:pPr marL="285750" lvl="0" indent="-285750">
              <a:buFont typeface="Wingdings" panose="05000000000000000000" pitchFamily="2" charset="2"/>
              <a:buChar char="Ø"/>
            </a:pPr>
            <a:endParaRPr lang="en-GB" dirty="0">
              <a:solidFill>
                <a:prstClr val="white"/>
              </a:solidFill>
            </a:endParaRPr>
          </a:p>
          <a:p>
            <a:pPr marL="285750" lvl="0" indent="-285750">
              <a:buFont typeface="Wingdings" panose="05000000000000000000" pitchFamily="2" charset="2"/>
              <a:buChar char="Ø"/>
            </a:pPr>
            <a:r>
              <a:rPr lang="en-GB" dirty="0">
                <a:solidFill>
                  <a:prstClr val="white"/>
                </a:solidFill>
              </a:rPr>
              <a:t>The vulnerable groups of society are incurring higher risks of suffering from the adverse impact of corruption on the enjoyment of HR.</a:t>
            </a: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18952" y="1448470"/>
            <a:ext cx="10954095" cy="830997"/>
          </a:xfrm>
          <a:prstGeom prst="rect">
            <a:avLst/>
          </a:prstGeom>
          <a:noFill/>
        </p:spPr>
        <p:txBody>
          <a:bodyPr wrap="square" rtlCol="0">
            <a:spAutoFit/>
          </a:bodyPr>
          <a:lstStyle/>
          <a:p>
            <a:pPr lvl="0"/>
            <a:r>
              <a:rPr lang="en-GB" sz="2400" b="1" dirty="0">
                <a:solidFill>
                  <a:srgbClr val="26233E"/>
                </a:solidFill>
              </a:rPr>
              <a:t>The current debate on the negative impact of corruption on the enjoyment of Human Rights reveals the unanimity of the international community regarding:</a:t>
            </a:r>
            <a:endParaRPr kumimoji="0" lang="en-US" sz="2400" b="1" i="0" u="none" strike="noStrike" kern="1200" cap="none" spc="0" normalizeH="0" baseline="0" noProof="0" dirty="0">
              <a:ln>
                <a:noFill/>
              </a:ln>
              <a:solidFill>
                <a:srgbClr val="26233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476" y="2951280"/>
            <a:ext cx="3848911" cy="25643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29648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46429">
            <a:off x="6068109" y="2371477"/>
            <a:ext cx="5832026" cy="3645016"/>
          </a:xfrm>
          <a:prstGeom prst="rect">
            <a:avLst/>
          </a:prstGeom>
          <a:effectLst>
            <a:reflection endPos="0" dir="5400000" sy="-100000" algn="bl" rotWithShape="0"/>
          </a:effectLst>
        </p:spPr>
      </p:pic>
      <p:sp>
        <p:nvSpPr>
          <p:cNvPr id="2" name="Content Placeholder 1"/>
          <p:cNvSpPr>
            <a:spLocks noGrp="1"/>
          </p:cNvSpPr>
          <p:nvPr>
            <p:ph idx="1"/>
          </p:nvPr>
        </p:nvSpPr>
        <p:spPr>
          <a:xfrm>
            <a:off x="618952" y="1766203"/>
            <a:ext cx="8884972" cy="4855564"/>
          </a:xfrm>
        </p:spPr>
        <p:txBody>
          <a:bodyPr numCol="1"/>
          <a:lstStyle/>
          <a:p>
            <a:pPr marL="571500" indent="-571500">
              <a:buFont typeface="+mj-lt"/>
              <a:buAutoNum type="romanUcPeriod"/>
            </a:pPr>
            <a:r>
              <a:rPr lang="en-GB" sz="3200" dirty="0">
                <a:solidFill>
                  <a:srgbClr val="26233E"/>
                </a:solidFill>
              </a:rPr>
              <a:t>Background and genesis</a:t>
            </a:r>
          </a:p>
          <a:p>
            <a:pPr marL="514350" indent="-514350">
              <a:buFont typeface="+mj-lt"/>
              <a:buAutoNum type="romanUcPeriod"/>
            </a:pPr>
            <a:endParaRPr lang="en-GB" sz="3200" dirty="0">
              <a:solidFill>
                <a:srgbClr val="26233E"/>
              </a:solidFill>
            </a:endParaRPr>
          </a:p>
          <a:p>
            <a:pPr marL="514350" indent="-514350">
              <a:buFont typeface="+mj-lt"/>
              <a:buAutoNum type="romanUcPeriod"/>
            </a:pPr>
            <a:r>
              <a:rPr lang="en-GB" sz="3200" dirty="0">
                <a:solidFill>
                  <a:srgbClr val="26233E"/>
                </a:solidFill>
              </a:rPr>
              <a:t>Various steps undertaken by Morocco for introducing corruption on the agenda of the HRC</a:t>
            </a:r>
          </a:p>
          <a:p>
            <a:pPr marL="514350" indent="-514350">
              <a:buFont typeface="+mj-lt"/>
              <a:buAutoNum type="romanUcPeriod"/>
            </a:pPr>
            <a:endParaRPr lang="en-US" sz="3200" dirty="0">
              <a:solidFill>
                <a:srgbClr val="26233E"/>
              </a:solidFill>
            </a:endParaRPr>
          </a:p>
          <a:p>
            <a:pPr marL="514350" indent="-514350">
              <a:buFont typeface="+mj-lt"/>
              <a:buAutoNum type="romanUcPeriod"/>
            </a:pPr>
            <a:r>
              <a:rPr lang="en-GB" sz="3200" dirty="0">
                <a:solidFill>
                  <a:srgbClr val="26233E"/>
                </a:solidFill>
              </a:rPr>
              <a:t>The different resolutions adopted by HRC on corruption (2013-2019)</a:t>
            </a:r>
          </a:p>
          <a:p>
            <a:pPr marL="514350" indent="-514350">
              <a:buFont typeface="+mj-lt"/>
              <a:buAutoNum type="romanUcPeriod"/>
            </a:pPr>
            <a:endParaRPr lang="en-GB" sz="3200" dirty="0">
              <a:solidFill>
                <a:srgbClr val="26233E"/>
              </a:solidFill>
            </a:endParaRPr>
          </a:p>
          <a:p>
            <a:pPr marL="514350" indent="-514350">
              <a:buFont typeface="+mj-lt"/>
              <a:buAutoNum type="romanUcPeriod"/>
            </a:pPr>
            <a:r>
              <a:rPr lang="en-GB" sz="3200" dirty="0">
                <a:solidFill>
                  <a:srgbClr val="26233E"/>
                </a:solidFill>
              </a:rPr>
              <a:t>The Way Forward</a:t>
            </a:r>
            <a:endParaRPr lang="en-US" sz="3200" dirty="0">
              <a:solidFill>
                <a:srgbClr val="26233E"/>
              </a:solidFill>
            </a:endParaRPr>
          </a:p>
        </p:txBody>
      </p:sp>
      <p:sp>
        <p:nvSpPr>
          <p:cNvPr id="3" name="Title 2"/>
          <p:cNvSpPr>
            <a:spLocks noGrp="1"/>
          </p:cNvSpPr>
          <p:nvPr>
            <p:ph type="title"/>
          </p:nvPr>
        </p:nvSpPr>
        <p:spPr/>
        <p:txBody>
          <a:bodyPr/>
          <a:lstStyle/>
          <a:p>
            <a:r>
              <a:rPr lang="en-US" dirty="0"/>
              <a:t>Table of Contents</a:t>
            </a:r>
          </a:p>
        </p:txBody>
      </p:sp>
    </p:spTree>
    <p:extLst>
      <p:ext uri="{BB962C8B-B14F-4D97-AF65-F5344CB8AC3E}">
        <p14:creationId xmlns:p14="http://schemas.microsoft.com/office/powerpoint/2010/main" val="150251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1000"/>
                                        <p:tgtEl>
                                          <p:spTgt spid="2">
                                            <p:txEl>
                                              <p:pRg st="2" end="2"/>
                                            </p:txEl>
                                          </p:spTgt>
                                        </p:tgtEl>
                                      </p:cBhvr>
                                    </p:animEffect>
                                    <p:anim calcmode="lin" valueType="num">
                                      <p:cBhvr>
                                        <p:cTn id="1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2"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000"/>
                                        <p:tgtEl>
                                          <p:spTgt spid="2">
                                            <p:txEl>
                                              <p:pRg st="4" end="4"/>
                                            </p:txEl>
                                          </p:spTgt>
                                        </p:tgtEl>
                                      </p:cBhvr>
                                    </p:animEffect>
                                    <p:anim calcmode="lin" valueType="num">
                                      <p:cBhvr>
                                        <p:cTn id="1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1000"/>
                                        <p:tgtEl>
                                          <p:spTgt spid="2">
                                            <p:txEl>
                                              <p:pRg st="6" end="6"/>
                                            </p:txEl>
                                          </p:spTgt>
                                        </p:tgtEl>
                                      </p:cBhvr>
                                    </p:animEffect>
                                    <p:anim calcmode="lin" valueType="num">
                                      <p:cBhvr>
                                        <p:cTn id="2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10851-83BC-4757-B4CF-C3AAB7CFDE19}"/>
              </a:ext>
            </a:extLst>
          </p:cNvPr>
          <p:cNvSpPr>
            <a:spLocks noGrp="1"/>
          </p:cNvSpPr>
          <p:nvPr>
            <p:ph type="title"/>
          </p:nvPr>
        </p:nvSpPr>
        <p:spPr/>
        <p:txBody>
          <a:bodyPr>
            <a:noAutofit/>
          </a:bodyPr>
          <a:lstStyle/>
          <a:p>
            <a:pPr algn="ctr"/>
            <a:r>
              <a:rPr lang="en-GB" dirty="0"/>
              <a:t>IV - The Way Forward</a:t>
            </a:r>
            <a:endParaRPr lang="en-US" dirty="0"/>
          </a:p>
        </p:txBody>
      </p:sp>
      <p:sp>
        <p:nvSpPr>
          <p:cNvPr id="8" name="TextBox 7"/>
          <p:cNvSpPr txBox="1"/>
          <p:nvPr/>
        </p:nvSpPr>
        <p:spPr>
          <a:xfrm>
            <a:off x="215264" y="1704513"/>
            <a:ext cx="11761469" cy="4755148"/>
          </a:xfrm>
          <a:prstGeom prst="rect">
            <a:avLst/>
          </a:prstGeom>
          <a:noFill/>
        </p:spPr>
        <p:txBody>
          <a:bodyPr wrap="square" rtlCol="0">
            <a:spAutoFit/>
          </a:bodyPr>
          <a:lstStyle/>
          <a:p>
            <a:pPr lvl="0"/>
            <a:endParaRPr lang="en-GB" b="1" dirty="0">
              <a:solidFill>
                <a:srgbClr val="26233E"/>
              </a:solidFill>
            </a:endParaRPr>
          </a:p>
          <a:p>
            <a:pPr lvl="0" algn="justLow"/>
            <a:r>
              <a:rPr lang="en-GB" dirty="0">
                <a:solidFill>
                  <a:schemeClr val="tx2">
                    <a:lumMod val="10000"/>
                  </a:schemeClr>
                </a:solidFill>
              </a:rPr>
              <a:t>The Kingdom of Morocco is of the view of maintaining the momentum through: </a:t>
            </a:r>
          </a:p>
          <a:p>
            <a:pPr lvl="0" algn="justLow"/>
            <a:endParaRPr lang="en-GB" dirty="0">
              <a:solidFill>
                <a:schemeClr val="tx2">
                  <a:lumMod val="10000"/>
                </a:schemeClr>
              </a:solidFill>
            </a:endParaRPr>
          </a:p>
          <a:p>
            <a:pPr marL="285750" lvl="0" indent="-285750" algn="justLow">
              <a:buFont typeface="Wingdings" panose="05000000000000000000" pitchFamily="2" charset="2"/>
              <a:buChar char="Ø"/>
            </a:pPr>
            <a:r>
              <a:rPr lang="en-GB" dirty="0">
                <a:solidFill>
                  <a:schemeClr val="tx2">
                    <a:lumMod val="10000"/>
                  </a:schemeClr>
                </a:solidFill>
              </a:rPr>
              <a:t>Engaging a broad debate on the ways to generate the required </a:t>
            </a:r>
            <a:r>
              <a:rPr lang="en-GB" b="1" dirty="0">
                <a:solidFill>
                  <a:schemeClr val="tx2">
                    <a:lumMod val="10000"/>
                  </a:schemeClr>
                </a:solidFill>
              </a:rPr>
              <a:t>interactive synergy, positive dynamic and comprehensive complementarity</a:t>
            </a:r>
            <a:r>
              <a:rPr lang="en-GB" dirty="0">
                <a:solidFill>
                  <a:schemeClr val="tx2">
                    <a:lumMod val="10000"/>
                  </a:schemeClr>
                </a:solidFill>
              </a:rPr>
              <a:t> among the intergovernmental process in Geneva, Vienna and New York on the issue of corruption and its impact on human rights . We should focus on the following elements: </a:t>
            </a:r>
          </a:p>
          <a:p>
            <a:pPr marL="285750" lvl="0" indent="-285750" algn="justLow">
              <a:buFont typeface="Wingdings" panose="05000000000000000000" pitchFamily="2" charset="2"/>
              <a:buChar char="Ø"/>
            </a:pPr>
            <a:endParaRPr lang="en-GB" sz="700" dirty="0">
              <a:solidFill>
                <a:schemeClr val="tx2">
                  <a:lumMod val="10000"/>
                </a:schemeClr>
              </a:solidFill>
            </a:endParaRPr>
          </a:p>
          <a:p>
            <a:pPr marL="285750" lvl="0" indent="-285750" algn="just">
              <a:buFont typeface="Wingdings" panose="05000000000000000000" pitchFamily="2" charset="2"/>
              <a:buChar char="Ø"/>
            </a:pPr>
            <a:r>
              <a:rPr lang="en-GB" b="1" dirty="0">
                <a:solidFill>
                  <a:schemeClr val="tx2">
                    <a:lumMod val="10000"/>
                  </a:schemeClr>
                </a:solidFill>
              </a:rPr>
              <a:t>Ensuring the effective means for the full and effective implementation of the resolutions on the negative impact of corruption on the enjoyment of Human Rights; </a:t>
            </a:r>
          </a:p>
          <a:p>
            <a:pPr marL="285750" lvl="0" indent="-285750" algn="just">
              <a:buFont typeface="Wingdings" panose="05000000000000000000" pitchFamily="2" charset="2"/>
              <a:buChar char="Ø"/>
            </a:pPr>
            <a:endParaRPr lang="en-GB" sz="700" b="1" dirty="0">
              <a:solidFill>
                <a:schemeClr val="tx2">
                  <a:lumMod val="10000"/>
                </a:schemeClr>
              </a:solidFill>
            </a:endParaRPr>
          </a:p>
          <a:p>
            <a:pPr marL="285750" lvl="0" indent="-285750" algn="just">
              <a:buFont typeface="Wingdings" panose="05000000000000000000" pitchFamily="2" charset="2"/>
              <a:buChar char="Ø"/>
            </a:pPr>
            <a:r>
              <a:rPr lang="en-GB" b="1" dirty="0">
                <a:solidFill>
                  <a:schemeClr val="tx2">
                    <a:lumMod val="10000"/>
                  </a:schemeClr>
                </a:solidFill>
              </a:rPr>
              <a:t>Building an efficient correlation between the Universal Periodic Review and the Review Mechanism in order to continue raising awareness and strengthening our commitment to tackle the negative impact of corruption; </a:t>
            </a:r>
          </a:p>
          <a:p>
            <a:pPr marL="285750" lvl="0" indent="-285750" algn="just">
              <a:buFont typeface="Wingdings" panose="05000000000000000000" pitchFamily="2" charset="2"/>
              <a:buChar char="Ø"/>
            </a:pPr>
            <a:endParaRPr lang="en-GB" sz="700" b="1" dirty="0">
              <a:solidFill>
                <a:schemeClr val="tx2">
                  <a:lumMod val="10000"/>
                </a:schemeClr>
              </a:solidFill>
            </a:endParaRPr>
          </a:p>
          <a:p>
            <a:pPr marL="285750" lvl="0" indent="-285750" algn="just">
              <a:buFont typeface="Wingdings" panose="05000000000000000000" pitchFamily="2" charset="2"/>
              <a:buChar char="Ø"/>
            </a:pPr>
            <a:endParaRPr lang="en-GB" sz="700" b="1" dirty="0">
              <a:solidFill>
                <a:schemeClr val="tx2">
                  <a:lumMod val="10000"/>
                </a:schemeClr>
              </a:solidFill>
            </a:endParaRPr>
          </a:p>
          <a:p>
            <a:pPr marL="285750" lvl="0" indent="-285750" algn="just">
              <a:buFont typeface="Wingdings" panose="05000000000000000000" pitchFamily="2" charset="2"/>
              <a:buChar char="Ø"/>
            </a:pPr>
            <a:r>
              <a:rPr lang="en-GB" b="1" dirty="0">
                <a:solidFill>
                  <a:schemeClr val="tx2">
                    <a:lumMod val="10000"/>
                  </a:schemeClr>
                </a:solidFill>
              </a:rPr>
              <a:t>Deepening the understanding of the nexus between corruption and Human Rights; </a:t>
            </a:r>
          </a:p>
          <a:p>
            <a:pPr marL="285750" lvl="0" indent="-285750" algn="just">
              <a:buFont typeface="Wingdings" panose="05000000000000000000" pitchFamily="2" charset="2"/>
              <a:buChar char="Ø"/>
            </a:pPr>
            <a:endParaRPr lang="en-GB" sz="700" b="1" dirty="0">
              <a:solidFill>
                <a:schemeClr val="tx2">
                  <a:lumMod val="10000"/>
                </a:schemeClr>
              </a:solidFill>
            </a:endParaRPr>
          </a:p>
          <a:p>
            <a:pPr marL="285750" lvl="0" indent="-285750" algn="just">
              <a:buFont typeface="Wingdings" panose="05000000000000000000" pitchFamily="2" charset="2"/>
              <a:buChar char="Ø"/>
            </a:pPr>
            <a:r>
              <a:rPr lang="en-GB" b="1" dirty="0">
                <a:solidFill>
                  <a:schemeClr val="tx2">
                    <a:lumMod val="10000"/>
                  </a:schemeClr>
                </a:solidFill>
              </a:rPr>
              <a:t>Underlining the role of the upcoming report of the High Commissioner in assisting Member States to set up procedures that go beyond the current studies. </a:t>
            </a:r>
          </a:p>
          <a:p>
            <a:pPr marL="285750" lvl="0" indent="-285750" algn="justLow">
              <a:buFont typeface="Wingdings" panose="05000000000000000000" pitchFamily="2" charset="2"/>
              <a:buChar char="Ø"/>
            </a:pPr>
            <a:endParaRPr lang="en-GB" b="1" dirty="0">
              <a:solidFill>
                <a:srgbClr val="26233E"/>
              </a:solidFill>
            </a:endParaRPr>
          </a:p>
          <a:p>
            <a:pPr lvl="0" algn="just"/>
            <a:endParaRPr kumimoji="0" lang="en-GB" sz="1600" b="1" i="0" u="none" strike="noStrike" kern="1200" cap="none" spc="0" normalizeH="0" baseline="0" dirty="0">
              <a:ln>
                <a:noFill/>
              </a:ln>
              <a:solidFill>
                <a:srgbClr val="26233E"/>
              </a:solidFill>
              <a:effectLst/>
              <a:uLnTx/>
              <a:uFillTx/>
              <a:latin typeface="Calibri" panose="020F0502020204030204"/>
            </a:endParaRPr>
          </a:p>
        </p:txBody>
      </p:sp>
    </p:spTree>
    <p:extLst>
      <p:ext uri="{BB962C8B-B14F-4D97-AF65-F5344CB8AC3E}">
        <p14:creationId xmlns:p14="http://schemas.microsoft.com/office/powerpoint/2010/main" val="285943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2FFE76C2-B4EF-4A81-91B4-8FBE25A69546}"/>
              </a:ext>
            </a:extLst>
          </p:cNvPr>
          <p:cNvSpPr txBox="1"/>
          <p:nvPr/>
        </p:nvSpPr>
        <p:spPr>
          <a:xfrm>
            <a:off x="228600" y="1519491"/>
            <a:ext cx="11704319" cy="5955476"/>
          </a:xfrm>
          <a:prstGeom prst="rect">
            <a:avLst/>
          </a:prstGeom>
          <a:noFill/>
        </p:spPr>
        <p:txBody>
          <a:bodyPr wrap="square" rtlCol="0">
            <a:spAutoFit/>
          </a:bodyPr>
          <a:lstStyle/>
          <a:p>
            <a:pPr algn="just"/>
            <a:r>
              <a:rPr lang="en-GB" b="1" dirty="0">
                <a:solidFill>
                  <a:schemeClr val="tx2">
                    <a:lumMod val="10000"/>
                  </a:schemeClr>
                </a:solidFill>
              </a:rPr>
              <a:t>8 years after the organization of the first side-event on “Human Rights and Fight Against Corruption” in Morocco, and 6 years following the adoption of the first resolution on the negative impact of Corruption on the enjoyment of HR in the HRC, the Kingdom of Morocco is of the view that it’s high time to emphasize the following  :</a:t>
            </a:r>
          </a:p>
          <a:p>
            <a:pPr algn="just"/>
            <a:endParaRPr lang="en-GB" sz="300" b="1" dirty="0">
              <a:solidFill>
                <a:schemeClr val="tx2">
                  <a:lumMod val="10000"/>
                </a:schemeClr>
              </a:solidFill>
            </a:endParaRPr>
          </a:p>
          <a:p>
            <a:pPr algn="just"/>
            <a:r>
              <a:rPr lang="en-GB" b="1" u="sng" dirty="0">
                <a:solidFill>
                  <a:srgbClr val="FF0000"/>
                </a:solidFill>
              </a:rPr>
              <a:t>Geneva process: </a:t>
            </a:r>
          </a:p>
          <a:p>
            <a:pPr marL="285750" indent="-285750" algn="just">
              <a:buFont typeface="Wingdings" panose="05000000000000000000" pitchFamily="2" charset="2"/>
              <a:buChar char="Ø"/>
            </a:pPr>
            <a:r>
              <a:rPr lang="en-GB" b="1" dirty="0">
                <a:solidFill>
                  <a:schemeClr val="tx2">
                    <a:lumMod val="10000"/>
                  </a:schemeClr>
                </a:solidFill>
              </a:rPr>
              <a:t>the importance of setting up a transparent, efficient, inclusive and impartial, special procedure or mechanism </a:t>
            </a:r>
            <a:r>
              <a:rPr lang="en-GB" b="1" i="1" dirty="0">
                <a:solidFill>
                  <a:schemeClr val="tx2">
                    <a:lumMod val="10000"/>
                  </a:schemeClr>
                </a:solidFill>
              </a:rPr>
              <a:t>(Working Group, Independent Expert); </a:t>
            </a:r>
          </a:p>
          <a:p>
            <a:pPr marL="285750" indent="-285750" algn="just">
              <a:buFont typeface="Wingdings" panose="05000000000000000000" pitchFamily="2" charset="2"/>
              <a:buChar char="Ø"/>
            </a:pPr>
            <a:r>
              <a:rPr lang="en-GB" b="1" dirty="0">
                <a:solidFill>
                  <a:schemeClr val="tx2">
                    <a:lumMod val="10000"/>
                  </a:schemeClr>
                </a:solidFill>
              </a:rPr>
              <a:t>The importance of the UPR and HRB recommendations for preventing and countering corruption ; </a:t>
            </a:r>
          </a:p>
          <a:p>
            <a:pPr marL="285750" indent="-285750" algn="just">
              <a:buFont typeface="Wingdings" panose="05000000000000000000" pitchFamily="2" charset="2"/>
              <a:buChar char="Ø"/>
            </a:pPr>
            <a:endParaRPr lang="en-GB" sz="300" b="1" dirty="0">
              <a:solidFill>
                <a:schemeClr val="tx2">
                  <a:lumMod val="10000"/>
                </a:schemeClr>
              </a:solidFill>
            </a:endParaRPr>
          </a:p>
          <a:p>
            <a:pPr algn="just"/>
            <a:r>
              <a:rPr lang="en-GB" b="1" u="sng" dirty="0">
                <a:solidFill>
                  <a:srgbClr val="FF0000"/>
                </a:solidFill>
              </a:rPr>
              <a:t>Vienna process: </a:t>
            </a:r>
          </a:p>
          <a:p>
            <a:pPr marL="285750" indent="-285750" algn="just">
              <a:buFont typeface="Wingdings" panose="05000000000000000000" pitchFamily="2" charset="2"/>
              <a:buChar char="Ø"/>
            </a:pPr>
            <a:r>
              <a:rPr lang="en-GB" b="1" dirty="0">
                <a:solidFill>
                  <a:schemeClr val="tx2">
                    <a:lumMod val="10000"/>
                  </a:schemeClr>
                </a:solidFill>
              </a:rPr>
              <a:t>The central role of implementing the UNCAC Convention;</a:t>
            </a:r>
          </a:p>
          <a:p>
            <a:pPr marL="285750" indent="-285750" algn="just">
              <a:buFont typeface="Wingdings" panose="05000000000000000000" pitchFamily="2" charset="2"/>
              <a:buChar char="Ø"/>
            </a:pPr>
            <a:r>
              <a:rPr lang="en-GB" b="1" dirty="0">
                <a:solidFill>
                  <a:schemeClr val="tx2">
                    <a:lumMod val="10000"/>
                  </a:schemeClr>
                </a:solidFill>
              </a:rPr>
              <a:t>The importance of issuing implementable recommendations through the review mechanism ;</a:t>
            </a:r>
          </a:p>
          <a:p>
            <a:pPr marL="285750" indent="-285750" algn="just">
              <a:buFont typeface="Wingdings" panose="05000000000000000000" pitchFamily="2" charset="2"/>
              <a:buChar char="Ø"/>
            </a:pPr>
            <a:endParaRPr lang="en-GB" sz="700" b="1" u="sng" dirty="0">
              <a:solidFill>
                <a:srgbClr val="FF0000"/>
              </a:solidFill>
            </a:endParaRPr>
          </a:p>
          <a:p>
            <a:pPr marL="285750" indent="-285750" algn="just">
              <a:buFont typeface="Wingdings" panose="05000000000000000000" pitchFamily="2" charset="2"/>
              <a:buChar char="Ø"/>
            </a:pPr>
            <a:endParaRPr lang="en-GB" sz="300" b="1" u="sng" dirty="0">
              <a:solidFill>
                <a:srgbClr val="FF0000"/>
              </a:solidFill>
            </a:endParaRPr>
          </a:p>
          <a:p>
            <a:pPr algn="just"/>
            <a:r>
              <a:rPr lang="en-GB" b="1" u="sng" dirty="0">
                <a:solidFill>
                  <a:srgbClr val="FF0000"/>
                </a:solidFill>
              </a:rPr>
              <a:t>New York process: </a:t>
            </a:r>
          </a:p>
          <a:p>
            <a:pPr marL="285750" indent="-285750" algn="just">
              <a:buFont typeface="Wingdings" panose="05000000000000000000" pitchFamily="2" charset="2"/>
              <a:buChar char="Ø"/>
            </a:pPr>
            <a:r>
              <a:rPr lang="en-GB" b="1" dirty="0">
                <a:solidFill>
                  <a:schemeClr val="tx2">
                    <a:lumMod val="10000"/>
                  </a:schemeClr>
                </a:solidFill>
              </a:rPr>
              <a:t>the importance of policy coherence among the intergovernmental processes in Geneva, Vienna and New York on the issue of corruption and its impact on human rights, in line with OP 12 of the resolution on the negative impact of corruption on the enjoyment of Human </a:t>
            </a:r>
            <a:r>
              <a:rPr lang="en-GB" b="1">
                <a:solidFill>
                  <a:schemeClr val="tx2">
                    <a:lumMod val="10000"/>
                  </a:schemeClr>
                </a:solidFill>
              </a:rPr>
              <a:t>Rights 2019; </a:t>
            </a:r>
            <a:endParaRPr lang="en-GB" sz="700" dirty="0">
              <a:solidFill>
                <a:schemeClr val="tx2">
                  <a:lumMod val="10000"/>
                </a:schemeClr>
              </a:solidFill>
            </a:endParaRPr>
          </a:p>
          <a:p>
            <a:pPr algn="just"/>
            <a:endParaRPr lang="en-GB" sz="500" dirty="0">
              <a:solidFill>
                <a:schemeClr val="tx2">
                  <a:lumMod val="10000"/>
                </a:schemeClr>
              </a:solidFill>
            </a:endParaRPr>
          </a:p>
          <a:p>
            <a:pPr marL="285750" indent="-285750" algn="just">
              <a:buFont typeface="Wingdings" panose="05000000000000000000" pitchFamily="2" charset="2"/>
              <a:buChar char="Ø"/>
            </a:pPr>
            <a:r>
              <a:rPr lang="en-GB" b="1" dirty="0">
                <a:solidFill>
                  <a:schemeClr val="tx2">
                    <a:lumMod val="10000"/>
                  </a:schemeClr>
                </a:solidFill>
              </a:rPr>
              <a:t>The political declaration of the </a:t>
            </a:r>
            <a:r>
              <a:rPr lang="en-GB" b="1" dirty="0">
                <a:solidFill>
                  <a:schemeClr val="tx2">
                    <a:lumMod val="10000"/>
                  </a:schemeClr>
                </a:solidFill>
                <a:hlinkClick r:id="rId3">
                  <a:extLst>
                    <a:ext uri="{A12FA001-AC4F-418D-AE19-62706E023703}">
                      <ahyp:hlinkClr xmlns:ahyp="http://schemas.microsoft.com/office/drawing/2018/hyperlinkcolor" xmlns="" val="tx"/>
                    </a:ext>
                  </a:extLst>
                </a:hlinkClick>
              </a:rPr>
              <a:t>Special session of the General Assembly against corruption 2021</a:t>
            </a:r>
            <a:r>
              <a:rPr lang="en-GB" b="1" dirty="0">
                <a:solidFill>
                  <a:schemeClr val="tx2">
                    <a:lumMod val="10000"/>
                  </a:schemeClr>
                </a:solidFill>
              </a:rPr>
              <a:t> , could be a new opportunity for the international community to be united for an enhanced and sustained action against corruption, in line with OP 12 of the resolution on the negative impact of corruption on the enjoyment of Human Rights 2019. </a:t>
            </a:r>
          </a:p>
          <a:p>
            <a:pPr algn="just"/>
            <a:endParaRPr lang="en-GB" dirty="0">
              <a:solidFill>
                <a:schemeClr val="tx2">
                  <a:lumMod val="10000"/>
                </a:schemeClr>
              </a:solidFill>
            </a:endParaRPr>
          </a:p>
          <a:p>
            <a:pPr algn="just"/>
            <a:endParaRPr lang="en-GB" dirty="0">
              <a:solidFill>
                <a:schemeClr val="tx2">
                  <a:lumMod val="10000"/>
                </a:schemeClr>
              </a:solidFill>
            </a:endParaRPr>
          </a:p>
          <a:p>
            <a:pPr algn="just"/>
            <a:endParaRPr lang="en-GB" dirty="0">
              <a:solidFill>
                <a:schemeClr val="tx2">
                  <a:lumMod val="10000"/>
                </a:schemeClr>
              </a:solidFill>
            </a:endParaRPr>
          </a:p>
        </p:txBody>
      </p:sp>
      <p:sp>
        <p:nvSpPr>
          <p:cNvPr id="4" name="Title 2">
            <a:extLst>
              <a:ext uri="{FF2B5EF4-FFF2-40B4-BE49-F238E27FC236}">
                <a16:creationId xmlns:a16="http://schemas.microsoft.com/office/drawing/2014/main" id="{6EEC683F-AE91-4CF1-9F66-107478C8B38C}"/>
              </a:ext>
            </a:extLst>
          </p:cNvPr>
          <p:cNvSpPr>
            <a:spLocks noGrp="1"/>
          </p:cNvSpPr>
          <p:nvPr>
            <p:ph type="title"/>
          </p:nvPr>
        </p:nvSpPr>
        <p:spPr>
          <a:xfrm>
            <a:off x="619125" y="674688"/>
            <a:ext cx="10953750" cy="615950"/>
          </a:xfrm>
        </p:spPr>
        <p:txBody>
          <a:bodyPr>
            <a:noAutofit/>
          </a:bodyPr>
          <a:lstStyle/>
          <a:p>
            <a:pPr algn="ctr"/>
            <a:r>
              <a:rPr lang="en-GB" dirty="0"/>
              <a:t>IV - The Way Forward</a:t>
            </a:r>
            <a:endParaRPr lang="en-US" dirty="0"/>
          </a:p>
        </p:txBody>
      </p:sp>
    </p:spTree>
    <p:extLst>
      <p:ext uri="{BB962C8B-B14F-4D97-AF65-F5344CB8AC3E}">
        <p14:creationId xmlns:p14="http://schemas.microsoft.com/office/powerpoint/2010/main" val="213847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a:extLst>
              <a:ext uri="{FF2B5EF4-FFF2-40B4-BE49-F238E27FC236}">
                <a16:creationId xmlns:a16="http://schemas.microsoft.com/office/drawing/2014/main" id="{F6647175-CD1A-4141-A660-D7D3EDCDECFD}"/>
              </a:ext>
            </a:extLst>
          </p:cNvPr>
          <p:cNvGraphicFramePr>
            <a:graphicFrameLocks noGrp="1"/>
          </p:cNvGraphicFramePr>
          <p:nvPr>
            <p:ph idx="1"/>
            <p:extLst>
              <p:ext uri="{D42A27DB-BD31-4B8C-83A1-F6EECF244321}">
                <p14:modId xmlns:p14="http://schemas.microsoft.com/office/powerpoint/2010/main" val="2283338081"/>
              </p:ext>
            </p:extLst>
          </p:nvPr>
        </p:nvGraphicFramePr>
        <p:xfrm>
          <a:off x="619125" y="1825625"/>
          <a:ext cx="10953750" cy="441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2">
            <a:extLst>
              <a:ext uri="{FF2B5EF4-FFF2-40B4-BE49-F238E27FC236}">
                <a16:creationId xmlns:a16="http://schemas.microsoft.com/office/drawing/2014/main" id="{04B85F04-2A2E-46E0-9143-BC3747947787}"/>
              </a:ext>
            </a:extLst>
          </p:cNvPr>
          <p:cNvSpPr>
            <a:spLocks noGrp="1"/>
          </p:cNvSpPr>
          <p:nvPr>
            <p:ph type="title"/>
          </p:nvPr>
        </p:nvSpPr>
        <p:spPr/>
        <p:txBody>
          <a:bodyPr>
            <a:normAutofit/>
          </a:bodyPr>
          <a:lstStyle/>
          <a:p>
            <a:pPr algn="ctr"/>
            <a:r>
              <a:rPr lang="en-GB" dirty="0"/>
              <a:t>UNITED AGAINST CORRUPTION</a:t>
            </a:r>
            <a:endParaRPr lang="en-AT" dirty="0"/>
          </a:p>
        </p:txBody>
      </p:sp>
      <p:sp>
        <p:nvSpPr>
          <p:cNvPr id="13" name="ZoneTexte 12">
            <a:extLst>
              <a:ext uri="{FF2B5EF4-FFF2-40B4-BE49-F238E27FC236}">
                <a16:creationId xmlns:a16="http://schemas.microsoft.com/office/drawing/2014/main" id="{F57F20C8-BFFA-407A-8F0B-B7831C09AAD6}"/>
              </a:ext>
            </a:extLst>
          </p:cNvPr>
          <p:cNvSpPr txBox="1"/>
          <p:nvPr/>
        </p:nvSpPr>
        <p:spPr>
          <a:xfrm>
            <a:off x="1200150" y="5520690"/>
            <a:ext cx="9772650" cy="615553"/>
          </a:xfrm>
          <a:prstGeom prst="rect">
            <a:avLst/>
          </a:prstGeom>
          <a:noFill/>
        </p:spPr>
        <p:txBody>
          <a:bodyPr wrap="square" rtlCol="0">
            <a:spAutoFit/>
          </a:bodyPr>
          <a:lstStyle/>
          <a:p>
            <a:pPr algn="ctr"/>
            <a:r>
              <a:rPr lang="en-GB" sz="1600" b="1" i="1" dirty="0">
                <a:solidFill>
                  <a:srgbClr val="26233E"/>
                </a:solidFill>
              </a:rPr>
              <a:t>Interactive synergy                                                Positive dynamic	                        Comprehensive complementarity</a:t>
            </a:r>
            <a:r>
              <a:rPr lang="en-GB" b="1" i="1" dirty="0">
                <a:solidFill>
                  <a:srgbClr val="26233E"/>
                </a:solidFill>
              </a:rPr>
              <a:t>	</a:t>
            </a:r>
            <a:endParaRPr lang="en-AT" b="1" i="1" dirty="0">
              <a:solidFill>
                <a:srgbClr val="26233E"/>
              </a:solidFill>
            </a:endParaRPr>
          </a:p>
        </p:txBody>
      </p:sp>
    </p:spTree>
    <p:extLst>
      <p:ext uri="{BB962C8B-B14F-4D97-AF65-F5344CB8AC3E}">
        <p14:creationId xmlns:p14="http://schemas.microsoft.com/office/powerpoint/2010/main" val="971447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3351721" y="4169967"/>
            <a:ext cx="5508014" cy="1187386"/>
          </a:xfrm>
          <a:prstGeom prst="round2DiagRect">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a:t>
            </a:r>
            <a:r>
              <a:rPr kumimoji="0" lang="en-GB" sz="28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you for your attention</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2107"/>
          <a:stretch/>
        </p:blipFill>
        <p:spPr>
          <a:xfrm>
            <a:off x="3546274" y="764726"/>
            <a:ext cx="5118908" cy="2241121"/>
          </a:xfrm>
          <a:prstGeom prst="rect">
            <a:avLst/>
          </a:prstGeom>
        </p:spPr>
      </p:pic>
    </p:spTree>
    <p:extLst>
      <p:ext uri="{BB962C8B-B14F-4D97-AF65-F5344CB8AC3E}">
        <p14:creationId xmlns:p14="http://schemas.microsoft.com/office/powerpoint/2010/main" val="22263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b="1" dirty="0"/>
              <a:t>I – Background and Genesis </a:t>
            </a:r>
            <a:endParaRPr lang="en-US" dirty="0"/>
          </a:p>
        </p:txBody>
      </p:sp>
      <p:sp>
        <p:nvSpPr>
          <p:cNvPr id="9" name="Round Diagonal Corner Rectangle 8"/>
          <p:cNvSpPr/>
          <p:nvPr/>
        </p:nvSpPr>
        <p:spPr>
          <a:xfrm>
            <a:off x="58512" y="1712067"/>
            <a:ext cx="7620376" cy="45720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n-GB" sz="2000" dirty="0"/>
              <a:t>1- </a:t>
            </a:r>
            <a:r>
              <a:rPr lang="en-GB" sz="2000" b="1" dirty="0"/>
              <a:t>Context of the organization of the 4</a:t>
            </a:r>
            <a:r>
              <a:rPr lang="en-GB" sz="2000" b="1" baseline="30000" dirty="0"/>
              <a:t>th</a:t>
            </a:r>
            <a:r>
              <a:rPr lang="en-GB" sz="2000" b="1" dirty="0"/>
              <a:t> Conference of the State Parties </a:t>
            </a:r>
            <a:r>
              <a:rPr lang="en-GB" sz="2000" b="1" i="1" dirty="0"/>
              <a:t>(</a:t>
            </a:r>
            <a:r>
              <a:rPr lang="en-GB" sz="2000" b="1" i="1" dirty="0" err="1"/>
              <a:t>CoSP</a:t>
            </a:r>
            <a:r>
              <a:rPr lang="en-GB" sz="2000" b="1" i="1" dirty="0"/>
              <a:t>) </a:t>
            </a:r>
            <a:r>
              <a:rPr lang="en-GB" sz="2000" b="1" dirty="0"/>
              <a:t>in Morocco, Marrakech, 24-28 October 2011; </a:t>
            </a:r>
          </a:p>
          <a:p>
            <a:pPr marL="285750" indent="-285750" algn="just">
              <a:buFont typeface="Wingdings" panose="05000000000000000000" pitchFamily="2" charset="2"/>
              <a:buChar char="Ø"/>
            </a:pPr>
            <a:endParaRPr lang="en-GB" sz="2000" b="1" dirty="0"/>
          </a:p>
          <a:p>
            <a:pPr algn="just"/>
            <a:endParaRPr lang="en-GB" sz="400" b="1" dirty="0"/>
          </a:p>
          <a:p>
            <a:pPr algn="just"/>
            <a:r>
              <a:rPr lang="en-GB" sz="2000" b="1" dirty="0"/>
              <a:t>2- The main innovations introduced by the 4</a:t>
            </a:r>
            <a:r>
              <a:rPr lang="en-GB" sz="2000" b="1" baseline="30000" dirty="0"/>
              <a:t>th</a:t>
            </a:r>
            <a:r>
              <a:rPr lang="en-GB" sz="2000" b="1" dirty="0"/>
              <a:t> </a:t>
            </a:r>
            <a:r>
              <a:rPr lang="en-GB" sz="2000" b="1" dirty="0" err="1"/>
              <a:t>CoSP</a:t>
            </a:r>
            <a:r>
              <a:rPr lang="en-GB" sz="2000" b="1" dirty="0"/>
              <a:t>: </a:t>
            </a:r>
          </a:p>
          <a:p>
            <a:pPr marL="285750" indent="-285750" algn="just">
              <a:buFont typeface="Wingdings" panose="05000000000000000000" pitchFamily="2" charset="2"/>
              <a:buChar char="Ø"/>
            </a:pPr>
            <a:endParaRPr lang="en-GB" sz="2000" b="1" dirty="0"/>
          </a:p>
          <a:p>
            <a:pPr marL="285750" lvl="0" indent="-285750" algn="just">
              <a:buFont typeface="Arial" panose="020B0604020202020204" pitchFamily="34" charset="0"/>
              <a:buChar char="•"/>
            </a:pPr>
            <a:r>
              <a:rPr lang="en-GB" sz="2000" dirty="0"/>
              <a:t>The consolidation of the first resolution on the review mechanism through the adoption of a 2</a:t>
            </a:r>
            <a:r>
              <a:rPr lang="en-GB" sz="2000" baseline="30000" dirty="0"/>
              <a:t>nd</a:t>
            </a:r>
            <a:r>
              <a:rPr lang="en-GB" sz="2000" dirty="0"/>
              <a:t> resolution entitled “Mechanism for the Review of Implementation of the United Nations Convention </a:t>
            </a:r>
            <a:r>
              <a:rPr lang="en-AT" sz="2000" dirty="0"/>
              <a:t>against Corruption”; </a:t>
            </a:r>
            <a:endParaRPr lang="en-GB" sz="2000" dirty="0"/>
          </a:p>
          <a:p>
            <a:pPr marL="285750" indent="-285750" algn="just">
              <a:buFont typeface="Arial" panose="020B0604020202020204" pitchFamily="34" charset="0"/>
              <a:buChar char="•"/>
            </a:pPr>
            <a:r>
              <a:rPr lang="en-GB" sz="2000" dirty="0"/>
              <a:t>The setting-up of open-ended intergovernmental expert meetings to enhance </a:t>
            </a:r>
            <a:r>
              <a:rPr lang="en-AT" sz="2000" dirty="0"/>
              <a:t>international cooperation; </a:t>
            </a:r>
          </a:p>
          <a:p>
            <a:pPr marL="285750" lvl="0" indent="-285750" algn="just">
              <a:buFont typeface="Arial" panose="020B0604020202020204" pitchFamily="34" charset="0"/>
              <a:buChar char="•"/>
            </a:pPr>
            <a:endParaRPr lang="en-GB" sz="2000" dirty="0"/>
          </a:p>
          <a:p>
            <a:pPr marL="285750" lvl="0" indent="-285750" algn="just">
              <a:buFont typeface="Arial" panose="020B0604020202020204" pitchFamily="34" charset="0"/>
              <a:buChar char="•"/>
            </a:pPr>
            <a:endParaRPr lang="en-AT" dirty="0"/>
          </a:p>
        </p:txBody>
      </p:sp>
      <p:pic>
        <p:nvPicPr>
          <p:cNvPr id="2" name="Picture 1"/>
          <p:cNvPicPr>
            <a:picLocks noChangeAspect="1"/>
          </p:cNvPicPr>
          <p:nvPr/>
        </p:nvPicPr>
        <p:blipFill rotWithShape="1">
          <a:blip r:embed="rId2" cstate="hqprint">
            <a:extLst>
              <a:ext uri="{28A0092B-C50C-407E-A947-70E740481C1C}">
                <a14:useLocalDpi xmlns:a14="http://schemas.microsoft.com/office/drawing/2010/main" val="0"/>
              </a:ext>
            </a:extLst>
          </a:blip>
          <a:srcRect l="3268" t="9601" r="14416" b="7432"/>
          <a:stretch/>
        </p:blipFill>
        <p:spPr>
          <a:xfrm>
            <a:off x="7814551" y="2751101"/>
            <a:ext cx="4247746" cy="27079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955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5B8CAC9-DBE9-4EE5-AE50-7CFFB7BF9123}"/>
              </a:ext>
            </a:extLst>
          </p:cNvPr>
          <p:cNvSpPr>
            <a:spLocks noGrp="1"/>
          </p:cNvSpPr>
          <p:nvPr>
            <p:ph type="title"/>
          </p:nvPr>
        </p:nvSpPr>
        <p:spPr/>
        <p:txBody>
          <a:bodyPr/>
          <a:lstStyle/>
          <a:p>
            <a:r>
              <a:rPr lang="en-GB" b="1" dirty="0"/>
              <a:t>I – Background and Genesis </a:t>
            </a:r>
            <a:endParaRPr lang="en-AT" dirty="0"/>
          </a:p>
        </p:txBody>
      </p:sp>
      <p:sp>
        <p:nvSpPr>
          <p:cNvPr id="4" name="Round Diagonal Corner Rectangle 8">
            <a:extLst>
              <a:ext uri="{FF2B5EF4-FFF2-40B4-BE49-F238E27FC236}">
                <a16:creationId xmlns:a16="http://schemas.microsoft.com/office/drawing/2014/main" id="{9324F23E-69C8-4341-8C13-8174CE261C9E}"/>
              </a:ext>
            </a:extLst>
          </p:cNvPr>
          <p:cNvSpPr/>
          <p:nvPr/>
        </p:nvSpPr>
        <p:spPr>
          <a:xfrm>
            <a:off x="790032" y="1610662"/>
            <a:ext cx="7620376" cy="45720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lvl="0" indent="-285750" algn="just">
              <a:buFont typeface="Arial" panose="020B0604020202020204" pitchFamily="34" charset="0"/>
              <a:buChar char="•"/>
            </a:pPr>
            <a:r>
              <a:rPr lang="en-GB" dirty="0">
                <a:solidFill>
                  <a:schemeClr val="tx1"/>
                </a:solidFill>
              </a:rPr>
              <a:t>The adoption of a resolution aiming at conducting a briefings for the NGOs on the outcomes of </a:t>
            </a:r>
            <a:r>
              <a:rPr lang="en-AT" dirty="0">
                <a:solidFill>
                  <a:schemeClr val="tx1"/>
                </a:solidFill>
              </a:rPr>
              <a:t>the review process, including on the technical assistance needs identified;</a:t>
            </a:r>
          </a:p>
          <a:p>
            <a:pPr marL="285750" lvl="0" indent="-285750" algn="just">
              <a:buFont typeface="Arial" panose="020B0604020202020204" pitchFamily="34" charset="0"/>
              <a:buChar char="•"/>
            </a:pPr>
            <a:r>
              <a:rPr lang="en-GB" dirty="0">
                <a:solidFill>
                  <a:schemeClr val="tx1"/>
                </a:solidFill>
              </a:rPr>
              <a:t>The adoption of the Marrakech declaration which underlines, inter alia, the importance of the prevention of corruption as a fundamental component of the Merida’s Convention architecture; </a:t>
            </a:r>
          </a:p>
          <a:p>
            <a:pPr lvl="0" algn="just"/>
            <a:endParaRPr lang="en-GB" sz="2000" b="1" dirty="0">
              <a:solidFill>
                <a:schemeClr val="tx1"/>
              </a:solidFill>
            </a:endParaRPr>
          </a:p>
          <a:p>
            <a:pPr algn="just"/>
            <a:r>
              <a:rPr lang="en-GB" sz="2000" b="1" dirty="0">
                <a:solidFill>
                  <a:schemeClr val="tx1"/>
                </a:solidFill>
              </a:rPr>
              <a:t>3- Organization of a Side event of the OHCRH in cooperation with UNODC entitled “Human Rights and Fight Against Corruption”.</a:t>
            </a:r>
            <a:endParaRPr lang="en-US" sz="2000" b="1" dirty="0">
              <a:solidFill>
                <a:schemeClr val="tx1"/>
              </a:solidFill>
            </a:endParaRPr>
          </a:p>
          <a:p>
            <a:endParaRPr lang="en-AT" dirty="0">
              <a:solidFill>
                <a:srgbClr val="26233E"/>
              </a:solidFill>
            </a:endParaRPr>
          </a:p>
        </p:txBody>
      </p:sp>
    </p:spTree>
    <p:extLst>
      <p:ext uri="{BB962C8B-B14F-4D97-AF65-F5344CB8AC3E}">
        <p14:creationId xmlns:p14="http://schemas.microsoft.com/office/powerpoint/2010/main" val="367673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10851-83BC-4757-B4CF-C3AAB7CFDE19}"/>
              </a:ext>
            </a:extLst>
          </p:cNvPr>
          <p:cNvSpPr>
            <a:spLocks noGrp="1"/>
          </p:cNvSpPr>
          <p:nvPr>
            <p:ph type="title"/>
          </p:nvPr>
        </p:nvSpPr>
        <p:spPr/>
        <p:txBody>
          <a:bodyPr>
            <a:noAutofit/>
          </a:bodyPr>
          <a:lstStyle/>
          <a:p>
            <a:r>
              <a:rPr lang="en-GB" dirty="0"/>
              <a:t>Main ideas emerging from the side-event</a:t>
            </a:r>
            <a:endParaRPr lang="en-US" dirty="0"/>
          </a:p>
        </p:txBody>
      </p:sp>
      <p:sp>
        <p:nvSpPr>
          <p:cNvPr id="23" name="Rectangle 22">
            <a:extLst>
              <a:ext uri="{FF2B5EF4-FFF2-40B4-BE49-F238E27FC236}">
                <a16:creationId xmlns:a16="http://schemas.microsoft.com/office/drawing/2014/main" id="{777AB78C-A92B-4867-B2CB-6980CF9322FD}"/>
              </a:ext>
            </a:extLst>
          </p:cNvPr>
          <p:cNvSpPr/>
          <p:nvPr/>
        </p:nvSpPr>
        <p:spPr>
          <a:xfrm>
            <a:off x="5293249" y="7249725"/>
            <a:ext cx="858652" cy="55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a:off x="116732" y="1400782"/>
            <a:ext cx="8268511" cy="5330757"/>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lgn="just">
              <a:buFont typeface="Wingdings" panose="05000000000000000000" pitchFamily="2" charset="2"/>
              <a:buChar char="Ø"/>
            </a:pPr>
            <a:r>
              <a:rPr lang="en-GB" sz="2000" dirty="0"/>
              <a:t>Discuss </a:t>
            </a:r>
            <a:r>
              <a:rPr lang="en-US" sz="2000" dirty="0"/>
              <a:t>the value of using a HR approach to enhance the sustainability and effectiveness of anti-corruption efforts ; </a:t>
            </a:r>
          </a:p>
          <a:p>
            <a:pPr algn="just"/>
            <a:endParaRPr lang="en-US" sz="2000" dirty="0"/>
          </a:p>
          <a:p>
            <a:pPr marL="285750" indent="-285750" algn="just">
              <a:buFont typeface="Wingdings" panose="05000000000000000000" pitchFamily="2" charset="2"/>
              <a:buChar char="Ø"/>
            </a:pPr>
            <a:r>
              <a:rPr lang="en-GB" sz="2000" dirty="0"/>
              <a:t>Debate possible concrete measures to integrate HR considerations into the UN anti-corruption agenda ; </a:t>
            </a:r>
          </a:p>
          <a:p>
            <a:pPr algn="just"/>
            <a:endParaRPr lang="en-GB" sz="2000" dirty="0"/>
          </a:p>
          <a:p>
            <a:pPr marL="285750" indent="-285750" algn="just">
              <a:buFont typeface="Wingdings" panose="05000000000000000000" pitchFamily="2" charset="2"/>
              <a:buChar char="Ø"/>
            </a:pPr>
            <a:r>
              <a:rPr lang="en-GB" sz="2000" dirty="0"/>
              <a:t>Up</a:t>
            </a:r>
            <a:r>
              <a:rPr lang="en-US" sz="2000" dirty="0"/>
              <a:t>date participants on the work of the UNHRC, its subsidiary bodies in the area of HR and the fight against corruption ; </a:t>
            </a:r>
          </a:p>
          <a:p>
            <a:pPr algn="just"/>
            <a:endParaRPr lang="en-US" sz="2000" dirty="0"/>
          </a:p>
          <a:p>
            <a:pPr marL="285750" indent="-285750" algn="just">
              <a:buFont typeface="Wingdings" panose="05000000000000000000" pitchFamily="2" charset="2"/>
              <a:buChar char="Ø"/>
            </a:pPr>
            <a:r>
              <a:rPr lang="en-GB" sz="2000" dirty="0"/>
              <a:t>Exchange views and ideas aimed at promoting policy coherence in the implementation of HR and anti-corruption conventions and treaties ;</a:t>
            </a:r>
          </a:p>
          <a:p>
            <a:pPr algn="just"/>
            <a:r>
              <a:rPr lang="en-GB" sz="2000" dirty="0"/>
              <a:t> </a:t>
            </a:r>
          </a:p>
          <a:p>
            <a:pPr marL="285750" indent="-285750" algn="just">
              <a:buFont typeface="Wingdings" panose="05000000000000000000" pitchFamily="2" charset="2"/>
              <a:buChar char="Ø"/>
            </a:pPr>
            <a:r>
              <a:rPr lang="en-GB" sz="2000" dirty="0"/>
              <a:t>Share examples, case studies and best practices in implementing anti-corruption activities, programmes and strategies fully in line with international HR standards.</a:t>
            </a: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36157" y="3038896"/>
            <a:ext cx="3506684" cy="2054528"/>
          </a:xfrm>
          <a:prstGeom prst="rect">
            <a:avLst/>
          </a:prstGeom>
        </p:spPr>
      </p:pic>
    </p:spTree>
    <p:extLst>
      <p:ext uri="{BB962C8B-B14F-4D97-AF65-F5344CB8AC3E}">
        <p14:creationId xmlns:p14="http://schemas.microsoft.com/office/powerpoint/2010/main" val="207934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10851-83BC-4757-B4CF-C3AAB7CFDE19}"/>
              </a:ext>
            </a:extLst>
          </p:cNvPr>
          <p:cNvSpPr>
            <a:spLocks noGrp="1"/>
          </p:cNvSpPr>
          <p:nvPr>
            <p:ph type="title"/>
          </p:nvPr>
        </p:nvSpPr>
        <p:spPr/>
        <p:txBody>
          <a:bodyPr>
            <a:noAutofit/>
          </a:bodyPr>
          <a:lstStyle/>
          <a:p>
            <a:pPr algn="ctr"/>
            <a:r>
              <a:rPr lang="en-GB" sz="2100" dirty="0"/>
              <a:t>II - Steps undertaken by Morocco for introducing corruption on the agenda of the HRC</a:t>
            </a:r>
            <a:endParaRPr lang="en-US" sz="2100" dirty="0"/>
          </a:p>
        </p:txBody>
      </p:sp>
      <p:sp>
        <p:nvSpPr>
          <p:cNvPr id="23" name="Rectangle 22">
            <a:extLst>
              <a:ext uri="{FF2B5EF4-FFF2-40B4-BE49-F238E27FC236}">
                <a16:creationId xmlns:a16="http://schemas.microsoft.com/office/drawing/2014/main" id="{777AB78C-A92B-4867-B2CB-6980CF9322FD}"/>
              </a:ext>
            </a:extLst>
          </p:cNvPr>
          <p:cNvSpPr/>
          <p:nvPr/>
        </p:nvSpPr>
        <p:spPr>
          <a:xfrm>
            <a:off x="5293249" y="7249725"/>
            <a:ext cx="858652" cy="55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 Diagonal Corner Rectangle 6"/>
          <p:cNvSpPr/>
          <p:nvPr/>
        </p:nvSpPr>
        <p:spPr>
          <a:xfrm>
            <a:off x="342507" y="1963584"/>
            <a:ext cx="7693572" cy="45710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n-US" dirty="0"/>
              <a:t>     </a:t>
            </a:r>
          </a:p>
          <a:p>
            <a:pPr marL="285750" indent="-285750" algn="just">
              <a:buFont typeface="Wingdings" panose="05000000000000000000" pitchFamily="2" charset="2"/>
              <a:buChar char="q"/>
            </a:pPr>
            <a:r>
              <a:rPr lang="en-US" b="1" u="sng" dirty="0"/>
              <a:t>Process: </a:t>
            </a:r>
          </a:p>
          <a:p>
            <a:pPr marL="285750" indent="-285750" algn="just">
              <a:buFont typeface="Wingdings" panose="05000000000000000000" pitchFamily="2" charset="2"/>
              <a:buChar char="q"/>
            </a:pPr>
            <a:endParaRPr lang="en-US" b="1" u="sng" dirty="0"/>
          </a:p>
          <a:p>
            <a:pPr algn="just"/>
            <a:r>
              <a:rPr lang="en-US" dirty="0"/>
              <a:t>During the 20</a:t>
            </a:r>
            <a:r>
              <a:rPr lang="en-US" baseline="30000" dirty="0"/>
              <a:t>th</a:t>
            </a:r>
            <a:r>
              <a:rPr lang="en-US" dirty="0"/>
              <a:t> session of the Human Right Council, held in June 2012, </a:t>
            </a:r>
            <a:r>
              <a:rPr lang="en-GB" b="1" dirty="0"/>
              <a:t>a cross regional statement on “Corruption and Human Rights” was pronounced by Morocco, on behalf of 134 States </a:t>
            </a:r>
            <a:r>
              <a:rPr lang="en-GB" dirty="0"/>
              <a:t>which highlighted the following points:</a:t>
            </a:r>
          </a:p>
          <a:p>
            <a:pPr algn="just"/>
            <a:endParaRPr lang="en-GB" sz="700" dirty="0"/>
          </a:p>
          <a:p>
            <a:pPr marL="285750" lvl="0" indent="-285750">
              <a:buFont typeface="Wingdings" panose="05000000000000000000" pitchFamily="2" charset="2"/>
              <a:buChar char="Ø"/>
            </a:pPr>
            <a:r>
              <a:rPr lang="en-GB" dirty="0"/>
              <a:t>Negative </a:t>
            </a:r>
            <a:r>
              <a:rPr lang="en-US" dirty="0"/>
              <a:t>impact of widespread corruption on the enjoyment of HR</a:t>
            </a:r>
          </a:p>
          <a:p>
            <a:pPr marL="285750" lvl="0" indent="-285750">
              <a:buFont typeface="Wingdings" panose="05000000000000000000" pitchFamily="2" charset="2"/>
              <a:buChar char="Ø"/>
            </a:pPr>
            <a:endParaRPr lang="en-US" sz="700" dirty="0"/>
          </a:p>
          <a:p>
            <a:pPr marL="285750" lvl="0" indent="-285750">
              <a:buFont typeface="Wingdings" panose="05000000000000000000" pitchFamily="2" charset="2"/>
              <a:buChar char="Ø"/>
            </a:pPr>
            <a:r>
              <a:rPr lang="en-GB" dirty="0"/>
              <a:t>Corruption as one of the biggest obstacles to the promotion of HR, and the achievement of the Millennium Development Goals </a:t>
            </a:r>
          </a:p>
          <a:p>
            <a:pPr marL="285750" lvl="0" indent="-285750">
              <a:buFont typeface="Wingdings" panose="05000000000000000000" pitchFamily="2" charset="2"/>
              <a:buChar char="Ø"/>
            </a:pPr>
            <a:endParaRPr lang="en-GB" sz="700" dirty="0"/>
          </a:p>
          <a:p>
            <a:pPr marL="285750" indent="-285750" algn="just">
              <a:buFont typeface="Wingdings" panose="05000000000000000000" pitchFamily="2" charset="2"/>
              <a:buChar char="Ø"/>
            </a:pPr>
            <a:r>
              <a:rPr lang="en-GB" dirty="0"/>
              <a:t>The ability of civil society and media to use HR principles in fighting against corruption </a:t>
            </a:r>
          </a:p>
          <a:p>
            <a:pPr marL="285750" indent="-285750" algn="just">
              <a:buFont typeface="Wingdings" panose="05000000000000000000" pitchFamily="2" charset="2"/>
              <a:buChar char="Ø"/>
            </a:pPr>
            <a:endParaRPr lang="en-GB" sz="700" dirty="0"/>
          </a:p>
          <a:p>
            <a:pPr marL="285750" indent="-285750" algn="just">
              <a:buFont typeface="Wingdings" panose="05000000000000000000" pitchFamily="2" charset="2"/>
              <a:buChar char="Ø"/>
            </a:pPr>
            <a:r>
              <a:rPr lang="en-GB" dirty="0"/>
              <a:t>The importance of coordination between Member States in Geneva and Vienna, as well as close collaboration between the OHCHR and UNODC</a:t>
            </a:r>
          </a:p>
          <a:p>
            <a:pPr marL="285750" indent="-285750" algn="just">
              <a:buFont typeface="Wingdings" panose="05000000000000000000" pitchFamily="2" charset="2"/>
              <a:buChar char="Ø"/>
            </a:pPr>
            <a:endParaRPr lang="en-GB" sz="1600" dirty="0"/>
          </a:p>
        </p:txBody>
      </p:sp>
      <p:sp>
        <p:nvSpPr>
          <p:cNvPr id="8" name="TextBox 7"/>
          <p:cNvSpPr txBox="1"/>
          <p:nvPr/>
        </p:nvSpPr>
        <p:spPr>
          <a:xfrm>
            <a:off x="618952" y="1431235"/>
            <a:ext cx="10954095" cy="400110"/>
          </a:xfrm>
          <a:prstGeom prst="rect">
            <a:avLst/>
          </a:prstGeom>
          <a:noFill/>
        </p:spPr>
        <p:txBody>
          <a:bodyPr wrap="square" rtlCol="0">
            <a:spAutoFit/>
          </a:bodyPr>
          <a:lstStyle/>
          <a:p>
            <a:pPr lvl="0" algn="ctr"/>
            <a:r>
              <a:rPr lang="en-GB" sz="2000" b="1" dirty="0">
                <a:solidFill>
                  <a:srgbClr val="26233E"/>
                </a:solidFill>
              </a:rPr>
              <a:t>(a) The cross regional statement on Corruption and Human Rights (June 2012):</a:t>
            </a:r>
            <a:endParaRPr kumimoji="0" lang="en-US" sz="2000" b="1" i="0" u="none" strike="noStrike" kern="1200" cap="none" spc="0" normalizeH="0" baseline="0" noProof="0" dirty="0">
              <a:ln>
                <a:noFill/>
              </a:ln>
              <a:solidFill>
                <a:srgbClr val="26233E"/>
              </a:solidFill>
              <a:effectLst/>
              <a:uLnTx/>
              <a:uFillTx/>
              <a:latin typeface="Calibri" panose="020F0502020204030204"/>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900" b="7208"/>
          <a:stretch/>
        </p:blipFill>
        <p:spPr>
          <a:xfrm rot="281066">
            <a:off x="8456568" y="2093896"/>
            <a:ext cx="3057236" cy="15758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8348" y="4188309"/>
            <a:ext cx="2733675" cy="1666875"/>
          </a:xfrm>
          <a:prstGeom prst="rect">
            <a:avLst/>
          </a:prstGeom>
        </p:spPr>
      </p:pic>
    </p:spTree>
    <p:extLst>
      <p:ext uri="{BB962C8B-B14F-4D97-AF65-F5344CB8AC3E}">
        <p14:creationId xmlns:p14="http://schemas.microsoft.com/office/powerpoint/2010/main" val="223306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10851-83BC-4757-B4CF-C3AAB7CFDE19}"/>
              </a:ext>
            </a:extLst>
          </p:cNvPr>
          <p:cNvSpPr>
            <a:spLocks noGrp="1"/>
          </p:cNvSpPr>
          <p:nvPr>
            <p:ph type="title"/>
          </p:nvPr>
        </p:nvSpPr>
        <p:spPr/>
        <p:txBody>
          <a:bodyPr>
            <a:noAutofit/>
          </a:bodyPr>
          <a:lstStyle/>
          <a:p>
            <a:pPr algn="ctr"/>
            <a:r>
              <a:rPr lang="en-GB" sz="2100" dirty="0"/>
              <a:t>II - Steps undertaken by Morocco for introducing corruption on the agenda of the HRC</a:t>
            </a:r>
            <a:endParaRPr lang="en-US" sz="2100" dirty="0"/>
          </a:p>
        </p:txBody>
      </p:sp>
      <p:sp>
        <p:nvSpPr>
          <p:cNvPr id="23" name="Rectangle 22">
            <a:extLst>
              <a:ext uri="{FF2B5EF4-FFF2-40B4-BE49-F238E27FC236}">
                <a16:creationId xmlns:a16="http://schemas.microsoft.com/office/drawing/2014/main" id="{777AB78C-A92B-4867-B2CB-6980CF9322FD}"/>
              </a:ext>
            </a:extLst>
          </p:cNvPr>
          <p:cNvSpPr/>
          <p:nvPr/>
        </p:nvSpPr>
        <p:spPr>
          <a:xfrm>
            <a:off x="5293249" y="7249725"/>
            <a:ext cx="858652" cy="55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 Diagonal Corner Rectangle 6"/>
          <p:cNvSpPr/>
          <p:nvPr/>
        </p:nvSpPr>
        <p:spPr>
          <a:xfrm>
            <a:off x="310204" y="2759012"/>
            <a:ext cx="7209277" cy="2521648"/>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lvl="0" indent="-285750">
              <a:buFont typeface="Wingdings" panose="05000000000000000000" pitchFamily="2" charset="2"/>
              <a:buChar char="Ø"/>
            </a:pPr>
            <a:r>
              <a:rPr lang="en-GB" dirty="0">
                <a:solidFill>
                  <a:prstClr val="white"/>
                </a:solidFill>
              </a:rPr>
              <a:t>Morocco and 4 other countries (Austria, Poland, Indonesia, Brazil) submitted to the HRC on its 21</a:t>
            </a:r>
            <a:r>
              <a:rPr lang="en-GB" baseline="30000" dirty="0">
                <a:solidFill>
                  <a:prstClr val="white"/>
                </a:solidFill>
              </a:rPr>
              <a:t>st</a:t>
            </a:r>
            <a:r>
              <a:rPr lang="en-GB" dirty="0">
                <a:solidFill>
                  <a:prstClr val="white"/>
                </a:solidFill>
              </a:rPr>
              <a:t> session, a draft resolution entitled “</a:t>
            </a:r>
            <a:r>
              <a:rPr lang="en-GB" b="1" i="1" dirty="0">
                <a:solidFill>
                  <a:prstClr val="white"/>
                </a:solidFill>
              </a:rPr>
              <a:t>Panel discussion on the negative impact of corruption on the enjoyment of Human Rights</a:t>
            </a:r>
            <a:r>
              <a:rPr lang="en-GB" dirty="0">
                <a:solidFill>
                  <a:prstClr val="white"/>
                </a:solidFill>
              </a:rPr>
              <a:t>”; </a:t>
            </a:r>
          </a:p>
          <a:p>
            <a:pPr marL="285750" lvl="0" indent="-285750">
              <a:buFont typeface="Wingdings" panose="05000000000000000000" pitchFamily="2" charset="2"/>
              <a:buChar char="Ø"/>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lvl="0" indent="-285750">
              <a:buFont typeface="Wingdings" panose="05000000000000000000" pitchFamily="2" charset="2"/>
              <a:buChar char="Ø"/>
            </a:pPr>
            <a:r>
              <a:rPr lang="en-GB" dirty="0">
                <a:solidFill>
                  <a:prstClr val="white"/>
                </a:solidFill>
              </a:rPr>
              <a:t>Following </a:t>
            </a:r>
            <a:r>
              <a:rPr lang="en-GB" b="1" dirty="0">
                <a:solidFill>
                  <a:prstClr val="white"/>
                </a:solidFill>
              </a:rPr>
              <a:t>adoption of this resolution, without a vote</a:t>
            </a:r>
            <a:r>
              <a:rPr lang="en-GB" dirty="0">
                <a:solidFill>
                  <a:prstClr val="white"/>
                </a:solidFill>
              </a:rPr>
              <a:t>, the Council decided to </a:t>
            </a:r>
            <a:r>
              <a:rPr lang="en-GB" b="1" dirty="0">
                <a:solidFill>
                  <a:prstClr val="white"/>
                </a:solidFill>
              </a:rPr>
              <a:t>convene this Panel discussion, on the 13 March 2013.</a:t>
            </a:r>
          </a:p>
        </p:txBody>
      </p:sp>
      <p:sp>
        <p:nvSpPr>
          <p:cNvPr id="8" name="TextBox 7"/>
          <p:cNvSpPr txBox="1"/>
          <p:nvPr/>
        </p:nvSpPr>
        <p:spPr>
          <a:xfrm>
            <a:off x="618952" y="1448470"/>
            <a:ext cx="10954095" cy="830997"/>
          </a:xfrm>
          <a:prstGeom prst="rect">
            <a:avLst/>
          </a:prstGeom>
          <a:noFill/>
        </p:spPr>
        <p:txBody>
          <a:bodyPr wrap="square" rtlCol="0">
            <a:spAutoFit/>
          </a:bodyPr>
          <a:lstStyle/>
          <a:p>
            <a:pPr lvl="0"/>
            <a:r>
              <a:rPr kumimoji="0" lang="en-GB" sz="2400" b="1" i="0" u="none" strike="noStrike" kern="1200" cap="none" spc="0" normalizeH="0" baseline="0" noProof="0" dirty="0">
                <a:ln>
                  <a:noFill/>
                </a:ln>
                <a:solidFill>
                  <a:srgbClr val="26233E"/>
                </a:solidFill>
                <a:effectLst/>
                <a:uLnTx/>
                <a:uFillTx/>
                <a:latin typeface="Calibri" panose="020F0502020204030204"/>
              </a:rPr>
              <a:t>(</a:t>
            </a:r>
            <a:r>
              <a:rPr lang="en-GB" sz="2400" b="1" dirty="0">
                <a:solidFill>
                  <a:srgbClr val="26233E"/>
                </a:solidFill>
              </a:rPr>
              <a:t>b) Panel discussion on the negative impact of corruption on the enjoyment of Human Rights (September 2012)</a:t>
            </a:r>
            <a:endParaRPr kumimoji="0" lang="en-US" sz="2400" b="1" i="0" u="none" strike="noStrike" kern="1200" cap="none" spc="0" normalizeH="0" baseline="0" noProof="0" dirty="0">
              <a:ln>
                <a:noFill/>
              </a:ln>
              <a:solidFill>
                <a:srgbClr val="26233E"/>
              </a:solidFill>
              <a:effectLst/>
              <a:uLnTx/>
              <a:uFillTx/>
              <a:latin typeface="Calibri" panose="020F0502020204030204"/>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24826" y="2279467"/>
            <a:ext cx="4386222" cy="2919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16095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10851-83BC-4757-B4CF-C3AAB7CFDE19}"/>
              </a:ext>
            </a:extLst>
          </p:cNvPr>
          <p:cNvSpPr>
            <a:spLocks noGrp="1"/>
          </p:cNvSpPr>
          <p:nvPr>
            <p:ph type="title"/>
          </p:nvPr>
        </p:nvSpPr>
        <p:spPr/>
        <p:txBody>
          <a:bodyPr>
            <a:noAutofit/>
          </a:bodyPr>
          <a:lstStyle/>
          <a:p>
            <a:pPr algn="ctr"/>
            <a:r>
              <a:rPr lang="en-GB" sz="2200" dirty="0"/>
              <a:t>Objectives of this Panel discussion</a:t>
            </a:r>
            <a:endParaRPr lang="en-US" sz="2200" dirty="0"/>
          </a:p>
        </p:txBody>
      </p:sp>
      <p:sp>
        <p:nvSpPr>
          <p:cNvPr id="23" name="Rectangle 22">
            <a:extLst>
              <a:ext uri="{FF2B5EF4-FFF2-40B4-BE49-F238E27FC236}">
                <a16:creationId xmlns:a16="http://schemas.microsoft.com/office/drawing/2014/main" id="{777AB78C-A92B-4867-B2CB-6980CF9322FD}"/>
              </a:ext>
            </a:extLst>
          </p:cNvPr>
          <p:cNvSpPr/>
          <p:nvPr/>
        </p:nvSpPr>
        <p:spPr>
          <a:xfrm>
            <a:off x="5293249" y="7249725"/>
            <a:ext cx="858652" cy="55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 Diagonal Corner Rectangle 6"/>
          <p:cNvSpPr/>
          <p:nvPr/>
        </p:nvSpPr>
        <p:spPr>
          <a:xfrm>
            <a:off x="331077" y="2114144"/>
            <a:ext cx="7693572" cy="394335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lvl="0" indent="-285750" algn="just">
              <a:buFont typeface="Wingdings" panose="05000000000000000000" pitchFamily="2" charset="2"/>
              <a:buChar char="Ø"/>
            </a:pPr>
            <a:r>
              <a:rPr lang="en-GB" dirty="0">
                <a:solidFill>
                  <a:prstClr val="white"/>
                </a:solidFill>
              </a:rPr>
              <a:t>Emphasize the very </a:t>
            </a:r>
            <a:r>
              <a:rPr lang="en-GB" b="1" dirty="0">
                <a:solidFill>
                  <a:prstClr val="white"/>
                </a:solidFill>
              </a:rPr>
              <a:t>strong link existing between anti-corruption efforts and Human Rights</a:t>
            </a:r>
            <a:r>
              <a:rPr lang="en-GB" dirty="0">
                <a:solidFill>
                  <a:prstClr val="white"/>
                </a:solidFill>
              </a:rPr>
              <a:t>, examine how those efforts could receive the sustained attention of the Council;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lvl="0" indent="-285750" algn="just">
              <a:buFont typeface="Wingdings" panose="05000000000000000000" pitchFamily="2" charset="2"/>
              <a:buChar char="Ø"/>
            </a:pPr>
            <a:r>
              <a:rPr lang="en-GB" dirty="0">
                <a:solidFill>
                  <a:prstClr val="white"/>
                </a:solidFill>
              </a:rPr>
              <a:t>Consider the </a:t>
            </a:r>
            <a:r>
              <a:rPr lang="en-GB" b="1" dirty="0">
                <a:solidFill>
                  <a:prstClr val="white"/>
                </a:solidFill>
              </a:rPr>
              <a:t>need for regular reporting on HR and corruption</a:t>
            </a:r>
            <a:r>
              <a:rPr lang="en-GB" dirty="0">
                <a:solidFill>
                  <a:prstClr val="white"/>
                </a:solidFill>
              </a:rPr>
              <a:t>, in order to assess how corruption could lead to direct and specific Human Rights violations; </a:t>
            </a:r>
          </a:p>
          <a:p>
            <a:pPr marL="285750" lvl="0" indent="-285750">
              <a:buFont typeface="Wingdings" panose="05000000000000000000" pitchFamily="2" charset="2"/>
              <a:buChar char="Ø"/>
            </a:pPr>
            <a:endParaRPr lang="en-GB" dirty="0">
              <a:solidFill>
                <a:prstClr val="white"/>
              </a:solidFill>
            </a:endParaRPr>
          </a:p>
          <a:p>
            <a:pPr marL="285750" lvl="0" indent="-285750" algn="just">
              <a:buFont typeface="Wingdings" panose="05000000000000000000" pitchFamily="2" charset="2"/>
              <a:buChar char="Ø"/>
            </a:pPr>
            <a:r>
              <a:rPr lang="en-GB" b="1" dirty="0">
                <a:solidFill>
                  <a:prstClr val="white"/>
                </a:solidFill>
              </a:rPr>
              <a:t>Highlights efforts to combat corruption are most effective and sustainable when coupled with an approach that respects all Human Rights and puts people at the centre of the issue. </a:t>
            </a:r>
            <a:endParaRPr kumimoji="0" lang="en-GB" sz="1600" b="1" i="0" u="none" strike="noStrike" kern="1200" cap="none" spc="0" normalizeH="0" baseline="0" noProof="0" dirty="0">
              <a:ln>
                <a:noFill/>
              </a:ln>
              <a:solidFill>
                <a:prstClr val="white"/>
              </a:solidFill>
              <a:effectLst/>
              <a:uLnTx/>
              <a:uFillTx/>
              <a:latin typeface="Calibri" panose="020F0502020204030204"/>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996" r="6190"/>
          <a:stretch/>
        </p:blipFill>
        <p:spPr>
          <a:xfrm>
            <a:off x="8132324" y="2827563"/>
            <a:ext cx="3928636" cy="2516512"/>
          </a:xfrm>
          <a:prstGeom prst="rect">
            <a:avLst/>
          </a:prstGeom>
        </p:spPr>
      </p:pic>
    </p:spTree>
    <p:extLst>
      <p:ext uri="{BB962C8B-B14F-4D97-AF65-F5344CB8AC3E}">
        <p14:creationId xmlns:p14="http://schemas.microsoft.com/office/powerpoint/2010/main" val="207127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10851-83BC-4757-B4CF-C3AAB7CFDE19}"/>
              </a:ext>
            </a:extLst>
          </p:cNvPr>
          <p:cNvSpPr>
            <a:spLocks noGrp="1"/>
          </p:cNvSpPr>
          <p:nvPr>
            <p:ph type="title"/>
          </p:nvPr>
        </p:nvSpPr>
        <p:spPr/>
        <p:txBody>
          <a:bodyPr>
            <a:noAutofit/>
          </a:bodyPr>
          <a:lstStyle/>
          <a:p>
            <a:pPr algn="ctr"/>
            <a:r>
              <a:rPr lang="en-GB" dirty="0"/>
              <a:t>The participation of Morocco in this Panel</a:t>
            </a:r>
            <a:endParaRPr lang="en-US" dirty="0"/>
          </a:p>
        </p:txBody>
      </p:sp>
      <p:sp>
        <p:nvSpPr>
          <p:cNvPr id="23" name="Rectangle 22">
            <a:extLst>
              <a:ext uri="{FF2B5EF4-FFF2-40B4-BE49-F238E27FC236}">
                <a16:creationId xmlns:a16="http://schemas.microsoft.com/office/drawing/2014/main" id="{777AB78C-A92B-4867-B2CB-6980CF9322FD}"/>
              </a:ext>
            </a:extLst>
          </p:cNvPr>
          <p:cNvSpPr/>
          <p:nvPr/>
        </p:nvSpPr>
        <p:spPr>
          <a:xfrm>
            <a:off x="5293249" y="7249725"/>
            <a:ext cx="858652" cy="55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 Diagonal Corner Rectangle 6"/>
          <p:cNvSpPr/>
          <p:nvPr/>
        </p:nvSpPr>
        <p:spPr>
          <a:xfrm>
            <a:off x="618952" y="2834289"/>
            <a:ext cx="8060448" cy="3346266"/>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buFont typeface="Wingdings" panose="05000000000000000000" pitchFamily="2" charset="2"/>
              <a:buChar char="Ø"/>
            </a:pPr>
            <a:r>
              <a:rPr lang="en-GB" dirty="0">
                <a:solidFill>
                  <a:prstClr val="white"/>
                </a:solidFill>
              </a:rPr>
              <a:t>12 years prior to the ratification by Morocco of the Convention, Moroccan civil society started campaigning against corruption; </a:t>
            </a:r>
          </a:p>
          <a:p>
            <a:endParaRPr lang="en-GB" dirty="0">
              <a:solidFill>
                <a:prstClr val="white"/>
              </a:solidFill>
            </a:endParaRPr>
          </a:p>
          <a:p>
            <a:pPr marL="285750" lvl="0" indent="-285750">
              <a:buFont typeface="Wingdings" panose="05000000000000000000" pitchFamily="2" charset="2"/>
              <a:buChar char="Ø"/>
            </a:pPr>
            <a:r>
              <a:rPr lang="en-GB" dirty="0">
                <a:solidFill>
                  <a:prstClr val="white"/>
                </a:solidFill>
              </a:rPr>
              <a:t>Corruption was widespread at the grassroots level, high-level corruption was still unclear in the minds of the public; </a:t>
            </a:r>
          </a:p>
          <a:p>
            <a:pPr marL="285750" lvl="0" indent="-285750">
              <a:buFont typeface="Wingdings" panose="05000000000000000000" pitchFamily="2" charset="2"/>
              <a:buChar char="Ø"/>
            </a:pPr>
            <a:endParaRPr lang="en-GB" dirty="0">
              <a:solidFill>
                <a:prstClr val="white"/>
              </a:solidFill>
            </a:endParaRPr>
          </a:p>
          <a:p>
            <a:pPr marL="285750" lvl="0" indent="-285750">
              <a:buFont typeface="Wingdings" panose="05000000000000000000" pitchFamily="2" charset="2"/>
              <a:buChar char="Ø"/>
            </a:pPr>
            <a:r>
              <a:rPr lang="en-GB" dirty="0">
                <a:solidFill>
                  <a:prstClr val="white"/>
                </a:solidFill>
              </a:rPr>
              <a:t>Examples on how anti-corruption campaigners involved families, doctors, paramedics, to carry out risk-mapping and identify gaps.</a:t>
            </a: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18952" y="1448470"/>
            <a:ext cx="1095409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6233E"/>
                </a:solidFill>
                <a:effectLst/>
                <a:uLnTx/>
                <a:uFillTx/>
                <a:latin typeface="Calibri" panose="020F0502020204030204"/>
                <a:ea typeface="+mn-ea"/>
                <a:cs typeface="+mn-cs"/>
              </a:rPr>
              <a:t>During this Panel, the President of the Central </a:t>
            </a:r>
            <a:r>
              <a:rPr lang="en-GB" sz="2400" b="1" dirty="0">
                <a:solidFill>
                  <a:srgbClr val="26233E"/>
                </a:solidFill>
                <a:latin typeface="Calibri" panose="020F0502020204030204"/>
              </a:rPr>
              <a:t>Instance for the prevention of corruption in Morocco, shared the national experience in combatting corruption by highlighting the following elements :</a:t>
            </a:r>
            <a:endParaRPr kumimoji="0" lang="en-US" sz="2400" b="1" i="0" u="none" strike="noStrike" kern="1200" cap="none" spc="0" normalizeH="0" baseline="0" noProof="0" dirty="0">
              <a:ln>
                <a:noFill/>
              </a:ln>
              <a:solidFill>
                <a:srgbClr val="26233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36996" y="3389390"/>
            <a:ext cx="2795080" cy="2236064"/>
          </a:xfrm>
          <a:prstGeom prst="rect">
            <a:avLst/>
          </a:prstGeom>
        </p:spPr>
      </p:pic>
    </p:spTree>
    <p:extLst>
      <p:ext uri="{BB962C8B-B14F-4D97-AF65-F5344CB8AC3E}">
        <p14:creationId xmlns:p14="http://schemas.microsoft.com/office/powerpoint/2010/main" val="3029479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heme/theme1.xml><?xml version="1.0" encoding="utf-8"?>
<a:theme xmlns:a="http://schemas.openxmlformats.org/drawingml/2006/main" name="Office Theme">
  <a:themeElements>
    <a:clrScheme name="Custom 2">
      <a:dk1>
        <a:srgbClr val="1B95C8"/>
      </a:dk1>
      <a:lt1>
        <a:sysClr val="window" lastClr="FFFFFF"/>
      </a:lt1>
      <a:dk2>
        <a:srgbClr val="1B95C8"/>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EDAB17F-D92C-48A4-A137-AD562625D1B5}"/>
</file>

<file path=customXml/itemProps2.xml><?xml version="1.0" encoding="utf-8"?>
<ds:datastoreItem xmlns:ds="http://schemas.openxmlformats.org/officeDocument/2006/customXml" ds:itemID="{A2B21DD7-219A-40BE-B98C-73942D797DE8}"/>
</file>

<file path=customXml/itemProps3.xml><?xml version="1.0" encoding="utf-8"?>
<ds:datastoreItem xmlns:ds="http://schemas.openxmlformats.org/officeDocument/2006/customXml" ds:itemID="{E25EE4FC-CFCC-4C7C-B9E1-4974DC00DA40}"/>
</file>

<file path=docProps/app.xml><?xml version="1.0" encoding="utf-8"?>
<Properties xmlns="http://schemas.openxmlformats.org/officeDocument/2006/extended-properties" xmlns:vt="http://schemas.openxmlformats.org/officeDocument/2006/docPropsVTypes">
  <TotalTime>3218</TotalTime>
  <Words>2041</Words>
  <Application>Microsoft Office PowerPoint</Application>
  <PresentationFormat>Widescreen</PresentationFormat>
  <Paragraphs>258</Paragraphs>
  <Slides>23</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Bahnschrift SemiBold</vt:lpstr>
      <vt:lpstr>Calibri</vt:lpstr>
      <vt:lpstr>Calibri Light</vt:lpstr>
      <vt:lpstr>Century Gothic</vt:lpstr>
      <vt:lpstr>Franklin Gothic Medium</vt:lpstr>
      <vt:lpstr>Garamond</vt:lpstr>
      <vt:lpstr>Segoe UI Black</vt:lpstr>
      <vt:lpstr>Segoe UI Light</vt:lpstr>
      <vt:lpstr>Segoe UI Semibold</vt:lpstr>
      <vt:lpstr>Times New Roman</vt:lpstr>
      <vt:lpstr>Wingdings</vt:lpstr>
      <vt:lpstr>Office Theme</vt:lpstr>
      <vt:lpstr>PowerPoint Presentation</vt:lpstr>
      <vt:lpstr>Table of Contents</vt:lpstr>
      <vt:lpstr>I – Background and Genesis </vt:lpstr>
      <vt:lpstr>I – Background and Genesis </vt:lpstr>
      <vt:lpstr>Main ideas emerging from the side-event</vt:lpstr>
      <vt:lpstr>II - Steps undertaken by Morocco for introducing corruption on the agenda of the HRC</vt:lpstr>
      <vt:lpstr>II - Steps undertaken by Morocco for introducing corruption on the agenda of the HRC</vt:lpstr>
      <vt:lpstr>Objectives of this Panel discussion</vt:lpstr>
      <vt:lpstr>The participation of Morocco in this Panel</vt:lpstr>
      <vt:lpstr>Main Outcomes of this panel</vt:lpstr>
      <vt:lpstr>III - The different resolutions adopted by HRC on corruption (2013-2019)</vt:lpstr>
      <vt:lpstr>III - The different resolutions adopted by HRC on corruption (2013-2019)</vt:lpstr>
      <vt:lpstr>III - The different resolutions adopted by HRC on corruption (2013-2019)</vt:lpstr>
      <vt:lpstr>III - The different resolutions adopted by HRC on corruption (2013-2019)</vt:lpstr>
      <vt:lpstr>III - The different resolutions adopted by HRC on corruption (2013-2019)</vt:lpstr>
      <vt:lpstr>III - The different resolutions adopted by HRC on corruption (2013-2019)</vt:lpstr>
      <vt:lpstr>III - The different resolutions adopted by HRC on corruption (2013-2019)</vt:lpstr>
      <vt:lpstr>III - The different resolutions adopted by HRC on corruption (2013-2019)</vt:lpstr>
      <vt:lpstr>IV - The Way Forward</vt:lpstr>
      <vt:lpstr>IV - The Way Forward</vt:lpstr>
      <vt:lpstr>IV - The Way Forward</vt:lpstr>
      <vt:lpstr>UNITED AGAINST CORRUPTION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Yusfi Salim</dc:creator>
  <cp:lastModifiedBy>OHCHR</cp:lastModifiedBy>
  <cp:revision>448</cp:revision>
  <cp:lastPrinted>2019-12-09T12:12:36Z</cp:lastPrinted>
  <dcterms:created xsi:type="dcterms:W3CDTF">2019-08-14T15:16:57Z</dcterms:created>
  <dcterms:modified xsi:type="dcterms:W3CDTF">2019-12-23T15:53:10Z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65d9ee-429a-4d5f-97cc-cfb56e044a6e_Enabled">
    <vt:lpwstr>True</vt:lpwstr>
  </property>
  <property fmtid="{D5CDD505-2E9C-101B-9397-08002B2CF9AE}" pid="3" name="MSIP_Label_1665d9ee-429a-4d5f-97cc-cfb56e044a6e_SiteId">
    <vt:lpwstr>66cf5074-5afe-48d1-a691-a12b2121f44b</vt:lpwstr>
  </property>
  <property fmtid="{D5CDD505-2E9C-101B-9397-08002B2CF9AE}" pid="4" name="MSIP_Label_1665d9ee-429a-4d5f-97cc-cfb56e044a6e_Owner">
    <vt:lpwstr>WickelK@state.gov</vt:lpwstr>
  </property>
  <property fmtid="{D5CDD505-2E9C-101B-9397-08002B2CF9AE}" pid="5" name="MSIP_Label_1665d9ee-429a-4d5f-97cc-cfb56e044a6e_SetDate">
    <vt:lpwstr>2019-10-03T19:48:43.3422228Z</vt:lpwstr>
  </property>
  <property fmtid="{D5CDD505-2E9C-101B-9397-08002B2CF9AE}" pid="6" name="MSIP_Label_1665d9ee-429a-4d5f-97cc-cfb56e044a6e_Name">
    <vt:lpwstr>Unclassified</vt:lpwstr>
  </property>
  <property fmtid="{D5CDD505-2E9C-101B-9397-08002B2CF9AE}" pid="7" name="MSIP_Label_1665d9ee-429a-4d5f-97cc-cfb56e044a6e_Application">
    <vt:lpwstr>Microsoft Azure Information Protection</vt:lpwstr>
  </property>
  <property fmtid="{D5CDD505-2E9C-101B-9397-08002B2CF9AE}" pid="8" name="MSIP_Label_1665d9ee-429a-4d5f-97cc-cfb56e044a6e_ActionId">
    <vt:lpwstr>a71cea58-c9cf-447a-8740-23bb7460acd2</vt:lpwstr>
  </property>
  <property fmtid="{D5CDD505-2E9C-101B-9397-08002B2CF9AE}" pid="9" name="MSIP_Label_1665d9ee-429a-4d5f-97cc-cfb56e044a6e_Extended_MSFT_Method">
    <vt:lpwstr>Manual</vt:lpwstr>
  </property>
  <property fmtid="{D5CDD505-2E9C-101B-9397-08002B2CF9AE}" pid="10" name="Sensitivity">
    <vt:lpwstr>Unclassified</vt:lpwstr>
  </property>
  <property fmtid="{D5CDD505-2E9C-101B-9397-08002B2CF9AE}" pid="11" name="ContentTypeId">
    <vt:lpwstr>0x0101008822B9E06671B54FA89F14538B9B0FEA</vt:lpwstr>
  </property>
</Properties>
</file>