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93" r:id="rId2"/>
  </p:sldMasterIdLst>
  <p:notesMasterIdLst>
    <p:notesMasterId r:id="rId15"/>
  </p:notesMasterIdLst>
  <p:handoutMasterIdLst>
    <p:handoutMasterId r:id="rId16"/>
  </p:handoutMasterIdLst>
  <p:sldIdLst>
    <p:sldId id="269" r:id="rId3"/>
    <p:sldId id="315" r:id="rId4"/>
    <p:sldId id="314" r:id="rId5"/>
    <p:sldId id="316" r:id="rId6"/>
    <p:sldId id="313" r:id="rId7"/>
    <p:sldId id="312" r:id="rId8"/>
    <p:sldId id="320" r:id="rId9"/>
    <p:sldId id="311" r:id="rId10"/>
    <p:sldId id="317" r:id="rId11"/>
    <p:sldId id="318" r:id="rId12"/>
    <p:sldId id="319" r:id="rId13"/>
    <p:sldId id="32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C3C"/>
    <a:srgbClr val="993366"/>
    <a:srgbClr val="8D092F"/>
    <a:srgbClr val="881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10B1E-4CC5-4925-BF73-2EF07131ECA8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66F02-1644-4240-A456-91F0065946C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37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2E2AF-23BE-476B-90B9-A0D1715239C8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D3E50-1B01-40DE-9505-9117A30F146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300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COVER</a:t>
            </a:r>
            <a:r>
              <a:rPr lang="fr-CH" baseline="0" dirty="0" smtClean="0"/>
              <a:t> SLIDE 1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D3E50-1B01-40DE-9505-9117A30F146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262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5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06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7" y="404664"/>
            <a:ext cx="2673096" cy="49072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475009" y="1052737"/>
            <a:ext cx="56811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/>
              <a:t>For children, their rights and equitable development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57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4B8-33E4-4A6B-BE90-6C1B910B0110}" type="datetimeFigureOut">
              <a:rPr lang="fr-CH" smtClean="0"/>
              <a:t>10.03.2014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8CA0-652A-4866-97AD-6D45D539C80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163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4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85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0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2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3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9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81362" y="209811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25726D6-EB5B-4EA5-8A0F-4164399FF7D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D93CF6F-DA1A-4009-863B-1BB6FC27A36E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7" y="404664"/>
            <a:ext cx="2673096" cy="49072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75009" y="1052737"/>
            <a:ext cx="56811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/>
              <a:t>For children, their rights and equitable development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8.JPG"/><Relationship Id="rId7" Type="http://schemas.openxmlformats.org/officeDocument/2006/relationships/image" Target="../media/image17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036496" cy="24426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" y="3673796"/>
            <a:ext cx="6252437" cy="68571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528" y="4581128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b="1" dirty="0" smtClean="0">
                <a:solidFill>
                  <a:srgbClr val="88164A"/>
                </a:solidFill>
                <a:latin typeface="Dosis" pitchFamily="2" charset="0"/>
              </a:rPr>
              <a:t>Geneva, 11th March 2014</a:t>
            </a:r>
          </a:p>
          <a:p>
            <a:r>
              <a:rPr lang="fr-CH" sz="2800" b="1" dirty="0" smtClean="0">
                <a:solidFill>
                  <a:srgbClr val="88164A"/>
                </a:solidFill>
                <a:latin typeface="Dosis" pitchFamily="2" charset="0"/>
              </a:rPr>
              <a:t>Ignacio Packer</a:t>
            </a:r>
          </a:p>
        </p:txBody>
      </p:sp>
      <p:sp>
        <p:nvSpPr>
          <p:cNvPr id="3" name="Rectangle 2"/>
          <p:cNvSpPr/>
          <p:nvPr/>
        </p:nvSpPr>
        <p:spPr>
          <a:xfrm>
            <a:off x="-56968" y="3560582"/>
            <a:ext cx="6645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H" dirty="0"/>
          </a:p>
          <a:p>
            <a:r>
              <a:rPr lang="en-US" dirty="0"/>
              <a:t>“</a:t>
            </a:r>
            <a:r>
              <a:rPr lang="en-US" dirty="0">
                <a:solidFill>
                  <a:schemeClr val="bg1"/>
                </a:solidFill>
              </a:rPr>
              <a:t>Ensuring sustainable prevention strategies and </a:t>
            </a:r>
            <a:r>
              <a:rPr lang="en-US" dirty="0" smtClean="0">
                <a:solidFill>
                  <a:schemeClr val="bg1"/>
                </a:solidFill>
              </a:rPr>
              <a:t>key partnerships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107891"/>
            <a:ext cx="5400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993366"/>
                </a:solidFill>
                <a:latin typeface="Dosis"/>
              </a:rPr>
              <a:t>25th </a:t>
            </a:r>
            <a:r>
              <a:rPr lang="en-US" sz="2000" b="1" dirty="0">
                <a:solidFill>
                  <a:srgbClr val="993366"/>
                </a:solidFill>
                <a:latin typeface="Dosis"/>
              </a:rPr>
              <a:t>session of the Human Rights Council </a:t>
            </a:r>
          </a:p>
          <a:p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Side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</a:t>
            </a:r>
            <a:r>
              <a:rPr lang="fr-CH" sz="2000" b="1" dirty="0">
                <a:solidFill>
                  <a:srgbClr val="993366"/>
                </a:solidFill>
                <a:latin typeface="Dosis"/>
              </a:rPr>
              <a:t>Event 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: «Protection of </a:t>
            </a:r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children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</a:t>
            </a:r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from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</a:t>
            </a:r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sexual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exploitation in the </a:t>
            </a:r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context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of major </a:t>
            </a:r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sporting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</a:t>
            </a:r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events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» </a:t>
            </a:r>
            <a:endParaRPr lang="fr-CH" sz="2000" b="1" dirty="0">
              <a:solidFill>
                <a:srgbClr val="993366"/>
              </a:solidFill>
              <a:latin typeface="Dosis"/>
            </a:endParaRPr>
          </a:p>
          <a:p>
            <a:endParaRPr lang="fr-CH" sz="2000" b="1" dirty="0" smtClean="0">
              <a:solidFill>
                <a:srgbClr val="993366"/>
              </a:solidFill>
              <a:latin typeface="Dosis"/>
            </a:endParaRPr>
          </a:p>
          <a:p>
            <a:r>
              <a:rPr lang="fr-CH" sz="2000" b="1" dirty="0" err="1" smtClean="0">
                <a:solidFill>
                  <a:srgbClr val="993366"/>
                </a:solidFill>
                <a:latin typeface="Dosis"/>
              </a:rPr>
              <a:t>Organizer</a:t>
            </a:r>
            <a:r>
              <a:rPr lang="fr-CH" sz="2000" b="1" dirty="0">
                <a:solidFill>
                  <a:srgbClr val="993366"/>
                </a:solidFill>
                <a:latin typeface="Dosis"/>
              </a:rPr>
              <a:t>: </a:t>
            </a:r>
            <a:r>
              <a:rPr lang="fr-CH" sz="2000" b="1" dirty="0" smtClean="0">
                <a:solidFill>
                  <a:srgbClr val="993366"/>
                </a:solidFill>
                <a:latin typeface="Dosis"/>
              </a:rPr>
              <a:t> </a:t>
            </a:r>
            <a:r>
              <a:rPr lang="en-US" sz="2000" b="1" dirty="0" smtClean="0">
                <a:solidFill>
                  <a:srgbClr val="993366"/>
                </a:solidFill>
                <a:latin typeface="Dosis"/>
              </a:rPr>
              <a:t>UN </a:t>
            </a:r>
            <a:r>
              <a:rPr lang="en-US" sz="2000" b="1" dirty="0">
                <a:solidFill>
                  <a:srgbClr val="993366"/>
                </a:solidFill>
                <a:latin typeface="Dosis"/>
              </a:rPr>
              <a:t>Special Rapporteur on the sale of children, child prostitution and child pornography</a:t>
            </a:r>
            <a:endParaRPr lang="fr-CH" sz="2000" b="1" dirty="0" smtClean="0">
              <a:solidFill>
                <a:srgbClr val="993366"/>
              </a:solidFill>
              <a:latin typeface="Dosis"/>
            </a:endParaRPr>
          </a:p>
          <a:p>
            <a:endParaRPr lang="fr-CH" dirty="0">
              <a:solidFill>
                <a:srgbClr val="881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-243408"/>
            <a:ext cx="5436666" cy="1371600"/>
          </a:xfrm>
        </p:spPr>
        <p:txBody>
          <a:bodyPr>
            <a:normAutofit/>
          </a:bodyPr>
          <a:lstStyle/>
          <a:p>
            <a:r>
              <a:rPr lang="en-US" sz="2400" dirty="0"/>
              <a:t>introducing child focused criteria in the bidding process</a:t>
            </a:r>
            <a:endParaRPr lang="fr-CH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036496" cy="5445224"/>
          </a:xfrm>
        </p:spPr>
      </p:pic>
    </p:spTree>
    <p:extLst>
      <p:ext uri="{BB962C8B-B14F-4D97-AF65-F5344CB8AC3E}">
        <p14:creationId xmlns:p14="http://schemas.microsoft.com/office/powerpoint/2010/main" val="28314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1362" y="209811"/>
            <a:ext cx="5791200" cy="842925"/>
          </a:xfrm>
        </p:spPr>
        <p:txBody>
          <a:bodyPr/>
          <a:lstStyle/>
          <a:p>
            <a:r>
              <a:rPr lang="fr-CH" dirty="0" smtClean="0"/>
              <a:t>Short </a:t>
            </a:r>
            <a:r>
              <a:rPr lang="fr-CH" dirty="0" err="1" smtClean="0"/>
              <a:t>path</a:t>
            </a:r>
            <a:r>
              <a:rPr lang="fr-CH" dirty="0" smtClean="0"/>
              <a:t> long </a:t>
            </a:r>
            <a:r>
              <a:rPr lang="fr-CH" dirty="0" err="1" smtClean="0"/>
              <a:t>view</a:t>
            </a:r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667794"/>
            <a:ext cx="2362200" cy="2543175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23" y="1601416"/>
            <a:ext cx="488252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8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2658604" cy="1728192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6792"/>
            <a:ext cx="2808312" cy="1728192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838116" cy="1740451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01008"/>
            <a:ext cx="2645278" cy="1722212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01008"/>
            <a:ext cx="2808312" cy="172221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174" y="3501009"/>
            <a:ext cx="2820093" cy="1722212"/>
          </a:xfrm>
          <a:prstGeom prst="rect">
            <a:avLst/>
          </a:prstGeom>
        </p:spPr>
      </p:pic>
      <p:pic>
        <p:nvPicPr>
          <p:cNvPr id="10" name="Espace réservé du contenu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223221"/>
            <a:ext cx="2850570" cy="163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0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1"/>
            <a:ext cx="4968552" cy="4642745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07" y="2451987"/>
            <a:ext cx="3244516" cy="296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1362" y="209811"/>
            <a:ext cx="5791200" cy="914933"/>
          </a:xfrm>
        </p:spPr>
        <p:txBody>
          <a:bodyPr>
            <a:normAutofit/>
          </a:bodyPr>
          <a:lstStyle/>
          <a:p>
            <a:r>
              <a:rPr lang="fr-CH" sz="3200" dirty="0" smtClean="0"/>
              <a:t>The </a:t>
            </a:r>
            <a:r>
              <a:rPr lang="fr-CH" sz="3200" dirty="0" err="1" smtClean="0"/>
              <a:t>tree</a:t>
            </a:r>
            <a:r>
              <a:rPr lang="fr-CH" sz="3200" dirty="0" smtClean="0"/>
              <a:t> and the </a:t>
            </a:r>
            <a:r>
              <a:rPr lang="fr-CH" sz="3200" dirty="0" err="1" smtClean="0"/>
              <a:t>forest</a:t>
            </a:r>
            <a:endParaRPr lang="fr-CH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268760"/>
            <a:ext cx="9217023" cy="5991410"/>
          </a:xfrm>
        </p:spPr>
      </p:pic>
      <p:sp>
        <p:nvSpPr>
          <p:cNvPr id="5" name="ZoneTexte 4"/>
          <p:cNvSpPr txBox="1"/>
          <p:nvPr/>
        </p:nvSpPr>
        <p:spPr>
          <a:xfrm>
            <a:off x="3923928" y="2492896"/>
            <a:ext cx="4752528" cy="3323987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/>
              <a:t>Child </a:t>
            </a:r>
            <a:r>
              <a:rPr lang="fr-CH" sz="2400" b="1" dirty="0"/>
              <a:t>labour;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Displacement </a:t>
            </a:r>
            <a:r>
              <a:rPr lang="en-US" sz="2400" b="1" dirty="0"/>
              <a:t>of children resulting from infrastructure development and street clearance;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/>
              <a:t>C</a:t>
            </a:r>
            <a:r>
              <a:rPr lang="fr-CH" sz="2400" b="1" dirty="0" smtClean="0"/>
              <a:t>hild </a:t>
            </a:r>
            <a:r>
              <a:rPr lang="fr-CH" sz="2400" b="1" dirty="0" err="1"/>
              <a:t>sexual</a:t>
            </a:r>
            <a:r>
              <a:rPr lang="fr-CH" sz="2400" b="1" dirty="0"/>
              <a:t> exploitation; </a:t>
            </a:r>
            <a:r>
              <a:rPr lang="fr-CH" sz="2400" b="1" dirty="0" smtClean="0"/>
              <a:t> </a:t>
            </a:r>
            <a:endParaRPr lang="fr-CH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err="1"/>
              <a:t>H</a:t>
            </a:r>
            <a:r>
              <a:rPr lang="fr-CH" sz="2400" b="1" dirty="0" err="1" smtClean="0"/>
              <a:t>uman</a:t>
            </a:r>
            <a:r>
              <a:rPr lang="fr-CH" sz="2400" b="1" dirty="0" smtClean="0"/>
              <a:t> </a:t>
            </a:r>
            <a:r>
              <a:rPr lang="fr-CH" sz="2400" b="1" dirty="0" err="1"/>
              <a:t>trafficking</a:t>
            </a:r>
            <a:r>
              <a:rPr lang="fr-CH" sz="2400" b="1" dirty="0"/>
              <a:t> </a:t>
            </a:r>
            <a:r>
              <a:rPr lang="fr-CH" sz="2400" b="1" dirty="0" err="1"/>
              <a:t>affecting</a:t>
            </a:r>
            <a:r>
              <a:rPr lang="fr-CH" sz="2400" b="1" dirty="0"/>
              <a:t> </a:t>
            </a:r>
            <a:r>
              <a:rPr lang="fr-CH" sz="2400" b="1" dirty="0" err="1"/>
              <a:t>children</a:t>
            </a:r>
            <a:r>
              <a:rPr lang="fr-CH" sz="2400" b="1" dirty="0"/>
              <a:t>. </a:t>
            </a:r>
          </a:p>
          <a:p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5896" y="209811"/>
            <a:ext cx="5436666" cy="770917"/>
          </a:xfrm>
        </p:spPr>
        <p:txBody>
          <a:bodyPr>
            <a:normAutofit/>
          </a:bodyPr>
          <a:lstStyle/>
          <a:p>
            <a:r>
              <a:rPr lang="fr-CH" sz="2400" dirty="0" err="1" smtClean="0"/>
              <a:t>Collateral</a:t>
            </a:r>
            <a:r>
              <a:rPr lang="fr-CH" sz="2400" dirty="0" smtClean="0"/>
              <a:t> damage of MSE</a:t>
            </a:r>
            <a:endParaRPr lang="fr-CH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0808" y="1268760"/>
            <a:ext cx="11737304" cy="5589240"/>
          </a:xfrm>
        </p:spPr>
      </p:pic>
      <p:sp>
        <p:nvSpPr>
          <p:cNvPr id="3" name="Rectangle 2"/>
          <p:cNvSpPr/>
          <p:nvPr/>
        </p:nvSpPr>
        <p:spPr>
          <a:xfrm>
            <a:off x="3923661" y="1412509"/>
            <a:ext cx="4950296" cy="5170646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</a:t>
            </a:r>
            <a:r>
              <a:rPr lang="en-US" sz="2400" b="1" dirty="0" smtClean="0"/>
              <a:t>exual </a:t>
            </a:r>
            <a:r>
              <a:rPr lang="en-US" sz="2400" b="1" dirty="0"/>
              <a:t>and other exploitation resulting from the presence of construction projects;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</a:t>
            </a:r>
            <a:r>
              <a:rPr lang="en-US" sz="2400" b="1" dirty="0" smtClean="0"/>
              <a:t>xtension </a:t>
            </a:r>
            <a:r>
              <a:rPr lang="en-US" sz="2400" b="1" dirty="0"/>
              <a:t>of school holidays without supervision or holiday </a:t>
            </a:r>
            <a:r>
              <a:rPr lang="en-US" sz="2400" b="1" dirty="0" err="1"/>
              <a:t>programmes</a:t>
            </a:r>
            <a:r>
              <a:rPr lang="en-US" sz="2400" b="1" dirty="0"/>
              <a:t> for children;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</a:t>
            </a:r>
            <a:r>
              <a:rPr lang="en-US" sz="2400" b="1" dirty="0" smtClean="0"/>
              <a:t>nadequate </a:t>
            </a:r>
            <a:r>
              <a:rPr lang="en-US" sz="2400" b="1" dirty="0"/>
              <a:t>housing resulting from displacement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</a:t>
            </a:r>
            <a:r>
              <a:rPr lang="en-US" sz="2400" b="1" dirty="0" smtClean="0"/>
              <a:t>ncrease </a:t>
            </a:r>
            <a:r>
              <a:rPr lang="en-US" sz="2400" b="1" dirty="0"/>
              <a:t>of advocacy during MSEs that distorts local concerns regarding </a:t>
            </a:r>
            <a:r>
              <a:rPr lang="en-US" sz="2400" b="1" dirty="0" smtClean="0"/>
              <a:t>children;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Children left behind (migrant workers)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05006"/>
            <a:ext cx="3779912" cy="3785652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R</a:t>
            </a:r>
            <a:r>
              <a:rPr lang="en-US" sz="2400" b="1" dirty="0" smtClean="0"/>
              <a:t>esponses </a:t>
            </a:r>
            <a:r>
              <a:rPr lang="en-US" sz="2400" b="1" dirty="0"/>
              <a:t>(extra policing, child protection, etc.) </a:t>
            </a:r>
            <a:r>
              <a:rPr lang="en-US" sz="2400" b="1" dirty="0" smtClean="0">
                <a:sym typeface="Wingdings" panose="05000000000000000000" pitchFamily="2" charset="2"/>
              </a:rPr>
              <a:t></a:t>
            </a:r>
            <a:r>
              <a:rPr lang="en-US" sz="2400" b="1" dirty="0" smtClean="0"/>
              <a:t> </a:t>
            </a:r>
            <a:r>
              <a:rPr lang="en-US" sz="2400" b="1" u="sng" dirty="0"/>
              <a:t>specific risks for children </a:t>
            </a:r>
            <a:r>
              <a:rPr lang="en-US" sz="2400" b="1" dirty="0"/>
              <a:t>(trafficking, child sex tourism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Efforts </a:t>
            </a:r>
            <a:r>
              <a:rPr lang="en-US" sz="2400" b="1" dirty="0"/>
              <a:t>on </a:t>
            </a:r>
            <a:r>
              <a:rPr lang="en-US" sz="2400" b="1" u="sng" dirty="0"/>
              <a:t>adult populations </a:t>
            </a:r>
            <a:r>
              <a:rPr lang="en-US" sz="2400" b="1" dirty="0"/>
              <a:t>(evictions, migrant workers) and do not consider </a:t>
            </a:r>
            <a:r>
              <a:rPr lang="en-US" sz="2400" b="1" u="sng" dirty="0"/>
              <a:t>direct/indirect </a:t>
            </a:r>
            <a:r>
              <a:rPr lang="en-US" sz="2400" b="1" u="sng" dirty="0" smtClean="0"/>
              <a:t>effects </a:t>
            </a:r>
            <a:r>
              <a:rPr lang="en-US" sz="2400" b="1" u="sng" dirty="0"/>
              <a:t>on children</a:t>
            </a:r>
            <a:r>
              <a:rPr lang="en-US" sz="2400" b="1" dirty="0"/>
              <a:t>. 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31270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19872" y="209811"/>
            <a:ext cx="5652690" cy="986941"/>
          </a:xfrm>
        </p:spPr>
        <p:txBody>
          <a:bodyPr/>
          <a:lstStyle/>
          <a:p>
            <a:r>
              <a:rPr lang="fr-CH" dirty="0" err="1" smtClean="0"/>
              <a:t>DOcumenting</a:t>
            </a:r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8996832" cy="5517232"/>
          </a:xfrm>
        </p:spPr>
      </p:pic>
      <p:sp>
        <p:nvSpPr>
          <p:cNvPr id="5" name="Ellipse 4"/>
          <p:cNvSpPr/>
          <p:nvPr/>
        </p:nvSpPr>
        <p:spPr>
          <a:xfrm>
            <a:off x="107504" y="5157192"/>
            <a:ext cx="5688632" cy="1512168"/>
          </a:xfrm>
          <a:prstGeom prst="ellipse">
            <a:avLst/>
          </a:prstGeom>
          <a:solidFill>
            <a:srgbClr val="B40C3C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solidFill>
                  <a:schemeClr val="tx1"/>
                </a:solidFill>
              </a:rPr>
              <a:t>VIEWS AND OPINIONS OF CHILDREN</a:t>
            </a:r>
            <a:endParaRPr lang="fr-CH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51920" y="209811"/>
            <a:ext cx="5220642" cy="914933"/>
          </a:xfrm>
        </p:spPr>
        <p:txBody>
          <a:bodyPr>
            <a:normAutofit/>
          </a:bodyPr>
          <a:lstStyle/>
          <a:p>
            <a:r>
              <a:rPr lang="fr-CH" sz="2800" dirty="0" err="1" smtClean="0"/>
              <a:t>Before</a:t>
            </a:r>
            <a:r>
              <a:rPr lang="fr-CH" sz="2800" dirty="0" smtClean="0"/>
              <a:t> / </a:t>
            </a:r>
            <a:r>
              <a:rPr lang="fr-CH" sz="2800" dirty="0" err="1" smtClean="0"/>
              <a:t>During</a:t>
            </a:r>
            <a:r>
              <a:rPr lang="fr-CH" sz="2800" dirty="0" smtClean="0"/>
              <a:t> / </a:t>
            </a:r>
            <a:r>
              <a:rPr lang="fr-CH" sz="2800" dirty="0" err="1" smtClean="0"/>
              <a:t>After</a:t>
            </a:r>
            <a:endParaRPr lang="fr-CH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5" y="1772816"/>
            <a:ext cx="9307362" cy="5085184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7695"/>
            <a:ext cx="252980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209811"/>
            <a:ext cx="5508674" cy="698909"/>
          </a:xfrm>
        </p:spPr>
        <p:txBody>
          <a:bodyPr>
            <a:normAutofit/>
          </a:bodyPr>
          <a:lstStyle/>
          <a:p>
            <a:r>
              <a:rPr lang="fr-CH" sz="2400" dirty="0" err="1" smtClean="0"/>
              <a:t>Postive</a:t>
            </a:r>
            <a:r>
              <a:rPr lang="fr-CH" sz="2400" dirty="0" smtClean="0"/>
              <a:t> and </a:t>
            </a:r>
            <a:r>
              <a:rPr lang="fr-CH" sz="2400" dirty="0" err="1" smtClean="0"/>
              <a:t>negative</a:t>
            </a:r>
            <a:r>
              <a:rPr lang="fr-CH" sz="2400" dirty="0" smtClean="0"/>
              <a:t> </a:t>
            </a:r>
            <a:r>
              <a:rPr lang="fr-CH" sz="2400" dirty="0" err="1" smtClean="0"/>
              <a:t>effects</a:t>
            </a:r>
            <a:endParaRPr lang="fr-CH" sz="24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40768"/>
            <a:ext cx="5472608" cy="5415897"/>
          </a:xfrm>
        </p:spPr>
      </p:pic>
    </p:spTree>
    <p:extLst>
      <p:ext uri="{BB962C8B-B14F-4D97-AF65-F5344CB8AC3E}">
        <p14:creationId xmlns:p14="http://schemas.microsoft.com/office/powerpoint/2010/main" val="20906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209811"/>
            <a:ext cx="4500562" cy="1130957"/>
          </a:xfrm>
        </p:spPr>
        <p:txBody>
          <a:bodyPr/>
          <a:lstStyle/>
          <a:p>
            <a:r>
              <a:rPr lang="fr-CH" dirty="0" smtClean="0"/>
              <a:t>A new </a:t>
            </a:r>
            <a:r>
              <a:rPr lang="fr-CH" dirty="0" err="1" smtClean="0"/>
              <a:t>arena</a:t>
            </a:r>
            <a:endParaRPr lang="fr-CH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556792"/>
            <a:ext cx="9145016" cy="530120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55898"/>
            <a:ext cx="6661534" cy="41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7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1362" y="209811"/>
            <a:ext cx="5791200" cy="770917"/>
          </a:xfrm>
        </p:spPr>
        <p:txBody>
          <a:bodyPr>
            <a:normAutofit fontScale="90000"/>
          </a:bodyPr>
          <a:lstStyle/>
          <a:p>
            <a:r>
              <a:rPr lang="en-US" sz="2400" dirty="0" err="1"/>
              <a:t>responsabilities</a:t>
            </a:r>
            <a:r>
              <a:rPr lang="en-US" sz="2400" dirty="0"/>
              <a:t> of </a:t>
            </a:r>
            <a:r>
              <a:rPr lang="en-US" sz="2400" dirty="0" err="1"/>
              <a:t>organisations</a:t>
            </a:r>
            <a:r>
              <a:rPr lang="en-US" sz="2400" dirty="0"/>
              <a:t> awarding the </a:t>
            </a:r>
            <a:r>
              <a:rPr lang="en-US" sz="2400" dirty="0" smtClean="0"/>
              <a:t>MSE</a:t>
            </a:r>
            <a:endParaRPr lang="fr-CH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40768"/>
            <a:ext cx="9036497" cy="5517232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90706"/>
            <a:ext cx="4187108" cy="316835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90706"/>
            <a:ext cx="4343028" cy="327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al">
  <a:themeElements>
    <a:clrScheme name="Custom 14">
      <a:dk1>
        <a:srgbClr val="000000"/>
      </a:dk1>
      <a:lt1>
        <a:srgbClr val="FFFFFF"/>
      </a:lt1>
      <a:dk2>
        <a:srgbClr val="88164A"/>
      </a:dk2>
      <a:lt2>
        <a:srgbClr val="C8C8B1"/>
      </a:lt2>
      <a:accent1>
        <a:srgbClr val="7A7A7A"/>
      </a:accent1>
      <a:accent2>
        <a:srgbClr val="000000"/>
      </a:accent2>
      <a:accent3>
        <a:srgbClr val="526DB0"/>
      </a:accent3>
      <a:accent4>
        <a:srgbClr val="989AAC"/>
      </a:accent4>
      <a:accent5>
        <a:srgbClr val="88164A"/>
      </a:accent5>
      <a:accent6>
        <a:srgbClr val="B4B392"/>
      </a:accent6>
      <a:hlink>
        <a:srgbClr val="E0C780"/>
      </a:hlink>
      <a:folHlink>
        <a:srgbClr val="969696"/>
      </a:folHlink>
    </a:clrScheme>
    <a:fontScheme name="Custom 1">
      <a:majorFont>
        <a:latin typeface="Open Sans"/>
        <a:ea typeface=""/>
        <a:cs typeface=""/>
      </a:majorFont>
      <a:minorFont>
        <a:latin typeface="Calibri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C7D81B-37B8-471B-881F-0CCA56B025DB}"/>
</file>

<file path=customXml/itemProps2.xml><?xml version="1.0" encoding="utf-8"?>
<ds:datastoreItem xmlns:ds="http://schemas.openxmlformats.org/officeDocument/2006/customXml" ds:itemID="{AB0F6A5B-DA30-4DFB-A2B3-DF0144579323}"/>
</file>

<file path=customXml/itemProps3.xml><?xml version="1.0" encoding="utf-8"?>
<ds:datastoreItem xmlns:ds="http://schemas.openxmlformats.org/officeDocument/2006/customXml" ds:itemID="{974A6956-6EFB-4EF1-A566-1BD6B9E879E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218</Words>
  <Application>Microsoft Office PowerPoint</Application>
  <PresentationFormat>Affichage à l'écran (4:3)</PresentationFormat>
  <Paragraphs>31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Custom Design</vt:lpstr>
      <vt:lpstr>Essential</vt:lpstr>
      <vt:lpstr>Présentation PowerPoint</vt:lpstr>
      <vt:lpstr>Présentation PowerPoint</vt:lpstr>
      <vt:lpstr>The tree and the forest</vt:lpstr>
      <vt:lpstr>Collateral damage of MSE</vt:lpstr>
      <vt:lpstr>DOcumenting</vt:lpstr>
      <vt:lpstr>Before / During / After</vt:lpstr>
      <vt:lpstr>Postive and negative effects</vt:lpstr>
      <vt:lpstr>A new arena</vt:lpstr>
      <vt:lpstr>responsabilities of organisations awarding the MSE</vt:lpstr>
      <vt:lpstr>introducing child focused criteria in the bidding process</vt:lpstr>
      <vt:lpstr>Short path long view</vt:lpstr>
      <vt:lpstr>Présentation PowerPoint</vt:lpstr>
    </vt:vector>
  </TitlesOfParts>
  <Company>TDH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Salvatore Parata</dc:creator>
  <cp:lastModifiedBy>Ignacio Packer</cp:lastModifiedBy>
  <cp:revision>138</cp:revision>
  <dcterms:created xsi:type="dcterms:W3CDTF">2013-05-21T11:49:02Z</dcterms:created>
  <dcterms:modified xsi:type="dcterms:W3CDTF">2014-03-11T10:35:13Z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2339300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