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389" r:id="rId3"/>
    <p:sldId id="412" r:id="rId4"/>
    <p:sldId id="413" r:id="rId5"/>
    <p:sldId id="331" r:id="rId6"/>
    <p:sldId id="315" r:id="rId7"/>
    <p:sldId id="347" r:id="rId8"/>
    <p:sldId id="406" r:id="rId9"/>
    <p:sldId id="427" r:id="rId10"/>
    <p:sldId id="428" r:id="rId11"/>
    <p:sldId id="429" r:id="rId12"/>
    <p:sldId id="435" r:id="rId13"/>
    <p:sldId id="430" r:id="rId14"/>
    <p:sldId id="415" r:id="rId15"/>
    <p:sldId id="382" r:id="rId16"/>
  </p:sldIdLst>
  <p:sldSz cx="9144000" cy="6858000" type="screen4x3"/>
  <p:notesSz cx="6669088"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6" autoAdjust="0"/>
    <p:restoredTop sz="94660"/>
  </p:normalViewPr>
  <p:slideViewPr>
    <p:cSldViewPr>
      <p:cViewPr>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notesViewPr>
    <p:cSldViewPr>
      <p:cViewPr varScale="1">
        <p:scale>
          <a:sx n="50" d="100"/>
          <a:sy n="50" d="100"/>
        </p:scale>
        <p:origin x="-2964" y="-84"/>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1161C528-7220-41E6-B496-E37A176F833A}" type="datetimeFigureOut">
              <a:rPr lang="fr-FR" smtClean="0"/>
              <a:t>10/03/2014</a:t>
            </a:fld>
            <a:endParaRPr lang="fr-FR"/>
          </a:p>
        </p:txBody>
      </p:sp>
      <p:sp>
        <p:nvSpPr>
          <p:cNvPr id="4" name="Espace réservé du pied de page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D2E1C804-3FEC-4238-9B5F-72E1F7A46CA8}" type="slidenum">
              <a:rPr lang="fr-FR" smtClean="0"/>
              <a:t>‹N°›</a:t>
            </a:fld>
            <a:endParaRPr lang="fr-FR"/>
          </a:p>
        </p:txBody>
      </p:sp>
    </p:spTree>
    <p:extLst>
      <p:ext uri="{BB962C8B-B14F-4D97-AF65-F5344CB8AC3E}">
        <p14:creationId xmlns:p14="http://schemas.microsoft.com/office/powerpoint/2010/main" val="287815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F0D23244-F589-407F-929A-61D34310131E}" type="datetimeFigureOut">
              <a:rPr lang="fr-FR" smtClean="0"/>
              <a:t>10/03/2014</a:t>
            </a:fld>
            <a:endParaRPr lang="fr-FR"/>
          </a:p>
        </p:txBody>
      </p:sp>
      <p:sp>
        <p:nvSpPr>
          <p:cNvPr id="4" name="Espace réservé de l'image des diapositives 3"/>
          <p:cNvSpPr>
            <a:spLocks noGrp="1" noRot="1" noChangeAspect="1"/>
          </p:cNvSpPr>
          <p:nvPr>
            <p:ph type="sldImg" idx="2"/>
          </p:nvPr>
        </p:nvSpPr>
        <p:spPr>
          <a:xfrm>
            <a:off x="896938" y="731838"/>
            <a:ext cx="4876800" cy="36576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0D45FF3F-8B18-42CD-9320-D5D895A3E56B}" type="slidenum">
              <a:rPr lang="fr-FR" smtClean="0"/>
              <a:t>‹N°›</a:t>
            </a:fld>
            <a:endParaRPr lang="fr-FR"/>
          </a:p>
        </p:txBody>
      </p:sp>
    </p:spTree>
    <p:extLst>
      <p:ext uri="{BB962C8B-B14F-4D97-AF65-F5344CB8AC3E}">
        <p14:creationId xmlns:p14="http://schemas.microsoft.com/office/powerpoint/2010/main" val="128585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D45FF3F-8B18-42CD-9320-D5D895A3E56B}" type="slidenum">
              <a:rPr lang="fr-FR" smtClean="0"/>
              <a:t>1</a:t>
            </a:fld>
            <a:endParaRPr lang="fr-FR"/>
          </a:p>
        </p:txBody>
      </p:sp>
    </p:spTree>
    <p:extLst>
      <p:ext uri="{BB962C8B-B14F-4D97-AF65-F5344CB8AC3E}">
        <p14:creationId xmlns:p14="http://schemas.microsoft.com/office/powerpoint/2010/main" val="117791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Au démarrage du projet, </a:t>
            </a:r>
            <a:r>
              <a:rPr lang="fr-FR" dirty="0"/>
              <a:t>c</a:t>
            </a:r>
            <a:r>
              <a:rPr lang="fr-FR" dirty="0" smtClean="0"/>
              <a:t>réer une cohésion entre les différents acteurs (partenaires </a:t>
            </a:r>
            <a:r>
              <a:rPr lang="fr-FR" dirty="0"/>
              <a:t>&amp; </a:t>
            </a:r>
            <a:r>
              <a:rPr lang="fr-FR" dirty="0" smtClean="0"/>
              <a:t>associés) </a:t>
            </a:r>
            <a:r>
              <a:rPr lang="fr-FR" dirty="0"/>
              <a:t>pour </a:t>
            </a:r>
            <a:r>
              <a:rPr lang="fr-FR" dirty="0" smtClean="0"/>
              <a:t> du projet et une adhésion au projet : marque du</a:t>
            </a:r>
            <a:r>
              <a:rPr lang="fr-FR" baseline="0" dirty="0" smtClean="0"/>
              <a:t> projet!</a:t>
            </a:r>
            <a:endParaRPr lang="fr-FR" dirty="0" smtClean="0"/>
          </a:p>
          <a:p>
            <a:pPr marL="171450" indent="-171450">
              <a:buFontTx/>
              <a:buChar char="-"/>
            </a:pPr>
            <a:r>
              <a:rPr lang="fr-FR" dirty="0" smtClean="0"/>
              <a:t>Pour</a:t>
            </a:r>
            <a:r>
              <a:rPr lang="fr-FR" baseline="0" dirty="0" smtClean="0"/>
              <a:t> trouver un message qui pourrait être diffusé à la fois par les professionnels du Tourisme, les acteurs sportifs et les 16 pays européens concernés et le Brésil il a été constitué un comité technique pour valider les messages et le visuel choisi</a:t>
            </a: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12</a:t>
            </a:fld>
            <a:endParaRPr lang="fr-FR"/>
          </a:p>
        </p:txBody>
      </p:sp>
    </p:spTree>
    <p:extLst>
      <p:ext uri="{BB962C8B-B14F-4D97-AF65-F5344CB8AC3E}">
        <p14:creationId xmlns:p14="http://schemas.microsoft.com/office/powerpoint/2010/main" val="107822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Au démarrage du projet, </a:t>
            </a:r>
            <a:r>
              <a:rPr lang="fr-FR" dirty="0"/>
              <a:t>c</a:t>
            </a:r>
            <a:r>
              <a:rPr lang="fr-FR" dirty="0" smtClean="0"/>
              <a:t>réer une cohésion entre les différents acteurs (partenaires </a:t>
            </a:r>
            <a:r>
              <a:rPr lang="fr-FR" dirty="0"/>
              <a:t>&amp; </a:t>
            </a:r>
            <a:r>
              <a:rPr lang="fr-FR" dirty="0" smtClean="0"/>
              <a:t>associés) </a:t>
            </a:r>
            <a:r>
              <a:rPr lang="fr-FR" dirty="0"/>
              <a:t>pour </a:t>
            </a:r>
            <a:r>
              <a:rPr lang="fr-FR" dirty="0" smtClean="0"/>
              <a:t> du projet et une adhésion au projet : marque du</a:t>
            </a:r>
            <a:r>
              <a:rPr lang="fr-FR" baseline="0" dirty="0" smtClean="0"/>
              <a:t> projet!</a:t>
            </a:r>
            <a:endParaRPr lang="fr-FR" dirty="0" smtClean="0"/>
          </a:p>
          <a:p>
            <a:pPr marL="171450" indent="-171450">
              <a:buFontTx/>
              <a:buChar char="-"/>
            </a:pPr>
            <a:r>
              <a:rPr lang="fr-FR" dirty="0" smtClean="0"/>
              <a:t>Pour</a:t>
            </a:r>
            <a:r>
              <a:rPr lang="fr-FR" baseline="0" dirty="0" smtClean="0"/>
              <a:t> trouver un message qui pourrait être diffusé à la fois par les professionnels du Tourisme, les acteurs sportifs et les 16 pays européens concernés et le Brésil il a été constitué un comité technique pour valider les messages et le visuel choisi</a:t>
            </a: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13</a:t>
            </a:fld>
            <a:endParaRPr lang="fr-FR"/>
          </a:p>
        </p:txBody>
      </p:sp>
    </p:spTree>
    <p:extLst>
      <p:ext uri="{BB962C8B-B14F-4D97-AF65-F5344CB8AC3E}">
        <p14:creationId xmlns:p14="http://schemas.microsoft.com/office/powerpoint/2010/main" val="107822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dirty="0" smtClean="0"/>
              <a:t>Calendrier opportuniste en fonction du</a:t>
            </a:r>
            <a:r>
              <a:rPr lang="fr-FR" baseline="0" dirty="0" smtClean="0"/>
              <a:t> calendrier sportif</a:t>
            </a:r>
            <a:endParaRPr lang="fr-FR" dirty="0" smtClean="0"/>
          </a:p>
          <a:p>
            <a:pPr marL="171450" indent="-171450">
              <a:buFontTx/>
              <a:buChar char="-"/>
            </a:pPr>
            <a:r>
              <a:rPr lang="fr-FR" dirty="0" smtClean="0"/>
              <a:t>Lancement européen à</a:t>
            </a:r>
            <a:r>
              <a:rPr lang="fr-FR" baseline="0" dirty="0" smtClean="0"/>
              <a:t> Varsovie en présence de tous les pays (dont les pays organisateurs des derniers évènements sportifs) et le Brésil qui a permit de donner un accent européen</a:t>
            </a:r>
          </a:p>
          <a:p>
            <a:pPr marL="171450" indent="-171450">
              <a:buFontTx/>
              <a:buChar char="-"/>
            </a:pPr>
            <a:r>
              <a:rPr lang="fr-FR" baseline="0" dirty="0" smtClean="0"/>
              <a:t>Lancement national autours de conférence de presse qui ont permis de mobiliser des journalistes</a:t>
            </a:r>
            <a:endParaRPr lang="fr-FR" dirty="0" smtClean="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14</a:t>
            </a:fld>
            <a:endParaRPr lang="fr-FR"/>
          </a:p>
        </p:txBody>
      </p:sp>
    </p:spTree>
    <p:extLst>
      <p:ext uri="{BB962C8B-B14F-4D97-AF65-F5344CB8AC3E}">
        <p14:creationId xmlns:p14="http://schemas.microsoft.com/office/powerpoint/2010/main" val="168455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2</a:t>
            </a:fld>
            <a:endParaRPr lang="fr-FR"/>
          </a:p>
        </p:txBody>
      </p:sp>
    </p:spTree>
    <p:extLst>
      <p:ext uri="{BB962C8B-B14F-4D97-AF65-F5344CB8AC3E}">
        <p14:creationId xmlns:p14="http://schemas.microsoft.com/office/powerpoint/2010/main" val="217506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a:t>
            </a:r>
            <a:r>
              <a:rPr lang="fr-FR" baseline="0" dirty="0" smtClean="0"/>
              <a:t> </a:t>
            </a:r>
            <a:r>
              <a:rPr lang="fr-FR" baseline="0" dirty="0" err="1" smtClean="0"/>
              <a:t>prevention</a:t>
            </a:r>
            <a:r>
              <a:rPr lang="fr-FR" baseline="0" dirty="0" smtClean="0"/>
              <a:t> </a:t>
            </a:r>
            <a:r>
              <a:rPr lang="fr-FR" baseline="0" dirty="0" err="1" smtClean="0"/>
              <a:t>campaign</a:t>
            </a: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3</a:t>
            </a:fld>
            <a:endParaRPr lang="fr-FR"/>
          </a:p>
        </p:txBody>
      </p:sp>
    </p:spTree>
    <p:extLst>
      <p:ext uri="{BB962C8B-B14F-4D97-AF65-F5344CB8AC3E}">
        <p14:creationId xmlns:p14="http://schemas.microsoft.com/office/powerpoint/2010/main" val="331247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4</a:t>
            </a:fld>
            <a:endParaRPr lang="fr-FR"/>
          </a:p>
        </p:txBody>
      </p:sp>
    </p:spTree>
    <p:extLst>
      <p:ext uri="{BB962C8B-B14F-4D97-AF65-F5344CB8AC3E}">
        <p14:creationId xmlns:p14="http://schemas.microsoft.com/office/powerpoint/2010/main" val="331247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08038" lvl="1" indent="-285750">
              <a:buClr>
                <a:schemeClr val="accent1">
                  <a:lumMod val="50000"/>
                </a:schemeClr>
              </a:buClr>
              <a:buFont typeface="Wingdings" pitchFamily="2" charset="2"/>
              <a:buChar char="§"/>
            </a:pPr>
            <a:r>
              <a:rPr lang="en-US" sz="2000" b="1" dirty="0" smtClean="0">
                <a:latin typeface="Arial" pitchFamily="34" charset="0"/>
                <a:cs typeface="Arial" pitchFamily="34" charset="0"/>
              </a:rPr>
              <a:t>Message focus on: </a:t>
            </a:r>
          </a:p>
          <a:p>
            <a:pPr marL="522288" lvl="1">
              <a:buClr>
                <a:schemeClr val="accent1">
                  <a:lumMod val="50000"/>
                </a:schemeClr>
              </a:buClr>
            </a:pPr>
            <a:r>
              <a:rPr lang="en-US" sz="2000" dirty="0" smtClean="0">
                <a:latin typeface="Arial" pitchFamily="34" charset="0"/>
                <a:cs typeface="Arial" pitchFamily="34" charset="0"/>
              </a:rPr>
              <a:t>- the law/risk of punishment/incarceration</a:t>
            </a:r>
          </a:p>
          <a:p>
            <a:pPr marL="522288" lvl="1">
              <a:buClr>
                <a:schemeClr val="accent1">
                  <a:lumMod val="50000"/>
                </a:schemeClr>
              </a:buClr>
            </a:pPr>
            <a:r>
              <a:rPr lang="en-US" sz="2000" dirty="0" smtClean="0">
                <a:latin typeface="Arial" pitchFamily="34" charset="0"/>
                <a:cs typeface="Arial" pitchFamily="34" charset="0"/>
              </a:rPr>
              <a:t>- the risks of “temptation” in a particularly festive and exotic environment</a:t>
            </a:r>
          </a:p>
          <a:p>
            <a:pPr marL="522288" lvl="1">
              <a:buClr>
                <a:schemeClr val="accent1">
                  <a:lumMod val="50000"/>
                </a:schemeClr>
              </a:buClr>
            </a:pPr>
            <a:r>
              <a:rPr lang="en-US" sz="2000" dirty="0" smtClean="0">
                <a:latin typeface="Arial" pitchFamily="34" charset="0"/>
                <a:cs typeface="Arial" pitchFamily="34" charset="0"/>
              </a:rPr>
              <a:t>- the difficulty to “determinate the age” of a victim</a:t>
            </a:r>
          </a:p>
          <a:p>
            <a:pPr marL="0" indent="0">
              <a:buFontTx/>
              <a:buNone/>
            </a:pPr>
            <a:r>
              <a:rPr lang="fr-FR" dirty="0" err="1" smtClean="0"/>
              <a:t>Video</a:t>
            </a:r>
            <a:r>
              <a:rPr lang="fr-FR" baseline="0" dirty="0" smtClean="0"/>
              <a:t> à bord des compagnies aériennes et aux aéroport et après certains matchs de sélection en fonction disponibilité des espaces</a:t>
            </a: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5</a:t>
            </a:fld>
            <a:endParaRPr lang="fr-FR"/>
          </a:p>
        </p:txBody>
      </p:sp>
    </p:spTree>
    <p:extLst>
      <p:ext uri="{BB962C8B-B14F-4D97-AF65-F5344CB8AC3E}">
        <p14:creationId xmlns:p14="http://schemas.microsoft.com/office/powerpoint/2010/main" val="107822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Show</a:t>
            </a:r>
            <a:r>
              <a:rPr lang="fr-FR" baseline="0" dirty="0" smtClean="0"/>
              <a:t> SESI support</a:t>
            </a:r>
            <a:endParaRPr lang="fr-FR" dirty="0"/>
          </a:p>
        </p:txBody>
      </p:sp>
      <p:sp>
        <p:nvSpPr>
          <p:cNvPr id="4" name="Espace réservé du numéro de diapositive 3"/>
          <p:cNvSpPr>
            <a:spLocks noGrp="1"/>
          </p:cNvSpPr>
          <p:nvPr>
            <p:ph type="sldNum" sz="quarter" idx="10"/>
          </p:nvPr>
        </p:nvSpPr>
        <p:spPr/>
        <p:txBody>
          <a:bodyPr/>
          <a:lstStyle/>
          <a:p>
            <a:fld id="{0D45FF3F-8B18-42CD-9320-D5D895A3E56B}" type="slidenum">
              <a:rPr lang="fr-FR" smtClean="0"/>
              <a:t>8</a:t>
            </a:fld>
            <a:endParaRPr lang="fr-FR"/>
          </a:p>
        </p:txBody>
      </p:sp>
    </p:spTree>
    <p:extLst>
      <p:ext uri="{BB962C8B-B14F-4D97-AF65-F5344CB8AC3E}">
        <p14:creationId xmlns:p14="http://schemas.microsoft.com/office/powerpoint/2010/main" val="26617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665288" lvl="3" algn="just">
              <a:lnSpc>
                <a:spcPct val="150000"/>
              </a:lnSpc>
              <a:buClr>
                <a:schemeClr val="accent1">
                  <a:lumMod val="50000"/>
                </a:schemeClr>
              </a:buClr>
              <a:buFont typeface="Wingdings" pitchFamily="2" charset="2"/>
              <a:buChar char="§"/>
            </a:pPr>
            <a:r>
              <a:rPr lang="en-GB" sz="1600" dirty="0" smtClean="0">
                <a:solidFill>
                  <a:prstClr val="black"/>
                </a:solidFill>
                <a:latin typeface="Arial" pitchFamily="34" charset="0"/>
                <a:cs typeface="Arial" pitchFamily="34" charset="0"/>
              </a:rPr>
              <a:t>Initiative comes from Brazil – EU supports the efforts made in Brazil</a:t>
            </a:r>
          </a:p>
          <a:p>
            <a:pPr marL="1665288" lvl="3" algn="just">
              <a:lnSpc>
                <a:spcPct val="150000"/>
              </a:lnSpc>
              <a:buClr>
                <a:schemeClr val="accent1">
                  <a:lumMod val="50000"/>
                </a:schemeClr>
              </a:buClr>
              <a:buFont typeface="Wingdings" pitchFamily="2" charset="2"/>
              <a:buChar char="§"/>
            </a:pPr>
            <a:r>
              <a:rPr lang="en-GB" sz="1600" dirty="0" smtClean="0">
                <a:solidFill>
                  <a:prstClr val="black"/>
                </a:solidFill>
                <a:latin typeface="Arial" pitchFamily="34" charset="0"/>
                <a:cs typeface="Arial" pitchFamily="34" charset="0"/>
              </a:rPr>
              <a:t>Support of the Human Right Ministry in Brazil in December 2013</a:t>
            </a:r>
            <a:endParaRPr lang="en-US" sz="1200" dirty="0" smtClean="0">
              <a:latin typeface="Arial" pitchFamily="34" charset="0"/>
              <a:cs typeface="Arial" pitchFamily="34" charset="0"/>
            </a:endParaRPr>
          </a:p>
          <a:p>
            <a:pPr marL="171450" indent="-171450">
              <a:buFontTx/>
              <a:buChar char="-"/>
            </a:pPr>
            <a:r>
              <a:rPr lang="en-US" sz="1200" dirty="0" smtClean="0">
                <a:latin typeface="Arial" pitchFamily="34" charset="0"/>
                <a:cs typeface="Arial" pitchFamily="34" charset="0"/>
              </a:rPr>
              <a:t>(Euro 2000 in Germany, 2006 FIFA World Cup in Germany and 2010 in South Africa, Euro 2008 in Austria and Switzerland, Euro 2012 in Poland and Ukraine, and London 2012 Olympic games)</a:t>
            </a:r>
            <a:r>
              <a:rPr lang="en-GB" sz="1400" b="1" dirty="0" smtClean="0">
                <a:solidFill>
                  <a:prstClr val="black"/>
                </a:solidFill>
                <a:latin typeface="Arial" pitchFamily="34" charset="0"/>
                <a:cs typeface="Arial" pitchFamily="34" charset="0"/>
              </a:rPr>
              <a:t>/ experiences shared to inspire </a:t>
            </a:r>
            <a:r>
              <a:rPr lang="en-GB" sz="1400" b="1" dirty="0" err="1" smtClean="0">
                <a:solidFill>
                  <a:prstClr val="black"/>
                </a:solidFill>
                <a:latin typeface="Arial" pitchFamily="34" charset="0"/>
                <a:cs typeface="Arial" pitchFamily="34" charset="0"/>
              </a:rPr>
              <a:t>brazilian</a:t>
            </a:r>
            <a:r>
              <a:rPr lang="en-GB" sz="1400" b="1" dirty="0" smtClean="0">
                <a:solidFill>
                  <a:prstClr val="black"/>
                </a:solidFill>
                <a:latin typeface="Arial" pitchFamily="34" charset="0"/>
                <a:cs typeface="Arial" pitchFamily="34" charset="0"/>
              </a:rPr>
              <a:t> program </a:t>
            </a: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9</a:t>
            </a:fld>
            <a:endParaRPr lang="fr-FR"/>
          </a:p>
        </p:txBody>
      </p:sp>
    </p:spTree>
    <p:extLst>
      <p:ext uri="{BB962C8B-B14F-4D97-AF65-F5344CB8AC3E}">
        <p14:creationId xmlns:p14="http://schemas.microsoft.com/office/powerpoint/2010/main" val="107822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400" b="1" dirty="0" smtClean="0">
                <a:latin typeface="Arial" pitchFamily="34" charset="0"/>
                <a:cs typeface="Arial" pitchFamily="34" charset="0"/>
              </a:rPr>
              <a:t>To ensure appropriation and avoid stigmatization of supporters or any short-cut</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400" dirty="0" smtClean="0">
                <a:latin typeface="Arial" pitchFamily="34" charset="0"/>
                <a:cs typeface="Arial" pitchFamily="34" charset="0"/>
              </a:rPr>
              <a:t>For instance, not possible to enter the stadium however a postcard can be put inside the </a:t>
            </a:r>
            <a:r>
              <a:rPr lang="en-US" sz="1400" dirty="0" err="1" smtClean="0">
                <a:latin typeface="Arial" pitchFamily="34" charset="0"/>
                <a:cs typeface="Arial" pitchFamily="34" charset="0"/>
              </a:rPr>
              <a:t>Equipe</a:t>
            </a:r>
            <a:r>
              <a:rPr lang="en-US" sz="1400" dirty="0" smtClean="0">
                <a:latin typeface="Arial" pitchFamily="34" charset="0"/>
                <a:cs typeface="Arial" pitchFamily="34" charset="0"/>
              </a:rPr>
              <a:t> and distributed inside stadium</a:t>
            </a:r>
            <a:endParaRPr lang="en-US" sz="1400" b="1" dirty="0" smtClean="0">
              <a:latin typeface="Arial" pitchFamily="34" charset="0"/>
              <a:cs typeface="Arial" pitchFamily="34" charset="0"/>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400" b="1" dirty="0" smtClean="0">
                <a:latin typeface="Arial" pitchFamily="34" charset="0"/>
                <a:cs typeface="Arial" pitchFamily="34" charset="0"/>
              </a:rPr>
              <a:t>Sport Calendar:</a:t>
            </a:r>
          </a:p>
          <a:p>
            <a:pPr marL="1665288" lvl="3">
              <a:lnSpc>
                <a:spcPct val="150000"/>
              </a:lnSpc>
              <a:buClr>
                <a:schemeClr val="accent1">
                  <a:lumMod val="50000"/>
                </a:schemeClr>
              </a:buClr>
              <a:buFont typeface="Wingdings" pitchFamily="2" charset="2"/>
              <a:buChar char="§"/>
            </a:pPr>
            <a:r>
              <a:rPr lang="fr-FR" sz="1400" dirty="0" err="1" smtClean="0">
                <a:latin typeface="Arial" pitchFamily="34" charset="0"/>
                <a:cs typeface="Arial" pitchFamily="34" charset="0"/>
              </a:rPr>
              <a:t>European</a:t>
            </a:r>
            <a:r>
              <a:rPr lang="fr-FR" sz="1400" dirty="0" smtClean="0">
                <a:latin typeface="Arial" pitchFamily="34" charset="0"/>
                <a:cs typeface="Arial" pitchFamily="34" charset="0"/>
              </a:rPr>
              <a:t> </a:t>
            </a:r>
            <a:r>
              <a:rPr lang="fr-FR" sz="1400" dirty="0" err="1" smtClean="0">
                <a:latin typeface="Arial" pitchFamily="34" charset="0"/>
                <a:cs typeface="Arial" pitchFamily="34" charset="0"/>
              </a:rPr>
              <a:t>launching</a:t>
            </a:r>
            <a:r>
              <a:rPr lang="fr-FR" sz="1400" dirty="0" smtClean="0">
                <a:latin typeface="Arial" pitchFamily="34" charset="0"/>
                <a:cs typeface="Arial" pitchFamily="34" charset="0"/>
              </a:rPr>
              <a:t> 1 </a:t>
            </a:r>
            <a:r>
              <a:rPr lang="fr-FR" sz="1400" dirty="0" err="1" smtClean="0">
                <a:latin typeface="Arial" pitchFamily="34" charset="0"/>
                <a:cs typeface="Arial" pitchFamily="34" charset="0"/>
              </a:rPr>
              <a:t>year</a:t>
            </a:r>
            <a:r>
              <a:rPr lang="fr-FR" sz="1400" dirty="0" smtClean="0">
                <a:latin typeface="Arial" pitchFamily="34" charset="0"/>
                <a:cs typeface="Arial" pitchFamily="34" charset="0"/>
              </a:rPr>
              <a:t> </a:t>
            </a:r>
            <a:r>
              <a:rPr lang="fr-FR" sz="1400" dirty="0" err="1" smtClean="0">
                <a:latin typeface="Arial" pitchFamily="34" charset="0"/>
                <a:cs typeface="Arial" pitchFamily="34" charset="0"/>
              </a:rPr>
              <a:t>before</a:t>
            </a:r>
            <a:r>
              <a:rPr lang="fr-FR" sz="1400" dirty="0" smtClean="0">
                <a:latin typeface="Arial" pitchFamily="34" charset="0"/>
                <a:cs typeface="Arial" pitchFamily="34" charset="0"/>
              </a:rPr>
              <a:t> in </a:t>
            </a:r>
            <a:r>
              <a:rPr lang="fr-FR" sz="1400" dirty="0" err="1" smtClean="0">
                <a:latin typeface="Arial" pitchFamily="34" charset="0"/>
                <a:cs typeface="Arial" pitchFamily="34" charset="0"/>
              </a:rPr>
              <a:t>Warsaw</a:t>
            </a:r>
            <a:r>
              <a:rPr lang="fr-FR" sz="1400" dirty="0" smtClean="0">
                <a:latin typeface="Arial" pitchFamily="34" charset="0"/>
                <a:cs typeface="Arial" pitchFamily="34" charset="0"/>
              </a:rPr>
              <a:t> in </a:t>
            </a:r>
            <a:r>
              <a:rPr lang="fr-FR" sz="1400" dirty="0" err="1" smtClean="0">
                <a:latin typeface="Arial" pitchFamily="34" charset="0"/>
                <a:cs typeface="Arial" pitchFamily="34" charset="0"/>
              </a:rPr>
              <a:t>June</a:t>
            </a:r>
            <a:r>
              <a:rPr lang="fr-FR" sz="1400" dirty="0" smtClean="0">
                <a:latin typeface="Arial" pitchFamily="34" charset="0"/>
                <a:cs typeface="Arial" pitchFamily="34" charset="0"/>
              </a:rPr>
              <a:t> 2013</a:t>
            </a:r>
          </a:p>
          <a:p>
            <a:pPr marL="1665288" lvl="3">
              <a:lnSpc>
                <a:spcPct val="150000"/>
              </a:lnSpc>
              <a:buClr>
                <a:schemeClr val="accent1">
                  <a:lumMod val="50000"/>
                </a:schemeClr>
              </a:buClr>
              <a:buFont typeface="Wingdings" pitchFamily="2" charset="2"/>
              <a:buChar char="§"/>
            </a:pPr>
            <a:r>
              <a:rPr lang="fr-FR" sz="1400" dirty="0" smtClean="0">
                <a:latin typeface="Arial" pitchFamily="34" charset="0"/>
                <a:cs typeface="Arial" pitchFamily="34" charset="0"/>
              </a:rPr>
              <a:t>National </a:t>
            </a:r>
            <a:r>
              <a:rPr lang="fr-FR" sz="1400" dirty="0" err="1" smtClean="0">
                <a:latin typeface="Arial" pitchFamily="34" charset="0"/>
                <a:cs typeface="Arial" pitchFamily="34" charset="0"/>
              </a:rPr>
              <a:t>press</a:t>
            </a:r>
            <a:r>
              <a:rPr lang="fr-FR" sz="1400" dirty="0" smtClean="0">
                <a:latin typeface="Arial" pitchFamily="34" charset="0"/>
                <a:cs typeface="Arial" pitchFamily="34" charset="0"/>
              </a:rPr>
              <a:t> </a:t>
            </a:r>
            <a:r>
              <a:rPr lang="fr-FR" sz="1400" dirty="0" err="1" smtClean="0">
                <a:latin typeface="Arial" pitchFamily="34" charset="0"/>
                <a:cs typeface="Arial" pitchFamily="34" charset="0"/>
              </a:rPr>
              <a:t>conference</a:t>
            </a:r>
            <a:r>
              <a:rPr lang="fr-FR" sz="1400" dirty="0" smtClean="0">
                <a:latin typeface="Arial" pitchFamily="34" charset="0"/>
                <a:cs typeface="Arial" pitchFamily="34" charset="0"/>
              </a:rPr>
              <a:t> </a:t>
            </a:r>
            <a:r>
              <a:rPr lang="fr-FR" sz="1400" dirty="0" err="1" smtClean="0">
                <a:latin typeface="Arial" pitchFamily="34" charset="0"/>
                <a:cs typeface="Arial" pitchFamily="34" charset="0"/>
              </a:rPr>
              <a:t>during</a:t>
            </a:r>
            <a:r>
              <a:rPr lang="fr-FR" sz="1400" dirty="0" smtClean="0">
                <a:latin typeface="Arial" pitchFamily="34" charset="0"/>
                <a:cs typeface="Arial" pitchFamily="34" charset="0"/>
              </a:rPr>
              <a:t> the </a:t>
            </a:r>
            <a:r>
              <a:rPr lang="en-US" sz="1400" dirty="0" smtClean="0">
                <a:latin typeface="Arial" pitchFamily="34" charset="0"/>
                <a:cs typeface="Arial" pitchFamily="34" charset="0"/>
              </a:rPr>
              <a:t>opening of sale of the game tickets by FIFA, </a:t>
            </a:r>
          </a:p>
          <a:p>
            <a:pPr marL="1665288" lvl="3">
              <a:lnSpc>
                <a:spcPct val="150000"/>
              </a:lnSpc>
              <a:buClr>
                <a:schemeClr val="accent1">
                  <a:lumMod val="50000"/>
                </a:schemeClr>
              </a:buClr>
              <a:buFont typeface="Wingdings" pitchFamily="2" charset="2"/>
              <a:buChar char="§"/>
            </a:pPr>
            <a:r>
              <a:rPr lang="en-US" sz="1400" dirty="0" smtClean="0">
                <a:latin typeface="Arial" pitchFamily="34" charset="0"/>
                <a:cs typeface="Arial" pitchFamily="34" charset="0"/>
              </a:rPr>
              <a:t>Brazilian launching during the selection of the team for the world cup </a:t>
            </a:r>
          </a:p>
          <a:p>
            <a:pPr marL="1665288" lvl="3">
              <a:lnSpc>
                <a:spcPct val="150000"/>
              </a:lnSpc>
              <a:buClr>
                <a:schemeClr val="accent1">
                  <a:lumMod val="50000"/>
                </a:schemeClr>
              </a:buClr>
              <a:buFont typeface="Wingdings" pitchFamily="2" charset="2"/>
              <a:buChar char="§"/>
            </a:pPr>
            <a:r>
              <a:rPr lang="en-US" sz="1400" dirty="0" smtClean="0">
                <a:latin typeface="Arial" pitchFamily="34" charset="0"/>
                <a:cs typeface="Arial" pitchFamily="34" charset="0"/>
              </a:rPr>
              <a:t>Press conference organized in France at the sport media </a:t>
            </a:r>
            <a:r>
              <a:rPr lang="en-US" sz="1400" dirty="0" err="1" smtClean="0">
                <a:latin typeface="Arial" pitchFamily="34" charset="0"/>
                <a:cs typeface="Arial" pitchFamily="34" charset="0"/>
              </a:rPr>
              <a:t>l’Equipe</a:t>
            </a:r>
            <a:r>
              <a:rPr lang="en-US" sz="1400" dirty="0" smtClean="0">
                <a:latin typeface="Arial" pitchFamily="34" charset="0"/>
                <a:cs typeface="Arial" pitchFamily="34" charset="0"/>
              </a:rPr>
              <a:t> before the game France-Netherland/100 days before the World Cup</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sz="1400" b="1" dirty="0" smtClean="0">
              <a:latin typeface="Arial" pitchFamily="34" charset="0"/>
              <a:cs typeface="Arial" pitchFamily="34" charset="0"/>
            </a:endParaRP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10</a:t>
            </a:fld>
            <a:endParaRPr lang="fr-FR"/>
          </a:p>
        </p:txBody>
      </p:sp>
    </p:spTree>
    <p:extLst>
      <p:ext uri="{BB962C8B-B14F-4D97-AF65-F5344CB8AC3E}">
        <p14:creationId xmlns:p14="http://schemas.microsoft.com/office/powerpoint/2010/main" val="107822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t>Au démarrage du projet, </a:t>
            </a:r>
            <a:r>
              <a:rPr lang="fr-FR" dirty="0"/>
              <a:t>c</a:t>
            </a:r>
            <a:r>
              <a:rPr lang="fr-FR" dirty="0" smtClean="0"/>
              <a:t>réer une cohésion entre les différents acteurs (partenaires </a:t>
            </a:r>
            <a:r>
              <a:rPr lang="fr-FR" dirty="0"/>
              <a:t>&amp; </a:t>
            </a:r>
            <a:r>
              <a:rPr lang="fr-FR" dirty="0" smtClean="0"/>
              <a:t>associés) </a:t>
            </a:r>
            <a:r>
              <a:rPr lang="fr-FR" dirty="0"/>
              <a:t>pour </a:t>
            </a:r>
            <a:r>
              <a:rPr lang="fr-FR" dirty="0" smtClean="0"/>
              <a:t> du projet et une adhésion au projet : marque du</a:t>
            </a:r>
            <a:r>
              <a:rPr lang="fr-FR" baseline="0" dirty="0" smtClean="0"/>
              <a:t> projet!</a:t>
            </a:r>
            <a:endParaRPr lang="fr-FR" dirty="0" smtClean="0"/>
          </a:p>
          <a:p>
            <a:pPr marL="171450" indent="-171450">
              <a:buFontTx/>
              <a:buChar char="-"/>
            </a:pPr>
            <a:r>
              <a:rPr lang="fr-FR" dirty="0" smtClean="0"/>
              <a:t>Pour</a:t>
            </a:r>
            <a:r>
              <a:rPr lang="fr-FR" baseline="0" dirty="0" smtClean="0"/>
              <a:t> trouver un message qui pourrait être diffusé à la fois par les professionnels du Tourisme, les acteurs sportifs et les 16 pays européens concernés et le Brésil il a été constitué un comité technique pour valider les messages et le visuel choisi</a:t>
            </a:r>
            <a:endParaRPr lang="fr-FR" dirty="0"/>
          </a:p>
        </p:txBody>
      </p:sp>
      <p:sp>
        <p:nvSpPr>
          <p:cNvPr id="4" name="Espace réservé du numéro de diapositive 3"/>
          <p:cNvSpPr>
            <a:spLocks noGrp="1"/>
          </p:cNvSpPr>
          <p:nvPr>
            <p:ph type="sldNum" sz="quarter" idx="10"/>
          </p:nvPr>
        </p:nvSpPr>
        <p:spPr/>
        <p:txBody>
          <a:bodyPr/>
          <a:lstStyle/>
          <a:p>
            <a:fld id="{54C2065E-C39A-497C-B247-C1DCA856B954}" type="slidenum">
              <a:rPr lang="fr-FR" smtClean="0"/>
              <a:t>11</a:t>
            </a:fld>
            <a:endParaRPr lang="fr-FR"/>
          </a:p>
        </p:txBody>
      </p:sp>
    </p:spTree>
    <p:extLst>
      <p:ext uri="{BB962C8B-B14F-4D97-AF65-F5344CB8AC3E}">
        <p14:creationId xmlns:p14="http://schemas.microsoft.com/office/powerpoint/2010/main" val="107822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10/03/2014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pic>
        <p:nvPicPr>
          <p:cNvPr id="5123"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www.reportchildsextourism.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2" descr="C:\Users\gvuillard\AppData\Local\Microsoft\Windows\Temporary Internet Files\Content.Outlook\XJ8XELM5\fond powerpoint_first pa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98"/>
            <a:ext cx="9144000" cy="6850003"/>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a:spLocks noGrp="1"/>
          </p:cNvSpPr>
          <p:nvPr>
            <p:ph type="ctrTitle"/>
          </p:nvPr>
        </p:nvSpPr>
        <p:spPr>
          <a:xfrm>
            <a:off x="467544" y="1556792"/>
            <a:ext cx="7772400" cy="1470025"/>
          </a:xfrm>
        </p:spPr>
        <p:txBody>
          <a:bodyPr>
            <a:normAutofit fontScale="90000"/>
          </a:bodyPr>
          <a:lstStyle/>
          <a:p>
            <a:r>
              <a:rPr lang="fr-FR" dirty="0" smtClean="0">
                <a:solidFill>
                  <a:srgbClr val="146B42"/>
                </a:solidFill>
              </a:rPr>
              <a:t>ECPAT</a:t>
            </a:r>
            <a:br>
              <a:rPr lang="fr-FR" dirty="0" smtClean="0">
                <a:solidFill>
                  <a:srgbClr val="146B42"/>
                </a:solidFill>
              </a:rPr>
            </a:br>
            <a:r>
              <a:rPr lang="fr-FR" dirty="0" smtClean="0">
                <a:solidFill>
                  <a:srgbClr val="146B42"/>
                </a:solidFill>
              </a:rPr>
              <a:t>The Sport Event </a:t>
            </a:r>
            <a:br>
              <a:rPr lang="fr-FR" dirty="0" smtClean="0">
                <a:solidFill>
                  <a:srgbClr val="146B42"/>
                </a:solidFill>
              </a:rPr>
            </a:br>
            <a:r>
              <a:rPr lang="fr-FR" dirty="0" err="1" smtClean="0">
                <a:solidFill>
                  <a:srgbClr val="146B42"/>
                </a:solidFill>
              </a:rPr>
              <a:t>A</a:t>
            </a:r>
            <a:r>
              <a:rPr lang="fr-FR" dirty="0" err="1" smtClean="0">
                <a:solidFill>
                  <a:srgbClr val="146B42"/>
                </a:solidFill>
              </a:rPr>
              <a:t>wareness-Raising</a:t>
            </a:r>
            <a:r>
              <a:rPr lang="fr-FR" dirty="0" smtClean="0">
                <a:solidFill>
                  <a:srgbClr val="146B42"/>
                </a:solidFill>
              </a:rPr>
              <a:t> </a:t>
            </a:r>
            <a:r>
              <a:rPr lang="fr-FR" dirty="0" err="1" smtClean="0">
                <a:solidFill>
                  <a:srgbClr val="146B42"/>
                </a:solidFill>
              </a:rPr>
              <a:t>C</a:t>
            </a:r>
            <a:r>
              <a:rPr lang="fr-FR" dirty="0" err="1" smtClean="0">
                <a:solidFill>
                  <a:srgbClr val="146B42"/>
                </a:solidFill>
              </a:rPr>
              <a:t>ampaign</a:t>
            </a:r>
            <a:endParaRPr lang="fr-FR" sz="2200" dirty="0">
              <a:solidFill>
                <a:srgbClr val="146B42"/>
              </a:solidFill>
            </a:endParaRPr>
          </a:p>
        </p:txBody>
      </p:sp>
      <p:pic>
        <p:nvPicPr>
          <p:cNvPr id="6" name="Picture 2" descr="C:\Users\gvuillard\Desktop\Nouveau dossier\logo_Don t look aw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643" y="3212976"/>
            <a:ext cx="2387461" cy="1656184"/>
          </a:xfrm>
          <a:prstGeom prst="rect">
            <a:avLst/>
          </a:prstGeom>
          <a:noFill/>
          <a:extLst>
            <a:ext uri="{909E8E84-426E-40DD-AFC4-6F175D3DCCD1}">
              <a14:hiddenFill xmlns:a14="http://schemas.microsoft.com/office/drawing/2010/main">
                <a:solidFill>
                  <a:srgbClr val="FFFFFF"/>
                </a:solidFill>
              </a14:hiddenFill>
            </a:ext>
          </a:extLst>
        </p:spPr>
      </p:pic>
      <p:sp>
        <p:nvSpPr>
          <p:cNvPr id="7" name="Sous-titre 2"/>
          <p:cNvSpPr txBox="1">
            <a:spLocks/>
          </p:cNvSpPr>
          <p:nvPr/>
        </p:nvSpPr>
        <p:spPr>
          <a:xfrm>
            <a:off x="107504" y="5433020"/>
            <a:ext cx="8640960" cy="4381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600" dirty="0" smtClean="0">
                <a:solidFill>
                  <a:srgbClr val="146B42"/>
                </a:solidFill>
              </a:rPr>
              <a:t>Tuesday </a:t>
            </a:r>
            <a:r>
              <a:rPr lang="fr-FR" sz="1600" dirty="0" smtClean="0">
                <a:solidFill>
                  <a:srgbClr val="146B42"/>
                </a:solidFill>
              </a:rPr>
              <a:t>11st </a:t>
            </a:r>
            <a:r>
              <a:rPr lang="fr-FR" sz="1600" dirty="0" smtClean="0">
                <a:solidFill>
                  <a:srgbClr val="146B42"/>
                </a:solidFill>
              </a:rPr>
              <a:t>of March </a:t>
            </a:r>
            <a:r>
              <a:rPr lang="fr-FR" sz="1600" dirty="0" smtClean="0">
                <a:solidFill>
                  <a:srgbClr val="146B42"/>
                </a:solidFill>
              </a:rPr>
              <a:t>– Geneva</a:t>
            </a:r>
          </a:p>
          <a:p>
            <a:r>
              <a:rPr lang="fr-FR" sz="1600" dirty="0" smtClean="0">
                <a:solidFill>
                  <a:srgbClr val="146B42"/>
                </a:solidFill>
              </a:rPr>
              <a:t>25th session of the </a:t>
            </a:r>
            <a:r>
              <a:rPr lang="fr-FR" sz="1600" dirty="0" err="1" smtClean="0">
                <a:solidFill>
                  <a:srgbClr val="146B42"/>
                </a:solidFill>
              </a:rPr>
              <a:t>Human</a:t>
            </a:r>
            <a:r>
              <a:rPr lang="fr-FR" sz="1600" dirty="0" smtClean="0">
                <a:solidFill>
                  <a:srgbClr val="146B42"/>
                </a:solidFill>
              </a:rPr>
              <a:t> </a:t>
            </a:r>
            <a:r>
              <a:rPr lang="fr-FR" sz="1600" dirty="0" err="1" smtClean="0">
                <a:solidFill>
                  <a:srgbClr val="146B42"/>
                </a:solidFill>
              </a:rPr>
              <a:t>Rights</a:t>
            </a:r>
            <a:r>
              <a:rPr lang="fr-FR" sz="1600" dirty="0" smtClean="0">
                <a:solidFill>
                  <a:srgbClr val="146B42"/>
                </a:solidFill>
              </a:rPr>
              <a:t> Council</a:t>
            </a:r>
            <a:endParaRPr lang="fr-FR" sz="1600" dirty="0" smtClean="0">
              <a:solidFill>
                <a:srgbClr val="146B42"/>
              </a:solidFill>
            </a:endParaRPr>
          </a:p>
          <a:p>
            <a:endParaRPr lang="fr-FR" sz="1600" dirty="0" smtClean="0">
              <a:solidFill>
                <a:srgbClr val="146B4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395953"/>
            <a:ext cx="8286808" cy="584775"/>
          </a:xfrm>
          <a:prstGeom prst="rect">
            <a:avLst/>
          </a:prstGeom>
        </p:spPr>
        <p:txBody>
          <a:bodyPr vert="horz" lIns="91440" tIns="45720" rIns="91440" bIns="45720" rtlCol="0" anchor="ctr">
            <a:noAutofit/>
          </a:bodyPr>
          <a:lstStyle/>
          <a:p>
            <a:pPr algn="ctr">
              <a:spcBef>
                <a:spcPct val="0"/>
              </a:spcBef>
            </a:pPr>
            <a:r>
              <a:rPr lang="en-GB" sz="3200" dirty="0" smtClean="0">
                <a:solidFill>
                  <a:srgbClr val="146B42"/>
                </a:solidFill>
                <a:latin typeface="+mj-lt"/>
                <a:ea typeface="+mj-ea"/>
                <a:cs typeface="+mj-cs"/>
              </a:rPr>
              <a:t>INVOLVEMENT OF SPORT ACTORS</a:t>
            </a:r>
            <a:endParaRPr lang="en-GB" sz="3200" dirty="0">
              <a:solidFill>
                <a:srgbClr val="146B42"/>
              </a:solidFill>
              <a:latin typeface="+mj-lt"/>
              <a:ea typeface="+mj-ea"/>
              <a:cs typeface="+mj-cs"/>
            </a:endParaRPr>
          </a:p>
        </p:txBody>
      </p:sp>
      <p:sp>
        <p:nvSpPr>
          <p:cNvPr id="2" name="Espace réservé du contenu 1"/>
          <p:cNvSpPr>
            <a:spLocks noGrp="1"/>
          </p:cNvSpPr>
          <p:nvPr>
            <p:ph idx="1"/>
          </p:nvPr>
        </p:nvSpPr>
        <p:spPr>
          <a:xfrm>
            <a:off x="251520" y="908720"/>
            <a:ext cx="8229600" cy="5040560"/>
          </a:xfrm>
        </p:spPr>
        <p:txBody>
          <a:bodyPr>
            <a:noAutofit/>
          </a:bodyPr>
          <a:lstStyle/>
          <a:p>
            <a:pPr marL="808038" lvl="1">
              <a:lnSpc>
                <a:spcPct val="150000"/>
              </a:lnSpc>
              <a:buClr>
                <a:schemeClr val="accent1">
                  <a:lumMod val="50000"/>
                </a:schemeClr>
              </a:buClr>
              <a:buFont typeface="Wingdings" pitchFamily="2" charset="2"/>
              <a:buChar char="§"/>
            </a:pPr>
            <a:endParaRPr lang="en-US" sz="1600" dirty="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US" sz="1600" b="1" dirty="0" smtClean="0">
                <a:latin typeface="Arial" pitchFamily="34" charset="0"/>
                <a:cs typeface="Arial" pitchFamily="34" charset="0"/>
              </a:rPr>
              <a:t>Partnership </a:t>
            </a:r>
            <a:r>
              <a:rPr lang="en-US" sz="1600" b="1" dirty="0" smtClean="0">
                <a:latin typeface="Arial" pitchFamily="34" charset="0"/>
                <a:cs typeface="Arial" pitchFamily="34" charset="0"/>
              </a:rPr>
              <a:t>with Sport Media </a:t>
            </a:r>
            <a:r>
              <a:rPr lang="en-US" sz="1600" dirty="0" smtClean="0">
                <a:latin typeface="Arial" pitchFamily="34" charset="0"/>
                <a:cs typeface="Arial" pitchFamily="34" charset="0"/>
              </a:rPr>
              <a:t>to </a:t>
            </a:r>
            <a:r>
              <a:rPr lang="en-US" sz="1600" dirty="0">
                <a:latin typeface="Arial" pitchFamily="34" charset="0"/>
                <a:cs typeface="Arial" pitchFamily="34" charset="0"/>
              </a:rPr>
              <a:t>reach </a:t>
            </a:r>
            <a:r>
              <a:rPr lang="en-US" sz="1600" dirty="0" smtClean="0">
                <a:latin typeface="Arial" pitchFamily="34" charset="0"/>
                <a:cs typeface="Arial" pitchFamily="34" charset="0"/>
              </a:rPr>
              <a:t>supporters/to enter the stadium</a:t>
            </a:r>
            <a:endParaRPr lang="en-US" sz="1600"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endParaRPr lang="en-US" sz="1600" dirty="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endParaRPr lang="en-US" sz="1600" dirty="0" smtClean="0">
              <a:latin typeface="Arial" pitchFamily="34" charset="0"/>
              <a:cs typeface="Arial" pitchFamily="34" charset="0"/>
            </a:endParaRPr>
          </a:p>
          <a:p>
            <a:pPr marL="979488" lvl="2" indent="0">
              <a:lnSpc>
                <a:spcPct val="150000"/>
              </a:lnSpc>
              <a:buClr>
                <a:schemeClr val="accent1">
                  <a:lumMod val="50000"/>
                </a:schemeClr>
              </a:buClr>
              <a:buNone/>
            </a:pPr>
            <a:endParaRPr lang="en-US" sz="1600" dirty="0" smtClean="0">
              <a:latin typeface="Arial" pitchFamily="34" charset="0"/>
              <a:cs typeface="Arial" pitchFamily="34" charset="0"/>
            </a:endParaRPr>
          </a:p>
          <a:p>
            <a:pPr marL="979488" lvl="2" indent="0">
              <a:lnSpc>
                <a:spcPct val="150000"/>
              </a:lnSpc>
              <a:buClr>
                <a:schemeClr val="accent1">
                  <a:lumMod val="50000"/>
                </a:schemeClr>
              </a:buClr>
              <a:buNone/>
            </a:pPr>
            <a:endParaRPr lang="en-US" sz="1600"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US" sz="1600" b="1" dirty="0" smtClean="0">
                <a:latin typeface="Arial" pitchFamily="34" charset="0"/>
                <a:cs typeface="Arial" pitchFamily="34" charset="0"/>
              </a:rPr>
              <a:t>Partnership with Football players </a:t>
            </a:r>
            <a:r>
              <a:rPr lang="en-US" sz="1600" dirty="0" smtClean="0">
                <a:latin typeface="Arial" pitchFamily="34" charset="0"/>
                <a:cs typeface="Arial" pitchFamily="34" charset="0"/>
              </a:rPr>
              <a:t>to deliver the </a:t>
            </a:r>
            <a:r>
              <a:rPr lang="en-US" sz="1600" dirty="0" smtClean="0">
                <a:latin typeface="Arial" pitchFamily="34" charset="0"/>
                <a:cs typeface="Arial" pitchFamily="34" charset="0"/>
              </a:rPr>
              <a:t>message/not </a:t>
            </a:r>
            <a:r>
              <a:rPr lang="en-US" sz="1600" dirty="0">
                <a:latin typeface="Arial" pitchFamily="34" charset="0"/>
                <a:cs typeface="Arial" pitchFamily="34" charset="0"/>
              </a:rPr>
              <a:t>stigmatize </a:t>
            </a:r>
            <a:r>
              <a:rPr lang="en-US" sz="1600" dirty="0" smtClean="0">
                <a:latin typeface="Arial" pitchFamily="34" charset="0"/>
                <a:cs typeface="Arial" pitchFamily="34" charset="0"/>
              </a:rPr>
              <a:t>supporters</a:t>
            </a:r>
          </a:p>
          <a:p>
            <a:pPr marL="979488" lvl="2" indent="0">
              <a:lnSpc>
                <a:spcPct val="150000"/>
              </a:lnSpc>
              <a:buClr>
                <a:schemeClr val="accent1">
                  <a:lumMod val="50000"/>
                </a:schemeClr>
              </a:buClr>
              <a:buNone/>
            </a:pPr>
            <a:endParaRPr lang="en-US" sz="1600"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fr-FR" sz="1600" b="1" dirty="0" err="1" smtClean="0">
                <a:latin typeface="Arial" pitchFamily="34" charset="0"/>
                <a:cs typeface="Arial" pitchFamily="34" charset="0"/>
              </a:rPr>
              <a:t>Dissemination</a:t>
            </a:r>
            <a:r>
              <a:rPr lang="fr-FR" sz="1600" b="1" dirty="0" smtClean="0">
                <a:latin typeface="Arial" pitchFamily="34" charset="0"/>
                <a:cs typeface="Arial" pitchFamily="34" charset="0"/>
              </a:rPr>
              <a:t> plan </a:t>
            </a:r>
            <a:r>
              <a:rPr lang="fr-FR" sz="1600" b="1" dirty="0" err="1" smtClean="0">
                <a:latin typeface="Arial" pitchFamily="34" charset="0"/>
                <a:cs typeface="Arial" pitchFamily="34" charset="0"/>
              </a:rPr>
              <a:t>adjusted</a:t>
            </a:r>
            <a:r>
              <a:rPr lang="fr-FR" sz="1600" b="1" dirty="0" smtClean="0">
                <a:latin typeface="Arial" pitchFamily="34" charset="0"/>
                <a:cs typeface="Arial" pitchFamily="34" charset="0"/>
              </a:rPr>
              <a:t> to the </a:t>
            </a:r>
            <a:r>
              <a:rPr lang="fr-FR" sz="1600" b="1" dirty="0" smtClean="0">
                <a:latin typeface="Arial" pitchFamily="34" charset="0"/>
                <a:cs typeface="Arial" pitchFamily="34" charset="0"/>
              </a:rPr>
              <a:t>Sport </a:t>
            </a:r>
            <a:r>
              <a:rPr lang="fr-FR" sz="1600" b="1" dirty="0" err="1" smtClean="0">
                <a:latin typeface="Arial" pitchFamily="34" charset="0"/>
                <a:cs typeface="Arial" pitchFamily="34" charset="0"/>
              </a:rPr>
              <a:t>calendar</a:t>
            </a:r>
            <a:r>
              <a:rPr lang="fr-FR" sz="1600" dirty="0" smtClean="0">
                <a:latin typeface="Arial" pitchFamily="34" charset="0"/>
                <a:cs typeface="Arial" pitchFamily="34" charset="0"/>
              </a:rPr>
              <a:t> </a:t>
            </a:r>
            <a:r>
              <a:rPr lang="fr-FR" sz="1600" dirty="0" smtClean="0">
                <a:latin typeface="Arial" pitchFamily="34" charset="0"/>
                <a:cs typeface="Arial" pitchFamily="34" charset="0"/>
              </a:rPr>
              <a:t>to </a:t>
            </a:r>
            <a:r>
              <a:rPr lang="fr-FR" sz="1600" dirty="0" err="1" smtClean="0">
                <a:latin typeface="Arial" pitchFamily="34" charset="0"/>
                <a:cs typeface="Arial" pitchFamily="34" charset="0"/>
              </a:rPr>
              <a:t>increase</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interest</a:t>
            </a:r>
            <a:r>
              <a:rPr lang="fr-FR" sz="1600" dirty="0" smtClean="0">
                <a:latin typeface="Arial" pitchFamily="34" charset="0"/>
                <a:cs typeface="Arial" pitchFamily="34" charset="0"/>
              </a:rPr>
              <a:t>/</a:t>
            </a:r>
            <a:r>
              <a:rPr lang="fr-FR" sz="1600" dirty="0" smtClean="0">
                <a:latin typeface="Arial" pitchFamily="34" charset="0"/>
                <a:cs typeface="Arial" pitchFamily="34" charset="0"/>
              </a:rPr>
              <a:t>attention </a:t>
            </a:r>
            <a:r>
              <a:rPr lang="fr-FR" sz="1600" dirty="0" smtClean="0">
                <a:latin typeface="Arial" pitchFamily="34" charset="0"/>
                <a:cs typeface="Arial" pitchFamily="34" charset="0"/>
              </a:rPr>
              <a:t>of the media/more </a:t>
            </a:r>
            <a:r>
              <a:rPr lang="fr-FR" sz="1600" dirty="0" smtClean="0">
                <a:latin typeface="Arial" pitchFamily="34" charset="0"/>
                <a:cs typeface="Arial" pitchFamily="34" charset="0"/>
              </a:rPr>
              <a:t>impact</a:t>
            </a:r>
            <a:endParaRPr lang="fr-FR" sz="1600" dirty="0" smtClean="0">
              <a:latin typeface="Arial" pitchFamily="34" charset="0"/>
              <a:cs typeface="Arial" pitchFamily="34" charset="0"/>
            </a:endParaRPr>
          </a:p>
          <a:p>
            <a:pPr marL="522288" lvl="1" indent="0">
              <a:buClr>
                <a:schemeClr val="accent1">
                  <a:lumMod val="50000"/>
                </a:schemeClr>
              </a:buClr>
              <a:buNone/>
            </a:pP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endParaRPr lang="fr-FR" sz="1600" dirty="0"/>
          </a:p>
        </p:txBody>
      </p:sp>
      <p:pic>
        <p:nvPicPr>
          <p:cNvPr id="4" name="Picture 2" descr="U:\ECPAT\Don't Look Away\KIT_ECPAT FRANCE\Logos\Logo LEQUIPE PARTAGEONS LE 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4" y="2062207"/>
            <a:ext cx="2448272" cy="646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88" y="2060848"/>
            <a:ext cx="1800200" cy="51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768" y="1953529"/>
            <a:ext cx="2231664" cy="75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9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395953"/>
            <a:ext cx="8286808" cy="584775"/>
          </a:xfrm>
          <a:prstGeom prst="rect">
            <a:avLst/>
          </a:prstGeom>
        </p:spPr>
        <p:txBody>
          <a:bodyPr vert="horz" lIns="91440" tIns="45720" rIns="91440" bIns="45720" rtlCol="0" anchor="ctr">
            <a:noAutofit/>
          </a:bodyPr>
          <a:lstStyle/>
          <a:p>
            <a:pPr algn="ctr">
              <a:spcBef>
                <a:spcPct val="0"/>
              </a:spcBef>
            </a:pPr>
            <a:r>
              <a:rPr lang="en-GB" sz="3200" dirty="0" smtClean="0">
                <a:solidFill>
                  <a:srgbClr val="146B42"/>
                </a:solidFill>
                <a:latin typeface="+mj-lt"/>
                <a:ea typeface="+mj-ea"/>
                <a:cs typeface="+mj-cs"/>
              </a:rPr>
              <a:t>INVOLVEMENT OF TOURISM ACTORS</a:t>
            </a:r>
            <a:endParaRPr lang="en-GB" sz="3200" dirty="0">
              <a:solidFill>
                <a:srgbClr val="146B42"/>
              </a:solidFill>
              <a:latin typeface="+mj-lt"/>
              <a:ea typeface="+mj-ea"/>
              <a:cs typeface="+mj-cs"/>
            </a:endParaRPr>
          </a:p>
        </p:txBody>
      </p:sp>
      <p:sp>
        <p:nvSpPr>
          <p:cNvPr id="2" name="Espace réservé du contenu 1"/>
          <p:cNvSpPr>
            <a:spLocks noGrp="1"/>
          </p:cNvSpPr>
          <p:nvPr>
            <p:ph idx="1"/>
          </p:nvPr>
        </p:nvSpPr>
        <p:spPr>
          <a:xfrm>
            <a:off x="-108520" y="1196752"/>
            <a:ext cx="8229600" cy="3960440"/>
          </a:xfrm>
        </p:spPr>
        <p:txBody>
          <a:bodyPr>
            <a:noAutofit/>
          </a:bodyPr>
          <a:lstStyle/>
          <a:p>
            <a:pPr marL="1208088" lvl="2">
              <a:lnSpc>
                <a:spcPct val="150000"/>
              </a:lnSpc>
              <a:buClr>
                <a:schemeClr val="accent1">
                  <a:lumMod val="50000"/>
                </a:schemeClr>
              </a:buClr>
              <a:buFont typeface="Wingdings" pitchFamily="2" charset="2"/>
              <a:buChar char="§"/>
            </a:pPr>
            <a:r>
              <a:rPr lang="en-US" sz="1600" b="1" dirty="0" smtClean="0">
                <a:latin typeface="Arial" pitchFamily="34" charset="0"/>
                <a:cs typeface="Arial" pitchFamily="34" charset="0"/>
              </a:rPr>
              <a:t>Partnership </a:t>
            </a:r>
            <a:r>
              <a:rPr lang="en-US" sz="1600" b="1" dirty="0" smtClean="0">
                <a:latin typeface="Arial" pitchFamily="34" charset="0"/>
                <a:cs typeface="Arial" pitchFamily="34" charset="0"/>
              </a:rPr>
              <a:t>with Tourism </a:t>
            </a:r>
            <a:r>
              <a:rPr lang="en-US" sz="1600" b="1" dirty="0">
                <a:latin typeface="Arial" pitchFamily="34" charset="0"/>
                <a:cs typeface="Arial" pitchFamily="34" charset="0"/>
              </a:rPr>
              <a:t>Industry </a:t>
            </a:r>
            <a:r>
              <a:rPr lang="en-GB" sz="1600" dirty="0" smtClean="0">
                <a:latin typeface="Arial" pitchFamily="34" charset="0"/>
                <a:cs typeface="Arial" pitchFamily="34" charset="0"/>
              </a:rPr>
              <a:t>(</a:t>
            </a:r>
            <a:r>
              <a:rPr lang="en-US" sz="1600" dirty="0">
                <a:latin typeface="Arial" pitchFamily="34" charset="0"/>
                <a:cs typeface="Arial" pitchFamily="34" charset="0"/>
              </a:rPr>
              <a:t>Airlines companies, Airports, Travel Agencies, Tour Operators, Hotels, Travel Guides, etc</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endParaRPr lang="en-US" sz="1600" b="1"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GB" sz="1600" b="1" dirty="0" smtClean="0">
                <a:latin typeface="Arial" pitchFamily="34" charset="0"/>
                <a:cs typeface="Arial" pitchFamily="34" charset="0"/>
              </a:rPr>
              <a:t>Video </a:t>
            </a:r>
            <a:r>
              <a:rPr lang="en-GB" sz="1600" b="1" dirty="0">
                <a:latin typeface="Arial" pitchFamily="34" charset="0"/>
                <a:cs typeface="Arial" pitchFamily="34" charset="0"/>
              </a:rPr>
              <a:t>on Board on Flight </a:t>
            </a:r>
            <a:r>
              <a:rPr lang="en-GB" sz="1600" b="1" dirty="0" smtClean="0">
                <a:latin typeface="Arial" pitchFamily="34" charset="0"/>
                <a:cs typeface="Arial" pitchFamily="34" charset="0"/>
              </a:rPr>
              <a:t>Companies :</a:t>
            </a:r>
            <a:endParaRPr lang="en-US" sz="1600" b="1"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endParaRPr lang="en-US" sz="1600" b="1"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endParaRPr lang="en-GB" sz="1600" b="1"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endParaRPr lang="en-GB" sz="1600" b="1" dirty="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GB" sz="1600" b="1" dirty="0" smtClean="0">
                <a:latin typeface="Arial" pitchFamily="34" charset="0"/>
                <a:cs typeface="Arial" pitchFamily="34" charset="0"/>
              </a:rPr>
              <a:t>Dissemination during Tourism Fairs in Europe</a:t>
            </a:r>
          </a:p>
          <a:p>
            <a:pPr marL="979488" lvl="2" indent="0">
              <a:lnSpc>
                <a:spcPct val="150000"/>
              </a:lnSpc>
              <a:buClr>
                <a:schemeClr val="accent1">
                  <a:lumMod val="50000"/>
                </a:schemeClr>
              </a:buClr>
              <a:buNone/>
            </a:pPr>
            <a:endParaRPr lang="en-GB" sz="1600" b="1" dirty="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GB" sz="1600" b="1" dirty="0" smtClean="0">
                <a:latin typeface="Arial" pitchFamily="34" charset="0"/>
                <a:cs typeface="Arial" pitchFamily="34" charset="0"/>
              </a:rPr>
              <a:t>Involvement </a:t>
            </a:r>
            <a:r>
              <a:rPr lang="en-GB" sz="1600" b="1" dirty="0">
                <a:latin typeface="Arial" pitchFamily="34" charset="0"/>
                <a:cs typeface="Arial" pitchFamily="34" charset="0"/>
              </a:rPr>
              <a:t>of </a:t>
            </a:r>
            <a:r>
              <a:rPr lang="en-GB" sz="1600" b="1" dirty="0" smtClean="0">
                <a:latin typeface="Arial" pitchFamily="34" charset="0"/>
                <a:cs typeface="Arial" pitchFamily="34" charset="0"/>
              </a:rPr>
              <a:t>Tourism Ministry</a:t>
            </a:r>
            <a:r>
              <a:rPr lang="en-GB" sz="1600" b="1" dirty="0">
                <a:latin typeface="Arial" pitchFamily="34" charset="0"/>
                <a:cs typeface="Arial" pitchFamily="34" charset="0"/>
              </a:rPr>
              <a:t> </a:t>
            </a:r>
            <a:r>
              <a:rPr lang="en-GB" sz="1600" dirty="0" smtClean="0">
                <a:latin typeface="Arial" pitchFamily="34" charset="0"/>
                <a:cs typeface="Arial" pitchFamily="34" charset="0"/>
              </a:rPr>
              <a:t>in Europe and Brazil</a:t>
            </a: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endParaRPr lang="fr-FR" sz="1600" dirty="0"/>
          </a:p>
        </p:txBody>
      </p:sp>
      <p:pic>
        <p:nvPicPr>
          <p:cNvPr id="4" name="Picture 6" descr="C:\Documents and Settings\aordonez\Mes documents\Atelier\téléchargement (2).jpg"/>
          <p:cNvPicPr>
            <a:picLocks noChangeAspect="1" noChangeArrowheads="1"/>
          </p:cNvPicPr>
          <p:nvPr/>
        </p:nvPicPr>
        <p:blipFill>
          <a:blip r:embed="rId3"/>
          <a:srcRect/>
          <a:stretch>
            <a:fillRect/>
          </a:stretch>
        </p:blipFill>
        <p:spPr bwMode="auto">
          <a:xfrm>
            <a:off x="5220072" y="2995480"/>
            <a:ext cx="1279954" cy="505528"/>
          </a:xfrm>
          <a:prstGeom prst="rect">
            <a:avLst/>
          </a:prstGeom>
          <a:noFill/>
        </p:spPr>
      </p:pic>
      <p:pic>
        <p:nvPicPr>
          <p:cNvPr id="6" name="Image 5" descr="2007399E-LOGO-AFSKT"/>
          <p:cNvPicPr/>
          <p:nvPr/>
        </p:nvPicPr>
        <p:blipFill>
          <a:blip r:embed="rId4" cstate="print"/>
          <a:srcRect/>
          <a:stretch>
            <a:fillRect/>
          </a:stretch>
        </p:blipFill>
        <p:spPr bwMode="auto">
          <a:xfrm>
            <a:off x="699941" y="3143819"/>
            <a:ext cx="1978283" cy="357189"/>
          </a:xfrm>
          <a:prstGeom prst="rect">
            <a:avLst/>
          </a:prstGeom>
          <a:noFill/>
          <a:ln w="9525">
            <a:noFill/>
            <a:miter lim="800000"/>
            <a:headEnd/>
            <a:tailEnd/>
          </a:ln>
        </p:spPr>
      </p:pic>
      <p:pic>
        <p:nvPicPr>
          <p:cNvPr id="7" name="Picture 2" descr="\\SBS-GROUPE\Users\aordonez\Mes documents\ECPAT\prochains designs à faire\BROCHURE_impressions\Dossier Page de garde recto verso_ECPAT France DEFINITIF\Links\aa bloc-marque ble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2394" y="3072158"/>
            <a:ext cx="1459974" cy="428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0596" y="2892054"/>
            <a:ext cx="861283" cy="60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4142" y="3037751"/>
            <a:ext cx="549290" cy="46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3156" y="3118280"/>
            <a:ext cx="1224136" cy="38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5810" y="2783779"/>
            <a:ext cx="1080120" cy="37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157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188640"/>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PROTECTION OF CHILD/REPORTING</a:t>
            </a:r>
            <a:endParaRPr lang="en-GB" sz="3200" dirty="0">
              <a:solidFill>
                <a:srgbClr val="146B42"/>
              </a:solidFill>
              <a:latin typeface="+mj-lt"/>
              <a:ea typeface="+mj-ea"/>
              <a:cs typeface="+mj-cs"/>
            </a:endParaRPr>
          </a:p>
        </p:txBody>
      </p:sp>
      <p:sp>
        <p:nvSpPr>
          <p:cNvPr id="2" name="Espace réservé du contenu 1"/>
          <p:cNvSpPr>
            <a:spLocks noGrp="1"/>
          </p:cNvSpPr>
          <p:nvPr>
            <p:ph idx="1"/>
          </p:nvPr>
        </p:nvSpPr>
        <p:spPr>
          <a:xfrm>
            <a:off x="2987824" y="1610488"/>
            <a:ext cx="5688632" cy="4410800"/>
          </a:xfrm>
        </p:spPr>
        <p:txBody>
          <a:bodyPr>
            <a:noAutofit/>
          </a:bodyPr>
          <a:lstStyle/>
          <a:p>
            <a:pPr marL="1208088" lvl="2">
              <a:lnSpc>
                <a:spcPct val="150000"/>
              </a:lnSpc>
              <a:buClr>
                <a:schemeClr val="accent1">
                  <a:lumMod val="50000"/>
                </a:schemeClr>
              </a:buClr>
              <a:buFont typeface="Wingdings" pitchFamily="2" charset="2"/>
              <a:buChar char="§"/>
            </a:pPr>
            <a:r>
              <a:rPr lang="en-US" sz="1600" dirty="0" smtClean="0">
                <a:latin typeface="Arial" pitchFamily="34" charset="0"/>
                <a:cs typeface="Arial" pitchFamily="34" charset="0"/>
              </a:rPr>
              <a:t>In </a:t>
            </a:r>
            <a:r>
              <a:rPr lang="en-US" sz="1600" dirty="0">
                <a:latin typeface="Arial" pitchFamily="34" charset="0"/>
                <a:cs typeface="Arial" pitchFamily="34" charset="0"/>
              </a:rPr>
              <a:t>Brazil Disk 100</a:t>
            </a:r>
          </a:p>
          <a:p>
            <a:pPr marL="1208088" lvl="2">
              <a:lnSpc>
                <a:spcPct val="150000"/>
              </a:lnSpc>
              <a:buClr>
                <a:schemeClr val="accent1">
                  <a:lumMod val="50000"/>
                </a:schemeClr>
              </a:buClr>
              <a:buFont typeface="Wingdings" pitchFamily="2" charset="2"/>
              <a:buChar char="§"/>
            </a:pPr>
            <a:r>
              <a:rPr lang="en-US" sz="1600" dirty="0">
                <a:latin typeface="Arial" pitchFamily="34" charset="0"/>
                <a:cs typeface="Arial" pitchFamily="34" charset="0"/>
              </a:rPr>
              <a:t>In </a:t>
            </a:r>
            <a:r>
              <a:rPr lang="en-US" sz="1600" dirty="0" smtClean="0">
                <a:latin typeface="Arial" pitchFamily="34" charset="0"/>
                <a:cs typeface="Arial" pitchFamily="34" charset="0"/>
              </a:rPr>
              <a:t>Europe: </a:t>
            </a:r>
            <a:r>
              <a:rPr lang="en-GB" sz="1600" b="1" u="sng" dirty="0" smtClean="0">
                <a:latin typeface="Arial" pitchFamily="34" charset="0"/>
                <a:cs typeface="Arial" pitchFamily="34" charset="0"/>
                <a:hlinkClick r:id="rId3"/>
              </a:rPr>
              <a:t>www.reportchildsextourism.eu</a:t>
            </a:r>
            <a:endParaRPr lang="en-US" sz="1600" dirty="0">
              <a:latin typeface="Arial" pitchFamily="34" charset="0"/>
              <a:cs typeface="Arial" pitchFamily="34" charset="0"/>
            </a:endParaRPr>
          </a:p>
          <a:p>
            <a:pPr marL="522288" lvl="1" indent="0">
              <a:lnSpc>
                <a:spcPct val="150000"/>
              </a:lnSpc>
              <a:buClr>
                <a:schemeClr val="accent1">
                  <a:lumMod val="50000"/>
                </a:schemeClr>
              </a:buClr>
              <a:buNone/>
            </a:pP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endParaRPr lang="fr-FR" sz="1600" dirty="0">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602114"/>
            <a:ext cx="4892575" cy="337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3533" y="692696"/>
            <a:ext cx="8643965" cy="834587"/>
          </a:xfrm>
          <a:prstGeom prst="rect">
            <a:avLst/>
          </a:prstGeom>
        </p:spPr>
        <p:txBody>
          <a:bodyPr wrap="square">
            <a:spAutoFit/>
          </a:bodyPr>
          <a:lstStyle/>
          <a:p>
            <a:pPr marL="808038" lvl="1" indent="-285750">
              <a:lnSpc>
                <a:spcPct val="150000"/>
              </a:lnSpc>
              <a:spcBef>
                <a:spcPct val="20000"/>
              </a:spcBef>
              <a:buClr>
                <a:srgbClr val="4F81BD">
                  <a:lumMod val="50000"/>
                </a:srgbClr>
              </a:buClr>
              <a:buFont typeface="Wingdings" pitchFamily="2" charset="2"/>
              <a:buChar char="§"/>
            </a:pPr>
            <a:r>
              <a:rPr lang="en-US" sz="1600" dirty="0" smtClean="0">
                <a:solidFill>
                  <a:prstClr val="black"/>
                </a:solidFill>
                <a:latin typeface="Arial" pitchFamily="34" charset="0"/>
                <a:cs typeface="Arial" pitchFamily="34" charset="0"/>
              </a:rPr>
              <a:t>Encouraging reporting to decrease social tolerance/create collective consciousness</a:t>
            </a:r>
          </a:p>
          <a:p>
            <a:pPr marL="808038" lvl="1" indent="-285750">
              <a:lnSpc>
                <a:spcPct val="150000"/>
              </a:lnSpc>
              <a:spcBef>
                <a:spcPct val="20000"/>
              </a:spcBef>
              <a:buClr>
                <a:srgbClr val="4F81BD">
                  <a:lumMod val="50000"/>
                </a:srgbClr>
              </a:buClr>
              <a:buFont typeface="Wingdings" pitchFamily="2" charset="2"/>
              <a:buChar char="§"/>
            </a:pPr>
            <a:r>
              <a:rPr lang="en-US" sz="1600" dirty="0" smtClean="0">
                <a:solidFill>
                  <a:prstClr val="black"/>
                </a:solidFill>
                <a:latin typeface="Arial" pitchFamily="34" charset="0"/>
                <a:cs typeface="Arial" pitchFamily="34" charset="0"/>
              </a:rPr>
              <a:t>Giving concrete tools to report suspicious cases:</a:t>
            </a:r>
            <a:endParaRPr lang="en-US" sz="1600" dirty="0">
              <a:solidFill>
                <a:prstClr val="black"/>
              </a:solidFill>
              <a:latin typeface="Arial" pitchFamily="34" charset="0"/>
              <a:cs typeface="Arial" pitchFamily="34" charset="0"/>
            </a:endParaRPr>
          </a:p>
        </p:txBody>
      </p:sp>
      <p:pic>
        <p:nvPicPr>
          <p:cNvPr id="6" name="Picture 2" descr="P:\Mes documents\Guillemette - ECPAT\DONT LOOK AWAY\Campagne\Signalement Kak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132855"/>
            <a:ext cx="2844525" cy="402758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p:nvPr/>
        </p:nvPicPr>
        <p:blipFill>
          <a:blip r:embed="rId6" cstate="print"/>
          <a:srcRect l="9067" t="15576" r="54029" b="17156"/>
          <a:stretch>
            <a:fillRect/>
          </a:stretch>
        </p:blipFill>
        <p:spPr bwMode="auto">
          <a:xfrm>
            <a:off x="2714724" y="1527283"/>
            <a:ext cx="1242091" cy="1268885"/>
          </a:xfrm>
          <a:prstGeom prst="rect">
            <a:avLst/>
          </a:prstGeom>
          <a:noFill/>
          <a:ln w="9525">
            <a:noFill/>
            <a:miter lim="800000"/>
            <a:headEnd/>
            <a:tailEnd/>
          </a:ln>
        </p:spPr>
      </p:pic>
    </p:spTree>
    <p:extLst>
      <p:ext uri="{BB962C8B-B14F-4D97-AF65-F5344CB8AC3E}">
        <p14:creationId xmlns:p14="http://schemas.microsoft.com/office/powerpoint/2010/main" val="1379590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323945"/>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REHABILITATION OF VICTIMS</a:t>
            </a:r>
            <a:endParaRPr lang="en-GB" sz="3200" dirty="0">
              <a:solidFill>
                <a:srgbClr val="146B42"/>
              </a:solidFill>
              <a:latin typeface="+mj-lt"/>
              <a:ea typeface="+mj-ea"/>
              <a:cs typeface="+mj-cs"/>
            </a:endParaRPr>
          </a:p>
        </p:txBody>
      </p:sp>
      <p:sp>
        <p:nvSpPr>
          <p:cNvPr id="2" name="Espace réservé du contenu 1"/>
          <p:cNvSpPr>
            <a:spLocks noGrp="1"/>
          </p:cNvSpPr>
          <p:nvPr>
            <p:ph idx="1"/>
          </p:nvPr>
        </p:nvSpPr>
        <p:spPr>
          <a:xfrm>
            <a:off x="35496" y="908720"/>
            <a:ext cx="5544616" cy="4968552"/>
          </a:xfrm>
        </p:spPr>
        <p:txBody>
          <a:bodyPr>
            <a:noAutofit/>
          </a:bodyPr>
          <a:lstStyle/>
          <a:p>
            <a:pPr marL="522288" lvl="1" indent="0">
              <a:lnSpc>
                <a:spcPct val="150000"/>
              </a:lnSpc>
              <a:buClr>
                <a:schemeClr val="accent1">
                  <a:lumMod val="50000"/>
                </a:schemeClr>
              </a:buClr>
              <a:buNone/>
            </a:pPr>
            <a:endParaRPr lang="en-US" sz="1600" dirty="0">
              <a:latin typeface="Arial" pitchFamily="34" charset="0"/>
              <a:cs typeface="Arial" pitchFamily="34" charset="0"/>
            </a:endParaRPr>
          </a:p>
          <a:p>
            <a:pPr marL="808038" lvl="1">
              <a:lnSpc>
                <a:spcPct val="150000"/>
              </a:lnSpc>
              <a:buClr>
                <a:schemeClr val="accent1">
                  <a:lumMod val="50000"/>
                </a:schemeClr>
              </a:buClr>
              <a:buFont typeface="Wingdings" pitchFamily="2" charset="2"/>
              <a:buChar char="§"/>
            </a:pPr>
            <a:r>
              <a:rPr lang="en-US" sz="1600" dirty="0" smtClean="0">
                <a:latin typeface="Arial" pitchFamily="34" charset="0"/>
                <a:cs typeface="Arial" pitchFamily="34" charset="0"/>
              </a:rPr>
              <a:t>Ensuring </a:t>
            </a:r>
            <a:r>
              <a:rPr lang="en-US" sz="1600" dirty="0" smtClean="0">
                <a:latin typeface="Arial" pitchFamily="34" charset="0"/>
                <a:cs typeface="Arial" pitchFamily="34" charset="0"/>
              </a:rPr>
              <a:t>reintegration services to victims</a:t>
            </a:r>
          </a:p>
          <a:p>
            <a:pPr marL="808038" lvl="1">
              <a:lnSpc>
                <a:spcPct val="150000"/>
              </a:lnSpc>
              <a:buClr>
                <a:schemeClr val="accent1">
                  <a:lumMod val="50000"/>
                </a:schemeClr>
              </a:buClr>
              <a:buFont typeface="Wingdings" pitchFamily="2" charset="2"/>
              <a:buChar char="§"/>
            </a:pPr>
            <a:r>
              <a:rPr lang="en-US" sz="1600" dirty="0" smtClean="0">
                <a:latin typeface="Arial" pitchFamily="34" charset="0"/>
                <a:cs typeface="Arial" pitchFamily="34" charset="0"/>
              </a:rPr>
              <a:t>Partnership </a:t>
            </a:r>
            <a:r>
              <a:rPr lang="en-US" sz="1600" dirty="0" smtClean="0">
                <a:latin typeface="Arial" pitchFamily="34" charset="0"/>
                <a:cs typeface="Arial" pitchFamily="34" charset="0"/>
              </a:rPr>
              <a:t>with SESI on </a:t>
            </a:r>
            <a:r>
              <a:rPr lang="en-US" sz="1600" dirty="0" smtClean="0">
                <a:latin typeface="Arial" pitchFamily="34" charset="0"/>
                <a:cs typeface="Arial" pitchFamily="34" charset="0"/>
              </a:rPr>
              <a:t>the </a:t>
            </a:r>
            <a:r>
              <a:rPr lang="en-US" sz="1600" dirty="0" smtClean="0">
                <a:latin typeface="Arial" pitchFamily="34" charset="0"/>
                <a:cs typeface="Arial" pitchFamily="34" charset="0"/>
              </a:rPr>
              <a:t>program </a:t>
            </a:r>
            <a:r>
              <a:rPr lang="en-US" sz="1600" dirty="0" smtClean="0">
                <a:latin typeface="Arial" pitchFamily="34" charset="0"/>
                <a:cs typeface="Arial" pitchFamily="34" charset="0"/>
              </a:rPr>
              <a:t>VIRAVIDA: psychosocial </a:t>
            </a:r>
            <a:r>
              <a:rPr lang="en-US" sz="1600" dirty="0" smtClean="0">
                <a:latin typeface="Arial" pitchFamily="34" charset="0"/>
                <a:cs typeface="Arial" pitchFamily="34" charset="0"/>
              </a:rPr>
              <a:t>support and professional training to child victims of sexual </a:t>
            </a:r>
            <a:r>
              <a:rPr lang="en-US" sz="1600" dirty="0" smtClean="0">
                <a:latin typeface="Arial" pitchFamily="34" charset="0"/>
                <a:cs typeface="Arial" pitchFamily="34" charset="0"/>
              </a:rPr>
              <a:t>exploitation:</a:t>
            </a:r>
            <a:endParaRPr lang="en-US" sz="1600"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US" sz="1600" dirty="0" smtClean="0">
                <a:latin typeface="Arial" pitchFamily="34" charset="0"/>
                <a:cs typeface="Arial" pitchFamily="34" charset="0"/>
              </a:rPr>
              <a:t>SESI is social branch of Industry </a:t>
            </a:r>
            <a:r>
              <a:rPr lang="en-US" sz="1600" dirty="0" smtClean="0">
                <a:latin typeface="Arial" pitchFamily="34" charset="0"/>
                <a:cs typeface="Arial" pitchFamily="34" charset="0"/>
              </a:rPr>
              <a:t>working </a:t>
            </a:r>
            <a:r>
              <a:rPr lang="en-US" sz="1600" dirty="0" smtClean="0">
                <a:latin typeface="Arial" pitchFamily="34" charset="0"/>
                <a:cs typeface="Arial" pitchFamily="34" charset="0"/>
              </a:rPr>
              <a:t>in </a:t>
            </a:r>
            <a:r>
              <a:rPr lang="en-US" sz="1600" dirty="0" smtClean="0">
                <a:latin typeface="Arial" pitchFamily="34" charset="0"/>
                <a:cs typeface="Arial" pitchFamily="34" charset="0"/>
              </a:rPr>
              <a:t>close collaboration with </a:t>
            </a:r>
            <a:r>
              <a:rPr lang="en-US" sz="1600" dirty="0" smtClean="0">
                <a:latin typeface="Arial" pitchFamily="34" charset="0"/>
                <a:cs typeface="Arial" pitchFamily="34" charset="0"/>
              </a:rPr>
              <a:t>Industries </a:t>
            </a:r>
            <a:r>
              <a:rPr lang="en-US" sz="1600" dirty="0" smtClean="0">
                <a:latin typeface="Arial" pitchFamily="34" charset="0"/>
                <a:cs typeface="Arial" pitchFamily="34" charset="0"/>
              </a:rPr>
              <a:t>and give training adapted to employment</a:t>
            </a:r>
            <a:endParaRPr lang="en-US" sz="1600" dirty="0" smtClean="0">
              <a:latin typeface="Arial" pitchFamily="34" charset="0"/>
              <a:cs typeface="Arial" pitchFamily="34" charset="0"/>
            </a:endParaRPr>
          </a:p>
          <a:p>
            <a:pPr marL="1208088" lvl="2">
              <a:lnSpc>
                <a:spcPct val="150000"/>
              </a:lnSpc>
              <a:buClr>
                <a:schemeClr val="accent1">
                  <a:lumMod val="50000"/>
                </a:schemeClr>
              </a:buClr>
              <a:buFont typeface="Wingdings" pitchFamily="2" charset="2"/>
              <a:buChar char="§"/>
            </a:pPr>
            <a:r>
              <a:rPr lang="en-US" sz="1600" dirty="0" smtClean="0">
                <a:latin typeface="Arial" pitchFamily="34" charset="0"/>
                <a:cs typeface="Arial" pitchFamily="34" charset="0"/>
              </a:rPr>
              <a:t>Currently in </a:t>
            </a:r>
            <a:r>
              <a:rPr lang="en-US" sz="1600" dirty="0" smtClean="0">
                <a:latin typeface="Arial" pitchFamily="34" charset="0"/>
                <a:cs typeface="Arial" pitchFamily="34" charset="0"/>
              </a:rPr>
              <a:t>19 </a:t>
            </a:r>
            <a:r>
              <a:rPr lang="en-US" sz="1600" dirty="0" smtClean="0">
                <a:latin typeface="Arial" pitchFamily="34" charset="0"/>
                <a:cs typeface="Arial" pitchFamily="34" charset="0"/>
              </a:rPr>
              <a:t>city in </a:t>
            </a:r>
            <a:r>
              <a:rPr lang="en-US" sz="1600" dirty="0" smtClean="0">
                <a:latin typeface="Arial" pitchFamily="34" charset="0"/>
                <a:cs typeface="Arial" pitchFamily="34" charset="0"/>
              </a:rPr>
              <a:t>brazil (12,000 beneficiaries), </a:t>
            </a:r>
            <a:r>
              <a:rPr lang="en-US" sz="1600" dirty="0" smtClean="0">
                <a:latin typeface="Arial" pitchFamily="34" charset="0"/>
                <a:cs typeface="Arial" pitchFamily="34" charset="0"/>
              </a:rPr>
              <a:t>the objective is </a:t>
            </a:r>
            <a:r>
              <a:rPr lang="en-US" sz="1600" dirty="0" smtClean="0">
                <a:latin typeface="Arial" pitchFamily="34" charset="0"/>
                <a:cs typeface="Arial" pitchFamily="34" charset="0"/>
              </a:rPr>
              <a:t>to open “</a:t>
            </a:r>
            <a:r>
              <a:rPr lang="en-US" sz="1600" dirty="0" err="1" smtClean="0">
                <a:latin typeface="Arial" pitchFamily="34" charset="0"/>
                <a:cs typeface="Arial" pitchFamily="34" charset="0"/>
              </a:rPr>
              <a:t>Viravida</a:t>
            </a:r>
            <a:r>
              <a:rPr lang="en-US" sz="1600" dirty="0" smtClean="0">
                <a:latin typeface="Arial" pitchFamily="34" charset="0"/>
                <a:cs typeface="Arial" pitchFamily="34" charset="0"/>
              </a:rPr>
              <a:t>” program in </a:t>
            </a:r>
            <a:r>
              <a:rPr lang="en-US" sz="1600" dirty="0" smtClean="0">
                <a:latin typeface="Arial" pitchFamily="34" charset="0"/>
                <a:cs typeface="Arial" pitchFamily="34" charset="0"/>
              </a:rPr>
              <a:t>all cities welcoming the World Cup</a:t>
            </a: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pPr marL="808038" lvl="1">
              <a:buClr>
                <a:schemeClr val="accent1">
                  <a:lumMod val="50000"/>
                </a:schemeClr>
              </a:buClr>
              <a:buFont typeface="Wingdings" pitchFamily="2" charset="2"/>
              <a:buChar char="§"/>
            </a:pPr>
            <a:endParaRPr lang="en-US" sz="1600" dirty="0">
              <a:latin typeface="Arial" pitchFamily="34" charset="0"/>
              <a:cs typeface="Arial" pitchFamily="34" charset="0"/>
            </a:endParaRPr>
          </a:p>
          <a:p>
            <a:endParaRPr lang="fr-FR" sz="1600" dirty="0">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984375"/>
            <a:ext cx="3078163"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61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AutoShape 2" descr="data:image/jpeg;base64,/9j/4AAQSkZJRgABAQAAAQABAAD/2wBDAAkGBwgHBgkIBwgKCgkLDRYPDQwMDRsUFRAWIB0iIiAdHx8kKDQsJCYxJx8fLT0tMTU3Ojo6Iys/RD84QzQ5Ojf/2wBDAQoKCg0MDRoPDxo3JR8lNzc3Nzc3Nzc3Nzc3Nzc3Nzc3Nzc3Nzc3Nzc3Nzc3Nzc3Nzc3Nzc3Nzc3Nzc3Nzc3Nzf/wAARCAC3ARMDASIAAhEBAxEB/8QAHAABAAICAwEAAAAAAAAAAAAAAAUHBAYCAwgB/8QAPBAAAgEEAAQDBgIHBwUAAAAAAAECAwQFEQYSITETQVEHImFxgZEUMhUjUmKhscEWJDNCQ4KSNHKi0fD/xAAbAQEAAgMBAQAAAAAAAAAAAAAAAwQBAgYFB//EAC8RAAIBAgUCBgIBBAMAAAAAAAABAgMRBAUSITFBUQYTImFxgTKxkRRSofBiwfH/2gAMAwEAAhEDEQA/AKbAB2pWAAAAAAAAAAAAAAAAAAAAAAAAAAAAAAAAAAAAAAAAAAAAAAAAAAAAAAAAAAAAAAAAAAAAAABJWOGub3E5HJUl+osVB1Onfmlrp8u5HUqwpLVN2V0vtuy/yZSb4I0AEhgG0ZvhWpj+EcRmkpOV1vx15RUtum/rFfyJf2a52wd3RwuYxlpcxrzULevK1hOcZPtGT1txfr5fLtcFxQtp2kqVxQpVLaMdulKmpR1Hqvd1rpo4fPfEuIy/GU6PlNJO73/KO622/wBaLVKipxbueYAbBxhnqGav/wC4WFvZWVPpRhSowhKX703FdW/Tsvu3r52OGqVKtKM6kNLfS97FZpJ7AGZiMZc5i/hZWUeavUUnGPryxcn/AARhtaZIqkXNwT3W9vm9v0xYAA3MAAAAAAAAAAAAAAAAAAAAAAAAAAAAAAAAAAAAGx8GYnDZq+/A5W9r2leo0reUOVwm/wBl77P09e3fW7kw3CdhiuHrnC05VKtG6U/GqTS5pcy5fL0SWjz/AGFtUvb63taP+JXqxpw+cnpfzLtzPtAw+Fy1vi053MIPkua9OXMqOui/7n6pdvi+hwPizD4+rXhSwspSveWlW208O/6Xfgt4dwSbkV9xzw1g+Goq3t8hc3ORnqXhNRUacfWWvXyX17d9MNn9o9rChxXc16E41Le9jG6o1Iy2pxmurT9NqRrB1eTucsFTnUm5ykk23tz0suLcFepbU7I2PgO7scXm/wBK5KeqVlSnUhBNc1So1yxjFevvb+GtmyYT2pXsM3Vq5emp46tJapU0t26XZx/a+KffutdiuAR4zJMJjak6mIjqckl8Jb7dnfe/1wZjVlFWRm5qjQoZa8pWtSFW3jWl4U4PalDfutfTQw9Cxub+nRyd1Utbab1KvCnz8j8m1tdPX+phBdz0fLfleXqd7Wv1+TS+9y9OC+BbThy/lkqOQleSqUeWlLw1FJNp8yak97S+zNe4u4Aw2P8AxuYu8xUtLedWU40I26k+aT2oR95bffXw79FslMBnrPhDgLFVMpUqVK1wpVKVCDTm4yk30TfSKWn82Q/tcqW+VxWGzGPuFXtZSqU+aL6JtJra8pdHtd+h80wMs0lnF51ZKE5OGuytLRfZbWX/ALzuXZaPL2W/YrGWtvl3r4nwA+olEAAAAAAAAAAAAAAAAAAAAAAAAAAAAAAAG1cJcHf2noVJWuVtqNxS/wAS3qQlzJeUlruv5P6brYvF0cJSdWs7RXWzf6NoxcnZGuysriNhC+dN/hp1ZUo1PJySTa+0kY5e11wPTrcD0eH4Vqca9GSqxruL5fF23J676acl9iquLeGY8M1qdvVydvc3UluVGjCW6cfJyb7b8l9fTfjZT4jwuYTlSi/VqaSs94rh+32SVKMoK5BW9erbVoVrepKnVg9xnB6cX6pnXsA6GyvfqQnZUr1alOnTqTlKFJNQi3tRTe2l9W39WdYASS4AABkAAAHfeXtxfVI1Lqo6koQjTjvoowitRil5JJCF7cQsqtnGq/w1WcZypvquaO9S+D02t+jOgEflQ0qNlZGbsHKlTnVqQp04uU5yUYxXdt9kc7Siri5p0XWpUVOSj4lVtQj8W0npFl8J+zfJ2Gesb7I1LOdrQn4uqVVycmluOui6b0yhmWa4bL6blWkk7Npd7dEbQpym9isatOdGpOnVi4zhJxlF9013RxLR4x9nV/fZ29yOOq2dO0rPxpeNVcOSWtzb6a1vb38SsrimqVadONSFVRk0pw3yy+K2k9fQZZmuHzCkp0pXdk2uzfRidNwdmdYAPTNAAAAAAAAAAAAAAAAAAAAAAAAAT3AquZ8W4qFnWlSqSuI7lF/5O8l8uVPoQJmYrJXOKuXdWU1Tr+HKEamusOZabj6PTfXy2VsZTlVw86cLXaaV+N11NouzTPQtLiPE1c7PCwu4u+gtuC7N+cU/OSXdf+nrz/xDRuLbO39C8qVKtencTjOpUe5Te37zfx7mBGpONRVIykpp7Uk+u/XZkZTIXGUvJXl5JTuJxipz1pzaSW38Xrr6nh5L4fWUVnKnLVGUUnfnUu3s99um3JLUreYtzFAB0pAAAAAAAAAAAAAF0Zc/ssyVahwfc3WWulGwtarjSnV/04JJtb81tpJevRehTBIXOYu7jF2uNc+SztuZxpQ6KUnJtyl6vrr4JdPPfjZ5lbzPDxw/Cum31SXb3fH2SUp6HctT2rX1S64QtLvF3fPYXFZKq6T6VItNx356Ti9r179UU2SFtmLy3xd3jFU57O505UpttQkmmpR9H018U+vlqPGSZY8sw7w97pSbT6tPv79PpCrPW7gAHskYAAAAAAAAAAAAAAAAAAAAAAAA0TGQwNxY8P4zL1N+HfSqJLX5eVpL7+8/obH7PrPhXNOOOy9pKnkf9KoricY116a30l8PP5lq5Ph/FZDEUcbe0P7lbqLpxVRx5FGOl72/TZx2ceKY4DFwoOnJWfqulvGz/HffffpxYsU6GuLdzzeCf4wqYFZD8Pw3bSjb0tqVeVWUvGfwTfSK8vX7EAdVhq3n0o1NLjfo+fvkgas7AAE5gAAAAAAAAAAAAAH2nyqcXNOUd9UnptfMw9gc7ajUuLinQoxcqlSahCK823pL7mZn8VWwmXusdctOdCo48yWlNd1JfBpp/UtDgbhThe7dpnMVc3tWpbzUnQr1IPw6i8pJRXbun56RL8b8K4DIuWZzdzXtI0KSjOpSnGKkk+m04vb66Wu/RHHVfF1CnmCw7jLTZpq3q1X2Vv8AeSysO3C5RAMjIO0d5V/R8K0Lbm/VqvJSnr4tJLfy/j3Mc7CMtUU7WK4ABsYAAAAAAAAAAAAAAAAAAAAANn9nVO3XEtO+vqsKVpj6crqrOfZcvSP15pR0b1hvadZZDOVrLIUI22NrPkoVpPqvL9Z5JP4dvPa6qn4zlGLipNRl3W+jPmzwswyDDZjVlUxDbdko/wDHrde9/wDGxLCq4KyMvLWcsfk7uyn+a3rTpP8A2tr+hiH2c5TfNOTk/VvZ8PapqSglJ3ZGwADcwAAAAAAAAAAAAAAAWV7N8lZcNcMZTM38n+urxo0aS/NVlCO9R/59X5fwJDP5+w414FvfASpX9ny3E7aUuq5XpuL/AMy5XLr5eZVEqtSVOFOU5OEN8sW+i330j5TqzpS5qc5QlprcXp6a019U2vqc3W8OUquKeNcn5upST6JKyUbdmluyZVmo6ehxYDB0hCAAAAAAAAAAAAAAAAAAAAAAAAACb4UvcRa5BRz2Ohd2dTSlLclKl+8uVrfxX2+MNeq6VJzjFyt0XL+L2MpXdjs4c4ar5uwy13T5lGxtnUjpfnn35f8Aipv7epAaPSmCxuKx9go4WhSp2lfVVOnJyVTaWntt7WtFW+0WPC+HlLF4jE0f0h08Wtz1GqCfXSTlpya+iXx7cjlPiiWOx1SgqUmm1p49KSs9W+2/z2LFShpincr0AHaFYAAAAAAAAAAAAEpw/hLnOXFxRtFudC2qV2tb3yrovm20vqfOHqmJhkYLO29WrZz92cqU3GVP95evyL14V4dwmGhO7wfNKF1CLVV1edSiuq0/Tr/A5rxDn6yum4qD1P8AF29Pvvfp8E9GlrZ53BZvtAw/CPD9Kp4dvVqZO43KnQjcNRp7f5pLyj6Lz+W2VkeplmYwzCgq9OLUXxdWv8b8e5HOGh2YAB6JoAAAAAAAAAAAAAAAAAAAAAAAADst6NS4r06FKLlUqSUIJebb0jrC6PaMO9tgW3n/AGiW2DrWmLwFKldUbPlpV6kn7soxXLywa+X5uq9Nmp+0i4ssrkbTOY2fNQvqCU0+kqdSHRxkvJ6cP59dmoDfTR4WB8P4bA1IVaN9STUn/dfm/wB7r+CWVWUlZgBI2/jPhN4DD4W5cWqtak43XXtV3zJfaWv9h6lbGUqNWnRm/VNtL6V2aKLab7GoAAtGoAAAAAAB22tvVurmlb0Y81WrOMIL1k3pfxZPcdcO/wBm847SlzSt5041KM297WtP/wAk/porTxVKFeOHb9Uk2vhWv+/2baXa5riLfuOMLTgvC4jD29CN1eUqNN3VPm0qXMuaSb/abk+nl5lQdjlVqTq1JVKknKcm3KUnttvu2ynmWU0cydONfeEW3bu+F/G5tCo4Xsbx7Uq9nlq2MzuNqeJb3VB0pPs4zg9uMl5NKa+3p1einLxJ+H4fPLk3zcu+m/XRxLGX4P8AosNHDp3Ub2+L7fwtjWctTuAAXTUAAAAAAAAAAAAAAAAAAAAAAAAAAAAAAsz2XcTxq3VHBZK1p13Pf4Wu6UXKOk3yyfmtJ6fl27drRyVShQsa9xdUfGpUKcqsocim2opt6T89bKI4CytlgsncZa+9+VvbyVCin71SpLSSXotc235fZOb4f9pV7HL13npeNjrt6nThH/p0+nuL013Xn379/nGfeHa2Jxs6+Fh6YpNq9tT6qP1z7+5cpVlGNpGr8U5+txBkZXE6NO3oR3GjQpxSUI/HS6t+b/ppEMdt5ShQu61KnUjVhTqSjGpF7U0npNfBnUfQMNSp0aMadJWilsVG23dnLw5/sS+xu/EnCDsOB8Pk6VJ/iNbu9R66qPmg38ukfqd/su4tvbLJW+EreJcWdzUUKcebrQk/Nfu+q+q893LOThCU1GT0m0o938EcR4h8Q4zAY2lS8uyT1fl+S3VuNuvfctUaMZxbueXHCUVtxaXxRxT00ye4v4oveJsh49y3C3htULdS3Gmv6yfm/wCmkQJ2+GnVnSjKtHTJ8pO9vvYquyexb3sxyGHzMVRrYaypZaziqir0rWMedJpKe0vdltrf3XmltvF0sPa4qeSzePo3lO2XuRnRU3uTS0trpt66lT8HcRW3CuDyF7TUK2Uu5qjb0n2hGK25y+G5Lp5uPw2SOP43eb4dyGC4hqRdevRn+Hu5ainNe9GM/Je8kk/vrufO8xyLEzzGWJpKXlRkk93ez/Jx9lv/ANbFyFWKhpfJo+WvlkL6rcwtre1hN+7Rt6ahCC8kku/z8zDAPpFOEacVCPCKb3AANzAAAAAAAAAAAAAAAAAAAAAAAAAAAAAAAAAAAAAAABOcIZa3wWUlk69PxatCjP8AD0uqUqklyrb8kk5P/wC6SWB4/wAtjs9UyF5VndUrmSdxRk9JpduVdotLt9jUQefiMrwuJlOVaGpyVnfsui7b7/PwjdTkrWM3NO2eWu5WE+e1lWlKjLTT5G9rafnp6MIAu04aIKN72NWNjegDcwAAAAAAAAAAAAAAAAAAAAAAAAAAAAAAAAAAAAAAAAAAAAAAAAAAAAAAAAAAAAAAAAAAAAAAAAAAAf/Z"/>
          <p:cNvSpPr>
            <a:spLocks noChangeAspect="1" noChangeArrowheads="1"/>
          </p:cNvSpPr>
          <p:nvPr/>
        </p:nvSpPr>
        <p:spPr bwMode="auto">
          <a:xfrm>
            <a:off x="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4" descr="data:image/jpeg;base64,/9j/4AAQSkZJRgABAQAAAQABAAD/2wBDAAkGBwgHBgkIBwgKCgkLDRYPDQwMDRsUFRAWIB0iIiAdHx8kKDQsJCYxJx8fLT0tMTU3Ojo6Iys/RD84QzQ5Ojf/2wBDAQoKCg0MDRoPDxo3JR8lNzc3Nzc3Nzc3Nzc3Nzc3Nzc3Nzc3Nzc3Nzc3Nzc3Nzc3Nzc3Nzc3Nzc3Nzc3Nzc3Nzf/wAARCAC3ARMDASIAAhEBAxEB/8QAHAABAAICAwEAAAAAAAAAAAAAAAUHBAYCAwgB/8QAPBAAAgEEAAQDBgIHBwUAAAAAAAECAwQFEQYSITETQVEHImFxgZEUMhUjUmKhscEWJDNCQ4KSNHKi0fD/xAAbAQEAAgMBAQAAAAAAAAAAAAAAAwQBAgYFB//EAC8RAAIBAgUCBgIBBAMAAAAAAAABAgMRBAUSITFBUQYTImFxgTKxkRRSofBiwfH/2gAMAwEAAhEDEQA/AKbAB2pWAAAAAAAAAAAAAAAAAAAAAAAAAAAAAAAAAAAAAAAAAAAAAAAAAAAAAAAAAAAAAAAAAAAAAABJWOGub3E5HJUl+osVB1Onfmlrp8u5HUqwpLVN2V0vtuy/yZSb4I0AEhgG0ZvhWpj+EcRmkpOV1vx15RUtum/rFfyJf2a52wd3RwuYxlpcxrzULevK1hOcZPtGT1txfr5fLtcFxQtp2kqVxQpVLaMdulKmpR1Hqvd1rpo4fPfEuIy/GU6PlNJO73/KO622/wBaLVKipxbueYAbBxhnqGav/wC4WFvZWVPpRhSowhKX703FdW/Tsvu3r52OGqVKtKM6kNLfS97FZpJ7AGZiMZc5i/hZWUeavUUnGPryxcn/AARhtaZIqkXNwT3W9vm9v0xYAA3MAAAAAAAAAAAAAAAAAAAAAAAAAAAAAAAAAAAAGx8GYnDZq+/A5W9r2leo0reUOVwm/wBl77P09e3fW7kw3CdhiuHrnC05VKtG6U/GqTS5pcy5fL0SWjz/AGFtUvb63taP+JXqxpw+cnpfzLtzPtAw+Fy1vi053MIPkua9OXMqOui/7n6pdvi+hwPizD4+rXhSwspSveWlW208O/6Xfgt4dwSbkV9xzw1g+Goq3t8hc3ORnqXhNRUacfWWvXyX17d9MNn9o9rChxXc16E41Le9jG6o1Iy2pxmurT9NqRrB1eTucsFTnUm5ykk23tz0suLcFepbU7I2PgO7scXm/wBK5KeqVlSnUhBNc1So1yxjFevvb+GtmyYT2pXsM3Vq5emp46tJapU0t26XZx/a+KffutdiuAR4zJMJjak6mIjqckl8Jb7dnfe/1wZjVlFWRm5qjQoZa8pWtSFW3jWl4U4PalDfutfTQw9Cxub+nRyd1Utbab1KvCnz8j8m1tdPX+phBdz0fLfleXqd7Wv1+TS+9y9OC+BbThy/lkqOQleSqUeWlLw1FJNp8yak97S+zNe4u4Aw2P8AxuYu8xUtLedWU40I26k+aT2oR95bffXw79FslMBnrPhDgLFVMpUqVK1wpVKVCDTm4yk30TfSKWn82Q/tcqW+VxWGzGPuFXtZSqU+aL6JtJra8pdHtd+h80wMs0lnF51ZKE5OGuytLRfZbWX/ALzuXZaPL2W/YrGWtvl3r4nwA+olEAAAAAAAAAAAAAAAAAAAAAAAAAAAAAAAG1cJcHf2noVJWuVtqNxS/wAS3qQlzJeUlruv5P6brYvF0cJSdWs7RXWzf6NoxcnZGuysriNhC+dN/hp1ZUo1PJySTa+0kY5e11wPTrcD0eH4Vqca9GSqxruL5fF23J676acl9iquLeGY8M1qdvVydvc3UluVGjCW6cfJyb7b8l9fTfjZT4jwuYTlSi/VqaSs94rh+32SVKMoK5BW9erbVoVrepKnVg9xnB6cX6pnXsA6GyvfqQnZUr1alOnTqTlKFJNQi3tRTe2l9W39WdYASS4AABkAAAHfeXtxfVI1Lqo6koQjTjvoowitRil5JJCF7cQsqtnGq/w1WcZypvquaO9S+D02t+jOgEflQ0qNlZGbsHKlTnVqQp04uU5yUYxXdt9kc7Siri5p0XWpUVOSj4lVtQj8W0npFl8J+zfJ2Gesb7I1LOdrQn4uqVVycmluOui6b0yhmWa4bL6blWkk7Npd7dEbQpym9isatOdGpOnVi4zhJxlF9013RxLR4x9nV/fZ29yOOq2dO0rPxpeNVcOSWtzb6a1vb38SsrimqVadONSFVRk0pw3yy+K2k9fQZZmuHzCkp0pXdk2uzfRidNwdmdYAPTNAAAAAAAAAAAAAAAAAAAAAAAAAT3AquZ8W4qFnWlSqSuI7lF/5O8l8uVPoQJmYrJXOKuXdWU1Tr+HKEamusOZabj6PTfXy2VsZTlVw86cLXaaV+N11NouzTPQtLiPE1c7PCwu4u+gtuC7N+cU/OSXdf+nrz/xDRuLbO39C8qVKtencTjOpUe5Te37zfx7mBGpONRVIykpp7Uk+u/XZkZTIXGUvJXl5JTuJxipz1pzaSW38Xrr6nh5L4fWUVnKnLVGUUnfnUu3s99um3JLUreYtzFAB0pAAAAAAAAAAAAAF0Zc/ssyVahwfc3WWulGwtarjSnV/04JJtb81tpJevRehTBIXOYu7jF2uNc+SztuZxpQ6KUnJtyl6vrr4JdPPfjZ5lbzPDxw/Cum31SXb3fH2SUp6HctT2rX1S64QtLvF3fPYXFZKq6T6VItNx356Ti9r179UU2SFtmLy3xd3jFU57O505UpttQkmmpR9H018U+vlqPGSZY8sw7w97pSbT6tPv79PpCrPW7gAHskYAAAAAAAAAAAAAAAAAAAAAAAA0TGQwNxY8P4zL1N+HfSqJLX5eVpL7+8/obH7PrPhXNOOOy9pKnkf9KoricY116a30l8PP5lq5Ph/FZDEUcbe0P7lbqLpxVRx5FGOl72/TZx2ceKY4DFwoOnJWfqulvGz/HffffpxYsU6GuLdzzeCf4wqYFZD8Pw3bSjb0tqVeVWUvGfwTfSK8vX7EAdVhq3n0o1NLjfo+fvkgas7AAE5gAAAAAAAAAAAAAH2nyqcXNOUd9UnptfMw9gc7ajUuLinQoxcqlSahCK823pL7mZn8VWwmXusdctOdCo48yWlNd1JfBpp/UtDgbhThe7dpnMVc3tWpbzUnQr1IPw6i8pJRXbun56RL8b8K4DIuWZzdzXtI0KSjOpSnGKkk+m04vb66Wu/RHHVfF1CnmCw7jLTZpq3q1X2Vv8AeSysO3C5RAMjIO0d5V/R8K0Lbm/VqvJSnr4tJLfy/j3Mc7CMtUU7WK4ABsYAAAAAAAAAAAAAAAAAAAAANn9nVO3XEtO+vqsKVpj6crqrOfZcvSP15pR0b1hvadZZDOVrLIUI22NrPkoVpPqvL9Z5JP4dvPa6qn4zlGLipNRl3W+jPmzwswyDDZjVlUxDbdko/wDHrde9/wDGxLCq4KyMvLWcsfk7uyn+a3rTpP8A2tr+hiH2c5TfNOTk/VvZ8PapqSglJ3ZGwADcwAAAAAAAAAAAAAAAWV7N8lZcNcMZTM38n+urxo0aS/NVlCO9R/59X5fwJDP5+w414FvfASpX9ny3E7aUuq5XpuL/AMy5XLr5eZVEqtSVOFOU5OEN8sW+i330j5TqzpS5qc5QlprcXp6a019U2vqc3W8OUquKeNcn5upST6JKyUbdmluyZVmo6ehxYDB0hCAAAAAAAAAAAAAAAAAAAAAAAAACb4UvcRa5BRz2Ohd2dTSlLclKl+8uVrfxX2+MNeq6VJzjFyt0XL+L2MpXdjs4c4ar5uwy13T5lGxtnUjpfnn35f8Aipv7epAaPSmCxuKx9go4WhSp2lfVVOnJyVTaWntt7WtFW+0WPC+HlLF4jE0f0h08Wtz1GqCfXSTlpya+iXx7cjlPiiWOx1SgqUmm1p49KSs9W+2/z2LFShpincr0AHaFYAAAAAAAAAAAAEpw/hLnOXFxRtFudC2qV2tb3yrovm20vqfOHqmJhkYLO29WrZz92cqU3GVP95evyL14V4dwmGhO7wfNKF1CLVV1edSiuq0/Tr/A5rxDn6yum4qD1P8AF29Pvvfp8E9GlrZ53BZvtAw/CPD9Kp4dvVqZO43KnQjcNRp7f5pLyj6Lz+W2VkeplmYwzCgq9OLUXxdWv8b8e5HOGh2YAB6JoAAAAAAAAAAAAAAAAAAAAAAAADst6NS4r06FKLlUqSUIJebb0jrC6PaMO9tgW3n/AGiW2DrWmLwFKldUbPlpV6kn7soxXLywa+X5uq9Nmp+0i4ssrkbTOY2fNQvqCU0+kqdSHRxkvJ6cP59dmoDfTR4WB8P4bA1IVaN9STUn/dfm/wB7r+CWVWUlZgBI2/jPhN4DD4W5cWqtak43XXtV3zJfaWv9h6lbGUqNWnRm/VNtL6V2aKLab7GoAAtGoAAAAAAB22tvVurmlb0Y81WrOMIL1k3pfxZPcdcO/wBm847SlzSt5041KM297WtP/wAk/porTxVKFeOHb9Uk2vhWv+/2baXa5riLfuOMLTgvC4jD29CN1eUqNN3VPm0qXMuaSb/abk+nl5lQdjlVqTq1JVKknKcm3KUnttvu2ynmWU0cydONfeEW3bu+F/G5tCo4Xsbx7Uq9nlq2MzuNqeJb3VB0pPs4zg9uMl5NKa+3p1einLxJ+H4fPLk3zcu+m/XRxLGX4P8AosNHDp3Ub2+L7fwtjWctTuAAXTUAAAAAAAAAAAAAAAAAAAAAAAAAAAAAAsz2XcTxq3VHBZK1p13Pf4Wu6UXKOk3yyfmtJ6fl27drRyVShQsa9xdUfGpUKcqsocim2opt6T89bKI4CytlgsncZa+9+VvbyVCin71SpLSSXotc235fZOb4f9pV7HL13npeNjrt6nThH/p0+nuL013Xn379/nGfeHa2Jxs6+Fh6YpNq9tT6qP1z7+5cpVlGNpGr8U5+txBkZXE6NO3oR3GjQpxSUI/HS6t+b/ppEMdt5ShQu61KnUjVhTqSjGpF7U0npNfBnUfQMNSp0aMadJWilsVG23dnLw5/sS+xu/EnCDsOB8Pk6VJ/iNbu9R66qPmg38ukfqd/su4tvbLJW+EreJcWdzUUKcebrQk/Nfu+q+q893LOThCU1GT0m0o938EcR4h8Q4zAY2lS8uyT1fl+S3VuNuvfctUaMZxbueXHCUVtxaXxRxT00ye4v4oveJsh49y3C3htULdS3Gmv6yfm/wCmkQJ2+GnVnSjKtHTJ8pO9vvYquyexb3sxyGHzMVRrYaypZaziqir0rWMedJpKe0vdltrf3XmltvF0sPa4qeSzePo3lO2XuRnRU3uTS0trpt66lT8HcRW3CuDyF7TUK2Uu5qjb0n2hGK25y+G5Lp5uPw2SOP43eb4dyGC4hqRdevRn+Hu5ainNe9GM/Je8kk/vrufO8xyLEzzGWJpKXlRkk93ez/Jx9lv/ANbFyFWKhpfJo+WvlkL6rcwtre1hN+7Rt6ahCC8kku/z8zDAPpFOEacVCPCKb3AANzAAAAAAAAAAAAAAAAAAAAAAAAAAAAAAAAAAAAAAABOcIZa3wWUlk69PxatCjP8AD0uqUqklyrb8kk5P/wC6SWB4/wAtjs9UyF5VndUrmSdxRk9JpduVdotLt9jUQefiMrwuJlOVaGpyVnfsui7b7/PwjdTkrWM3NO2eWu5WE+e1lWlKjLTT5G9rafnp6MIAu04aIKN72NWNjegDcwAAAAAAAAAAAAAAAAAAAAAAAAAAAAAAAAAAAAAAAAAAAAAAAAAAAAAAAAAAAAAAAAAAAAAAAAAAAf/Z"/>
          <p:cNvSpPr>
            <a:spLocks noChangeAspect="1" noChangeArrowheads="1"/>
          </p:cNvSpPr>
          <p:nvPr/>
        </p:nvSpPr>
        <p:spPr bwMode="auto">
          <a:xfrm>
            <a:off x="152400"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429166" y="1935912"/>
            <a:ext cx="8319298" cy="4517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0838" indent="-285750">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13rd of June 2013</a:t>
            </a:r>
            <a:r>
              <a:rPr lang="en-US" sz="1600" dirty="0" smtClean="0">
                <a:solidFill>
                  <a:schemeClr val="tx1"/>
                </a:solidFill>
                <a:latin typeface="Arial" pitchFamily="34" charset="0"/>
                <a:cs typeface="Arial" pitchFamily="34" charset="0"/>
              </a:rPr>
              <a:t>: Official European launching in Warsaw                                      </a:t>
            </a:r>
          </a:p>
          <a:p>
            <a:pPr marL="65088">
              <a:buClr>
                <a:schemeClr val="accent1">
                  <a:lumMod val="50000"/>
                </a:schemeClr>
              </a:buClr>
            </a:pPr>
            <a:r>
              <a:rPr lang="en-US" sz="1600" i="1" dirty="0" smtClean="0">
                <a:solidFill>
                  <a:schemeClr val="tx1"/>
                </a:solidFill>
                <a:latin typeface="Arial" pitchFamily="34" charset="0"/>
                <a:cs typeface="Arial" pitchFamily="34" charset="0"/>
              </a:rPr>
              <a:t>(1 year before the World Cup and during the Confederation Cup)</a:t>
            </a:r>
          </a:p>
          <a:p>
            <a:pPr marL="350838" indent="-285750">
              <a:buClr>
                <a:schemeClr val="accent1">
                  <a:lumMod val="50000"/>
                </a:schemeClr>
              </a:buClr>
            </a:pPr>
            <a:endParaRPr lang="en-US" sz="800" dirty="0" smtClean="0">
              <a:solidFill>
                <a:schemeClr val="tx1"/>
              </a:solidFill>
              <a:latin typeface="Arial" pitchFamily="34" charset="0"/>
              <a:cs typeface="Arial" pitchFamily="34" charset="0"/>
            </a:endParaRPr>
          </a:p>
          <a:p>
            <a:pPr marL="350838" indent="-285750">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From September to January 2014</a:t>
            </a:r>
            <a:r>
              <a:rPr lang="en-US" sz="1600" dirty="0" smtClean="0">
                <a:solidFill>
                  <a:srgbClr val="146B42"/>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National launching in France, Italy, Spain, Luxembourg, Vienna &amp; Brazil through Press Conference &amp; Tourism Fair</a:t>
            </a:r>
          </a:p>
          <a:p>
            <a:pPr marL="350838" lvl="1" indent="-285750">
              <a:buClr>
                <a:schemeClr val="accent1">
                  <a:lumMod val="50000"/>
                </a:schemeClr>
              </a:buClr>
            </a:pPr>
            <a:endParaRPr lang="en-US" sz="800" dirty="0">
              <a:solidFill>
                <a:schemeClr val="tx1"/>
              </a:solidFill>
              <a:latin typeface="Arial" pitchFamily="34" charset="0"/>
              <a:cs typeface="Arial" pitchFamily="34" charset="0"/>
            </a:endParaRPr>
          </a:p>
          <a:p>
            <a:pPr marL="350838" lvl="1" indent="-285750">
              <a:buClr>
                <a:schemeClr val="accent1">
                  <a:lumMod val="50000"/>
                </a:schemeClr>
              </a:buClr>
              <a:buFont typeface="Wingdings" pitchFamily="2" charset="2"/>
              <a:buChar char="§"/>
            </a:pPr>
            <a:r>
              <a:rPr lang="en-US" sz="1600" b="1" dirty="0">
                <a:solidFill>
                  <a:srgbClr val="146B42"/>
                </a:solidFill>
                <a:latin typeface="Arial" pitchFamily="34" charset="0"/>
                <a:cs typeface="Arial" pitchFamily="34" charset="0"/>
              </a:rPr>
              <a:t>From September to </a:t>
            </a:r>
            <a:r>
              <a:rPr lang="en-US" sz="1600" b="1" dirty="0" smtClean="0">
                <a:solidFill>
                  <a:srgbClr val="146B42"/>
                </a:solidFill>
                <a:latin typeface="Arial" pitchFamily="34" charset="0"/>
                <a:cs typeface="Arial" pitchFamily="34" charset="0"/>
              </a:rPr>
              <a:t>June 2014:</a:t>
            </a:r>
            <a:endParaRPr lang="en-US" sz="1600" dirty="0">
              <a:solidFill>
                <a:schemeClr val="tx1"/>
              </a:solidFill>
              <a:latin typeface="Arial" pitchFamily="34" charset="0"/>
              <a:cs typeface="Arial" pitchFamily="34" charset="0"/>
            </a:endParaRPr>
          </a:p>
          <a:p>
            <a:pPr marL="808038" lvl="1" indent="-285750">
              <a:buClr>
                <a:schemeClr val="accent1">
                  <a:lumMod val="50000"/>
                </a:schemeClr>
              </a:buClr>
              <a:buFont typeface="Wingdings" pitchFamily="2" charset="2"/>
              <a:buChar char="§"/>
            </a:pPr>
            <a:r>
              <a:rPr lang="en-US" sz="1600" dirty="0">
                <a:solidFill>
                  <a:schemeClr val="tx1"/>
                </a:solidFill>
                <a:latin typeface="Arial" pitchFamily="34" charset="0"/>
                <a:cs typeface="Arial" pitchFamily="34" charset="0"/>
              </a:rPr>
              <a:t>Internal Communication support, basic web support &amp; social network</a:t>
            </a:r>
            <a:endParaRPr lang="en-US" sz="1600" u="sng" dirty="0" smtClean="0">
              <a:solidFill>
                <a:schemeClr val="tx1"/>
              </a:solidFill>
              <a:latin typeface="Arial" pitchFamily="34" charset="0"/>
              <a:cs typeface="Arial" pitchFamily="34" charset="0"/>
            </a:endParaRPr>
          </a:p>
          <a:p>
            <a:pPr marL="808038" lvl="1" indent="-285750">
              <a:buClr>
                <a:schemeClr val="accent1">
                  <a:lumMod val="50000"/>
                </a:schemeClr>
              </a:buClr>
              <a:buFont typeface="Wingdings" pitchFamily="2" charset="2"/>
              <a:buChar char="§"/>
            </a:pPr>
            <a:r>
              <a:rPr lang="en-US" sz="1600" dirty="0" smtClean="0">
                <a:solidFill>
                  <a:schemeClr val="tx1"/>
                </a:solidFill>
                <a:latin typeface="Arial" pitchFamily="34" charset="0"/>
                <a:cs typeface="Arial" pitchFamily="34" charset="0"/>
              </a:rPr>
              <a:t>Specific events in Europe: </a:t>
            </a:r>
            <a:r>
              <a:rPr lang="en-GB" sz="1600" dirty="0" smtClean="0">
                <a:solidFill>
                  <a:schemeClr val="tx1"/>
                </a:solidFill>
                <a:latin typeface="Arial" pitchFamily="34" charset="0"/>
                <a:cs typeface="Arial" pitchFamily="34" charset="0"/>
              </a:rPr>
              <a:t>Charity </a:t>
            </a:r>
            <a:r>
              <a:rPr lang="en-GB" sz="1600" dirty="0">
                <a:solidFill>
                  <a:schemeClr val="tx1"/>
                </a:solidFill>
                <a:latin typeface="Arial" pitchFamily="34" charset="0"/>
                <a:cs typeface="Arial" pitchFamily="34" charset="0"/>
              </a:rPr>
              <a:t>Football Games, </a:t>
            </a:r>
            <a:r>
              <a:rPr lang="en-GB" sz="1600" dirty="0" smtClean="0">
                <a:solidFill>
                  <a:schemeClr val="tx1"/>
                </a:solidFill>
                <a:latin typeface="Arial" pitchFamily="34" charset="0"/>
                <a:cs typeface="Arial" pitchFamily="34" charset="0"/>
              </a:rPr>
              <a:t>Conference, Flash Mob with students</a:t>
            </a:r>
          </a:p>
          <a:p>
            <a:pPr marL="808038" lvl="1" indent="-285750">
              <a:buClr>
                <a:schemeClr val="accent1">
                  <a:lumMod val="50000"/>
                </a:schemeClr>
              </a:buClr>
              <a:buFont typeface="Wingdings" pitchFamily="2" charset="2"/>
              <a:buChar char="§"/>
            </a:pPr>
            <a:r>
              <a:rPr lang="en-GB" sz="1600" b="1" u="sng" dirty="0" smtClean="0">
                <a:solidFill>
                  <a:schemeClr val="tx1"/>
                </a:solidFill>
                <a:latin typeface="Arial" pitchFamily="34" charset="0"/>
                <a:cs typeface="Arial" pitchFamily="34" charset="0"/>
              </a:rPr>
              <a:t>Free dissemination through Partners</a:t>
            </a:r>
            <a:r>
              <a:rPr lang="en-GB" sz="1600" dirty="0" smtClean="0">
                <a:solidFill>
                  <a:schemeClr val="tx1"/>
                </a:solidFill>
                <a:latin typeface="Arial" pitchFamily="34" charset="0"/>
                <a:cs typeface="Arial" pitchFamily="34" charset="0"/>
              </a:rPr>
              <a:t> (Tourism + Sport media + NGO)</a:t>
            </a:r>
          </a:p>
          <a:p>
            <a:pPr marL="808038" lvl="1" indent="-285750">
              <a:buClr>
                <a:schemeClr val="accent1">
                  <a:lumMod val="50000"/>
                </a:schemeClr>
              </a:buClr>
              <a:buFont typeface="Wingdings" pitchFamily="2" charset="2"/>
              <a:buChar char="§"/>
            </a:pPr>
            <a:r>
              <a:rPr lang="en-GB" sz="1600" dirty="0" smtClean="0">
                <a:solidFill>
                  <a:schemeClr val="tx1"/>
                </a:solidFill>
                <a:latin typeface="Arial" pitchFamily="34" charset="0"/>
                <a:cs typeface="Arial" pitchFamily="34" charset="0"/>
              </a:rPr>
              <a:t>Video on board (Flight companies, airport)</a:t>
            </a:r>
          </a:p>
          <a:p>
            <a:pPr marL="808038" lvl="1" indent="-285750">
              <a:buClr>
                <a:schemeClr val="accent1">
                  <a:lumMod val="50000"/>
                </a:schemeClr>
              </a:buClr>
              <a:buFont typeface="Wingdings" pitchFamily="2" charset="2"/>
              <a:buChar char="§"/>
            </a:pPr>
            <a:r>
              <a:rPr lang="en-GB" sz="1600" dirty="0" smtClean="0">
                <a:solidFill>
                  <a:schemeClr val="tx1"/>
                </a:solidFill>
                <a:latin typeface="Arial" pitchFamily="34" charset="0"/>
                <a:cs typeface="Arial" pitchFamily="34" charset="0"/>
              </a:rPr>
              <a:t>Mobilisation of media (Sport Media)</a:t>
            </a:r>
            <a:endParaRPr lang="en-GB" sz="1600" dirty="0">
              <a:solidFill>
                <a:schemeClr val="tx1"/>
              </a:solidFill>
              <a:latin typeface="Arial" pitchFamily="34" charset="0"/>
              <a:cs typeface="Arial" pitchFamily="34" charset="0"/>
            </a:endParaRPr>
          </a:p>
          <a:p>
            <a:pPr marL="65088">
              <a:buClr>
                <a:schemeClr val="accent1">
                  <a:lumMod val="50000"/>
                </a:schemeClr>
              </a:buClr>
            </a:pPr>
            <a:endParaRPr lang="en-US" sz="800" dirty="0" smtClean="0">
              <a:solidFill>
                <a:schemeClr val="tx1"/>
              </a:solidFill>
              <a:latin typeface="Arial" pitchFamily="34" charset="0"/>
              <a:cs typeface="Arial" pitchFamily="34" charset="0"/>
            </a:endParaRPr>
          </a:p>
          <a:p>
            <a:pPr marL="350838" indent="-285750">
              <a:buClr>
                <a:schemeClr val="accent1">
                  <a:lumMod val="50000"/>
                </a:schemeClr>
              </a:buClr>
              <a:buFont typeface="Wingdings" pitchFamily="2" charset="2"/>
              <a:buChar char="§"/>
            </a:pPr>
            <a:endParaRPr lang="en-US" sz="800" dirty="0" smtClean="0">
              <a:solidFill>
                <a:schemeClr val="tx1"/>
              </a:solidFill>
            </a:endParaRPr>
          </a:p>
          <a:p>
            <a:pPr marL="350838" indent="-285750">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One week in May 2014</a:t>
            </a:r>
            <a:r>
              <a:rPr lang="en-US" sz="1600" dirty="0" smtClean="0">
                <a:solidFill>
                  <a:schemeClr val="tx1"/>
                </a:solidFill>
                <a:latin typeface="Arial" pitchFamily="34" charset="0"/>
                <a:cs typeface="Arial" pitchFamily="34" charset="0"/>
              </a:rPr>
              <a:t>: Mass dissemination in Europe through partners, media and social networks.</a:t>
            </a:r>
          </a:p>
          <a:p>
            <a:pPr marL="65088">
              <a:buClr>
                <a:schemeClr val="accent1">
                  <a:lumMod val="50000"/>
                </a:schemeClr>
              </a:buClr>
            </a:pPr>
            <a:endParaRPr lang="en-US" sz="800" dirty="0" smtClean="0">
              <a:solidFill>
                <a:schemeClr val="tx1"/>
              </a:solidFill>
              <a:latin typeface="Arial" pitchFamily="34" charset="0"/>
              <a:cs typeface="Arial" pitchFamily="34" charset="0"/>
            </a:endParaRPr>
          </a:p>
          <a:p>
            <a:pPr marL="350838" indent="-285750">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June – July 2014: World Cup</a:t>
            </a:r>
            <a:r>
              <a:rPr lang="en-US" sz="1600" dirty="0" smtClean="0">
                <a:solidFill>
                  <a:srgbClr val="146B42"/>
                </a:solidFill>
                <a:latin typeface="Arial" pitchFamily="34" charset="0"/>
                <a:cs typeface="Arial" pitchFamily="34" charset="0"/>
              </a:rPr>
              <a:t>:</a:t>
            </a:r>
            <a:r>
              <a:rPr lang="en-US" sz="1600" b="1" dirty="0" smtClean="0">
                <a:solidFill>
                  <a:srgbClr val="669900"/>
                </a:solidFill>
                <a:latin typeface="Arial" pitchFamily="34" charset="0"/>
                <a:cs typeface="Arial" pitchFamily="34" charset="0"/>
              </a:rPr>
              <a:t> </a:t>
            </a:r>
            <a:r>
              <a:rPr lang="en-US" sz="1600" dirty="0">
                <a:solidFill>
                  <a:schemeClr val="tx1"/>
                </a:solidFill>
                <a:latin typeface="Arial" pitchFamily="34" charset="0"/>
                <a:cs typeface="Arial" pitchFamily="34" charset="0"/>
              </a:rPr>
              <a:t>Mass </a:t>
            </a:r>
            <a:r>
              <a:rPr lang="en-US" sz="1600" dirty="0" smtClean="0">
                <a:solidFill>
                  <a:schemeClr val="tx1"/>
                </a:solidFill>
                <a:latin typeface="Arial" pitchFamily="34" charset="0"/>
                <a:cs typeface="Arial" pitchFamily="34" charset="0"/>
              </a:rPr>
              <a:t>dissemination in Brazil and in the Sport media.</a:t>
            </a:r>
          </a:p>
          <a:p>
            <a:pPr marL="350838" indent="-285750">
              <a:buClr>
                <a:schemeClr val="accent1">
                  <a:lumMod val="50000"/>
                </a:schemeClr>
              </a:buClr>
              <a:buFont typeface="Wingdings" pitchFamily="2" charset="2"/>
              <a:buChar char="§"/>
            </a:pPr>
            <a:endParaRPr lang="en-US" sz="1600" dirty="0" smtClean="0">
              <a:solidFill>
                <a:schemeClr val="tx1"/>
              </a:solidFill>
              <a:latin typeface="Arial" pitchFamily="34" charset="0"/>
              <a:cs typeface="Arial" pitchFamily="34" charset="0"/>
            </a:endParaRPr>
          </a:p>
          <a:p>
            <a:pPr marL="808038" lvl="1" indent="-285750">
              <a:buClr>
                <a:schemeClr val="accent1">
                  <a:lumMod val="50000"/>
                </a:schemeClr>
              </a:buClr>
              <a:buFont typeface="Wingdings" pitchFamily="2" charset="2"/>
              <a:buChar char="§"/>
            </a:pPr>
            <a:endParaRPr lang="en-US" sz="1600" dirty="0" smtClean="0">
              <a:solidFill>
                <a:schemeClr val="tx1"/>
              </a:solidFill>
            </a:endParaRPr>
          </a:p>
          <a:p>
            <a:r>
              <a:rPr lang="en-US" sz="1600" dirty="0" smtClean="0">
                <a:solidFill>
                  <a:schemeClr val="tx1"/>
                </a:solidFill>
              </a:rPr>
              <a:t>, </a:t>
            </a:r>
          </a:p>
          <a:p>
            <a:pPr marL="350838" indent="-285750">
              <a:buClr>
                <a:schemeClr val="accent1">
                  <a:lumMod val="50000"/>
                </a:schemeClr>
              </a:buClr>
              <a:buFont typeface="Wingdings" pitchFamily="2" charset="2"/>
              <a:buChar char="§"/>
            </a:pPr>
            <a:endParaRPr lang="en-US" sz="1600" dirty="0" smtClean="0">
              <a:solidFill>
                <a:schemeClr val="tx1"/>
              </a:solidFill>
            </a:endParaRPr>
          </a:p>
          <a:p>
            <a:pPr marL="350838" indent="-285750">
              <a:buClr>
                <a:schemeClr val="accent1">
                  <a:lumMod val="50000"/>
                </a:schemeClr>
              </a:buClr>
              <a:buFont typeface="Wingdings" pitchFamily="2" charset="2"/>
              <a:buChar char="§"/>
            </a:pPr>
            <a:endParaRPr lang="en-US" sz="1600" dirty="0" smtClean="0">
              <a:solidFill>
                <a:schemeClr val="tx1"/>
              </a:solidFill>
              <a:latin typeface="Arial" pitchFamily="34" charset="0"/>
              <a:cs typeface="Arial" pitchFamily="34" charset="0"/>
            </a:endParaRPr>
          </a:p>
        </p:txBody>
      </p:sp>
      <p:sp>
        <p:nvSpPr>
          <p:cNvPr id="7" name="Rectangle 6"/>
          <p:cNvSpPr/>
          <p:nvPr/>
        </p:nvSpPr>
        <p:spPr>
          <a:xfrm>
            <a:off x="357158" y="332656"/>
            <a:ext cx="8286808" cy="584775"/>
          </a:xfrm>
          <a:prstGeom prst="rect">
            <a:avLst/>
          </a:prstGeom>
        </p:spPr>
        <p:txBody>
          <a:bodyPr vert="horz" lIns="91440" tIns="45720" rIns="91440" bIns="45720" rtlCol="0" anchor="ctr">
            <a:normAutofit/>
          </a:bodyPr>
          <a:lstStyle/>
          <a:p>
            <a:pPr algn="ctr">
              <a:spcBef>
                <a:spcPct val="0"/>
              </a:spcBef>
            </a:pPr>
            <a:r>
              <a:rPr lang="en-GB" sz="3200" dirty="0">
                <a:latin typeface="+mj-lt"/>
                <a:ea typeface="+mj-ea"/>
                <a:cs typeface="+mj-cs"/>
              </a:rPr>
              <a:t>COMMUNICATION </a:t>
            </a:r>
            <a:r>
              <a:rPr lang="en-GB" sz="3200" dirty="0" smtClean="0">
                <a:latin typeface="+mj-lt"/>
                <a:ea typeface="+mj-ea"/>
                <a:cs typeface="+mj-cs"/>
              </a:rPr>
              <a:t>PLAN </a:t>
            </a:r>
            <a:r>
              <a:rPr lang="en-GB" sz="3200" dirty="0">
                <a:latin typeface="+mj-lt"/>
                <a:ea typeface="+mj-ea"/>
                <a:cs typeface="+mj-cs"/>
              </a:rPr>
              <a:t>in EUROPE</a:t>
            </a:r>
          </a:p>
        </p:txBody>
      </p:sp>
    </p:spTree>
    <p:extLst>
      <p:ext uri="{BB962C8B-B14F-4D97-AF65-F5344CB8AC3E}">
        <p14:creationId xmlns:p14="http://schemas.microsoft.com/office/powerpoint/2010/main" val="463052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gvuillard\Desktop\Nouveau dossier\logo_Don t look aw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482" y="2639976"/>
            <a:ext cx="3109662" cy="21571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7" descr="data:image/jpeg;base64,/9j/4AAQSkZJRgABAQAAAQABAAD/2wCEAAkGBxQSEBIPDxIREBQQFRQQEBAUEBEVEBAVFBYYFhQVFBQYHSggGBolHBUUIjEhJSkrLy4uFx82ODMsNygtLisBCgoKDg0OGxAQGy0kICU0LSwsLS00LCwsLDYwLCwsLy0sLDQsLCwuLDQsLC8vLCwsLSw0LCwsLCwsLCwsKzQsLP/AABEIAI8BYAMBEQACEQEDEQH/xAAcAAEAAQUBAQAAAAAAAAAAAAAAAgMEBQYHAQj/xABQEAABAwICBQcGCAsHAgcAAAABAAIDBBEGEgUTITFRByJBU4GT0hQyYXGRkhcjUmShsbLRNUJDVGJyc5Sjs+IVFjR0goOiJMElM2PC4fDx/8QAGwEBAAIDAQEAAAAAAAAAAAAAAAECAwQFBgf/xAA4EQACAQIBCAgFBQACAwAAAAAAAQIDEQQSFCExUWGB8AUTFUFxkaHhIjNSscEjMmLR8QZCNFOC/9oADAMBAAIRAxEAPwDuKAIAgCAIAgCAIAgCAIAgCAIAgCAIAgCAIAgCAIAgCAIAgCAIAgCAIAgCAICJcgPNaEA1gQEg5AeoAgCAIAgCAIAgCAIAgCAIAgCAIAgCAIAgCAIAgCAIAgCAIAgCAIAgCAIAgCAIAgIudZAU3VA4oDD6YriWOZE/I4ghrwGuLDxs7Ye1aWPxea0stJN3Vk+/b6XM1Cl1krGrjSdfTwOlqGQ1TIrB08T9XK65ABfA4WB534rrehZsNjcPiqbqQvG2hp6beDWtcDIsHUlVVKNrvV3GA0/yh1AgkdTsbC5rbh7iJHA/q2yjtus9CpCpWjBab8DfqdDzo0J1astS0Jfl8+J03RVdnA239PH0ocYy4QHqAIAgCAIAgCAIAgCAIAgCAIAgCAIAgCAIAgCAIAgCAIAgCAIAgCAIAgCAIAgCAwmIxI6ItimfA64OsY2NztnRaRrh9CwYmrUpU3OmlJrTZ30rv1NaTJSjGUrSNaa2q3Oqg4f5dgf7Q63/ABXEf/IHbRSV/F2+35N3MVtL6lp+Jc4ne51sx9gAHqAC5lWtVxU8upwXcvA2IxjSVomQpaZsjZad3mzRlp4joBHpF7rpdFNKrKntX2/0xVajg41VrTOc4owfPFE8yMDo7FplYQWi+wEjeOjosuxFSozU9jO5TxlDGQdFOzkmrPw8jKcmum88IjefjIfipAd927Ae0bb+tdCtFKV46npR5GcJQk4yVmtDOnwSXCxFSqgCAIAgCAgZAEBEzhANeEA14QDXhANeEA14QDXhANeEA14QDXhANeEA14QDXhANeEA14QDXhANeEA14QDXhANeEA14QDXhANeEA14QDXhANeEA14QDXhANeEA14QHmvCAxemJAWnagMKF88eTf4dR6BXtpL6IbF0aSSia0tZf6JpnZzIRYWsL9N7bfVs+ldTozDTVZ1pKytZb7/AOeprYmpHIyFrLDE+lo5NG1MtO5szR8SXM5zNr2seQ4bCGhxuRwPAruV4uEXdE9FxU8XBN99/JNnGxK+mnFXALndLGPyrPEOj/6DGFrxcepqPR3PY/6Oz0t0c6q6+kviWtbd/ivVeB1vCuJI6iJskbswPtaekOHQVlnBwdpHlzZ2VIPSqgmJwgJCQFATQFOV1ggOPY5x9V09dLTQajVxiPLnje5/OYHG5Dx0k9C38PhYVIZTuQa78JNfxpu5f41nzCnv54C578JFfxpu5f40zCnv54C56OUev403cyeNMxp7+eBGUejlGr/lU3cyeNMxp7+eBGUSHKJXfKp+5k8aZjT388CMpkxyhV3yqbuZPGmY09/PAjLZIY/rvl03cyeNMxp7+eBV1JbCYx5XfLpu5k8aZjT388CrrS2Exjmu6ym7iTxqcxpb+eBR157CbcbVvWU3cS+NMxpb+eBV4mewqNxlW9bTdxL40zGlv54FXi6mwqtxdWdbTdxL4lOY0t/PAo8ZU2FRuKqzrqbuJfEmY0t/PAq8dU2FVuJavr6b93m8SZjS3+fsVz+psRUGIazrqfuJfEmY0t/n7EdoVNi54khp6s62nP8AsyeJMxpb/P2K9o1Ni54nv9uV3Q+A/wC2/wASZjR388B2lU2LniROm9IfKp/cd40zGjv54E9pT3ETpzSPGn9w+NMxo7+eBPaMt3kym7EGkR+b+4fGmY0d/PAt2g93kyk7EukR+b+4fGmY0t/PAsse9q8mU3Yq0j839w+NMwpb+eBZY7evJlN2LtI/N/cPjTMaW/ngWWM3ryZA4y0j839w+NRmNLfzwLLF715MgcbaR+b+4fGmY0t/PAssTvXkyBxzpD5v3bvGmY0t/PAsq+/0ZA480h837t3jTMaW/ngWVbeROP8ASHzfu3eNRmNPfzwLdaRPKFX/ADfu3eNMxp7+eBbrCJ5RK/5v3T/GmY09/PAnLInlHr+NP3T/ABqcwp7+eBOUjNaCxLXSOEtQIQxu1rdU8OeegkZ/N+ted6Vx1DD/AKdB5U+/vS/t7u7vOtgujpVfiqXUfV+xs7cXSfjw0zv9twPtzFcLP7/upwfD/TovoyH/AFnJcfYzGjsVsPnQBn6hafoIC3sP0hS/9aXhb+kaVbo2a1Tv48sylVPFWQTU7JSwzRSRXGyRmdpbmaDvIvfYuth8VTlJOLvbuObVw9Sn+5cTQsM4obo2MaH0xCYRGHtjmDC+nmje4m5AFy05iLgH9LKQV1K1Dr/1KbvfWuedhhjJxaa1oq1GE6eou/RdXTytP5Eyh2X0B7buHqcCfSuRVwco91vE9HhundFq64r8r+reBgzgnSNPKZqWMsd+NaSEwy/rtLwe2wO1ZqVWcVkVFlR9V4f0zFjFgMT+pCpkS8HZ+OjXvXFMxFXjvSMEjoXmlDozlcA3OAbXtmZIQfbsOzeF1YYOlKKkr88DhSVna9/ApfCTX8abuX+NWzGnv54Fbm/8m2K5quKR1TkzMlMYyNLQW5GO2gk7buK0cTSjTkkiTokTrha4IVfmlAfOvKMf/E6j1RfywuxgvlEM1wLbIPUILiGjke3OyOR7flNje5vtAsocktDYKbfq2H0EbwpKsqBCCYQhl3QUUk0jYoWOke/zWNFyeJ9A4k7Aqykoq71FNYdGWuLXbC0lrhsNiDY7R6QpTvpKMm0KSjKzAhjZWYFJjZWYEMbK7AhjZcMCFGXMYQxsuYwhRl1GFBVlRQQeOKkFtIULItpCpLotpCpLot5CoMiLd7kLooPKGVGXo8HVszBJHTuyuF2lz42Zh0ENc4G3psteWJpRdmzYjRm9NjA11M+KR8UoyvjJa9twcpG8XBIKzRkpK6Js07Ms3lSXRRcUMiKTihZEqeqdG7OwgEcWtP1hYMRh6eIh1dTV4tfZoz0as6UsqGvgzZ9Caf1rhFIA1580jzX26LHcV4zpXoJ4WDq0XeC1p61/a+2/WeiwPSXXS6uorS7tj9zOLzx1ScUhabhWjJplZRTRlqabNa28e0FbkJ5RqThkmfqtFx6SoXw1bczo82rm/KRuy3a9rug9B6CBtvdeiwGLqqDknpXr4nn8bSjCfw9+k4HprRDqeQxSgO6WPtzXt4jgeI6PYT6HBY2GKpdZDRtXenzqfeaSd0WbhcZTtHDo9i2t5ICAIDovJI7myj/1j9hi5OO+YvD8ssdppPNC0gKvzSgPnXlF/CdR6ov5YXYwXyiGa4tsg6vyOYUiljfX1DGylshjgY4BzG5QC6TKdhdc2F92W/Sufja8k8iPElFfG3KZUU9ZJSUsULRAQx75Wvc57i1rua1rmho53Te+/Yq0MHCcFKTenYQ2c9xLp+SunbUTtja8RtiOra5rHZXPcHWcSb8+2/oC3qVJU45MSrdzGXtv2LIVJscDuIPalijO0cjELRRSvDW5jO5pfYZi0MjIaTvsCTs9JXKx7eWluMtPUcprh8dN+1k+25dOH7Ua09ZAEDeQFcxNlaM33bUMbZXYEKMrRkcR7VNjE2jfcGYTjmhFXOc7TnyQi4HMJbd53naNw7b7lz8VipQlkR8zcw2GjOOXLyNPo3ZmNdxaCe0LoM5stZeMUGNsuYkKXLlqgqSUApvcpJRayOUlkW0jkLot3lC6Nx5MqQZ56p+xsbRGHHdd3OeewNb7y5+PnoUF36TpYGGly4GY5UKHWUWtG+ne2TZvLXcx/YMwd/pWvgp5NS202sTDKh4HKdGtDqiBrgCHSxNcDuIL2gj2LrVHaDa2M0YL4kdQ5Wq18VA0RvczXTMieWuLSW5XvIuOJYL+i65OCipVNPcjo1naJxgrrmqii93pQuiMLM72saRd7msB6AXEAX9qhuyuZEb3jfBUOj9GskzGWd88bHzHY0AseS1jPxRcDfc+noWlQxEqtW2pWMrjZHOCVvEFSiJ1sdt+sZb15hZYMUouhNS1ZLv5MzUL9bG2u6+50hfKke1PFILvRkT3yNZE0uc7oH1ngPSs1CM5zUYK7MNeUIwcpuyN/kaKeDUg3e8HMR6dhP8A2HqXo2lQpdWtb5/w8lia3WSbOc470WJKd7gOdEDKw9PNF3DtbfttwWPozEPD4uK7pfC+Oryfpc1IuzOVr2xlCAIDonJL5sv7Y/YYuRjvmLw/LLHaqTzQtMCr80oD515RfwnUeqL+WF2MF8ohmurbIOi8lmN46MOpKslsUj9ZHNYkROcAHB4G5hsDfoN77DcaWLwzqfFHWEzomKsG0ukmCa4ZKWjVVUdnZm725gNkjPp4EXWlRxE6Lt3bCWrnE9KYcnp6sUMjRrXuYyIgnJLrHZY3NPySdnoseC6sKsZwy1qMbR1DTFPBoKha+nijlqpXCJs8jbuc8guc89IYA02aCNtuJK58HLE1LSejYWfwoyGgZm6U0UZdJMi/KgyhmUNDCRrWE3ykWO0He0+pUqJ0K1qe4L4lpLfkWN9HPJ2EzuJ7uJWx/wA3h/ZFPUc90NoY1mkDTAlodLK6R43sY1zi4j09A9JC351OrpZW5Gvk5U7G9Yt0uzRQipNHRQxyPbrJJHMzODAcrSTe7nOIdtJ2Bp7NOhTeIvKo3YyVJKkrRL3GUMc+iW1s8bY5tXDK1wbZzXyZbx33kHMRY+veFXDuUK+RF3V3/oqRU6eU9ZSwRhuGKlFfVNa9zmGZucXZDGBmDgNxcQM1+jYB03tiq8pT6uHh4lKFKKjlyMHX47mnD2CGnbC8FrY3xufIGkWBLswAd07Bs9K2IYKMbO7uYKmLb0WVjdMAbNGx9Ntb2/GOWljPnPh9jYwnylx+5pdPWS6RkponNgivc/FRObYFoLibuN7BptuXQyI4eMpXb8TnyqPETVOyW82jENU3R7IYKNjGyS5i6Vzczg1lsxPFxLha+zetOhF4iTlUehG3WlHCwSgtJkNHNZX0uaZjdYCY3Pa2zmuFiHNPqLTbcqVMrDVLRegmmoYulea06jFYLh+PlY8AljXMcLXAcx+V1r+kFbGMlenFrv8A6NTAU8mtKL7v7LDEuytlaNgGqsANguwXWXCO9JcTFj4pVtBnseRhtKC0BpMsYuAAbEm60sFJuqdHGwj1L0FbBkDXUbC5rSc0m0tBPnlMZJqq9Oz7EYGKdFXW37mo4p0rT6kUNGx1oJBnls0MeWBzXc6+Z5ud9rG29beHp1HPrZvWYMROlGHVQWo1SQrdNJG36W/6XQccQu2Stc0kjY4B/wAYT3bGt7Vz4fqYpvuj/n3Oml1eH3s3eje2toWl/m1MOWQDoL25XjsN/YtCadKpo7mbkHlwT2nHsM1j6WtY0sjc/WClkD2lzWnWta8t2izgWmx+hditFVKd+PoaFO8J+h0zlF00+kpY5Y44ZC6ZsdpmF7ACyR1wARt5o9pXLwtJVJtNvV3G9Ulkq5qeA8Gx1DHaQrgCx7nujh2tjsHHM9+2+W4IDb2sNt7raxOJcH1cPMx04J/Ey/wjienqq00lNRU8NOGPex+raJH5bWdkDQGg33bT9Sx16E4Qy5SbZkjJN2SMLyqwtZpKiDGtYC2MkNaAP/OPBZMI26Ur86BLWbrylacfR0bJo44ZSZmR5ZmF7AC15uACNvN+krVwtNVJ2foXZwTS1e6omkne1jHSnMWxtLY27AOaCTYbOK7EIqMVFFS6w4yMS62aRjBH5rXOALnHp29A+uy4/TcsRKh1NCDk5a2u5e/2udHo5UlU6ypJK2q/e/b7m0Sacp27TK0/q3d9kFeRh0NjpPRSfGy+7O7LpDDR/wC64afsZ/CdNDWRvnM4ijifqnAizycodszbgQ4W2Hcdizy6GnRs8TJRW7T66vuaVbpinFfpq/joX9/Y2T+1oadhjoY9p86Zw2n07dp7bAcFbOqVCORh48XzdnDxGMqVneT/AK8iMEhcMziSTtJO8qISctLNZGP01bI6/A39hWOX7422r7kM4a3cF9FesznqggIDonJL5sv7Y/YYuRjvmLw/LLHaqTzQtMCr80oD515RfwnUeqL+WF2MF8ohmuhbZUuoqCVzRI2GZzHXyvEUhY6xIOVwFjYgjZ0hQ5RTs2gde5FqGqijn17ZIoHFpgjkaWnPd2scxjtoabt27id3SuZjpQk1bX3kxLPlM01HHpbR7rgmjLZKiwvla+RjgNn4wa1zrfpDir4Sm3Rlv1ESek3PGej6eanbUzwy1bKb49kMLtstxa+wjM2xvsO4dO46lCcoyyYu19GkmSVjkmIcby1cYpo2x0lMAGtp4rc5o3Ne4AXb+iABxuupSw0YPKel7WYZT7kdD5G/8BJ/mH/y4lo475i8P7L0tRqeBqsU+mHtl5usfPTm+zK90l239ZaAP1gtrERc8OmtzMUXappN2xzBTwOGkpqWSre1rYGtzDUR5S97XyDoF3EXIdty7AVqYZzmuqjK3fv4GSrkr4mrnONPYjnrXAzuAY03jhZsiYd2Y9LnW6T6bWuulRoQpLR5mlVrOZ1TRTRV6IbFGQDJSmmPBrxGYzftXKqfp4i7239bm7T+OkluscmdE5jiyRpY9uxzHCzmngQu2mpK61HGnodmdZwEL6OjA4yj/m5cbGfOfD7HVwfyVx+5pWA5xFUwazm3GqdfYWuLbAHgcwA7V0cXHLpO3ic3DTUK+nejY+UOmOsgltzcskZPQHEtc0doDvdWr0fJfFE2ekovJizJ4MZqqR0khDWuc6XMdgDA0Ak+jmlYsa8qrZeBfo+OTRcn3u/PkYzBFRnqp5N2u1srQd+V0uYfQQs2Ljk0YrZb7GLCTUsTN86yyxbGW1r3EWEgic09BAGU27R9Sy4N3pWMPSKtWTM9yhf4QftY/rK0sF806GN+Syvgc/8ARM/Wk+2VGN+c+H2IwHyFx+5yOmPxbP1QfaF22ch6y40ZRmeeKAflXtaeIbfnHsbc9ix1J5EXLYZKcMuSjtOgYsxJRxTCmqaU1JiaHi0cDmR5/wAUZ3Cxs0bhuIXLw9CrKOVCVvM69apTi8mSuZPB2nKepje2liNO2AgGItjbbPd2YNYSLE5u0FYsRSnB3m737y1GcJK0VaxoGMdH6nTUTgLNqJaeduzZcva149eZpd/rW9h55WHa2Jow1Y2qJ7bGxcsv+Bh/zLP5Uy1sB8x+H5RnrftMlhxuv0IyOEjM+lfADwkDHRn/AJXWOt8Ndt7bloaYI51ySNLdKZHAtc2KVrmEWc0gtu0g7Qdh2Lfxvyr70Up6zI8rptpOiJ2AMjJPD44rFg/lS57i8tZsXLTETo0OA2RzxueehoIcwE9rmjtWDAv9XgWZwoldcqRQk8QG6cngNqg/i3jA9fPv9BavLf8AJbXpbfi/HuY6huAC8wYzMwbGrehoRdGIxrIYKGWeTmmUGCnbuc98gILxwDW53etoXT6MwUquIjUmtC0lox72cZXry4QBAdE5JfNl/bH7DFyMd8xeH5ZY7VSeaFpgVfmlAfO3KJ+E6j1RfywuxgvlEM10LbKm14cx9WUULaeDUOjaXFrZYnOy53FzrFrmneSdt9616uFp1JZUr3FzIVvKnpCRpa008F/xooXZx6jI9w+hUjgqS2sZRpz3lzi97nPc4lznOJc5xO8uJ2k+lbSVloKM2bD+OayjjEUT2SRt8yOZhe1noaQWuA9F7DoCwVMNTqO717iFNonpzGdRVxuilZTRh5BeYYXNe+xvZznPcbXA9iU8NCm7q/ErKbaKGHcR1FE5xpngB9s8bm5o3EbiRvB9IIV6tGFRfEY1Nx1FfEGJJq0sdO2BpZexiic0uvbzy5zibW2bt5UUqEaX7b8StSo5azL6P5QK2JgjzRTAbAZo3OfbgXNc0n1m5WOWDpSd9XgFiJpWMfpjTstVk1ohYGXIZDGWNJPS67iSe3pKy0qMaeq/Ew1armrNFbQenJ6UnUPyh21zCA6Nx4lp3HdtFjsU1aMKn7kY4VpU38Jl6vGtVKwsd5O3MC3O2F+sAIsbFzyAexYY4KnF3088C8sbNrUijoPT09KC2FwynaWPbmZfdfeCD6istXDwq/uNeliZ0v26iWktJyVLxJMIgQCLRxlgNzvddziTsU0qKpK0W+JSvXdXWkZWlxNUNZqyY5W7vjoy82G7aHC/bdYpYSm3dXXgXhjqkY5Ls1vKOkdJzVADZnjILfExtyRG27MLku9RNtitTw8Kbute1lKuNqVFbUinS1Do3h8ZLXN3Efd0hZJwU1aRrQnKEsqL0mQlxXUnYdQ4fpQk/wDvWusFTWq5vdo1HrSMdpjEE9RGIpTFlDmv5sbg67d20uKvSwsKcsqNyKmNnUjktIjQYpqKeIQw6nK3MefG5zucbnaHDilTCwqSyncUcXOnHJSRrbW5WhvAAexbRh1sr6M0o+mlE8QYXtBDc7S5ozCxNgRttcdqx1KaqRyWZqU3CWUiy0nWvnmknlIL5SHOsLN2NDQALnYA0JCChFRXcZZTc5XZ7ojTM1JJrad+UkZXAgFjxvs5p/8A1RVpRqK0i9Obg7orabxXPVSQSzCHNTOzxlkb23N2us67zcXY3h0rHTw8KaaV9JmdVytchiTGNRWxNhqBCGseJRq43tdmDXNFyXnZZ56OCUsNCk7xuZHUclZlrh/FlTQ5hTvbkcczopG5oi7dmsCCDYdBF9l9wU1aEKn7iYSa1EtKY3q5qiGqLoopKbNqjFGWt59g/MHOdmuABtVY4anGLj3PaZMpsx+J8RTV8jZakR5mM1Y1bHNBbcnaC47dpV6VKNJWiTe5l6HlNr4ohCTT1DQMt54nveW7rEte3Ns6TcnpusUsHSbvpXh/jLJmn1c5kkfK4NBke6Qhosxpe4uIaOhovYDoFlspWSRJQUgIDqGDtFOZTsYGl0knxr2gEkF1rAjos0NB7V4TpWu8Vi3kaUvhXDW/O/Awy0vQbrQYZf58zmxgbbXu7t6B7Sq0Ojajd56PVllDvZc1WlKKkaXF2tc3bss61v0vNau5h+jH3LizUq9IYeloTyn3JafY4rjnFcmkagPdzIortgiG4A+c4npcbDsA2Dbft0aEaSsvM3Kbm43noezZuv3mtrMXCAIDonJL5sv7Y/YYuRjvmLw/LLHaqTzQtMCr80oD525RPwnUeqL+WF2MF8oqzXgtsgkEIJhCpNqEMqNCFGVWhCjKrQhRlZgQoyswKTGyswIY2V2BDGy4YEMbLiMIUZdRhCjLmMKCrKygqeFAUJCpLItpCpLItpCpLotnlQZEUHlDIi3eUMiKDyoMiKLyhkRReUMiKLihkRScULopuKFkU3IWIFCTxAZ/A+g/La2OEkBjQZ5nHcI47X9pLR/qWvi5ONF5Ls3oXHnRvD1HYZsQsivDQMaQNjp3C4ceI+V6zs4Ahc/C9GQpR06N3fxZw6/SyTyMOr73q4bfH7mHrq17hmlkc/p2nYPU3cOxdGFOK/arHLrVqk9NSTfOzUc2xLp3XOMcZ+LG93yyOH6P1rY1aDs9HdH9X+rV/d3LZ7/YwCg64QBAEB0XklHNl/bH7DFyMd8xeH5ZY7TSeaFpglO24QHKsYYAdUVUlU2cs1mUZNUHAZWhu/N6OC26OKdOOSkRY108ncg/LfwR4lkz+WwWHwfSdd/BHiTP5bCMlHv9wJeu/gjxJn8thGQiQwFL138FviTP5bCOrR6MCy9cO4b4lOfy2EdUiYwRN1w7hv3pn7+nnyI6iJIYLm64dw370z9/Tz5Fc3iSGD5+ub+7s+9O0H9PPkVzWO1kxhOfrW/u7PvTtB/Tz5EZnDayYwvUdaz92Z96ntB/T6+xXMYbWTGHKnrWfu0f3p2g/p9fYrmENrJjD9T1rP3WP707Qf0+vsR2dDa+eJ6NA1XXM/do/vTtD+Pr7FezYbefMf2FVdcO4Z96ntD+Pr7Ds2O3nzH9g1XX/wAIfenaH8fX2HZsdvoef3fqevd7n/ynaP8AD19h2dHb6EThyp/OH+6fEnaP8PX2J7OW30IHDFR+cP8AdPiTtH+Pr7E5gtvoiBwpUfnD/dPiTtH+Pr7E5itvoiJwhP17/dPiTtH+Pr7Fsz3ryRA4Nn69/unxJ2h/H19ic03ryRE4Km69/unxKO0P4+vsWzbevJHhwPN17/dPiTtB/T6+xbqN/oiJwLL17vcPiTtB/T6+xPU82R4cBy9c73P6k7Qf0+vsW6rmxH+4MnXO9z+pR2g/p9fYnq+bHnwfydc7u/6k7Qf0+vsTkHnwfSdce7/qTtB/Tz5DJPPg8k6493/UnaD+nnyJyR8Hj+uPdDxJ2g/p58ibHnwdv6490PEnaD+nnyFjx3J3J1x7r+pO0H9IsV9E6LfR66MPzGcMa7m5TlYXHLv3Eu2/qhbmGn13xyWrUee6cxM45NGL16X+DZqGCzVacrs5lGFomr4gqn1MzqKnNms/xEtri/RGOPp9nQQsNWuqUb952+j8ErqtP/5X5/rz2FpHgJ5/LEf7Q8S1+0H9PPkdmxVHJ6/rj3Q8SdoS+kWJfB1J1x7oeJRn8tgsefB1J1x7oeJM/lsFiTeTmTrj3Q8SZ/LYLG64EwqaRrml5kzv1lyzLbmtba1z8n6VrVq3WyvYk6HA2wWEFQhAUnwAoCl5E3ggHkLeCAeQt4IB5C3ggHkLeCAeQt4IB5C3ggHkLeCAeQt4IB5C3ggHkLeCAeQt4IB5C3ggHkLeCAeQt4IB5C3ggHkLeCAeQt4IB5C3ggHkLeCAeQt4IB5C3ggHkLeCAeQt4IB5C3ggHkLeCAeQt4IB5C3ggHkLeCAeQt4IB5C3ggKc1C225Ac5xJHaqA9A+srs4D5L8f6PJ9N/+XHwX3ZHS9ZqKSaZu9jCW8Mx2Nv2kK3eWwtNVJxg+8teT/RAELCdrnjWPcdpc5203PTw7FysRPLqN8D1RlcUMq4HCamkjyCw1L4wWE/pOHPF+INvQs2Gp0qqyXfKOfisVVw0suSTp7ta8e5ryLvCOIY6trrsMUsRyTwON3Ru6LH8ZpsbH0FYa1F0pWZvQnGcVKLumblFStI3LCWKnkLeCAeRN4ICqyABAVQEB6gCAIAgCAIAgCAIAgCAIAgCAIAgCAIAgCAIAgCAIAgCAIAgCAIAgCAICEg2IDnmNaUiRkwG7mu9tx/3XT6OqLTTfijzvTtB/DWXdof4/JitI0/lFLLCCAZGENJ3Zt7b+i4C2pKzNTCVlCcZ7Dzk+0sDGIn82WECOWM7HtLdlyOBtvXJxFNwm9j1HrE01dajY8SVzTE5txdwIaNlz6gpwkHKrG3dpNLpKpGGGnld6svFmh6FeY9LjKba2mvIB0kPsCfTzQFvY9LIua3Qkm8NZ9zdvJP7s7Nox92hck65foAgCAIAgCAIAgCAIAgCAIAgCAIAgCAIAgCAIAgCAIAgCAIAgCAIAgCAIAgCAIDwoDD6ZoBI0gi9wpjJxd1rKzhGcXGSumc/qoH0ziHAlnQ8C9h+lbd69y69LFQqq0tD9DzOI6Lq0Hel8UfVcO/h5FnPDBORKWse4bBI088Dhnbtt2rPkX0M1Y4urS+GMmt3sWNXXwQnK3nyHdEznzP4bN/aVN4wjsRaGHxOMlfS971LnYjI4L0JIZn1dQAJZQGhgNxDGNzL9J2C/qXKxWI6x2jqPU4bDxoU1Tj3eu86vQxZWhahnLtAEAQBAEAQBAEAQBAEAQBAEAQBAEAQBAEAQBAEAQBAEAQBAEAQBAEAQBAEAQBAEBF7LoDG1ujQ/oQGtaQwXDIbyQxPPF0bHH2kK0ako6m0Tcno/CUceyONkY4Na1o+hRKTlrdyDYqHRwZ0KAZNrbID1AEAQBAEAQBAEAQBAEAQBAEAQBAEAQBAEAQBAEAQBAEAQBAEAQBAEAQBAEAQBAEAQBARyoBkCAkgCAIAgCAIAgCAIAgCAIAgCAIAgCAIAgCAIAgCAIAgCAIAgCAIAgCAIAgCAIAgCAIAgCAIAgCAIAgCAIAgCA//2Q=="/>
          <p:cNvSpPr>
            <a:spLocks noChangeAspect="1" noChangeArrowheads="1"/>
          </p:cNvSpPr>
          <p:nvPr/>
        </p:nvSpPr>
        <p:spPr bwMode="auto">
          <a:xfrm>
            <a:off x="155575" y="-647700"/>
            <a:ext cx="3352800"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p:cNvSpPr txBox="1"/>
          <p:nvPr/>
        </p:nvSpPr>
        <p:spPr>
          <a:xfrm>
            <a:off x="2411760" y="1268760"/>
            <a:ext cx="3816424" cy="954107"/>
          </a:xfrm>
          <a:prstGeom prst="rect">
            <a:avLst/>
          </a:prstGeom>
          <a:noFill/>
        </p:spPr>
        <p:txBody>
          <a:bodyPr wrap="square" rtlCol="0">
            <a:spAutoFit/>
          </a:bodyPr>
          <a:lstStyle/>
          <a:p>
            <a:pPr algn="ctr"/>
            <a:r>
              <a:rPr lang="fr-FR" sz="2800" dirty="0" smtClean="0"/>
              <a:t>THANKS </a:t>
            </a:r>
          </a:p>
          <a:p>
            <a:pPr algn="ctr"/>
            <a:r>
              <a:rPr lang="fr-FR" sz="2800" dirty="0" smtClean="0"/>
              <a:t>&amp;</a:t>
            </a:r>
          </a:p>
        </p:txBody>
      </p:sp>
    </p:spTree>
    <p:extLst>
      <p:ext uri="{BB962C8B-B14F-4D97-AF65-F5344CB8AC3E}">
        <p14:creationId xmlns:p14="http://schemas.microsoft.com/office/powerpoint/2010/main" val="422660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84784"/>
            <a:ext cx="8104414" cy="4401205"/>
          </a:xfrm>
          <a:prstGeom prst="rect">
            <a:avLst/>
          </a:prstGeom>
        </p:spPr>
        <p:txBody>
          <a:bodyPr wrap="square">
            <a:spAutoFit/>
          </a:bodyPr>
          <a:lstStyle/>
          <a:p>
            <a:pPr marL="285750" indent="-285750">
              <a:buFont typeface="Wingdings" pitchFamily="2" charset="2"/>
              <a:buChar char="§"/>
            </a:pPr>
            <a:r>
              <a:rPr lang="en-US" sz="1600" dirty="0">
                <a:latin typeface="Arial" pitchFamily="34" charset="0"/>
                <a:cs typeface="Arial" pitchFamily="34" charset="0"/>
              </a:rPr>
              <a:t>The Sport Event campaign is part of </a:t>
            </a:r>
            <a:r>
              <a:rPr lang="en-US" sz="1600" b="1" dirty="0" smtClean="0">
                <a:latin typeface="Arial" pitchFamily="34" charset="0"/>
                <a:cs typeface="Arial" pitchFamily="34" charset="0"/>
              </a:rPr>
              <a:t>«</a:t>
            </a:r>
            <a:r>
              <a:rPr lang="en-US" sz="1600" b="1" dirty="0">
                <a:latin typeface="Arial" pitchFamily="34" charset="0"/>
                <a:cs typeface="Arial" pitchFamily="34" charset="0"/>
              </a:rPr>
              <a:t> Don’t look away - be aware and report the sexual exploitation of children in travel and tourism” </a:t>
            </a:r>
          </a:p>
          <a:p>
            <a:pPr algn="ctr"/>
            <a:endParaRPr lang="en-US" sz="1600" b="1" dirty="0" smtClean="0">
              <a:solidFill>
                <a:srgbClr val="669900"/>
              </a:solidFill>
              <a:latin typeface="Arial" pitchFamily="34" charset="0"/>
              <a:cs typeface="Arial" pitchFamily="34" charset="0"/>
            </a:endParaRPr>
          </a:p>
          <a:p>
            <a:pPr marL="285750" indent="-285750">
              <a:buFont typeface="Wingdings" pitchFamily="2" charset="2"/>
              <a:buChar char="§"/>
            </a:pPr>
            <a:r>
              <a:rPr lang="en-GB" sz="1600" b="1" dirty="0" smtClean="0">
                <a:latin typeface="Arial" pitchFamily="34" charset="0"/>
                <a:cs typeface="Arial" pitchFamily="34" charset="0"/>
              </a:rPr>
              <a:t>Global </a:t>
            </a:r>
            <a:r>
              <a:rPr lang="en-GB" sz="1600" b="1" dirty="0">
                <a:latin typeface="Arial" pitchFamily="34" charset="0"/>
                <a:cs typeface="Arial" pitchFamily="34" charset="0"/>
              </a:rPr>
              <a:t>objective </a:t>
            </a:r>
            <a:r>
              <a:rPr lang="en-GB" sz="1600" dirty="0" smtClean="0">
                <a:latin typeface="Arial" pitchFamily="34" charset="0"/>
                <a:cs typeface="Arial" pitchFamily="34" charset="0"/>
              </a:rPr>
              <a:t>: increase </a:t>
            </a:r>
            <a:r>
              <a:rPr lang="en-GB" sz="1600" dirty="0">
                <a:latin typeface="Arial" pitchFamily="34" charset="0"/>
                <a:cs typeface="Arial" pitchFamily="34" charset="0"/>
              </a:rPr>
              <a:t>the protection of children </a:t>
            </a:r>
            <a:r>
              <a:rPr lang="en-GB" sz="1600" dirty="0" smtClean="0">
                <a:latin typeface="Arial" pitchFamily="34" charset="0"/>
                <a:cs typeface="Arial" pitchFamily="34" charset="0"/>
              </a:rPr>
              <a:t>from </a:t>
            </a:r>
            <a:r>
              <a:rPr lang="en-GB" sz="1600" dirty="0">
                <a:latin typeface="Arial" pitchFamily="34" charset="0"/>
                <a:cs typeface="Arial" pitchFamily="34" charset="0"/>
              </a:rPr>
              <a:t>sexual </a:t>
            </a:r>
            <a:r>
              <a:rPr lang="en-GB" sz="1600" dirty="0" smtClean="0">
                <a:latin typeface="Arial" pitchFamily="34" charset="0"/>
                <a:cs typeface="Arial" pitchFamily="34" charset="0"/>
              </a:rPr>
              <a:t>exploitation in travel and tourism by </a:t>
            </a:r>
            <a:r>
              <a:rPr lang="en-GB" sz="1600" b="1" dirty="0">
                <a:latin typeface="Arial" pitchFamily="34" charset="0"/>
                <a:cs typeface="Arial" pitchFamily="34" charset="0"/>
              </a:rPr>
              <a:t>reducing </a:t>
            </a:r>
            <a:r>
              <a:rPr lang="en-GB" sz="1600" b="1" dirty="0" smtClean="0">
                <a:latin typeface="Arial" pitchFamily="34" charset="0"/>
                <a:cs typeface="Arial" pitchFamily="34" charset="0"/>
              </a:rPr>
              <a:t>social </a:t>
            </a:r>
            <a:r>
              <a:rPr lang="en-GB" sz="1600" b="1" dirty="0">
                <a:latin typeface="Arial" pitchFamily="34" charset="0"/>
                <a:cs typeface="Arial" pitchFamily="34" charset="0"/>
              </a:rPr>
              <a:t>tolerance </a:t>
            </a:r>
            <a:r>
              <a:rPr lang="en-GB" sz="1600" b="1" dirty="0" smtClean="0">
                <a:latin typeface="Arial" pitchFamily="34" charset="0"/>
                <a:cs typeface="Arial" pitchFamily="34" charset="0"/>
              </a:rPr>
              <a:t>and increasing responsible </a:t>
            </a:r>
            <a:r>
              <a:rPr lang="en-GB" sz="1600" b="1" dirty="0" smtClean="0">
                <a:latin typeface="Arial" pitchFamily="34" charset="0"/>
                <a:cs typeface="Arial" pitchFamily="34" charset="0"/>
              </a:rPr>
              <a:t>behaviours</a:t>
            </a:r>
            <a:endParaRPr lang="en-GB" sz="1600" b="1" dirty="0" smtClean="0">
              <a:latin typeface="Arial" pitchFamily="34" charset="0"/>
              <a:cs typeface="Arial" pitchFamily="34" charset="0"/>
            </a:endParaRPr>
          </a:p>
          <a:p>
            <a:pPr marL="285750" indent="-285750">
              <a:buFont typeface="Wingdings" pitchFamily="2" charset="2"/>
              <a:buChar char="§"/>
            </a:pPr>
            <a:endParaRPr lang="en-GB" sz="1600" dirty="0" smtClean="0">
              <a:latin typeface="Arial" pitchFamily="34" charset="0"/>
              <a:cs typeface="Arial" pitchFamily="34" charset="0"/>
            </a:endParaRPr>
          </a:p>
          <a:p>
            <a:pPr marL="285750" indent="-285750">
              <a:buFont typeface="Wingdings" pitchFamily="2" charset="2"/>
              <a:buChar char="§"/>
            </a:pPr>
            <a:r>
              <a:rPr lang="en-GB" sz="1600" dirty="0" smtClean="0">
                <a:latin typeface="Arial" pitchFamily="34" charset="0"/>
                <a:cs typeface="Arial" pitchFamily="34" charset="0"/>
              </a:rPr>
              <a:t>Action on </a:t>
            </a:r>
            <a:r>
              <a:rPr lang="en-GB" sz="1600" dirty="0" smtClean="0">
                <a:latin typeface="Arial" pitchFamily="34" charset="0"/>
                <a:cs typeface="Arial" pitchFamily="34" charset="0"/>
              </a:rPr>
              <a:t>4 axis to </a:t>
            </a:r>
            <a:r>
              <a:rPr lang="en-GB" sz="1600" dirty="0" smtClean="0">
                <a:latin typeface="Arial" pitchFamily="34" charset="0"/>
                <a:cs typeface="Arial" pitchFamily="34" charset="0"/>
              </a:rPr>
              <a:t>reduce social tolerance : </a:t>
            </a:r>
            <a:endParaRPr lang="en-GB" sz="1600" dirty="0" smtClean="0">
              <a:latin typeface="Arial" pitchFamily="34" charset="0"/>
              <a:cs typeface="Arial" pitchFamily="34" charset="0"/>
            </a:endParaRPr>
          </a:p>
          <a:p>
            <a:pPr marL="285750" indent="-285750">
              <a:buFont typeface="Wingdings" pitchFamily="2" charset="2"/>
              <a:buChar char="§"/>
            </a:pPr>
            <a:endParaRPr lang="en-GB" sz="1600" dirty="0" smtClean="0">
              <a:latin typeface="Arial" pitchFamily="34" charset="0"/>
              <a:cs typeface="Arial" pitchFamily="34" charset="0"/>
            </a:endParaRPr>
          </a:p>
          <a:p>
            <a:pPr marL="742950" lvl="1" indent="-285750">
              <a:buFont typeface="Wingdings" pitchFamily="2" charset="2"/>
              <a:buChar char="§"/>
            </a:pPr>
            <a:r>
              <a:rPr lang="en-US" sz="1600" b="1" dirty="0">
                <a:latin typeface="Arial" pitchFamily="34" charset="0"/>
                <a:cs typeface="Arial" pitchFamily="34" charset="0"/>
              </a:rPr>
              <a:t>Axis 1 : </a:t>
            </a:r>
            <a:r>
              <a:rPr lang="en-US" sz="1600" b="1" dirty="0">
                <a:solidFill>
                  <a:srgbClr val="146B42"/>
                </a:solidFill>
                <a:latin typeface="Arial" pitchFamily="34" charset="0"/>
                <a:cs typeface="Arial" pitchFamily="34" charset="0"/>
              </a:rPr>
              <a:t>AWARENESS RAISING </a:t>
            </a:r>
            <a:r>
              <a:rPr lang="en-US" sz="1600" b="1" dirty="0" smtClean="0">
                <a:solidFill>
                  <a:srgbClr val="146B42"/>
                </a:solidFill>
                <a:latin typeface="Arial" pitchFamily="34" charset="0"/>
                <a:cs typeface="Arial" pitchFamily="34" charset="0"/>
              </a:rPr>
              <a:t>CAMPAIGNS</a:t>
            </a:r>
            <a:r>
              <a:rPr lang="en-US" sz="1600" dirty="0" smtClean="0">
                <a:solidFill>
                  <a:srgbClr val="146B42"/>
                </a:solidFill>
                <a:latin typeface="Arial" pitchFamily="34" charset="0"/>
                <a:cs typeface="Arial" pitchFamily="34" charset="0"/>
              </a:rPr>
              <a:t> </a:t>
            </a:r>
            <a:r>
              <a:rPr lang="en-US" sz="1200" dirty="0" smtClean="0">
                <a:latin typeface="Arial" pitchFamily="34" charset="0"/>
                <a:cs typeface="Arial" pitchFamily="34" charset="0"/>
              </a:rPr>
              <a:t>(including Sport Event) </a:t>
            </a:r>
          </a:p>
          <a:p>
            <a:pPr marL="742950" lvl="1" indent="-285750">
              <a:buFont typeface="Wingdings" pitchFamily="2" charset="2"/>
              <a:buChar char="§"/>
            </a:pPr>
            <a:endParaRPr lang="en-US" sz="1600" dirty="0">
              <a:latin typeface="Arial" pitchFamily="34" charset="0"/>
              <a:cs typeface="Arial" pitchFamily="34" charset="0"/>
            </a:endParaRPr>
          </a:p>
          <a:p>
            <a:pPr marL="742950" lvl="1" indent="-285750">
              <a:buFont typeface="Wingdings" pitchFamily="2" charset="2"/>
              <a:buChar char="§"/>
            </a:pPr>
            <a:r>
              <a:rPr lang="en-US" sz="1600" b="1" dirty="0">
                <a:latin typeface="Arial" pitchFamily="34" charset="0"/>
                <a:cs typeface="Arial" pitchFamily="34" charset="0"/>
              </a:rPr>
              <a:t>Axis 2 : </a:t>
            </a:r>
            <a:r>
              <a:rPr lang="en-US" sz="1600" b="1" dirty="0" smtClean="0">
                <a:solidFill>
                  <a:srgbClr val="146B42"/>
                </a:solidFill>
                <a:latin typeface="Arial" pitchFamily="34" charset="0"/>
                <a:cs typeface="Arial" pitchFamily="34" charset="0"/>
              </a:rPr>
              <a:t>ASSESSMENT OF REPORTING MECHANISM IN AFRICA </a:t>
            </a:r>
          </a:p>
          <a:p>
            <a:pPr lvl="1"/>
            <a:r>
              <a:rPr lang="en-US" sz="1200" dirty="0" smtClean="0">
                <a:latin typeface="Arial" pitchFamily="34" charset="0"/>
                <a:cs typeface="Arial" pitchFamily="34" charset="0"/>
              </a:rPr>
              <a:t>(Madagascar</a:t>
            </a:r>
            <a:r>
              <a:rPr lang="en-US" sz="1200" dirty="0">
                <a:latin typeface="Arial" pitchFamily="34" charset="0"/>
                <a:cs typeface="Arial" pitchFamily="34" charset="0"/>
              </a:rPr>
              <a:t>, Senegal, Gambia, Kenya, South Africa</a:t>
            </a:r>
            <a:r>
              <a:rPr lang="en-US" sz="1200" dirty="0" smtClean="0">
                <a:latin typeface="Arial" pitchFamily="34" charset="0"/>
                <a:cs typeface="Arial" pitchFamily="34" charset="0"/>
              </a:rPr>
              <a:t>)</a:t>
            </a:r>
          </a:p>
          <a:p>
            <a:pPr marL="742950" lvl="1" indent="-285750">
              <a:buFont typeface="Wingdings" pitchFamily="2" charset="2"/>
              <a:buChar char="§"/>
            </a:pPr>
            <a:endParaRPr lang="en-US" sz="1600" dirty="0">
              <a:latin typeface="Arial" pitchFamily="34" charset="0"/>
              <a:cs typeface="Arial" pitchFamily="34" charset="0"/>
            </a:endParaRPr>
          </a:p>
          <a:p>
            <a:pPr marL="742950" lvl="1" indent="-285750">
              <a:buFont typeface="Wingdings" pitchFamily="2" charset="2"/>
              <a:buChar char="§"/>
            </a:pPr>
            <a:r>
              <a:rPr lang="en-US" sz="1600" b="1" dirty="0">
                <a:latin typeface="Arial" pitchFamily="34" charset="0"/>
                <a:cs typeface="Arial" pitchFamily="34" charset="0"/>
              </a:rPr>
              <a:t>Axis 3 : </a:t>
            </a:r>
            <a:r>
              <a:rPr lang="en-US" sz="1600" b="1" dirty="0" smtClean="0">
                <a:solidFill>
                  <a:srgbClr val="146B42"/>
                </a:solidFill>
                <a:latin typeface="Arial" pitchFamily="34" charset="0"/>
                <a:cs typeface="Arial" pitchFamily="34" charset="0"/>
              </a:rPr>
              <a:t>REINFORCEMENT OF ONLINE REPORTING MECHANISM IN EU </a:t>
            </a:r>
          </a:p>
          <a:p>
            <a:pPr lvl="1"/>
            <a:r>
              <a:rPr lang="en-US" sz="1200" dirty="0" smtClean="0">
                <a:latin typeface="Arial" pitchFamily="34" charset="0"/>
                <a:cs typeface="Arial" pitchFamily="34" charset="0"/>
              </a:rPr>
              <a:t>(in </a:t>
            </a:r>
            <a:r>
              <a:rPr lang="en-US" sz="1200" dirty="0">
                <a:latin typeface="Arial" pitchFamily="34" charset="0"/>
                <a:cs typeface="Arial" pitchFamily="34" charset="0"/>
              </a:rPr>
              <a:t>collaboration with Police/Interpol/Europol</a:t>
            </a:r>
            <a:r>
              <a:rPr lang="en-US" sz="1200" dirty="0" smtClean="0">
                <a:latin typeface="Arial" pitchFamily="34" charset="0"/>
                <a:cs typeface="Arial" pitchFamily="34" charset="0"/>
              </a:rPr>
              <a:t>)</a:t>
            </a:r>
          </a:p>
          <a:p>
            <a:pPr marL="742950" lvl="1" indent="-285750">
              <a:buFont typeface="Wingdings" pitchFamily="2" charset="2"/>
              <a:buChar char="§"/>
            </a:pPr>
            <a:endParaRPr lang="en-US" sz="1600" dirty="0">
              <a:latin typeface="Arial" pitchFamily="34" charset="0"/>
              <a:cs typeface="Arial" pitchFamily="34" charset="0"/>
            </a:endParaRPr>
          </a:p>
          <a:p>
            <a:pPr marL="742950" lvl="1" indent="-285750">
              <a:buFont typeface="Wingdings" pitchFamily="2" charset="2"/>
              <a:buChar char="§"/>
            </a:pPr>
            <a:r>
              <a:rPr lang="en-US" sz="1600" b="1" dirty="0">
                <a:latin typeface="Arial" pitchFamily="34" charset="0"/>
                <a:cs typeface="Arial" pitchFamily="34" charset="0"/>
              </a:rPr>
              <a:t>Axis 4: </a:t>
            </a:r>
            <a:r>
              <a:rPr lang="en-US" sz="1600" b="1" dirty="0" smtClean="0">
                <a:solidFill>
                  <a:srgbClr val="146B42"/>
                </a:solidFill>
                <a:latin typeface="Arial" pitchFamily="34" charset="0"/>
                <a:cs typeface="Arial" pitchFamily="34" charset="0"/>
              </a:rPr>
              <a:t>CAPACITY BUILDING </a:t>
            </a:r>
            <a:r>
              <a:rPr lang="en-US" sz="1600" dirty="0" smtClean="0">
                <a:latin typeface="Arial" pitchFamily="34" charset="0"/>
                <a:cs typeface="Arial" pitchFamily="34" charset="0"/>
              </a:rPr>
              <a:t>(tourism professionals)</a:t>
            </a:r>
            <a:r>
              <a:rPr lang="en-US" sz="1600" b="1" dirty="0" smtClean="0">
                <a:latin typeface="Arial" pitchFamily="34" charset="0"/>
                <a:cs typeface="Arial" pitchFamily="34" charset="0"/>
              </a:rPr>
              <a:t>/</a:t>
            </a:r>
            <a:r>
              <a:rPr lang="en-US" sz="1600" b="1" dirty="0" smtClean="0">
                <a:solidFill>
                  <a:srgbClr val="146B42"/>
                </a:solidFill>
                <a:latin typeface="Arial" pitchFamily="34" charset="0"/>
                <a:cs typeface="Arial" pitchFamily="34" charset="0"/>
              </a:rPr>
              <a:t>LOBBYING</a:t>
            </a:r>
            <a:endParaRPr lang="fr-FR" sz="1600" dirty="0">
              <a:solidFill>
                <a:srgbClr val="146B42"/>
              </a:solidFill>
              <a:latin typeface="Arial" pitchFamily="34" charset="0"/>
              <a:cs typeface="Arial" pitchFamily="34" charset="0"/>
            </a:endParaRPr>
          </a:p>
        </p:txBody>
      </p:sp>
      <p:sp>
        <p:nvSpPr>
          <p:cNvPr id="7" name="Rectangle 6"/>
          <p:cNvSpPr/>
          <p:nvPr/>
        </p:nvSpPr>
        <p:spPr>
          <a:xfrm>
            <a:off x="357158" y="601524"/>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THE GLOBAL PROJECT </a:t>
            </a:r>
            <a:r>
              <a:rPr lang="en-GB" sz="3200" dirty="0">
                <a:solidFill>
                  <a:srgbClr val="146B42"/>
                </a:solidFill>
                <a:latin typeface="+mj-lt"/>
                <a:ea typeface="+mj-ea"/>
                <a:cs typeface="+mj-cs"/>
              </a:rPr>
              <a:t>DON’T LOOK AWAY</a:t>
            </a:r>
          </a:p>
        </p:txBody>
      </p:sp>
    </p:spTree>
    <p:extLst>
      <p:ext uri="{BB962C8B-B14F-4D97-AF65-F5344CB8AC3E}">
        <p14:creationId xmlns:p14="http://schemas.microsoft.com/office/powerpoint/2010/main" val="256192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AutoShape 4" descr="data:image/jpeg;base64,/9j/4AAQSkZJRgABAQAAAQABAAD/2wBDAAkGBwgHBgkIBwgKCgkLDRYPDQwMDRsUFRAWIB0iIiAdHx8kKDQsJCYxJx8fLT0tMTU3Ojo6Iys/RD84QzQ5Ojf/2wBDAQoKCg0MDRoPDxo3JR8lNzc3Nzc3Nzc3Nzc3Nzc3Nzc3Nzc3Nzc3Nzc3Nzc3Nzc3Nzc3Nzc3Nzc3Nzc3Nzc3Nzf/wAARCAC3ARMDASIAAhEBAxEB/8QAHAABAAICAwEAAAAAAAAAAAAAAAUHBAYCAwgB/8QAPBAAAgEEAAQDBgIHBwUAAAAAAAECAwQFEQYSITETQVEHImFxgZEUMhUjUmKhscEWJDNCQ4KSNHKi0fD/xAAbAQEAAgMBAQAAAAAAAAAAAAAAAwQBAgYFB//EAC8RAAIBAgUCBgIBBAMAAAAAAAABAgMRBAUSITFBUQYTImFxgTKxkRRSofBiwfH/2gAMAwEAAhEDEQA/AKbAB2pWAAAAAAAAAAAAAAAAAAAAAAAAAAAAAAAAAAAAAAAAAAAAAAAAAAAAAAAAAAAAAAAAAAAAAABJWOGub3E5HJUl+osVB1Onfmlrp8u5HUqwpLVN2V0vtuy/yZSb4I0AEhgG0ZvhWpj+EcRmkpOV1vx15RUtum/rFfyJf2a52wd3RwuYxlpcxrzULevK1hOcZPtGT1txfr5fLtcFxQtp2kqVxQpVLaMdulKmpR1Hqvd1rpo4fPfEuIy/GU6PlNJO73/KO622/wBaLVKipxbueYAbBxhnqGav/wC4WFvZWVPpRhSowhKX703FdW/Tsvu3r52OGqVKtKM6kNLfS97FZpJ7AGZiMZc5i/hZWUeavUUnGPryxcn/AARhtaZIqkXNwT3W9vm9v0xYAA3MAAAAAAAAAAAAAAAAAAAAAAAAAAAAAAAAAAAAGx8GYnDZq+/A5W9r2leo0reUOVwm/wBl77P09e3fW7kw3CdhiuHrnC05VKtG6U/GqTS5pcy5fL0SWjz/AGFtUvb63taP+JXqxpw+cnpfzLtzPtAw+Fy1vi053MIPkua9OXMqOui/7n6pdvi+hwPizD4+rXhSwspSveWlW208O/6Xfgt4dwSbkV9xzw1g+Goq3t8hc3ORnqXhNRUacfWWvXyX17d9MNn9o9rChxXc16E41Le9jG6o1Iy2pxmurT9NqRrB1eTucsFTnUm5ykk23tz0suLcFepbU7I2PgO7scXm/wBK5KeqVlSnUhBNc1So1yxjFevvb+GtmyYT2pXsM3Vq5emp46tJapU0t26XZx/a+KffutdiuAR4zJMJjak6mIjqckl8Jb7dnfe/1wZjVlFWRm5qjQoZa8pWtSFW3jWl4U4PalDfutfTQw9Cxub+nRyd1Utbab1KvCnz8j8m1tdPX+phBdz0fLfleXqd7Wv1+TS+9y9OC+BbThy/lkqOQleSqUeWlLw1FJNp8yak97S+zNe4u4Aw2P8AxuYu8xUtLedWU40I26k+aT2oR95bffXw79FslMBnrPhDgLFVMpUqVK1wpVKVCDTm4yk30TfSKWn82Q/tcqW+VxWGzGPuFXtZSqU+aL6JtJra8pdHtd+h80wMs0lnF51ZKE5OGuytLRfZbWX/ALzuXZaPL2W/YrGWtvl3r4nwA+olEAAAAAAAAAAAAAAAAAAAAAAAAAAAAAAAG1cJcHf2noVJWuVtqNxS/wAS3qQlzJeUlruv5P6brYvF0cJSdWs7RXWzf6NoxcnZGuysriNhC+dN/hp1ZUo1PJySTa+0kY5e11wPTrcD0eH4Vqca9GSqxruL5fF23J676acl9iquLeGY8M1qdvVydvc3UluVGjCW6cfJyb7b8l9fTfjZT4jwuYTlSi/VqaSs94rh+32SVKMoK5BW9erbVoVrepKnVg9xnB6cX6pnXsA6GyvfqQnZUr1alOnTqTlKFJNQi3tRTe2l9W39WdYASS4AABkAAAHfeXtxfVI1Lqo6koQjTjvoowitRil5JJCF7cQsqtnGq/w1WcZypvquaO9S+D02t+jOgEflQ0qNlZGbsHKlTnVqQp04uU5yUYxXdt9kc7Siri5p0XWpUVOSj4lVtQj8W0npFl8J+zfJ2Gesb7I1LOdrQn4uqVVycmluOui6b0yhmWa4bL6blWkk7Npd7dEbQpym9isatOdGpOnVi4zhJxlF9013RxLR4x9nV/fZ29yOOq2dO0rPxpeNVcOSWtzb6a1vb38SsrimqVadONSFVRk0pw3yy+K2k9fQZZmuHzCkp0pXdk2uzfRidNwdmdYAPTNAAAAAAAAAAAAAAAAAAAAAAAAAT3AquZ8W4qFnWlSqSuI7lF/5O8l8uVPoQJmYrJXOKuXdWU1Tr+HKEamusOZabj6PTfXy2VsZTlVw86cLXaaV+N11NouzTPQtLiPE1c7PCwu4u+gtuC7N+cU/OSXdf+nrz/xDRuLbO39C8qVKtencTjOpUe5Te37zfx7mBGpONRVIykpp7Uk+u/XZkZTIXGUvJXl5JTuJxipz1pzaSW38Xrr6nh5L4fWUVnKnLVGUUnfnUu3s99um3JLUreYtzFAB0pAAAAAAAAAAAAAF0Zc/ssyVahwfc3WWulGwtarjSnV/04JJtb81tpJevRehTBIXOYu7jF2uNc+SztuZxpQ6KUnJtyl6vrr4JdPPfjZ5lbzPDxw/Cum31SXb3fH2SUp6HctT2rX1S64QtLvF3fPYXFZKq6T6VItNx356Ti9r179UU2SFtmLy3xd3jFU57O505UpttQkmmpR9H018U+vlqPGSZY8sw7w97pSbT6tPv79PpCrPW7gAHskYAAAAAAAAAAAAAAAAAAAAAAAA0TGQwNxY8P4zL1N+HfSqJLX5eVpL7+8/obH7PrPhXNOOOy9pKnkf9KoricY116a30l8PP5lq5Ph/FZDEUcbe0P7lbqLpxVRx5FGOl72/TZx2ceKY4DFwoOnJWfqulvGz/HffffpxYsU6GuLdzzeCf4wqYFZD8Pw3bSjb0tqVeVWUvGfwTfSK8vX7EAdVhq3n0o1NLjfo+fvkgas7AAE5gAAAAAAAAAAAAAH2nyqcXNOUd9UnptfMw9gc7ajUuLinQoxcqlSahCK823pL7mZn8VWwmXusdctOdCo48yWlNd1JfBpp/UtDgbhThe7dpnMVc3tWpbzUnQr1IPw6i8pJRXbun56RL8b8K4DIuWZzdzXtI0KSjOpSnGKkk+m04vb66Wu/RHHVfF1CnmCw7jLTZpq3q1X2Vv8AeSysO3C5RAMjIO0d5V/R8K0Lbm/VqvJSnr4tJLfy/j3Mc7CMtUU7WK4ABsYAAAAAAAAAAAAAAAAAAAAANn9nVO3XEtO+vqsKVpj6crqrOfZcvSP15pR0b1hvadZZDOVrLIUI22NrPkoVpPqvL9Z5JP4dvPa6qn4zlGLipNRl3W+jPmzwswyDDZjVlUxDbdko/wDHrde9/wDGxLCq4KyMvLWcsfk7uyn+a3rTpP8A2tr+hiH2c5TfNOTk/VvZ8PapqSglJ3ZGwADcwAAAAAAAAAAAAAAAWV7N8lZcNcMZTM38n+urxo0aS/NVlCO9R/59X5fwJDP5+w414FvfASpX9ny3E7aUuq5XpuL/AMy5XLr5eZVEqtSVOFOU5OEN8sW+i330j5TqzpS5qc5QlprcXp6a019U2vqc3W8OUquKeNcn5upST6JKyUbdmluyZVmo6ehxYDB0hCAAAAAAAAAAAAAAAAAAAAAAAAACb4UvcRa5BRz2Ohd2dTSlLclKl+8uVrfxX2+MNeq6VJzjFyt0XL+L2MpXdjs4c4ar5uwy13T5lGxtnUjpfnn35f8Aipv7epAaPSmCxuKx9go4WhSp2lfVVOnJyVTaWntt7WtFW+0WPC+HlLF4jE0f0h08Wtz1GqCfXSTlpya+iXx7cjlPiiWOx1SgqUmm1p49KSs9W+2/z2LFShpincr0AHaFYAAAAAAAAAAAAEpw/hLnOXFxRtFudC2qV2tb3yrovm20vqfOHqmJhkYLO29WrZz92cqU3GVP95evyL14V4dwmGhO7wfNKF1CLVV1edSiuq0/Tr/A5rxDn6yum4qD1P8AF29Pvvfp8E9GlrZ53BZvtAw/CPD9Kp4dvVqZO43KnQjcNRp7f5pLyj6Lz+W2VkeplmYwzCgq9OLUXxdWv8b8e5HOGh2YAB6JoAAAAAAAAAAAAAAAAAAAAAAAADst6NS4r06FKLlUqSUIJebb0jrC6PaMO9tgW3n/AGiW2DrWmLwFKldUbPlpV6kn7soxXLywa+X5uq9Nmp+0i4ssrkbTOY2fNQvqCU0+kqdSHRxkvJ6cP59dmoDfTR4WB8P4bA1IVaN9STUn/dfm/wB7r+CWVWUlZgBI2/jPhN4DD4W5cWqtak43XXtV3zJfaWv9h6lbGUqNWnRm/VNtL6V2aKLab7GoAAtGoAAAAAAB22tvVurmlb0Y81WrOMIL1k3pfxZPcdcO/wBm847SlzSt5041KM297WtP/wAk/porTxVKFeOHb9Uk2vhWv+/2baXa5riLfuOMLTgvC4jD29CN1eUqNN3VPm0qXMuaSb/abk+nl5lQdjlVqTq1JVKknKcm3KUnttvu2ynmWU0cydONfeEW3bu+F/G5tCo4Xsbx7Uq9nlq2MzuNqeJb3VB0pPs4zg9uMl5NKa+3p1einLxJ+H4fPLk3zcu+m/XRxLGX4P8AosNHDp3Ub2+L7fwtjWctTuAAXTUAAAAAAAAAAAAAAAAAAAAAAAAAAAAAAsz2XcTxq3VHBZK1p13Pf4Wu6UXKOk3yyfmtJ6fl27drRyVShQsa9xdUfGpUKcqsocim2opt6T89bKI4CytlgsncZa+9+VvbyVCin71SpLSSXotc235fZOb4f9pV7HL13npeNjrt6nThH/p0+nuL013Xn379/nGfeHa2Jxs6+Fh6YpNq9tT6qP1z7+5cpVlGNpGr8U5+txBkZXE6NO3oR3GjQpxSUI/HS6t+b/ppEMdt5ShQu61KnUjVhTqSjGpF7U0npNfBnUfQMNSp0aMadJWilsVG23dnLw5/sS+xu/EnCDsOB8Pk6VJ/iNbu9R66qPmg38ukfqd/su4tvbLJW+EreJcWdzUUKcebrQk/Nfu+q+q893LOThCU1GT0m0o938EcR4h8Q4zAY2lS8uyT1fl+S3VuNuvfctUaMZxbueXHCUVtxaXxRxT00ye4v4oveJsh49y3C3htULdS3Gmv6yfm/wCmkQJ2+GnVnSjKtHTJ8pO9vvYquyexb3sxyGHzMVRrYaypZaziqir0rWMedJpKe0vdltrf3XmltvF0sPa4qeSzePo3lO2XuRnRU3uTS0trpt66lT8HcRW3CuDyF7TUK2Uu5qjb0n2hGK25y+G5Lp5uPw2SOP43eb4dyGC4hqRdevRn+Hu5ainNe9GM/Je8kk/vrufO8xyLEzzGWJpKXlRkk93ez/Jx9lv/ANbFyFWKhpfJo+WvlkL6rcwtre1hN+7Rt6ahCC8kku/z8zDAPpFOEacVCPCKb3AANzAAAAAAAAAAAAAAAAAAAAAAAAAAAAAAAAAAAAAAABOcIZa3wWUlk69PxatCjP8AD0uqUqklyrb8kk5P/wC6SWB4/wAtjs9UyF5VndUrmSdxRk9JpduVdotLt9jUQefiMrwuJlOVaGpyVnfsui7b7/PwjdTkrWM3NO2eWu5WE+e1lWlKjLTT5G9rafnp6MIAu04aIKN72NWNjegDcwAAAAAAAAAAAAAAAAAAAAAAAAAAAAAAAAAAAAAAAAAAAAAAAAAAAAAAAAAAAAAAAAAAAAAAAAAAAf/Z"/>
          <p:cNvSpPr>
            <a:spLocks noChangeAspect="1" noChangeArrowheads="1"/>
          </p:cNvSpPr>
          <p:nvPr/>
        </p:nvSpPr>
        <p:spPr bwMode="auto">
          <a:xfrm>
            <a:off x="152400"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571472" y="1142984"/>
            <a:ext cx="7286676" cy="294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0838" indent="-285750">
              <a:buClr>
                <a:schemeClr val="accent1">
                  <a:lumMod val="50000"/>
                </a:schemeClr>
              </a:buClr>
            </a:pPr>
            <a:endParaRPr lang="en-GB" sz="1600" dirty="0" smtClean="0">
              <a:solidFill>
                <a:schemeClr val="tx1"/>
              </a:solidFill>
              <a:latin typeface="Arial" pitchFamily="34" charset="0"/>
              <a:cs typeface="Arial" pitchFamily="34" charset="0"/>
            </a:endParaRPr>
          </a:p>
        </p:txBody>
      </p:sp>
      <p:sp>
        <p:nvSpPr>
          <p:cNvPr id="10" name="Rectangle 9"/>
          <p:cNvSpPr/>
          <p:nvPr/>
        </p:nvSpPr>
        <p:spPr>
          <a:xfrm>
            <a:off x="152400" y="1740872"/>
            <a:ext cx="8740080" cy="2800767"/>
          </a:xfrm>
          <a:prstGeom prst="rect">
            <a:avLst/>
          </a:prstGeom>
        </p:spPr>
        <p:txBody>
          <a:bodyPr wrap="square">
            <a:spAutoFit/>
          </a:bodyPr>
          <a:lstStyle/>
          <a:p>
            <a:pPr marL="808038" lvl="1" indent="-285750" algn="just">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Support </a:t>
            </a:r>
            <a:r>
              <a:rPr lang="en-US" sz="1600" b="1" dirty="0">
                <a:solidFill>
                  <a:srgbClr val="146B42"/>
                </a:solidFill>
                <a:latin typeface="Arial" pitchFamily="34" charset="0"/>
                <a:cs typeface="Arial" pitchFamily="34" charset="0"/>
              </a:rPr>
              <a:t>the efforts made in Brazil </a:t>
            </a:r>
            <a:r>
              <a:rPr lang="en-US" sz="1600" dirty="0">
                <a:latin typeface="Arial" pitchFamily="34" charset="0"/>
                <a:cs typeface="Arial" pitchFamily="34" charset="0"/>
              </a:rPr>
              <a:t>to limit the risk of an increase of </a:t>
            </a:r>
            <a:r>
              <a:rPr lang="en-US" sz="1600" dirty="0" smtClean="0">
                <a:latin typeface="Arial" pitchFamily="34" charset="0"/>
                <a:cs typeface="Arial" pitchFamily="34" charset="0"/>
              </a:rPr>
              <a:t>CSE in </a:t>
            </a:r>
            <a:r>
              <a:rPr lang="en-US" sz="1600" dirty="0">
                <a:latin typeface="Arial" pitchFamily="34" charset="0"/>
                <a:cs typeface="Arial" pitchFamily="34" charset="0"/>
              </a:rPr>
              <a:t>the country during the World </a:t>
            </a:r>
            <a:r>
              <a:rPr lang="en-US" sz="1600" dirty="0" smtClean="0">
                <a:latin typeface="Arial" pitchFamily="34" charset="0"/>
                <a:cs typeface="Arial" pitchFamily="34" charset="0"/>
              </a:rPr>
              <a:t>Cup linked to:</a:t>
            </a:r>
            <a:endParaRPr lang="en-US" sz="1600" b="1" dirty="0" smtClean="0">
              <a:latin typeface="Arial" pitchFamily="34" charset="0"/>
              <a:cs typeface="Arial" pitchFamily="34" charset="0"/>
            </a:endParaRPr>
          </a:p>
          <a:p>
            <a:pPr marL="522288" lvl="1" algn="just">
              <a:buClr>
                <a:schemeClr val="accent1">
                  <a:lumMod val="50000"/>
                </a:schemeClr>
              </a:buClr>
            </a:pPr>
            <a:endParaRPr lang="en-US" sz="1600" b="1" dirty="0" smtClean="0">
              <a:latin typeface="Arial" pitchFamily="34" charset="0"/>
              <a:cs typeface="Arial" pitchFamily="34" charset="0"/>
            </a:endParaRPr>
          </a:p>
          <a:p>
            <a:pPr marL="1265238" lvl="1" indent="-285750" algn="just">
              <a:buClr>
                <a:schemeClr val="accent1">
                  <a:lumMod val="50000"/>
                </a:schemeClr>
              </a:buClr>
              <a:buFont typeface="Wingdings" pitchFamily="2" charset="2"/>
              <a:buChar char="§"/>
            </a:pPr>
            <a:r>
              <a:rPr lang="en-US" sz="1600" dirty="0">
                <a:latin typeface="Arial" pitchFamily="34" charset="0"/>
                <a:cs typeface="Arial" pitchFamily="34" charset="0"/>
              </a:rPr>
              <a:t>A critical situation: 250,000 </a:t>
            </a:r>
            <a:r>
              <a:rPr lang="en-US" sz="1600" dirty="0" smtClean="0">
                <a:latin typeface="Arial" pitchFamily="34" charset="0"/>
                <a:cs typeface="Arial" pitchFamily="34" charset="0"/>
              </a:rPr>
              <a:t>children </a:t>
            </a:r>
            <a:r>
              <a:rPr lang="en-US" sz="1600" dirty="0">
                <a:latin typeface="Arial" pitchFamily="34" charset="0"/>
                <a:cs typeface="Arial" pitchFamily="34" charset="0"/>
              </a:rPr>
              <a:t>victims of CSE (US State Department 2009</a:t>
            </a:r>
            <a:r>
              <a:rPr lang="en-US" sz="1600" dirty="0" smtClean="0">
                <a:latin typeface="Arial" pitchFamily="34" charset="0"/>
                <a:cs typeface="Arial" pitchFamily="34" charset="0"/>
              </a:rPr>
              <a:t>)</a:t>
            </a:r>
          </a:p>
          <a:p>
            <a:pPr marL="1265238" lvl="1" indent="-285750" algn="just">
              <a:buClr>
                <a:schemeClr val="accent1">
                  <a:lumMod val="50000"/>
                </a:schemeClr>
              </a:buClr>
              <a:buFont typeface="Wingdings" pitchFamily="2" charset="2"/>
              <a:buChar char="§"/>
            </a:pPr>
            <a:endParaRPr lang="en-US" sz="1600" dirty="0">
              <a:latin typeface="Arial" pitchFamily="34" charset="0"/>
              <a:cs typeface="Arial" pitchFamily="34" charset="0"/>
            </a:endParaRPr>
          </a:p>
          <a:p>
            <a:pPr marL="1265238" lvl="1" indent="-285750" algn="just">
              <a:buClr>
                <a:schemeClr val="accent1">
                  <a:lumMod val="50000"/>
                </a:schemeClr>
              </a:buClr>
              <a:buFont typeface="Wingdings" pitchFamily="2" charset="2"/>
              <a:buChar char="§"/>
            </a:pPr>
            <a:r>
              <a:rPr lang="en-US" sz="1600" dirty="0" smtClean="0">
                <a:latin typeface="Arial" pitchFamily="34" charset="0"/>
                <a:cs typeface="Arial" pitchFamily="34" charset="0"/>
              </a:rPr>
              <a:t>A huge increase of travelers in a festive context: 600,000 </a:t>
            </a:r>
            <a:r>
              <a:rPr lang="en-US" sz="1600" dirty="0">
                <a:latin typeface="Arial" pitchFamily="34" charset="0"/>
                <a:cs typeface="Arial" pitchFamily="34" charset="0"/>
              </a:rPr>
              <a:t>foreign tourists and 3 million Brazilian tourists expected for the World </a:t>
            </a:r>
            <a:r>
              <a:rPr lang="en-US" sz="1600" dirty="0" smtClean="0">
                <a:latin typeface="Arial" pitchFamily="34" charset="0"/>
                <a:cs typeface="Arial" pitchFamily="34" charset="0"/>
              </a:rPr>
              <a:t>Cup</a:t>
            </a:r>
          </a:p>
          <a:p>
            <a:pPr marL="1265238" lvl="1" indent="-285750" algn="just">
              <a:buClr>
                <a:schemeClr val="accent1">
                  <a:lumMod val="50000"/>
                </a:schemeClr>
              </a:buClr>
              <a:buFont typeface="Wingdings" pitchFamily="2" charset="2"/>
              <a:buChar char="§"/>
            </a:pPr>
            <a:endParaRPr lang="en-US" sz="1600" dirty="0" smtClean="0">
              <a:latin typeface="Arial" pitchFamily="34" charset="0"/>
              <a:cs typeface="Arial" pitchFamily="34" charset="0"/>
            </a:endParaRPr>
          </a:p>
          <a:p>
            <a:pPr marL="1265238" lvl="1" indent="-285750" algn="just">
              <a:buClr>
                <a:schemeClr val="accent1">
                  <a:lumMod val="50000"/>
                </a:schemeClr>
              </a:buClr>
              <a:buFont typeface="Wingdings" pitchFamily="2" charset="2"/>
              <a:buChar char="§"/>
            </a:pPr>
            <a:r>
              <a:rPr lang="en-US" sz="1600" dirty="0" smtClean="0">
                <a:latin typeface="Arial" pitchFamily="34" charset="0"/>
                <a:cs typeface="Arial" pitchFamily="34" charset="0"/>
              </a:rPr>
              <a:t>An o</a:t>
            </a:r>
            <a:r>
              <a:rPr lang="en-US" sz="1600" dirty="0" smtClean="0">
                <a:latin typeface="Arial" pitchFamily="34" charset="0"/>
                <a:cs typeface="Arial" pitchFamily="34" charset="0"/>
              </a:rPr>
              <a:t>pportunity of income for poor families</a:t>
            </a:r>
            <a:endParaRPr lang="en-US" sz="1600" dirty="0">
              <a:latin typeface="Arial" pitchFamily="34" charset="0"/>
              <a:cs typeface="Arial" pitchFamily="34" charset="0"/>
            </a:endParaRPr>
          </a:p>
          <a:p>
            <a:pPr marL="1265238" lvl="1" indent="-285750" algn="just">
              <a:buClr>
                <a:schemeClr val="accent1">
                  <a:lumMod val="50000"/>
                </a:schemeClr>
              </a:buClr>
              <a:buFont typeface="Wingdings" pitchFamily="2" charset="2"/>
              <a:buChar char="§"/>
            </a:pPr>
            <a:endParaRPr lang="en-US" sz="1600" dirty="0" smtClean="0">
              <a:latin typeface="Arial" pitchFamily="34" charset="0"/>
              <a:cs typeface="Arial" pitchFamily="34" charset="0"/>
            </a:endParaRPr>
          </a:p>
          <a:p>
            <a:pPr marL="979488" lvl="1" algn="just">
              <a:buClr>
                <a:schemeClr val="accent1">
                  <a:lumMod val="50000"/>
                </a:schemeClr>
              </a:buClr>
            </a:pPr>
            <a:endParaRPr lang="en-US" sz="1600" dirty="0">
              <a:latin typeface="Arial" pitchFamily="34" charset="0"/>
              <a:cs typeface="Arial" pitchFamily="34" charset="0"/>
            </a:endParaRPr>
          </a:p>
        </p:txBody>
      </p:sp>
      <p:sp>
        <p:nvSpPr>
          <p:cNvPr id="12" name="Rectangle 11"/>
          <p:cNvSpPr/>
          <p:nvPr/>
        </p:nvSpPr>
        <p:spPr>
          <a:xfrm>
            <a:off x="357158" y="457508"/>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JUSTIFICATION OF THE SPORT CAMPAIGN </a:t>
            </a:r>
            <a:endParaRPr lang="en-GB" sz="3200" dirty="0">
              <a:solidFill>
                <a:srgbClr val="146B42"/>
              </a:solidFill>
              <a:latin typeface="+mj-lt"/>
              <a:ea typeface="+mj-ea"/>
              <a:cs typeface="+mj-cs"/>
            </a:endParaRPr>
          </a:p>
        </p:txBody>
      </p:sp>
    </p:spTree>
    <p:extLst>
      <p:ext uri="{BB962C8B-B14F-4D97-AF65-F5344CB8AC3E}">
        <p14:creationId xmlns:p14="http://schemas.microsoft.com/office/powerpoint/2010/main" val="3248357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descr="data:image/jpeg;base64,/9j/4AAQSkZJRgABAQAAAQABAAD/2wBDAAkGBwgHBgkIBwgKCgkLDRYPDQwMDRsUFRAWIB0iIiAdHx8kKDQsJCYxJx8fLT0tMTU3Ojo6Iys/RD84QzQ5Ojf/2wBDAQoKCg0MDRoPDxo3JR8lNzc3Nzc3Nzc3Nzc3Nzc3Nzc3Nzc3Nzc3Nzc3Nzc3Nzc3Nzc3Nzc3Nzc3Nzc3Nzc3Nzf/wAARCAC3ARMDASIAAhEBAxEB/8QAHAABAAICAwEAAAAAAAAAAAAAAAUHBAYCAwgB/8QAPBAAAgEEAAQDBgIHBwUAAAAAAAECAwQFEQYSITETQVEHImFxgZEUMhUjUmKhscEWJDNCQ4KSNHKi0fD/xAAbAQEAAgMBAQAAAAAAAAAAAAAAAwQBAgYFB//EAC8RAAIBAgUCBgIBBAMAAAAAAAABAgMRBAUSITFBUQYTImFxgTKxkRRSofBiwfH/2gAMAwEAAhEDEQA/AKbAB2pWAAAAAAAAAAAAAAAAAAAAAAAAAAAAAAAAAAAAAAAAAAAAAAAAAAAAAAAAAAAAAAAAAAAAAABJWOGub3E5HJUl+osVB1Onfmlrp8u5HUqwpLVN2V0vtuy/yZSb4I0AEhgG0ZvhWpj+EcRmkpOV1vx15RUtum/rFfyJf2a52wd3RwuYxlpcxrzULevK1hOcZPtGT1txfr5fLtcFxQtp2kqVxQpVLaMdulKmpR1Hqvd1rpo4fPfEuIy/GU6PlNJO73/KO622/wBaLVKipxbueYAbBxhnqGav/wC4WFvZWVPpRhSowhKX703FdW/Tsvu3r52OGqVKtKM6kNLfS97FZpJ7AGZiMZc5i/hZWUeavUUnGPryxcn/AARhtaZIqkXNwT3W9vm9v0xYAA3MAAAAAAAAAAAAAAAAAAAAAAAAAAAAAAAAAAAAGx8GYnDZq+/A5W9r2leo0reUOVwm/wBl77P09e3fW7kw3CdhiuHrnC05VKtG6U/GqTS5pcy5fL0SWjz/AGFtUvb63taP+JXqxpw+cnpfzLtzPtAw+Fy1vi053MIPkua9OXMqOui/7n6pdvi+hwPizD4+rXhSwspSveWlW208O/6Xfgt4dwSbkV9xzw1g+Goq3t8hc3ORnqXhNRUacfWWvXyX17d9MNn9o9rChxXc16E41Le9jG6o1Iy2pxmurT9NqRrB1eTucsFTnUm5ykk23tz0suLcFepbU7I2PgO7scXm/wBK5KeqVlSnUhBNc1So1yxjFevvb+GtmyYT2pXsM3Vq5emp46tJapU0t26XZx/a+KffutdiuAR4zJMJjak6mIjqckl8Jb7dnfe/1wZjVlFWRm5qjQoZa8pWtSFW3jWl4U4PalDfutfTQw9Cxub+nRyd1Utbab1KvCnz8j8m1tdPX+phBdz0fLfleXqd7Wv1+TS+9y9OC+BbThy/lkqOQleSqUeWlLw1FJNp8yak97S+zNe4u4Aw2P8AxuYu8xUtLedWU40I26k+aT2oR95bffXw79FslMBnrPhDgLFVMpUqVK1wpVKVCDTm4yk30TfSKWn82Q/tcqW+VxWGzGPuFXtZSqU+aL6JtJra8pdHtd+h80wMs0lnF51ZKE5OGuytLRfZbWX/ALzuXZaPL2W/YrGWtvl3r4nwA+olEAAAAAAAAAAAAAAAAAAAAAAAAAAAAAAAG1cJcHf2noVJWuVtqNxS/wAS3qQlzJeUlruv5P6brYvF0cJSdWs7RXWzf6NoxcnZGuysriNhC+dN/hp1ZUo1PJySTa+0kY5e11wPTrcD0eH4Vqca9GSqxruL5fF23J676acl9iquLeGY8M1qdvVydvc3UluVGjCW6cfJyb7b8l9fTfjZT4jwuYTlSi/VqaSs94rh+32SVKMoK5BW9erbVoVrepKnVg9xnB6cX6pnXsA6GyvfqQnZUr1alOnTqTlKFJNQi3tRTe2l9W39WdYASS4AABkAAAHfeXtxfVI1Lqo6koQjTjvoowitRil5JJCF7cQsqtnGq/w1WcZypvquaO9S+D02t+jOgEflQ0qNlZGbsHKlTnVqQp04uU5yUYxXdt9kc7Siri5p0XWpUVOSj4lVtQj8W0npFl8J+zfJ2Gesb7I1LOdrQn4uqVVycmluOui6b0yhmWa4bL6blWkk7Npd7dEbQpym9isatOdGpOnVi4zhJxlF9013RxLR4x9nV/fZ29yOOq2dO0rPxpeNVcOSWtzb6a1vb38SsrimqVadONSFVRk0pw3yy+K2k9fQZZmuHzCkp0pXdk2uzfRidNwdmdYAPTNAAAAAAAAAAAAAAAAAAAAAAAAAT3AquZ8W4qFnWlSqSuI7lF/5O8l8uVPoQJmYrJXOKuXdWU1Tr+HKEamusOZabj6PTfXy2VsZTlVw86cLXaaV+N11NouzTPQtLiPE1c7PCwu4u+gtuC7N+cU/OSXdf+nrz/xDRuLbO39C8qVKtencTjOpUe5Te37zfx7mBGpONRVIykpp7Uk+u/XZkZTIXGUvJXl5JTuJxipz1pzaSW38Xrr6nh5L4fWUVnKnLVGUUnfnUu3s99um3JLUreYtzFAB0pAAAAAAAAAAAAAF0Zc/ssyVahwfc3WWulGwtarjSnV/04JJtb81tpJevRehTBIXOYu7jF2uNc+SztuZxpQ6KUnJtyl6vrr4JdPPfjZ5lbzPDxw/Cum31SXb3fH2SUp6HctT2rX1S64QtLvF3fPYXFZKq6T6VItNx356Ti9r179UU2SFtmLy3xd3jFU57O505UpttQkmmpR9H018U+vlqPGSZY8sw7w97pSbT6tPv79PpCrPW7gAHskYAAAAAAAAAAAAAAAAAAAAAAAA0TGQwNxY8P4zL1N+HfSqJLX5eVpL7+8/obH7PrPhXNOOOy9pKnkf9KoricY116a30l8PP5lq5Ph/FZDEUcbe0P7lbqLpxVRx5FGOl72/TZx2ceKY4DFwoOnJWfqulvGz/HffffpxYsU6GuLdzzeCf4wqYFZD8Pw3bSjb0tqVeVWUvGfwTfSK8vX7EAdVhq3n0o1NLjfo+fvkgas7AAE5gAAAAAAAAAAAAAH2nyqcXNOUd9UnptfMw9gc7ajUuLinQoxcqlSahCK823pL7mZn8VWwmXusdctOdCo48yWlNd1JfBpp/UtDgbhThe7dpnMVc3tWpbzUnQr1IPw6i8pJRXbun56RL8b8K4DIuWZzdzXtI0KSjOpSnGKkk+m04vb66Wu/RHHVfF1CnmCw7jLTZpq3q1X2Vv8AeSysO3C5RAMjIO0d5V/R8K0Lbm/VqvJSnr4tJLfy/j3Mc7CMtUU7WK4ABsYAAAAAAAAAAAAAAAAAAAAANn9nVO3XEtO+vqsKVpj6crqrOfZcvSP15pR0b1hvadZZDOVrLIUI22NrPkoVpPqvL9Z5JP4dvPa6qn4zlGLipNRl3W+jPmzwswyDDZjVlUxDbdko/wDHrde9/wDGxLCq4KyMvLWcsfk7uyn+a3rTpP8A2tr+hiH2c5TfNOTk/VvZ8PapqSglJ3ZGwADcwAAAAAAAAAAAAAAAWV7N8lZcNcMZTM38n+urxo0aS/NVlCO9R/59X5fwJDP5+w414FvfASpX9ny3E7aUuq5XpuL/AMy5XLr5eZVEqtSVOFOU5OEN8sW+i330j5TqzpS5qc5QlprcXp6a019U2vqc3W8OUquKeNcn5upST6JKyUbdmluyZVmo6ehxYDB0hCAAAAAAAAAAAAAAAAAAAAAAAAACb4UvcRa5BRz2Ohd2dTSlLclKl+8uVrfxX2+MNeq6VJzjFyt0XL+L2MpXdjs4c4ar5uwy13T5lGxtnUjpfnn35f8Aipv7epAaPSmCxuKx9go4WhSp2lfVVOnJyVTaWntt7WtFW+0WPC+HlLF4jE0f0h08Wtz1GqCfXSTlpya+iXx7cjlPiiWOx1SgqUmm1p49KSs9W+2/z2LFShpincr0AHaFYAAAAAAAAAAAAEpw/hLnOXFxRtFudC2qV2tb3yrovm20vqfOHqmJhkYLO29WrZz92cqU3GVP95evyL14V4dwmGhO7wfNKF1CLVV1edSiuq0/Tr/A5rxDn6yum4qD1P8AF29Pvvfp8E9GlrZ53BZvtAw/CPD9Kp4dvVqZO43KnQjcNRp7f5pLyj6Lz+W2VkeplmYwzCgq9OLUXxdWv8b8e5HOGh2YAB6JoAAAAAAAAAAAAAAAAAAAAAAAADst6NS4r06FKLlUqSUIJebb0jrC6PaMO9tgW3n/AGiW2DrWmLwFKldUbPlpV6kn7soxXLywa+X5uq9Nmp+0i4ssrkbTOY2fNQvqCU0+kqdSHRxkvJ6cP59dmoDfTR4WB8P4bA1IVaN9STUn/dfm/wB7r+CWVWUlZgBI2/jPhN4DD4W5cWqtak43XXtV3zJfaWv9h6lbGUqNWnRm/VNtL6V2aKLab7GoAAtGoAAAAAAB22tvVurmlb0Y81WrOMIL1k3pfxZPcdcO/wBm847SlzSt5041KM297WtP/wAk/porTxVKFeOHb9Uk2vhWv+/2baXa5riLfuOMLTgvC4jD29CN1eUqNN3VPm0qXMuaSb/abk+nl5lQdjlVqTq1JVKknKcm3KUnttvu2ynmWU0cydONfeEW3bu+F/G5tCo4Xsbx7Uq9nlq2MzuNqeJb3VB0pPs4zg9uMl5NKa+3p1einLxJ+H4fPLk3zcu+m/XRxLGX4P8AosNHDp3Ub2+L7fwtjWctTuAAXTUAAAAAAAAAAAAAAAAAAAAAAAAAAAAAAsz2XcTxq3VHBZK1p13Pf4Wu6UXKOk3yyfmtJ6fl27drRyVShQsa9xdUfGpUKcqsocim2opt6T89bKI4CytlgsncZa+9+VvbyVCin71SpLSSXotc235fZOb4f9pV7HL13npeNjrt6nThH/p0+nuL013Xn379/nGfeHa2Jxs6+Fh6YpNq9tT6qP1z7+5cpVlGNpGr8U5+txBkZXE6NO3oR3GjQpxSUI/HS6t+b/ppEMdt5ShQu61KnUjVhTqSjGpF7U0npNfBnUfQMNSp0aMadJWilsVG23dnLw5/sS+xu/EnCDsOB8Pk6VJ/iNbu9R66qPmg38ukfqd/su4tvbLJW+EreJcWdzUUKcebrQk/Nfu+q+q893LOThCU1GT0m0o938EcR4h8Q4zAY2lS8uyT1fl+S3VuNuvfctUaMZxbueXHCUVtxaXxRxT00ye4v4oveJsh49y3C3htULdS3Gmv6yfm/wCmkQJ2+GnVnSjKtHTJ8pO9vvYquyexb3sxyGHzMVRrYaypZaziqir0rWMedJpKe0vdltrf3XmltvF0sPa4qeSzePo3lO2XuRnRU3uTS0trpt66lT8HcRW3CuDyF7TUK2Uu5qjb0n2hGK25y+G5Lp5uPw2SOP43eb4dyGC4hqRdevRn+Hu5ainNe9GM/Je8kk/vrufO8xyLEzzGWJpKXlRkk93ez/Jx9lv/ANbFyFWKhpfJo+WvlkL6rcwtre1hN+7Rt6ahCC8kku/z8zDAPpFOEacVCPCKb3AANzAAAAAAAAAAAAAAAAAAAAAAAAAAAAAAAAAAAAAAABOcIZa3wWUlk69PxatCjP8AD0uqUqklyrb8kk5P/wC6SWB4/wAtjs9UyF5VndUrmSdxRk9JpduVdotLt9jUQefiMrwuJlOVaGpyVnfsui7b7/PwjdTkrWM3NO2eWu5WE+e1lWlKjLTT5G9rafnp6MIAu04aIKN72NWNjegDcwAAAAAAAAAAAAAAAAAAAAAAAAAAAAAAAAAAAAAAAAAAAAAAAAAAAAAAAAAAAAAAAAAAAAAAAAAAAf/Z"/>
          <p:cNvSpPr>
            <a:spLocks noChangeAspect="1" noChangeArrowheads="1"/>
          </p:cNvSpPr>
          <p:nvPr/>
        </p:nvSpPr>
        <p:spPr bwMode="auto">
          <a:xfrm>
            <a:off x="152400"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571472" y="1142984"/>
            <a:ext cx="7286676" cy="294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0838" indent="-285750">
              <a:buClr>
                <a:schemeClr val="accent1">
                  <a:lumMod val="50000"/>
                </a:schemeClr>
              </a:buClr>
            </a:pPr>
            <a:endParaRPr lang="en-GB" sz="1600" dirty="0" smtClean="0">
              <a:solidFill>
                <a:schemeClr val="tx1"/>
              </a:solidFill>
              <a:latin typeface="Arial" pitchFamily="34" charset="0"/>
              <a:cs typeface="Arial" pitchFamily="34" charset="0"/>
            </a:endParaRPr>
          </a:p>
        </p:txBody>
      </p:sp>
      <p:sp>
        <p:nvSpPr>
          <p:cNvPr id="10" name="Rectangle 9"/>
          <p:cNvSpPr/>
          <p:nvPr/>
        </p:nvSpPr>
        <p:spPr>
          <a:xfrm>
            <a:off x="107504" y="1250751"/>
            <a:ext cx="8536462" cy="4770537"/>
          </a:xfrm>
          <a:prstGeom prst="rect">
            <a:avLst/>
          </a:prstGeom>
        </p:spPr>
        <p:txBody>
          <a:bodyPr wrap="square">
            <a:spAutoFit/>
          </a:bodyPr>
          <a:lstStyle/>
          <a:p>
            <a:pPr marL="522288" lvl="1" algn="just">
              <a:buClr>
                <a:schemeClr val="accent1">
                  <a:lumMod val="50000"/>
                </a:schemeClr>
              </a:buClr>
            </a:pPr>
            <a:endParaRPr lang="en-US" sz="1600" b="1" dirty="0" smtClean="0">
              <a:latin typeface="Arial" pitchFamily="34" charset="0"/>
              <a:cs typeface="Arial" pitchFamily="34" charset="0"/>
            </a:endParaRPr>
          </a:p>
          <a:p>
            <a:pPr marL="522288" lvl="1" algn="just">
              <a:buClr>
                <a:schemeClr val="accent1">
                  <a:lumMod val="50000"/>
                </a:schemeClr>
              </a:buClr>
            </a:pPr>
            <a:endParaRPr lang="en-US" sz="1600" b="1" dirty="0" smtClean="0">
              <a:latin typeface="Arial" pitchFamily="34" charset="0"/>
              <a:cs typeface="Arial" pitchFamily="34" charset="0"/>
            </a:endParaRPr>
          </a:p>
          <a:p>
            <a:pPr marL="808038" lvl="1" indent="-285750" algn="just">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Specific </a:t>
            </a:r>
            <a:r>
              <a:rPr lang="en-US" sz="1600" b="1" dirty="0" smtClean="0">
                <a:solidFill>
                  <a:srgbClr val="146B42"/>
                </a:solidFill>
                <a:latin typeface="Arial" pitchFamily="34" charset="0"/>
                <a:cs typeface="Arial" pitchFamily="34" charset="0"/>
              </a:rPr>
              <a:t>Objective:</a:t>
            </a:r>
            <a:r>
              <a:rPr lang="en-US" sz="1600" dirty="0" smtClean="0">
                <a:latin typeface="Arial" pitchFamily="34" charset="0"/>
                <a:cs typeface="Arial" pitchFamily="34" charset="0"/>
              </a:rPr>
              <a:t> </a:t>
            </a:r>
            <a:r>
              <a:rPr lang="en-US" sz="1600" dirty="0" smtClean="0">
                <a:latin typeface="Arial" pitchFamily="34" charset="0"/>
                <a:cs typeface="Arial" pitchFamily="34" charset="0"/>
              </a:rPr>
              <a:t>Reduce the number of cases of Child Prostitution by dissuading potential abusers during the Cup in Brazil</a:t>
            </a:r>
          </a:p>
          <a:p>
            <a:pPr marL="808038" lvl="1" indent="-285750" algn="just">
              <a:buClr>
                <a:schemeClr val="accent1">
                  <a:lumMod val="50000"/>
                </a:schemeClr>
              </a:buClr>
              <a:buFont typeface="Wingdings" pitchFamily="2" charset="2"/>
              <a:buChar char="§"/>
            </a:pPr>
            <a:endParaRPr lang="en-US" sz="1600" dirty="0" smtClean="0">
              <a:latin typeface="Arial" pitchFamily="34" charset="0"/>
              <a:cs typeface="Arial" pitchFamily="34" charset="0"/>
            </a:endParaRPr>
          </a:p>
          <a:p>
            <a:pPr marL="808038" lvl="1" indent="-285750" algn="just">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Specific </a:t>
            </a:r>
            <a:r>
              <a:rPr lang="en-US" sz="1600" b="1" dirty="0">
                <a:solidFill>
                  <a:srgbClr val="146B42"/>
                </a:solidFill>
                <a:latin typeface="Arial" pitchFamily="34" charset="0"/>
                <a:cs typeface="Arial" pitchFamily="34" charset="0"/>
              </a:rPr>
              <a:t>target:</a:t>
            </a:r>
            <a:r>
              <a:rPr lang="en-US" sz="1600" dirty="0">
                <a:solidFill>
                  <a:srgbClr val="146B42"/>
                </a:solidFill>
                <a:latin typeface="Arial" pitchFamily="34" charset="0"/>
                <a:cs typeface="Arial" pitchFamily="34" charset="0"/>
              </a:rPr>
              <a:t> </a:t>
            </a:r>
            <a:r>
              <a:rPr lang="en-US" sz="1600" dirty="0" smtClean="0">
                <a:latin typeface="Arial" pitchFamily="34" charset="0"/>
                <a:cs typeface="Arial" pitchFamily="34" charset="0"/>
              </a:rPr>
              <a:t>people travelling and football supporters from Europe </a:t>
            </a:r>
            <a:r>
              <a:rPr lang="en-US" sz="1600" dirty="0">
                <a:latin typeface="Arial" pitchFamily="34" charset="0"/>
                <a:cs typeface="Arial" pitchFamily="34" charset="0"/>
              </a:rPr>
              <a:t>and </a:t>
            </a:r>
            <a:r>
              <a:rPr lang="en-US" sz="1600" dirty="0" smtClean="0">
                <a:latin typeface="Arial" pitchFamily="34" charset="0"/>
                <a:cs typeface="Arial" pitchFamily="34" charset="0"/>
              </a:rPr>
              <a:t> </a:t>
            </a:r>
            <a:r>
              <a:rPr lang="en-US" sz="1600" dirty="0">
                <a:latin typeface="Arial" pitchFamily="34" charset="0"/>
                <a:cs typeface="Arial" pitchFamily="34" charset="0"/>
              </a:rPr>
              <a:t>specifically to the World Cup in </a:t>
            </a:r>
            <a:r>
              <a:rPr lang="en-US" sz="1600" dirty="0" smtClean="0">
                <a:latin typeface="Arial" pitchFamily="34" charset="0"/>
                <a:cs typeface="Arial" pitchFamily="34" charset="0"/>
              </a:rPr>
              <a:t>Brazil</a:t>
            </a:r>
          </a:p>
          <a:p>
            <a:pPr marL="808038" lvl="1" indent="-285750" algn="just">
              <a:buClr>
                <a:schemeClr val="accent1">
                  <a:lumMod val="50000"/>
                </a:schemeClr>
              </a:buClr>
              <a:buFont typeface="Wingdings" pitchFamily="2" charset="2"/>
              <a:buChar char="§"/>
            </a:pPr>
            <a:endParaRPr lang="en-US" sz="1600" b="1" dirty="0">
              <a:solidFill>
                <a:srgbClr val="146B42"/>
              </a:solidFill>
              <a:latin typeface="Arial" pitchFamily="34" charset="0"/>
              <a:cs typeface="Arial" pitchFamily="34" charset="0"/>
            </a:endParaRPr>
          </a:p>
          <a:p>
            <a:pPr marL="808038" lvl="1" indent="-285750" algn="just">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Localization: dissemination in 16 </a:t>
            </a:r>
            <a:r>
              <a:rPr lang="en-US" sz="1600" b="1" dirty="0">
                <a:solidFill>
                  <a:srgbClr val="146B42"/>
                </a:solidFill>
                <a:latin typeface="Arial" pitchFamily="34" charset="0"/>
                <a:cs typeface="Arial" pitchFamily="34" charset="0"/>
              </a:rPr>
              <a:t>European countries and Brazil: </a:t>
            </a:r>
            <a:r>
              <a:rPr lang="en-US" sz="1600" b="1" dirty="0">
                <a:latin typeface="Arial" pitchFamily="34" charset="0"/>
                <a:cs typeface="Arial" pitchFamily="34" charset="0"/>
              </a:rPr>
              <a:t>France, Italy, </a:t>
            </a:r>
            <a:r>
              <a:rPr lang="en-US" sz="1600" b="1" dirty="0" smtClean="0">
                <a:latin typeface="Arial" pitchFamily="34" charset="0"/>
                <a:cs typeface="Arial" pitchFamily="34" charset="0"/>
              </a:rPr>
              <a:t>Spain, Netherlands</a:t>
            </a:r>
            <a:r>
              <a:rPr lang="en-US" sz="1600" b="1" dirty="0">
                <a:latin typeface="Arial" pitchFamily="34" charset="0"/>
                <a:cs typeface="Arial" pitchFamily="34" charset="0"/>
              </a:rPr>
              <a:t>, </a:t>
            </a:r>
            <a:r>
              <a:rPr lang="en-US" sz="1600" b="1" dirty="0" smtClean="0">
                <a:latin typeface="Arial" pitchFamily="34" charset="0"/>
                <a:cs typeface="Arial" pitchFamily="34" charset="0"/>
              </a:rPr>
              <a:t>Germany, </a:t>
            </a:r>
            <a:r>
              <a:rPr lang="en-US" sz="1600" dirty="0" smtClean="0">
                <a:latin typeface="Arial" pitchFamily="34" charset="0"/>
                <a:cs typeface="Arial" pitchFamily="34" charset="0"/>
              </a:rPr>
              <a:t>Belgium</a:t>
            </a:r>
            <a:r>
              <a:rPr lang="en-US" sz="1600" dirty="0">
                <a:latin typeface="Arial" pitchFamily="34" charset="0"/>
                <a:cs typeface="Arial" pitchFamily="34" charset="0"/>
              </a:rPr>
              <a:t>, </a:t>
            </a:r>
            <a:r>
              <a:rPr lang="en-US" sz="1600" dirty="0" smtClean="0">
                <a:latin typeface="Arial" pitchFamily="34" charset="0"/>
                <a:cs typeface="Arial" pitchFamily="34" charset="0"/>
              </a:rPr>
              <a:t>Switzerland</a:t>
            </a:r>
            <a:r>
              <a:rPr lang="en-US" sz="1600" dirty="0">
                <a:latin typeface="Arial" pitchFamily="34" charset="0"/>
                <a:cs typeface="Arial" pitchFamily="34" charset="0"/>
              </a:rPr>
              <a:t>, </a:t>
            </a:r>
            <a:r>
              <a:rPr lang="en-US" sz="1600" dirty="0" smtClean="0">
                <a:latin typeface="Arial" pitchFamily="34" charset="0"/>
                <a:cs typeface="Arial" pitchFamily="34" charset="0"/>
              </a:rPr>
              <a:t>United </a:t>
            </a:r>
            <a:r>
              <a:rPr lang="en-US" sz="1600" dirty="0">
                <a:latin typeface="Arial" pitchFamily="34" charset="0"/>
                <a:cs typeface="Arial" pitchFamily="34" charset="0"/>
              </a:rPr>
              <a:t>Kingdom, </a:t>
            </a:r>
            <a:r>
              <a:rPr lang="en-US" sz="1600" dirty="0" smtClean="0">
                <a:latin typeface="Arial" pitchFamily="34" charset="0"/>
                <a:cs typeface="Arial" pitchFamily="34" charset="0"/>
              </a:rPr>
              <a:t>Austria, Luxembourg</a:t>
            </a:r>
            <a:r>
              <a:rPr lang="en-US" sz="1600" dirty="0">
                <a:latin typeface="Arial" pitchFamily="34" charset="0"/>
                <a:cs typeface="Arial" pitchFamily="34" charset="0"/>
              </a:rPr>
              <a:t>, Poland, Bulgaria, Romania, Ukraine, Czech Republic, </a:t>
            </a:r>
            <a:r>
              <a:rPr lang="en-US" sz="1600" dirty="0" smtClean="0">
                <a:latin typeface="Arial" pitchFamily="34" charset="0"/>
                <a:cs typeface="Arial" pitchFamily="34" charset="0"/>
              </a:rPr>
              <a:t>Estonia</a:t>
            </a:r>
          </a:p>
          <a:p>
            <a:pPr marL="808038" lvl="1" indent="-285750" algn="just">
              <a:buClr>
                <a:schemeClr val="accent1">
                  <a:lumMod val="50000"/>
                </a:schemeClr>
              </a:buClr>
              <a:buFont typeface="Wingdings" pitchFamily="2" charset="2"/>
              <a:buChar char="§"/>
            </a:pPr>
            <a:endParaRPr lang="en-US" sz="1600" b="1" dirty="0">
              <a:solidFill>
                <a:srgbClr val="146B42"/>
              </a:solidFill>
              <a:latin typeface="Arial" pitchFamily="34" charset="0"/>
              <a:cs typeface="Arial" pitchFamily="34" charset="0"/>
            </a:endParaRPr>
          </a:p>
          <a:p>
            <a:pPr marL="808038" lvl="1" indent="-285750" algn="just">
              <a:buClr>
                <a:schemeClr val="accent1">
                  <a:lumMod val="50000"/>
                </a:schemeClr>
              </a:buClr>
              <a:buFont typeface="Wingdings" pitchFamily="2" charset="2"/>
              <a:buChar char="§"/>
            </a:pPr>
            <a:r>
              <a:rPr lang="en-US" sz="1600" b="1" dirty="0" smtClean="0">
                <a:solidFill>
                  <a:srgbClr val="146B42"/>
                </a:solidFill>
                <a:latin typeface="Arial" pitchFamily="34" charset="0"/>
                <a:cs typeface="Arial" pitchFamily="34" charset="0"/>
              </a:rPr>
              <a:t>Donors</a:t>
            </a:r>
            <a:r>
              <a:rPr lang="en-US" sz="1600" b="1" dirty="0">
                <a:solidFill>
                  <a:srgbClr val="146B42"/>
                </a:solidFill>
                <a:latin typeface="Arial" pitchFamily="34" charset="0"/>
                <a:cs typeface="Arial" pitchFamily="34" charset="0"/>
              </a:rPr>
              <a:t>: </a:t>
            </a:r>
            <a:r>
              <a:rPr lang="en-US" sz="1600" dirty="0">
                <a:solidFill>
                  <a:prstClr val="black"/>
                </a:solidFill>
                <a:latin typeface="Arial" pitchFamily="34" charset="0"/>
                <a:cs typeface="Arial" pitchFamily="34" charset="0"/>
              </a:rPr>
              <a:t>European Union &amp; </a:t>
            </a:r>
            <a:r>
              <a:rPr lang="en-US" sz="1600" dirty="0" smtClean="0">
                <a:solidFill>
                  <a:prstClr val="black"/>
                </a:solidFill>
                <a:latin typeface="Arial" pitchFamily="34" charset="0"/>
                <a:cs typeface="Arial" pitchFamily="34" charset="0"/>
              </a:rPr>
              <a:t>SESI (Social branch of Industry in Brazil</a:t>
            </a:r>
            <a:r>
              <a:rPr lang="en-US" sz="1600" dirty="0" smtClean="0">
                <a:solidFill>
                  <a:prstClr val="black"/>
                </a:solidFill>
                <a:latin typeface="Arial" pitchFamily="34" charset="0"/>
                <a:cs typeface="Arial" pitchFamily="34" charset="0"/>
              </a:rPr>
              <a:t>)</a:t>
            </a:r>
          </a:p>
          <a:p>
            <a:pPr marL="808038" lvl="1" indent="-285750" algn="just">
              <a:buClr>
                <a:schemeClr val="accent1">
                  <a:lumMod val="50000"/>
                </a:schemeClr>
              </a:buClr>
              <a:buFont typeface="Wingdings" pitchFamily="2" charset="2"/>
              <a:buChar char="§"/>
            </a:pPr>
            <a:endParaRPr lang="en-US" sz="1600" dirty="0" smtClean="0">
              <a:solidFill>
                <a:prstClr val="black"/>
              </a:solidFill>
              <a:latin typeface="Arial" pitchFamily="34" charset="0"/>
              <a:cs typeface="Arial" pitchFamily="34" charset="0"/>
            </a:endParaRPr>
          </a:p>
          <a:p>
            <a:pPr marL="808038" lvl="1" indent="-285750" algn="just">
              <a:buClr>
                <a:schemeClr val="accent1">
                  <a:lumMod val="50000"/>
                </a:schemeClr>
              </a:buClr>
              <a:buFont typeface="Wingdings" pitchFamily="2" charset="2"/>
              <a:buChar char="§"/>
            </a:pPr>
            <a:r>
              <a:rPr lang="en-US" sz="1600" b="1" dirty="0">
                <a:solidFill>
                  <a:srgbClr val="146B42"/>
                </a:solidFill>
                <a:latin typeface="Arial" pitchFamily="34" charset="0"/>
                <a:cs typeface="Arial" pitchFamily="34" charset="0"/>
              </a:rPr>
              <a:t>Partners:</a:t>
            </a:r>
            <a:r>
              <a:rPr lang="en-US" sz="1600" dirty="0">
                <a:solidFill>
                  <a:prstClr val="black"/>
                </a:solidFill>
                <a:latin typeface="Arial" pitchFamily="34" charset="0"/>
                <a:cs typeface="Arial" pitchFamily="34" charset="0"/>
              </a:rPr>
              <a:t> Tourism industry, </a:t>
            </a:r>
            <a:r>
              <a:rPr lang="en-US" sz="1600" dirty="0" smtClean="0">
                <a:solidFill>
                  <a:prstClr val="black"/>
                </a:solidFill>
                <a:latin typeface="Arial" pitchFamily="34" charset="0"/>
                <a:cs typeface="Arial" pitchFamily="34" charset="0"/>
              </a:rPr>
              <a:t>Sport media, Police</a:t>
            </a:r>
            <a:r>
              <a:rPr lang="en-US" sz="1600" dirty="0">
                <a:solidFill>
                  <a:prstClr val="black"/>
                </a:solidFill>
                <a:latin typeface="Arial" pitchFamily="34" charset="0"/>
                <a:cs typeface="Arial" pitchFamily="34" charset="0"/>
              </a:rPr>
              <a:t>, European </a:t>
            </a:r>
            <a:r>
              <a:rPr lang="en-US" sz="1600" dirty="0" smtClean="0">
                <a:solidFill>
                  <a:prstClr val="black"/>
                </a:solidFill>
                <a:latin typeface="Arial" pitchFamily="34" charset="0"/>
                <a:cs typeface="Arial" pitchFamily="34" charset="0"/>
              </a:rPr>
              <a:t>and </a:t>
            </a:r>
            <a:r>
              <a:rPr lang="en-US" sz="1600" dirty="0">
                <a:solidFill>
                  <a:prstClr val="black"/>
                </a:solidFill>
                <a:latin typeface="Arial" pitchFamily="34" charset="0"/>
                <a:cs typeface="Arial" pitchFamily="34" charset="0"/>
              </a:rPr>
              <a:t>B</a:t>
            </a:r>
            <a:r>
              <a:rPr lang="en-US" sz="1600" dirty="0" smtClean="0">
                <a:solidFill>
                  <a:prstClr val="black"/>
                </a:solidFill>
                <a:latin typeface="Arial" pitchFamily="34" charset="0"/>
                <a:cs typeface="Arial" pitchFamily="34" charset="0"/>
              </a:rPr>
              <a:t>razilian Government and  </a:t>
            </a:r>
            <a:r>
              <a:rPr lang="en-US" sz="1600" dirty="0">
                <a:solidFill>
                  <a:prstClr val="black"/>
                </a:solidFill>
                <a:latin typeface="Arial" pitchFamily="34" charset="0"/>
                <a:cs typeface="Arial" pitchFamily="34" charset="0"/>
              </a:rPr>
              <a:t>NGO </a:t>
            </a:r>
            <a:endParaRPr lang="en-US" sz="1600" dirty="0" smtClean="0">
              <a:solidFill>
                <a:srgbClr val="FF0000"/>
              </a:solidFill>
              <a:latin typeface="Arial" pitchFamily="34" charset="0"/>
              <a:cs typeface="Arial" pitchFamily="34" charset="0"/>
            </a:endParaRPr>
          </a:p>
          <a:p>
            <a:pPr marL="808038" lvl="1" indent="-285750" algn="just">
              <a:buClr>
                <a:schemeClr val="accent1">
                  <a:lumMod val="50000"/>
                </a:schemeClr>
              </a:buClr>
              <a:buFont typeface="Wingdings" pitchFamily="2" charset="2"/>
              <a:buChar char="§"/>
            </a:pPr>
            <a:endParaRPr lang="en-US" sz="1600" b="1" dirty="0">
              <a:solidFill>
                <a:srgbClr val="FF0000"/>
              </a:solidFill>
              <a:latin typeface="Arial" pitchFamily="34" charset="0"/>
              <a:cs typeface="Arial" pitchFamily="34" charset="0"/>
            </a:endParaRPr>
          </a:p>
          <a:p>
            <a:pPr marL="808038" lvl="1" indent="-285750" algn="just">
              <a:buClr>
                <a:schemeClr val="accent1">
                  <a:lumMod val="50000"/>
                </a:schemeClr>
              </a:buClr>
              <a:buFont typeface="Wingdings" pitchFamily="2" charset="2"/>
              <a:buChar char="§"/>
            </a:pPr>
            <a:endParaRPr lang="en-US" sz="1600" b="1" dirty="0">
              <a:solidFill>
                <a:srgbClr val="669900"/>
              </a:solidFill>
              <a:latin typeface="Arial" pitchFamily="34" charset="0"/>
              <a:cs typeface="Arial" pitchFamily="34" charset="0"/>
            </a:endParaRPr>
          </a:p>
          <a:p>
            <a:pPr marL="522288" lvl="1" algn="just">
              <a:buClr>
                <a:schemeClr val="accent1">
                  <a:lumMod val="50000"/>
                </a:schemeClr>
              </a:buClr>
            </a:pPr>
            <a:endParaRPr lang="en-US" sz="1600" dirty="0" smtClean="0">
              <a:latin typeface="Arial" pitchFamily="34" charset="0"/>
              <a:cs typeface="Arial" pitchFamily="34" charset="0"/>
            </a:endParaRPr>
          </a:p>
        </p:txBody>
      </p:sp>
      <p:sp>
        <p:nvSpPr>
          <p:cNvPr id="12" name="Rectangle 11"/>
          <p:cNvSpPr/>
          <p:nvPr/>
        </p:nvSpPr>
        <p:spPr>
          <a:xfrm>
            <a:off x="357158" y="457508"/>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PRESENTATION OF THE CAMPAIGN </a:t>
            </a:r>
            <a:endParaRPr lang="en-GB" sz="3200" dirty="0">
              <a:solidFill>
                <a:srgbClr val="146B42"/>
              </a:solidFill>
              <a:latin typeface="+mj-lt"/>
              <a:ea typeface="+mj-ea"/>
              <a:cs typeface="+mj-cs"/>
            </a:endParaRPr>
          </a:p>
        </p:txBody>
      </p:sp>
    </p:spTree>
    <p:extLst>
      <p:ext uri="{BB962C8B-B14F-4D97-AF65-F5344CB8AC3E}">
        <p14:creationId xmlns:p14="http://schemas.microsoft.com/office/powerpoint/2010/main" val="28222769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8208912" cy="3816424"/>
          </a:xfrm>
        </p:spPr>
        <p:txBody>
          <a:bodyPr>
            <a:noAutofit/>
          </a:bodyPr>
          <a:lstStyle/>
          <a:p>
            <a:pPr marL="808038" lvl="1" algn="just">
              <a:spcBef>
                <a:spcPts val="0"/>
              </a:spcBef>
              <a:buClr>
                <a:schemeClr val="accent1">
                  <a:lumMod val="50000"/>
                </a:schemeClr>
              </a:buClr>
              <a:buFont typeface="Wingdings" pitchFamily="2" charset="2"/>
              <a:buChar char="§"/>
            </a:pPr>
            <a:r>
              <a:rPr lang="en-US" sz="1800" dirty="0" smtClean="0">
                <a:latin typeface="Arial" pitchFamily="34" charset="0"/>
                <a:cs typeface="Arial" pitchFamily="34" charset="0"/>
              </a:rPr>
              <a:t>Conception of the visual/message by </a:t>
            </a:r>
            <a:r>
              <a:rPr lang="en-US" sz="1800" b="1" dirty="0" smtClean="0">
                <a:solidFill>
                  <a:srgbClr val="146B42"/>
                </a:solidFill>
                <a:latin typeface="Arial" pitchFamily="34" charset="0"/>
                <a:cs typeface="Arial" pitchFamily="34" charset="0"/>
              </a:rPr>
              <a:t>a technical comity </a:t>
            </a:r>
            <a:r>
              <a:rPr lang="en-US" sz="1800" dirty="0" smtClean="0">
                <a:latin typeface="Arial" pitchFamily="34" charset="0"/>
                <a:cs typeface="Arial" pitchFamily="34" charset="0"/>
              </a:rPr>
              <a:t>(Tourism Industry, Sport Media, NGO, Police) to ensure appropriation of the message and mass-dissemination</a:t>
            </a:r>
          </a:p>
          <a:p>
            <a:pPr marL="808038" lvl="1" algn="just">
              <a:spcBef>
                <a:spcPts val="0"/>
              </a:spcBef>
              <a:buClr>
                <a:schemeClr val="accent1">
                  <a:lumMod val="50000"/>
                </a:schemeClr>
              </a:buClr>
              <a:buFont typeface="Wingdings" pitchFamily="2" charset="2"/>
              <a:buChar char="§"/>
            </a:pPr>
            <a:endParaRPr lang="en-US" sz="1800" dirty="0" smtClean="0">
              <a:solidFill>
                <a:schemeClr val="tx1"/>
              </a:solidFill>
              <a:latin typeface="Arial" pitchFamily="34" charset="0"/>
              <a:cs typeface="Arial" pitchFamily="34" charset="0"/>
            </a:endParaRPr>
          </a:p>
          <a:p>
            <a:pPr marL="808038" lvl="1" algn="just">
              <a:spcBef>
                <a:spcPts val="0"/>
              </a:spcBef>
              <a:buClr>
                <a:schemeClr val="accent1">
                  <a:lumMod val="50000"/>
                </a:schemeClr>
              </a:buClr>
              <a:buFont typeface="Wingdings" pitchFamily="2" charset="2"/>
              <a:buChar char="§"/>
            </a:pPr>
            <a:r>
              <a:rPr lang="en-US" sz="1800" b="1" dirty="0" smtClean="0">
                <a:solidFill>
                  <a:srgbClr val="146B42"/>
                </a:solidFill>
                <a:latin typeface="Arial" pitchFamily="34" charset="0"/>
                <a:cs typeface="Arial" pitchFamily="34" charset="0"/>
              </a:rPr>
              <a:t>Positive message </a:t>
            </a:r>
            <a:r>
              <a:rPr lang="en-US" sz="1800" dirty="0" smtClean="0">
                <a:latin typeface="Arial" pitchFamily="34" charset="0"/>
                <a:cs typeface="Arial" pitchFamily="34" charset="0"/>
              </a:rPr>
              <a:t>are delivered to avoid </a:t>
            </a:r>
            <a:r>
              <a:rPr lang="en-US" sz="1800" dirty="0">
                <a:latin typeface="Arial" pitchFamily="34" charset="0"/>
                <a:cs typeface="Arial" pitchFamily="34" charset="0"/>
              </a:rPr>
              <a:t>stigmatization of supporters</a:t>
            </a:r>
          </a:p>
          <a:p>
            <a:pPr marL="808038" lvl="1" algn="just">
              <a:spcBef>
                <a:spcPts val="0"/>
              </a:spcBef>
              <a:buClr>
                <a:schemeClr val="accent1">
                  <a:lumMod val="50000"/>
                </a:schemeClr>
              </a:buClr>
              <a:buFont typeface="Wingdings" pitchFamily="2" charset="2"/>
              <a:buChar char="§"/>
            </a:pPr>
            <a:endParaRPr lang="en-US" sz="1800" dirty="0" smtClean="0">
              <a:solidFill>
                <a:schemeClr val="tx1"/>
              </a:solidFill>
              <a:latin typeface="Arial" pitchFamily="34" charset="0"/>
              <a:cs typeface="Arial" pitchFamily="34" charset="0"/>
            </a:endParaRPr>
          </a:p>
          <a:p>
            <a:pPr marL="808038" lvl="1" algn="just">
              <a:spcBef>
                <a:spcPts val="0"/>
              </a:spcBef>
              <a:buClr>
                <a:schemeClr val="accent1">
                  <a:lumMod val="50000"/>
                </a:schemeClr>
              </a:buClr>
              <a:buFont typeface="Wingdings" pitchFamily="2" charset="2"/>
              <a:buChar char="§"/>
            </a:pPr>
            <a:r>
              <a:rPr lang="en-US" sz="1800" b="1" dirty="0" smtClean="0">
                <a:solidFill>
                  <a:srgbClr val="146B42"/>
                </a:solidFill>
                <a:latin typeface="Arial" pitchFamily="34" charset="0"/>
                <a:cs typeface="Arial" pitchFamily="34" charset="0"/>
              </a:rPr>
              <a:t>Different communication tools </a:t>
            </a:r>
            <a:r>
              <a:rPr lang="en-US" sz="1800" dirty="0">
                <a:latin typeface="Arial" pitchFamily="34" charset="0"/>
                <a:cs typeface="Arial" pitchFamily="34" charset="0"/>
              </a:rPr>
              <a:t>has been develop to deliver different key messages to travelers and increase change of behaviors</a:t>
            </a:r>
          </a:p>
          <a:p>
            <a:pPr marL="808038" lvl="1" algn="just">
              <a:spcBef>
                <a:spcPts val="0"/>
              </a:spcBef>
              <a:buClr>
                <a:schemeClr val="accent1">
                  <a:lumMod val="50000"/>
                </a:schemeClr>
              </a:buClr>
              <a:buFont typeface="Wingdings" pitchFamily="2" charset="2"/>
              <a:buChar char="§"/>
            </a:pPr>
            <a:endParaRPr lang="en-US" sz="1800" dirty="0" smtClean="0">
              <a:solidFill>
                <a:schemeClr val="tx1"/>
              </a:solidFill>
              <a:latin typeface="Arial" pitchFamily="34" charset="0"/>
              <a:cs typeface="Arial" pitchFamily="34" charset="0"/>
            </a:endParaRPr>
          </a:p>
          <a:p>
            <a:pPr marL="808038" lvl="1" algn="just">
              <a:spcBef>
                <a:spcPts val="0"/>
              </a:spcBef>
              <a:buClr>
                <a:schemeClr val="accent1">
                  <a:lumMod val="50000"/>
                </a:schemeClr>
              </a:buClr>
              <a:buFont typeface="Wingdings" pitchFamily="2" charset="2"/>
              <a:buChar char="§"/>
            </a:pPr>
            <a:r>
              <a:rPr lang="en-US" sz="1800" dirty="0" smtClean="0">
                <a:latin typeface="Arial" pitchFamily="34" charset="0"/>
                <a:cs typeface="Arial" pitchFamily="34" charset="0"/>
              </a:rPr>
              <a:t>Adaptation and </a:t>
            </a:r>
            <a:r>
              <a:rPr lang="en-US" sz="1800" b="1" dirty="0" smtClean="0">
                <a:solidFill>
                  <a:srgbClr val="146B42"/>
                </a:solidFill>
                <a:latin typeface="Arial" pitchFamily="34" charset="0"/>
                <a:cs typeface="Arial" pitchFamily="34" charset="0"/>
              </a:rPr>
              <a:t>translation </a:t>
            </a:r>
            <a:r>
              <a:rPr lang="en-US" sz="1800" b="1" dirty="0" smtClean="0">
                <a:solidFill>
                  <a:srgbClr val="146B42"/>
                </a:solidFill>
                <a:latin typeface="Arial" pitchFamily="34" charset="0"/>
                <a:cs typeface="Arial" pitchFamily="34" charset="0"/>
              </a:rPr>
              <a:t>in </a:t>
            </a:r>
            <a:r>
              <a:rPr lang="en-US" sz="1800" b="1" dirty="0" smtClean="0">
                <a:solidFill>
                  <a:srgbClr val="146B42"/>
                </a:solidFill>
                <a:latin typeface="Arial" pitchFamily="34" charset="0"/>
                <a:cs typeface="Arial" pitchFamily="34" charset="0"/>
              </a:rPr>
              <a:t>10</a:t>
            </a:r>
            <a:r>
              <a:rPr lang="en-US" sz="1800" b="1" dirty="0" smtClean="0">
                <a:solidFill>
                  <a:srgbClr val="146B42"/>
                </a:solidFill>
                <a:latin typeface="Arial" pitchFamily="34" charset="0"/>
                <a:cs typeface="Arial" pitchFamily="34" charset="0"/>
              </a:rPr>
              <a:t> </a:t>
            </a:r>
            <a:r>
              <a:rPr lang="en-US" sz="1800" b="1" dirty="0" smtClean="0">
                <a:solidFill>
                  <a:srgbClr val="146B42"/>
                </a:solidFill>
                <a:latin typeface="Arial" pitchFamily="34" charset="0"/>
                <a:cs typeface="Arial" pitchFamily="34" charset="0"/>
              </a:rPr>
              <a:t>languages </a:t>
            </a:r>
            <a:r>
              <a:rPr lang="en-US" sz="1800" dirty="0" smtClean="0">
                <a:latin typeface="Arial" pitchFamily="34" charset="0"/>
                <a:cs typeface="Arial" pitchFamily="34" charset="0"/>
              </a:rPr>
              <a:t>to be disseminate in the 16 </a:t>
            </a:r>
            <a:r>
              <a:rPr lang="en-US" sz="1800" dirty="0" smtClean="0">
                <a:latin typeface="Arial" pitchFamily="34" charset="0"/>
                <a:cs typeface="Arial" pitchFamily="34" charset="0"/>
              </a:rPr>
              <a:t>EU countries and Brazil</a:t>
            </a:r>
          </a:p>
          <a:p>
            <a:pPr marL="808038" lvl="1" algn="just">
              <a:spcBef>
                <a:spcPts val="0"/>
              </a:spcBef>
              <a:buClr>
                <a:schemeClr val="accent1">
                  <a:lumMod val="50000"/>
                </a:schemeClr>
              </a:buClr>
              <a:buFont typeface="Wingdings" pitchFamily="2" charset="2"/>
              <a:buChar char="§"/>
            </a:pPr>
            <a:endParaRPr lang="en-US" sz="1800" dirty="0" smtClean="0">
              <a:latin typeface="Arial" pitchFamily="34" charset="0"/>
              <a:cs typeface="Arial" pitchFamily="34" charset="0"/>
            </a:endParaRPr>
          </a:p>
          <a:p>
            <a:pPr marL="522288" lvl="1" indent="0" algn="just">
              <a:lnSpc>
                <a:spcPct val="150000"/>
              </a:lnSpc>
              <a:buClr>
                <a:schemeClr val="accent1">
                  <a:lumMod val="50000"/>
                </a:schemeClr>
              </a:buClr>
              <a:buNone/>
            </a:pPr>
            <a:endParaRPr lang="en-US" sz="1800" dirty="0" smtClean="0">
              <a:solidFill>
                <a:schemeClr val="tx1"/>
              </a:solidFill>
              <a:latin typeface="Arial" pitchFamily="34" charset="0"/>
              <a:cs typeface="Arial" pitchFamily="34" charset="0"/>
            </a:endParaRPr>
          </a:p>
          <a:p>
            <a:pPr marL="808038" lvl="1" algn="just">
              <a:buClr>
                <a:schemeClr val="accent1">
                  <a:lumMod val="50000"/>
                </a:schemeClr>
              </a:buClr>
              <a:buFont typeface="Wingdings" pitchFamily="2" charset="2"/>
              <a:buChar char="§"/>
            </a:pPr>
            <a:endParaRPr lang="en-US" sz="1800" dirty="0" smtClean="0">
              <a:solidFill>
                <a:schemeClr val="tx1"/>
              </a:solidFill>
              <a:latin typeface="Arial" pitchFamily="34" charset="0"/>
              <a:cs typeface="Arial" pitchFamily="34" charset="0"/>
            </a:endParaRPr>
          </a:p>
          <a:p>
            <a:pPr marL="808038" lvl="1" algn="just">
              <a:buClr>
                <a:schemeClr val="accent1">
                  <a:lumMod val="50000"/>
                </a:schemeClr>
              </a:buClr>
              <a:buFont typeface="Wingdings" pitchFamily="2" charset="2"/>
              <a:buChar char="§"/>
            </a:pPr>
            <a:endParaRPr lang="en-US" sz="1800" dirty="0" smtClean="0">
              <a:solidFill>
                <a:schemeClr val="tx1"/>
              </a:solidFill>
              <a:latin typeface="Arial" pitchFamily="34" charset="0"/>
              <a:cs typeface="Arial" pitchFamily="34" charset="0"/>
            </a:endParaRPr>
          </a:p>
          <a:p>
            <a:pPr marL="808038" lvl="1" algn="just">
              <a:buClr>
                <a:schemeClr val="accent1">
                  <a:lumMod val="50000"/>
                </a:schemeClr>
              </a:buClr>
              <a:buFont typeface="Wingdings" pitchFamily="2" charset="2"/>
              <a:buChar char="§"/>
            </a:pPr>
            <a:endParaRPr lang="en-US" sz="1800" dirty="0" smtClean="0">
              <a:solidFill>
                <a:schemeClr val="tx1"/>
              </a:solidFill>
              <a:latin typeface="Arial" pitchFamily="34" charset="0"/>
              <a:cs typeface="Arial" pitchFamily="34" charset="0"/>
            </a:endParaRPr>
          </a:p>
        </p:txBody>
      </p:sp>
      <p:sp>
        <p:nvSpPr>
          <p:cNvPr id="7" name="Rectangle 6"/>
          <p:cNvSpPr/>
          <p:nvPr/>
        </p:nvSpPr>
        <p:spPr>
          <a:xfrm>
            <a:off x="357158" y="457508"/>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MESSAGE &amp; COMMUNICATION </a:t>
            </a:r>
            <a:r>
              <a:rPr lang="en-GB" sz="3200" dirty="0">
                <a:solidFill>
                  <a:srgbClr val="146B42"/>
                </a:solidFill>
                <a:latin typeface="+mj-lt"/>
                <a:ea typeface="+mj-ea"/>
                <a:cs typeface="+mj-cs"/>
              </a:rPr>
              <a:t>TOOLS</a:t>
            </a:r>
          </a:p>
        </p:txBody>
      </p:sp>
    </p:spTree>
    <p:extLst>
      <p:ext uri="{BB962C8B-B14F-4D97-AF65-F5344CB8AC3E}">
        <p14:creationId xmlns:p14="http://schemas.microsoft.com/office/powerpoint/2010/main" val="40182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5589240"/>
            <a:ext cx="7956376" cy="584775"/>
          </a:xfrm>
          <a:prstGeom prst="rect">
            <a:avLst/>
          </a:prstGeom>
          <a:noFill/>
        </p:spPr>
        <p:txBody>
          <a:bodyPr wrap="square" rtlCol="0">
            <a:spAutoFit/>
          </a:bodyPr>
          <a:lstStyle/>
          <a:p>
            <a:pPr marL="1208088" lvl="2">
              <a:buClr>
                <a:schemeClr val="accent1">
                  <a:lumMod val="50000"/>
                </a:schemeClr>
              </a:buClr>
              <a:buFont typeface="Wingdings" pitchFamily="2" charset="2"/>
              <a:buChar char="§"/>
            </a:pPr>
            <a:r>
              <a:rPr lang="en-US" sz="1600" dirty="0" smtClean="0">
                <a:latin typeface="Arial" pitchFamily="34" charset="0"/>
                <a:cs typeface="Arial" pitchFamily="34" charset="0"/>
              </a:rPr>
              <a:t> Inform about the </a:t>
            </a:r>
            <a:r>
              <a:rPr lang="en-US" sz="1600" dirty="0">
                <a:latin typeface="Arial" pitchFamily="34" charset="0"/>
                <a:cs typeface="Arial" pitchFamily="34" charset="0"/>
              </a:rPr>
              <a:t>law/risk of </a:t>
            </a:r>
            <a:r>
              <a:rPr lang="en-US" sz="1600" dirty="0" smtClean="0">
                <a:latin typeface="Arial" pitchFamily="34" charset="0"/>
                <a:cs typeface="Arial" pitchFamily="34" charset="0"/>
              </a:rPr>
              <a:t>punishment/incarceration</a:t>
            </a:r>
          </a:p>
          <a:p>
            <a:pPr marL="1208088" lvl="2">
              <a:buClr>
                <a:schemeClr val="accent1">
                  <a:lumMod val="50000"/>
                </a:schemeClr>
              </a:buClr>
              <a:buFont typeface="Wingdings" pitchFamily="2" charset="2"/>
              <a:buChar char="§"/>
            </a:pPr>
            <a:r>
              <a:rPr lang="en-US" sz="1600" dirty="0">
                <a:latin typeface="Arial" pitchFamily="34" charset="0"/>
                <a:cs typeface="Arial" pitchFamily="34" charset="0"/>
              </a:rPr>
              <a:t> </a:t>
            </a:r>
            <a:r>
              <a:rPr lang="en-US" sz="1600" dirty="0" smtClean="0">
                <a:latin typeface="Arial" pitchFamily="34" charset="0"/>
                <a:cs typeface="Arial" pitchFamily="34" charset="0"/>
              </a:rPr>
              <a:t>“</a:t>
            </a:r>
            <a:r>
              <a:rPr lang="en-US" sz="1600" dirty="0" smtClean="0">
                <a:latin typeface="Arial" pitchFamily="34" charset="0"/>
                <a:cs typeface="Arial" pitchFamily="34" charset="0"/>
              </a:rPr>
              <a:t>What </a:t>
            </a:r>
            <a:r>
              <a:rPr lang="en-US" sz="1600" dirty="0" smtClean="0">
                <a:latin typeface="Arial" pitchFamily="34" charset="0"/>
                <a:cs typeface="Arial" pitchFamily="34" charset="0"/>
              </a:rPr>
              <a:t>happen in Brazil doesn’t stay in </a:t>
            </a:r>
            <a:r>
              <a:rPr lang="en-US" sz="1600" dirty="0" smtClean="0">
                <a:latin typeface="Arial" pitchFamily="34" charset="0"/>
                <a:cs typeface="Arial" pitchFamily="34" charset="0"/>
              </a:rPr>
              <a:t>Brazil”</a:t>
            </a:r>
            <a:endParaRPr lang="en-US" sz="1600" dirty="0">
              <a:latin typeface="Arial" pitchFamily="34" charset="0"/>
              <a:cs typeface="Arial" pitchFamily="34" charset="0"/>
            </a:endParaRPr>
          </a:p>
        </p:txBody>
      </p:sp>
      <p:sp>
        <p:nvSpPr>
          <p:cNvPr id="8" name="Rectangle 7"/>
          <p:cNvSpPr/>
          <p:nvPr/>
        </p:nvSpPr>
        <p:spPr>
          <a:xfrm>
            <a:off x="357158" y="260648"/>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POSTCARD</a:t>
            </a:r>
            <a:endParaRPr lang="en-GB" sz="3200" dirty="0">
              <a:solidFill>
                <a:srgbClr val="146B42"/>
              </a:solidFill>
              <a:latin typeface="+mj-lt"/>
              <a:ea typeface="+mj-ea"/>
              <a:cs typeface="+mj-cs"/>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91840"/>
            <a:ext cx="7234237"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503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345493" y="1124744"/>
            <a:ext cx="1910942" cy="1070722"/>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cstate="print"/>
          <a:srcRect/>
          <a:stretch>
            <a:fillRect/>
          </a:stretch>
        </p:blipFill>
        <p:spPr bwMode="auto">
          <a:xfrm>
            <a:off x="2573596" y="1124744"/>
            <a:ext cx="1903504" cy="1067003"/>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cstate="print"/>
          <a:srcRect/>
          <a:stretch>
            <a:fillRect/>
          </a:stretch>
        </p:blipFill>
        <p:spPr bwMode="auto">
          <a:xfrm>
            <a:off x="4714029" y="1124744"/>
            <a:ext cx="1907225" cy="1070722"/>
          </a:xfrm>
          <a:prstGeom prst="rect">
            <a:avLst/>
          </a:prstGeom>
          <a:noFill/>
          <a:ln w="9525">
            <a:noFill/>
            <a:miter lim="800000"/>
            <a:headEnd/>
            <a:tailEnd/>
          </a:ln>
          <a:effectLst/>
        </p:spPr>
      </p:pic>
      <p:pic>
        <p:nvPicPr>
          <p:cNvPr id="21508" name="Picture 4"/>
          <p:cNvPicPr>
            <a:picLocks noChangeAspect="1" noChangeArrowheads="1"/>
          </p:cNvPicPr>
          <p:nvPr/>
        </p:nvPicPr>
        <p:blipFill>
          <a:blip r:embed="rId5" cstate="print"/>
          <a:srcRect/>
          <a:stretch>
            <a:fillRect/>
          </a:stretch>
        </p:blipFill>
        <p:spPr bwMode="auto">
          <a:xfrm>
            <a:off x="6925752" y="1124744"/>
            <a:ext cx="1910942" cy="1070722"/>
          </a:xfrm>
          <a:prstGeom prst="rect">
            <a:avLst/>
          </a:prstGeom>
          <a:noFill/>
          <a:ln w="9525">
            <a:noFill/>
            <a:miter lim="800000"/>
            <a:headEnd/>
            <a:tailEnd/>
          </a:ln>
          <a:effectLst/>
        </p:spPr>
      </p:pic>
      <p:pic>
        <p:nvPicPr>
          <p:cNvPr id="21509" name="Picture 5"/>
          <p:cNvPicPr>
            <a:picLocks noChangeAspect="1" noChangeArrowheads="1"/>
          </p:cNvPicPr>
          <p:nvPr/>
        </p:nvPicPr>
        <p:blipFill>
          <a:blip r:embed="rId6" cstate="print"/>
          <a:srcRect/>
          <a:stretch>
            <a:fillRect/>
          </a:stretch>
        </p:blipFill>
        <p:spPr bwMode="auto">
          <a:xfrm>
            <a:off x="348282" y="2395434"/>
            <a:ext cx="1905364" cy="1070722"/>
          </a:xfrm>
          <a:prstGeom prst="rect">
            <a:avLst/>
          </a:prstGeom>
          <a:noFill/>
          <a:ln w="9525">
            <a:noFill/>
            <a:miter lim="800000"/>
            <a:headEnd/>
            <a:tailEnd/>
          </a:ln>
          <a:effectLst/>
        </p:spPr>
      </p:pic>
      <p:pic>
        <p:nvPicPr>
          <p:cNvPr id="21510" name="Picture 6"/>
          <p:cNvPicPr>
            <a:picLocks noChangeAspect="1" noChangeArrowheads="1"/>
          </p:cNvPicPr>
          <p:nvPr/>
        </p:nvPicPr>
        <p:blipFill>
          <a:blip r:embed="rId7" cstate="print"/>
          <a:srcRect/>
          <a:stretch>
            <a:fillRect/>
          </a:stretch>
        </p:blipFill>
        <p:spPr bwMode="auto">
          <a:xfrm>
            <a:off x="2571736" y="2395434"/>
            <a:ext cx="1907225" cy="1070722"/>
          </a:xfrm>
          <a:prstGeom prst="rect">
            <a:avLst/>
          </a:prstGeom>
          <a:noFill/>
          <a:ln w="9525">
            <a:noFill/>
            <a:miter lim="800000"/>
            <a:headEnd/>
            <a:tailEnd/>
          </a:ln>
          <a:effectLst/>
        </p:spPr>
      </p:pic>
      <p:sp>
        <p:nvSpPr>
          <p:cNvPr id="10" name="Rectangle 9"/>
          <p:cNvSpPr/>
          <p:nvPr/>
        </p:nvSpPr>
        <p:spPr>
          <a:xfrm>
            <a:off x="357158" y="260648"/>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VIDEO </a:t>
            </a:r>
            <a:r>
              <a:rPr lang="en-GB" sz="3200" dirty="0" smtClean="0">
                <a:solidFill>
                  <a:srgbClr val="146B42"/>
                </a:solidFill>
                <a:latin typeface="+mj-lt"/>
                <a:ea typeface="+mj-ea"/>
                <a:cs typeface="+mj-cs"/>
              </a:rPr>
              <a:t>SPOT/LEAFLET/RADIO </a:t>
            </a:r>
            <a:r>
              <a:rPr lang="en-GB" sz="3200" dirty="0" smtClean="0">
                <a:solidFill>
                  <a:srgbClr val="146B42"/>
                </a:solidFill>
                <a:latin typeface="+mj-lt"/>
                <a:ea typeface="+mj-ea"/>
                <a:cs typeface="+mj-cs"/>
              </a:rPr>
              <a:t>SPOT</a:t>
            </a:r>
            <a:endParaRPr lang="en-GB" sz="3200" dirty="0">
              <a:solidFill>
                <a:srgbClr val="146B42"/>
              </a:solidFill>
              <a:latin typeface="+mj-lt"/>
              <a:ea typeface="+mj-ea"/>
              <a:cs typeface="+mj-cs"/>
            </a:endParaRPr>
          </a:p>
        </p:txBody>
      </p:sp>
      <p:pic>
        <p:nvPicPr>
          <p:cNvPr id="12" name="Picture 2"/>
          <p:cNvPicPr>
            <a:picLocks noChangeAspect="1" noChangeArrowheads="1"/>
          </p:cNvPicPr>
          <p:nvPr/>
        </p:nvPicPr>
        <p:blipFill>
          <a:blip r:embed="rId8" cstate="print"/>
          <a:srcRect/>
          <a:stretch>
            <a:fillRect/>
          </a:stretch>
        </p:blipFill>
        <p:spPr bwMode="auto">
          <a:xfrm>
            <a:off x="4643438" y="2395434"/>
            <a:ext cx="2048406" cy="1150611"/>
          </a:xfrm>
          <a:prstGeom prst="rect">
            <a:avLst/>
          </a:prstGeom>
          <a:noFill/>
          <a:ln w="9525">
            <a:noFill/>
            <a:miter lim="800000"/>
            <a:headEnd/>
            <a:tailEnd/>
          </a:ln>
          <a:effectLst/>
        </p:spPr>
      </p:pic>
      <p:pic>
        <p:nvPicPr>
          <p:cNvPr id="13" name="Picture 3"/>
          <p:cNvPicPr>
            <a:picLocks noChangeAspect="1" noChangeArrowheads="1"/>
          </p:cNvPicPr>
          <p:nvPr/>
        </p:nvPicPr>
        <p:blipFill>
          <a:blip r:embed="rId9" cstate="print"/>
          <a:srcRect/>
          <a:stretch>
            <a:fillRect/>
          </a:stretch>
        </p:blipFill>
        <p:spPr bwMode="auto">
          <a:xfrm>
            <a:off x="6863988" y="2395434"/>
            <a:ext cx="2034470" cy="1146629"/>
          </a:xfrm>
          <a:prstGeom prst="rect">
            <a:avLst/>
          </a:prstGeom>
          <a:noFill/>
          <a:ln w="9525">
            <a:noFill/>
            <a:miter lim="800000"/>
            <a:headEnd/>
            <a:tailEnd/>
          </a:ln>
          <a:effectLst/>
        </p:spPr>
      </p:pic>
      <p:pic>
        <p:nvPicPr>
          <p:cNvPr id="14" name="Picture 4"/>
          <p:cNvPicPr>
            <a:picLocks noChangeAspect="1" noChangeArrowheads="1"/>
          </p:cNvPicPr>
          <p:nvPr/>
        </p:nvPicPr>
        <p:blipFill>
          <a:blip r:embed="rId10" cstate="print"/>
          <a:srcRect/>
          <a:stretch>
            <a:fillRect/>
          </a:stretch>
        </p:blipFill>
        <p:spPr bwMode="auto">
          <a:xfrm>
            <a:off x="285720" y="3824194"/>
            <a:ext cx="2030489" cy="1140658"/>
          </a:xfrm>
          <a:prstGeom prst="rect">
            <a:avLst/>
          </a:prstGeom>
          <a:noFill/>
          <a:ln w="9525">
            <a:noFill/>
            <a:miter lim="800000"/>
            <a:headEnd/>
            <a:tailEnd/>
          </a:ln>
          <a:effectLst/>
        </p:spPr>
      </p:pic>
      <p:pic>
        <p:nvPicPr>
          <p:cNvPr id="15" name="Picture 5"/>
          <p:cNvPicPr>
            <a:picLocks noChangeAspect="1" noChangeArrowheads="1"/>
          </p:cNvPicPr>
          <p:nvPr/>
        </p:nvPicPr>
        <p:blipFill>
          <a:blip r:embed="rId11" cstate="print"/>
          <a:srcRect/>
          <a:stretch>
            <a:fillRect/>
          </a:stretch>
        </p:blipFill>
        <p:spPr bwMode="auto">
          <a:xfrm>
            <a:off x="2502141" y="3824194"/>
            <a:ext cx="2046414" cy="1146629"/>
          </a:xfrm>
          <a:prstGeom prst="rect">
            <a:avLst/>
          </a:prstGeom>
          <a:noFill/>
          <a:ln w="9525">
            <a:noFill/>
            <a:miter lim="800000"/>
            <a:headEnd/>
            <a:tailEnd/>
          </a:ln>
          <a:effectLst/>
        </p:spPr>
      </p:pic>
      <p:pic>
        <p:nvPicPr>
          <p:cNvPr id="16" name="Picture 6"/>
          <p:cNvPicPr>
            <a:picLocks noChangeAspect="1" noChangeArrowheads="1"/>
          </p:cNvPicPr>
          <p:nvPr/>
        </p:nvPicPr>
        <p:blipFill>
          <a:blip r:embed="rId12" cstate="print"/>
          <a:srcRect/>
          <a:stretch>
            <a:fillRect/>
          </a:stretch>
        </p:blipFill>
        <p:spPr bwMode="auto">
          <a:xfrm>
            <a:off x="4644434" y="3824194"/>
            <a:ext cx="2046414" cy="1146629"/>
          </a:xfrm>
          <a:prstGeom prst="rect">
            <a:avLst/>
          </a:prstGeom>
          <a:noFill/>
          <a:ln w="9525">
            <a:noFill/>
            <a:miter lim="800000"/>
            <a:headEnd/>
            <a:tailEnd/>
          </a:ln>
          <a:effectLst/>
        </p:spPr>
      </p:pic>
      <p:pic>
        <p:nvPicPr>
          <p:cNvPr id="17" name="Picture 7"/>
          <p:cNvPicPr>
            <a:picLocks noChangeAspect="1" noChangeArrowheads="1"/>
          </p:cNvPicPr>
          <p:nvPr/>
        </p:nvPicPr>
        <p:blipFill>
          <a:blip r:embed="rId13" cstate="print"/>
          <a:srcRect/>
          <a:stretch>
            <a:fillRect/>
          </a:stretch>
        </p:blipFill>
        <p:spPr bwMode="auto">
          <a:xfrm>
            <a:off x="6858016" y="3824194"/>
            <a:ext cx="2046414" cy="1146629"/>
          </a:xfrm>
          <a:prstGeom prst="rect">
            <a:avLst/>
          </a:prstGeom>
          <a:noFill/>
          <a:ln w="9525">
            <a:noFill/>
            <a:miter lim="800000"/>
            <a:headEnd/>
            <a:tailEnd/>
          </a:ln>
          <a:effectLst/>
        </p:spPr>
      </p:pic>
      <p:sp>
        <p:nvSpPr>
          <p:cNvPr id="2" name="Rectangle 1"/>
          <p:cNvSpPr/>
          <p:nvPr/>
        </p:nvSpPr>
        <p:spPr>
          <a:xfrm>
            <a:off x="-324544" y="5190291"/>
            <a:ext cx="8246720" cy="830997"/>
          </a:xfrm>
          <a:prstGeom prst="rect">
            <a:avLst/>
          </a:prstGeom>
        </p:spPr>
        <p:txBody>
          <a:bodyPr wrap="square">
            <a:spAutoFit/>
          </a:bodyPr>
          <a:lstStyle/>
          <a:p>
            <a:pPr marL="1208088" lvl="2" algn="just">
              <a:buClr>
                <a:schemeClr val="accent1">
                  <a:lumMod val="50000"/>
                </a:schemeClr>
              </a:buClr>
              <a:buFont typeface="Wingdings" pitchFamily="2" charset="2"/>
              <a:buChar char="§"/>
            </a:pPr>
            <a:r>
              <a:rPr lang="en-US" sz="1600" dirty="0" smtClean="0">
                <a:latin typeface="Arial" pitchFamily="34" charset="0"/>
                <a:cs typeface="Arial" pitchFamily="34" charset="0"/>
              </a:rPr>
              <a:t> Inform about the </a:t>
            </a:r>
            <a:r>
              <a:rPr lang="en-US" sz="1600" dirty="0">
                <a:latin typeface="Arial" pitchFamily="34" charset="0"/>
                <a:cs typeface="Arial" pitchFamily="34" charset="0"/>
              </a:rPr>
              <a:t>risks of “temptation” in a particularly festive and exotic environment</a:t>
            </a:r>
          </a:p>
          <a:p>
            <a:pPr marL="1208088" lvl="2" algn="just">
              <a:buClr>
                <a:schemeClr val="accent1">
                  <a:lumMod val="50000"/>
                </a:schemeClr>
              </a:buClr>
              <a:buFont typeface="Wingdings" pitchFamily="2" charset="2"/>
              <a:buChar char="§"/>
            </a:pPr>
            <a:r>
              <a:rPr lang="en-US" sz="1600" dirty="0" smtClean="0">
                <a:latin typeface="Arial" pitchFamily="34" charset="0"/>
                <a:cs typeface="Arial" pitchFamily="34" charset="0"/>
              </a:rPr>
              <a:t> Inform about the </a:t>
            </a:r>
            <a:r>
              <a:rPr lang="en-US" sz="1600" dirty="0">
                <a:latin typeface="Arial" pitchFamily="34" charset="0"/>
                <a:cs typeface="Arial" pitchFamily="34" charset="0"/>
              </a:rPr>
              <a:t>difficulty to “determinate the age” of a victim</a:t>
            </a:r>
          </a:p>
        </p:txBody>
      </p:sp>
    </p:spTree>
    <p:extLst>
      <p:ext uri="{BB962C8B-B14F-4D97-AF65-F5344CB8AC3E}">
        <p14:creationId xmlns:p14="http://schemas.microsoft.com/office/powerpoint/2010/main" val="3081853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11" y="5544528"/>
            <a:ext cx="6955409" cy="584775"/>
          </a:xfrm>
          <a:prstGeom prst="rect">
            <a:avLst/>
          </a:prstGeom>
        </p:spPr>
        <p:txBody>
          <a:bodyPr wrap="square">
            <a:spAutoFit/>
          </a:bodyPr>
          <a:lstStyle/>
          <a:p>
            <a:pPr marL="457200" lvl="2" indent="-279400">
              <a:buFont typeface="Wingdings" pitchFamily="2" charset="2"/>
              <a:buChar char="§"/>
            </a:pPr>
            <a:r>
              <a:rPr lang="fr-FR" sz="1600" dirty="0" err="1" smtClean="0">
                <a:latin typeface="Arial" pitchFamily="34" charset="0"/>
                <a:cs typeface="Arial" pitchFamily="34" charset="0"/>
              </a:rPr>
              <a:t>Involve</a:t>
            </a:r>
            <a:r>
              <a:rPr lang="fr-FR" sz="1600" dirty="0" smtClean="0">
                <a:latin typeface="Arial" pitchFamily="34" charset="0"/>
                <a:cs typeface="Arial" pitchFamily="34" charset="0"/>
              </a:rPr>
              <a:t> 2 </a:t>
            </a:r>
            <a:r>
              <a:rPr lang="fr-FR" sz="1600" dirty="0">
                <a:latin typeface="Arial" pitchFamily="34" charset="0"/>
                <a:cs typeface="Arial" pitchFamily="34" charset="0"/>
              </a:rPr>
              <a:t>football </a:t>
            </a:r>
            <a:r>
              <a:rPr lang="fr-FR" sz="1600" dirty="0" err="1">
                <a:latin typeface="Arial" pitchFamily="34" charset="0"/>
                <a:cs typeface="Arial" pitchFamily="34" charset="0"/>
              </a:rPr>
              <a:t>players</a:t>
            </a:r>
            <a:r>
              <a:rPr lang="fr-FR" sz="1600" dirty="0">
                <a:latin typeface="Arial" pitchFamily="34" charset="0"/>
                <a:cs typeface="Arial" pitchFamily="34" charset="0"/>
              </a:rPr>
              <a:t> </a:t>
            </a:r>
            <a:r>
              <a:rPr lang="fr-FR" sz="1600" dirty="0" smtClean="0">
                <a:latin typeface="Arial" pitchFamily="34" charset="0"/>
                <a:cs typeface="Arial" pitchFamily="34" charset="0"/>
              </a:rPr>
              <a:t>(</a:t>
            </a:r>
            <a:r>
              <a:rPr lang="fr-FR" sz="1600" dirty="0" err="1" smtClean="0">
                <a:latin typeface="Arial" pitchFamily="34" charset="0"/>
                <a:cs typeface="Arial" pitchFamily="34" charset="0"/>
              </a:rPr>
              <a:t>Kaka</a:t>
            </a:r>
            <a:r>
              <a:rPr lang="fr-FR" sz="1600" dirty="0" smtClean="0">
                <a:latin typeface="Arial" pitchFamily="34" charset="0"/>
                <a:cs typeface="Arial" pitchFamily="34" charset="0"/>
              </a:rPr>
              <a:t> </a:t>
            </a:r>
            <a:r>
              <a:rPr lang="fr-FR" sz="1600" dirty="0">
                <a:latin typeface="Arial" pitchFamily="34" charset="0"/>
                <a:cs typeface="Arial" pitchFamily="34" charset="0"/>
              </a:rPr>
              <a:t>and </a:t>
            </a:r>
            <a:r>
              <a:rPr lang="fr-FR" sz="1600" dirty="0" err="1" smtClean="0">
                <a:latin typeface="Arial" pitchFamily="34" charset="0"/>
                <a:cs typeface="Arial" pitchFamily="34" charset="0"/>
              </a:rPr>
              <a:t>Juninho</a:t>
            </a:r>
            <a:r>
              <a:rPr lang="fr-FR" sz="1600" dirty="0" smtClean="0">
                <a:latin typeface="Arial" pitchFamily="34" charset="0"/>
                <a:cs typeface="Arial" pitchFamily="34" charset="0"/>
              </a:rPr>
              <a:t>) to </a:t>
            </a:r>
            <a:r>
              <a:rPr lang="fr-FR" sz="1600" dirty="0" err="1" smtClean="0">
                <a:latin typeface="Arial" pitchFamily="34" charset="0"/>
                <a:cs typeface="Arial" pitchFamily="34" charset="0"/>
              </a:rPr>
              <a:t>deliver</a:t>
            </a:r>
            <a:r>
              <a:rPr lang="fr-FR" sz="1600" dirty="0" smtClean="0">
                <a:latin typeface="Arial" pitchFamily="34" charset="0"/>
                <a:cs typeface="Arial" pitchFamily="34" charset="0"/>
              </a:rPr>
              <a:t> the message</a:t>
            </a:r>
            <a:endParaRPr lang="fr-FR" sz="1600" dirty="0">
              <a:latin typeface="Arial" pitchFamily="34" charset="0"/>
              <a:cs typeface="Arial" pitchFamily="34" charset="0"/>
            </a:endParaRPr>
          </a:p>
          <a:p>
            <a:pPr marL="457200" lvl="2" indent="-279400">
              <a:buFont typeface="Wingdings" pitchFamily="2" charset="2"/>
              <a:buChar char="§"/>
            </a:pPr>
            <a:r>
              <a:rPr lang="en-US" sz="1600" dirty="0" smtClean="0">
                <a:latin typeface="Arial" pitchFamily="34" charset="0"/>
                <a:cs typeface="Arial" pitchFamily="34" charset="0"/>
              </a:rPr>
              <a:t>Encourage </a:t>
            </a:r>
            <a:r>
              <a:rPr lang="en-US" sz="1600" dirty="0">
                <a:latin typeface="Arial" pitchFamily="34" charset="0"/>
                <a:cs typeface="Arial" pitchFamily="34" charset="0"/>
              </a:rPr>
              <a:t>responsible behavior “be a responsible </a:t>
            </a:r>
            <a:r>
              <a:rPr lang="en-US" sz="1600" dirty="0" smtClean="0">
                <a:latin typeface="Arial" pitchFamily="34" charset="0"/>
                <a:cs typeface="Arial" pitchFamily="34" charset="0"/>
              </a:rPr>
              <a:t>supporters</a:t>
            </a:r>
            <a:r>
              <a:rPr lang="en-US" sz="1600" dirty="0" smtClean="0">
                <a:latin typeface="Arial" pitchFamily="34" charset="0"/>
                <a:cs typeface="Arial" pitchFamily="34" charset="0"/>
              </a:rPr>
              <a:t>”</a:t>
            </a:r>
            <a:endParaRPr lang="en-US" sz="1600" dirty="0" smtClean="0">
              <a:latin typeface="Arial" pitchFamily="34" charset="0"/>
              <a:cs typeface="Arial" pitchFamily="34" charset="0"/>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11421"/>
            <a:ext cx="7120831" cy="463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7158" y="188640"/>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CARTEL/WEB BANNER</a:t>
            </a:r>
            <a:endParaRPr lang="en-GB" sz="3200" dirty="0">
              <a:solidFill>
                <a:srgbClr val="146B42"/>
              </a:solidFill>
              <a:latin typeface="+mj-lt"/>
              <a:ea typeface="+mj-ea"/>
              <a:cs typeface="+mj-cs"/>
            </a:endParaRPr>
          </a:p>
        </p:txBody>
      </p:sp>
    </p:spTree>
    <p:extLst>
      <p:ext uri="{BB962C8B-B14F-4D97-AF65-F5344CB8AC3E}">
        <p14:creationId xmlns:p14="http://schemas.microsoft.com/office/powerpoint/2010/main" val="338861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168" y="1268760"/>
            <a:ext cx="8335272" cy="4752528"/>
          </a:xfrm>
        </p:spPr>
        <p:txBody>
          <a:bodyPr>
            <a:noAutofit/>
          </a:bodyPr>
          <a:lstStyle/>
          <a:p>
            <a:pPr marL="808038" lvl="1" algn="just">
              <a:lnSpc>
                <a:spcPct val="150000"/>
              </a:lnSpc>
              <a:buClr>
                <a:schemeClr val="accent1">
                  <a:lumMod val="50000"/>
                </a:schemeClr>
              </a:buClr>
              <a:buFont typeface="Wingdings" pitchFamily="2" charset="2"/>
              <a:buChar char="§"/>
            </a:pPr>
            <a:r>
              <a:rPr lang="en-GB" sz="1600" b="1" dirty="0" smtClean="0">
                <a:solidFill>
                  <a:prstClr val="black"/>
                </a:solidFill>
                <a:latin typeface="Arial" pitchFamily="34" charset="0"/>
                <a:cs typeface="Arial" pitchFamily="34" charset="0"/>
              </a:rPr>
              <a:t>Involvement of both side: </a:t>
            </a:r>
            <a:r>
              <a:rPr lang="en-GB" sz="1600" b="1" dirty="0" smtClean="0">
                <a:solidFill>
                  <a:srgbClr val="146B42"/>
                </a:solidFill>
                <a:latin typeface="Arial" pitchFamily="34" charset="0"/>
                <a:cs typeface="Arial" pitchFamily="34" charset="0"/>
              </a:rPr>
              <a:t>hosting country and sending countries</a:t>
            </a:r>
          </a:p>
          <a:p>
            <a:pPr marL="1208088" lvl="2" algn="just">
              <a:lnSpc>
                <a:spcPct val="150000"/>
              </a:lnSpc>
              <a:buClr>
                <a:schemeClr val="accent1">
                  <a:lumMod val="50000"/>
                </a:schemeClr>
              </a:buClr>
              <a:buFont typeface="Wingdings" pitchFamily="2" charset="2"/>
              <a:buChar char="§"/>
            </a:pPr>
            <a:r>
              <a:rPr lang="en-GB" sz="1600" dirty="0" smtClean="0">
                <a:solidFill>
                  <a:prstClr val="black"/>
                </a:solidFill>
                <a:latin typeface="Arial" pitchFamily="34" charset="0"/>
                <a:cs typeface="Arial" pitchFamily="34" charset="0"/>
              </a:rPr>
              <a:t>Campaign developed </a:t>
            </a:r>
            <a:r>
              <a:rPr lang="en-GB" sz="1600" b="1" dirty="0" smtClean="0">
                <a:solidFill>
                  <a:srgbClr val="146B42"/>
                </a:solidFill>
                <a:latin typeface="Arial" pitchFamily="34" charset="0"/>
                <a:cs typeface="Arial" pitchFamily="34" charset="0"/>
              </a:rPr>
              <a:t>in collaboration between Brazilian and </a:t>
            </a:r>
            <a:r>
              <a:rPr lang="en-GB" sz="1600" b="1" dirty="0" smtClean="0">
                <a:solidFill>
                  <a:srgbClr val="146B42"/>
                </a:solidFill>
                <a:latin typeface="Arial" pitchFamily="34" charset="0"/>
                <a:cs typeface="Arial" pitchFamily="34" charset="0"/>
              </a:rPr>
              <a:t>EU</a:t>
            </a:r>
            <a:r>
              <a:rPr lang="en-GB" sz="1600" dirty="0" smtClean="0">
                <a:solidFill>
                  <a:prstClr val="black"/>
                </a:solidFill>
                <a:latin typeface="Arial" pitchFamily="34" charset="0"/>
                <a:cs typeface="Arial" pitchFamily="34" charset="0"/>
              </a:rPr>
              <a:t> actors/to support efforts from brazil</a:t>
            </a:r>
          </a:p>
          <a:p>
            <a:pPr marL="1208088" lvl="2" algn="just">
              <a:lnSpc>
                <a:spcPct val="150000"/>
              </a:lnSpc>
              <a:buClr>
                <a:schemeClr val="accent1">
                  <a:lumMod val="50000"/>
                </a:schemeClr>
              </a:buClr>
              <a:buFont typeface="Wingdings" pitchFamily="2" charset="2"/>
              <a:buChar char="§"/>
            </a:pPr>
            <a:r>
              <a:rPr lang="en-GB" sz="1600" dirty="0" smtClean="0">
                <a:solidFill>
                  <a:prstClr val="black"/>
                </a:solidFill>
                <a:latin typeface="Arial" pitchFamily="34" charset="0"/>
                <a:cs typeface="Arial" pitchFamily="34" charset="0"/>
              </a:rPr>
              <a:t>An </a:t>
            </a:r>
            <a:r>
              <a:rPr lang="en-GB" sz="1600" dirty="0">
                <a:solidFill>
                  <a:prstClr val="black"/>
                </a:solidFill>
                <a:latin typeface="Arial" pitchFamily="34" charset="0"/>
                <a:cs typeface="Arial" pitchFamily="34" charset="0"/>
              </a:rPr>
              <a:t>International expert </a:t>
            </a:r>
            <a:r>
              <a:rPr lang="en-GB" sz="1600" dirty="0" smtClean="0">
                <a:solidFill>
                  <a:prstClr val="black"/>
                </a:solidFill>
                <a:latin typeface="Arial" pitchFamily="34" charset="0"/>
                <a:cs typeface="Arial" pitchFamily="34" charset="0"/>
              </a:rPr>
              <a:t>meeting organised </a:t>
            </a:r>
            <a:r>
              <a:rPr lang="en-GB" sz="1600" dirty="0">
                <a:solidFill>
                  <a:prstClr val="black"/>
                </a:solidFill>
                <a:latin typeface="Arial" pitchFamily="34" charset="0"/>
                <a:cs typeface="Arial" pitchFamily="34" charset="0"/>
              </a:rPr>
              <a:t>in </a:t>
            </a:r>
            <a:r>
              <a:rPr lang="en-GB" sz="1600" dirty="0" smtClean="0">
                <a:solidFill>
                  <a:prstClr val="black"/>
                </a:solidFill>
                <a:latin typeface="Arial" pitchFamily="34" charset="0"/>
                <a:cs typeface="Arial" pitchFamily="34" charset="0"/>
              </a:rPr>
              <a:t>Warsaw in June 2013 </a:t>
            </a:r>
            <a:r>
              <a:rPr lang="en-GB" sz="1600" dirty="0">
                <a:solidFill>
                  <a:prstClr val="black"/>
                </a:solidFill>
                <a:latin typeface="Arial" pitchFamily="34" charset="0"/>
                <a:cs typeface="Arial" pitchFamily="34" charset="0"/>
              </a:rPr>
              <a:t>to share Good </a:t>
            </a:r>
            <a:r>
              <a:rPr lang="en-GB" sz="1600" dirty="0" smtClean="0">
                <a:solidFill>
                  <a:prstClr val="black"/>
                </a:solidFill>
                <a:latin typeface="Arial" pitchFamily="34" charset="0"/>
                <a:cs typeface="Arial" pitchFamily="34" charset="0"/>
              </a:rPr>
              <a:t>Practices on </a:t>
            </a:r>
            <a:r>
              <a:rPr lang="en-GB" sz="1600" dirty="0">
                <a:solidFill>
                  <a:prstClr val="black"/>
                </a:solidFill>
                <a:latin typeface="Arial" pitchFamily="34" charset="0"/>
                <a:cs typeface="Arial" pitchFamily="34" charset="0"/>
              </a:rPr>
              <a:t>prevention </a:t>
            </a:r>
            <a:r>
              <a:rPr lang="en-GB" sz="1600" dirty="0" smtClean="0">
                <a:solidFill>
                  <a:prstClr val="black"/>
                </a:solidFill>
                <a:latin typeface="Arial" pitchFamily="34" charset="0"/>
                <a:cs typeface="Arial" pitchFamily="34" charset="0"/>
              </a:rPr>
              <a:t>and protection during Mega </a:t>
            </a:r>
            <a:r>
              <a:rPr lang="en-GB" sz="1600" dirty="0">
                <a:solidFill>
                  <a:prstClr val="black"/>
                </a:solidFill>
                <a:latin typeface="Arial" pitchFamily="34" charset="0"/>
                <a:cs typeface="Arial" pitchFamily="34" charset="0"/>
              </a:rPr>
              <a:t>Sport </a:t>
            </a:r>
            <a:r>
              <a:rPr lang="en-GB" sz="1600" dirty="0" smtClean="0">
                <a:solidFill>
                  <a:prstClr val="black"/>
                </a:solidFill>
                <a:latin typeface="Arial" pitchFamily="34" charset="0"/>
                <a:cs typeface="Arial" pitchFamily="34" charset="0"/>
              </a:rPr>
              <a:t>Events </a:t>
            </a:r>
            <a:r>
              <a:rPr lang="en-GB" sz="1600" b="1" dirty="0" smtClean="0">
                <a:solidFill>
                  <a:srgbClr val="146B42"/>
                </a:solidFill>
                <a:latin typeface="Arial" pitchFamily="34" charset="0"/>
                <a:cs typeface="Arial" pitchFamily="34" charset="0"/>
              </a:rPr>
              <a:t>with a </a:t>
            </a:r>
            <a:r>
              <a:rPr lang="en-GB" sz="1600" b="1" dirty="0">
                <a:solidFill>
                  <a:srgbClr val="146B42"/>
                </a:solidFill>
                <a:latin typeface="Arial" pitchFamily="34" charset="0"/>
                <a:cs typeface="Arial" pitchFamily="34" charset="0"/>
              </a:rPr>
              <a:t>d</a:t>
            </a:r>
            <a:r>
              <a:rPr lang="en-GB" sz="1600" b="1" dirty="0" smtClean="0">
                <a:solidFill>
                  <a:srgbClr val="146B42"/>
                </a:solidFill>
                <a:latin typeface="Arial" pitchFamily="34" charset="0"/>
                <a:cs typeface="Arial" pitchFamily="34" charset="0"/>
              </a:rPr>
              <a:t>elegation </a:t>
            </a:r>
            <a:r>
              <a:rPr lang="en-GB" sz="1600" b="1" dirty="0" smtClean="0">
                <a:solidFill>
                  <a:srgbClr val="146B42"/>
                </a:solidFill>
                <a:latin typeface="Arial" pitchFamily="34" charset="0"/>
                <a:cs typeface="Arial" pitchFamily="34" charset="0"/>
              </a:rPr>
              <a:t>from Brazil </a:t>
            </a:r>
            <a:r>
              <a:rPr lang="en-GB" sz="1600" dirty="0" smtClean="0">
                <a:solidFill>
                  <a:prstClr val="black"/>
                </a:solidFill>
                <a:latin typeface="Arial" pitchFamily="34" charset="0"/>
                <a:cs typeface="Arial" pitchFamily="34" charset="0"/>
              </a:rPr>
              <a:t>(Human right Ministry, Justice, Police, NGO) </a:t>
            </a:r>
            <a:endParaRPr lang="en-GB" sz="1600" dirty="0" smtClean="0">
              <a:solidFill>
                <a:prstClr val="black"/>
              </a:solidFill>
              <a:latin typeface="Arial" pitchFamily="34" charset="0"/>
              <a:cs typeface="Arial" pitchFamily="34" charset="0"/>
            </a:endParaRPr>
          </a:p>
          <a:p>
            <a:pPr marL="811213" lvl="2" algn="just">
              <a:lnSpc>
                <a:spcPct val="150000"/>
              </a:lnSpc>
              <a:buClr>
                <a:schemeClr val="accent1">
                  <a:lumMod val="50000"/>
                </a:schemeClr>
              </a:buClr>
              <a:buFont typeface="Wingdings" pitchFamily="2" charset="2"/>
              <a:buChar char="§"/>
            </a:pPr>
            <a:r>
              <a:rPr lang="en-US" sz="1600" b="1" dirty="0" smtClean="0">
                <a:latin typeface="Arial" pitchFamily="34" charset="0"/>
                <a:cs typeface="Arial" pitchFamily="34" charset="0"/>
              </a:rPr>
              <a:t>A common message is delivered </a:t>
            </a:r>
            <a:r>
              <a:rPr lang="en-US" sz="1600" dirty="0" smtClean="0">
                <a:latin typeface="Arial" pitchFamily="34" charset="0"/>
                <a:cs typeface="Arial" pitchFamily="34" charset="0"/>
              </a:rPr>
              <a:t>in </a:t>
            </a:r>
            <a:r>
              <a:rPr lang="en-US" sz="1600" dirty="0">
                <a:latin typeface="Arial" pitchFamily="34" charset="0"/>
                <a:cs typeface="Arial" pitchFamily="34" charset="0"/>
              </a:rPr>
              <a:t>“sending” </a:t>
            </a:r>
            <a:r>
              <a:rPr lang="en-US" sz="1600" dirty="0" smtClean="0">
                <a:latin typeface="Arial" pitchFamily="34" charset="0"/>
                <a:cs typeface="Arial" pitchFamily="34" charset="0"/>
              </a:rPr>
              <a:t>European </a:t>
            </a:r>
            <a:r>
              <a:rPr lang="en-US" sz="1600" dirty="0">
                <a:latin typeface="Arial" pitchFamily="34" charset="0"/>
                <a:cs typeface="Arial" pitchFamily="34" charset="0"/>
              </a:rPr>
              <a:t>countries </a:t>
            </a:r>
            <a:r>
              <a:rPr lang="en-US" sz="1600" dirty="0" smtClean="0">
                <a:latin typeface="Arial" pitchFamily="34" charset="0"/>
                <a:cs typeface="Arial" pitchFamily="34" charset="0"/>
              </a:rPr>
              <a:t>and  </a:t>
            </a:r>
            <a:r>
              <a:rPr lang="en-US" sz="1600" dirty="0">
                <a:latin typeface="Arial" pitchFamily="34" charset="0"/>
                <a:cs typeface="Arial" pitchFamily="34" charset="0"/>
              </a:rPr>
              <a:t>“hosting” country (</a:t>
            </a:r>
            <a:r>
              <a:rPr lang="en-US" sz="1600" dirty="0" smtClean="0">
                <a:latin typeface="Arial" pitchFamily="34" charset="0"/>
                <a:cs typeface="Arial" pitchFamily="34" charset="0"/>
              </a:rPr>
              <a:t>Brazil</a:t>
            </a:r>
            <a:r>
              <a:rPr lang="en-US" sz="1600" dirty="0" smtClean="0">
                <a:latin typeface="Arial" pitchFamily="34" charset="0"/>
                <a:cs typeface="Arial" pitchFamily="34" charset="0"/>
              </a:rPr>
              <a:t>) to ensure more impact</a:t>
            </a:r>
          </a:p>
          <a:p>
            <a:pPr marL="811213" lvl="2" algn="just">
              <a:lnSpc>
                <a:spcPct val="150000"/>
              </a:lnSpc>
              <a:buClr>
                <a:schemeClr val="accent1">
                  <a:lumMod val="50000"/>
                </a:schemeClr>
              </a:buClr>
              <a:buFont typeface="Wingdings" pitchFamily="2" charset="2"/>
              <a:buChar char="§"/>
            </a:pPr>
            <a:r>
              <a:rPr lang="en-GB" sz="1600" b="1" dirty="0" smtClean="0">
                <a:solidFill>
                  <a:prstClr val="black"/>
                </a:solidFill>
                <a:latin typeface="Arial" pitchFamily="34" charset="0"/>
                <a:cs typeface="Arial" pitchFamily="34" charset="0"/>
              </a:rPr>
              <a:t>A </a:t>
            </a:r>
            <a:r>
              <a:rPr lang="en-GB" sz="1600" b="1" dirty="0">
                <a:solidFill>
                  <a:prstClr val="black"/>
                </a:solidFill>
                <a:latin typeface="Arial" pitchFamily="34" charset="0"/>
                <a:cs typeface="Arial" pitchFamily="34" charset="0"/>
              </a:rPr>
              <a:t>common </a:t>
            </a:r>
            <a:r>
              <a:rPr lang="en-GB" sz="1600" b="1" dirty="0" smtClean="0">
                <a:solidFill>
                  <a:prstClr val="black"/>
                </a:solidFill>
                <a:latin typeface="Arial" pitchFamily="34" charset="0"/>
                <a:cs typeface="Arial" pitchFamily="34" charset="0"/>
              </a:rPr>
              <a:t>logo and </a:t>
            </a:r>
            <a:r>
              <a:rPr lang="en-GB" sz="1600" b="1" dirty="0" smtClean="0">
                <a:solidFill>
                  <a:prstClr val="black"/>
                </a:solidFill>
                <a:latin typeface="Arial" pitchFamily="34" charset="0"/>
                <a:cs typeface="Arial" pitchFamily="34" charset="0"/>
              </a:rPr>
              <a:t>brand</a:t>
            </a:r>
            <a:r>
              <a:rPr lang="en-GB" sz="1600" b="1" dirty="0" smtClean="0">
                <a:solidFill>
                  <a:prstClr val="black"/>
                </a:solidFill>
                <a:latin typeface="Arial" pitchFamily="34" charset="0"/>
                <a:cs typeface="Arial" pitchFamily="34" charset="0"/>
              </a:rPr>
              <a:t> </a:t>
            </a:r>
            <a:r>
              <a:rPr lang="en-GB" sz="1600" b="1" dirty="0">
                <a:solidFill>
                  <a:prstClr val="black"/>
                </a:solidFill>
                <a:latin typeface="Arial" pitchFamily="34" charset="0"/>
                <a:cs typeface="Arial" pitchFamily="34" charset="0"/>
              </a:rPr>
              <a:t>“Don’t Look </a:t>
            </a:r>
            <a:r>
              <a:rPr lang="en-GB" sz="1600" b="1" dirty="0" smtClean="0">
                <a:solidFill>
                  <a:prstClr val="black"/>
                </a:solidFill>
                <a:latin typeface="Arial" pitchFamily="34" charset="0"/>
                <a:cs typeface="Arial" pitchFamily="34" charset="0"/>
              </a:rPr>
              <a:t>Away”</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has been </a:t>
            </a:r>
            <a:r>
              <a:rPr lang="en-GB" sz="1600" dirty="0" smtClean="0">
                <a:solidFill>
                  <a:prstClr val="black"/>
                </a:solidFill>
                <a:latin typeface="Arial" pitchFamily="34" charset="0"/>
                <a:cs typeface="Arial" pitchFamily="34" charset="0"/>
              </a:rPr>
              <a:t>created to unify and ensure coherence </a:t>
            </a:r>
            <a:r>
              <a:rPr lang="en-GB" sz="1600" dirty="0" smtClean="0">
                <a:solidFill>
                  <a:prstClr val="black"/>
                </a:solidFill>
                <a:latin typeface="Arial" pitchFamily="34" charset="0"/>
                <a:cs typeface="Arial" pitchFamily="34" charset="0"/>
              </a:rPr>
              <a:t>between </a:t>
            </a:r>
            <a:r>
              <a:rPr lang="en-GB" sz="1600" dirty="0" smtClean="0">
                <a:solidFill>
                  <a:prstClr val="black"/>
                </a:solidFill>
                <a:latin typeface="Arial" pitchFamily="34" charset="0"/>
                <a:cs typeface="Arial" pitchFamily="34" charset="0"/>
              </a:rPr>
              <a:t>all stakeholders involved</a:t>
            </a:r>
            <a:endParaRPr lang="en-US" sz="1600" dirty="0" smtClean="0">
              <a:solidFill>
                <a:schemeClr val="tx1"/>
              </a:solidFill>
              <a:latin typeface="Arial" pitchFamily="34" charset="0"/>
              <a:cs typeface="Arial" pitchFamily="34" charset="0"/>
            </a:endParaRPr>
          </a:p>
        </p:txBody>
      </p:sp>
      <p:sp>
        <p:nvSpPr>
          <p:cNvPr id="5" name="Rectangle 4"/>
          <p:cNvSpPr/>
          <p:nvPr/>
        </p:nvSpPr>
        <p:spPr>
          <a:xfrm>
            <a:off x="357158" y="332656"/>
            <a:ext cx="8286808" cy="584775"/>
          </a:xfrm>
          <a:prstGeom prst="rect">
            <a:avLst/>
          </a:prstGeom>
        </p:spPr>
        <p:txBody>
          <a:bodyPr vert="horz" lIns="91440" tIns="45720" rIns="91440" bIns="45720" rtlCol="0" anchor="ctr">
            <a:normAutofit/>
          </a:bodyPr>
          <a:lstStyle/>
          <a:p>
            <a:pPr algn="ctr">
              <a:spcBef>
                <a:spcPct val="0"/>
              </a:spcBef>
            </a:pPr>
            <a:r>
              <a:rPr lang="en-GB" sz="3200" dirty="0" smtClean="0">
                <a:solidFill>
                  <a:srgbClr val="146B42"/>
                </a:solidFill>
                <a:latin typeface="+mj-lt"/>
                <a:ea typeface="+mj-ea"/>
                <a:cs typeface="+mj-cs"/>
              </a:rPr>
              <a:t>INVOLVEMENT OF BOTH SIDE</a:t>
            </a:r>
            <a:endParaRPr lang="en-GB" sz="3200" dirty="0">
              <a:solidFill>
                <a:srgbClr val="146B42"/>
              </a:solidFill>
              <a:latin typeface="+mj-lt"/>
              <a:ea typeface="+mj-ea"/>
              <a:cs typeface="+mj-cs"/>
            </a:endParaRPr>
          </a:p>
        </p:txBody>
      </p:sp>
    </p:spTree>
    <p:extLst>
      <p:ext uri="{BB962C8B-B14F-4D97-AF65-F5344CB8AC3E}">
        <p14:creationId xmlns:p14="http://schemas.microsoft.com/office/powerpoint/2010/main" val="58812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51B8F1-BEAD-4707-8E81-0AF483A2324B}"/>
</file>

<file path=customXml/itemProps2.xml><?xml version="1.0" encoding="utf-8"?>
<ds:datastoreItem xmlns:ds="http://schemas.openxmlformats.org/officeDocument/2006/customXml" ds:itemID="{392C1DAE-EEA0-4E9E-9254-2B24250F99D3}"/>
</file>

<file path=customXml/itemProps3.xml><?xml version="1.0" encoding="utf-8"?>
<ds:datastoreItem xmlns:ds="http://schemas.openxmlformats.org/officeDocument/2006/customXml" ds:itemID="{3D1F0614-B69B-46D8-B6EA-B2E8EAF430E9}"/>
</file>

<file path=docProps/app.xml><?xml version="1.0" encoding="utf-8"?>
<Properties xmlns="http://schemas.openxmlformats.org/officeDocument/2006/extended-properties" xmlns:vt="http://schemas.openxmlformats.org/officeDocument/2006/docPropsVTypes">
  <TotalTime>14216</TotalTime>
  <Words>1321</Words>
  <Application>Microsoft Office PowerPoint</Application>
  <PresentationFormat>Affichage à l'écran (4:3)</PresentationFormat>
  <Paragraphs>162</Paragraphs>
  <Slides>15</Slides>
  <Notes>12</Notes>
  <HiddenSlides>2</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ECPAT The Sport Event  Awareness-Raising Campaign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Guillemette VUILLARD</dc:creator>
  <cp:lastModifiedBy>Guillemette VUILLARD</cp:lastModifiedBy>
  <cp:revision>197</cp:revision>
  <cp:lastPrinted>2014-03-07T12:55:04Z</cp:lastPrinted>
  <dcterms:modified xsi:type="dcterms:W3CDTF">2014-03-11T00:05:07Z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2339000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