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87" r:id="rId3"/>
    <p:sldId id="366" r:id="rId4"/>
    <p:sldId id="370" r:id="rId5"/>
    <p:sldId id="382" r:id="rId6"/>
    <p:sldId id="376" r:id="rId7"/>
    <p:sldId id="381" r:id="rId8"/>
    <p:sldId id="371" r:id="rId9"/>
    <p:sldId id="383" r:id="rId10"/>
    <p:sldId id="386" r:id="rId11"/>
    <p:sldId id="384" r:id="rId12"/>
    <p:sldId id="348" r:id="rId13"/>
    <p:sldId id="353" r:id="rId14"/>
    <p:sldId id="354" r:id="rId15"/>
  </p:sldIdLst>
  <p:sldSz cx="9144000" cy="6858000" type="screen4x3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461"/>
    <a:srgbClr val="0DB4E6"/>
    <a:srgbClr val="D65E06"/>
    <a:srgbClr val="005C73"/>
    <a:srgbClr val="C7114F"/>
    <a:srgbClr val="8D8C8D"/>
    <a:srgbClr val="1A2A4F"/>
    <a:srgbClr val="4A4A49"/>
    <a:srgbClr val="752343"/>
    <a:srgbClr val="357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57" autoAdjust="0"/>
  </p:normalViewPr>
  <p:slideViewPr>
    <p:cSldViewPr>
      <p:cViewPr varScale="1">
        <p:scale>
          <a:sx n="91" d="100"/>
          <a:sy n="91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32741-5C93-4E00-820D-D106C30A488D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2BD35-CEB9-4D1C-9A4E-DBE43367F1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42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2BD35-CEB9-4D1C-9A4E-DBE43367F13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33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2BD35-CEB9-4D1C-9A4E-DBE43367F13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252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2BD35-CEB9-4D1C-9A4E-DBE43367F13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85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2BD35-CEB9-4D1C-9A4E-DBE43367F13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708920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933056"/>
            <a:ext cx="7992888" cy="1656184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BBA46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ulster.ac.uk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84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7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BE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C711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7114F"/>
                </a:solidFill>
              </a:rPr>
              <a:t>ulster.ac.uk</a:t>
            </a:r>
            <a:endParaRPr lang="en-GB" dirty="0">
              <a:solidFill>
                <a:srgbClr val="C71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3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468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56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91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5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&amp;E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D65E0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D65E06"/>
                </a:solidFill>
              </a:rPr>
              <a:t>ulster.ac.uk</a:t>
            </a:r>
            <a:endParaRPr lang="en-GB" dirty="0">
              <a:solidFill>
                <a:srgbClr val="D65E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06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6" descr="UU Computers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369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 descr="UU Computers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06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rporate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61048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cap="none" baseline="0" dirty="0" smtClean="0"/>
              <a:t>Divider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4593109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Head</a:t>
            </a:r>
          </a:p>
        </p:txBody>
      </p:sp>
    </p:spTree>
    <p:extLst>
      <p:ext uri="{BB962C8B-B14F-4D97-AF65-F5344CB8AC3E}">
        <p14:creationId xmlns:p14="http://schemas.microsoft.com/office/powerpoint/2010/main" val="109641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5" descr="UU Computers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02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 descr="UU Computers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96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Science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357E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57E29"/>
                </a:solidFill>
              </a:rPr>
              <a:t>ulster.ac.uk</a:t>
            </a:r>
            <a:endParaRPr lang="en-GB" dirty="0">
              <a:solidFill>
                <a:srgbClr val="357E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2" name="Picture 1" descr="UU Social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985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0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46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67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Science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005C7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5C73"/>
                </a:solidFill>
              </a:rPr>
              <a:t>ulster.ac.uk</a:t>
            </a:r>
            <a:endParaRPr lang="en-GB" dirty="0">
              <a:solidFill>
                <a:srgbClr val="005C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8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Titl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1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8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2050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473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-27384"/>
            <a:ext cx="839714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6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2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chool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0DB4E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DB4E6"/>
                </a:solidFill>
              </a:rPr>
              <a:t>ulster.ac.uk</a:t>
            </a:r>
            <a:endParaRPr lang="en-GB" dirty="0">
              <a:solidFill>
                <a:srgbClr val="0DB4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1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Titl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026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94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1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-27384"/>
            <a:ext cx="839714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0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4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0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C37DF-4AEF-40F3-9A22-8D29DAE264A6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14814-08E0-4EB7-833C-EB8E4FBC212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137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76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5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73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7223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22343"/>
                </a:solidFill>
              </a:rPr>
              <a:t>ulster.ac.uk</a:t>
            </a:r>
            <a:endParaRPr lang="en-GB" dirty="0">
              <a:solidFill>
                <a:srgbClr val="722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3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752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0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752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9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6AE1-2333-4445-AAE9-F4505DEEB201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DD6A-4F4B-48C0-931C-A060E8E98E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5" r:id="rId3"/>
    <p:sldLayoutId id="2147483676" r:id="rId4"/>
    <p:sldLayoutId id="2147483683" r:id="rId5"/>
    <p:sldLayoutId id="2147483677" r:id="rId6"/>
    <p:sldLayoutId id="2147483660" r:id="rId7"/>
    <p:sldLayoutId id="2147483652" r:id="rId8"/>
    <p:sldLayoutId id="2147483674" r:id="rId9"/>
    <p:sldLayoutId id="2147483685" r:id="rId10"/>
    <p:sldLayoutId id="2147483682" r:id="rId11"/>
    <p:sldLayoutId id="2147483661" r:id="rId12"/>
    <p:sldLayoutId id="2147483669" r:id="rId13"/>
    <p:sldLayoutId id="2147483670" r:id="rId14"/>
    <p:sldLayoutId id="2147483684" r:id="rId15"/>
    <p:sldLayoutId id="2147483678" r:id="rId16"/>
    <p:sldLayoutId id="2147483662" r:id="rId17"/>
    <p:sldLayoutId id="2147483668" r:id="rId18"/>
    <p:sldLayoutId id="2147483671" r:id="rId19"/>
    <p:sldLayoutId id="2147483687" r:id="rId20"/>
    <p:sldLayoutId id="2147483688" r:id="rId21"/>
    <p:sldLayoutId id="2147483663" r:id="rId22"/>
    <p:sldLayoutId id="2147483667" r:id="rId23"/>
    <p:sldLayoutId id="2147483672" r:id="rId24"/>
    <p:sldLayoutId id="2147483680" r:id="rId25"/>
    <p:sldLayoutId id="2147483689" r:id="rId26"/>
    <p:sldLayoutId id="2147483664" r:id="rId27"/>
    <p:sldLayoutId id="2147483666" r:id="rId28"/>
    <p:sldLayoutId id="2147483673" r:id="rId29"/>
    <p:sldLayoutId id="2147483686" r:id="rId30"/>
    <p:sldLayoutId id="2147483681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 smtClean="0"/>
              <a:t>Lessons from Transitional Justice</a:t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992888" cy="1152128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Professor Patricia Lundy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9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556792"/>
            <a:ext cx="3898776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State’s inaction/ survivors fragmented</a:t>
            </a:r>
          </a:p>
          <a:p>
            <a:endParaRPr lang="en-GB" dirty="0"/>
          </a:p>
          <a:p>
            <a:r>
              <a:rPr lang="en-GB" dirty="0"/>
              <a:t>The Panel of Experts on Redress: survivor groups, </a:t>
            </a:r>
            <a:r>
              <a:rPr lang="en-GB" dirty="0" smtClean="0"/>
              <a:t>Amnesty </a:t>
            </a:r>
            <a:r>
              <a:rPr lang="en-GB" dirty="0" err="1" smtClean="0"/>
              <a:t>Int</a:t>
            </a:r>
            <a:r>
              <a:rPr lang="en-GB" dirty="0" smtClean="0"/>
              <a:t>, </a:t>
            </a:r>
            <a:r>
              <a:rPr lang="en-GB" dirty="0"/>
              <a:t>academics, lawyers, experts local/ inter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Survivor-led process</a:t>
            </a:r>
          </a:p>
          <a:p>
            <a:endParaRPr lang="en-GB" dirty="0"/>
          </a:p>
          <a:p>
            <a:r>
              <a:rPr lang="en-GB" dirty="0" smtClean="0"/>
              <a:t>Process - empowerment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What </a:t>
            </a:r>
            <a:r>
              <a:rPr lang="en-GB" b="1" dirty="0"/>
              <a:t>do survivors want from redress?</a:t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44008" y="1556792"/>
            <a:ext cx="4042792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 descr="https://photos-4.dropbox.com/t/2/AAB26IjpXo8iooQ-RKeziPbXphmin0Vckqgz0C0pzW0UeQ/12/41039182/jpeg/32x32/3/1476990000/0/2/20160516_019.jpg/EL3kqh8YxIgCIAIoAg/1lInPVr9tkswF6C-Mzkpx3uKFnYXeOD1xrJ9JVB4GDg?size_mode=3&amp;dl=0&amp;size=800x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464496" cy="392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4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Wide consultation with survivors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dirty="0" smtClean="0"/>
              <a:t>Litigation </a:t>
            </a:r>
            <a:r>
              <a:rPr lang="en-GB" dirty="0"/>
              <a:t>deeply </a:t>
            </a:r>
            <a:r>
              <a:rPr lang="en-GB" dirty="0" smtClean="0"/>
              <a:t>unsatisfactory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dirty="0" smtClean="0"/>
              <a:t>Out-of-court-settlement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‘Bottom up’ TJ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421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36904" cy="56207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Published </a:t>
            </a:r>
            <a:r>
              <a:rPr lang="en-GB" dirty="0">
                <a:solidFill>
                  <a:schemeClr val="tx1"/>
                </a:solidFill>
              </a:rPr>
              <a:t>3 Reports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340768"/>
            <a:ext cx="8280920" cy="4536504"/>
          </a:xfrm>
        </p:spPr>
        <p:txBody>
          <a:bodyPr>
            <a:normAutofit/>
          </a:bodyPr>
          <a:lstStyle/>
          <a:p>
            <a:r>
              <a:rPr lang="en-GB" dirty="0" smtClean="0"/>
              <a:t>1. What survivors want from redress</a:t>
            </a:r>
          </a:p>
          <a:p>
            <a:endParaRPr lang="en-GB" dirty="0"/>
          </a:p>
          <a:p>
            <a:r>
              <a:rPr lang="en-GB" dirty="0" smtClean="0"/>
              <a:t>2. Compensation Framework</a:t>
            </a:r>
          </a:p>
          <a:p>
            <a:endParaRPr lang="en-GB" u="sng" dirty="0" smtClean="0"/>
          </a:p>
          <a:p>
            <a:r>
              <a:rPr lang="en-GB" dirty="0" smtClean="0"/>
              <a:t>3. Cost Analysis </a:t>
            </a:r>
          </a:p>
          <a:p>
            <a:endParaRPr lang="en-GB" dirty="0" smtClean="0"/>
          </a:p>
          <a:p>
            <a:r>
              <a:rPr lang="en-GB" dirty="0" smtClean="0"/>
              <a:t>4. Negotiating </a:t>
            </a:r>
            <a:r>
              <a:rPr lang="en-GB" dirty="0"/>
              <a:t>Team</a:t>
            </a:r>
            <a:r>
              <a:rPr lang="en-GB" dirty="0" smtClean="0"/>
              <a:t>; ‘equality of arms’</a:t>
            </a:r>
          </a:p>
          <a:p>
            <a:endParaRPr lang="en-GB" dirty="0" smtClean="0"/>
          </a:p>
          <a:p>
            <a:r>
              <a:rPr lang="en-GB" dirty="0" smtClean="0"/>
              <a:t>5. </a:t>
            </a:r>
            <a:r>
              <a:rPr lang="en-GB" b="1" dirty="0" smtClean="0">
                <a:solidFill>
                  <a:schemeClr val="tx1"/>
                </a:solidFill>
              </a:rPr>
              <a:t>Caution </a:t>
            </a:r>
            <a:r>
              <a:rPr lang="en-GB" b="1" dirty="0">
                <a:solidFill>
                  <a:schemeClr val="tx1"/>
                </a:solidFill>
              </a:rPr>
              <a:t>over-eulogising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99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57"/>
    </mc:Choice>
    <mc:Fallback xmlns="">
      <p:transition spd="slow" advTm="87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52" name="Picture 8" descr="https://photos-5.dropbox.com/t/2/AADTG5yyggt8U5xbriv91sLhIXgbRm8hBEO09HM5-gLjKg/12/41039182/jpeg/32x32/3/1476990000/0/2/20160516_090.jpg/EL3kqh8YxIgCIAIoAg/YsvFp1gmzjhVhx5vhoWoe-gyeuNb4HcnCGtIYSwUvew%2C1Nx1vmcQWcdXRqnCFeeqY9p2DK7DgqfLBJmtXwZUcqQ?size_mode=3&amp;dl=0&amp;size=800x6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9160"/>
            <a:ext cx="1584176" cy="116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150" y="765175"/>
            <a:ext cx="689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https://photos-3.dropbox.com/t/2/AACA2h_YipJhuXkMuEBwxFGt-62-zseU_JbIE4j8uF38pQ/12/41039182/jpeg/32x32/3/1476990000/0/2/20160516_095.jpg/EL3kqh8YxIgCIAIoAg/crcwZQHhCvcgBdMsTce5w9qsBLg8-sy1TQYOScdO-A8%2CmVz-1k6g6cwnLrh14HqQ2Uue6KfS3Ko0p2-dn903do4?size_mode=3&amp;dl=0&amp;size=800x6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136525"/>
            <a:ext cx="5220072" cy="363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-1332656" y="2420887"/>
            <a:ext cx="1080120" cy="309634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" name="Picture 2" descr="https://photos-3.dropbox.com/t/2/AACYDPGpB8uGGvRObbjpyKjelofF1dVceSLHo6lVr2kcmg/12/41039182/jpeg/32x32/3/1476990000/0/2/20160516_074.jpg/EL3kqh8YxIgCIAIoAg/RM1Jk1qVGokVqr3cyIAq9IIHOMiTB84CEITNRq2y5Ok%2CWMCis1bfFN837eoNJqIJNeg8soLz5b81G_rSj0NiSc8?size_mode=5&amp;dl=0&amp;size=32x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4139952" cy="3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photos-1.dropbox.com/t/2/AAC5XcZkIUM6tJeKCiglJv5nclUD501kuEx7VhFnBNlwSw/12/41039182/jpeg/32x32/3/1477342800/0/2/20160516_085.jpg/EL3kqh8Y2YgCIAIoAg/Ec_o6aabzDRJFbAeW6nfMgSlflmWKnj2JfT0W_IYI3I%2CZWjtDfuv_i3ywZidSUIR2vBoHCDPHMGCfbD_EU3SEy4?size_mode=3&amp;dl=0&amp;size=800x6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3042"/>
            <a:ext cx="4572000" cy="35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4" descr="https://photos-4.dropbox.com/t/2/AADrpFlNi1S7nzcETkYVtOi73R2GNndLEKUR6LesH5SXng/12/41039182/jpeg/32x32/3/1476990000/0/2/20160516_049.jpg/EL3kqh8YxIgCIAIoAg/UBKVNLhC1mPeLxzcufGNMrbI-R0KpM1Y1d4FDcbU8GQ?size_mode=3&amp;dl=0&amp;size=800x6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63042"/>
            <a:ext cx="4777680" cy="578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92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7"/>
    </mc:Choice>
    <mc:Fallback xmlns="">
      <p:transition spd="slow" advTm="518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404664"/>
            <a:ext cx="8280920" cy="5112569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point is not merely to understand the world, but to change </a:t>
            </a:r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</a:rPr>
              <a:t>it.</a:t>
            </a:r>
          </a:p>
          <a:p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sz="3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GB" sz="3200" dirty="0">
                <a:solidFill>
                  <a:schemeClr val="tx2">
                    <a:lumMod val="75000"/>
                  </a:schemeClr>
                </a:solidFill>
              </a:rPr>
            </a:br>
            <a:endParaRPr lang="en-GB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https://photos-5.dropbox.com/t/2/AABn0_b6C_EXAI0uxTwMGiYqdiEzV5hlhjPB02y8vmyi5w/12/41039182/jpeg/32x32/3/1476990000/0/2/20160516_026.jpg/EL3kqh8YxIgCIAIoAg/aeeVu2WAzYTi27UmfqfLfcfYVnvIwIprLv4kQOjmAMo?size_mode=3&amp;dl=0&amp;size=800x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728315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0"/>
    </mc:Choice>
    <mc:Fallback xmlns="">
      <p:transition spd="slow" advTm="534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IRELAND: Historic Child Abuse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Inquiries/Reviews: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Ryan </a:t>
            </a:r>
            <a:r>
              <a:rPr lang="en-GB" dirty="0"/>
              <a:t>(2009), McAleese (2012), Commission of Inquiry Mother &amp; Baby </a:t>
            </a:r>
            <a:r>
              <a:rPr lang="en-GB" dirty="0" smtClean="0"/>
              <a:t>Homes </a:t>
            </a:r>
            <a:r>
              <a:rPr lang="en-GB" dirty="0"/>
              <a:t>(current</a:t>
            </a:r>
            <a:r>
              <a:rPr lang="en-GB" dirty="0" smtClean="0"/>
              <a:t>); </a:t>
            </a:r>
          </a:p>
          <a:p>
            <a:r>
              <a:rPr lang="en-GB" dirty="0" smtClean="0"/>
              <a:t>HIA Inquiry (Report Jan 2017)</a:t>
            </a:r>
            <a:endParaRPr lang="en-GB" dirty="0"/>
          </a:p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Redress: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Industrial </a:t>
            </a:r>
            <a:r>
              <a:rPr lang="en-GB" dirty="0"/>
              <a:t>Schools &amp; Magdalene </a:t>
            </a:r>
            <a:r>
              <a:rPr lang="en-GB" dirty="0" smtClean="0"/>
              <a:t>Laundries; redress recommended N. Ireland.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Remain unresolved issues:</a:t>
            </a:r>
            <a:r>
              <a:rPr lang="en-GB" dirty="0" smtClean="0"/>
              <a:t> exclusions; illegal adoptions not  addressed; revelations mass grave containing remains of  up to 800</a:t>
            </a:r>
            <a:r>
              <a:rPr lang="en-GB" dirty="0"/>
              <a:t> </a:t>
            </a:r>
            <a:r>
              <a:rPr lang="en-GB" dirty="0" smtClean="0"/>
              <a:t>babies/ infants (Mother &amp; Baby Home, Galway)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91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864096"/>
          </a:xfrm>
        </p:spPr>
        <p:txBody>
          <a:bodyPr/>
          <a:lstStyle/>
          <a:p>
            <a:r>
              <a:rPr lang="en-GB" dirty="0" smtClean="0"/>
              <a:t>Large scale &amp; systemic abuse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340768"/>
            <a:ext cx="8280920" cy="4320480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Transitional justice </a:t>
            </a:r>
            <a:r>
              <a:rPr lang="en-GB" sz="2800" dirty="0" smtClean="0"/>
              <a:t>dominant </a:t>
            </a:r>
            <a:r>
              <a:rPr lang="en-GB" sz="2800" dirty="0"/>
              <a:t>international </a:t>
            </a:r>
            <a:r>
              <a:rPr lang="en-GB" sz="2800" dirty="0" smtClean="0"/>
              <a:t>framework </a:t>
            </a:r>
            <a:r>
              <a:rPr lang="en-GB" sz="2800" dirty="0"/>
              <a:t>for redressing mass </a:t>
            </a:r>
            <a:r>
              <a:rPr lang="en-GB" sz="2800" dirty="0" smtClean="0"/>
              <a:t>harm</a:t>
            </a:r>
          </a:p>
          <a:p>
            <a:endParaRPr lang="en-GB" sz="2800" dirty="0"/>
          </a:p>
          <a:p>
            <a:r>
              <a:rPr lang="en-GB" sz="2800" dirty="0"/>
              <a:t>T</a:t>
            </a:r>
            <a:r>
              <a:rPr lang="en-GB" sz="2800" dirty="0" smtClean="0"/>
              <a:t>ransition </a:t>
            </a:r>
            <a:r>
              <a:rPr lang="en-GB" sz="2800" dirty="0"/>
              <a:t>from </a:t>
            </a:r>
            <a:r>
              <a:rPr lang="en-GB" sz="2800" dirty="0" smtClean="0"/>
              <a:t>conflict to peace/ authoritarianism </a:t>
            </a:r>
            <a:r>
              <a:rPr lang="en-GB" sz="2800" dirty="0"/>
              <a:t>to </a:t>
            </a:r>
            <a:r>
              <a:rPr lang="en-GB" sz="2800" dirty="0" smtClean="0"/>
              <a:t>democracy; fragile political arena; constraints</a:t>
            </a:r>
          </a:p>
          <a:p>
            <a:endParaRPr lang="en-GB" sz="2800" dirty="0" smtClean="0"/>
          </a:p>
          <a:p>
            <a:r>
              <a:rPr lang="en-GB" sz="2800" dirty="0" smtClean="0"/>
              <a:t>Four pillars; prosecutions, truth-seeking, reparations, reform</a:t>
            </a:r>
          </a:p>
          <a:p>
            <a:endParaRPr lang="en-GB" sz="2800" dirty="0" smtClean="0"/>
          </a:p>
          <a:p>
            <a:r>
              <a:rPr lang="en-GB" sz="2800" dirty="0" smtClean="0"/>
              <a:t>Victims/survivors are centre stage; participation</a:t>
            </a:r>
            <a:endParaRPr lang="en-GB" sz="2800" dirty="0"/>
          </a:p>
          <a:p>
            <a:endParaRPr lang="en-GB" sz="2800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65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19256" cy="44644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Victims right to know, ‘truth’ &amp; justice</a:t>
            </a:r>
          </a:p>
          <a:p>
            <a:pPr>
              <a:lnSpc>
                <a:spcPct val="90000"/>
              </a:lnSpc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Give voice, testimony, tell ‘their story’</a:t>
            </a:r>
          </a:p>
          <a:p>
            <a:pPr marL="0" indent="0">
              <a:lnSpc>
                <a:spcPct val="90000"/>
              </a:lnSpc>
              <a:buNone/>
            </a:pPr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Silence, secrecy, denial, cover-up </a:t>
            </a:r>
          </a:p>
          <a:p>
            <a:pPr marL="0" indent="0">
              <a:lnSpc>
                <a:spcPct val="90000"/>
              </a:lnSpc>
              <a:buNone/>
            </a:pPr>
            <a:endParaRPr lang="en-GB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Recognition, vindication, restore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dignity, healing, ‘closure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Acknowledge a contested or denied past/ struggle over memory</a:t>
            </a:r>
          </a:p>
          <a:p>
            <a:pPr marL="0" indent="0">
              <a:lnSpc>
                <a:spcPct val="90000"/>
              </a:lnSpc>
              <a:buNone/>
            </a:pP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GB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dirty="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957" y="116632"/>
            <a:ext cx="8229600" cy="11521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b="1" dirty="0" smtClean="0"/>
              <a:t>WHY TRUTH COMMISSION?</a:t>
            </a:r>
            <a:br>
              <a:rPr lang="en-GB" sz="3600" b="1" dirty="0" smtClean="0"/>
            </a:br>
            <a:r>
              <a:rPr lang="en-GB" sz="3600" b="1" dirty="0" smtClean="0">
                <a:solidFill>
                  <a:srgbClr val="C00000"/>
                </a:solidFill>
              </a:rPr>
              <a:t>Survivors perspective</a:t>
            </a:r>
          </a:p>
        </p:txBody>
      </p:sp>
    </p:spTree>
    <p:extLst>
      <p:ext uri="{BB962C8B-B14F-4D97-AF65-F5344CB8AC3E}">
        <p14:creationId xmlns:p14="http://schemas.microsoft.com/office/powerpoint/2010/main" val="19193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Macro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analysis: patterns,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</a:p>
          <a:p>
            <a:pPr marL="0" indent="0">
              <a:lnSpc>
                <a:spcPct val="90000"/>
              </a:lnSpc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Context,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causes, consequences</a:t>
            </a:r>
          </a:p>
          <a:p>
            <a:pPr marL="0" indent="0">
              <a:lnSpc>
                <a:spcPct val="90000"/>
              </a:lnSpc>
              <a:buNone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Myth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busting,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authoritative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record,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can’t deny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Michael Ignatieff, "narrow the range of permissible lies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buNone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blue print; must be country specific</a:t>
            </a:r>
          </a:p>
          <a:p>
            <a:pPr marL="0" indent="0">
              <a:buNone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WHY TRUTH COMMISSION</a:t>
            </a:r>
            <a:r>
              <a:rPr lang="en-GB" b="1" dirty="0" smtClean="0"/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8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1008112"/>
          </a:xfrm>
        </p:spPr>
        <p:txBody>
          <a:bodyPr/>
          <a:lstStyle/>
          <a:p>
            <a:pPr algn="ctr"/>
            <a:r>
              <a:rPr lang="en-GB" dirty="0" smtClean="0"/>
              <a:t>TJ Scope &amp; Bounds</a:t>
            </a:r>
            <a:br>
              <a:rPr lang="en-GB" dirty="0" smtClean="0"/>
            </a:br>
            <a:r>
              <a:rPr lang="en-GB" dirty="0" smtClean="0"/>
              <a:t>Canada TRC (State level)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341438"/>
            <a:ext cx="4506913" cy="4813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b="1" kern="1200">
                <a:solidFill>
                  <a:srgbClr val="BBA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948264" y="1124745"/>
            <a:ext cx="173853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Indian Residential Schools</a:t>
            </a:r>
          </a:p>
          <a:p>
            <a:pPr>
              <a:defRPr/>
            </a:pPr>
            <a:r>
              <a:rPr lang="en-GB" dirty="0" smtClean="0"/>
              <a:t>Redress Settlement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341438"/>
            <a:ext cx="4479801" cy="4965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b="1" kern="1200">
                <a:solidFill>
                  <a:srgbClr val="BBA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5072" y="1268759"/>
            <a:ext cx="3888680" cy="4277073"/>
          </a:xfrm>
        </p:spPr>
        <p:txBody>
          <a:bodyPr>
            <a:noAutofit/>
          </a:bodyPr>
          <a:lstStyle/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</p:txBody>
      </p:sp>
      <p:pic>
        <p:nvPicPr>
          <p:cNvPr id="9" name="Picture 3" descr="C:\Users\Dr Patricia Lundy\Documents\. GENEVA\ICTJ-CAN-TRC-nationa-event-AB-March14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1438"/>
            <a:ext cx="6624736" cy="51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864096"/>
          </a:xfrm>
        </p:spPr>
        <p:txBody>
          <a:bodyPr/>
          <a:lstStyle/>
          <a:p>
            <a:r>
              <a:rPr lang="en-GB" dirty="0" smtClean="0"/>
              <a:t>US Greensboro TRC community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8264" y="1161733"/>
            <a:ext cx="2016224" cy="43555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‘Bottom-up’ TJ </a:t>
            </a:r>
          </a:p>
          <a:p>
            <a:endParaRPr lang="en-GB" dirty="0"/>
          </a:p>
          <a:p>
            <a:r>
              <a:rPr lang="en-GB" sz="1800" b="1" dirty="0" smtClean="0"/>
              <a:t>Ku Klux Klan &amp; Union protest clashed – </a:t>
            </a:r>
          </a:p>
          <a:p>
            <a:r>
              <a:rPr lang="en-GB" sz="1800" b="1" dirty="0" smtClean="0"/>
              <a:t>5 people killed and 10 injured</a:t>
            </a:r>
            <a:endParaRPr lang="en-GB" sz="1800" b="1" dirty="0"/>
          </a:p>
        </p:txBody>
      </p:sp>
      <p:pic>
        <p:nvPicPr>
          <p:cNvPr id="6146" name="Picture 2" descr="C:\Users\Dr Patricia Lundy\Documents\. GENEVA\greenboro4046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61733"/>
            <a:ext cx="6408711" cy="521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13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Spain – after Franco regime – ‘pact of silence’</a:t>
            </a:r>
          </a:p>
          <a:p>
            <a:pPr eaLnBrk="1" hangingPunct="1">
              <a:buFontTx/>
              <a:buNone/>
            </a:pPr>
            <a:endParaRPr lang="en-GB" altLang="en-US" sz="19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Decades later campaign to excavate mass graves in Spain</a:t>
            </a:r>
          </a:p>
          <a:p>
            <a:pPr eaLnBrk="1" hangingPunct="1"/>
            <a:endParaRPr lang="en-GB" altLang="en-US" sz="19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Illegal adoptions legacy dark past; unresolved </a:t>
            </a:r>
          </a:p>
          <a:p>
            <a:pPr eaLnBrk="1" hangingPunct="1">
              <a:buFont typeface="Wingdings 3" pitchFamily="18" charset="2"/>
              <a:buNone/>
            </a:pPr>
            <a:endParaRPr lang="en-GB" altLang="en-US" sz="1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Next generation seek ‘justice’/ ‘truth’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</a:rPr>
              <a:t>Won’t go away</a:t>
            </a:r>
          </a:p>
        </p:txBody>
      </p:sp>
    </p:spTree>
    <p:extLst>
      <p:ext uri="{BB962C8B-B14F-4D97-AF65-F5344CB8AC3E}">
        <p14:creationId xmlns:p14="http://schemas.microsoft.com/office/powerpoint/2010/main" val="26046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Reparations are the most victim-centred of all TJ measures. Because they address victims' needs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dirty="0" smtClean="0"/>
              <a:t>Redress can be </a:t>
            </a:r>
            <a:r>
              <a:rPr lang="en-GB" u="sng" dirty="0" smtClean="0"/>
              <a:t>material</a:t>
            </a:r>
            <a:r>
              <a:rPr lang="en-GB" dirty="0" smtClean="0"/>
              <a:t> or </a:t>
            </a:r>
            <a:r>
              <a:rPr lang="en-GB" u="sng" dirty="0" smtClean="0"/>
              <a:t>symbolic</a:t>
            </a:r>
            <a:r>
              <a:rPr lang="en-GB" dirty="0" smtClean="0"/>
              <a:t>: compensation, apology, memorial, support services</a:t>
            </a:r>
          </a:p>
          <a:p>
            <a:pPr marL="0" indent="0">
              <a:buNone/>
            </a:pPr>
            <a:endParaRPr lang="en-GB" sz="1900" b="1" dirty="0"/>
          </a:p>
          <a:p>
            <a:r>
              <a:rPr lang="en-GB" b="1" dirty="0" smtClean="0"/>
              <a:t>Key </a:t>
            </a:r>
            <a:r>
              <a:rPr lang="en-GB" b="1" dirty="0"/>
              <a:t>point - decisions on redress are made elsewhere</a:t>
            </a:r>
          </a:p>
          <a:p>
            <a:pPr marL="0" indent="0">
              <a:buNone/>
            </a:pPr>
            <a:endParaRPr lang="en-GB" sz="2400" b="1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Reparations/ Redress</a:t>
            </a:r>
            <a:br>
              <a:rPr lang="en-GB" b="1" dirty="0" smtClean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817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34.4|5.6|9.9|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23A1C71-CA44-4DF5-9B73-6AAF7B388EB8}"/>
</file>

<file path=customXml/itemProps2.xml><?xml version="1.0" encoding="utf-8"?>
<ds:datastoreItem xmlns:ds="http://schemas.openxmlformats.org/officeDocument/2006/customXml" ds:itemID="{7C2ED4FA-AC6B-449B-BB1E-E45D9817D768}"/>
</file>

<file path=customXml/itemProps3.xml><?xml version="1.0" encoding="utf-8"?>
<ds:datastoreItem xmlns:ds="http://schemas.openxmlformats.org/officeDocument/2006/customXml" ds:itemID="{C1A2B320-EF0F-468B-9BC6-6F81EBF792AB}"/>
</file>

<file path=docProps/app.xml><?xml version="1.0" encoding="utf-8"?>
<Properties xmlns="http://schemas.openxmlformats.org/officeDocument/2006/extended-properties" xmlns:vt="http://schemas.openxmlformats.org/officeDocument/2006/docPropsVTypes">
  <TotalTime>3493</TotalTime>
  <Words>430</Words>
  <Application>Microsoft Office PowerPoint</Application>
  <PresentationFormat>On-screen Show (4:3)</PresentationFormat>
  <Paragraphs>101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Lessons from Transitional Justice </vt:lpstr>
      <vt:lpstr>IRELAND: Historic Child Abuse </vt:lpstr>
      <vt:lpstr>Large scale &amp; systemic abuse</vt:lpstr>
      <vt:lpstr>WHY TRUTH COMMISSION? Survivors perspective</vt:lpstr>
      <vt:lpstr>WHY TRUTH COMMISSION?</vt:lpstr>
      <vt:lpstr>TJ Scope &amp; Bounds Canada TRC (State level)</vt:lpstr>
      <vt:lpstr>US Greensboro TRC community level</vt:lpstr>
      <vt:lpstr>Won’t go away</vt:lpstr>
      <vt:lpstr> Reparations/ Redress </vt:lpstr>
      <vt:lpstr>   What do survivors want from redress?   </vt:lpstr>
      <vt:lpstr>‘Bottom up’ TJ</vt:lpstr>
      <vt:lpstr> Published 3 Reports </vt:lpstr>
      <vt:lpstr>PowerPoint Presentation</vt:lpstr>
      <vt:lpstr>PowerPoint Presentation</vt:lpstr>
    </vt:vector>
  </TitlesOfParts>
  <Company>AV Browne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Dunne</dc:creator>
  <cp:lastModifiedBy>Nekane Lavin</cp:lastModifiedBy>
  <cp:revision>593</cp:revision>
  <cp:lastPrinted>2017-03-06T11:45:19Z</cp:lastPrinted>
  <dcterms:created xsi:type="dcterms:W3CDTF">2014-09-11T16:30:39Z</dcterms:created>
  <dcterms:modified xsi:type="dcterms:W3CDTF">2017-04-19T10:31:01Z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